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Roboto"/>
      <p:regular r:id="rId48"/>
      <p:bold r:id="rId49"/>
      <p:italic r:id="rId50"/>
      <p:boldItalic r:id="rId51"/>
    </p:embeddedFont>
    <p:embeddedFont>
      <p:font typeface="Lato"/>
      <p:regular r:id="rId52"/>
      <p:bold r:id="rId53"/>
      <p:italic r:id="rId54"/>
      <p:boldItalic r:id="rId55"/>
    </p:embeddedFont>
    <p:embeddedFont>
      <p:font typeface="Lato Light"/>
      <p:regular r:id="rId56"/>
      <p:bold r:id="rId57"/>
      <p:italic r:id="rId58"/>
      <p:boldItalic r:id="rId59"/>
    </p:embeddedFont>
    <p:embeddedFont>
      <p:font typeface="Lato Black"/>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2" roundtripDataSignature="AMtx7mhl+Y6q3WxE+vL5Fdk8raKRkWqx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167C81-DF46-4145-BDCB-B6826656BC04}">
  <a:tblStyle styleId="{9B167C81-DF46-4145-BDCB-B6826656BC0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LatoBlack-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Black-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5.xml"/><Relationship Id="rId55" Type="http://schemas.openxmlformats.org/officeDocument/2006/relationships/font" Target="fonts/Lato-boldItalic.fntdata"/><Relationship Id="rId10" Type="http://schemas.openxmlformats.org/officeDocument/2006/relationships/slide" Target="slides/slide4.xml"/><Relationship Id="rId54" Type="http://schemas.openxmlformats.org/officeDocument/2006/relationships/font" Target="fonts/Lato-italic.fntdata"/><Relationship Id="rId13" Type="http://schemas.openxmlformats.org/officeDocument/2006/relationships/slide" Target="slides/slide7.xml"/><Relationship Id="rId57" Type="http://schemas.openxmlformats.org/officeDocument/2006/relationships/font" Target="fonts/LatoLight-bold.fntdata"/><Relationship Id="rId12" Type="http://schemas.openxmlformats.org/officeDocument/2006/relationships/slide" Target="slides/slide6.xml"/><Relationship Id="rId56" Type="http://schemas.openxmlformats.org/officeDocument/2006/relationships/font" Target="fonts/LatoLight-regular.fntdata"/><Relationship Id="rId15" Type="http://schemas.openxmlformats.org/officeDocument/2006/relationships/slide" Target="slides/slide9.xml"/><Relationship Id="rId59" Type="http://schemas.openxmlformats.org/officeDocument/2006/relationships/font" Target="fonts/LatoLight-boldItalic.fntdata"/><Relationship Id="rId14" Type="http://schemas.openxmlformats.org/officeDocument/2006/relationships/slide" Target="slides/slide8.xml"/><Relationship Id="rId58" Type="http://schemas.openxmlformats.org/officeDocument/2006/relationships/font" Target="fonts/Lato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scotland-5726802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technology-56012952" TargetMode="External"/><Relationship Id="rId3" Type="http://schemas.openxmlformats.org/officeDocument/2006/relationships/hyperlink" Target="https://ccaf.io/cbnsi/cbeci/comparison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863917/number-crypto-coins-token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863917/number-crypto-coins-token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 Id="rId3" Type="http://schemas.openxmlformats.org/officeDocument/2006/relationships/hyperlink" Target="https://www.sec.gov/newsroom/press-releases/2022-183"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JVtgv6Zmq4"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5ebdb828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 name="Google Shape;37;g25ebdb828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64e30dc81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64e30dc810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10 minutes on task | 6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be given one part of the reading or all parts. (Print two per page)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lower ability groups or students, focus on one section of the reading or use a whole class reading strategy.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i="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key summary points on the whiteboard. Students can make notes from class feedback</a:t>
            </a:r>
            <a:endParaRPr b="1" sz="1200">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68912105e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768912105e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Further example</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lang="en-GB" sz="1200">
                <a:solidFill>
                  <a:schemeClr val="dk1"/>
                </a:solidFill>
                <a:latin typeface="Lato"/>
                <a:ea typeface="Lato"/>
                <a:cs typeface="Lato"/>
                <a:sym typeface="Lato"/>
              </a:rPr>
              <a:t>That is what happened to a man called Jake, who told the BBC that he had </a:t>
            </a:r>
            <a:r>
              <a:rPr lang="en-GB" sz="1200" u="sng">
                <a:solidFill>
                  <a:srgbClr val="1155CC"/>
                </a:solidFill>
                <a:latin typeface="Lato"/>
                <a:ea typeface="Lato"/>
                <a:cs typeface="Lato"/>
                <a:sym typeface="Lato"/>
                <a:hlinkClick r:id="rId2">
                  <a:extLst>
                    <a:ext uri="{A12FA001-AC4F-418D-AE19-62706E023703}">
                      <ahyp:hlinkClr val="tx"/>
                    </a:ext>
                  </a:extLst>
                </a:hlinkClick>
              </a:rPr>
              <a:t>lost millions</a:t>
            </a:r>
            <a:r>
              <a:rPr lang="en-GB" sz="1200">
                <a:solidFill>
                  <a:schemeClr val="dk1"/>
                </a:solidFill>
                <a:latin typeface="Lato"/>
                <a:ea typeface="Lato"/>
                <a:cs typeface="Lato"/>
                <a:sym typeface="Lato"/>
              </a:rPr>
              <a:t> after becoming addicted to trading cryptocurrencies. Jake did not have millions to lose — he was charged with stealing £1.5mn from his employer.</a:t>
            </a:r>
            <a:endParaRPr b="1" sz="1000" u="sng">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bab5f9578_2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fbab5f9578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u="sng">
                <a:solidFill>
                  <a:schemeClr val="hlink"/>
                </a:solidFill>
                <a:latin typeface="Lato"/>
                <a:ea typeface="Lato"/>
                <a:cs typeface="Lato"/>
                <a:sym typeface="Lato"/>
                <a:hlinkClick r:id="rId2"/>
              </a:rPr>
              <a:t>https://www.bbc.co.uk/news/technology-56012952</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Source: </a:t>
            </a:r>
            <a:r>
              <a:rPr b="1" lang="en-GB" sz="1200" u="sng">
                <a:solidFill>
                  <a:schemeClr val="hlink"/>
                </a:solidFill>
                <a:latin typeface="Lato"/>
                <a:ea typeface="Lato"/>
                <a:cs typeface="Lato"/>
                <a:sym typeface="Lato"/>
                <a:hlinkClick r:id="rId3"/>
              </a:rPr>
              <a:t>https://ccaf.io/cbnsi/cbeci/comparisons</a:t>
            </a:r>
            <a:endParaRPr b="1" sz="1200">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4e30dc81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64e30dc810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Suggested timing: 8 minutes class discussion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consider all points from a range of perspectives i.e. a disadvantage for one, could be an advantage for another.</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64e30dc81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64e30dc810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Suggested timing: 1 minute video | 6 minutes AfL quiz</a:t>
            </a:r>
            <a:endParaRPr sz="10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a6729e0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a6729e0c4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Source: </a:t>
            </a:r>
            <a:r>
              <a:rPr lang="en-GB" u="sng">
                <a:solidFill>
                  <a:schemeClr val="hlink"/>
                </a:solidFill>
                <a:hlinkClick r:id="rId2"/>
              </a:rPr>
              <a:t>https://www.statista.com/statistics/863917/number-crypto-coins-tokens/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a6729e0c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a6729e0c4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https://www.statista.com/statistics/863917/number-crypto-coins-tokens/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a6729e0c4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a6729e0c4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a6729e0c4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a6729e0c41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a6729e0c4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a6729e0c41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a6729e0c4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a6729e0c41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a6729e0c4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1a6729e0c41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a6729e0c4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a6729e0c4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a6729e0c4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a6729e0c41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a6729e0c4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a6729e0c4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4e30dc810_0_6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64e30dc810_0_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635965fc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7635965fc0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It may be that young people might think about crypto as ‘empowering’ ‘revolutionary’ or ‘exciting’ – if this is the case, explain reasons why, although these might be feelings associated with investing in crypto, there is also a lot of anxiety, disappointment, confusion and frustration that can also be generated.</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rgbClr val="222222"/>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64e30dc81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164e30dc810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i="1" lang="en-GB">
                <a:solidFill>
                  <a:schemeClr val="dk1"/>
                </a:solidFill>
                <a:latin typeface="Lato"/>
                <a:ea typeface="Lato"/>
                <a:cs typeface="Lato"/>
                <a:sym typeface="Lato"/>
              </a:rPr>
              <a:t>Teacher prompt questions</a:t>
            </a:r>
            <a:endParaRPr b="1" i="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Is there a difference between genders?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Is there a difference between classes?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level of education matter?</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Are there any reservations based on religious beliefs?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might race be a factor when considering money and cryptocurrency?</a:t>
            </a:r>
            <a:endParaRPr b="1" sz="1200">
              <a:solidFill>
                <a:schemeClr val="dk1"/>
              </a:solidFill>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64e30dc810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64e30dc810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Suggested timing: 4 minutes feedback |  8 minutes on task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 discussion is based on likelihood to engage in risk, reflect back on who is likely to invest and why?</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Highlight the discussion is largely based on stereotypes and does not apply to all people in a specified group.</a:t>
            </a:r>
            <a:endParaRPr b="1">
              <a:solidFill>
                <a:schemeClr val="dk1"/>
              </a:solidFill>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68912105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768912105e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68912105e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768912105e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0"/>
              </a:spcBef>
              <a:spcAft>
                <a:spcPts val="0"/>
              </a:spcAft>
              <a:buClr>
                <a:schemeClr val="dk1"/>
              </a:buClr>
              <a:buSzPts val="1100"/>
              <a:buFont typeface="Arial"/>
              <a:buNone/>
            </a:pPr>
            <a:r>
              <a:rPr lang="en-GB">
                <a:latin typeface="Lato"/>
                <a:ea typeface="Lato"/>
                <a:cs typeface="Lato"/>
                <a:sym typeface="Lato"/>
              </a:rPr>
              <a:t>Teacher prompt questions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Why did the value of the coin decrease?</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Why is that a bad thing?</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Who would have been able to benefit in this scenario?</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latin typeface="Lato"/>
                <a:ea typeface="Lato"/>
                <a:cs typeface="Lato"/>
                <a:sym typeface="Lato"/>
              </a:rPr>
              <a:t>How might someone protect themselves or make the best out of this situation?</a:t>
            </a:r>
            <a:endParaRPr>
              <a:latin typeface="Lato"/>
              <a:ea typeface="Lato"/>
              <a:cs typeface="Lato"/>
              <a:sym typeface="Lato"/>
            </a:endParaRPr>
          </a:p>
          <a:p>
            <a:pPr indent="0" lvl="0" marL="0" rtl="0" algn="l">
              <a:lnSpc>
                <a:spcPct val="100000"/>
              </a:lnSpc>
              <a:spcBef>
                <a:spcPts val="12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768912105e_0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768912105e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68912105e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2768912105e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Guardian article</a:t>
            </a:r>
            <a:endParaRPr/>
          </a:p>
          <a:p>
            <a:pPr indent="0" lvl="0" marL="0" rtl="0" algn="l">
              <a:lnSpc>
                <a:spcPct val="100000"/>
              </a:lnSpc>
              <a:spcBef>
                <a:spcPts val="0"/>
              </a:spcBef>
              <a:spcAft>
                <a:spcPts val="0"/>
              </a:spcAft>
              <a:buSzPts val="1100"/>
              <a:buNone/>
            </a:pPr>
            <a:r>
              <a:rPr lang="en-GB" u="sng">
                <a:solidFill>
                  <a:schemeClr val="hlink"/>
                </a:solidFill>
                <a:hlinkClick r:id="rId3"/>
              </a:rPr>
              <a:t>SEC Fine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87371d77b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587371d77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GB"/>
              <a:t>Alternative video: </a:t>
            </a:r>
            <a:r>
              <a:rPr lang="en-GB" u="sng">
                <a:solidFill>
                  <a:schemeClr val="hlink"/>
                </a:solidFill>
                <a:hlinkClick r:id="rId2"/>
              </a:rPr>
              <a:t>https://www.youtube.com/watch?v=YJVtgv6Zmq4</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64e30dc810_0_6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164e30dc810_0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64e30dc81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164e30dc810_0_6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64e30dc810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64e30dc810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587371d77b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2587371d77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 You can check the crypto company's registration number on Companies House to check it is a legitimate company (only applies for UK firms). You can also check the Financial Conduct Authority register.</a:t>
            </a:r>
            <a:endParaRPr>
              <a:solidFill>
                <a:schemeClr val="dk1"/>
              </a:solidFill>
            </a:endParaRPr>
          </a:p>
          <a:p>
            <a:pPr indent="0" lvl="0" marL="0" rtl="0" algn="l">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 Most cryptocurrencies are not regulated by the FCA (even if the firm providing the crypto is) which means you won't be protected by the UK's Financial Compensation Scheme. This means that if you're scammed it is unlikely you will recover your money.</a:t>
            </a:r>
            <a:endParaRPr b="1">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64e30dc810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164e30dc810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8 minutes on task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5ebdb82868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5ebdb82868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7635965fc0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27635965fc0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64e30dc810_0_4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164e30dc810_0_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AutoNum type="arabicPeriod"/>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64e30dc810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164e30dc810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Lato"/>
                <a:ea typeface="Lato"/>
                <a:cs typeface="Lato"/>
                <a:sym typeface="Lato"/>
              </a:rPr>
              <a:t>Suggested timing: 4 minutes on task | 4 minutes feedback</a:t>
            </a:r>
            <a:endParaRPr b="1" sz="1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64e30dc81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164e30dc810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68912105e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768912105e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68912105e_0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768912105e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An institutional body includes organisations such as banks or insurance companies.</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7" name="Shape 7"/>
        <p:cNvGrpSpPr/>
        <p:nvPr/>
      </p:nvGrpSpPr>
      <p:grpSpPr>
        <a:xfrm>
          <a:off x="0" y="0"/>
          <a:ext cx="0" cy="0"/>
          <a:chOff x="0" y="0"/>
          <a:chExt cx="0" cy="0"/>
        </a:xfrm>
      </p:grpSpPr>
      <p:sp>
        <p:nvSpPr>
          <p:cNvPr id="8" name="Google Shape;8;g2fe1331ac9e_0_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 name="Google Shape;9;g2fe1331ac9e_0_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 name="Shape 10"/>
        <p:cNvGrpSpPr/>
        <p:nvPr/>
      </p:nvGrpSpPr>
      <p:grpSpPr>
        <a:xfrm>
          <a:off x="0" y="0"/>
          <a:ext cx="0" cy="0"/>
          <a:chOff x="0" y="0"/>
          <a:chExt cx="0" cy="0"/>
        </a:xfrm>
      </p:grpSpPr>
      <p:sp>
        <p:nvSpPr>
          <p:cNvPr id="11" name="Google Shape;11;g2fe1331ac9e_0_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 name="Google Shape;12;g2fe1331ac9e_0_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3" name="Google Shape;13;g2fe1331ac9e_0_5"/>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g2fe1331ac9e_0_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6" name="Google Shape;16;g2fe1331ac9e_0_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7" name="Shape 17"/>
        <p:cNvGrpSpPr/>
        <p:nvPr/>
      </p:nvGrpSpPr>
      <p:grpSpPr>
        <a:xfrm>
          <a:off x="0" y="0"/>
          <a:ext cx="0" cy="0"/>
          <a:chOff x="0" y="0"/>
          <a:chExt cx="0" cy="0"/>
        </a:xfrm>
      </p:grpSpPr>
      <p:pic>
        <p:nvPicPr>
          <p:cNvPr id="18" name="Google Shape;18;g2fe1331ac9e_0_1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9" name="Google Shape;19;g2fe1331ac9e_0_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0" name="Shape 20"/>
        <p:cNvGrpSpPr/>
        <p:nvPr/>
      </p:nvGrpSpPr>
      <p:grpSpPr>
        <a:xfrm>
          <a:off x="0" y="0"/>
          <a:ext cx="0" cy="0"/>
          <a:chOff x="0" y="0"/>
          <a:chExt cx="0" cy="0"/>
        </a:xfrm>
      </p:grpSpPr>
      <p:sp>
        <p:nvSpPr>
          <p:cNvPr id="21" name="Google Shape;21;g2fe1331ac9e_0_15"/>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2" name="Google Shape;22;g2fe1331ac9e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3" name="Google Shape;23;g2fe1331ac9e_0_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4" name="Shape 24"/>
        <p:cNvGrpSpPr/>
        <p:nvPr/>
      </p:nvGrpSpPr>
      <p:grpSpPr>
        <a:xfrm>
          <a:off x="0" y="0"/>
          <a:ext cx="0" cy="0"/>
          <a:chOff x="0" y="0"/>
          <a:chExt cx="0" cy="0"/>
        </a:xfrm>
      </p:grpSpPr>
      <p:pic>
        <p:nvPicPr>
          <p:cNvPr id="25" name="Google Shape;25;g2fe1331ac9e_0_1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6" name="Google Shape;26;g2fe1331ac9e_0_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g2fe1331ac9e_0_2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9" name="Google Shape;29;g2fe1331ac9e_0_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0" name="Shape 30"/>
        <p:cNvGrpSpPr/>
        <p:nvPr/>
      </p:nvGrpSpPr>
      <p:grpSpPr>
        <a:xfrm>
          <a:off x="0" y="0"/>
          <a:ext cx="0" cy="0"/>
          <a:chOff x="0" y="0"/>
          <a:chExt cx="0" cy="0"/>
        </a:xfrm>
      </p:grpSpPr>
      <p:sp>
        <p:nvSpPr>
          <p:cNvPr id="31" name="Google Shape;31;g2fe1331ac9e_0_2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2fe1331ac9e_0_25"/>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33" name="Google Shape;33;g2fe1331ac9e_0_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1331ac9e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ft.com/video/ce61990f-ba96-4759-8979-139dd6ccd8d9" TargetMode="External"/><Relationship Id="rId4" Type="http://schemas.openxmlformats.org/officeDocument/2006/relationships/hyperlink" Target="https://www.ft.com/video/ce61990f-ba96-4759-8979-139dd6ccd8d9" TargetMode="External"/><Relationship Id="rId5" Type="http://schemas.openxmlformats.org/officeDocument/2006/relationships/image" Target="../media/image3.png"/><Relationship Id="rId6"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www.youtube.com/watch?v=J-xEhaUxCy4" TargetMode="External"/><Relationship Id="rId4" Type="http://schemas.openxmlformats.org/officeDocument/2006/relationships/image" Target="../media/image13.jpg"/><Relationship Id="rId5" Type="http://schemas.openxmlformats.org/officeDocument/2006/relationships/hyperlink" Target="https://youtu.be/J-xEhaUxCy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hyperlink" Target="https://www.theguardian.com/technology/2022/jan/13/investors-sue-kim-kardashian-and-floyd-mayweather-jr-over-crypto-scheme-ethereumma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hyperlink" Target="http://www.youtube.com/watch?v=CakdQBB5QnQ" TargetMode="External"/><Relationship Id="rId5" Type="http://schemas.openxmlformats.org/officeDocument/2006/relationships/image" Target="../media/image28.jpg"/><Relationship Id="rId6" Type="http://schemas.openxmlformats.org/officeDocument/2006/relationships/hyperlink" Target="https://www.youtube.com/watch?v=CakdQBB5Qn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www.youtube.com/watch?v=3xVMpSI1GfE" TargetMode="External"/><Relationship Id="rId4" Type="http://schemas.openxmlformats.org/officeDocument/2006/relationships/image" Target="../media/image38.jpg"/><Relationship Id="rId5" Type="http://schemas.openxmlformats.org/officeDocument/2006/relationships/hyperlink" Target="https://youtu.be/3xVMpSI1GfE" TargetMode="External"/><Relationship Id="rId6" Type="http://schemas.openxmlformats.org/officeDocument/2006/relationships/hyperlink" Target="https://youtu.be/3xVMpSI1Gf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hyperlink" Target="https://www.fca.org.uk/investsmart/crypto-basics#section-investing-in-crypto-" TargetMode="Externa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hyperlink" Target="https://www.citizensadvice.org.uk/debt-and-money/" TargetMode="External"/><Relationship Id="rId4" Type="http://schemas.openxmlformats.org/officeDocument/2006/relationships/image" Target="../media/image33.png"/><Relationship Id="rId9"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resources.ftflic.com/" TargetMode="External"/><Relationship Id="rId4" Type="http://schemas.openxmlformats.org/officeDocument/2006/relationships/hyperlink" Target="https://www.ft.com/content/52c98479-e50a-4cb0-9f88-a427f1818e28" TargetMode="External"/><Relationship Id="rId9" Type="http://schemas.openxmlformats.org/officeDocument/2006/relationships/hyperlink" Target="https://www.ft.com/content/2691366f-d381-40cd-a769-6559779151c2" TargetMode="External"/><Relationship Id="rId5" Type="http://schemas.openxmlformats.org/officeDocument/2006/relationships/hyperlink" Target="https://www.ft.com/content/52c98479-e50a-4cb0-9f88-a427f1818e28" TargetMode="External"/><Relationship Id="rId6" Type="http://schemas.openxmlformats.org/officeDocument/2006/relationships/hyperlink" Target="https://www.nytimes.com/2021/08/05/business/hype-coins-cryptocurrency.html" TargetMode="External"/><Relationship Id="rId7" Type="http://schemas.openxmlformats.org/officeDocument/2006/relationships/hyperlink" Target="https://www.nytimes.com/2021/08/05/business/hype-coins-cryptocurrency.html" TargetMode="External"/><Relationship Id="rId8" Type="http://schemas.openxmlformats.org/officeDocument/2006/relationships/hyperlink" Target="https://www.ft.com/content/2691366f-d381-40cd-a769-6559779151c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png"/><Relationship Id="rId10"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youtu.be/f7iXTyHGYX4" TargetMode="External"/><Relationship Id="rId4" Type="http://schemas.openxmlformats.org/officeDocument/2006/relationships/hyperlink" Target="http://www.youtube.com/watch?v=PFKke1jDX78" TargetMode="External"/><Relationship Id="rId5"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38" name="Shape 38"/>
        <p:cNvGrpSpPr/>
        <p:nvPr/>
      </p:nvGrpSpPr>
      <p:grpSpPr>
        <a:xfrm>
          <a:off x="0" y="0"/>
          <a:ext cx="0" cy="0"/>
          <a:chOff x="0" y="0"/>
          <a:chExt cx="0" cy="0"/>
        </a:xfrm>
      </p:grpSpPr>
      <p:sp>
        <p:nvSpPr>
          <p:cNvPr id="39" name="Google Shape;39;g25ebdb82868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40" name="Google Shape;40;g25ebdb82868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64e30dc810_0_152"/>
          <p:cNvSpPr txBox="1"/>
          <p:nvPr/>
        </p:nvSpPr>
        <p:spPr>
          <a:xfrm>
            <a:off x="113375" y="1182625"/>
            <a:ext cx="6701100" cy="398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extLst>
                  <a:ext uri="http://customooxmlschemas.google.com/">
                    <go:slidesCustomData xmlns:go="http://customooxmlschemas.google.com/" textRoundtripDataId="7"/>
                  </a:ext>
                </a:extLst>
              </a:rPr>
              <a:t>Literacy </a:t>
            </a:r>
            <a:r>
              <a:rPr b="1" lang="en-GB" sz="2400">
                <a:solidFill>
                  <a:schemeClr val="dk1"/>
                </a:solidFill>
                <a:latin typeface="Lato"/>
                <a:ea typeface="Lato"/>
                <a:cs typeface="Lato"/>
                <a:sym typeface="Lato"/>
              </a:rPr>
              <a:t>r</a:t>
            </a:r>
            <a:r>
              <a:rPr b="1" i="0" lang="en-GB" sz="2400" u="none" cap="none" strike="noStrike">
                <a:solidFill>
                  <a:schemeClr val="dk1"/>
                </a:solidFill>
                <a:latin typeface="Lato"/>
                <a:ea typeface="Lato"/>
                <a:cs typeface="Lato"/>
                <a:sym typeface="Lato"/>
                <a:extLst>
                  <a:ext uri="http://customooxmlschemas.google.com/">
                    <go:slidesCustomData xmlns:go="http://customooxmlschemas.google.com/" textRoundtripDataId="8"/>
                  </a:ext>
                </a:extLst>
              </a:rPr>
              <a:t>esource</a:t>
            </a:r>
            <a:r>
              <a:rPr b="1" i="0" lang="en-GB" sz="2400" u="none" cap="none" strike="noStrike">
                <a:solidFill>
                  <a:schemeClr val="dk1"/>
                </a:solidFill>
                <a:latin typeface="Lato"/>
                <a:ea typeface="Lato"/>
                <a:cs typeface="Lato"/>
                <a:sym typeface="Lato"/>
              </a:rPr>
              <a:t>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400">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Cryptocurrency - </a:t>
            </a:r>
            <a:r>
              <a:rPr b="1" lang="en-GB" sz="2400">
                <a:solidFill>
                  <a:schemeClr val="dk1"/>
                </a:solidFill>
                <a:latin typeface="Lato"/>
                <a:ea typeface="Lato"/>
                <a:cs typeface="Lato"/>
                <a:sym typeface="Lato"/>
              </a:rPr>
              <a:t>b</a:t>
            </a:r>
            <a:r>
              <a:rPr b="1" i="0" lang="en-GB" sz="2400" u="none" cap="none" strike="noStrike">
                <a:solidFill>
                  <a:schemeClr val="dk1"/>
                </a:solidFill>
                <a:latin typeface="Lato"/>
                <a:ea typeface="Lato"/>
                <a:cs typeface="Lato"/>
                <a:sym typeface="Lato"/>
              </a:rPr>
              <a:t>itcoin</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Summarise your reading </a:t>
            </a:r>
            <a:r>
              <a:rPr b="1" lang="en-GB" sz="1800">
                <a:solidFill>
                  <a:schemeClr val="dk1"/>
                </a:solidFill>
                <a:latin typeface="Lato"/>
                <a:ea typeface="Lato"/>
                <a:cs typeface="Lato"/>
                <a:sym typeface="Lato"/>
              </a:rPr>
              <a:t>in</a:t>
            </a:r>
            <a:r>
              <a:rPr b="1" i="0" lang="en-GB" sz="1800" u="none" cap="none" strike="noStrike">
                <a:solidFill>
                  <a:schemeClr val="dk1"/>
                </a:solidFill>
                <a:latin typeface="Lato"/>
                <a:ea typeface="Lato"/>
                <a:cs typeface="Lato"/>
                <a:sym typeface="Lato"/>
              </a:rPr>
              <a:t> 30-50 words</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Select two points to create a whole class </a:t>
            </a:r>
            <a:r>
              <a:rPr b="1" lang="en-GB" sz="1800">
                <a:solidFill>
                  <a:schemeClr val="dk1"/>
                </a:solidFill>
                <a:latin typeface="Lato"/>
                <a:ea typeface="Lato"/>
                <a:cs typeface="Lato"/>
                <a:sym typeface="Lato"/>
              </a:rPr>
              <a:t>b</a:t>
            </a:r>
            <a:r>
              <a:rPr b="1" i="0" lang="en-GB" sz="1800" u="none" cap="none" strike="noStrike">
                <a:solidFill>
                  <a:schemeClr val="dk1"/>
                </a:solidFill>
                <a:latin typeface="Lato"/>
                <a:ea typeface="Lato"/>
                <a:cs typeface="Lato"/>
                <a:sym typeface="Lato"/>
              </a:rPr>
              <a:t>itcoin fact sheet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dk1"/>
                </a:solidFill>
                <a:latin typeface="Lato"/>
                <a:ea typeface="Lato"/>
                <a:cs typeface="Lato"/>
                <a:sym typeface="Lato"/>
              </a:rPr>
              <a:t>Extension - Using two different colours, highlight the positives and negatives of using cryptocurrency.</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120" name="Google Shape;120;g164e30dc810_0_152"/>
          <p:cNvSpPr txBox="1"/>
          <p:nvPr/>
        </p:nvSpPr>
        <p:spPr>
          <a:xfrm>
            <a:off x="93050" y="162200"/>
            <a:ext cx="797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121" name="Google Shape;121;g164e30dc810_0_152"/>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a:t>
            </a:r>
            <a:r>
              <a:rPr b="1" i="1" lang="en-GB" sz="1000">
                <a:solidFill>
                  <a:schemeClr val="accent2"/>
                </a:solidFill>
                <a:latin typeface="Lato"/>
                <a:ea typeface="Lato"/>
                <a:cs typeface="Lato"/>
                <a:sym typeface="Lato"/>
              </a:rPr>
              <a:t>1 | </a:t>
            </a:r>
            <a:r>
              <a:rPr b="1" i="1" lang="en-GB" sz="1000" u="none" cap="none" strike="noStrike">
                <a:solidFill>
                  <a:schemeClr val="accent2"/>
                </a:solidFill>
                <a:latin typeface="Lato"/>
                <a:ea typeface="Lato"/>
                <a:cs typeface="Lato"/>
                <a:sym typeface="Lato"/>
              </a:rPr>
              <a:t>Literacy Resource</a:t>
            </a:r>
            <a:endParaRPr b="0" i="0" sz="1000" u="none" cap="none" strike="noStrike">
              <a:solidFill>
                <a:srgbClr val="000000"/>
              </a:solidFill>
              <a:latin typeface="Arial"/>
              <a:ea typeface="Arial"/>
              <a:cs typeface="Arial"/>
              <a:sym typeface="Arial"/>
            </a:endParaRPr>
          </a:p>
        </p:txBody>
      </p:sp>
      <p:pic>
        <p:nvPicPr>
          <p:cNvPr id="122" name="Google Shape;122;g164e30dc810_0_152"/>
          <p:cNvPicPr preferRelativeResize="0"/>
          <p:nvPr/>
        </p:nvPicPr>
        <p:blipFill rotWithShape="1">
          <a:blip r:embed="rId3">
            <a:alphaModFix/>
          </a:blip>
          <a:srcRect b="15490" l="24096" r="24589" t="17305"/>
          <a:stretch/>
        </p:blipFill>
        <p:spPr>
          <a:xfrm rot="296938">
            <a:off x="6478651" y="1249769"/>
            <a:ext cx="2470651" cy="1985186"/>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768912105e_0_64"/>
          <p:cNvSpPr txBox="1"/>
          <p:nvPr/>
        </p:nvSpPr>
        <p:spPr>
          <a:xfrm>
            <a:off x="176350" y="223700"/>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rgbClr val="FF8022"/>
                </a:solidFill>
                <a:latin typeface="Lato"/>
                <a:ea typeface="Lato"/>
                <a:cs typeface="Lato"/>
                <a:sym typeface="Lato"/>
              </a:rPr>
              <a:t>Ethical considerations</a:t>
            </a:r>
            <a:endParaRPr b="1" i="0" sz="3200" u="none" cap="none" strike="noStrike">
              <a:solidFill>
                <a:srgbClr val="FF8022"/>
              </a:solidFill>
              <a:latin typeface="Lato"/>
              <a:ea typeface="Lato"/>
              <a:cs typeface="Lato"/>
              <a:sym typeface="Lato"/>
            </a:endParaRPr>
          </a:p>
        </p:txBody>
      </p:sp>
      <p:sp>
        <p:nvSpPr>
          <p:cNvPr id="128" name="Google Shape;128;g2768912105e_0_64"/>
          <p:cNvSpPr txBox="1"/>
          <p:nvPr/>
        </p:nvSpPr>
        <p:spPr>
          <a:xfrm>
            <a:off x="133075" y="1265600"/>
            <a:ext cx="66807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600" u="none" cap="none" strike="noStrike">
                <a:solidFill>
                  <a:srgbClr val="00A500"/>
                </a:solidFill>
                <a:latin typeface="Lato"/>
                <a:ea typeface="Lato"/>
                <a:cs typeface="Lato"/>
                <a:sym typeface="Lato"/>
              </a:rPr>
              <a:t>Environmental </a:t>
            </a:r>
            <a:endParaRPr b="1" sz="1600">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Cryptocurrencies can be </a:t>
            </a:r>
            <a:r>
              <a:rPr b="1" i="0" lang="en-GB" sz="1600" u="none" cap="none" strike="noStrike">
                <a:solidFill>
                  <a:srgbClr val="000000"/>
                </a:solidFill>
                <a:latin typeface="Lato"/>
                <a:ea typeface="Lato"/>
                <a:cs typeface="Lato"/>
                <a:sym typeface="Lato"/>
              </a:rPr>
              <a:t>environmentally unfriendly </a:t>
            </a:r>
            <a:r>
              <a:rPr b="0" i="0" lang="en-GB" sz="1600" u="none" cap="none" strike="noStrike">
                <a:solidFill>
                  <a:srgbClr val="000000"/>
                </a:solidFill>
                <a:latin typeface="Lato"/>
                <a:ea typeface="Lato"/>
                <a:cs typeface="Lato"/>
                <a:sym typeface="Lato"/>
              </a:rPr>
              <a:t>because it takes a </a:t>
            </a:r>
            <a:r>
              <a:rPr b="1" i="0" lang="en-GB" sz="1600" u="none" cap="none" strike="noStrike">
                <a:solidFill>
                  <a:srgbClr val="000000"/>
                </a:solidFill>
                <a:latin typeface="Lato"/>
                <a:ea typeface="Lato"/>
                <a:cs typeface="Lato"/>
                <a:sym typeface="Lato"/>
              </a:rPr>
              <a:t>large amount of energy</a:t>
            </a:r>
            <a:r>
              <a:rPr b="0" i="0" lang="en-GB" sz="1600" u="none" cap="none" strike="noStrike">
                <a:solidFill>
                  <a:srgbClr val="000000"/>
                </a:solidFill>
                <a:latin typeface="Lato"/>
                <a:ea typeface="Lato"/>
                <a:cs typeface="Lato"/>
                <a:sym typeface="Lato"/>
              </a:rPr>
              <a:t> to power the technology they require.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9"/>
                  </a:ext>
                </a:extLst>
              </a:rPr>
              <a:t>Bitcoin alone uses </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more energy than some entire countries</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There are increasing efforts to try to make cryptocurrencies greener. </a:t>
            </a:r>
            <a:endParaRPr sz="1600">
              <a:latin typeface="Lato"/>
              <a:ea typeface="Lato"/>
              <a:cs typeface="Lato"/>
              <a:sym typeface="Lato"/>
            </a:endParaRPr>
          </a:p>
        </p:txBody>
      </p:sp>
      <p:sp>
        <p:nvSpPr>
          <p:cNvPr id="129" name="Google Shape;129;g2768912105e_0_64"/>
          <p:cNvSpPr txBox="1"/>
          <p:nvPr/>
        </p:nvSpPr>
        <p:spPr>
          <a:xfrm>
            <a:off x="133075" y="4717125"/>
            <a:ext cx="780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accent2"/>
                </a:solidFill>
                <a:latin typeface="Lato"/>
                <a:ea typeface="Lato"/>
                <a:cs typeface="Lato"/>
                <a:sym typeface="Lato"/>
              </a:rPr>
              <a:t>Watch the video 3:30 [optional] -  </a:t>
            </a:r>
            <a:r>
              <a:rPr lang="en-GB" sz="1000" u="sng">
                <a:solidFill>
                  <a:schemeClr val="accent2"/>
                </a:solidFill>
                <a:highlight>
                  <a:srgbClr val="FFFFFF"/>
                </a:highlight>
                <a:latin typeface="Lato"/>
                <a:ea typeface="Lato"/>
                <a:cs typeface="Lato"/>
                <a:sym typeface="Lato"/>
                <a:hlinkClick r:id="rId3">
                  <a:extLst>
                    <a:ext uri="{A12FA001-AC4F-418D-AE19-62706E023703}">
                      <ahyp:hlinkClr val="tx"/>
                    </a:ext>
                  </a:extLst>
                </a:hlinkClick>
              </a:rPr>
              <a:t>ht</a:t>
            </a:r>
            <a:r>
              <a:rPr lang="en-GB" sz="1000" u="sng">
                <a:solidFill>
                  <a:schemeClr val="accent2"/>
                </a:solidFill>
                <a:highlight>
                  <a:srgbClr val="FFFFFF"/>
                </a:highlight>
                <a:latin typeface="Lato"/>
                <a:ea typeface="Lato"/>
                <a:cs typeface="Lato"/>
                <a:sym typeface="Lato"/>
                <a:hlinkClick r:id="rId4">
                  <a:extLst>
                    <a:ext uri="{A12FA001-AC4F-418D-AE19-62706E023703}">
                      <ahyp:hlinkClr val="tx"/>
                    </a:ext>
                  </a:extLst>
                </a:hlinkClick>
                <a:extLst>
                  <a:ext uri="http://customooxmlschemas.google.com/">
                    <go:slidesCustomData xmlns:go="http://customooxmlschemas.google.com/" textRoundtripDataId="11"/>
                  </a:ext>
                </a:extLst>
              </a:rPr>
              <a:t>tps://www.ft.com/video/ce61990f-ba96-4759-8979-139dd6ccd8d9</a:t>
            </a:r>
            <a:endParaRPr sz="1000">
              <a:solidFill>
                <a:schemeClr val="accent2"/>
              </a:solidFill>
              <a:latin typeface="Lato"/>
              <a:ea typeface="Lato"/>
              <a:cs typeface="Lato"/>
              <a:sym typeface="Lato"/>
            </a:endParaRPr>
          </a:p>
        </p:txBody>
      </p:sp>
      <p:pic>
        <p:nvPicPr>
          <p:cNvPr id="130" name="Google Shape;130;g2768912105e_0_64"/>
          <p:cNvPicPr preferRelativeResize="0"/>
          <p:nvPr/>
        </p:nvPicPr>
        <p:blipFill>
          <a:blip r:embed="rId5">
            <a:alphaModFix/>
          </a:blip>
          <a:stretch>
            <a:fillRect/>
          </a:stretch>
        </p:blipFill>
        <p:spPr>
          <a:xfrm>
            <a:off x="7262875" y="1265600"/>
            <a:ext cx="1560900" cy="1392666"/>
          </a:xfrm>
          <a:prstGeom prst="rect">
            <a:avLst/>
          </a:prstGeom>
          <a:noFill/>
          <a:ln cap="flat" cmpd="sng" w="19050">
            <a:solidFill>
              <a:schemeClr val="accent2"/>
            </a:solidFill>
            <a:prstDash val="solid"/>
            <a:round/>
            <a:headEnd len="sm" w="sm" type="none"/>
            <a:tailEnd len="sm" w="sm" type="none"/>
          </a:ln>
        </p:spPr>
      </p:pic>
      <p:pic>
        <p:nvPicPr>
          <p:cNvPr id="131" name="Google Shape;131;g2768912105e_0_64"/>
          <p:cNvPicPr preferRelativeResize="0"/>
          <p:nvPr/>
        </p:nvPicPr>
        <p:blipFill>
          <a:blip r:embed="rId6">
            <a:alphaModFix/>
          </a:blip>
          <a:stretch>
            <a:fillRect/>
          </a:stretch>
        </p:blipFill>
        <p:spPr>
          <a:xfrm>
            <a:off x="7262875" y="2787284"/>
            <a:ext cx="1560899" cy="1392666"/>
          </a:xfrm>
          <a:prstGeom prst="rect">
            <a:avLst/>
          </a:prstGeom>
          <a:noFill/>
          <a:ln cap="flat" cmpd="sng" w="19050">
            <a:solidFill>
              <a:schemeClr val="accent2"/>
            </a:solidFill>
            <a:prstDash val="solid"/>
            <a:round/>
            <a:headEnd len="sm" w="sm" type="none"/>
            <a:tailEnd len="sm" w="sm" type="none"/>
          </a:ln>
        </p:spPr>
      </p:pic>
      <p:sp>
        <p:nvSpPr>
          <p:cNvPr id="132" name="Google Shape;132;g2768912105e_0_64"/>
          <p:cNvSpPr txBox="1"/>
          <p:nvPr/>
        </p:nvSpPr>
        <p:spPr>
          <a:xfrm>
            <a:off x="133075" y="2765250"/>
            <a:ext cx="6680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Social</a:t>
            </a:r>
            <a:br>
              <a:rPr lang="en-GB" sz="1600">
                <a:latin typeface="Lato"/>
                <a:ea typeface="Lato"/>
                <a:cs typeface="Lato"/>
                <a:sym typeface="Lato"/>
              </a:rPr>
            </a:br>
            <a:r>
              <a:rPr lang="en-GB" sz="1600">
                <a:latin typeface="Lato"/>
                <a:ea typeface="Lato"/>
                <a:cs typeface="Lato"/>
                <a:sym typeface="Lato"/>
              </a:rPr>
              <a:t>Some people get short time happiness from their cryptocurrencies going up and down, but others can end up </a:t>
            </a:r>
            <a:r>
              <a:rPr b="1" lang="en-GB" sz="1600">
                <a:latin typeface="Lato"/>
                <a:ea typeface="Lato"/>
                <a:cs typeface="Lato"/>
                <a:sym typeface="Lato"/>
              </a:rPr>
              <a:t>suffering from </a:t>
            </a:r>
            <a:r>
              <a:rPr b="1" lang="en-GB" sz="1600">
                <a:latin typeface="Lato"/>
                <a:ea typeface="Lato"/>
                <a:cs typeface="Lato"/>
                <a:sym typeface="Lato"/>
                <a:extLst>
                  <a:ext uri="http://customooxmlschemas.google.com/">
                    <go:slidesCustomData xmlns:go="http://customooxmlschemas.google.com/" textRoundtripDataId="12"/>
                  </a:ext>
                </a:extLst>
              </a:rPr>
              <a:t>severe</a:t>
            </a:r>
            <a:r>
              <a:rPr b="1" lang="en-GB" sz="1600">
                <a:latin typeface="Lato"/>
                <a:ea typeface="Lato"/>
                <a:cs typeface="Lato"/>
                <a:sym typeface="Lato"/>
              </a:rPr>
              <a:t> anxiety.</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Some people have ended up treating it like gambling or committing crimes to fund </a:t>
            </a:r>
            <a:r>
              <a:rPr lang="en-GB" sz="1600">
                <a:latin typeface="Lato"/>
                <a:ea typeface="Lato"/>
                <a:cs typeface="Lato"/>
                <a:sym typeface="Lato"/>
                <a:extLst>
                  <a:ext uri="http://customooxmlschemas.google.com/">
                    <go:slidesCustomData xmlns:go="http://customooxmlschemas.google.com/" textRoundtripDataId="13"/>
                  </a:ext>
                </a:extLst>
              </a:rPr>
              <a:t>it</a:t>
            </a:r>
            <a:r>
              <a:rPr lang="en-GB" sz="1600">
                <a:latin typeface="Lato"/>
                <a:ea typeface="Lato"/>
                <a:cs typeface="Lato"/>
                <a:sym typeface="Lato"/>
              </a:rPr>
              <a:t>. </a:t>
            </a:r>
            <a:endParaRPr sz="16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fbab5f9578_2_2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2fbab5f9578_2_28"/>
          <p:cNvSpPr txBox="1"/>
          <p:nvPr/>
        </p:nvSpPr>
        <p:spPr>
          <a:xfrm>
            <a:off x="176350" y="223700"/>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rgbClr val="FF8022"/>
                </a:solidFill>
                <a:latin typeface="Lato"/>
                <a:ea typeface="Lato"/>
                <a:cs typeface="Lato"/>
                <a:sym typeface="Lato"/>
              </a:rPr>
              <a:t>Did you know?</a:t>
            </a:r>
            <a:endParaRPr b="1" i="0" sz="3200" u="none" cap="none" strike="noStrike">
              <a:solidFill>
                <a:srgbClr val="FF8022"/>
              </a:solidFill>
              <a:latin typeface="Lato"/>
              <a:ea typeface="Lato"/>
              <a:cs typeface="Lato"/>
              <a:sym typeface="Lato"/>
            </a:endParaRPr>
          </a:p>
        </p:txBody>
      </p:sp>
      <p:sp>
        <p:nvSpPr>
          <p:cNvPr id="139" name="Google Shape;139;g2fbab5f9578_2_28"/>
          <p:cNvSpPr txBox="1"/>
          <p:nvPr/>
        </p:nvSpPr>
        <p:spPr>
          <a:xfrm>
            <a:off x="271100" y="1677075"/>
            <a:ext cx="5136000" cy="193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t/>
            </a:r>
            <a:endParaRPr b="1" sz="3000">
              <a:solidFill>
                <a:srgbClr val="00A5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lang="en-GB" sz="2800">
                <a:latin typeface="Lato"/>
                <a:ea typeface="Lato"/>
                <a:cs typeface="Lato"/>
                <a:sym typeface="Lato"/>
              </a:rPr>
              <a:t>Bitcoin's energy consumption is similar to the whole country of Poland.</a:t>
            </a:r>
            <a:endParaRPr b="1" i="0" sz="2500" u="sng" cap="none" strike="noStrike">
              <a:solidFill>
                <a:srgbClr val="000000"/>
              </a:solidFill>
              <a:latin typeface="Lato"/>
              <a:ea typeface="Lato"/>
              <a:cs typeface="Lato"/>
              <a:sym typeface="Lato"/>
            </a:endParaRPr>
          </a:p>
        </p:txBody>
      </p:sp>
      <p:sp>
        <p:nvSpPr>
          <p:cNvPr id="140" name="Google Shape;140;g2fbab5f9578_2_28"/>
          <p:cNvSpPr/>
          <p:nvPr/>
        </p:nvSpPr>
        <p:spPr>
          <a:xfrm>
            <a:off x="7665525" y="4068700"/>
            <a:ext cx="1260600" cy="1030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g2fbab5f9578_2_28"/>
          <p:cNvPicPr preferRelativeResize="0"/>
          <p:nvPr/>
        </p:nvPicPr>
        <p:blipFill>
          <a:blip r:embed="rId3">
            <a:alphaModFix/>
          </a:blip>
          <a:stretch>
            <a:fillRect/>
          </a:stretch>
        </p:blipFill>
        <p:spPr>
          <a:xfrm>
            <a:off x="5559500" y="1531350"/>
            <a:ext cx="3366624" cy="32235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64e30dc810_0_160"/>
          <p:cNvSpPr txBox="1"/>
          <p:nvPr/>
        </p:nvSpPr>
        <p:spPr>
          <a:xfrm>
            <a:off x="0" y="162200"/>
            <a:ext cx="7928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rPr b="1" i="0" lang="en-GB" sz="2900" u="none" cap="none" strike="noStrike">
                <a:solidFill>
                  <a:schemeClr val="accent2"/>
                </a:solidFill>
                <a:latin typeface="Lato"/>
                <a:ea typeface="Lato"/>
                <a:cs typeface="Lato"/>
                <a:sym typeface="Lato"/>
              </a:rPr>
              <a:t>Cryptocurrency - the good and the bad</a:t>
            </a:r>
            <a:endParaRPr b="1" i="0" sz="2900" u="none" cap="none" strike="noStrike">
              <a:solidFill>
                <a:schemeClr val="accent2"/>
              </a:solidFill>
              <a:latin typeface="Lato"/>
              <a:ea typeface="Lato"/>
              <a:cs typeface="Lato"/>
              <a:sym typeface="Lato"/>
            </a:endParaRPr>
          </a:p>
        </p:txBody>
      </p:sp>
      <p:sp>
        <p:nvSpPr>
          <p:cNvPr id="147" name="Google Shape;147;g164e30dc810_0_160"/>
          <p:cNvSpPr txBox="1"/>
          <p:nvPr/>
        </p:nvSpPr>
        <p:spPr>
          <a:xfrm>
            <a:off x="249600" y="1258775"/>
            <a:ext cx="8767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What are some of the positives and negatives about </a:t>
            </a:r>
            <a:r>
              <a:rPr b="1" lang="en-GB" sz="2400">
                <a:solidFill>
                  <a:schemeClr val="dk1"/>
                </a:solidFill>
                <a:latin typeface="Lato"/>
                <a:ea typeface="Lato"/>
                <a:cs typeface="Lato"/>
                <a:sym typeface="Lato"/>
              </a:rPr>
              <a:t>b</a:t>
            </a:r>
            <a:r>
              <a:rPr b="1" i="0" lang="en-GB" sz="2400" u="none" cap="none" strike="noStrike">
                <a:solidFill>
                  <a:schemeClr val="dk1"/>
                </a:solidFill>
                <a:latin typeface="Lato"/>
                <a:ea typeface="Lato"/>
                <a:cs typeface="Lato"/>
                <a:sym typeface="Lato"/>
              </a:rPr>
              <a:t>itcoin? </a:t>
            </a:r>
            <a:endParaRPr b="0" i="0" sz="1400" u="none" cap="none" strike="noStrike">
              <a:solidFill>
                <a:srgbClr val="000000"/>
              </a:solidFill>
              <a:latin typeface="Arial"/>
              <a:ea typeface="Arial"/>
              <a:cs typeface="Arial"/>
              <a:sym typeface="Arial"/>
            </a:endParaRPr>
          </a:p>
        </p:txBody>
      </p:sp>
      <p:pic>
        <p:nvPicPr>
          <p:cNvPr id="148" name="Google Shape;148;g164e30dc810_0_160"/>
          <p:cNvPicPr preferRelativeResize="0"/>
          <p:nvPr/>
        </p:nvPicPr>
        <p:blipFill rotWithShape="1">
          <a:blip r:embed="rId3">
            <a:alphaModFix/>
          </a:blip>
          <a:srcRect b="0" l="0" r="0" t="0"/>
          <a:stretch/>
        </p:blipFill>
        <p:spPr>
          <a:xfrm>
            <a:off x="2791600" y="2052075"/>
            <a:ext cx="3261776" cy="2544944"/>
          </a:xfrm>
          <a:prstGeom prst="rect">
            <a:avLst/>
          </a:prstGeom>
          <a:noFill/>
          <a:ln>
            <a:noFill/>
          </a:ln>
        </p:spPr>
      </p:pic>
      <p:pic>
        <p:nvPicPr>
          <p:cNvPr id="149" name="Google Shape;149;g164e30dc810_0_160"/>
          <p:cNvPicPr preferRelativeResize="0"/>
          <p:nvPr/>
        </p:nvPicPr>
        <p:blipFill>
          <a:blip r:embed="rId4">
            <a:alphaModFix/>
          </a:blip>
          <a:stretch>
            <a:fillRect/>
          </a:stretch>
        </p:blipFill>
        <p:spPr>
          <a:xfrm>
            <a:off x="5292775" y="2357125"/>
            <a:ext cx="677100" cy="677100"/>
          </a:xfrm>
          <a:prstGeom prst="rect">
            <a:avLst/>
          </a:prstGeom>
          <a:noFill/>
          <a:ln>
            <a:noFill/>
          </a:ln>
        </p:spPr>
      </p:pic>
      <p:pic>
        <p:nvPicPr>
          <p:cNvPr id="150" name="Google Shape;150;g164e30dc810_0_160"/>
          <p:cNvPicPr preferRelativeResize="0"/>
          <p:nvPr/>
        </p:nvPicPr>
        <p:blipFill>
          <a:blip r:embed="rId5">
            <a:alphaModFix/>
          </a:blip>
          <a:stretch>
            <a:fillRect/>
          </a:stretch>
        </p:blipFill>
        <p:spPr>
          <a:xfrm>
            <a:off x="2915454" y="2357125"/>
            <a:ext cx="856521" cy="67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64e30dc810_0_177"/>
          <p:cNvSpPr txBox="1"/>
          <p:nvPr/>
        </p:nvSpPr>
        <p:spPr>
          <a:xfrm>
            <a:off x="274500" y="26990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5 myths about cryptocurrency</a:t>
            </a:r>
            <a:endParaRPr b="1" i="0" sz="2900" u="none" cap="none" strike="noStrike">
              <a:solidFill>
                <a:schemeClr val="accent2"/>
              </a:solidFill>
              <a:latin typeface="Lato"/>
              <a:ea typeface="Lato"/>
              <a:cs typeface="Lato"/>
              <a:sym typeface="Lato"/>
            </a:endParaRPr>
          </a:p>
        </p:txBody>
      </p:sp>
      <p:pic>
        <p:nvPicPr>
          <p:cNvPr descr="Here are 5 myths about cryptocurrencies -made in collaboration with Ishaan Bhimjiyani @Revishaan" id="156" name="Google Shape;156;g164e30dc810_0_177" title="5 myths about cryptocurrencies from Ishaan @Revishaan">
            <a:hlinkClick r:id="rId3"/>
          </p:cNvPr>
          <p:cNvPicPr preferRelativeResize="0"/>
          <p:nvPr/>
        </p:nvPicPr>
        <p:blipFill>
          <a:blip r:embed="rId4">
            <a:alphaModFix/>
          </a:blip>
          <a:stretch>
            <a:fillRect/>
          </a:stretch>
        </p:blipFill>
        <p:spPr>
          <a:xfrm>
            <a:off x="1824225" y="1081250"/>
            <a:ext cx="5495550" cy="3569475"/>
          </a:xfrm>
          <a:prstGeom prst="rect">
            <a:avLst/>
          </a:prstGeom>
          <a:noFill/>
          <a:ln cap="flat" cmpd="sng" w="28575">
            <a:solidFill>
              <a:schemeClr val="accent2"/>
            </a:solidFill>
            <a:prstDash val="solid"/>
            <a:round/>
            <a:headEnd len="sm" w="sm" type="none"/>
            <a:tailEnd len="sm" w="sm" type="none"/>
          </a:ln>
        </p:spPr>
      </p:pic>
      <p:sp>
        <p:nvSpPr>
          <p:cNvPr id="157" name="Google Shape;157;g164e30dc810_0_177"/>
          <p:cNvSpPr txBox="1"/>
          <p:nvPr/>
        </p:nvSpPr>
        <p:spPr>
          <a:xfrm>
            <a:off x="3072000" y="47433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5">
                  <a:extLst>
                    <a:ext uri="{A12FA001-AC4F-418D-AE19-62706E023703}">
                      <ahyp:hlinkClr val="tx"/>
                    </a:ext>
                  </a:extLst>
                </a:hlinkClick>
              </a:rPr>
              <a:t>https://youtu.be/J-xEhaUxCy4</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a6729e0c41_0_0"/>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There are about ……………..cryptocurrencies worldwide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163" name="Google Shape;163;g1a6729e0c41_0_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64" name="Google Shape;164;g1a6729e0c41_0_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65" name="Google Shape;165;g1a6729e0c41_0_0"/>
          <p:cNvGraphicFramePr/>
          <p:nvPr/>
        </p:nvGraphicFramePr>
        <p:xfrm>
          <a:off x="952500" y="2114550"/>
          <a:ext cx="3000000" cy="3000000"/>
        </p:xfrm>
        <a:graphic>
          <a:graphicData uri="http://schemas.openxmlformats.org/drawingml/2006/table">
            <a:tbl>
              <a:tblPr>
                <a:noFill/>
                <a:tableStyleId>{9B167C81-DF46-4145-BDCB-B6826656BC04}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750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7,200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10,000</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a6729e0c41_0_9"/>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There are about ……………..cryptocurrencies worldwide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171" name="Google Shape;171;g1a6729e0c41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72" name="Google Shape;172;g1a6729e0c41_0_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73" name="Google Shape;173;g1a6729e0c41_0_9"/>
          <p:cNvGraphicFramePr/>
          <p:nvPr/>
        </p:nvGraphicFramePr>
        <p:xfrm>
          <a:off x="952500" y="2114550"/>
          <a:ext cx="3000000" cy="3000000"/>
        </p:xfrm>
        <a:graphic>
          <a:graphicData uri="http://schemas.openxmlformats.org/drawingml/2006/table">
            <a:tbl>
              <a:tblPr>
                <a:noFill/>
                <a:tableStyleId>{9B167C81-DF46-4145-BDCB-B6826656BC04}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750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7,200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10,000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a6729e0c41_0_18"/>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2. Who can own a cryptocurrency?</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179" name="Google Shape;179;g1a6729e0c41_0_1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80" name="Google Shape;180;g1a6729e0c41_0_1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81" name="Google Shape;181;g1a6729e0c41_0_18"/>
          <p:cNvGraphicFramePr/>
          <p:nvPr/>
        </p:nvGraphicFramePr>
        <p:xfrm>
          <a:off x="952500" y="1890675"/>
          <a:ext cx="3000000" cy="3000000"/>
        </p:xfrm>
        <a:graphic>
          <a:graphicData uri="http://schemas.openxmlformats.org/drawingml/2006/table">
            <a:tbl>
              <a:tblPr>
                <a:noFill/>
                <a:tableStyleId>{9B167C81-DF46-4145-BDCB-B6826656BC04}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Anyone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over the age of 16</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that have been financially trained</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a6729e0c41_0_2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187" name="Google Shape;187;g1a6729e0c41_0_27"/>
          <p:cNvGraphicFramePr/>
          <p:nvPr/>
        </p:nvGraphicFramePr>
        <p:xfrm>
          <a:off x="952500" y="1885950"/>
          <a:ext cx="3000000" cy="3000000"/>
        </p:xfrm>
        <a:graphic>
          <a:graphicData uri="http://schemas.openxmlformats.org/drawingml/2006/table">
            <a:tbl>
              <a:tblPr>
                <a:noFill/>
                <a:tableStyleId>{9B167C81-DF46-4145-BDCB-B6826656BC04}</a:tableStyleId>
              </a:tblPr>
              <a:tblGrid>
                <a:gridCol w="2413000"/>
                <a:gridCol w="2413000"/>
                <a:gridCol w="2413000"/>
              </a:tblGrid>
              <a:tr h="4191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62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Anyone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over the age of 16</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People that have been financially trained</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88" name="Google Shape;188;g1a6729e0c41_0_27"/>
          <p:cNvSpPr/>
          <p:nvPr/>
        </p:nvSpPr>
        <p:spPr>
          <a:xfrm>
            <a:off x="960125" y="3431450"/>
            <a:ext cx="7239000" cy="9219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Note that this is different to opening an account or trading. Most popular cryptocurrency exchanges, such as traditional brokerage firms, prevent anyone under 18 years of age from opening a trading account.</a:t>
            </a:r>
            <a:endParaRPr b="1" i="0" sz="1600" u="none" cap="none" strike="noStrike">
              <a:solidFill>
                <a:schemeClr val="dk1"/>
              </a:solidFill>
              <a:latin typeface="Lato"/>
              <a:ea typeface="Lato"/>
              <a:cs typeface="Lato"/>
              <a:sym typeface="Lato"/>
            </a:endParaRPr>
          </a:p>
        </p:txBody>
      </p:sp>
      <p:sp>
        <p:nvSpPr>
          <p:cNvPr id="189" name="Google Shape;189;g1a6729e0c41_0_27"/>
          <p:cNvSpPr txBox="1"/>
          <p:nvPr/>
        </p:nvSpPr>
        <p:spPr>
          <a:xfrm>
            <a:off x="379375" y="1287575"/>
            <a:ext cx="7661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2. Who can own a cryptocurrency?</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a6729e0c41_0_37"/>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3.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195" name="Google Shape;195;g1a6729e0c41_0_3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196" name="Google Shape;196;g1a6729e0c41_0_3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197" name="Google Shape;197;g1a6729e0c41_0_37"/>
          <p:cNvGraphicFramePr/>
          <p:nvPr/>
        </p:nvGraphicFramePr>
        <p:xfrm>
          <a:off x="952500" y="2038350"/>
          <a:ext cx="3000000" cy="3000000"/>
        </p:xfrm>
        <a:graphic>
          <a:graphicData uri="http://schemas.openxmlformats.org/drawingml/2006/table">
            <a:tbl>
              <a:tblPr>
                <a:noFill/>
                <a:tableStyleId>{9B167C81-DF46-4145-BDCB-B6826656BC04}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stable</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Low-risk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volatile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6" name="Google Shape;46;g1575e96a1fb_0_240"/>
          <p:cNvGraphicFramePr/>
          <p:nvPr/>
        </p:nvGraphicFramePr>
        <p:xfrm>
          <a:off x="526375" y="1721850"/>
          <a:ext cx="3000000" cy="3000000"/>
        </p:xfrm>
        <a:graphic>
          <a:graphicData uri="http://schemas.openxmlformats.org/drawingml/2006/table">
            <a:tbl>
              <a:tblPr>
                <a:noFill/>
                <a:tableStyleId>{9B167C81-DF46-4145-BDCB-B6826656BC04}</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Cryptocurrency</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a6729e0c41_0_4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203" name="Google Shape;203;g1a6729e0c41_0_4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04" name="Google Shape;204;g1a6729e0c41_0_46"/>
          <p:cNvGraphicFramePr/>
          <p:nvPr/>
        </p:nvGraphicFramePr>
        <p:xfrm>
          <a:off x="952500" y="2038350"/>
          <a:ext cx="3000000" cy="3000000"/>
        </p:xfrm>
        <a:graphic>
          <a:graphicData uri="http://schemas.openxmlformats.org/drawingml/2006/table">
            <a:tbl>
              <a:tblPr>
                <a:noFill/>
                <a:tableStyleId>{9B167C81-DF46-4145-BDCB-B6826656BC04}</a:tableStyleId>
              </a:tblPr>
              <a:tblGrid>
                <a:gridCol w="2413000"/>
                <a:gridCol w="2413000"/>
                <a:gridCol w="2413000"/>
              </a:tblGrid>
              <a:tr h="43655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7226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stable</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Low-risk and volatile</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231F20"/>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High-risk and volatil</a:t>
                      </a:r>
                      <a:r>
                        <a:rPr b="1" lang="en-GB">
                          <a:solidFill>
                            <a:srgbClr val="231F20"/>
                          </a:solidFill>
                          <a:latin typeface="Lato"/>
                          <a:ea typeface="Lato"/>
                          <a:cs typeface="Lato"/>
                          <a:sym typeface="Lato"/>
                        </a:rPr>
                        <a:t>e</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05" name="Google Shape;205;g1a6729e0c41_0_46"/>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3.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a6729e0c41_0_55"/>
          <p:cNvSpPr txBox="1"/>
          <p:nvPr/>
        </p:nvSpPr>
        <p:spPr>
          <a:xfrm>
            <a:off x="379375" y="1287575"/>
            <a:ext cx="7661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4. The supply of bitcoin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11" name="Google Shape;211;g1a6729e0c41_0_5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212" name="Google Shape;212;g1a6729e0c41_0_55"/>
          <p:cNvGraphicFramePr/>
          <p:nvPr/>
        </p:nvGraphicFramePr>
        <p:xfrm>
          <a:off x="952500" y="2038350"/>
          <a:ext cx="3000000" cy="3000000"/>
        </p:xfrm>
        <a:graphic>
          <a:graphicData uri="http://schemas.openxmlformats.org/drawingml/2006/table">
            <a:tbl>
              <a:tblPr>
                <a:noFill/>
                <a:tableStyleId>{9B167C81-DF46-4145-BDCB-B6826656BC04}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Changeable because more can be created or issued</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Carefully controlled and limited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Controlled by governments or banks</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a6729e0c41_0_6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218" name="Google Shape;218;g1a6729e0c41_0_64"/>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19" name="Google Shape;219;g1a6729e0c41_0_64"/>
          <p:cNvGraphicFramePr/>
          <p:nvPr/>
        </p:nvGraphicFramePr>
        <p:xfrm>
          <a:off x="952500" y="2038350"/>
          <a:ext cx="3000000" cy="3000000"/>
        </p:xfrm>
        <a:graphic>
          <a:graphicData uri="http://schemas.openxmlformats.org/drawingml/2006/table">
            <a:tbl>
              <a:tblPr>
                <a:noFill/>
                <a:tableStyleId>{9B167C81-DF46-4145-BDCB-B6826656BC04}</a:tableStyleId>
              </a:tblPr>
              <a:tblGrid>
                <a:gridCol w="2413000"/>
                <a:gridCol w="2413000"/>
                <a:gridCol w="2413000"/>
              </a:tblGrid>
              <a:tr h="50212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67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Changeable because more can be created or issued</a:t>
                      </a:r>
                      <a:endParaRPr b="1" sz="1400" u="none" cap="none" strike="noStrike">
                        <a:solidFill>
                          <a:srgbClr val="231F20"/>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Carefully controlled and limited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Controlled by governments or banks</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20" name="Google Shape;220;g1a6729e0c41_0_64"/>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4. The supply of bitcoin is…</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a6729e0c41_0_7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5.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26" name="Google Shape;226;g1a6729e0c41_0_7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
        <p:nvSpPr>
          <p:cNvPr id="227" name="Google Shape;227;g1a6729e0c41_0_7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28" name="Google Shape;228;g1a6729e0c41_0_73"/>
          <p:cNvGraphicFramePr/>
          <p:nvPr/>
        </p:nvGraphicFramePr>
        <p:xfrm>
          <a:off x="952500" y="2038350"/>
          <a:ext cx="3000000" cy="3000000"/>
        </p:xfrm>
        <a:graphic>
          <a:graphicData uri="http://schemas.openxmlformats.org/drawingml/2006/table">
            <a:tbl>
              <a:tblPr>
                <a:noFill/>
                <a:tableStyleId>{9B167C81-DF46-4145-BDCB-B6826656BC04}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will always make a person rich quickly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are most</a:t>
                      </a:r>
                      <a:r>
                        <a:rPr b="1" lang="en-GB" sz="1400" u="none" cap="none" strike="noStrike">
                          <a:solidFill>
                            <a:srgbClr val="231F20"/>
                          </a:solidFill>
                          <a:latin typeface="Lato"/>
                          <a:ea typeface="Lato"/>
                          <a:cs typeface="Lato"/>
                          <a:sym typeface="Lato"/>
                        </a:rPr>
                        <a:t>l</a:t>
                      </a:r>
                      <a:r>
                        <a:rPr b="1" lang="en-GB" sz="1400" u="none" cap="none" strike="noStrike">
                          <a:solidFill>
                            <a:srgbClr val="231F20"/>
                          </a:solidFill>
                          <a:latin typeface="Lato"/>
                          <a:ea typeface="Lato"/>
                          <a:cs typeface="Lato"/>
                          <a:sym typeface="Lato"/>
                        </a:rPr>
                        <a:t>y used by thieves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There’s never a guarantee that any cryptocurrency or other investment will make someone money</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a6729e0c41_0_8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34" name="Google Shape;234;g1a6729e0c41_0_83"/>
          <p:cNvGraphicFramePr/>
          <p:nvPr/>
        </p:nvGraphicFramePr>
        <p:xfrm>
          <a:off x="952500" y="2038350"/>
          <a:ext cx="3000000" cy="3000000"/>
        </p:xfrm>
        <a:graphic>
          <a:graphicData uri="http://schemas.openxmlformats.org/drawingml/2006/table">
            <a:tbl>
              <a:tblPr>
                <a:noFill/>
                <a:tableStyleId>{9B167C81-DF46-4145-BDCB-B6826656BC04}</a:tableStyleId>
              </a:tblPr>
              <a:tblGrid>
                <a:gridCol w="2413000"/>
                <a:gridCol w="2413000"/>
                <a:gridCol w="2413000"/>
              </a:tblGrid>
              <a:tr h="35037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1283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will always make a person rich quickly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Cryptocurrencies are mostly used by thieves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There’s never a guarantee that any cryptocurrency or other investment will make someone money</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35" name="Google Shape;235;g1a6729e0c41_0_8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Lato"/>
                <a:ea typeface="Lato"/>
                <a:cs typeface="Lato"/>
                <a:sym typeface="Lato"/>
              </a:rPr>
              <a:t>5.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236" name="Google Shape;236;g1a6729e0c41_0_8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64e30dc810_0_64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164e30dc810_0_640"/>
          <p:cNvSpPr txBox="1"/>
          <p:nvPr/>
        </p:nvSpPr>
        <p:spPr>
          <a:xfrm>
            <a:off x="360374" y="629069"/>
            <a:ext cx="6625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200" u="none" cap="none" strike="noStrike">
                <a:solidFill>
                  <a:schemeClr val="accent2"/>
                </a:solidFill>
                <a:latin typeface="Lato"/>
                <a:ea typeface="Lato"/>
                <a:cs typeface="Lato"/>
                <a:sym typeface="Lato"/>
              </a:rPr>
              <a:t>B</a:t>
            </a:r>
            <a:r>
              <a:rPr b="1" i="0" lang="en-GB" sz="2000" u="none" cap="none" strike="noStrike">
                <a:solidFill>
                  <a:schemeClr val="accent2"/>
                </a:solidFill>
                <a:latin typeface="Lato"/>
                <a:ea typeface="Lato"/>
                <a:cs typeface="Lato"/>
                <a:sym typeface="Lato"/>
              </a:rPr>
              <a:t>y the end of the session, I will be able to:</a:t>
            </a:r>
            <a:endParaRPr b="1" i="0" sz="2000" u="none" cap="none" strike="noStrike">
              <a:solidFill>
                <a:schemeClr val="accent2"/>
              </a:solidFill>
              <a:latin typeface="Lato"/>
              <a:ea typeface="Lato"/>
              <a:cs typeface="Lato"/>
              <a:sym typeface="Lato"/>
            </a:endParaRPr>
          </a:p>
        </p:txBody>
      </p:sp>
      <p:sp>
        <p:nvSpPr>
          <p:cNvPr id="243" name="Google Shape;243;g164e30dc810_0_640"/>
          <p:cNvSpPr txBox="1"/>
          <p:nvPr/>
        </p:nvSpPr>
        <p:spPr>
          <a:xfrm>
            <a:off x="443102" y="1279525"/>
            <a:ext cx="8257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cryptocurrency is and how it compares with traditional money</a:t>
            </a:r>
            <a:endParaRPr b="1" sz="2200">
              <a:solidFill>
                <a:srgbClr val="00FF00"/>
              </a:solidFill>
              <a:latin typeface="Lato"/>
              <a:ea typeface="Lato"/>
              <a:cs typeface="Lato"/>
              <a:sym typeface="Lato"/>
            </a:endParaRPr>
          </a:p>
          <a:p>
            <a:pPr indent="0" lvl="0" marL="914400" rtl="0" algn="l">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factors that influence financial decisions </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635965fc0_0_59"/>
          <p:cNvSpPr txBox="1"/>
          <p:nvPr/>
        </p:nvSpPr>
        <p:spPr>
          <a:xfrm>
            <a:off x="311700" y="581750"/>
            <a:ext cx="8379600" cy="1386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Cash or crypto?</a:t>
            </a:r>
            <a:endParaRPr b="0" i="0" sz="32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1" i="0" sz="15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can cryptocurrency make a person feel?</a:t>
            </a:r>
            <a:endParaRPr b="1" i="0" sz="2400" u="none" cap="none" strike="noStrike">
              <a:solidFill>
                <a:schemeClr val="lt1"/>
              </a:solidFill>
              <a:latin typeface="Lato"/>
              <a:ea typeface="Lato"/>
              <a:cs typeface="Lato"/>
              <a:sym typeface="Lato"/>
            </a:endParaRPr>
          </a:p>
        </p:txBody>
      </p:sp>
      <p:pic>
        <p:nvPicPr>
          <p:cNvPr id="249" name="Google Shape;249;g27635965fc0_0_59"/>
          <p:cNvPicPr preferRelativeResize="0"/>
          <p:nvPr/>
        </p:nvPicPr>
        <p:blipFill rotWithShape="1">
          <a:blip r:embed="rId3">
            <a:alphaModFix/>
          </a:blip>
          <a:srcRect b="0" l="0" r="0" t="0"/>
          <a:stretch/>
        </p:blipFill>
        <p:spPr>
          <a:xfrm>
            <a:off x="3140675" y="2217175"/>
            <a:ext cx="2505750" cy="2001750"/>
          </a:xfrm>
          <a:prstGeom prst="rect">
            <a:avLst/>
          </a:prstGeom>
          <a:noFill/>
          <a:ln cap="flat" cmpd="sng" w="28575">
            <a:solidFill>
              <a:schemeClr val="accent2"/>
            </a:solidFill>
            <a:prstDash val="solid"/>
            <a:round/>
            <a:headEnd len="sm" w="sm" type="none"/>
            <a:tailEnd len="sm" w="sm" type="none"/>
          </a:ln>
        </p:spPr>
      </p:pic>
      <p:sp>
        <p:nvSpPr>
          <p:cNvPr id="250" name="Google Shape;250;g27635965fc0_0_59"/>
          <p:cNvSpPr txBox="1"/>
          <p:nvPr/>
        </p:nvSpPr>
        <p:spPr>
          <a:xfrm>
            <a:off x="1064525" y="227237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Excited </a:t>
            </a:r>
            <a:endParaRPr b="1" sz="1700">
              <a:solidFill>
                <a:schemeClr val="accent2"/>
              </a:solidFill>
              <a:latin typeface="Lato"/>
              <a:ea typeface="Lato"/>
              <a:cs typeface="Lato"/>
              <a:sym typeface="Lato"/>
            </a:endParaRPr>
          </a:p>
        </p:txBody>
      </p:sp>
      <p:sp>
        <p:nvSpPr>
          <p:cNvPr id="251" name="Google Shape;251;g27635965fc0_0_59"/>
          <p:cNvSpPr txBox="1"/>
          <p:nvPr/>
        </p:nvSpPr>
        <p:spPr>
          <a:xfrm>
            <a:off x="1064525" y="3017500"/>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Powerful </a:t>
            </a:r>
            <a:endParaRPr b="1" sz="1700">
              <a:solidFill>
                <a:schemeClr val="accent2"/>
              </a:solidFill>
              <a:latin typeface="Lato"/>
              <a:ea typeface="Lato"/>
              <a:cs typeface="Lato"/>
              <a:sym typeface="Lato"/>
            </a:endParaRPr>
          </a:p>
        </p:txBody>
      </p:sp>
      <p:sp>
        <p:nvSpPr>
          <p:cNvPr id="252" name="Google Shape;252;g27635965fc0_0_59"/>
          <p:cNvSpPr txBox="1"/>
          <p:nvPr/>
        </p:nvSpPr>
        <p:spPr>
          <a:xfrm>
            <a:off x="1064525" y="370742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Relevant</a:t>
            </a:r>
            <a:endParaRPr b="1" sz="1700">
              <a:solidFill>
                <a:schemeClr val="accent2"/>
              </a:solidFill>
              <a:latin typeface="Lato"/>
              <a:ea typeface="Lato"/>
              <a:cs typeface="Lato"/>
              <a:sym typeface="Lato"/>
            </a:endParaRPr>
          </a:p>
        </p:txBody>
      </p:sp>
      <p:sp>
        <p:nvSpPr>
          <p:cNvPr id="253" name="Google Shape;253;g27635965fc0_0_59"/>
          <p:cNvSpPr txBox="1"/>
          <p:nvPr/>
        </p:nvSpPr>
        <p:spPr>
          <a:xfrm>
            <a:off x="6039900" y="227732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Anxious</a:t>
            </a:r>
            <a:endParaRPr b="1" sz="1700">
              <a:solidFill>
                <a:schemeClr val="accent2"/>
              </a:solidFill>
              <a:latin typeface="Lato"/>
              <a:ea typeface="Lato"/>
              <a:cs typeface="Lato"/>
              <a:sym typeface="Lato"/>
            </a:endParaRPr>
          </a:p>
        </p:txBody>
      </p:sp>
      <p:sp>
        <p:nvSpPr>
          <p:cNvPr id="254" name="Google Shape;254;g27635965fc0_0_59"/>
          <p:cNvSpPr txBox="1"/>
          <p:nvPr/>
        </p:nvSpPr>
        <p:spPr>
          <a:xfrm>
            <a:off x="6039900" y="3022450"/>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Disappointed </a:t>
            </a:r>
            <a:endParaRPr b="1" sz="1700">
              <a:solidFill>
                <a:schemeClr val="accent2"/>
              </a:solidFill>
              <a:latin typeface="Lato"/>
              <a:ea typeface="Lato"/>
              <a:cs typeface="Lato"/>
              <a:sym typeface="Lato"/>
            </a:endParaRPr>
          </a:p>
        </p:txBody>
      </p:sp>
      <p:sp>
        <p:nvSpPr>
          <p:cNvPr id="255" name="Google Shape;255;g27635965fc0_0_59"/>
          <p:cNvSpPr txBox="1"/>
          <p:nvPr/>
        </p:nvSpPr>
        <p:spPr>
          <a:xfrm>
            <a:off x="6039900" y="371237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Frustrated</a:t>
            </a:r>
            <a:endParaRPr b="1" sz="17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64e30dc810_0_266"/>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261" name="Google Shape;261;g164e30dc810_0_266"/>
          <p:cNvSpPr txBox="1"/>
          <p:nvPr/>
        </p:nvSpPr>
        <p:spPr>
          <a:xfrm>
            <a:off x="3486975" y="1918800"/>
            <a:ext cx="5273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Zak.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20</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years old and is about to complete his last year at university studying software design.</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will be living with his dad, who is a carer for his mum. He w</a:t>
            </a:r>
            <a:r>
              <a:rPr b="1" lang="en-GB" sz="1600">
                <a:latin typeface="Lato"/>
                <a:ea typeface="Lato"/>
                <a:cs typeface="Lato"/>
                <a:sym typeface="Lato"/>
              </a:rPr>
              <a:t>ill no</a:t>
            </a:r>
            <a:r>
              <a:rPr b="1" i="0" lang="en-GB" sz="1600" u="none" cap="none" strike="noStrike">
                <a:solidFill>
                  <a:srgbClr val="000000"/>
                </a:solidFill>
                <a:latin typeface="Lato"/>
                <a:ea typeface="Lato"/>
                <a:cs typeface="Lato"/>
                <a:sym typeface="Lato"/>
              </a:rPr>
              <a:t>t be able to leave home as he has n</a:t>
            </a:r>
            <a:r>
              <a:rPr b="1" lang="en-GB" sz="1600">
                <a:latin typeface="Lato"/>
                <a:ea typeface="Lato"/>
                <a:cs typeface="Lato"/>
                <a:sym typeface="Lato"/>
              </a:rPr>
              <a:t>o</a:t>
            </a:r>
            <a:r>
              <a:rPr b="1" i="0" lang="en-GB" sz="1600" u="none" cap="none" strike="noStrike">
                <a:solidFill>
                  <a:srgbClr val="000000"/>
                </a:solidFill>
                <a:latin typeface="Lato"/>
                <a:ea typeface="Lato"/>
                <a:cs typeface="Lato"/>
                <a:sym typeface="Lato"/>
              </a:rPr>
              <a:t>t saved enough money for his own place.</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Zak is really interested in cryptocurrency, especially since some of his favourite </a:t>
            </a:r>
            <a:r>
              <a:rPr b="1" lang="en-GB" sz="1600">
                <a:latin typeface="Lato"/>
                <a:ea typeface="Lato"/>
                <a:cs typeface="Lato"/>
                <a:sym typeface="Lato"/>
              </a:rPr>
              <a:t>influencers</a:t>
            </a:r>
            <a:r>
              <a:rPr b="1" i="0" lang="en-GB" sz="1600" u="none" cap="none" strike="noStrike">
                <a:solidFill>
                  <a:srgbClr val="000000"/>
                </a:solidFill>
                <a:latin typeface="Lato"/>
                <a:ea typeface="Lato"/>
                <a:cs typeface="Lato"/>
                <a:sym typeface="Lato"/>
              </a:rPr>
              <a:t> </a:t>
            </a:r>
            <a:r>
              <a:rPr b="1" i="0" lang="en-GB" sz="1600" u="none" cap="none" strike="noStrike">
                <a:solidFill>
                  <a:srgbClr val="000000"/>
                </a:solidFill>
                <a:latin typeface="Lato"/>
                <a:ea typeface="Lato"/>
                <a:cs typeface="Lato"/>
                <a:sym typeface="Lato"/>
              </a:rPr>
              <a:t>have recently invested. It</a:t>
            </a:r>
            <a:r>
              <a:rPr b="1" lang="en-GB" sz="1600">
                <a:latin typeface="Lato"/>
                <a:ea typeface="Lato"/>
                <a:cs typeface="Lato"/>
                <a:sym typeface="Lato"/>
              </a:rPr>
              <a:t> i</a:t>
            </a:r>
            <a:r>
              <a:rPr b="1" i="0" lang="en-GB" sz="1600" u="none" cap="none" strike="noStrike">
                <a:solidFill>
                  <a:srgbClr val="000000"/>
                </a:solidFill>
                <a:latin typeface="Lato"/>
                <a:ea typeface="Lato"/>
                <a:cs typeface="Lato"/>
                <a:sym typeface="Lato"/>
              </a:rPr>
              <a:t>s all his friends at university talk about.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262" name="Google Shape;262;g164e30dc810_0_266"/>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
        <p:nvSpPr>
          <p:cNvPr id="263" name="Google Shape;263;g164e30dc810_0_266"/>
          <p:cNvSpPr txBox="1"/>
          <p:nvPr/>
        </p:nvSpPr>
        <p:spPr>
          <a:xfrm>
            <a:off x="3486975" y="4342950"/>
            <a:ext cx="4124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How many factors can you identify?</a:t>
            </a:r>
            <a:endParaRPr b="1" i="0" sz="1800" u="none" cap="none" strike="noStrike">
              <a:solidFill>
                <a:schemeClr val="accent2"/>
              </a:solidFill>
              <a:latin typeface="Lato"/>
              <a:ea typeface="Lato"/>
              <a:cs typeface="Lato"/>
              <a:sym typeface="Lato"/>
            </a:endParaRPr>
          </a:p>
        </p:txBody>
      </p:sp>
      <p:sp>
        <p:nvSpPr>
          <p:cNvPr id="264" name="Google Shape;264;g164e30dc810_0_266"/>
          <p:cNvSpPr txBox="1"/>
          <p:nvPr/>
        </p:nvSpPr>
        <p:spPr>
          <a:xfrm>
            <a:off x="0" y="1178800"/>
            <a:ext cx="926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are the factors that would influence this person’s decision to use cryptocurrency? </a:t>
            </a:r>
            <a:endParaRPr b="1" sz="18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64e30dc810_0_274"/>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270" name="Google Shape;270;g164e30dc810_0_274"/>
          <p:cNvSpPr txBox="1"/>
          <p:nvPr/>
        </p:nvSpPr>
        <p:spPr>
          <a:xfrm>
            <a:off x="0" y="1178800"/>
            <a:ext cx="9266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Lato"/>
                <a:ea typeface="Lato"/>
                <a:cs typeface="Lato"/>
                <a:sym typeface="Lato"/>
              </a:rPr>
              <a:t>How</a:t>
            </a:r>
            <a:r>
              <a:rPr b="1" i="0" lang="en-GB" sz="1800" u="none" cap="none" strike="noStrike">
                <a:solidFill>
                  <a:srgbClr val="000000"/>
                </a:solidFill>
                <a:latin typeface="Lato"/>
                <a:ea typeface="Lato"/>
                <a:cs typeface="Lato"/>
                <a:sym typeface="Lato"/>
              </a:rPr>
              <a:t> might the highlighted factors influence this person’s decision to use cryptocurrency? </a:t>
            </a:r>
            <a:endParaRPr b="1" i="0" sz="1800" u="none" cap="none" strike="noStrike">
              <a:solidFill>
                <a:srgbClr val="000000"/>
              </a:solidFill>
              <a:latin typeface="Lato"/>
              <a:ea typeface="Lato"/>
              <a:cs typeface="Lato"/>
              <a:sym typeface="Lato"/>
            </a:endParaRPr>
          </a:p>
        </p:txBody>
      </p:sp>
      <p:sp>
        <p:nvSpPr>
          <p:cNvPr id="271" name="Google Shape;271;g164e30dc810_0_274"/>
          <p:cNvSpPr txBox="1"/>
          <p:nvPr/>
        </p:nvSpPr>
        <p:spPr>
          <a:xfrm>
            <a:off x="3486975" y="1918800"/>
            <a:ext cx="5273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a:t>
            </a:r>
            <a:r>
              <a:rPr b="1" i="0" lang="en-GB" sz="1600" u="none" cap="none" strike="noStrike">
                <a:solidFill>
                  <a:schemeClr val="accent2"/>
                </a:solidFill>
                <a:latin typeface="Lato"/>
                <a:ea typeface="Lato"/>
                <a:cs typeface="Lato"/>
                <a:sym typeface="Lato"/>
              </a:rPr>
              <a:t>Zak</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a:t>
            </a:r>
            <a:r>
              <a:rPr b="1" i="0" lang="en-GB" sz="1600" u="none" cap="none" strike="noStrike">
                <a:solidFill>
                  <a:schemeClr val="accent2"/>
                </a:solidFill>
                <a:latin typeface="Lato"/>
                <a:ea typeface="Lato"/>
                <a:cs typeface="Lato"/>
                <a:sym typeface="Lato"/>
              </a:rPr>
              <a:t>20</a:t>
            </a:r>
            <a:r>
              <a:rPr b="1" lang="en-GB" sz="1600">
                <a:solidFill>
                  <a:schemeClr val="accent2"/>
                </a:solidFill>
                <a:latin typeface="Lato"/>
                <a:ea typeface="Lato"/>
                <a:cs typeface="Lato"/>
                <a:sym typeface="Lato"/>
              </a:rPr>
              <a:t> </a:t>
            </a:r>
            <a:r>
              <a:rPr b="1" i="0" lang="en-GB" sz="1600" u="none" cap="none" strike="noStrike">
                <a:solidFill>
                  <a:schemeClr val="accent2"/>
                </a:solidFill>
                <a:latin typeface="Lato"/>
                <a:ea typeface="Lato"/>
                <a:cs typeface="Lato"/>
                <a:sym typeface="Lato"/>
              </a:rPr>
              <a:t>years old</a:t>
            </a:r>
            <a:r>
              <a:rPr b="1" i="0" lang="en-GB" sz="1600" u="none" cap="none" strike="noStrike">
                <a:solidFill>
                  <a:srgbClr val="000000"/>
                </a:solidFill>
                <a:latin typeface="Lato"/>
                <a:ea typeface="Lato"/>
                <a:cs typeface="Lato"/>
                <a:sym typeface="Lato"/>
              </a:rPr>
              <a:t> and is about to complete his last year at </a:t>
            </a:r>
            <a:r>
              <a:rPr b="1" i="0" lang="en-GB" sz="1600" u="none" cap="none" strike="noStrike">
                <a:solidFill>
                  <a:schemeClr val="accent2"/>
                </a:solidFill>
                <a:latin typeface="Lato"/>
                <a:ea typeface="Lato"/>
                <a:cs typeface="Lato"/>
                <a:sym typeface="Lato"/>
              </a:rPr>
              <a:t>university </a:t>
            </a:r>
            <a:r>
              <a:rPr b="1" i="0" lang="en-GB" sz="1600" u="none" cap="none" strike="noStrike">
                <a:solidFill>
                  <a:srgbClr val="000000"/>
                </a:solidFill>
                <a:latin typeface="Lato"/>
                <a:ea typeface="Lato"/>
                <a:cs typeface="Lato"/>
                <a:sym typeface="Lato"/>
              </a:rPr>
              <a:t>studying</a:t>
            </a:r>
            <a:r>
              <a:rPr b="1" i="0" lang="en-GB" sz="1600" u="none" cap="none" strike="noStrike">
                <a:solidFill>
                  <a:schemeClr val="accent2"/>
                </a:solidFill>
                <a:latin typeface="Lato"/>
                <a:ea typeface="Lato"/>
                <a:cs typeface="Lato"/>
                <a:sym typeface="Lato"/>
              </a:rPr>
              <a:t> software design</a:t>
            </a:r>
            <a:r>
              <a:rPr b="1" i="0" lang="en-GB" sz="1600" u="none" cap="none" strike="noStrike">
                <a:solidFill>
                  <a:srgbClr val="000000"/>
                </a:solidFill>
                <a:latin typeface="Lato"/>
                <a:ea typeface="Lato"/>
                <a:cs typeface="Lato"/>
                <a:sym typeface="Lato"/>
              </a:rPr>
              <a:t>.</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will be living with his dad, who is a </a:t>
            </a:r>
            <a:r>
              <a:rPr b="1" i="0" lang="en-GB" sz="1600" u="none" cap="none" strike="noStrike">
                <a:solidFill>
                  <a:schemeClr val="accent2"/>
                </a:solidFill>
                <a:latin typeface="Lato"/>
                <a:ea typeface="Lato"/>
                <a:cs typeface="Lato"/>
                <a:sym typeface="Lato"/>
              </a:rPr>
              <a:t>carer </a:t>
            </a:r>
            <a:r>
              <a:rPr b="1" i="0" lang="en-GB" sz="1600" u="none" cap="none" strike="noStrike">
                <a:solidFill>
                  <a:srgbClr val="000000"/>
                </a:solidFill>
                <a:latin typeface="Lato"/>
                <a:ea typeface="Lato"/>
                <a:cs typeface="Lato"/>
                <a:sym typeface="Lato"/>
              </a:rPr>
              <a:t>for his mum.</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He w</a:t>
            </a:r>
            <a:r>
              <a:rPr b="1" lang="en-GB" sz="1600">
                <a:latin typeface="Lato"/>
                <a:ea typeface="Lato"/>
                <a:cs typeface="Lato"/>
                <a:sym typeface="Lato"/>
              </a:rPr>
              <a:t>ill no</a:t>
            </a:r>
            <a:r>
              <a:rPr b="1" i="0" lang="en-GB" sz="1600" u="none" cap="none" strike="noStrike">
                <a:solidFill>
                  <a:srgbClr val="000000"/>
                </a:solidFill>
                <a:latin typeface="Lato"/>
                <a:ea typeface="Lato"/>
                <a:cs typeface="Lato"/>
                <a:sym typeface="Lato"/>
              </a:rPr>
              <a:t>t be able to leave home as he has n</a:t>
            </a:r>
            <a:r>
              <a:rPr b="1" lang="en-GB" sz="1600">
                <a:latin typeface="Lato"/>
                <a:ea typeface="Lato"/>
                <a:cs typeface="Lato"/>
                <a:sym typeface="Lato"/>
              </a:rPr>
              <a:t>o</a:t>
            </a:r>
            <a:r>
              <a:rPr b="1" i="0" lang="en-GB" sz="1600" u="none" cap="none" strike="noStrike">
                <a:solidFill>
                  <a:srgbClr val="000000"/>
                </a:solidFill>
                <a:latin typeface="Lato"/>
                <a:ea typeface="Lato"/>
                <a:cs typeface="Lato"/>
                <a:sym typeface="Lato"/>
              </a:rPr>
              <a:t>t saved enough money for his own place.</a:t>
            </a:r>
            <a:r>
              <a:rPr b="1" lang="en-GB" sz="1600">
                <a:latin typeface="Lato"/>
                <a:ea typeface="Lato"/>
                <a:cs typeface="Lato"/>
                <a:sym typeface="Lato"/>
              </a:rPr>
              <a:t> </a:t>
            </a:r>
            <a:r>
              <a:rPr b="1" i="0" lang="en-GB" sz="1600" u="none" cap="none" strike="noStrike">
                <a:solidFill>
                  <a:srgbClr val="000000"/>
                </a:solidFill>
                <a:latin typeface="Lato"/>
                <a:ea typeface="Lato"/>
                <a:cs typeface="Lato"/>
                <a:sym typeface="Lato"/>
              </a:rPr>
              <a:t>Zak is really interested in cryptocurrency, especially since some of his favourite </a:t>
            </a:r>
            <a:r>
              <a:rPr b="1" lang="en-GB" sz="1600">
                <a:solidFill>
                  <a:schemeClr val="accent2"/>
                </a:solidFill>
                <a:latin typeface="Lato"/>
                <a:ea typeface="Lato"/>
                <a:cs typeface="Lato"/>
                <a:sym typeface="Lato"/>
              </a:rPr>
              <a:t>influencers</a:t>
            </a:r>
            <a:r>
              <a:rPr b="1" i="0" lang="en-GB" sz="1600" u="none" cap="none" strike="noStrike">
                <a:solidFill>
                  <a:schemeClr val="accent2"/>
                </a:solidFill>
                <a:latin typeface="Lato"/>
                <a:ea typeface="Lato"/>
                <a:cs typeface="Lato"/>
                <a:sym typeface="Lato"/>
              </a:rPr>
              <a:t> </a:t>
            </a:r>
            <a:r>
              <a:rPr b="1" i="0" lang="en-GB" sz="1600" u="none" cap="none" strike="noStrike">
                <a:solidFill>
                  <a:srgbClr val="000000"/>
                </a:solidFill>
                <a:latin typeface="Lato"/>
                <a:ea typeface="Lato"/>
                <a:cs typeface="Lato"/>
                <a:sym typeface="Lato"/>
              </a:rPr>
              <a:t>have recently invested. It</a:t>
            </a:r>
            <a:r>
              <a:rPr b="1" lang="en-GB" sz="1600">
                <a:latin typeface="Lato"/>
                <a:ea typeface="Lato"/>
                <a:cs typeface="Lato"/>
                <a:sym typeface="Lato"/>
              </a:rPr>
              <a:t> i</a:t>
            </a:r>
            <a:r>
              <a:rPr b="1" i="0" lang="en-GB" sz="1600" u="none" cap="none" strike="noStrike">
                <a:solidFill>
                  <a:srgbClr val="000000"/>
                </a:solidFill>
                <a:latin typeface="Lato"/>
                <a:ea typeface="Lato"/>
                <a:cs typeface="Lato"/>
                <a:sym typeface="Lato"/>
              </a:rPr>
              <a:t>s all his </a:t>
            </a:r>
            <a:r>
              <a:rPr b="1" i="0" lang="en-GB" sz="1600" u="none" cap="none" strike="noStrike">
                <a:solidFill>
                  <a:schemeClr val="accent2"/>
                </a:solidFill>
                <a:latin typeface="Lato"/>
                <a:ea typeface="Lato"/>
                <a:cs typeface="Lato"/>
                <a:sym typeface="Lato"/>
              </a:rPr>
              <a:t>friends </a:t>
            </a:r>
            <a:r>
              <a:rPr b="1" i="0" lang="en-GB" sz="1600" u="none" cap="none" strike="noStrike">
                <a:solidFill>
                  <a:srgbClr val="000000"/>
                </a:solidFill>
                <a:latin typeface="Lato"/>
                <a:ea typeface="Lato"/>
                <a:cs typeface="Lato"/>
                <a:sym typeface="Lato"/>
              </a:rPr>
              <a:t>at university talk </a:t>
            </a:r>
            <a:r>
              <a:rPr b="1" i="0" lang="en-GB" sz="1600" u="none" cap="none" strike="noStrike">
                <a:solidFill>
                  <a:schemeClr val="dk1"/>
                </a:solidFill>
                <a:latin typeface="Lato"/>
                <a:ea typeface="Lato"/>
                <a:cs typeface="Lato"/>
                <a:sym typeface="Lato"/>
              </a:rPr>
              <a:t>about</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72" name="Google Shape;272;g164e30dc810_0_274"/>
          <p:cNvSpPr txBox="1"/>
          <p:nvPr/>
        </p:nvSpPr>
        <p:spPr>
          <a:xfrm>
            <a:off x="51425" y="4465225"/>
            <a:ext cx="80172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Task: Explain two factors that could influence Zak to invest in cryptocurrency</a:t>
            </a:r>
            <a:endParaRPr b="1" i="0" sz="1800" u="none" cap="none" strike="noStrike">
              <a:solidFill>
                <a:schemeClr val="lt1"/>
              </a:solidFill>
              <a:latin typeface="Lato"/>
              <a:ea typeface="Lato"/>
              <a:cs typeface="Lato"/>
              <a:sym typeface="Lato"/>
            </a:endParaRPr>
          </a:p>
        </p:txBody>
      </p:sp>
      <p:pic>
        <p:nvPicPr>
          <p:cNvPr id="273" name="Google Shape;273;g164e30dc810_0_274"/>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768912105e_0_212"/>
          <p:cNvSpPr txBox="1"/>
          <p:nvPr/>
        </p:nvSpPr>
        <p:spPr>
          <a:xfrm>
            <a:off x="194150" y="1182725"/>
            <a:ext cx="5683200" cy="400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Lots of factors will determine who might engage with cryptocurrency.</a:t>
            </a:r>
            <a:endParaRPr b="0"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Some personal circumstances lead to people having a more positive relationship with money. They then may invest in things such as cryptocurrency which could </a:t>
            </a:r>
            <a:r>
              <a:rPr b="1" i="0" lang="en-GB" sz="1900" u="none" cap="none" strike="noStrike">
                <a:solidFill>
                  <a:srgbClr val="000000"/>
                </a:solidFill>
                <a:latin typeface="Lato"/>
                <a:ea typeface="Lato"/>
                <a:cs typeface="Lato"/>
                <a:sym typeface="Lato"/>
              </a:rPr>
              <a:t>improve their standard of living.</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However, some influencing factors such as information from friends and the media could </a:t>
            </a:r>
            <a:r>
              <a:rPr b="1" i="0" lang="en-GB" sz="1900" u="none" cap="none" strike="noStrike">
                <a:solidFill>
                  <a:srgbClr val="000000"/>
                </a:solidFill>
                <a:latin typeface="Lato"/>
                <a:ea typeface="Lato"/>
                <a:cs typeface="Lato"/>
                <a:sym typeface="Lato"/>
              </a:rPr>
              <a:t>encourage a lot of risk-taking behaviour.</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pic>
        <p:nvPicPr>
          <p:cNvPr id="279" name="Google Shape;279;g2768912105e_0_212"/>
          <p:cNvPicPr preferRelativeResize="0"/>
          <p:nvPr/>
        </p:nvPicPr>
        <p:blipFill rotWithShape="1">
          <a:blip r:embed="rId3">
            <a:alphaModFix/>
          </a:blip>
          <a:srcRect b="0" l="0" r="0" t="0"/>
          <a:stretch/>
        </p:blipFill>
        <p:spPr>
          <a:xfrm>
            <a:off x="6435850" y="1721400"/>
            <a:ext cx="2208550" cy="2208550"/>
          </a:xfrm>
          <a:prstGeom prst="rect">
            <a:avLst/>
          </a:prstGeom>
          <a:noFill/>
          <a:ln>
            <a:noFill/>
          </a:ln>
        </p:spPr>
      </p:pic>
      <p:sp>
        <p:nvSpPr>
          <p:cNvPr id="280" name="Google Shape;280;g2768912105e_0_212"/>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2" name="Google Shape;52;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3" name="Google Shape;53;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grpSp>
        <p:nvGrpSpPr>
          <p:cNvPr id="285" name="Google Shape;285;g2768912105e_0_219"/>
          <p:cNvGrpSpPr/>
          <p:nvPr/>
        </p:nvGrpSpPr>
        <p:grpSpPr>
          <a:xfrm>
            <a:off x="3839560" y="1024555"/>
            <a:ext cx="4612539" cy="3879591"/>
            <a:chOff x="3577550" y="1200801"/>
            <a:chExt cx="4246101" cy="3746949"/>
          </a:xfrm>
        </p:grpSpPr>
        <p:pic>
          <p:nvPicPr>
            <p:cNvPr id="286" name="Google Shape;286;g2768912105e_0_219"/>
            <p:cNvPicPr preferRelativeResize="0"/>
            <p:nvPr/>
          </p:nvPicPr>
          <p:blipFill>
            <a:blip r:embed="rId3">
              <a:alphaModFix/>
            </a:blip>
            <a:stretch>
              <a:fillRect/>
            </a:stretch>
          </p:blipFill>
          <p:spPr>
            <a:xfrm>
              <a:off x="5717050" y="1200801"/>
              <a:ext cx="2106600" cy="3746949"/>
            </a:xfrm>
            <a:prstGeom prst="rect">
              <a:avLst/>
            </a:prstGeom>
            <a:noFill/>
            <a:ln>
              <a:noFill/>
            </a:ln>
          </p:spPr>
        </p:pic>
        <p:pic>
          <p:nvPicPr>
            <p:cNvPr id="287" name="Google Shape;287;g2768912105e_0_219"/>
            <p:cNvPicPr preferRelativeResize="0"/>
            <p:nvPr/>
          </p:nvPicPr>
          <p:blipFill rotWithShape="1">
            <a:blip r:embed="rId4">
              <a:alphaModFix/>
            </a:blip>
            <a:srcRect b="0" l="26411" r="0" t="0"/>
            <a:stretch/>
          </p:blipFill>
          <p:spPr>
            <a:xfrm>
              <a:off x="3577550" y="2453075"/>
              <a:ext cx="3620550" cy="2494675"/>
            </a:xfrm>
            <a:prstGeom prst="rect">
              <a:avLst/>
            </a:prstGeom>
            <a:noFill/>
            <a:ln>
              <a:noFill/>
            </a:ln>
          </p:spPr>
        </p:pic>
      </p:grpSp>
      <p:sp>
        <p:nvSpPr>
          <p:cNvPr id="288" name="Google Shape;288;g2768912105e_0_219"/>
          <p:cNvSpPr txBox="1"/>
          <p:nvPr/>
        </p:nvSpPr>
        <p:spPr>
          <a:xfrm>
            <a:off x="2279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does social media impact decision making?</a:t>
            </a:r>
            <a:endParaRPr b="0" i="0" sz="2800" u="none" cap="none" strike="noStrike">
              <a:solidFill>
                <a:schemeClr val="accent2"/>
              </a:solidFill>
              <a:latin typeface="Arial"/>
              <a:ea typeface="Arial"/>
              <a:cs typeface="Arial"/>
              <a:sym typeface="Arial"/>
            </a:endParaRPr>
          </a:p>
        </p:txBody>
      </p:sp>
      <p:sp>
        <p:nvSpPr>
          <p:cNvPr id="289" name="Google Shape;289;g2768912105e_0_219"/>
          <p:cNvSpPr txBox="1"/>
          <p:nvPr/>
        </p:nvSpPr>
        <p:spPr>
          <a:xfrm>
            <a:off x="227950" y="1238775"/>
            <a:ext cx="4148700" cy="237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What do you think happened next?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398100" lvl="0" marL="360000" marR="0" rtl="0" algn="l">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What do you think consumers did?</a:t>
            </a:r>
            <a:endParaRPr b="1" sz="2000">
              <a:solidFill>
                <a:schemeClr val="dk1"/>
              </a:solidFill>
              <a:latin typeface="Lato"/>
              <a:ea typeface="Lato"/>
              <a:cs typeface="Lato"/>
              <a:sym typeface="Lato"/>
            </a:endParaRPr>
          </a:p>
          <a:p>
            <a:pPr indent="-398100" lvl="0" marL="360000" marR="0" rtl="0" algn="l">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What do you think happened to the value of the coin?</a:t>
            </a:r>
            <a:endParaRPr b="1" sz="200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pSp>
        <p:nvGrpSpPr>
          <p:cNvPr id="294" name="Google Shape;294;g2768912105e_0_229"/>
          <p:cNvGrpSpPr/>
          <p:nvPr/>
        </p:nvGrpSpPr>
        <p:grpSpPr>
          <a:xfrm>
            <a:off x="5113779" y="1531694"/>
            <a:ext cx="3906151" cy="2764299"/>
            <a:chOff x="199275" y="872125"/>
            <a:chExt cx="5906775" cy="4066342"/>
          </a:xfrm>
        </p:grpSpPr>
        <p:pic>
          <p:nvPicPr>
            <p:cNvPr id="295" name="Google Shape;295;g2768912105e_0_229"/>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296" name="Google Shape;296;g2768912105e_0_229"/>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297" name="Google Shape;297;g2768912105e_0_229"/>
          <p:cNvSpPr txBox="1"/>
          <p:nvPr/>
        </p:nvSpPr>
        <p:spPr>
          <a:xfrm>
            <a:off x="0" y="858775"/>
            <a:ext cx="72696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rPr>
              <a:t>Influencers </a:t>
            </a:r>
            <a:r>
              <a:rPr b="0" i="0" lang="en-GB" sz="1400" u="none" cap="none" strike="noStrike">
                <a:solidFill>
                  <a:srgbClr val="000000"/>
                </a:solidFill>
                <a:latin typeface="Lato"/>
                <a:ea typeface="Lato"/>
                <a:cs typeface="Lato"/>
                <a:sym typeface="Lato"/>
              </a:rPr>
              <a:t>promote everything from fashion to sport</a:t>
            </a:r>
            <a:r>
              <a:rPr lang="en-GB">
                <a:latin typeface="Lato"/>
                <a:ea typeface="Lato"/>
                <a:cs typeface="Lato"/>
                <a:sym typeface="Lato"/>
              </a:rPr>
              <a:t>, </a:t>
            </a:r>
            <a:r>
              <a:rPr b="0" i="0" lang="en-GB" sz="1400" u="none" cap="none" strike="noStrike">
                <a:solidFill>
                  <a:srgbClr val="000000"/>
                </a:solidFill>
                <a:latin typeface="Lato"/>
                <a:ea typeface="Lato"/>
                <a:cs typeface="Lato"/>
                <a:sym typeface="Lato"/>
              </a:rPr>
              <a:t>and also cryptocurrencies.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Companies pay them to do this because seeing someone popular endorse a product can be really encouraging. But </a:t>
            </a:r>
            <a:r>
              <a:rPr b="1" i="0" lang="en-GB" sz="1400" u="none" cap="none" strike="noStrike">
                <a:solidFill>
                  <a:srgbClr val="000000"/>
                </a:solidFill>
                <a:latin typeface="Lato"/>
                <a:ea typeface="Lato"/>
                <a:cs typeface="Lato"/>
                <a:sym typeface="Lato"/>
              </a:rPr>
              <a:t>influencers are not always right!</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Reality star </a:t>
            </a:r>
            <a:r>
              <a:rPr b="1" i="0" lang="en-GB" sz="1400" u="none" cap="none" strike="noStrike">
                <a:solidFill>
                  <a:srgbClr val="000000"/>
                </a:solidFill>
                <a:latin typeface="Lato"/>
                <a:ea typeface="Lato"/>
                <a:cs typeface="Lato"/>
                <a:sym typeface="Lato"/>
              </a:rPr>
              <a:t>Kim Kardashian</a:t>
            </a:r>
            <a:r>
              <a:rPr b="0" i="0" lang="en-GB" sz="1400" u="none" cap="none" strike="noStrike">
                <a:solidFill>
                  <a:srgbClr val="000000"/>
                </a:solidFill>
                <a:latin typeface="Lato"/>
                <a:ea typeface="Lato"/>
                <a:cs typeface="Lato"/>
                <a:sym typeface="Lato"/>
              </a:rPr>
              <a:t> and boxer </a:t>
            </a:r>
            <a:r>
              <a:rPr b="1" i="0" lang="en-GB" sz="1400" u="none" cap="none" strike="noStrike">
                <a:solidFill>
                  <a:srgbClr val="000000"/>
                </a:solidFill>
                <a:latin typeface="Lato"/>
                <a:ea typeface="Lato"/>
                <a:cs typeface="Lato"/>
                <a:sym typeface="Lato"/>
              </a:rPr>
              <a:t>Floyd Mayweather</a:t>
            </a:r>
            <a:r>
              <a:rPr b="0" i="0" lang="en-GB" sz="1400" u="none" cap="none" strike="noStrike">
                <a:solidFill>
                  <a:srgbClr val="000000"/>
                </a:solidFill>
                <a:latin typeface="Lato"/>
                <a:ea typeface="Lato"/>
                <a:cs typeface="Lato"/>
                <a:sym typeface="Lato"/>
              </a:rPr>
              <a:t> promoted the Ethereum Max coin to their followers </a:t>
            </a:r>
            <a:r>
              <a:rPr lang="en-GB">
                <a:latin typeface="Lato"/>
                <a:ea typeface="Lato"/>
                <a:cs typeface="Lato"/>
                <a:sym typeface="Lato"/>
              </a:rPr>
              <a:t>in 2021</a:t>
            </a:r>
            <a:r>
              <a:rPr b="0" i="0" lang="en-GB" sz="1400" u="none" cap="none" strike="noStrike">
                <a:solidFill>
                  <a:srgbClr val="000000"/>
                </a:solidFill>
                <a:latin typeface="Lato"/>
                <a:ea typeface="Lato"/>
                <a:cs typeface="Lato"/>
                <a:sym typeface="Lato"/>
              </a:rPr>
              <a:t>. But then, the value of the coin fell sharply. If you had put </a:t>
            </a:r>
            <a:r>
              <a:rPr b="1" i="0" lang="en-GB" sz="1400" u="none" cap="none" strike="noStrike">
                <a:solidFill>
                  <a:schemeClr val="accent1"/>
                </a:solidFill>
                <a:latin typeface="Lato"/>
                <a:ea typeface="Lato"/>
                <a:cs typeface="Lato"/>
                <a:sym typeface="Lato"/>
              </a:rPr>
              <a:t>$100</a:t>
            </a:r>
            <a:r>
              <a:rPr b="0" i="0" lang="en-GB" sz="1400" u="none" cap="none" strike="noStrike">
                <a:solidFill>
                  <a:srgbClr val="000000"/>
                </a:solidFill>
                <a:latin typeface="Lato"/>
                <a:ea typeface="Lato"/>
                <a:cs typeface="Lato"/>
                <a:sym typeface="Lato"/>
              </a:rPr>
              <a:t> into the coins when </a:t>
            </a:r>
            <a:r>
              <a:rPr lang="en-GB">
                <a:latin typeface="Lato"/>
                <a:ea typeface="Lato"/>
                <a:cs typeface="Lato"/>
                <a:sym typeface="Lato"/>
              </a:rPr>
              <a:t>she posted</a:t>
            </a:r>
            <a:r>
              <a:rPr b="0" i="0" lang="en-GB" sz="1400" u="none" cap="none" strike="noStrike">
                <a:solidFill>
                  <a:srgbClr val="000000"/>
                </a:solidFill>
                <a:latin typeface="Lato"/>
                <a:ea typeface="Lato"/>
                <a:cs typeface="Lato"/>
                <a:sym typeface="Lato"/>
              </a:rPr>
              <a:t> in </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5"/>
                  </a:ext>
                </a:extLst>
              </a:rPr>
              <a:t>May</a:t>
            </a:r>
            <a:r>
              <a:rPr b="0" i="0" lang="en-GB" sz="1400" u="none" cap="none" strike="noStrike">
                <a:solidFill>
                  <a:srgbClr val="000000"/>
                </a:solidFill>
                <a:latin typeface="Lato"/>
                <a:ea typeface="Lato"/>
                <a:cs typeface="Lato"/>
                <a:sym typeface="Lato"/>
              </a:rPr>
              <a:t> 2021, it would have been worth just </a:t>
            </a:r>
            <a:r>
              <a:rPr b="1" i="0" lang="en-GB" sz="1400" u="none" cap="none" strike="noStrike">
                <a:solidFill>
                  <a:schemeClr val="accent1"/>
                </a:solidFill>
                <a:latin typeface="Lato"/>
                <a:ea typeface="Lato"/>
                <a:cs typeface="Lato"/>
                <a:sym typeface="Lato"/>
              </a:rPr>
              <a:t>$3</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6"/>
                  </a:ext>
                </a:extLst>
              </a:rPr>
              <a:t>by the end of the year</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The celebrities, along with the executives from EthereumMax, hit the headlines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when investors sued, accusing them of allegedly making “false and misleading”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statements to their fans.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endParaRPr b="0" i="0" sz="1400" u="none" cap="none" strike="noStrike">
              <a:solidFill>
                <a:srgbClr val="000000"/>
              </a:solidFill>
              <a:latin typeface="Lato"/>
              <a:ea typeface="Lato"/>
              <a:cs typeface="Lato"/>
              <a:sym typeface="Lato"/>
            </a:endParaRPr>
          </a:p>
        </p:txBody>
      </p:sp>
      <p:sp>
        <p:nvSpPr>
          <p:cNvPr id="298" name="Google Shape;298;g2768912105e_0_229"/>
          <p:cNvSpPr txBox="1"/>
          <p:nvPr/>
        </p:nvSpPr>
        <p:spPr>
          <a:xfrm>
            <a:off x="2279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does social media impact decision making?</a:t>
            </a:r>
            <a:endParaRPr b="0" i="0" sz="2800" u="none" cap="none" strike="noStrike">
              <a:solidFill>
                <a:schemeClr val="accent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g2768912105e_0_238"/>
          <p:cNvGrpSpPr/>
          <p:nvPr/>
        </p:nvGrpSpPr>
        <p:grpSpPr>
          <a:xfrm>
            <a:off x="5113779" y="1531694"/>
            <a:ext cx="3906151" cy="2764299"/>
            <a:chOff x="199275" y="872125"/>
            <a:chExt cx="5906775" cy="4066342"/>
          </a:xfrm>
        </p:grpSpPr>
        <p:pic>
          <p:nvPicPr>
            <p:cNvPr id="304" name="Google Shape;304;g2768912105e_0_238"/>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305" name="Google Shape;305;g2768912105e_0_238"/>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306" name="Google Shape;306;g2768912105e_0_238"/>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800">
                <a:solidFill>
                  <a:schemeClr val="accent2"/>
                </a:solidFill>
                <a:latin typeface="Lato"/>
                <a:ea typeface="Lato"/>
                <a:cs typeface="Lato"/>
                <a:sym typeface="Lato"/>
              </a:rPr>
              <a:t>What happened next?</a:t>
            </a:r>
            <a:endParaRPr b="0" i="0" sz="2800" u="none" cap="none" strike="noStrike">
              <a:solidFill>
                <a:schemeClr val="accent2"/>
              </a:solidFill>
              <a:latin typeface="Arial"/>
              <a:ea typeface="Arial"/>
              <a:cs typeface="Arial"/>
              <a:sym typeface="Arial"/>
            </a:endParaRPr>
          </a:p>
        </p:txBody>
      </p:sp>
      <p:sp>
        <p:nvSpPr>
          <p:cNvPr id="307" name="Google Shape;307;g2768912105e_0_238"/>
          <p:cNvSpPr txBox="1"/>
          <p:nvPr/>
        </p:nvSpPr>
        <p:spPr>
          <a:xfrm>
            <a:off x="227950" y="1162575"/>
            <a:ext cx="59526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400">
                <a:solidFill>
                  <a:schemeClr val="accent1"/>
                </a:solidFill>
                <a:latin typeface="Lato"/>
                <a:ea typeface="Lato"/>
                <a:cs typeface="Lato"/>
                <a:sym typeface="Lato"/>
              </a:rPr>
              <a:t>Kim Kardashian had to pay a $1.26 million fine for promotion of the token without disclosing that she was paid for the promotion.</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900">
                <a:solidFill>
                  <a:schemeClr val="accent2"/>
                </a:solidFill>
                <a:highlight>
                  <a:srgbClr val="FFFFFF"/>
                </a:highlight>
                <a:latin typeface="Lato"/>
                <a:ea typeface="Lato"/>
                <a:cs typeface="Lato"/>
                <a:sym typeface="Lato"/>
              </a:rPr>
              <a:t>The value of the company’s EthereumMax tokens increased by as much as 1,370% after the social media posts before crashing to an </a:t>
            </a:r>
            <a:r>
              <a:rPr b="1" lang="en-GB" sz="1900" u="sng">
                <a:solidFill>
                  <a:schemeClr val="accent2"/>
                </a:solidFill>
                <a:highlight>
                  <a:srgbClr val="FFFFFF"/>
                </a:highlight>
                <a:latin typeface="Lato"/>
                <a:ea typeface="Lato"/>
                <a:cs typeface="Lato"/>
                <a:sym typeface="Lato"/>
              </a:rPr>
              <a:t>all-time low</a:t>
            </a:r>
            <a:r>
              <a:rPr b="1" lang="en-GB" sz="1900">
                <a:solidFill>
                  <a:schemeClr val="accent2"/>
                </a:solidFill>
                <a:highlight>
                  <a:srgbClr val="FFFFFF"/>
                </a:highlight>
                <a:latin typeface="Lato"/>
                <a:ea typeface="Lato"/>
                <a:cs typeface="Lato"/>
                <a:sym typeface="Lato"/>
              </a:rPr>
              <a:t>.</a:t>
            </a:r>
            <a:endParaRPr b="1" sz="3000">
              <a:solidFill>
                <a:schemeClr val="accent2"/>
              </a:solidFill>
              <a:latin typeface="Lato"/>
              <a:ea typeface="Lato"/>
              <a:cs typeface="Lato"/>
              <a:sym typeface="Lato"/>
            </a:endParaRPr>
          </a:p>
        </p:txBody>
      </p:sp>
      <p:sp>
        <p:nvSpPr>
          <p:cNvPr id="308" name="Google Shape;308;g2768912105e_0_238"/>
          <p:cNvSpPr txBox="1"/>
          <p:nvPr/>
        </p:nvSpPr>
        <p:spPr>
          <a:xfrm>
            <a:off x="258550" y="4767600"/>
            <a:ext cx="51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FF8022"/>
                </a:solidFill>
                <a:latin typeface="Lato"/>
                <a:ea typeface="Lato"/>
                <a:cs typeface="Lato"/>
                <a:sym typeface="Lato"/>
              </a:rPr>
              <a:t>Learn more </a:t>
            </a:r>
            <a:r>
              <a:rPr lang="en-GB" sz="1200" u="sng">
                <a:solidFill>
                  <a:srgbClr val="FF8022"/>
                </a:solidFill>
                <a:latin typeface="Lato"/>
                <a:ea typeface="Lato"/>
                <a:cs typeface="Lato"/>
                <a:sym typeface="Lato"/>
                <a:hlinkClick r:id="rId5">
                  <a:extLst>
                    <a:ext uri="{A12FA001-AC4F-418D-AE19-62706E023703}">
                      <ahyp:hlinkClr val="tx"/>
                    </a:ext>
                  </a:extLst>
                </a:hlinkClick>
              </a:rPr>
              <a:t>here</a:t>
            </a:r>
            <a:r>
              <a:rPr lang="en-GB" sz="1200">
                <a:solidFill>
                  <a:srgbClr val="FF8022"/>
                </a:solidFill>
                <a:latin typeface="Lato"/>
                <a:ea typeface="Lato"/>
                <a:cs typeface="Lato"/>
                <a:sym typeface="Lato"/>
              </a:rPr>
              <a:t> in the Guardian article</a:t>
            </a:r>
            <a:endParaRPr sz="1200">
              <a:solidFill>
                <a:srgbClr val="FF802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587371d77b_0_18"/>
          <p:cNvSpPr txBox="1"/>
          <p:nvPr>
            <p:ph type="ctrTitle"/>
          </p:nvPr>
        </p:nvSpPr>
        <p:spPr>
          <a:xfrm>
            <a:off x="292900" y="294252"/>
            <a:ext cx="67851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Other red flags!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7"/>
                  </a:ext>
                </a:extLst>
              </a:rPr>
              <a:t>Pump</a:t>
            </a:r>
            <a:r>
              <a:rPr b="1" i="0" lang="en-GB" sz="2900" u="none" cap="none" strike="noStrike">
                <a:solidFill>
                  <a:schemeClr val="accent2"/>
                </a:solidFill>
                <a:latin typeface="Lato"/>
                <a:ea typeface="Lato"/>
                <a:cs typeface="Lato"/>
                <a:sym typeface="Lato"/>
              </a:rPr>
              <a:t> and dump’</a:t>
            </a:r>
            <a:endParaRPr b="1" i="0" sz="2900" u="none" cap="none" strike="noStrike">
              <a:solidFill>
                <a:srgbClr val="FF8022"/>
              </a:solidFill>
              <a:latin typeface="Lato"/>
              <a:ea typeface="Lato"/>
              <a:cs typeface="Lato"/>
              <a:sym typeface="Lato"/>
            </a:endParaRPr>
          </a:p>
        </p:txBody>
      </p:sp>
      <p:pic>
        <p:nvPicPr>
          <p:cNvPr descr="Flag" id="314" name="Google Shape;314;g2587371d77b_0_18"/>
          <p:cNvPicPr preferRelativeResize="0"/>
          <p:nvPr/>
        </p:nvPicPr>
        <p:blipFill rotWithShape="1">
          <a:blip r:embed="rId3">
            <a:alphaModFix/>
          </a:blip>
          <a:srcRect b="0" l="0" r="0" t="0"/>
          <a:stretch/>
        </p:blipFill>
        <p:spPr>
          <a:xfrm>
            <a:off x="4195605" y="1164742"/>
            <a:ext cx="914400" cy="914400"/>
          </a:xfrm>
          <a:prstGeom prst="rect">
            <a:avLst/>
          </a:prstGeom>
          <a:noFill/>
          <a:ln>
            <a:noFill/>
          </a:ln>
        </p:spPr>
      </p:pic>
      <p:pic>
        <p:nvPicPr>
          <p:cNvPr descr="Flag" id="315" name="Google Shape;315;g2587371d77b_0_18"/>
          <p:cNvPicPr preferRelativeResize="0"/>
          <p:nvPr/>
        </p:nvPicPr>
        <p:blipFill rotWithShape="1">
          <a:blip r:embed="rId3">
            <a:alphaModFix/>
          </a:blip>
          <a:srcRect b="0" l="0" r="0" t="0"/>
          <a:stretch/>
        </p:blipFill>
        <p:spPr>
          <a:xfrm>
            <a:off x="4195605" y="2333242"/>
            <a:ext cx="914400" cy="914400"/>
          </a:xfrm>
          <a:prstGeom prst="rect">
            <a:avLst/>
          </a:prstGeom>
          <a:noFill/>
          <a:ln>
            <a:noFill/>
          </a:ln>
        </p:spPr>
      </p:pic>
      <p:pic>
        <p:nvPicPr>
          <p:cNvPr descr="Flag" id="316" name="Google Shape;316;g2587371d77b_0_18"/>
          <p:cNvPicPr preferRelativeResize="0"/>
          <p:nvPr/>
        </p:nvPicPr>
        <p:blipFill rotWithShape="1">
          <a:blip r:embed="rId3">
            <a:alphaModFix/>
          </a:blip>
          <a:srcRect b="0" l="0" r="0" t="0"/>
          <a:stretch/>
        </p:blipFill>
        <p:spPr>
          <a:xfrm>
            <a:off x="4195605" y="3483514"/>
            <a:ext cx="914400" cy="914400"/>
          </a:xfrm>
          <a:prstGeom prst="rect">
            <a:avLst/>
          </a:prstGeom>
          <a:noFill/>
          <a:ln>
            <a:noFill/>
          </a:ln>
        </p:spPr>
      </p:pic>
      <p:sp>
        <p:nvSpPr>
          <p:cNvPr id="317" name="Google Shape;317;g2587371d77b_0_18"/>
          <p:cNvSpPr txBox="1"/>
          <p:nvPr/>
        </p:nvSpPr>
        <p:spPr>
          <a:xfrm>
            <a:off x="5133617" y="1240942"/>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Unknown coins rising rapidly in value</a:t>
            </a:r>
            <a:endParaRPr b="0" i="0" sz="2800" u="none" cap="none" strike="noStrike">
              <a:solidFill>
                <a:schemeClr val="lt1"/>
              </a:solidFill>
              <a:latin typeface="Arial"/>
              <a:ea typeface="Arial"/>
              <a:cs typeface="Arial"/>
              <a:sym typeface="Arial"/>
            </a:endParaRPr>
          </a:p>
        </p:txBody>
      </p:sp>
      <p:sp>
        <p:nvSpPr>
          <p:cNvPr id="318" name="Google Shape;318;g2587371d77b_0_18"/>
          <p:cNvSpPr txBox="1"/>
          <p:nvPr/>
        </p:nvSpPr>
        <p:spPr>
          <a:xfrm>
            <a:off x="5133617" y="2455706"/>
            <a:ext cx="18333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Paid ads</a:t>
            </a:r>
            <a:endParaRPr b="0" i="0" sz="2800" u="none" cap="none" strike="noStrike">
              <a:solidFill>
                <a:schemeClr val="lt1"/>
              </a:solidFill>
              <a:latin typeface="Arial"/>
              <a:ea typeface="Arial"/>
              <a:cs typeface="Arial"/>
              <a:sym typeface="Arial"/>
            </a:endParaRPr>
          </a:p>
        </p:txBody>
      </p:sp>
      <p:sp>
        <p:nvSpPr>
          <p:cNvPr id="319" name="Google Shape;319;g2587371d77b_0_18"/>
          <p:cNvSpPr txBox="1"/>
          <p:nvPr/>
        </p:nvSpPr>
        <p:spPr>
          <a:xfrm>
            <a:off x="5133617" y="3432664"/>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Lots of social media activity</a:t>
            </a:r>
            <a:endParaRPr b="0" i="0" sz="2800" u="none" cap="none" strike="noStrike">
              <a:solidFill>
                <a:schemeClr val="lt1"/>
              </a:solidFill>
              <a:latin typeface="Arial"/>
              <a:ea typeface="Arial"/>
              <a:cs typeface="Arial"/>
              <a:sym typeface="Arial"/>
            </a:endParaRPr>
          </a:p>
        </p:txBody>
      </p:sp>
      <p:pic>
        <p:nvPicPr>
          <p:cNvPr descr="Be careful of pump-and-dump schemes in crypto! A pump and dump is a manipulative scheme where investors artificially inflate the price of an asset and then sell it for a profit.&#10;&#10; In this video, we'll cover:&#10;1. How does a pump-and-dump scheme work?&#10;2. How to spot and avoid a pump-and-dump scheme?&#10;&#10;Have you encountered a pump-and-dump scheme before?&#10;&#10;Links:&#10;CoinGecko: https://www.coingecko.com/&#10;GeckoTerminal: https://www.geckoterminal.com/&#10;&#10;Timestamps:&#10;00:00 Intro&#10;00:23 What is pump-and-dump&#10;01:01&quot;Pump&quot; phase&#10;01:25 &quot;Dump&quot; phase&#10;01:45 Examples&#10;02:14 How to spot &#10;03:00 Outro&#10;&#10;Download CoinGecko App!📱&#10;iOS: https://gcko.io/coingecko-ios&#10;Android: https://gcko.io/coingecko-android&#10;&#10;Follow us!&#10;Twitter: https://twitter.com/coingecko &#10;Instagram: https://www.instagram.com/coingecko &#10;TikTok: https://www.tiktok.com/@coingeckotv &#10;Telegram: https://t.me/coingecko &#10;&#10;Subscribe to CoinGecko's Newsletter! 📩&#10;https://landing.coingecko.com/newsletter/&#10;&#10;#pumpanddump #pump #dump #fomo #liquidation #financialrisk #dyor  #education #educationalvideo #educational #cryptotrading #cryptotrader" id="320" name="Google Shape;320;g2587371d77b_0_18" title="Crypto Pump and Dump EXPLAINED: How to Spot and Avoid It">
            <a:hlinkClick r:id="rId4"/>
          </p:cNvPr>
          <p:cNvPicPr preferRelativeResize="0"/>
          <p:nvPr/>
        </p:nvPicPr>
        <p:blipFill rotWithShape="1">
          <a:blip r:embed="rId5">
            <a:alphaModFix/>
          </a:blip>
          <a:srcRect b="0" l="0" r="0" t="0"/>
          <a:stretch/>
        </p:blipFill>
        <p:spPr>
          <a:xfrm>
            <a:off x="535350" y="1676675"/>
            <a:ext cx="3541075" cy="1991850"/>
          </a:xfrm>
          <a:prstGeom prst="rect">
            <a:avLst/>
          </a:prstGeom>
          <a:noFill/>
          <a:ln>
            <a:noFill/>
          </a:ln>
        </p:spPr>
      </p:pic>
      <p:sp>
        <p:nvSpPr>
          <p:cNvPr id="321" name="Google Shape;321;g2587371d77b_0_18"/>
          <p:cNvSpPr txBox="1"/>
          <p:nvPr/>
        </p:nvSpPr>
        <p:spPr>
          <a:xfrm>
            <a:off x="529475" y="3759300"/>
            <a:ext cx="3541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Play until 1:00</a:t>
            </a:r>
            <a:endParaRPr b="0" i="0" sz="1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lt1"/>
                </a:solidFill>
                <a:latin typeface="Lato"/>
                <a:ea typeface="Lato"/>
                <a:cs typeface="Lato"/>
                <a:sym typeface="Lato"/>
                <a:hlinkClick r:id="rId6">
                  <a:extLst>
                    <a:ext uri="{A12FA001-AC4F-418D-AE19-62706E023703}">
                      <ahyp:hlinkClr val="tx"/>
                    </a:ext>
                  </a:extLst>
                </a:hlinkClick>
              </a:rPr>
              <a:t>https://www.youtube.com/watch?v=CakdQBB5QnQ</a:t>
            </a:r>
            <a:endParaRPr b="0" i="0" sz="11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5" name="Shape 325"/>
        <p:cNvGrpSpPr/>
        <p:nvPr/>
      </p:nvGrpSpPr>
      <p:grpSpPr>
        <a:xfrm>
          <a:off x="0" y="0"/>
          <a:ext cx="0" cy="0"/>
          <a:chOff x="0" y="0"/>
          <a:chExt cx="0" cy="0"/>
        </a:xfrm>
      </p:grpSpPr>
      <p:sp>
        <p:nvSpPr>
          <p:cNvPr id="326" name="Google Shape;326;g164e30dc810_0_64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164e30dc810_0_64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328" name="Google Shape;328;g164e30dc810_0_647"/>
          <p:cNvSpPr txBox="1"/>
          <p:nvPr/>
        </p:nvSpPr>
        <p:spPr>
          <a:xfrm>
            <a:off x="443102" y="1279525"/>
            <a:ext cx="82578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what cryptocurrency is and how it compares with traditional money</a:t>
            </a:r>
            <a:endParaRPr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rgbClr val="00FF00"/>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Assess </a:t>
            </a:r>
            <a:r>
              <a:rPr lang="en-GB" sz="2200">
                <a:solidFill>
                  <a:srgbClr val="00FF00"/>
                </a:solidFill>
                <a:latin typeface="Lato"/>
                <a:ea typeface="Lato"/>
                <a:cs typeface="Lato"/>
                <a:sym typeface="Lato"/>
              </a:rPr>
              <a:t>the factors that influence financial decisions </a:t>
            </a:r>
            <a:endParaRPr sz="2200">
              <a:solidFill>
                <a:srgbClr val="00FF00"/>
              </a:solidFill>
              <a:latin typeface="Lato"/>
              <a:ea typeface="Lato"/>
              <a:cs typeface="Lato"/>
              <a:sym typeface="Lato"/>
            </a:endParaRPr>
          </a:p>
          <a:p>
            <a:pPr indent="0" lvl="0" marL="457200" rtl="0" algn="l">
              <a:spcBef>
                <a:spcPts val="0"/>
              </a:spcBef>
              <a:spcAft>
                <a:spcPts val="0"/>
              </a:spcAft>
              <a:buNone/>
            </a:pPr>
            <a:r>
              <a:t/>
            </a:r>
            <a:endParaRPr sz="2200">
              <a:solidFill>
                <a:srgbClr val="00FF00"/>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a:t>
            </a:r>
            <a:r>
              <a:rPr lang="en-GB" sz="2200">
                <a:solidFill>
                  <a:schemeClr val="lt1"/>
                </a:solidFill>
                <a:latin typeface="Lato"/>
                <a:ea typeface="Lato"/>
                <a:cs typeface="Lato"/>
                <a:sym typeface="Lato"/>
              </a:rPr>
              <a:t>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64e30dc810_0_662"/>
          <p:cNvSpPr txBox="1"/>
          <p:nvPr>
            <p:ph type="ctrTitle"/>
          </p:nvPr>
        </p:nvSpPr>
        <p:spPr>
          <a:xfrm>
            <a:off x="451025" y="403100"/>
            <a:ext cx="7404300" cy="90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does good research involve?</a:t>
            </a:r>
            <a:endParaRPr b="1" i="0" sz="2900" u="none" cap="none" strike="noStrike">
              <a:solidFill>
                <a:srgbClr val="FF8022"/>
              </a:solidFill>
              <a:latin typeface="Lato"/>
              <a:ea typeface="Lato"/>
              <a:cs typeface="Lato"/>
              <a:sym typeface="Lato"/>
            </a:endParaRPr>
          </a:p>
        </p:txBody>
      </p:sp>
      <p:pic>
        <p:nvPicPr>
          <p:cNvPr descr="Beth from @budgetjonesdiary shares her tips for good research when it comes to money!" id="334" name="Google Shape;334;g164e30dc810_0_662" title="Too good to be true?">
            <a:hlinkClick r:id="rId3"/>
          </p:cNvPr>
          <p:cNvPicPr preferRelativeResize="0"/>
          <p:nvPr/>
        </p:nvPicPr>
        <p:blipFill>
          <a:blip r:embed="rId4">
            <a:alphaModFix/>
          </a:blip>
          <a:stretch>
            <a:fillRect/>
          </a:stretch>
        </p:blipFill>
        <p:spPr>
          <a:xfrm>
            <a:off x="1758563" y="1079900"/>
            <a:ext cx="5626876" cy="3556525"/>
          </a:xfrm>
          <a:prstGeom prst="rect">
            <a:avLst/>
          </a:prstGeom>
          <a:noFill/>
          <a:ln cap="flat" cmpd="sng" w="28575">
            <a:solidFill>
              <a:schemeClr val="accent2"/>
            </a:solidFill>
            <a:prstDash val="solid"/>
            <a:round/>
            <a:headEnd len="sm" w="sm" type="none"/>
            <a:tailEnd len="sm" w="sm" type="none"/>
          </a:ln>
        </p:spPr>
      </p:pic>
      <p:sp>
        <p:nvSpPr>
          <p:cNvPr id="335" name="Google Shape;335;g164e30dc810_0_662"/>
          <p:cNvSpPr txBox="1"/>
          <p:nvPr/>
        </p:nvSpPr>
        <p:spPr>
          <a:xfrm>
            <a:off x="152400" y="152400"/>
            <a:ext cx="3000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chemeClr val="lt1"/>
                </a:solidFill>
                <a:latin typeface="Lato"/>
                <a:ea typeface="Lato"/>
                <a:cs typeface="Lato"/>
                <a:sym typeface="Lato"/>
              </a:rPr>
              <a:t>  </a:t>
            </a:r>
            <a:endParaRPr/>
          </a:p>
        </p:txBody>
      </p:sp>
      <p:sp>
        <p:nvSpPr>
          <p:cNvPr id="336" name="Google Shape;336;g164e30dc810_0_662"/>
          <p:cNvSpPr txBox="1"/>
          <p:nvPr/>
        </p:nvSpPr>
        <p:spPr>
          <a:xfrm>
            <a:off x="451025" y="4636425"/>
            <a:ext cx="4473900" cy="31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u="sng">
                <a:solidFill>
                  <a:schemeClr val="hlink"/>
                </a:solidFill>
                <a:hlinkClick r:id="rId5"/>
              </a:rPr>
              <a:t>https://youtu.be/3xVMpSI1GfE</a:t>
            </a:r>
            <a:endParaRPr/>
          </a:p>
        </p:txBody>
      </p:sp>
      <p:sp>
        <p:nvSpPr>
          <p:cNvPr id="337" name="Google Shape;337;g164e30dc810_0_662"/>
          <p:cNvSpPr txBox="1"/>
          <p:nvPr/>
        </p:nvSpPr>
        <p:spPr>
          <a:xfrm>
            <a:off x="3039975" y="4743300"/>
            <a:ext cx="3429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accent2"/>
                </a:solidFill>
                <a:latin typeface="Lato"/>
                <a:ea typeface="Lato"/>
                <a:cs typeface="Lato"/>
                <a:sym typeface="Lato"/>
              </a:rPr>
              <a:t>Video | </a:t>
            </a:r>
            <a:r>
              <a:rPr lang="en-GB" sz="1100" u="sng">
                <a:solidFill>
                  <a:schemeClr val="accent2"/>
                </a:solidFill>
                <a:latin typeface="Lato"/>
                <a:ea typeface="Lato"/>
                <a:cs typeface="Lato"/>
                <a:sym typeface="Lato"/>
                <a:hlinkClick r:id="rId6">
                  <a:extLst>
                    <a:ext uri="{A12FA001-AC4F-418D-AE19-62706E023703}">
                      <ahyp:hlinkClr val="tx"/>
                    </a:ext>
                  </a:extLst>
                </a:hlinkClick>
              </a:rPr>
              <a:t>https://youtu.be/3xVMpSI1GfE</a:t>
            </a:r>
            <a:r>
              <a:rPr lang="en-GB" sz="1100">
                <a:solidFill>
                  <a:schemeClr val="accent2"/>
                </a:solidFill>
                <a:latin typeface="Lato"/>
                <a:ea typeface="Lato"/>
                <a:cs typeface="Lato"/>
                <a:sym typeface="Lato"/>
              </a:rPr>
              <a:t> </a:t>
            </a:r>
            <a:endParaRPr sz="11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64e30dc810_0_374"/>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does good research involve?</a:t>
            </a:r>
            <a:endParaRPr b="0" i="0" sz="2900" u="none" cap="none" strike="noStrike">
              <a:solidFill>
                <a:srgbClr val="FF8022"/>
              </a:solidFill>
              <a:latin typeface="Arial"/>
              <a:ea typeface="Arial"/>
              <a:cs typeface="Arial"/>
              <a:sym typeface="Arial"/>
            </a:endParaRPr>
          </a:p>
        </p:txBody>
      </p:sp>
      <p:sp>
        <p:nvSpPr>
          <p:cNvPr id="343" name="Google Shape;343;g164e30dc810_0_374"/>
          <p:cNvSpPr txBox="1"/>
          <p:nvPr/>
        </p:nvSpPr>
        <p:spPr>
          <a:xfrm>
            <a:off x="738827" y="1598657"/>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Trusted sources</a:t>
            </a:r>
            <a:endParaRPr b="0" i="0" sz="2800" u="none" cap="none" strike="noStrike">
              <a:solidFill>
                <a:schemeClr val="lt1"/>
              </a:solidFill>
              <a:latin typeface="Arial"/>
              <a:ea typeface="Arial"/>
              <a:cs typeface="Arial"/>
              <a:sym typeface="Arial"/>
            </a:endParaRPr>
          </a:p>
        </p:txBody>
      </p:sp>
      <p:sp>
        <p:nvSpPr>
          <p:cNvPr id="344" name="Google Shape;344;g164e30dc810_0_374"/>
          <p:cNvSpPr txBox="1"/>
          <p:nvPr/>
        </p:nvSpPr>
        <p:spPr>
          <a:xfrm>
            <a:off x="738827" y="2700255"/>
            <a:ext cx="2585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Financial advice</a:t>
            </a:r>
            <a:endParaRPr b="0" i="0" sz="2800" u="none" cap="none" strike="noStrike">
              <a:solidFill>
                <a:schemeClr val="lt1"/>
              </a:solidFill>
              <a:latin typeface="Arial"/>
              <a:ea typeface="Arial"/>
              <a:cs typeface="Arial"/>
              <a:sym typeface="Arial"/>
            </a:endParaRPr>
          </a:p>
        </p:txBody>
      </p:sp>
      <p:sp>
        <p:nvSpPr>
          <p:cNvPr id="345" name="Google Shape;345;g164e30dc810_0_374"/>
          <p:cNvSpPr txBox="1"/>
          <p:nvPr/>
        </p:nvSpPr>
        <p:spPr>
          <a:xfrm>
            <a:off x="4926846" y="1598657"/>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Check for red flags</a:t>
            </a:r>
            <a:endParaRPr b="0" i="0" sz="2800" u="none" cap="none" strike="noStrike">
              <a:solidFill>
                <a:schemeClr val="lt1"/>
              </a:solidFill>
              <a:latin typeface="Arial"/>
              <a:ea typeface="Arial"/>
              <a:cs typeface="Arial"/>
              <a:sym typeface="Arial"/>
            </a:endParaRPr>
          </a:p>
        </p:txBody>
      </p:sp>
      <p:sp>
        <p:nvSpPr>
          <p:cNvPr id="346" name="Google Shape;346;g164e30dc810_0_374"/>
          <p:cNvSpPr txBox="1"/>
          <p:nvPr/>
        </p:nvSpPr>
        <p:spPr>
          <a:xfrm>
            <a:off x="4926846" y="2721408"/>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Data and trends</a:t>
            </a:r>
            <a:endParaRPr b="0" i="0" sz="2800" u="none" cap="none" strike="noStrike">
              <a:solidFill>
                <a:schemeClr val="lt1"/>
              </a:solidFill>
              <a:latin typeface="Arial"/>
              <a:ea typeface="Arial"/>
              <a:cs typeface="Arial"/>
              <a:sym typeface="Arial"/>
            </a:endParaRPr>
          </a:p>
        </p:txBody>
      </p:sp>
      <p:sp>
        <p:nvSpPr>
          <p:cNvPr id="347" name="Google Shape;347;g164e30dc810_0_374"/>
          <p:cNvSpPr txBox="1"/>
          <p:nvPr/>
        </p:nvSpPr>
        <p:spPr>
          <a:xfrm>
            <a:off x="360375" y="3761500"/>
            <a:ext cx="7454700" cy="9852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accent2"/>
              </a:buClr>
              <a:buSzPts val="2400"/>
              <a:buFont typeface="Lato"/>
              <a:buChar char="●"/>
            </a:pPr>
            <a:r>
              <a:rPr b="1" lang="en-GB" sz="2400">
                <a:solidFill>
                  <a:schemeClr val="accent2"/>
                </a:solidFill>
                <a:latin typeface="Lato"/>
                <a:ea typeface="Lato"/>
                <a:cs typeface="Lato"/>
                <a:sym typeface="Lato"/>
              </a:rPr>
              <a:t>Who has endorsed this coin?</a:t>
            </a:r>
            <a:endParaRPr b="1" sz="2400">
              <a:solidFill>
                <a:schemeClr val="accent2"/>
              </a:solidFill>
              <a:latin typeface="Lato"/>
              <a:ea typeface="Lato"/>
              <a:cs typeface="Lato"/>
              <a:sym typeface="Lato"/>
            </a:endParaRPr>
          </a:p>
          <a:p>
            <a:pPr indent="0" lvl="0" marL="457200" rtl="0" algn="l">
              <a:spcBef>
                <a:spcPts val="0"/>
              </a:spcBef>
              <a:spcAft>
                <a:spcPts val="0"/>
              </a:spcAft>
              <a:buNone/>
            </a:pPr>
            <a:r>
              <a:rPr lang="en-GB">
                <a:solidFill>
                  <a:schemeClr val="lt1"/>
                </a:solidFill>
                <a:latin typeface="Lato"/>
                <a:ea typeface="Lato"/>
                <a:cs typeface="Lato"/>
                <a:sym typeface="Lato"/>
              </a:rPr>
              <a:t>Celebrity endorsement can impact how valuable a coin is perceived to be, especially if there has been hype created on social media for example.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587371d77b_0_77"/>
          <p:cNvSpPr txBox="1"/>
          <p:nvPr/>
        </p:nvSpPr>
        <p:spPr>
          <a:xfrm>
            <a:off x="4186338" y="1079700"/>
            <a:ext cx="2123100" cy="2501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Most cryptocurrencies are </a:t>
            </a:r>
            <a:r>
              <a:rPr b="1" i="0" lang="en-GB" sz="1300" u="none" cap="none" strike="noStrike">
                <a:solidFill>
                  <a:schemeClr val="lt1"/>
                </a:solidFill>
                <a:latin typeface="Lato"/>
                <a:ea typeface="Lato"/>
                <a:cs typeface="Lato"/>
                <a:sym typeface="Lato"/>
              </a:rPr>
              <a:t>not regulated</a:t>
            </a:r>
            <a:r>
              <a:rPr b="0" i="0" lang="en-GB" sz="1300" u="none" cap="none" strike="noStrike">
                <a:solidFill>
                  <a:schemeClr val="lt1"/>
                </a:solidFill>
                <a:latin typeface="Lato"/>
                <a:ea typeface="Lato"/>
                <a:cs typeface="Lato"/>
                <a:sym typeface="Lato"/>
              </a:rPr>
              <a:t> by the </a:t>
            </a: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FCA</a:t>
            </a:r>
            <a:r>
              <a:rPr b="0" i="0" lang="en-GB" sz="1300" u="none" cap="none" strike="noStrike">
                <a:solidFill>
                  <a:schemeClr val="lt1"/>
                </a:solidFill>
                <a:latin typeface="Lato"/>
                <a:ea typeface="Lato"/>
                <a:cs typeface="Lato"/>
                <a:sym typeface="Lato"/>
              </a:rPr>
              <a:t> (Financial Conduct Authority), even if the firm providing the crypto is. This means people </a:t>
            </a:r>
            <a:r>
              <a:rPr b="0" i="0" lang="en-GB" sz="1300" u="sng" cap="none" strike="noStrike">
                <a:solidFill>
                  <a:schemeClr val="lt1"/>
                </a:solidFill>
                <a:latin typeface="Lato"/>
                <a:ea typeface="Lato"/>
                <a:cs typeface="Lato"/>
                <a:sym typeface="Lato"/>
              </a:rPr>
              <a:t>aren’t protected</a:t>
            </a:r>
            <a:r>
              <a:rPr b="0" i="0" lang="en-GB" sz="1300" u="none" cap="none" strike="noStrike">
                <a:solidFill>
                  <a:schemeClr val="lt1"/>
                </a:solidFill>
                <a:latin typeface="Lato"/>
                <a:ea typeface="Lato"/>
                <a:cs typeface="Lato"/>
                <a:sym typeface="Lato"/>
              </a:rPr>
              <a:t> by the UK’s Financial Compensation Scheme.</a:t>
            </a:r>
            <a:endParaRPr b="0" i="0" sz="1300" u="none" cap="none" strike="noStrike">
              <a:solidFill>
                <a:schemeClr val="lt1"/>
              </a:solidFill>
              <a:latin typeface="Lato"/>
              <a:ea typeface="Lato"/>
              <a:cs typeface="Lato"/>
              <a:sym typeface="Lato"/>
            </a:endParaRPr>
          </a:p>
        </p:txBody>
      </p:sp>
      <p:sp>
        <p:nvSpPr>
          <p:cNvPr id="353" name="Google Shape;353;g2587371d77b_0_77"/>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Did you know?</a:t>
            </a:r>
            <a:endParaRPr b="0" i="0" sz="2900" u="none" cap="none" strike="noStrike">
              <a:solidFill>
                <a:srgbClr val="FF8022"/>
              </a:solidFill>
              <a:latin typeface="Arial"/>
              <a:ea typeface="Arial"/>
              <a:cs typeface="Arial"/>
              <a:sym typeface="Arial"/>
            </a:endParaRPr>
          </a:p>
        </p:txBody>
      </p:sp>
      <p:pic>
        <p:nvPicPr>
          <p:cNvPr id="354" name="Google Shape;354;g2587371d77b_0_77"/>
          <p:cNvPicPr preferRelativeResize="0"/>
          <p:nvPr/>
        </p:nvPicPr>
        <p:blipFill rotWithShape="1">
          <a:blip r:embed="rId4">
            <a:alphaModFix/>
          </a:blip>
          <a:srcRect b="0" l="0" r="5695" t="0"/>
          <a:stretch/>
        </p:blipFill>
        <p:spPr>
          <a:xfrm>
            <a:off x="1817112" y="1079700"/>
            <a:ext cx="2280201" cy="2501675"/>
          </a:xfrm>
          <a:prstGeom prst="rect">
            <a:avLst/>
          </a:prstGeom>
          <a:noFill/>
          <a:ln>
            <a:noFill/>
          </a:ln>
        </p:spPr>
      </p:pic>
      <p:sp>
        <p:nvSpPr>
          <p:cNvPr id="355" name="Google Shape;355;g2587371d77b_0_77"/>
          <p:cNvSpPr txBox="1"/>
          <p:nvPr/>
        </p:nvSpPr>
        <p:spPr>
          <a:xfrm>
            <a:off x="1111925" y="3766150"/>
            <a:ext cx="6248100" cy="969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Long story short:</a:t>
            </a:r>
            <a:endParaRPr b="1" sz="1700">
              <a:solidFill>
                <a:schemeClr val="lt1"/>
              </a:solidFill>
              <a:latin typeface="Lato"/>
              <a:ea typeface="Lato"/>
              <a:cs typeface="Lato"/>
              <a:sym typeface="Lato"/>
            </a:endParaRPr>
          </a:p>
          <a:p>
            <a:pPr indent="0" lvl="0" marL="0" rtl="0" algn="ctr">
              <a:spcBef>
                <a:spcPts val="0"/>
              </a:spcBef>
              <a:spcAft>
                <a:spcPts val="0"/>
              </a:spcAft>
              <a:buNone/>
            </a:pPr>
            <a:r>
              <a:rPr b="1" lang="en-GB" sz="1700">
                <a:solidFill>
                  <a:schemeClr val="lt1"/>
                </a:solidFill>
                <a:latin typeface="Lato"/>
                <a:ea typeface="Lato"/>
                <a:cs typeface="Lato"/>
                <a:sym typeface="Lato"/>
              </a:rPr>
              <a:t>Cryptocurrencies are not regulated like normal banks. </a:t>
            </a:r>
            <a:endParaRPr b="1" sz="1700">
              <a:solidFill>
                <a:schemeClr val="lt1"/>
              </a:solidFill>
              <a:latin typeface="Lato"/>
              <a:ea typeface="Lato"/>
              <a:cs typeface="Lato"/>
              <a:sym typeface="Lato"/>
            </a:endParaRPr>
          </a:p>
          <a:p>
            <a:pPr indent="0" lvl="0" marL="0" rtl="0" algn="ctr">
              <a:spcBef>
                <a:spcPts val="0"/>
              </a:spcBef>
              <a:spcAft>
                <a:spcPts val="0"/>
              </a:spcAft>
              <a:buNone/>
            </a:pPr>
            <a:r>
              <a:rPr b="1" lang="en-GB" sz="1700">
                <a:solidFill>
                  <a:schemeClr val="lt1"/>
                </a:solidFill>
                <a:latin typeface="Lato"/>
                <a:ea typeface="Lato"/>
                <a:cs typeface="Lato"/>
                <a:sym typeface="Lato"/>
              </a:rPr>
              <a:t>If you are </a:t>
            </a:r>
            <a:r>
              <a:rPr b="1" lang="en-GB" sz="1700">
                <a:solidFill>
                  <a:schemeClr val="lt1"/>
                </a:solidFill>
                <a:latin typeface="Lato"/>
                <a:ea typeface="Lato"/>
                <a:cs typeface="Lato"/>
                <a:sym typeface="Lato"/>
              </a:rPr>
              <a:t>scammed</a:t>
            </a:r>
            <a:r>
              <a:rPr b="1" lang="en-GB" sz="1700">
                <a:solidFill>
                  <a:schemeClr val="lt1"/>
                </a:solidFill>
                <a:latin typeface="Lato"/>
                <a:ea typeface="Lato"/>
                <a:cs typeface="Lato"/>
                <a:sym typeface="Lato"/>
              </a:rPr>
              <a:t>, you are unlikely to get your money back.</a:t>
            </a:r>
            <a:endParaRPr b="1" sz="17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64e30dc810_0_319"/>
          <p:cNvSpPr txBox="1"/>
          <p:nvPr/>
        </p:nvSpPr>
        <p:spPr>
          <a:xfrm>
            <a:off x="0" y="131300"/>
            <a:ext cx="5984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Lato"/>
              <a:ea typeface="Lato"/>
              <a:cs typeface="Lato"/>
              <a:sym typeface="Lato"/>
            </a:endParaRPr>
          </a:p>
        </p:txBody>
      </p:sp>
      <p:pic>
        <p:nvPicPr>
          <p:cNvPr id="361" name="Google Shape;361;g164e30dc810_0_319"/>
          <p:cNvPicPr preferRelativeResize="0"/>
          <p:nvPr/>
        </p:nvPicPr>
        <p:blipFill rotWithShape="1">
          <a:blip r:embed="rId3">
            <a:alphaModFix/>
          </a:blip>
          <a:srcRect b="0" l="0" r="0" t="0"/>
          <a:stretch/>
        </p:blipFill>
        <p:spPr>
          <a:xfrm>
            <a:off x="6406600" y="1397225"/>
            <a:ext cx="2600750" cy="2600750"/>
          </a:xfrm>
          <a:prstGeom prst="rect">
            <a:avLst/>
          </a:prstGeom>
          <a:noFill/>
          <a:ln>
            <a:noFill/>
          </a:ln>
        </p:spPr>
      </p:pic>
      <p:sp>
        <p:nvSpPr>
          <p:cNvPr id="362" name="Google Shape;362;g164e30dc810_0_319"/>
          <p:cNvSpPr txBox="1"/>
          <p:nvPr/>
        </p:nvSpPr>
        <p:spPr>
          <a:xfrm>
            <a:off x="151750" y="1238775"/>
            <a:ext cx="61626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t/>
            </a:r>
            <a:endParaRPr b="1" i="0" sz="15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You receive this message from a </a:t>
            </a:r>
            <a:r>
              <a:rPr b="1" i="0" lang="en-GB" sz="2400" u="none" cap="none" strike="noStrike">
                <a:solidFill>
                  <a:srgbClr val="FF9900"/>
                </a:solidFill>
                <a:latin typeface="Lato"/>
                <a:ea typeface="Lato"/>
                <a:cs typeface="Lato"/>
                <a:sym typeface="Lato"/>
                <a:extLst>
                  <a:ext uri="http://customooxmlschemas.google.com/">
                    <go:slidesCustomData xmlns:go="http://customooxmlschemas.google.com/" textRoundtripDataId="18"/>
                  </a:ext>
                </a:extLst>
              </a:rPr>
              <a:t>friend</a:t>
            </a:r>
            <a:r>
              <a:rPr b="1" lang="en-GB" sz="2400">
                <a:solidFill>
                  <a:srgbClr val="FF9900"/>
                </a:solidFill>
                <a:latin typeface="Lato"/>
                <a:ea typeface="Lato"/>
                <a:cs typeface="Lato"/>
                <a:sym typeface="Lato"/>
              </a:rPr>
              <a: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“Hey! Have you seen the price of </a:t>
            </a:r>
            <a:r>
              <a:rPr b="1" i="1" lang="en-GB" sz="2200">
                <a:solidFill>
                  <a:schemeClr val="dk1"/>
                </a:solidFill>
                <a:latin typeface="Lato"/>
                <a:ea typeface="Lato"/>
                <a:cs typeface="Lato"/>
                <a:sym typeface="Lato"/>
              </a:rPr>
              <a:t>Katta</a:t>
            </a:r>
            <a:r>
              <a:rPr b="1" i="1" lang="en-GB" sz="2200" u="none" cap="none" strike="noStrike">
                <a:solidFill>
                  <a:schemeClr val="dk1"/>
                </a:solidFill>
                <a:latin typeface="Lato"/>
                <a:ea typeface="Lato"/>
                <a:cs typeface="Lato"/>
                <a:sym typeface="Lato"/>
              </a:rPr>
              <a:t>coin?!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It’s 15% cheaper than it has been.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You should buy. I have!!!”</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Use the worksheet to create a conversation in response to the message</a:t>
            </a:r>
            <a:endParaRPr b="1" i="1" sz="2200" u="none" cap="none" strike="noStrike">
              <a:solidFill>
                <a:schemeClr val="dk1"/>
              </a:solidFill>
              <a:latin typeface="Lato"/>
              <a:ea typeface="Lato"/>
              <a:cs typeface="Lato"/>
              <a:sym typeface="Lato"/>
            </a:endParaRPr>
          </a:p>
        </p:txBody>
      </p:sp>
      <p:sp>
        <p:nvSpPr>
          <p:cNvPr id="363" name="Google Shape;363;g164e30dc810_0_319"/>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to manage influences</a:t>
            </a:r>
            <a:endParaRPr b="1" i="0" sz="2900" u="none" cap="none" strike="noStrike">
              <a:solidFill>
                <a:schemeClr val="accent2"/>
              </a:solidFill>
              <a:latin typeface="Lato"/>
              <a:ea typeface="Lato"/>
              <a:cs typeface="Lato"/>
              <a:sym typeface="Lato"/>
            </a:endParaRPr>
          </a:p>
        </p:txBody>
      </p:sp>
      <p:sp>
        <p:nvSpPr>
          <p:cNvPr id="364" name="Google Shape;364;g164e30dc810_0_319"/>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a:t>
            </a:r>
            <a:r>
              <a:rPr b="1" i="1" lang="en-GB" sz="1000">
                <a:solidFill>
                  <a:schemeClr val="accent2"/>
                </a:solidFill>
                <a:latin typeface="Lato"/>
                <a:ea typeface="Lato"/>
                <a:cs typeface="Lato"/>
                <a:sym typeface="Lato"/>
              </a:rPr>
              <a:t>2</a:t>
            </a:r>
            <a:r>
              <a:rPr b="1" i="1" lang="en-GB" sz="1000" u="none" cap="none" strike="noStrike">
                <a:solidFill>
                  <a:schemeClr val="accent2"/>
                </a:solidFill>
                <a:latin typeface="Lato"/>
                <a:ea typeface="Lato"/>
                <a:cs typeface="Lato"/>
                <a:sym typeface="Lato"/>
              </a:rPr>
              <a:t>: </a:t>
            </a:r>
            <a:r>
              <a:rPr b="1" i="1" lang="en-GB" sz="1000">
                <a:solidFill>
                  <a:schemeClr val="accent2"/>
                </a:solidFill>
                <a:latin typeface="Lato"/>
                <a:ea typeface="Lato"/>
                <a:cs typeface="Lato"/>
                <a:sym typeface="Lato"/>
              </a:rPr>
              <a:t>Text conversation template </a:t>
            </a:r>
            <a:r>
              <a:rPr b="1" i="1" lang="en-GB" sz="1000" u="none" cap="none" strike="noStrike">
                <a:solidFill>
                  <a:schemeClr val="accent2"/>
                </a:solidFill>
                <a:latin typeface="Lato"/>
                <a:ea typeface="Lato"/>
                <a:cs typeface="Lato"/>
                <a:sym typeface="Lato"/>
              </a:rPr>
              <a:t>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370" name="Google Shape;370;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5ebdb82868_0_39"/>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9" name="Google Shape;59;g25ebdb82868_0_3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5ebdb82868_0_39"/>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2</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Cryptocurrency</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7635965fc0_0_1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7635965fc0_0_1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19"/>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20"/>
                  </a:ext>
                </a:extLst>
              </a:rPr>
              <a:t>finances</a:t>
            </a:r>
            <a:endParaRPr b="0" i="0" sz="1400" u="none" cap="none" strike="noStrike">
              <a:solidFill>
                <a:schemeClr val="lt1"/>
              </a:solidFill>
              <a:latin typeface="Arial"/>
              <a:ea typeface="Arial"/>
              <a:cs typeface="Arial"/>
              <a:sym typeface="Arial"/>
            </a:endParaRPr>
          </a:p>
        </p:txBody>
      </p:sp>
      <p:grpSp>
        <p:nvGrpSpPr>
          <p:cNvPr id="377" name="Google Shape;377;g27635965fc0_0_179"/>
          <p:cNvGrpSpPr/>
          <p:nvPr/>
        </p:nvGrpSpPr>
        <p:grpSpPr>
          <a:xfrm>
            <a:off x="151999" y="1183981"/>
            <a:ext cx="2846301" cy="2013581"/>
            <a:chOff x="463400" y="1321175"/>
            <a:chExt cx="2914500" cy="2113109"/>
          </a:xfrm>
        </p:grpSpPr>
        <p:sp>
          <p:nvSpPr>
            <p:cNvPr id="378" name="Google Shape;378;g27635965fc0_0_1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7635965fc0_0_1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80" name="Google Shape;380;g27635965fc0_0_1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81" name="Google Shape;381;g27635965fc0_0_1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82" name="Google Shape;382;g27635965fc0_0_1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83" name="Google Shape;383;g27635965fc0_0_179"/>
          <p:cNvGrpSpPr/>
          <p:nvPr/>
        </p:nvGrpSpPr>
        <p:grpSpPr>
          <a:xfrm>
            <a:off x="3164819" y="1184021"/>
            <a:ext cx="2846301" cy="1995658"/>
            <a:chOff x="3237025" y="1184050"/>
            <a:chExt cx="2914500" cy="2094300"/>
          </a:xfrm>
        </p:grpSpPr>
        <p:sp>
          <p:nvSpPr>
            <p:cNvPr id="384" name="Google Shape;384;g27635965fc0_0_1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g27635965fc0_0_179"/>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386" name="Google Shape;386;g27635965fc0_0_1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387" name="Google Shape;387;g27635965fc0_0_179"/>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388" name="Google Shape;388;g27635965fc0_0_1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1"/>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2"/>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2"/>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2" name="Shape 392"/>
        <p:cNvGrpSpPr/>
        <p:nvPr/>
      </p:nvGrpSpPr>
      <p:grpSpPr>
        <a:xfrm>
          <a:off x="0" y="0"/>
          <a:ext cx="0" cy="0"/>
          <a:chOff x="0" y="0"/>
          <a:chExt cx="0" cy="0"/>
        </a:xfrm>
      </p:grpSpPr>
      <p:sp>
        <p:nvSpPr>
          <p:cNvPr id="393" name="Google Shape;393;g164e30dc810_0_482"/>
          <p:cNvSpPr txBox="1"/>
          <p:nvPr/>
        </p:nvSpPr>
        <p:spPr>
          <a:xfrm>
            <a:off x="331100" y="1305550"/>
            <a:ext cx="89394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b="1" sz="1200">
              <a:solidFill>
                <a:schemeClr val="lt1"/>
              </a:solidFill>
              <a:latin typeface="Lato Black"/>
              <a:ea typeface="Lato Black"/>
              <a:cs typeface="Lato Black"/>
              <a:sym typeface="Lato Black"/>
            </a:endParaRPr>
          </a:p>
          <a:p>
            <a:pPr indent="0" lvl="0" marL="457200" rtl="0" algn="l">
              <a:lnSpc>
                <a:spcPct val="150000"/>
              </a:lnSpc>
              <a:spcBef>
                <a:spcPts val="0"/>
              </a:spcBef>
              <a:spcAft>
                <a:spcPts val="0"/>
              </a:spcAft>
              <a:buNone/>
            </a:pPr>
            <a:r>
              <a:t/>
            </a:r>
            <a:endParaRPr b="1" sz="1200">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Learning Hub FT FLIC</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50000"/>
              </a:lnSpc>
              <a:spcBef>
                <a:spcPts val="0"/>
              </a:spcBef>
              <a:spcAft>
                <a:spcPts val="0"/>
              </a:spcAft>
              <a:buNone/>
            </a:pPr>
            <a:r>
              <a:rPr i="0" lang="en-GB" sz="1200" u="sng" cap="none" strike="noStrike">
                <a:solidFill>
                  <a:schemeClr val="lt1"/>
                </a:solidFill>
                <a:latin typeface="Lato"/>
                <a:ea typeface="Lato"/>
                <a:cs typeface="Lato"/>
                <a:sym typeface="Lato"/>
                <a:hlinkClick r:id="rId4">
                  <a:extLst>
                    <a:ext uri="{A12FA001-AC4F-418D-AE19-62706E023703}">
                      <ahyp:hlinkClr val="tx"/>
                    </a:ext>
                  </a:extLst>
                </a:hlinkClick>
              </a:rPr>
              <a:t>Blockchain: a clickable guide</a:t>
            </a:r>
            <a:r>
              <a:rPr i="0" lang="en-GB" sz="1200" cap="none" strike="noStrike">
                <a:solidFill>
                  <a:schemeClr val="lt1"/>
                </a:solidFill>
                <a:uFill>
                  <a:noFill/>
                </a:uFill>
                <a:latin typeface="Lato"/>
                <a:ea typeface="Lato"/>
                <a:cs typeface="Lato"/>
                <a:sym typeface="Lato"/>
                <a:hlinkClick r:id="rId5">
                  <a:extLst>
                    <a:ext uri="{A12FA001-AC4F-418D-AE19-62706E023703}">
                      <ahyp:hlinkClr val="tx"/>
                    </a:ext>
                  </a:extLst>
                </a:hlinkClick>
              </a:rPr>
              <a:t> </a:t>
            </a:r>
            <a:r>
              <a:rPr lang="en-GB" sz="1200">
                <a:solidFill>
                  <a:schemeClr val="lt1"/>
                </a:solidFill>
                <a:latin typeface="Lato"/>
                <a:ea typeface="Lato"/>
                <a:cs typeface="Lato"/>
                <a:sym typeface="Lato"/>
              </a:rPr>
              <a:t>(Financial Times, 2021)</a:t>
            </a:r>
            <a:endParaRPr sz="1200">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sz="1200" u="sng">
                <a:solidFill>
                  <a:schemeClr val="lt1"/>
                </a:solidFill>
                <a:latin typeface="Lato"/>
                <a:ea typeface="Lato"/>
                <a:cs typeface="Lato"/>
                <a:sym typeface="Lato"/>
                <a:hlinkClick r:id="rId6">
                  <a:extLst>
                    <a:ext uri="{A12FA001-AC4F-418D-AE19-62706E023703}">
                      <ahyp:hlinkClr val="tx"/>
                    </a:ext>
                  </a:extLst>
                </a:hlinkClick>
              </a:rPr>
              <a:t>Going for Broke in Cryptoland</a:t>
            </a:r>
            <a:r>
              <a:rPr lang="en-GB" sz="1200">
                <a:solidFill>
                  <a:schemeClr val="lt1"/>
                </a:solidFill>
                <a:uFill>
                  <a:noFill/>
                </a:uFill>
                <a:latin typeface="Lato"/>
                <a:ea typeface="Lato"/>
                <a:cs typeface="Lato"/>
                <a:sym typeface="Lato"/>
                <a:hlinkClick r:id="rId7">
                  <a:extLst>
                    <a:ext uri="{A12FA001-AC4F-418D-AE19-62706E023703}">
                      <ahyp:hlinkClr val="tx"/>
                    </a:ext>
                  </a:extLst>
                </a:hlinkClick>
              </a:rPr>
              <a:t> </a:t>
            </a:r>
            <a:r>
              <a:rPr lang="en-GB" sz="1200">
                <a:solidFill>
                  <a:schemeClr val="lt1"/>
                </a:solidFill>
                <a:latin typeface="Lato"/>
                <a:ea typeface="Lato"/>
                <a:cs typeface="Lato"/>
                <a:sym typeface="Lato"/>
              </a:rPr>
              <a:t>(NY Times, 2021)</a:t>
            </a:r>
            <a:endParaRPr sz="1200">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sz="1200" u="sng">
                <a:solidFill>
                  <a:schemeClr val="lt1"/>
                </a:solidFill>
                <a:latin typeface="Lato"/>
                <a:ea typeface="Lato"/>
                <a:cs typeface="Lato"/>
                <a:sym typeface="Lato"/>
                <a:hlinkClick r:id="rId8">
                  <a:extLst>
                    <a:ext uri="{A12FA001-AC4F-418D-AE19-62706E023703}">
                      <ahyp:hlinkClr val="tx"/>
                    </a:ext>
                  </a:extLst>
                </a:hlinkClick>
              </a:rPr>
              <a:t>What are digital assets?</a:t>
            </a:r>
            <a:r>
              <a:rPr lang="en-GB" sz="1200">
                <a:solidFill>
                  <a:schemeClr val="lt1"/>
                </a:solidFill>
                <a:uFill>
                  <a:noFill/>
                </a:uFill>
                <a:latin typeface="Lato"/>
                <a:ea typeface="Lato"/>
                <a:cs typeface="Lato"/>
                <a:sym typeface="Lato"/>
                <a:hlinkClick r:id="rId9">
                  <a:extLst>
                    <a:ext uri="{A12FA001-AC4F-418D-AE19-62706E023703}">
                      <ahyp:hlinkClr val="tx"/>
                    </a:ext>
                  </a:extLst>
                </a:hlinkClick>
              </a:rPr>
              <a:t> </a:t>
            </a:r>
            <a:r>
              <a:rPr lang="en-GB" sz="1200">
                <a:solidFill>
                  <a:schemeClr val="lt1"/>
                </a:solidFill>
                <a:latin typeface="Lato"/>
                <a:ea typeface="Lato"/>
                <a:cs typeface="Lato"/>
                <a:sym typeface="Lato"/>
              </a:rPr>
              <a:t>(Financial Times, October 2012)</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p:txBody>
      </p:sp>
      <p:sp>
        <p:nvSpPr>
          <p:cNvPr id="394" name="Google Shape;394;g164e30dc810_0_482"/>
          <p:cNvSpPr txBox="1"/>
          <p:nvPr/>
        </p:nvSpPr>
        <p:spPr>
          <a:xfrm>
            <a:off x="1640100" y="303950"/>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7" name="Google Shape;67;g1575e96a1fb_0_257"/>
          <p:cNvSpPr txBox="1"/>
          <p:nvPr/>
        </p:nvSpPr>
        <p:spPr>
          <a:xfrm>
            <a:off x="443102" y="1279525"/>
            <a:ext cx="8257800" cy="3570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a:t>
            </a:r>
            <a:r>
              <a:rPr b="1" lang="en-GB" sz="2200">
                <a:solidFill>
                  <a:schemeClr val="lt1"/>
                </a:solidFill>
                <a:latin typeface="Lato"/>
                <a:ea typeface="Lato"/>
                <a:cs typeface="Lato"/>
                <a:sym typeface="Lato"/>
              </a:rPr>
              <a:t>what cryptocurrency is and how it compares with traditional money</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factors that influence financial decisions </a:t>
            </a:r>
            <a:r>
              <a:rPr b="1" lang="en-GB" sz="2200">
                <a:solidFill>
                  <a:schemeClr val="lt1"/>
                </a:solidFill>
                <a:latin typeface="Lato"/>
                <a:ea typeface="Lato"/>
                <a:cs typeface="Lato"/>
                <a:sym typeface="Lato"/>
              </a:rPr>
              <a:t> </a:t>
            </a:r>
            <a:endParaRPr b="1" sz="2200">
              <a:solidFill>
                <a:schemeClr val="lt1"/>
              </a:solidFill>
              <a:latin typeface="Lato"/>
              <a:ea typeface="Lato"/>
              <a:cs typeface="Lato"/>
              <a:sym typeface="Lato"/>
            </a:endParaRPr>
          </a:p>
          <a:p>
            <a:pPr indent="0" lvl="0" marL="9144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Suggest ways to engage with crypto assets while managing risk</a:t>
            </a:r>
            <a:endParaRPr b="1" sz="22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164e30dc810_0_1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164e30dc810_0_113"/>
          <p:cNvSpPr txBox="1"/>
          <p:nvPr/>
        </p:nvSpPr>
        <p:spPr>
          <a:xfrm>
            <a:off x="189575" y="1703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74" name="Google Shape;74;g164e30dc810_0_113"/>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grpSp>
        <p:nvGrpSpPr>
          <p:cNvPr id="75" name="Google Shape;75;g164e30dc810_0_113"/>
          <p:cNvGrpSpPr/>
          <p:nvPr/>
        </p:nvGrpSpPr>
        <p:grpSpPr>
          <a:xfrm>
            <a:off x="1010878" y="2146848"/>
            <a:ext cx="7122274" cy="914773"/>
            <a:chOff x="1010863" y="2527788"/>
            <a:chExt cx="7122274" cy="1154725"/>
          </a:xfrm>
        </p:grpSpPr>
        <p:pic>
          <p:nvPicPr>
            <p:cNvPr descr="Bitcoin" id="76" name="Google Shape;76;g164e30dc810_0_113"/>
            <p:cNvPicPr preferRelativeResize="0"/>
            <p:nvPr/>
          </p:nvPicPr>
          <p:blipFill rotWithShape="1">
            <a:blip r:embed="rId3">
              <a:alphaModFix/>
            </a:blip>
            <a:srcRect b="0" l="0" r="0" t="0"/>
            <a:stretch/>
          </p:blipFill>
          <p:spPr>
            <a:xfrm>
              <a:off x="1010863" y="2635105"/>
              <a:ext cx="640853" cy="940082"/>
            </a:xfrm>
            <a:prstGeom prst="rect">
              <a:avLst/>
            </a:prstGeom>
            <a:noFill/>
            <a:ln>
              <a:noFill/>
            </a:ln>
          </p:spPr>
        </p:pic>
        <p:pic>
          <p:nvPicPr>
            <p:cNvPr id="77" name="Google Shape;77;g164e30dc810_0_113"/>
            <p:cNvPicPr preferRelativeResize="0"/>
            <p:nvPr/>
          </p:nvPicPr>
          <p:blipFill rotWithShape="1">
            <a:blip r:embed="rId4">
              <a:alphaModFix/>
            </a:blip>
            <a:srcRect b="0" l="0" r="0" t="0"/>
            <a:stretch/>
          </p:blipFill>
          <p:spPr>
            <a:xfrm>
              <a:off x="7345963" y="2527788"/>
              <a:ext cx="787174" cy="1154725"/>
            </a:xfrm>
            <a:prstGeom prst="rect">
              <a:avLst/>
            </a:prstGeom>
            <a:noFill/>
            <a:ln>
              <a:noFill/>
            </a:ln>
          </p:spPr>
        </p:pic>
        <p:pic>
          <p:nvPicPr>
            <p:cNvPr id="78" name="Google Shape;78;g164e30dc810_0_113"/>
            <p:cNvPicPr preferRelativeResize="0"/>
            <p:nvPr/>
          </p:nvPicPr>
          <p:blipFill rotWithShape="1">
            <a:blip r:embed="rId5">
              <a:alphaModFix/>
            </a:blip>
            <a:srcRect b="0" l="0" r="0" t="0"/>
            <a:stretch/>
          </p:blipFill>
          <p:spPr>
            <a:xfrm>
              <a:off x="3790304" y="2610851"/>
              <a:ext cx="673909" cy="988575"/>
            </a:xfrm>
            <a:prstGeom prst="rect">
              <a:avLst/>
            </a:prstGeom>
            <a:noFill/>
            <a:ln>
              <a:noFill/>
            </a:ln>
          </p:spPr>
        </p:pic>
        <p:pic>
          <p:nvPicPr>
            <p:cNvPr id="79" name="Google Shape;79;g164e30dc810_0_113"/>
            <p:cNvPicPr preferRelativeResize="0"/>
            <p:nvPr/>
          </p:nvPicPr>
          <p:blipFill rotWithShape="1">
            <a:blip r:embed="rId6">
              <a:alphaModFix/>
            </a:blip>
            <a:srcRect b="0" l="0" r="0" t="0"/>
            <a:stretch/>
          </p:blipFill>
          <p:spPr>
            <a:xfrm>
              <a:off x="5608278" y="2669772"/>
              <a:ext cx="593611" cy="870780"/>
            </a:xfrm>
            <a:prstGeom prst="rect">
              <a:avLst/>
            </a:prstGeom>
            <a:noFill/>
            <a:ln>
              <a:noFill/>
            </a:ln>
          </p:spPr>
        </p:pic>
        <p:pic>
          <p:nvPicPr>
            <p:cNvPr id="80" name="Google Shape;80;g164e30dc810_0_113"/>
            <p:cNvPicPr preferRelativeResize="0"/>
            <p:nvPr/>
          </p:nvPicPr>
          <p:blipFill rotWithShape="1">
            <a:blip r:embed="rId7">
              <a:alphaModFix/>
            </a:blip>
            <a:srcRect b="0" l="0" r="0" t="0"/>
            <a:stretch/>
          </p:blipFill>
          <p:spPr>
            <a:xfrm>
              <a:off x="1957826" y="2610879"/>
              <a:ext cx="673909" cy="988575"/>
            </a:xfrm>
            <a:prstGeom prst="rect">
              <a:avLst/>
            </a:prstGeom>
            <a:noFill/>
            <a:ln>
              <a:noFill/>
            </a:ln>
          </p:spPr>
        </p:pic>
        <p:pic>
          <p:nvPicPr>
            <p:cNvPr id="81" name="Google Shape;81;g164e30dc810_0_113"/>
            <p:cNvPicPr preferRelativeResize="0"/>
            <p:nvPr/>
          </p:nvPicPr>
          <p:blipFill rotWithShape="1">
            <a:blip r:embed="rId8">
              <a:alphaModFix/>
            </a:blip>
            <a:srcRect b="0" l="0" r="0" t="0"/>
            <a:stretch/>
          </p:blipFill>
          <p:spPr>
            <a:xfrm>
              <a:off x="4739436" y="2669757"/>
              <a:ext cx="593611" cy="870780"/>
            </a:xfrm>
            <a:prstGeom prst="rect">
              <a:avLst/>
            </a:prstGeom>
            <a:noFill/>
            <a:ln>
              <a:noFill/>
            </a:ln>
          </p:spPr>
        </p:pic>
        <p:pic>
          <p:nvPicPr>
            <p:cNvPr id="82" name="Google Shape;82;g164e30dc810_0_113"/>
            <p:cNvPicPr preferRelativeResize="0"/>
            <p:nvPr/>
          </p:nvPicPr>
          <p:blipFill rotWithShape="1">
            <a:blip r:embed="rId9">
              <a:alphaModFix/>
            </a:blip>
            <a:srcRect b="0" l="0" r="0" t="0"/>
            <a:stretch/>
          </p:blipFill>
          <p:spPr>
            <a:xfrm>
              <a:off x="2937868" y="2681793"/>
              <a:ext cx="577214" cy="846728"/>
            </a:xfrm>
            <a:prstGeom prst="rect">
              <a:avLst/>
            </a:prstGeom>
            <a:noFill/>
            <a:ln>
              <a:noFill/>
            </a:ln>
          </p:spPr>
        </p:pic>
        <p:pic>
          <p:nvPicPr>
            <p:cNvPr id="83" name="Google Shape;83;g164e30dc810_0_113"/>
            <p:cNvPicPr preferRelativeResize="0"/>
            <p:nvPr/>
          </p:nvPicPr>
          <p:blipFill rotWithShape="1">
            <a:blip r:embed="rId10">
              <a:alphaModFix/>
            </a:blip>
            <a:srcRect b="0" l="0" r="0" t="0"/>
            <a:stretch/>
          </p:blipFill>
          <p:spPr>
            <a:xfrm>
              <a:off x="6477136" y="2669769"/>
              <a:ext cx="593613" cy="870785"/>
            </a:xfrm>
            <a:prstGeom prst="rect">
              <a:avLst/>
            </a:prstGeom>
            <a:noFill/>
            <a:ln>
              <a:noFill/>
            </a:ln>
          </p:spPr>
        </p:pic>
      </p:grpSp>
      <p:sp>
        <p:nvSpPr>
          <p:cNvPr id="84" name="Google Shape;84;g164e30dc810_0_113"/>
          <p:cNvSpPr txBox="1"/>
          <p:nvPr/>
        </p:nvSpPr>
        <p:spPr>
          <a:xfrm>
            <a:off x="311700" y="999650"/>
            <a:ext cx="8450100" cy="992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2100"/>
              <a:buFont typeface="Arial"/>
              <a:buNone/>
            </a:pPr>
            <a:r>
              <a:rPr b="0" i="0" lang="en-GB" sz="2100" u="none" cap="none" strike="noStrike">
                <a:solidFill>
                  <a:schemeClr val="lt1"/>
                </a:solidFill>
                <a:latin typeface="Lato"/>
                <a:ea typeface="Lato"/>
                <a:cs typeface="Lato"/>
                <a:sym typeface="Lato"/>
              </a:rPr>
              <a:t>Describe what you know about cryptocurrency using the words below: </a:t>
            </a:r>
            <a:r>
              <a:rPr b="1" i="0" lang="en-GB" sz="2100" u="none" cap="none" strike="noStrike">
                <a:solidFill>
                  <a:schemeClr val="accent2"/>
                </a:solidFill>
                <a:latin typeface="Lato"/>
                <a:ea typeface="Lato"/>
                <a:cs typeface="Lato"/>
                <a:sym typeface="Lato"/>
              </a:rPr>
              <a:t>money     coins      digital       investment      risk     bank  </a:t>
            </a:r>
            <a:r>
              <a:rPr b="0" i="0" lang="en-GB" sz="2100" u="none" cap="none" strike="noStrike">
                <a:solidFill>
                  <a:schemeClr val="lt1"/>
                </a:solidFill>
                <a:latin typeface="Lato"/>
                <a:ea typeface="Lato"/>
                <a:cs typeface="Lato"/>
                <a:sym typeface="Lato"/>
              </a:rPr>
              <a:t>  </a:t>
            </a:r>
            <a:r>
              <a:rPr b="1" lang="en-GB" sz="2100">
                <a:solidFill>
                  <a:schemeClr val="accent2"/>
                </a:solidFill>
                <a:latin typeface="Lato"/>
                <a:ea typeface="Lato"/>
                <a:cs typeface="Lato"/>
                <a:sym typeface="Lato"/>
              </a:rPr>
              <a:t>speculative</a:t>
            </a:r>
            <a:r>
              <a:rPr b="0" i="0" lang="en-GB" sz="2100" u="none" cap="none" strike="noStrike">
                <a:solidFill>
                  <a:schemeClr val="lt1"/>
                </a:solidFill>
                <a:latin typeface="Lato"/>
                <a:ea typeface="Lato"/>
                <a:cs typeface="Lato"/>
                <a:sym typeface="Lato"/>
              </a:rPr>
              <a:t>    </a:t>
            </a:r>
            <a:endParaRPr b="0" i="0" sz="1200" u="none" cap="none" strike="noStrike">
              <a:solidFill>
                <a:srgbClr val="000000"/>
              </a:solidFill>
              <a:latin typeface="Arial"/>
              <a:ea typeface="Arial"/>
              <a:cs typeface="Arial"/>
              <a:sym typeface="Arial"/>
            </a:endParaRPr>
          </a:p>
        </p:txBody>
      </p:sp>
      <p:sp>
        <p:nvSpPr>
          <p:cNvPr id="85" name="Google Shape;85;g164e30dc810_0_113"/>
          <p:cNvSpPr txBox="1"/>
          <p:nvPr/>
        </p:nvSpPr>
        <p:spPr>
          <a:xfrm>
            <a:off x="298000" y="3225325"/>
            <a:ext cx="8583000" cy="1050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Currencies </a:t>
            </a:r>
            <a:r>
              <a:rPr b="1" i="0" lang="en-GB" sz="1600" u="none" cap="none" strike="noStrike">
                <a:solidFill>
                  <a:schemeClr val="lt1"/>
                </a:solidFill>
                <a:latin typeface="Lato"/>
                <a:ea typeface="Lato"/>
                <a:cs typeface="Lato"/>
                <a:sym typeface="Lato"/>
              </a:rPr>
              <a:t>- </a:t>
            </a:r>
            <a:r>
              <a:rPr b="1" lang="en-GB" sz="1600">
                <a:solidFill>
                  <a:schemeClr val="lt1"/>
                </a:solidFill>
                <a:latin typeface="Lato"/>
                <a:ea typeface="Lato"/>
                <a:cs typeface="Lato"/>
                <a:sym typeface="Lato"/>
              </a:rPr>
              <a:t>A </a:t>
            </a:r>
            <a:r>
              <a:rPr b="1" i="0" lang="en-GB" sz="1600" u="none" cap="none" strike="noStrike">
                <a:solidFill>
                  <a:schemeClr val="lt1"/>
                </a:solidFill>
                <a:latin typeface="Lato"/>
                <a:ea typeface="Lato"/>
                <a:cs typeface="Lato"/>
                <a:sym typeface="Lato"/>
              </a:rPr>
              <a:t>medium of exchange for goods and services.</a:t>
            </a:r>
            <a:endParaRPr b="1" sz="16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sz="3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 currency usually comes in the form of coins and notes</a:t>
            </a:r>
            <a:r>
              <a:rPr b="1" lang="en-GB" sz="1600">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but now there </a:t>
            </a:r>
            <a:r>
              <a:rPr b="1" lang="en-GB" sz="1600">
                <a:solidFill>
                  <a:schemeClr val="lt1"/>
                </a:solidFill>
                <a:latin typeface="Lato"/>
                <a:ea typeface="Lato"/>
                <a:cs typeface="Lato"/>
                <a:sym typeface="Lato"/>
              </a:rPr>
              <a:t>are </a:t>
            </a:r>
            <a:r>
              <a:rPr b="1" lang="en-GB" sz="1600">
                <a:solidFill>
                  <a:schemeClr val="lt1"/>
                </a:solidFill>
                <a:latin typeface="Lato"/>
                <a:ea typeface="Lato"/>
                <a:cs typeface="Lato"/>
                <a:sym typeface="Lato"/>
                <a:extLst>
                  <a:ext uri="http://customooxmlschemas.google.com/">
                    <go:slidesCustomData xmlns:go="http://customooxmlschemas.google.com/" textRoundtripDataId="1"/>
                  </a:ext>
                </a:extLst>
              </a:rPr>
              <a:t>also</a:t>
            </a:r>
            <a:r>
              <a:rPr b="1" lang="en-GB" sz="1600">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digital currenc</a:t>
            </a:r>
            <a:r>
              <a:rPr b="1" lang="en-GB" sz="1600">
                <a:solidFill>
                  <a:schemeClr val="lt1"/>
                </a:solidFill>
                <a:latin typeface="Lato"/>
                <a:ea typeface="Lato"/>
                <a:cs typeface="Lato"/>
                <a:sym typeface="Lato"/>
              </a:rPr>
              <a:t>ies, such as</a:t>
            </a:r>
            <a:r>
              <a:rPr b="1" i="0" lang="en-GB" sz="1600" u="none" cap="none" strike="noStrike">
                <a:solidFill>
                  <a:schemeClr val="lt1"/>
                </a:solidFill>
                <a:latin typeface="Lato"/>
                <a:ea typeface="Lato"/>
                <a:cs typeface="Lato"/>
                <a:sym typeface="Lato"/>
              </a:rPr>
              <a:t> cryptocurrency.</a:t>
            </a:r>
            <a:endParaRPr b="1" i="0" sz="16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164e30dc810_0_142"/>
          <p:cNvSpPr txBox="1"/>
          <p:nvPr/>
        </p:nvSpPr>
        <p:spPr>
          <a:xfrm>
            <a:off x="311700" y="581752"/>
            <a:ext cx="702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91" name="Google Shape;91;g164e30dc810_0_142"/>
          <p:cNvSpPr txBox="1"/>
          <p:nvPr/>
        </p:nvSpPr>
        <p:spPr>
          <a:xfrm>
            <a:off x="189575" y="695077"/>
            <a:ext cx="7021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1800">
                <a:solidFill>
                  <a:schemeClr val="lt1"/>
                </a:solidFill>
                <a:latin typeface="Lato"/>
                <a:ea typeface="Lato"/>
                <a:cs typeface="Lato"/>
                <a:sym typeface="Lato"/>
              </a:rPr>
              <a:t>5 facts about cryptocurrency</a:t>
            </a:r>
            <a:endParaRPr b="1" i="0" sz="1800" u="none" cap="none" strike="noStrike">
              <a:solidFill>
                <a:schemeClr val="lt1"/>
              </a:solidFill>
              <a:latin typeface="Lato"/>
              <a:ea typeface="Lato"/>
              <a:cs typeface="Lato"/>
              <a:sym typeface="Lato"/>
            </a:endParaRPr>
          </a:p>
        </p:txBody>
      </p:sp>
      <p:sp>
        <p:nvSpPr>
          <p:cNvPr id="92" name="Google Shape;92;g164e30dc810_0_142"/>
          <p:cNvSpPr txBox="1"/>
          <p:nvPr/>
        </p:nvSpPr>
        <p:spPr>
          <a:xfrm>
            <a:off x="189575" y="170375"/>
            <a:ext cx="8772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cryptocurrency?</a:t>
            </a:r>
            <a:endParaRPr b="1" i="0" sz="2900" u="none" cap="none" strike="noStrike">
              <a:solidFill>
                <a:schemeClr val="accent2"/>
              </a:solidFill>
              <a:latin typeface="Lato"/>
              <a:ea typeface="Lato"/>
              <a:cs typeface="Lato"/>
              <a:sym typeface="Lato"/>
            </a:endParaRPr>
          </a:p>
        </p:txBody>
      </p:sp>
      <p:sp>
        <p:nvSpPr>
          <p:cNvPr id="93" name="Google Shape;93;g164e30dc810_0_142"/>
          <p:cNvSpPr txBox="1"/>
          <p:nvPr/>
        </p:nvSpPr>
        <p:spPr>
          <a:xfrm>
            <a:off x="51850" y="4789500"/>
            <a:ext cx="5061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a:solidFill>
                  <a:schemeClr val="accent2"/>
                </a:solidFill>
                <a:latin typeface="Lato"/>
                <a:ea typeface="Lato"/>
                <a:cs typeface="Lato"/>
                <a:sym typeface="Lato"/>
              </a:rPr>
              <a:t>Additional video resource</a:t>
            </a:r>
            <a:r>
              <a:rPr b="1" i="1" lang="en-GB" sz="1000" u="none" cap="none" strike="noStrike">
                <a:solidFill>
                  <a:schemeClr val="accent2"/>
                </a:solidFill>
                <a:latin typeface="Lato"/>
                <a:ea typeface="Lato"/>
                <a:cs typeface="Lato"/>
                <a:sym typeface="Lato"/>
              </a:rPr>
              <a:t>: </a:t>
            </a:r>
            <a:r>
              <a:rPr lang="en-GB" sz="1100" u="sng">
                <a:solidFill>
                  <a:schemeClr val="accent2"/>
                </a:solidFill>
                <a:latin typeface="Lato"/>
                <a:ea typeface="Lato"/>
                <a:cs typeface="Lato"/>
                <a:sym typeface="Lato"/>
                <a:hlinkClick r:id="rId3">
                  <a:extLst>
                    <a:ext uri="{A12FA001-AC4F-418D-AE19-62706E023703}">
                      <ahyp:hlinkClr val="tx"/>
                    </a:ext>
                  </a:extLst>
                </a:hlinkClick>
              </a:rPr>
              <a:t>https://youtu.be/f7iXTyHGYX4</a:t>
            </a:r>
            <a:r>
              <a:rPr lang="en-GB" sz="1000">
                <a:solidFill>
                  <a:schemeClr val="accent2"/>
                </a:solidFill>
                <a:latin typeface="Lato"/>
                <a:ea typeface="Lato"/>
                <a:cs typeface="Lato"/>
                <a:sym typeface="Lato"/>
              </a:rPr>
              <a:t> - play to 02:45</a:t>
            </a:r>
            <a:endParaRPr b="0" i="0" sz="1000" u="none" cap="none" strike="noStrike">
              <a:solidFill>
                <a:schemeClr val="accent2"/>
              </a:solidFill>
              <a:latin typeface="Lato"/>
              <a:ea typeface="Lato"/>
              <a:cs typeface="Lato"/>
              <a:sym typeface="Lato"/>
            </a:endParaRPr>
          </a:p>
        </p:txBody>
      </p:sp>
      <p:sp>
        <p:nvSpPr>
          <p:cNvPr id="94" name="Google Shape;94;g164e30dc810_0_142"/>
          <p:cNvSpPr txBox="1"/>
          <p:nvPr/>
        </p:nvSpPr>
        <p:spPr>
          <a:xfrm>
            <a:off x="0" y="0"/>
            <a:ext cx="626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Here are 5 facts about crypto currencies -made in collaboration with Ishaan Bhimjiyani" id="95" name="Google Shape;95;g164e30dc810_0_142" title="5 Facts about crypto from Ishaan @Revishaan">
            <a:hlinkClick r:id="rId4"/>
          </p:cNvPr>
          <p:cNvPicPr preferRelativeResize="0"/>
          <p:nvPr/>
        </p:nvPicPr>
        <p:blipFill>
          <a:blip r:embed="rId5">
            <a:alphaModFix/>
          </a:blip>
          <a:stretch>
            <a:fillRect/>
          </a:stretch>
        </p:blipFill>
        <p:spPr>
          <a:xfrm>
            <a:off x="2041200" y="1223200"/>
            <a:ext cx="5061600" cy="3251375"/>
          </a:xfrm>
          <a:prstGeom prst="rect">
            <a:avLst/>
          </a:prstGeom>
          <a:noFill/>
          <a:ln cap="flat" cmpd="sng" w="28575">
            <a:solidFill>
              <a:schemeClr val="accent2"/>
            </a:solidFill>
            <a:prstDash val="solid"/>
            <a:round/>
            <a:headEnd len="sm" w="sm" type="none"/>
            <a:tailEnd len="sm" w="sm" type="none"/>
          </a:ln>
        </p:spPr>
      </p:pic>
      <p:sp>
        <p:nvSpPr>
          <p:cNvPr id="96" name="Google Shape;96;g164e30dc810_0_142"/>
          <p:cNvSpPr txBox="1"/>
          <p:nvPr/>
        </p:nvSpPr>
        <p:spPr>
          <a:xfrm>
            <a:off x="51850" y="45410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Video | </a:t>
            </a:r>
            <a:r>
              <a:rPr lang="en-GB" sz="1100">
                <a:solidFill>
                  <a:schemeClr val="accent2"/>
                </a:solidFill>
                <a:latin typeface="Lato"/>
                <a:ea typeface="Lato"/>
                <a:cs typeface="Lato"/>
                <a:sym typeface="Lato"/>
              </a:rPr>
              <a:t>https://youtu.be/PFKke1jDX78</a:t>
            </a:r>
            <a:endParaRPr sz="1100">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768912105e_0_456"/>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accent2"/>
                </a:solidFill>
                <a:latin typeface="Lato"/>
                <a:ea typeface="Lato"/>
                <a:cs typeface="Lato"/>
                <a:sym typeface="Lato"/>
              </a:rPr>
              <a:t>Summary | </a:t>
            </a: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102" name="Google Shape;102;g2768912105e_0_456"/>
          <p:cNvSpPr txBox="1"/>
          <p:nvPr/>
        </p:nvSpPr>
        <p:spPr>
          <a:xfrm>
            <a:off x="112325" y="1108450"/>
            <a:ext cx="2836800" cy="21138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1.</a:t>
            </a:r>
            <a:r>
              <a:rPr lang="en-GB">
                <a:latin typeface="Lato"/>
                <a:ea typeface="Lato"/>
                <a:cs typeface="Lato"/>
                <a:sym typeface="Lato"/>
              </a:rPr>
              <a:t>Cryptocurrencies have a  </a:t>
            </a:r>
            <a:r>
              <a:rPr b="1" lang="en-GB">
                <a:latin typeface="Lato"/>
                <a:ea typeface="Lato"/>
                <a:cs typeface="Lato"/>
                <a:sym typeface="Lato"/>
              </a:rPr>
              <a:t>limited number of coins</a:t>
            </a:r>
            <a:r>
              <a:rPr lang="en-GB">
                <a:latin typeface="Lato"/>
                <a:ea typeface="Lato"/>
                <a:cs typeface="Lato"/>
                <a:sym typeface="Lato"/>
              </a:rPr>
              <a:t>. </a:t>
            </a:r>
            <a:r>
              <a:rPr b="1" lang="en-GB">
                <a:latin typeface="Lato"/>
                <a:ea typeface="Lato"/>
                <a:cs typeface="Lato"/>
                <a:sym typeface="Lato"/>
              </a:rPr>
              <a:t> </a:t>
            </a:r>
            <a:r>
              <a:rPr lang="en-GB">
                <a:latin typeface="Lato"/>
                <a:ea typeface="Lato"/>
                <a:cs typeface="Lato"/>
                <a:sym typeface="Lato"/>
              </a:rPr>
              <a:t>This </a:t>
            </a:r>
            <a:r>
              <a:rPr b="1" lang="en-GB">
                <a:latin typeface="Lato"/>
                <a:ea typeface="Lato"/>
                <a:cs typeface="Lato"/>
                <a:sym typeface="Lato"/>
              </a:rPr>
              <a:t>limited supply gives</a:t>
            </a:r>
            <a:r>
              <a:rPr lang="en-GB">
                <a:latin typeface="Lato"/>
                <a:ea typeface="Lato"/>
                <a:cs typeface="Lato"/>
                <a:sym typeface="Lato"/>
              </a:rPr>
              <a:t> them value. Bitcoin is limited to 21 million bitcoins. The amount of coins that exist need to be ‘</a:t>
            </a:r>
            <a:r>
              <a:rPr b="1" lang="en-GB">
                <a:latin typeface="Lato"/>
                <a:ea typeface="Lato"/>
                <a:cs typeface="Lato"/>
                <a:sym typeface="Lato"/>
              </a:rPr>
              <a:t>mined</a:t>
            </a:r>
            <a:r>
              <a:rPr lang="en-GB">
                <a:latin typeface="Lato"/>
                <a:ea typeface="Lato"/>
                <a:cs typeface="Lato"/>
                <a:sym typeface="Lato"/>
              </a:rPr>
              <a:t>’ by massive computers </a:t>
            </a:r>
            <a:r>
              <a:rPr b="1" lang="en-GB">
                <a:latin typeface="Lato"/>
                <a:ea typeface="Lato"/>
                <a:cs typeface="Lato"/>
                <a:sym typeface="Lato"/>
              </a:rPr>
              <a:t>solving complicated maths problems.</a:t>
            </a:r>
            <a:endParaRPr b="1">
              <a:latin typeface="Lato"/>
              <a:ea typeface="Lato"/>
              <a:cs typeface="Lato"/>
              <a:sym typeface="Lato"/>
            </a:endParaRPr>
          </a:p>
          <a:p>
            <a:pPr indent="0" lvl="0" marL="0" rtl="0" algn="l">
              <a:spcBef>
                <a:spcPts val="1000"/>
              </a:spcBef>
              <a:spcAft>
                <a:spcPts val="0"/>
              </a:spcAft>
              <a:buNone/>
            </a:pPr>
            <a:r>
              <a:t/>
            </a:r>
            <a:endParaRPr b="1" sz="500">
              <a:latin typeface="Lato"/>
              <a:ea typeface="Lato"/>
              <a:cs typeface="Lato"/>
              <a:sym typeface="Lato"/>
            </a:endParaRPr>
          </a:p>
        </p:txBody>
      </p:sp>
      <p:sp>
        <p:nvSpPr>
          <p:cNvPr id="103" name="Google Shape;103;g2768912105e_0_456"/>
          <p:cNvSpPr txBox="1"/>
          <p:nvPr/>
        </p:nvSpPr>
        <p:spPr>
          <a:xfrm>
            <a:off x="3092325" y="1108450"/>
            <a:ext cx="2891400" cy="2113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2. </a:t>
            </a:r>
            <a:r>
              <a:rPr lang="en-GB">
                <a:latin typeface="Lato"/>
                <a:ea typeface="Lato"/>
                <a:cs typeface="Lato"/>
                <a:sym typeface="Lato"/>
                <a:extLst>
                  <a:ext uri="http://customooxmlschemas.google.com/">
                    <go:slidesCustomData xmlns:go="http://customooxmlschemas.google.com/" textRoundtripDataId="2"/>
                  </a:ext>
                </a:extLst>
              </a:rPr>
              <a:t>The value of crypto is mostly based on </a:t>
            </a:r>
            <a:r>
              <a:rPr b="1" lang="en-GB">
                <a:latin typeface="Lato"/>
                <a:ea typeface="Lato"/>
                <a:cs typeface="Lato"/>
                <a:sym typeface="Lato"/>
                <a:extLst>
                  <a:ext uri="http://customooxmlschemas.google.com/">
                    <go:slidesCustomData xmlns:go="http://customooxmlschemas.google.com/" textRoundtripDataId="3"/>
                  </a:ext>
                </a:extLst>
              </a:rPr>
              <a:t>what people believe the value of the cryptocurrency is or will be</a:t>
            </a:r>
            <a:r>
              <a:rPr lang="en-GB">
                <a:latin typeface="Lato"/>
                <a:ea typeface="Lato"/>
                <a:cs typeface="Lato"/>
                <a:sym typeface="Lato"/>
                <a:extLst>
                  <a:ext uri="http://customooxmlschemas.google.com/">
                    <go:slidesCustomData xmlns:go="http://customooxmlschemas.google.com/" textRoundtripDataId="4"/>
                  </a:ext>
                </a:extLst>
              </a:rPr>
              <a:t>. It is not issued by the government, like the British pound or US dollar. This is why it can be very </a:t>
            </a:r>
            <a:r>
              <a:rPr b="1" lang="en-GB">
                <a:latin typeface="Lato"/>
                <a:ea typeface="Lato"/>
                <a:cs typeface="Lato"/>
                <a:sym typeface="Lato"/>
                <a:extLst>
                  <a:ext uri="http://customooxmlschemas.google.com/">
                    <go:slidesCustomData xmlns:go="http://customooxmlschemas.google.com/" textRoundtripDataId="5"/>
                  </a:ext>
                </a:extLst>
              </a:rPr>
              <a:t>volatile</a:t>
            </a:r>
            <a:r>
              <a:rPr lang="en-GB">
                <a:latin typeface="Lato"/>
                <a:ea typeface="Lato"/>
                <a:cs typeface="Lato"/>
                <a:sym typeface="Lato"/>
                <a:extLst>
                  <a:ext uri="http://customooxmlschemas.google.com/">
                    <go:slidesCustomData xmlns:go="http://customooxmlschemas.google.com/" textRoundtripDataId="6"/>
                  </a:ext>
                </a:extLst>
              </a:rPr>
              <a:t> - often changing in value.</a:t>
            </a:r>
            <a:endParaRPr>
              <a:latin typeface="Lato"/>
              <a:ea typeface="Lato"/>
              <a:cs typeface="Lato"/>
              <a:sym typeface="Lato"/>
            </a:endParaRPr>
          </a:p>
          <a:p>
            <a:pPr indent="0" lvl="0" marL="0" rtl="0" algn="l">
              <a:spcBef>
                <a:spcPts val="1000"/>
              </a:spcBef>
              <a:spcAft>
                <a:spcPts val="0"/>
              </a:spcAft>
              <a:buNone/>
            </a:pPr>
            <a:r>
              <a:t/>
            </a:r>
            <a:endParaRPr sz="500">
              <a:latin typeface="Lato"/>
              <a:ea typeface="Lato"/>
              <a:cs typeface="Lato"/>
              <a:sym typeface="Lato"/>
            </a:endParaRPr>
          </a:p>
        </p:txBody>
      </p:sp>
      <p:sp>
        <p:nvSpPr>
          <p:cNvPr id="104" name="Google Shape;104;g2768912105e_0_456"/>
          <p:cNvSpPr txBox="1"/>
          <p:nvPr/>
        </p:nvSpPr>
        <p:spPr>
          <a:xfrm>
            <a:off x="6136250" y="1108450"/>
            <a:ext cx="2891400" cy="2124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3.</a:t>
            </a:r>
            <a:r>
              <a:rPr lang="en-GB">
                <a:latin typeface="Lato"/>
                <a:ea typeface="Lato"/>
                <a:cs typeface="Lato"/>
                <a:sym typeface="Lato"/>
              </a:rPr>
              <a:t> </a:t>
            </a:r>
            <a:r>
              <a:rPr lang="en-GB">
                <a:latin typeface="Lato"/>
                <a:ea typeface="Lato"/>
                <a:cs typeface="Lato"/>
                <a:sym typeface="Lato"/>
              </a:rPr>
              <a:t>Cryptocurrency is </a:t>
            </a:r>
            <a:r>
              <a:rPr b="1" lang="en-GB">
                <a:latin typeface="Lato"/>
                <a:ea typeface="Lato"/>
                <a:cs typeface="Lato"/>
                <a:sym typeface="Lato"/>
              </a:rPr>
              <a:t>speculative</a:t>
            </a:r>
            <a:r>
              <a:rPr lang="en-GB">
                <a:latin typeface="Lato"/>
                <a:ea typeface="Lato"/>
                <a:cs typeface="Lato"/>
                <a:sym typeface="Lato"/>
              </a:rPr>
              <a:t>. This means that people buy or trade crypto because they have heard it may rise in value, not because they have evidence to support a potential rise in its value. Unlike online games, like Fortnite, investments in cryptocurrency can lead to</a:t>
            </a:r>
            <a:r>
              <a:rPr b="1" lang="en-GB">
                <a:latin typeface="Lato"/>
                <a:ea typeface="Lato"/>
                <a:cs typeface="Lato"/>
                <a:sym typeface="Lato"/>
              </a:rPr>
              <a:t> real big losses.</a:t>
            </a:r>
            <a:endParaRPr b="1">
              <a:latin typeface="Lato"/>
              <a:ea typeface="Lato"/>
              <a:cs typeface="Lato"/>
              <a:sym typeface="Lato"/>
            </a:endParaRPr>
          </a:p>
        </p:txBody>
      </p:sp>
      <p:sp>
        <p:nvSpPr>
          <p:cNvPr id="105" name="Google Shape;105;g2768912105e_0_456"/>
          <p:cNvSpPr txBox="1"/>
          <p:nvPr/>
        </p:nvSpPr>
        <p:spPr>
          <a:xfrm>
            <a:off x="1304275" y="3342725"/>
            <a:ext cx="2891400" cy="1641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t/>
            </a:r>
            <a:endParaRPr sz="800">
              <a:latin typeface="Lato"/>
              <a:ea typeface="Lato"/>
              <a:cs typeface="Lato"/>
              <a:sym typeface="Lato"/>
            </a:endParaRPr>
          </a:p>
          <a:p>
            <a:pPr indent="0" lvl="0" marL="0" rtl="0" algn="l">
              <a:spcBef>
                <a:spcPts val="1000"/>
              </a:spcBef>
              <a:spcAft>
                <a:spcPts val="0"/>
              </a:spcAft>
              <a:buNone/>
            </a:pPr>
            <a:r>
              <a:rPr b="1" lang="en-GB">
                <a:solidFill>
                  <a:schemeClr val="accent2"/>
                </a:solidFill>
                <a:latin typeface="Lato"/>
                <a:ea typeface="Lato"/>
                <a:cs typeface="Lato"/>
                <a:sym typeface="Lato"/>
              </a:rPr>
              <a:t>4.</a:t>
            </a:r>
            <a:r>
              <a:rPr lang="en-GB">
                <a:solidFill>
                  <a:schemeClr val="accent2"/>
                </a:solidFill>
                <a:latin typeface="Lato"/>
                <a:ea typeface="Lato"/>
                <a:cs typeface="Lato"/>
                <a:sym typeface="Lato"/>
              </a:rPr>
              <a:t> </a:t>
            </a:r>
            <a:r>
              <a:rPr lang="en-GB">
                <a:latin typeface="Lato"/>
                <a:ea typeface="Lato"/>
                <a:cs typeface="Lato"/>
                <a:sym typeface="Lato"/>
              </a:rPr>
              <a:t>Cryptocurrencies, at the moment, are not widely accepted so </a:t>
            </a:r>
            <a:r>
              <a:rPr b="1" lang="en-GB">
                <a:latin typeface="Lato"/>
                <a:ea typeface="Lato"/>
                <a:cs typeface="Lato"/>
                <a:sym typeface="Lato"/>
              </a:rPr>
              <a:t>can’t be used to buy a lot of items.</a:t>
            </a:r>
            <a:endParaRPr b="1">
              <a:latin typeface="Lato"/>
              <a:ea typeface="Lato"/>
              <a:cs typeface="Lato"/>
              <a:sym typeface="Lato"/>
            </a:endParaRPr>
          </a:p>
          <a:p>
            <a:pPr indent="0" lvl="0" marL="0" rtl="0" algn="l">
              <a:spcBef>
                <a:spcPts val="1000"/>
              </a:spcBef>
              <a:spcAft>
                <a:spcPts val="0"/>
              </a:spcAft>
              <a:buNone/>
            </a:pPr>
            <a:r>
              <a:t/>
            </a:r>
            <a:endParaRPr b="1">
              <a:latin typeface="Lato"/>
              <a:ea typeface="Lato"/>
              <a:cs typeface="Lato"/>
              <a:sym typeface="Lato"/>
            </a:endParaRPr>
          </a:p>
        </p:txBody>
      </p:sp>
      <p:sp>
        <p:nvSpPr>
          <p:cNvPr id="106" name="Google Shape;106;g2768912105e_0_456"/>
          <p:cNvSpPr txBox="1"/>
          <p:nvPr/>
        </p:nvSpPr>
        <p:spPr>
          <a:xfrm>
            <a:off x="4360925" y="3342725"/>
            <a:ext cx="2891400" cy="1640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1000"/>
              </a:spcBef>
              <a:spcAft>
                <a:spcPts val="0"/>
              </a:spcAft>
              <a:buNone/>
            </a:pPr>
            <a:r>
              <a:rPr b="1" lang="en-GB">
                <a:solidFill>
                  <a:schemeClr val="accent2"/>
                </a:solidFill>
                <a:latin typeface="Lato"/>
                <a:ea typeface="Lato"/>
                <a:cs typeface="Lato"/>
                <a:sym typeface="Lato"/>
              </a:rPr>
              <a:t>5. </a:t>
            </a:r>
            <a:r>
              <a:rPr lang="en-GB">
                <a:latin typeface="Lato"/>
                <a:ea typeface="Lato"/>
                <a:cs typeface="Lato"/>
                <a:sym typeface="Lato"/>
              </a:rPr>
              <a:t>Any investment should only be made </a:t>
            </a:r>
            <a:r>
              <a:rPr b="1" lang="en-GB">
                <a:latin typeface="Lato"/>
                <a:ea typeface="Lato"/>
                <a:cs typeface="Lato"/>
                <a:sym typeface="Lato"/>
              </a:rPr>
              <a:t>after</a:t>
            </a:r>
            <a:r>
              <a:rPr lang="en-GB">
                <a:latin typeface="Lato"/>
                <a:ea typeface="Lato"/>
                <a:cs typeface="Lato"/>
                <a:sym typeface="Lato"/>
              </a:rPr>
              <a:t> an </a:t>
            </a:r>
            <a:r>
              <a:rPr b="1" lang="en-GB">
                <a:latin typeface="Lato"/>
                <a:ea typeface="Lato"/>
                <a:cs typeface="Lato"/>
                <a:sym typeface="Lato"/>
              </a:rPr>
              <a:t>emergency fund has been set aside</a:t>
            </a:r>
            <a:r>
              <a:rPr lang="en-GB">
                <a:latin typeface="Lato"/>
                <a:ea typeface="Lato"/>
                <a:cs typeface="Lato"/>
                <a:sym typeface="Lato"/>
              </a:rPr>
              <a:t>. This is an amount of money, usually 3 months worth of spending, saved in case of unforeseen events. </a:t>
            </a:r>
            <a:endParaRPr>
              <a:latin typeface="Lato"/>
              <a:ea typeface="Lato"/>
              <a:cs typeface="Lato"/>
              <a:sym typeface="Lato"/>
            </a:endParaRPr>
          </a:p>
          <a:p>
            <a:pPr indent="0" lvl="0" marL="0" rtl="0" algn="l">
              <a:spcBef>
                <a:spcPts val="1000"/>
              </a:spcBef>
              <a:spcAft>
                <a:spcPts val="0"/>
              </a:spcAft>
              <a:buNone/>
            </a:pPr>
            <a:r>
              <a:t/>
            </a:r>
            <a:endParaRPr sz="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768912105e_0_29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768912105e_0_295"/>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Cryptocurrency v.s money overview</a:t>
            </a:r>
            <a:endParaRPr b="1" i="0" sz="3200" u="none" cap="none" strike="noStrike">
              <a:solidFill>
                <a:schemeClr val="accent2"/>
              </a:solidFill>
              <a:latin typeface="Lato"/>
              <a:ea typeface="Lato"/>
              <a:cs typeface="Lato"/>
              <a:sym typeface="Lato"/>
            </a:endParaRPr>
          </a:p>
        </p:txBody>
      </p:sp>
      <p:sp>
        <p:nvSpPr>
          <p:cNvPr id="113" name="Google Shape;113;g2768912105e_0_295"/>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14" name="Google Shape;114;g2768912105e_0_295"/>
          <p:cNvSpPr txBox="1"/>
          <p:nvPr/>
        </p:nvSpPr>
        <p:spPr>
          <a:xfrm>
            <a:off x="595225" y="894138"/>
            <a:ext cx="7782300" cy="366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400">
                <a:solidFill>
                  <a:schemeClr val="accent2"/>
                </a:solidFill>
                <a:latin typeface="Lato"/>
                <a:ea typeface="Lato"/>
                <a:cs typeface="Lato"/>
                <a:sym typeface="Lato"/>
              </a:rPr>
              <a:t>Why some are wary of cryptocurrency…</a:t>
            </a:r>
            <a:endParaRPr sz="1500">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doesn’t have the backing of a</a:t>
            </a:r>
            <a:r>
              <a:rPr lang="en-GB" sz="1500">
                <a:solidFill>
                  <a:schemeClr val="lt1"/>
                </a:solidFill>
                <a:latin typeface="Lato"/>
                <a:ea typeface="Lato"/>
                <a:cs typeface="Lato"/>
                <a:sym typeface="Lato"/>
              </a:rPr>
              <a:t> government or</a:t>
            </a:r>
            <a:r>
              <a:rPr b="0" i="0" lang="en-GB" sz="1500" u="none" cap="none" strike="noStrike">
                <a:solidFill>
                  <a:schemeClr val="lt1"/>
                </a:solidFill>
                <a:latin typeface="Lato"/>
                <a:ea typeface="Lato"/>
                <a:cs typeface="Lato"/>
                <a:sym typeface="Lato"/>
              </a:rPr>
              <a:t> central bank</a:t>
            </a:r>
            <a:r>
              <a:rPr lang="en-GB" sz="1500">
                <a:solidFill>
                  <a:schemeClr val="lt1"/>
                </a:solidFill>
                <a:latin typeface="Lato"/>
                <a:ea typeface="Lato"/>
                <a:cs typeface="Lato"/>
                <a:sym typeface="Lato"/>
              </a:rPr>
              <a:t> and </a:t>
            </a:r>
            <a:r>
              <a:rPr b="1" lang="en-GB" sz="1500">
                <a:solidFill>
                  <a:schemeClr val="lt1"/>
                </a:solidFill>
                <a:latin typeface="Lato"/>
                <a:ea typeface="Lato"/>
                <a:cs typeface="Lato"/>
                <a:sym typeface="Lato"/>
              </a:rPr>
              <a:t>usually</a:t>
            </a:r>
            <a:r>
              <a:rPr lang="en-GB" sz="1500">
                <a:solidFill>
                  <a:schemeClr val="lt1"/>
                </a:solidFill>
                <a:latin typeface="Lato"/>
                <a:ea typeface="Lato"/>
                <a:cs typeface="Lato"/>
                <a:sym typeface="Lato"/>
              </a:rPr>
              <a:t> isn’t regulated</a:t>
            </a:r>
            <a:endParaRPr b="0" i="0" sz="1500" u="none" cap="none" strike="noStrike">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isn't stable</a:t>
            </a:r>
            <a:endParaRPr b="0" i="0" sz="1500" u="none" cap="none" strike="noStrike">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isn't accepted fo</a:t>
            </a:r>
            <a:r>
              <a:rPr lang="en-GB" sz="1500">
                <a:solidFill>
                  <a:schemeClr val="lt1"/>
                </a:solidFill>
                <a:latin typeface="Lato"/>
                <a:ea typeface="Lato"/>
                <a:cs typeface="Lato"/>
                <a:sym typeface="Lato"/>
              </a:rPr>
              <a:t>r buying most</a:t>
            </a:r>
            <a:r>
              <a:rPr b="0" i="0" lang="en-GB" sz="1500" u="none" cap="none" strike="noStrike">
                <a:solidFill>
                  <a:schemeClr val="lt1"/>
                </a:solidFill>
                <a:latin typeface="Lato"/>
                <a:ea typeface="Lato"/>
                <a:cs typeface="Lato"/>
                <a:sym typeface="Lato"/>
              </a:rPr>
              <a:t> shopping </a:t>
            </a:r>
            <a:r>
              <a:rPr lang="en-GB" sz="1500">
                <a:solidFill>
                  <a:schemeClr val="lt1"/>
                </a:solidFill>
                <a:latin typeface="Lato"/>
                <a:ea typeface="Lato"/>
                <a:cs typeface="Lato"/>
                <a:sym typeface="Lato"/>
              </a:rPr>
              <a:t>items</a:t>
            </a:r>
            <a:endParaRPr sz="1500">
              <a:solidFill>
                <a:schemeClr val="lt1"/>
              </a:solidFill>
              <a:latin typeface="Lato"/>
              <a:ea typeface="Lato"/>
              <a:cs typeface="Lato"/>
              <a:sym typeface="Lato"/>
            </a:endParaRPr>
          </a:p>
          <a:p>
            <a:pPr indent="0" lvl="0" marL="0" rtl="0" algn="l">
              <a:lnSpc>
                <a:spcPct val="115000"/>
              </a:lnSpc>
              <a:spcBef>
                <a:spcPts val="0"/>
              </a:spcBef>
              <a:spcAft>
                <a:spcPts val="0"/>
              </a:spcAft>
              <a:buNone/>
            </a:pPr>
            <a:r>
              <a:rPr b="1" lang="en-GB" sz="2400">
                <a:solidFill>
                  <a:schemeClr val="accent2"/>
                </a:solidFill>
                <a:latin typeface="Lato"/>
                <a:ea typeface="Lato"/>
                <a:cs typeface="Lato"/>
                <a:sym typeface="Lato"/>
              </a:rPr>
              <a:t>…can be exactly why others prefer it</a:t>
            </a:r>
            <a:endParaRPr b="1" sz="2400">
              <a:solidFill>
                <a:schemeClr val="accent2"/>
              </a:solidFill>
              <a:latin typeface="Lato"/>
              <a:ea typeface="Lato"/>
              <a:cs typeface="Lato"/>
              <a:sym typeface="Lato"/>
            </a:endParaRPr>
          </a:p>
          <a:p>
            <a:pPr indent="-317500" lvl="0" marL="457200" rtl="0" algn="l">
              <a:spcBef>
                <a:spcPts val="1000"/>
              </a:spcBef>
              <a:spcAft>
                <a:spcPts val="0"/>
              </a:spcAft>
              <a:buClr>
                <a:schemeClr val="lt1"/>
              </a:buClr>
              <a:buSzPts val="1400"/>
              <a:buFont typeface="Lato"/>
              <a:buChar char="●"/>
            </a:pPr>
            <a:r>
              <a:rPr lang="en-GB" sz="1500">
                <a:solidFill>
                  <a:schemeClr val="lt1"/>
                </a:solidFill>
                <a:latin typeface="Lato"/>
                <a:ea typeface="Lato"/>
                <a:cs typeface="Lato"/>
                <a:sym typeface="Lato"/>
              </a:rPr>
              <a:t>Its instability (also called volatility) allows some people to make huge gains in a short space of time, but also huge losses!</a:t>
            </a:r>
            <a:r>
              <a:rPr lang="en-GB" sz="2100">
                <a:solidFill>
                  <a:schemeClr val="lt1"/>
                </a:solidFill>
                <a:latin typeface="Lato"/>
                <a:ea typeface="Lato"/>
                <a:cs typeface="Lato"/>
                <a:sym typeface="Lato"/>
              </a:rPr>
              <a:t>   </a:t>
            </a:r>
            <a:endParaRPr sz="2100">
              <a:solidFill>
                <a:schemeClr val="lt1"/>
              </a:solidFill>
              <a:latin typeface="Lato"/>
              <a:ea typeface="Lato"/>
              <a:cs typeface="Lato"/>
              <a:sym typeface="Lato"/>
            </a:endParaRPr>
          </a:p>
          <a:p>
            <a:pPr indent="-323850" lvl="0" marL="457200" rtl="0" algn="l">
              <a:spcBef>
                <a:spcPts val="1000"/>
              </a:spcBef>
              <a:spcAft>
                <a:spcPts val="0"/>
              </a:spcAft>
              <a:buClr>
                <a:schemeClr val="lt1"/>
              </a:buClr>
              <a:buSzPts val="1500"/>
              <a:buFont typeface="Lato"/>
              <a:buChar char="●"/>
            </a:pPr>
            <a:r>
              <a:rPr lang="en-GB" sz="1500">
                <a:solidFill>
                  <a:schemeClr val="lt1"/>
                </a:solidFill>
                <a:latin typeface="Lato"/>
                <a:ea typeface="Lato"/>
                <a:cs typeface="Lato"/>
                <a:sym typeface="Lato"/>
              </a:rPr>
              <a:t>It is </a:t>
            </a:r>
            <a:r>
              <a:rPr b="1" lang="en-GB" sz="1500">
                <a:solidFill>
                  <a:schemeClr val="lt1"/>
                </a:solidFill>
                <a:latin typeface="Lato"/>
                <a:ea typeface="Lato"/>
                <a:cs typeface="Lato"/>
                <a:sym typeface="Lato"/>
              </a:rPr>
              <a:t>sometimes</a:t>
            </a:r>
            <a:r>
              <a:rPr lang="en-GB" sz="1500">
                <a:solidFill>
                  <a:schemeClr val="lt1"/>
                </a:solidFill>
                <a:latin typeface="Lato"/>
                <a:ea typeface="Lato"/>
                <a:cs typeface="Lato"/>
                <a:sym typeface="Lato"/>
              </a:rPr>
              <a:t> decentralised, meaning peer to peer trades can take place without an organisation in the middle </a:t>
            </a:r>
            <a:endParaRPr sz="1500">
              <a:solidFill>
                <a:schemeClr val="lt1"/>
              </a:solidFill>
              <a:latin typeface="Lato"/>
              <a:ea typeface="Lato"/>
              <a:cs typeface="Lato"/>
              <a:sym typeface="Lato"/>
            </a:endParaRPr>
          </a:p>
          <a:p>
            <a:pPr indent="0" lvl="0" marL="0" marR="0" rtl="0" algn="ctr">
              <a:lnSpc>
                <a:spcPct val="150000"/>
              </a:lnSpc>
              <a:spcBef>
                <a:spcPts val="0"/>
              </a:spcBef>
              <a:spcAft>
                <a:spcPts val="0"/>
              </a:spcAft>
              <a:buClr>
                <a:srgbClr val="000000"/>
              </a:buClr>
              <a:buSzPts val="2100"/>
              <a:buFont typeface="Arial"/>
              <a:buNone/>
            </a:pPr>
            <a:r>
              <a:rPr b="0" i="0" lang="en-GB" sz="2100" u="none" cap="none" strike="noStrike">
                <a:solidFill>
                  <a:schemeClr val="lt1"/>
                </a:solidFill>
                <a:latin typeface="Lato"/>
                <a:ea typeface="Lato"/>
                <a:cs typeface="Lato"/>
                <a:sym typeface="Lato"/>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