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Lato"/>
      <p:regular r:id="rId45"/>
      <p:bold r:id="rId46"/>
      <p:italic r:id="rId47"/>
      <p:boldItalic r:id="rId48"/>
    </p:embeddedFont>
    <p:embeddedFont>
      <p:font typeface="Lato Light"/>
      <p:regular r:id="rId49"/>
      <p:bold r:id="rId50"/>
      <p:italic r:id="rId51"/>
      <p:boldItalic r:id="rId52"/>
    </p:embeddedFont>
    <p:embeddedFont>
      <p:font typeface="Lato Black"/>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5" roundtripDataSignature="AMtx7miG762Jgsj8h3Qg2cf6ySxgbkql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7C8B54-B85A-4D5D-AF22-4B4CD297DA95}">
  <a:tblStyle styleId="{4C7C8B54-B85A-4D5D-AF22-4B4CD297DA9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LatoBlack-bold.fntdata"/><Relationship Id="rId52" Type="http://schemas.openxmlformats.org/officeDocument/2006/relationships/font" Target="fonts/LatoLight-boldItalic.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LatoBlack-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4f7afccaa9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24f7afccaa9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f7afccaa9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4f7afccaa9_0_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Different amounts are borrowed e.g. a laptop costs less than a house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might consist of many small purchased and others one high cost item</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are accrued by spending on luxuries and others created due to change in circumstances i.e. job loss</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f7afccaa9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4f7afccaa9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f7afccaa9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4f7afccaa9_0_7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4f7afccaa9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4f7afccaa9_0_7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4f7afccaa9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4f7afccaa9_0_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f7afccaa9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4f7afccaa9_0_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f7afccaa9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4f7afccaa9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0" lvl="0" marL="0" rtl="0" algn="l">
              <a:spcBef>
                <a:spcPts val="0"/>
              </a:spcBef>
              <a:spcAft>
                <a:spcPts val="0"/>
              </a:spcAft>
              <a:buNone/>
            </a:pPr>
            <a:r>
              <a:rPr lang="en-GB"/>
              <a:t>Use prompt question </a:t>
            </a:r>
            <a:endParaRPr/>
          </a:p>
          <a:p>
            <a:pPr indent="-298450" lvl="0" marL="457200" rtl="0" algn="l">
              <a:spcBef>
                <a:spcPts val="0"/>
              </a:spcBef>
              <a:spcAft>
                <a:spcPts val="0"/>
              </a:spcAft>
              <a:buSzPts val="1100"/>
              <a:buChar char="●"/>
            </a:pPr>
            <a:r>
              <a:rPr lang="en-GB"/>
              <a:t>Is it bad to borrow money to buy a car if you need it to get to 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f7afccaa9_0_7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4f7afccaa9_0_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f7afccaa9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f7afccaa9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f7afccaa9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f7afccaa9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01600" rtl="0" algn="l">
              <a:lnSpc>
                <a:spcPct val="115000"/>
              </a:lnSpc>
              <a:spcBef>
                <a:spcPts val="0"/>
              </a:spcBef>
              <a:spcAft>
                <a:spcPts val="0"/>
              </a:spcAft>
              <a:buClr>
                <a:schemeClr val="dk1"/>
              </a:buClr>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Font typeface="Arial"/>
              <a:buNone/>
            </a:pPr>
            <a:r>
              <a:rPr lang="en-GB">
                <a:solidFill>
                  <a:schemeClr val="dk1"/>
                </a:solidFill>
                <a:latin typeface="Lato"/>
                <a:ea typeface="Lato"/>
                <a:cs typeface="Lato"/>
                <a:sym typeface="Lato"/>
              </a:rPr>
              <a:t>Banks accept money (deposits) from customers and they also make loans (lend money) to customers. </a:t>
            </a:r>
            <a:endParaRPr>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Font typeface="Arial"/>
              <a:buNone/>
            </a:pPr>
            <a:r>
              <a:rPr lang="en-GB">
                <a:solidFill>
                  <a:schemeClr val="dk1"/>
                </a:solidFill>
                <a:latin typeface="Lato"/>
                <a:ea typeface="Lato"/>
                <a:cs typeface="Lato"/>
                <a:sym typeface="Lato"/>
              </a:rPr>
              <a:t>They pay interest on deposits and charge interest loans. That helps them make a profit.</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60c82ddac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60c82ddac2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f7afccaa9_0_7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24f7afccaa9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f7afccaa9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4f7afccaa9_0_7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f7afccaa9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4f7afccaa9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4f7afccaa9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24f7afccaa9_0_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delivery</a:t>
            </a:r>
            <a:endParaRPr b="1"/>
          </a:p>
          <a:p>
            <a:pPr indent="0" lvl="0" marL="0" rtl="0" algn="l">
              <a:lnSpc>
                <a:spcPct val="100000"/>
              </a:lnSpc>
              <a:spcBef>
                <a:spcPts val="0"/>
              </a:spcBef>
              <a:spcAft>
                <a:spcPts val="0"/>
              </a:spcAft>
              <a:buSzPts val="1100"/>
              <a:buNone/>
            </a:pPr>
            <a:r>
              <a:rPr lang="en-GB"/>
              <a:t>Students to discuss initial thoughts in pairs before moving to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4f7afccaa9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4f7afccaa9_0_8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b8fed5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fb8fed51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Some lenders give loans with a variable interest rate. This means that the interest rate may go up or down during the term of the loan. If the interest rate goes up, you will need to increase your payments to make sure you pay off the whole loan in time.</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0"/>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f7afccaa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4f7afccaa9_0_8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f7afccaa9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4f7afccaa9_0_8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Optional use of mini whiteboards for whole class assessment for learning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a:t>
            </a:r>
            <a:r>
              <a:rPr b="1" lang="en-GB">
                <a:latin typeface="Lato"/>
                <a:ea typeface="Lato"/>
                <a:cs typeface="Lato"/>
                <a:sym typeface="Lato"/>
              </a:rPr>
              <a:t>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Before buying the car, are there any other financial factors that Sam </a:t>
            </a:r>
            <a:r>
              <a:rPr lang="en-GB">
                <a:latin typeface="Lato"/>
                <a:ea typeface="Lato"/>
                <a:cs typeface="Lato"/>
                <a:sym typeface="Lato"/>
              </a:rPr>
              <a:t>should</a:t>
            </a:r>
            <a:r>
              <a:rPr lang="en-GB">
                <a:latin typeface="Lato"/>
                <a:ea typeface="Lato"/>
                <a:cs typeface="Lato"/>
                <a:sym typeface="Lato"/>
              </a:rPr>
              <a:t> consider? E.g. fuel costs, car maintenance, insurance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makes a personal loan the best option</a:t>
            </a:r>
            <a:endParaRPr>
              <a:latin typeface="Lato"/>
              <a:ea typeface="Lato"/>
              <a:cs typeface="Lato"/>
              <a:sym typeface="Lato"/>
            </a:endParaRPr>
          </a:p>
          <a:p>
            <a:pPr indent="0" lvl="0" marL="457200" rtl="0" algn="l">
              <a:spcBef>
                <a:spcPts val="0"/>
              </a:spcBef>
              <a:spcAft>
                <a:spcPts val="0"/>
              </a:spcAft>
              <a:buNone/>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benefits from a fixed interest rate</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solidFill>
                  <a:schemeClr val="dk1"/>
                </a:solidFill>
                <a:latin typeface="Lato"/>
                <a:ea typeface="Lato"/>
                <a:cs typeface="Lato"/>
                <a:sym typeface="Lato"/>
              </a:rPr>
              <a:t>What are some of the problems associated with these borrowing options?</a:t>
            </a:r>
            <a:endParaRPr b="1">
              <a:latin typeface="Lato"/>
              <a:ea typeface="Lato"/>
              <a:cs typeface="Lato"/>
              <a:sym typeface="Lato"/>
            </a:endParaRPr>
          </a:p>
          <a:p>
            <a:pPr indent="0" lvl="0" marL="457200" rtl="0" algn="l">
              <a:lnSpc>
                <a:spcPct val="100000"/>
              </a:lnSpc>
              <a:spcBef>
                <a:spcPts val="0"/>
              </a:spcBef>
              <a:spcAft>
                <a:spcPts val="0"/>
              </a:spcAft>
              <a:buNone/>
            </a:pPr>
            <a:r>
              <a:rPr b="1" lang="en-GB">
                <a:latin typeface="Lato"/>
                <a:ea typeface="Lato"/>
                <a:cs typeface="Lato"/>
                <a:sym typeface="Lato"/>
              </a:rPr>
              <a:t>Payday loan - </a:t>
            </a:r>
            <a:r>
              <a:rPr lang="en-GB">
                <a:latin typeface="Lato"/>
                <a:ea typeface="Lato"/>
                <a:cs typeface="Lato"/>
                <a:sym typeface="Lato"/>
              </a:rPr>
              <a:t>higher interest rates, not used to borrow large amount of money</a:t>
            </a:r>
            <a:endParaRPr b="1">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1"/>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 not used to borrow large amount of money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5dc42cbc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5dc42cbc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4f7afccaa9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4f7afccaa9_0_8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0c82ddac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60c82ddac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75dc42cbc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75dc42cbc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f7afccaa9_0_8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4f7afccaa9_0_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2"/>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Prompt questions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could Neeta have done instead? - </a:t>
            </a:r>
            <a:r>
              <a:rPr i="1" lang="en-GB">
                <a:latin typeface="Lato"/>
                <a:ea typeface="Lato"/>
                <a:cs typeface="Lato"/>
                <a:sym typeface="Lato"/>
              </a:rPr>
              <a:t>think back to session 3: ways to save when spending </a:t>
            </a:r>
            <a:endParaRPr i="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can Neeta be sure that she can afford the repayments?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are the possible short and long term consequences if Neeta is unable to pay</a:t>
            </a:r>
            <a:endParaRPr>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4f7afccaa9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24f7afccaa9_0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5dc42cbc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75dc42cbc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4f7afccaa9_0_9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24f7afccaa9_0_9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4f7afccaa9_0_9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4f7afccaa9_0_9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Repayments should feature as an outgoing/expense line in a personal budget</a:t>
            </a:r>
            <a:endParaRPr>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4f7afccaa9_0_9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4f7afccaa9_0_9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fadd7f8b14_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fadd7f8b14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4f7afccaa9_0_9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4f7afccaa9_0_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f7afccaa9_0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4f7afccaa9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f7afccaa9_0_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4f7afccaa9_0_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f7afccaa9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4f7afccaa9_0_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4f7afccaa9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4f7afccaa9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f7afccaa9_0_6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4f7afccaa9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Targeted questioning</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costs more?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is more important?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might someone pay for a laptop?</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the term used when you borrow money to buy a house?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4f7afccaa9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4f7afccaa9_0_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
        <p:nvSpPr>
          <p:cNvPr id="10" name="Google Shape;10;p2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tx1"/>
                </a:solidFill>
              </a:defRPr>
            </a:lvl1pPr>
            <a:lvl2pPr lvl="1">
              <a:buNone/>
              <a:defRPr sz="1300">
                <a:solidFill>
                  <a:schemeClr val="tx1"/>
                </a:solidFill>
              </a:defRPr>
            </a:lvl2pPr>
            <a:lvl3pPr lvl="2">
              <a:buNone/>
              <a:defRPr sz="1300">
                <a:solidFill>
                  <a:schemeClr val="tx1"/>
                </a:solidFill>
              </a:defRPr>
            </a:lvl3pPr>
            <a:lvl4pPr lvl="3">
              <a:buNone/>
              <a:defRPr sz="1300">
                <a:solidFill>
                  <a:schemeClr val="tx1"/>
                </a:solidFill>
              </a:defRPr>
            </a:lvl4pPr>
            <a:lvl5pPr lvl="4">
              <a:buNone/>
              <a:defRPr sz="1300">
                <a:solidFill>
                  <a:schemeClr val="tx1"/>
                </a:solidFill>
              </a:defRPr>
            </a:lvl5pPr>
            <a:lvl6pPr lvl="5">
              <a:buNone/>
              <a:defRPr sz="1300">
                <a:solidFill>
                  <a:schemeClr val="tx1"/>
                </a:solidFill>
              </a:defRPr>
            </a:lvl6pPr>
            <a:lvl7pPr lvl="6">
              <a:buNone/>
              <a:defRPr sz="1300">
                <a:solidFill>
                  <a:schemeClr val="tx1"/>
                </a:solidFill>
              </a:defRPr>
            </a:lvl7pPr>
            <a:lvl8pPr lvl="7">
              <a:buNone/>
              <a:defRPr sz="1300">
                <a:solidFill>
                  <a:schemeClr val="tx1"/>
                </a:solidFill>
              </a:defRPr>
            </a:lvl8pPr>
            <a:lvl9pPr lvl="8">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
    <p:spTree>
      <p:nvGrpSpPr>
        <p:cNvPr id="45" name="Shape 45"/>
        <p:cNvGrpSpPr/>
        <p:nvPr/>
      </p:nvGrpSpPr>
      <p:grpSpPr>
        <a:xfrm>
          <a:off x="0" y="0"/>
          <a:ext cx="0" cy="0"/>
          <a:chOff x="0" y="0"/>
          <a:chExt cx="0" cy="0"/>
        </a:xfrm>
      </p:grpSpPr>
      <p:sp>
        <p:nvSpPr>
          <p:cNvPr id="46" name="Google Shape;46;g2028c0f1e2b_0_20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g2028c0f1e2b_0_20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8" name="Google Shape;48;g2028c0f1e2b_0_20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9" name="Google Shape;49;g2028c0f1e2b_0_20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1">
    <p:spTree>
      <p:nvGrpSpPr>
        <p:cNvPr id="50" name="Shape 50"/>
        <p:cNvGrpSpPr/>
        <p:nvPr/>
      </p:nvGrpSpPr>
      <p:grpSpPr>
        <a:xfrm>
          <a:off x="0" y="0"/>
          <a:ext cx="0" cy="0"/>
          <a:chOff x="0" y="0"/>
          <a:chExt cx="0" cy="0"/>
        </a:xfrm>
      </p:grpSpPr>
      <p:sp>
        <p:nvSpPr>
          <p:cNvPr id="51" name="Google Shape;51;g24f7afccaa9_0_118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2" name="Google Shape;52;g24f7afccaa9_0_1189"/>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1" name="Shape 11"/>
        <p:cNvGrpSpPr/>
        <p:nvPr/>
      </p:nvGrpSpPr>
      <p:grpSpPr>
        <a:xfrm>
          <a:off x="0" y="0"/>
          <a:ext cx="0" cy="0"/>
          <a:chOff x="0" y="0"/>
          <a:chExt cx="0" cy="0"/>
        </a:xfrm>
      </p:grpSpPr>
      <p:pic>
        <p:nvPicPr>
          <p:cNvPr id="12" name="Google Shape;12;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 name="Google Shape;13;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 name="Google Shape;14;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 name="Shape 15"/>
        <p:cNvGrpSpPr/>
        <p:nvPr/>
      </p:nvGrpSpPr>
      <p:grpSpPr>
        <a:xfrm>
          <a:off x="0" y="0"/>
          <a:ext cx="0" cy="0"/>
          <a:chOff x="0" y="0"/>
          <a:chExt cx="0" cy="0"/>
        </a:xfrm>
      </p:grpSpPr>
      <p:pic>
        <p:nvPicPr>
          <p:cNvPr id="16" name="Google Shape;16;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 name="Google Shape;17;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 name="Google Shape;18;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9" name="Shape 19"/>
        <p:cNvGrpSpPr/>
        <p:nvPr/>
      </p:nvGrpSpPr>
      <p:grpSpPr>
        <a:xfrm>
          <a:off x="0" y="0"/>
          <a:ext cx="0" cy="0"/>
          <a:chOff x="0" y="0"/>
          <a:chExt cx="0" cy="0"/>
        </a:xfrm>
      </p:grpSpPr>
      <p:sp>
        <p:nvSpPr>
          <p:cNvPr id="20" name="Google Shape;20;p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1" name="Google Shape;21;p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22" name="Google Shape;22;p2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23" name="Google Shape;23;p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 name="Shape 24"/>
        <p:cNvGrpSpPr/>
        <p:nvPr/>
      </p:nvGrpSpPr>
      <p:grpSpPr>
        <a:xfrm>
          <a:off x="0" y="0"/>
          <a:ext cx="0" cy="0"/>
          <a:chOff x="0" y="0"/>
          <a:chExt cx="0" cy="0"/>
        </a:xfrm>
      </p:grpSpPr>
      <p:pic>
        <p:nvPicPr>
          <p:cNvPr id="25" name="Google Shape;25;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6" name="Google Shape;26;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7" name="Google Shape;27;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31" name="Google Shape;31;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2" name="Google Shape;32;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3" name="Shape 33"/>
        <p:cNvGrpSpPr/>
        <p:nvPr/>
      </p:nvGrpSpPr>
      <p:grpSpPr>
        <a:xfrm>
          <a:off x="0" y="0"/>
          <a:ext cx="0" cy="0"/>
          <a:chOff x="0" y="0"/>
          <a:chExt cx="0" cy="0"/>
        </a:xfrm>
      </p:grpSpPr>
      <p:pic>
        <p:nvPicPr>
          <p:cNvPr id="34" name="Google Shape;34;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5" name="Google Shape;35;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6" name="Google Shape;36;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7" name="Shape 37"/>
        <p:cNvGrpSpPr/>
        <p:nvPr/>
      </p:nvGrpSpPr>
      <p:grpSpPr>
        <a:xfrm>
          <a:off x="0" y="0"/>
          <a:ext cx="0" cy="0"/>
          <a:chOff x="0" y="0"/>
          <a:chExt cx="0" cy="0"/>
        </a:xfrm>
      </p:grpSpPr>
      <p:pic>
        <p:nvPicPr>
          <p:cNvPr id="38" name="Google Shape;38;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9" name="Google Shape;39;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40" name="Shape 40"/>
        <p:cNvGrpSpPr/>
        <p:nvPr/>
      </p:nvGrpSpPr>
      <p:grpSpPr>
        <a:xfrm>
          <a:off x="0" y="0"/>
          <a:ext cx="0" cy="0"/>
          <a:chOff x="0" y="0"/>
          <a:chExt cx="0" cy="0"/>
        </a:xfrm>
      </p:grpSpPr>
      <p:sp>
        <p:nvSpPr>
          <p:cNvPr id="41" name="Google Shape;41;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43" name="Google Shape;43;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44" name="Google Shape;44;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www.youtube.com/watch?v=uv_P9yJY9jQ" TargetMode="External"/><Relationship Id="rId4" Type="http://schemas.openxmlformats.org/officeDocument/2006/relationships/image" Target="../media/image29.jpg"/><Relationship Id="rId5" Type="http://schemas.openxmlformats.org/officeDocument/2006/relationships/hyperlink" Target="https://youtu.be/uv_P9yJY9j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www.youtube.com/watch?v=uv_P9yJY9jQ" TargetMode="Externa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www.investopedia.com/best-auto-loan-rates-4846394" TargetMode="External"/><Relationship Id="rId4" Type="http://schemas.openxmlformats.org/officeDocument/2006/relationships/image" Target="../media/image11.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28.png"/><Relationship Id="rId5"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www.citizensadvice.org.uk/debt-and-money/" TargetMode="External"/><Relationship Id="rId4" Type="http://schemas.openxmlformats.org/officeDocument/2006/relationships/image" Target="../media/image24.png"/><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9"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resources.ftflic.com/" TargetMode="External"/><Relationship Id="rId4" Type="http://schemas.openxmlformats.org/officeDocument/2006/relationships/hyperlink" Target="https://www.ft.com/content/2afe0768-07a5-11e6-9b51-0fb5e65703ce" TargetMode="External"/><Relationship Id="rId5" Type="http://schemas.openxmlformats.org/officeDocument/2006/relationships/hyperlink" Target="https://themoneycharity.org.uk/money-statistics/" TargetMode="External"/><Relationship Id="rId6" Type="http://schemas.openxmlformats.org/officeDocument/2006/relationships/hyperlink" Target="https://www.stepchange.org/Portals/0/documents/media/reports/TheDebtTrap.pdf" TargetMode="External"/><Relationship Id="rId7" Type="http://schemas.openxmlformats.org/officeDocument/2006/relationships/hyperlink" Target="https://www.mypocketskill.com/about/blog/buy-now-pay-later-we-say-save-now-spend-la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6" name="Shape 56"/>
        <p:cNvGrpSpPr/>
        <p:nvPr/>
      </p:nvGrpSpPr>
      <p:grpSpPr>
        <a:xfrm>
          <a:off x="0" y="0"/>
          <a:ext cx="0" cy="0"/>
          <a:chOff x="0" y="0"/>
          <a:chExt cx="0" cy="0"/>
        </a:xfrm>
      </p:grpSpPr>
      <p:sp>
        <p:nvSpPr>
          <p:cNvPr id="57" name="Google Shape;57;g24f7afccaa9_0_622"/>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informed financial decisions</a:t>
            </a:r>
            <a:endParaRPr b="1" i="0" sz="4800" u="none" cap="none" strike="noStrike">
              <a:solidFill>
                <a:schemeClr val="lt1"/>
              </a:solidFill>
              <a:latin typeface="Lato Black"/>
              <a:ea typeface="Lato Black"/>
              <a:cs typeface="Lato Black"/>
              <a:sym typeface="Lato Black"/>
            </a:endParaRPr>
          </a:p>
        </p:txBody>
      </p:sp>
      <p:sp>
        <p:nvSpPr>
          <p:cNvPr id="58" name="Google Shape;58;g24f7afccaa9_0_622"/>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
        <p:nvSpPr>
          <p:cNvPr id="59" name="Google Shape;59;g24f7afccaa9_0_62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4f7afccaa9_0_684"/>
          <p:cNvSpPr txBox="1"/>
          <p:nvPr/>
        </p:nvSpPr>
        <p:spPr>
          <a:xfrm>
            <a:off x="1211275" y="1557950"/>
            <a:ext cx="6398700" cy="29553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Lato"/>
                <a:ea typeface="Lato"/>
                <a:cs typeface="Lato"/>
                <a:sym typeface="Lato"/>
              </a:rPr>
              <a:t>Debt is when someone borrows money and is responsible for paying back the person or company who loaned them that money </a:t>
            </a:r>
            <a:endParaRPr b="1" i="1" sz="3600" u="none" cap="none" strike="noStrike">
              <a:solidFill>
                <a:schemeClr val="lt1"/>
              </a:solidFill>
              <a:latin typeface="Lato"/>
              <a:ea typeface="Lato"/>
              <a:cs typeface="Lato"/>
              <a:sym typeface="Lato"/>
            </a:endParaRPr>
          </a:p>
        </p:txBody>
      </p:sp>
      <p:sp>
        <p:nvSpPr>
          <p:cNvPr id="139" name="Google Shape;139;g24f7afccaa9_0_68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relationship between borrowing and debt</a:t>
            </a:r>
            <a:endParaRPr b="1" i="0" sz="2900" u="none" cap="none" strike="noStrike">
              <a:solidFill>
                <a:schemeClr val="accent2"/>
              </a:solidFill>
              <a:latin typeface="Lato"/>
              <a:ea typeface="Lato"/>
              <a:cs typeface="Lato"/>
              <a:sym typeface="Lato"/>
            </a:endParaRPr>
          </a:p>
        </p:txBody>
      </p:sp>
      <p:sp>
        <p:nvSpPr>
          <p:cNvPr id="140" name="Google Shape;140;g24f7afccaa9_0_68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4f7afccaa9_0_690"/>
          <p:cNvSpPr/>
          <p:nvPr/>
        </p:nvSpPr>
        <p:spPr>
          <a:xfrm>
            <a:off x="4140400" y="27965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4f7afccaa9_0_690"/>
          <p:cNvSpPr/>
          <p:nvPr/>
        </p:nvSpPr>
        <p:spPr>
          <a:xfrm>
            <a:off x="5796033" y="1319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4f7afccaa9_0_690"/>
          <p:cNvSpPr/>
          <p:nvPr/>
        </p:nvSpPr>
        <p:spPr>
          <a:xfrm>
            <a:off x="4140419" y="1319325"/>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 name="Google Shape;148;g24f7afccaa9_0_690"/>
          <p:cNvPicPr preferRelativeResize="0"/>
          <p:nvPr/>
        </p:nvPicPr>
        <p:blipFill rotWithShape="1">
          <a:blip r:embed="rId3">
            <a:alphaModFix/>
          </a:blip>
          <a:srcRect b="0" l="0" r="0" t="0"/>
          <a:stretch/>
        </p:blipFill>
        <p:spPr>
          <a:xfrm>
            <a:off x="4260708" y="1403300"/>
            <a:ext cx="1162948" cy="1157331"/>
          </a:xfrm>
          <a:prstGeom prst="rect">
            <a:avLst/>
          </a:prstGeom>
          <a:noFill/>
          <a:ln>
            <a:noFill/>
          </a:ln>
        </p:spPr>
      </p:pic>
      <p:pic>
        <p:nvPicPr>
          <p:cNvPr id="149" name="Google Shape;149;g24f7afccaa9_0_690"/>
          <p:cNvPicPr preferRelativeResize="0"/>
          <p:nvPr/>
        </p:nvPicPr>
        <p:blipFill rotWithShape="1">
          <a:blip r:embed="rId4">
            <a:alphaModFix/>
          </a:blip>
          <a:srcRect b="0" l="0" r="0" t="0"/>
          <a:stretch/>
        </p:blipFill>
        <p:spPr>
          <a:xfrm>
            <a:off x="5916301" y="1403316"/>
            <a:ext cx="1162948" cy="1157330"/>
          </a:xfrm>
          <a:prstGeom prst="rect">
            <a:avLst/>
          </a:prstGeom>
          <a:noFill/>
          <a:ln>
            <a:noFill/>
          </a:ln>
        </p:spPr>
      </p:pic>
      <p:pic>
        <p:nvPicPr>
          <p:cNvPr id="150" name="Google Shape;150;g24f7afccaa9_0_690"/>
          <p:cNvPicPr preferRelativeResize="0"/>
          <p:nvPr/>
        </p:nvPicPr>
        <p:blipFill rotWithShape="1">
          <a:blip r:embed="rId5">
            <a:alphaModFix/>
          </a:blip>
          <a:srcRect b="0" l="0" r="0" t="0"/>
          <a:stretch/>
        </p:blipFill>
        <p:spPr>
          <a:xfrm>
            <a:off x="5886637" y="2851009"/>
            <a:ext cx="1222320" cy="1216415"/>
          </a:xfrm>
          <a:prstGeom prst="rect">
            <a:avLst/>
          </a:prstGeom>
          <a:noFill/>
          <a:ln>
            <a:noFill/>
          </a:ln>
        </p:spPr>
      </p:pic>
      <p:pic>
        <p:nvPicPr>
          <p:cNvPr id="151" name="Google Shape;151;g24f7afccaa9_0_690"/>
          <p:cNvPicPr preferRelativeResize="0"/>
          <p:nvPr/>
        </p:nvPicPr>
        <p:blipFill rotWithShape="1">
          <a:blip r:embed="rId6">
            <a:alphaModFix/>
          </a:blip>
          <a:srcRect b="0" l="0" r="0" t="0"/>
          <a:stretch/>
        </p:blipFill>
        <p:spPr>
          <a:xfrm>
            <a:off x="4260667" y="2880512"/>
            <a:ext cx="1162948" cy="1157331"/>
          </a:xfrm>
          <a:prstGeom prst="rect">
            <a:avLst/>
          </a:prstGeom>
          <a:noFill/>
          <a:ln>
            <a:noFill/>
          </a:ln>
        </p:spPr>
      </p:pic>
      <p:sp>
        <p:nvSpPr>
          <p:cNvPr id="152" name="Google Shape;152;g24f7afccaa9_0_690"/>
          <p:cNvSpPr/>
          <p:nvPr/>
        </p:nvSpPr>
        <p:spPr>
          <a:xfrm>
            <a:off x="5796033" y="2796576"/>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g24f7afccaa9_0_690"/>
          <p:cNvPicPr preferRelativeResize="0"/>
          <p:nvPr/>
        </p:nvPicPr>
        <p:blipFill rotWithShape="1">
          <a:blip r:embed="rId7">
            <a:alphaModFix/>
          </a:blip>
          <a:srcRect b="0" l="0" r="0" t="0"/>
          <a:stretch/>
        </p:blipFill>
        <p:spPr>
          <a:xfrm>
            <a:off x="7531986" y="2837492"/>
            <a:ext cx="1222322" cy="1249977"/>
          </a:xfrm>
          <a:prstGeom prst="rect">
            <a:avLst/>
          </a:prstGeom>
          <a:noFill/>
          <a:ln>
            <a:noFill/>
          </a:ln>
        </p:spPr>
      </p:pic>
      <p:pic>
        <p:nvPicPr>
          <p:cNvPr id="154" name="Google Shape;154;g24f7afccaa9_0_690"/>
          <p:cNvPicPr preferRelativeResize="0"/>
          <p:nvPr/>
        </p:nvPicPr>
        <p:blipFill rotWithShape="1">
          <a:blip r:embed="rId8">
            <a:alphaModFix/>
          </a:blip>
          <a:srcRect b="0" l="0" r="0" t="0"/>
          <a:stretch/>
        </p:blipFill>
        <p:spPr>
          <a:xfrm>
            <a:off x="7517923" y="1403320"/>
            <a:ext cx="1222322" cy="1249977"/>
          </a:xfrm>
          <a:prstGeom prst="rect">
            <a:avLst/>
          </a:prstGeom>
          <a:noFill/>
          <a:ln>
            <a:noFill/>
          </a:ln>
        </p:spPr>
      </p:pic>
      <p:sp>
        <p:nvSpPr>
          <p:cNvPr id="155" name="Google Shape;155;g24f7afccaa9_0_690"/>
          <p:cNvSpPr/>
          <p:nvPr/>
        </p:nvSpPr>
        <p:spPr>
          <a:xfrm>
            <a:off x="7451647" y="27966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4f7afccaa9_0_690"/>
          <p:cNvSpPr/>
          <p:nvPr/>
        </p:nvSpPr>
        <p:spPr>
          <a:xfrm>
            <a:off x="7427317" y="1322574"/>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4f7afccaa9_0_690"/>
          <p:cNvSpPr txBox="1"/>
          <p:nvPr/>
        </p:nvSpPr>
        <p:spPr>
          <a:xfrm flipH="1">
            <a:off x="117300" y="1633350"/>
            <a:ext cx="33309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Lato"/>
                <a:ea typeface="Lato"/>
                <a:cs typeface="Lato"/>
                <a:sym typeface="Lato"/>
              </a:rPr>
              <a:t>Which of these items might be considered ‘good’ debt and which might be considered ‘bad’ debt?</a:t>
            </a:r>
            <a:endParaRPr b="1" i="0" sz="2400" u="none" cap="none" strike="noStrike">
              <a:solidFill>
                <a:srgbClr val="000000"/>
              </a:solidFill>
              <a:latin typeface="Lato"/>
              <a:ea typeface="Lato"/>
              <a:cs typeface="Lato"/>
              <a:sym typeface="Lato"/>
            </a:endParaRPr>
          </a:p>
        </p:txBody>
      </p:sp>
      <p:sp>
        <p:nvSpPr>
          <p:cNvPr id="158" name="Google Shape;158;g24f7afccaa9_0_69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sp>
        <p:nvSpPr>
          <p:cNvPr id="159" name="Google Shape;159;g24f7afccaa9_0_69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4f7afccaa9_0_708"/>
          <p:cNvSpPr txBox="1"/>
          <p:nvPr>
            <p:ph type="ctrTitle"/>
          </p:nvPr>
        </p:nvSpPr>
        <p:spPr>
          <a:xfrm>
            <a:off x="151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pic>
        <p:nvPicPr>
          <p:cNvPr descr="Get to know what is Debt !&#10;Learn about Good Debts Vs Bad Debts&#10;Make the best use out of your Debts&#10;*2 Mins Video*" id="165" name="Google Shape;165;g24f7afccaa9_0_708" title="Debts : Good Debt Vs Bad Debt">
            <a:hlinkClick r:id="rId3"/>
          </p:cNvPr>
          <p:cNvPicPr preferRelativeResize="0"/>
          <p:nvPr/>
        </p:nvPicPr>
        <p:blipFill rotWithShape="1">
          <a:blip r:embed="rId4">
            <a:alphaModFix/>
          </a:blip>
          <a:srcRect b="0" l="0" r="0" t="0"/>
          <a:stretch/>
        </p:blipFill>
        <p:spPr>
          <a:xfrm>
            <a:off x="2351100" y="1297625"/>
            <a:ext cx="4231050" cy="3408950"/>
          </a:xfrm>
          <a:prstGeom prst="rect">
            <a:avLst/>
          </a:prstGeom>
          <a:noFill/>
          <a:ln>
            <a:noFill/>
          </a:ln>
        </p:spPr>
      </p:pic>
      <p:sp>
        <p:nvSpPr>
          <p:cNvPr id="166" name="Google Shape;166;g24f7afccaa9_0_708"/>
          <p:cNvSpPr txBox="1"/>
          <p:nvPr/>
        </p:nvSpPr>
        <p:spPr>
          <a:xfrm>
            <a:off x="2605050" y="4804800"/>
            <a:ext cx="3933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accent2"/>
                </a:solidFill>
                <a:latin typeface="Lato"/>
                <a:ea typeface="Lato"/>
                <a:cs typeface="Lato"/>
                <a:sym typeface="Lato"/>
              </a:rPr>
              <a:t>Video | </a:t>
            </a:r>
            <a:r>
              <a:rPr b="1" lang="en-GB" sz="1000" u="sng">
                <a:solidFill>
                  <a:schemeClr val="accent2"/>
                </a:solidFill>
                <a:latin typeface="Lato"/>
                <a:ea typeface="Lato"/>
                <a:cs typeface="Lato"/>
                <a:sym typeface="Lato"/>
                <a:hlinkClick r:id="rId5">
                  <a:extLst>
                    <a:ext uri="{A12FA001-AC4F-418D-AE19-62706E023703}">
                      <ahyp:hlinkClr val="tx"/>
                    </a:ext>
                  </a:extLst>
                </a:hlinkClick>
              </a:rPr>
              <a:t>https://youtu.be/uv_P9yJY9jQ</a:t>
            </a:r>
            <a:r>
              <a:rPr b="1" lang="en-GB" sz="1000">
                <a:solidFill>
                  <a:schemeClr val="accent2"/>
                </a:solidFill>
                <a:latin typeface="Lato"/>
                <a:ea typeface="Lato"/>
                <a:cs typeface="Lato"/>
                <a:sym typeface="Lato"/>
              </a:rPr>
              <a:t> </a:t>
            </a:r>
            <a:endParaRPr b="1" sz="1000">
              <a:solidFill>
                <a:schemeClr val="accent2"/>
              </a:solidFill>
              <a:latin typeface="Lato"/>
              <a:ea typeface="Lato"/>
              <a:cs typeface="Lato"/>
              <a:sym typeface="Lato"/>
            </a:endParaRPr>
          </a:p>
        </p:txBody>
      </p:sp>
      <p:sp>
        <p:nvSpPr>
          <p:cNvPr id="167" name="Google Shape;167;g24f7afccaa9_0_70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4f7afccaa9_0_714"/>
          <p:cNvSpPr txBox="1"/>
          <p:nvPr/>
        </p:nvSpPr>
        <p:spPr>
          <a:xfrm>
            <a:off x="47850" y="1197550"/>
            <a:ext cx="5127600" cy="923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latin typeface="Lato"/>
                <a:ea typeface="Lato"/>
                <a:cs typeface="Lato"/>
                <a:sym typeface="Lato"/>
              </a:rPr>
              <a:t>There is certainly an argument to be made that no debt is good debt. </a:t>
            </a:r>
            <a:endParaRPr b="0" i="0" sz="160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111111"/>
              </a:solidFill>
              <a:latin typeface="Lato"/>
              <a:ea typeface="Lato"/>
              <a:cs typeface="Lato"/>
              <a:sym typeface="Lato"/>
            </a:endParaRPr>
          </a:p>
        </p:txBody>
      </p:sp>
      <p:sp>
        <p:nvSpPr>
          <p:cNvPr id="173" name="Google Shape;173;g24f7afccaa9_0_714"/>
          <p:cNvSpPr txBox="1"/>
          <p:nvPr>
            <p:ph type="ctrTitle"/>
          </p:nvPr>
        </p:nvSpPr>
        <p:spPr>
          <a:xfrm>
            <a:off x="151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pic>
        <p:nvPicPr>
          <p:cNvPr descr="Get to know what is Debt !&#10;Learn about Good Debts Vs Bad Debts&#10;Make the best use out of your Debts&#10;*2 Mins Video*" id="174" name="Google Shape;174;g24f7afccaa9_0_714" title="Debts : Good Debt Vs Bad Debt">
            <a:hlinkClick r:id="rId3"/>
          </p:cNvPr>
          <p:cNvPicPr preferRelativeResize="0"/>
          <p:nvPr/>
        </p:nvPicPr>
        <p:blipFill rotWithShape="1">
          <a:blip r:embed="rId4">
            <a:alphaModFix/>
          </a:blip>
          <a:srcRect b="0" l="0" r="0" t="0"/>
          <a:stretch/>
        </p:blipFill>
        <p:spPr>
          <a:xfrm>
            <a:off x="5536100" y="1249750"/>
            <a:ext cx="3452850" cy="2781950"/>
          </a:xfrm>
          <a:prstGeom prst="rect">
            <a:avLst/>
          </a:prstGeom>
          <a:noFill/>
          <a:ln>
            <a:noFill/>
          </a:ln>
        </p:spPr>
      </p:pic>
      <p:sp>
        <p:nvSpPr>
          <p:cNvPr id="175" name="Google Shape;175;g24f7afccaa9_0_714"/>
          <p:cNvSpPr txBox="1"/>
          <p:nvPr/>
        </p:nvSpPr>
        <p:spPr>
          <a:xfrm>
            <a:off x="47850" y="1954175"/>
            <a:ext cx="5127600" cy="1139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111111"/>
              </a:buClr>
              <a:buSzPts val="1600"/>
              <a:buFont typeface="Lato"/>
              <a:buChar char="●"/>
            </a:pPr>
            <a:r>
              <a:rPr lang="en-GB" sz="1600">
                <a:solidFill>
                  <a:srgbClr val="111111"/>
                </a:solidFill>
                <a:latin typeface="Lato"/>
                <a:ea typeface="Lato"/>
                <a:cs typeface="Lato"/>
                <a:sym typeface="Lato"/>
              </a:rPr>
              <a:t>But borrowing money and taking on debt is the only way many people can afford to purchase important expensive items like a home. </a:t>
            </a:r>
            <a:endParaRPr sz="1600">
              <a:solidFill>
                <a:srgbClr val="111111"/>
              </a:solidFill>
              <a:latin typeface="Lato"/>
              <a:ea typeface="Lato"/>
              <a:cs typeface="Lato"/>
              <a:sym typeface="Lato"/>
            </a:endParaRPr>
          </a:p>
          <a:p>
            <a:pPr indent="0" lvl="0" marL="457200" rtl="0" algn="l">
              <a:spcBef>
                <a:spcPts val="0"/>
              </a:spcBef>
              <a:spcAft>
                <a:spcPts val="0"/>
              </a:spcAft>
              <a:buNone/>
            </a:pPr>
            <a:r>
              <a:t/>
            </a:r>
            <a:endParaRPr/>
          </a:p>
        </p:txBody>
      </p:sp>
      <p:sp>
        <p:nvSpPr>
          <p:cNvPr id="176" name="Google Shape;176;g24f7afccaa9_0_714"/>
          <p:cNvSpPr txBox="1"/>
          <p:nvPr/>
        </p:nvSpPr>
        <p:spPr>
          <a:xfrm>
            <a:off x="47850" y="2973675"/>
            <a:ext cx="5235000" cy="1169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111111"/>
              </a:buClr>
              <a:buSzPts val="1600"/>
              <a:buFont typeface="Lato"/>
              <a:buChar char="●"/>
            </a:pPr>
            <a:r>
              <a:rPr lang="en-GB" sz="1600">
                <a:solidFill>
                  <a:srgbClr val="111111"/>
                </a:solidFill>
                <a:latin typeface="Lato"/>
                <a:ea typeface="Lato"/>
                <a:cs typeface="Lato"/>
                <a:sym typeface="Lato"/>
              </a:rPr>
              <a:t>While those kinds of loans are usually justifiable and provide value to the person taking on the debt, there is another end of the spectrum that involves debt that’s taken on for items that decrease in value. </a:t>
            </a:r>
            <a:endParaRPr/>
          </a:p>
        </p:txBody>
      </p:sp>
      <p:sp>
        <p:nvSpPr>
          <p:cNvPr id="177" name="Google Shape;177;g24f7afccaa9_0_714"/>
          <p:cNvSpPr txBox="1"/>
          <p:nvPr/>
        </p:nvSpPr>
        <p:spPr>
          <a:xfrm>
            <a:off x="47850" y="4143900"/>
            <a:ext cx="52350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111111"/>
              </a:buClr>
              <a:buSzPts val="1600"/>
              <a:buFont typeface="Lato"/>
              <a:buChar char="●"/>
            </a:pPr>
            <a:r>
              <a:rPr lang="en-GB" sz="1600">
                <a:solidFill>
                  <a:srgbClr val="111111"/>
                </a:solidFill>
                <a:highlight>
                  <a:schemeClr val="lt1"/>
                </a:highlight>
                <a:latin typeface="Lato"/>
                <a:ea typeface="Lato"/>
                <a:cs typeface="Lato"/>
                <a:sym typeface="Lato"/>
              </a:rPr>
              <a:t>Bad debt involves borrowing money to purchase items that lose value (depreciate) or only for the day to day purchases, like clothing. </a:t>
            </a:r>
            <a:endParaRPr/>
          </a:p>
        </p:txBody>
      </p:sp>
      <p:sp>
        <p:nvSpPr>
          <p:cNvPr id="178" name="Google Shape;178;g24f7afccaa9_0_71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4f7afccaa9_0_724"/>
          <p:cNvSpPr txBox="1"/>
          <p:nvPr/>
        </p:nvSpPr>
        <p:spPr>
          <a:xfrm>
            <a:off x="5813550" y="2643350"/>
            <a:ext cx="18906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highlight>
                  <a:srgbClr val="FFFFFF"/>
                </a:highlight>
                <a:latin typeface="Lato"/>
                <a:ea typeface="Lato"/>
                <a:cs typeface="Lato"/>
                <a:sym typeface="Lato"/>
              </a:rPr>
              <a:t>Owning a home. </a:t>
            </a:r>
            <a:endParaRPr b="1" i="0" sz="140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highlight>
                  <a:srgbClr val="FFFFFF"/>
                </a:highlight>
                <a:latin typeface="Lato"/>
                <a:ea typeface="Lato"/>
                <a:cs typeface="Lato"/>
                <a:sym typeface="Lato"/>
              </a:rPr>
              <a:t>This often involves taking out a loan, referred to as mortgage, to buy a home. Owning a home can give people a sense of safety and security. </a:t>
            </a:r>
            <a:endParaRPr b="0" i="0" sz="1400" u="none" cap="none" strike="noStrike">
              <a:solidFill>
                <a:srgbClr val="111111"/>
              </a:solidFill>
              <a:highlight>
                <a:srgbClr val="FFFFFF"/>
              </a:highlight>
              <a:latin typeface="Lato"/>
              <a:ea typeface="Lato"/>
              <a:cs typeface="Lato"/>
              <a:sym typeface="Lato"/>
            </a:endParaRPr>
          </a:p>
        </p:txBody>
      </p:sp>
      <p:sp>
        <p:nvSpPr>
          <p:cNvPr id="184" name="Google Shape;184;g24f7afccaa9_0_724"/>
          <p:cNvSpPr txBox="1"/>
          <p:nvPr/>
        </p:nvSpPr>
        <p:spPr>
          <a:xfrm>
            <a:off x="715100" y="2659250"/>
            <a:ext cx="21261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Education.</a:t>
            </a:r>
            <a:r>
              <a:rPr b="0" i="0" lang="en-GB" sz="1400" u="none" cap="none" strike="noStrike">
                <a:solidFill>
                  <a:srgbClr val="111111"/>
                </a:solidFill>
                <a:latin typeface="Lato"/>
                <a:ea typeface="Lato"/>
                <a:cs typeface="Lato"/>
                <a:sym typeface="Lato"/>
              </a:rPr>
              <a:t> In general, the more education an individual has, the greater their earning potential.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Education also has a positive correlation with the ability to find employment.</a:t>
            </a:r>
            <a:endParaRPr b="0" i="0" sz="1400" u="none" cap="none" strike="noStrike">
              <a:solidFill>
                <a:srgbClr val="000000"/>
              </a:solidFill>
              <a:latin typeface="Lato"/>
              <a:ea typeface="Lato"/>
              <a:cs typeface="Lato"/>
              <a:sym typeface="Lato"/>
            </a:endParaRPr>
          </a:p>
        </p:txBody>
      </p:sp>
      <p:sp>
        <p:nvSpPr>
          <p:cNvPr id="185" name="Google Shape;185;g24f7afccaa9_0_724"/>
          <p:cNvSpPr txBox="1"/>
          <p:nvPr/>
        </p:nvSpPr>
        <p:spPr>
          <a:xfrm>
            <a:off x="3311875" y="2643350"/>
            <a:ext cx="20310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Owning a business.</a:t>
            </a:r>
            <a:r>
              <a:rPr b="0" i="0" lang="en-GB" sz="1400" u="none" cap="none" strike="noStrike">
                <a:solidFill>
                  <a:srgbClr val="111111"/>
                </a:solidFill>
                <a:latin typeface="Lato"/>
                <a:ea typeface="Lato"/>
                <a:cs typeface="Lato"/>
                <a:sym typeface="Lato"/>
              </a:rPr>
              <a:t> Money that is borrowed to start a business can also come under the heading of good debt.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If the business is successful, then profit will be made.</a:t>
            </a:r>
            <a:endParaRPr b="0" i="0" sz="1400" u="none" cap="none" strike="noStrike">
              <a:solidFill>
                <a:srgbClr val="111111"/>
              </a:solidFill>
              <a:latin typeface="Lato"/>
              <a:ea typeface="Lato"/>
              <a:cs typeface="Lato"/>
              <a:sym typeface="Lato"/>
            </a:endParaRPr>
          </a:p>
        </p:txBody>
      </p:sp>
      <p:sp>
        <p:nvSpPr>
          <p:cNvPr id="186" name="Google Shape;186;g24f7afccaa9_0_724"/>
          <p:cNvSpPr/>
          <p:nvPr/>
        </p:nvSpPr>
        <p:spPr>
          <a:xfrm>
            <a:off x="612720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g24f7afccaa9_0_724"/>
          <p:cNvPicPr preferRelativeResize="0"/>
          <p:nvPr/>
        </p:nvPicPr>
        <p:blipFill rotWithShape="1">
          <a:blip r:embed="rId3">
            <a:alphaModFix/>
          </a:blip>
          <a:srcRect b="0" l="0" r="0" t="0"/>
          <a:stretch/>
        </p:blipFill>
        <p:spPr>
          <a:xfrm>
            <a:off x="6247476" y="1281316"/>
            <a:ext cx="1162948" cy="1157330"/>
          </a:xfrm>
          <a:prstGeom prst="rect">
            <a:avLst/>
          </a:prstGeom>
          <a:noFill/>
          <a:ln>
            <a:noFill/>
          </a:ln>
        </p:spPr>
      </p:pic>
      <p:sp>
        <p:nvSpPr>
          <p:cNvPr id="188" name="Google Shape;188;g24f7afccaa9_0_724"/>
          <p:cNvSpPr/>
          <p:nvPr/>
        </p:nvSpPr>
        <p:spPr>
          <a:xfrm>
            <a:off x="1076300" y="11973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g24f7afccaa9_0_724"/>
          <p:cNvPicPr preferRelativeResize="0"/>
          <p:nvPr/>
        </p:nvPicPr>
        <p:blipFill rotWithShape="1">
          <a:blip r:embed="rId4">
            <a:alphaModFix/>
          </a:blip>
          <a:srcRect b="0" l="0" r="0" t="0"/>
          <a:stretch/>
        </p:blipFill>
        <p:spPr>
          <a:xfrm>
            <a:off x="1196567" y="1281312"/>
            <a:ext cx="1162948" cy="1157330"/>
          </a:xfrm>
          <a:prstGeom prst="rect">
            <a:avLst/>
          </a:prstGeom>
          <a:noFill/>
          <a:ln>
            <a:noFill/>
          </a:ln>
        </p:spPr>
      </p:pic>
      <p:sp>
        <p:nvSpPr>
          <p:cNvPr id="190" name="Google Shape;190;g24f7afccaa9_0_724"/>
          <p:cNvSpPr/>
          <p:nvPr/>
        </p:nvSpPr>
        <p:spPr>
          <a:xfrm>
            <a:off x="360175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 name="Google Shape;191;g24f7afccaa9_0_724"/>
          <p:cNvPicPr preferRelativeResize="0"/>
          <p:nvPr/>
        </p:nvPicPr>
        <p:blipFill rotWithShape="1">
          <a:blip r:embed="rId5">
            <a:alphaModFix/>
          </a:blip>
          <a:srcRect b="0" l="0" r="0" t="0"/>
          <a:stretch/>
        </p:blipFill>
        <p:spPr>
          <a:xfrm>
            <a:off x="3722125" y="1278500"/>
            <a:ext cx="1162950" cy="1162950"/>
          </a:xfrm>
          <a:prstGeom prst="rect">
            <a:avLst/>
          </a:prstGeom>
          <a:noFill/>
          <a:ln>
            <a:noFill/>
          </a:ln>
        </p:spPr>
      </p:pic>
      <p:sp>
        <p:nvSpPr>
          <p:cNvPr id="192" name="Google Shape;192;g24f7afccaa9_0_724"/>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a:t>
            </a:r>
            <a:endParaRPr b="1" i="0" sz="2900" u="none" cap="none" strike="noStrike">
              <a:solidFill>
                <a:schemeClr val="accent2"/>
              </a:solidFill>
              <a:latin typeface="Lato"/>
              <a:ea typeface="Lato"/>
              <a:cs typeface="Lato"/>
              <a:sym typeface="Lato"/>
            </a:endParaRPr>
          </a:p>
        </p:txBody>
      </p:sp>
      <p:sp>
        <p:nvSpPr>
          <p:cNvPr id="193" name="Google Shape;193;g24f7afccaa9_0_724"/>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Resource 1 | Good </a:t>
            </a:r>
            <a:r>
              <a:rPr b="1" lang="en-GB" sz="900">
                <a:solidFill>
                  <a:schemeClr val="accent2"/>
                </a:solidFill>
                <a:latin typeface="Lato"/>
                <a:ea typeface="Lato"/>
                <a:cs typeface="Lato"/>
                <a:sym typeface="Lato"/>
              </a:rPr>
              <a:t>debt</a:t>
            </a:r>
            <a:r>
              <a:rPr b="1" lang="en-GB" sz="900">
                <a:solidFill>
                  <a:schemeClr val="accent2"/>
                </a:solidFill>
                <a:latin typeface="Lato"/>
                <a:ea typeface="Lato"/>
                <a:cs typeface="Lato"/>
                <a:sym typeface="Lato"/>
              </a:rPr>
              <a:t> vs bad debt</a:t>
            </a:r>
            <a:endParaRPr b="1" sz="900">
              <a:solidFill>
                <a:schemeClr val="accent2"/>
              </a:solidFill>
              <a:latin typeface="Lato"/>
              <a:ea typeface="Lato"/>
              <a:cs typeface="Lato"/>
              <a:sym typeface="Lato"/>
            </a:endParaRPr>
          </a:p>
        </p:txBody>
      </p:sp>
      <p:sp>
        <p:nvSpPr>
          <p:cNvPr id="194" name="Google Shape;194;g24f7afccaa9_0_72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4f7afccaa9_0_738"/>
          <p:cNvSpPr txBox="1"/>
          <p:nvPr/>
        </p:nvSpPr>
        <p:spPr>
          <a:xfrm>
            <a:off x="1872575" y="1368200"/>
            <a:ext cx="6937500" cy="1262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Cars.</a:t>
            </a:r>
            <a:r>
              <a:rPr b="0" i="0" lang="en-GB" sz="1400" u="none" cap="none" strike="noStrike">
                <a:solidFill>
                  <a:srgbClr val="111111"/>
                </a:solidFill>
                <a:latin typeface="Lato"/>
                <a:ea typeface="Lato"/>
                <a:cs typeface="Lato"/>
                <a:sym typeface="Lato"/>
              </a:rPr>
              <a:t> While some people may find it impossible to live without a car, borrowing money to buy one isn’t a great idea from a financial perspective. By the time a car leaves the car lot, the vehicle already is worth less than the price is was bought for.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If money needs to be borrowed to buy a car, then look for a </a:t>
            </a:r>
            <a:r>
              <a:rPr b="0" i="0" lang="en-GB" sz="1400" u="sng" cap="none" strike="noStrike">
                <a:solidFill>
                  <a:srgbClr val="2C40D0"/>
                </a:solidFill>
                <a:latin typeface="Lato"/>
                <a:ea typeface="Lato"/>
                <a:cs typeface="Lato"/>
                <a:sym typeface="Lato"/>
                <a:hlinkClick r:id="rId3">
                  <a:extLst>
                    <a:ext uri="{A12FA001-AC4F-418D-AE19-62706E023703}">
                      <ahyp:hlinkClr val="tx"/>
                    </a:ext>
                  </a:extLst>
                </a:hlinkClick>
              </a:rPr>
              <a:t>loan with low or no interest</a:t>
            </a:r>
            <a:r>
              <a:rPr b="0" i="0" lang="en-GB" sz="1400" u="none" cap="none" strike="noStrike">
                <a:solidFill>
                  <a:srgbClr val="111111"/>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p:txBody>
      </p:sp>
      <p:sp>
        <p:nvSpPr>
          <p:cNvPr id="200" name="Google Shape;200;g24f7afccaa9_0_738"/>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Bad debt</a:t>
            </a:r>
            <a:endParaRPr b="1" i="0" sz="2900" u="none" cap="none" strike="noStrike">
              <a:solidFill>
                <a:schemeClr val="accent2"/>
              </a:solidFill>
              <a:latin typeface="Lato"/>
              <a:ea typeface="Lato"/>
              <a:cs typeface="Lato"/>
              <a:sym typeface="Lato"/>
            </a:endParaRPr>
          </a:p>
        </p:txBody>
      </p:sp>
      <p:grpSp>
        <p:nvGrpSpPr>
          <p:cNvPr id="201" name="Google Shape;201;g24f7afccaa9_0_738"/>
          <p:cNvGrpSpPr/>
          <p:nvPr/>
        </p:nvGrpSpPr>
        <p:grpSpPr>
          <a:xfrm>
            <a:off x="323091" y="1228824"/>
            <a:ext cx="1364304" cy="1325453"/>
            <a:chOff x="-3620202" y="1021225"/>
            <a:chExt cx="1553700" cy="1474200"/>
          </a:xfrm>
        </p:grpSpPr>
        <p:pic>
          <p:nvPicPr>
            <p:cNvPr id="202" name="Google Shape;202;g24f7afccaa9_0_738"/>
            <p:cNvPicPr preferRelativeResize="0"/>
            <p:nvPr/>
          </p:nvPicPr>
          <p:blipFill rotWithShape="1">
            <a:blip r:embed="rId4">
              <a:alphaModFix/>
            </a:blip>
            <a:srcRect b="0" l="0" r="0" t="0"/>
            <a:stretch/>
          </p:blipFill>
          <p:spPr>
            <a:xfrm>
              <a:off x="-3519933" y="1081760"/>
              <a:ext cx="1353125" cy="1353125"/>
            </a:xfrm>
            <a:prstGeom prst="rect">
              <a:avLst/>
            </a:prstGeom>
            <a:noFill/>
            <a:ln>
              <a:noFill/>
            </a:ln>
          </p:spPr>
        </p:pic>
        <p:sp>
          <p:nvSpPr>
            <p:cNvPr id="203" name="Google Shape;203;g24f7afccaa9_0_738"/>
            <p:cNvSpPr/>
            <p:nvPr/>
          </p:nvSpPr>
          <p:spPr>
            <a:xfrm>
              <a:off x="-3620202" y="102122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 name="Google Shape;204;g24f7afccaa9_0_738"/>
          <p:cNvSpPr txBox="1"/>
          <p:nvPr/>
        </p:nvSpPr>
        <p:spPr>
          <a:xfrm>
            <a:off x="1872575" y="3024350"/>
            <a:ext cx="6937500" cy="1046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highlight>
                  <a:srgbClr val="FFFFFF"/>
                </a:highlight>
                <a:latin typeface="Lato"/>
                <a:ea typeface="Lato"/>
                <a:cs typeface="Lato"/>
                <a:sym typeface="Lato"/>
              </a:rPr>
              <a:t>Clothes and consumables.</a:t>
            </a:r>
            <a:r>
              <a:rPr b="0" i="0" lang="en-GB" sz="1400" u="none" cap="none" strike="noStrike">
                <a:solidFill>
                  <a:srgbClr val="111111"/>
                </a:solidFill>
                <a:highlight>
                  <a:srgbClr val="FFFFFF"/>
                </a:highlight>
                <a:latin typeface="Lato"/>
                <a:ea typeface="Lato"/>
                <a:cs typeface="Lato"/>
                <a:sym typeface="Lato"/>
              </a:rPr>
              <a:t> It’s often said that clothes are worth less than half of what consumers pay for them. Of course you need clothes—and food, and furniture, and all kinds of other things—but borrowing to buy them by using a high-interest credit card or other options isn’t a good use of debt.</a:t>
            </a:r>
            <a:endParaRPr b="0" i="0" sz="1400" u="none" cap="none" strike="noStrike">
              <a:solidFill>
                <a:srgbClr val="000000"/>
              </a:solidFill>
              <a:latin typeface="Lato"/>
              <a:ea typeface="Lato"/>
              <a:cs typeface="Lato"/>
              <a:sym typeface="Lato"/>
            </a:endParaRPr>
          </a:p>
        </p:txBody>
      </p:sp>
      <p:pic>
        <p:nvPicPr>
          <p:cNvPr id="205" name="Google Shape;205;g24f7afccaa9_0_738"/>
          <p:cNvPicPr preferRelativeResize="0"/>
          <p:nvPr/>
        </p:nvPicPr>
        <p:blipFill rotWithShape="1">
          <a:blip r:embed="rId5">
            <a:alphaModFix/>
          </a:blip>
          <a:srcRect b="0" l="0" r="0" t="0"/>
          <a:stretch/>
        </p:blipFill>
        <p:spPr>
          <a:xfrm>
            <a:off x="394073" y="2933092"/>
            <a:ext cx="1222322" cy="1249977"/>
          </a:xfrm>
          <a:prstGeom prst="rect">
            <a:avLst/>
          </a:prstGeom>
          <a:noFill/>
          <a:ln>
            <a:noFill/>
          </a:ln>
        </p:spPr>
      </p:pic>
      <p:sp>
        <p:nvSpPr>
          <p:cNvPr id="206" name="Google Shape;206;g24f7afccaa9_0_738"/>
          <p:cNvSpPr/>
          <p:nvPr/>
        </p:nvSpPr>
        <p:spPr>
          <a:xfrm>
            <a:off x="313735" y="28922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4f7afccaa9_0_738"/>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Resource 1 | Good debt vs bad debt</a:t>
            </a:r>
            <a:endParaRPr b="1" sz="900">
              <a:solidFill>
                <a:schemeClr val="accent2"/>
              </a:solidFill>
              <a:latin typeface="Lato"/>
              <a:ea typeface="Lato"/>
              <a:cs typeface="Lato"/>
              <a:sym typeface="Lato"/>
            </a:endParaRPr>
          </a:p>
        </p:txBody>
      </p:sp>
      <p:sp>
        <p:nvSpPr>
          <p:cNvPr id="208" name="Google Shape;208;g24f7afccaa9_0_73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g24f7afccaa9_0_750"/>
          <p:cNvGrpSpPr/>
          <p:nvPr/>
        </p:nvGrpSpPr>
        <p:grpSpPr>
          <a:xfrm>
            <a:off x="929619" y="1701763"/>
            <a:ext cx="2251156" cy="2610071"/>
            <a:chOff x="-3620202" y="1021225"/>
            <a:chExt cx="1553700" cy="1474200"/>
          </a:xfrm>
        </p:grpSpPr>
        <p:pic>
          <p:nvPicPr>
            <p:cNvPr id="214" name="Google Shape;214;g24f7afccaa9_0_750"/>
            <p:cNvPicPr preferRelativeResize="0"/>
            <p:nvPr/>
          </p:nvPicPr>
          <p:blipFill rotWithShape="1">
            <a:blip r:embed="rId3">
              <a:alphaModFix/>
            </a:blip>
            <a:srcRect b="0" l="0" r="0" t="0"/>
            <a:stretch/>
          </p:blipFill>
          <p:spPr>
            <a:xfrm>
              <a:off x="-3519933" y="1081760"/>
              <a:ext cx="1353125" cy="1353125"/>
            </a:xfrm>
            <a:prstGeom prst="rect">
              <a:avLst/>
            </a:prstGeom>
            <a:noFill/>
            <a:ln>
              <a:noFill/>
            </a:ln>
          </p:spPr>
        </p:pic>
        <p:sp>
          <p:nvSpPr>
            <p:cNvPr id="215" name="Google Shape;215;g24f7afccaa9_0_750"/>
            <p:cNvSpPr/>
            <p:nvPr/>
          </p:nvSpPr>
          <p:spPr>
            <a:xfrm>
              <a:off x="-3620202" y="102122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g24f7afccaa9_0_750"/>
          <p:cNvSpPr txBox="1"/>
          <p:nvPr/>
        </p:nvSpPr>
        <p:spPr>
          <a:xfrm>
            <a:off x="3319925" y="2596400"/>
            <a:ext cx="5524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GB" sz="3200">
                <a:solidFill>
                  <a:srgbClr val="FF8022"/>
                </a:solidFill>
                <a:latin typeface="Lato Black"/>
                <a:ea typeface="Lato Black"/>
                <a:cs typeface="Lato Black"/>
                <a:sym typeface="Lato Black"/>
              </a:rPr>
              <a:t>Is all</a:t>
            </a:r>
            <a:r>
              <a:rPr b="0" i="0" lang="en-GB" sz="3200" u="none" cap="none" strike="noStrike">
                <a:solidFill>
                  <a:srgbClr val="FF8022"/>
                </a:solidFill>
                <a:latin typeface="Lato Black"/>
                <a:ea typeface="Lato Black"/>
                <a:cs typeface="Lato Black"/>
                <a:sym typeface="Lato Black"/>
              </a:rPr>
              <a:t> ‘bad debt’ </a:t>
            </a:r>
            <a:r>
              <a:rPr lang="en-GB" sz="3200">
                <a:solidFill>
                  <a:srgbClr val="FF8022"/>
                </a:solidFill>
                <a:latin typeface="Lato Black"/>
                <a:ea typeface="Lato Black"/>
                <a:cs typeface="Lato Black"/>
                <a:sym typeface="Lato Black"/>
              </a:rPr>
              <a:t>bad</a:t>
            </a:r>
            <a:r>
              <a:rPr b="0" i="0" lang="en-GB" sz="3200" u="none" cap="none" strike="noStrike">
                <a:solidFill>
                  <a:srgbClr val="FF8022"/>
                </a:solidFill>
                <a:latin typeface="Lato Black"/>
                <a:ea typeface="Lato Black"/>
                <a:cs typeface="Lato Black"/>
                <a:sym typeface="Lato Black"/>
              </a:rPr>
              <a:t>?</a:t>
            </a:r>
            <a:endParaRPr b="0" i="0" sz="3200" u="none" cap="none" strike="noStrike">
              <a:solidFill>
                <a:srgbClr val="000000"/>
              </a:solidFill>
              <a:latin typeface="Lato Black"/>
              <a:ea typeface="Lato Black"/>
              <a:cs typeface="Lato Black"/>
              <a:sym typeface="Lato Black"/>
            </a:endParaRPr>
          </a:p>
        </p:txBody>
      </p:sp>
      <p:sp>
        <p:nvSpPr>
          <p:cNvPr id="217" name="Google Shape;217;g24f7afccaa9_0_75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4f7afccaa9_0_75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23" name="Google Shape;223;g24f7afccaa9_0_75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4f7afccaa9_0_75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lang="en-GB" sz="2000">
                <a:solidFill>
                  <a:schemeClr val="accent2"/>
                </a:solidFill>
                <a:latin typeface="Lato"/>
                <a:ea typeface="Lato"/>
                <a:cs typeface="Lato"/>
                <a:sym typeface="Lato"/>
              </a:rPr>
              <a:t>Now, we will:</a:t>
            </a:r>
            <a:endParaRPr b="1" i="0" sz="2000" u="none" cap="none" strike="noStrike">
              <a:solidFill>
                <a:schemeClr val="accent2"/>
              </a:solidFill>
              <a:latin typeface="Lato"/>
              <a:ea typeface="Lato"/>
              <a:cs typeface="Lato"/>
              <a:sym typeface="Lato"/>
            </a:endParaRPr>
          </a:p>
        </p:txBody>
      </p:sp>
      <p:sp>
        <p:nvSpPr>
          <p:cNvPr id="225" name="Google Shape;225;g24f7afccaa9_0_758"/>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0" i="0" sz="2200" u="none" cap="none" strike="noStrike">
              <a:solidFill>
                <a:srgbClr val="0000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
        <p:nvSpPr>
          <p:cNvPr id="226" name="Google Shape;226;g24f7afccaa9_0_75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24f7afccaa9_0_766"/>
          <p:cNvPicPr preferRelativeResize="0"/>
          <p:nvPr/>
        </p:nvPicPr>
        <p:blipFill>
          <a:blip r:embed="rId3">
            <a:alphaModFix/>
          </a:blip>
          <a:stretch>
            <a:fillRect/>
          </a:stretch>
        </p:blipFill>
        <p:spPr>
          <a:xfrm>
            <a:off x="3619500" y="1619250"/>
            <a:ext cx="1905000" cy="1905000"/>
          </a:xfrm>
          <a:prstGeom prst="rect">
            <a:avLst/>
          </a:prstGeom>
          <a:noFill/>
          <a:ln cap="flat" cmpd="sng" w="28575">
            <a:solidFill>
              <a:schemeClr val="accent2"/>
            </a:solidFill>
            <a:prstDash val="solid"/>
            <a:round/>
            <a:headEnd len="sm" w="sm" type="none"/>
            <a:tailEnd len="sm" w="sm" type="none"/>
          </a:ln>
        </p:spPr>
      </p:pic>
      <p:sp>
        <p:nvSpPr>
          <p:cNvPr id="232" name="Google Shape;232;g24f7afccaa9_0_766"/>
          <p:cNvSpPr txBox="1"/>
          <p:nvPr>
            <p:ph type="ctrTitle"/>
          </p:nvPr>
        </p:nvSpPr>
        <p:spPr>
          <a:xfrm>
            <a:off x="706200" y="892000"/>
            <a:ext cx="77316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What is interest?</a:t>
            </a:r>
            <a:endParaRPr b="1" i="0" sz="2900" u="none" cap="none" strike="noStrike">
              <a:solidFill>
                <a:schemeClr val="accent2"/>
              </a:solidFill>
              <a:latin typeface="Lato"/>
              <a:ea typeface="Lato"/>
              <a:cs typeface="Lato"/>
              <a:sym typeface="Lato"/>
            </a:endParaRPr>
          </a:p>
        </p:txBody>
      </p:sp>
      <p:sp>
        <p:nvSpPr>
          <p:cNvPr id="233" name="Google Shape;233;g24f7afccaa9_0_766"/>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g24f7afccaa9_0_772"/>
          <p:cNvGrpSpPr/>
          <p:nvPr/>
        </p:nvGrpSpPr>
        <p:grpSpPr>
          <a:xfrm>
            <a:off x="2982623" y="1903070"/>
            <a:ext cx="3178773" cy="2957206"/>
            <a:chOff x="364600" y="1488138"/>
            <a:chExt cx="3385275" cy="2881425"/>
          </a:xfrm>
        </p:grpSpPr>
        <p:sp>
          <p:nvSpPr>
            <p:cNvPr id="239" name="Google Shape;239;g24f7afccaa9_0_772"/>
            <p:cNvSpPr/>
            <p:nvPr/>
          </p:nvSpPr>
          <p:spPr>
            <a:xfrm>
              <a:off x="364600"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Lato"/>
                  <a:ea typeface="Lato"/>
                  <a:cs typeface="Lato"/>
                  <a:sym typeface="Lato"/>
                </a:rPr>
                <a:t>Customers</a:t>
              </a:r>
              <a:endParaRPr b="1">
                <a:solidFill>
                  <a:srgbClr val="FFFFFF"/>
                </a:solidFill>
                <a:latin typeface="Lato"/>
                <a:ea typeface="Lato"/>
                <a:cs typeface="Lato"/>
                <a:sym typeface="Lato"/>
              </a:endParaRPr>
            </a:p>
          </p:txBody>
        </p:sp>
        <p:sp>
          <p:nvSpPr>
            <p:cNvPr id="240" name="Google Shape;240;g24f7afccaa9_0_772"/>
            <p:cNvSpPr/>
            <p:nvPr/>
          </p:nvSpPr>
          <p:spPr>
            <a:xfrm flipH="1">
              <a:off x="896375" y="1888350"/>
              <a:ext cx="2329800" cy="68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4f7afccaa9_0_772"/>
            <p:cNvSpPr/>
            <p:nvPr/>
          </p:nvSpPr>
          <p:spPr>
            <a:xfrm flipH="1" rot="10800000">
              <a:off x="895375" y="3236175"/>
              <a:ext cx="2437500" cy="74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4f7afccaa9_0_772"/>
            <p:cNvSpPr/>
            <p:nvPr/>
          </p:nvSpPr>
          <p:spPr>
            <a:xfrm>
              <a:off x="2580775"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Lato"/>
                  <a:ea typeface="Lato"/>
                  <a:cs typeface="Lato"/>
                  <a:sym typeface="Lato"/>
                </a:rPr>
                <a:t>Bank</a:t>
              </a:r>
              <a:endParaRPr b="1">
                <a:solidFill>
                  <a:srgbClr val="FFFFFF"/>
                </a:solidFill>
                <a:latin typeface="Lato"/>
                <a:ea typeface="Lato"/>
                <a:cs typeface="Lato"/>
                <a:sym typeface="Lato"/>
              </a:endParaRPr>
            </a:p>
          </p:txBody>
        </p:sp>
        <p:sp>
          <p:nvSpPr>
            <p:cNvPr id="243" name="Google Shape;243;g24f7afccaa9_0_772"/>
            <p:cNvSpPr/>
            <p:nvPr/>
          </p:nvSpPr>
          <p:spPr>
            <a:xfrm>
              <a:off x="1531025" y="2389125"/>
              <a:ext cx="1060500" cy="461700"/>
            </a:xfrm>
            <a:prstGeom prst="righ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FFFFFF"/>
                  </a:solidFill>
                  <a:latin typeface="Lato"/>
                  <a:ea typeface="Lato"/>
                  <a:cs typeface="Lato"/>
                  <a:sym typeface="Lato"/>
                </a:rPr>
                <a:t>Deposits </a:t>
              </a:r>
              <a:endParaRPr b="1" sz="1300">
                <a:solidFill>
                  <a:srgbClr val="FFFFFF"/>
                </a:solidFill>
                <a:latin typeface="Lato"/>
                <a:ea typeface="Lato"/>
                <a:cs typeface="Lato"/>
                <a:sym typeface="Lato"/>
              </a:endParaRPr>
            </a:p>
          </p:txBody>
        </p:sp>
        <p:sp>
          <p:nvSpPr>
            <p:cNvPr id="244" name="Google Shape;244;g24f7afccaa9_0_772"/>
            <p:cNvSpPr/>
            <p:nvPr/>
          </p:nvSpPr>
          <p:spPr>
            <a:xfrm>
              <a:off x="1531025" y="3102225"/>
              <a:ext cx="1060500" cy="400200"/>
            </a:xfrm>
            <a:prstGeom prst="lef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Lato"/>
                  <a:ea typeface="Lato"/>
                  <a:cs typeface="Lato"/>
                  <a:sym typeface="Lato"/>
                </a:rPr>
                <a:t>Loans</a:t>
              </a:r>
              <a:endParaRPr b="1">
                <a:solidFill>
                  <a:srgbClr val="FFFFFF"/>
                </a:solidFill>
                <a:latin typeface="Lato"/>
                <a:ea typeface="Lato"/>
                <a:cs typeface="Lato"/>
                <a:sym typeface="Lato"/>
              </a:endParaRPr>
            </a:p>
          </p:txBody>
        </p:sp>
        <p:sp>
          <p:nvSpPr>
            <p:cNvPr id="245" name="Google Shape;245;g24f7afccaa9_0_772"/>
            <p:cNvSpPr txBox="1"/>
            <p:nvPr/>
          </p:nvSpPr>
          <p:spPr>
            <a:xfrm>
              <a:off x="896375" y="1488138"/>
              <a:ext cx="2329800" cy="39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0543B3"/>
                  </a:solidFill>
                </a:rPr>
                <a:t>Interest</a:t>
              </a:r>
              <a:endParaRPr b="1">
                <a:solidFill>
                  <a:srgbClr val="0543B3"/>
                </a:solidFill>
              </a:endParaRPr>
            </a:p>
          </p:txBody>
        </p:sp>
        <p:sp>
          <p:nvSpPr>
            <p:cNvPr id="246" name="Google Shape;246;g24f7afccaa9_0_772"/>
            <p:cNvSpPr txBox="1"/>
            <p:nvPr/>
          </p:nvSpPr>
          <p:spPr>
            <a:xfrm>
              <a:off x="896375" y="3979563"/>
              <a:ext cx="2329800" cy="39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0543B3"/>
                  </a:solidFill>
                </a:rPr>
                <a:t>Interest</a:t>
              </a:r>
              <a:endParaRPr b="1">
                <a:solidFill>
                  <a:srgbClr val="0543B3"/>
                </a:solidFill>
              </a:endParaRPr>
            </a:p>
          </p:txBody>
        </p:sp>
      </p:grpSp>
      <p:sp>
        <p:nvSpPr>
          <p:cNvPr id="247" name="Google Shape;247;g24f7afccaa9_0_772"/>
          <p:cNvSpPr txBox="1"/>
          <p:nvPr/>
        </p:nvSpPr>
        <p:spPr>
          <a:xfrm>
            <a:off x="0" y="1166475"/>
            <a:ext cx="9144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Money that is paid as a reward to savers or as a fee on borrowed money</a:t>
            </a:r>
            <a:endParaRPr sz="2200">
              <a:latin typeface="Lato"/>
              <a:ea typeface="Lato"/>
              <a:cs typeface="Lato"/>
              <a:sym typeface="Lato"/>
            </a:endParaRPr>
          </a:p>
        </p:txBody>
      </p:sp>
      <p:sp>
        <p:nvSpPr>
          <p:cNvPr id="248" name="Google Shape;248;g24f7afccaa9_0_772"/>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What is interest?</a:t>
            </a:r>
            <a:endParaRPr b="1" i="0" sz="2900" u="none" cap="none" strike="noStrike">
              <a:solidFill>
                <a:schemeClr val="accent2"/>
              </a:solidFill>
              <a:latin typeface="Lato"/>
              <a:ea typeface="Lato"/>
              <a:cs typeface="Lato"/>
              <a:sym typeface="Lato"/>
            </a:endParaRPr>
          </a:p>
        </p:txBody>
      </p:sp>
      <p:sp>
        <p:nvSpPr>
          <p:cNvPr id="249" name="Google Shape;249;g24f7afccaa9_0_77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60c82ddac2_0_6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5" name="Google Shape;65;g260c82ddac2_0_61"/>
          <p:cNvGraphicFramePr/>
          <p:nvPr/>
        </p:nvGraphicFramePr>
        <p:xfrm>
          <a:off x="871975" y="1721850"/>
          <a:ext cx="3000000" cy="3000000"/>
        </p:xfrm>
        <a:graphic>
          <a:graphicData uri="http://schemas.openxmlformats.org/drawingml/2006/table">
            <a:tbl>
              <a:tblPr>
                <a:noFill/>
                <a:tableStyleId>{4C7C8B54-B85A-4D5D-AF22-4B4CD297DA95}</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How to manage debt</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
        <p:nvSpPr>
          <p:cNvPr id="66" name="Google Shape;66;g260c82ddac2_0_6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4f7afccaa9_0_78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and interest rates</a:t>
            </a:r>
            <a:endParaRPr b="1" i="0" sz="2900" u="none" cap="none" strike="noStrike">
              <a:solidFill>
                <a:schemeClr val="accent2"/>
              </a:solidFill>
              <a:latin typeface="Lato"/>
              <a:ea typeface="Lato"/>
              <a:cs typeface="Lato"/>
              <a:sym typeface="Lato"/>
            </a:endParaRPr>
          </a:p>
        </p:txBody>
      </p:sp>
      <p:sp>
        <p:nvSpPr>
          <p:cNvPr id="255" name="Google Shape;255;g24f7afccaa9_0_78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56" name="Google Shape;256;g24f7afccaa9_0_787"/>
          <p:cNvSpPr txBox="1"/>
          <p:nvPr/>
        </p:nvSpPr>
        <p:spPr>
          <a:xfrm>
            <a:off x="522327" y="1147668"/>
            <a:ext cx="79149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All loans will charge an interest rate, which is the </a:t>
            </a:r>
            <a:r>
              <a:rPr b="1" i="0" lang="en-GB" sz="1800" u="none" cap="none" strike="noStrike">
                <a:solidFill>
                  <a:srgbClr val="0543B3"/>
                </a:solidFill>
                <a:latin typeface="Lato"/>
                <a:ea typeface="Lato"/>
                <a:cs typeface="Lato"/>
                <a:sym typeface="Lato"/>
              </a:rPr>
              <a:t>cost of borrowing.</a:t>
            </a:r>
            <a:r>
              <a:rPr b="0" i="0" lang="en-GB" sz="1800" u="none" cap="none" strike="noStrike">
                <a:solidFill>
                  <a:srgbClr val="0543B3"/>
                </a:solidFill>
                <a:latin typeface="Lato"/>
                <a:ea typeface="Lato"/>
                <a:cs typeface="Lato"/>
                <a:sym typeface="Lato"/>
              </a:rPr>
              <a:t> It is calculated as the </a:t>
            </a:r>
            <a:r>
              <a:rPr b="1" i="0" lang="en-GB" sz="1800" u="none" cap="none" strike="noStrike">
                <a:solidFill>
                  <a:srgbClr val="0543B3"/>
                </a:solidFill>
                <a:latin typeface="Lato"/>
                <a:ea typeface="Lato"/>
                <a:cs typeface="Lato"/>
                <a:sym typeface="Lato"/>
              </a:rPr>
              <a:t>percentage paid back on every pound borrowed</a:t>
            </a:r>
            <a:r>
              <a:rPr b="0" i="0" lang="en-GB" sz="1800" u="none" cap="none" strike="noStrike">
                <a:solidFill>
                  <a:srgbClr val="0543B3"/>
                </a:solidFill>
                <a:latin typeface="Lato"/>
                <a:ea typeface="Lato"/>
                <a:cs typeface="Lato"/>
                <a:sym typeface="Lato"/>
              </a:rPr>
              <a:t>.  </a:t>
            </a:r>
            <a:endParaRPr b="0" i="0" sz="1800" u="none" cap="none" strike="noStrike">
              <a:solidFill>
                <a:schemeClr val="accent2"/>
              </a:solidFill>
              <a:latin typeface="Lato"/>
              <a:ea typeface="Lato"/>
              <a:cs typeface="Lato"/>
              <a:sym typeface="Lato"/>
            </a:endParaRPr>
          </a:p>
        </p:txBody>
      </p:sp>
      <p:pic>
        <p:nvPicPr>
          <p:cNvPr id="257" name="Google Shape;257;g24f7afccaa9_0_787"/>
          <p:cNvPicPr preferRelativeResize="0"/>
          <p:nvPr/>
        </p:nvPicPr>
        <p:blipFill rotWithShape="1">
          <a:blip r:embed="rId3">
            <a:alphaModFix/>
          </a:blip>
          <a:srcRect b="0" l="0" r="0" t="0"/>
          <a:stretch/>
        </p:blipFill>
        <p:spPr>
          <a:xfrm>
            <a:off x="309577" y="1220690"/>
            <a:ext cx="273100" cy="273100"/>
          </a:xfrm>
          <a:prstGeom prst="rect">
            <a:avLst/>
          </a:prstGeom>
          <a:noFill/>
          <a:ln>
            <a:noFill/>
          </a:ln>
        </p:spPr>
      </p:pic>
      <p:pic>
        <p:nvPicPr>
          <p:cNvPr id="258" name="Google Shape;258;g24f7afccaa9_0_787"/>
          <p:cNvPicPr preferRelativeResize="0"/>
          <p:nvPr/>
        </p:nvPicPr>
        <p:blipFill rotWithShape="1">
          <a:blip r:embed="rId3">
            <a:alphaModFix/>
          </a:blip>
          <a:srcRect b="0" l="0" r="0" t="0"/>
          <a:stretch/>
        </p:blipFill>
        <p:spPr>
          <a:xfrm>
            <a:off x="309577" y="2257228"/>
            <a:ext cx="273100" cy="273100"/>
          </a:xfrm>
          <a:prstGeom prst="rect">
            <a:avLst/>
          </a:prstGeom>
          <a:noFill/>
          <a:ln>
            <a:noFill/>
          </a:ln>
        </p:spPr>
      </p:pic>
      <p:pic>
        <p:nvPicPr>
          <p:cNvPr id="259" name="Google Shape;259;g24f7afccaa9_0_787"/>
          <p:cNvPicPr preferRelativeResize="0"/>
          <p:nvPr/>
        </p:nvPicPr>
        <p:blipFill rotWithShape="1">
          <a:blip r:embed="rId3">
            <a:alphaModFix/>
          </a:blip>
          <a:srcRect b="0" l="0" r="0" t="0"/>
          <a:stretch/>
        </p:blipFill>
        <p:spPr>
          <a:xfrm>
            <a:off x="309577" y="3473699"/>
            <a:ext cx="273100" cy="273100"/>
          </a:xfrm>
          <a:prstGeom prst="rect">
            <a:avLst/>
          </a:prstGeom>
          <a:noFill/>
          <a:ln>
            <a:noFill/>
          </a:ln>
        </p:spPr>
      </p:pic>
      <p:sp>
        <p:nvSpPr>
          <p:cNvPr id="260" name="Google Shape;260;g24f7afccaa9_0_787"/>
          <p:cNvSpPr txBox="1"/>
          <p:nvPr/>
        </p:nvSpPr>
        <p:spPr>
          <a:xfrm>
            <a:off x="582675" y="2011700"/>
            <a:ext cx="7854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accent1"/>
                </a:solidFill>
                <a:latin typeface="Lato"/>
                <a:ea typeface="Lato"/>
                <a:cs typeface="Lato"/>
                <a:sym typeface="Lato"/>
              </a:rPr>
              <a:t>Interest rates will </a:t>
            </a:r>
            <a:r>
              <a:rPr b="1" lang="en-GB" sz="1800">
                <a:solidFill>
                  <a:schemeClr val="accent1"/>
                </a:solidFill>
                <a:latin typeface="Lato"/>
                <a:ea typeface="Lato"/>
                <a:cs typeface="Lato"/>
                <a:sym typeface="Lato"/>
              </a:rPr>
              <a:t>change depending on how the economy is doing</a:t>
            </a:r>
            <a:r>
              <a:rPr lang="en-GB" sz="1800">
                <a:solidFill>
                  <a:schemeClr val="accent1"/>
                </a:solidFill>
                <a:latin typeface="Lato"/>
                <a:ea typeface="Lato"/>
                <a:cs typeface="Lato"/>
                <a:sym typeface="Lato"/>
              </a:rPr>
              <a:t>. People need to borrow money all the time though, regardless of the state of the economy, so it’s important they try to find the </a:t>
            </a:r>
            <a:r>
              <a:rPr b="1" lang="en-GB" sz="1800">
                <a:solidFill>
                  <a:schemeClr val="accent1"/>
                </a:solidFill>
                <a:latin typeface="Lato"/>
                <a:ea typeface="Lato"/>
                <a:cs typeface="Lato"/>
                <a:sym typeface="Lato"/>
              </a:rPr>
              <a:t>best deal on a loan.</a:t>
            </a:r>
            <a:endParaRPr/>
          </a:p>
        </p:txBody>
      </p:sp>
      <p:sp>
        <p:nvSpPr>
          <p:cNvPr id="261" name="Google Shape;261;g24f7afccaa9_0_787"/>
          <p:cNvSpPr txBox="1"/>
          <p:nvPr/>
        </p:nvSpPr>
        <p:spPr>
          <a:xfrm>
            <a:off x="522325" y="3194325"/>
            <a:ext cx="76224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accent1"/>
                </a:solidFill>
                <a:latin typeface="Lato"/>
                <a:ea typeface="Lato"/>
                <a:cs typeface="Lato"/>
                <a:sym typeface="Lato"/>
              </a:rPr>
              <a:t>Interest rates on borrowing are often known as </a:t>
            </a:r>
            <a:r>
              <a:rPr b="1" lang="en-GB" sz="1800">
                <a:solidFill>
                  <a:schemeClr val="accent1"/>
                </a:solidFill>
                <a:latin typeface="Lato"/>
                <a:ea typeface="Lato"/>
                <a:cs typeface="Lato"/>
                <a:sym typeface="Lato"/>
              </a:rPr>
              <a:t>APR (annual percentage rate)</a:t>
            </a:r>
            <a:r>
              <a:rPr lang="en-GB" sz="1800">
                <a:solidFill>
                  <a:schemeClr val="accent1"/>
                </a:solidFill>
                <a:latin typeface="Lato"/>
                <a:ea typeface="Lato"/>
                <a:cs typeface="Lato"/>
                <a:sym typeface="Lato"/>
              </a:rPr>
              <a:t>. Importantly, how much someone will have to pay back on the amount borrowed will depend on the</a:t>
            </a:r>
            <a:r>
              <a:rPr b="1" lang="en-GB" sz="1800">
                <a:solidFill>
                  <a:schemeClr val="accent1"/>
                </a:solidFill>
                <a:latin typeface="Lato"/>
                <a:ea typeface="Lato"/>
                <a:cs typeface="Lato"/>
                <a:sym typeface="Lato"/>
              </a:rPr>
              <a:t> </a:t>
            </a:r>
            <a:r>
              <a:rPr b="1" lang="en-GB" sz="1800">
                <a:solidFill>
                  <a:schemeClr val="accent2"/>
                </a:solidFill>
                <a:latin typeface="Lato"/>
                <a:ea typeface="Lato"/>
                <a:cs typeface="Lato"/>
                <a:sym typeface="Lato"/>
              </a:rPr>
              <a:t>APR</a:t>
            </a:r>
            <a:r>
              <a:rPr lang="en-GB" sz="1800">
                <a:solidFill>
                  <a:schemeClr val="accent1"/>
                </a:solidFill>
                <a:latin typeface="Lato"/>
                <a:ea typeface="Lato"/>
                <a:cs typeface="Lato"/>
                <a:sym typeface="Lato"/>
              </a:rPr>
              <a:t> and </a:t>
            </a:r>
            <a:r>
              <a:rPr b="1" lang="en-GB" sz="1800">
                <a:solidFill>
                  <a:schemeClr val="accent2"/>
                </a:solidFill>
                <a:latin typeface="Lato"/>
                <a:ea typeface="Lato"/>
                <a:cs typeface="Lato"/>
                <a:sym typeface="Lato"/>
              </a:rPr>
              <a:t>how long it will take to pay back the money</a:t>
            </a:r>
            <a:r>
              <a:rPr lang="en-GB" sz="1800">
                <a:solidFill>
                  <a:schemeClr val="accent2"/>
                </a:solidFill>
                <a:latin typeface="Lato"/>
                <a:ea typeface="Lato"/>
                <a:cs typeface="Lato"/>
                <a:sym typeface="Lato"/>
              </a:rPr>
              <a:t> (loan period).</a:t>
            </a:r>
            <a:endParaRPr/>
          </a:p>
        </p:txBody>
      </p:sp>
      <p:sp>
        <p:nvSpPr>
          <p:cNvPr id="262" name="Google Shape;262;g24f7afccaa9_0_78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4f7afccaa9_0_79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APR (annual percentage rate)</a:t>
            </a:r>
            <a:endParaRPr b="1" i="0" sz="2900" u="none" cap="none" strike="noStrike">
              <a:solidFill>
                <a:schemeClr val="accent2"/>
              </a:solidFill>
              <a:latin typeface="Lato"/>
              <a:ea typeface="Lato"/>
              <a:cs typeface="Lato"/>
              <a:sym typeface="Lato"/>
            </a:endParaRPr>
          </a:p>
        </p:txBody>
      </p:sp>
      <p:sp>
        <p:nvSpPr>
          <p:cNvPr id="268" name="Google Shape;268;g24f7afccaa9_0_797"/>
          <p:cNvSpPr txBox="1"/>
          <p:nvPr/>
        </p:nvSpPr>
        <p:spPr>
          <a:xfrm>
            <a:off x="613925" y="1415025"/>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APR is the cost of a loan (how much was borrowed plus the interest and any  fees) per year.</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higher the APR, the more expensive it is to borrow.</a:t>
            </a:r>
            <a:endParaRPr b="1" i="0" sz="1800" u="none" cap="none" strike="noStrike">
              <a:solidFill>
                <a:schemeClr val="lt1"/>
              </a:solidFill>
              <a:latin typeface="Lato"/>
              <a:ea typeface="Lato"/>
              <a:cs typeface="Lato"/>
              <a:sym typeface="Lato"/>
            </a:endParaRPr>
          </a:p>
        </p:txBody>
      </p:sp>
      <p:sp>
        <p:nvSpPr>
          <p:cNvPr id="269" name="Google Shape;269;g24f7afccaa9_0_797"/>
          <p:cNvSpPr txBox="1"/>
          <p:nvPr/>
        </p:nvSpPr>
        <p:spPr>
          <a:xfrm>
            <a:off x="613925" y="2558025"/>
            <a:ext cx="6004500" cy="1754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Example: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If Neeta borrows </a:t>
            </a:r>
            <a:r>
              <a:rPr b="1" i="0" lang="en-GB" sz="2400" u="none" cap="none" strike="noStrike">
                <a:solidFill>
                  <a:schemeClr val="accent1"/>
                </a:solidFill>
                <a:latin typeface="Lato"/>
                <a:ea typeface="Lato"/>
                <a:cs typeface="Lato"/>
                <a:sym typeface="Lato"/>
              </a:rPr>
              <a:t>£1,000 </a:t>
            </a:r>
            <a:r>
              <a:rPr b="1" i="0" lang="en-GB" sz="1800" u="none" cap="none" strike="noStrike">
                <a:solidFill>
                  <a:schemeClr val="accent1"/>
                </a:solidFill>
                <a:latin typeface="Lato"/>
                <a:ea typeface="Lato"/>
                <a:cs typeface="Lato"/>
                <a:sym typeface="Lato"/>
              </a:rPr>
              <a:t>from the bank with 33% APR and paid this back over one year, she’d be borrowing </a:t>
            </a:r>
            <a:r>
              <a:rPr b="1" i="0" lang="en-GB" sz="2400" u="none" cap="none" strike="noStrike">
                <a:solidFill>
                  <a:schemeClr val="accent1"/>
                </a:solidFill>
                <a:latin typeface="Lato"/>
                <a:ea typeface="Lato"/>
                <a:cs typeface="Lato"/>
                <a:sym typeface="Lato"/>
              </a:rPr>
              <a:t>£1,330</a:t>
            </a:r>
            <a:r>
              <a:rPr b="1" i="0" lang="en-GB" sz="1800" u="none" cap="none" strike="noStrike">
                <a:solidFill>
                  <a:schemeClr val="accent1"/>
                </a:solidFill>
                <a:latin typeface="Lato"/>
                <a:ea typeface="Lato"/>
                <a:cs typeface="Lato"/>
                <a:sym typeface="Lato"/>
              </a:rPr>
              <a:t> in total which she’d have to pay back.</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This includes £1,000 loan + £330 interest </a:t>
            </a:r>
            <a:endParaRPr b="1" i="0" sz="1800" u="none" cap="none" strike="noStrike">
              <a:solidFill>
                <a:schemeClr val="accent1"/>
              </a:solidFill>
              <a:latin typeface="Lato"/>
              <a:ea typeface="Lato"/>
              <a:cs typeface="Lato"/>
              <a:sym typeface="Lato"/>
            </a:endParaRPr>
          </a:p>
        </p:txBody>
      </p:sp>
      <p:pic>
        <p:nvPicPr>
          <p:cNvPr id="270" name="Google Shape;270;g24f7afccaa9_0_797"/>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
        <p:nvSpPr>
          <p:cNvPr id="271" name="Google Shape;271;g24f7afccaa9_0_79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4f7afccaa9_0_805"/>
          <p:cNvSpPr txBox="1"/>
          <p:nvPr>
            <p:ph type="ctrTitle"/>
          </p:nvPr>
        </p:nvSpPr>
        <p:spPr>
          <a:xfrm>
            <a:off x="360375" y="2287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Questions to ask</a:t>
            </a:r>
            <a:endParaRPr b="1" i="0" sz="2900" u="none" cap="none" strike="noStrike">
              <a:solidFill>
                <a:schemeClr val="accent2"/>
              </a:solidFill>
              <a:latin typeface="Lato"/>
              <a:ea typeface="Lato"/>
              <a:cs typeface="Lato"/>
              <a:sym typeface="Lato"/>
            </a:endParaRPr>
          </a:p>
        </p:txBody>
      </p:sp>
      <p:sp>
        <p:nvSpPr>
          <p:cNvPr id="277" name="Google Shape;277;g24f7afccaa9_0_805"/>
          <p:cNvSpPr txBox="1"/>
          <p:nvPr/>
        </p:nvSpPr>
        <p:spPr>
          <a:xfrm>
            <a:off x="2102800" y="258297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Do you really need to borrow the money?</a:t>
            </a:r>
            <a:endParaRPr b="1" i="0" sz="1500" u="none" cap="none" strike="noStrike">
              <a:solidFill>
                <a:schemeClr val="lt1"/>
              </a:solidFill>
              <a:latin typeface="Lato"/>
              <a:ea typeface="Lato"/>
              <a:cs typeface="Lato"/>
              <a:sym typeface="Lato"/>
            </a:endParaRPr>
          </a:p>
        </p:txBody>
      </p:sp>
      <p:sp>
        <p:nvSpPr>
          <p:cNvPr id="278" name="Google Shape;278;g24f7afccaa9_0_805"/>
          <p:cNvSpPr txBox="1"/>
          <p:nvPr/>
        </p:nvSpPr>
        <p:spPr>
          <a:xfrm>
            <a:off x="554713" y="1174425"/>
            <a:ext cx="7767900" cy="9789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accent2"/>
                </a:solidFill>
                <a:latin typeface="Lato"/>
                <a:ea typeface="Lato"/>
                <a:cs typeface="Lato"/>
                <a:sym typeface="Lato"/>
              </a:rPr>
              <a:t>In pairs, think of 4 questions you would advise someone to ask before borrowing money</a:t>
            </a:r>
            <a:endParaRPr b="1" i="0" sz="2400" u="none" cap="none" strike="noStrike">
              <a:solidFill>
                <a:schemeClr val="accent2"/>
              </a:solidFill>
              <a:latin typeface="Lato"/>
              <a:ea typeface="Lato"/>
              <a:cs typeface="Lato"/>
              <a:sym typeface="Lato"/>
            </a:endParaRPr>
          </a:p>
        </p:txBody>
      </p:sp>
      <p:sp>
        <p:nvSpPr>
          <p:cNvPr id="279" name="Google Shape;279;g24f7afccaa9_0_805"/>
          <p:cNvSpPr txBox="1"/>
          <p:nvPr/>
        </p:nvSpPr>
        <p:spPr>
          <a:xfrm>
            <a:off x="4801325" y="2582971"/>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Will you be able to pay the money back? If so, how long will it take?</a:t>
            </a:r>
            <a:endParaRPr b="1" i="0" sz="1500" u="none" cap="none" strike="noStrike">
              <a:solidFill>
                <a:schemeClr val="lt1"/>
              </a:solidFill>
              <a:latin typeface="Lato"/>
              <a:ea typeface="Lato"/>
              <a:cs typeface="Lato"/>
              <a:sym typeface="Lato"/>
            </a:endParaRPr>
          </a:p>
        </p:txBody>
      </p:sp>
      <p:sp>
        <p:nvSpPr>
          <p:cNvPr id="280" name="Google Shape;280;g24f7afccaa9_0_805"/>
          <p:cNvSpPr txBox="1"/>
          <p:nvPr/>
        </p:nvSpPr>
        <p:spPr>
          <a:xfrm>
            <a:off x="2102800" y="370124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Have you considered the interest rates (APR) and how long it takes to pay back the money?</a:t>
            </a:r>
            <a:endParaRPr b="1" i="0" sz="1500" u="none" cap="none" strike="noStrike">
              <a:solidFill>
                <a:schemeClr val="lt1"/>
              </a:solidFill>
              <a:latin typeface="Lato"/>
              <a:ea typeface="Lato"/>
              <a:cs typeface="Lato"/>
              <a:sym typeface="Lato"/>
            </a:endParaRPr>
          </a:p>
        </p:txBody>
      </p:sp>
      <p:sp>
        <p:nvSpPr>
          <p:cNvPr id="281" name="Google Shape;281;g24f7afccaa9_0_805"/>
          <p:cNvSpPr txBox="1"/>
          <p:nvPr/>
        </p:nvSpPr>
        <p:spPr>
          <a:xfrm>
            <a:off x="4801330" y="3701245"/>
            <a:ext cx="2329800" cy="877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Are there any alternative borrowing options?</a:t>
            </a:r>
            <a:endParaRPr b="1" i="0" sz="15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p:txBody>
      </p:sp>
      <p:sp>
        <p:nvSpPr>
          <p:cNvPr id="282" name="Google Shape;282;g24f7afccaa9_0_80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4f7afccaa9_0_815"/>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288" name="Google Shape;288;g24f7afccaa9_0_81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89" name="Google Shape;289;g24f7afccaa9_0_815"/>
          <p:cNvSpPr txBox="1"/>
          <p:nvPr/>
        </p:nvSpPr>
        <p:spPr>
          <a:xfrm>
            <a:off x="379375" y="1932050"/>
            <a:ext cx="4722000" cy="912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If someone needs to borrow money, what options do they have?</a:t>
            </a:r>
            <a:endParaRPr b="1" i="0" sz="2200" u="none" cap="none" strike="noStrike">
              <a:solidFill>
                <a:schemeClr val="accent2"/>
              </a:solidFill>
              <a:latin typeface="Lato"/>
              <a:ea typeface="Lato"/>
              <a:cs typeface="Lato"/>
              <a:sym typeface="Lato"/>
            </a:endParaRPr>
          </a:p>
        </p:txBody>
      </p:sp>
      <p:pic>
        <p:nvPicPr>
          <p:cNvPr descr="C:\Users\Mieka\AppData\Local\Microsoft\Windows\INetCache\IE\5NDOHVN4\72547-thinking-photography-question-mark-man-stock[1].png" id="290" name="Google Shape;290;g24f7afccaa9_0_815"/>
          <p:cNvPicPr preferRelativeResize="0"/>
          <p:nvPr/>
        </p:nvPicPr>
        <p:blipFill rotWithShape="1">
          <a:blip r:embed="rId3">
            <a:alphaModFix/>
          </a:blip>
          <a:srcRect b="0" l="0" r="0" t="0"/>
          <a:stretch/>
        </p:blipFill>
        <p:spPr>
          <a:xfrm>
            <a:off x="5474193" y="1626093"/>
            <a:ext cx="3669806" cy="3669806"/>
          </a:xfrm>
          <a:prstGeom prst="rect">
            <a:avLst/>
          </a:prstGeom>
          <a:noFill/>
          <a:ln>
            <a:noFill/>
          </a:ln>
        </p:spPr>
      </p:pic>
      <p:sp>
        <p:nvSpPr>
          <p:cNvPr id="291" name="Google Shape;291;g24f7afccaa9_0_815"/>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Resource 2  | Borrowing options</a:t>
            </a:r>
            <a:endParaRPr b="1" sz="900">
              <a:solidFill>
                <a:schemeClr val="accent2"/>
              </a:solidFill>
              <a:latin typeface="Lato"/>
              <a:ea typeface="Lato"/>
              <a:cs typeface="Lato"/>
              <a:sym typeface="Lato"/>
            </a:endParaRPr>
          </a:p>
        </p:txBody>
      </p:sp>
      <p:sp>
        <p:nvSpPr>
          <p:cNvPr id="292" name="Google Shape;292;g24f7afccaa9_0_81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g24f7afccaa9_0_823"/>
          <p:cNvGraphicFramePr/>
          <p:nvPr/>
        </p:nvGraphicFramePr>
        <p:xfrm>
          <a:off x="122175" y="1101600"/>
          <a:ext cx="3000000" cy="3000000"/>
        </p:xfrm>
        <a:graphic>
          <a:graphicData uri="http://schemas.openxmlformats.org/drawingml/2006/table">
            <a:tbl>
              <a:tblPr>
                <a:noFill/>
                <a:tableStyleId>{4C7C8B54-B85A-4D5D-AF22-4B4CD297DA95}</a:tableStyleId>
              </a:tblPr>
              <a:tblGrid>
                <a:gridCol w="2793500"/>
              </a:tblGrid>
              <a:tr h="43675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Overdraft </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444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This is when someone takes money out of their current account with the bank so their </a:t>
                      </a:r>
                      <a:r>
                        <a:rPr b="1" lang="en-GB" sz="1400" u="none" cap="none" strike="noStrike">
                          <a:solidFill>
                            <a:schemeClr val="dk1"/>
                          </a:solidFill>
                          <a:latin typeface="Lato"/>
                          <a:ea typeface="Lato"/>
                          <a:cs typeface="Lato"/>
                          <a:sym typeface="Lato"/>
                        </a:rPr>
                        <a:t>balance falls below zero</a:t>
                      </a:r>
                      <a:r>
                        <a:rPr lang="en-GB" sz="1400" u="none" cap="none" strike="noStrike">
                          <a:solidFill>
                            <a:schemeClr val="dk1"/>
                          </a:solidFill>
                          <a:latin typeface="Lato"/>
                          <a:ea typeface="Lato"/>
                          <a:cs typeface="Lato"/>
                          <a:sym typeface="Lato"/>
                        </a:rPr>
                        <a:t>. It should be used for </a:t>
                      </a:r>
                      <a:r>
                        <a:rPr b="1" lang="en-GB" sz="1400" u="none" cap="none" strike="noStrike">
                          <a:solidFill>
                            <a:schemeClr val="dk1"/>
                          </a:solidFill>
                          <a:latin typeface="Lato"/>
                          <a:ea typeface="Lato"/>
                          <a:cs typeface="Lato"/>
                          <a:sym typeface="Lato"/>
                        </a:rPr>
                        <a:t>short-term borrowing</a:t>
                      </a:r>
                      <a:r>
                        <a:rPr lang="en-GB" sz="1400" u="none" cap="none" strike="noStrike">
                          <a:solidFill>
                            <a:schemeClr val="dk1"/>
                          </a:solidFill>
                          <a:latin typeface="Lato"/>
                          <a:ea typeface="Lato"/>
                          <a:cs typeface="Lato"/>
                          <a:sym typeface="Lato"/>
                        </a:rPr>
                        <a:t> or</a:t>
                      </a:r>
                      <a:r>
                        <a:rPr b="1" lang="en-GB" sz="1400" u="none" cap="none" strike="noStrike">
                          <a:solidFill>
                            <a:schemeClr val="dk1"/>
                          </a:solidFill>
                          <a:latin typeface="Lato"/>
                          <a:ea typeface="Lato"/>
                          <a:cs typeface="Lato"/>
                          <a:sym typeface="Lato"/>
                        </a:rPr>
                        <a:t> emergencies.</a:t>
                      </a:r>
                      <a:endParaRPr b="1"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chemeClr val="dk1"/>
                        </a:solidFill>
                        <a:highlight>
                          <a:srgbClr val="FFFFFF"/>
                        </a:highlight>
                        <a:latin typeface="Lato"/>
                        <a:ea typeface="Lato"/>
                        <a:cs typeface="Lato"/>
                        <a:sym typeface="Lato"/>
                      </a:endParaRPr>
                    </a:p>
                  </a:txBody>
                  <a:tcPr marT="91425" marB="91425" marR="91425" marL="91425" anchor="ctr"/>
                </a:tc>
              </a:tr>
            </a:tbl>
          </a:graphicData>
        </a:graphic>
      </p:graphicFrame>
      <p:graphicFrame>
        <p:nvGraphicFramePr>
          <p:cNvPr id="298" name="Google Shape;298;g24f7afccaa9_0_823"/>
          <p:cNvGraphicFramePr/>
          <p:nvPr/>
        </p:nvGraphicFramePr>
        <p:xfrm>
          <a:off x="3056975" y="1101600"/>
          <a:ext cx="3000000" cy="3000000"/>
        </p:xfrm>
        <a:graphic>
          <a:graphicData uri="http://schemas.openxmlformats.org/drawingml/2006/table">
            <a:tbl>
              <a:tblPr>
                <a:noFill/>
                <a:tableStyleId>{4C7C8B54-B85A-4D5D-AF22-4B4CD297DA95}</a:tableStyleId>
              </a:tblPr>
              <a:tblGrid>
                <a:gridCol w="2846575"/>
              </a:tblGrid>
              <a:tr h="4596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Credit card</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36875">
                <a:tc>
                  <a:txBody>
                    <a:bodyPr/>
                    <a:lstStyle/>
                    <a:p>
                      <a:pPr indent="0" lvl="0" marL="0" marR="0" rtl="0" algn="l">
                        <a:lnSpc>
                          <a:spcPct val="100000"/>
                        </a:lnSpc>
                        <a:spcBef>
                          <a:spcPts val="0"/>
                        </a:spcBef>
                        <a:spcAft>
                          <a:spcPts val="0"/>
                        </a:spcAft>
                        <a:buClr>
                          <a:srgbClr val="000000"/>
                        </a:buClr>
                        <a:buSzPts val="1300"/>
                        <a:buFont typeface="Arial"/>
                        <a:buNone/>
                      </a:pPr>
                      <a:r>
                        <a:rPr lang="en-GB" sz="1300">
                          <a:highlight>
                            <a:srgbClr val="FFFFFF"/>
                          </a:highlight>
                          <a:latin typeface="Lato"/>
                          <a:ea typeface="Lato"/>
                          <a:cs typeface="Lato"/>
                          <a:sym typeface="Lato"/>
                        </a:rPr>
                        <a:t>The </a:t>
                      </a:r>
                      <a:r>
                        <a:rPr b="1" lang="en-GB" sz="1300">
                          <a:highlight>
                            <a:srgbClr val="FFFFFF"/>
                          </a:highlight>
                          <a:latin typeface="Lato"/>
                          <a:ea typeface="Lato"/>
                          <a:cs typeface="Lato"/>
                          <a:sym typeface="Lato"/>
                        </a:rPr>
                        <a:t>credit card company pays the shop/business</a:t>
                      </a:r>
                      <a:r>
                        <a:rPr lang="en-GB" sz="1300">
                          <a:highlight>
                            <a:srgbClr val="FFFFFF"/>
                          </a:highlight>
                          <a:latin typeface="Lato"/>
                          <a:ea typeface="Lato"/>
                          <a:cs typeface="Lato"/>
                          <a:sym typeface="Lato"/>
                        </a:rPr>
                        <a:t> </a:t>
                      </a:r>
                      <a:r>
                        <a:rPr b="1" lang="en-GB" sz="1300">
                          <a:highlight>
                            <a:srgbClr val="FFFFFF"/>
                          </a:highlight>
                          <a:latin typeface="Lato"/>
                          <a:ea typeface="Lato"/>
                          <a:cs typeface="Lato"/>
                          <a:sym typeface="Lato"/>
                        </a:rPr>
                        <a:t>and then sends the bill to the credit card owner </a:t>
                      </a:r>
                      <a:r>
                        <a:rPr lang="en-GB" sz="1300" u="none" cap="none" strike="noStrike">
                          <a:solidFill>
                            <a:schemeClr val="dk1"/>
                          </a:solidFill>
                          <a:latin typeface="Lato"/>
                          <a:ea typeface="Lato"/>
                          <a:cs typeface="Lato"/>
                          <a:sym typeface="Lato"/>
                        </a:rPr>
                        <a:t>(amount borrowed) each  month. If the bill is paid in full, no interest is charged. However, if a smaller amount is paid or an amount isn’t paid back on time, </a:t>
                      </a:r>
                      <a:r>
                        <a:rPr b="1" lang="en-GB" sz="1300" u="none" cap="none" strike="noStrike">
                          <a:solidFill>
                            <a:schemeClr val="dk1"/>
                          </a:solidFill>
                          <a:latin typeface="Lato"/>
                          <a:ea typeface="Lato"/>
                          <a:cs typeface="Lato"/>
                          <a:sym typeface="Lato"/>
                        </a:rPr>
                        <a:t>interest will be charged on the whole amount,</a:t>
                      </a:r>
                      <a:r>
                        <a:rPr lang="en-GB" sz="1300" u="none" cap="none" strike="noStrike">
                          <a:solidFill>
                            <a:schemeClr val="dk1"/>
                          </a:solidFill>
                          <a:latin typeface="Lato"/>
                          <a:ea typeface="Lato"/>
                          <a:cs typeface="Lato"/>
                          <a:sym typeface="Lato"/>
                        </a:rPr>
                        <a:t> making it more expensive to pay back.</a:t>
                      </a:r>
                      <a:endParaRPr sz="1300" u="none" cap="none" strike="noStrike">
                        <a:highlight>
                          <a:srgbClr val="FFFFFF"/>
                        </a:highlight>
                        <a:latin typeface="Lato"/>
                        <a:ea typeface="Lato"/>
                        <a:cs typeface="Lato"/>
                        <a:sym typeface="Lato"/>
                      </a:endParaRPr>
                    </a:p>
                  </a:txBody>
                  <a:tcPr marT="91425" marB="91425" marR="91425" marL="91425"/>
                </a:tc>
              </a:tr>
            </a:tbl>
          </a:graphicData>
        </a:graphic>
      </p:graphicFrame>
      <p:graphicFrame>
        <p:nvGraphicFramePr>
          <p:cNvPr id="299" name="Google Shape;299;g24f7afccaa9_0_823"/>
          <p:cNvGraphicFramePr/>
          <p:nvPr/>
        </p:nvGraphicFramePr>
        <p:xfrm>
          <a:off x="6044850" y="1101600"/>
          <a:ext cx="3000000" cy="3000000"/>
        </p:xfrm>
        <a:graphic>
          <a:graphicData uri="http://schemas.openxmlformats.org/drawingml/2006/table">
            <a:tbl>
              <a:tblPr>
                <a:noFill/>
                <a:tableStyleId>{4C7C8B54-B85A-4D5D-AF22-4B4CD297DA95}</a:tableStyleId>
              </a:tblPr>
              <a:tblGrid>
                <a:gridCol w="2905700"/>
              </a:tblGrid>
              <a:tr h="4419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Friends and family </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39300">
                <a:tc>
                  <a:txBody>
                    <a:bodyPr/>
                    <a:lstStyle/>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rPr lang="en-GB" sz="1300" u="none" cap="none" strike="noStrike">
                          <a:solidFill>
                            <a:schemeClr val="dk1"/>
                          </a:solidFill>
                          <a:latin typeface="Lato"/>
                          <a:ea typeface="Lato"/>
                          <a:cs typeface="Lato"/>
                          <a:sym typeface="Lato"/>
                        </a:rPr>
                        <a:t>This involves </a:t>
                      </a:r>
                      <a:r>
                        <a:rPr b="1" lang="en-GB" sz="1300" u="none" cap="none" strike="noStrike">
                          <a:solidFill>
                            <a:schemeClr val="dk1"/>
                          </a:solidFill>
                          <a:latin typeface="Lato"/>
                          <a:ea typeface="Lato"/>
                          <a:cs typeface="Lato"/>
                          <a:sym typeface="Lato"/>
                        </a:rPr>
                        <a:t>asking people close to you for money</a:t>
                      </a:r>
                      <a:r>
                        <a:rPr lang="en-GB" sz="1300" u="none" cap="none" strike="noStrike">
                          <a:solidFill>
                            <a:schemeClr val="dk1"/>
                          </a:solidFill>
                          <a:latin typeface="Lato"/>
                          <a:ea typeface="Lato"/>
                          <a:cs typeface="Lato"/>
                          <a:sym typeface="Lato"/>
                        </a:rPr>
                        <a:t>. It may be </a:t>
                      </a:r>
                      <a:r>
                        <a:rPr b="1" lang="en-GB" sz="1300" u="none" cap="none" strike="noStrike">
                          <a:solidFill>
                            <a:schemeClr val="dk1"/>
                          </a:solidFill>
                          <a:latin typeface="Lato"/>
                          <a:ea typeface="Lato"/>
                          <a:cs typeface="Lato"/>
                          <a:sym typeface="Lato"/>
                        </a:rPr>
                        <a:t>interest free,</a:t>
                      </a:r>
                      <a:r>
                        <a:rPr lang="en-GB" sz="1300" u="none" cap="none" strike="noStrike">
                          <a:solidFill>
                            <a:schemeClr val="dk1"/>
                          </a:solidFill>
                          <a:latin typeface="Lato"/>
                          <a:ea typeface="Lato"/>
                          <a:cs typeface="Lato"/>
                          <a:sym typeface="Lato"/>
                        </a:rPr>
                        <a:t> but for some people it can </a:t>
                      </a:r>
                      <a:r>
                        <a:rPr b="1" lang="en-GB" sz="1300" u="none" cap="none" strike="noStrike">
                          <a:solidFill>
                            <a:schemeClr val="dk1"/>
                          </a:solidFill>
                          <a:latin typeface="Lato"/>
                          <a:ea typeface="Lato"/>
                          <a:cs typeface="Lato"/>
                          <a:sym typeface="Lato"/>
                        </a:rPr>
                        <a:t>feel awkward or uncomfortable, </a:t>
                      </a:r>
                      <a:r>
                        <a:rPr lang="en-GB" sz="1300" u="none" cap="none" strike="noStrike">
                          <a:solidFill>
                            <a:schemeClr val="dk1"/>
                          </a:solidFill>
                          <a:latin typeface="Lato"/>
                          <a:ea typeface="Lato"/>
                          <a:cs typeface="Lato"/>
                          <a:sym typeface="Lato"/>
                        </a:rPr>
                        <a:t>especially if someone has difficulty paying back the money</a:t>
                      </a:r>
                      <a:r>
                        <a:rPr b="1" lang="en-GB" sz="1300" u="none" cap="none" strike="noStrike">
                          <a:solidFill>
                            <a:schemeClr val="dk1"/>
                          </a:solidFill>
                          <a:latin typeface="Lato"/>
                          <a:ea typeface="Lato"/>
                          <a:cs typeface="Lato"/>
                          <a:sym typeface="Lato"/>
                        </a:rPr>
                        <a:t>.</a:t>
                      </a:r>
                      <a:r>
                        <a:rPr b="1" lang="en-GB" sz="1700" u="none" cap="none" strike="noStrike">
                          <a:solidFill>
                            <a:schemeClr val="dk1"/>
                          </a:solidFill>
                          <a:latin typeface="Lato"/>
                          <a:ea typeface="Lato"/>
                          <a:cs typeface="Lato"/>
                          <a:sym typeface="Lato"/>
                        </a:rPr>
                        <a:t>  </a:t>
                      </a:r>
                      <a:endParaRPr b="1" sz="17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700"/>
                        <a:buFont typeface="Arial"/>
                        <a:buNone/>
                      </a:pPr>
                      <a:r>
                        <a:t/>
                      </a:r>
                      <a:endParaRPr b="1"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02124"/>
                        </a:solidFill>
                        <a:highlight>
                          <a:srgbClr val="FFFFFF"/>
                        </a:highlight>
                        <a:latin typeface="Lato"/>
                        <a:ea typeface="Lato"/>
                        <a:cs typeface="Lato"/>
                        <a:sym typeface="Lato"/>
                      </a:endParaRPr>
                    </a:p>
                  </a:txBody>
                  <a:tcPr marT="91425" marB="91425" marR="91425" marL="91425"/>
                </a:tc>
              </a:tr>
            </a:tbl>
          </a:graphicData>
        </a:graphic>
      </p:graphicFrame>
      <p:pic>
        <p:nvPicPr>
          <p:cNvPr id="300" name="Google Shape;300;g24f7afccaa9_0_823"/>
          <p:cNvPicPr preferRelativeResize="0"/>
          <p:nvPr/>
        </p:nvPicPr>
        <p:blipFill rotWithShape="1">
          <a:blip r:embed="rId3">
            <a:alphaModFix/>
          </a:blip>
          <a:srcRect b="15866" l="17795" r="15679" t="20846"/>
          <a:stretch/>
        </p:blipFill>
        <p:spPr>
          <a:xfrm>
            <a:off x="3936250" y="4079425"/>
            <a:ext cx="1133200" cy="1077975"/>
          </a:xfrm>
          <a:prstGeom prst="rect">
            <a:avLst/>
          </a:prstGeom>
          <a:noFill/>
          <a:ln>
            <a:noFill/>
          </a:ln>
        </p:spPr>
      </p:pic>
      <p:sp>
        <p:nvSpPr>
          <p:cNvPr id="301" name="Google Shape;301;g24f7afccaa9_0_823"/>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302" name="Google Shape;302;g24f7afccaa9_0_82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g2fb8fed5189_0_0"/>
          <p:cNvGraphicFramePr/>
          <p:nvPr/>
        </p:nvGraphicFramePr>
        <p:xfrm>
          <a:off x="122175" y="1177800"/>
          <a:ext cx="3000000" cy="3000000"/>
        </p:xfrm>
        <a:graphic>
          <a:graphicData uri="http://schemas.openxmlformats.org/drawingml/2006/table">
            <a:tbl>
              <a:tblPr>
                <a:noFill/>
                <a:tableStyleId>{4C7C8B54-B85A-4D5D-AF22-4B4CD297DA95}</a:tableStyleId>
              </a:tblPr>
              <a:tblGrid>
                <a:gridCol w="2793500"/>
              </a:tblGrid>
              <a:tr h="4457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Payday loans</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5587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dk1"/>
                          </a:solidFill>
                          <a:highlight>
                            <a:srgbClr val="FFFFFF"/>
                          </a:highlight>
                          <a:latin typeface="Lato"/>
                          <a:ea typeface="Lato"/>
                          <a:cs typeface="Lato"/>
                          <a:sym typeface="Lato"/>
                        </a:rPr>
                        <a:t>Payday loans are </a:t>
                      </a:r>
                      <a:r>
                        <a:rPr b="1" lang="en-GB" sz="1400" u="none" cap="none" strike="noStrike">
                          <a:solidFill>
                            <a:schemeClr val="dk1"/>
                          </a:solidFill>
                          <a:highlight>
                            <a:srgbClr val="FFFFFF"/>
                          </a:highlight>
                          <a:latin typeface="Lato"/>
                          <a:ea typeface="Lato"/>
                          <a:cs typeface="Lato"/>
                          <a:sym typeface="Lato"/>
                        </a:rPr>
                        <a:t>short-term, very high-interest (high cost) loans</a:t>
                      </a:r>
                      <a:r>
                        <a:rPr lang="en-GB" sz="1400" u="none" cap="none" strike="noStrike">
                          <a:solidFill>
                            <a:schemeClr val="dk1"/>
                          </a:solidFill>
                          <a:highlight>
                            <a:srgbClr val="FFFFFF"/>
                          </a:highlight>
                          <a:latin typeface="Lato"/>
                          <a:ea typeface="Lato"/>
                          <a:cs typeface="Lato"/>
                          <a:sym typeface="Lato"/>
                        </a:rPr>
                        <a:t> available to consumers, usually for smaller amounts of money.</a:t>
                      </a:r>
                      <a:endParaRPr sz="1400" u="none" cap="none" strike="noStrike">
                        <a:solidFill>
                          <a:schemeClr val="dk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dk1"/>
                          </a:solidFill>
                          <a:highlight>
                            <a:srgbClr val="FFFFFF"/>
                          </a:highlight>
                          <a:latin typeface="Lato"/>
                          <a:ea typeface="Lato"/>
                          <a:cs typeface="Lato"/>
                          <a:sym typeface="Lato"/>
                        </a:rPr>
                        <a:t>The interest  may be up to </a:t>
                      </a:r>
                      <a:r>
                        <a:rPr b="1" lang="en-GB" sz="1400" u="none" cap="none" strike="noStrike">
                          <a:solidFill>
                            <a:schemeClr val="dk1"/>
                          </a:solidFill>
                          <a:highlight>
                            <a:srgbClr val="FFFFFF"/>
                          </a:highlight>
                          <a:latin typeface="Lato"/>
                          <a:ea typeface="Lato"/>
                          <a:cs typeface="Lato"/>
                          <a:sym typeface="Lato"/>
                        </a:rPr>
                        <a:t>1,500% </a:t>
                      </a:r>
                      <a:r>
                        <a:rPr lang="en-GB" sz="1400" u="none" cap="none" strike="noStrike">
                          <a:solidFill>
                            <a:schemeClr val="dk1"/>
                          </a:solidFill>
                          <a:highlight>
                            <a:srgbClr val="FFFFFF"/>
                          </a:highlight>
                          <a:latin typeface="Lato"/>
                          <a:ea typeface="Lato"/>
                          <a:cs typeface="Lato"/>
                          <a:sym typeface="Lato"/>
                        </a:rPr>
                        <a:t>which is huge! This is compared to an average of 22.8% for a credit card, meaning a lot more will be paid back than was borrowed.</a:t>
                      </a:r>
                      <a:endParaRPr sz="1400" u="none" cap="none" strike="noStrike">
                        <a:solidFill>
                          <a:schemeClr val="dk1"/>
                        </a:solidFill>
                        <a:highlight>
                          <a:srgbClr val="FFFFFF"/>
                        </a:highlight>
                        <a:latin typeface="Lato"/>
                        <a:ea typeface="Lato"/>
                        <a:cs typeface="Lato"/>
                        <a:sym typeface="Lato"/>
                      </a:endParaRPr>
                    </a:p>
                  </a:txBody>
                  <a:tcPr marT="91425" marB="91425" marR="91425" marL="91425" anchor="ctr"/>
                </a:tc>
              </a:tr>
            </a:tbl>
          </a:graphicData>
        </a:graphic>
      </p:graphicFrame>
      <p:graphicFrame>
        <p:nvGraphicFramePr>
          <p:cNvPr id="308" name="Google Shape;308;g2fb8fed5189_0_0"/>
          <p:cNvGraphicFramePr/>
          <p:nvPr/>
        </p:nvGraphicFramePr>
        <p:xfrm>
          <a:off x="3056975" y="1177800"/>
          <a:ext cx="3000000" cy="3000000"/>
        </p:xfrm>
        <a:graphic>
          <a:graphicData uri="http://schemas.openxmlformats.org/drawingml/2006/table">
            <a:tbl>
              <a:tblPr>
                <a:noFill/>
                <a:tableStyleId>{4C7C8B54-B85A-4D5D-AF22-4B4CD297DA95}</a:tableStyleId>
              </a:tblPr>
              <a:tblGrid>
                <a:gridCol w="2846575"/>
              </a:tblGrid>
              <a:tr h="45267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Personal bank loans</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56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highlight>
                            <a:srgbClr val="FFFFFF"/>
                          </a:highlight>
                          <a:latin typeface="Lato"/>
                          <a:ea typeface="Lato"/>
                          <a:cs typeface="Lato"/>
                          <a:sym typeface="Lato"/>
                        </a:rPr>
                        <a:t>A fixed amount of money, usually </a:t>
                      </a:r>
                      <a:r>
                        <a:rPr b="1" lang="en-GB" sz="1400" u="none" cap="none" strike="noStrike">
                          <a:highlight>
                            <a:srgbClr val="FFFFFF"/>
                          </a:highlight>
                          <a:latin typeface="Lato"/>
                          <a:ea typeface="Lato"/>
                          <a:cs typeface="Lato"/>
                          <a:sym typeface="Lato"/>
                        </a:rPr>
                        <a:t>borrowed from the bank.</a:t>
                      </a:r>
                      <a:r>
                        <a:rPr lang="en-GB" sz="1400" u="none" cap="none" strike="noStrike">
                          <a:highlight>
                            <a:srgbClr val="FFFFFF"/>
                          </a:highlight>
                          <a:latin typeface="Lato"/>
                          <a:ea typeface="Lato"/>
                          <a:cs typeface="Lato"/>
                          <a:sym typeface="Lato"/>
                        </a:rPr>
                        <a:t> It is repayable by s</a:t>
                      </a:r>
                      <a:r>
                        <a:rPr b="1" lang="en-GB" sz="1400" u="none" cap="none" strike="noStrike">
                          <a:highlight>
                            <a:srgbClr val="FFFFFF"/>
                          </a:highlight>
                          <a:latin typeface="Lato"/>
                          <a:ea typeface="Lato"/>
                          <a:cs typeface="Lato"/>
                          <a:sym typeface="Lato"/>
                        </a:rPr>
                        <a:t>et monthly installments over an agreed period of time.</a:t>
                      </a:r>
                      <a:r>
                        <a:rPr lang="en-GB" sz="1400" u="none" cap="none" strike="noStrike">
                          <a:highlight>
                            <a:srgbClr val="FFFFFF"/>
                          </a:highlight>
                          <a:latin typeface="Lato"/>
                          <a:ea typeface="Lato"/>
                          <a:cs typeface="Lato"/>
                          <a:sym typeface="Lato"/>
                        </a:rPr>
                        <a:t> A fixed rate of interest and sometimes extra fees are added to the value of the loan. </a:t>
                      </a:r>
                      <a:endParaRPr sz="1400" u="none" cap="none" strike="noStrike">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highlight>
                            <a:srgbClr val="FFFFFF"/>
                          </a:highlight>
                          <a:latin typeface="Lato"/>
                          <a:ea typeface="Lato"/>
                          <a:cs typeface="Lato"/>
                          <a:sym typeface="Lato"/>
                        </a:rPr>
                        <a:t>Repayments are usually made by direct debit from a bank account. If the payments are not made on time, then a fee may be charged.</a:t>
                      </a:r>
                      <a:endParaRPr sz="1400" u="none" cap="none" strike="noStrike">
                        <a:latin typeface="Lato"/>
                        <a:ea typeface="Lato"/>
                        <a:cs typeface="Lato"/>
                        <a:sym typeface="Lato"/>
                      </a:endParaRPr>
                    </a:p>
                  </a:txBody>
                  <a:tcPr marT="91425" marB="91425" marR="91425" marL="91425"/>
                </a:tc>
              </a:tr>
            </a:tbl>
          </a:graphicData>
        </a:graphic>
      </p:graphicFrame>
      <p:graphicFrame>
        <p:nvGraphicFramePr>
          <p:cNvPr id="309" name="Google Shape;309;g2fb8fed5189_0_0"/>
          <p:cNvGraphicFramePr/>
          <p:nvPr/>
        </p:nvGraphicFramePr>
        <p:xfrm>
          <a:off x="6044850" y="1177800"/>
          <a:ext cx="3000000" cy="3000000"/>
        </p:xfrm>
        <a:graphic>
          <a:graphicData uri="http://schemas.openxmlformats.org/drawingml/2006/table">
            <a:tbl>
              <a:tblPr>
                <a:noFill/>
                <a:tableStyleId>{4C7C8B54-B85A-4D5D-AF22-4B4CD297DA95}</a:tableStyleId>
              </a:tblPr>
              <a:tblGrid>
                <a:gridCol w="2905700"/>
              </a:tblGrid>
              <a:tr h="46325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Buy Now Pay Later</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5572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202124"/>
                          </a:solidFill>
                          <a:highlight>
                            <a:srgbClr val="FFFFFF"/>
                          </a:highlight>
                          <a:latin typeface="Lato"/>
                          <a:ea typeface="Lato"/>
                          <a:cs typeface="Lato"/>
                          <a:sym typeface="Lato"/>
                        </a:rPr>
                        <a:t>Buy now pay later schemes do exactly what they say – a consumer gets the opportunity to </a:t>
                      </a:r>
                      <a:r>
                        <a:rPr b="1" lang="en-GB" sz="1400" u="none" cap="none" strike="noStrike">
                          <a:solidFill>
                            <a:srgbClr val="202124"/>
                          </a:solidFill>
                          <a:highlight>
                            <a:srgbClr val="FFFFFF"/>
                          </a:highlight>
                          <a:latin typeface="Lato"/>
                          <a:ea typeface="Lato"/>
                          <a:cs typeface="Lato"/>
                          <a:sym typeface="Lato"/>
                        </a:rPr>
                        <a:t>buy something without having to pay for it until a later date.</a:t>
                      </a:r>
                      <a:r>
                        <a:rPr lang="en-GB" sz="1400" u="none" cap="none" strike="noStrike">
                          <a:solidFill>
                            <a:srgbClr val="202124"/>
                          </a:solidFill>
                          <a:highlight>
                            <a:srgbClr val="FFFFFF"/>
                          </a:highlight>
                          <a:latin typeface="Lato"/>
                          <a:ea typeface="Lato"/>
                          <a:cs typeface="Lato"/>
                          <a:sym typeface="Lato"/>
                        </a:rPr>
                        <a:t> </a:t>
                      </a:r>
                      <a:r>
                        <a:rPr lang="en-GB">
                          <a:solidFill>
                            <a:srgbClr val="202124"/>
                          </a:solidFill>
                          <a:highlight>
                            <a:srgbClr val="FFFFFF"/>
                          </a:highlight>
                          <a:latin typeface="Lato"/>
                          <a:ea typeface="Lato"/>
                          <a:cs typeface="Lato"/>
                          <a:sym typeface="Lato"/>
                        </a:rPr>
                        <a:t>Repayment plans can look different. For example, a person may be required to make repayments </a:t>
                      </a:r>
                      <a:r>
                        <a:rPr b="1" lang="en-GB">
                          <a:solidFill>
                            <a:srgbClr val="202124"/>
                          </a:solidFill>
                          <a:highlight>
                            <a:srgbClr val="FFFFFF"/>
                          </a:highlight>
                          <a:latin typeface="Lato"/>
                          <a:ea typeface="Lato"/>
                          <a:cs typeface="Lato"/>
                          <a:sym typeface="Lato"/>
                        </a:rPr>
                        <a:t>every </a:t>
                      </a:r>
                      <a:r>
                        <a:rPr b="1" lang="en-GB" sz="1400" u="none" cap="none" strike="noStrike">
                          <a:solidFill>
                            <a:srgbClr val="202124"/>
                          </a:solidFill>
                          <a:highlight>
                            <a:srgbClr val="FFFFFF"/>
                          </a:highlight>
                          <a:latin typeface="Lato"/>
                          <a:ea typeface="Lato"/>
                          <a:cs typeface="Lato"/>
                          <a:sym typeface="Lato"/>
                        </a:rPr>
                        <a:t>2 weeks</a:t>
                      </a:r>
                      <a:r>
                        <a:rPr lang="en-GB" sz="1400" u="none" cap="none" strike="noStrike">
                          <a:solidFill>
                            <a:srgbClr val="202124"/>
                          </a:solidFill>
                          <a:highlight>
                            <a:srgbClr val="FFFFFF"/>
                          </a:highlight>
                          <a:latin typeface="Lato"/>
                          <a:ea typeface="Lato"/>
                          <a:cs typeface="Lato"/>
                          <a:sym typeface="Lato"/>
                        </a:rPr>
                        <a:t> </a:t>
                      </a:r>
                      <a:r>
                        <a:rPr lang="en-GB">
                          <a:solidFill>
                            <a:srgbClr val="202124"/>
                          </a:solidFill>
                          <a:highlight>
                            <a:srgbClr val="FFFFFF"/>
                          </a:highlight>
                          <a:latin typeface="Lato"/>
                          <a:ea typeface="Lato"/>
                          <a:cs typeface="Lato"/>
                          <a:sym typeface="Lato"/>
                        </a:rPr>
                        <a:t>for up to</a:t>
                      </a:r>
                      <a:r>
                        <a:rPr lang="en-GB" sz="1400" u="none" cap="none" strike="noStrike">
                          <a:solidFill>
                            <a:srgbClr val="202124"/>
                          </a:solidFill>
                          <a:highlight>
                            <a:srgbClr val="FFFFFF"/>
                          </a:highlight>
                          <a:latin typeface="Lato"/>
                          <a:ea typeface="Lato"/>
                          <a:cs typeface="Lato"/>
                          <a:sym typeface="Lato"/>
                        </a:rPr>
                        <a:t> 3 months. If payments are late, </a:t>
                      </a:r>
                      <a:r>
                        <a:rPr b="1" lang="en-GB" sz="1400" u="none" cap="none" strike="noStrike">
                          <a:solidFill>
                            <a:srgbClr val="202124"/>
                          </a:solidFill>
                          <a:highlight>
                            <a:srgbClr val="FFFFFF"/>
                          </a:highlight>
                          <a:latin typeface="Lato"/>
                          <a:ea typeface="Lato"/>
                          <a:cs typeface="Lato"/>
                          <a:sym typeface="Lato"/>
                        </a:rPr>
                        <a:t>fees and interest are normally added.</a:t>
                      </a:r>
                      <a:r>
                        <a:rPr lang="en-GB" sz="1400" u="none" cap="none" strike="noStrike">
                          <a:solidFill>
                            <a:srgbClr val="202124"/>
                          </a:solidFill>
                          <a:highlight>
                            <a:srgbClr val="FFFFFF"/>
                          </a:highlight>
                          <a:latin typeface="Lato"/>
                          <a:ea typeface="Lato"/>
                          <a:cs typeface="Lato"/>
                          <a:sym typeface="Lato"/>
                        </a:rPr>
                        <a:t>  </a:t>
                      </a:r>
                      <a:endParaRPr sz="1600" u="none" cap="none" strike="noStrike">
                        <a:latin typeface="Lato"/>
                        <a:ea typeface="Lato"/>
                        <a:cs typeface="Lato"/>
                        <a:sym typeface="Lato"/>
                      </a:endParaRPr>
                    </a:p>
                  </a:txBody>
                  <a:tcPr marT="91425" marB="91425" marR="91425" marL="91425"/>
                </a:tc>
              </a:tr>
            </a:tbl>
          </a:graphicData>
        </a:graphic>
      </p:graphicFrame>
      <p:sp>
        <p:nvSpPr>
          <p:cNvPr id="310" name="Google Shape;310;g2fb8fed5189_0_0"/>
          <p:cNvSpPr txBox="1"/>
          <p:nvPr/>
        </p:nvSpPr>
        <p:spPr>
          <a:xfrm>
            <a:off x="122175" y="4342650"/>
            <a:ext cx="7811100" cy="7143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Which of these forms of borrowing do you think are lower risk and which do you think are higher risk?</a:t>
            </a:r>
            <a:endParaRPr b="1" i="0" sz="1600" u="none" cap="none" strike="noStrike">
              <a:solidFill>
                <a:srgbClr val="FFFFFF"/>
              </a:solidFill>
              <a:latin typeface="Lato"/>
              <a:ea typeface="Lato"/>
              <a:cs typeface="Lato"/>
              <a:sym typeface="Lato"/>
            </a:endParaRPr>
          </a:p>
        </p:txBody>
      </p:sp>
      <p:sp>
        <p:nvSpPr>
          <p:cNvPr id="311" name="Google Shape;311;g2fb8fed5189_0_0"/>
          <p:cNvSpPr txBox="1"/>
          <p:nvPr/>
        </p:nvSpPr>
        <p:spPr>
          <a:xfrm>
            <a:off x="122175" y="4342650"/>
            <a:ext cx="7811100" cy="714300"/>
          </a:xfrm>
          <a:prstGeom prst="rect">
            <a:avLst/>
          </a:prstGeom>
          <a:solidFill>
            <a:schemeClr val="accen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Personal bank loans have the </a:t>
            </a:r>
            <a:r>
              <a:rPr b="1" i="0" lang="en-GB" sz="1600" u="sng" cap="none" strike="noStrike">
                <a:solidFill>
                  <a:srgbClr val="FFFFFF"/>
                </a:solidFill>
                <a:latin typeface="Lato"/>
                <a:ea typeface="Lato"/>
                <a:cs typeface="Lato"/>
                <a:sym typeface="Lato"/>
              </a:rPr>
              <a:t>lowest</a:t>
            </a:r>
            <a:r>
              <a:rPr b="1" i="0" lang="en-GB" sz="1600" u="none" cap="none" strike="noStrike">
                <a:solidFill>
                  <a:srgbClr val="FFFFFF"/>
                </a:solidFill>
                <a:latin typeface="Lato"/>
                <a:ea typeface="Lato"/>
                <a:cs typeface="Lato"/>
                <a:sym typeface="Lato"/>
              </a:rPr>
              <a:t> risk and payday loans and </a:t>
            </a:r>
            <a:r>
              <a:rPr b="1" i="0" lang="en-GB" sz="1600" u="none" cap="none" strike="noStrike">
                <a:solidFill>
                  <a:schemeClr val="lt1"/>
                </a:solidFill>
                <a:latin typeface="Lato"/>
                <a:ea typeface="Lato"/>
                <a:cs typeface="Lato"/>
                <a:sym typeface="Lato"/>
              </a:rPr>
              <a:t>Buy Now Pay Later </a:t>
            </a:r>
            <a:r>
              <a:rPr b="1" i="0" lang="en-GB" sz="1600" u="none" cap="none" strike="noStrike">
                <a:solidFill>
                  <a:srgbClr val="FFFFFF"/>
                </a:solidFill>
                <a:latin typeface="Lato"/>
                <a:ea typeface="Lato"/>
                <a:cs typeface="Lato"/>
                <a:sym typeface="Lato"/>
              </a:rPr>
              <a:t>are </a:t>
            </a:r>
            <a:r>
              <a:rPr b="1" i="0" lang="en-GB" sz="1600" u="sng" cap="none" strike="noStrike">
                <a:solidFill>
                  <a:srgbClr val="FFFFFF"/>
                </a:solidFill>
                <a:latin typeface="Lato"/>
                <a:ea typeface="Lato"/>
                <a:cs typeface="Lato"/>
                <a:sym typeface="Lato"/>
              </a:rPr>
              <a:t>higher</a:t>
            </a:r>
            <a:r>
              <a:rPr b="0" i="0" lang="en-GB" sz="1400" u="none" cap="none" strike="noStrike">
                <a:solidFill>
                  <a:srgbClr val="000000"/>
                </a:solidFill>
                <a:latin typeface="Arial"/>
                <a:ea typeface="Arial"/>
                <a:cs typeface="Arial"/>
                <a:sym typeface="Arial"/>
              </a:rPr>
              <a:t> </a:t>
            </a:r>
            <a:r>
              <a:rPr b="1" i="0" lang="en-GB" sz="1600" u="none" cap="none" strike="noStrike">
                <a:solidFill>
                  <a:srgbClr val="FFFFFF"/>
                </a:solidFill>
                <a:latin typeface="Lato"/>
                <a:ea typeface="Lato"/>
                <a:cs typeface="Lato"/>
                <a:sym typeface="Lato"/>
              </a:rPr>
              <a:t>risk. It’s important to read the terms for all loans. </a:t>
            </a:r>
            <a:endParaRPr b="1" i="0" sz="1600" u="none" cap="none" strike="noStrike">
              <a:solidFill>
                <a:srgbClr val="FFFFFF"/>
              </a:solidFill>
              <a:latin typeface="Lato"/>
              <a:ea typeface="Lato"/>
              <a:cs typeface="Lato"/>
              <a:sym typeface="Lato"/>
            </a:endParaRPr>
          </a:p>
        </p:txBody>
      </p:sp>
      <p:sp>
        <p:nvSpPr>
          <p:cNvPr id="312" name="Google Shape;312;g2fb8fed5189_0_0"/>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313" name="Google Shape;313;g2fb8fed5189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4f7afccaa9_0_84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200">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What borrowing option should he consider and why?</a:t>
            </a:r>
            <a:endParaRPr b="1" i="0" sz="2000" u="none" cap="none" strike="noStrike">
              <a:solidFill>
                <a:schemeClr val="lt1"/>
              </a:solidFill>
              <a:latin typeface="Lato"/>
              <a:ea typeface="Lato"/>
              <a:cs typeface="Lato"/>
              <a:sym typeface="Lato"/>
            </a:endParaRPr>
          </a:p>
        </p:txBody>
      </p:sp>
      <p:sp>
        <p:nvSpPr>
          <p:cNvPr id="319" name="Google Shape;319;g24f7afccaa9_0_84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20" name="Google Shape;320;g24f7afccaa9_0_842"/>
          <p:cNvSpPr/>
          <p:nvPr/>
        </p:nvSpPr>
        <p:spPr>
          <a:xfrm>
            <a:off x="37617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21" name="Google Shape;321;g24f7afccaa9_0_84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22" name="Google Shape;322;g24f7afccaa9_0_84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23" name="Google Shape;323;g24f7afccaa9_0_84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324" name="Google Shape;324;g24f7afccaa9_0_84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4f7afccaa9_0_852"/>
          <p:cNvSpPr/>
          <p:nvPr/>
        </p:nvSpPr>
        <p:spPr>
          <a:xfrm>
            <a:off x="3761700" y="3617078"/>
            <a:ext cx="1730700" cy="904800"/>
          </a:xfrm>
          <a:prstGeom prst="roundRect">
            <a:avLst>
              <a:gd fmla="val 16667" name="adj"/>
            </a:avLst>
          </a:pr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30" name="Google Shape;330;g24f7afccaa9_0_85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31" name="Google Shape;331;g24f7afccaa9_0_85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32" name="Google Shape;332;g24f7afccaa9_0_85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33" name="Google Shape;333;g24f7afccaa9_0_85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200">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What borrowing option should he consider and why?</a:t>
            </a:r>
            <a:endParaRPr b="1" i="0" sz="2000" u="none" cap="none" strike="noStrike">
              <a:solidFill>
                <a:schemeClr val="lt1"/>
              </a:solidFill>
              <a:latin typeface="Lato"/>
              <a:ea typeface="Lato"/>
              <a:cs typeface="Lato"/>
              <a:sym typeface="Lato"/>
            </a:endParaRPr>
          </a:p>
        </p:txBody>
      </p:sp>
      <p:sp>
        <p:nvSpPr>
          <p:cNvPr id="334" name="Google Shape;334;g24f7afccaa9_0_85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335" name="Google Shape;335;g24f7afccaa9_0_85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75dc42cbce_0_12"/>
          <p:cNvSpPr/>
          <p:nvPr/>
        </p:nvSpPr>
        <p:spPr>
          <a:xfrm>
            <a:off x="2398950" y="1297963"/>
            <a:ext cx="6515700" cy="12861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8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1" i="0" sz="1800" u="none" cap="none" strike="noStrike">
              <a:solidFill>
                <a:schemeClr val="lt1"/>
              </a:solidFill>
              <a:latin typeface="Lato"/>
              <a:ea typeface="Lato"/>
              <a:cs typeface="Lato"/>
              <a:sym typeface="Lato"/>
            </a:endParaRPr>
          </a:p>
        </p:txBody>
      </p:sp>
      <p:pic>
        <p:nvPicPr>
          <p:cNvPr id="341" name="Google Shape;341;g275dc42cbce_0_12"/>
          <p:cNvPicPr preferRelativeResize="0"/>
          <p:nvPr/>
        </p:nvPicPr>
        <p:blipFill rotWithShape="1">
          <a:blip r:embed="rId3">
            <a:alphaModFix/>
          </a:blip>
          <a:srcRect b="0" l="0" r="0" t="0"/>
          <a:stretch/>
        </p:blipFill>
        <p:spPr>
          <a:xfrm>
            <a:off x="360375" y="1223475"/>
            <a:ext cx="1782166" cy="2095500"/>
          </a:xfrm>
          <a:prstGeom prst="rect">
            <a:avLst/>
          </a:prstGeom>
          <a:noFill/>
          <a:ln cap="flat" cmpd="sng" w="19050">
            <a:solidFill>
              <a:schemeClr val="accent2"/>
            </a:solidFill>
            <a:prstDash val="solid"/>
            <a:round/>
            <a:headEnd len="sm" w="sm" type="none"/>
            <a:tailEnd len="sm" w="sm" type="none"/>
          </a:ln>
        </p:spPr>
      </p:pic>
      <p:sp>
        <p:nvSpPr>
          <p:cNvPr id="342" name="Google Shape;342;g275dc42cbce_0_12"/>
          <p:cNvSpPr/>
          <p:nvPr/>
        </p:nvSpPr>
        <p:spPr>
          <a:xfrm>
            <a:off x="2398950" y="2701788"/>
            <a:ext cx="6515700" cy="542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Sam </a:t>
            </a:r>
            <a:r>
              <a:rPr b="1" lang="en-GB" sz="1800">
                <a:solidFill>
                  <a:schemeClr val="lt1"/>
                </a:solidFill>
                <a:latin typeface="Lato"/>
                <a:ea typeface="Lato"/>
                <a:cs typeface="Lato"/>
                <a:sym typeface="Lato"/>
              </a:rPr>
              <a:t>decides to use a personal bank loan</a:t>
            </a:r>
            <a:endParaRPr b="1" i="0" sz="1800" u="none" cap="none" strike="noStrike">
              <a:solidFill>
                <a:schemeClr val="lt1"/>
              </a:solidFill>
              <a:latin typeface="Lato"/>
              <a:ea typeface="Lato"/>
              <a:cs typeface="Lato"/>
              <a:sym typeface="Lato"/>
            </a:endParaRPr>
          </a:p>
        </p:txBody>
      </p:sp>
      <p:sp>
        <p:nvSpPr>
          <p:cNvPr id="343" name="Google Shape;343;g275dc42cbce_0_12"/>
          <p:cNvSpPr txBox="1"/>
          <p:nvPr/>
        </p:nvSpPr>
        <p:spPr>
          <a:xfrm>
            <a:off x="457425" y="3781375"/>
            <a:ext cx="585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4" name="Google Shape;344;g275dc42cbce_0_12"/>
          <p:cNvSpPr txBox="1"/>
          <p:nvPr/>
        </p:nvSpPr>
        <p:spPr>
          <a:xfrm>
            <a:off x="386250" y="3466275"/>
            <a:ext cx="86709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Using full sentences, respond to the </a:t>
            </a:r>
            <a:r>
              <a:rPr b="1" lang="en-GB" sz="1600">
                <a:solidFill>
                  <a:schemeClr val="accent1"/>
                </a:solidFill>
                <a:latin typeface="Lato"/>
                <a:ea typeface="Lato"/>
                <a:cs typeface="Lato"/>
                <a:sym typeface="Lato"/>
              </a:rPr>
              <a:t>following</a:t>
            </a:r>
            <a:r>
              <a:rPr b="1" lang="en-GB" sz="1600">
                <a:solidFill>
                  <a:schemeClr val="accent1"/>
                </a:solidFill>
                <a:latin typeface="Lato"/>
                <a:ea typeface="Lato"/>
                <a:cs typeface="Lato"/>
                <a:sym typeface="Lato"/>
              </a:rPr>
              <a:t> questions</a:t>
            </a:r>
            <a:endParaRPr b="1" sz="1600">
              <a:solidFill>
                <a:schemeClr val="accent1"/>
              </a:solidFill>
              <a:latin typeface="Lato"/>
              <a:ea typeface="Lato"/>
              <a:cs typeface="Lato"/>
              <a:sym typeface="Lato"/>
            </a:endParaRPr>
          </a:p>
          <a:p>
            <a:pPr indent="0" lvl="0" marL="0" rtl="0" algn="l">
              <a:spcBef>
                <a:spcPts val="0"/>
              </a:spcBef>
              <a:spcAft>
                <a:spcPts val="0"/>
              </a:spcAft>
              <a:buNone/>
            </a:pPr>
            <a:r>
              <a:t/>
            </a:r>
            <a:endParaRPr b="1" sz="800">
              <a:solidFill>
                <a:schemeClr val="accent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lang="en-GB" sz="1700">
                <a:solidFill>
                  <a:schemeClr val="dk1"/>
                </a:solidFill>
                <a:latin typeface="Lato"/>
                <a:ea typeface="Lato"/>
                <a:cs typeface="Lato"/>
                <a:sym typeface="Lato"/>
              </a:rPr>
              <a:t>Before buying the car, are there any other financial factors that Sam should consider? </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lang="en-GB" sz="1700">
                <a:solidFill>
                  <a:schemeClr val="dk1"/>
                </a:solidFill>
                <a:latin typeface="Lato"/>
                <a:ea typeface="Lato"/>
                <a:cs typeface="Lato"/>
                <a:sym typeface="Lato"/>
              </a:rPr>
              <a:t>What makes a personal loan the best option?</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lang="en-GB" sz="1700">
                <a:solidFill>
                  <a:schemeClr val="dk1"/>
                </a:solidFill>
                <a:latin typeface="Lato"/>
                <a:ea typeface="Lato"/>
                <a:cs typeface="Lato"/>
                <a:sym typeface="Lato"/>
              </a:rPr>
              <a:t>What are some of the problems associated with these borrowing options?</a:t>
            </a:r>
            <a:endParaRPr sz="1700">
              <a:solidFill>
                <a:schemeClr val="dk1"/>
              </a:solidFill>
              <a:latin typeface="Lato"/>
              <a:ea typeface="Lato"/>
              <a:cs typeface="Lato"/>
              <a:sym typeface="Lato"/>
            </a:endParaRPr>
          </a:p>
          <a:p>
            <a:pPr indent="0" lvl="0" marL="457200" rtl="0" algn="l">
              <a:spcBef>
                <a:spcPts val="0"/>
              </a:spcBef>
              <a:spcAft>
                <a:spcPts val="0"/>
              </a:spcAft>
              <a:buNone/>
            </a:pPr>
            <a:r>
              <a:rPr b="1" lang="en-GB" sz="1600">
                <a:solidFill>
                  <a:schemeClr val="dk1"/>
                </a:solidFill>
                <a:latin typeface="Lato"/>
                <a:ea typeface="Lato"/>
                <a:cs typeface="Lato"/>
                <a:sym typeface="Lato"/>
              </a:rPr>
              <a:t>         </a:t>
            </a:r>
            <a:endParaRPr sz="1600">
              <a:solidFill>
                <a:schemeClr val="dk1"/>
              </a:solidFill>
            </a:endParaRPr>
          </a:p>
        </p:txBody>
      </p:sp>
      <p:sp>
        <p:nvSpPr>
          <p:cNvPr id="345" name="Google Shape;345;g275dc42cbce_0_1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346" name="Google Shape;346;g275dc42cbce_0_1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4f7afccaa9_0_887"/>
          <p:cNvSpPr/>
          <p:nvPr/>
        </p:nvSpPr>
        <p:spPr>
          <a:xfrm>
            <a:off x="7924000" y="4345575"/>
            <a:ext cx="954000" cy="705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4f7afccaa9_0_887"/>
          <p:cNvSpPr txBox="1"/>
          <p:nvPr/>
        </p:nvSpPr>
        <p:spPr>
          <a:xfrm>
            <a:off x="198175" y="3044625"/>
            <a:ext cx="8679900" cy="9975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All borrowing options (except for student finance) affect people’s </a:t>
            </a:r>
            <a:r>
              <a:rPr b="1" i="0" lang="en-GB" sz="1600" u="sng" cap="none" strike="noStrike">
                <a:solidFill>
                  <a:srgbClr val="FFFFFF"/>
                </a:solidFill>
                <a:latin typeface="Lato"/>
                <a:ea typeface="Lato"/>
                <a:cs typeface="Lato"/>
                <a:sym typeface="Lato"/>
              </a:rPr>
              <a:t>credit score</a:t>
            </a:r>
            <a:r>
              <a:rPr b="1" i="0" lang="en-GB" sz="1600" u="none" cap="none" strike="noStrike">
                <a:solidFill>
                  <a:srgbClr val="FFFFFF"/>
                </a:solidFill>
                <a:latin typeface="Lato"/>
                <a:ea typeface="Lato"/>
                <a:cs typeface="Lato"/>
                <a:sym typeface="Lato"/>
              </a:rPr>
              <a:t>. </a:t>
            </a:r>
            <a:endParaRPr b="1"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 credit score is a number that is a quick summary of a person’s credit (borrowing) history.</a:t>
            </a:r>
            <a:endParaRPr b="0" i="0" sz="1600" u="none" cap="none" strike="noStrike">
              <a:solidFill>
                <a:schemeClr val="lt1"/>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 I</a:t>
            </a:r>
            <a:r>
              <a:rPr b="0" i="0" lang="en-GB" sz="1600" u="none" cap="none" strike="noStrike">
                <a:solidFill>
                  <a:srgbClr val="FFFFFF"/>
                </a:solidFill>
                <a:latin typeface="Lato"/>
                <a:ea typeface="Lato"/>
                <a:cs typeface="Lato"/>
                <a:sym typeface="Lato"/>
              </a:rPr>
              <a:t>t affects the ability to borrow money at a later date e.g. to take out a mortgage to buy a home.</a:t>
            </a:r>
            <a:endParaRPr b="0" i="0" sz="1600" u="none" cap="none" strike="noStrike">
              <a:solidFill>
                <a:srgbClr val="FFFFFF"/>
              </a:solidFill>
              <a:latin typeface="Lato"/>
              <a:ea typeface="Lato"/>
              <a:cs typeface="Lato"/>
              <a:sym typeface="Lato"/>
            </a:endParaRPr>
          </a:p>
        </p:txBody>
      </p:sp>
      <p:pic>
        <p:nvPicPr>
          <p:cNvPr id="353" name="Google Shape;353;g24f7afccaa9_0_887"/>
          <p:cNvPicPr preferRelativeResize="0"/>
          <p:nvPr/>
        </p:nvPicPr>
        <p:blipFill rotWithShape="1">
          <a:blip r:embed="rId3">
            <a:alphaModFix/>
          </a:blip>
          <a:srcRect b="0" l="0" r="0" t="0"/>
          <a:stretch/>
        </p:blipFill>
        <p:spPr>
          <a:xfrm>
            <a:off x="3840406" y="1182250"/>
            <a:ext cx="1463182" cy="1724336"/>
          </a:xfrm>
          <a:prstGeom prst="rect">
            <a:avLst/>
          </a:prstGeom>
          <a:noFill/>
          <a:ln cap="flat" cmpd="sng" w="19050">
            <a:solidFill>
              <a:schemeClr val="accent2"/>
            </a:solidFill>
            <a:prstDash val="solid"/>
            <a:round/>
            <a:headEnd len="sm" w="sm" type="none"/>
            <a:tailEnd len="sm" w="sm" type="none"/>
          </a:ln>
        </p:spPr>
      </p:pic>
      <p:pic>
        <p:nvPicPr>
          <p:cNvPr id="354" name="Google Shape;354;g24f7afccaa9_0_887"/>
          <p:cNvPicPr preferRelativeResize="0"/>
          <p:nvPr/>
        </p:nvPicPr>
        <p:blipFill rotWithShape="1">
          <a:blip r:embed="rId4">
            <a:alphaModFix/>
          </a:blip>
          <a:srcRect b="0" l="0" r="0" t="0"/>
          <a:stretch/>
        </p:blipFill>
        <p:spPr>
          <a:xfrm>
            <a:off x="2129600" y="1182239"/>
            <a:ext cx="1440010" cy="1724336"/>
          </a:xfrm>
          <a:prstGeom prst="rect">
            <a:avLst/>
          </a:prstGeom>
          <a:noFill/>
          <a:ln cap="flat" cmpd="sng" w="19050">
            <a:solidFill>
              <a:schemeClr val="accent2"/>
            </a:solidFill>
            <a:prstDash val="solid"/>
            <a:round/>
            <a:headEnd len="sm" w="sm" type="none"/>
            <a:tailEnd len="sm" w="sm" type="none"/>
          </a:ln>
        </p:spPr>
      </p:pic>
      <p:pic>
        <p:nvPicPr>
          <p:cNvPr id="355" name="Google Shape;355;g24f7afccaa9_0_887"/>
          <p:cNvPicPr preferRelativeResize="0"/>
          <p:nvPr/>
        </p:nvPicPr>
        <p:blipFill rotWithShape="1">
          <a:blip r:embed="rId5">
            <a:alphaModFix/>
          </a:blip>
          <a:srcRect b="0" l="0" r="0" t="0"/>
          <a:stretch/>
        </p:blipFill>
        <p:spPr>
          <a:xfrm>
            <a:off x="5574368" y="1182250"/>
            <a:ext cx="1463182" cy="1724337"/>
          </a:xfrm>
          <a:prstGeom prst="rect">
            <a:avLst/>
          </a:prstGeom>
          <a:noFill/>
          <a:ln cap="flat" cmpd="sng" w="19050">
            <a:solidFill>
              <a:schemeClr val="accent2"/>
            </a:solidFill>
            <a:prstDash val="solid"/>
            <a:round/>
            <a:headEnd len="sm" w="sm" type="none"/>
            <a:tailEnd len="sm" w="sm" type="none"/>
          </a:ln>
        </p:spPr>
      </p:pic>
      <p:sp>
        <p:nvSpPr>
          <p:cNvPr id="356" name="Google Shape;356;g24f7afccaa9_0_887"/>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a:t>
            </a:r>
            <a:r>
              <a:rPr b="1" lang="en-GB" sz="2900">
                <a:solidFill>
                  <a:schemeClr val="accent2"/>
                </a:solidFill>
                <a:latin typeface="Lato"/>
                <a:ea typeface="Lato"/>
                <a:cs typeface="Lato"/>
                <a:sym typeface="Lato"/>
              </a:rPr>
              <a:t>and credit score</a:t>
            </a:r>
            <a:endParaRPr b="1" i="0" sz="2900" u="none" cap="none" strike="noStrike">
              <a:solidFill>
                <a:schemeClr val="accent2"/>
              </a:solidFill>
              <a:latin typeface="Lato"/>
              <a:ea typeface="Lato"/>
              <a:cs typeface="Lato"/>
              <a:sym typeface="Lato"/>
            </a:endParaRPr>
          </a:p>
        </p:txBody>
      </p:sp>
      <p:sp>
        <p:nvSpPr>
          <p:cNvPr id="357" name="Google Shape;357;g24f7afccaa9_0_88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60c82ddac2_0_6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72" name="Google Shape;72;g260c82ddac2_0_6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3" name="Google Shape;73;g260c82ddac2_0_6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sz="1600">
              <a:solidFill>
                <a:srgbClr val="FFFFFF"/>
              </a:solidFill>
              <a:latin typeface="Lato"/>
              <a:ea typeface="Lato"/>
              <a:cs typeface="Lato"/>
              <a:sym typeface="Lato"/>
            </a:endParaRPr>
          </a:p>
        </p:txBody>
      </p:sp>
      <p:sp>
        <p:nvSpPr>
          <p:cNvPr id="74" name="Google Shape;74;g260c82ddac2_0_67"/>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75dc42cbce_0_23"/>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lt1"/>
                </a:solidFill>
                <a:latin typeface="Lato"/>
                <a:ea typeface="Lato"/>
                <a:cs typeface="Lato"/>
                <a:sym typeface="Lato"/>
              </a:rPr>
              <a:t>Optional - additional activity </a:t>
            </a:r>
            <a:endParaRPr b="1" sz="2900">
              <a:solidFill>
                <a:schemeClr val="lt1"/>
              </a:solidFill>
              <a:latin typeface="Lato"/>
              <a:ea typeface="Lato"/>
              <a:cs typeface="Lato"/>
              <a:sym typeface="Lato"/>
            </a:endParaRPr>
          </a:p>
        </p:txBody>
      </p:sp>
      <p:sp>
        <p:nvSpPr>
          <p:cNvPr id="363" name="Google Shape;363;g275dc42cbce_0_23"/>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4f7afccaa9_0_89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69" name="Google Shape;369;g24f7afccaa9_0_897"/>
          <p:cNvSpPr txBox="1"/>
          <p:nvPr/>
        </p:nvSpPr>
        <p:spPr>
          <a:xfrm>
            <a:off x="2681250" y="2963207"/>
            <a:ext cx="6099000" cy="10989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800" u="none" cap="none" strike="noStrike">
                <a:solidFill>
                  <a:srgbClr val="FFFFFF"/>
                </a:solidFill>
                <a:latin typeface="Lato"/>
                <a:ea typeface="Lato"/>
                <a:cs typeface="Lato"/>
                <a:sym typeface="Lato"/>
              </a:rPr>
              <a:t>Neeta chose to pay for her clothes using Buy Now Pay Later. What are some of the potential problems associated with this borrowing option?</a:t>
            </a:r>
            <a:endParaRPr b="1" i="0" sz="1800" u="none" cap="none" strike="noStrike">
              <a:solidFill>
                <a:srgbClr val="FFFFFF"/>
              </a:solidFill>
              <a:latin typeface="Lato"/>
              <a:ea typeface="Lato"/>
              <a:cs typeface="Lato"/>
              <a:sym typeface="Lato"/>
            </a:endParaRPr>
          </a:p>
        </p:txBody>
      </p:sp>
      <p:pic>
        <p:nvPicPr>
          <p:cNvPr id="370" name="Google Shape;370;g24f7afccaa9_0_897"/>
          <p:cNvPicPr preferRelativeResize="0"/>
          <p:nvPr/>
        </p:nvPicPr>
        <p:blipFill rotWithShape="1">
          <a:blip r:embed="rId3">
            <a:alphaModFix/>
          </a:blip>
          <a:srcRect b="0" l="0" r="0" t="0"/>
          <a:stretch/>
        </p:blipFill>
        <p:spPr>
          <a:xfrm>
            <a:off x="512650" y="1630125"/>
            <a:ext cx="1730700" cy="2431975"/>
          </a:xfrm>
          <a:prstGeom prst="rect">
            <a:avLst/>
          </a:prstGeom>
          <a:noFill/>
          <a:ln cap="flat" cmpd="sng" w="19050">
            <a:solidFill>
              <a:schemeClr val="accent2"/>
            </a:solidFill>
            <a:prstDash val="solid"/>
            <a:round/>
            <a:headEnd len="sm" w="sm" type="none"/>
            <a:tailEnd len="sm" w="sm" type="none"/>
          </a:ln>
        </p:spPr>
      </p:pic>
      <p:sp>
        <p:nvSpPr>
          <p:cNvPr id="371" name="Google Shape;371;g24f7afccaa9_0_897"/>
          <p:cNvSpPr/>
          <p:nvPr/>
        </p:nvSpPr>
        <p:spPr>
          <a:xfrm>
            <a:off x="2681250" y="1630125"/>
            <a:ext cx="6099000" cy="103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800" u="none" cap="none" strike="noStrike">
                <a:solidFill>
                  <a:schemeClr val="lt1"/>
                </a:solidFill>
                <a:latin typeface="Lato"/>
                <a:ea typeface="Lato"/>
                <a:cs typeface="Lato"/>
                <a:sym typeface="Lato"/>
              </a:rPr>
              <a:t>Neeta has recently graduated and needs to buy clothes for her new job. She does some online shopping and the total cost is higher than she expected.  </a:t>
            </a:r>
            <a:endParaRPr b="0" i="0" sz="1800" u="none" cap="none" strike="noStrike">
              <a:solidFill>
                <a:schemeClr val="lt1"/>
              </a:solidFill>
              <a:latin typeface="Lato"/>
              <a:ea typeface="Lato"/>
              <a:cs typeface="Lato"/>
              <a:sym typeface="Lato"/>
            </a:endParaRPr>
          </a:p>
        </p:txBody>
      </p:sp>
      <p:sp>
        <p:nvSpPr>
          <p:cNvPr id="372" name="Google Shape;372;g24f7afccaa9_0_897"/>
          <p:cNvSpPr txBox="1"/>
          <p:nvPr>
            <p:ph type="ctrTitle"/>
          </p:nvPr>
        </p:nvSpPr>
        <p:spPr>
          <a:xfrm>
            <a:off x="261150" y="242750"/>
            <a:ext cx="80640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Borrowing </a:t>
            </a:r>
            <a:r>
              <a:rPr b="1" lang="en-GB" sz="2900">
                <a:solidFill>
                  <a:schemeClr val="accent2"/>
                </a:solidFill>
                <a:latin typeface="Lato"/>
                <a:ea typeface="Lato"/>
                <a:cs typeface="Lato"/>
                <a:sym typeface="Lato"/>
                <a:extLst>
                  <a:ext uri="http://customooxmlschemas.google.com/">
                    <go:slidesCustomData xmlns:go="http://customooxmlschemas.google.com/" textRoundtripDataId="3"/>
                  </a:ext>
                </a:extLst>
              </a:rPr>
              <a:t>options</a:t>
            </a:r>
            <a:r>
              <a:rPr b="1" lang="en-GB" sz="2900">
                <a:solidFill>
                  <a:schemeClr val="accent2"/>
                </a:solidFill>
                <a:latin typeface="Lato"/>
                <a:ea typeface="Lato"/>
                <a:cs typeface="Lato"/>
                <a:sym typeface="Lato"/>
              </a:rPr>
              <a:t>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Buy Now Pay Later</a:t>
            </a:r>
            <a:endParaRPr b="1" i="0" sz="2900" u="none" cap="none" strike="noStrike">
              <a:solidFill>
                <a:schemeClr val="accent2"/>
              </a:solidFill>
              <a:latin typeface="Lato"/>
              <a:ea typeface="Lato"/>
              <a:cs typeface="Lato"/>
              <a:sym typeface="Lato"/>
            </a:endParaRPr>
          </a:p>
        </p:txBody>
      </p:sp>
      <p:sp>
        <p:nvSpPr>
          <p:cNvPr id="373" name="Google Shape;373;g24f7afccaa9_0_89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g24f7afccaa9_0_906"/>
          <p:cNvPicPr preferRelativeResize="0"/>
          <p:nvPr/>
        </p:nvPicPr>
        <p:blipFill rotWithShape="1">
          <a:blip r:embed="rId3">
            <a:alphaModFix/>
          </a:blip>
          <a:srcRect b="0" l="0" r="0" t="0"/>
          <a:stretch/>
        </p:blipFill>
        <p:spPr>
          <a:xfrm>
            <a:off x="360375" y="1584775"/>
            <a:ext cx="2276150" cy="2276150"/>
          </a:xfrm>
          <a:prstGeom prst="rect">
            <a:avLst/>
          </a:prstGeom>
          <a:noFill/>
          <a:ln>
            <a:noFill/>
          </a:ln>
        </p:spPr>
      </p:pic>
      <p:sp>
        <p:nvSpPr>
          <p:cNvPr id="379" name="Google Shape;379;g24f7afccaa9_0_906"/>
          <p:cNvSpPr txBox="1"/>
          <p:nvPr/>
        </p:nvSpPr>
        <p:spPr>
          <a:xfrm>
            <a:off x="3142475" y="1383800"/>
            <a:ext cx="57213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What information would you add to the shopping website that Neeta is using so that she understands the possible consequences of using Buy Now Pay Later?</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Write 4-6 bullet points of ‘things you should know before </a:t>
            </a:r>
            <a:r>
              <a:rPr b="1" lang="en-GB" sz="1800">
                <a:latin typeface="Lato"/>
                <a:ea typeface="Lato"/>
                <a:cs typeface="Lato"/>
                <a:sym typeface="Lato"/>
              </a:rPr>
              <a:t>borrowing money</a:t>
            </a:r>
            <a:r>
              <a:rPr b="1" i="0" lang="en-GB" sz="1800" u="none" cap="none" strike="noStrike">
                <a:solidFill>
                  <a:srgbClr val="000000"/>
                </a:solidFill>
                <a:latin typeface="Lato"/>
                <a:ea typeface="Lato"/>
                <a:cs typeface="Lato"/>
                <a:sym typeface="Lato"/>
              </a:rPr>
              <a:t>’.</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800">
                <a:solidFill>
                  <a:srgbClr val="2C40D0"/>
                </a:solidFill>
                <a:latin typeface="Lato"/>
                <a:ea typeface="Lato"/>
                <a:cs typeface="Lato"/>
                <a:sym typeface="Lato"/>
              </a:rPr>
              <a:t>Stretch: How likely is it that websites would include this information? </a:t>
            </a:r>
            <a:endParaRPr b="1" sz="1800">
              <a:solidFill>
                <a:srgbClr val="2C40D0"/>
              </a:solidFill>
              <a:latin typeface="Lato"/>
              <a:ea typeface="Lato"/>
              <a:cs typeface="Lato"/>
              <a:sym typeface="Lato"/>
            </a:endParaRPr>
          </a:p>
        </p:txBody>
      </p:sp>
      <p:sp>
        <p:nvSpPr>
          <p:cNvPr id="380" name="Google Shape;380;g24f7afccaa9_0_906"/>
          <p:cNvSpPr txBox="1"/>
          <p:nvPr/>
        </p:nvSpPr>
        <p:spPr>
          <a:xfrm>
            <a:off x="271438" y="28697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Over to you</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chemeClr val="lt1"/>
              </a:solidFill>
              <a:latin typeface="Lato"/>
              <a:ea typeface="Lato"/>
              <a:cs typeface="Lato"/>
              <a:sym typeface="Lato"/>
            </a:endParaRPr>
          </a:p>
        </p:txBody>
      </p:sp>
      <p:sp>
        <p:nvSpPr>
          <p:cNvPr id="381" name="Google Shape;381;g24f7afccaa9_0_90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75dc42cbce_0_28"/>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lt1"/>
                </a:solidFill>
                <a:latin typeface="Lato"/>
                <a:ea typeface="Lato"/>
                <a:cs typeface="Lato"/>
                <a:sym typeface="Lato"/>
              </a:rPr>
              <a:t>End of o</a:t>
            </a:r>
            <a:r>
              <a:rPr b="1" lang="en-GB" sz="2900">
                <a:solidFill>
                  <a:schemeClr val="lt1"/>
                </a:solidFill>
                <a:latin typeface="Lato"/>
                <a:ea typeface="Lato"/>
                <a:cs typeface="Lato"/>
                <a:sym typeface="Lato"/>
              </a:rPr>
              <a:t>ptional - additional activity </a:t>
            </a:r>
            <a:endParaRPr b="1" sz="2900">
              <a:solidFill>
                <a:schemeClr val="lt1"/>
              </a:solidFill>
              <a:latin typeface="Lato"/>
              <a:ea typeface="Lato"/>
              <a:cs typeface="Lato"/>
              <a:sym typeface="Lato"/>
            </a:endParaRPr>
          </a:p>
        </p:txBody>
      </p:sp>
      <p:sp>
        <p:nvSpPr>
          <p:cNvPr id="387" name="Google Shape;387;g275dc42cbce_0_2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4f7afccaa9_0_9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3" name="Google Shape;393;g24f7afccaa9_0_9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4f7afccaa9_0_9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5" name="Google Shape;395;g24f7afccaa9_0_913"/>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borrowing works and different forms of borrowing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0" i="0" sz="2200" u="none" cap="none" strike="noStrike">
              <a:solidFill>
                <a:srgbClr val="0000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
        <p:nvSpPr>
          <p:cNvPr id="396" name="Google Shape;396;g24f7afccaa9_0_913"/>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4f7afccaa9_0_921"/>
          <p:cNvSpPr txBox="1"/>
          <p:nvPr>
            <p:ph type="ctrTitle"/>
          </p:nvPr>
        </p:nvSpPr>
        <p:spPr>
          <a:xfrm>
            <a:off x="1724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plans</a:t>
            </a:r>
            <a:endParaRPr b="1" i="0" sz="2900" u="none" cap="none" strike="noStrike">
              <a:solidFill>
                <a:schemeClr val="accent2"/>
              </a:solidFill>
              <a:latin typeface="Lato"/>
              <a:ea typeface="Lato"/>
              <a:cs typeface="Lato"/>
              <a:sym typeface="Lato"/>
            </a:endParaRPr>
          </a:p>
        </p:txBody>
      </p:sp>
      <p:sp>
        <p:nvSpPr>
          <p:cNvPr id="402" name="Google Shape;402;g24f7afccaa9_0_921"/>
          <p:cNvSpPr txBox="1"/>
          <p:nvPr/>
        </p:nvSpPr>
        <p:spPr>
          <a:xfrm>
            <a:off x="2462800" y="842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403" name="Google Shape;403;g24f7afccaa9_0_921"/>
          <p:cNvSpPr txBox="1"/>
          <p:nvPr/>
        </p:nvSpPr>
        <p:spPr>
          <a:xfrm>
            <a:off x="647802" y="1242425"/>
            <a:ext cx="7914900" cy="1736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Before you borrow any money, you should always have a plan to pay it back</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For many borrowing options, repayments on the amount borrowed automatically get taken from your current account</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404" name="Google Shape;404;g24f7afccaa9_0_921"/>
          <p:cNvPicPr preferRelativeResize="0"/>
          <p:nvPr/>
        </p:nvPicPr>
        <p:blipFill rotWithShape="1">
          <a:blip r:embed="rId3">
            <a:alphaModFix/>
          </a:blip>
          <a:srcRect b="0" l="0" r="0" t="0"/>
          <a:stretch/>
        </p:blipFill>
        <p:spPr>
          <a:xfrm>
            <a:off x="461977" y="1398081"/>
            <a:ext cx="273100" cy="273100"/>
          </a:xfrm>
          <a:prstGeom prst="rect">
            <a:avLst/>
          </a:prstGeom>
          <a:noFill/>
          <a:ln>
            <a:noFill/>
          </a:ln>
        </p:spPr>
      </p:pic>
      <p:pic>
        <p:nvPicPr>
          <p:cNvPr id="405" name="Google Shape;405;g24f7afccaa9_0_921"/>
          <p:cNvPicPr preferRelativeResize="0"/>
          <p:nvPr/>
        </p:nvPicPr>
        <p:blipFill rotWithShape="1">
          <a:blip r:embed="rId3">
            <a:alphaModFix/>
          </a:blip>
          <a:srcRect b="0" l="0" r="0" t="0"/>
          <a:stretch/>
        </p:blipFill>
        <p:spPr>
          <a:xfrm>
            <a:off x="478277" y="2007949"/>
            <a:ext cx="273100" cy="273100"/>
          </a:xfrm>
          <a:prstGeom prst="rect">
            <a:avLst/>
          </a:prstGeom>
          <a:noFill/>
          <a:ln>
            <a:noFill/>
          </a:ln>
        </p:spPr>
      </p:pic>
      <p:sp>
        <p:nvSpPr>
          <p:cNvPr id="406" name="Google Shape;406;g24f7afccaa9_0_921"/>
          <p:cNvSpPr/>
          <p:nvPr/>
        </p:nvSpPr>
        <p:spPr>
          <a:xfrm>
            <a:off x="478275" y="2978525"/>
            <a:ext cx="7914900" cy="6093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How is a borrowing plan connected to a personal budget?</a:t>
            </a:r>
            <a:endParaRPr b="1" i="0" sz="1800" u="none" cap="none" strike="noStrike">
              <a:solidFill>
                <a:schemeClr val="lt1"/>
              </a:solidFill>
              <a:latin typeface="Lato"/>
              <a:ea typeface="Lato"/>
              <a:cs typeface="Lato"/>
              <a:sym typeface="Lato"/>
            </a:endParaRPr>
          </a:p>
        </p:txBody>
      </p:sp>
      <p:sp>
        <p:nvSpPr>
          <p:cNvPr id="407" name="Google Shape;407;g24f7afccaa9_0_92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4f7afccaa9_0_956"/>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13" name="Google Shape;413;g24f7afccaa9_0_956"/>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
        <p:nvSpPr>
          <p:cNvPr id="414" name="Google Shape;414;g24f7afccaa9_0_956"/>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fadd7f8b14_17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5"/>
                  </a:ext>
                </a:extLst>
              </a:rPr>
              <a:t>finances</a:t>
            </a:r>
            <a:endParaRPr b="0" i="0" sz="1400" u="none" cap="none" strike="noStrike">
              <a:solidFill>
                <a:schemeClr val="lt1"/>
              </a:solidFill>
              <a:latin typeface="Arial"/>
              <a:ea typeface="Arial"/>
              <a:cs typeface="Arial"/>
              <a:sym typeface="Arial"/>
            </a:endParaRPr>
          </a:p>
        </p:txBody>
      </p:sp>
      <p:grpSp>
        <p:nvGrpSpPr>
          <p:cNvPr id="420" name="Google Shape;420;g2fadd7f8b14_17_0"/>
          <p:cNvGrpSpPr/>
          <p:nvPr/>
        </p:nvGrpSpPr>
        <p:grpSpPr>
          <a:xfrm>
            <a:off x="151999" y="1183981"/>
            <a:ext cx="2846301" cy="2013581"/>
            <a:chOff x="463400" y="1321175"/>
            <a:chExt cx="2914500" cy="2113109"/>
          </a:xfrm>
        </p:grpSpPr>
        <p:sp>
          <p:nvSpPr>
            <p:cNvPr id="421" name="Google Shape;421;g2fadd7f8b14_17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fadd7f8b14_17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23" name="Google Shape;423;g2fadd7f8b14_17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24" name="Google Shape;424;g2fadd7f8b14_17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25" name="Google Shape;425;g2fadd7f8b14_17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26" name="Google Shape;426;g2fadd7f8b14_17_0"/>
          <p:cNvGrpSpPr/>
          <p:nvPr/>
        </p:nvGrpSpPr>
        <p:grpSpPr>
          <a:xfrm>
            <a:off x="3164819" y="1184021"/>
            <a:ext cx="2846301" cy="1995658"/>
            <a:chOff x="3237025" y="1184050"/>
            <a:chExt cx="2914500" cy="2094300"/>
          </a:xfrm>
        </p:grpSpPr>
        <p:sp>
          <p:nvSpPr>
            <p:cNvPr id="427" name="Google Shape;427;g2fadd7f8b14_17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g2fadd7f8b14_17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29" name="Google Shape;429;g2fadd7f8b14_17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430" name="Google Shape;430;g2fadd7f8b14_17_0"/>
          <p:cNvGrpSpPr/>
          <p:nvPr/>
        </p:nvGrpSpPr>
        <p:grpSpPr>
          <a:xfrm>
            <a:off x="6177819" y="1184061"/>
            <a:ext cx="2846409" cy="1995600"/>
            <a:chOff x="6177819" y="1184061"/>
            <a:chExt cx="2846409" cy="1995600"/>
          </a:xfrm>
        </p:grpSpPr>
        <p:sp>
          <p:nvSpPr>
            <p:cNvPr id="431" name="Google Shape;431;g2fadd7f8b14_17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g2fadd7f8b14_17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33" name="Google Shape;433;g2fadd7f8b14_17_0"/>
            <p:cNvSpPr txBox="1"/>
            <p:nvPr/>
          </p:nvSpPr>
          <p:spPr>
            <a:xfrm>
              <a:off x="7264128" y="1459325"/>
              <a:ext cx="1760100" cy="1535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6"/>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to an adult about anything. </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
        <p:nvSpPr>
          <p:cNvPr id="434" name="Google Shape;434;g2fadd7f8b14_17_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38" name="Shape 438"/>
        <p:cNvGrpSpPr/>
        <p:nvPr/>
      </p:nvGrpSpPr>
      <p:grpSpPr>
        <a:xfrm>
          <a:off x="0" y="0"/>
          <a:ext cx="0" cy="0"/>
          <a:chOff x="0" y="0"/>
          <a:chExt cx="0" cy="0"/>
        </a:xfrm>
      </p:grpSpPr>
      <p:sp>
        <p:nvSpPr>
          <p:cNvPr id="439" name="Google Shape;439;g24f7afccaa9_0_962"/>
          <p:cNvSpPr txBox="1"/>
          <p:nvPr/>
        </p:nvSpPr>
        <p:spPr>
          <a:xfrm>
            <a:off x="462425" y="1142575"/>
            <a:ext cx="7875600" cy="345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50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extLst>
                  <a:ext uri="http://customooxmlschemas.google.com/">
                    <go:slidesCustomData xmlns:go="http://customooxmlschemas.google.com/" textRoundtripDataId="8"/>
                  </a:ext>
                </a:extLst>
              </a:rPr>
              <a:t>Household debt in the UK</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 (FT, April 2016)</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rgbClr val="FFFFFF"/>
                </a:solidFill>
                <a:latin typeface="Lato"/>
                <a:ea typeface="Lato"/>
                <a:cs typeface="Lato"/>
                <a:sym typeface="Lato"/>
                <a:hlinkClick r:id="rId5">
                  <a:extLst>
                    <a:ext uri="{A12FA001-AC4F-418D-AE19-62706E023703}">
                      <ahyp:hlinkClr val="tx"/>
                    </a:ext>
                  </a:extLst>
                </a:hlinkClick>
              </a:rPr>
              <a:t>Money Statistics 2024</a:t>
            </a:r>
            <a:endParaRPr>
              <a:solidFill>
                <a:srgbClr val="FFFFFF"/>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6">
                  <a:extLst>
                    <a:ext uri="{A12FA001-AC4F-418D-AE19-62706E023703}">
                      <ahyp:hlinkClr val="tx"/>
                    </a:ext>
                  </a:extLst>
                </a:hlinkClick>
              </a:rPr>
              <a:t>Step Change - The debt trap: Exposing the impact of problem debt on children </a:t>
            </a:r>
            <a:r>
              <a:rPr lang="en-GB">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7">
                  <a:extLst>
                    <a:ext uri="{A12FA001-AC4F-418D-AE19-62706E023703}">
                      <ahyp:hlinkClr val="tx"/>
                    </a:ext>
                  </a:extLst>
                </a:hlinkClick>
              </a:rPr>
              <a:t>My Pocket Skill -Save now, spend later</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50000"/>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40" name="Google Shape;440;g24f7afccaa9_0_96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441" name="Google Shape;441;g24f7afccaa9_0_96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4f7afccaa9_0_632"/>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0" name="Google Shape;80;g24f7afccaa9_0_6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4f7afccaa9_0_632"/>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manage debt</a:t>
            </a:r>
            <a:endParaRPr b="1" i="0" sz="5600" u="none" cap="none" strike="noStrike">
              <a:solidFill>
                <a:schemeClr val="accent2"/>
              </a:solidFill>
              <a:latin typeface="Lato Black"/>
              <a:ea typeface="Lato Black"/>
              <a:cs typeface="Lato Black"/>
              <a:sym typeface="Lato Black"/>
            </a:endParaRPr>
          </a:p>
        </p:txBody>
      </p:sp>
      <p:sp>
        <p:nvSpPr>
          <p:cNvPr id="82" name="Google Shape;82;g24f7afccaa9_0_63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4f7afccaa9_0_63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8" name="Google Shape;88;g24f7afccaa9_0_63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4f7afccaa9_0_63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90" name="Google Shape;90;g24f7afccaa9_0_638"/>
          <p:cNvSpPr txBox="1"/>
          <p:nvPr/>
        </p:nvSpPr>
        <p:spPr>
          <a:xfrm>
            <a:off x="488175" y="1378950"/>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the difference between good and bad debt</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
        <p:nvSpPr>
          <p:cNvPr id="91" name="Google Shape;91;g24f7afccaa9_0_63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4f7afccaa9_0_646"/>
          <p:cNvSpPr txBox="1"/>
          <p:nvPr/>
        </p:nvSpPr>
        <p:spPr>
          <a:xfrm>
            <a:off x="1451400" y="6284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What does ‘debt’ mean?</a:t>
            </a:r>
            <a:endParaRPr b="1" i="0" sz="2900" u="none" cap="none" strike="noStrike">
              <a:solidFill>
                <a:srgbClr val="000000"/>
              </a:solidFill>
              <a:latin typeface="Lato"/>
              <a:ea typeface="Lato"/>
              <a:cs typeface="Lato"/>
              <a:sym typeface="Lato"/>
            </a:endParaRPr>
          </a:p>
        </p:txBody>
      </p:sp>
      <p:sp>
        <p:nvSpPr>
          <p:cNvPr id="97" name="Google Shape;97;g24f7afccaa9_0_646"/>
          <p:cNvSpPr txBox="1"/>
          <p:nvPr/>
        </p:nvSpPr>
        <p:spPr>
          <a:xfrm>
            <a:off x="360375" y="3657200"/>
            <a:ext cx="8302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2000" u="none" cap="none" strike="noStrike">
                <a:solidFill>
                  <a:schemeClr val="lt1"/>
                </a:solidFill>
                <a:latin typeface="Lato"/>
                <a:ea typeface="Lato"/>
                <a:cs typeface="Lato"/>
                <a:sym typeface="Lato"/>
              </a:rPr>
              <a:t>Debt is when someone borrows money and is responsible for paying back the person or company who loaned them that money </a:t>
            </a:r>
            <a:endParaRPr b="0" i="0" sz="2000" u="none" cap="none" strike="noStrike">
              <a:solidFill>
                <a:srgbClr val="FFFFFF"/>
              </a:solidFill>
              <a:latin typeface="Lato"/>
              <a:ea typeface="Lato"/>
              <a:cs typeface="Lato"/>
              <a:sym typeface="Lato"/>
            </a:endParaRPr>
          </a:p>
        </p:txBody>
      </p:sp>
      <p:pic>
        <p:nvPicPr>
          <p:cNvPr id="98" name="Google Shape;98;g24f7afccaa9_0_646"/>
          <p:cNvPicPr preferRelativeResize="0"/>
          <p:nvPr/>
        </p:nvPicPr>
        <p:blipFill rotWithShape="1">
          <a:blip r:embed="rId3">
            <a:alphaModFix/>
          </a:blip>
          <a:srcRect b="0" l="0" r="0" t="0"/>
          <a:stretch/>
        </p:blipFill>
        <p:spPr>
          <a:xfrm>
            <a:off x="3344775" y="1376064"/>
            <a:ext cx="2049450" cy="2049450"/>
          </a:xfrm>
          <a:prstGeom prst="rect">
            <a:avLst/>
          </a:prstGeom>
          <a:noFill/>
          <a:ln cap="flat" cmpd="sng" w="28575">
            <a:solidFill>
              <a:schemeClr val="accent2"/>
            </a:solidFill>
            <a:prstDash val="solid"/>
            <a:round/>
            <a:headEnd len="sm" w="sm" type="none"/>
            <a:tailEnd len="sm" w="sm" type="none"/>
          </a:ln>
        </p:spPr>
      </p:pic>
      <p:sp>
        <p:nvSpPr>
          <p:cNvPr id="99" name="Google Shape;99;g24f7afccaa9_0_646"/>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4f7afccaa9_0_653"/>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Cultural considerations</a:t>
            </a:r>
            <a:endParaRPr b="1" i="0" sz="2900" u="none" cap="none" strike="noStrike">
              <a:solidFill>
                <a:schemeClr val="accent2"/>
              </a:solidFill>
              <a:latin typeface="Lato"/>
              <a:ea typeface="Lato"/>
              <a:cs typeface="Lato"/>
              <a:sym typeface="Lato"/>
            </a:endParaRPr>
          </a:p>
        </p:txBody>
      </p:sp>
      <p:pic>
        <p:nvPicPr>
          <p:cNvPr id="105" name="Google Shape;105;g24f7afccaa9_0_653"/>
          <p:cNvPicPr preferRelativeResize="0"/>
          <p:nvPr/>
        </p:nvPicPr>
        <p:blipFill rotWithShape="1">
          <a:blip r:embed="rId3">
            <a:alphaModFix/>
          </a:blip>
          <a:srcRect b="0" l="0" r="4770" t="0"/>
          <a:stretch/>
        </p:blipFill>
        <p:spPr>
          <a:xfrm>
            <a:off x="6724450" y="1658700"/>
            <a:ext cx="2419550" cy="2540675"/>
          </a:xfrm>
          <a:prstGeom prst="rect">
            <a:avLst/>
          </a:prstGeom>
          <a:noFill/>
          <a:ln>
            <a:noFill/>
          </a:ln>
        </p:spPr>
      </p:pic>
      <p:sp>
        <p:nvSpPr>
          <p:cNvPr id="106" name="Google Shape;106;g24f7afccaa9_0_653"/>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Borrowing money is a personal decision which can be based on a number of factors and circumstances.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For some people borrowing money is not an option as it is not aligned with their values.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To make money from money is forbidden – wealth can only be generated through legitimate trade and investment in assets.</a:t>
            </a:r>
            <a:endParaRPr b="0" i="0" sz="1600" u="none" cap="none" strike="noStrike">
              <a:solidFill>
                <a:srgbClr val="000000"/>
              </a:solidFill>
              <a:latin typeface="Lato"/>
              <a:ea typeface="Lato"/>
              <a:cs typeface="Lato"/>
              <a:sym typeface="Lato"/>
            </a:endParaRPr>
          </a:p>
        </p:txBody>
      </p:sp>
      <p:sp>
        <p:nvSpPr>
          <p:cNvPr id="107" name="Google Shape;107;g24f7afccaa9_0_65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4f7afccaa9_0_660"/>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How do people pay for expensive items?</a:t>
            </a:r>
            <a:endParaRPr b="1" i="0" sz="2900" u="none" cap="none" strike="noStrike">
              <a:solidFill>
                <a:schemeClr val="accent2"/>
              </a:solidFill>
              <a:latin typeface="Lato"/>
              <a:ea typeface="Lato"/>
              <a:cs typeface="Lato"/>
              <a:sym typeface="Lato"/>
            </a:endParaRPr>
          </a:p>
        </p:txBody>
      </p:sp>
      <p:pic>
        <p:nvPicPr>
          <p:cNvPr id="113" name="Google Shape;113;g24f7afccaa9_0_660"/>
          <p:cNvPicPr preferRelativeResize="0"/>
          <p:nvPr/>
        </p:nvPicPr>
        <p:blipFill rotWithShape="1">
          <a:blip r:embed="rId3">
            <a:alphaModFix/>
          </a:blip>
          <a:srcRect b="0" l="0" r="0" t="0"/>
          <a:stretch/>
        </p:blipFill>
        <p:spPr>
          <a:xfrm>
            <a:off x="5007025" y="2099050"/>
            <a:ext cx="1905000" cy="1905000"/>
          </a:xfrm>
          <a:prstGeom prst="rect">
            <a:avLst/>
          </a:prstGeom>
          <a:noFill/>
          <a:ln>
            <a:noFill/>
          </a:ln>
        </p:spPr>
      </p:pic>
      <p:sp>
        <p:nvSpPr>
          <p:cNvPr id="114" name="Google Shape;114;g24f7afccaa9_0_660"/>
          <p:cNvSpPr txBox="1"/>
          <p:nvPr/>
        </p:nvSpPr>
        <p:spPr>
          <a:xfrm flipH="1">
            <a:off x="-125" y="1465925"/>
            <a:ext cx="9216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rgbClr val="000000"/>
                </a:solidFill>
                <a:latin typeface="Lato"/>
                <a:ea typeface="Lato"/>
                <a:cs typeface="Lato"/>
                <a:sym typeface="Lato"/>
              </a:rPr>
              <a:t>How might someone pay for a </a:t>
            </a:r>
            <a:r>
              <a:rPr b="1" lang="en-GB" sz="1700">
                <a:latin typeface="Lato"/>
                <a:ea typeface="Lato"/>
                <a:cs typeface="Lato"/>
                <a:sym typeface="Lato"/>
              </a:rPr>
              <a:t>new jumper</a:t>
            </a:r>
            <a:r>
              <a:rPr b="1" i="0" lang="en-GB" sz="1700" u="none" cap="none" strike="noStrike">
                <a:solidFill>
                  <a:srgbClr val="000000"/>
                </a:solidFill>
                <a:latin typeface="Lato"/>
                <a:ea typeface="Lato"/>
                <a:cs typeface="Lato"/>
                <a:sym typeface="Lato"/>
              </a:rPr>
              <a:t>? Is this different to how they might pay for a </a:t>
            </a:r>
            <a:r>
              <a:rPr b="1" lang="en-GB" sz="1700">
                <a:latin typeface="Lato"/>
                <a:ea typeface="Lato"/>
                <a:cs typeface="Lato"/>
                <a:sym typeface="Lato"/>
              </a:rPr>
              <a:t>house</a:t>
            </a:r>
            <a:r>
              <a:rPr b="1" i="0" lang="en-GB" sz="1700" u="none" cap="none" strike="noStrike">
                <a:solidFill>
                  <a:srgbClr val="000000"/>
                </a:solidFill>
                <a:latin typeface="Lato"/>
                <a:ea typeface="Lato"/>
                <a:cs typeface="Lato"/>
                <a:sym typeface="Lato"/>
              </a:rPr>
              <a:t>? </a:t>
            </a:r>
            <a:endParaRPr b="1" i="0" sz="1700" u="none" cap="none" strike="noStrike">
              <a:solidFill>
                <a:srgbClr val="000000"/>
              </a:solidFill>
              <a:latin typeface="Lato"/>
              <a:ea typeface="Lato"/>
              <a:cs typeface="Lato"/>
              <a:sym typeface="Lato"/>
            </a:endParaRPr>
          </a:p>
        </p:txBody>
      </p:sp>
      <p:pic>
        <p:nvPicPr>
          <p:cNvPr id="115" name="Google Shape;115;g24f7afccaa9_0_660"/>
          <p:cNvPicPr preferRelativeResize="0"/>
          <p:nvPr/>
        </p:nvPicPr>
        <p:blipFill rotWithShape="1">
          <a:blip r:embed="rId4">
            <a:alphaModFix/>
          </a:blip>
          <a:srcRect b="0" l="0" r="0" t="0"/>
          <a:stretch/>
        </p:blipFill>
        <p:spPr>
          <a:xfrm>
            <a:off x="2436320" y="2167198"/>
            <a:ext cx="1729575" cy="1768700"/>
          </a:xfrm>
          <a:prstGeom prst="rect">
            <a:avLst/>
          </a:prstGeom>
          <a:noFill/>
          <a:ln>
            <a:noFill/>
          </a:ln>
        </p:spPr>
      </p:pic>
      <p:sp>
        <p:nvSpPr>
          <p:cNvPr id="116" name="Google Shape;116;g24f7afccaa9_0_66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4f7afccaa9_0_668"/>
          <p:cNvSpPr txBox="1"/>
          <p:nvPr/>
        </p:nvSpPr>
        <p:spPr>
          <a:xfrm flipH="1">
            <a:off x="133300" y="1826200"/>
            <a:ext cx="6045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 </a:t>
            </a:r>
            <a:r>
              <a:rPr lang="en-GB">
                <a:latin typeface="Lato"/>
                <a:ea typeface="Lato"/>
                <a:cs typeface="Lato"/>
                <a:sym typeface="Lato"/>
              </a:rPr>
              <a:t>jumper </a:t>
            </a:r>
            <a:r>
              <a:rPr b="0" i="0" lang="en-GB" sz="1400" u="none" cap="none" strike="noStrike">
                <a:solidFill>
                  <a:srgbClr val="000000"/>
                </a:solidFill>
                <a:latin typeface="Lato"/>
                <a:ea typeface="Lato"/>
                <a:cs typeface="Lato"/>
                <a:sym typeface="Lato"/>
              </a:rPr>
              <a:t>is an ‘affordable’ expense for many people.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Some people might earn enough money to buy </a:t>
            </a:r>
            <a:r>
              <a:rPr lang="en-GB">
                <a:latin typeface="Lato"/>
                <a:ea typeface="Lato"/>
                <a:cs typeface="Lato"/>
                <a:sym typeface="Lato"/>
              </a:rPr>
              <a:t>clothing </a:t>
            </a:r>
            <a:r>
              <a:rPr b="0" i="0" lang="en-GB" sz="1400" u="none" cap="none" strike="noStrike">
                <a:solidFill>
                  <a:srgbClr val="000000"/>
                </a:solidFill>
                <a:latin typeface="Lato"/>
                <a:ea typeface="Lato"/>
                <a:cs typeface="Lato"/>
                <a:sym typeface="Lato"/>
              </a:rPr>
              <a:t>with cash, others may need to save up over a few months or consider using a credit card. </a:t>
            </a:r>
            <a:endParaRPr b="0" i="0" sz="1400" u="none" cap="none" strike="noStrike">
              <a:solidFill>
                <a:srgbClr val="000000"/>
              </a:solidFill>
              <a:latin typeface="Lato"/>
              <a:ea typeface="Lato"/>
              <a:cs typeface="Lato"/>
              <a:sym typeface="Lato"/>
            </a:endParaRPr>
          </a:p>
        </p:txBody>
      </p:sp>
      <p:grpSp>
        <p:nvGrpSpPr>
          <p:cNvPr id="122" name="Google Shape;122;g24f7afccaa9_0_668"/>
          <p:cNvGrpSpPr/>
          <p:nvPr/>
        </p:nvGrpSpPr>
        <p:grpSpPr>
          <a:xfrm>
            <a:off x="6435360" y="1483148"/>
            <a:ext cx="2624402" cy="2627471"/>
            <a:chOff x="5801900" y="1125800"/>
            <a:chExt cx="3310713" cy="3175575"/>
          </a:xfrm>
        </p:grpSpPr>
        <p:sp>
          <p:nvSpPr>
            <p:cNvPr id="123" name="Google Shape;123;g24f7afccaa9_0_668"/>
            <p:cNvSpPr/>
            <p:nvPr/>
          </p:nvSpPr>
          <p:spPr>
            <a:xfrm>
              <a:off x="7558913"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4f7afccaa9_0_668"/>
            <p:cNvSpPr/>
            <p:nvPr/>
          </p:nvSpPr>
          <p:spPr>
            <a:xfrm>
              <a:off x="5840200"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4f7afccaa9_0_668"/>
            <p:cNvSpPr/>
            <p:nvPr/>
          </p:nvSpPr>
          <p:spPr>
            <a:xfrm>
              <a:off x="7558888" y="1125813"/>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g24f7afccaa9_0_668"/>
            <p:cNvPicPr preferRelativeResize="0"/>
            <p:nvPr/>
          </p:nvPicPr>
          <p:blipFill rotWithShape="1">
            <a:blip r:embed="rId3">
              <a:alphaModFix/>
            </a:blip>
            <a:srcRect b="0" l="0" r="0" t="0"/>
            <a:stretch/>
          </p:blipFill>
          <p:spPr>
            <a:xfrm>
              <a:off x="5973338" y="2920575"/>
              <a:ext cx="1287400" cy="1287400"/>
            </a:xfrm>
            <a:prstGeom prst="rect">
              <a:avLst/>
            </a:prstGeom>
            <a:noFill/>
            <a:ln>
              <a:noFill/>
            </a:ln>
          </p:spPr>
        </p:pic>
        <p:pic>
          <p:nvPicPr>
            <p:cNvPr id="127" name="Google Shape;127;g24f7afccaa9_0_668"/>
            <p:cNvPicPr preferRelativeResize="0"/>
            <p:nvPr/>
          </p:nvPicPr>
          <p:blipFill rotWithShape="1">
            <a:blip r:embed="rId4">
              <a:alphaModFix/>
            </a:blip>
            <a:srcRect b="0" l="0" r="0" t="0"/>
            <a:stretch/>
          </p:blipFill>
          <p:spPr>
            <a:xfrm>
              <a:off x="5902200" y="1186350"/>
              <a:ext cx="1353125" cy="1353125"/>
            </a:xfrm>
            <a:prstGeom prst="rect">
              <a:avLst/>
            </a:prstGeom>
            <a:noFill/>
            <a:ln>
              <a:noFill/>
            </a:ln>
          </p:spPr>
        </p:pic>
        <p:pic>
          <p:nvPicPr>
            <p:cNvPr id="128" name="Google Shape;128;g24f7afccaa9_0_668"/>
            <p:cNvPicPr preferRelativeResize="0"/>
            <p:nvPr/>
          </p:nvPicPr>
          <p:blipFill rotWithShape="1">
            <a:blip r:embed="rId5">
              <a:alphaModFix/>
            </a:blip>
            <a:srcRect b="0" l="0" r="0" t="0"/>
            <a:stretch/>
          </p:blipFill>
          <p:spPr>
            <a:xfrm>
              <a:off x="7692050" y="2920576"/>
              <a:ext cx="1287400" cy="1287400"/>
            </a:xfrm>
            <a:prstGeom prst="rect">
              <a:avLst/>
            </a:prstGeom>
            <a:noFill/>
            <a:ln>
              <a:noFill/>
            </a:ln>
          </p:spPr>
        </p:pic>
        <p:sp>
          <p:nvSpPr>
            <p:cNvPr id="129" name="Google Shape;129;g24f7afccaa9_0_668"/>
            <p:cNvSpPr/>
            <p:nvPr/>
          </p:nvSpPr>
          <p:spPr>
            <a:xfrm>
              <a:off x="5801900" y="1125800"/>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g24f7afccaa9_0_668"/>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Paying for expensive items</a:t>
            </a:r>
            <a:endParaRPr b="1" i="0" sz="2900" u="none" cap="none" strike="noStrike">
              <a:solidFill>
                <a:schemeClr val="accent2"/>
              </a:solidFill>
              <a:latin typeface="Lato"/>
              <a:ea typeface="Lato"/>
              <a:cs typeface="Lato"/>
              <a:sym typeface="Lato"/>
            </a:endParaRPr>
          </a:p>
        </p:txBody>
      </p:sp>
      <p:sp>
        <p:nvSpPr>
          <p:cNvPr id="131" name="Google Shape;131;g24f7afccaa9_0_668"/>
          <p:cNvSpPr txBox="1"/>
          <p:nvPr/>
        </p:nvSpPr>
        <p:spPr>
          <a:xfrm>
            <a:off x="133300" y="2657500"/>
            <a:ext cx="60459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 house is much more expensive and most people have to borrow money from the bank to buy a house. This is called a mortgage.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It takes a long period of time to pay back, usually 20- to 30-years. Some people consider it an investment because they hope that the value of their house will grow overtime: however, this isn’t guaranteed.</a:t>
            </a:r>
            <a:endParaRPr b="0" i="0" sz="1400" u="none" cap="none" strike="noStrike">
              <a:solidFill>
                <a:srgbClr val="000000"/>
              </a:solidFill>
              <a:latin typeface="Arial"/>
              <a:ea typeface="Arial"/>
              <a:cs typeface="Arial"/>
              <a:sym typeface="Arial"/>
            </a:endParaRPr>
          </a:p>
        </p:txBody>
      </p:sp>
      <p:pic>
        <p:nvPicPr>
          <p:cNvPr id="132" name="Google Shape;132;g24f7afccaa9_0_668"/>
          <p:cNvPicPr preferRelativeResize="0"/>
          <p:nvPr/>
        </p:nvPicPr>
        <p:blipFill rotWithShape="1">
          <a:blip r:embed="rId6">
            <a:alphaModFix/>
          </a:blip>
          <a:srcRect b="-11209" l="-11209" r="0" t="0"/>
          <a:stretch/>
        </p:blipFill>
        <p:spPr>
          <a:xfrm>
            <a:off x="7913652" y="1631724"/>
            <a:ext cx="993746" cy="1016225"/>
          </a:xfrm>
          <a:prstGeom prst="rect">
            <a:avLst/>
          </a:prstGeom>
          <a:noFill/>
          <a:ln>
            <a:noFill/>
          </a:ln>
        </p:spPr>
      </p:pic>
      <p:sp>
        <p:nvSpPr>
          <p:cNvPr id="133" name="Google Shape;133;g24f7afccaa9_0_66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