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9" r:id="rId6"/>
    <p:sldMasterId id="2147483669" r:id="rId7"/>
    <p:sldMasterId id="2147483674" r:id="rId8"/>
    <p:sldMasterId id="2147483684"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Lst>
  <p:sldSz cy="5143500" cx="9144000"/>
  <p:notesSz cx="6858000" cy="9144000"/>
  <p:embeddedFontLst>
    <p:embeddedFont>
      <p:font typeface="Lato"/>
      <p:regular r:id="rId44"/>
      <p:bold r:id="rId45"/>
      <p:italic r:id="rId46"/>
      <p:boldItalic r:id="rId47"/>
    </p:embeddedFont>
    <p:embeddedFont>
      <p:font typeface="Lato Light"/>
      <p:regular r:id="rId48"/>
      <p:bold r:id="rId49"/>
      <p:italic r:id="rId50"/>
      <p:boldItalic r:id="rId51"/>
    </p:embeddedFont>
    <p:embeddedFont>
      <p:font typeface="Lato Black"/>
      <p:bold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4" roundtripDataSignature="AMtx7mibXmIH7og5juGxHIbjHSgFrPBk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13B6F0-6911-46D8-8BF5-2DFFBDA855F4}">
  <a:tblStyle styleId="{8C13B6F0-6911-46D8-8BF5-2DFFBDA855F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F141F04-6EB0-4B9E-96C6-C68EE691E8A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font" Target="fonts/Lato-regular.fntdata"/><Relationship Id="rId43" Type="http://schemas.openxmlformats.org/officeDocument/2006/relationships/slide" Target="slides/slide33.xml"/><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LatoLight-regular.fntdata"/><Relationship Id="rId47" Type="http://schemas.openxmlformats.org/officeDocument/2006/relationships/font" Target="fonts/Lato-boldItalic.fntdata"/><Relationship Id="rId49" Type="http://schemas.openxmlformats.org/officeDocument/2006/relationships/font" Target="fonts/Lato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LatoLight-boldItalic.fntdata"/><Relationship Id="rId50" Type="http://schemas.openxmlformats.org/officeDocument/2006/relationships/font" Target="fonts/LatoLight-italic.fntdata"/><Relationship Id="rId53" Type="http://schemas.openxmlformats.org/officeDocument/2006/relationships/font" Target="fonts/LatoBlack-boldItalic.fntdata"/><Relationship Id="rId52" Type="http://schemas.openxmlformats.org/officeDocument/2006/relationships/font" Target="fonts/LatoBlack-bold.fntdata"/><Relationship Id="rId11" Type="http://schemas.openxmlformats.org/officeDocument/2006/relationships/slide" Target="slides/slide1.xml"/><Relationship Id="rId10" Type="http://schemas.openxmlformats.org/officeDocument/2006/relationships/notesMaster" Target="notesMasters/notesMaster1.xml"/><Relationship Id="rId54" Type="http://customschemas.google.com/relationships/presentationmetadata" Target="meta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9f44022a4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09f44022a4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1907b3162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2f1907b3162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d54919210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d54919210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f1907b316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f1907b316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d549192101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d54919210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f1907b3162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f1907b3162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d549192101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d549192101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f1907b3162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f1907b3162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d549192101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d549192101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Teacher instruction</a:t>
            </a:r>
            <a:br>
              <a:rPr b="1" lang="en-GB">
                <a:solidFill>
                  <a:schemeClr val="dk1"/>
                </a:solidFill>
              </a:rPr>
            </a:br>
            <a:r>
              <a:rPr lang="en-GB">
                <a:solidFill>
                  <a:schemeClr val="dk1"/>
                </a:solidFill>
              </a:rPr>
              <a:t>Use targeted questioning to recall information detailed in the table from the previous task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d549192101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1d54919210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times when people need to make large purchases on their</a:t>
            </a:r>
            <a:r>
              <a:rPr lang="en-GB">
                <a:solidFill>
                  <a:schemeClr val="dk1"/>
                </a:solidFill>
                <a:extLst>
                  <a:ext uri="http://customooxmlschemas.google.com/">
                    <go:slidesCustomData xmlns:go="http://customooxmlschemas.google.com/" textRoundtripDataId="0"/>
                  </a:ext>
                </a:extLst>
              </a:rPr>
              <a:t> credit card, perhaps when buying furniture for a new home. It is</a:t>
            </a:r>
            <a:r>
              <a:rPr lang="en-GB">
                <a:solidFill>
                  <a:schemeClr val="dk1"/>
                </a:solidFill>
              </a:rPr>
              <a:t> best to pay back as much as possible over a short period of time to avoid paying lots of interest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It is not free money, you have to pay it back</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You’ll only get into debt if you cannot afford to make regular payments back on the money you borrowed</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occasions where people have to make a difficult choice on what bills to pay, but minimum payments are far from ideal as interest accrues</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Credit cards can be used to manage finances when purchasing expensive items or for other ways to manage finances like enhancing a credit score or gaining benefits like air miles. The money will always need to be paid back, so purchases should always be needed.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Some credit cards have an interest-free period. People who don’t pay off their credit card in full will be charged interest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d549192101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d549192101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f790356e09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1f790356e09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t>Teacher instruction</a:t>
            </a:r>
            <a:endParaRPr b="1"/>
          </a:p>
          <a:p>
            <a:pPr indent="0" lvl="0" marL="0" rtl="0" algn="l">
              <a:lnSpc>
                <a:spcPct val="115000"/>
              </a:lnSpc>
              <a:spcBef>
                <a:spcPts val="0"/>
              </a:spcBef>
              <a:spcAft>
                <a:spcPts val="0"/>
              </a:spcAft>
              <a:buClr>
                <a:schemeClr val="dk1"/>
              </a:buClr>
              <a:buSzPts val="1100"/>
              <a:buFont typeface="Arial"/>
              <a:buNone/>
            </a:pPr>
            <a:r>
              <a:rPr lang="en-GB"/>
              <a:t>Note: Option 3 shows the general solution and students should use Option 2 to determine this</a:t>
            </a:r>
            <a:endParaRPr/>
          </a:p>
          <a:p>
            <a:pPr indent="0" lvl="0" marL="0" rtl="0" algn="l">
              <a:lnSpc>
                <a:spcPct val="100000"/>
              </a:lnSpc>
              <a:spcBef>
                <a:spcPts val="0"/>
              </a:spcBef>
              <a:spcAft>
                <a:spcPts val="0"/>
              </a:spcAft>
              <a:buSzPts val="1100"/>
              <a:buNone/>
            </a:pPr>
            <a:r>
              <a:rPr lang="en-GB"/>
              <a:t>Extension questions:  </a:t>
            </a:r>
            <a:endParaRPr/>
          </a:p>
          <a:p>
            <a:pPr indent="0" lvl="0" marL="0" rtl="0" algn="l">
              <a:lnSpc>
                <a:spcPct val="100000"/>
              </a:lnSpc>
              <a:spcBef>
                <a:spcPts val="0"/>
              </a:spcBef>
              <a:spcAft>
                <a:spcPts val="0"/>
              </a:spcAft>
              <a:buSzPts val="1100"/>
              <a:buNone/>
            </a:pPr>
            <a:r>
              <a:rPr lang="en-GB"/>
              <a:t>Why might someone pay an amount that isn’t the maximum or minimum?  (To reduce the credit card debt of interest paid and overall balance)</a:t>
            </a:r>
            <a:endParaRPr/>
          </a:p>
          <a:p>
            <a:pPr indent="0" lvl="0" marL="0" rtl="0" algn="l">
              <a:lnSpc>
                <a:spcPct val="100000"/>
              </a:lnSpc>
              <a:spcBef>
                <a:spcPts val="0"/>
              </a:spcBef>
              <a:spcAft>
                <a:spcPts val="0"/>
              </a:spcAft>
              <a:buSzPts val="1100"/>
              <a:buNone/>
            </a:pPr>
            <a:r>
              <a:rPr lang="en-GB"/>
              <a:t>If someone can pay in full, why might they choose to use a credit card?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60e06588b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260e06588b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t>Teacher instruction</a:t>
            </a:r>
            <a:endParaRPr b="1"/>
          </a:p>
          <a:p>
            <a:pPr indent="0" lvl="0" marL="0" rtl="0" algn="l">
              <a:lnSpc>
                <a:spcPct val="115000"/>
              </a:lnSpc>
              <a:spcBef>
                <a:spcPts val="0"/>
              </a:spcBef>
              <a:spcAft>
                <a:spcPts val="0"/>
              </a:spcAft>
              <a:buClr>
                <a:schemeClr val="dk1"/>
              </a:buClr>
              <a:buSzPts val="1100"/>
              <a:buFont typeface="Arial"/>
              <a:buNone/>
            </a:pPr>
            <a:r>
              <a:rPr lang="en-GB"/>
              <a:t>Note: Option 3 shows the general solution and students should use Option 2 to determine this</a:t>
            </a:r>
            <a:endParaRPr/>
          </a:p>
          <a:p>
            <a:pPr indent="0" lvl="0" marL="0" rtl="0" algn="l">
              <a:lnSpc>
                <a:spcPct val="100000"/>
              </a:lnSpc>
              <a:spcBef>
                <a:spcPts val="0"/>
              </a:spcBef>
              <a:spcAft>
                <a:spcPts val="0"/>
              </a:spcAft>
              <a:buSzPts val="1100"/>
              <a:buNone/>
            </a:pPr>
            <a:r>
              <a:rPr lang="en-GB"/>
              <a:t>Extension questions:  </a:t>
            </a:r>
            <a:endParaRPr/>
          </a:p>
          <a:p>
            <a:pPr indent="0" lvl="0" marL="0" rtl="0" algn="l">
              <a:lnSpc>
                <a:spcPct val="100000"/>
              </a:lnSpc>
              <a:spcBef>
                <a:spcPts val="0"/>
              </a:spcBef>
              <a:spcAft>
                <a:spcPts val="0"/>
              </a:spcAft>
              <a:buSzPts val="1100"/>
              <a:buNone/>
            </a:pPr>
            <a:r>
              <a:rPr lang="en-GB"/>
              <a:t>Why might someone pay an amount that isn’t the maximum or minimum?  (To reduce the credit card debt of interest paid and overall balance)</a:t>
            </a:r>
            <a:endParaRPr/>
          </a:p>
          <a:p>
            <a:pPr indent="0" lvl="0" marL="0" rtl="0" algn="l">
              <a:lnSpc>
                <a:spcPct val="100000"/>
              </a:lnSpc>
              <a:spcBef>
                <a:spcPts val="0"/>
              </a:spcBef>
              <a:spcAft>
                <a:spcPts val="0"/>
              </a:spcAft>
              <a:buSzPts val="1100"/>
              <a:buNone/>
            </a:pPr>
            <a:r>
              <a:rPr lang="en-GB"/>
              <a:t>If someone can pay in full, why might they choose to use a credit card?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f790356e0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f790356e0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d549192101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d549192101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60e06588b7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60e06588b7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Invite students to share any changes to their </a:t>
            </a:r>
            <a:r>
              <a:rPr lang="en-GB">
                <a:solidFill>
                  <a:schemeClr val="dk1"/>
                </a:solidFill>
                <a:latin typeface="Lato"/>
                <a:ea typeface="Lato"/>
                <a:cs typeface="Lato"/>
                <a:sym typeface="Lato"/>
              </a:rPr>
              <a:t>initial</a:t>
            </a:r>
            <a:r>
              <a:rPr lang="en-GB">
                <a:solidFill>
                  <a:schemeClr val="dk1"/>
                </a:solidFill>
                <a:latin typeface="Lato"/>
                <a:ea typeface="Lato"/>
                <a:cs typeface="Lato"/>
                <a:sym typeface="Lato"/>
              </a:rPr>
              <a:t> opinions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times when people need to make large purchases on their</a:t>
            </a:r>
            <a:r>
              <a:rPr lang="en-GB">
                <a:solidFill>
                  <a:schemeClr val="dk1"/>
                </a:solidFill>
                <a:extLst>
                  <a:ext uri="http://customooxmlschemas.google.com/">
                    <go:slidesCustomData xmlns:go="http://customooxmlschemas.google.com/" textRoundtripDataId="3"/>
                  </a:ext>
                </a:extLst>
              </a:rPr>
              <a:t> credit card, perhaps when buying furniture for a new home. It is</a:t>
            </a:r>
            <a:r>
              <a:rPr lang="en-GB">
                <a:solidFill>
                  <a:schemeClr val="dk1"/>
                </a:solidFill>
              </a:rPr>
              <a:t> best to pay back as much as possible over a short period of time to avoid paying lots of interest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It is not free money, you have to pay it back</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You’ll only get into debt if you cannot afford to make regular payments back on the money you borrowed</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There may be occasions where people have to make a difficult choice on what bills to pay, but minimum payments are far from ideal as interest accrues</a:t>
            </a:r>
            <a:endParaRPr>
              <a:solidFill>
                <a:schemeClr val="dk1"/>
              </a:solidFill>
            </a:endParaRPr>
          </a:p>
          <a:p>
            <a:pPr indent="-298450" lvl="0" marL="457200" rtl="0" algn="l">
              <a:spcBef>
                <a:spcPts val="0"/>
              </a:spcBef>
              <a:spcAft>
                <a:spcPts val="0"/>
              </a:spcAft>
              <a:buClr>
                <a:schemeClr val="dk1"/>
              </a:buClr>
              <a:buSzPts val="1100"/>
              <a:buAutoNum type="arabicPeriod"/>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Some credit cards have an interest-free period. People who don’t pay off their credit card in full will be charged interest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d761f913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5d761f913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575e96a1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85580f2d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285580f2dd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09f44022a4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09f44022a4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5d761f913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15d761f913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instruction</a:t>
            </a:r>
            <a:endParaRPr b="1"/>
          </a:p>
          <a:p>
            <a:pPr indent="0" lvl="0" marL="0" rtl="0" algn="l">
              <a:lnSpc>
                <a:spcPct val="100000"/>
              </a:lnSpc>
              <a:spcBef>
                <a:spcPts val="0"/>
              </a:spcBef>
              <a:spcAft>
                <a:spcPts val="0"/>
              </a:spcAft>
              <a:buSzPts val="1100"/>
              <a:buNone/>
            </a:pPr>
            <a:r>
              <a:rPr lang="en-GB"/>
              <a:t>Possible answers: c</a:t>
            </a:r>
            <a:r>
              <a:rPr lang="en-GB"/>
              <a:t>redit card, debit card, pre-paid card, Applepay, BNPL, loans, cryptocurrencies such as bitcoin (in some select circumstances), vouchers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cbae2650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1cbae2650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rPr>
              <a:t>Teacher instruction</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Teacher can present the following slides and give students a short amount of time to fill in the correct answers.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r>
              <a:rPr lang="en-GB">
                <a:solidFill>
                  <a:schemeClr val="dk1"/>
                </a:solidFill>
                <a:latin typeface="Lato"/>
                <a:ea typeface="Lato"/>
                <a:cs typeface="Lato"/>
                <a:sym typeface="Lato"/>
              </a:rPr>
              <a:t>Adaptive teaching: a card sort activity can be used for this activity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d54919210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1d54919210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a:t>
            </a:r>
            <a:r>
              <a:rPr b="1" lang="en-GB">
                <a:latin typeface="Lato"/>
                <a:ea typeface="Lato"/>
                <a:cs typeface="Lato"/>
                <a:sym typeface="Lato"/>
              </a:rPr>
              <a:t>instruction</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_1">
    <p:spTree>
      <p:nvGrpSpPr>
        <p:cNvPr id="43" name="Shape 43"/>
        <p:cNvGrpSpPr/>
        <p:nvPr/>
      </p:nvGrpSpPr>
      <p:grpSpPr>
        <a:xfrm>
          <a:off x="0" y="0"/>
          <a:ext cx="0" cy="0"/>
          <a:chOff x="0" y="0"/>
          <a:chExt cx="0" cy="0"/>
        </a:xfrm>
      </p:grpSpPr>
      <p:sp>
        <p:nvSpPr>
          <p:cNvPr id="44" name="Google Shape;44;g1d549b6f49c_1_11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5" name="Google Shape;45;g1d549b6f49c_1_11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6" name="Google Shape;46;g1d549b6f49c_1_11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47" name="Google Shape;47;g1d549b6f49c_1_11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50" name="Shape 50"/>
        <p:cNvGrpSpPr/>
        <p:nvPr/>
      </p:nvGrpSpPr>
      <p:grpSpPr>
        <a:xfrm>
          <a:off x="0" y="0"/>
          <a:ext cx="0" cy="0"/>
          <a:chOff x="0" y="0"/>
          <a:chExt cx="0" cy="0"/>
        </a:xfrm>
      </p:grpSpPr>
      <p:sp>
        <p:nvSpPr>
          <p:cNvPr id="51" name="Google Shape;51;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g139b5aa61ea_0_9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53" name="Google Shape;53;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4" name="Google Shape;54;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5" name="Shape 55"/>
        <p:cNvGrpSpPr/>
        <p:nvPr/>
      </p:nvGrpSpPr>
      <p:grpSpPr>
        <a:xfrm>
          <a:off x="0" y="0"/>
          <a:ext cx="0" cy="0"/>
          <a:chOff x="0" y="0"/>
          <a:chExt cx="0" cy="0"/>
        </a:xfrm>
      </p:grpSpPr>
      <p:sp>
        <p:nvSpPr>
          <p:cNvPr id="56" name="Google Shape;56;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7" name="Google Shape;57;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8" name="Google Shape;58;g139b5aa61ea_0_65"/>
          <p:cNvPicPr preferRelativeResize="0"/>
          <p:nvPr/>
        </p:nvPicPr>
        <p:blipFill rotWithShape="1">
          <a:blip r:embed="rId3">
            <a:alphaModFix/>
          </a:blip>
          <a:srcRect b="-2279" l="-4222" r="-3757" t="-2440"/>
          <a:stretch/>
        </p:blipFill>
        <p:spPr>
          <a:xfrm rot="-5400000">
            <a:off x="7182681" y="3219806"/>
            <a:ext cx="2039601" cy="1978026"/>
          </a:xfrm>
          <a:prstGeom prst="rect">
            <a:avLst/>
          </a:prstGeom>
          <a:noFill/>
          <a:ln>
            <a:noFill/>
          </a:ln>
        </p:spPr>
      </p:pic>
      <p:sp>
        <p:nvSpPr>
          <p:cNvPr id="59" name="Google Shape;59;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61" name="Shape 61"/>
        <p:cNvGrpSpPr/>
        <p:nvPr/>
      </p:nvGrpSpPr>
      <p:grpSpPr>
        <a:xfrm>
          <a:off x="0" y="0"/>
          <a:ext cx="0" cy="0"/>
          <a:chOff x="0" y="0"/>
          <a:chExt cx="0" cy="0"/>
        </a:xfrm>
      </p:grpSpPr>
      <p:pic>
        <p:nvPicPr>
          <p:cNvPr id="62" name="Google Shape;62;g139b5aa61ea_0_7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63" name="Google Shape;63;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4" name="Google Shape;64;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6" name="Shape 66"/>
        <p:cNvGrpSpPr/>
        <p:nvPr/>
      </p:nvGrpSpPr>
      <p:grpSpPr>
        <a:xfrm>
          <a:off x="0" y="0"/>
          <a:ext cx="0" cy="0"/>
          <a:chOff x="0" y="0"/>
          <a:chExt cx="0" cy="0"/>
        </a:xfrm>
      </p:grpSpPr>
      <p:pic>
        <p:nvPicPr>
          <p:cNvPr id="67" name="Google Shape;67;g139b5aa61ea_0_76"/>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68" name="Google Shape;68;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9" name="Google Shape;69;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0" name="Google Shape;70;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71" name="Shape 71"/>
        <p:cNvGrpSpPr/>
        <p:nvPr/>
      </p:nvGrpSpPr>
      <p:grpSpPr>
        <a:xfrm>
          <a:off x="0" y="0"/>
          <a:ext cx="0" cy="0"/>
          <a:chOff x="0" y="0"/>
          <a:chExt cx="0" cy="0"/>
        </a:xfrm>
      </p:grpSpPr>
      <p:sp>
        <p:nvSpPr>
          <p:cNvPr id="72" name="Google Shape;72;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73" name="Google Shape;73;g139b5aa61ea_0_8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74" name="Google Shape;74;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5" name="Google Shape;75;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6" name="Google Shape;76;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7" name="Shape 77"/>
        <p:cNvGrpSpPr/>
        <p:nvPr/>
      </p:nvGrpSpPr>
      <p:grpSpPr>
        <a:xfrm>
          <a:off x="0" y="0"/>
          <a:ext cx="0" cy="0"/>
          <a:chOff x="0" y="0"/>
          <a:chExt cx="0" cy="0"/>
        </a:xfrm>
      </p:grpSpPr>
      <p:pic>
        <p:nvPicPr>
          <p:cNvPr id="78" name="Google Shape;78;g139b5aa61ea_0_8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79" name="Google Shape;79;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0" name="Google Shape;80;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1" name="Google Shape;81;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82" name="Shape 82"/>
        <p:cNvGrpSpPr/>
        <p:nvPr/>
      </p:nvGrpSpPr>
      <p:grpSpPr>
        <a:xfrm>
          <a:off x="0" y="0"/>
          <a:ext cx="0" cy="0"/>
          <a:chOff x="0" y="0"/>
          <a:chExt cx="0" cy="0"/>
        </a:xfrm>
      </p:grpSpPr>
      <p:pic>
        <p:nvPicPr>
          <p:cNvPr id="83" name="Google Shape;83;g139b5aa61ea_0_9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84" name="Google Shape;84;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5" name="Google Shape;85;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6" name="Shape 86"/>
        <p:cNvGrpSpPr/>
        <p:nvPr/>
      </p:nvGrpSpPr>
      <p:grpSpPr>
        <a:xfrm>
          <a:off x="0" y="0"/>
          <a:ext cx="0" cy="0"/>
          <a:chOff x="0" y="0"/>
          <a:chExt cx="0" cy="0"/>
        </a:xfrm>
      </p:grpSpPr>
      <p:sp>
        <p:nvSpPr>
          <p:cNvPr id="87" name="Google Shape;87;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 name="Google Shape;88;g139b5aa61ea_0_10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9" name="Google Shape;89;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0" name="Google Shape;90;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91" name="Shape 91"/>
        <p:cNvGrpSpPr/>
        <p:nvPr/>
      </p:nvGrpSpPr>
      <p:grpSpPr>
        <a:xfrm>
          <a:off x="0" y="0"/>
          <a:ext cx="0" cy="0"/>
          <a:chOff x="0" y="0"/>
          <a:chExt cx="0" cy="0"/>
        </a:xfrm>
      </p:grpSpPr>
      <p:sp>
        <p:nvSpPr>
          <p:cNvPr id="92" name="Google Shape;92;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93" name="Google Shape;93;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 name="Shape 10"/>
        <p:cNvGrpSpPr/>
        <p:nvPr/>
      </p:nvGrpSpPr>
      <p:grpSpPr>
        <a:xfrm>
          <a:off x="0" y="0"/>
          <a:ext cx="0" cy="0"/>
          <a:chOff x="0" y="0"/>
          <a:chExt cx="0" cy="0"/>
        </a:xfrm>
      </p:grpSpPr>
      <p:pic>
        <p:nvPicPr>
          <p:cNvPr id="11" name="Google Shape;11;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96" name="Shape 96"/>
        <p:cNvGrpSpPr/>
        <p:nvPr/>
      </p:nvGrpSpPr>
      <p:grpSpPr>
        <a:xfrm>
          <a:off x="0" y="0"/>
          <a:ext cx="0" cy="0"/>
          <a:chOff x="0" y="0"/>
          <a:chExt cx="0" cy="0"/>
        </a:xfrm>
      </p:grpSpPr>
      <p:sp>
        <p:nvSpPr>
          <p:cNvPr id="97" name="Google Shape;97;p1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8" name="Google Shape;98;p1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99" name="Google Shape;99;p1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0" name="Google Shape;100;p1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03" name="Google Shape;103;p2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4" name="Google Shape;104;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5" name="Shape 105"/>
        <p:cNvGrpSpPr/>
        <p:nvPr/>
      </p:nvGrpSpPr>
      <p:grpSpPr>
        <a:xfrm>
          <a:off x="0" y="0"/>
          <a:ext cx="0" cy="0"/>
          <a:chOff x="0" y="0"/>
          <a:chExt cx="0" cy="0"/>
        </a:xfrm>
      </p:grpSpPr>
      <p:sp>
        <p:nvSpPr>
          <p:cNvPr id="106" name="Google Shape;106;p3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7" name="Google Shape;107;p3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108" name="Google Shape;108;p3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9" name="Google Shape;109;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1">
    <p:spTree>
      <p:nvGrpSpPr>
        <p:cNvPr id="110" name="Shape 110"/>
        <p:cNvGrpSpPr/>
        <p:nvPr/>
      </p:nvGrpSpPr>
      <p:grpSpPr>
        <a:xfrm>
          <a:off x="0" y="0"/>
          <a:ext cx="0" cy="0"/>
          <a:chOff x="0" y="0"/>
          <a:chExt cx="0" cy="0"/>
        </a:xfrm>
      </p:grpSpPr>
      <p:sp>
        <p:nvSpPr>
          <p:cNvPr id="111" name="Google Shape;111;p34"/>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latin typeface="Arial"/>
              <a:ea typeface="Arial"/>
              <a:cs typeface="Arial"/>
              <a:sym typeface="Arial"/>
            </a:endParaRPr>
          </a:p>
        </p:txBody>
      </p:sp>
      <p:sp>
        <p:nvSpPr>
          <p:cNvPr id="112" name="Google Shape;112;p3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15" name="Shape 115"/>
        <p:cNvGrpSpPr/>
        <p:nvPr/>
      </p:nvGrpSpPr>
      <p:grpSpPr>
        <a:xfrm>
          <a:off x="0" y="0"/>
          <a:ext cx="0" cy="0"/>
          <a:chOff x="0" y="0"/>
          <a:chExt cx="0" cy="0"/>
        </a:xfrm>
      </p:grpSpPr>
      <p:sp>
        <p:nvSpPr>
          <p:cNvPr id="116" name="Google Shape;116;p2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2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18" name="Google Shape;118;p2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19" name="Shape 119"/>
        <p:cNvGrpSpPr/>
        <p:nvPr/>
      </p:nvGrpSpPr>
      <p:grpSpPr>
        <a:xfrm>
          <a:off x="0" y="0"/>
          <a:ext cx="0" cy="0"/>
          <a:chOff x="0" y="0"/>
          <a:chExt cx="0" cy="0"/>
        </a:xfrm>
      </p:grpSpPr>
      <p:pic>
        <p:nvPicPr>
          <p:cNvPr id="120" name="Google Shape;120;p3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21" name="Google Shape;121;p35"/>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122" name="Shape 122"/>
        <p:cNvGrpSpPr/>
        <p:nvPr/>
      </p:nvGrpSpPr>
      <p:grpSpPr>
        <a:xfrm>
          <a:off x="0" y="0"/>
          <a:ext cx="0" cy="0"/>
          <a:chOff x="0" y="0"/>
          <a:chExt cx="0" cy="0"/>
        </a:xfrm>
      </p:grpSpPr>
      <p:pic>
        <p:nvPicPr>
          <p:cNvPr id="123" name="Google Shape;123;p3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4" name="Google Shape;124;p3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25" name="Google Shape;125;p36"/>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126" name="Shape 126"/>
        <p:cNvGrpSpPr/>
        <p:nvPr/>
      </p:nvGrpSpPr>
      <p:grpSpPr>
        <a:xfrm>
          <a:off x="0" y="0"/>
          <a:ext cx="0" cy="0"/>
          <a:chOff x="0" y="0"/>
          <a:chExt cx="0" cy="0"/>
        </a:xfrm>
      </p:grpSpPr>
      <p:pic>
        <p:nvPicPr>
          <p:cNvPr id="127" name="Google Shape;127;p3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8" name="Google Shape;128;p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29" name="Google Shape;129;p37"/>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spTree>
      <p:nvGrpSpPr>
        <p:cNvPr id="130" name="Shape 130"/>
        <p:cNvGrpSpPr/>
        <p:nvPr/>
      </p:nvGrpSpPr>
      <p:grpSpPr>
        <a:xfrm>
          <a:off x="0" y="0"/>
          <a:ext cx="0" cy="0"/>
          <a:chOff x="0" y="0"/>
          <a:chExt cx="0" cy="0"/>
        </a:xfrm>
      </p:grpSpPr>
      <p:pic>
        <p:nvPicPr>
          <p:cNvPr id="131" name="Google Shape;131;p3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2" name="Google Shape;132;p3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33" name="Google Shape;133;p38"/>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1">
    <p:spTree>
      <p:nvGrpSpPr>
        <p:cNvPr id="134" name="Shape 134"/>
        <p:cNvGrpSpPr/>
        <p:nvPr/>
      </p:nvGrpSpPr>
      <p:grpSpPr>
        <a:xfrm>
          <a:off x="0" y="0"/>
          <a:ext cx="0" cy="0"/>
          <a:chOff x="0" y="0"/>
          <a:chExt cx="0" cy="0"/>
        </a:xfrm>
      </p:grpSpPr>
      <p:sp>
        <p:nvSpPr>
          <p:cNvPr id="135" name="Google Shape;135;p3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36" name="Google Shape;136;p39"/>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37" name="Shape 137"/>
        <p:cNvGrpSpPr/>
        <p:nvPr/>
      </p:nvGrpSpPr>
      <p:grpSpPr>
        <a:xfrm>
          <a:off x="0" y="0"/>
          <a:ext cx="0" cy="0"/>
          <a:chOff x="0" y="0"/>
          <a:chExt cx="0" cy="0"/>
        </a:xfrm>
      </p:grpSpPr>
      <p:sp>
        <p:nvSpPr>
          <p:cNvPr id="138" name="Google Shape;138;p4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9" name="Google Shape;139;p4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40" name="Google Shape;140;p4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41" name="Google Shape;141;p40"/>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Divider/pullout 2">
    <p:spTree>
      <p:nvGrpSpPr>
        <p:cNvPr id="142" name="Shape 142"/>
        <p:cNvGrpSpPr/>
        <p:nvPr/>
      </p:nvGrpSpPr>
      <p:grpSpPr>
        <a:xfrm>
          <a:off x="0" y="0"/>
          <a:ext cx="0" cy="0"/>
          <a:chOff x="0" y="0"/>
          <a:chExt cx="0" cy="0"/>
        </a:xfrm>
      </p:grpSpPr>
      <p:sp>
        <p:nvSpPr>
          <p:cNvPr id="143" name="Google Shape;143;p4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44" name="Google Shape;144;p4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45" name="Shape 145"/>
        <p:cNvGrpSpPr/>
        <p:nvPr/>
      </p:nvGrpSpPr>
      <p:grpSpPr>
        <a:xfrm>
          <a:off x="0" y="0"/>
          <a:ext cx="0" cy="0"/>
          <a:chOff x="0" y="0"/>
          <a:chExt cx="0" cy="0"/>
        </a:xfrm>
      </p:grpSpPr>
      <p:pic>
        <p:nvPicPr>
          <p:cNvPr id="146" name="Google Shape;146;p4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149" name="Shape 149"/>
        <p:cNvGrpSpPr/>
        <p:nvPr/>
      </p:nvGrpSpPr>
      <p:grpSpPr>
        <a:xfrm>
          <a:off x="0" y="0"/>
          <a:ext cx="0" cy="0"/>
          <a:chOff x="0" y="0"/>
          <a:chExt cx="0" cy="0"/>
        </a:xfrm>
      </p:grpSpPr>
      <p:pic>
        <p:nvPicPr>
          <p:cNvPr id="150" name="Google Shape;150;g1f790356e09_0_12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51" name="Google Shape;151;g1f790356e09_0_12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52" name="Google Shape;152;g1f790356e09_0_1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53" name="Shape 153"/>
        <p:cNvGrpSpPr/>
        <p:nvPr/>
      </p:nvGrpSpPr>
      <p:grpSpPr>
        <a:xfrm>
          <a:off x="0" y="0"/>
          <a:ext cx="0" cy="0"/>
          <a:chOff x="0" y="0"/>
          <a:chExt cx="0" cy="0"/>
        </a:xfrm>
      </p:grpSpPr>
      <p:sp>
        <p:nvSpPr>
          <p:cNvPr id="154" name="Google Shape;154;g1f790356e09_0_12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g1f790356e09_0_12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56" name="Google Shape;156;g1f790356e09_0_12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57" name="Google Shape;157;g1f790356e09_0_12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58" name="Shape 158"/>
        <p:cNvGrpSpPr/>
        <p:nvPr/>
      </p:nvGrpSpPr>
      <p:grpSpPr>
        <a:xfrm>
          <a:off x="0" y="0"/>
          <a:ext cx="0" cy="0"/>
          <a:chOff x="0" y="0"/>
          <a:chExt cx="0" cy="0"/>
        </a:xfrm>
      </p:grpSpPr>
      <p:sp>
        <p:nvSpPr>
          <p:cNvPr id="159" name="Google Shape;159;g1f790356e09_0_13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g1f790356e09_0_13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61" name="Google Shape;161;g1f790356e09_0_13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2" name="Google Shape;162;g1f790356e09_0_1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1">
    <p:spTree>
      <p:nvGrpSpPr>
        <p:cNvPr id="163" name="Shape 163"/>
        <p:cNvGrpSpPr/>
        <p:nvPr/>
      </p:nvGrpSpPr>
      <p:grpSpPr>
        <a:xfrm>
          <a:off x="0" y="0"/>
          <a:ext cx="0" cy="0"/>
          <a:chOff x="0" y="0"/>
          <a:chExt cx="0" cy="0"/>
        </a:xfrm>
      </p:grpSpPr>
      <p:sp>
        <p:nvSpPr>
          <p:cNvPr id="164" name="Google Shape;164;g1f790356e09_0_138"/>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latin typeface="Arial"/>
              <a:ea typeface="Arial"/>
              <a:cs typeface="Arial"/>
              <a:sym typeface="Arial"/>
            </a:endParaRPr>
          </a:p>
        </p:txBody>
      </p:sp>
      <p:sp>
        <p:nvSpPr>
          <p:cNvPr id="165" name="Google Shape;165;g1f790356e09_0_13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39" name="Shape 39"/>
        <p:cNvGrpSpPr/>
        <p:nvPr/>
      </p:nvGrpSpPr>
      <p:grpSpPr>
        <a:xfrm>
          <a:off x="0" y="0"/>
          <a:ext cx="0" cy="0"/>
          <a:chOff x="0" y="0"/>
          <a:chExt cx="0" cy="0"/>
        </a:xfrm>
      </p:grpSpPr>
      <p:sp>
        <p:nvSpPr>
          <p:cNvPr id="40" name="Google Shape;40;g1d549b6f49c_1_11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g1d549b6f49c_1_11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42" name="Google Shape;42;g1d549b6f49c_1_113"/>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6000"/>
              <a:buFont typeface="Arial"/>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5.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10" Type="http://schemas.openxmlformats.org/officeDocument/2006/relationships/theme" Target="../theme/theme6.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8" name="Shape 48"/>
        <p:cNvGrpSpPr/>
        <p:nvPr/>
      </p:nvGrpSpPr>
      <p:grpSpPr>
        <a:xfrm>
          <a:off x="0" y="0"/>
          <a:ext cx="0" cy="0"/>
          <a:chOff x="0" y="0"/>
          <a:chExt cx="0" cy="0"/>
        </a:xfrm>
      </p:grpSpPr>
      <p:sp>
        <p:nvSpPr>
          <p:cNvPr id="49" name="Google Shape;49;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43B3"/>
        </a:solidFill>
      </p:bgPr>
    </p:bg>
    <p:spTree>
      <p:nvGrpSpPr>
        <p:cNvPr id="113" name="Shape 113"/>
        <p:cNvGrpSpPr/>
        <p:nvPr/>
      </p:nvGrpSpPr>
      <p:grpSpPr>
        <a:xfrm>
          <a:off x="0" y="0"/>
          <a:ext cx="0" cy="0"/>
          <a:chOff x="0" y="0"/>
          <a:chExt cx="0" cy="0"/>
        </a:xfrm>
      </p:grpSpPr>
      <p:sp>
        <p:nvSpPr>
          <p:cNvPr id="114" name="Google Shape;11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1f790356e09_0_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www.citizensadvice.org.uk/debt-and-money/" TargetMode="External"/><Relationship Id="rId4" Type="http://schemas.openxmlformats.org/officeDocument/2006/relationships/image" Target="../media/image23.png"/><Relationship Id="rId11" Type="http://schemas.openxmlformats.org/officeDocument/2006/relationships/hyperlink" Target="https://www.childline.org.uk/#:~:text=Contacting%20Childline,we're%20here%20for%20you." TargetMode="External"/><Relationship Id="rId10" Type="http://schemas.openxmlformats.org/officeDocument/2006/relationships/hyperlink" Target="https://www.childline.org.uk/#:~:text=Contacting%20Childline,we're%20here%20for%20you." TargetMode="External"/><Relationship Id="rId9"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resources.ftflic.com/" TargetMode="External"/><Relationship Id="rId4" Type="http://schemas.openxmlformats.org/officeDocument/2006/relationships/hyperlink" Target="https://www.bankofengland.co.uk/explainers/how-do-card-payments-work" TargetMode="External"/><Relationship Id="rId5" Type="http://schemas.openxmlformats.org/officeDocument/2006/relationships/hyperlink" Target="https://www.moneysavingexpert.com/credit-cards/prepaid-card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69" name="Shape 169"/>
        <p:cNvGrpSpPr/>
        <p:nvPr/>
      </p:nvGrpSpPr>
      <p:grpSpPr>
        <a:xfrm>
          <a:off x="0" y="0"/>
          <a:ext cx="0" cy="0"/>
          <a:chOff x="0" y="0"/>
          <a:chExt cx="0" cy="0"/>
        </a:xfrm>
      </p:grpSpPr>
      <p:sp>
        <p:nvSpPr>
          <p:cNvPr id="170" name="Google Shape;170;g209f44022a4_0_55"/>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make informed financial decisions</a:t>
            </a:r>
            <a:endParaRPr b="1" i="0" sz="4800" u="none" cap="none" strike="noStrike">
              <a:solidFill>
                <a:schemeClr val="lt1"/>
              </a:solidFill>
              <a:latin typeface="Lato Black"/>
              <a:ea typeface="Lato Black"/>
              <a:cs typeface="Lato Black"/>
              <a:sym typeface="Lato Black"/>
            </a:endParaRPr>
          </a:p>
        </p:txBody>
      </p:sp>
      <p:sp>
        <p:nvSpPr>
          <p:cNvPr id="171" name="Google Shape;171;g209f44022a4_0_55"/>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f1907b3162_0_2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10</a:t>
            </a:r>
            <a:endParaRPr>
              <a:solidFill>
                <a:srgbClr val="262A33"/>
              </a:solidFill>
              <a:latin typeface="Lato"/>
              <a:ea typeface="Lato"/>
              <a:cs typeface="Lato"/>
              <a:sym typeface="Lato"/>
            </a:endParaRPr>
          </a:p>
        </p:txBody>
      </p:sp>
      <p:sp>
        <p:nvSpPr>
          <p:cNvPr id="272" name="Google Shape;272;g2f1907b3162_0_22"/>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73" name="Google Shape;273;g2f1907b3162_0_22"/>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670575">
                <a:tc>
                  <a:txBody>
                    <a:bodyPr/>
                    <a:lstStyle/>
                    <a:p>
                      <a:pPr indent="0" lvl="0" marL="0" marR="0" rtl="0" algn="l">
                        <a:lnSpc>
                          <a:spcPct val="100000"/>
                        </a:lnSpc>
                        <a:spcBef>
                          <a:spcPts val="0"/>
                        </a:spcBef>
                        <a:spcAft>
                          <a:spcPts val="0"/>
                        </a:spcAft>
                        <a:buNone/>
                      </a:pPr>
                      <a:r>
                        <a:rPr b="1" lang="en-GB" sz="1200" u="none" cap="none" strike="noStrike"/>
                        <a:t>Where</a:t>
                      </a:r>
                      <a:r>
                        <a:rPr b="1" lang="en-GB" sz="1200" u="none" cap="none" strike="noStrike"/>
                        <a:t> the </a:t>
                      </a:r>
                      <a:r>
                        <a:rPr b="1" lang="en-GB" sz="1200"/>
                        <a:t>m</a:t>
                      </a:r>
                      <a:r>
                        <a:rPr b="1" lang="en-GB" sz="1200" u="none" cap="none" strike="noStrike"/>
                        <a:t>oney comes fro</a:t>
                      </a:r>
                      <a:r>
                        <a:rPr b="1" lang="en-GB" sz="1200"/>
                        <a:t>m</a:t>
                      </a:r>
                      <a:endParaRPr b="1" sz="1200" u="none" cap="none" strike="noStrike"/>
                    </a:p>
                  </a:txBody>
                  <a:tcPr marT="152400" marB="152400" marR="152400" marL="152400" anchor="ct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The money comes straight out of your current account</a:t>
                      </a:r>
                      <a:endParaRPr b="1">
                        <a:solidFill>
                          <a:schemeClr val="dk1"/>
                        </a:solidFill>
                        <a:latin typeface="Lato"/>
                        <a:ea typeface="Lato"/>
                        <a:cs typeface="Lato"/>
                        <a:sym typeface="Lato"/>
                      </a:endParaRPr>
                    </a:p>
                  </a:txBody>
                  <a:tcPr marT="152400" marB="152400" marR="152400" marL="152400" anchor="ctr"/>
                </a:tc>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p>
                      <a:pPr indent="0" lvl="0" marL="0" rtl="0" algn="ctr">
                        <a:spcBef>
                          <a:spcPts val="0"/>
                        </a:spcBef>
                        <a:spcAft>
                          <a:spcPts val="0"/>
                        </a:spcAft>
                        <a:buNone/>
                      </a:pPr>
                      <a:r>
                        <a:rPr b="1" lang="en-GB">
                          <a:solidFill>
                            <a:schemeClr val="dk1"/>
                          </a:solidFill>
                          <a:latin typeface="Lato"/>
                          <a:ea typeface="Lato"/>
                          <a:cs typeface="Lato"/>
                          <a:sym typeface="Lato"/>
                        </a:rPr>
                        <a:t>Parents/carers put money onto the card</a:t>
                      </a:r>
                      <a:endParaRPr>
                        <a:solidFill>
                          <a:schemeClr val="dk1"/>
                        </a:solidFill>
                        <a:latin typeface="Lato"/>
                        <a:ea typeface="Lato"/>
                        <a:cs typeface="Lato"/>
                        <a:sym typeface="Lato"/>
                      </a:endParaRPr>
                    </a:p>
                  </a:txBody>
                  <a:tcPr marT="152400" marB="152400" marR="152400" marL="152400"/>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The bank – you are borrowing the bank’s money until you pay your credit card statement bill</a:t>
                      </a:r>
                      <a:endParaRPr>
                        <a:solidFill>
                          <a:schemeClr val="dk1"/>
                        </a:solidFill>
                        <a:latin typeface="Lato"/>
                        <a:ea typeface="Lato"/>
                        <a:cs typeface="Lato"/>
                        <a:sym typeface="Lato"/>
                      </a:endParaRPr>
                    </a:p>
                  </a:txBody>
                  <a:tcPr marT="152400" marB="152400" marR="152400" marL="152400"/>
                </a:tc>
              </a:tr>
            </a:tbl>
          </a:graphicData>
        </a:graphic>
      </p:graphicFrame>
      <p:sp>
        <p:nvSpPr>
          <p:cNvPr id="274" name="Google Shape;274;g2f1907b3162_0_22"/>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75" name="Google Shape;275;g2f1907b3162_0_22"/>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d549192101_0_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11</a:t>
            </a:r>
            <a:endParaRPr>
              <a:solidFill>
                <a:srgbClr val="262A33"/>
              </a:solidFill>
              <a:latin typeface="Lato"/>
              <a:ea typeface="Lato"/>
              <a:cs typeface="Lato"/>
              <a:sym typeface="Lato"/>
            </a:endParaRPr>
          </a:p>
        </p:txBody>
      </p:sp>
      <p:sp>
        <p:nvSpPr>
          <p:cNvPr id="281" name="Google Shape;281;g1d549192101_0_1"/>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82" name="Google Shape;282;g1d549192101_0_1"/>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773825">
                <a:tc>
                  <a:txBody>
                    <a:bodyPr/>
                    <a:lstStyle/>
                    <a:p>
                      <a:pPr indent="0" lvl="0" marL="0" marR="0" rtl="0" algn="l">
                        <a:lnSpc>
                          <a:spcPct val="100000"/>
                        </a:lnSpc>
                        <a:spcBef>
                          <a:spcPts val="0"/>
                        </a:spcBef>
                        <a:spcAft>
                          <a:spcPts val="0"/>
                        </a:spcAft>
                        <a:buNone/>
                      </a:pPr>
                      <a:r>
                        <a:rPr b="1" lang="en-GB" sz="1200" u="none" cap="none" strike="noStrike"/>
                        <a:t>Minimum</a:t>
                      </a:r>
                      <a:r>
                        <a:rPr b="1" lang="en-GB" sz="1200" u="none" cap="none" strike="noStrike"/>
                        <a:t> a</a:t>
                      </a:r>
                      <a:r>
                        <a:rPr b="1" lang="en-GB" sz="1200" u="none" cap="none" strike="noStrike"/>
                        <a:t>ge</a:t>
                      </a:r>
                      <a:endParaRPr b="1" sz="1200" u="none" cap="none" strike="noStrike"/>
                    </a:p>
                  </a:txBody>
                  <a:tcPr marT="152400" marB="152400" marR="152400" marL="152400" anchor="ct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bl>
          </a:graphicData>
        </a:graphic>
      </p:graphicFrame>
      <p:sp>
        <p:nvSpPr>
          <p:cNvPr id="283" name="Google Shape;283;g1d549192101_0_1"/>
          <p:cNvSpPr/>
          <p:nvPr/>
        </p:nvSpPr>
        <p:spPr>
          <a:xfrm>
            <a:off x="2127100" y="3368994"/>
            <a:ext cx="1326300" cy="9240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200">
                <a:solidFill>
                  <a:schemeClr val="lt1"/>
                </a:solidFill>
                <a:latin typeface="Lato"/>
                <a:ea typeface="Lato"/>
                <a:cs typeface="Lato"/>
                <a:sym typeface="Lato"/>
              </a:rPr>
              <a:t>6</a:t>
            </a:r>
            <a:endParaRPr b="1" sz="4200">
              <a:solidFill>
                <a:schemeClr val="lt1"/>
              </a:solidFill>
              <a:latin typeface="Lato"/>
              <a:ea typeface="Lato"/>
              <a:cs typeface="Lato"/>
              <a:sym typeface="Lato"/>
            </a:endParaRPr>
          </a:p>
        </p:txBody>
      </p:sp>
      <p:sp>
        <p:nvSpPr>
          <p:cNvPr id="284" name="Google Shape;284;g1d549192101_0_1"/>
          <p:cNvSpPr/>
          <p:nvPr/>
        </p:nvSpPr>
        <p:spPr>
          <a:xfrm>
            <a:off x="3955150" y="3368994"/>
            <a:ext cx="1326300" cy="9240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200">
                <a:solidFill>
                  <a:schemeClr val="lt1"/>
                </a:solidFill>
                <a:latin typeface="Lato"/>
                <a:ea typeface="Lato"/>
                <a:cs typeface="Lato"/>
                <a:sym typeface="Lato"/>
              </a:rPr>
              <a:t>18</a:t>
            </a:r>
            <a:endParaRPr b="1" sz="4200">
              <a:solidFill>
                <a:schemeClr val="lt1"/>
              </a:solidFill>
              <a:latin typeface="Lato"/>
              <a:ea typeface="Lato"/>
              <a:cs typeface="Lato"/>
              <a:sym typeface="Lato"/>
            </a:endParaRPr>
          </a:p>
        </p:txBody>
      </p:sp>
      <p:sp>
        <p:nvSpPr>
          <p:cNvPr id="285" name="Google Shape;285;g1d549192101_0_1"/>
          <p:cNvSpPr/>
          <p:nvPr/>
        </p:nvSpPr>
        <p:spPr>
          <a:xfrm>
            <a:off x="5892125" y="3368994"/>
            <a:ext cx="1326300" cy="9240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200">
                <a:solidFill>
                  <a:schemeClr val="lt1"/>
                </a:solidFill>
                <a:latin typeface="Lato"/>
                <a:ea typeface="Lato"/>
                <a:cs typeface="Lato"/>
                <a:sym typeface="Lato"/>
              </a:rPr>
              <a:t>11</a:t>
            </a:r>
            <a:endParaRPr b="1" sz="4200">
              <a:solidFill>
                <a:schemeClr val="lt1"/>
              </a:solidFill>
              <a:latin typeface="Lato"/>
              <a:ea typeface="Lato"/>
              <a:cs typeface="Lato"/>
              <a:sym typeface="Lato"/>
            </a:endParaRPr>
          </a:p>
        </p:txBody>
      </p:sp>
      <p:sp>
        <p:nvSpPr>
          <p:cNvPr id="286" name="Google Shape;286;g1d549192101_0_1"/>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87" name="Google Shape;287;g1d549192101_0_1"/>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f1907b3162_0_4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12</a:t>
            </a:r>
            <a:endParaRPr>
              <a:solidFill>
                <a:srgbClr val="262A33"/>
              </a:solidFill>
              <a:latin typeface="Lato"/>
              <a:ea typeface="Lato"/>
              <a:cs typeface="Lato"/>
              <a:sym typeface="Lato"/>
            </a:endParaRPr>
          </a:p>
        </p:txBody>
      </p:sp>
      <p:sp>
        <p:nvSpPr>
          <p:cNvPr id="293" name="Google Shape;293;g2f1907b3162_0_44"/>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94" name="Google Shape;294;g2f1907b3162_0_44"/>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773825">
                <a:tc>
                  <a:txBody>
                    <a:bodyPr/>
                    <a:lstStyle/>
                    <a:p>
                      <a:pPr indent="0" lvl="0" marL="0" marR="0" rtl="0" algn="l">
                        <a:lnSpc>
                          <a:spcPct val="100000"/>
                        </a:lnSpc>
                        <a:spcBef>
                          <a:spcPts val="0"/>
                        </a:spcBef>
                        <a:spcAft>
                          <a:spcPts val="0"/>
                        </a:spcAft>
                        <a:buNone/>
                      </a:pPr>
                      <a:r>
                        <a:rPr b="1" lang="en-GB" sz="1200" u="none" cap="none" strike="noStrike"/>
                        <a:t>Minimum</a:t>
                      </a:r>
                      <a:r>
                        <a:rPr b="1" lang="en-GB" sz="1200" u="none" cap="none" strike="noStrike"/>
                        <a:t> a</a:t>
                      </a:r>
                      <a:r>
                        <a:rPr b="1" lang="en-GB" sz="1200" u="none" cap="none" strike="noStrike"/>
                        <a:t>ge</a:t>
                      </a:r>
                      <a:endParaRPr b="1" sz="1200" u="none" cap="none" strike="noStrike"/>
                    </a:p>
                  </a:txBody>
                  <a:tcPr marT="152400" marB="152400" marR="152400" marL="152400" anchor="ctr"/>
                </a:tc>
                <a:tc>
                  <a:txBody>
                    <a:bodyPr/>
                    <a:lstStyle/>
                    <a:p>
                      <a:pPr indent="0" lvl="0" marL="0" rtl="0" algn="ctr">
                        <a:spcBef>
                          <a:spcPts val="0"/>
                        </a:spcBef>
                        <a:spcAft>
                          <a:spcPts val="0"/>
                        </a:spcAft>
                        <a:buNone/>
                      </a:pPr>
                      <a:r>
                        <a:rPr b="1" lang="en-GB" sz="4200">
                          <a:solidFill>
                            <a:schemeClr val="dk1"/>
                          </a:solidFill>
                          <a:latin typeface="Lato"/>
                          <a:ea typeface="Lato"/>
                          <a:cs typeface="Lato"/>
                          <a:sym typeface="Lato"/>
                        </a:rPr>
                        <a:t>11</a:t>
                      </a:r>
                      <a:endParaRPr>
                        <a:solidFill>
                          <a:schemeClr val="dk1"/>
                        </a:solidFill>
                      </a:endParaRPr>
                    </a:p>
                  </a:txBody>
                  <a:tcPr marT="152400" marB="152400" marR="152400" marL="152400"/>
                </a:tc>
                <a:tc>
                  <a:txBody>
                    <a:bodyPr/>
                    <a:lstStyle/>
                    <a:p>
                      <a:pPr indent="0" lvl="0" marL="0" rtl="0" algn="ctr">
                        <a:spcBef>
                          <a:spcPts val="0"/>
                        </a:spcBef>
                        <a:spcAft>
                          <a:spcPts val="0"/>
                        </a:spcAft>
                        <a:buNone/>
                      </a:pPr>
                      <a:r>
                        <a:rPr b="1" lang="en-GB" sz="4200">
                          <a:solidFill>
                            <a:schemeClr val="dk1"/>
                          </a:solidFill>
                          <a:latin typeface="Lato"/>
                          <a:ea typeface="Lato"/>
                          <a:cs typeface="Lato"/>
                          <a:sym typeface="Lato"/>
                        </a:rPr>
                        <a:t>6</a:t>
                      </a:r>
                      <a:endParaRPr>
                        <a:solidFill>
                          <a:schemeClr val="dk1"/>
                        </a:solidFill>
                      </a:endParaRPr>
                    </a:p>
                  </a:txBody>
                  <a:tcPr marT="152400" marB="152400" marR="152400" marL="152400"/>
                </a:tc>
                <a:tc>
                  <a:txBody>
                    <a:bodyPr/>
                    <a:lstStyle/>
                    <a:p>
                      <a:pPr indent="0" lvl="0" marL="0" rtl="0" algn="ctr">
                        <a:spcBef>
                          <a:spcPts val="0"/>
                        </a:spcBef>
                        <a:spcAft>
                          <a:spcPts val="0"/>
                        </a:spcAft>
                        <a:buNone/>
                      </a:pPr>
                      <a:r>
                        <a:rPr b="1" lang="en-GB" sz="4200">
                          <a:solidFill>
                            <a:schemeClr val="dk1"/>
                          </a:solidFill>
                          <a:latin typeface="Lato"/>
                          <a:ea typeface="Lato"/>
                          <a:cs typeface="Lato"/>
                          <a:sym typeface="Lato"/>
                        </a:rPr>
                        <a:t>18</a:t>
                      </a:r>
                      <a:endParaRPr b="1">
                        <a:solidFill>
                          <a:schemeClr val="dk1"/>
                        </a:solidFill>
                      </a:endParaRPr>
                    </a:p>
                  </a:txBody>
                  <a:tcPr marT="152400" marB="152400" marR="152400" marL="152400"/>
                </a:tc>
              </a:tr>
            </a:tbl>
          </a:graphicData>
        </a:graphic>
      </p:graphicFrame>
      <p:sp>
        <p:nvSpPr>
          <p:cNvPr id="295" name="Google Shape;295;g2f1907b3162_0_44"/>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96" name="Google Shape;296;g2f1907b3162_0_44"/>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d549192101_0_2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13</a:t>
            </a:r>
            <a:endParaRPr>
              <a:solidFill>
                <a:srgbClr val="262A33"/>
              </a:solidFill>
              <a:latin typeface="Lato"/>
              <a:ea typeface="Lato"/>
              <a:cs typeface="Lato"/>
              <a:sym typeface="Lato"/>
            </a:endParaRPr>
          </a:p>
        </p:txBody>
      </p:sp>
      <p:sp>
        <p:nvSpPr>
          <p:cNvPr id="302" name="Google Shape;302;g1d549192101_0_24"/>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303" name="Google Shape;303;g1d549192101_0_24"/>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Limit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304" name="Google Shape;304;g1d549192101_0_24"/>
          <p:cNvSpPr/>
          <p:nvPr/>
        </p:nvSpPr>
        <p:spPr>
          <a:xfrm>
            <a:off x="134950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amount added to the card</a:t>
            </a:r>
            <a:endParaRPr b="1">
              <a:solidFill>
                <a:schemeClr val="lt1"/>
              </a:solidFill>
              <a:latin typeface="Lato"/>
              <a:ea typeface="Lato"/>
              <a:cs typeface="Lato"/>
              <a:sym typeface="Lato"/>
            </a:endParaRPr>
          </a:p>
        </p:txBody>
      </p:sp>
      <p:sp>
        <p:nvSpPr>
          <p:cNvPr id="305" name="Google Shape;305;g1d549192101_0_24"/>
          <p:cNvSpPr/>
          <p:nvPr/>
        </p:nvSpPr>
        <p:spPr>
          <a:xfrm>
            <a:off x="3687700" y="3198100"/>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Varies, most range between £200 and £5,000</a:t>
            </a:r>
            <a:endParaRPr b="1" sz="1600">
              <a:solidFill>
                <a:schemeClr val="lt1"/>
              </a:solidFill>
              <a:latin typeface="Lato"/>
              <a:ea typeface="Lato"/>
              <a:cs typeface="Lato"/>
              <a:sym typeface="Lato"/>
            </a:endParaRPr>
          </a:p>
        </p:txBody>
      </p:sp>
      <p:sp>
        <p:nvSpPr>
          <p:cNvPr id="306" name="Google Shape;306;g1d549192101_0_24"/>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307" name="Google Shape;307;g1d549192101_0_24"/>
          <p:cNvSpPr/>
          <p:nvPr/>
        </p:nvSpPr>
        <p:spPr>
          <a:xfrm>
            <a:off x="599055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No set limit but you must have the money in your current account</a:t>
            </a:r>
            <a:endParaRPr b="1">
              <a:solidFill>
                <a:schemeClr val="lt1"/>
              </a:solidFill>
              <a:latin typeface="Lato"/>
              <a:ea typeface="Lato"/>
              <a:cs typeface="Lato"/>
              <a:sym typeface="Lato"/>
            </a:endParaRPr>
          </a:p>
        </p:txBody>
      </p:sp>
      <p:sp>
        <p:nvSpPr>
          <p:cNvPr id="308" name="Google Shape;308;g1d549192101_0_24"/>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f1907b3162_0_5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14</a:t>
            </a:r>
            <a:endParaRPr>
              <a:solidFill>
                <a:srgbClr val="262A33"/>
              </a:solidFill>
              <a:latin typeface="Lato"/>
              <a:ea typeface="Lato"/>
              <a:cs typeface="Lato"/>
              <a:sym typeface="Lato"/>
            </a:endParaRPr>
          </a:p>
        </p:txBody>
      </p:sp>
      <p:sp>
        <p:nvSpPr>
          <p:cNvPr id="314" name="Google Shape;314;g2f1907b3162_0_55"/>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315" name="Google Shape;315;g2f1907b3162_0_55"/>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chemeClr val="dk1"/>
                          </a:solidFill>
                        </a:rPr>
                        <a:t>Debit card</a:t>
                      </a:r>
                      <a:endParaRPr b="1" sz="1200" u="none" cap="none" strike="noStrike">
                        <a:solidFill>
                          <a:schemeClr val="dk1"/>
                        </a:solidFill>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chemeClr val="dk1"/>
                          </a:solidFill>
                        </a:rPr>
                        <a:t>Prepaid card</a:t>
                      </a:r>
                      <a:endParaRPr b="1" sz="1200" u="none" cap="none" strike="noStrike">
                        <a:solidFill>
                          <a:schemeClr val="dk1"/>
                        </a:solidFill>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chemeClr val="dk1"/>
                          </a:solidFill>
                        </a:rPr>
                        <a:t>Credit card</a:t>
                      </a:r>
                      <a:endParaRPr b="1" sz="1200" u="none" cap="none" strike="noStrike">
                        <a:solidFill>
                          <a:schemeClr val="dk1"/>
                        </a:solidFill>
                      </a:endParaRPr>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Limit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No set limit but you must have the money in your current account</a:t>
                      </a:r>
                      <a:endParaRPr b="1">
                        <a:solidFill>
                          <a:schemeClr val="dk1"/>
                        </a:solidFill>
                        <a:latin typeface="Lato"/>
                        <a:ea typeface="Lato"/>
                        <a:cs typeface="Lato"/>
                        <a:sym typeface="Lato"/>
                      </a:endParaRPr>
                    </a:p>
                    <a:p>
                      <a:pPr indent="0" lvl="0" marL="0" marR="0" rtl="0" algn="ctr">
                        <a:lnSpc>
                          <a:spcPct val="100000"/>
                        </a:lnSpc>
                        <a:spcBef>
                          <a:spcPts val="0"/>
                        </a:spcBef>
                        <a:spcAft>
                          <a:spcPts val="0"/>
                        </a:spcAft>
                        <a:buNone/>
                      </a:pPr>
                      <a:r>
                        <a:t/>
                      </a:r>
                      <a:endParaRPr sz="1200">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The amount added to the card</a:t>
                      </a:r>
                      <a:endParaRPr sz="1200" u="none" cap="none" strike="noStrike">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Varies, most range between £500 and £5,000</a:t>
                      </a:r>
                      <a:endParaRPr sz="1200" u="none" cap="none" strike="noStrike">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316" name="Google Shape;316;g2f1907b3162_0_55"/>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317" name="Google Shape;317;g2f1907b3162_0_55"/>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1d549192101_0_3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15</a:t>
            </a:r>
            <a:endParaRPr>
              <a:solidFill>
                <a:srgbClr val="262A33"/>
              </a:solidFill>
              <a:latin typeface="Lato"/>
              <a:ea typeface="Lato"/>
              <a:cs typeface="Lato"/>
              <a:sym typeface="Lato"/>
            </a:endParaRPr>
          </a:p>
        </p:txBody>
      </p:sp>
      <p:sp>
        <p:nvSpPr>
          <p:cNvPr id="323" name="Google Shape;323;g1d549192101_0_35"/>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324" name="Google Shape;324;g1d549192101_0_35"/>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Interest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325" name="Google Shape;325;g1d549192101_0_35"/>
          <p:cNvSpPr/>
          <p:nvPr/>
        </p:nvSpPr>
        <p:spPr>
          <a:xfrm>
            <a:off x="134950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None</a:t>
            </a:r>
            <a:endParaRPr b="1">
              <a:solidFill>
                <a:schemeClr val="lt1"/>
              </a:solidFill>
              <a:latin typeface="Lato"/>
              <a:ea typeface="Lato"/>
              <a:cs typeface="Lato"/>
              <a:sym typeface="Lato"/>
            </a:endParaRPr>
          </a:p>
        </p:txBody>
      </p:sp>
      <p:sp>
        <p:nvSpPr>
          <p:cNvPr id="326" name="Google Shape;326;g1d549192101_0_35"/>
          <p:cNvSpPr/>
          <p:nvPr/>
        </p:nvSpPr>
        <p:spPr>
          <a:xfrm>
            <a:off x="3687700" y="3198100"/>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ctr">
              <a:spcBef>
                <a:spcPts val="0"/>
              </a:spcBef>
              <a:spcAft>
                <a:spcPts val="0"/>
              </a:spcAft>
              <a:buNone/>
            </a:pPr>
            <a:r>
              <a:rPr b="1" lang="en-GB">
                <a:solidFill>
                  <a:schemeClr val="lt1"/>
                </a:solidFill>
                <a:latin typeface="Lato"/>
                <a:ea typeface="Lato"/>
                <a:cs typeface="Lato"/>
                <a:sym typeface="Lato"/>
              </a:rPr>
              <a:t>Interest charged if you don’t pay the bill in full</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p:txBody>
      </p:sp>
      <p:sp>
        <p:nvSpPr>
          <p:cNvPr id="327" name="Google Shape;327;g1d549192101_0_35"/>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328" name="Google Shape;328;g1d549192101_0_35"/>
          <p:cNvSpPr/>
          <p:nvPr/>
        </p:nvSpPr>
        <p:spPr>
          <a:xfrm>
            <a:off x="599055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None </a:t>
            </a:r>
            <a:endParaRPr b="1">
              <a:solidFill>
                <a:schemeClr val="lt1"/>
              </a:solidFill>
              <a:latin typeface="Lato"/>
              <a:ea typeface="Lato"/>
              <a:cs typeface="Lato"/>
              <a:sym typeface="Lato"/>
            </a:endParaRPr>
          </a:p>
        </p:txBody>
      </p:sp>
      <p:sp>
        <p:nvSpPr>
          <p:cNvPr id="329" name="Google Shape;329;g1d549192101_0_35"/>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f1907b3162_0_7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16</a:t>
            </a:r>
            <a:endParaRPr>
              <a:solidFill>
                <a:srgbClr val="262A33"/>
              </a:solidFill>
              <a:latin typeface="Lato"/>
              <a:ea typeface="Lato"/>
              <a:cs typeface="Lato"/>
              <a:sym typeface="Lato"/>
            </a:endParaRPr>
          </a:p>
        </p:txBody>
      </p:sp>
      <p:sp>
        <p:nvSpPr>
          <p:cNvPr id="335" name="Google Shape;335;g2f1907b3162_0_70"/>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336" name="Google Shape;336;g2f1907b3162_0_70"/>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lnB cap="flat" cmpd="sng" w="9525">
                      <a:solidFill>
                        <a:srgbClr val="9E9E9E"/>
                      </a:solidFill>
                      <a:prstDash val="solid"/>
                      <a:round/>
                      <a:headEnd len="sm" w="sm" type="none"/>
                      <a:tailEnd len="sm" w="sm" type="none"/>
                    </a:lnB>
                  </a:tcPr>
                </a:tc>
              </a:tr>
              <a:tr h="670575">
                <a:tc>
                  <a:txBody>
                    <a:bodyPr/>
                    <a:lstStyle/>
                    <a:p>
                      <a:pPr indent="0" lvl="0" marL="0" marR="0" rtl="0" algn="l">
                        <a:lnSpc>
                          <a:spcPct val="100000"/>
                        </a:lnSpc>
                        <a:spcBef>
                          <a:spcPts val="0"/>
                        </a:spcBef>
                        <a:spcAft>
                          <a:spcPts val="0"/>
                        </a:spcAft>
                        <a:buNone/>
                      </a:pPr>
                      <a:r>
                        <a:rPr b="1" lang="en-GB" sz="1200" u="none" cap="none" strike="noStrike"/>
                        <a:t>Interest</a:t>
                      </a:r>
                      <a:endParaRPr b="1" sz="1200" u="none" cap="none" strike="noStrike"/>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solidFill>
                            <a:schemeClr val="dk1"/>
                          </a:solidFill>
                          <a:latin typeface="Lato"/>
                          <a:ea typeface="Lato"/>
                          <a:cs typeface="Lato"/>
                          <a:sym typeface="Lato"/>
                        </a:rPr>
                        <a:t>None</a:t>
                      </a:r>
                      <a:endParaRPr>
                        <a:solidFill>
                          <a:schemeClr val="dk1"/>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None</a:t>
                      </a:r>
                      <a:endParaRPr>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dk1"/>
                        </a:solidFill>
                        <a:latin typeface="Lato"/>
                        <a:ea typeface="Lato"/>
                        <a:cs typeface="Lato"/>
                        <a:sym typeface="Lato"/>
                      </a:endParaRPr>
                    </a:p>
                    <a:p>
                      <a:pPr indent="0" lvl="0" marL="0" rtl="0" algn="ctr">
                        <a:spcBef>
                          <a:spcPts val="0"/>
                        </a:spcBef>
                        <a:spcAft>
                          <a:spcPts val="0"/>
                        </a:spcAft>
                        <a:buNone/>
                      </a:pPr>
                      <a:r>
                        <a:rPr b="1" lang="en-GB">
                          <a:solidFill>
                            <a:schemeClr val="dk1"/>
                          </a:solidFill>
                          <a:latin typeface="Lato"/>
                          <a:ea typeface="Lato"/>
                          <a:cs typeface="Lato"/>
                          <a:sym typeface="Lato"/>
                        </a:rPr>
                        <a:t>Interest charged if you don’t pay the bill in full</a:t>
                      </a:r>
                      <a:endParaRPr b="1">
                        <a:solidFill>
                          <a:schemeClr val="dk1"/>
                        </a:solidFill>
                        <a:latin typeface="Lato"/>
                        <a:ea typeface="Lato"/>
                        <a:cs typeface="Lato"/>
                        <a:sym typeface="Lato"/>
                      </a:endParaRPr>
                    </a:p>
                    <a:p>
                      <a:pPr indent="0" lvl="0" marL="0" rtl="0" algn="ctr">
                        <a:spcBef>
                          <a:spcPts val="0"/>
                        </a:spcBef>
                        <a:spcAft>
                          <a:spcPts val="0"/>
                        </a:spcAft>
                        <a:buNone/>
                      </a:pPr>
                      <a:r>
                        <a:t/>
                      </a:r>
                      <a:endParaRPr b="1">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bl>
          </a:graphicData>
        </a:graphic>
      </p:graphicFrame>
      <p:sp>
        <p:nvSpPr>
          <p:cNvPr id="337" name="Google Shape;337;g2f1907b3162_0_70"/>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338" name="Google Shape;338;g2f1907b3162_0_70"/>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lang="en-GB">
                <a:solidFill>
                  <a:srgbClr val="262A33"/>
                </a:solidFill>
                <a:latin typeface="Lato"/>
                <a:ea typeface="Lato"/>
                <a:cs typeface="Lato"/>
                <a:sym typeface="Lato"/>
              </a:rPr>
              <a:t>‹#›</a:t>
            </a:fld>
            <a:endParaRPr>
              <a:solidFill>
                <a:srgbClr val="262A33"/>
              </a:solidFill>
              <a:latin typeface="Lato"/>
              <a:ea typeface="Lato"/>
              <a:cs typeface="Lato"/>
              <a:sym typeface="Lato"/>
            </a:endParaRPr>
          </a:p>
        </p:txBody>
      </p:sp>
      <p:sp>
        <p:nvSpPr>
          <p:cNvPr id="344" name="Google Shape;344;p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graphicFrame>
        <p:nvGraphicFramePr>
          <p:cNvPr id="345" name="Google Shape;345;p6"/>
          <p:cNvGraphicFramePr/>
          <p:nvPr/>
        </p:nvGraphicFramePr>
        <p:xfrm>
          <a:off x="215567" y="1130000"/>
          <a:ext cx="3000000" cy="3000000"/>
        </p:xfrm>
        <a:graphic>
          <a:graphicData uri="http://schemas.openxmlformats.org/drawingml/2006/table">
            <a:tbl>
              <a:tblPr bandRow="1" firstRow="1">
                <a:noFill/>
                <a:tableStyleId>{8C13B6F0-6911-46D8-8BF5-2DFFBDA855F4}</a:tableStyleId>
              </a:tblPr>
              <a:tblGrid>
                <a:gridCol w="1205300"/>
                <a:gridCol w="2514450"/>
                <a:gridCol w="2514450"/>
                <a:gridCol w="2514450"/>
              </a:tblGrid>
              <a:tr h="451375">
                <a:tc>
                  <a:txBody>
                    <a:bodyPr/>
                    <a:lstStyle/>
                    <a:p>
                      <a:pPr indent="0" lvl="0" marL="0" marR="0" rtl="0" algn="l">
                        <a:lnSpc>
                          <a:spcPct val="100000"/>
                        </a:lnSpc>
                        <a:spcBef>
                          <a:spcPts val="0"/>
                        </a:spcBef>
                        <a:spcAft>
                          <a:spcPts val="0"/>
                        </a:spcAft>
                        <a:buNone/>
                      </a:pPr>
                      <a:r>
                        <a:t/>
                      </a:r>
                      <a:endParaRPr b="1" sz="1200" u="none" cap="none" strike="noStrike">
                        <a:latin typeface="Lato"/>
                        <a:ea typeface="Lato"/>
                        <a:cs typeface="Lato"/>
                        <a:sym typeface="Lato"/>
                      </a:endParaRPr>
                    </a:p>
                  </a:txBody>
                  <a:tcPr marT="45725" marB="45725" marR="91450" marL="91450">
                    <a:solidFill>
                      <a:schemeClr val="lt1"/>
                    </a:solidFill>
                  </a:tcPr>
                </a:tc>
                <a:tc>
                  <a:txBody>
                    <a:bodyPr/>
                    <a:lstStyle/>
                    <a:p>
                      <a:pPr indent="0" lvl="0" marL="0" marR="0" rtl="0" algn="ctr">
                        <a:lnSpc>
                          <a:spcPct val="100000"/>
                        </a:lnSpc>
                        <a:spcBef>
                          <a:spcPts val="0"/>
                        </a:spcBef>
                        <a:spcAft>
                          <a:spcPts val="0"/>
                        </a:spcAft>
                        <a:buNone/>
                      </a:pPr>
                      <a:r>
                        <a:rPr b="1" lang="en-GB" sz="1200" u="none" cap="none" strike="noStrike">
                          <a:latin typeface="Lato"/>
                          <a:ea typeface="Lato"/>
                          <a:cs typeface="Lato"/>
                          <a:sym typeface="Lato"/>
                        </a:rPr>
                        <a:t>Debit card</a:t>
                      </a:r>
                      <a:endParaRPr b="1" sz="1200" u="none" cap="none" strike="noStrike">
                        <a:latin typeface="Lato"/>
                        <a:ea typeface="Lato"/>
                        <a:cs typeface="Lato"/>
                        <a:sym typeface="Lato"/>
                      </a:endParaRPr>
                    </a:p>
                  </a:txBody>
                  <a:tcPr marT="45725" marB="45725" marR="91450" marL="91450"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200" u="none" cap="none" strike="noStrike">
                          <a:latin typeface="Lato"/>
                          <a:ea typeface="Lato"/>
                          <a:cs typeface="Lato"/>
                          <a:sym typeface="Lato"/>
                        </a:rPr>
                        <a:t>Prepaid card</a:t>
                      </a:r>
                      <a:endParaRPr b="1" sz="1200" u="none" cap="none" strike="noStrike">
                        <a:latin typeface="Lato"/>
                        <a:ea typeface="Lato"/>
                        <a:cs typeface="Lato"/>
                        <a:sym typeface="Lato"/>
                      </a:endParaRPr>
                    </a:p>
                  </a:txBody>
                  <a:tcPr marT="45725" marB="45725" marR="91450" marL="91450" anchor="ctr">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200" u="none" cap="none" strike="noStrike">
                          <a:latin typeface="Lato"/>
                          <a:ea typeface="Lato"/>
                          <a:cs typeface="Lato"/>
                          <a:sym typeface="Lato"/>
                        </a:rPr>
                        <a:t>Credit card</a:t>
                      </a:r>
                      <a:endParaRPr b="1" sz="1200" u="none" cap="none" strike="noStrike">
                        <a:latin typeface="Lato"/>
                        <a:ea typeface="Lato"/>
                        <a:cs typeface="Lato"/>
                        <a:sym typeface="Lato"/>
                      </a:endParaRPr>
                    </a:p>
                  </a:txBody>
                  <a:tcPr marT="45725" marB="45725" marR="91450" marL="91450" anchor="ctr">
                    <a:lnB cap="flat" cmpd="sng" w="9525">
                      <a:solidFill>
                        <a:srgbClr val="9E9E9E"/>
                      </a:solidFill>
                      <a:prstDash val="solid"/>
                      <a:round/>
                      <a:headEnd len="sm" w="sm" type="none"/>
                      <a:tailEnd len="sm" w="sm" type="none"/>
                    </a:lnB>
                    <a:solidFill>
                      <a:schemeClr val="lt1"/>
                    </a:solidFill>
                  </a:tcPr>
                </a:tc>
              </a:tr>
              <a:tr h="939625">
                <a:tc>
                  <a:txBody>
                    <a:bodyPr/>
                    <a:lstStyle/>
                    <a:p>
                      <a:pPr indent="0" lvl="0" marL="0" marR="0" rtl="0" algn="l">
                        <a:lnSpc>
                          <a:spcPct val="100000"/>
                        </a:lnSpc>
                        <a:spcBef>
                          <a:spcPts val="0"/>
                        </a:spcBef>
                        <a:spcAft>
                          <a:spcPts val="0"/>
                        </a:spcAft>
                        <a:buNone/>
                      </a:pPr>
                      <a:r>
                        <a:rPr b="1" lang="en-GB" sz="1200">
                          <a:latin typeface="Lato"/>
                          <a:ea typeface="Lato"/>
                          <a:cs typeface="Lato"/>
                          <a:sym typeface="Lato"/>
                        </a:rPr>
                        <a:t>Where the money comes from </a:t>
                      </a:r>
                      <a:endParaRPr b="1" sz="1200" u="none" cap="none" strike="noStrike">
                        <a:latin typeface="Lato"/>
                        <a:ea typeface="Lato"/>
                        <a:cs typeface="Lato"/>
                        <a:sym typeface="Lato"/>
                      </a:endParaRPr>
                    </a:p>
                  </a:txBody>
                  <a:tcPr marT="152400" marB="152400" marR="152400" marL="152400" anchor="ctr">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The money comes straight out of</a:t>
                      </a:r>
                      <a:r>
                        <a:rPr b="1" lang="en-GB" sz="1300" u="none" cap="none" strike="noStrike">
                          <a:solidFill>
                            <a:srgbClr val="00B050"/>
                          </a:solidFill>
                          <a:latin typeface="Lato"/>
                          <a:ea typeface="Lato"/>
                          <a:cs typeface="Lato"/>
                          <a:sym typeface="Lato"/>
                        </a:rPr>
                        <a:t> your current account</a:t>
                      </a:r>
                      <a:endParaRPr b="1" sz="1300" u="none" cap="none" strike="noStrike">
                        <a:solidFill>
                          <a:srgbClr val="00B050"/>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Parents/carers/guardians put money onto the card</a:t>
                      </a:r>
                      <a:endParaRPr b="1" sz="1300" u="none" cap="none" strike="noStrike">
                        <a:solidFill>
                          <a:srgbClr val="00B050"/>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The bank – you are borrowing the bank’s money until you pay your credit card statement</a:t>
                      </a:r>
                      <a:r>
                        <a:rPr b="1" lang="en-GB" sz="1300" u="none" cap="none" strike="noStrike">
                          <a:solidFill>
                            <a:srgbClr val="00B050"/>
                          </a:solidFill>
                          <a:latin typeface="Lato"/>
                          <a:ea typeface="Lato"/>
                          <a:cs typeface="Lato"/>
                          <a:sym typeface="Lato"/>
                        </a:rPr>
                        <a:t> bill</a:t>
                      </a:r>
                      <a:endParaRPr b="1" sz="1300" u="none" cap="none" strike="noStrike">
                        <a:solidFill>
                          <a:srgbClr val="00B050"/>
                        </a:solidFill>
                        <a:latin typeface="Lato"/>
                        <a:ea typeface="Lato"/>
                        <a:cs typeface="Lato"/>
                        <a:sym typeface="Lato"/>
                      </a:endParaRPr>
                    </a:p>
                  </a:txBody>
                  <a:tcPr marT="152400" marB="152400" marR="152400" marL="152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87925">
                <a:tc>
                  <a:txBody>
                    <a:bodyPr/>
                    <a:lstStyle/>
                    <a:p>
                      <a:pPr indent="0" lvl="0" marL="0" rtl="0" algn="l">
                        <a:spcBef>
                          <a:spcPts val="0"/>
                        </a:spcBef>
                        <a:spcAft>
                          <a:spcPts val="0"/>
                        </a:spcAft>
                        <a:buNone/>
                      </a:pPr>
                      <a:r>
                        <a:rPr b="1" lang="en-GB" sz="1200">
                          <a:latin typeface="Lato"/>
                          <a:ea typeface="Lato"/>
                          <a:cs typeface="Lato"/>
                          <a:sym typeface="Lato"/>
                        </a:rPr>
                        <a:t>Minimum age</a:t>
                      </a:r>
                      <a:endParaRPr b="1" sz="1200" u="none" cap="none" strike="noStrike">
                        <a:latin typeface="Lato"/>
                        <a:ea typeface="Lato"/>
                        <a:cs typeface="Lato"/>
                        <a:sym typeface="Lato"/>
                      </a:endParaRPr>
                    </a:p>
                  </a:txBody>
                  <a:tcPr marT="152400" marB="152400" marR="152400" marL="152400" anchor="ctr">
                    <a:solidFill>
                      <a:schemeClr val="lt1"/>
                    </a:solidFill>
                  </a:tcPr>
                </a:tc>
                <a:tc>
                  <a:txBody>
                    <a:bodyPr/>
                    <a:lstStyle/>
                    <a:p>
                      <a:pPr indent="0" lvl="0" marL="0" rtl="0" algn="ctr">
                        <a:spcBef>
                          <a:spcPts val="0"/>
                        </a:spcBef>
                        <a:spcAft>
                          <a:spcPts val="0"/>
                        </a:spcAft>
                        <a:buClr>
                          <a:srgbClr val="000000"/>
                        </a:buClr>
                        <a:buFont typeface="Arial"/>
                        <a:buNone/>
                      </a:pPr>
                      <a:r>
                        <a:rPr b="1" lang="en-GB" sz="1300">
                          <a:solidFill>
                            <a:srgbClr val="00B050"/>
                          </a:solidFill>
                          <a:latin typeface="Lato"/>
                          <a:ea typeface="Lato"/>
                          <a:cs typeface="Lato"/>
                          <a:sym typeface="Lato"/>
                        </a:rPr>
                        <a:t>11</a:t>
                      </a:r>
                      <a:endParaRPr/>
                    </a:p>
                  </a:txBody>
                  <a:tcPr marT="152400" marB="152400" marR="152400" marL="152400" anchor="ctr">
                    <a:lnT cap="flat" cmpd="sng" w="9525">
                      <a:solidFill>
                        <a:srgbClr val="9E9E9E"/>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Clr>
                          <a:srgbClr val="000000"/>
                        </a:buClr>
                        <a:buFont typeface="Arial"/>
                        <a:buNone/>
                      </a:pPr>
                      <a:r>
                        <a:rPr b="1" lang="en-GB" sz="1300">
                          <a:solidFill>
                            <a:srgbClr val="00B050"/>
                          </a:solidFill>
                          <a:latin typeface="Lato"/>
                          <a:ea typeface="Lato"/>
                          <a:cs typeface="Lato"/>
                          <a:sym typeface="Lato"/>
                        </a:rPr>
                        <a:t>6</a:t>
                      </a:r>
                      <a:endParaRPr/>
                    </a:p>
                  </a:txBody>
                  <a:tcPr marT="152400" marB="152400" marR="152400" marL="152400" anchor="ctr">
                    <a:lnT cap="flat" cmpd="sng" w="9525">
                      <a:solidFill>
                        <a:srgbClr val="9E9E9E"/>
                      </a:solidFill>
                      <a:prstDash val="solid"/>
                      <a:round/>
                      <a:headEnd len="sm" w="sm" type="none"/>
                      <a:tailEnd len="sm" w="sm" type="none"/>
                    </a:lnT>
                    <a:solidFill>
                      <a:schemeClr val="lt1"/>
                    </a:solidFill>
                  </a:tcPr>
                </a:tc>
                <a:tc>
                  <a:txBody>
                    <a:bodyPr/>
                    <a:lstStyle/>
                    <a:p>
                      <a:pPr indent="0" lvl="0" marL="0" rtl="0" algn="ctr">
                        <a:spcBef>
                          <a:spcPts val="0"/>
                        </a:spcBef>
                        <a:spcAft>
                          <a:spcPts val="0"/>
                        </a:spcAft>
                        <a:buClr>
                          <a:srgbClr val="000000"/>
                        </a:buClr>
                        <a:buFont typeface="Arial"/>
                        <a:buNone/>
                      </a:pPr>
                      <a:r>
                        <a:rPr b="1" lang="en-GB" sz="1300">
                          <a:solidFill>
                            <a:srgbClr val="00B050"/>
                          </a:solidFill>
                          <a:latin typeface="Lato"/>
                          <a:ea typeface="Lato"/>
                          <a:cs typeface="Lato"/>
                          <a:sym typeface="Lato"/>
                        </a:rPr>
                        <a:t>18</a:t>
                      </a:r>
                      <a:endParaRPr/>
                    </a:p>
                  </a:txBody>
                  <a:tcPr marT="152400" marB="152400" marR="152400" marL="152400" anchor="ctr">
                    <a:lnT cap="flat" cmpd="sng" w="9525">
                      <a:solidFill>
                        <a:srgbClr val="9E9E9E"/>
                      </a:solidFill>
                      <a:prstDash val="solid"/>
                      <a:round/>
                      <a:headEnd len="sm" w="sm" type="none"/>
                      <a:tailEnd len="sm" w="sm" type="none"/>
                    </a:lnT>
                    <a:solidFill>
                      <a:schemeClr val="lt1"/>
                    </a:solidFill>
                  </a:tcPr>
                </a:tc>
              </a:tr>
              <a:tr h="89922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Limit</a:t>
                      </a:r>
                      <a:endParaRPr b="1" sz="1200" u="none" cap="none" strike="noStrike">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No</a:t>
                      </a:r>
                      <a:r>
                        <a:rPr b="1" lang="en-GB" sz="1300" u="none" cap="none" strike="noStrike">
                          <a:solidFill>
                            <a:srgbClr val="00B050"/>
                          </a:solidFill>
                          <a:latin typeface="Lato"/>
                          <a:ea typeface="Lato"/>
                          <a:cs typeface="Lato"/>
                          <a:sym typeface="Lato"/>
                        </a:rPr>
                        <a:t> set limit but you must have the money in your current account</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The amount added to the card</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Varies,</a:t>
                      </a:r>
                      <a:r>
                        <a:rPr b="1" lang="en-GB" sz="1300" u="none" cap="none" strike="noStrike">
                          <a:solidFill>
                            <a:srgbClr val="00B050"/>
                          </a:solidFill>
                          <a:latin typeface="Lato"/>
                          <a:ea typeface="Lato"/>
                          <a:cs typeface="Lato"/>
                          <a:sym typeface="Lato"/>
                        </a:rPr>
                        <a:t> most range between £500 and £5,000</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r>
              <a:tr h="70652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Interest</a:t>
                      </a:r>
                      <a:endParaRPr b="1" sz="1200" u="none" cap="none" strike="noStrike">
                        <a:latin typeface="Lato"/>
                        <a:ea typeface="Lato"/>
                        <a:cs typeface="Lato"/>
                        <a:sym typeface="Lato"/>
                      </a:endParaRPr>
                    </a:p>
                  </a:txBody>
                  <a:tcPr marT="152400" marB="152400" marR="152400" marL="152400" anchor="ctr">
                    <a:solidFill>
                      <a:schemeClr val="lt1"/>
                    </a:solidFill>
                  </a:tcPr>
                </a:tc>
                <a:tc>
                  <a:txBody>
                    <a:bodyPr/>
                    <a:lstStyle/>
                    <a:p>
                      <a:pPr indent="0" lvl="0" marL="0" rtl="0" algn="ctr">
                        <a:spcBef>
                          <a:spcPts val="0"/>
                        </a:spcBef>
                        <a:spcAft>
                          <a:spcPts val="0"/>
                        </a:spcAft>
                        <a:buNone/>
                      </a:pPr>
                      <a:r>
                        <a:rPr b="1" lang="en-GB" sz="1300">
                          <a:solidFill>
                            <a:srgbClr val="00B050"/>
                          </a:solidFill>
                          <a:latin typeface="Lato"/>
                          <a:ea typeface="Lato"/>
                          <a:cs typeface="Lato"/>
                          <a:sym typeface="Lato"/>
                        </a:rPr>
                        <a:t>None</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None</a:t>
                      </a:r>
                      <a:endParaRPr b="1" sz="1500">
                        <a:solidFill>
                          <a:srgbClr val="00B050"/>
                        </a:solidFill>
                        <a:latin typeface="Lato"/>
                        <a:ea typeface="Lato"/>
                        <a:cs typeface="Lato"/>
                        <a:sym typeface="Lato"/>
                      </a:endParaRPr>
                    </a:p>
                  </a:txBody>
                  <a:tcPr marT="152400" marB="152400" marR="152400" marL="152400" anchor="ctr">
                    <a:solidFill>
                      <a:schemeClr val="lt1"/>
                    </a:solidFill>
                  </a:tcPr>
                </a:tc>
                <a:tc>
                  <a:txBody>
                    <a:bodyPr/>
                    <a:lstStyle/>
                    <a:p>
                      <a:pPr indent="0" lvl="0" marL="0" marR="0" rtl="0" algn="ctr">
                        <a:lnSpc>
                          <a:spcPct val="100000"/>
                        </a:lnSpc>
                        <a:spcBef>
                          <a:spcPts val="0"/>
                        </a:spcBef>
                        <a:spcAft>
                          <a:spcPts val="0"/>
                        </a:spcAft>
                        <a:buNone/>
                      </a:pPr>
                      <a:r>
                        <a:rPr b="1" lang="en-GB" sz="1300" u="none" cap="none" strike="noStrike">
                          <a:solidFill>
                            <a:srgbClr val="00B050"/>
                          </a:solidFill>
                          <a:latin typeface="Lato"/>
                          <a:ea typeface="Lato"/>
                          <a:cs typeface="Lato"/>
                          <a:sym typeface="Lato"/>
                        </a:rPr>
                        <a:t>Interest charged if you</a:t>
                      </a:r>
                      <a:r>
                        <a:rPr b="1" lang="en-GB" sz="1300" u="none" cap="none" strike="noStrike">
                          <a:solidFill>
                            <a:srgbClr val="00B050"/>
                          </a:solidFill>
                          <a:latin typeface="Lato"/>
                          <a:ea typeface="Lato"/>
                          <a:cs typeface="Lato"/>
                          <a:sym typeface="Lato"/>
                        </a:rPr>
                        <a:t> don’t pay the bill in full</a:t>
                      </a:r>
                      <a:endParaRPr b="1" sz="1300" u="none" cap="none" strike="noStrike">
                        <a:solidFill>
                          <a:srgbClr val="00B050"/>
                        </a:solidFill>
                        <a:latin typeface="Lato"/>
                        <a:ea typeface="Lato"/>
                        <a:cs typeface="Lato"/>
                        <a:sym typeface="Lato"/>
                      </a:endParaRPr>
                    </a:p>
                  </a:txBody>
                  <a:tcPr marT="152400" marB="152400" marR="152400" marL="152400" anchor="ctr">
                    <a:solidFill>
                      <a:schemeClr val="lt1"/>
                    </a:solidFill>
                  </a:tcPr>
                </a:tc>
              </a:tr>
            </a:tbl>
          </a:graphicData>
        </a:graphic>
      </p:graphicFrame>
      <p:sp>
        <p:nvSpPr>
          <p:cNvPr id="346" name="Google Shape;346;p6"/>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d549192101_1_108"/>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p:txBody>
      </p:sp>
      <p:sp>
        <p:nvSpPr>
          <p:cNvPr id="352" name="Google Shape;352;g1d549192101_1_108"/>
          <p:cNvSpPr txBox="1"/>
          <p:nvPr/>
        </p:nvSpPr>
        <p:spPr>
          <a:xfrm>
            <a:off x="252300" y="1408050"/>
            <a:ext cx="863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rgbClr val="FF8022"/>
                </a:solidFill>
                <a:latin typeface="Lato"/>
                <a:ea typeface="Lato"/>
                <a:cs typeface="Lato"/>
                <a:sym typeface="Lato"/>
              </a:rPr>
              <a:t>The main difference between a credit card and a debit card is…</a:t>
            </a:r>
            <a:endParaRPr b="1" sz="2400">
              <a:solidFill>
                <a:srgbClr val="FF8022"/>
              </a:solidFill>
              <a:latin typeface="Lato"/>
              <a:ea typeface="Lato"/>
              <a:cs typeface="Lato"/>
              <a:sym typeface="Lato"/>
            </a:endParaRPr>
          </a:p>
        </p:txBody>
      </p:sp>
      <p:pic>
        <p:nvPicPr>
          <p:cNvPr id="353" name="Google Shape;353;g1d549192101_1_108"/>
          <p:cNvPicPr preferRelativeResize="0"/>
          <p:nvPr/>
        </p:nvPicPr>
        <p:blipFill>
          <a:blip r:embed="rId3">
            <a:alphaModFix/>
          </a:blip>
          <a:stretch>
            <a:fillRect/>
          </a:stretch>
        </p:blipFill>
        <p:spPr>
          <a:xfrm>
            <a:off x="3619500" y="2224225"/>
            <a:ext cx="1905000" cy="190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59" name="Google Shape;359;p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61" name="Google Shape;361;p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62" name="Google Shape;362;p7"/>
          <p:cNvSpPr txBox="1"/>
          <p:nvPr/>
        </p:nvSpPr>
        <p:spPr>
          <a:xfrm>
            <a:off x="488176" y="1121675"/>
            <a:ext cx="7783200" cy="2334900"/>
          </a:xfrm>
          <a:prstGeom prst="rect">
            <a:avLst/>
          </a:prstGeom>
          <a:noFill/>
          <a:ln>
            <a:noFill/>
          </a:ln>
        </p:spPr>
        <p:txBody>
          <a:bodyPr anchorCtr="0" anchor="t" bIns="91425" lIns="91425" spcFirstLastPara="1" rIns="91425" wrap="square" tIns="91425">
            <a:spAutoFit/>
          </a:bodyPr>
          <a:lstStyle/>
          <a:p>
            <a:pPr indent="-381000" lvl="0" marL="4699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Describe the difference between a debit and credit card</a:t>
            </a:r>
            <a:endParaRPr sz="2200">
              <a:solidFill>
                <a:srgbClr val="00FF00"/>
              </a:solidFill>
              <a:latin typeface="Lato Light"/>
              <a:ea typeface="Lato Light"/>
              <a:cs typeface="Lato Light"/>
              <a:sym typeface="Lato Light"/>
            </a:endParaRPr>
          </a:p>
          <a:p>
            <a:pPr indent="-241300" lvl="0" marL="800100" rtl="0" algn="l">
              <a:lnSpc>
                <a:spcPct val="107000"/>
              </a:lnSpc>
              <a:spcBef>
                <a:spcPts val="0"/>
              </a:spcBef>
              <a:spcAft>
                <a:spcPts val="0"/>
              </a:spcAft>
              <a:buClr>
                <a:srgbClr val="000000"/>
              </a:buClr>
              <a:buSzPts val="1600"/>
              <a:buFont typeface="Arial"/>
              <a:buNone/>
            </a:pPr>
            <a:r>
              <a:t/>
            </a:r>
            <a:endParaRPr sz="2200">
              <a:solidFill>
                <a:schemeClr val="lt1"/>
              </a:solidFill>
              <a:latin typeface="Lato Light"/>
              <a:ea typeface="Lato Light"/>
              <a:cs typeface="Lato Light"/>
              <a:sym typeface="Lato Light"/>
            </a:endParaRPr>
          </a:p>
          <a:p>
            <a:pPr indent="-381000" lvl="0" marL="4699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Compare credit card payment options</a:t>
            </a:r>
            <a:endParaRPr b="1" sz="2200">
              <a:solidFill>
                <a:schemeClr val="lt1"/>
              </a:solidFill>
              <a:latin typeface="Lato"/>
              <a:ea typeface="Lato"/>
              <a:cs typeface="Lato"/>
              <a:sym typeface="Lato"/>
            </a:endParaRPr>
          </a:p>
          <a:p>
            <a:pPr indent="-241300" lvl="0" marL="800100" rtl="0" algn="l">
              <a:lnSpc>
                <a:spcPct val="107000"/>
              </a:lnSpc>
              <a:spcBef>
                <a:spcPts val="0"/>
              </a:spcBef>
              <a:spcAft>
                <a:spcPts val="0"/>
              </a:spcAft>
              <a:buClr>
                <a:srgbClr val="000000"/>
              </a:buClr>
              <a:buSzPts val="1600"/>
              <a:buFont typeface="Arial"/>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Demonstrate how to make</a:t>
            </a:r>
            <a:r>
              <a:rPr b="1" lang="en-GB" sz="2200">
                <a:solidFill>
                  <a:srgbClr val="00B050"/>
                </a:solidFill>
                <a:latin typeface="Lato"/>
                <a:ea typeface="Lato"/>
                <a:cs typeface="Lato"/>
                <a:sym typeface="Lato"/>
              </a:rPr>
              <a:t> </a:t>
            </a:r>
            <a:r>
              <a:rPr b="1" lang="en-GB" sz="2200">
                <a:solidFill>
                  <a:schemeClr val="lt1"/>
                </a:solidFill>
                <a:latin typeface="Lato"/>
                <a:ea typeface="Lato"/>
                <a:cs typeface="Lato"/>
                <a:sym typeface="Lato"/>
              </a:rPr>
              <a:t>conscious spending decisions</a:t>
            </a:r>
            <a:endParaRPr sz="2200">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1" sz="2200">
              <a:solidFill>
                <a:srgbClr val="00B05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575e96a1fb_0_2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177" name="Google Shape;177;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78" name="Google Shape;178;g1575e96a1fb_0_240"/>
          <p:cNvGraphicFramePr/>
          <p:nvPr/>
        </p:nvGraphicFramePr>
        <p:xfrm>
          <a:off x="871975" y="1721850"/>
          <a:ext cx="3000000" cy="3000000"/>
        </p:xfrm>
        <a:graphic>
          <a:graphicData uri="http://schemas.openxmlformats.org/drawingml/2006/table">
            <a:tbl>
              <a:tblPr>
                <a:noFill/>
                <a:tableStyleId>{8C13B6F0-6911-46D8-8BF5-2DFFBDA855F4}</a:tableStyleId>
              </a:tblPr>
              <a:tblGrid>
                <a:gridCol w="1206500"/>
                <a:gridCol w="1206500"/>
                <a:gridCol w="1206500"/>
                <a:gridCol w="1206500"/>
                <a:gridCol w="1206500"/>
                <a:gridCol w="1206500"/>
              </a:tblGrid>
              <a:tr h="3567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136575">
                <a:tc>
                  <a:txBody>
                    <a:bodyPr/>
                    <a:lstStyle/>
                    <a:p>
                      <a:pPr indent="0" lvl="0" marL="0" marR="0" rtl="0" algn="ctr">
                        <a:lnSpc>
                          <a:spcPct val="115000"/>
                        </a:lnSpc>
                        <a:spcBef>
                          <a:spcPts val="0"/>
                        </a:spcBef>
                        <a:spcAft>
                          <a:spcPts val="0"/>
                        </a:spcAft>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Clr>
                          <a:srgbClr val="000000"/>
                        </a:buClr>
                        <a:buSzPts val="1400"/>
                        <a:buFont typeface="Arial"/>
                        <a:buNone/>
                      </a:pPr>
                      <a:r>
                        <a:rPr lang="en-GB">
                          <a:latin typeface="Lato"/>
                          <a:ea typeface="Lato"/>
                          <a:cs typeface="Lato"/>
                          <a:sym typeface="Lato"/>
                        </a:rPr>
                        <a:t>How to read a bank statement </a:t>
                      </a:r>
                      <a:endParaRPr>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GB">
                          <a:solidFill>
                            <a:schemeClr val="accent2"/>
                          </a:solidFill>
                          <a:latin typeface="Lato"/>
                          <a:ea typeface="Lato"/>
                          <a:cs typeface="Lato"/>
                          <a:sym typeface="Lato"/>
                        </a:rPr>
                        <a:t>How to use bank cards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How to manage debt</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A guide to banking</a:t>
                      </a:r>
                      <a:endParaRPr>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1d549192101_1_0"/>
          <p:cNvSpPr txBox="1"/>
          <p:nvPr/>
        </p:nvSpPr>
        <p:spPr>
          <a:xfrm>
            <a:off x="549950" y="2051069"/>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highlight>
                  <a:schemeClr val="dk1"/>
                </a:highlight>
                <a:latin typeface="Lato"/>
                <a:ea typeface="Lato"/>
                <a:cs typeface="Lato"/>
                <a:sym typeface="Lato"/>
              </a:rPr>
              <a:t>1. </a:t>
            </a:r>
            <a:r>
              <a:rPr b="0" i="0" lang="en-GB" sz="1800" u="none" cap="none" strike="noStrike">
                <a:solidFill>
                  <a:schemeClr val="accent2"/>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It’s fine to max out your credit card</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68" name="Google Shape;368;g1d549192101_1_0"/>
          <p:cNvSpPr txBox="1"/>
          <p:nvPr/>
        </p:nvSpPr>
        <p:spPr>
          <a:xfrm>
            <a:off x="482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endParaRPr b="1" i="0" sz="2900" u="none" cap="none" strike="noStrike">
              <a:solidFill>
                <a:srgbClr val="FF8022"/>
              </a:solidFill>
              <a:latin typeface="Lato"/>
              <a:ea typeface="Lato"/>
              <a:cs typeface="Lato"/>
              <a:sym typeface="Lato"/>
            </a:endParaRPr>
          </a:p>
        </p:txBody>
      </p:sp>
      <p:grpSp>
        <p:nvGrpSpPr>
          <p:cNvPr id="369" name="Google Shape;369;g1d549192101_1_0"/>
          <p:cNvGrpSpPr/>
          <p:nvPr/>
        </p:nvGrpSpPr>
        <p:grpSpPr>
          <a:xfrm>
            <a:off x="6652602" y="1419911"/>
            <a:ext cx="2861194" cy="2164113"/>
            <a:chOff x="91566" y="2099480"/>
            <a:chExt cx="3284575" cy="2643676"/>
          </a:xfrm>
        </p:grpSpPr>
        <p:pic>
          <p:nvPicPr>
            <p:cNvPr id="370" name="Google Shape;370;g1d549192101_1_0"/>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371" name="Google Shape;371;g1d549192101_1_0"/>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372" name="Google Shape;372;g1d549192101_1_0"/>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373" name="Google Shape;373;g1d549192101_1_0"/>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374" name="Google Shape;374;g1d549192101_1_0"/>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375" name="Google Shape;375;g1d549192101_1_0"/>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376" name="Google Shape;376;g1d549192101_1_0"/>
          <p:cNvGrpSpPr/>
          <p:nvPr/>
        </p:nvGrpSpPr>
        <p:grpSpPr>
          <a:xfrm>
            <a:off x="482025" y="1057825"/>
            <a:ext cx="7206900" cy="822525"/>
            <a:chOff x="450675" y="3448075"/>
            <a:chExt cx="7206900" cy="822525"/>
          </a:xfrm>
        </p:grpSpPr>
        <p:sp>
          <p:nvSpPr>
            <p:cNvPr id="377" name="Google Shape;377;g1d549192101_1_0"/>
            <p:cNvSpPr/>
            <p:nvPr/>
          </p:nvSpPr>
          <p:spPr>
            <a:xfrm>
              <a:off x="515075" y="3784300"/>
              <a:ext cx="4671300" cy="486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1d549192101_1_0"/>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379" name="Google Shape;379;g1d549192101_1_0"/>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Agree                                                                                 Disagree</a:t>
              </a:r>
              <a:endParaRPr b="1" i="0" sz="1400" u="none" cap="none" strike="noStrike">
                <a:solidFill>
                  <a:schemeClr val="accent2"/>
                </a:solidFill>
                <a:latin typeface="Arial"/>
                <a:ea typeface="Arial"/>
                <a:cs typeface="Arial"/>
                <a:sym typeface="Arial"/>
              </a:endParaRPr>
            </a:p>
          </p:txBody>
        </p:sp>
      </p:grpSp>
      <p:sp>
        <p:nvSpPr>
          <p:cNvPr id="380" name="Google Shape;380;g1d549192101_1_0"/>
          <p:cNvSpPr txBox="1"/>
          <p:nvPr/>
        </p:nvSpPr>
        <p:spPr>
          <a:xfrm>
            <a:off x="549950" y="24675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highlight>
                  <a:schemeClr val="dk1"/>
                </a:highlight>
                <a:latin typeface="Lato"/>
                <a:ea typeface="Lato"/>
                <a:cs typeface="Lato"/>
                <a:sym typeface="Lato"/>
              </a:rPr>
              <a:t>2.    </a:t>
            </a:r>
            <a:r>
              <a:rPr lang="en-GB" sz="1800">
                <a:solidFill>
                  <a:schemeClr val="lt1"/>
                </a:solidFill>
                <a:latin typeface="Lato"/>
                <a:ea typeface="Lato"/>
                <a:cs typeface="Lato"/>
                <a:sym typeface="Lato"/>
              </a:rPr>
              <a:t>Credit cards are like free money</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81" name="Google Shape;381;g1d549192101_1_0"/>
          <p:cNvSpPr txBox="1"/>
          <p:nvPr/>
        </p:nvSpPr>
        <p:spPr>
          <a:xfrm>
            <a:off x="549950" y="28951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3</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You’ll get into debt if you have a credit card</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82" name="Google Shape;382;g1d549192101_1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83" name="Google Shape;383;g1d549192101_1_0"/>
          <p:cNvSpPr txBox="1"/>
          <p:nvPr/>
        </p:nvSpPr>
        <p:spPr>
          <a:xfrm>
            <a:off x="549950" y="32953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4</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It’s ok to only pay the minimum amount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84" name="Google Shape;384;g1d549192101_1_0"/>
          <p:cNvSpPr txBox="1"/>
          <p:nvPr/>
        </p:nvSpPr>
        <p:spPr>
          <a:xfrm>
            <a:off x="558225" y="36955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5</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 can buy anything on credit card, even if  I don’t need it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385" name="Google Shape;385;g1d549192101_1_0"/>
          <p:cNvSpPr txBox="1"/>
          <p:nvPr/>
        </p:nvSpPr>
        <p:spPr>
          <a:xfrm>
            <a:off x="558225" y="41144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6</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Everyone pays interest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d549192101_1_6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latin typeface="Lato"/>
                <a:ea typeface="Lato"/>
                <a:cs typeface="Lato"/>
                <a:sym typeface="Lato"/>
              </a:rPr>
              <a:t>21</a:t>
            </a:r>
            <a:endParaRPr>
              <a:latin typeface="Lato"/>
              <a:ea typeface="Lato"/>
              <a:cs typeface="Lato"/>
              <a:sym typeface="Lato"/>
            </a:endParaRPr>
          </a:p>
        </p:txBody>
      </p:sp>
      <p:sp>
        <p:nvSpPr>
          <p:cNvPr id="391" name="Google Shape;391;g1d549192101_1_69"/>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Cultural considerations</a:t>
            </a:r>
            <a:endParaRPr b="1" sz="2900">
              <a:solidFill>
                <a:schemeClr val="accent2"/>
              </a:solidFill>
              <a:latin typeface="Lato"/>
              <a:ea typeface="Lato"/>
              <a:cs typeface="Lato"/>
              <a:sym typeface="Lato"/>
            </a:endParaRPr>
          </a:p>
        </p:txBody>
      </p:sp>
      <p:pic>
        <p:nvPicPr>
          <p:cNvPr id="392" name="Google Shape;392;g1d549192101_1_69"/>
          <p:cNvPicPr preferRelativeResize="0"/>
          <p:nvPr/>
        </p:nvPicPr>
        <p:blipFill rotWithShape="1">
          <a:blip r:embed="rId3">
            <a:alphaModFix/>
          </a:blip>
          <a:srcRect b="0" l="0" r="4770" t="0"/>
          <a:stretch/>
        </p:blipFill>
        <p:spPr>
          <a:xfrm>
            <a:off x="6724450" y="1501750"/>
            <a:ext cx="2419550" cy="2540675"/>
          </a:xfrm>
          <a:prstGeom prst="rect">
            <a:avLst/>
          </a:prstGeom>
          <a:noFill/>
          <a:ln>
            <a:noFill/>
          </a:ln>
        </p:spPr>
      </p:pic>
      <p:sp>
        <p:nvSpPr>
          <p:cNvPr id="393" name="Google Shape;393;g1d549192101_1_69"/>
          <p:cNvSpPr txBox="1"/>
          <p:nvPr/>
        </p:nvSpPr>
        <p:spPr>
          <a:xfrm>
            <a:off x="74825" y="1558325"/>
            <a:ext cx="68586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202124"/>
                </a:solidFill>
                <a:latin typeface="Lato"/>
                <a:ea typeface="Lato"/>
                <a:cs typeface="Lato"/>
                <a:sym typeface="Lato"/>
              </a:rPr>
              <a:t>Borrowing money is a personal decision which can be based on a number of factors and circumstances.</a:t>
            </a:r>
            <a:endParaRPr sz="1600">
              <a:solidFill>
                <a:srgbClr val="202124"/>
              </a:solidFill>
              <a:latin typeface="Lato"/>
              <a:ea typeface="Lato"/>
              <a:cs typeface="Lato"/>
              <a:sym typeface="Lato"/>
            </a:endParaRPr>
          </a:p>
          <a:p>
            <a:pPr indent="0" lvl="0" marL="0" rtl="0" algn="l">
              <a:spcBef>
                <a:spcPts val="0"/>
              </a:spcBef>
              <a:spcAft>
                <a:spcPts val="0"/>
              </a:spcAft>
              <a:buNone/>
            </a:pPr>
            <a:r>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For some people borrowing money is not an option as it is not aligned with their values.</a:t>
            </a:r>
            <a:endParaRPr sz="1600">
              <a:solidFill>
                <a:srgbClr val="202124"/>
              </a:solidFill>
              <a:latin typeface="Lato"/>
              <a:ea typeface="Lato"/>
              <a:cs typeface="Lato"/>
              <a:sym typeface="Lato"/>
            </a:endParaRPr>
          </a:p>
          <a:p>
            <a:pPr indent="0" lvl="0" marL="0" rtl="0" algn="l">
              <a:spcBef>
                <a:spcPts val="0"/>
              </a:spcBef>
              <a:spcAft>
                <a:spcPts val="0"/>
              </a:spcAft>
              <a:buNone/>
            </a:pPr>
            <a:r>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As a matter of faith a Muslim cannot lend money to, or receive money from someone and expect to benefit – interest (known as riba) is not allowed. </a:t>
            </a:r>
            <a:endParaRPr sz="1600">
              <a:solidFill>
                <a:srgbClr val="202124"/>
              </a:solidFill>
              <a:latin typeface="Lato"/>
              <a:ea typeface="Lato"/>
              <a:cs typeface="Lato"/>
              <a:sym typeface="Lato"/>
            </a:endParaRPr>
          </a:p>
          <a:p>
            <a:pPr indent="0" lvl="0" marL="0" rtl="0" algn="l">
              <a:spcBef>
                <a:spcPts val="0"/>
              </a:spcBef>
              <a:spcAft>
                <a:spcPts val="0"/>
              </a:spcAft>
              <a:buNone/>
            </a:pPr>
            <a:r>
              <a:rPr lang="en-GB" sz="1600">
                <a:solidFill>
                  <a:srgbClr val="202124"/>
                </a:solidFill>
                <a:latin typeface="Lato"/>
                <a:ea typeface="Lato"/>
                <a:cs typeface="Lato"/>
                <a:sym typeface="Lato"/>
              </a:rPr>
              <a:t>To make money from money is forbidden – wealth can only be generated through legitimate trade and investment in assets.</a:t>
            </a:r>
            <a:endParaRPr sz="16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22</a:t>
            </a:r>
            <a:endParaRPr>
              <a:solidFill>
                <a:srgbClr val="262A33"/>
              </a:solidFill>
              <a:latin typeface="Lato"/>
              <a:ea typeface="Lato"/>
              <a:cs typeface="Lato"/>
              <a:sym typeface="Lato"/>
            </a:endParaRPr>
          </a:p>
        </p:txBody>
      </p:sp>
      <p:sp>
        <p:nvSpPr>
          <p:cNvPr id="399" name="Google Shape;399;p8"/>
          <p:cNvSpPr txBox="1"/>
          <p:nvPr>
            <p:ph type="ctrTitle"/>
          </p:nvPr>
        </p:nvSpPr>
        <p:spPr>
          <a:xfrm>
            <a:off x="268675" y="24072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How does a credit card work?</a:t>
            </a:r>
            <a:endParaRPr b="1" i="0" sz="2900" u="none" cap="none" strike="noStrike">
              <a:solidFill>
                <a:schemeClr val="accent2"/>
              </a:solidFill>
              <a:latin typeface="Lato"/>
              <a:ea typeface="Lato"/>
              <a:cs typeface="Lato"/>
              <a:sym typeface="Lato"/>
            </a:endParaRPr>
          </a:p>
        </p:txBody>
      </p:sp>
      <p:sp>
        <p:nvSpPr>
          <p:cNvPr id="400" name="Google Shape;400;p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rgbClr val="262A33"/>
              </a:solidFill>
              <a:latin typeface="Lato"/>
              <a:ea typeface="Lato"/>
              <a:cs typeface="Lato"/>
              <a:sym typeface="Lato"/>
            </a:endParaRPr>
          </a:p>
        </p:txBody>
      </p:sp>
      <p:sp>
        <p:nvSpPr>
          <p:cNvPr id="401" name="Google Shape;401;p8"/>
          <p:cNvSpPr/>
          <p:nvPr/>
        </p:nvSpPr>
        <p:spPr>
          <a:xfrm>
            <a:off x="185030"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02" name="Google Shape;402;p8"/>
          <p:cNvSpPr txBox="1"/>
          <p:nvPr/>
        </p:nvSpPr>
        <p:spPr>
          <a:xfrm>
            <a:off x="223872"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A </a:t>
            </a:r>
            <a:r>
              <a:rPr lang="en-GB" sz="1200">
                <a:solidFill>
                  <a:schemeClr val="lt1"/>
                </a:solidFill>
                <a:latin typeface="Lato"/>
                <a:ea typeface="Lato"/>
                <a:cs typeface="Lato"/>
                <a:sym typeface="Lato"/>
              </a:rPr>
              <a:t>person</a:t>
            </a:r>
            <a:r>
              <a:rPr lang="en-GB" sz="1200">
                <a:solidFill>
                  <a:schemeClr val="lt1"/>
                </a:solidFill>
                <a:latin typeface="Lato"/>
                <a:ea typeface="Lato"/>
                <a:cs typeface="Lato"/>
                <a:sym typeface="Lato"/>
              </a:rPr>
              <a:t> </a:t>
            </a:r>
            <a:r>
              <a:rPr i="0" lang="en-GB" sz="1200" u="none" cap="none" strike="noStrike">
                <a:solidFill>
                  <a:schemeClr val="lt1"/>
                </a:solidFill>
                <a:latin typeface="Lato"/>
                <a:ea typeface="Lato"/>
                <a:cs typeface="Lato"/>
                <a:sym typeface="Lato"/>
              </a:rPr>
              <a:t>uses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at a shop to pay for something</a:t>
            </a:r>
            <a:endParaRPr i="0" sz="1200" u="none" cap="none" strike="noStrike">
              <a:solidFill>
                <a:schemeClr val="lt1"/>
              </a:solidFill>
              <a:latin typeface="Lato"/>
              <a:ea typeface="Lato"/>
              <a:cs typeface="Lato"/>
              <a:sym typeface="Lato"/>
            </a:endParaRPr>
          </a:p>
        </p:txBody>
      </p:sp>
      <p:sp>
        <p:nvSpPr>
          <p:cNvPr id="403" name="Google Shape;403;p8"/>
          <p:cNvSpPr/>
          <p:nvPr/>
        </p:nvSpPr>
        <p:spPr>
          <a:xfrm>
            <a:off x="1643809"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04" name="Google Shape;404;p8"/>
          <p:cNvSpPr txBox="1"/>
          <p:nvPr/>
        </p:nvSpPr>
        <p:spPr>
          <a:xfrm>
            <a:off x="1643809"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405" name="Google Shape;405;p8"/>
          <p:cNvSpPr/>
          <p:nvPr/>
        </p:nvSpPr>
        <p:spPr>
          <a:xfrm>
            <a:off x="2041658"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06" name="Google Shape;406;p8"/>
          <p:cNvSpPr txBox="1"/>
          <p:nvPr/>
        </p:nvSpPr>
        <p:spPr>
          <a:xfrm>
            <a:off x="2080500"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shop’s computer system communicates to the credit card company’s system</a:t>
            </a:r>
            <a:endParaRPr i="0" sz="1200" u="none" cap="none" strike="noStrike">
              <a:solidFill>
                <a:schemeClr val="lt1"/>
              </a:solidFill>
              <a:latin typeface="Lato"/>
              <a:ea typeface="Lato"/>
              <a:cs typeface="Lato"/>
              <a:sym typeface="Lato"/>
            </a:endParaRPr>
          </a:p>
        </p:txBody>
      </p:sp>
      <p:sp>
        <p:nvSpPr>
          <p:cNvPr id="407" name="Google Shape;407;p8"/>
          <p:cNvSpPr/>
          <p:nvPr/>
        </p:nvSpPr>
        <p:spPr>
          <a:xfrm>
            <a:off x="3500436"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08" name="Google Shape;408;p8"/>
          <p:cNvSpPr txBox="1"/>
          <p:nvPr/>
        </p:nvSpPr>
        <p:spPr>
          <a:xfrm>
            <a:off x="3500436"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409" name="Google Shape;409;p8"/>
          <p:cNvSpPr/>
          <p:nvPr/>
        </p:nvSpPr>
        <p:spPr>
          <a:xfrm>
            <a:off x="3898285"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10" name="Google Shape;410;p8"/>
          <p:cNvSpPr txBox="1"/>
          <p:nvPr/>
        </p:nvSpPr>
        <p:spPr>
          <a:xfrm>
            <a:off x="3937127"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i="0" lang="en-GB" sz="1200" u="none" cap="none" strike="noStrike">
                <a:solidFill>
                  <a:schemeClr val="lt1"/>
                </a:solidFill>
                <a:latin typeface="Lato"/>
                <a:ea typeface="Lato"/>
                <a:cs typeface="Lato"/>
                <a:sym typeface="Lato"/>
              </a:rPr>
              <a:t>The credit card company electronically sends money to the shop</a:t>
            </a:r>
            <a:endParaRPr i="0" sz="1200" u="none" cap="none" strike="noStrike">
              <a:solidFill>
                <a:schemeClr val="lt1"/>
              </a:solidFill>
              <a:latin typeface="Lato"/>
              <a:ea typeface="Lato"/>
              <a:cs typeface="Lato"/>
              <a:sym typeface="Lato"/>
            </a:endParaRPr>
          </a:p>
        </p:txBody>
      </p:sp>
      <p:sp>
        <p:nvSpPr>
          <p:cNvPr id="411" name="Google Shape;411;p8"/>
          <p:cNvSpPr/>
          <p:nvPr/>
        </p:nvSpPr>
        <p:spPr>
          <a:xfrm>
            <a:off x="5357063"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12" name="Google Shape;412;p8"/>
          <p:cNvSpPr txBox="1"/>
          <p:nvPr/>
        </p:nvSpPr>
        <p:spPr>
          <a:xfrm>
            <a:off x="5357063"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413" name="Google Shape;413;p8"/>
          <p:cNvSpPr/>
          <p:nvPr/>
        </p:nvSpPr>
        <p:spPr>
          <a:xfrm>
            <a:off x="5754912"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14" name="Google Shape;414;p8"/>
          <p:cNvSpPr txBox="1"/>
          <p:nvPr/>
        </p:nvSpPr>
        <p:spPr>
          <a:xfrm>
            <a:off x="5793754"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The person </a:t>
            </a:r>
            <a:r>
              <a:rPr i="0" lang="en-GB" sz="1200" u="none" cap="none" strike="noStrike">
                <a:solidFill>
                  <a:schemeClr val="lt1"/>
                </a:solidFill>
                <a:latin typeface="Lato"/>
                <a:ea typeface="Lato"/>
                <a:cs typeface="Lato"/>
                <a:sym typeface="Lato"/>
              </a:rPr>
              <a:t>leaves the shop with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purchase</a:t>
            </a:r>
            <a:endParaRPr i="0" sz="1200" u="none" cap="none" strike="noStrike">
              <a:solidFill>
                <a:schemeClr val="lt1"/>
              </a:solidFill>
              <a:latin typeface="Lato"/>
              <a:ea typeface="Lato"/>
              <a:cs typeface="Lato"/>
              <a:sym typeface="Lato"/>
            </a:endParaRPr>
          </a:p>
        </p:txBody>
      </p:sp>
      <p:sp>
        <p:nvSpPr>
          <p:cNvPr id="415" name="Google Shape;415;p8"/>
          <p:cNvSpPr/>
          <p:nvPr/>
        </p:nvSpPr>
        <p:spPr>
          <a:xfrm>
            <a:off x="7213691" y="3084318"/>
            <a:ext cx="281100" cy="328800"/>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16" name="Google Shape;416;p8"/>
          <p:cNvSpPr txBox="1"/>
          <p:nvPr/>
        </p:nvSpPr>
        <p:spPr>
          <a:xfrm>
            <a:off x="7213691" y="3150096"/>
            <a:ext cx="196800" cy="1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i="0" sz="1200" u="none" cap="none" strike="noStrike">
              <a:solidFill>
                <a:schemeClr val="lt1"/>
              </a:solidFill>
              <a:latin typeface="Lato"/>
              <a:ea typeface="Lato"/>
              <a:cs typeface="Lato"/>
              <a:sym typeface="Lato"/>
            </a:endParaRPr>
          </a:p>
        </p:txBody>
      </p:sp>
      <p:sp>
        <p:nvSpPr>
          <p:cNvPr id="417" name="Google Shape;417;p8"/>
          <p:cNvSpPr/>
          <p:nvPr/>
        </p:nvSpPr>
        <p:spPr>
          <a:xfrm>
            <a:off x="7611539" y="2470937"/>
            <a:ext cx="1326300" cy="1555800"/>
          </a:xfrm>
          <a:prstGeom prst="roundRect">
            <a:avLst>
              <a:gd fmla="val 10000" name="adj"/>
            </a:avLst>
          </a:prstGeom>
          <a:solidFill>
            <a:srgbClr val="0242B3"/>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Lato"/>
              <a:ea typeface="Lato"/>
              <a:cs typeface="Lato"/>
              <a:sym typeface="Lato"/>
            </a:endParaRPr>
          </a:p>
        </p:txBody>
      </p:sp>
      <p:sp>
        <p:nvSpPr>
          <p:cNvPr id="418" name="Google Shape;418;p8"/>
          <p:cNvSpPr txBox="1"/>
          <p:nvPr/>
        </p:nvSpPr>
        <p:spPr>
          <a:xfrm>
            <a:off x="7650381" y="2509779"/>
            <a:ext cx="1248600" cy="14781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200">
                <a:solidFill>
                  <a:schemeClr val="lt1"/>
                </a:solidFill>
                <a:latin typeface="Lato"/>
                <a:ea typeface="Lato"/>
                <a:cs typeface="Lato"/>
                <a:sym typeface="Lato"/>
              </a:rPr>
              <a:t>The person will </a:t>
            </a:r>
            <a:r>
              <a:rPr i="0" lang="en-GB" sz="1200" u="none" cap="none" strike="noStrike">
                <a:solidFill>
                  <a:schemeClr val="lt1"/>
                </a:solidFill>
                <a:latin typeface="Lato"/>
                <a:ea typeface="Lato"/>
                <a:cs typeface="Lato"/>
                <a:sym typeface="Lato"/>
              </a:rPr>
              <a:t>use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money to pay for the purchase when </a:t>
            </a:r>
            <a:r>
              <a:rPr lang="en-GB" sz="1200">
                <a:solidFill>
                  <a:schemeClr val="lt1"/>
                </a:solidFill>
                <a:latin typeface="Lato"/>
                <a:ea typeface="Lato"/>
                <a:cs typeface="Lato"/>
                <a:sym typeface="Lato"/>
              </a:rPr>
              <a:t>their </a:t>
            </a:r>
            <a:r>
              <a:rPr i="0" lang="en-GB" sz="1200" u="none" cap="none" strike="noStrike">
                <a:solidFill>
                  <a:schemeClr val="lt1"/>
                </a:solidFill>
                <a:latin typeface="Lato"/>
                <a:ea typeface="Lato"/>
                <a:cs typeface="Lato"/>
                <a:sym typeface="Lato"/>
              </a:rPr>
              <a:t>credit card statement comes in</a:t>
            </a:r>
            <a:endParaRPr i="0" sz="1200" u="none" cap="none" strike="noStrike">
              <a:solidFill>
                <a:schemeClr val="lt1"/>
              </a:solidFill>
              <a:latin typeface="Lato"/>
              <a:ea typeface="Lato"/>
              <a:cs typeface="Lato"/>
              <a:sym typeface="Lato"/>
            </a:endParaRPr>
          </a:p>
        </p:txBody>
      </p:sp>
      <p:sp>
        <p:nvSpPr>
          <p:cNvPr id="419" name="Google Shape;419;p8"/>
          <p:cNvSpPr txBox="1"/>
          <p:nvPr/>
        </p:nvSpPr>
        <p:spPr>
          <a:xfrm>
            <a:off x="223875" y="1380388"/>
            <a:ext cx="8675100" cy="862800"/>
          </a:xfrm>
          <a:prstGeom prst="rect">
            <a:avLst/>
          </a:prstGeom>
          <a:solidFill>
            <a:schemeClr val="accent2"/>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A person has</a:t>
            </a:r>
            <a:r>
              <a:rPr lang="en-GB" sz="1600">
                <a:solidFill>
                  <a:schemeClr val="lt1"/>
                </a:solidFill>
                <a:latin typeface="Lato"/>
                <a:ea typeface="Lato"/>
                <a:cs typeface="Lato"/>
                <a:sym typeface="Lato"/>
              </a:rPr>
              <a:t> to be 18 years old to get a credit card. </a:t>
            </a:r>
            <a:endParaRPr sz="1600">
              <a:solidFill>
                <a:schemeClr val="lt1"/>
              </a:solidFill>
              <a:latin typeface="Lato"/>
              <a:ea typeface="Lato"/>
              <a:cs typeface="Lato"/>
              <a:sym typeface="Lato"/>
            </a:endParaRPr>
          </a:p>
          <a:p>
            <a:pPr indent="0" lvl="0" marL="0" marR="0" rtl="0" algn="ctr">
              <a:lnSpc>
                <a:spcPct val="90000"/>
              </a:lnSpc>
              <a:spcBef>
                <a:spcPts val="0"/>
              </a:spcBef>
              <a:spcAft>
                <a:spcPts val="0"/>
              </a:spcAft>
              <a:buNone/>
            </a:pPr>
            <a:r>
              <a:rPr lang="en-GB" sz="1600">
                <a:solidFill>
                  <a:schemeClr val="lt1"/>
                </a:solidFill>
                <a:latin typeface="Lato"/>
                <a:ea typeface="Lato"/>
                <a:cs typeface="Lato"/>
                <a:sym typeface="Lato"/>
              </a:rPr>
              <a:t>The bank will carry out a number of checks and will agree a credit limit, which is the maximum amount you can borrow. </a:t>
            </a:r>
            <a:endParaRPr i="0" sz="16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23</a:t>
            </a:r>
            <a:endParaRPr>
              <a:solidFill>
                <a:srgbClr val="262A33"/>
              </a:solidFill>
              <a:latin typeface="Lato"/>
              <a:ea typeface="Lato"/>
              <a:cs typeface="Lato"/>
              <a:sym typeface="Lato"/>
            </a:endParaRPr>
          </a:p>
        </p:txBody>
      </p:sp>
      <p:sp>
        <p:nvSpPr>
          <p:cNvPr id="425" name="Google Shape;425;p10"/>
          <p:cNvSpPr txBox="1"/>
          <p:nvPr>
            <p:ph type="ctrTitle"/>
          </p:nvPr>
        </p:nvSpPr>
        <p:spPr>
          <a:xfrm>
            <a:off x="136950" y="1546700"/>
            <a:ext cx="8870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300" u="none" cap="none" strike="noStrike">
                <a:solidFill>
                  <a:schemeClr val="accent2"/>
                </a:solidFill>
                <a:latin typeface="Lato"/>
                <a:ea typeface="Lato"/>
                <a:cs typeface="Lato"/>
                <a:sym typeface="Lato"/>
              </a:rPr>
              <a:t>If </a:t>
            </a:r>
            <a:r>
              <a:rPr b="1" lang="en-GB" sz="2300">
                <a:solidFill>
                  <a:schemeClr val="accent2"/>
                </a:solidFill>
                <a:latin typeface="Lato"/>
                <a:ea typeface="Lato"/>
                <a:cs typeface="Lato"/>
                <a:sym typeface="Lato"/>
              </a:rPr>
              <a:t>a </a:t>
            </a:r>
            <a:r>
              <a:rPr b="1" i="0" lang="en-GB" sz="2300" u="none" cap="none" strike="noStrike">
                <a:solidFill>
                  <a:schemeClr val="accent2"/>
                </a:solidFill>
                <a:latin typeface="Lato"/>
                <a:ea typeface="Lato"/>
                <a:cs typeface="Lato"/>
                <a:sym typeface="Lato"/>
              </a:rPr>
              <a:t>credit card statement is not paid in full, </a:t>
            </a:r>
            <a:r>
              <a:rPr b="1" lang="en-GB" sz="2300">
                <a:solidFill>
                  <a:schemeClr val="accent2"/>
                </a:solidFill>
                <a:latin typeface="Lato"/>
                <a:ea typeface="Lato"/>
                <a:cs typeface="Lato"/>
                <a:sym typeface="Lato"/>
              </a:rPr>
              <a:t>interest </a:t>
            </a:r>
            <a:r>
              <a:rPr b="1" i="0" lang="en-GB" sz="2300" u="none" cap="none" strike="noStrike">
                <a:solidFill>
                  <a:schemeClr val="accent2"/>
                </a:solidFill>
                <a:latin typeface="Lato"/>
                <a:ea typeface="Lato"/>
                <a:cs typeface="Lato"/>
                <a:sym typeface="Lato"/>
              </a:rPr>
              <a:t>will be charged </a:t>
            </a:r>
            <a:endParaRPr b="1" sz="2300">
              <a:solidFill>
                <a:schemeClr val="accent2"/>
              </a:solidFill>
              <a:latin typeface="Lato"/>
              <a:ea typeface="Lato"/>
              <a:cs typeface="Lato"/>
              <a:sym typeface="Lato"/>
            </a:endParaRPr>
          </a:p>
        </p:txBody>
      </p:sp>
      <p:sp>
        <p:nvSpPr>
          <p:cNvPr id="426" name="Google Shape;426;p10"/>
          <p:cNvSpPr txBox="1"/>
          <p:nvPr/>
        </p:nvSpPr>
        <p:spPr>
          <a:xfrm>
            <a:off x="522327" y="2309225"/>
            <a:ext cx="7914900" cy="1736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The interest rate varies between credit card companies</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Every credit card has an APR (Annual Percentage Rate), which includes the interest rate and any other charges or fees.  This is applied if the credit card balance isn’t paid in full.</a:t>
            </a:r>
            <a:endParaRPr b="0" i="0" sz="1800" u="none" cap="none" strike="noStrike">
              <a:solidFill>
                <a:srgbClr val="0543B3"/>
              </a:solidFill>
              <a:latin typeface="Lato"/>
              <a:ea typeface="Lato"/>
              <a:cs typeface="Lato"/>
              <a:sym typeface="Lato"/>
            </a:endParaRPr>
          </a:p>
        </p:txBody>
      </p:sp>
      <p:pic>
        <p:nvPicPr>
          <p:cNvPr id="427" name="Google Shape;427;p10"/>
          <p:cNvPicPr preferRelativeResize="0"/>
          <p:nvPr/>
        </p:nvPicPr>
        <p:blipFill rotWithShape="1">
          <a:blip r:embed="rId3">
            <a:alphaModFix/>
          </a:blip>
          <a:srcRect b="0" l="0" r="0" t="0"/>
          <a:stretch/>
        </p:blipFill>
        <p:spPr>
          <a:xfrm>
            <a:off x="385777" y="2431124"/>
            <a:ext cx="273100" cy="273100"/>
          </a:xfrm>
          <a:prstGeom prst="rect">
            <a:avLst/>
          </a:prstGeom>
          <a:noFill/>
          <a:ln>
            <a:noFill/>
          </a:ln>
        </p:spPr>
      </p:pic>
      <p:pic>
        <p:nvPicPr>
          <p:cNvPr id="428" name="Google Shape;428;p10"/>
          <p:cNvPicPr preferRelativeResize="0"/>
          <p:nvPr/>
        </p:nvPicPr>
        <p:blipFill rotWithShape="1">
          <a:blip r:embed="rId3">
            <a:alphaModFix/>
          </a:blip>
          <a:srcRect b="0" l="0" r="0" t="0"/>
          <a:stretch/>
        </p:blipFill>
        <p:spPr>
          <a:xfrm>
            <a:off x="385777" y="3072642"/>
            <a:ext cx="273100" cy="273100"/>
          </a:xfrm>
          <a:prstGeom prst="rect">
            <a:avLst/>
          </a:prstGeom>
          <a:noFill/>
          <a:ln>
            <a:noFill/>
          </a:ln>
        </p:spPr>
      </p:pic>
      <p:sp>
        <p:nvSpPr>
          <p:cNvPr id="429" name="Google Shape;429;p10"/>
          <p:cNvSpPr txBox="1"/>
          <p:nvPr>
            <p:ph idx="2" type="ctrTitle"/>
          </p:nvPr>
        </p:nvSpPr>
        <p:spPr>
          <a:xfrm>
            <a:off x="268675" y="240725"/>
            <a:ext cx="7992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What happens if a credit card is not paid in full </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f790356e09_0_8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24</a:t>
            </a:r>
            <a:endParaRPr>
              <a:solidFill>
                <a:srgbClr val="262A33"/>
              </a:solidFill>
              <a:latin typeface="Lato"/>
              <a:ea typeface="Lato"/>
              <a:cs typeface="Lato"/>
              <a:sym typeface="Lato"/>
            </a:endParaRPr>
          </a:p>
        </p:txBody>
      </p:sp>
      <p:sp>
        <p:nvSpPr>
          <p:cNvPr id="435" name="Google Shape;435;g1f790356e09_0_89"/>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36" name="Google Shape;436;g1f790356e09_0_89"/>
          <p:cNvSpPr txBox="1"/>
          <p:nvPr/>
        </p:nvSpPr>
        <p:spPr>
          <a:xfrm>
            <a:off x="131775" y="1116650"/>
            <a:ext cx="8830800" cy="146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Zara has </a:t>
            </a:r>
            <a:r>
              <a:rPr b="1" lang="en-GB">
                <a:solidFill>
                  <a:srgbClr val="0543B3"/>
                </a:solidFill>
                <a:latin typeface="Lato"/>
                <a:ea typeface="Lato"/>
                <a:cs typeface="Lato"/>
                <a:sym typeface="Lato"/>
              </a:rPr>
              <a:t>£1,000 credit</a:t>
            </a:r>
            <a:r>
              <a:rPr lang="en-GB">
                <a:solidFill>
                  <a:srgbClr val="0543B3"/>
                </a:solidFill>
                <a:latin typeface="Lato"/>
                <a:ea typeface="Lato"/>
                <a:cs typeface="Lato"/>
                <a:sym typeface="Lato"/>
              </a:rPr>
              <a:t> on her credit card. This means she owes the bank £1,000. She has an </a:t>
            </a:r>
            <a:r>
              <a:rPr b="1" lang="en-GB">
                <a:solidFill>
                  <a:srgbClr val="0543B3"/>
                </a:solidFill>
                <a:latin typeface="Lato"/>
                <a:ea typeface="Lato"/>
                <a:cs typeface="Lato"/>
                <a:sym typeface="Lato"/>
              </a:rPr>
              <a:t>interest rate of 20%</a:t>
            </a:r>
            <a:r>
              <a:rPr lang="en-GB">
                <a:solidFill>
                  <a:srgbClr val="0543B3"/>
                </a:solidFill>
                <a:latin typeface="Lato"/>
                <a:ea typeface="Lato"/>
                <a:cs typeface="Lato"/>
                <a:sym typeface="Lato"/>
              </a:rPr>
              <a:t> </a:t>
            </a:r>
            <a:r>
              <a:rPr b="1" lang="en-GB">
                <a:solidFill>
                  <a:srgbClr val="0543B3"/>
                </a:solidFill>
                <a:latin typeface="Lato"/>
                <a:ea typeface="Lato"/>
                <a:cs typeface="Lato"/>
                <a:sym typeface="Lato"/>
              </a:rPr>
              <a:t>per year</a:t>
            </a:r>
            <a:r>
              <a:rPr lang="en-GB">
                <a:solidFill>
                  <a:srgbClr val="0543B3"/>
                </a:solidFill>
                <a:latin typeface="Lato"/>
                <a:ea typeface="Lato"/>
                <a:cs typeface="Lato"/>
                <a:sym typeface="Lato"/>
              </a:rPr>
              <a:t> and has to pay a </a:t>
            </a:r>
            <a:r>
              <a:rPr b="1" lang="en-GB">
                <a:solidFill>
                  <a:srgbClr val="0543B3"/>
                </a:solidFill>
                <a:latin typeface="Lato"/>
                <a:ea typeface="Lato"/>
                <a:cs typeface="Lato"/>
                <a:sym typeface="Lato"/>
              </a:rPr>
              <a:t>minimum of £50 back per month</a:t>
            </a:r>
            <a:r>
              <a:rPr lang="en-GB">
                <a:solidFill>
                  <a:srgbClr val="0543B3"/>
                </a:solidFill>
                <a:latin typeface="Lato"/>
                <a:ea typeface="Lato"/>
                <a:cs typeface="Lato"/>
                <a:sym typeface="Lato"/>
              </a:rPr>
              <a:t>. Here are 3 different ways she can pay off her credit.</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sz="1300">
                <a:solidFill>
                  <a:schemeClr val="accent1"/>
                </a:solidFill>
                <a:latin typeface="Lato"/>
                <a:ea typeface="Lato"/>
                <a:cs typeface="Lato"/>
                <a:sym typeface="Lato"/>
              </a:rPr>
              <a:t>Comparing the options below, what do you notice about the relationship between the </a:t>
            </a:r>
            <a:r>
              <a:rPr b="1" lang="en-GB" sz="1300" u="sng">
                <a:solidFill>
                  <a:schemeClr val="accent1"/>
                </a:solidFill>
                <a:latin typeface="Lato"/>
                <a:ea typeface="Lato"/>
                <a:cs typeface="Lato"/>
                <a:sym typeface="Lato"/>
              </a:rPr>
              <a:t>amount paid back per month,</a:t>
            </a:r>
            <a:r>
              <a:rPr b="1" lang="en-GB" sz="1300">
                <a:solidFill>
                  <a:schemeClr val="accent1"/>
                </a:solidFill>
                <a:latin typeface="Lato"/>
                <a:ea typeface="Lato"/>
                <a:cs typeface="Lato"/>
                <a:sym typeface="Lato"/>
              </a:rPr>
              <a:t> the </a:t>
            </a:r>
            <a:r>
              <a:rPr b="1" lang="en-GB" sz="1300" u="sng">
                <a:solidFill>
                  <a:schemeClr val="accent1"/>
                </a:solidFill>
                <a:latin typeface="Lato"/>
                <a:ea typeface="Lato"/>
                <a:cs typeface="Lato"/>
                <a:sym typeface="Lato"/>
              </a:rPr>
              <a:t>interest</a:t>
            </a:r>
            <a:r>
              <a:rPr b="1" lang="en-GB" sz="1300">
                <a:solidFill>
                  <a:schemeClr val="accent1"/>
                </a:solidFill>
                <a:latin typeface="Lato"/>
                <a:ea typeface="Lato"/>
                <a:cs typeface="Lato"/>
                <a:sym typeface="Lato"/>
              </a:rPr>
              <a:t> that Zara will be charged, and the </a:t>
            </a:r>
            <a:r>
              <a:rPr b="1" lang="en-GB" sz="1300" u="sng">
                <a:solidFill>
                  <a:schemeClr val="accent1"/>
                </a:solidFill>
                <a:latin typeface="Lato"/>
                <a:ea typeface="Lato"/>
                <a:cs typeface="Lato"/>
                <a:sym typeface="Lato"/>
              </a:rPr>
              <a:t>time it takes her to pay the £1,000 back</a:t>
            </a:r>
            <a:r>
              <a:rPr b="1" lang="en-GB" sz="1300">
                <a:solidFill>
                  <a:schemeClr val="accent1"/>
                </a:solidFill>
                <a:latin typeface="Lato"/>
                <a:ea typeface="Lato"/>
                <a:cs typeface="Lato"/>
                <a:sym typeface="Lato"/>
              </a:rPr>
              <a:t>? Use the numbers in the tables to support your answer.</a:t>
            </a:r>
            <a:endParaRPr b="1" i="0" sz="1300" u="none" cap="none" strike="noStrike">
              <a:solidFill>
                <a:schemeClr val="accent1"/>
              </a:solidFill>
              <a:latin typeface="Lato"/>
              <a:ea typeface="Lato"/>
              <a:cs typeface="Lato"/>
              <a:sym typeface="Lato"/>
            </a:endParaRPr>
          </a:p>
        </p:txBody>
      </p:sp>
      <p:graphicFrame>
        <p:nvGraphicFramePr>
          <p:cNvPr id="437" name="Google Shape;437;g1f790356e09_0_89"/>
          <p:cNvGraphicFramePr/>
          <p:nvPr/>
        </p:nvGraphicFramePr>
        <p:xfrm>
          <a:off x="207975" y="2730000"/>
          <a:ext cx="3000000" cy="3000000"/>
        </p:xfrm>
        <a:graphic>
          <a:graphicData uri="http://schemas.openxmlformats.org/drawingml/2006/table">
            <a:tbl>
              <a:tblPr>
                <a:noFill/>
                <a:tableStyleId>{3F141F04-6EB0-4B9E-96C6-C68EE691E8AC}</a:tableStyleId>
              </a:tblPr>
              <a:tblGrid>
                <a:gridCol w="1617500"/>
                <a:gridCol w="1062925"/>
              </a:tblGrid>
              <a:tr h="609575">
                <a:tc gridSpan="2">
                  <a:txBody>
                    <a:bodyPr/>
                    <a:lstStyle/>
                    <a:p>
                      <a:pPr indent="0" lvl="0" marL="0" rtl="0" algn="l">
                        <a:spcBef>
                          <a:spcPts val="0"/>
                        </a:spcBef>
                        <a:spcAft>
                          <a:spcPts val="0"/>
                        </a:spcAft>
                        <a:buNone/>
                      </a:pPr>
                      <a:r>
                        <a:rPr b="1" lang="en-GB"/>
                        <a:t>Option 1: </a:t>
                      </a:r>
                      <a:endParaRPr b="1"/>
                    </a:p>
                    <a:p>
                      <a:pPr indent="0" lvl="0" marL="0" rtl="0" algn="l">
                        <a:spcBef>
                          <a:spcPts val="0"/>
                        </a:spcBef>
                        <a:spcAft>
                          <a:spcPts val="0"/>
                        </a:spcAft>
                        <a:buNone/>
                      </a:pPr>
                      <a:r>
                        <a:rPr b="1" lang="en-GB"/>
                        <a:t>Pay back in full</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lang="en-GB"/>
                        <a:t>Pays the full amount</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£1,000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38" name="Google Shape;438;g1f790356e09_0_89"/>
          <p:cNvGraphicFramePr/>
          <p:nvPr/>
        </p:nvGraphicFramePr>
        <p:xfrm>
          <a:off x="3057650" y="2730000"/>
          <a:ext cx="3000000" cy="3000000"/>
        </p:xfrm>
        <a:graphic>
          <a:graphicData uri="http://schemas.openxmlformats.org/drawingml/2006/table">
            <a:tbl>
              <a:tblPr>
                <a:noFill/>
                <a:tableStyleId>{3F141F04-6EB0-4B9E-96C6-C68EE691E8AC}</a:tableStyleId>
              </a:tblPr>
              <a:tblGrid>
                <a:gridCol w="1705750"/>
                <a:gridCol w="1120900"/>
              </a:tblGrid>
              <a:tr h="381000">
                <a:tc gridSpan="2">
                  <a:txBody>
                    <a:bodyPr/>
                    <a:lstStyle/>
                    <a:p>
                      <a:pPr indent="0" lvl="0" marL="0" rtl="0" algn="l">
                        <a:spcBef>
                          <a:spcPts val="0"/>
                        </a:spcBef>
                        <a:spcAft>
                          <a:spcPts val="0"/>
                        </a:spcAft>
                        <a:buNone/>
                      </a:pPr>
                      <a:r>
                        <a:rPr b="1" lang="en-GB"/>
                        <a:t>Option 2: </a:t>
                      </a:r>
                      <a:endParaRPr b="1"/>
                    </a:p>
                    <a:p>
                      <a:pPr indent="0" lvl="0" marL="0" rtl="0" algn="l">
                        <a:spcBef>
                          <a:spcPts val="0"/>
                        </a:spcBef>
                        <a:spcAft>
                          <a:spcPts val="0"/>
                        </a:spcAft>
                        <a:buNone/>
                      </a:pPr>
                      <a:r>
                        <a:rPr b="1" lang="en-GB"/>
                        <a:t>Pay the minimum amount</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GB"/>
                        <a:t>Pays the minimum monthly amount</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£50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£203</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 years,1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39" name="Google Shape;439;g1f790356e09_0_89"/>
          <p:cNvGraphicFramePr/>
          <p:nvPr/>
        </p:nvGraphicFramePr>
        <p:xfrm>
          <a:off x="6059725" y="2730000"/>
          <a:ext cx="3000000" cy="3000000"/>
        </p:xfrm>
        <a:graphic>
          <a:graphicData uri="http://schemas.openxmlformats.org/drawingml/2006/table">
            <a:tbl>
              <a:tblPr>
                <a:noFill/>
                <a:tableStyleId>{3F141F04-6EB0-4B9E-96C6-C68EE691E8AC}</a:tableStyleId>
              </a:tblPr>
              <a:tblGrid>
                <a:gridCol w="1751725"/>
                <a:gridCol w="1151125"/>
              </a:tblGrid>
              <a:tr h="609575">
                <a:tc gridSpan="2">
                  <a:txBody>
                    <a:bodyPr/>
                    <a:lstStyle/>
                    <a:p>
                      <a:pPr indent="0" lvl="0" marL="0" rtl="0" algn="l">
                        <a:spcBef>
                          <a:spcPts val="0"/>
                        </a:spcBef>
                        <a:spcAft>
                          <a:spcPts val="0"/>
                        </a:spcAft>
                        <a:buNone/>
                      </a:pPr>
                      <a:r>
                        <a:rPr b="1" lang="en-GB" sz="1300"/>
                        <a:t>Option 3: </a:t>
                      </a:r>
                      <a:endParaRPr b="1" sz="1300"/>
                    </a:p>
                    <a:p>
                      <a:pPr indent="0" lvl="0" marL="0" rtl="0" algn="l">
                        <a:spcBef>
                          <a:spcPts val="0"/>
                        </a:spcBef>
                        <a:spcAft>
                          <a:spcPts val="0"/>
                        </a:spcAft>
                        <a:buNone/>
                      </a:pPr>
                      <a:r>
                        <a:rPr b="1" lang="en-GB" sz="1300"/>
                        <a:t>Pay more than minimum amount</a:t>
                      </a:r>
                      <a:endParaRPr b="1"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lang="en-GB"/>
                        <a:t>Pays more than the minimum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£200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£48</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6 months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440" name="Google Shape;440;g1f790356e09_0_89"/>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441" name="Google Shape;441;g1f790356e09_0_89"/>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442" name="Google Shape;442;g1f790356e09_0_89"/>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60e06588b7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25</a:t>
            </a:r>
            <a:endParaRPr>
              <a:solidFill>
                <a:srgbClr val="262A33"/>
              </a:solidFill>
              <a:latin typeface="Lato"/>
              <a:ea typeface="Lato"/>
              <a:cs typeface="Lato"/>
              <a:sym typeface="Lato"/>
            </a:endParaRPr>
          </a:p>
        </p:txBody>
      </p:sp>
      <p:sp>
        <p:nvSpPr>
          <p:cNvPr id="448" name="Google Shape;448;g260e06588b7_0_0"/>
          <p:cNvSpPr txBox="1"/>
          <p:nvPr>
            <p:ph type="ctrTitle"/>
          </p:nvPr>
        </p:nvSpPr>
        <p:spPr>
          <a:xfrm>
            <a:off x="207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 - Case study</a:t>
            </a:r>
            <a:endParaRPr b="1" i="0" sz="2900" u="none" cap="none" strike="noStrike">
              <a:solidFill>
                <a:schemeClr val="accent2"/>
              </a:solidFill>
              <a:latin typeface="Lato"/>
              <a:ea typeface="Lato"/>
              <a:cs typeface="Lato"/>
              <a:sym typeface="Lato"/>
            </a:endParaRPr>
          </a:p>
        </p:txBody>
      </p:sp>
      <p:sp>
        <p:nvSpPr>
          <p:cNvPr id="449" name="Google Shape;449;g260e06588b7_0_0"/>
          <p:cNvSpPr txBox="1"/>
          <p:nvPr>
            <p:ph idx="2" type="ctrTitle"/>
          </p:nvPr>
        </p:nvSpPr>
        <p:spPr>
          <a:xfrm>
            <a:off x="247200" y="1085550"/>
            <a:ext cx="8754600" cy="1486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The longer it takes to pay a credit card the more interest a customer will </a:t>
            </a:r>
            <a:r>
              <a:rPr b="1" lang="en-GB" sz="2900">
                <a:solidFill>
                  <a:schemeClr val="lt1"/>
                </a:solidFill>
                <a:latin typeface="Lato"/>
                <a:ea typeface="Lato"/>
                <a:cs typeface="Lato"/>
                <a:sym typeface="Lato"/>
                <a:extLst>
                  <a:ext uri="http://customooxmlschemas.google.com/">
                    <go:slidesCustomData xmlns:go="http://customooxmlschemas.google.com/" textRoundtripDataId="1"/>
                  </a:ext>
                </a:extLst>
              </a:rPr>
              <a:t>pay</a:t>
            </a:r>
            <a:endParaRPr b="1" i="0" sz="2900" u="none" cap="none" strike="noStrike">
              <a:solidFill>
                <a:schemeClr val="lt1"/>
              </a:solidFill>
              <a:latin typeface="Lato"/>
              <a:ea typeface="Lato"/>
              <a:cs typeface="Lato"/>
              <a:sym typeface="Lato"/>
            </a:endParaRPr>
          </a:p>
        </p:txBody>
      </p:sp>
      <p:graphicFrame>
        <p:nvGraphicFramePr>
          <p:cNvPr id="450" name="Google Shape;450;g260e06588b7_0_0"/>
          <p:cNvGraphicFramePr/>
          <p:nvPr/>
        </p:nvGraphicFramePr>
        <p:xfrm>
          <a:off x="207975" y="2730000"/>
          <a:ext cx="3000000" cy="3000000"/>
        </p:xfrm>
        <a:graphic>
          <a:graphicData uri="http://schemas.openxmlformats.org/drawingml/2006/table">
            <a:tbl>
              <a:tblPr>
                <a:noFill/>
                <a:tableStyleId>{3F141F04-6EB0-4B9E-96C6-C68EE691E8AC}</a:tableStyleId>
              </a:tblPr>
              <a:tblGrid>
                <a:gridCol w="1617500"/>
                <a:gridCol w="1062925"/>
              </a:tblGrid>
              <a:tr h="609575">
                <a:tc gridSpan="2">
                  <a:txBody>
                    <a:bodyPr/>
                    <a:lstStyle/>
                    <a:p>
                      <a:pPr indent="0" lvl="0" marL="0" rtl="0" algn="l">
                        <a:spcBef>
                          <a:spcPts val="0"/>
                        </a:spcBef>
                        <a:spcAft>
                          <a:spcPts val="0"/>
                        </a:spcAft>
                        <a:buNone/>
                      </a:pPr>
                      <a:r>
                        <a:rPr b="1" lang="en-GB"/>
                        <a:t>Option 1: </a:t>
                      </a:r>
                      <a:endParaRPr b="1"/>
                    </a:p>
                    <a:p>
                      <a:pPr indent="0" lvl="0" marL="0" rtl="0" algn="l">
                        <a:spcBef>
                          <a:spcPts val="0"/>
                        </a:spcBef>
                        <a:spcAft>
                          <a:spcPts val="0"/>
                        </a:spcAft>
                        <a:buNone/>
                      </a:pPr>
                      <a:r>
                        <a:rPr b="1" lang="en-GB"/>
                        <a:t>Pay back in full</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lang="en-GB"/>
                        <a:t>Pays the full amount</a:t>
                      </a:r>
                      <a:endParaRPr/>
                    </a:p>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£1,000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None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0</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51" name="Google Shape;451;g260e06588b7_0_0"/>
          <p:cNvGraphicFramePr/>
          <p:nvPr/>
        </p:nvGraphicFramePr>
        <p:xfrm>
          <a:off x="3057650" y="2730000"/>
          <a:ext cx="3000000" cy="3000000"/>
        </p:xfrm>
        <a:graphic>
          <a:graphicData uri="http://schemas.openxmlformats.org/drawingml/2006/table">
            <a:tbl>
              <a:tblPr>
                <a:noFill/>
                <a:tableStyleId>{3F141F04-6EB0-4B9E-96C6-C68EE691E8AC}</a:tableStyleId>
              </a:tblPr>
              <a:tblGrid>
                <a:gridCol w="1705750"/>
                <a:gridCol w="1120900"/>
              </a:tblGrid>
              <a:tr h="381000">
                <a:tc gridSpan="2">
                  <a:txBody>
                    <a:bodyPr/>
                    <a:lstStyle/>
                    <a:p>
                      <a:pPr indent="0" lvl="0" marL="0" rtl="0" algn="l">
                        <a:spcBef>
                          <a:spcPts val="0"/>
                        </a:spcBef>
                        <a:spcAft>
                          <a:spcPts val="0"/>
                        </a:spcAft>
                        <a:buNone/>
                      </a:pPr>
                      <a:r>
                        <a:rPr b="1" lang="en-GB"/>
                        <a:t>Option 2: </a:t>
                      </a:r>
                      <a:endParaRPr b="1"/>
                    </a:p>
                    <a:p>
                      <a:pPr indent="0" lvl="0" marL="0" rtl="0" algn="l">
                        <a:spcBef>
                          <a:spcPts val="0"/>
                        </a:spcBef>
                        <a:spcAft>
                          <a:spcPts val="0"/>
                        </a:spcAft>
                        <a:buNone/>
                      </a:pPr>
                      <a:r>
                        <a:rPr b="1" lang="en-GB"/>
                        <a:t>Pay the minimum amount</a:t>
                      </a:r>
                      <a:endParaRPr b="1"/>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GB"/>
                        <a:t>Pays the minimum monthly amount</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Pay £50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£203</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t>2 years,1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452" name="Google Shape;452;g260e06588b7_0_0"/>
          <p:cNvGraphicFramePr/>
          <p:nvPr/>
        </p:nvGraphicFramePr>
        <p:xfrm>
          <a:off x="6059725" y="2730000"/>
          <a:ext cx="3000000" cy="3000000"/>
        </p:xfrm>
        <a:graphic>
          <a:graphicData uri="http://schemas.openxmlformats.org/drawingml/2006/table">
            <a:tbl>
              <a:tblPr>
                <a:noFill/>
                <a:tableStyleId>{3F141F04-6EB0-4B9E-96C6-C68EE691E8AC}</a:tableStyleId>
              </a:tblPr>
              <a:tblGrid>
                <a:gridCol w="1751725"/>
                <a:gridCol w="1151125"/>
              </a:tblGrid>
              <a:tr h="609575">
                <a:tc gridSpan="2">
                  <a:txBody>
                    <a:bodyPr/>
                    <a:lstStyle/>
                    <a:p>
                      <a:pPr indent="0" lvl="0" marL="0" rtl="0" algn="l">
                        <a:spcBef>
                          <a:spcPts val="0"/>
                        </a:spcBef>
                        <a:spcAft>
                          <a:spcPts val="0"/>
                        </a:spcAft>
                        <a:buNone/>
                      </a:pPr>
                      <a:r>
                        <a:rPr b="1" lang="en-GB" sz="1300"/>
                        <a:t>Option 3: </a:t>
                      </a:r>
                      <a:endParaRPr b="1" sz="1300"/>
                    </a:p>
                    <a:p>
                      <a:pPr indent="0" lvl="0" marL="0" rtl="0" algn="l">
                        <a:spcBef>
                          <a:spcPts val="0"/>
                        </a:spcBef>
                        <a:spcAft>
                          <a:spcPts val="0"/>
                        </a:spcAft>
                        <a:buNone/>
                      </a:pPr>
                      <a:r>
                        <a:rPr b="1" lang="en-GB" sz="1300"/>
                        <a:t>Pay more than minimum amount</a:t>
                      </a:r>
                      <a:endParaRPr b="1"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lang="en-GB"/>
                        <a:t>Pays more than the minimum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£200 per month</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Interest charged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£48</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lang="en-GB"/>
                        <a:t>Time to pay back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t>6 months</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453" name="Google Shape;453;g260e06588b7_0_0"/>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454" name="Google Shape;454;g260e06588b7_0_0"/>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455" name="Google Shape;455;g260e06588b7_0_0"/>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1f790356e09_0_10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461" name="Google Shape;461;g1f790356e09_0_101"/>
          <p:cNvSpPr txBox="1"/>
          <p:nvPr/>
        </p:nvSpPr>
        <p:spPr>
          <a:xfrm>
            <a:off x="524400" y="1745350"/>
            <a:ext cx="8370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The more money that is paid back per month, the lower interest that needs to be paid, and the less time it takes to pay the money back.</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the money is paid back immediately, no interest is charged! This is the best option but not always possible if Zara can’t afford to pay this back.</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If that’s the case, she should try and pay back the most she can each month to reduce the interest (extra money) she has to pay, and reduce the time it takes her to pay it back.</a:t>
            </a:r>
            <a:endParaRPr sz="1800">
              <a:latin typeface="Lato"/>
              <a:ea typeface="Lato"/>
              <a:cs typeface="Lato"/>
              <a:sym typeface="Lato"/>
            </a:endParaRPr>
          </a:p>
        </p:txBody>
      </p:sp>
      <p:sp>
        <p:nvSpPr>
          <p:cNvPr id="462" name="Google Shape;462;g1f790356e09_0_101"/>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 back options</a:t>
            </a:r>
            <a:endParaRPr b="1" i="0" sz="2900" u="none" cap="none" strike="noStrike">
              <a:solidFill>
                <a:schemeClr val="accent2"/>
              </a:solidFill>
              <a:latin typeface="Lato"/>
              <a:ea typeface="Lato"/>
              <a:cs typeface="Lato"/>
              <a:sym typeface="Lato"/>
            </a:endParaRPr>
          </a:p>
        </p:txBody>
      </p:sp>
      <p:sp>
        <p:nvSpPr>
          <p:cNvPr id="463" name="Google Shape;463;g1f790356e09_0_101"/>
          <p:cNvSpPr txBox="1"/>
          <p:nvPr/>
        </p:nvSpPr>
        <p:spPr>
          <a:xfrm>
            <a:off x="224675" y="1117775"/>
            <a:ext cx="36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have we learnt?</a:t>
            </a:r>
            <a:endParaRPr b="1" sz="1800">
              <a:latin typeface="Lato"/>
              <a:ea typeface="Lato"/>
              <a:cs typeface="Lato"/>
              <a:sym typeface="Lato"/>
            </a:endParaRPr>
          </a:p>
        </p:txBody>
      </p:sp>
      <p:pic>
        <p:nvPicPr>
          <p:cNvPr id="464" name="Google Shape;464;g1f790356e09_0_101"/>
          <p:cNvPicPr preferRelativeResize="0"/>
          <p:nvPr/>
        </p:nvPicPr>
        <p:blipFill rotWithShape="1">
          <a:blip r:embed="rId3">
            <a:alphaModFix/>
          </a:blip>
          <a:srcRect b="0" l="0" r="0" t="0"/>
          <a:stretch/>
        </p:blipFill>
        <p:spPr>
          <a:xfrm>
            <a:off x="233377" y="1973924"/>
            <a:ext cx="273100" cy="273100"/>
          </a:xfrm>
          <a:prstGeom prst="rect">
            <a:avLst/>
          </a:prstGeom>
          <a:noFill/>
          <a:ln>
            <a:noFill/>
          </a:ln>
        </p:spPr>
      </p:pic>
      <p:pic>
        <p:nvPicPr>
          <p:cNvPr id="465" name="Google Shape;465;g1f790356e09_0_101"/>
          <p:cNvPicPr preferRelativeResize="0"/>
          <p:nvPr/>
        </p:nvPicPr>
        <p:blipFill rotWithShape="1">
          <a:blip r:embed="rId3">
            <a:alphaModFix/>
          </a:blip>
          <a:srcRect b="0" l="0" r="0" t="0"/>
          <a:stretch/>
        </p:blipFill>
        <p:spPr>
          <a:xfrm>
            <a:off x="233377" y="2735924"/>
            <a:ext cx="273100" cy="273100"/>
          </a:xfrm>
          <a:prstGeom prst="rect">
            <a:avLst/>
          </a:prstGeom>
          <a:noFill/>
          <a:ln>
            <a:noFill/>
          </a:ln>
        </p:spPr>
      </p:pic>
      <p:pic>
        <p:nvPicPr>
          <p:cNvPr id="466" name="Google Shape;466;g1f790356e09_0_101"/>
          <p:cNvPicPr preferRelativeResize="0"/>
          <p:nvPr/>
        </p:nvPicPr>
        <p:blipFill rotWithShape="1">
          <a:blip r:embed="rId3">
            <a:alphaModFix/>
          </a:blip>
          <a:srcRect b="0" l="0" r="0" t="0"/>
          <a:stretch/>
        </p:blipFill>
        <p:spPr>
          <a:xfrm>
            <a:off x="233377" y="3650324"/>
            <a:ext cx="273100" cy="273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72" name="Google Shape;472;p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74" name="Google Shape;474;p1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75" name="Google Shape;475;p13"/>
          <p:cNvSpPr txBox="1"/>
          <p:nvPr/>
        </p:nvSpPr>
        <p:spPr>
          <a:xfrm>
            <a:off x="488177" y="1121675"/>
            <a:ext cx="8342700" cy="30597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Describe the difference between a debit and credit card</a:t>
            </a:r>
            <a:endParaRPr sz="2200">
              <a:solidFill>
                <a:srgbClr val="00FF00"/>
              </a:solidFill>
              <a:latin typeface="Lato Light"/>
              <a:ea typeface="Lato Light"/>
              <a:cs typeface="Lato Light"/>
              <a:sym typeface="Lato Light"/>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Compare credit card payment options</a:t>
            </a:r>
            <a:endParaRPr b="1" sz="2200">
              <a:solidFill>
                <a:srgbClr val="00FF00"/>
              </a:solidFill>
              <a:latin typeface="Lato"/>
              <a:ea typeface="Lato"/>
              <a:cs typeface="Lato"/>
              <a:sym typeface="Lato"/>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Demonstrate how to make</a:t>
            </a:r>
            <a:r>
              <a:rPr b="1" lang="en-GB" sz="2200">
                <a:solidFill>
                  <a:srgbClr val="00B050"/>
                </a:solidFill>
                <a:latin typeface="Lato"/>
                <a:ea typeface="Lato"/>
                <a:cs typeface="Lato"/>
                <a:sym typeface="Lato"/>
              </a:rPr>
              <a:t> </a:t>
            </a:r>
            <a:r>
              <a:rPr b="1" lang="en-GB" sz="2200">
                <a:solidFill>
                  <a:schemeClr val="lt1"/>
                </a:solidFill>
                <a:latin typeface="Lato"/>
                <a:ea typeface="Lato"/>
                <a:cs typeface="Lato"/>
                <a:sym typeface="Lato"/>
              </a:rPr>
              <a:t>conscious spending decisions</a:t>
            </a:r>
            <a:endParaRPr sz="2200">
              <a:solidFill>
                <a:schemeClr val="lt1"/>
              </a:solidFill>
              <a:latin typeface="Lato Light"/>
              <a:ea typeface="Lato Light"/>
              <a:cs typeface="Lato Light"/>
              <a:sym typeface="Lato Light"/>
            </a:endParaRPr>
          </a:p>
          <a:p>
            <a:pPr indent="0" lvl="0" marL="457200" rtl="0" algn="l">
              <a:lnSpc>
                <a:spcPct val="107000"/>
              </a:lnSpc>
              <a:spcBef>
                <a:spcPts val="0"/>
              </a:spcBef>
              <a:spcAft>
                <a:spcPts val="0"/>
              </a:spcAft>
              <a:buNone/>
            </a:pPr>
            <a:r>
              <a:t/>
            </a:r>
            <a:endParaRPr b="1" sz="2200">
              <a:solidFill>
                <a:srgbClr val="00B050"/>
              </a:solidFill>
              <a:latin typeface="Lato"/>
              <a:ea typeface="Lato"/>
              <a:cs typeface="Lato"/>
              <a:sym typeface="Lato"/>
            </a:endParaRPr>
          </a:p>
          <a:p>
            <a:pPr indent="0" lvl="0" marL="914400" marR="0" rtl="0" algn="l">
              <a:lnSpc>
                <a:spcPct val="107000"/>
              </a:lnSpc>
              <a:spcBef>
                <a:spcPts val="0"/>
              </a:spcBef>
              <a:spcAft>
                <a:spcPts val="0"/>
              </a:spcAft>
              <a:buNone/>
            </a:pPr>
            <a:r>
              <a:t/>
            </a:r>
            <a:endParaRPr b="1" sz="2200">
              <a:solidFill>
                <a:srgbClr val="00B050"/>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d549192101_1_6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28</a:t>
            </a:r>
            <a:endParaRPr>
              <a:latin typeface="Lato"/>
              <a:ea typeface="Lato"/>
              <a:cs typeface="Lato"/>
              <a:sym typeface="Lato"/>
            </a:endParaRPr>
          </a:p>
        </p:txBody>
      </p:sp>
      <p:sp>
        <p:nvSpPr>
          <p:cNvPr id="481" name="Google Shape;481;g1d549192101_1_65"/>
          <p:cNvSpPr txBox="1"/>
          <p:nvPr/>
        </p:nvSpPr>
        <p:spPr>
          <a:xfrm>
            <a:off x="1486700" y="1319875"/>
            <a:ext cx="7265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Lato"/>
                <a:ea typeface="Lato"/>
                <a:cs typeface="Lato"/>
                <a:sym typeface="Lato"/>
              </a:rPr>
              <a:t>Karim would like to buy a laptop. The laptop costs £2,000.</a:t>
            </a:r>
            <a:endParaRPr sz="2000">
              <a:latin typeface="Lato"/>
              <a:ea typeface="Lato"/>
              <a:cs typeface="Lato"/>
              <a:sym typeface="Lato"/>
            </a:endParaRPr>
          </a:p>
          <a:p>
            <a:pPr indent="0" lvl="0" marL="0" rtl="0" algn="l">
              <a:spcBef>
                <a:spcPts val="0"/>
              </a:spcBef>
              <a:spcAft>
                <a:spcPts val="0"/>
              </a:spcAft>
              <a:buNone/>
            </a:pPr>
            <a:r>
              <a:rPr lang="en-GB" sz="2000">
                <a:latin typeface="Lato"/>
                <a:ea typeface="Lato"/>
                <a:cs typeface="Lato"/>
                <a:sym typeface="Lato"/>
              </a:rPr>
              <a:t>He has £400 left over from his </a:t>
            </a:r>
            <a:r>
              <a:rPr lang="en-GB" sz="2000">
                <a:latin typeface="Lato"/>
                <a:ea typeface="Lato"/>
                <a:cs typeface="Lato"/>
                <a:sym typeface="Lato"/>
              </a:rPr>
              <a:t>budget</a:t>
            </a:r>
            <a:r>
              <a:rPr lang="en-GB" sz="2000">
                <a:latin typeface="Lato"/>
                <a:ea typeface="Lato"/>
                <a:cs typeface="Lato"/>
                <a:sym typeface="Lato"/>
              </a:rPr>
              <a:t> each month.</a:t>
            </a:r>
            <a:endParaRPr sz="2000">
              <a:latin typeface="Lato"/>
              <a:ea typeface="Lato"/>
              <a:cs typeface="Lato"/>
              <a:sym typeface="Lato"/>
            </a:endParaRPr>
          </a:p>
        </p:txBody>
      </p:sp>
      <p:pic>
        <p:nvPicPr>
          <p:cNvPr id="482" name="Google Shape;482;g1d549192101_1_65"/>
          <p:cNvPicPr preferRelativeResize="0"/>
          <p:nvPr/>
        </p:nvPicPr>
        <p:blipFill rotWithShape="1">
          <a:blip r:embed="rId3">
            <a:alphaModFix/>
          </a:blip>
          <a:srcRect b="0" l="0" r="0" t="0"/>
          <a:stretch/>
        </p:blipFill>
        <p:spPr>
          <a:xfrm>
            <a:off x="72276" y="1095912"/>
            <a:ext cx="1339213" cy="1339213"/>
          </a:xfrm>
          <a:prstGeom prst="rect">
            <a:avLst/>
          </a:prstGeom>
          <a:noFill/>
          <a:ln>
            <a:noFill/>
          </a:ln>
        </p:spPr>
      </p:pic>
      <p:sp>
        <p:nvSpPr>
          <p:cNvPr id="483" name="Google Shape;483;g1d549192101_1_65"/>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Can you be a financial adviser?</a:t>
            </a:r>
            <a:endParaRPr b="1" i="0" sz="2900" u="none" cap="none" strike="noStrike">
              <a:solidFill>
                <a:schemeClr val="accent2"/>
              </a:solidFill>
              <a:latin typeface="Lato"/>
              <a:ea typeface="Lato"/>
              <a:cs typeface="Lato"/>
              <a:sym typeface="Lato"/>
            </a:endParaRPr>
          </a:p>
        </p:txBody>
      </p:sp>
      <p:graphicFrame>
        <p:nvGraphicFramePr>
          <p:cNvPr id="484" name="Google Shape;484;g1d549192101_1_65"/>
          <p:cNvGraphicFramePr/>
          <p:nvPr/>
        </p:nvGraphicFramePr>
        <p:xfrm>
          <a:off x="1486688" y="2324625"/>
          <a:ext cx="3000000" cy="3000000"/>
        </p:xfrm>
        <a:graphic>
          <a:graphicData uri="http://schemas.openxmlformats.org/drawingml/2006/table">
            <a:tbl>
              <a:tblPr>
                <a:noFill/>
                <a:tableStyleId>{3F141F04-6EB0-4B9E-96C6-C68EE691E8AC}</a:tableStyleId>
              </a:tblPr>
              <a:tblGrid>
                <a:gridCol w="2379650"/>
                <a:gridCol w="1295900"/>
              </a:tblGrid>
              <a:tr h="859975">
                <a:tc gridSpan="2">
                  <a:txBody>
                    <a:bodyPr/>
                    <a:lstStyle/>
                    <a:p>
                      <a:pPr indent="0" lvl="0" marL="0" rtl="0" algn="l">
                        <a:spcBef>
                          <a:spcPts val="0"/>
                        </a:spcBef>
                        <a:spcAft>
                          <a:spcPts val="0"/>
                        </a:spcAft>
                        <a:buNone/>
                      </a:pPr>
                      <a:r>
                        <a:rPr b="1" lang="en-GB">
                          <a:solidFill>
                            <a:schemeClr val="lt1"/>
                          </a:solidFill>
                        </a:rPr>
                        <a:t>Option 1: </a:t>
                      </a:r>
                      <a:endParaRPr b="1">
                        <a:solidFill>
                          <a:schemeClr val="lt1"/>
                        </a:solidFill>
                      </a:endParaRPr>
                    </a:p>
                    <a:p>
                      <a:pPr indent="0" lvl="0" marL="0" rtl="0" algn="l">
                        <a:spcBef>
                          <a:spcPts val="0"/>
                        </a:spcBef>
                        <a:spcAft>
                          <a:spcPts val="0"/>
                        </a:spcAft>
                        <a:buNone/>
                      </a:pPr>
                      <a:r>
                        <a:rPr b="1" lang="en-GB">
                          <a:solidFill>
                            <a:schemeClr val="lt1"/>
                          </a:solidFill>
                        </a:rPr>
                        <a:t>Karim should wait and save up</a:t>
                      </a:r>
                      <a:endParaRPr b="1">
                        <a:solidFill>
                          <a:schemeClr val="lt1"/>
                        </a:solidFill>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2"/>
                    </a:solidFill>
                  </a:tcPr>
                </a:tc>
                <a:tc hMerge="1"/>
              </a:tr>
              <a:tr h="822925">
                <a:tc gridSpan="2">
                  <a:txBody>
                    <a:bodyPr/>
                    <a:lstStyle/>
                    <a:p>
                      <a:pPr indent="-317500" lvl="0" marL="457200" rtl="0" algn="l">
                        <a:spcBef>
                          <a:spcPts val="0"/>
                        </a:spcBef>
                        <a:spcAft>
                          <a:spcPts val="0"/>
                        </a:spcAft>
                        <a:buSzPts val="1400"/>
                        <a:buFont typeface="Lato"/>
                        <a:buChar char="●"/>
                      </a:pPr>
                      <a:r>
                        <a:rPr lang="en-GB">
                          <a:latin typeface="Lato"/>
                          <a:ea typeface="Lato"/>
                          <a:cs typeface="Lato"/>
                          <a:sym typeface="Lato"/>
                        </a:rPr>
                        <a:t>Why should Karim save up?</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How much </a:t>
                      </a:r>
                      <a:r>
                        <a:rPr lang="en-GB">
                          <a:latin typeface="Lato"/>
                          <a:ea typeface="Lato"/>
                          <a:cs typeface="Lato"/>
                          <a:sym typeface="Lato"/>
                        </a:rPr>
                        <a:t>should</a:t>
                      </a:r>
                      <a:r>
                        <a:rPr lang="en-GB">
                          <a:latin typeface="Lato"/>
                          <a:ea typeface="Lato"/>
                          <a:cs typeface="Lato"/>
                          <a:sym typeface="Lato"/>
                        </a:rPr>
                        <a:t> Karim save each month?</a:t>
                      </a:r>
                      <a:endParaRPr>
                        <a:latin typeface="Lato"/>
                        <a:ea typeface="Lato"/>
                        <a:cs typeface="Lato"/>
                        <a:sym typeface="Lato"/>
                      </a:endParaRPr>
                    </a:p>
                    <a:p>
                      <a:pPr indent="-317500" lvl="0" marL="457200" rtl="0" algn="l">
                        <a:spcBef>
                          <a:spcPts val="0"/>
                        </a:spcBef>
                        <a:spcAft>
                          <a:spcPts val="0"/>
                        </a:spcAft>
                        <a:buSzPts val="1400"/>
                        <a:buChar char="●"/>
                      </a:pPr>
                      <a:r>
                        <a:rPr lang="en-GB"/>
                        <a:t>How long would it take to save up?</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bl>
          </a:graphicData>
        </a:graphic>
      </p:graphicFrame>
      <p:graphicFrame>
        <p:nvGraphicFramePr>
          <p:cNvPr id="485" name="Google Shape;485;g1d549192101_1_65"/>
          <p:cNvGraphicFramePr/>
          <p:nvPr/>
        </p:nvGraphicFramePr>
        <p:xfrm>
          <a:off x="5340275" y="2343150"/>
          <a:ext cx="3000000" cy="3000000"/>
        </p:xfrm>
        <a:graphic>
          <a:graphicData uri="http://schemas.openxmlformats.org/drawingml/2006/table">
            <a:tbl>
              <a:tblPr>
                <a:noFill/>
                <a:tableStyleId>{3F141F04-6EB0-4B9E-96C6-C68EE691E8AC}</a:tableStyleId>
              </a:tblPr>
              <a:tblGrid>
                <a:gridCol w="2333775"/>
                <a:gridCol w="1293800"/>
              </a:tblGrid>
              <a:tr h="609575">
                <a:tc gridSpan="2">
                  <a:txBody>
                    <a:bodyPr/>
                    <a:lstStyle/>
                    <a:p>
                      <a:pPr indent="0" lvl="0" marL="0" rtl="0" algn="l">
                        <a:spcBef>
                          <a:spcPts val="0"/>
                        </a:spcBef>
                        <a:spcAft>
                          <a:spcPts val="0"/>
                        </a:spcAft>
                        <a:buNone/>
                      </a:pPr>
                      <a:r>
                        <a:rPr b="1" lang="en-GB">
                          <a:solidFill>
                            <a:schemeClr val="lt1"/>
                          </a:solidFill>
                          <a:latin typeface="Lato"/>
                          <a:ea typeface="Lato"/>
                          <a:cs typeface="Lato"/>
                          <a:sym typeface="Lato"/>
                        </a:rPr>
                        <a:t>Option 2: </a:t>
                      </a:r>
                      <a:endParaRPr b="1">
                        <a:solidFill>
                          <a:schemeClr val="lt1"/>
                        </a:solidFill>
                        <a:latin typeface="Lato"/>
                        <a:ea typeface="Lato"/>
                        <a:cs typeface="Lato"/>
                        <a:sym typeface="Lato"/>
                      </a:endParaRPr>
                    </a:p>
                    <a:p>
                      <a:pPr indent="0" lvl="0" marL="0" rtl="0" algn="l">
                        <a:spcBef>
                          <a:spcPts val="0"/>
                        </a:spcBef>
                        <a:spcAft>
                          <a:spcPts val="0"/>
                        </a:spcAft>
                        <a:buNone/>
                      </a:pPr>
                      <a:r>
                        <a:rPr b="1" lang="en-GB">
                          <a:solidFill>
                            <a:schemeClr val="lt1"/>
                          </a:solidFill>
                          <a:latin typeface="Lato"/>
                          <a:ea typeface="Lato"/>
                          <a:cs typeface="Lato"/>
                          <a:sym typeface="Lato"/>
                        </a:rPr>
                        <a:t>Karim should buy the laptop using his credit card which has a 20% </a:t>
                      </a:r>
                      <a:r>
                        <a:rPr b="1" lang="en-GB">
                          <a:solidFill>
                            <a:schemeClr val="lt1"/>
                          </a:solidFill>
                          <a:latin typeface="Lato"/>
                          <a:ea typeface="Lato"/>
                          <a:cs typeface="Lato"/>
                          <a:sym typeface="Lato"/>
                        </a:rPr>
                        <a:t>interest</a:t>
                      </a:r>
                      <a:r>
                        <a:rPr b="1" lang="en-GB">
                          <a:solidFill>
                            <a:schemeClr val="lt1"/>
                          </a:solidFill>
                          <a:latin typeface="Lato"/>
                          <a:ea typeface="Lato"/>
                          <a:cs typeface="Lato"/>
                          <a:sym typeface="Lato"/>
                        </a:rPr>
                        <a:t> rate.</a:t>
                      </a:r>
                      <a:endParaRPr b="1">
                        <a:solidFill>
                          <a:schemeClr val="lt1"/>
                        </a:solidFill>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2"/>
                    </a:solidFill>
                  </a:tcPr>
                </a:tc>
                <a:tc hMerge="1"/>
              </a:tr>
              <a:tr h="822925">
                <a:tc gridSpan="2">
                  <a:txBody>
                    <a:bodyPr/>
                    <a:lstStyle/>
                    <a:p>
                      <a:pPr indent="-317500" lvl="0" marL="457200" rtl="0" algn="l">
                        <a:spcBef>
                          <a:spcPts val="0"/>
                        </a:spcBef>
                        <a:spcAft>
                          <a:spcPts val="0"/>
                        </a:spcAft>
                        <a:buSzPts val="1400"/>
                        <a:buFont typeface="Lato"/>
                        <a:buChar char="●"/>
                      </a:pPr>
                      <a:r>
                        <a:rPr lang="en-GB">
                          <a:latin typeface="Lato"/>
                          <a:ea typeface="Lato"/>
                          <a:cs typeface="Lato"/>
                          <a:sym typeface="Lato"/>
                        </a:rPr>
                        <a:t>How much of Karim’s budget should he </a:t>
                      </a:r>
                      <a:r>
                        <a:rPr lang="en-GB">
                          <a:latin typeface="Lato"/>
                          <a:ea typeface="Lato"/>
                          <a:cs typeface="Lato"/>
                          <a:sym typeface="Lato"/>
                          <a:extLst>
                            <a:ext uri="http://customooxmlschemas.google.com/">
                              <go:slidesCustomData xmlns:go="http://customooxmlschemas.google.com/" textRoundtripDataId="2"/>
                            </a:ext>
                          </a:extLst>
                        </a:rPr>
                        <a:t>use</a:t>
                      </a:r>
                      <a:r>
                        <a:rPr lang="en-GB">
                          <a:latin typeface="Lato"/>
                          <a:ea typeface="Lato"/>
                          <a:cs typeface="Lato"/>
                          <a:sym typeface="Lato"/>
                        </a:rPr>
                        <a:t> to pay his credit card?</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If Karim takes a year to pay his credit card, how much interest will he pay? </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60e06588b7_0_13"/>
          <p:cNvSpPr txBox="1"/>
          <p:nvPr/>
        </p:nvSpPr>
        <p:spPr>
          <a:xfrm>
            <a:off x="549950" y="2051069"/>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highlight>
                  <a:schemeClr val="dk1"/>
                </a:highlight>
                <a:latin typeface="Lato"/>
                <a:ea typeface="Lato"/>
                <a:cs typeface="Lato"/>
                <a:sym typeface="Lato"/>
              </a:rPr>
              <a:t>1. </a:t>
            </a:r>
            <a:r>
              <a:rPr b="0" i="0" lang="en-GB" sz="1800" u="none" cap="none" strike="noStrike">
                <a:solidFill>
                  <a:schemeClr val="accent2"/>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It’s fine to max out your credit card</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491" name="Google Shape;491;g260e06588b7_0_13"/>
          <p:cNvSpPr txBox="1"/>
          <p:nvPr/>
        </p:nvSpPr>
        <p:spPr>
          <a:xfrm>
            <a:off x="482025" y="4291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Money mindsets -</a:t>
            </a:r>
            <a:r>
              <a:rPr b="1" lang="en-GB" sz="2900">
                <a:solidFill>
                  <a:srgbClr val="FF8022"/>
                </a:solidFill>
                <a:latin typeface="Lato"/>
                <a:ea typeface="Lato"/>
                <a:cs typeface="Lato"/>
                <a:sym typeface="Lato"/>
              </a:rPr>
              <a:t> any changes?</a:t>
            </a:r>
            <a:r>
              <a:rPr b="1" i="0" lang="en-GB" sz="2900" u="none" cap="none" strike="noStrike">
                <a:solidFill>
                  <a:srgbClr val="FF8022"/>
                </a:solidFill>
                <a:latin typeface="Lato"/>
                <a:ea typeface="Lato"/>
                <a:cs typeface="Lato"/>
                <a:sym typeface="Lato"/>
              </a:rPr>
              <a:t> </a:t>
            </a:r>
            <a:endParaRPr b="1" i="0" sz="2900" u="none" cap="none" strike="noStrike">
              <a:solidFill>
                <a:srgbClr val="FF8022"/>
              </a:solidFill>
              <a:latin typeface="Lato"/>
              <a:ea typeface="Lato"/>
              <a:cs typeface="Lato"/>
              <a:sym typeface="Lato"/>
            </a:endParaRPr>
          </a:p>
        </p:txBody>
      </p:sp>
      <p:grpSp>
        <p:nvGrpSpPr>
          <p:cNvPr id="492" name="Google Shape;492;g260e06588b7_0_13"/>
          <p:cNvGrpSpPr/>
          <p:nvPr/>
        </p:nvGrpSpPr>
        <p:grpSpPr>
          <a:xfrm>
            <a:off x="6652602" y="1419911"/>
            <a:ext cx="2861194" cy="2164113"/>
            <a:chOff x="91566" y="2099480"/>
            <a:chExt cx="3284575" cy="2643676"/>
          </a:xfrm>
        </p:grpSpPr>
        <p:pic>
          <p:nvPicPr>
            <p:cNvPr id="493" name="Google Shape;493;g260e06588b7_0_13"/>
            <p:cNvPicPr preferRelativeResize="0"/>
            <p:nvPr/>
          </p:nvPicPr>
          <p:blipFill rotWithShape="1">
            <a:blip r:embed="rId3">
              <a:alphaModFix/>
            </a:blip>
            <a:srcRect b="0" l="0" r="0" t="0"/>
            <a:stretch/>
          </p:blipFill>
          <p:spPr>
            <a:xfrm>
              <a:off x="91566" y="2539564"/>
              <a:ext cx="2293975" cy="1736426"/>
            </a:xfrm>
            <a:prstGeom prst="rect">
              <a:avLst/>
            </a:prstGeom>
            <a:noFill/>
            <a:ln>
              <a:noFill/>
            </a:ln>
          </p:spPr>
        </p:pic>
        <p:pic>
          <p:nvPicPr>
            <p:cNvPr id="494" name="Google Shape;494;g260e06588b7_0_13"/>
            <p:cNvPicPr preferRelativeResize="0"/>
            <p:nvPr/>
          </p:nvPicPr>
          <p:blipFill rotWithShape="1">
            <a:blip r:embed="rId3">
              <a:alphaModFix/>
            </a:blip>
            <a:srcRect b="0" l="0" r="0" t="0"/>
            <a:stretch/>
          </p:blipFill>
          <p:spPr>
            <a:xfrm>
              <a:off x="559789" y="2944126"/>
              <a:ext cx="2293975" cy="1736426"/>
            </a:xfrm>
            <a:prstGeom prst="rect">
              <a:avLst/>
            </a:prstGeom>
            <a:noFill/>
            <a:ln>
              <a:noFill/>
            </a:ln>
          </p:spPr>
        </p:pic>
        <p:pic>
          <p:nvPicPr>
            <p:cNvPr id="495" name="Google Shape;495;g260e06588b7_0_13"/>
            <p:cNvPicPr preferRelativeResize="0"/>
            <p:nvPr/>
          </p:nvPicPr>
          <p:blipFill rotWithShape="1">
            <a:blip r:embed="rId3">
              <a:alphaModFix/>
            </a:blip>
            <a:srcRect b="0" l="0" r="0" t="0"/>
            <a:stretch/>
          </p:blipFill>
          <p:spPr>
            <a:xfrm>
              <a:off x="558973" y="2523271"/>
              <a:ext cx="2293975" cy="1736426"/>
            </a:xfrm>
            <a:prstGeom prst="rect">
              <a:avLst/>
            </a:prstGeom>
            <a:noFill/>
            <a:ln>
              <a:noFill/>
            </a:ln>
          </p:spPr>
        </p:pic>
        <p:pic>
          <p:nvPicPr>
            <p:cNvPr id="496" name="Google Shape;496;g260e06588b7_0_13"/>
            <p:cNvPicPr preferRelativeResize="0"/>
            <p:nvPr/>
          </p:nvPicPr>
          <p:blipFill rotWithShape="1">
            <a:blip r:embed="rId3">
              <a:alphaModFix/>
            </a:blip>
            <a:srcRect b="0" l="0" r="0" t="0"/>
            <a:stretch/>
          </p:blipFill>
          <p:spPr>
            <a:xfrm>
              <a:off x="557324" y="2099480"/>
              <a:ext cx="2293975" cy="1736426"/>
            </a:xfrm>
            <a:prstGeom prst="rect">
              <a:avLst/>
            </a:prstGeom>
            <a:noFill/>
            <a:ln>
              <a:noFill/>
            </a:ln>
          </p:spPr>
        </p:pic>
        <p:pic>
          <p:nvPicPr>
            <p:cNvPr id="497" name="Google Shape;497;g260e06588b7_0_13"/>
            <p:cNvPicPr preferRelativeResize="0"/>
            <p:nvPr/>
          </p:nvPicPr>
          <p:blipFill rotWithShape="1">
            <a:blip r:embed="rId3">
              <a:alphaModFix/>
            </a:blip>
            <a:srcRect b="0" l="0" r="0" t="0"/>
            <a:stretch/>
          </p:blipFill>
          <p:spPr>
            <a:xfrm>
              <a:off x="1082166" y="3006730"/>
              <a:ext cx="2293975" cy="1736426"/>
            </a:xfrm>
            <a:prstGeom prst="rect">
              <a:avLst/>
            </a:prstGeom>
            <a:noFill/>
            <a:ln>
              <a:noFill/>
            </a:ln>
          </p:spPr>
        </p:pic>
        <p:pic>
          <p:nvPicPr>
            <p:cNvPr id="498" name="Google Shape;498;g260e06588b7_0_13"/>
            <p:cNvPicPr preferRelativeResize="0"/>
            <p:nvPr/>
          </p:nvPicPr>
          <p:blipFill rotWithShape="1">
            <a:blip r:embed="rId3">
              <a:alphaModFix/>
            </a:blip>
            <a:srcRect b="0" l="0" r="0" t="0"/>
            <a:stretch/>
          </p:blipFill>
          <p:spPr>
            <a:xfrm>
              <a:off x="1082166" y="2590089"/>
              <a:ext cx="2293975" cy="1736426"/>
            </a:xfrm>
            <a:prstGeom prst="rect">
              <a:avLst/>
            </a:prstGeom>
            <a:noFill/>
            <a:ln>
              <a:noFill/>
            </a:ln>
          </p:spPr>
        </p:pic>
      </p:grpSp>
      <p:grpSp>
        <p:nvGrpSpPr>
          <p:cNvPr id="499" name="Google Shape;499;g260e06588b7_0_13"/>
          <p:cNvGrpSpPr/>
          <p:nvPr/>
        </p:nvGrpSpPr>
        <p:grpSpPr>
          <a:xfrm>
            <a:off x="482025" y="1057825"/>
            <a:ext cx="7206900" cy="822525"/>
            <a:chOff x="450675" y="3448075"/>
            <a:chExt cx="7206900" cy="822525"/>
          </a:xfrm>
        </p:grpSpPr>
        <p:sp>
          <p:nvSpPr>
            <p:cNvPr id="500" name="Google Shape;500;g260e06588b7_0_13"/>
            <p:cNvSpPr/>
            <p:nvPr/>
          </p:nvSpPr>
          <p:spPr>
            <a:xfrm>
              <a:off x="515075" y="3784300"/>
              <a:ext cx="4671300" cy="4863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260e06588b7_0_13"/>
            <p:cNvSpPr/>
            <p:nvPr/>
          </p:nvSpPr>
          <p:spPr>
            <a:xfrm>
              <a:off x="450675" y="3448075"/>
              <a:ext cx="7206900" cy="679500"/>
            </a:xfrm>
            <a:prstGeom prst="leftRightArrow">
              <a:avLst>
                <a:gd fmla="val 50000" name="adj1"/>
                <a:gd fmla="val 50000" name="adj2"/>
              </a:avLst>
            </a:pr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sp>
          <p:nvSpPr>
            <p:cNvPr id="502" name="Google Shape;502;g260e06588b7_0_13"/>
            <p:cNvSpPr txBox="1"/>
            <p:nvPr/>
          </p:nvSpPr>
          <p:spPr>
            <a:xfrm>
              <a:off x="1342150" y="3587725"/>
              <a:ext cx="552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2"/>
                  </a:solidFill>
                  <a:latin typeface="Arial"/>
                  <a:ea typeface="Arial"/>
                  <a:cs typeface="Arial"/>
                  <a:sym typeface="Arial"/>
                </a:rPr>
                <a:t>Agree                                                                                 Disagree</a:t>
              </a:r>
              <a:endParaRPr b="1" i="0" sz="1400" u="none" cap="none" strike="noStrike">
                <a:solidFill>
                  <a:schemeClr val="accent2"/>
                </a:solidFill>
                <a:latin typeface="Arial"/>
                <a:ea typeface="Arial"/>
                <a:cs typeface="Arial"/>
                <a:sym typeface="Arial"/>
              </a:endParaRPr>
            </a:p>
          </p:txBody>
        </p:sp>
      </p:grpSp>
      <p:sp>
        <p:nvSpPr>
          <p:cNvPr id="503" name="Google Shape;503;g260e06588b7_0_13"/>
          <p:cNvSpPr txBox="1"/>
          <p:nvPr/>
        </p:nvSpPr>
        <p:spPr>
          <a:xfrm>
            <a:off x="549950" y="24675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lt1"/>
                </a:solidFill>
                <a:highlight>
                  <a:schemeClr val="dk1"/>
                </a:highlight>
                <a:latin typeface="Lato"/>
                <a:ea typeface="Lato"/>
                <a:cs typeface="Lato"/>
                <a:sym typeface="Lato"/>
              </a:rPr>
              <a:t>2.    </a:t>
            </a:r>
            <a:r>
              <a:rPr lang="en-GB" sz="1800">
                <a:solidFill>
                  <a:schemeClr val="lt1"/>
                </a:solidFill>
                <a:latin typeface="Lato"/>
                <a:ea typeface="Lato"/>
                <a:cs typeface="Lato"/>
                <a:sym typeface="Lato"/>
              </a:rPr>
              <a:t>Credit cards are like free money</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504" name="Google Shape;504;g260e06588b7_0_13"/>
          <p:cNvSpPr txBox="1"/>
          <p:nvPr/>
        </p:nvSpPr>
        <p:spPr>
          <a:xfrm>
            <a:off x="549950" y="28951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3</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You’ll get into debt if you have a credit card</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505" name="Google Shape;505;g260e06588b7_0_1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506" name="Google Shape;506;g260e06588b7_0_13"/>
          <p:cNvSpPr txBox="1"/>
          <p:nvPr/>
        </p:nvSpPr>
        <p:spPr>
          <a:xfrm>
            <a:off x="549950" y="32953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4</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It’s ok to only pay the minimum amount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507" name="Google Shape;507;g260e06588b7_0_13"/>
          <p:cNvSpPr txBox="1"/>
          <p:nvPr/>
        </p:nvSpPr>
        <p:spPr>
          <a:xfrm>
            <a:off x="558225" y="36955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5</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I can buy anything on credit card, even if  I don’t need it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
        <p:nvSpPr>
          <p:cNvPr id="508" name="Google Shape;508;g260e06588b7_0_13"/>
          <p:cNvSpPr txBox="1"/>
          <p:nvPr/>
        </p:nvSpPr>
        <p:spPr>
          <a:xfrm>
            <a:off x="558225" y="4114444"/>
            <a:ext cx="7206900" cy="400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lang="en-GB" sz="1800">
                <a:solidFill>
                  <a:schemeClr val="lt1"/>
                </a:solidFill>
                <a:highlight>
                  <a:schemeClr val="dk1"/>
                </a:highlight>
                <a:latin typeface="Lato"/>
                <a:ea typeface="Lato"/>
                <a:cs typeface="Lato"/>
                <a:sym typeface="Lato"/>
              </a:rPr>
              <a:t>6</a:t>
            </a:r>
            <a:r>
              <a:rPr b="0" i="0" lang="en-GB" sz="1800" u="none" cap="none" strike="noStrike">
                <a:solidFill>
                  <a:schemeClr val="lt1"/>
                </a:solidFill>
                <a:highlight>
                  <a:schemeClr val="dk1"/>
                </a:highlight>
                <a:latin typeface="Lato"/>
                <a:ea typeface="Lato"/>
                <a:cs typeface="Lato"/>
                <a:sym typeface="Lato"/>
              </a:rPr>
              <a:t>.    </a:t>
            </a:r>
            <a:r>
              <a:rPr lang="en-GB" sz="1800">
                <a:solidFill>
                  <a:schemeClr val="lt1"/>
                </a:solidFill>
                <a:latin typeface="Lato"/>
                <a:ea typeface="Lato"/>
                <a:cs typeface="Lato"/>
                <a:sym typeface="Lato"/>
              </a:rPr>
              <a:t>Everyone pays interest</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800">
              <a:solidFill>
                <a:schemeClr val="lt1"/>
              </a:solidFill>
              <a:highlight>
                <a:schemeClr val="dk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highlight>
                  <a:srgbClr val="262A33"/>
                </a:highlight>
                <a:latin typeface="Lato"/>
                <a:ea typeface="Lato"/>
                <a:cs typeface="Lato"/>
                <a:sym typeface="Lato"/>
              </a:rPr>
              <a:t> </a:t>
            </a:r>
            <a:endParaRPr b="0" i="0" sz="1800" u="none" cap="none" strike="noStrike">
              <a:solidFill>
                <a:schemeClr val="lt1"/>
              </a:solidFill>
              <a:highlight>
                <a:srgbClr val="262A33"/>
              </a:highlight>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highlight>
                <a:srgbClr val="262A33"/>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5d761f9135_0_2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84" name="Google Shape;184;g15d761f9135_0_2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85" name="Google Shape;185;g15d761f9135_0_2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86" name="Google Shape;186;g15d761f9135_0_2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sz="1600">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14" name="Google Shape;514;p1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16" name="Google Shape;516;p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17" name="Google Shape;517;p17"/>
          <p:cNvSpPr txBox="1"/>
          <p:nvPr/>
        </p:nvSpPr>
        <p:spPr>
          <a:xfrm>
            <a:off x="488177" y="1121675"/>
            <a:ext cx="8097300" cy="26973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Describe the difference between a debit and credit card</a:t>
            </a:r>
            <a:endParaRPr sz="2200">
              <a:solidFill>
                <a:srgbClr val="00FF00"/>
              </a:solidFill>
              <a:latin typeface="Lato Light"/>
              <a:ea typeface="Lato Light"/>
              <a:cs typeface="Lato Light"/>
              <a:sym typeface="Lato Light"/>
            </a:endParaRPr>
          </a:p>
          <a:p>
            <a:pPr indent="-241300" lvl="0" marL="80010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Compare credit card payment options</a:t>
            </a:r>
            <a:endParaRPr b="1" sz="2200">
              <a:solidFill>
                <a:srgbClr val="00FF00"/>
              </a:solidFill>
              <a:latin typeface="Lato"/>
              <a:ea typeface="Lato"/>
              <a:cs typeface="Lato"/>
              <a:sym typeface="Lato"/>
            </a:endParaRPr>
          </a:p>
          <a:p>
            <a:pPr indent="-241300" lvl="0" marL="80010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00FF00"/>
              </a:buClr>
              <a:buSzPts val="2200"/>
              <a:buChar char="●"/>
            </a:pPr>
            <a:r>
              <a:rPr b="1" lang="en-GB" sz="2200">
                <a:solidFill>
                  <a:srgbClr val="00FF00"/>
                </a:solidFill>
                <a:latin typeface="Lato"/>
                <a:ea typeface="Lato"/>
                <a:cs typeface="Lato"/>
                <a:sym typeface="Lato"/>
              </a:rPr>
              <a:t>Demonstrate how to make conscious spending decisions</a:t>
            </a:r>
            <a:endParaRPr sz="2200">
              <a:solidFill>
                <a:srgbClr val="00FF00"/>
              </a:solidFill>
              <a:latin typeface="Lato Light"/>
              <a:ea typeface="Lato Light"/>
              <a:cs typeface="Lato Light"/>
              <a:sym typeface="Lato Light"/>
            </a:endParaRPr>
          </a:p>
          <a:p>
            <a:pPr indent="0" lvl="0" marL="0" rtl="0" algn="l">
              <a:lnSpc>
                <a:spcPct val="107000"/>
              </a:lnSpc>
              <a:spcBef>
                <a:spcPts val="0"/>
              </a:spcBef>
              <a:spcAft>
                <a:spcPts val="0"/>
              </a:spcAft>
              <a:buNone/>
            </a:pPr>
            <a:r>
              <a:t/>
            </a:r>
            <a:endParaRPr b="1" sz="2200">
              <a:solidFill>
                <a:srgbClr val="00B050"/>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575e96a1fb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23" name="Google Shape;523;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24" name="Google Shape;524;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285580f2ddf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5"/>
                  </a:ext>
                </a:extLst>
              </a:rPr>
              <a:t>finances</a:t>
            </a:r>
            <a:endParaRPr b="0" i="0" sz="1400" u="none" cap="none" strike="noStrike">
              <a:solidFill>
                <a:schemeClr val="lt1"/>
              </a:solidFill>
              <a:latin typeface="Arial"/>
              <a:ea typeface="Arial"/>
              <a:cs typeface="Arial"/>
              <a:sym typeface="Arial"/>
            </a:endParaRPr>
          </a:p>
        </p:txBody>
      </p:sp>
      <p:grpSp>
        <p:nvGrpSpPr>
          <p:cNvPr id="530" name="Google Shape;530;g285580f2ddf_0_0"/>
          <p:cNvGrpSpPr/>
          <p:nvPr/>
        </p:nvGrpSpPr>
        <p:grpSpPr>
          <a:xfrm>
            <a:off x="151999" y="1183981"/>
            <a:ext cx="2846301" cy="2013581"/>
            <a:chOff x="463400" y="1321175"/>
            <a:chExt cx="2914500" cy="2113109"/>
          </a:xfrm>
        </p:grpSpPr>
        <p:sp>
          <p:nvSpPr>
            <p:cNvPr id="531" name="Google Shape;531;g285580f2ddf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85580f2ddf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lang="en-GB" sz="1300">
                  <a:solidFill>
                    <a:schemeClr val="lt1"/>
                  </a:solidFill>
                  <a:latin typeface="Lato"/>
                  <a:ea typeface="Lato"/>
                  <a:cs typeface="Lato"/>
                  <a:sym typeface="Lato"/>
                </a:rPr>
                <a:t>L</a:t>
              </a:r>
              <a:r>
                <a:rPr b="0" i="0" lang="en-GB" sz="1300" u="none" cap="none" strike="noStrike">
                  <a:solidFill>
                    <a:schemeClr val="lt1"/>
                  </a:solidFill>
                  <a:latin typeface="Lato"/>
                  <a:ea typeface="Lato"/>
                  <a:cs typeface="Lato"/>
                  <a:sym typeface="Lato"/>
                </a:rPr>
                <a:t>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33" name="Google Shape;533;g285580f2ddf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34" name="Google Shape;534;g285580f2ddf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535" name="Google Shape;535;g285580f2ddf_0_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32</a:t>
            </a:r>
            <a:endParaRPr b="1" sz="1400">
              <a:latin typeface="Lato"/>
              <a:ea typeface="Lato"/>
              <a:cs typeface="Lato"/>
              <a:sym typeface="Lato"/>
            </a:endParaRPr>
          </a:p>
        </p:txBody>
      </p:sp>
      <p:sp>
        <p:nvSpPr>
          <p:cNvPr id="536" name="Google Shape;536;g285580f2ddf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537" name="Google Shape;537;g285580f2ddf_0_0"/>
          <p:cNvGrpSpPr/>
          <p:nvPr/>
        </p:nvGrpSpPr>
        <p:grpSpPr>
          <a:xfrm>
            <a:off x="3164819" y="1184021"/>
            <a:ext cx="2846301" cy="1995658"/>
            <a:chOff x="3237025" y="1184050"/>
            <a:chExt cx="2914500" cy="2094300"/>
          </a:xfrm>
        </p:grpSpPr>
        <p:sp>
          <p:nvSpPr>
            <p:cNvPr id="538" name="Google Shape;538;g285580f2ddf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9" name="Google Shape;539;g285580f2ddf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40" name="Google Shape;540;g285580f2ddf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grpSp>
        <p:nvGrpSpPr>
          <p:cNvPr id="541" name="Google Shape;541;g285580f2ddf_0_0"/>
          <p:cNvGrpSpPr/>
          <p:nvPr/>
        </p:nvGrpSpPr>
        <p:grpSpPr>
          <a:xfrm>
            <a:off x="6177819" y="1184061"/>
            <a:ext cx="2846409" cy="1995600"/>
            <a:chOff x="6177819" y="1184061"/>
            <a:chExt cx="2846409" cy="1995600"/>
          </a:xfrm>
        </p:grpSpPr>
        <p:sp>
          <p:nvSpPr>
            <p:cNvPr id="542" name="Google Shape;542;g285580f2ddf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3" name="Google Shape;543;g285580f2ddf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44" name="Google Shape;544;g285580f2ddf_0_0"/>
            <p:cNvSpPr txBox="1"/>
            <p:nvPr/>
          </p:nvSpPr>
          <p:spPr>
            <a:xfrm>
              <a:off x="7264128" y="1459325"/>
              <a:ext cx="17601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u="sng">
                  <a:solidFill>
                    <a:srgbClr val="FFFFFF"/>
                  </a:solidFill>
                  <a:latin typeface="Lato"/>
                  <a:ea typeface="Lato"/>
                  <a:cs typeface="Lato"/>
                  <a:sym typeface="Lato"/>
                  <a:hlinkClick r:id="rId10">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1">
                    <a:extLst>
                      <a:ext uri="{A12FA001-AC4F-418D-AE19-62706E023703}">
                        <ahyp:hlinkClr val="tx"/>
                      </a:ext>
                    </a:extLst>
                  </a:hlinkClick>
                  <a:extLst>
                    <a:ext uri="http://customooxmlschemas.google.com/">
                      <go:slidesCustomData xmlns:go="http://customooxmlschemas.google.com/" textRoundtripDataId="6"/>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080</a:t>
              </a:r>
              <a:r>
                <a:rPr lang="en-GB" sz="1300">
                  <a:solidFill>
                    <a:srgbClr val="FFFFFF"/>
                  </a:solidFill>
                  <a:latin typeface="Lato"/>
                  <a:ea typeface="Lato"/>
                  <a:cs typeface="Lato"/>
                  <a:sym typeface="Lato"/>
                </a:rPr>
                <a:t>0 1111</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Talk about anything.</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Contact via phone / web</a:t>
              </a:r>
              <a:endParaRPr sz="1300">
                <a:solidFill>
                  <a:srgbClr val="FFFFFF"/>
                </a:solidFill>
                <a:latin typeface="Lato"/>
                <a:ea typeface="Lato"/>
                <a:cs typeface="Lato"/>
                <a:sym typeface="Lat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48" name="Shape 548"/>
        <p:cNvGrpSpPr/>
        <p:nvPr/>
      </p:nvGrpSpPr>
      <p:grpSpPr>
        <a:xfrm>
          <a:off x="0" y="0"/>
          <a:ext cx="0" cy="0"/>
          <a:chOff x="0" y="0"/>
          <a:chExt cx="0" cy="0"/>
        </a:xfrm>
      </p:grpSpPr>
      <p:sp>
        <p:nvSpPr>
          <p:cNvPr id="549" name="Google Shape;549;g1575e96a1fb_0_330"/>
          <p:cNvSpPr txBox="1"/>
          <p:nvPr/>
        </p:nvSpPr>
        <p:spPr>
          <a:xfrm>
            <a:off x="462425" y="1142575"/>
            <a:ext cx="7875600" cy="263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40000"/>
              </a:lnSpc>
              <a:spcBef>
                <a:spcPts val="0"/>
              </a:spcBef>
              <a:spcAft>
                <a:spcPts val="0"/>
              </a:spcAft>
              <a:buNone/>
            </a:pPr>
            <a:r>
              <a:rPr lang="en-GB" u="sng">
                <a:solidFill>
                  <a:schemeClr val="lt1"/>
                </a:solidFill>
                <a:latin typeface="Lato"/>
                <a:ea typeface="Lato"/>
                <a:cs typeface="Lato"/>
                <a:sym typeface="Lato"/>
                <a:hlinkClick r:id="rId4">
                  <a:extLst>
                    <a:ext uri="{A12FA001-AC4F-418D-AE19-62706E023703}">
                      <ahyp:hlinkClr val="tx"/>
                    </a:ext>
                  </a:extLst>
                </a:hlinkClick>
              </a:rPr>
              <a:t>Bank of England - How do card payments work?</a:t>
            </a:r>
            <a:endParaRPr>
              <a:solidFill>
                <a:schemeClr val="lt1"/>
              </a:solidFill>
              <a:latin typeface="Lato"/>
              <a:ea typeface="Lato"/>
              <a:cs typeface="Lato"/>
              <a:sym typeface="Lato"/>
            </a:endParaRPr>
          </a:p>
          <a:p>
            <a:pPr indent="0" lvl="0" marL="0" rtl="0" algn="l">
              <a:lnSpc>
                <a:spcPct val="140000"/>
              </a:lnSpc>
              <a:spcBef>
                <a:spcPts val="0"/>
              </a:spcBef>
              <a:spcAft>
                <a:spcPts val="0"/>
              </a:spcAft>
              <a:buNone/>
            </a:pPr>
            <a:r>
              <a:rPr lang="en-GB" u="sng">
                <a:solidFill>
                  <a:schemeClr val="lt1"/>
                </a:solidFill>
                <a:latin typeface="Lato"/>
                <a:ea typeface="Lato"/>
                <a:cs typeface="Lato"/>
                <a:sym typeface="Lato"/>
                <a:hlinkClick r:id="rId5">
                  <a:extLst>
                    <a:ext uri="{A12FA001-AC4F-418D-AE19-62706E023703}">
                      <ahyp:hlinkClr val="tx"/>
                    </a:ext>
                  </a:extLst>
                </a:hlinkClick>
              </a:rPr>
              <a:t>Money Saving Expert - Prepaid cards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50" name="Google Shape;550;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551" name="Google Shape;551;g1575e96a1fb_0_3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09f44022a4_0_9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92" name="Google Shape;192;g209f44022a4_0_9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209f44022a4_0_94"/>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4</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How to use bank cards</a:t>
            </a:r>
            <a:endParaRPr b="1" i="0" sz="5600" u="none" cap="none" strike="noStrike">
              <a:solidFill>
                <a:schemeClr val="accent2"/>
              </a:solidFill>
              <a:latin typeface="Lato Black"/>
              <a:ea typeface="Lato Black"/>
              <a:cs typeface="Lato Black"/>
              <a:sym typeface="Lato Black"/>
            </a:endParaRPr>
          </a:p>
        </p:txBody>
      </p:sp>
      <p:sp>
        <p:nvSpPr>
          <p:cNvPr id="194" name="Google Shape;194;g209f44022a4_0_94"/>
          <p:cNvSpPr txBox="1"/>
          <p:nvPr/>
        </p:nvSpPr>
        <p:spPr>
          <a:xfrm>
            <a:off x="8801450" y="341400"/>
            <a:ext cx="3864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5d761f9135_0_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15d761f9135_0_1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1" name="Google Shape;201;g15d761f9135_0_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a:t>  </a:t>
            </a:r>
            <a:fld id="{00000000-1234-1234-1234-123412341234}" type="slidenum">
              <a:rPr lang="en-GB"/>
              <a:t>‹#›</a:t>
            </a:fld>
            <a:endParaRPr/>
          </a:p>
        </p:txBody>
      </p:sp>
      <p:sp>
        <p:nvSpPr>
          <p:cNvPr id="202" name="Google Shape;202;g15d761f9135_0_19"/>
          <p:cNvSpPr txBox="1"/>
          <p:nvPr/>
        </p:nvSpPr>
        <p:spPr>
          <a:xfrm>
            <a:off x="439450" y="1404300"/>
            <a:ext cx="7730100" cy="26973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Describe the difference between a debit and credit card</a:t>
            </a:r>
            <a:endParaRPr sz="2200">
              <a:solidFill>
                <a:schemeClr val="lt1"/>
              </a:solidFill>
              <a:latin typeface="Lato Light"/>
              <a:ea typeface="Lato Light"/>
              <a:cs typeface="Lato Light"/>
              <a:sym typeface="Lato Light"/>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Compare credit card payment options</a:t>
            </a:r>
            <a:endParaRPr b="1" sz="2200">
              <a:solidFill>
                <a:schemeClr val="lt1"/>
              </a:solidFill>
              <a:latin typeface="Lato"/>
              <a:ea typeface="Lato"/>
              <a:cs typeface="Lato"/>
              <a:sym typeface="Lato"/>
            </a:endParaRPr>
          </a:p>
          <a:p>
            <a:pPr indent="-241300" lvl="0" marL="8001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Char char="●"/>
            </a:pPr>
            <a:r>
              <a:rPr b="1" lang="en-GB" sz="2200">
                <a:solidFill>
                  <a:schemeClr val="lt1"/>
                </a:solidFill>
                <a:latin typeface="Lato"/>
                <a:ea typeface="Lato"/>
                <a:cs typeface="Lato"/>
                <a:sym typeface="Lato"/>
              </a:rPr>
              <a:t>Demonstrate how to make</a:t>
            </a:r>
            <a:r>
              <a:rPr b="1" lang="en-GB" sz="2200">
                <a:solidFill>
                  <a:srgbClr val="00B050"/>
                </a:solidFill>
                <a:latin typeface="Lato"/>
                <a:ea typeface="Lato"/>
                <a:cs typeface="Lato"/>
                <a:sym typeface="Lato"/>
              </a:rPr>
              <a:t> </a:t>
            </a:r>
            <a:r>
              <a:rPr b="1" lang="en-GB" sz="2200">
                <a:solidFill>
                  <a:schemeClr val="lt1"/>
                </a:solidFill>
                <a:latin typeface="Lato"/>
                <a:ea typeface="Lato"/>
                <a:cs typeface="Lato"/>
                <a:sym typeface="Lato"/>
              </a:rPr>
              <a:t>conscious spending decisions</a:t>
            </a:r>
            <a:endParaRPr sz="2200">
              <a:solidFill>
                <a:schemeClr val="lt1"/>
              </a:solidFill>
              <a:latin typeface="Lato Light"/>
              <a:ea typeface="Lato Light"/>
              <a:cs typeface="Lato Light"/>
              <a:sym typeface="Lato Light"/>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
          <p:cNvSpPr txBox="1"/>
          <p:nvPr>
            <p:ph idx="12" type="sldNum"/>
          </p:nvPr>
        </p:nvSpPr>
        <p:spPr>
          <a:xfrm>
            <a:off x="8670295" y="403106"/>
            <a:ext cx="473700" cy="225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6</a:t>
            </a:r>
            <a:endParaRPr b="1" sz="1400">
              <a:solidFill>
                <a:srgbClr val="262A33"/>
              </a:solidFill>
              <a:latin typeface="Lato"/>
              <a:ea typeface="Lato"/>
              <a:cs typeface="Lato"/>
              <a:sym typeface="Lato"/>
            </a:endParaRPr>
          </a:p>
        </p:txBody>
      </p:sp>
      <p:grpSp>
        <p:nvGrpSpPr>
          <p:cNvPr id="208" name="Google Shape;208;p4"/>
          <p:cNvGrpSpPr/>
          <p:nvPr/>
        </p:nvGrpSpPr>
        <p:grpSpPr>
          <a:xfrm>
            <a:off x="5003120" y="781175"/>
            <a:ext cx="3475898" cy="3449477"/>
            <a:chOff x="1456804" y="2271"/>
            <a:chExt cx="4108627" cy="4558580"/>
          </a:xfrm>
        </p:grpSpPr>
        <p:sp>
          <p:nvSpPr>
            <p:cNvPr id="209" name="Google Shape;209;p4"/>
            <p:cNvSpPr/>
            <p:nvPr/>
          </p:nvSpPr>
          <p:spPr>
            <a:xfrm>
              <a:off x="2911073" y="1681516"/>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10" name="Google Shape;210;p4"/>
            <p:cNvSpPr txBox="1"/>
            <p:nvPr/>
          </p:nvSpPr>
          <p:spPr>
            <a:xfrm>
              <a:off x="3086822" y="1857265"/>
              <a:ext cx="848591" cy="848591"/>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1" i="0" lang="en-GB" sz="1300" u="none" cap="none" strike="noStrike">
                  <a:solidFill>
                    <a:schemeClr val="lt1"/>
                  </a:solidFill>
                  <a:latin typeface="Lato Black"/>
                  <a:ea typeface="Lato Black"/>
                  <a:cs typeface="Lato Black"/>
                  <a:sym typeface="Lato Black"/>
                </a:rPr>
                <a:t>Payment methods</a:t>
              </a:r>
              <a:endParaRPr b="1" i="0" sz="1300" u="none" cap="none" strike="noStrike">
                <a:solidFill>
                  <a:schemeClr val="lt1"/>
                </a:solidFill>
                <a:latin typeface="Lato Black"/>
                <a:ea typeface="Lato Black"/>
                <a:cs typeface="Lato Black"/>
                <a:sym typeface="Lato Black"/>
              </a:endParaRPr>
            </a:p>
          </p:txBody>
        </p:sp>
        <p:sp>
          <p:nvSpPr>
            <p:cNvPr id="211" name="Google Shape;211;p4"/>
            <p:cNvSpPr/>
            <p:nvPr/>
          </p:nvSpPr>
          <p:spPr>
            <a:xfrm rot="-5400000">
              <a:off x="3384142" y="1245110"/>
              <a:ext cx="253952" cy="40803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12" name="Google Shape;212;p4"/>
            <p:cNvSpPr txBox="1"/>
            <p:nvPr/>
          </p:nvSpPr>
          <p:spPr>
            <a:xfrm rot="-5400000">
              <a:off x="3422235" y="1364809"/>
              <a:ext cx="177766" cy="2448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213" name="Google Shape;213;p4"/>
            <p:cNvSpPr/>
            <p:nvPr/>
          </p:nvSpPr>
          <p:spPr>
            <a:xfrm>
              <a:off x="2911073" y="2271"/>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14" name="Google Shape;214;p4"/>
            <p:cNvSpPr txBox="1"/>
            <p:nvPr/>
          </p:nvSpPr>
          <p:spPr>
            <a:xfrm>
              <a:off x="3086822" y="178020"/>
              <a:ext cx="848591" cy="848591"/>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accent2"/>
                </a:solidFill>
                <a:latin typeface="Lato Black"/>
                <a:ea typeface="Lato Black"/>
                <a:cs typeface="Lato Black"/>
                <a:sym typeface="Lato Black"/>
              </a:endParaRPr>
            </a:p>
          </p:txBody>
        </p:sp>
        <p:sp>
          <p:nvSpPr>
            <p:cNvPr id="215" name="Google Shape;215;p4"/>
            <p:cNvSpPr/>
            <p:nvPr/>
          </p:nvSpPr>
          <p:spPr>
            <a:xfrm rot="-1800000">
              <a:off x="4105052" y="1661328"/>
              <a:ext cx="253952" cy="40803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16" name="Google Shape;216;p4"/>
            <p:cNvSpPr txBox="1"/>
            <p:nvPr/>
          </p:nvSpPr>
          <p:spPr>
            <a:xfrm rot="-1800000">
              <a:off x="4110155" y="1761981"/>
              <a:ext cx="177766" cy="2448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17" name="Google Shape;217;p4"/>
            <p:cNvSpPr/>
            <p:nvPr/>
          </p:nvSpPr>
          <p:spPr>
            <a:xfrm>
              <a:off x="4365342" y="841894"/>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18" name="Google Shape;218;p4"/>
            <p:cNvSpPr txBox="1"/>
            <p:nvPr/>
          </p:nvSpPr>
          <p:spPr>
            <a:xfrm>
              <a:off x="4541091" y="1017643"/>
              <a:ext cx="848591" cy="848591"/>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219" name="Google Shape;219;p4"/>
            <p:cNvSpPr/>
            <p:nvPr/>
          </p:nvSpPr>
          <p:spPr>
            <a:xfrm rot="1800000">
              <a:off x="4105052" y="2493763"/>
              <a:ext cx="253952" cy="40803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0" name="Google Shape;220;p4"/>
            <p:cNvSpPr txBox="1"/>
            <p:nvPr/>
          </p:nvSpPr>
          <p:spPr>
            <a:xfrm rot="1800000">
              <a:off x="4110155" y="2556323"/>
              <a:ext cx="177766" cy="2448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Arial"/>
                <a:ea typeface="Arial"/>
                <a:cs typeface="Arial"/>
                <a:sym typeface="Arial"/>
              </a:endParaRPr>
            </a:p>
          </p:txBody>
        </p:sp>
        <p:sp>
          <p:nvSpPr>
            <p:cNvPr id="221" name="Google Shape;221;p4"/>
            <p:cNvSpPr/>
            <p:nvPr/>
          </p:nvSpPr>
          <p:spPr>
            <a:xfrm>
              <a:off x="4365342" y="2521139"/>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2" name="Google Shape;222;p4"/>
            <p:cNvSpPr txBox="1"/>
            <p:nvPr/>
          </p:nvSpPr>
          <p:spPr>
            <a:xfrm>
              <a:off x="4541091" y="2696888"/>
              <a:ext cx="848591" cy="848591"/>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223" name="Google Shape;223;p4"/>
            <p:cNvSpPr/>
            <p:nvPr/>
          </p:nvSpPr>
          <p:spPr>
            <a:xfrm rot="5400000">
              <a:off x="3384142" y="2909981"/>
              <a:ext cx="253952" cy="40803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4" name="Google Shape;224;p4"/>
            <p:cNvSpPr txBox="1"/>
            <p:nvPr/>
          </p:nvSpPr>
          <p:spPr>
            <a:xfrm rot="5400000">
              <a:off x="3422235" y="2953494"/>
              <a:ext cx="177766" cy="2448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225" name="Google Shape;225;p4"/>
            <p:cNvSpPr/>
            <p:nvPr/>
          </p:nvSpPr>
          <p:spPr>
            <a:xfrm>
              <a:off x="2911073" y="3360762"/>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6" name="Google Shape;226;p4"/>
            <p:cNvSpPr txBox="1"/>
            <p:nvPr/>
          </p:nvSpPr>
          <p:spPr>
            <a:xfrm>
              <a:off x="3086822" y="3536511"/>
              <a:ext cx="848591" cy="848591"/>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Lato Black"/>
                <a:ea typeface="Lato Black"/>
                <a:cs typeface="Lato Black"/>
                <a:sym typeface="Lato Black"/>
              </a:endParaRPr>
            </a:p>
          </p:txBody>
        </p:sp>
        <p:sp>
          <p:nvSpPr>
            <p:cNvPr id="227" name="Google Shape;227;p4"/>
            <p:cNvSpPr/>
            <p:nvPr/>
          </p:nvSpPr>
          <p:spPr>
            <a:xfrm rot="9000000">
              <a:off x="2663231" y="2493763"/>
              <a:ext cx="253952" cy="40803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28" name="Google Shape;228;p4"/>
            <p:cNvSpPr txBox="1"/>
            <p:nvPr/>
          </p:nvSpPr>
          <p:spPr>
            <a:xfrm rot="-1800000">
              <a:off x="2734314" y="2556323"/>
              <a:ext cx="177766" cy="2448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229" name="Google Shape;229;p4"/>
            <p:cNvSpPr/>
            <p:nvPr/>
          </p:nvSpPr>
          <p:spPr>
            <a:xfrm>
              <a:off x="1456804" y="2521139"/>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0" name="Google Shape;230;p4"/>
            <p:cNvSpPr txBox="1"/>
            <p:nvPr/>
          </p:nvSpPr>
          <p:spPr>
            <a:xfrm>
              <a:off x="1632553" y="2696888"/>
              <a:ext cx="848591" cy="848591"/>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0" i="0" lang="en-GB" sz="1300" u="none" cap="none" strike="noStrike">
                  <a:solidFill>
                    <a:schemeClr val="accent2"/>
                  </a:solidFill>
                  <a:latin typeface="Lato Black"/>
                  <a:ea typeface="Lato Black"/>
                  <a:cs typeface="Lato Black"/>
                  <a:sym typeface="Lato Black"/>
                </a:rPr>
                <a:t>Banking App</a:t>
              </a:r>
              <a:endParaRPr b="0" i="0" sz="1300" u="none" cap="none" strike="noStrike">
                <a:solidFill>
                  <a:schemeClr val="accent2"/>
                </a:solidFill>
                <a:latin typeface="Lato Black"/>
                <a:ea typeface="Lato Black"/>
                <a:cs typeface="Lato Black"/>
                <a:sym typeface="Lato Black"/>
              </a:endParaRPr>
            </a:p>
          </p:txBody>
        </p:sp>
        <p:sp>
          <p:nvSpPr>
            <p:cNvPr id="231" name="Google Shape;231;p4"/>
            <p:cNvSpPr/>
            <p:nvPr/>
          </p:nvSpPr>
          <p:spPr>
            <a:xfrm rot="-9000000">
              <a:off x="2663231" y="1661328"/>
              <a:ext cx="253952" cy="40803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
            <p:cNvSpPr txBox="1"/>
            <p:nvPr/>
          </p:nvSpPr>
          <p:spPr>
            <a:xfrm rot="1800000">
              <a:off x="2734314" y="1761981"/>
              <a:ext cx="177766" cy="24481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000" u="none" cap="none" strike="noStrike">
                <a:solidFill>
                  <a:schemeClr val="lt1"/>
                </a:solidFill>
                <a:latin typeface="Lato Black"/>
                <a:ea typeface="Lato Black"/>
                <a:cs typeface="Lato Black"/>
                <a:sym typeface="Lato Black"/>
              </a:endParaRPr>
            </a:p>
          </p:txBody>
        </p:sp>
        <p:sp>
          <p:nvSpPr>
            <p:cNvPr id="233" name="Google Shape;233;p4"/>
            <p:cNvSpPr/>
            <p:nvPr/>
          </p:nvSpPr>
          <p:spPr>
            <a:xfrm>
              <a:off x="1456804" y="841894"/>
              <a:ext cx="1200089" cy="1200089"/>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
            <p:cNvSpPr txBox="1"/>
            <p:nvPr/>
          </p:nvSpPr>
          <p:spPr>
            <a:xfrm>
              <a:off x="1632553" y="1017643"/>
              <a:ext cx="848591" cy="848591"/>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GB" sz="1600" u="none" cap="none" strike="noStrike">
                  <a:solidFill>
                    <a:schemeClr val="accent2"/>
                  </a:solidFill>
                  <a:latin typeface="Lato Black"/>
                  <a:ea typeface="Lato Black"/>
                  <a:cs typeface="Lato Black"/>
                  <a:sym typeface="Lato Black"/>
                </a:rPr>
                <a:t>Cash</a:t>
              </a:r>
              <a:endParaRPr sz="1200"/>
            </a:p>
          </p:txBody>
        </p:sp>
      </p:grpSp>
      <p:sp>
        <p:nvSpPr>
          <p:cNvPr id="235" name="Google Shape;235;p4"/>
          <p:cNvSpPr txBox="1"/>
          <p:nvPr/>
        </p:nvSpPr>
        <p:spPr>
          <a:xfrm>
            <a:off x="412526" y="628400"/>
            <a:ext cx="4107600" cy="143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GB" sz="2900">
                <a:solidFill>
                  <a:schemeClr val="lt1"/>
                </a:solidFill>
                <a:latin typeface="Lato"/>
                <a:ea typeface="Lato"/>
                <a:cs typeface="Lato"/>
                <a:sym typeface="Lato"/>
              </a:rPr>
              <a:t>W</a:t>
            </a:r>
            <a:r>
              <a:rPr b="1" i="0" lang="en-GB" sz="2900" u="none" cap="none" strike="noStrike">
                <a:solidFill>
                  <a:schemeClr val="lt1"/>
                </a:solidFill>
                <a:latin typeface="Lato"/>
                <a:ea typeface="Lato"/>
                <a:cs typeface="Lato"/>
                <a:sym typeface="Lato"/>
              </a:rPr>
              <a:t>hat are the different ways </a:t>
            </a:r>
            <a:r>
              <a:rPr b="1" lang="en-GB" sz="2900">
                <a:solidFill>
                  <a:schemeClr val="lt1"/>
                </a:solidFill>
                <a:latin typeface="Lato"/>
                <a:ea typeface="Lato"/>
                <a:cs typeface="Lato"/>
                <a:sym typeface="Lato"/>
              </a:rPr>
              <a:t>to make payments?</a:t>
            </a:r>
            <a:endParaRPr b="1" i="0" sz="2900" u="none" cap="none" strike="noStrike">
              <a:solidFill>
                <a:schemeClr val="lt1"/>
              </a:solidFill>
              <a:latin typeface="Lato"/>
              <a:ea typeface="Lato"/>
              <a:cs typeface="Lato"/>
              <a:sym typeface="Lato"/>
            </a:endParaRPr>
          </a:p>
        </p:txBody>
      </p:sp>
      <p:sp>
        <p:nvSpPr>
          <p:cNvPr id="236" name="Google Shape;236;p4"/>
          <p:cNvSpPr txBox="1"/>
          <p:nvPr/>
        </p:nvSpPr>
        <p:spPr>
          <a:xfrm>
            <a:off x="412526" y="2800350"/>
            <a:ext cx="4107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GB" sz="2000">
                <a:solidFill>
                  <a:schemeClr val="lt1"/>
                </a:solidFill>
                <a:latin typeface="Lato Black"/>
                <a:ea typeface="Lato Black"/>
                <a:cs typeface="Lato Black"/>
                <a:sym typeface="Lato Black"/>
              </a:rPr>
              <a:t>Stretch: Are all payment methods accessible for all people?</a:t>
            </a:r>
            <a:endParaRPr b="0" i="1" sz="20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
          <p:cNvSpPr txBox="1"/>
          <p:nvPr>
            <p:ph idx="12" type="sldNum"/>
          </p:nvPr>
        </p:nvSpPr>
        <p:spPr>
          <a:xfrm>
            <a:off x="8829045" y="357856"/>
            <a:ext cx="4737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4000"/>
              <a:buFont typeface="Arial"/>
              <a:buNone/>
            </a:pPr>
            <a:r>
              <a:rPr lang="en-GB" sz="1400"/>
              <a:t>7</a:t>
            </a:r>
            <a:endParaRPr sz="1400"/>
          </a:p>
        </p:txBody>
      </p:sp>
      <p:sp>
        <p:nvSpPr>
          <p:cNvPr id="242" name="Google Shape;242;p5"/>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Paying by card</a:t>
            </a:r>
            <a:endParaRPr b="1" i="0" sz="2900" u="none" cap="none" strike="noStrike">
              <a:solidFill>
                <a:schemeClr val="accent2"/>
              </a:solidFill>
              <a:latin typeface="Lato"/>
              <a:ea typeface="Lato"/>
              <a:cs typeface="Lato"/>
              <a:sym typeface="Lato"/>
            </a:endParaRPr>
          </a:p>
        </p:txBody>
      </p:sp>
      <p:sp>
        <p:nvSpPr>
          <p:cNvPr id="243" name="Google Shape;243;p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244" name="Google Shape;244;p5"/>
          <p:cNvSpPr txBox="1"/>
          <p:nvPr/>
        </p:nvSpPr>
        <p:spPr>
          <a:xfrm>
            <a:off x="369662" y="1347125"/>
            <a:ext cx="8362800" cy="2147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i="0" lang="en-GB" sz="2400" u="none" cap="none" strike="noStrike">
                <a:solidFill>
                  <a:srgbClr val="FFFFFF"/>
                </a:solidFill>
                <a:latin typeface="Lato"/>
                <a:ea typeface="Lato"/>
                <a:cs typeface="Lato"/>
                <a:sym typeface="Lato"/>
              </a:rPr>
              <a:t>There are 3 different types of cards:</a:t>
            </a:r>
            <a:endParaRPr sz="2400"/>
          </a:p>
          <a:p>
            <a:pPr indent="0" lvl="0" marL="101600" marR="0" rtl="0" algn="l">
              <a:lnSpc>
                <a:spcPct val="115000"/>
              </a:lnSpc>
              <a:spcBef>
                <a:spcPts val="0"/>
              </a:spcBef>
              <a:spcAft>
                <a:spcPts val="0"/>
              </a:spcAft>
              <a:buNone/>
            </a:pPr>
            <a:r>
              <a:t/>
            </a:r>
            <a:endParaRPr b="1" i="0" sz="1800" u="none" cap="none" strike="noStrike">
              <a:solidFill>
                <a:srgbClr val="FFFFFF"/>
              </a:solidFill>
              <a:latin typeface="Lato"/>
              <a:ea typeface="Lato"/>
              <a:cs typeface="Lato"/>
              <a:sym typeface="Lato"/>
            </a:endParaRPr>
          </a:p>
          <a:p>
            <a:pPr indent="0" lvl="0" marL="101600" marR="0" rtl="0" algn="l">
              <a:lnSpc>
                <a:spcPct val="115000"/>
              </a:lnSpc>
              <a:spcBef>
                <a:spcPts val="0"/>
              </a:spcBef>
              <a:spcAft>
                <a:spcPts val="0"/>
              </a:spcAft>
              <a:buNone/>
            </a:pPr>
            <a:r>
              <a:rPr b="1" i="0" lang="en-GB" sz="2400" u="none" cap="none" strike="noStrike">
                <a:solidFill>
                  <a:schemeClr val="accent2"/>
                </a:solidFill>
                <a:latin typeface="Lato"/>
                <a:ea typeface="Lato"/>
                <a:cs typeface="Lato"/>
                <a:sym typeface="Lato"/>
              </a:rPr>
              <a:t>1. Debit card</a:t>
            </a:r>
            <a:endParaRPr b="0" i="0" sz="2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None/>
            </a:pPr>
            <a:r>
              <a:rPr b="1" i="0" lang="en-GB" sz="2400" u="none" cap="none" strike="noStrike">
                <a:solidFill>
                  <a:schemeClr val="accent2"/>
                </a:solidFill>
                <a:latin typeface="Lato"/>
                <a:ea typeface="Lato"/>
                <a:cs typeface="Lato"/>
                <a:sym typeface="Lato"/>
              </a:rPr>
              <a:t>2. Prepaid card</a:t>
            </a:r>
            <a:endParaRPr sz="2400"/>
          </a:p>
          <a:p>
            <a:pPr indent="0" lvl="0" marL="101600" marR="0" rtl="0" algn="l">
              <a:lnSpc>
                <a:spcPct val="115000"/>
              </a:lnSpc>
              <a:spcBef>
                <a:spcPts val="0"/>
              </a:spcBef>
              <a:spcAft>
                <a:spcPts val="0"/>
              </a:spcAft>
              <a:buNone/>
            </a:pPr>
            <a:r>
              <a:rPr b="1" i="0" lang="en-GB" sz="2400" u="none" cap="none" strike="noStrike">
                <a:solidFill>
                  <a:schemeClr val="accent2"/>
                </a:solidFill>
                <a:latin typeface="Lato"/>
                <a:ea typeface="Lato"/>
                <a:cs typeface="Lato"/>
                <a:sym typeface="Lato"/>
              </a:rPr>
              <a:t>3. Credit card</a:t>
            </a:r>
            <a:endParaRPr b="1" i="0" sz="2400" u="none" cap="none" strike="noStrike">
              <a:solidFill>
                <a:schemeClr val="accent2"/>
              </a:solidFill>
              <a:latin typeface="Lato"/>
              <a:ea typeface="Lato"/>
              <a:cs typeface="Lato"/>
              <a:sym typeface="Lato"/>
            </a:endParaRPr>
          </a:p>
        </p:txBody>
      </p:sp>
      <p:sp>
        <p:nvSpPr>
          <p:cNvPr id="245" name="Google Shape;245;p5"/>
          <p:cNvSpPr/>
          <p:nvPr/>
        </p:nvSpPr>
        <p:spPr>
          <a:xfrm>
            <a:off x="5542869" y="1790048"/>
            <a:ext cx="3412800" cy="1977600"/>
          </a:xfrm>
          <a:prstGeom prst="cloudCallout">
            <a:avLst>
              <a:gd fmla="val -57845" name="adj1"/>
              <a:gd fmla="val 31249" name="adj2"/>
            </a:avLst>
          </a:prstGeom>
          <a:solidFill>
            <a:schemeClr val="accent1"/>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400" u="none" cap="none" strike="noStrike">
                <a:solidFill>
                  <a:schemeClr val="lt1"/>
                </a:solidFill>
                <a:latin typeface="Lato"/>
                <a:ea typeface="Lato"/>
                <a:cs typeface="Lato"/>
                <a:sym typeface="Lato"/>
              </a:rPr>
              <a:t>What are the differences between them?</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cbae2650c3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8</a:t>
            </a:r>
            <a:endParaRPr>
              <a:solidFill>
                <a:srgbClr val="262A33"/>
              </a:solidFill>
              <a:latin typeface="Lato"/>
              <a:ea typeface="Lato"/>
              <a:cs typeface="Lato"/>
              <a:sym typeface="Lato"/>
            </a:endParaRPr>
          </a:p>
        </p:txBody>
      </p:sp>
      <p:sp>
        <p:nvSpPr>
          <p:cNvPr id="251" name="Google Shape;251;g1cbae2650c3_0_0"/>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
        <p:nvSpPr>
          <p:cNvPr id="252" name="Google Shape;252;g1cbae2650c3_0_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53" name="Google Shape;253;g1cbae2650c3_0_0"/>
          <p:cNvGraphicFramePr/>
          <p:nvPr/>
        </p:nvGraphicFramePr>
        <p:xfrm>
          <a:off x="268917" y="14783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377025">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solidFill>
                      <a:schemeClr val="accent2"/>
                    </a:solidFill>
                  </a:tcPr>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solidFill>
                      <a:schemeClr val="accent2"/>
                    </a:solidFill>
                  </a:tcP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solidFill>
                      <a:schemeClr val="accent2"/>
                    </a:solidFill>
                  </a:tcP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solidFill>
                      <a:schemeClr val="accent2"/>
                    </a:solidFill>
                  </a:tcPr>
                </a:tc>
              </a:tr>
              <a:tr h="590150">
                <a:tc>
                  <a:txBody>
                    <a:bodyPr/>
                    <a:lstStyle/>
                    <a:p>
                      <a:pPr indent="0" lvl="0" marL="0" marR="0" rtl="0" algn="l">
                        <a:lnSpc>
                          <a:spcPct val="100000"/>
                        </a:lnSpc>
                        <a:spcBef>
                          <a:spcPts val="0"/>
                        </a:spcBef>
                        <a:spcAft>
                          <a:spcPts val="0"/>
                        </a:spcAft>
                        <a:buNone/>
                      </a:pPr>
                      <a:r>
                        <a:rPr b="1" lang="en-GB" sz="1200"/>
                        <a:t>Where the money comes from </a:t>
                      </a:r>
                      <a:endParaRPr b="1" sz="1200" u="none" cap="none" strike="noStrike"/>
                    </a:p>
                  </a:txBody>
                  <a:tcPr marT="152400" marB="152400" marR="152400" marL="152400" anchor="ctr">
                    <a:solidFill>
                      <a:schemeClr val="accent2"/>
                    </a:solidFill>
                  </a:tcP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r h="590150">
                <a:tc>
                  <a:txBody>
                    <a:bodyPr/>
                    <a:lstStyle/>
                    <a:p>
                      <a:pPr indent="0" lvl="0" marL="0" rtl="0" algn="l">
                        <a:spcBef>
                          <a:spcPts val="0"/>
                        </a:spcBef>
                        <a:spcAft>
                          <a:spcPts val="0"/>
                        </a:spcAft>
                        <a:buNone/>
                      </a:pPr>
                      <a:r>
                        <a:rPr b="1" lang="en-GB" sz="1200"/>
                        <a:t>Minimum age</a:t>
                      </a:r>
                      <a:endParaRPr b="1" sz="1200" u="none" cap="none" strike="noStrike"/>
                    </a:p>
                  </a:txBody>
                  <a:tcPr marT="152400" marB="152400" marR="152400" marL="152400" anchor="ctr">
                    <a:solidFill>
                      <a:schemeClr val="accent2"/>
                    </a:solidFill>
                  </a:tcP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r h="590150">
                <a:tc>
                  <a:txBody>
                    <a:bodyPr/>
                    <a:lstStyle/>
                    <a:p>
                      <a:pPr indent="0" lvl="0" marL="0" marR="0" rtl="0" algn="l">
                        <a:lnSpc>
                          <a:spcPct val="100000"/>
                        </a:lnSpc>
                        <a:spcBef>
                          <a:spcPts val="0"/>
                        </a:spcBef>
                        <a:spcAft>
                          <a:spcPts val="0"/>
                        </a:spcAft>
                        <a:buNone/>
                      </a:pPr>
                      <a:r>
                        <a:rPr b="1" lang="en-GB" sz="1200" u="none" cap="none" strike="noStrike"/>
                        <a:t>Limit</a:t>
                      </a:r>
                      <a:endParaRPr b="1" sz="1200" u="none" cap="none" strike="noStrike"/>
                    </a:p>
                  </a:txBody>
                  <a:tcPr marT="152400" marB="152400" marR="152400" marL="152400" anchor="ctr">
                    <a:solidFill>
                      <a:schemeClr val="accent2"/>
                    </a:solidFill>
                  </a:tcP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r h="590150">
                <a:tc>
                  <a:txBody>
                    <a:bodyPr/>
                    <a:lstStyle/>
                    <a:p>
                      <a:pPr indent="0" lvl="0" marL="0" marR="0" rtl="0" algn="l">
                        <a:lnSpc>
                          <a:spcPct val="100000"/>
                        </a:lnSpc>
                        <a:spcBef>
                          <a:spcPts val="0"/>
                        </a:spcBef>
                        <a:spcAft>
                          <a:spcPts val="0"/>
                        </a:spcAft>
                        <a:buNone/>
                      </a:pPr>
                      <a:r>
                        <a:rPr b="1" lang="en-GB" sz="1200" u="none" cap="none" strike="noStrike"/>
                        <a:t>Interest</a:t>
                      </a:r>
                      <a:endParaRPr b="1" sz="1200" u="none" cap="none" strike="noStrike"/>
                    </a:p>
                  </a:txBody>
                  <a:tcPr marT="152400" marB="152400" marR="152400" marL="152400" anchor="ctr">
                    <a:solidFill>
                      <a:schemeClr val="accent2"/>
                    </a:solidFill>
                  </a:tcP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bl>
          </a:graphicData>
        </a:graphic>
      </p:graphicFrame>
      <p:sp>
        <p:nvSpPr>
          <p:cNvPr id="254" name="Google Shape;254;g1cbae2650c3_0_0"/>
          <p:cNvSpPr txBox="1"/>
          <p:nvPr/>
        </p:nvSpPr>
        <p:spPr>
          <a:xfrm>
            <a:off x="-100" y="994625"/>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Copy this table into your book</a:t>
            </a:r>
            <a:endParaRPr b="1"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d549192101_0_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9</a:t>
            </a:r>
            <a:endParaRPr>
              <a:solidFill>
                <a:srgbClr val="262A33"/>
              </a:solidFill>
              <a:latin typeface="Lato"/>
              <a:ea typeface="Lato"/>
              <a:cs typeface="Lato"/>
              <a:sym typeface="Lato"/>
            </a:endParaRPr>
          </a:p>
        </p:txBody>
      </p:sp>
      <p:sp>
        <p:nvSpPr>
          <p:cNvPr id="260" name="Google Shape;260;g1d549192101_0_11"/>
          <p:cNvSpPr txBox="1"/>
          <p:nvPr/>
        </p:nvSpPr>
        <p:spPr>
          <a:xfrm>
            <a:off x="2767600" y="1604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aphicFrame>
        <p:nvGraphicFramePr>
          <p:cNvPr id="261" name="Google Shape;261;g1d549192101_0_11"/>
          <p:cNvGraphicFramePr/>
          <p:nvPr/>
        </p:nvGraphicFramePr>
        <p:xfrm>
          <a:off x="268879" y="1815825"/>
          <a:ext cx="3000000" cy="3000000"/>
        </p:xfrm>
        <a:graphic>
          <a:graphicData uri="http://schemas.openxmlformats.org/drawingml/2006/table">
            <a:tbl>
              <a:tblPr bandRow="1" firstRow="1">
                <a:noFill/>
                <a:tableStyleId>{8C13B6F0-6911-46D8-8BF5-2DFFBDA855F4}</a:tableStyleId>
              </a:tblPr>
              <a:tblGrid>
                <a:gridCol w="1578900"/>
                <a:gridCol w="2342425"/>
                <a:gridCol w="2342425"/>
                <a:gridCol w="2342425"/>
              </a:tblGrid>
              <a:tr h="428400">
                <a:tc>
                  <a:txBody>
                    <a:bodyPr/>
                    <a:lstStyle/>
                    <a:p>
                      <a:pPr indent="0" lvl="0" marL="0" marR="0" rtl="0" algn="l">
                        <a:lnSpc>
                          <a:spcPct val="100000"/>
                        </a:lnSpc>
                        <a:spcBef>
                          <a:spcPts val="0"/>
                        </a:spcBef>
                        <a:spcAft>
                          <a:spcPts val="0"/>
                        </a:spcAft>
                        <a:buNone/>
                      </a:pPr>
                      <a:r>
                        <a:t/>
                      </a:r>
                      <a:endParaRPr b="1" sz="12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GB" sz="1200" u="none" cap="none" strike="noStrike"/>
                        <a:t>Debit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Prepaid card</a:t>
                      </a:r>
                      <a:endParaRPr b="1" sz="1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b="1" lang="en-GB" sz="1200" u="none" cap="none" strike="noStrike"/>
                        <a:t>Credit card</a:t>
                      </a:r>
                      <a:endParaRPr b="1" sz="1200" u="none" cap="none" strike="noStrike"/>
                    </a:p>
                  </a:txBody>
                  <a:tcPr marT="45725" marB="45725" marR="91450" marL="91450" anchor="ctr"/>
                </a:tc>
              </a:tr>
              <a:tr h="670575">
                <a:tc>
                  <a:txBody>
                    <a:bodyPr/>
                    <a:lstStyle/>
                    <a:p>
                      <a:pPr indent="0" lvl="0" marL="0" marR="0" rtl="0" algn="l">
                        <a:lnSpc>
                          <a:spcPct val="100000"/>
                        </a:lnSpc>
                        <a:spcBef>
                          <a:spcPts val="0"/>
                        </a:spcBef>
                        <a:spcAft>
                          <a:spcPts val="0"/>
                        </a:spcAft>
                        <a:buNone/>
                      </a:pPr>
                      <a:r>
                        <a:rPr b="1" lang="en-GB" sz="1200" u="none" cap="none" strike="noStrike"/>
                        <a:t>Where</a:t>
                      </a:r>
                      <a:r>
                        <a:rPr b="1" lang="en-GB" sz="1200" u="none" cap="none" strike="noStrike"/>
                        <a:t> the </a:t>
                      </a:r>
                      <a:r>
                        <a:rPr b="1" lang="en-GB" sz="1200"/>
                        <a:t>m</a:t>
                      </a:r>
                      <a:r>
                        <a:rPr b="1" lang="en-GB" sz="1200" u="none" cap="none" strike="noStrike"/>
                        <a:t>oney comes fro</a:t>
                      </a:r>
                      <a:r>
                        <a:rPr b="1" lang="en-GB" sz="1200"/>
                        <a:t>m</a:t>
                      </a:r>
                      <a:endParaRPr b="1" sz="1200" u="none" cap="none" strike="noStrike"/>
                    </a:p>
                  </a:txBody>
                  <a:tcPr marT="152400" marB="152400" marR="152400" marL="152400" anchor="ctr"/>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c>
                  <a:txBody>
                    <a:bodyPr/>
                    <a:lstStyle/>
                    <a:p>
                      <a:pPr indent="0" lvl="0" marL="0" rtl="0" algn="l">
                        <a:spcBef>
                          <a:spcPts val="0"/>
                        </a:spcBef>
                        <a:spcAft>
                          <a:spcPts val="0"/>
                        </a:spcAft>
                        <a:buNone/>
                      </a:pPr>
                      <a:r>
                        <a:t/>
                      </a:r>
                      <a:endParaRPr/>
                    </a:p>
                  </a:txBody>
                  <a:tcPr marT="152400" marB="152400" marR="152400" marL="152400"/>
                </a:tc>
              </a:tr>
            </a:tbl>
          </a:graphicData>
        </a:graphic>
      </p:graphicFrame>
      <p:sp>
        <p:nvSpPr>
          <p:cNvPr id="262" name="Google Shape;262;g1d549192101_0_11"/>
          <p:cNvSpPr/>
          <p:nvPr/>
        </p:nvSpPr>
        <p:spPr>
          <a:xfrm>
            <a:off x="134950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Parents/carers put money onto the card</a:t>
            </a:r>
            <a:endParaRPr b="1">
              <a:solidFill>
                <a:schemeClr val="lt1"/>
              </a:solidFill>
              <a:latin typeface="Lato"/>
              <a:ea typeface="Lato"/>
              <a:cs typeface="Lato"/>
              <a:sym typeface="Lato"/>
            </a:endParaRPr>
          </a:p>
        </p:txBody>
      </p:sp>
      <p:sp>
        <p:nvSpPr>
          <p:cNvPr id="263" name="Google Shape;263;g1d549192101_0_11"/>
          <p:cNvSpPr/>
          <p:nvPr/>
        </p:nvSpPr>
        <p:spPr>
          <a:xfrm>
            <a:off x="3687700" y="3198100"/>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money comes straight out of your current account</a:t>
            </a:r>
            <a:endParaRPr b="1">
              <a:solidFill>
                <a:schemeClr val="lt1"/>
              </a:solidFill>
              <a:latin typeface="Lato"/>
              <a:ea typeface="Lato"/>
              <a:cs typeface="Lato"/>
              <a:sym typeface="Lato"/>
            </a:endParaRPr>
          </a:p>
        </p:txBody>
      </p:sp>
      <p:sp>
        <p:nvSpPr>
          <p:cNvPr id="264" name="Google Shape;264;g1d549192101_0_11"/>
          <p:cNvSpPr txBox="1"/>
          <p:nvPr/>
        </p:nvSpPr>
        <p:spPr>
          <a:xfrm>
            <a:off x="1931000" y="1070825"/>
            <a:ext cx="5055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t>Fill in your table with the correct information</a:t>
            </a:r>
            <a:endParaRPr b="1" sz="1800"/>
          </a:p>
        </p:txBody>
      </p:sp>
      <p:sp>
        <p:nvSpPr>
          <p:cNvPr id="265" name="Google Shape;265;g1d549192101_0_11"/>
          <p:cNvSpPr/>
          <p:nvPr/>
        </p:nvSpPr>
        <p:spPr>
          <a:xfrm>
            <a:off x="5990550" y="3209875"/>
            <a:ext cx="1866600" cy="1267200"/>
          </a:xfrm>
          <a:prstGeom prst="roundRect">
            <a:avLst>
              <a:gd fmla="val 10000" name="adj"/>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bank – you are borrowing the bank’s money until you pay your credit card statement bill</a:t>
            </a:r>
            <a:endParaRPr b="1">
              <a:solidFill>
                <a:schemeClr val="lt1"/>
              </a:solidFill>
              <a:latin typeface="Lato"/>
              <a:ea typeface="Lato"/>
              <a:cs typeface="Lato"/>
              <a:sym typeface="Lato"/>
            </a:endParaRPr>
          </a:p>
        </p:txBody>
      </p:sp>
      <p:sp>
        <p:nvSpPr>
          <p:cNvPr id="266" name="Google Shape;266;g1d549192101_0_11"/>
          <p:cNvSpPr txBox="1"/>
          <p:nvPr>
            <p:ph type="ctrTitle"/>
          </p:nvPr>
        </p:nvSpPr>
        <p:spPr>
          <a:xfrm>
            <a:off x="2688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Comparing </a:t>
            </a:r>
            <a:r>
              <a:rPr b="1" i="0" lang="en-GB" sz="2900" u="none" cap="none" strike="noStrike">
                <a:solidFill>
                  <a:schemeClr val="accent2"/>
                </a:solidFill>
                <a:latin typeface="Lato"/>
                <a:ea typeface="Lato"/>
                <a:cs typeface="Lato"/>
                <a:sym typeface="Lato"/>
              </a:rPr>
              <a:t>payment cards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