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 id="2147483667" r:id="rId7"/>
    <p:sldMasterId id="2147483676" r:id="rId8"/>
    <p:sldMasterId id="214748368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Lst>
  <p:sldSz cy="5143500" cx="9144000"/>
  <p:notesSz cx="6858000" cy="9144000"/>
  <p:embeddedFontLst>
    <p:embeddedFont>
      <p:font typeface="Lato"/>
      <p:regular r:id="rId52"/>
      <p:bold r:id="rId53"/>
      <p:italic r:id="rId54"/>
      <p:boldItalic r:id="rId55"/>
    </p:embeddedFont>
    <p:embeddedFont>
      <p:font typeface="Lato Light"/>
      <p:regular r:id="rId56"/>
      <p:bold r:id="rId57"/>
      <p:italic r:id="rId58"/>
      <p:boldItalic r:id="rId59"/>
    </p:embeddedFont>
    <p:embeddedFont>
      <p:font typeface="Lato Black"/>
      <p:bold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2" roundtripDataSignature="AMtx7mitp+fXGwjbw0sdh5roQxSysaTb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B898AF-B919-4C57-8484-E24E165D03F5}">
  <a:tblStyle styleId="{91B898AF-B919-4C57-8484-E24E165D03F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F646AAF-AEB1-46AD-A667-63DD934F1C5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189921A-C57F-438B-8BF2-96ABD8D1228B}" styleName="Table_2">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customschemas.google.com/relationships/presentationmetadata" Target="metadata"/><Relationship Id="rId61" Type="http://schemas.openxmlformats.org/officeDocument/2006/relationships/font" Target="fonts/LatoBlack-boldItalic.fntdata"/><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font" Target="fonts/LatoBlack-bold.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1.xml"/><Relationship Id="rId55" Type="http://schemas.openxmlformats.org/officeDocument/2006/relationships/font" Target="fonts/Lato-boldItalic.fntdata"/><Relationship Id="rId10" Type="http://schemas.openxmlformats.org/officeDocument/2006/relationships/notesMaster" Target="notesMasters/notesMaster1.xml"/><Relationship Id="rId54" Type="http://schemas.openxmlformats.org/officeDocument/2006/relationships/font" Target="fonts/Lato-italic.fntdata"/><Relationship Id="rId13" Type="http://schemas.openxmlformats.org/officeDocument/2006/relationships/slide" Target="slides/slide3.xml"/><Relationship Id="rId57" Type="http://schemas.openxmlformats.org/officeDocument/2006/relationships/font" Target="fonts/LatoLight-bold.fntdata"/><Relationship Id="rId12" Type="http://schemas.openxmlformats.org/officeDocument/2006/relationships/slide" Target="slides/slide2.xml"/><Relationship Id="rId56" Type="http://schemas.openxmlformats.org/officeDocument/2006/relationships/font" Target="fonts/LatoLight-regular.fntdata"/><Relationship Id="rId15" Type="http://schemas.openxmlformats.org/officeDocument/2006/relationships/slide" Target="slides/slide5.xml"/><Relationship Id="rId59" Type="http://schemas.openxmlformats.org/officeDocument/2006/relationships/font" Target="fonts/LatoLight-boldItalic.fntdata"/><Relationship Id="rId14" Type="http://schemas.openxmlformats.org/officeDocument/2006/relationships/slide" Target="slides/slide4.xml"/><Relationship Id="rId58" Type="http://schemas.openxmlformats.org/officeDocument/2006/relationships/font" Target="fonts/LatoLight-italic.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bce4c550d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2bce4c550d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ae108d2c1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ae108d2c1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Reasons could include: to help with budgeting, to check been paid, to identify fraudulent transactions, to see progress toward saving, to work out whether can afford a purchase</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05b7abb807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205b7abb80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instruction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Resources 1 -o</a:t>
            </a:r>
            <a:r>
              <a:rPr lang="en-GB">
                <a:latin typeface="Lato"/>
                <a:ea typeface="Lato"/>
                <a:cs typeface="Lato"/>
                <a:sym typeface="Lato"/>
              </a:rPr>
              <a:t>ptional print</a:t>
            </a:r>
            <a:endParaRPr>
              <a:latin typeface="Lato"/>
              <a:ea typeface="Lato"/>
              <a:cs typeface="Lato"/>
              <a:sym typeface="Lato"/>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Model one or two definitions to demonstrate what was needed and support them to do more of a ‘process of elimination’ with the terms left.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c968a57e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c968a57e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latin typeface="Lato"/>
                <a:ea typeface="Lato"/>
                <a:cs typeface="Lato"/>
                <a:sym typeface="Lato"/>
              </a:rPr>
              <a:t>Teacher instruction</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Targeted questioning or mini white-boards can be used for this task </a:t>
            </a:r>
            <a:endParaRPr>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f729b8a58d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1f729b8a58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f729b8a58d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1f729b8a58d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f729b8a58d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1f729b8a58d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latin typeface="Lato"/>
                <a:ea typeface="Lato"/>
                <a:cs typeface="Lato"/>
                <a:sym typeface="Lato"/>
              </a:rPr>
              <a:t>Teacher instruction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Charges are usually applied at ATMs that are used by businesses that are not linked to the bank e.g. cash withdrawal points in sweet shops</a:t>
            </a:r>
            <a:endParaRPr>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d53e1328c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1d53e1328c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 3 days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f729b8a58d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1f729b8a58d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 3 days - highlight that banks will usually charge for an account being overdrawn, this charge will vary. Customers might have an agreed overdraft limit with their bank.</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t>Questioning- the pros and cons of having an agreed overdraft limit for an account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d53e1328ca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1d53e1328ca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f729b8a58d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1f729b8a58d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 Salary from working at Speedy Food (BACS stands for Bankers Automated Clearing Services; it can sometimes be seen as BGC which is Bank Giro Credit).  As students don’t know for certain this person works at Speedy Food then d) is also an acceptable answer as it’s good to check any unknown items on a bank statement.</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latin typeface="Lato"/>
                <a:ea typeface="Lato"/>
                <a:cs typeface="Lato"/>
                <a:sym typeface="Lato"/>
              </a:rPr>
              <a:t>Develop conversation into the opposite situation – how would you feel if the error meant money had left your account by mistake?</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instruction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lang="en-GB">
                <a:latin typeface="Lato"/>
                <a:ea typeface="Lato"/>
                <a:cs typeface="Lato"/>
                <a:sym typeface="Lato"/>
              </a:rPr>
              <a:t>Refer to FAQs</a:t>
            </a:r>
            <a:endParaRPr>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1" i="1">
              <a:latin typeface="Lato"/>
              <a:ea typeface="Lato"/>
              <a:cs typeface="Lato"/>
              <a:sym typeface="Lato"/>
            </a:endParaRPr>
          </a:p>
          <a:p>
            <a:pPr indent="0" lvl="0" marL="0" rtl="0" algn="l">
              <a:lnSpc>
                <a:spcPct val="115000"/>
              </a:lnSpc>
              <a:spcBef>
                <a:spcPts val="0"/>
              </a:spcBef>
              <a:spcAft>
                <a:spcPts val="0"/>
              </a:spcAft>
              <a:buNone/>
            </a:pPr>
            <a:r>
              <a:rPr b="1" i="1" lang="en-GB" sz="1000">
                <a:solidFill>
                  <a:schemeClr val="dk1"/>
                </a:solidFill>
                <a:latin typeface="Lato"/>
                <a:ea typeface="Lato"/>
                <a:cs typeface="Lato"/>
                <a:sym typeface="Lato"/>
              </a:rPr>
              <a:t>What happens if a person spends money that was sent to them in error? </a:t>
            </a:r>
            <a:endParaRPr b="1" i="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Legally, if you’re sent money by accident, it’s not your money and if you spend it you have to pay it back. If it’s a genuine mistake, and you don’t have the money any more, banks will usually work with you on a payment plan. </a:t>
            </a:r>
            <a:endParaRPr sz="1000">
              <a:solidFill>
                <a:schemeClr val="dk1"/>
              </a:solidFill>
              <a:latin typeface="Lato"/>
              <a:ea typeface="Lato"/>
              <a:cs typeface="Lato"/>
              <a:sym typeface="Lato"/>
            </a:endParaRPr>
          </a:p>
          <a:p>
            <a:pPr indent="0" lvl="0" marL="457200" rtl="0" algn="l">
              <a:lnSpc>
                <a:spcPct val="115000"/>
              </a:lnSpc>
              <a:spcBef>
                <a:spcPts val="0"/>
              </a:spcBef>
              <a:spcAft>
                <a:spcPts val="0"/>
              </a:spcAft>
              <a:buClr>
                <a:schemeClr val="dk1"/>
              </a:buClr>
              <a:buSzPts val="1100"/>
              <a:buFont typeface="Arial"/>
              <a:buNone/>
            </a:pPr>
            <a:r>
              <a:t/>
            </a:r>
            <a:endParaRPr b="1" i="1" sz="1000">
              <a:solidFill>
                <a:srgbClr val="CC0000"/>
              </a:solidFill>
              <a:latin typeface="Lato"/>
              <a:ea typeface="Lato"/>
              <a:cs typeface="Lato"/>
              <a:sym typeface="Lato"/>
            </a:endParaRPr>
          </a:p>
          <a:p>
            <a:pPr indent="0" lvl="0" marL="0" rtl="0" algn="l">
              <a:lnSpc>
                <a:spcPct val="115000"/>
              </a:lnSpc>
              <a:spcBef>
                <a:spcPts val="0"/>
              </a:spcBef>
              <a:spcAft>
                <a:spcPts val="0"/>
              </a:spcAft>
              <a:buNone/>
            </a:pPr>
            <a:r>
              <a:rPr b="1" i="1" lang="en-GB" sz="1000">
                <a:solidFill>
                  <a:schemeClr val="dk1"/>
                </a:solidFill>
                <a:latin typeface="Lato"/>
                <a:ea typeface="Lato"/>
                <a:cs typeface="Lato"/>
                <a:sym typeface="Lato"/>
              </a:rPr>
              <a:t>What happens if an unauthorised transaction happens on a person’s bank account?</a:t>
            </a:r>
            <a:endParaRPr b="1" i="1" sz="1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Lato"/>
                <a:ea typeface="Lato"/>
                <a:cs typeface="Lato"/>
                <a:sym typeface="Lato"/>
              </a:rPr>
              <a:t>You can report this to your bank and a fraud report can be made and the bank will investigate.</a:t>
            </a:r>
            <a:endParaRPr sz="1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60d0516e62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260d0516e62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Give students 3-5 minutes to list or call out reasons for having a bank account.</a:t>
            </a:r>
            <a:endParaRPr>
              <a:solidFill>
                <a:schemeClr val="dk1"/>
              </a:solidFill>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ae108d2c19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g1ae108d2c19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60d0516e6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260d0516e6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200">
                <a:latin typeface="Lato"/>
                <a:ea typeface="Lato"/>
                <a:cs typeface="Lato"/>
                <a:sym typeface="Lato"/>
              </a:rPr>
              <a:t>Teacher explanation</a:t>
            </a:r>
            <a:endParaRPr b="1" sz="1200">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Different factors students may identify from the video:</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up an emergency savings pot or holiday money. An emergency fund should enable someone to plan for </a:t>
            </a:r>
            <a:r>
              <a:rPr lang="en-GB">
                <a:latin typeface="Lato"/>
                <a:ea typeface="Lato"/>
                <a:cs typeface="Lato"/>
                <a:sym typeface="Lato"/>
                <a:extLst>
                  <a:ext uri="http://customooxmlschemas.google.com/">
                    <go:slidesCustomData xmlns:go="http://customooxmlschemas.google.com/" textRoundtripDataId="7"/>
                  </a:ext>
                </a:extLst>
              </a:rPr>
              <a:t>3</a:t>
            </a:r>
            <a:r>
              <a:rPr lang="en-GB">
                <a:latin typeface="Lato"/>
                <a:ea typeface="Lato"/>
                <a:cs typeface="Lato"/>
                <a:sym typeface="Lato"/>
              </a:rPr>
              <a:t> months of unexpected expenses, e.g. the the boiler breaks, unemployment, unforeseen medical expenses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Track how much money you’re really spending. This enables a person to make changes to their spending habits when they need to.</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spending limits to help reach long term spending goals, and have money left to save or invest.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alerts for different categories of spending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4f7c4beb85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g24f7c4beb85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5d761f913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5d761f9135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4f7c4beb85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24f7c4beb85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275c47b20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275c47b20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75c47b205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75c47b205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75c47b205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275c47b205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75c47b205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75c47b205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260d0516e6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260d0516e62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05b7abb80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5" name="Google Shape;755;g205b7abb80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1575e96a1fb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285585bf3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g285585bf31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2bce4c550d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2bce4c550d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1" name="Google Shape;791;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fadd0c82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g2fadd0c82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5d761f9135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15d761f913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d72bb22c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d72bb22c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r>
              <a:rPr b="1" lang="en-GB">
                <a:latin typeface="Lato"/>
                <a:ea typeface="Lato"/>
                <a:cs typeface="Lato"/>
                <a:sym typeface="Lato"/>
              </a:rPr>
              <a:t> </a:t>
            </a:r>
            <a:endParaRPr b="1">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Include employment, presents, winnings, cashback, interest from the bank. </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Reinforce the notion that budgets are effective if people keep track of finances. The universal way to do this, is by having a bank account and reading you bank statements.</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Prompt questions</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Question - what does interest mean? Money added to someone’s savings account in the bank as a reward for saving</a:t>
            </a:r>
            <a:endParaRPr>
              <a:solidFill>
                <a:schemeClr val="dk1"/>
              </a:solidFill>
              <a:latin typeface="Lato"/>
              <a:ea typeface="Lato"/>
              <a:cs typeface="Lato"/>
              <a:sym typeface="Lato"/>
            </a:endParaRPr>
          </a:p>
          <a:p>
            <a:pPr indent="0" lvl="0" marL="0" rtl="0" algn="l">
              <a:lnSpc>
                <a:spcPct val="115000"/>
              </a:lnSpc>
              <a:spcBef>
                <a:spcPts val="0"/>
              </a:spcBef>
              <a:spcAft>
                <a:spcPts val="0"/>
              </a:spcAft>
              <a:buClr>
                <a:srgbClr val="262A33"/>
              </a:buClr>
              <a:buSzPts val="1100"/>
              <a:buFont typeface="Arial"/>
              <a:buNone/>
            </a:pPr>
            <a:r>
              <a:rPr lang="en-GB">
                <a:solidFill>
                  <a:schemeClr val="dk1"/>
                </a:solidFill>
                <a:latin typeface="Lato"/>
                <a:ea typeface="Lato"/>
                <a:cs typeface="Lato"/>
                <a:sym typeface="Lato"/>
              </a:rPr>
              <a:t>Discuss what it means to have variable income?  Someone’s whose income doesn’t stay the same throughout the year. It tends to change week to week.</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lang="en-GB">
                <a:latin typeface="Lato"/>
                <a:ea typeface="Lato"/>
                <a:cs typeface="Lato"/>
                <a:sym typeface="Lato"/>
              </a:rPr>
              <a:t>Other places that a customer is able to see their transactions - a</a:t>
            </a:r>
            <a:r>
              <a:rPr lang="en-GB">
                <a:latin typeface="Lato"/>
                <a:ea typeface="Lato"/>
                <a:cs typeface="Lato"/>
                <a:sym typeface="Lato"/>
              </a:rPr>
              <a:t>t an ATM, in branch, app, SMS to phone or wearable tech</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spcBef>
                <a:spcPts val="0"/>
              </a:spcBef>
              <a:spcAft>
                <a:spcPts val="0"/>
              </a:spcAft>
              <a:buSzPts val="1100"/>
              <a:buNone/>
            </a:pPr>
            <a:r>
              <a:rPr lang="en-GB">
                <a:solidFill>
                  <a:schemeClr val="dk1"/>
                </a:solidFill>
                <a:latin typeface="Lato"/>
                <a:ea typeface="Lato"/>
                <a:cs typeface="Lato"/>
                <a:sym typeface="Lato"/>
              </a:rPr>
              <a:t>Stand up for earning interest, transfer of money, receiving wages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Crouch down for payments and purchases</a:t>
            </a:r>
            <a:endParaRPr>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ae108d2c1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ae108d2c1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latin typeface="Lato"/>
                <a:ea typeface="Lato"/>
                <a:cs typeface="Lato"/>
                <a:sym typeface="Lato"/>
              </a:rPr>
              <a:t>Ensure discussion includes that it depends how much </a:t>
            </a:r>
            <a:r>
              <a:rPr lang="en-GB">
                <a:latin typeface="Lato"/>
                <a:ea typeface="Lato"/>
                <a:cs typeface="Lato"/>
                <a:sym typeface="Lato"/>
              </a:rPr>
              <a:t>money</a:t>
            </a:r>
            <a:r>
              <a:rPr lang="en-GB">
                <a:latin typeface="Lato"/>
                <a:ea typeface="Lato"/>
                <a:cs typeface="Lato"/>
                <a:sym typeface="Lato"/>
              </a:rPr>
              <a:t> is in the account in the first place. Also discuss why it’s not advisable to spend more than money into an account.</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See lesson plan for key word definitions</a:t>
            </a:r>
            <a:endParaRPr>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46" name="Shape 46"/>
        <p:cNvGrpSpPr/>
        <p:nvPr/>
      </p:nvGrpSpPr>
      <p:grpSpPr>
        <a:xfrm>
          <a:off x="0" y="0"/>
          <a:ext cx="0" cy="0"/>
          <a:chOff x="0" y="0"/>
          <a:chExt cx="0" cy="0"/>
        </a:xfrm>
      </p:grpSpPr>
      <p:sp>
        <p:nvSpPr>
          <p:cNvPr id="47" name="Google Shape;47;g139b5aa61ea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48" name="Google Shape;48;g139b5aa61ea_0_6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49" name="Google Shape;49;g139b5aa61ea_0_65"/>
          <p:cNvPicPr preferRelativeResize="0"/>
          <p:nvPr/>
        </p:nvPicPr>
        <p:blipFill rotWithShape="1">
          <a:blip r:embed="rId3">
            <a:alphaModFix/>
          </a:blip>
          <a:srcRect b="-2279" l="-4222" r="-3757" t="-2440"/>
          <a:stretch/>
        </p:blipFill>
        <p:spPr>
          <a:xfrm rot="-5400000">
            <a:off x="7182681" y="3219806"/>
            <a:ext cx="2039601" cy="1978026"/>
          </a:xfrm>
          <a:prstGeom prst="rect">
            <a:avLst/>
          </a:prstGeom>
          <a:noFill/>
          <a:ln>
            <a:noFill/>
          </a:ln>
        </p:spPr>
      </p:pic>
      <p:sp>
        <p:nvSpPr>
          <p:cNvPr id="50" name="Google Shape;50;g139b5aa61ea_0_6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1" name="Google Shape;51;g139b5aa61ea_0_6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2" name="Shape 52"/>
        <p:cNvGrpSpPr/>
        <p:nvPr/>
      </p:nvGrpSpPr>
      <p:grpSpPr>
        <a:xfrm>
          <a:off x="0" y="0"/>
          <a:ext cx="0" cy="0"/>
          <a:chOff x="0" y="0"/>
          <a:chExt cx="0" cy="0"/>
        </a:xfrm>
      </p:grpSpPr>
      <p:pic>
        <p:nvPicPr>
          <p:cNvPr id="53" name="Google Shape;53;g139b5aa61ea_0_7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54" name="Google Shape;54;g139b5aa61ea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5" name="Google Shape;55;g139b5aa61ea_0_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g139b5aa61ea_0_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7" name="Shape 57"/>
        <p:cNvGrpSpPr/>
        <p:nvPr/>
      </p:nvGrpSpPr>
      <p:grpSpPr>
        <a:xfrm>
          <a:off x="0" y="0"/>
          <a:ext cx="0" cy="0"/>
          <a:chOff x="0" y="0"/>
          <a:chExt cx="0" cy="0"/>
        </a:xfrm>
      </p:grpSpPr>
      <p:pic>
        <p:nvPicPr>
          <p:cNvPr id="58" name="Google Shape;58;g139b5aa61ea_0_76"/>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59" name="Google Shape;59;g139b5aa61ea_0_7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39b5aa61ea_0_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39b5aa61ea_0_7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2" name="Shape 62"/>
        <p:cNvGrpSpPr/>
        <p:nvPr/>
      </p:nvGrpSpPr>
      <p:grpSpPr>
        <a:xfrm>
          <a:off x="0" y="0"/>
          <a:ext cx="0" cy="0"/>
          <a:chOff x="0" y="0"/>
          <a:chExt cx="0" cy="0"/>
        </a:xfrm>
      </p:grpSpPr>
      <p:sp>
        <p:nvSpPr>
          <p:cNvPr id="63" name="Google Shape;63;g139b5aa61ea_0_8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4" name="Google Shape;64;g139b5aa61ea_0_8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65" name="Google Shape;65;g139b5aa61ea_0_8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6" name="Google Shape;66;g139b5aa61ea_0_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g139b5aa61ea_0_8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68" name="Shape 68"/>
        <p:cNvGrpSpPr/>
        <p:nvPr/>
      </p:nvGrpSpPr>
      <p:grpSpPr>
        <a:xfrm>
          <a:off x="0" y="0"/>
          <a:ext cx="0" cy="0"/>
          <a:chOff x="0" y="0"/>
          <a:chExt cx="0" cy="0"/>
        </a:xfrm>
      </p:grpSpPr>
      <p:pic>
        <p:nvPicPr>
          <p:cNvPr id="69" name="Google Shape;69;g139b5aa61ea_0_87"/>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70" name="Google Shape;70;g139b5aa61ea_0_8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139b5aa61ea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39b5aa61ea_0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3" name="Shape 73"/>
        <p:cNvGrpSpPr/>
        <p:nvPr/>
      </p:nvGrpSpPr>
      <p:grpSpPr>
        <a:xfrm>
          <a:off x="0" y="0"/>
          <a:ext cx="0" cy="0"/>
          <a:chOff x="0" y="0"/>
          <a:chExt cx="0" cy="0"/>
        </a:xfrm>
      </p:grpSpPr>
      <p:pic>
        <p:nvPicPr>
          <p:cNvPr id="74" name="Google Shape;74;g139b5aa61ea_0_97"/>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75" name="Google Shape;75;g139b5aa61ea_0_9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39b5aa61ea_0_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77" name="Shape 77"/>
        <p:cNvGrpSpPr/>
        <p:nvPr/>
      </p:nvGrpSpPr>
      <p:grpSpPr>
        <a:xfrm>
          <a:off x="0" y="0"/>
          <a:ext cx="0" cy="0"/>
          <a:chOff x="0" y="0"/>
          <a:chExt cx="0" cy="0"/>
        </a:xfrm>
      </p:grpSpPr>
      <p:sp>
        <p:nvSpPr>
          <p:cNvPr id="78" name="Google Shape;78;g139b5aa61ea_0_10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g139b5aa61ea_0_10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80" name="Google Shape;80;g139b5aa61ea_0_1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39b5aa61ea_0_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2" name="Shape 82"/>
        <p:cNvGrpSpPr/>
        <p:nvPr/>
      </p:nvGrpSpPr>
      <p:grpSpPr>
        <a:xfrm>
          <a:off x="0" y="0"/>
          <a:ext cx="0" cy="0"/>
          <a:chOff x="0" y="0"/>
          <a:chExt cx="0" cy="0"/>
        </a:xfrm>
      </p:grpSpPr>
      <p:sp>
        <p:nvSpPr>
          <p:cNvPr id="83" name="Google Shape;83;g139b5aa61ea_0_106"/>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4" name="Google Shape;84;g139b5aa61ea_0_1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87" name="Shape 87"/>
        <p:cNvGrpSpPr/>
        <p:nvPr/>
      </p:nvGrpSpPr>
      <p:grpSpPr>
        <a:xfrm>
          <a:off x="0" y="0"/>
          <a:ext cx="0" cy="0"/>
          <a:chOff x="0" y="0"/>
          <a:chExt cx="0" cy="0"/>
        </a:xfrm>
      </p:grpSpPr>
      <p:sp>
        <p:nvSpPr>
          <p:cNvPr id="88" name="Google Shape;88;p2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9" name="Google Shape;89;p21"/>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90" name="Google Shape;90;p2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91" name="Google Shape;91;p2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92" name="Shape 92"/>
        <p:cNvGrpSpPr/>
        <p:nvPr/>
      </p:nvGrpSpPr>
      <p:grpSpPr>
        <a:xfrm>
          <a:off x="0" y="0"/>
          <a:ext cx="0" cy="0"/>
          <a:chOff x="0" y="0"/>
          <a:chExt cx="0" cy="0"/>
        </a:xfrm>
      </p:grpSpPr>
      <p:pic>
        <p:nvPicPr>
          <p:cNvPr id="93" name="Google Shape;93;p3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94" name="Google Shape;94;p3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95" name="Google Shape;95;p3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6" name="Google Shape;96;p3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 name="Shape 10"/>
        <p:cNvGrpSpPr/>
        <p:nvPr/>
      </p:nvGrpSpPr>
      <p:grpSpPr>
        <a:xfrm>
          <a:off x="0" y="0"/>
          <a:ext cx="0" cy="0"/>
          <a:chOff x="0" y="0"/>
          <a:chExt cx="0" cy="0"/>
        </a:xfrm>
      </p:grpSpPr>
      <p:pic>
        <p:nvPicPr>
          <p:cNvPr id="11" name="Google Shape;11;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97" name="Shape 97"/>
        <p:cNvGrpSpPr/>
        <p:nvPr/>
      </p:nvGrpSpPr>
      <p:grpSpPr>
        <a:xfrm>
          <a:off x="0" y="0"/>
          <a:ext cx="0" cy="0"/>
          <a:chOff x="0" y="0"/>
          <a:chExt cx="0" cy="0"/>
        </a:xfrm>
      </p:grpSpPr>
      <p:sp>
        <p:nvSpPr>
          <p:cNvPr id="98" name="Google Shape;98;p36"/>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99" name="Google Shape;99;p36"/>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00" name="Google Shape;100;p3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01" name="Google Shape;101;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2" name="Google Shape;102;p3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bg>
      <p:bgPr>
        <a:solidFill>
          <a:srgbClr val="0543B3"/>
        </a:solidFill>
      </p:bgPr>
    </p:bg>
    <p:spTree>
      <p:nvGrpSpPr>
        <p:cNvPr id="103" name="Shape 103"/>
        <p:cNvGrpSpPr/>
        <p:nvPr/>
      </p:nvGrpSpPr>
      <p:grpSpPr>
        <a:xfrm>
          <a:off x="0" y="0"/>
          <a:ext cx="0" cy="0"/>
          <a:chOff x="0" y="0"/>
          <a:chExt cx="0" cy="0"/>
        </a:xfrm>
      </p:grpSpPr>
      <p:pic>
        <p:nvPicPr>
          <p:cNvPr id="104" name="Google Shape;104;p3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05" name="Google Shape;105;p3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06" name="Google Shape;106;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p3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bg>
      <p:bgPr>
        <a:solidFill>
          <a:srgbClr val="0543B3"/>
        </a:solidFill>
      </p:bgPr>
    </p:bg>
    <p:spTree>
      <p:nvGrpSpPr>
        <p:cNvPr id="108" name="Shape 108"/>
        <p:cNvGrpSpPr/>
        <p:nvPr/>
      </p:nvGrpSpPr>
      <p:grpSpPr>
        <a:xfrm>
          <a:off x="0" y="0"/>
          <a:ext cx="0" cy="0"/>
          <a:chOff x="0" y="0"/>
          <a:chExt cx="0" cy="0"/>
        </a:xfrm>
      </p:grpSpPr>
      <p:pic>
        <p:nvPicPr>
          <p:cNvPr id="109" name="Google Shape;109;p38"/>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110" name="Google Shape;110;p3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11" name="Google Shape;111;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12" name="Shape 112"/>
        <p:cNvGrpSpPr/>
        <p:nvPr/>
      </p:nvGrpSpPr>
      <p:grpSpPr>
        <a:xfrm>
          <a:off x="0" y="0"/>
          <a:ext cx="0" cy="0"/>
          <a:chOff x="0" y="0"/>
          <a:chExt cx="0" cy="0"/>
        </a:xfrm>
      </p:grpSpPr>
      <p:sp>
        <p:nvSpPr>
          <p:cNvPr id="113" name="Google Shape;113;p39"/>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4" name="Google Shape;114;p39"/>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115" name="Google Shape;115;p3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16" name="Google Shape;116;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1">
    <p:spTree>
      <p:nvGrpSpPr>
        <p:cNvPr id="117" name="Shape 117"/>
        <p:cNvGrpSpPr/>
        <p:nvPr/>
      </p:nvGrpSpPr>
      <p:grpSpPr>
        <a:xfrm>
          <a:off x="0" y="0"/>
          <a:ext cx="0" cy="0"/>
          <a:chOff x="0" y="0"/>
          <a:chExt cx="0" cy="0"/>
        </a:xfrm>
      </p:grpSpPr>
      <p:sp>
        <p:nvSpPr>
          <p:cNvPr id="118" name="Google Shape;118;p40"/>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latin typeface="Arial"/>
              <a:ea typeface="Arial"/>
              <a:cs typeface="Arial"/>
              <a:sym typeface="Arial"/>
            </a:endParaRPr>
          </a:p>
        </p:txBody>
      </p:sp>
      <p:sp>
        <p:nvSpPr>
          <p:cNvPr id="119" name="Google Shape;119;p40"/>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
    <p:spTree>
      <p:nvGrpSpPr>
        <p:cNvPr id="120" name="Shape 120"/>
        <p:cNvGrpSpPr/>
        <p:nvPr/>
      </p:nvGrpSpPr>
      <p:grpSpPr>
        <a:xfrm>
          <a:off x="0" y="0"/>
          <a:ext cx="0" cy="0"/>
          <a:chOff x="0" y="0"/>
          <a:chExt cx="0" cy="0"/>
        </a:xfrm>
      </p:grpSpPr>
      <p:sp>
        <p:nvSpPr>
          <p:cNvPr id="121" name="Google Shape;121;g260d0516e62_0_23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 name="Google Shape;122;g260d0516e62_0_231"/>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3" name="Google Shape;123;g260d0516e62_0_23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4" name="Google Shape;124;g260d0516e62_0_23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27" name="Shape 127"/>
        <p:cNvGrpSpPr/>
        <p:nvPr/>
      </p:nvGrpSpPr>
      <p:grpSpPr>
        <a:xfrm>
          <a:off x="0" y="0"/>
          <a:ext cx="0" cy="0"/>
          <a:chOff x="0" y="0"/>
          <a:chExt cx="0" cy="0"/>
        </a:xfrm>
      </p:grpSpPr>
      <p:pic>
        <p:nvPicPr>
          <p:cNvPr id="128" name="Google Shape;128;p3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9" name="Google Shape;129;p33"/>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30" name="Google Shape;130;p3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131" name="Shape 131"/>
        <p:cNvGrpSpPr/>
        <p:nvPr/>
      </p:nvGrpSpPr>
      <p:grpSpPr>
        <a:xfrm>
          <a:off x="0" y="0"/>
          <a:ext cx="0" cy="0"/>
          <a:chOff x="0" y="0"/>
          <a:chExt cx="0" cy="0"/>
        </a:xfrm>
      </p:grpSpPr>
      <p:sp>
        <p:nvSpPr>
          <p:cNvPr id="132" name="Google Shape;132;p3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3" name="Google Shape;133;p34"/>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134" name="Google Shape;134;p3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35" name="Google Shape;135;p3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36" name="Shape 136"/>
        <p:cNvGrpSpPr/>
        <p:nvPr/>
      </p:nvGrpSpPr>
      <p:grpSpPr>
        <a:xfrm>
          <a:off x="0" y="0"/>
          <a:ext cx="0" cy="0"/>
          <a:chOff x="0" y="0"/>
          <a:chExt cx="0" cy="0"/>
        </a:xfrm>
      </p:grpSpPr>
      <p:pic>
        <p:nvPicPr>
          <p:cNvPr id="137" name="Google Shape;137;p58"/>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38" name="Google Shape;138;p58"/>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39" name="Shape 139"/>
        <p:cNvGrpSpPr/>
        <p:nvPr/>
      </p:nvGrpSpPr>
      <p:grpSpPr>
        <a:xfrm>
          <a:off x="0" y="0"/>
          <a:ext cx="0" cy="0"/>
          <a:chOff x="0" y="0"/>
          <a:chExt cx="0" cy="0"/>
        </a:xfrm>
      </p:grpSpPr>
      <p:pic>
        <p:nvPicPr>
          <p:cNvPr id="140" name="Google Shape;140;p5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1" name="Google Shape;141;p5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42" name="Google Shape;142;p5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bg>
      <p:bgPr>
        <a:solidFill>
          <a:srgbClr val="0543B3"/>
        </a:solidFill>
      </p:bgPr>
    </p:bg>
    <p:spTree>
      <p:nvGrpSpPr>
        <p:cNvPr id="143" name="Shape 143"/>
        <p:cNvGrpSpPr/>
        <p:nvPr/>
      </p:nvGrpSpPr>
      <p:grpSpPr>
        <a:xfrm>
          <a:off x="0" y="0"/>
          <a:ext cx="0" cy="0"/>
          <a:chOff x="0" y="0"/>
          <a:chExt cx="0" cy="0"/>
        </a:xfrm>
      </p:grpSpPr>
      <p:pic>
        <p:nvPicPr>
          <p:cNvPr id="144" name="Google Shape;144;p6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5" name="Google Shape;145;p6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46" name="Google Shape;146;p6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47" name="Shape 147"/>
        <p:cNvGrpSpPr/>
        <p:nvPr/>
      </p:nvGrpSpPr>
      <p:grpSpPr>
        <a:xfrm>
          <a:off x="0" y="0"/>
          <a:ext cx="0" cy="0"/>
          <a:chOff x="0" y="0"/>
          <a:chExt cx="0" cy="0"/>
        </a:xfrm>
      </p:grpSpPr>
      <p:sp>
        <p:nvSpPr>
          <p:cNvPr id="148" name="Google Shape;148;p6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9" name="Google Shape;149;p6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150" name="Google Shape;150;p6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51" name="Google Shape;151;p6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Divider/pullout 1">
    <p:bg>
      <p:bgPr>
        <a:solidFill>
          <a:srgbClr val="0543B3"/>
        </a:solidFill>
      </p:bgPr>
    </p:bg>
    <p:spTree>
      <p:nvGrpSpPr>
        <p:cNvPr id="152" name="Shape 152"/>
        <p:cNvGrpSpPr/>
        <p:nvPr/>
      </p:nvGrpSpPr>
      <p:grpSpPr>
        <a:xfrm>
          <a:off x="0" y="0"/>
          <a:ext cx="0" cy="0"/>
          <a:chOff x="0" y="0"/>
          <a:chExt cx="0" cy="0"/>
        </a:xfrm>
      </p:grpSpPr>
      <p:pic>
        <p:nvPicPr>
          <p:cNvPr id="153" name="Google Shape;153;p6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4" name="Google Shape;154;p62"/>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55" name="Google Shape;155;p6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56" name="Shape 156"/>
        <p:cNvGrpSpPr/>
        <p:nvPr/>
      </p:nvGrpSpPr>
      <p:grpSpPr>
        <a:xfrm>
          <a:off x="0" y="0"/>
          <a:ext cx="0" cy="0"/>
          <a:chOff x="0" y="0"/>
          <a:chExt cx="0" cy="0"/>
        </a:xfrm>
      </p:grpSpPr>
      <p:pic>
        <p:nvPicPr>
          <p:cNvPr id="157" name="Google Shape;157;p6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8" name="Google Shape;158;p6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Section slide 5">
    <p:spTree>
      <p:nvGrpSpPr>
        <p:cNvPr id="159" name="Shape 159"/>
        <p:cNvGrpSpPr/>
        <p:nvPr/>
      </p:nvGrpSpPr>
      <p:grpSpPr>
        <a:xfrm>
          <a:off x="0" y="0"/>
          <a:ext cx="0" cy="0"/>
          <a:chOff x="0" y="0"/>
          <a:chExt cx="0" cy="0"/>
        </a:xfrm>
      </p:grpSpPr>
      <p:sp>
        <p:nvSpPr>
          <p:cNvPr id="160" name="Google Shape;160;p6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61" name="Google Shape;161;p64"/>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62" name="Google Shape;162;p6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8022"/>
              </a:solidFill>
              <a:latin typeface="Arial"/>
              <a:ea typeface="Arial"/>
              <a:cs typeface="Arial"/>
              <a:sym typeface="Arial"/>
            </a:endParaRPr>
          </a:p>
        </p:txBody>
      </p:sp>
      <p:sp>
        <p:nvSpPr>
          <p:cNvPr id="163" name="Google Shape;163;p6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TITLE_AND_BODY_1">
    <p:bg>
      <p:bgPr>
        <a:solidFill>
          <a:srgbClr val="0543B3"/>
        </a:solidFill>
      </p:bgPr>
    </p:bg>
    <p:spTree>
      <p:nvGrpSpPr>
        <p:cNvPr id="164" name="Shape 164"/>
        <p:cNvGrpSpPr/>
        <p:nvPr/>
      </p:nvGrpSpPr>
      <p:grpSpPr>
        <a:xfrm>
          <a:off x="0" y="0"/>
          <a:ext cx="0" cy="0"/>
          <a:chOff x="0" y="0"/>
          <a:chExt cx="0" cy="0"/>
        </a:xfrm>
      </p:grpSpPr>
      <p:pic>
        <p:nvPicPr>
          <p:cNvPr id="165" name="Google Shape;165;g260d0516e62_0_5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6" name="Google Shape;166;g260d0516e62_0_5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67" name="Google Shape;167;g260d0516e62_0_5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70" name="Shape 170"/>
        <p:cNvGrpSpPr/>
        <p:nvPr/>
      </p:nvGrpSpPr>
      <p:grpSpPr>
        <a:xfrm>
          <a:off x="0" y="0"/>
          <a:ext cx="0" cy="0"/>
          <a:chOff x="0" y="0"/>
          <a:chExt cx="0" cy="0"/>
        </a:xfrm>
      </p:grpSpPr>
      <p:pic>
        <p:nvPicPr>
          <p:cNvPr id="171" name="Google Shape;171;g22bce4c550d_0_10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72" name="Google Shape;172;g22bce4c550d_0_101"/>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73" name="Shape 173"/>
        <p:cNvGrpSpPr/>
        <p:nvPr/>
      </p:nvGrpSpPr>
      <p:grpSpPr>
        <a:xfrm>
          <a:off x="0" y="0"/>
          <a:ext cx="0" cy="0"/>
          <a:chOff x="0" y="0"/>
          <a:chExt cx="0" cy="0"/>
        </a:xfrm>
      </p:grpSpPr>
      <p:pic>
        <p:nvPicPr>
          <p:cNvPr id="174" name="Google Shape;174;g22bce4c550d_0_10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75" name="Google Shape;175;g22bce4c550d_0_10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6" name="Google Shape;176;g22bce4c550d_0_10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77" name="Shape 177"/>
        <p:cNvGrpSpPr/>
        <p:nvPr/>
      </p:nvGrpSpPr>
      <p:grpSpPr>
        <a:xfrm>
          <a:off x="0" y="0"/>
          <a:ext cx="0" cy="0"/>
          <a:chOff x="0" y="0"/>
          <a:chExt cx="0" cy="0"/>
        </a:xfrm>
      </p:grpSpPr>
      <p:pic>
        <p:nvPicPr>
          <p:cNvPr id="178" name="Google Shape;178;g22bce4c550d_0_10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79" name="Google Shape;179;g22bce4c550d_0_10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0" name="Google Shape;180;g22bce4c550d_0_10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1" name="Shape 181"/>
        <p:cNvGrpSpPr/>
        <p:nvPr/>
      </p:nvGrpSpPr>
      <p:grpSpPr>
        <a:xfrm>
          <a:off x="0" y="0"/>
          <a:ext cx="0" cy="0"/>
          <a:chOff x="0" y="0"/>
          <a:chExt cx="0" cy="0"/>
        </a:xfrm>
      </p:grpSpPr>
      <p:pic>
        <p:nvPicPr>
          <p:cNvPr id="182" name="Google Shape;182;g22bce4c550d_0_11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83" name="Google Shape;183;g22bce4c550d_0_11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4" name="Google Shape;184;g22bce4c550d_0_11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85" name="Shape 185"/>
        <p:cNvGrpSpPr/>
        <p:nvPr/>
      </p:nvGrpSpPr>
      <p:grpSpPr>
        <a:xfrm>
          <a:off x="0" y="0"/>
          <a:ext cx="0" cy="0"/>
          <a:chOff x="0" y="0"/>
          <a:chExt cx="0" cy="0"/>
        </a:xfrm>
      </p:grpSpPr>
      <p:sp>
        <p:nvSpPr>
          <p:cNvPr id="186" name="Google Shape;186;g22bce4c550d_0_116"/>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7" name="Google Shape;187;g22bce4c550d_0_11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88" name="Google Shape;188;g22bce4c550d_0_11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9" name="Google Shape;189;g22bce4c550d_0_11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90" name="Shape 190"/>
        <p:cNvGrpSpPr/>
        <p:nvPr/>
      </p:nvGrpSpPr>
      <p:grpSpPr>
        <a:xfrm>
          <a:off x="0" y="0"/>
          <a:ext cx="0" cy="0"/>
          <a:chOff x="0" y="0"/>
          <a:chExt cx="0" cy="0"/>
        </a:xfrm>
      </p:grpSpPr>
      <p:pic>
        <p:nvPicPr>
          <p:cNvPr id="191" name="Google Shape;191;g22bce4c550d_0_12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92" name="Google Shape;192;g22bce4c550d_0_12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93" name="Google Shape;193;g22bce4c550d_0_12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94" name="Shape 194"/>
        <p:cNvGrpSpPr/>
        <p:nvPr/>
      </p:nvGrpSpPr>
      <p:grpSpPr>
        <a:xfrm>
          <a:off x="0" y="0"/>
          <a:ext cx="0" cy="0"/>
          <a:chOff x="0" y="0"/>
          <a:chExt cx="0" cy="0"/>
        </a:xfrm>
      </p:grpSpPr>
      <p:pic>
        <p:nvPicPr>
          <p:cNvPr id="195" name="Google Shape;195;g22bce4c550d_0_12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96" name="Google Shape;196;g22bce4c550d_0_1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97" name="Shape 197"/>
        <p:cNvGrpSpPr/>
        <p:nvPr/>
      </p:nvGrpSpPr>
      <p:grpSpPr>
        <a:xfrm>
          <a:off x="0" y="0"/>
          <a:ext cx="0" cy="0"/>
          <a:chOff x="0" y="0"/>
          <a:chExt cx="0" cy="0"/>
        </a:xfrm>
      </p:grpSpPr>
      <p:sp>
        <p:nvSpPr>
          <p:cNvPr id="198" name="Google Shape;198;g22bce4c550d_0_12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9" name="Google Shape;199;g22bce4c550d_0_12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200" name="Google Shape;200;g22bce4c550d_0_12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01" name="Google Shape;201;g22bce4c550d_0_1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1" name="Shape 41"/>
        <p:cNvGrpSpPr/>
        <p:nvPr/>
      </p:nvGrpSpPr>
      <p:grpSpPr>
        <a:xfrm>
          <a:off x="0" y="0"/>
          <a:ext cx="0" cy="0"/>
          <a:chOff x="0" y="0"/>
          <a:chExt cx="0" cy="0"/>
        </a:xfrm>
      </p:grpSpPr>
      <p:sp>
        <p:nvSpPr>
          <p:cNvPr id="42" name="Google Shape;42;g139b5aa61ea_0_9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139b5aa61ea_0_9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4" name="Google Shape;44;g139b5aa61ea_0_9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5" name="Google Shape;45;g139b5aa61ea_0_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0" Type="http://schemas.openxmlformats.org/officeDocument/2006/relationships/theme" Target="../theme/theme4.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theme" Target="../theme/theme2.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11" Type="http://schemas.openxmlformats.org/officeDocument/2006/relationships/theme" Target="../theme/theme3.xml"/><Relationship Id="rId10" Type="http://schemas.openxmlformats.org/officeDocument/2006/relationships/slideLayout" Target="../slideLayouts/slideLayout35.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theme" Target="../theme/theme6.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 name="Shape 39"/>
        <p:cNvGrpSpPr/>
        <p:nvPr/>
      </p:nvGrpSpPr>
      <p:grpSpPr>
        <a:xfrm>
          <a:off x="0" y="0"/>
          <a:ext cx="0" cy="0"/>
          <a:chOff x="0" y="0"/>
          <a:chExt cx="0" cy="0"/>
        </a:xfrm>
      </p:grpSpPr>
      <p:sp>
        <p:nvSpPr>
          <p:cNvPr id="40" name="Google Shape;40;g139b5aa61ea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62A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8" name="Shape 168"/>
        <p:cNvGrpSpPr/>
        <p:nvPr/>
      </p:nvGrpSpPr>
      <p:grpSpPr>
        <a:xfrm>
          <a:off x="0" y="0"/>
          <a:ext cx="0" cy="0"/>
          <a:chOff x="0" y="0"/>
          <a:chExt cx="0" cy="0"/>
        </a:xfrm>
      </p:grpSpPr>
      <p:sp>
        <p:nvSpPr>
          <p:cNvPr id="169" name="Google Shape;169;g22bce4c550d_0_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hyperlink" Target="http://www.youtube.com/watch?v=rc7sgvOj6q8" TargetMode="External"/><Relationship Id="rId5"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4.xml"/><Relationship Id="rId3" Type="http://schemas.openxmlformats.org/officeDocument/2006/relationships/image" Target="../media/image4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citizensadvice.org.uk/debt-and-money/" TargetMode="External"/><Relationship Id="rId4" Type="http://schemas.openxmlformats.org/officeDocument/2006/relationships/image" Target="../media/image39.png"/><Relationship Id="rId11" Type="http://schemas.openxmlformats.org/officeDocument/2006/relationships/hyperlink" Target="https://www.childline.org.uk/#:~:text=Contacting%20Childline,we're%20here%20for%20you." TargetMode="External"/><Relationship Id="rId10" Type="http://schemas.openxmlformats.org/officeDocument/2006/relationships/hyperlink" Target="https://www.childline.org.uk/#:~:text=Contacting%20Childline,we're%20here%20for%20you." TargetMode="External"/><Relationship Id="rId9" Type="http://schemas.openxmlformats.org/officeDocument/2006/relationships/image" Target="../media/image36.png"/><Relationship Id="rId5" Type="http://schemas.openxmlformats.org/officeDocument/2006/relationships/image" Target="../media/image40.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resources.ftflic.com/" TargetMode="External"/><Relationship Id="rId4" Type="http://schemas.openxmlformats.org/officeDocument/2006/relationships/hyperlink" Target="https://www.experian.com/blogs/ask-experian/how-to-read-bank-statement/" TargetMode="External"/><Relationship Id="rId5" Type="http://schemas.openxmlformats.org/officeDocument/2006/relationships/hyperlink" Target="https://www.gohenry.com/uk/blog/financial-education/how-to-help-kids-understand-and-read-their-bank-statements" TargetMode="External"/><Relationship Id="rId6" Type="http://schemas.openxmlformats.org/officeDocument/2006/relationships/hyperlink" Target="https://www.moneysavingexpert.com/banking/bank-statement-codes/" TargetMode="External"/></Relationships>
</file>

<file path=ppt/slides/_rels/slide41.xml.rels><?xml version="1.0" encoding="UTF-8" standalone="yes"?><Relationships xmlns="http://schemas.openxmlformats.org/package/2006/relationships"><Relationship Id="rId11" Type="http://schemas.openxmlformats.org/officeDocument/2006/relationships/hyperlink" Target="https://www.gohenry.com/uk/blog/financial-education/how-to-help-kids-understand-and-read-their-bank-statements" TargetMode="External"/><Relationship Id="rId10" Type="http://schemas.openxmlformats.org/officeDocument/2006/relationships/hyperlink" Target="https://www.gohenry.com/uk/blog/financial-education/how-to-help-kids-understand-and-read-their-bank-statements" TargetMode="External"/><Relationship Id="rId13" Type="http://schemas.openxmlformats.org/officeDocument/2006/relationships/image" Target="../media/image44.png"/><Relationship Id="rId12" Type="http://schemas.openxmlformats.org/officeDocument/2006/relationships/hyperlink" Target="https://www.gohenry.com/uk/blog/financial-education/how-to-help-kids-understand-and-read-their-bank-statements" TargetMode="External"/><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www.moneysavingexpert.com/banking/bank-statement-codes/" TargetMode="External"/><Relationship Id="rId4" Type="http://schemas.openxmlformats.org/officeDocument/2006/relationships/hyperlink" Target="https://www.moneysavingexpert.com/banking/bank-statement-codes/" TargetMode="External"/><Relationship Id="rId9" Type="http://schemas.openxmlformats.org/officeDocument/2006/relationships/image" Target="../media/image45.png"/><Relationship Id="rId14" Type="http://schemas.openxmlformats.org/officeDocument/2006/relationships/image" Target="../media/image42.png"/><Relationship Id="rId5" Type="http://schemas.openxmlformats.org/officeDocument/2006/relationships/hyperlink" Target="https://www.moneysavingexpert.com/banking/bank-statement-codes/" TargetMode="External"/><Relationship Id="rId6" Type="http://schemas.openxmlformats.org/officeDocument/2006/relationships/hyperlink" Target="https://www.experian.com/blogs/ask-experian/how-to-read-bank-statement/" TargetMode="External"/><Relationship Id="rId7" Type="http://schemas.openxmlformats.org/officeDocument/2006/relationships/image" Target="../media/image43.png"/><Relationship Id="rId8" Type="http://schemas.openxmlformats.org/officeDocument/2006/relationships/hyperlink" Target="https://resources.ftflic.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205" name="Shape 205"/>
        <p:cNvGrpSpPr/>
        <p:nvPr/>
      </p:nvGrpSpPr>
      <p:grpSpPr>
        <a:xfrm>
          <a:off x="0" y="0"/>
          <a:ext cx="0" cy="0"/>
          <a:chOff x="0" y="0"/>
          <a:chExt cx="0" cy="0"/>
        </a:xfrm>
      </p:grpSpPr>
      <p:sp>
        <p:nvSpPr>
          <p:cNvPr id="206" name="Google Shape;206;g22bce4c550d_0_94"/>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make informed financial decisions</a:t>
            </a:r>
            <a:endParaRPr b="1" i="0" sz="4800" u="none" cap="none" strike="noStrike">
              <a:solidFill>
                <a:schemeClr val="lt1"/>
              </a:solidFill>
              <a:latin typeface="Lato Black"/>
              <a:ea typeface="Lato Black"/>
              <a:cs typeface="Lato Black"/>
              <a:sym typeface="Lato Black"/>
            </a:endParaRPr>
          </a:p>
        </p:txBody>
      </p:sp>
      <p:sp>
        <p:nvSpPr>
          <p:cNvPr id="207" name="Google Shape;207;g22bce4c550d_0_94"/>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Three</a:t>
            </a:r>
            <a:r>
              <a:rPr b="1" i="0" lang="en-GB" sz="1000" u="none" cap="none" strike="noStrike">
                <a:solidFill>
                  <a:schemeClr val="accent2"/>
                </a:solidFill>
                <a:latin typeface="Arial"/>
                <a:ea typeface="Arial"/>
                <a:cs typeface="Arial"/>
                <a:sym typeface="Arial"/>
              </a:rPr>
              <a:t> (recommended for Year 7 or 8)</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1ae108d2c19_0_1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10</a:t>
            </a:r>
            <a:endParaRPr>
              <a:latin typeface="Lato"/>
              <a:ea typeface="Lato"/>
              <a:cs typeface="Lato"/>
              <a:sym typeface="Lato"/>
            </a:endParaRPr>
          </a:p>
        </p:txBody>
      </p:sp>
      <p:sp>
        <p:nvSpPr>
          <p:cNvPr id="297" name="Google Shape;297;g1ae108d2c19_0_17"/>
          <p:cNvSpPr txBox="1"/>
          <p:nvPr/>
        </p:nvSpPr>
        <p:spPr>
          <a:xfrm>
            <a:off x="474025" y="1791450"/>
            <a:ext cx="5799300" cy="7803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lang="en-GB" sz="1800">
                <a:solidFill>
                  <a:schemeClr val="accent3"/>
                </a:solidFill>
                <a:latin typeface="Lato"/>
                <a:ea typeface="Lato"/>
                <a:cs typeface="Lato"/>
                <a:sym typeface="Lato"/>
              </a:rPr>
              <a:t>Explain the </a:t>
            </a:r>
            <a:r>
              <a:rPr b="1" lang="en-GB" sz="1800">
                <a:solidFill>
                  <a:schemeClr val="accent3"/>
                </a:solidFill>
                <a:latin typeface="Lato"/>
                <a:ea typeface="Lato"/>
                <a:cs typeface="Lato"/>
                <a:sym typeface="Lato"/>
              </a:rPr>
              <a:t>purpose</a:t>
            </a:r>
            <a:r>
              <a:rPr b="1" lang="en-GB" sz="1800">
                <a:solidFill>
                  <a:schemeClr val="accent3"/>
                </a:solidFill>
                <a:latin typeface="Lato"/>
                <a:ea typeface="Lato"/>
                <a:cs typeface="Lato"/>
                <a:sym typeface="Lato"/>
              </a:rPr>
              <a:t> of a bank statement and why </a:t>
            </a:r>
            <a:r>
              <a:rPr b="1" lang="en-GB" sz="1800">
                <a:solidFill>
                  <a:schemeClr val="accent3"/>
                </a:solidFill>
                <a:latin typeface="Lato"/>
                <a:ea typeface="Lato"/>
                <a:cs typeface="Lato"/>
                <a:sym typeface="Lato"/>
              </a:rPr>
              <a:t>it's</a:t>
            </a:r>
            <a:r>
              <a:rPr b="1" lang="en-GB" sz="1800">
                <a:solidFill>
                  <a:schemeClr val="accent3"/>
                </a:solidFill>
                <a:latin typeface="Lato"/>
                <a:ea typeface="Lato"/>
                <a:cs typeface="Lato"/>
                <a:sym typeface="Lato"/>
              </a:rPr>
              <a:t> important to check your bank statement</a:t>
            </a:r>
            <a:endParaRPr b="1" i="0" sz="1800" u="none" cap="none" strike="noStrike">
              <a:solidFill>
                <a:schemeClr val="accent3"/>
              </a:solidFill>
              <a:latin typeface="Lato"/>
              <a:ea typeface="Lato"/>
              <a:cs typeface="Lato"/>
              <a:sym typeface="Lato"/>
            </a:endParaRPr>
          </a:p>
        </p:txBody>
      </p:sp>
      <p:sp>
        <p:nvSpPr>
          <p:cNvPr id="298" name="Google Shape;298;g1ae108d2c19_0_17"/>
          <p:cNvSpPr txBox="1"/>
          <p:nvPr>
            <p:ph type="ctrTitle"/>
          </p:nvPr>
        </p:nvSpPr>
        <p:spPr>
          <a:xfrm>
            <a:off x="1879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statements</a:t>
            </a:r>
            <a:endParaRPr b="1" i="0" sz="2900" u="none" cap="none" strike="noStrike">
              <a:solidFill>
                <a:schemeClr val="accent2"/>
              </a:solidFill>
              <a:latin typeface="Lato"/>
              <a:ea typeface="Lato"/>
              <a:cs typeface="Lato"/>
              <a:sym typeface="Lato"/>
            </a:endParaRPr>
          </a:p>
        </p:txBody>
      </p:sp>
      <p:grpSp>
        <p:nvGrpSpPr>
          <p:cNvPr id="299" name="Google Shape;299;g1ae108d2c19_0_17"/>
          <p:cNvGrpSpPr/>
          <p:nvPr/>
        </p:nvGrpSpPr>
        <p:grpSpPr>
          <a:xfrm>
            <a:off x="6463425" y="1670275"/>
            <a:ext cx="2275550" cy="2275550"/>
            <a:chOff x="5835425" y="1718125"/>
            <a:chExt cx="2275550" cy="2275550"/>
          </a:xfrm>
        </p:grpSpPr>
        <p:pic>
          <p:nvPicPr>
            <p:cNvPr id="300" name="Google Shape;300;g1ae108d2c19_0_17"/>
            <p:cNvPicPr preferRelativeResize="0"/>
            <p:nvPr/>
          </p:nvPicPr>
          <p:blipFill>
            <a:blip r:embed="rId3">
              <a:alphaModFix/>
            </a:blip>
            <a:stretch>
              <a:fillRect/>
            </a:stretch>
          </p:blipFill>
          <p:spPr>
            <a:xfrm>
              <a:off x="5835425" y="1718125"/>
              <a:ext cx="2275550" cy="2275550"/>
            </a:xfrm>
            <a:prstGeom prst="rect">
              <a:avLst/>
            </a:prstGeom>
            <a:noFill/>
            <a:ln>
              <a:noFill/>
            </a:ln>
          </p:spPr>
        </p:pic>
        <p:pic>
          <p:nvPicPr>
            <p:cNvPr id="301" name="Google Shape;301;g1ae108d2c19_0_17"/>
            <p:cNvPicPr preferRelativeResize="0"/>
            <p:nvPr/>
          </p:nvPicPr>
          <p:blipFill>
            <a:blip r:embed="rId4">
              <a:alphaModFix/>
            </a:blip>
            <a:stretch>
              <a:fillRect/>
            </a:stretch>
          </p:blipFill>
          <p:spPr>
            <a:xfrm>
              <a:off x="6182400" y="1872750"/>
              <a:ext cx="418125" cy="418125"/>
            </a:xfrm>
            <a:prstGeom prst="rect">
              <a:avLst/>
            </a:prstGeom>
            <a:noFill/>
            <a:ln>
              <a:noFill/>
            </a:ln>
          </p:spPr>
        </p:pic>
      </p:grpSp>
      <p:sp>
        <p:nvSpPr>
          <p:cNvPr id="302" name="Google Shape;302;g1ae108d2c19_0_17"/>
          <p:cNvSpPr txBox="1"/>
          <p:nvPr/>
        </p:nvSpPr>
        <p:spPr>
          <a:xfrm>
            <a:off x="474025" y="2682025"/>
            <a:ext cx="5799300" cy="10989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lang="en-GB" sz="1800">
                <a:solidFill>
                  <a:schemeClr val="dk1"/>
                </a:solidFill>
                <a:latin typeface="Lato"/>
                <a:ea typeface="Lato"/>
                <a:cs typeface="Lato"/>
                <a:sym typeface="Lato"/>
              </a:rPr>
              <a:t>What is a bank </a:t>
            </a:r>
            <a:r>
              <a:rPr b="1" lang="en-GB" sz="1800">
                <a:solidFill>
                  <a:schemeClr val="dk1"/>
                </a:solidFill>
                <a:latin typeface="Lato"/>
                <a:ea typeface="Lato"/>
                <a:cs typeface="Lato"/>
                <a:sym typeface="Lato"/>
              </a:rPr>
              <a:t>statement</a:t>
            </a:r>
            <a:r>
              <a:rPr b="1" lang="en-GB" sz="1800">
                <a:solidFill>
                  <a:schemeClr val="dk1"/>
                </a:solidFill>
                <a:latin typeface="Lato"/>
                <a:ea typeface="Lato"/>
                <a:cs typeface="Lato"/>
                <a:sym typeface="Lato"/>
              </a:rPr>
              <a:t>?</a:t>
            </a:r>
            <a:endParaRPr b="1" sz="1800">
              <a:solidFill>
                <a:schemeClr val="dk1"/>
              </a:solidFill>
              <a:latin typeface="Lato"/>
              <a:ea typeface="Lato"/>
              <a:cs typeface="Lato"/>
              <a:sym typeface="Lato"/>
            </a:endParaRPr>
          </a:p>
          <a:p>
            <a:pPr indent="0" lvl="0" marL="101600" marR="0" rtl="0" algn="ctr">
              <a:lnSpc>
                <a:spcPct val="115000"/>
              </a:lnSpc>
              <a:spcBef>
                <a:spcPts val="0"/>
              </a:spcBef>
              <a:spcAft>
                <a:spcPts val="0"/>
              </a:spcAft>
              <a:buNone/>
            </a:pPr>
            <a:r>
              <a:rPr b="1" lang="en-GB" sz="1800">
                <a:solidFill>
                  <a:schemeClr val="dk1"/>
                </a:solidFill>
                <a:latin typeface="Lato"/>
                <a:ea typeface="Lato"/>
                <a:cs typeface="Lato"/>
                <a:sym typeface="Lato"/>
              </a:rPr>
              <a:t>What is included in a bank statement?</a:t>
            </a:r>
            <a:endParaRPr b="1" sz="1800">
              <a:solidFill>
                <a:schemeClr val="dk1"/>
              </a:solidFill>
              <a:latin typeface="Lato"/>
              <a:ea typeface="Lato"/>
              <a:cs typeface="Lato"/>
              <a:sym typeface="Lato"/>
            </a:endParaRPr>
          </a:p>
          <a:p>
            <a:pPr indent="0" lvl="0" marL="101600" marR="0" rtl="0" algn="ctr">
              <a:lnSpc>
                <a:spcPct val="115000"/>
              </a:lnSpc>
              <a:spcBef>
                <a:spcPts val="0"/>
              </a:spcBef>
              <a:spcAft>
                <a:spcPts val="0"/>
              </a:spcAft>
              <a:buNone/>
            </a:pPr>
            <a:r>
              <a:rPr b="1" lang="en-GB" sz="1800">
                <a:solidFill>
                  <a:schemeClr val="dk1"/>
                </a:solidFill>
                <a:latin typeface="Lato"/>
                <a:ea typeface="Lato"/>
                <a:cs typeface="Lato"/>
                <a:sym typeface="Lato"/>
              </a:rPr>
              <a:t>What charges might be listed on a bank statement?</a:t>
            </a:r>
            <a:endParaRPr b="1" sz="18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7"/>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None/>
            </a:pPr>
            <a:r>
              <a:t/>
            </a:r>
            <a:endParaRPr b="0" i="0" sz="2800" u="none" cap="none" strike="noStrike">
              <a:solidFill>
                <a:srgbClr val="595959"/>
              </a:solidFill>
              <a:latin typeface="Arial"/>
              <a:ea typeface="Arial"/>
              <a:cs typeface="Arial"/>
              <a:sym typeface="Arial"/>
            </a:endParaRPr>
          </a:p>
        </p:txBody>
      </p:sp>
      <p:sp>
        <p:nvSpPr>
          <p:cNvPr id="308" name="Google Shape;308;p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p:txBody>
      </p:sp>
      <p:sp>
        <p:nvSpPr>
          <p:cNvPr id="310" name="Google Shape;310;p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lang="en-GB">
                <a:solidFill>
                  <a:srgbClr val="262A33"/>
                </a:solidFill>
              </a:rPr>
              <a:t>‹#›</a:t>
            </a:fld>
            <a:endParaRPr>
              <a:solidFill>
                <a:srgbClr val="262A33"/>
              </a:solidFill>
            </a:endParaRPr>
          </a:p>
        </p:txBody>
      </p:sp>
      <p:sp>
        <p:nvSpPr>
          <p:cNvPr id="311" name="Google Shape;311;p7"/>
          <p:cNvSpPr txBox="1"/>
          <p:nvPr/>
        </p:nvSpPr>
        <p:spPr>
          <a:xfrm>
            <a:off x="488177" y="1254400"/>
            <a:ext cx="8188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Describe the purpose of a bank statement</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what different parts of a bank statement mean</a:t>
            </a:r>
            <a:endParaRPr b="1" sz="2200">
              <a:solidFill>
                <a:srgbClr val="FFFFFF"/>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FFFFFF"/>
              </a:buClr>
              <a:buSzPts val="2200"/>
              <a:buChar char="●"/>
            </a:pPr>
            <a:r>
              <a:rPr b="1" i="0" lang="en-GB" sz="2200" u="none" cap="none" strike="noStrike">
                <a:solidFill>
                  <a:srgbClr val="FFFFFF"/>
                </a:solidFill>
                <a:latin typeface="Lato"/>
                <a:ea typeface="Lato"/>
                <a:cs typeface="Lato"/>
                <a:sym typeface="Lato"/>
              </a:rPr>
              <a:t>Evaluate the different methods for tracking finances</a:t>
            </a:r>
            <a:r>
              <a:rPr b="0" i="0" lang="en-GB" sz="2200" u="none" cap="none" strike="noStrike">
                <a:solidFill>
                  <a:srgbClr val="FFFFFF"/>
                </a:solidFill>
                <a:latin typeface="Lato Light"/>
                <a:ea typeface="Lato Light"/>
                <a:cs typeface="Lato Light"/>
                <a:sym typeface="Lato Light"/>
              </a:rPr>
              <a:t> </a:t>
            </a:r>
            <a:endParaRPr b="0" i="0" sz="2200" u="none" cap="none" strike="noStrike">
              <a:solidFill>
                <a:srgbClr val="FFFFFF"/>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05b7abb807_0_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12</a:t>
            </a:r>
            <a:endParaRPr>
              <a:solidFill>
                <a:srgbClr val="262A33"/>
              </a:solidFill>
              <a:latin typeface="Lato"/>
              <a:ea typeface="Lato"/>
              <a:cs typeface="Lato"/>
              <a:sym typeface="Lato"/>
            </a:endParaRPr>
          </a:p>
        </p:txBody>
      </p:sp>
      <p:sp>
        <p:nvSpPr>
          <p:cNvPr id="317" name="Google Shape;317;g205b7abb807_0_9"/>
          <p:cNvSpPr txBox="1"/>
          <p:nvPr>
            <p:ph type="ctrTitle"/>
          </p:nvPr>
        </p:nvSpPr>
        <p:spPr>
          <a:xfrm>
            <a:off x="2059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Abbreviations on bank statements</a:t>
            </a:r>
            <a:endParaRPr b="1" i="0" sz="2900" u="none" cap="none" strike="noStrike">
              <a:solidFill>
                <a:schemeClr val="accent2"/>
              </a:solidFill>
              <a:latin typeface="Lato"/>
              <a:ea typeface="Lato"/>
              <a:cs typeface="Lato"/>
              <a:sym typeface="Lato"/>
            </a:endParaRPr>
          </a:p>
        </p:txBody>
      </p:sp>
      <p:sp>
        <p:nvSpPr>
          <p:cNvPr id="318" name="Google Shape;318;g205b7abb807_0_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grpSp>
        <p:nvGrpSpPr>
          <p:cNvPr id="319" name="Google Shape;319;g205b7abb807_0_9"/>
          <p:cNvGrpSpPr/>
          <p:nvPr/>
        </p:nvGrpSpPr>
        <p:grpSpPr>
          <a:xfrm>
            <a:off x="98350" y="2134912"/>
            <a:ext cx="1737900" cy="2726196"/>
            <a:chOff x="169625" y="1981699"/>
            <a:chExt cx="1737900" cy="2726196"/>
          </a:xfrm>
        </p:grpSpPr>
        <p:sp>
          <p:nvSpPr>
            <p:cNvPr id="320" name="Google Shape;320;g205b7abb807_0_9"/>
            <p:cNvSpPr/>
            <p:nvPr/>
          </p:nvSpPr>
          <p:spPr>
            <a:xfrm>
              <a:off x="169625" y="1981699"/>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Direct debit</a:t>
              </a:r>
              <a:endParaRPr b="1">
                <a:solidFill>
                  <a:schemeClr val="lt1"/>
                </a:solidFill>
                <a:latin typeface="Lato"/>
                <a:ea typeface="Lato"/>
                <a:cs typeface="Lato"/>
                <a:sym typeface="Lato"/>
              </a:endParaRPr>
            </a:p>
          </p:txBody>
        </p:sp>
        <p:sp>
          <p:nvSpPr>
            <p:cNvPr id="321" name="Google Shape;321;g205b7abb807_0_9"/>
            <p:cNvSpPr/>
            <p:nvPr/>
          </p:nvSpPr>
          <p:spPr>
            <a:xfrm>
              <a:off x="169625" y="2446429"/>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Standing order</a:t>
              </a:r>
              <a:endParaRPr b="1">
                <a:solidFill>
                  <a:schemeClr val="lt1"/>
                </a:solidFill>
                <a:latin typeface="Lato"/>
                <a:ea typeface="Lato"/>
                <a:cs typeface="Lato"/>
                <a:sym typeface="Lato"/>
              </a:endParaRPr>
            </a:p>
          </p:txBody>
        </p:sp>
        <p:sp>
          <p:nvSpPr>
            <p:cNvPr id="322" name="Google Shape;322;g205b7abb807_0_9"/>
            <p:cNvSpPr/>
            <p:nvPr/>
          </p:nvSpPr>
          <p:spPr>
            <a:xfrm>
              <a:off x="169625" y="2911196"/>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Transfer </a:t>
              </a:r>
              <a:endParaRPr b="1">
                <a:solidFill>
                  <a:schemeClr val="lt1"/>
                </a:solidFill>
                <a:latin typeface="Lato"/>
                <a:ea typeface="Lato"/>
                <a:cs typeface="Lato"/>
                <a:sym typeface="Lato"/>
              </a:endParaRPr>
            </a:p>
          </p:txBody>
        </p:sp>
        <p:sp>
          <p:nvSpPr>
            <p:cNvPr id="323" name="Google Shape;323;g205b7abb807_0_9"/>
            <p:cNvSpPr/>
            <p:nvPr/>
          </p:nvSpPr>
          <p:spPr>
            <a:xfrm>
              <a:off x="169625" y="3375940"/>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Interest</a:t>
              </a:r>
              <a:endParaRPr b="1">
                <a:solidFill>
                  <a:schemeClr val="lt1"/>
                </a:solidFill>
                <a:latin typeface="Lato"/>
                <a:ea typeface="Lato"/>
                <a:cs typeface="Lato"/>
                <a:sym typeface="Lato"/>
              </a:endParaRPr>
            </a:p>
          </p:txBody>
        </p:sp>
        <p:sp>
          <p:nvSpPr>
            <p:cNvPr id="324" name="Google Shape;324;g205b7abb807_0_9"/>
            <p:cNvSpPr/>
            <p:nvPr/>
          </p:nvSpPr>
          <p:spPr>
            <a:xfrm>
              <a:off x="169625" y="3822151"/>
              <a:ext cx="1737900" cy="4395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Banks and building societies</a:t>
              </a:r>
              <a:endParaRPr b="1">
                <a:solidFill>
                  <a:schemeClr val="lt1"/>
                </a:solidFill>
                <a:latin typeface="Lato"/>
                <a:ea typeface="Lato"/>
                <a:cs typeface="Lato"/>
                <a:sym typeface="Lato"/>
              </a:endParaRPr>
            </a:p>
          </p:txBody>
        </p:sp>
        <p:sp>
          <p:nvSpPr>
            <p:cNvPr id="325" name="Google Shape;325;g205b7abb807_0_9"/>
            <p:cNvSpPr/>
            <p:nvPr/>
          </p:nvSpPr>
          <p:spPr>
            <a:xfrm>
              <a:off x="169625" y="4330496"/>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Charge</a:t>
              </a:r>
              <a:endParaRPr b="1">
                <a:solidFill>
                  <a:schemeClr val="lt1"/>
                </a:solidFill>
                <a:latin typeface="Lato"/>
                <a:ea typeface="Lato"/>
                <a:cs typeface="Lato"/>
                <a:sym typeface="Lato"/>
              </a:endParaRPr>
            </a:p>
          </p:txBody>
        </p:sp>
      </p:grpSp>
      <p:sp>
        <p:nvSpPr>
          <p:cNvPr id="326" name="Google Shape;326;g205b7abb807_0_9"/>
          <p:cNvSpPr txBox="1"/>
          <p:nvPr/>
        </p:nvSpPr>
        <p:spPr>
          <a:xfrm>
            <a:off x="1892100" y="1012775"/>
            <a:ext cx="7277400" cy="4311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lang="en-GB" sz="1600">
                <a:solidFill>
                  <a:srgbClr val="0543B3"/>
                </a:solidFill>
                <a:latin typeface="Lato"/>
                <a:ea typeface="Lato"/>
                <a:cs typeface="Lato"/>
                <a:sym typeface="Lato"/>
              </a:rPr>
              <a:t>Match the key term to </a:t>
            </a:r>
            <a:r>
              <a:rPr b="1" lang="en-GB" sz="1600">
                <a:solidFill>
                  <a:srgbClr val="0543B3"/>
                </a:solidFill>
                <a:latin typeface="Lato"/>
                <a:ea typeface="Lato"/>
                <a:cs typeface="Lato"/>
                <a:sym typeface="Lato"/>
              </a:rPr>
              <a:t>t</a:t>
            </a:r>
            <a:r>
              <a:rPr b="1" lang="en-GB" sz="1600">
                <a:solidFill>
                  <a:srgbClr val="0543B3"/>
                </a:solidFill>
                <a:latin typeface="Lato"/>
                <a:ea typeface="Lato"/>
                <a:cs typeface="Lato"/>
                <a:sym typeface="Lato"/>
              </a:rPr>
              <a:t>he abbreviation and definition </a:t>
            </a:r>
            <a:endParaRPr b="1" i="0" sz="1600" u="none" cap="none" strike="noStrike">
              <a:solidFill>
                <a:srgbClr val="0543B3"/>
              </a:solidFill>
              <a:latin typeface="Lato"/>
              <a:ea typeface="Lato"/>
              <a:cs typeface="Lato"/>
              <a:sym typeface="Lato"/>
            </a:endParaRPr>
          </a:p>
        </p:txBody>
      </p:sp>
      <p:sp>
        <p:nvSpPr>
          <p:cNvPr id="327" name="Google Shape;327;g205b7abb807_0_9"/>
          <p:cNvSpPr txBox="1"/>
          <p:nvPr/>
        </p:nvSpPr>
        <p:spPr>
          <a:xfrm>
            <a:off x="0" y="4861550"/>
            <a:ext cx="2041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500">
                <a:latin typeface="Lato"/>
                <a:ea typeface="Lato"/>
                <a:cs typeface="Lato"/>
                <a:sym typeface="Lato"/>
              </a:rPr>
              <a:t>*Building societies are like banks but are run by their members. Banks are companies listed on the stock market.</a:t>
            </a:r>
            <a:endParaRPr sz="500">
              <a:latin typeface="Lato"/>
              <a:ea typeface="Lato"/>
              <a:cs typeface="Lato"/>
              <a:sym typeface="Lato"/>
            </a:endParaRPr>
          </a:p>
        </p:txBody>
      </p:sp>
      <p:graphicFrame>
        <p:nvGraphicFramePr>
          <p:cNvPr id="328" name="Google Shape;328;g205b7abb807_0_9"/>
          <p:cNvGraphicFramePr/>
          <p:nvPr/>
        </p:nvGraphicFramePr>
        <p:xfrm>
          <a:off x="1942950" y="1086920"/>
          <a:ext cx="3000000" cy="3000000"/>
        </p:xfrm>
        <a:graphic>
          <a:graphicData uri="http://schemas.openxmlformats.org/drawingml/2006/table">
            <a:tbl>
              <a:tblPr>
                <a:noFill/>
                <a:tableStyleId>{FF646AAF-AEB1-46AD-A667-63DD934F1C57}</a:tableStyleId>
              </a:tblPr>
              <a:tblGrid>
                <a:gridCol w="1567050"/>
                <a:gridCol w="1561700"/>
                <a:gridCol w="4046950"/>
              </a:tblGrid>
              <a:tr h="293800">
                <a:tc>
                  <a:txBody>
                    <a:bodyPr/>
                    <a:lstStyle/>
                    <a:p>
                      <a:pPr indent="0" lvl="0" marL="0" marR="0" rtl="0" algn="l">
                        <a:lnSpc>
                          <a:spcPct val="100000"/>
                        </a:lnSpc>
                        <a:spcBef>
                          <a:spcPts val="0"/>
                        </a:spcBef>
                        <a:spcAft>
                          <a:spcPts val="0"/>
                        </a:spcAft>
                        <a:buNone/>
                      </a:pPr>
                      <a:r>
                        <a:rPr b="1" lang="en-GB" sz="1200" u="none" cap="none" strike="noStrike">
                          <a:solidFill>
                            <a:schemeClr val="lt1"/>
                          </a:solidFill>
                          <a:latin typeface="Lato"/>
                          <a:ea typeface="Lato"/>
                          <a:cs typeface="Lato"/>
                          <a:sym typeface="Lato"/>
                        </a:rPr>
                        <a:t>Abbreviation</a:t>
                      </a:r>
                      <a:endParaRPr b="1" sz="1200" u="none" cap="none" strike="noStrike">
                        <a:solidFill>
                          <a:schemeClr val="lt1"/>
                        </a:solidFill>
                        <a:latin typeface="Lato"/>
                        <a:ea typeface="Lato"/>
                        <a:cs typeface="Lato"/>
                        <a:sym typeface="Lato"/>
                      </a:endParaRPr>
                    </a:p>
                  </a:txBody>
                  <a:tcPr marT="45725" marB="45725"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None/>
                      </a:pPr>
                      <a:r>
                        <a:rPr b="1" lang="en-GB" sz="1200" u="none" cap="none" strike="noStrike">
                          <a:solidFill>
                            <a:schemeClr val="lt1"/>
                          </a:solidFill>
                          <a:latin typeface="Lato"/>
                          <a:ea typeface="Lato"/>
                          <a:cs typeface="Lato"/>
                          <a:sym typeface="Lato"/>
                        </a:rPr>
                        <a:t>What it</a:t>
                      </a:r>
                      <a:r>
                        <a:rPr b="1" lang="en-GB" sz="1200" u="none" cap="none" strike="noStrike">
                          <a:solidFill>
                            <a:schemeClr val="lt1"/>
                          </a:solidFill>
                          <a:latin typeface="Lato"/>
                          <a:ea typeface="Lato"/>
                          <a:cs typeface="Lato"/>
                          <a:sym typeface="Lato"/>
                        </a:rPr>
                        <a:t> stands for</a:t>
                      </a:r>
                      <a:endParaRPr b="1" sz="1200" u="none" cap="none" strike="noStrike">
                        <a:solidFill>
                          <a:schemeClr val="lt1"/>
                        </a:solidFill>
                        <a:latin typeface="Lato"/>
                        <a:ea typeface="Lato"/>
                        <a:cs typeface="Lato"/>
                        <a:sym typeface="Lato"/>
                      </a:endParaRPr>
                    </a:p>
                  </a:txBody>
                  <a:tcPr marT="45725" marB="45725"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None/>
                      </a:pPr>
                      <a:r>
                        <a:rPr b="1" lang="en-GB" sz="1200" u="none" cap="none" strike="noStrike">
                          <a:solidFill>
                            <a:schemeClr val="lt1"/>
                          </a:solidFill>
                          <a:latin typeface="Lato"/>
                          <a:ea typeface="Lato"/>
                          <a:cs typeface="Lato"/>
                          <a:sym typeface="Lato"/>
                        </a:rPr>
                        <a:t>What this means</a:t>
                      </a:r>
                      <a:endParaRPr b="1" sz="1200" u="none" cap="none" strike="noStrike">
                        <a:solidFill>
                          <a:schemeClr val="lt1"/>
                        </a:solidFill>
                        <a:latin typeface="Lato"/>
                        <a:ea typeface="Lato"/>
                        <a:cs typeface="Lato"/>
                        <a:sym typeface="Lato"/>
                      </a:endParaRPr>
                    </a:p>
                  </a:txBody>
                  <a:tcPr marT="45725" marB="45725" marR="91450" marL="914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82950">
                <a:tc>
                  <a:txBody>
                    <a:bodyPr/>
                    <a:lstStyle/>
                    <a:p>
                      <a:pPr indent="0" lvl="0" marL="0" rtl="0" algn="l">
                        <a:spcBef>
                          <a:spcPts val="0"/>
                        </a:spcBef>
                        <a:spcAft>
                          <a:spcPts val="0"/>
                        </a:spcAft>
                        <a:buNone/>
                      </a:pPr>
                      <a:r>
                        <a:rPr lang="en-GB" sz="1200">
                          <a:latin typeface="Lato"/>
                          <a:ea typeface="Lato"/>
                          <a:cs typeface="Lato"/>
                          <a:sym typeface="Lato"/>
                        </a:rPr>
                        <a:t>BACS</a:t>
                      </a:r>
                      <a:endParaRPr sz="1200">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6"/>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6"/>
                    </a:solidFill>
                  </a:tcPr>
                </a:tc>
                <a:tc>
                  <a:txBody>
                    <a:bodyPr/>
                    <a:lstStyle/>
                    <a:p>
                      <a:pPr indent="0" lvl="0" marL="0" rtl="0" algn="l">
                        <a:spcBef>
                          <a:spcPts val="0"/>
                        </a:spcBef>
                        <a:spcAft>
                          <a:spcPts val="0"/>
                        </a:spcAft>
                        <a:buNone/>
                      </a:pPr>
                      <a:r>
                        <a:rPr lang="en-GB" sz="1200">
                          <a:solidFill>
                            <a:srgbClr val="202124"/>
                          </a:solidFill>
                          <a:latin typeface="Lato"/>
                          <a:ea typeface="Lato"/>
                          <a:cs typeface="Lato"/>
                          <a:sym typeface="Lato"/>
                        </a:rPr>
                        <a:t>The network used by UK banks and building societies* to move money between themselves</a:t>
                      </a:r>
                      <a:endParaRPr sz="1200">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6"/>
                    </a:solidFill>
                  </a:tcPr>
                </a:tc>
              </a:tr>
              <a:tr h="416750">
                <a:tc>
                  <a:txBody>
                    <a:bodyPr/>
                    <a:lstStyle/>
                    <a:p>
                      <a:pPr indent="0" lvl="0" marL="0" rtl="0" algn="l">
                        <a:spcBef>
                          <a:spcPts val="0"/>
                        </a:spcBef>
                        <a:spcAft>
                          <a:spcPts val="0"/>
                        </a:spcAft>
                        <a:buNone/>
                      </a:pPr>
                      <a:r>
                        <a:rPr lang="en-GB" sz="1200">
                          <a:latin typeface="Lato"/>
                          <a:ea typeface="Lato"/>
                          <a:cs typeface="Lato"/>
                          <a:sym typeface="Lato"/>
                        </a:rPr>
                        <a:t>CHG</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Clr>
                          <a:srgbClr val="000000"/>
                        </a:buClr>
                        <a:buFont typeface="Arial"/>
                        <a:buNone/>
                      </a:pPr>
                      <a:r>
                        <a:rPr lang="en-GB" sz="1200">
                          <a:latin typeface="Lato"/>
                          <a:ea typeface="Lato"/>
                          <a:cs typeface="Lato"/>
                          <a:sym typeface="Lato"/>
                        </a:rPr>
                        <a:t>A transaction made has incurred an additional charge</a:t>
                      </a:r>
                      <a:endParaRPr sz="1200">
                        <a:latin typeface="Lato"/>
                        <a:ea typeface="Lato"/>
                        <a:cs typeface="Lato"/>
                        <a:sym typeface="Lato"/>
                      </a:endParaRPr>
                    </a:p>
                  </a:txBody>
                  <a:tcPr marT="91425" marB="91425" marR="91425" marL="91425">
                    <a:solidFill>
                      <a:schemeClr val="accent6"/>
                    </a:solidFill>
                  </a:tcPr>
                </a:tc>
              </a:tr>
              <a:tr h="416750">
                <a:tc>
                  <a:txBody>
                    <a:bodyPr/>
                    <a:lstStyle/>
                    <a:p>
                      <a:pPr indent="0" lvl="0" marL="0" rtl="0" algn="l">
                        <a:spcBef>
                          <a:spcPts val="0"/>
                        </a:spcBef>
                        <a:spcAft>
                          <a:spcPts val="0"/>
                        </a:spcAft>
                        <a:buNone/>
                      </a:pPr>
                      <a:r>
                        <a:rPr lang="en-GB" sz="1200">
                          <a:latin typeface="Lato"/>
                          <a:ea typeface="Lato"/>
                          <a:cs typeface="Lato"/>
                          <a:sym typeface="Lato"/>
                        </a:rPr>
                        <a:t>D/D</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Clr>
                          <a:srgbClr val="000000"/>
                        </a:buClr>
                        <a:buFont typeface="Arial"/>
                        <a:buNone/>
                      </a:pPr>
                      <a:r>
                        <a:rPr lang="en-GB" sz="1200">
                          <a:latin typeface="Lato"/>
                          <a:ea typeface="Lato"/>
                          <a:cs typeface="Lato"/>
                          <a:sym typeface="Lato"/>
                        </a:rPr>
                        <a:t>Regular payment, usually of a changing amount</a:t>
                      </a:r>
                      <a:endParaRPr sz="1200">
                        <a:latin typeface="Lato"/>
                        <a:ea typeface="Lato"/>
                        <a:cs typeface="Lato"/>
                        <a:sym typeface="Lato"/>
                      </a:endParaRPr>
                    </a:p>
                  </a:txBody>
                  <a:tcPr marT="91425" marB="91425" marR="91425" marL="91425">
                    <a:solidFill>
                      <a:schemeClr val="accent6"/>
                    </a:solidFill>
                  </a:tcPr>
                </a:tc>
              </a:tr>
              <a:tr h="582950">
                <a:tc>
                  <a:txBody>
                    <a:bodyPr/>
                    <a:lstStyle/>
                    <a:p>
                      <a:pPr indent="0" lvl="0" marL="0" rtl="0" algn="l">
                        <a:spcBef>
                          <a:spcPts val="0"/>
                        </a:spcBef>
                        <a:spcAft>
                          <a:spcPts val="0"/>
                        </a:spcAft>
                        <a:buNone/>
                      </a:pPr>
                      <a:r>
                        <a:rPr lang="en-GB" sz="1200">
                          <a:latin typeface="Lato"/>
                          <a:ea typeface="Lato"/>
                          <a:cs typeface="Lato"/>
                          <a:sym typeface="Lato"/>
                        </a:rPr>
                        <a:t>DR</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Clr>
                          <a:srgbClr val="000000"/>
                        </a:buClr>
                        <a:buFont typeface="Arial"/>
                        <a:buNone/>
                      </a:pPr>
                      <a:r>
                        <a:rPr lang="en-GB" sz="1200">
                          <a:latin typeface="Lato"/>
                          <a:ea typeface="Lato"/>
                          <a:cs typeface="Lato"/>
                          <a:sym typeface="Lato"/>
                        </a:rPr>
                        <a:t>Refers to money that comes out the account or when an account is negative</a:t>
                      </a:r>
                      <a:endParaRPr sz="1200">
                        <a:latin typeface="Lato"/>
                        <a:ea typeface="Lato"/>
                        <a:cs typeface="Lato"/>
                        <a:sym typeface="Lato"/>
                      </a:endParaRPr>
                    </a:p>
                  </a:txBody>
                  <a:tcPr marT="91425" marB="91425" marR="91425" marL="91425">
                    <a:solidFill>
                      <a:schemeClr val="accent6"/>
                    </a:solidFill>
                  </a:tcPr>
                </a:tc>
              </a:tr>
              <a:tr h="416750">
                <a:tc>
                  <a:txBody>
                    <a:bodyPr/>
                    <a:lstStyle/>
                    <a:p>
                      <a:pPr indent="0" lvl="0" marL="0" rtl="0" algn="l">
                        <a:spcBef>
                          <a:spcPts val="0"/>
                        </a:spcBef>
                        <a:spcAft>
                          <a:spcPts val="0"/>
                        </a:spcAft>
                        <a:buNone/>
                      </a:pPr>
                      <a:r>
                        <a:rPr lang="en-GB" sz="1200">
                          <a:latin typeface="Lato"/>
                          <a:ea typeface="Lato"/>
                          <a:cs typeface="Lato"/>
                          <a:sym typeface="Lato"/>
                        </a:rPr>
                        <a:t>CR</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None/>
                      </a:pPr>
                      <a:r>
                        <a:rPr lang="en-GB" sz="1200">
                          <a:latin typeface="Lato"/>
                          <a:ea typeface="Lato"/>
                          <a:cs typeface="Lato"/>
                          <a:sym typeface="Lato"/>
                        </a:rPr>
                        <a:t>Money going into the account</a:t>
                      </a:r>
                      <a:endParaRPr sz="1200">
                        <a:latin typeface="Lato"/>
                        <a:ea typeface="Lato"/>
                        <a:cs typeface="Lato"/>
                        <a:sym typeface="Lato"/>
                      </a:endParaRPr>
                    </a:p>
                  </a:txBody>
                  <a:tcPr marT="91425" marB="91425" marR="91425" marL="91425">
                    <a:solidFill>
                      <a:schemeClr val="accent6"/>
                    </a:solidFill>
                  </a:tcPr>
                </a:tc>
              </a:tr>
              <a:tr h="416750">
                <a:tc>
                  <a:txBody>
                    <a:bodyPr/>
                    <a:lstStyle/>
                    <a:p>
                      <a:pPr indent="0" lvl="0" marL="0" rtl="0" algn="l">
                        <a:spcBef>
                          <a:spcPts val="0"/>
                        </a:spcBef>
                        <a:spcAft>
                          <a:spcPts val="0"/>
                        </a:spcAft>
                        <a:buNone/>
                      </a:pPr>
                      <a:r>
                        <a:rPr lang="en-GB" sz="1200">
                          <a:latin typeface="Lato"/>
                          <a:ea typeface="Lato"/>
                          <a:cs typeface="Lato"/>
                          <a:sym typeface="Lato"/>
                        </a:rPr>
                        <a:t>INT</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Clr>
                          <a:srgbClr val="000000"/>
                        </a:buClr>
                        <a:buFont typeface="Arial"/>
                        <a:buNone/>
                      </a:pPr>
                      <a:r>
                        <a:rPr lang="en-GB" sz="1200">
                          <a:latin typeface="Lato"/>
                          <a:ea typeface="Lato"/>
                          <a:cs typeface="Lato"/>
                          <a:sym typeface="Lato"/>
                        </a:rPr>
                        <a:t>The amount earned on your balance or charged on a loan</a:t>
                      </a:r>
                      <a:endParaRPr sz="1200">
                        <a:latin typeface="Lato"/>
                        <a:ea typeface="Lato"/>
                        <a:cs typeface="Lato"/>
                        <a:sym typeface="Lato"/>
                      </a:endParaRPr>
                    </a:p>
                  </a:txBody>
                  <a:tcPr marT="91425" marB="91425" marR="91425" marL="91425">
                    <a:solidFill>
                      <a:schemeClr val="accent6"/>
                    </a:solidFill>
                  </a:tcPr>
                </a:tc>
              </a:tr>
              <a:tr h="416750">
                <a:tc>
                  <a:txBody>
                    <a:bodyPr/>
                    <a:lstStyle/>
                    <a:p>
                      <a:pPr indent="0" lvl="0" marL="0" rtl="0" algn="l">
                        <a:spcBef>
                          <a:spcPts val="0"/>
                        </a:spcBef>
                        <a:spcAft>
                          <a:spcPts val="0"/>
                        </a:spcAft>
                        <a:buNone/>
                      </a:pPr>
                      <a:r>
                        <a:rPr lang="en-GB" sz="1200">
                          <a:latin typeface="Lato"/>
                          <a:ea typeface="Lato"/>
                          <a:cs typeface="Lato"/>
                          <a:sym typeface="Lato"/>
                        </a:rPr>
                        <a:t>S/O or STO</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Clr>
                          <a:srgbClr val="000000"/>
                        </a:buClr>
                        <a:buFont typeface="Arial"/>
                        <a:buNone/>
                      </a:pPr>
                      <a:r>
                        <a:rPr lang="en-GB" sz="1200">
                          <a:latin typeface="Lato"/>
                          <a:ea typeface="Lato"/>
                          <a:cs typeface="Lato"/>
                          <a:sym typeface="Lato"/>
                        </a:rPr>
                        <a:t>Regular payment for a fixed amount</a:t>
                      </a:r>
                      <a:endParaRPr sz="1200">
                        <a:latin typeface="Lato"/>
                        <a:ea typeface="Lato"/>
                        <a:cs typeface="Lato"/>
                        <a:sym typeface="Lato"/>
                      </a:endParaRPr>
                    </a:p>
                  </a:txBody>
                  <a:tcPr marT="91425" marB="91425" marR="91425" marL="91425">
                    <a:solidFill>
                      <a:schemeClr val="accent6"/>
                    </a:solidFill>
                  </a:tcPr>
                </a:tc>
              </a:tr>
              <a:tr h="416750">
                <a:tc>
                  <a:txBody>
                    <a:bodyPr/>
                    <a:lstStyle/>
                    <a:p>
                      <a:pPr indent="0" lvl="0" marL="0" rtl="0" algn="l">
                        <a:spcBef>
                          <a:spcPts val="0"/>
                        </a:spcBef>
                        <a:spcAft>
                          <a:spcPts val="0"/>
                        </a:spcAft>
                        <a:buNone/>
                      </a:pPr>
                      <a:r>
                        <a:rPr lang="en-GB" sz="1200">
                          <a:latin typeface="Lato"/>
                          <a:ea typeface="Lato"/>
                          <a:cs typeface="Lato"/>
                          <a:sym typeface="Lato"/>
                        </a:rPr>
                        <a:t>TFR</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None/>
                      </a:pPr>
                      <a:r>
                        <a:t/>
                      </a:r>
                      <a:endParaRPr sz="1200">
                        <a:latin typeface="Lato"/>
                        <a:ea typeface="Lato"/>
                        <a:cs typeface="Lato"/>
                        <a:sym typeface="Lato"/>
                      </a:endParaRPr>
                    </a:p>
                  </a:txBody>
                  <a:tcPr marT="91425" marB="91425" marR="91425" marL="91425">
                    <a:solidFill>
                      <a:schemeClr val="accent6"/>
                    </a:solidFill>
                  </a:tcPr>
                </a:tc>
                <a:tc>
                  <a:txBody>
                    <a:bodyPr/>
                    <a:lstStyle/>
                    <a:p>
                      <a:pPr indent="0" lvl="0" marL="0" rtl="0" algn="l">
                        <a:spcBef>
                          <a:spcPts val="0"/>
                        </a:spcBef>
                        <a:spcAft>
                          <a:spcPts val="0"/>
                        </a:spcAft>
                        <a:buClr>
                          <a:srgbClr val="000000"/>
                        </a:buClr>
                        <a:buFont typeface="Arial"/>
                        <a:buNone/>
                      </a:pPr>
                      <a:r>
                        <a:rPr lang="en-GB" sz="1200">
                          <a:latin typeface="Lato"/>
                          <a:ea typeface="Lato"/>
                          <a:cs typeface="Lato"/>
                          <a:sym typeface="Lato"/>
                        </a:rPr>
                        <a:t>Money has been transferred between accounts</a:t>
                      </a:r>
                      <a:endParaRPr sz="1200">
                        <a:latin typeface="Lato"/>
                        <a:ea typeface="Lato"/>
                        <a:cs typeface="Lato"/>
                        <a:sym typeface="Lato"/>
                      </a:endParaRPr>
                    </a:p>
                  </a:txBody>
                  <a:tcPr marT="91425" marB="91425" marR="91425" marL="91425">
                    <a:solidFill>
                      <a:schemeClr val="accent6"/>
                    </a:solidFill>
                  </a:tcPr>
                </a:tc>
              </a:tr>
            </a:tbl>
          </a:graphicData>
        </a:graphic>
      </p:graphicFrame>
      <p:sp>
        <p:nvSpPr>
          <p:cNvPr id="329" name="Google Shape;329;g205b7abb807_0_9"/>
          <p:cNvSpPr/>
          <p:nvPr/>
        </p:nvSpPr>
        <p:spPr>
          <a:xfrm>
            <a:off x="98350" y="1678762"/>
            <a:ext cx="1737900" cy="3774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Credit</a:t>
            </a:r>
            <a:endParaRPr b="1">
              <a:solidFill>
                <a:schemeClr val="lt1"/>
              </a:solidFill>
              <a:latin typeface="Lato"/>
              <a:ea typeface="Lato"/>
              <a:cs typeface="Lato"/>
              <a:sym typeface="Lato"/>
            </a:endParaRPr>
          </a:p>
        </p:txBody>
      </p:sp>
      <p:sp>
        <p:nvSpPr>
          <p:cNvPr id="330" name="Google Shape;330;g205b7abb807_0_9"/>
          <p:cNvSpPr/>
          <p:nvPr/>
        </p:nvSpPr>
        <p:spPr>
          <a:xfrm>
            <a:off x="98350" y="1127364"/>
            <a:ext cx="1737900" cy="4395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Account overdrawn</a:t>
            </a:r>
            <a:endParaRPr b="1">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1c968a57ef1_0_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r>
              <a:t/>
            </a:r>
            <a:endParaRPr b="0" sz="1300"/>
          </a:p>
        </p:txBody>
      </p:sp>
      <p:graphicFrame>
        <p:nvGraphicFramePr>
          <p:cNvPr id="336" name="Google Shape;336;g1c968a57ef1_0_0"/>
          <p:cNvGraphicFramePr/>
          <p:nvPr/>
        </p:nvGraphicFramePr>
        <p:xfrm>
          <a:off x="360369" y="809292"/>
          <a:ext cx="3000000" cy="3000000"/>
        </p:xfrm>
        <a:graphic>
          <a:graphicData uri="http://schemas.openxmlformats.org/drawingml/2006/table">
            <a:tbl>
              <a:tblPr bandRow="1" firstRow="1">
                <a:noFill/>
                <a:tableStyleId>{91B898AF-B919-4C57-8484-E24E165D03F5}</a:tableStyleId>
              </a:tblPr>
              <a:tblGrid>
                <a:gridCol w="1278775"/>
                <a:gridCol w="1739925"/>
                <a:gridCol w="4246525"/>
              </a:tblGrid>
              <a:tr h="274325">
                <a:tc>
                  <a:txBody>
                    <a:bodyPr/>
                    <a:lstStyle/>
                    <a:p>
                      <a:pPr indent="0" lvl="0" marL="0" marR="0" rtl="0" algn="l">
                        <a:lnSpc>
                          <a:spcPct val="100000"/>
                        </a:lnSpc>
                        <a:spcBef>
                          <a:spcPts val="0"/>
                        </a:spcBef>
                        <a:spcAft>
                          <a:spcPts val="0"/>
                        </a:spcAft>
                        <a:buNone/>
                      </a:pPr>
                      <a:r>
                        <a:rPr b="1" lang="en-GB" sz="1200" u="none" cap="none" strike="noStrike">
                          <a:solidFill>
                            <a:schemeClr val="lt1"/>
                          </a:solidFill>
                          <a:latin typeface="Lato"/>
                          <a:ea typeface="Lato"/>
                          <a:cs typeface="Lato"/>
                          <a:sym typeface="Lato"/>
                        </a:rPr>
                        <a:t>Abbreviation</a:t>
                      </a:r>
                      <a:endParaRPr b="1" sz="1200" u="none" cap="none" strike="noStrike">
                        <a:solidFill>
                          <a:schemeClr val="lt1"/>
                        </a:solidFill>
                        <a:latin typeface="Lato"/>
                        <a:ea typeface="Lato"/>
                        <a:cs typeface="Lato"/>
                        <a:sym typeface="Lato"/>
                      </a:endParaRPr>
                    </a:p>
                  </a:txBody>
                  <a:tcPr marT="45725" marB="45725" marR="91450" marL="91450">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None/>
                      </a:pPr>
                      <a:r>
                        <a:rPr b="1" lang="en-GB" sz="1200" u="none" cap="none" strike="noStrike">
                          <a:solidFill>
                            <a:schemeClr val="lt1"/>
                          </a:solidFill>
                          <a:latin typeface="Lato"/>
                          <a:ea typeface="Lato"/>
                          <a:cs typeface="Lato"/>
                          <a:sym typeface="Lato"/>
                        </a:rPr>
                        <a:t>What it</a:t>
                      </a:r>
                      <a:r>
                        <a:rPr b="1" lang="en-GB" sz="1200" u="none" cap="none" strike="noStrike">
                          <a:solidFill>
                            <a:schemeClr val="lt1"/>
                          </a:solidFill>
                          <a:latin typeface="Lato"/>
                          <a:ea typeface="Lato"/>
                          <a:cs typeface="Lato"/>
                          <a:sym typeface="Lato"/>
                        </a:rPr>
                        <a:t> stands for</a:t>
                      </a:r>
                      <a:endParaRPr b="1" sz="1200" u="none" cap="none" strike="noStrike">
                        <a:solidFill>
                          <a:schemeClr val="lt1"/>
                        </a:solidFill>
                        <a:latin typeface="Lato"/>
                        <a:ea typeface="Lato"/>
                        <a:cs typeface="Lato"/>
                        <a:sym typeface="Lato"/>
                      </a:endParaRPr>
                    </a:p>
                  </a:txBody>
                  <a:tcPr marT="45725" marB="45725" marR="91450" marL="91450">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None/>
                      </a:pPr>
                      <a:r>
                        <a:rPr b="1" lang="en-GB" sz="1200" u="none" cap="none" strike="noStrike">
                          <a:solidFill>
                            <a:schemeClr val="lt1"/>
                          </a:solidFill>
                          <a:latin typeface="Lato"/>
                          <a:ea typeface="Lato"/>
                          <a:cs typeface="Lato"/>
                          <a:sym typeface="Lato"/>
                        </a:rPr>
                        <a:t>What this means</a:t>
                      </a:r>
                      <a:endParaRPr b="1" sz="1200" u="none" cap="none" strike="noStrike">
                        <a:solidFill>
                          <a:schemeClr val="lt1"/>
                        </a:solidFill>
                        <a:latin typeface="Lato"/>
                        <a:ea typeface="Lato"/>
                        <a:cs typeface="Lato"/>
                        <a:sym typeface="Lato"/>
                      </a:endParaRPr>
                    </a:p>
                  </a:txBody>
                  <a:tcPr marT="45725" marB="45725" marR="91450" marL="91450">
                    <a:lnB cap="flat" cmpd="sng" w="9525">
                      <a:solidFill>
                        <a:srgbClr val="9E9E9E"/>
                      </a:solidFill>
                      <a:prstDash val="solid"/>
                      <a:round/>
                      <a:headEnd len="sm" w="sm" type="none"/>
                      <a:tailEnd len="sm" w="sm" type="none"/>
                    </a:lnB>
                    <a:solidFill>
                      <a:schemeClr val="accent2"/>
                    </a:solidFill>
                  </a:tcPr>
                </a:tc>
              </a:tr>
              <a:tr h="487675">
                <a:tc>
                  <a:txBody>
                    <a:bodyPr/>
                    <a:lstStyle/>
                    <a:p>
                      <a:pPr indent="0" lvl="0" marL="0" rtl="0" algn="l">
                        <a:spcBef>
                          <a:spcPts val="0"/>
                        </a:spcBef>
                        <a:spcAft>
                          <a:spcPts val="0"/>
                        </a:spcAft>
                        <a:buNone/>
                      </a:pPr>
                      <a:r>
                        <a:rPr lang="en-GB"/>
                        <a:t>BACS</a:t>
                      </a:r>
                      <a:endParaRPr b="1" sz="12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GB" sz="1200">
                          <a:solidFill>
                            <a:srgbClr val="6AA84F"/>
                          </a:solidFill>
                          <a:latin typeface="Lato"/>
                          <a:ea typeface="Lato"/>
                          <a:cs typeface="Lato"/>
                          <a:sym typeface="Lato"/>
                        </a:rPr>
                        <a:t>B</a:t>
                      </a:r>
                      <a:r>
                        <a:rPr b="1" lang="en-GB" sz="1200">
                          <a:solidFill>
                            <a:srgbClr val="6AA84F"/>
                          </a:solidFill>
                          <a:latin typeface="Lato"/>
                          <a:ea typeface="Lato"/>
                          <a:cs typeface="Lato"/>
                          <a:sym typeface="Lato"/>
                        </a:rPr>
                        <a:t>anks and building societies</a:t>
                      </a:r>
                      <a:endParaRPr b="1" u="none" cap="none" strike="noStrike">
                        <a:solidFill>
                          <a:srgbClr val="6AA84F"/>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sz="1000">
                          <a:solidFill>
                            <a:srgbClr val="202124"/>
                          </a:solidFill>
                          <a:latin typeface="Lato"/>
                          <a:ea typeface="Lato"/>
                          <a:cs typeface="Lato"/>
                          <a:sym typeface="Lato"/>
                        </a:rPr>
                        <a:t>The network used by UK banks and building societies* to move money between themselves</a:t>
                      </a:r>
                      <a:endParaRPr sz="12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r>
              <a:tr h="48767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CHG</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None/>
                      </a:pPr>
                      <a:r>
                        <a:rPr b="1" lang="en-GB" sz="1200" u="none" cap="none" strike="noStrike">
                          <a:solidFill>
                            <a:srgbClr val="6AA84F"/>
                          </a:solidFill>
                          <a:latin typeface="Lato"/>
                          <a:ea typeface="Lato"/>
                          <a:cs typeface="Lato"/>
                          <a:sym typeface="Lato"/>
                        </a:rPr>
                        <a:t>Charge</a:t>
                      </a:r>
                      <a:endParaRPr b="1" sz="1200">
                        <a:solidFill>
                          <a:srgbClr val="6AA84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GB" sz="1200" u="none" cap="none" strike="noStrike">
                          <a:latin typeface="Lato"/>
                          <a:ea typeface="Lato"/>
                          <a:cs typeface="Lato"/>
                          <a:sym typeface="Lato"/>
                        </a:rPr>
                        <a:t>A transaction made has incurred an</a:t>
                      </a:r>
                      <a:r>
                        <a:rPr lang="en-GB" sz="1200" u="none" cap="none" strike="noStrike">
                          <a:latin typeface="Lato"/>
                          <a:ea typeface="Lato"/>
                          <a:cs typeface="Lato"/>
                          <a:sym typeface="Lato"/>
                        </a:rPr>
                        <a:t> additional charge</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solidFill>
                      <a:schemeClr val="lt1"/>
                    </a:solidFill>
                  </a:tcPr>
                </a:tc>
              </a:tr>
              <a:tr h="48767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D/D</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None/>
                      </a:pPr>
                      <a:r>
                        <a:rPr b="1" lang="en-GB" sz="1200" u="none" cap="none" strike="noStrike">
                          <a:solidFill>
                            <a:srgbClr val="6AA84F"/>
                          </a:solidFill>
                          <a:latin typeface="Lato"/>
                          <a:ea typeface="Lato"/>
                          <a:cs typeface="Lato"/>
                          <a:sym typeface="Lato"/>
                        </a:rPr>
                        <a:t>Direct Debit</a:t>
                      </a:r>
                      <a:endParaRPr b="1" sz="1200">
                        <a:solidFill>
                          <a:srgbClr val="6AA84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GB" sz="1200" u="none" cap="none" strike="noStrike">
                          <a:latin typeface="Lato"/>
                          <a:ea typeface="Lato"/>
                          <a:cs typeface="Lato"/>
                          <a:sym typeface="Lato"/>
                        </a:rPr>
                        <a:t>Regular payment,</a:t>
                      </a:r>
                      <a:r>
                        <a:rPr lang="en-GB" sz="1200" u="none" cap="none" strike="noStrike">
                          <a:latin typeface="Lato"/>
                          <a:ea typeface="Lato"/>
                          <a:cs typeface="Lato"/>
                          <a:sym typeface="Lato"/>
                        </a:rPr>
                        <a:t> usually of a changing amount</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DR</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None/>
                      </a:pPr>
                      <a:r>
                        <a:rPr b="1" lang="en-GB" sz="1200" u="none" cap="none" strike="noStrike">
                          <a:solidFill>
                            <a:srgbClr val="6AA84F"/>
                          </a:solidFill>
                          <a:latin typeface="Lato"/>
                          <a:ea typeface="Lato"/>
                          <a:cs typeface="Lato"/>
                          <a:sym typeface="Lato"/>
                        </a:rPr>
                        <a:t>Account Overdrawn</a:t>
                      </a:r>
                      <a:endParaRPr b="1" sz="1200" u="none" cap="none" strike="noStrike">
                        <a:solidFill>
                          <a:srgbClr val="6AA84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GB" sz="1200" u="none" cap="none" strike="noStrike">
                          <a:latin typeface="Lato"/>
                          <a:ea typeface="Lato"/>
                          <a:cs typeface="Lato"/>
                          <a:sym typeface="Lato"/>
                        </a:rPr>
                        <a:t>The account balance is less than zero</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None/>
                      </a:pPr>
                      <a:r>
                        <a:rPr b="1" lang="en-GB" sz="1200">
                          <a:latin typeface="Lato"/>
                          <a:ea typeface="Lato"/>
                          <a:cs typeface="Lato"/>
                          <a:sym typeface="Lato"/>
                        </a:rPr>
                        <a:t>CR</a:t>
                      </a:r>
                      <a:endParaRPr b="1"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None/>
                      </a:pPr>
                      <a:r>
                        <a:rPr b="1" lang="en-GB" sz="1200">
                          <a:solidFill>
                            <a:srgbClr val="6AA84F"/>
                          </a:solidFill>
                          <a:latin typeface="Lato"/>
                          <a:ea typeface="Lato"/>
                          <a:cs typeface="Lato"/>
                          <a:sym typeface="Lato"/>
                        </a:rPr>
                        <a:t>Credit</a:t>
                      </a:r>
                      <a:endParaRPr b="1" sz="1200" u="none" cap="none" strike="noStrike">
                        <a:solidFill>
                          <a:srgbClr val="6AA84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200">
                          <a:latin typeface="Lato"/>
                          <a:ea typeface="Lato"/>
                          <a:cs typeface="Lato"/>
                          <a:sym typeface="Lato"/>
                        </a:rPr>
                        <a:t>Money going into the account</a:t>
                      </a:r>
                      <a:endParaRPr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INT</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None/>
                      </a:pPr>
                      <a:r>
                        <a:rPr b="1" lang="en-GB" sz="1200" u="none" cap="none" strike="noStrike">
                          <a:solidFill>
                            <a:srgbClr val="6AA84F"/>
                          </a:solidFill>
                          <a:latin typeface="Lato"/>
                          <a:ea typeface="Lato"/>
                          <a:cs typeface="Lato"/>
                          <a:sym typeface="Lato"/>
                        </a:rPr>
                        <a:t>Interest</a:t>
                      </a:r>
                      <a:endParaRPr b="1" sz="1200">
                        <a:solidFill>
                          <a:srgbClr val="6AA84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GB" sz="1200" u="none" cap="none" strike="noStrike">
                          <a:latin typeface="Lato"/>
                          <a:ea typeface="Lato"/>
                          <a:cs typeface="Lato"/>
                          <a:sym typeface="Lato"/>
                        </a:rPr>
                        <a:t>The amount</a:t>
                      </a:r>
                      <a:r>
                        <a:rPr lang="en-GB" sz="1200" u="none" cap="none" strike="noStrike">
                          <a:latin typeface="Lato"/>
                          <a:ea typeface="Lato"/>
                          <a:cs typeface="Lato"/>
                          <a:sym typeface="Lato"/>
                        </a:rPr>
                        <a:t> earned on your balance or charged on a loan</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S/O or STO</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None/>
                      </a:pPr>
                      <a:r>
                        <a:rPr b="1" lang="en-GB" sz="1200" u="none" cap="none" strike="noStrike">
                          <a:solidFill>
                            <a:srgbClr val="6AA84F"/>
                          </a:solidFill>
                          <a:latin typeface="Lato"/>
                          <a:ea typeface="Lato"/>
                          <a:cs typeface="Lato"/>
                          <a:sym typeface="Lato"/>
                        </a:rPr>
                        <a:t>Standing Order</a:t>
                      </a:r>
                      <a:endParaRPr b="1" sz="1200">
                        <a:solidFill>
                          <a:srgbClr val="6AA84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GB" sz="1200" u="none" cap="none" strike="noStrike">
                          <a:latin typeface="Lato"/>
                          <a:ea typeface="Lato"/>
                          <a:cs typeface="Lato"/>
                          <a:sym typeface="Lato"/>
                        </a:rPr>
                        <a:t>Regular payment for a fixed amount</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r h="487675">
                <a:tc>
                  <a:txBody>
                    <a:bodyPr/>
                    <a:lstStyle/>
                    <a:p>
                      <a:pPr indent="0" lvl="0" marL="0" marR="0" rtl="0" algn="l">
                        <a:lnSpc>
                          <a:spcPct val="100000"/>
                        </a:lnSpc>
                        <a:spcBef>
                          <a:spcPts val="0"/>
                        </a:spcBef>
                        <a:spcAft>
                          <a:spcPts val="0"/>
                        </a:spcAft>
                        <a:buNone/>
                      </a:pPr>
                      <a:r>
                        <a:rPr b="1" lang="en-GB" sz="1200" u="none" cap="none" strike="noStrike">
                          <a:latin typeface="Lato"/>
                          <a:ea typeface="Lato"/>
                          <a:cs typeface="Lato"/>
                          <a:sym typeface="Lato"/>
                        </a:rPr>
                        <a:t>TFR</a:t>
                      </a:r>
                      <a:endParaRPr sz="1200" u="none" cap="none" strike="noStrike">
                        <a:latin typeface="Lato"/>
                        <a:ea typeface="Lato"/>
                        <a:cs typeface="Lato"/>
                        <a:sym typeface="Lato"/>
                      </a:endParaRPr>
                    </a:p>
                  </a:txBody>
                  <a:tcPr marT="152400" marB="152400" marR="152400" marL="152400">
                    <a:lnR cap="flat" cmpd="sng" w="9525">
                      <a:solidFill>
                        <a:srgbClr val="9E9E9E"/>
                      </a:solidFill>
                      <a:prstDash val="solid"/>
                      <a:round/>
                      <a:headEnd len="sm" w="sm" type="none"/>
                      <a:tailEnd len="sm" w="sm" type="none"/>
                    </a:lnR>
                    <a:solidFill>
                      <a:schemeClr val="lt1"/>
                    </a:solidFill>
                  </a:tcPr>
                </a:tc>
                <a:tc>
                  <a:txBody>
                    <a:bodyPr/>
                    <a:lstStyle/>
                    <a:p>
                      <a:pPr indent="0" lvl="0" marL="0" marR="0" rtl="0" algn="l">
                        <a:lnSpc>
                          <a:spcPct val="100000"/>
                        </a:lnSpc>
                        <a:spcBef>
                          <a:spcPts val="0"/>
                        </a:spcBef>
                        <a:spcAft>
                          <a:spcPts val="0"/>
                        </a:spcAft>
                        <a:buNone/>
                      </a:pPr>
                      <a:r>
                        <a:rPr b="1" lang="en-GB" sz="1200" u="none" cap="none" strike="noStrike">
                          <a:solidFill>
                            <a:srgbClr val="6AA84F"/>
                          </a:solidFill>
                          <a:latin typeface="Lato"/>
                          <a:ea typeface="Lato"/>
                          <a:cs typeface="Lato"/>
                          <a:sym typeface="Lato"/>
                        </a:rPr>
                        <a:t>Transfer</a:t>
                      </a:r>
                      <a:endParaRPr b="1" sz="1200">
                        <a:solidFill>
                          <a:srgbClr val="6AA84F"/>
                        </a:solidFill>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en-GB" sz="1200" u="none" cap="none" strike="noStrike">
                          <a:latin typeface="Lato"/>
                          <a:ea typeface="Lato"/>
                          <a:cs typeface="Lato"/>
                          <a:sym typeface="Lato"/>
                        </a:rPr>
                        <a:t>Money has been transferred between accounts</a:t>
                      </a:r>
                      <a:endParaRPr sz="1200" u="none" cap="none" strike="noStrike">
                        <a:latin typeface="Lato"/>
                        <a:ea typeface="Lato"/>
                        <a:cs typeface="Lato"/>
                        <a:sym typeface="Lato"/>
                      </a:endParaRPr>
                    </a:p>
                  </a:txBody>
                  <a:tcPr marT="152400" marB="152400" marR="152400" marL="152400">
                    <a:lnL cap="flat" cmpd="sng" w="9525">
                      <a:solidFill>
                        <a:srgbClr val="9E9E9E"/>
                      </a:solidFill>
                      <a:prstDash val="solid"/>
                      <a:round/>
                      <a:headEnd len="sm" w="sm" type="none"/>
                      <a:tailEnd len="sm" w="sm" type="none"/>
                    </a:lnL>
                    <a:solidFill>
                      <a:schemeClr val="lt1"/>
                    </a:solidFill>
                  </a:tcPr>
                </a:tc>
              </a:tr>
            </a:tbl>
          </a:graphicData>
        </a:graphic>
      </p:graphicFrame>
      <p:sp>
        <p:nvSpPr>
          <p:cNvPr id="337" name="Google Shape;337;g1c968a57ef1_0_0"/>
          <p:cNvSpPr txBox="1"/>
          <p:nvPr>
            <p:ph type="ctrTitle"/>
          </p:nvPr>
        </p:nvSpPr>
        <p:spPr>
          <a:xfrm>
            <a:off x="2059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Abbreviations on bank statements</a:t>
            </a:r>
            <a:endParaRPr b="1" i="0" sz="2900" u="none" cap="none" strike="noStrike">
              <a:solidFill>
                <a:schemeClr val="accent2"/>
              </a:solidFill>
              <a:latin typeface="Lato"/>
              <a:ea typeface="Lato"/>
              <a:cs typeface="Lato"/>
              <a:sym typeface="Lato"/>
            </a:endParaRPr>
          </a:p>
        </p:txBody>
      </p:sp>
      <p:sp>
        <p:nvSpPr>
          <p:cNvPr id="338" name="Google Shape;338;g1c968a57ef1_0_0"/>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13</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14</a:t>
            </a:r>
            <a:endParaRPr>
              <a:solidFill>
                <a:srgbClr val="262A33"/>
              </a:solidFill>
              <a:latin typeface="Lato"/>
              <a:ea typeface="Lato"/>
              <a:cs typeface="Lato"/>
              <a:sym typeface="Lato"/>
            </a:endParaRPr>
          </a:p>
        </p:txBody>
      </p:sp>
      <p:sp>
        <p:nvSpPr>
          <p:cNvPr id="344" name="Google Shape;344;p10"/>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
        <p:nvSpPr>
          <p:cNvPr id="345" name="Google Shape;345;p1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346" name="Google Shape;346;p10"/>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347" name="Google Shape;347;p10"/>
          <p:cNvSpPr txBox="1"/>
          <p:nvPr/>
        </p:nvSpPr>
        <p:spPr>
          <a:xfrm>
            <a:off x="5379892" y="1583138"/>
            <a:ext cx="3410173" cy="1458831"/>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How many direct debits are there?</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p:txBody>
      </p:sp>
      <p:grpSp>
        <p:nvGrpSpPr>
          <p:cNvPr id="348" name="Google Shape;348;p10"/>
          <p:cNvGrpSpPr/>
          <p:nvPr/>
        </p:nvGrpSpPr>
        <p:grpSpPr>
          <a:xfrm>
            <a:off x="5812803" y="2628291"/>
            <a:ext cx="1856615" cy="1149333"/>
            <a:chOff x="178441" y="501"/>
            <a:chExt cx="1856615" cy="1149333"/>
          </a:xfrm>
        </p:grpSpPr>
        <p:sp>
          <p:nvSpPr>
            <p:cNvPr id="349" name="Google Shape;349;p10"/>
            <p:cNvSpPr/>
            <p:nvPr/>
          </p:nvSpPr>
          <p:spPr>
            <a:xfrm>
              <a:off x="178441" y="501"/>
              <a:ext cx="884102" cy="530461"/>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0"/>
            <p:cNvSpPr txBox="1"/>
            <p:nvPr/>
          </p:nvSpPr>
          <p:spPr>
            <a:xfrm>
              <a:off x="178441" y="501"/>
              <a:ext cx="884102" cy="53046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None/>
              </a:pPr>
              <a:r>
                <a:rPr b="0" i="0" lang="en-GB" sz="2500" u="none" cap="none" strike="noStrike">
                  <a:solidFill>
                    <a:schemeClr val="lt1"/>
                  </a:solidFill>
                  <a:latin typeface="Arial"/>
                  <a:ea typeface="Arial"/>
                  <a:cs typeface="Arial"/>
                  <a:sym typeface="Arial"/>
                </a:rPr>
                <a:t>a) 0</a:t>
              </a:r>
              <a:endParaRPr b="0" i="0" sz="2500" u="none" cap="none" strike="noStrike">
                <a:solidFill>
                  <a:schemeClr val="lt1"/>
                </a:solidFill>
                <a:latin typeface="Arial"/>
                <a:ea typeface="Arial"/>
                <a:cs typeface="Arial"/>
                <a:sym typeface="Arial"/>
              </a:endParaRPr>
            </a:p>
          </p:txBody>
        </p:sp>
        <p:sp>
          <p:nvSpPr>
            <p:cNvPr id="351" name="Google Shape;351;p10"/>
            <p:cNvSpPr/>
            <p:nvPr/>
          </p:nvSpPr>
          <p:spPr>
            <a:xfrm>
              <a:off x="1150954" y="501"/>
              <a:ext cx="884102" cy="530461"/>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0"/>
            <p:cNvSpPr txBox="1"/>
            <p:nvPr/>
          </p:nvSpPr>
          <p:spPr>
            <a:xfrm>
              <a:off x="1150954" y="501"/>
              <a:ext cx="884102" cy="53046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None/>
              </a:pPr>
              <a:r>
                <a:rPr b="0" i="0" lang="en-GB" sz="2500" u="none" cap="none" strike="noStrike">
                  <a:solidFill>
                    <a:schemeClr val="lt1"/>
                  </a:solidFill>
                  <a:latin typeface="Arial"/>
                  <a:ea typeface="Arial"/>
                  <a:cs typeface="Arial"/>
                  <a:sym typeface="Arial"/>
                </a:rPr>
                <a:t>b) 1</a:t>
              </a:r>
              <a:endParaRPr b="0" i="0" sz="2500" u="none" cap="none" strike="noStrike">
                <a:solidFill>
                  <a:schemeClr val="lt1"/>
                </a:solidFill>
                <a:latin typeface="Arial"/>
                <a:ea typeface="Arial"/>
                <a:cs typeface="Arial"/>
                <a:sym typeface="Arial"/>
              </a:endParaRPr>
            </a:p>
          </p:txBody>
        </p:sp>
        <p:sp>
          <p:nvSpPr>
            <p:cNvPr id="353" name="Google Shape;353;p10"/>
            <p:cNvSpPr/>
            <p:nvPr/>
          </p:nvSpPr>
          <p:spPr>
            <a:xfrm>
              <a:off x="178441" y="619373"/>
              <a:ext cx="884102" cy="530461"/>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0"/>
            <p:cNvSpPr txBox="1"/>
            <p:nvPr/>
          </p:nvSpPr>
          <p:spPr>
            <a:xfrm>
              <a:off x="178441" y="619373"/>
              <a:ext cx="884102" cy="53046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None/>
              </a:pPr>
              <a:r>
                <a:rPr b="0" i="0" lang="en-GB" sz="2500" u="none" cap="none" strike="noStrike">
                  <a:solidFill>
                    <a:schemeClr val="lt1"/>
                  </a:solidFill>
                  <a:latin typeface="Arial"/>
                  <a:ea typeface="Arial"/>
                  <a:cs typeface="Arial"/>
                  <a:sym typeface="Arial"/>
                </a:rPr>
                <a:t>c) 2</a:t>
              </a:r>
              <a:endParaRPr b="0" i="0" sz="2500" u="none" cap="none" strike="noStrike">
                <a:solidFill>
                  <a:schemeClr val="lt1"/>
                </a:solidFill>
                <a:latin typeface="Arial"/>
                <a:ea typeface="Arial"/>
                <a:cs typeface="Arial"/>
                <a:sym typeface="Arial"/>
              </a:endParaRPr>
            </a:p>
          </p:txBody>
        </p:sp>
        <p:sp>
          <p:nvSpPr>
            <p:cNvPr id="355" name="Google Shape;355;p10"/>
            <p:cNvSpPr/>
            <p:nvPr/>
          </p:nvSpPr>
          <p:spPr>
            <a:xfrm>
              <a:off x="1150954" y="619373"/>
              <a:ext cx="884102" cy="530461"/>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0"/>
            <p:cNvSpPr txBox="1"/>
            <p:nvPr/>
          </p:nvSpPr>
          <p:spPr>
            <a:xfrm>
              <a:off x="1150954" y="619373"/>
              <a:ext cx="884102" cy="53046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None/>
              </a:pPr>
              <a:r>
                <a:rPr b="0" i="0" lang="en-GB" sz="2500" u="none" cap="none" strike="noStrike">
                  <a:solidFill>
                    <a:schemeClr val="lt1"/>
                  </a:solidFill>
                  <a:latin typeface="Arial"/>
                  <a:ea typeface="Arial"/>
                  <a:cs typeface="Arial"/>
                  <a:sym typeface="Arial"/>
                </a:rPr>
                <a:t>d) 4</a:t>
              </a:r>
              <a:endParaRPr b="0" i="0" sz="2500" u="none" cap="none" strike="noStrike">
                <a:solidFill>
                  <a:schemeClr val="lt1"/>
                </a:solidFill>
                <a:latin typeface="Arial"/>
                <a:ea typeface="Arial"/>
                <a:cs typeface="Arial"/>
                <a:sym typeface="Arial"/>
              </a:endParaRPr>
            </a:p>
          </p:txBody>
        </p:sp>
      </p:grpSp>
      <p:graphicFrame>
        <p:nvGraphicFramePr>
          <p:cNvPr id="357" name="Google Shape;357;p10"/>
          <p:cNvGraphicFramePr/>
          <p:nvPr/>
        </p:nvGraphicFramePr>
        <p:xfrm>
          <a:off x="320250" y="1547225"/>
          <a:ext cx="3000000" cy="3000000"/>
        </p:xfrm>
        <a:graphic>
          <a:graphicData uri="http://schemas.openxmlformats.org/drawingml/2006/table">
            <a:tbl>
              <a:tblPr bandRow="1">
                <a:noFill/>
                <a:tableStyleId>{8189921A-C57F-438B-8BF2-96ABD8D1228B}</a:tableStyleId>
              </a:tblPr>
              <a:tblGrid>
                <a:gridCol w="764200"/>
                <a:gridCol w="505125"/>
                <a:gridCol w="1130300"/>
                <a:gridCol w="804200"/>
                <a:gridCol w="709175"/>
                <a:gridCol w="709175"/>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Account maintenance fee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f729b8a58d_0_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15</a:t>
            </a:r>
            <a:endParaRPr>
              <a:solidFill>
                <a:srgbClr val="262A33"/>
              </a:solidFill>
              <a:latin typeface="Lato"/>
              <a:ea typeface="Lato"/>
              <a:cs typeface="Lato"/>
              <a:sym typeface="Lato"/>
            </a:endParaRPr>
          </a:p>
        </p:txBody>
      </p:sp>
      <p:sp>
        <p:nvSpPr>
          <p:cNvPr id="363" name="Google Shape;363;g1f729b8a58d_0_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364" name="Google Shape;364;g1f729b8a58d_0_5"/>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365" name="Google Shape;365;g1f729b8a58d_0_5"/>
          <p:cNvSpPr txBox="1"/>
          <p:nvPr/>
        </p:nvSpPr>
        <p:spPr>
          <a:xfrm>
            <a:off x="5379892" y="1583138"/>
            <a:ext cx="3410100" cy="14175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How many direct debits are there?</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p:txBody>
      </p:sp>
      <p:grpSp>
        <p:nvGrpSpPr>
          <p:cNvPr id="366" name="Google Shape;366;g1f729b8a58d_0_5"/>
          <p:cNvGrpSpPr/>
          <p:nvPr/>
        </p:nvGrpSpPr>
        <p:grpSpPr>
          <a:xfrm>
            <a:off x="5812803" y="2628291"/>
            <a:ext cx="1856613" cy="1149272"/>
            <a:chOff x="178441" y="501"/>
            <a:chExt cx="1856613" cy="1149272"/>
          </a:xfrm>
        </p:grpSpPr>
        <p:sp>
          <p:nvSpPr>
            <p:cNvPr id="367" name="Google Shape;367;g1f729b8a58d_0_5"/>
            <p:cNvSpPr/>
            <p:nvPr/>
          </p:nvSpPr>
          <p:spPr>
            <a:xfrm>
              <a:off x="178441" y="501"/>
              <a:ext cx="884100" cy="530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f729b8a58d_0_5"/>
            <p:cNvSpPr txBox="1"/>
            <p:nvPr/>
          </p:nvSpPr>
          <p:spPr>
            <a:xfrm>
              <a:off x="178441" y="501"/>
              <a:ext cx="884100" cy="5304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None/>
              </a:pPr>
              <a:r>
                <a:rPr b="0" i="0" lang="en-GB" sz="2500" u="none" cap="none" strike="noStrike">
                  <a:solidFill>
                    <a:schemeClr val="lt1"/>
                  </a:solidFill>
                  <a:latin typeface="Arial"/>
                  <a:ea typeface="Arial"/>
                  <a:cs typeface="Arial"/>
                  <a:sym typeface="Arial"/>
                </a:rPr>
                <a:t>a) 0</a:t>
              </a:r>
              <a:endParaRPr b="0" i="0" sz="2500" u="none" cap="none" strike="noStrike">
                <a:solidFill>
                  <a:schemeClr val="lt1"/>
                </a:solidFill>
                <a:latin typeface="Arial"/>
                <a:ea typeface="Arial"/>
                <a:cs typeface="Arial"/>
                <a:sym typeface="Arial"/>
              </a:endParaRPr>
            </a:p>
          </p:txBody>
        </p:sp>
        <p:sp>
          <p:nvSpPr>
            <p:cNvPr id="369" name="Google Shape;369;g1f729b8a58d_0_5"/>
            <p:cNvSpPr/>
            <p:nvPr/>
          </p:nvSpPr>
          <p:spPr>
            <a:xfrm>
              <a:off x="1150954" y="501"/>
              <a:ext cx="884100" cy="530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1f729b8a58d_0_5"/>
            <p:cNvSpPr txBox="1"/>
            <p:nvPr/>
          </p:nvSpPr>
          <p:spPr>
            <a:xfrm>
              <a:off x="1150954" y="501"/>
              <a:ext cx="884100" cy="5304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None/>
              </a:pPr>
              <a:r>
                <a:rPr b="0" i="0" lang="en-GB" sz="2500" u="none" cap="none" strike="noStrike">
                  <a:solidFill>
                    <a:schemeClr val="lt1"/>
                  </a:solidFill>
                  <a:latin typeface="Arial"/>
                  <a:ea typeface="Arial"/>
                  <a:cs typeface="Arial"/>
                  <a:sym typeface="Arial"/>
                </a:rPr>
                <a:t>b) 1</a:t>
              </a:r>
              <a:endParaRPr b="0" i="0" sz="2500" u="none" cap="none" strike="noStrike">
                <a:solidFill>
                  <a:schemeClr val="lt1"/>
                </a:solidFill>
                <a:latin typeface="Arial"/>
                <a:ea typeface="Arial"/>
                <a:cs typeface="Arial"/>
                <a:sym typeface="Arial"/>
              </a:endParaRPr>
            </a:p>
          </p:txBody>
        </p:sp>
        <p:sp>
          <p:nvSpPr>
            <p:cNvPr id="371" name="Google Shape;371;g1f729b8a58d_0_5"/>
            <p:cNvSpPr/>
            <p:nvPr/>
          </p:nvSpPr>
          <p:spPr>
            <a:xfrm>
              <a:off x="178441" y="619373"/>
              <a:ext cx="884100" cy="530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1f729b8a58d_0_5"/>
            <p:cNvSpPr txBox="1"/>
            <p:nvPr/>
          </p:nvSpPr>
          <p:spPr>
            <a:xfrm>
              <a:off x="178441" y="619373"/>
              <a:ext cx="884100" cy="530400"/>
            </a:xfrm>
            <a:prstGeom prst="rect">
              <a:avLst/>
            </a:prstGeom>
            <a:solidFill>
              <a:srgbClr val="92D050"/>
            </a:solid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None/>
              </a:pPr>
              <a:r>
                <a:rPr b="0" i="0" lang="en-GB" sz="2500" u="none" cap="none" strike="noStrike">
                  <a:solidFill>
                    <a:schemeClr val="lt1"/>
                  </a:solidFill>
                  <a:latin typeface="Arial"/>
                  <a:ea typeface="Arial"/>
                  <a:cs typeface="Arial"/>
                  <a:sym typeface="Arial"/>
                </a:rPr>
                <a:t>c) 2</a:t>
              </a:r>
              <a:endParaRPr b="0" i="0" sz="2500" u="none" cap="none" strike="noStrike">
                <a:solidFill>
                  <a:schemeClr val="lt1"/>
                </a:solidFill>
                <a:latin typeface="Arial"/>
                <a:ea typeface="Arial"/>
                <a:cs typeface="Arial"/>
                <a:sym typeface="Arial"/>
              </a:endParaRPr>
            </a:p>
          </p:txBody>
        </p:sp>
        <p:sp>
          <p:nvSpPr>
            <p:cNvPr id="373" name="Google Shape;373;g1f729b8a58d_0_5"/>
            <p:cNvSpPr/>
            <p:nvPr/>
          </p:nvSpPr>
          <p:spPr>
            <a:xfrm>
              <a:off x="1150954" y="619373"/>
              <a:ext cx="884100" cy="530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1f729b8a58d_0_5"/>
            <p:cNvSpPr txBox="1"/>
            <p:nvPr/>
          </p:nvSpPr>
          <p:spPr>
            <a:xfrm>
              <a:off x="1150954" y="619373"/>
              <a:ext cx="884100" cy="5304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None/>
              </a:pPr>
              <a:r>
                <a:rPr b="0" i="0" lang="en-GB" sz="2500" u="none" cap="none" strike="noStrike">
                  <a:solidFill>
                    <a:schemeClr val="lt1"/>
                  </a:solidFill>
                  <a:latin typeface="Arial"/>
                  <a:ea typeface="Arial"/>
                  <a:cs typeface="Arial"/>
                  <a:sym typeface="Arial"/>
                </a:rPr>
                <a:t>d) 4</a:t>
              </a:r>
              <a:endParaRPr b="0" i="0" sz="2500" u="none" cap="none" strike="noStrike">
                <a:solidFill>
                  <a:schemeClr val="lt1"/>
                </a:solidFill>
                <a:latin typeface="Arial"/>
                <a:ea typeface="Arial"/>
                <a:cs typeface="Arial"/>
                <a:sym typeface="Arial"/>
              </a:endParaRPr>
            </a:p>
          </p:txBody>
        </p:sp>
      </p:grpSp>
      <p:graphicFrame>
        <p:nvGraphicFramePr>
          <p:cNvPr id="375" name="Google Shape;375;g1f729b8a58d_0_5"/>
          <p:cNvGraphicFramePr/>
          <p:nvPr/>
        </p:nvGraphicFramePr>
        <p:xfrm>
          <a:off x="320250" y="1547225"/>
          <a:ext cx="3000000" cy="3000000"/>
        </p:xfrm>
        <a:graphic>
          <a:graphicData uri="http://schemas.openxmlformats.org/drawingml/2006/table">
            <a:tbl>
              <a:tblPr bandRow="1">
                <a:noFill/>
                <a:tableStyleId>{8189921A-C57F-438B-8BF2-96ABD8D1228B}</a:tableStyleId>
              </a:tblPr>
              <a:tblGrid>
                <a:gridCol w="764200"/>
                <a:gridCol w="505125"/>
                <a:gridCol w="1130300"/>
                <a:gridCol w="804200"/>
                <a:gridCol w="709175"/>
                <a:gridCol w="709175"/>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 usage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376" name="Google Shape;376;g1f729b8a58d_0_5"/>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aphicFrame>
        <p:nvGraphicFramePr>
          <p:cNvPr id="381" name="Google Shape;381;p11"/>
          <p:cNvGraphicFramePr/>
          <p:nvPr/>
        </p:nvGraphicFramePr>
        <p:xfrm>
          <a:off x="320250" y="1547225"/>
          <a:ext cx="3000000" cy="3000000"/>
        </p:xfrm>
        <a:graphic>
          <a:graphicData uri="http://schemas.openxmlformats.org/drawingml/2006/table">
            <a:tbl>
              <a:tblPr bandRow="1">
                <a:noFill/>
                <a:tableStyleId>{8189921A-C57F-438B-8BF2-96ABD8D1228B}</a:tableStyleId>
              </a:tblPr>
              <a:tblGrid>
                <a:gridCol w="764200"/>
                <a:gridCol w="505125"/>
                <a:gridCol w="1130300"/>
                <a:gridCol w="804200"/>
                <a:gridCol w="709175"/>
                <a:gridCol w="709175"/>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 usage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382" name="Google Shape;382;p1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16</a:t>
            </a:r>
            <a:endParaRPr>
              <a:solidFill>
                <a:srgbClr val="262A33"/>
              </a:solidFill>
              <a:latin typeface="Lato"/>
              <a:ea typeface="Lato"/>
              <a:cs typeface="Lato"/>
              <a:sym typeface="Lato"/>
            </a:endParaRPr>
          </a:p>
        </p:txBody>
      </p:sp>
      <p:sp>
        <p:nvSpPr>
          <p:cNvPr id="383" name="Google Shape;383;p1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384" name="Google Shape;384;p11"/>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385" name="Google Shape;385;p11"/>
          <p:cNvSpPr txBox="1"/>
          <p:nvPr/>
        </p:nvSpPr>
        <p:spPr>
          <a:xfrm>
            <a:off x="5379900" y="1583144"/>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What is the total income this month?</a:t>
            </a:r>
            <a:endParaRPr b="0" i="0" sz="1800" u="none" cap="none" strike="noStrike">
              <a:solidFill>
                <a:srgbClr val="0543B3"/>
              </a:solidFill>
              <a:latin typeface="Lato"/>
              <a:ea typeface="Lato"/>
              <a:cs typeface="Lato"/>
              <a:sym typeface="Lato"/>
            </a:endParaRPr>
          </a:p>
        </p:txBody>
      </p:sp>
      <p:sp>
        <p:nvSpPr>
          <p:cNvPr id="386" name="Google Shape;386;p11"/>
          <p:cNvSpPr txBox="1"/>
          <p:nvPr/>
        </p:nvSpPr>
        <p:spPr>
          <a:xfrm>
            <a:off x="5379892" y="1583138"/>
            <a:ext cx="3410100" cy="14175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What is the total income this month?</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p:txBody>
      </p:sp>
      <p:grpSp>
        <p:nvGrpSpPr>
          <p:cNvPr id="387" name="Google Shape;387;p11"/>
          <p:cNvGrpSpPr/>
          <p:nvPr/>
        </p:nvGrpSpPr>
        <p:grpSpPr>
          <a:xfrm>
            <a:off x="5551949" y="2619073"/>
            <a:ext cx="2917236" cy="1437832"/>
            <a:chOff x="35507" y="162"/>
            <a:chExt cx="2917236" cy="1437832"/>
          </a:xfrm>
        </p:grpSpPr>
        <p:sp>
          <p:nvSpPr>
            <p:cNvPr id="388" name="Google Shape;388;p11"/>
            <p:cNvSpPr/>
            <p:nvPr/>
          </p:nvSpPr>
          <p:spPr>
            <a:xfrm>
              <a:off x="44389" y="162"/>
              <a:ext cx="13977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txBox="1"/>
            <p:nvPr/>
          </p:nvSpPr>
          <p:spPr>
            <a:xfrm>
              <a:off x="44389" y="162"/>
              <a:ext cx="13977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rgbClr val="FFFFFF"/>
                  </a:solidFill>
                  <a:latin typeface="Arial"/>
                  <a:ea typeface="Arial"/>
                  <a:cs typeface="Arial"/>
                  <a:sym typeface="Arial"/>
                </a:rPr>
                <a:t>a) £112</a:t>
              </a:r>
              <a:endParaRPr b="0" i="0" sz="2000" u="none" cap="none" strike="noStrike">
                <a:solidFill>
                  <a:srgbClr val="FFFFFF"/>
                </a:solidFill>
                <a:latin typeface="Arial"/>
                <a:ea typeface="Arial"/>
                <a:cs typeface="Arial"/>
                <a:sym typeface="Arial"/>
              </a:endParaRPr>
            </a:p>
          </p:txBody>
        </p:sp>
        <p:sp>
          <p:nvSpPr>
            <p:cNvPr id="390" name="Google Shape;390;p11"/>
            <p:cNvSpPr/>
            <p:nvPr/>
          </p:nvSpPr>
          <p:spPr>
            <a:xfrm>
              <a:off x="1552825" y="162"/>
              <a:ext cx="13911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1"/>
            <p:cNvSpPr txBox="1"/>
            <p:nvPr/>
          </p:nvSpPr>
          <p:spPr>
            <a:xfrm>
              <a:off x="1552825" y="162"/>
              <a:ext cx="13911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rgbClr val="FFFFFF"/>
                  </a:solidFill>
                  <a:latin typeface="Arial"/>
                  <a:ea typeface="Arial"/>
                  <a:cs typeface="Arial"/>
                  <a:sym typeface="Arial"/>
                </a:rPr>
                <a:t>b) £112.07</a:t>
              </a:r>
              <a:endParaRPr b="0" i="0" sz="2000" u="none" cap="none" strike="noStrike">
                <a:solidFill>
                  <a:srgbClr val="FFFFFF"/>
                </a:solidFill>
                <a:latin typeface="Arial"/>
                <a:ea typeface="Arial"/>
                <a:cs typeface="Arial"/>
                <a:sym typeface="Arial"/>
              </a:endParaRPr>
            </a:p>
          </p:txBody>
        </p:sp>
        <p:sp>
          <p:nvSpPr>
            <p:cNvPr id="392" name="Google Shape;392;p11"/>
            <p:cNvSpPr/>
            <p:nvPr/>
          </p:nvSpPr>
          <p:spPr>
            <a:xfrm>
              <a:off x="35507" y="774394"/>
              <a:ext cx="13977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txBox="1"/>
            <p:nvPr/>
          </p:nvSpPr>
          <p:spPr>
            <a:xfrm>
              <a:off x="35507" y="774394"/>
              <a:ext cx="13977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rgbClr val="FFFFFF"/>
                  </a:solidFill>
                  <a:latin typeface="Arial"/>
                  <a:ea typeface="Arial"/>
                  <a:cs typeface="Arial"/>
                  <a:sym typeface="Arial"/>
                </a:rPr>
                <a:t>c) £122.07</a:t>
              </a:r>
              <a:endParaRPr b="0" i="0" sz="2000" u="none" cap="none" strike="noStrike">
                <a:solidFill>
                  <a:srgbClr val="FFFFFF"/>
                </a:solidFill>
                <a:latin typeface="Arial"/>
                <a:ea typeface="Arial"/>
                <a:cs typeface="Arial"/>
                <a:sym typeface="Arial"/>
              </a:endParaRPr>
            </a:p>
          </p:txBody>
        </p:sp>
        <p:sp>
          <p:nvSpPr>
            <p:cNvPr id="394" name="Google Shape;394;p11"/>
            <p:cNvSpPr/>
            <p:nvPr/>
          </p:nvSpPr>
          <p:spPr>
            <a:xfrm>
              <a:off x="1543943" y="774394"/>
              <a:ext cx="14088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1"/>
            <p:cNvSpPr txBox="1"/>
            <p:nvPr/>
          </p:nvSpPr>
          <p:spPr>
            <a:xfrm>
              <a:off x="1543943" y="774394"/>
              <a:ext cx="14088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rgbClr val="FFFFFF"/>
                  </a:solidFill>
                  <a:latin typeface="Arial"/>
                  <a:ea typeface="Arial"/>
                  <a:cs typeface="Arial"/>
                  <a:sym typeface="Arial"/>
                </a:rPr>
                <a:t>d) £123.07</a:t>
              </a:r>
              <a:endParaRPr b="0" i="0" sz="2000" u="none" cap="none" strike="noStrike">
                <a:solidFill>
                  <a:srgbClr val="FFFFFF"/>
                </a:solidFill>
                <a:latin typeface="Arial"/>
                <a:ea typeface="Arial"/>
                <a:cs typeface="Arial"/>
                <a:sym typeface="Arial"/>
              </a:endParaRPr>
            </a:p>
          </p:txBody>
        </p:sp>
      </p:grpSp>
      <p:sp>
        <p:nvSpPr>
          <p:cNvPr id="396" name="Google Shape;396;p11"/>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aphicFrame>
        <p:nvGraphicFramePr>
          <p:cNvPr id="401" name="Google Shape;401;g1f729b8a58d_0_62"/>
          <p:cNvGraphicFramePr/>
          <p:nvPr/>
        </p:nvGraphicFramePr>
        <p:xfrm>
          <a:off x="320250" y="1547225"/>
          <a:ext cx="3000000" cy="3000000"/>
        </p:xfrm>
        <a:graphic>
          <a:graphicData uri="http://schemas.openxmlformats.org/drawingml/2006/table">
            <a:tbl>
              <a:tblPr bandRow="1">
                <a:noFill/>
                <a:tableStyleId>{8189921A-C57F-438B-8BF2-96ABD8D1228B}</a:tableStyleId>
              </a:tblPr>
              <a:tblGrid>
                <a:gridCol w="764200"/>
                <a:gridCol w="505125"/>
                <a:gridCol w="1130300"/>
                <a:gridCol w="804200"/>
                <a:gridCol w="709175"/>
                <a:gridCol w="709175"/>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 usage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402" name="Google Shape;402;g1f729b8a58d_0_6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17</a:t>
            </a:r>
            <a:endParaRPr>
              <a:solidFill>
                <a:srgbClr val="262A33"/>
              </a:solidFill>
              <a:latin typeface="Lato"/>
              <a:ea typeface="Lato"/>
              <a:cs typeface="Lato"/>
              <a:sym typeface="Lato"/>
            </a:endParaRPr>
          </a:p>
        </p:txBody>
      </p:sp>
      <p:sp>
        <p:nvSpPr>
          <p:cNvPr id="403" name="Google Shape;403;g1f729b8a58d_0_6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404" name="Google Shape;404;g1f729b8a58d_0_62"/>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405" name="Google Shape;405;g1f729b8a58d_0_62"/>
          <p:cNvSpPr txBox="1"/>
          <p:nvPr/>
        </p:nvSpPr>
        <p:spPr>
          <a:xfrm>
            <a:off x="5379900" y="1583144"/>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What is the total income this month?</a:t>
            </a:r>
            <a:endParaRPr b="0" i="0" sz="1800" u="none" cap="none" strike="noStrike">
              <a:solidFill>
                <a:srgbClr val="0543B3"/>
              </a:solidFill>
              <a:latin typeface="Lato"/>
              <a:ea typeface="Lato"/>
              <a:cs typeface="Lato"/>
              <a:sym typeface="Lato"/>
            </a:endParaRPr>
          </a:p>
        </p:txBody>
      </p:sp>
      <p:sp>
        <p:nvSpPr>
          <p:cNvPr id="406" name="Google Shape;406;g1f729b8a58d_0_62"/>
          <p:cNvSpPr txBox="1"/>
          <p:nvPr/>
        </p:nvSpPr>
        <p:spPr>
          <a:xfrm>
            <a:off x="5379892" y="1583138"/>
            <a:ext cx="3410100" cy="14175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What is the total income this month?</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p:txBody>
      </p:sp>
      <p:grpSp>
        <p:nvGrpSpPr>
          <p:cNvPr id="407" name="Google Shape;407;g1f729b8a58d_0_62"/>
          <p:cNvGrpSpPr/>
          <p:nvPr/>
        </p:nvGrpSpPr>
        <p:grpSpPr>
          <a:xfrm>
            <a:off x="5551949" y="2619073"/>
            <a:ext cx="2917236" cy="1437832"/>
            <a:chOff x="35507" y="162"/>
            <a:chExt cx="2917236" cy="1437832"/>
          </a:xfrm>
        </p:grpSpPr>
        <p:sp>
          <p:nvSpPr>
            <p:cNvPr id="408" name="Google Shape;408;g1f729b8a58d_0_62"/>
            <p:cNvSpPr/>
            <p:nvPr/>
          </p:nvSpPr>
          <p:spPr>
            <a:xfrm>
              <a:off x="44389" y="162"/>
              <a:ext cx="13977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1f729b8a58d_0_62"/>
            <p:cNvSpPr txBox="1"/>
            <p:nvPr/>
          </p:nvSpPr>
          <p:spPr>
            <a:xfrm>
              <a:off x="44389" y="162"/>
              <a:ext cx="13977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rgbClr val="FFFFFF"/>
                  </a:solidFill>
                  <a:latin typeface="Arial"/>
                  <a:ea typeface="Arial"/>
                  <a:cs typeface="Arial"/>
                  <a:sym typeface="Arial"/>
                </a:rPr>
                <a:t>a) £112</a:t>
              </a:r>
              <a:endParaRPr b="0" i="0" sz="2000" u="none" cap="none" strike="noStrike">
                <a:solidFill>
                  <a:srgbClr val="FFFFFF"/>
                </a:solidFill>
                <a:latin typeface="Arial"/>
                <a:ea typeface="Arial"/>
                <a:cs typeface="Arial"/>
                <a:sym typeface="Arial"/>
              </a:endParaRPr>
            </a:p>
          </p:txBody>
        </p:sp>
        <p:sp>
          <p:nvSpPr>
            <p:cNvPr id="410" name="Google Shape;410;g1f729b8a58d_0_62"/>
            <p:cNvSpPr/>
            <p:nvPr/>
          </p:nvSpPr>
          <p:spPr>
            <a:xfrm>
              <a:off x="1552825" y="162"/>
              <a:ext cx="13911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1f729b8a58d_0_62"/>
            <p:cNvSpPr txBox="1"/>
            <p:nvPr/>
          </p:nvSpPr>
          <p:spPr>
            <a:xfrm>
              <a:off x="1552825" y="162"/>
              <a:ext cx="13911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rgbClr val="FFFFFF"/>
                  </a:solidFill>
                  <a:latin typeface="Arial"/>
                  <a:ea typeface="Arial"/>
                  <a:cs typeface="Arial"/>
                  <a:sym typeface="Arial"/>
                </a:rPr>
                <a:t>b) £112.07</a:t>
              </a:r>
              <a:endParaRPr b="0" i="0" sz="2000" u="none" cap="none" strike="noStrike">
                <a:solidFill>
                  <a:srgbClr val="FFFFFF"/>
                </a:solidFill>
                <a:latin typeface="Arial"/>
                <a:ea typeface="Arial"/>
                <a:cs typeface="Arial"/>
                <a:sym typeface="Arial"/>
              </a:endParaRPr>
            </a:p>
          </p:txBody>
        </p:sp>
        <p:sp>
          <p:nvSpPr>
            <p:cNvPr id="412" name="Google Shape;412;g1f729b8a58d_0_62"/>
            <p:cNvSpPr/>
            <p:nvPr/>
          </p:nvSpPr>
          <p:spPr>
            <a:xfrm>
              <a:off x="35507" y="774394"/>
              <a:ext cx="13977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1f729b8a58d_0_62"/>
            <p:cNvSpPr txBox="1"/>
            <p:nvPr/>
          </p:nvSpPr>
          <p:spPr>
            <a:xfrm>
              <a:off x="35507" y="774394"/>
              <a:ext cx="1397700" cy="663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rgbClr val="FFFFFF"/>
                  </a:solidFill>
                  <a:latin typeface="Arial"/>
                  <a:ea typeface="Arial"/>
                  <a:cs typeface="Arial"/>
                  <a:sym typeface="Arial"/>
                </a:rPr>
                <a:t>c) £122.07</a:t>
              </a:r>
              <a:endParaRPr b="0" i="0" sz="2000" u="none" cap="none" strike="noStrike">
                <a:solidFill>
                  <a:srgbClr val="FFFFFF"/>
                </a:solidFill>
                <a:latin typeface="Arial"/>
                <a:ea typeface="Arial"/>
                <a:cs typeface="Arial"/>
                <a:sym typeface="Arial"/>
              </a:endParaRPr>
            </a:p>
          </p:txBody>
        </p:sp>
        <p:sp>
          <p:nvSpPr>
            <p:cNvPr id="414" name="Google Shape;414;g1f729b8a58d_0_62"/>
            <p:cNvSpPr/>
            <p:nvPr/>
          </p:nvSpPr>
          <p:spPr>
            <a:xfrm>
              <a:off x="1543943" y="774394"/>
              <a:ext cx="1408800" cy="663600"/>
            </a:xfrm>
            <a:prstGeom prst="rect">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1f729b8a58d_0_62"/>
            <p:cNvSpPr txBox="1"/>
            <p:nvPr/>
          </p:nvSpPr>
          <p:spPr>
            <a:xfrm>
              <a:off x="1543943" y="774394"/>
              <a:ext cx="1408800" cy="663600"/>
            </a:xfrm>
            <a:prstGeom prst="rect">
              <a:avLst/>
            </a:prstGeom>
            <a:solidFill>
              <a:srgbClr val="92D050"/>
            </a:solid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rgbClr val="FFFFFF"/>
                  </a:solidFill>
                  <a:latin typeface="Arial"/>
                  <a:ea typeface="Arial"/>
                  <a:cs typeface="Arial"/>
                  <a:sym typeface="Arial"/>
                </a:rPr>
                <a:t>d) £123.07</a:t>
              </a:r>
              <a:endParaRPr b="0" i="0" sz="2000" u="none" cap="none" strike="noStrike">
                <a:solidFill>
                  <a:srgbClr val="FFFFFF"/>
                </a:solidFill>
                <a:latin typeface="Arial"/>
                <a:ea typeface="Arial"/>
                <a:cs typeface="Arial"/>
                <a:sym typeface="Arial"/>
              </a:endParaRPr>
            </a:p>
          </p:txBody>
        </p:sp>
      </p:grpSp>
      <p:sp>
        <p:nvSpPr>
          <p:cNvPr id="416" name="Google Shape;416;g1f729b8a58d_0_62"/>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18</a:t>
            </a:r>
            <a:endParaRPr>
              <a:solidFill>
                <a:srgbClr val="262A33"/>
              </a:solidFill>
              <a:latin typeface="Lato"/>
              <a:ea typeface="Lato"/>
              <a:cs typeface="Lato"/>
              <a:sym typeface="Lato"/>
            </a:endParaRPr>
          </a:p>
        </p:txBody>
      </p:sp>
      <p:sp>
        <p:nvSpPr>
          <p:cNvPr id="422" name="Google Shape;422;p1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423" name="Google Shape;423;p12"/>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424" name="Google Shape;424;p12"/>
          <p:cNvSpPr txBox="1"/>
          <p:nvPr/>
        </p:nvSpPr>
        <p:spPr>
          <a:xfrm>
            <a:off x="5379892" y="1583138"/>
            <a:ext cx="3410173" cy="821733"/>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Why is there a £1.75 fee on withdrawing money?</a:t>
            </a:r>
            <a:endParaRPr/>
          </a:p>
        </p:txBody>
      </p:sp>
      <p:grpSp>
        <p:nvGrpSpPr>
          <p:cNvPr id="425" name="Google Shape;425;p12"/>
          <p:cNvGrpSpPr/>
          <p:nvPr/>
        </p:nvGrpSpPr>
        <p:grpSpPr>
          <a:xfrm>
            <a:off x="5755777" y="2628267"/>
            <a:ext cx="2192608" cy="1357328"/>
            <a:chOff x="121415" y="477"/>
            <a:chExt cx="2192608" cy="1357328"/>
          </a:xfrm>
        </p:grpSpPr>
        <p:sp>
          <p:nvSpPr>
            <p:cNvPr id="426" name="Google Shape;426;p12"/>
            <p:cNvSpPr/>
            <p:nvPr/>
          </p:nvSpPr>
          <p:spPr>
            <a:xfrm>
              <a:off x="121415" y="477"/>
              <a:ext cx="1044099" cy="626459"/>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2"/>
            <p:cNvSpPr txBox="1"/>
            <p:nvPr/>
          </p:nvSpPr>
          <p:spPr>
            <a:xfrm>
              <a:off x="121415" y="477"/>
              <a:ext cx="1044099" cy="62645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a) There’s always a fee</a:t>
              </a:r>
              <a:endParaRPr b="0" i="0" sz="1300" u="none" cap="none" strike="noStrike">
                <a:solidFill>
                  <a:schemeClr val="lt1"/>
                </a:solidFill>
                <a:latin typeface="Arial"/>
                <a:ea typeface="Arial"/>
                <a:cs typeface="Arial"/>
                <a:sym typeface="Arial"/>
              </a:endParaRPr>
            </a:p>
          </p:txBody>
        </p:sp>
        <p:sp>
          <p:nvSpPr>
            <p:cNvPr id="428" name="Google Shape;428;p12"/>
            <p:cNvSpPr/>
            <p:nvPr/>
          </p:nvSpPr>
          <p:spPr>
            <a:xfrm>
              <a:off x="1269924" y="477"/>
              <a:ext cx="1044099" cy="626459"/>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2"/>
            <p:cNvSpPr txBox="1"/>
            <p:nvPr/>
          </p:nvSpPr>
          <p:spPr>
            <a:xfrm>
              <a:off x="1269924" y="477"/>
              <a:ext cx="1044099" cy="62645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b) The ATM had a charge</a:t>
              </a:r>
              <a:endParaRPr b="0" i="0" sz="1300" u="none" cap="none" strike="noStrike">
                <a:solidFill>
                  <a:schemeClr val="lt1"/>
                </a:solidFill>
                <a:latin typeface="Arial"/>
                <a:ea typeface="Arial"/>
                <a:cs typeface="Arial"/>
                <a:sym typeface="Arial"/>
              </a:endParaRPr>
            </a:p>
          </p:txBody>
        </p:sp>
        <p:sp>
          <p:nvSpPr>
            <p:cNvPr id="430" name="Google Shape;430;p12"/>
            <p:cNvSpPr/>
            <p:nvPr/>
          </p:nvSpPr>
          <p:spPr>
            <a:xfrm>
              <a:off x="121415" y="731346"/>
              <a:ext cx="1044099" cy="626459"/>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2"/>
            <p:cNvSpPr txBox="1"/>
            <p:nvPr/>
          </p:nvSpPr>
          <p:spPr>
            <a:xfrm>
              <a:off x="121415" y="731346"/>
              <a:ext cx="1044099" cy="62645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c) It’s an error on the statement</a:t>
              </a:r>
              <a:endParaRPr b="0" i="0" sz="1300" u="none" cap="none" strike="noStrike">
                <a:solidFill>
                  <a:schemeClr val="lt1"/>
                </a:solidFill>
                <a:latin typeface="Arial"/>
                <a:ea typeface="Arial"/>
                <a:cs typeface="Arial"/>
                <a:sym typeface="Arial"/>
              </a:endParaRPr>
            </a:p>
          </p:txBody>
        </p:sp>
        <p:sp>
          <p:nvSpPr>
            <p:cNvPr id="432" name="Google Shape;432;p12"/>
            <p:cNvSpPr/>
            <p:nvPr/>
          </p:nvSpPr>
          <p:spPr>
            <a:xfrm>
              <a:off x="1269924" y="731346"/>
              <a:ext cx="1044099" cy="626459"/>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2"/>
            <p:cNvSpPr txBox="1"/>
            <p:nvPr/>
          </p:nvSpPr>
          <p:spPr>
            <a:xfrm>
              <a:off x="1269924" y="731346"/>
              <a:ext cx="1044099" cy="626459"/>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d) It’s interest charged</a:t>
              </a:r>
              <a:endParaRPr b="0" i="0" sz="1300" u="none" cap="none" strike="noStrike">
                <a:solidFill>
                  <a:schemeClr val="lt1"/>
                </a:solidFill>
                <a:latin typeface="Arial"/>
                <a:ea typeface="Arial"/>
                <a:cs typeface="Arial"/>
                <a:sym typeface="Arial"/>
              </a:endParaRPr>
            </a:p>
          </p:txBody>
        </p:sp>
      </p:grpSp>
      <p:graphicFrame>
        <p:nvGraphicFramePr>
          <p:cNvPr id="434" name="Google Shape;434;p12"/>
          <p:cNvGraphicFramePr/>
          <p:nvPr/>
        </p:nvGraphicFramePr>
        <p:xfrm>
          <a:off x="290350" y="1583150"/>
          <a:ext cx="3000000" cy="3000000"/>
        </p:xfrm>
        <a:graphic>
          <a:graphicData uri="http://schemas.openxmlformats.org/drawingml/2006/table">
            <a:tbl>
              <a:tblPr bandRow="1">
                <a:noFill/>
                <a:tableStyleId>{8189921A-C57F-438B-8BF2-96ABD8D1228B}</a:tableStyleId>
              </a:tblPr>
              <a:tblGrid>
                <a:gridCol w="772350"/>
                <a:gridCol w="510525"/>
                <a:gridCol w="1142350"/>
                <a:gridCol w="812775"/>
                <a:gridCol w="716750"/>
                <a:gridCol w="716750"/>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D/</a:t>
                      </a:r>
                      <a:r>
                        <a:rPr lang="en-GB" sz="1100">
                          <a:latin typeface="Calibri"/>
                          <a:ea typeface="Calibri"/>
                          <a:cs typeface="Calibri"/>
                          <a:sym typeface="Calibri"/>
                          <a:extLst>
                            <a:ext uri="http://customooxmlschemas.google.com/">
                              <go:slidesCustomData xmlns:go="http://customooxmlschemas.google.com/" textRoundtripDataId="0"/>
                            </a:ext>
                          </a:extLst>
                        </a:rPr>
                        <a:t>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 usage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435" name="Google Shape;435;p12"/>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1f729b8a58d_0_8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19</a:t>
            </a:r>
            <a:endParaRPr>
              <a:solidFill>
                <a:srgbClr val="262A33"/>
              </a:solidFill>
              <a:latin typeface="Lato"/>
              <a:ea typeface="Lato"/>
              <a:cs typeface="Lato"/>
              <a:sym typeface="Lato"/>
            </a:endParaRPr>
          </a:p>
        </p:txBody>
      </p:sp>
      <p:sp>
        <p:nvSpPr>
          <p:cNvPr id="441" name="Google Shape;441;g1f729b8a58d_0_8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442" name="Google Shape;442;g1f729b8a58d_0_82"/>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443" name="Google Shape;443;g1f729b8a58d_0_82"/>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Why is there a £1.75 fee on withdrawing money?</a:t>
            </a:r>
            <a:endParaRPr/>
          </a:p>
        </p:txBody>
      </p:sp>
      <p:grpSp>
        <p:nvGrpSpPr>
          <p:cNvPr id="444" name="Google Shape;444;g1f729b8a58d_0_82"/>
          <p:cNvGrpSpPr/>
          <p:nvPr/>
        </p:nvGrpSpPr>
        <p:grpSpPr>
          <a:xfrm>
            <a:off x="5755777" y="2628267"/>
            <a:ext cx="2192509" cy="1357269"/>
            <a:chOff x="121415" y="477"/>
            <a:chExt cx="2192509" cy="1357269"/>
          </a:xfrm>
        </p:grpSpPr>
        <p:sp>
          <p:nvSpPr>
            <p:cNvPr id="445" name="Google Shape;445;g1f729b8a58d_0_82"/>
            <p:cNvSpPr/>
            <p:nvPr/>
          </p:nvSpPr>
          <p:spPr>
            <a:xfrm>
              <a:off x="121415" y="477"/>
              <a:ext cx="1044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1f729b8a58d_0_82"/>
            <p:cNvSpPr txBox="1"/>
            <p:nvPr/>
          </p:nvSpPr>
          <p:spPr>
            <a:xfrm>
              <a:off x="121415" y="477"/>
              <a:ext cx="1044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a) There’s always a fee</a:t>
              </a:r>
              <a:endParaRPr b="0" i="0" sz="1300" u="none" cap="none" strike="noStrike">
                <a:solidFill>
                  <a:schemeClr val="lt1"/>
                </a:solidFill>
                <a:latin typeface="Arial"/>
                <a:ea typeface="Arial"/>
                <a:cs typeface="Arial"/>
                <a:sym typeface="Arial"/>
              </a:endParaRPr>
            </a:p>
          </p:txBody>
        </p:sp>
        <p:sp>
          <p:nvSpPr>
            <p:cNvPr id="447" name="Google Shape;447;g1f729b8a58d_0_82"/>
            <p:cNvSpPr/>
            <p:nvPr/>
          </p:nvSpPr>
          <p:spPr>
            <a:xfrm>
              <a:off x="1269924" y="477"/>
              <a:ext cx="1044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1f729b8a58d_0_82"/>
            <p:cNvSpPr txBox="1"/>
            <p:nvPr/>
          </p:nvSpPr>
          <p:spPr>
            <a:xfrm>
              <a:off x="1269924" y="477"/>
              <a:ext cx="1044000" cy="626400"/>
            </a:xfrm>
            <a:prstGeom prst="rect">
              <a:avLst/>
            </a:prstGeom>
            <a:solidFill>
              <a:srgbClr val="92D050"/>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b) The ATM had a charge</a:t>
              </a:r>
              <a:endParaRPr b="0" i="0" sz="1300" u="none" cap="none" strike="noStrike">
                <a:solidFill>
                  <a:schemeClr val="lt1"/>
                </a:solidFill>
                <a:latin typeface="Arial"/>
                <a:ea typeface="Arial"/>
                <a:cs typeface="Arial"/>
                <a:sym typeface="Arial"/>
              </a:endParaRPr>
            </a:p>
          </p:txBody>
        </p:sp>
        <p:sp>
          <p:nvSpPr>
            <p:cNvPr id="449" name="Google Shape;449;g1f729b8a58d_0_82"/>
            <p:cNvSpPr/>
            <p:nvPr/>
          </p:nvSpPr>
          <p:spPr>
            <a:xfrm>
              <a:off x="121415" y="731346"/>
              <a:ext cx="1044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1f729b8a58d_0_82"/>
            <p:cNvSpPr txBox="1"/>
            <p:nvPr/>
          </p:nvSpPr>
          <p:spPr>
            <a:xfrm>
              <a:off x="121415" y="731346"/>
              <a:ext cx="1044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c) It’s an error on the statement</a:t>
              </a:r>
              <a:endParaRPr b="0" i="0" sz="1300" u="none" cap="none" strike="noStrike">
                <a:solidFill>
                  <a:schemeClr val="lt1"/>
                </a:solidFill>
                <a:latin typeface="Arial"/>
                <a:ea typeface="Arial"/>
                <a:cs typeface="Arial"/>
                <a:sym typeface="Arial"/>
              </a:endParaRPr>
            </a:p>
          </p:txBody>
        </p:sp>
        <p:sp>
          <p:nvSpPr>
            <p:cNvPr id="451" name="Google Shape;451;g1f729b8a58d_0_82"/>
            <p:cNvSpPr/>
            <p:nvPr/>
          </p:nvSpPr>
          <p:spPr>
            <a:xfrm>
              <a:off x="1269924" y="731346"/>
              <a:ext cx="1044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1f729b8a58d_0_82"/>
            <p:cNvSpPr txBox="1"/>
            <p:nvPr/>
          </p:nvSpPr>
          <p:spPr>
            <a:xfrm>
              <a:off x="1269924" y="731346"/>
              <a:ext cx="1044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d) It’s interest charged</a:t>
              </a:r>
              <a:endParaRPr b="0" i="0" sz="1300" u="none" cap="none" strike="noStrike">
                <a:solidFill>
                  <a:schemeClr val="lt1"/>
                </a:solidFill>
                <a:latin typeface="Arial"/>
                <a:ea typeface="Arial"/>
                <a:cs typeface="Arial"/>
                <a:sym typeface="Arial"/>
              </a:endParaRPr>
            </a:p>
          </p:txBody>
        </p:sp>
      </p:grpSp>
      <p:graphicFrame>
        <p:nvGraphicFramePr>
          <p:cNvPr id="453" name="Google Shape;453;g1f729b8a58d_0_82"/>
          <p:cNvGraphicFramePr/>
          <p:nvPr/>
        </p:nvGraphicFramePr>
        <p:xfrm>
          <a:off x="290350" y="1583150"/>
          <a:ext cx="3000000" cy="3000000"/>
        </p:xfrm>
        <a:graphic>
          <a:graphicData uri="http://schemas.openxmlformats.org/drawingml/2006/table">
            <a:tbl>
              <a:tblPr bandRow="1">
                <a:noFill/>
                <a:tableStyleId>{8189921A-C57F-438B-8BF2-96ABD8D1228B}</a:tableStyleId>
              </a:tblPr>
              <a:tblGrid>
                <a:gridCol w="772350"/>
                <a:gridCol w="510525"/>
                <a:gridCol w="1142350"/>
                <a:gridCol w="812775"/>
                <a:gridCol w="716750"/>
                <a:gridCol w="716750"/>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D/</a:t>
                      </a:r>
                      <a:r>
                        <a:rPr lang="en-GB" sz="1100">
                          <a:latin typeface="Calibri"/>
                          <a:ea typeface="Calibri"/>
                          <a:cs typeface="Calibri"/>
                          <a:sym typeface="Calibri"/>
                          <a:extLst>
                            <a:ext uri="http://customooxmlschemas.google.com/">
                              <go:slidesCustomData xmlns:go="http://customooxmlschemas.google.com/" textRoundtripDataId="1"/>
                            </a:ext>
                          </a:extLst>
                        </a:rPr>
                        <a:t>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ATM usage</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454" name="Google Shape;454;g1f729b8a58d_0_82"/>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575e96a1fb_0_240"/>
          <p:cNvSpPr txBox="1"/>
          <p:nvPr>
            <p:ph idx="12" type="sldNum"/>
          </p:nvPr>
        </p:nvSpPr>
        <p:spPr>
          <a:xfrm>
            <a:off x="8367000" y="392200"/>
            <a:ext cx="655200" cy="2391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213" name="Google Shape;213;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214" name="Google Shape;214;g1575e96a1fb_0_240"/>
          <p:cNvGraphicFramePr/>
          <p:nvPr/>
        </p:nvGraphicFramePr>
        <p:xfrm>
          <a:off x="871975" y="1721850"/>
          <a:ext cx="3000000" cy="3000000"/>
        </p:xfrm>
        <a:graphic>
          <a:graphicData uri="http://schemas.openxmlformats.org/drawingml/2006/table">
            <a:tbl>
              <a:tblPr>
                <a:noFill/>
                <a:tableStyleId>{91B898AF-B919-4C57-8484-E24E165D03F5}</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381000">
                <a:tc>
                  <a:txBody>
                    <a:bodyPr/>
                    <a:lstStyle/>
                    <a:p>
                      <a:pPr indent="0" lvl="0" marL="0" marR="0" rtl="0" algn="ctr">
                        <a:lnSpc>
                          <a:spcPct val="115000"/>
                        </a:lnSpc>
                        <a:spcBef>
                          <a:spcPts val="0"/>
                        </a:spcBef>
                        <a:spcAft>
                          <a:spcPts val="0"/>
                        </a:spcAft>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lnSpc>
                          <a:spcPct val="115000"/>
                        </a:lnSpc>
                        <a:spcBef>
                          <a:spcPts val="0"/>
                        </a:spcBef>
                        <a:spcAft>
                          <a:spcPts val="0"/>
                        </a:spcAft>
                        <a:buSzPts val="1400"/>
                        <a:buNone/>
                      </a:pPr>
                      <a:r>
                        <a:rPr b="1" lang="en-GB">
                          <a:solidFill>
                            <a:schemeClr val="accent2"/>
                          </a:solidFill>
                          <a:latin typeface="Lato"/>
                          <a:ea typeface="Lato"/>
                          <a:cs typeface="Lato"/>
                          <a:sym typeface="Lato"/>
                        </a:rPr>
                        <a:t>How to read a bank statement </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a:latin typeface="Lato"/>
                          <a:ea typeface="Lato"/>
                          <a:cs typeface="Lato"/>
                          <a:sym typeface="Lato"/>
                        </a:rPr>
                        <a:t>How to save money</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GB">
                          <a:solidFill>
                            <a:schemeClr val="dk2"/>
                          </a:solidFill>
                          <a:latin typeface="Lato"/>
                          <a:ea typeface="Lato"/>
                          <a:cs typeface="Lato"/>
                          <a:sym typeface="Lato"/>
                        </a:rPr>
                        <a:t>How to use bank cards</a:t>
                      </a:r>
                      <a:endParaRPr sz="1400" u="none" cap="none" strike="noStrike">
                        <a:solidFill>
                          <a:schemeClr val="dk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GB">
                          <a:latin typeface="Lato"/>
                          <a:ea typeface="Lato"/>
                          <a:cs typeface="Lato"/>
                          <a:sym typeface="Lato"/>
                        </a:rPr>
                        <a:t>How to manage debt</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rgbClr val="262A33"/>
                          </a:solidFill>
                          <a:latin typeface="Lato"/>
                          <a:ea typeface="Lato"/>
                          <a:cs typeface="Lato"/>
                          <a:sym typeface="Lato"/>
                        </a:rPr>
                        <a:t>A guide to banking</a:t>
                      </a:r>
                      <a:endParaRPr>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aphicFrame>
        <p:nvGraphicFramePr>
          <p:cNvPr id="459" name="Google Shape;459;g1d53e1328ca_0_0"/>
          <p:cNvGraphicFramePr/>
          <p:nvPr/>
        </p:nvGraphicFramePr>
        <p:xfrm>
          <a:off x="290350" y="1583150"/>
          <a:ext cx="3000000" cy="3000000"/>
        </p:xfrm>
        <a:graphic>
          <a:graphicData uri="http://schemas.openxmlformats.org/drawingml/2006/table">
            <a:tbl>
              <a:tblPr bandRow="1">
                <a:noFill/>
                <a:tableStyleId>{8189921A-C57F-438B-8BF2-96ABD8D1228B}</a:tableStyleId>
              </a:tblPr>
              <a:tblGrid>
                <a:gridCol w="772350"/>
                <a:gridCol w="510525"/>
                <a:gridCol w="1142350"/>
                <a:gridCol w="812775"/>
                <a:gridCol w="716750"/>
                <a:gridCol w="716750"/>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D/</a:t>
                      </a:r>
                      <a:r>
                        <a:rPr lang="en-GB" sz="1100">
                          <a:latin typeface="Calibri"/>
                          <a:ea typeface="Calibri"/>
                          <a:cs typeface="Calibri"/>
                          <a:sym typeface="Calibri"/>
                          <a:extLst>
                            <a:ext uri="http://customooxmlschemas.google.com/">
                              <go:slidesCustomData xmlns:go="http://customooxmlschemas.google.com/" textRoundtripDataId="2"/>
                            </a:ext>
                          </a:extLst>
                        </a:rPr>
                        <a:t>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 usage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460" name="Google Shape;460;g1d53e1328ca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20</a:t>
            </a:r>
            <a:endParaRPr>
              <a:latin typeface="Lato"/>
              <a:ea typeface="Lato"/>
              <a:cs typeface="Lato"/>
              <a:sym typeface="Lato"/>
            </a:endParaRPr>
          </a:p>
        </p:txBody>
      </p:sp>
      <p:sp>
        <p:nvSpPr>
          <p:cNvPr id="461" name="Google Shape;461;g1d53e1328ca_0_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462" name="Google Shape;462;g1d53e1328ca_0_0"/>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463" name="Google Shape;463;g1d53e1328ca_0_0"/>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lang="en-GB" sz="1800">
                <a:solidFill>
                  <a:schemeClr val="accent1"/>
                </a:solidFill>
                <a:latin typeface="Lato"/>
                <a:ea typeface="Lato"/>
                <a:cs typeface="Lato"/>
                <a:sym typeface="Lato"/>
              </a:rPr>
              <a:t>For how many days was the account in overdraft?</a:t>
            </a:r>
            <a:endParaRPr sz="1800">
              <a:solidFill>
                <a:srgbClr val="0543B3"/>
              </a:solidFill>
              <a:latin typeface="Lato"/>
              <a:ea typeface="Lato"/>
              <a:cs typeface="Lato"/>
              <a:sym typeface="Lato"/>
            </a:endParaRPr>
          </a:p>
        </p:txBody>
      </p:sp>
      <p:grpSp>
        <p:nvGrpSpPr>
          <p:cNvPr id="464" name="Google Shape;464;g1d53e1328ca_0_0"/>
          <p:cNvGrpSpPr/>
          <p:nvPr/>
        </p:nvGrpSpPr>
        <p:grpSpPr>
          <a:xfrm>
            <a:off x="5635376" y="2694654"/>
            <a:ext cx="2877267" cy="1224576"/>
            <a:chOff x="1015" y="66864"/>
            <a:chExt cx="2877267" cy="1224576"/>
          </a:xfrm>
        </p:grpSpPr>
        <p:sp>
          <p:nvSpPr>
            <p:cNvPr id="465" name="Google Shape;465;g1d53e1328ca_0_0"/>
            <p:cNvSpPr/>
            <p:nvPr/>
          </p:nvSpPr>
          <p:spPr>
            <a:xfrm>
              <a:off x="31827" y="66864"/>
              <a:ext cx="1266600" cy="5652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1d53e1328ca_0_0"/>
            <p:cNvSpPr txBox="1"/>
            <p:nvPr/>
          </p:nvSpPr>
          <p:spPr>
            <a:xfrm>
              <a:off x="31827" y="66864"/>
              <a:ext cx="1266600" cy="5652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Arial"/>
                  <a:ea typeface="Arial"/>
                  <a:cs typeface="Arial"/>
                  <a:sym typeface="Arial"/>
                </a:rPr>
                <a:t>a) 0 days</a:t>
              </a:r>
              <a:endParaRPr b="0" i="0" sz="2100" u="none" cap="none" strike="noStrike">
                <a:solidFill>
                  <a:schemeClr val="lt1"/>
                </a:solidFill>
                <a:latin typeface="Arial"/>
                <a:ea typeface="Arial"/>
                <a:cs typeface="Arial"/>
                <a:sym typeface="Arial"/>
              </a:endParaRPr>
            </a:p>
          </p:txBody>
        </p:sp>
        <p:sp>
          <p:nvSpPr>
            <p:cNvPr id="467" name="Google Shape;467;g1d53e1328ca_0_0"/>
            <p:cNvSpPr/>
            <p:nvPr/>
          </p:nvSpPr>
          <p:spPr>
            <a:xfrm>
              <a:off x="1392761" y="66864"/>
              <a:ext cx="1454700" cy="5652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1d53e1328ca_0_0"/>
            <p:cNvSpPr txBox="1"/>
            <p:nvPr/>
          </p:nvSpPr>
          <p:spPr>
            <a:xfrm>
              <a:off x="1392761" y="66864"/>
              <a:ext cx="1454700" cy="5652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Arial"/>
                  <a:ea typeface="Arial"/>
                  <a:cs typeface="Arial"/>
                  <a:sym typeface="Arial"/>
                </a:rPr>
                <a:t>b) 1 day</a:t>
              </a:r>
              <a:endParaRPr b="0" i="0" sz="2100" u="none" cap="none" strike="noStrike">
                <a:solidFill>
                  <a:schemeClr val="lt1"/>
                </a:solidFill>
                <a:latin typeface="Arial"/>
                <a:ea typeface="Arial"/>
                <a:cs typeface="Arial"/>
                <a:sym typeface="Arial"/>
              </a:endParaRPr>
            </a:p>
          </p:txBody>
        </p:sp>
        <p:sp>
          <p:nvSpPr>
            <p:cNvPr id="469" name="Google Shape;469;g1d53e1328ca_0_0"/>
            <p:cNvSpPr/>
            <p:nvPr/>
          </p:nvSpPr>
          <p:spPr>
            <a:xfrm>
              <a:off x="1015" y="726240"/>
              <a:ext cx="1464900" cy="5652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1d53e1328ca_0_0"/>
            <p:cNvSpPr txBox="1"/>
            <p:nvPr/>
          </p:nvSpPr>
          <p:spPr>
            <a:xfrm>
              <a:off x="1015" y="726240"/>
              <a:ext cx="1464900" cy="5652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Arial"/>
                  <a:ea typeface="Arial"/>
                  <a:cs typeface="Arial"/>
                  <a:sym typeface="Arial"/>
                </a:rPr>
                <a:t>c) 2 days</a:t>
              </a:r>
              <a:endParaRPr b="0" i="0" sz="2100" u="none" cap="none" strike="noStrike">
                <a:solidFill>
                  <a:schemeClr val="lt1"/>
                </a:solidFill>
                <a:latin typeface="Arial"/>
                <a:ea typeface="Arial"/>
                <a:cs typeface="Arial"/>
                <a:sym typeface="Arial"/>
              </a:endParaRPr>
            </a:p>
          </p:txBody>
        </p:sp>
        <p:sp>
          <p:nvSpPr>
            <p:cNvPr id="471" name="Google Shape;471;g1d53e1328ca_0_0"/>
            <p:cNvSpPr/>
            <p:nvPr/>
          </p:nvSpPr>
          <p:spPr>
            <a:xfrm>
              <a:off x="1560082" y="726240"/>
              <a:ext cx="1318200" cy="5652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1d53e1328ca_0_0"/>
            <p:cNvSpPr txBox="1"/>
            <p:nvPr/>
          </p:nvSpPr>
          <p:spPr>
            <a:xfrm>
              <a:off x="1560082" y="726240"/>
              <a:ext cx="1318200" cy="5652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Arial"/>
                  <a:ea typeface="Arial"/>
                  <a:cs typeface="Arial"/>
                  <a:sym typeface="Arial"/>
                </a:rPr>
                <a:t>d) 3 days</a:t>
              </a:r>
              <a:endParaRPr b="0" i="0" sz="2100" u="none" cap="none" strike="noStrike">
                <a:solidFill>
                  <a:schemeClr val="lt1"/>
                </a:solidFill>
                <a:latin typeface="Arial"/>
                <a:ea typeface="Arial"/>
                <a:cs typeface="Arial"/>
                <a:sym typeface="Arial"/>
              </a:endParaRPr>
            </a:p>
          </p:txBody>
        </p:sp>
      </p:grpSp>
      <p:sp>
        <p:nvSpPr>
          <p:cNvPr id="473" name="Google Shape;473;g1d53e1328ca_0_0"/>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graphicFrame>
        <p:nvGraphicFramePr>
          <p:cNvPr id="478" name="Google Shape;478;g1f729b8a58d_0_102"/>
          <p:cNvGraphicFramePr/>
          <p:nvPr/>
        </p:nvGraphicFramePr>
        <p:xfrm>
          <a:off x="290350" y="1583150"/>
          <a:ext cx="3000000" cy="3000000"/>
        </p:xfrm>
        <a:graphic>
          <a:graphicData uri="http://schemas.openxmlformats.org/drawingml/2006/table">
            <a:tbl>
              <a:tblPr bandRow="1">
                <a:noFill/>
                <a:tableStyleId>{8189921A-C57F-438B-8BF2-96ABD8D1228B}</a:tableStyleId>
              </a:tblPr>
              <a:tblGrid>
                <a:gridCol w="772350"/>
                <a:gridCol w="510525"/>
                <a:gridCol w="1142350"/>
                <a:gridCol w="812775"/>
                <a:gridCol w="716750"/>
                <a:gridCol w="716750"/>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D/</a:t>
                      </a:r>
                      <a:r>
                        <a:rPr lang="en-GB" sz="1100">
                          <a:latin typeface="Calibri"/>
                          <a:ea typeface="Calibri"/>
                          <a:cs typeface="Calibri"/>
                          <a:sym typeface="Calibri"/>
                          <a:extLst>
                            <a:ext uri="http://customooxmlschemas.google.com/">
                              <go:slidesCustomData xmlns:go="http://customooxmlschemas.google.com/" textRoundtripDataId="3"/>
                            </a:ext>
                          </a:extLst>
                        </a:rPr>
                        <a:t>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Account maintenance fee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479" name="Google Shape;479;g1f729b8a58d_0_1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21</a:t>
            </a:r>
            <a:endParaRPr>
              <a:latin typeface="Lato"/>
              <a:ea typeface="Lato"/>
              <a:cs typeface="Lato"/>
              <a:sym typeface="Lato"/>
            </a:endParaRPr>
          </a:p>
        </p:txBody>
      </p:sp>
      <p:sp>
        <p:nvSpPr>
          <p:cNvPr id="480" name="Google Shape;480;g1f729b8a58d_0_102"/>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481" name="Google Shape;481;g1f729b8a58d_0_102"/>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482" name="Google Shape;482;g1f729b8a58d_0_102"/>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lang="en-GB" sz="1800">
                <a:solidFill>
                  <a:srgbClr val="0543B3"/>
                </a:solidFill>
                <a:latin typeface="Lato"/>
                <a:ea typeface="Lato"/>
                <a:cs typeface="Lato"/>
                <a:sym typeface="Lato"/>
              </a:rPr>
              <a:t>For h</a:t>
            </a:r>
            <a:r>
              <a:rPr b="0" i="0" lang="en-GB" sz="1800" u="none" cap="none" strike="noStrike">
                <a:solidFill>
                  <a:srgbClr val="0543B3"/>
                </a:solidFill>
                <a:latin typeface="Lato"/>
                <a:ea typeface="Lato"/>
                <a:cs typeface="Lato"/>
                <a:sym typeface="Lato"/>
              </a:rPr>
              <a:t>ow many days was the account in overd</a:t>
            </a:r>
            <a:r>
              <a:rPr lang="en-GB" sz="1800">
                <a:solidFill>
                  <a:srgbClr val="0543B3"/>
                </a:solidFill>
                <a:latin typeface="Lato"/>
                <a:ea typeface="Lato"/>
                <a:cs typeface="Lato"/>
                <a:sym typeface="Lato"/>
              </a:rPr>
              <a:t>raft</a:t>
            </a:r>
            <a:r>
              <a:rPr b="0" i="0" lang="en-GB" sz="1800" u="none" cap="none" strike="noStrike">
                <a:solidFill>
                  <a:srgbClr val="0543B3"/>
                </a:solidFill>
                <a:latin typeface="Lato"/>
                <a:ea typeface="Lato"/>
                <a:cs typeface="Lato"/>
                <a:sym typeface="Lato"/>
              </a:rPr>
              <a:t>?</a:t>
            </a:r>
            <a:endParaRPr b="0" i="0" sz="1800" u="none" cap="none" strike="noStrike">
              <a:solidFill>
                <a:srgbClr val="0543B3"/>
              </a:solidFill>
              <a:latin typeface="Lato"/>
              <a:ea typeface="Lato"/>
              <a:cs typeface="Lato"/>
              <a:sym typeface="Lato"/>
            </a:endParaRPr>
          </a:p>
        </p:txBody>
      </p:sp>
      <p:grpSp>
        <p:nvGrpSpPr>
          <p:cNvPr id="483" name="Google Shape;483;g1f729b8a58d_0_102"/>
          <p:cNvGrpSpPr/>
          <p:nvPr/>
        </p:nvGrpSpPr>
        <p:grpSpPr>
          <a:xfrm>
            <a:off x="5635376" y="2694654"/>
            <a:ext cx="2877267" cy="1224576"/>
            <a:chOff x="1015" y="66864"/>
            <a:chExt cx="2877267" cy="1224576"/>
          </a:xfrm>
        </p:grpSpPr>
        <p:sp>
          <p:nvSpPr>
            <p:cNvPr id="484" name="Google Shape;484;g1f729b8a58d_0_102"/>
            <p:cNvSpPr/>
            <p:nvPr/>
          </p:nvSpPr>
          <p:spPr>
            <a:xfrm>
              <a:off x="31827" y="66864"/>
              <a:ext cx="1266600" cy="565200"/>
            </a:xfrm>
            <a:prstGeom prst="rect">
              <a:avLst/>
            </a:prstGeom>
            <a:solidFill>
              <a:srgbClr val="0543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1f729b8a58d_0_102"/>
            <p:cNvSpPr txBox="1"/>
            <p:nvPr/>
          </p:nvSpPr>
          <p:spPr>
            <a:xfrm>
              <a:off x="31827" y="66864"/>
              <a:ext cx="1266600" cy="565200"/>
            </a:xfrm>
            <a:prstGeom prst="rect">
              <a:avLst/>
            </a:prstGeom>
            <a:solidFill>
              <a:srgbClr val="0543B3"/>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Arial"/>
                  <a:ea typeface="Arial"/>
                  <a:cs typeface="Arial"/>
                  <a:sym typeface="Arial"/>
                </a:rPr>
                <a:t>a) 0 days</a:t>
              </a:r>
              <a:endParaRPr b="0" i="0" sz="2100" u="none" cap="none" strike="noStrike">
                <a:solidFill>
                  <a:schemeClr val="lt1"/>
                </a:solidFill>
                <a:latin typeface="Arial"/>
                <a:ea typeface="Arial"/>
                <a:cs typeface="Arial"/>
                <a:sym typeface="Arial"/>
              </a:endParaRPr>
            </a:p>
          </p:txBody>
        </p:sp>
        <p:sp>
          <p:nvSpPr>
            <p:cNvPr id="486" name="Google Shape;486;g1f729b8a58d_0_102"/>
            <p:cNvSpPr/>
            <p:nvPr/>
          </p:nvSpPr>
          <p:spPr>
            <a:xfrm>
              <a:off x="1392761" y="66864"/>
              <a:ext cx="1454700" cy="565200"/>
            </a:xfrm>
            <a:prstGeom prst="rect">
              <a:avLst/>
            </a:prstGeom>
            <a:solidFill>
              <a:srgbClr val="0543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1f729b8a58d_0_102"/>
            <p:cNvSpPr txBox="1"/>
            <p:nvPr/>
          </p:nvSpPr>
          <p:spPr>
            <a:xfrm>
              <a:off x="1392761" y="66864"/>
              <a:ext cx="1454700" cy="565200"/>
            </a:xfrm>
            <a:prstGeom prst="rect">
              <a:avLst/>
            </a:prstGeom>
            <a:solidFill>
              <a:srgbClr val="0543B3"/>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Arial"/>
                  <a:ea typeface="Arial"/>
                  <a:cs typeface="Arial"/>
                  <a:sym typeface="Arial"/>
                </a:rPr>
                <a:t>b) 1 day</a:t>
              </a:r>
              <a:endParaRPr b="0" i="0" sz="2100" u="none" cap="none" strike="noStrike">
                <a:solidFill>
                  <a:schemeClr val="lt1"/>
                </a:solidFill>
                <a:latin typeface="Arial"/>
                <a:ea typeface="Arial"/>
                <a:cs typeface="Arial"/>
                <a:sym typeface="Arial"/>
              </a:endParaRPr>
            </a:p>
          </p:txBody>
        </p:sp>
        <p:sp>
          <p:nvSpPr>
            <p:cNvPr id="488" name="Google Shape;488;g1f729b8a58d_0_102"/>
            <p:cNvSpPr/>
            <p:nvPr/>
          </p:nvSpPr>
          <p:spPr>
            <a:xfrm>
              <a:off x="1015" y="726240"/>
              <a:ext cx="1464900" cy="565200"/>
            </a:xfrm>
            <a:prstGeom prst="rect">
              <a:avLst/>
            </a:prstGeom>
            <a:solidFill>
              <a:srgbClr val="0543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1f729b8a58d_0_102"/>
            <p:cNvSpPr txBox="1"/>
            <p:nvPr/>
          </p:nvSpPr>
          <p:spPr>
            <a:xfrm>
              <a:off x="1015" y="726240"/>
              <a:ext cx="1464900" cy="565200"/>
            </a:xfrm>
            <a:prstGeom prst="rect">
              <a:avLst/>
            </a:prstGeom>
            <a:solidFill>
              <a:srgbClr val="0543B3"/>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Arial"/>
                  <a:ea typeface="Arial"/>
                  <a:cs typeface="Arial"/>
                  <a:sym typeface="Arial"/>
                </a:rPr>
                <a:t>c) 2 days</a:t>
              </a:r>
              <a:endParaRPr b="0" i="0" sz="2100" u="none" cap="none" strike="noStrike">
                <a:solidFill>
                  <a:schemeClr val="lt1"/>
                </a:solidFill>
                <a:latin typeface="Arial"/>
                <a:ea typeface="Arial"/>
                <a:cs typeface="Arial"/>
                <a:sym typeface="Arial"/>
              </a:endParaRPr>
            </a:p>
          </p:txBody>
        </p:sp>
        <p:sp>
          <p:nvSpPr>
            <p:cNvPr id="490" name="Google Shape;490;g1f729b8a58d_0_102"/>
            <p:cNvSpPr/>
            <p:nvPr/>
          </p:nvSpPr>
          <p:spPr>
            <a:xfrm>
              <a:off x="1560082" y="726240"/>
              <a:ext cx="1318200" cy="565200"/>
            </a:xfrm>
            <a:prstGeom prst="rect">
              <a:avLst/>
            </a:prstGeom>
            <a:solidFill>
              <a:srgbClr val="0543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1f729b8a58d_0_102"/>
            <p:cNvSpPr txBox="1"/>
            <p:nvPr/>
          </p:nvSpPr>
          <p:spPr>
            <a:xfrm>
              <a:off x="1560082" y="726240"/>
              <a:ext cx="1318200" cy="565200"/>
            </a:xfrm>
            <a:prstGeom prst="rect">
              <a:avLst/>
            </a:prstGeom>
            <a:solidFill>
              <a:srgbClr val="92D050"/>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Arial"/>
                  <a:ea typeface="Arial"/>
                  <a:cs typeface="Arial"/>
                  <a:sym typeface="Arial"/>
                </a:rPr>
                <a:t>d) 3 days</a:t>
              </a:r>
              <a:endParaRPr b="0" i="0" sz="2100" u="none" cap="none" strike="noStrike">
                <a:solidFill>
                  <a:schemeClr val="lt1"/>
                </a:solidFill>
                <a:latin typeface="Arial"/>
                <a:ea typeface="Arial"/>
                <a:cs typeface="Arial"/>
                <a:sym typeface="Arial"/>
              </a:endParaRPr>
            </a:p>
          </p:txBody>
        </p:sp>
      </p:grpSp>
      <p:sp>
        <p:nvSpPr>
          <p:cNvPr id="492" name="Google Shape;492;g1f729b8a58d_0_102"/>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graphicFrame>
        <p:nvGraphicFramePr>
          <p:cNvPr id="497" name="Google Shape;497;g1d53e1328ca_0_18"/>
          <p:cNvGraphicFramePr/>
          <p:nvPr/>
        </p:nvGraphicFramePr>
        <p:xfrm>
          <a:off x="290350" y="1583150"/>
          <a:ext cx="3000000" cy="3000000"/>
        </p:xfrm>
        <a:graphic>
          <a:graphicData uri="http://schemas.openxmlformats.org/drawingml/2006/table">
            <a:tbl>
              <a:tblPr bandRow="1">
                <a:noFill/>
                <a:tableStyleId>{8189921A-C57F-438B-8BF2-96ABD8D1228B}</a:tableStyleId>
              </a:tblPr>
              <a:tblGrid>
                <a:gridCol w="772350"/>
                <a:gridCol w="510525"/>
                <a:gridCol w="1142350"/>
                <a:gridCol w="812775"/>
                <a:gridCol w="716750"/>
                <a:gridCol w="716750"/>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D/</a:t>
                      </a:r>
                      <a:r>
                        <a:rPr lang="en-GB" sz="1100">
                          <a:latin typeface="Calibri"/>
                          <a:ea typeface="Calibri"/>
                          <a:cs typeface="Calibri"/>
                          <a:sym typeface="Calibri"/>
                          <a:extLst>
                            <a:ext uri="http://customooxmlschemas.google.com/">
                              <go:slidesCustomData xmlns:go="http://customooxmlschemas.google.com/" textRoundtripDataId="4"/>
                            </a:ext>
                          </a:extLst>
                        </a:rPr>
                        <a:t>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a:t>
                      </a:r>
                      <a:r>
                        <a:rPr lang="en-GB" sz="1100">
                          <a:latin typeface="Calibri"/>
                          <a:ea typeface="Calibri"/>
                          <a:cs typeface="Calibri"/>
                          <a:sym typeface="Calibri"/>
                          <a:extLst>
                            <a:ext uri="http://customooxmlschemas.google.com/">
                              <go:slidesCustomData xmlns:go="http://customooxmlschemas.google.com/" textRoundtripDataId="5"/>
                            </a:ext>
                          </a:extLst>
                        </a:rPr>
                        <a:t>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Account maintenance fee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498" name="Google Shape;498;g1d53e1328ca_0_18"/>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22</a:t>
            </a:r>
            <a:endParaRPr>
              <a:latin typeface="Lato"/>
              <a:ea typeface="Lato"/>
              <a:cs typeface="Lato"/>
              <a:sym typeface="Lato"/>
            </a:endParaRPr>
          </a:p>
        </p:txBody>
      </p:sp>
      <p:sp>
        <p:nvSpPr>
          <p:cNvPr id="499" name="Google Shape;499;g1d53e1328ca_0_18"/>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500" name="Google Shape;500;g1d53e1328ca_0_18"/>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501" name="Google Shape;501;g1d53e1328ca_0_18"/>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What could ‘BACS Speedy Food’ represent?</a:t>
            </a:r>
            <a:endParaRPr b="0" i="0" sz="1800" u="none" cap="none" strike="noStrike">
              <a:solidFill>
                <a:srgbClr val="0543B3"/>
              </a:solidFill>
              <a:latin typeface="Lato"/>
              <a:ea typeface="Lato"/>
              <a:cs typeface="Lato"/>
              <a:sym typeface="Lato"/>
            </a:endParaRPr>
          </a:p>
        </p:txBody>
      </p:sp>
      <p:grpSp>
        <p:nvGrpSpPr>
          <p:cNvPr id="502" name="Google Shape;502;g1d53e1328ca_0_18"/>
          <p:cNvGrpSpPr/>
          <p:nvPr/>
        </p:nvGrpSpPr>
        <p:grpSpPr>
          <a:xfrm>
            <a:off x="5770486" y="2628225"/>
            <a:ext cx="2669353" cy="1357315"/>
            <a:chOff x="136125" y="435"/>
            <a:chExt cx="2669353" cy="1357315"/>
          </a:xfrm>
        </p:grpSpPr>
        <p:sp>
          <p:nvSpPr>
            <p:cNvPr id="503" name="Google Shape;503;g1d53e1328ca_0_18"/>
            <p:cNvSpPr/>
            <p:nvPr/>
          </p:nvSpPr>
          <p:spPr>
            <a:xfrm>
              <a:off x="136125" y="435"/>
              <a:ext cx="15207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1d53e1328ca_0_18"/>
            <p:cNvSpPr txBox="1"/>
            <p:nvPr/>
          </p:nvSpPr>
          <p:spPr>
            <a:xfrm>
              <a:off x="136125" y="435"/>
              <a:ext cx="15207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a) Salary from working at Speedy Food</a:t>
              </a:r>
              <a:endParaRPr b="0" i="0" sz="1300" u="none" cap="none" strike="noStrike">
                <a:solidFill>
                  <a:schemeClr val="lt1"/>
                </a:solidFill>
                <a:latin typeface="Arial"/>
                <a:ea typeface="Arial"/>
                <a:cs typeface="Arial"/>
                <a:sym typeface="Arial"/>
              </a:endParaRPr>
            </a:p>
          </p:txBody>
        </p:sp>
        <p:sp>
          <p:nvSpPr>
            <p:cNvPr id="505" name="Google Shape;505;g1d53e1328ca_0_18"/>
            <p:cNvSpPr/>
            <p:nvPr/>
          </p:nvSpPr>
          <p:spPr>
            <a:xfrm>
              <a:off x="1761178" y="435"/>
              <a:ext cx="10443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1d53e1328ca_0_18"/>
            <p:cNvSpPr txBox="1"/>
            <p:nvPr/>
          </p:nvSpPr>
          <p:spPr>
            <a:xfrm>
              <a:off x="1761178" y="435"/>
              <a:ext cx="10443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b) Money spent on a takeaway</a:t>
              </a:r>
              <a:endParaRPr b="0" i="0" sz="1300" u="none" cap="none" strike="noStrike">
                <a:solidFill>
                  <a:schemeClr val="lt1"/>
                </a:solidFill>
                <a:latin typeface="Arial"/>
                <a:ea typeface="Arial"/>
                <a:cs typeface="Arial"/>
                <a:sym typeface="Arial"/>
              </a:endParaRPr>
            </a:p>
          </p:txBody>
        </p:sp>
        <p:sp>
          <p:nvSpPr>
            <p:cNvPr id="507" name="Google Shape;507;g1d53e1328ca_0_18"/>
            <p:cNvSpPr/>
            <p:nvPr/>
          </p:nvSpPr>
          <p:spPr>
            <a:xfrm>
              <a:off x="153881" y="731350"/>
              <a:ext cx="1485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1d53e1328ca_0_18"/>
            <p:cNvSpPr txBox="1"/>
            <p:nvPr/>
          </p:nvSpPr>
          <p:spPr>
            <a:xfrm>
              <a:off x="153881" y="731350"/>
              <a:ext cx="1485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c) Transfer from Speedy Food</a:t>
              </a:r>
              <a:endParaRPr b="0" i="0" sz="1300" u="none" cap="none" strike="noStrike">
                <a:solidFill>
                  <a:schemeClr val="lt1"/>
                </a:solidFill>
                <a:latin typeface="Arial"/>
                <a:ea typeface="Arial"/>
                <a:cs typeface="Arial"/>
                <a:sym typeface="Arial"/>
              </a:endParaRPr>
            </a:p>
          </p:txBody>
        </p:sp>
        <p:sp>
          <p:nvSpPr>
            <p:cNvPr id="509" name="Google Shape;509;g1d53e1328ca_0_18"/>
            <p:cNvSpPr/>
            <p:nvPr/>
          </p:nvSpPr>
          <p:spPr>
            <a:xfrm>
              <a:off x="1743422" y="731350"/>
              <a:ext cx="10443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1d53e1328ca_0_18"/>
            <p:cNvSpPr txBox="1"/>
            <p:nvPr/>
          </p:nvSpPr>
          <p:spPr>
            <a:xfrm>
              <a:off x="1743422" y="731350"/>
              <a:ext cx="10443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d) Banking error</a:t>
              </a:r>
              <a:endParaRPr b="0" i="0" sz="1300" u="none" cap="none" strike="noStrike">
                <a:solidFill>
                  <a:schemeClr val="lt1"/>
                </a:solidFill>
                <a:latin typeface="Arial"/>
                <a:ea typeface="Arial"/>
                <a:cs typeface="Arial"/>
                <a:sym typeface="Arial"/>
              </a:endParaRPr>
            </a:p>
          </p:txBody>
        </p:sp>
      </p:grpSp>
      <p:sp>
        <p:nvSpPr>
          <p:cNvPr id="511" name="Google Shape;511;g1d53e1328ca_0_18"/>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graphicFrame>
        <p:nvGraphicFramePr>
          <p:cNvPr id="516" name="Google Shape;516;g1f729b8a58d_0_121"/>
          <p:cNvGraphicFramePr/>
          <p:nvPr/>
        </p:nvGraphicFramePr>
        <p:xfrm>
          <a:off x="290350" y="1583150"/>
          <a:ext cx="3000000" cy="3000000"/>
        </p:xfrm>
        <a:graphic>
          <a:graphicData uri="http://schemas.openxmlformats.org/drawingml/2006/table">
            <a:tbl>
              <a:tblPr bandRow="1">
                <a:noFill/>
                <a:tableStyleId>{8189921A-C57F-438B-8BF2-96ABD8D1228B}</a:tableStyleId>
              </a:tblPr>
              <a:tblGrid>
                <a:gridCol w="772350"/>
                <a:gridCol w="510525"/>
                <a:gridCol w="1142350"/>
                <a:gridCol w="812775"/>
                <a:gridCol w="716750"/>
                <a:gridCol w="716750"/>
              </a:tblGrid>
              <a:tr h="12700">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Date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Code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Transaction details</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in</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Paid out</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GB" sz="1100">
                          <a:solidFill>
                            <a:schemeClr val="lt1"/>
                          </a:solidFill>
                          <a:latin typeface="Calibri"/>
                          <a:ea typeface="Calibri"/>
                          <a:cs typeface="Calibri"/>
                          <a:sym typeface="Calibri"/>
                        </a:rPr>
                        <a:t>Balance</a:t>
                      </a:r>
                      <a:endParaRPr b="1" sz="1100">
                        <a:solidFill>
                          <a:schemeClr val="lt1"/>
                        </a:solidFill>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chemeClr val="accent2"/>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D/</a:t>
                      </a:r>
                      <a:r>
                        <a:rPr lang="en-GB" sz="1100">
                          <a:latin typeface="Calibri"/>
                          <a:ea typeface="Calibri"/>
                          <a:cs typeface="Calibri"/>
                          <a:sym typeface="Calibri"/>
                          <a:extLst>
                            <a:ext uri="http://customooxmlschemas.google.com/">
                              <go:slidesCustomData xmlns:go="http://customooxmlschemas.google.com/" textRoundtripDataId="6"/>
                            </a:ext>
                          </a:extLst>
                        </a:rPr>
                        <a:t>D</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Mobile phone bill</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£12.79</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100">
                          <a:latin typeface="Calibri"/>
                          <a:ea typeface="Calibri"/>
                          <a:cs typeface="Calibri"/>
                          <a:sym typeface="Calibri"/>
                        </a:rPr>
                        <a:t>£21.47</a:t>
                      </a:r>
                      <a:endParaRPr sz="1100">
                        <a:latin typeface="Calibri"/>
                        <a:ea typeface="Calibri"/>
                        <a:cs typeface="Calibri"/>
                        <a:sym typeface="Calibri"/>
                      </a:endParaRPr>
                    </a:p>
                  </a:txBody>
                  <a:tcPr marT="0" marB="0" marR="68575" marL="68575">
                    <a:lnT cap="flat" cmpd="sng" w="6350">
                      <a:solidFill>
                        <a:srgbClr val="000000"/>
                      </a:solidFill>
                      <a:prstDash val="solid"/>
                      <a:round/>
                      <a:headEnd len="sm" w="sm" type="none"/>
                      <a:tailEnd len="sm" w="sm" type="none"/>
                    </a:lnT>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01/01/01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Cloud storage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£20.12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Present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Birthday meal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£16.74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-£5.62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04/01/01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-£6.12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05/01/01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DR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-£6.62</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06/01/01</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BACS</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Speedy Food</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£112</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92D050"/>
                    </a:solidFill>
                  </a:tcPr>
                </a:tc>
                <a:tc>
                  <a:txBody>
                    <a:bodyPr/>
                    <a:lstStyle/>
                    <a:p>
                      <a:pPr indent="0" lvl="0" marL="0" rtl="0" algn="l">
                        <a:spcBef>
                          <a:spcPts val="0"/>
                        </a:spcBef>
                        <a:spcAft>
                          <a:spcPts val="0"/>
                        </a:spcAft>
                        <a:buNone/>
                      </a:pPr>
                      <a:r>
                        <a:rPr lang="en-GB" sz="1100">
                          <a:latin typeface="Calibri"/>
                          <a:ea typeface="Calibri"/>
                          <a:cs typeface="Calibri"/>
                          <a:sym typeface="Calibri"/>
                        </a:rPr>
                        <a:t>£105.38</a:t>
                      </a:r>
                      <a:endParaRPr sz="1100">
                        <a:latin typeface="Calibri"/>
                        <a:ea typeface="Calibri"/>
                        <a:cs typeface="Calibri"/>
                        <a:sym typeface="Calibri"/>
                      </a:endParaRPr>
                    </a:p>
                  </a:txBody>
                  <a:tcPr marT="0" marB="0" marR="68575" marL="68575">
                    <a:solidFill>
                      <a:srgbClr val="92D050"/>
                    </a:solidFill>
                  </a:tcPr>
                </a:tc>
              </a:tr>
              <a:tr h="12700">
                <a:tc>
                  <a:txBody>
                    <a:bodyPr/>
                    <a:lstStyle/>
                    <a:p>
                      <a:pPr indent="0" lvl="0" marL="0" rtl="0" algn="l">
                        <a:spcBef>
                          <a:spcPts val="0"/>
                        </a:spcBef>
                        <a:spcAft>
                          <a:spcPts val="0"/>
                        </a:spcAft>
                        <a:buNone/>
                      </a:pPr>
                      <a:r>
                        <a:rPr lang="en-GB" sz="1100">
                          <a:latin typeface="Calibri"/>
                          <a:ea typeface="Calibri"/>
                          <a:cs typeface="Calibri"/>
                          <a:sym typeface="Calibri"/>
                        </a:rPr>
                        <a:t>10/01/01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Rugby Club</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£75.38</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12/01/01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INT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£0.07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£75.45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21/01/01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ATM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Cash withdrawal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£35.45</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CHG</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Account maintenance fee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£1.75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£33.70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23/01/01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TFR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From AB for Cinema</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£11.00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£44.70</a:t>
                      </a:r>
                      <a:endParaRPr sz="1100">
                        <a:latin typeface="Calibri"/>
                        <a:ea typeface="Calibri"/>
                        <a:cs typeface="Calibri"/>
                        <a:sym typeface="Calibri"/>
                      </a:endParaRPr>
                    </a:p>
                  </a:txBody>
                  <a:tcPr marT="0" marB="0" marR="68575" marL="68575"/>
                </a:tc>
              </a:tr>
              <a:tr h="12700">
                <a:tc>
                  <a:txBody>
                    <a:bodyPr/>
                    <a:lstStyle/>
                    <a:p>
                      <a:pPr indent="0" lvl="0" marL="0" rtl="0" algn="l">
                        <a:spcBef>
                          <a:spcPts val="0"/>
                        </a:spcBef>
                        <a:spcAft>
                          <a:spcPts val="0"/>
                        </a:spcAft>
                        <a:buNone/>
                      </a:pPr>
                      <a:r>
                        <a:rPr lang="en-GB" sz="1100">
                          <a:latin typeface="Calibri"/>
                          <a:ea typeface="Calibri"/>
                          <a:cs typeface="Calibri"/>
                          <a:sym typeface="Calibri"/>
                        </a:rPr>
                        <a:t>29/01/01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S/O</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Phone insurance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£3.99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GB" sz="1100">
                          <a:latin typeface="Calibri"/>
                          <a:ea typeface="Calibri"/>
                          <a:cs typeface="Calibri"/>
                          <a:sym typeface="Calibri"/>
                        </a:rPr>
                        <a:t>£40.71</a:t>
                      </a:r>
                      <a:endParaRPr sz="1100">
                        <a:latin typeface="Calibri"/>
                        <a:ea typeface="Calibri"/>
                        <a:cs typeface="Calibri"/>
                        <a:sym typeface="Calibri"/>
                      </a:endParaRPr>
                    </a:p>
                  </a:txBody>
                  <a:tcPr marT="0" marB="0" marR="68575" marL="68575"/>
                </a:tc>
              </a:tr>
            </a:tbl>
          </a:graphicData>
        </a:graphic>
      </p:graphicFrame>
      <p:sp>
        <p:nvSpPr>
          <p:cNvPr id="517" name="Google Shape;517;g1f729b8a58d_0_12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23</a:t>
            </a:r>
            <a:endParaRPr>
              <a:latin typeface="Lato"/>
              <a:ea typeface="Lato"/>
              <a:cs typeface="Lato"/>
              <a:sym typeface="Lato"/>
            </a:endParaRPr>
          </a:p>
        </p:txBody>
      </p:sp>
      <p:sp>
        <p:nvSpPr>
          <p:cNvPr id="518" name="Google Shape;518;g1f729b8a58d_0_12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pic>
        <p:nvPicPr>
          <p:cNvPr id="519" name="Google Shape;519;g1f729b8a58d_0_121"/>
          <p:cNvPicPr preferRelativeResize="0"/>
          <p:nvPr/>
        </p:nvPicPr>
        <p:blipFill rotWithShape="1">
          <a:blip r:embed="rId3">
            <a:alphaModFix/>
          </a:blip>
          <a:srcRect b="0" l="0" r="0" t="0"/>
          <a:stretch/>
        </p:blipFill>
        <p:spPr>
          <a:xfrm>
            <a:off x="5243342" y="1698180"/>
            <a:ext cx="273100" cy="273100"/>
          </a:xfrm>
          <a:prstGeom prst="rect">
            <a:avLst/>
          </a:prstGeom>
          <a:noFill/>
          <a:ln>
            <a:noFill/>
          </a:ln>
        </p:spPr>
      </p:pic>
      <p:sp>
        <p:nvSpPr>
          <p:cNvPr id="520" name="Google Shape;520;g1f729b8a58d_0_121"/>
          <p:cNvSpPr txBox="1"/>
          <p:nvPr/>
        </p:nvSpPr>
        <p:spPr>
          <a:xfrm>
            <a:off x="5379892" y="1583138"/>
            <a:ext cx="34101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What could ‘BACS Speedy Food’ represent?</a:t>
            </a:r>
            <a:endParaRPr b="0" i="0" sz="1800" u="none" cap="none" strike="noStrike">
              <a:solidFill>
                <a:srgbClr val="0543B3"/>
              </a:solidFill>
              <a:latin typeface="Lato"/>
              <a:ea typeface="Lato"/>
              <a:cs typeface="Lato"/>
              <a:sym typeface="Lato"/>
            </a:endParaRPr>
          </a:p>
        </p:txBody>
      </p:sp>
      <p:grpSp>
        <p:nvGrpSpPr>
          <p:cNvPr id="521" name="Google Shape;521;g1f729b8a58d_0_121"/>
          <p:cNvGrpSpPr/>
          <p:nvPr/>
        </p:nvGrpSpPr>
        <p:grpSpPr>
          <a:xfrm>
            <a:off x="5770486" y="2628225"/>
            <a:ext cx="2669353" cy="1357315"/>
            <a:chOff x="136125" y="435"/>
            <a:chExt cx="2669353" cy="1357315"/>
          </a:xfrm>
        </p:grpSpPr>
        <p:sp>
          <p:nvSpPr>
            <p:cNvPr id="522" name="Google Shape;522;g1f729b8a58d_0_121"/>
            <p:cNvSpPr/>
            <p:nvPr/>
          </p:nvSpPr>
          <p:spPr>
            <a:xfrm>
              <a:off x="136125" y="435"/>
              <a:ext cx="15207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1f729b8a58d_0_121"/>
            <p:cNvSpPr txBox="1"/>
            <p:nvPr/>
          </p:nvSpPr>
          <p:spPr>
            <a:xfrm>
              <a:off x="136125" y="435"/>
              <a:ext cx="1520700" cy="626400"/>
            </a:xfrm>
            <a:prstGeom prst="rect">
              <a:avLst/>
            </a:prstGeom>
            <a:solidFill>
              <a:srgbClr val="92D050"/>
            </a:solid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a) Salary from working at Speedy Food</a:t>
              </a:r>
              <a:endParaRPr b="0" i="0" sz="1300" u="none" cap="none" strike="noStrike">
                <a:solidFill>
                  <a:schemeClr val="lt1"/>
                </a:solidFill>
                <a:latin typeface="Arial"/>
                <a:ea typeface="Arial"/>
                <a:cs typeface="Arial"/>
                <a:sym typeface="Arial"/>
              </a:endParaRPr>
            </a:p>
          </p:txBody>
        </p:sp>
        <p:sp>
          <p:nvSpPr>
            <p:cNvPr id="524" name="Google Shape;524;g1f729b8a58d_0_121"/>
            <p:cNvSpPr/>
            <p:nvPr/>
          </p:nvSpPr>
          <p:spPr>
            <a:xfrm>
              <a:off x="1761178" y="435"/>
              <a:ext cx="10443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1f729b8a58d_0_121"/>
            <p:cNvSpPr txBox="1"/>
            <p:nvPr/>
          </p:nvSpPr>
          <p:spPr>
            <a:xfrm>
              <a:off x="1761178" y="435"/>
              <a:ext cx="10443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b) Money spent on a takeaway</a:t>
              </a:r>
              <a:endParaRPr b="0" i="0" sz="1300" u="none" cap="none" strike="noStrike">
                <a:solidFill>
                  <a:schemeClr val="lt1"/>
                </a:solidFill>
                <a:latin typeface="Arial"/>
                <a:ea typeface="Arial"/>
                <a:cs typeface="Arial"/>
                <a:sym typeface="Arial"/>
              </a:endParaRPr>
            </a:p>
          </p:txBody>
        </p:sp>
        <p:sp>
          <p:nvSpPr>
            <p:cNvPr id="526" name="Google Shape;526;g1f729b8a58d_0_121"/>
            <p:cNvSpPr/>
            <p:nvPr/>
          </p:nvSpPr>
          <p:spPr>
            <a:xfrm>
              <a:off x="153881" y="731350"/>
              <a:ext cx="14850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1f729b8a58d_0_121"/>
            <p:cNvSpPr txBox="1"/>
            <p:nvPr/>
          </p:nvSpPr>
          <p:spPr>
            <a:xfrm>
              <a:off x="153881" y="731350"/>
              <a:ext cx="14850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c) Transfer from Speedy Food</a:t>
              </a:r>
              <a:endParaRPr b="0" i="0" sz="1300" u="none" cap="none" strike="noStrike">
                <a:solidFill>
                  <a:schemeClr val="lt1"/>
                </a:solidFill>
                <a:latin typeface="Arial"/>
                <a:ea typeface="Arial"/>
                <a:cs typeface="Arial"/>
                <a:sym typeface="Arial"/>
              </a:endParaRPr>
            </a:p>
          </p:txBody>
        </p:sp>
        <p:sp>
          <p:nvSpPr>
            <p:cNvPr id="528" name="Google Shape;528;g1f729b8a58d_0_121"/>
            <p:cNvSpPr/>
            <p:nvPr/>
          </p:nvSpPr>
          <p:spPr>
            <a:xfrm>
              <a:off x="1743422" y="731350"/>
              <a:ext cx="1044300" cy="626400"/>
            </a:xfrm>
            <a:prstGeom prst="rect">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1f729b8a58d_0_121"/>
            <p:cNvSpPr txBox="1"/>
            <p:nvPr/>
          </p:nvSpPr>
          <p:spPr>
            <a:xfrm>
              <a:off x="1743422" y="731350"/>
              <a:ext cx="1044300" cy="6264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0" i="0" lang="en-GB" sz="1300" u="none" cap="none" strike="noStrike">
                  <a:solidFill>
                    <a:schemeClr val="lt1"/>
                  </a:solidFill>
                  <a:latin typeface="Arial"/>
                  <a:ea typeface="Arial"/>
                  <a:cs typeface="Arial"/>
                  <a:sym typeface="Arial"/>
                </a:rPr>
                <a:t>d) Banking error</a:t>
              </a:r>
              <a:endParaRPr b="0" i="0" sz="1300" u="none" cap="none" strike="noStrike">
                <a:solidFill>
                  <a:schemeClr val="lt1"/>
                </a:solidFill>
                <a:latin typeface="Arial"/>
                <a:ea typeface="Arial"/>
                <a:cs typeface="Arial"/>
                <a:sym typeface="Arial"/>
              </a:endParaRPr>
            </a:p>
          </p:txBody>
        </p:sp>
      </p:grpSp>
      <p:sp>
        <p:nvSpPr>
          <p:cNvPr id="530" name="Google Shape;530;g1f729b8a58d_0_121"/>
          <p:cNvSpPr txBox="1"/>
          <p:nvPr>
            <p:ph type="ctrTitle"/>
          </p:nvPr>
        </p:nvSpPr>
        <p:spPr>
          <a:xfrm>
            <a:off x="221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 example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24</a:t>
            </a:r>
            <a:endParaRPr>
              <a:solidFill>
                <a:srgbClr val="262A33"/>
              </a:solidFill>
              <a:latin typeface="Lato"/>
              <a:ea typeface="Lato"/>
              <a:cs typeface="Lato"/>
              <a:sym typeface="Lato"/>
            </a:endParaRPr>
          </a:p>
        </p:txBody>
      </p:sp>
      <p:sp>
        <p:nvSpPr>
          <p:cNvPr id="536" name="Google Shape;536;p17"/>
          <p:cNvSpPr txBox="1"/>
          <p:nvPr>
            <p:ph type="ctrTitle"/>
          </p:nvPr>
        </p:nvSpPr>
        <p:spPr>
          <a:xfrm>
            <a:off x="2217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Banking errors</a:t>
            </a:r>
            <a:endParaRPr b="1" i="0" sz="2900" u="none" cap="none" strike="noStrike">
              <a:solidFill>
                <a:schemeClr val="accent2"/>
              </a:solidFill>
              <a:latin typeface="Lato"/>
              <a:ea typeface="Lato"/>
              <a:cs typeface="Lato"/>
              <a:sym typeface="Lato"/>
            </a:endParaRPr>
          </a:p>
        </p:txBody>
      </p:sp>
      <p:sp>
        <p:nvSpPr>
          <p:cNvPr id="537" name="Google Shape;537;p17"/>
          <p:cNvSpPr txBox="1"/>
          <p:nvPr/>
        </p:nvSpPr>
        <p:spPr>
          <a:xfrm>
            <a:off x="2676075" y="9763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538" name="Google Shape;538;p17"/>
          <p:cNvSpPr txBox="1"/>
          <p:nvPr/>
        </p:nvSpPr>
        <p:spPr>
          <a:xfrm>
            <a:off x="430802" y="1376525"/>
            <a:ext cx="7914900" cy="33294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Sometimes this abbreviation is seen on a bank statement:</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What should you do if think there’s been an error and there’s too much money in your account?</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p:txBody>
      </p:sp>
      <p:pic>
        <p:nvPicPr>
          <p:cNvPr id="539" name="Google Shape;539;p17"/>
          <p:cNvPicPr preferRelativeResize="0"/>
          <p:nvPr/>
        </p:nvPicPr>
        <p:blipFill rotWithShape="1">
          <a:blip r:embed="rId3">
            <a:alphaModFix/>
          </a:blip>
          <a:srcRect b="0" l="0" r="0" t="0"/>
          <a:stretch/>
        </p:blipFill>
        <p:spPr>
          <a:xfrm>
            <a:off x="1114033" y="2072422"/>
            <a:ext cx="6548436" cy="1133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14"/>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None/>
            </a:pPr>
            <a:r>
              <a:t/>
            </a:r>
            <a:endParaRPr b="0" i="0" sz="2800" u="none" cap="none" strike="noStrike">
              <a:solidFill>
                <a:srgbClr val="595959"/>
              </a:solidFill>
              <a:latin typeface="Arial"/>
              <a:ea typeface="Arial"/>
              <a:cs typeface="Arial"/>
              <a:sym typeface="Arial"/>
            </a:endParaRPr>
          </a:p>
        </p:txBody>
      </p:sp>
      <p:sp>
        <p:nvSpPr>
          <p:cNvPr id="545" name="Google Shape;545;p1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1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p:txBody>
      </p:sp>
      <p:sp>
        <p:nvSpPr>
          <p:cNvPr id="547" name="Google Shape;547;p1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lang="en-GB">
                <a:solidFill>
                  <a:srgbClr val="262A33"/>
                </a:solidFill>
              </a:rPr>
              <a:t>‹#›</a:t>
            </a:fld>
            <a:endParaRPr>
              <a:solidFill>
                <a:srgbClr val="262A33"/>
              </a:solidFill>
            </a:endParaRPr>
          </a:p>
        </p:txBody>
      </p:sp>
      <p:sp>
        <p:nvSpPr>
          <p:cNvPr id="548" name="Google Shape;548;p14"/>
          <p:cNvSpPr txBox="1"/>
          <p:nvPr/>
        </p:nvSpPr>
        <p:spPr>
          <a:xfrm>
            <a:off x="439452" y="1287575"/>
            <a:ext cx="80613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Describe the purpose of a bank statement</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92D050"/>
              </a:buClr>
              <a:buSzPts val="2200"/>
              <a:buFont typeface="Lato"/>
              <a:buChar char="●"/>
            </a:pPr>
            <a:r>
              <a:rPr b="1" lang="en-GB" sz="2200">
                <a:solidFill>
                  <a:srgbClr val="92D050"/>
                </a:solidFill>
                <a:latin typeface="Lato"/>
                <a:ea typeface="Lato"/>
                <a:cs typeface="Lato"/>
                <a:sym typeface="Lato"/>
              </a:rPr>
              <a:t>Explain what different parts of a bank statement mean</a:t>
            </a:r>
            <a:endParaRPr b="1" sz="2200">
              <a:solidFill>
                <a:srgbClr val="92D050"/>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FFFFFF"/>
              </a:buClr>
              <a:buSzPts val="2200"/>
              <a:buChar char="●"/>
            </a:pPr>
            <a:r>
              <a:rPr b="1" i="0" lang="en-GB" sz="2200" u="none" cap="none" strike="noStrike">
                <a:solidFill>
                  <a:srgbClr val="FFFFFF"/>
                </a:solidFill>
                <a:latin typeface="Lato"/>
                <a:ea typeface="Lato"/>
                <a:cs typeface="Lato"/>
                <a:sym typeface="Lato"/>
              </a:rPr>
              <a:t>Evaluate the different methods for tracking finances</a:t>
            </a:r>
            <a:r>
              <a:rPr b="0" i="0" lang="en-GB" sz="2200" u="none" cap="none" strike="noStrike">
                <a:solidFill>
                  <a:srgbClr val="FFFFFF"/>
                </a:solidFill>
                <a:latin typeface="Lato Light"/>
                <a:ea typeface="Lato Light"/>
                <a:cs typeface="Lato Light"/>
                <a:sym typeface="Lato Light"/>
              </a:rPr>
              <a:t> </a:t>
            </a:r>
            <a:endParaRPr b="0" i="0" sz="2200" u="none" cap="none" strike="noStrike">
              <a:solidFill>
                <a:srgbClr val="FFFFFF"/>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260d0516e62_0_54"/>
          <p:cNvSpPr txBox="1"/>
          <p:nvPr>
            <p:ph idx="12" type="sldNum"/>
          </p:nvPr>
        </p:nvSpPr>
        <p:spPr>
          <a:xfrm>
            <a:off x="8670295" y="388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grpSp>
        <p:nvGrpSpPr>
          <p:cNvPr id="554" name="Google Shape;554;g260d0516e62_0_54"/>
          <p:cNvGrpSpPr/>
          <p:nvPr/>
        </p:nvGrpSpPr>
        <p:grpSpPr>
          <a:xfrm>
            <a:off x="4107747" y="1001000"/>
            <a:ext cx="3861842" cy="3888508"/>
            <a:chOff x="1345551" y="6705"/>
            <a:chExt cx="3984978" cy="4407740"/>
          </a:xfrm>
        </p:grpSpPr>
        <p:sp>
          <p:nvSpPr>
            <p:cNvPr id="555" name="Google Shape;555;g260d0516e62_0_54"/>
            <p:cNvSpPr/>
            <p:nvPr/>
          </p:nvSpPr>
          <p:spPr>
            <a:xfrm>
              <a:off x="2834002" y="1706538"/>
              <a:ext cx="1008000" cy="10080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260d0516e62_0_54"/>
            <p:cNvSpPr txBox="1"/>
            <p:nvPr/>
          </p:nvSpPr>
          <p:spPr>
            <a:xfrm>
              <a:off x="2901818" y="1940535"/>
              <a:ext cx="872700" cy="712800"/>
            </a:xfrm>
            <a:prstGeom prst="rect">
              <a:avLst/>
            </a:prstGeom>
            <a:noFill/>
            <a:ln>
              <a:noFill/>
            </a:ln>
          </p:spPr>
          <p:txBody>
            <a:bodyPr anchorCtr="0" anchor="ctr" bIns="12700" lIns="12700" spcFirstLastPara="1" rIns="12700" wrap="square" tIns="12700">
              <a:noAutofit/>
            </a:bodyPr>
            <a:lstStyle/>
            <a:p>
              <a:pPr indent="0" lvl="0" marL="0" rtl="0" algn="ctr">
                <a:lnSpc>
                  <a:spcPct val="90000"/>
                </a:lnSpc>
                <a:spcBef>
                  <a:spcPts val="0"/>
                </a:spcBef>
                <a:spcAft>
                  <a:spcPts val="0"/>
                </a:spcAft>
                <a:buClr>
                  <a:srgbClr val="000000"/>
                </a:buClr>
                <a:buSzPts val="1000"/>
                <a:buFont typeface="Arial"/>
                <a:buNone/>
              </a:pPr>
              <a:r>
                <a:rPr b="1" lang="en-GB" sz="1000">
                  <a:solidFill>
                    <a:schemeClr val="lt1"/>
                  </a:solidFill>
                  <a:latin typeface="Lato Black"/>
                  <a:ea typeface="Lato Black"/>
                  <a:cs typeface="Lato Black"/>
                  <a:sym typeface="Lato Black"/>
                </a:rPr>
                <a:t>How can people keep track of their finances?</a:t>
              </a:r>
              <a:endParaRPr b="1" sz="1000">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1000"/>
                <a:buFont typeface="Arial"/>
                <a:buNone/>
              </a:pPr>
              <a:r>
                <a:t/>
              </a:r>
              <a:endParaRPr b="1" sz="1000">
                <a:solidFill>
                  <a:schemeClr val="lt1"/>
                </a:solidFill>
                <a:latin typeface="Lato Black"/>
                <a:ea typeface="Lato Black"/>
                <a:cs typeface="Lato Black"/>
                <a:sym typeface="Lato Black"/>
              </a:endParaRPr>
            </a:p>
          </p:txBody>
        </p:sp>
        <p:sp>
          <p:nvSpPr>
            <p:cNvPr id="557" name="Google Shape;557;g260d0516e62_0_54"/>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260d0516e62_0_54"/>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559" name="Google Shape;559;g260d0516e62_0_54"/>
            <p:cNvSpPr/>
            <p:nvPr/>
          </p:nvSpPr>
          <p:spPr>
            <a:xfrm>
              <a:off x="2711940" y="670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260d0516e62_0_54"/>
            <p:cNvSpPr/>
            <p:nvPr/>
          </p:nvSpPr>
          <p:spPr>
            <a:xfrm rot="-1798174">
              <a:off x="3843821" y="1678718"/>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260d0516e62_0_54"/>
            <p:cNvSpPr txBox="1"/>
            <p:nvPr/>
          </p:nvSpPr>
          <p:spPr>
            <a:xfrm rot="-1802417">
              <a:off x="3848617" y="1764944"/>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562" name="Google Shape;562;g260d0516e62_0_54"/>
            <p:cNvSpPr/>
            <p:nvPr/>
          </p:nvSpPr>
          <p:spPr>
            <a:xfrm>
              <a:off x="4078329"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g260d0516e62_0_54"/>
            <p:cNvSpPr/>
            <p:nvPr/>
          </p:nvSpPr>
          <p:spPr>
            <a:xfrm rot="1798174">
              <a:off x="3844023" y="2399715"/>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g260d0516e62_0_54"/>
            <p:cNvSpPr txBox="1"/>
            <p:nvPr/>
          </p:nvSpPr>
          <p:spPr>
            <a:xfrm rot="1802417">
              <a:off x="3848647" y="245054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565" name="Google Shape;565;g260d0516e62_0_54"/>
            <p:cNvSpPr/>
            <p:nvPr/>
          </p:nvSpPr>
          <p:spPr>
            <a:xfrm>
              <a:off x="4078329"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g260d0516e62_0_54"/>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g260d0516e62_0_54"/>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568" name="Google Shape;568;g260d0516e62_0_54"/>
            <p:cNvSpPr/>
            <p:nvPr/>
          </p:nvSpPr>
          <p:spPr>
            <a:xfrm>
              <a:off x="2711940" y="3162245"/>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g260d0516e62_0_54"/>
            <p:cNvSpPr/>
            <p:nvPr/>
          </p:nvSpPr>
          <p:spPr>
            <a:xfrm rot="9001826">
              <a:off x="2594968" y="2399910"/>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g260d0516e62_0_54"/>
            <p:cNvSpPr txBox="1"/>
            <p:nvPr/>
          </p:nvSpPr>
          <p:spPr>
            <a:xfrm rot="-1802417">
              <a:off x="2661218" y="2450490"/>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571" name="Google Shape;571;g260d0516e62_0_54"/>
            <p:cNvSpPr/>
            <p:nvPr/>
          </p:nvSpPr>
          <p:spPr>
            <a:xfrm>
              <a:off x="1345551" y="237336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g260d0516e62_0_54"/>
            <p:cNvSpPr/>
            <p:nvPr/>
          </p:nvSpPr>
          <p:spPr>
            <a:xfrm rot="-9001826">
              <a:off x="2594766" y="1678914"/>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260d0516e62_0_54"/>
            <p:cNvSpPr txBox="1"/>
            <p:nvPr/>
          </p:nvSpPr>
          <p:spPr>
            <a:xfrm rot="1802417">
              <a:off x="2661248" y="1764995"/>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lt1"/>
                </a:solidFill>
                <a:latin typeface="Lato Black"/>
                <a:ea typeface="Lato Black"/>
                <a:cs typeface="Lato Black"/>
                <a:sym typeface="Lato Black"/>
              </a:endParaRPr>
            </a:p>
          </p:txBody>
        </p:sp>
        <p:sp>
          <p:nvSpPr>
            <p:cNvPr id="574" name="Google Shape;574;g260d0516e62_0_54"/>
            <p:cNvSpPr/>
            <p:nvPr/>
          </p:nvSpPr>
          <p:spPr>
            <a:xfrm>
              <a:off x="1345551" y="795590"/>
              <a:ext cx="1252200" cy="12522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5" name="Google Shape;575;g260d0516e62_0_54"/>
          <p:cNvSpPr txBox="1"/>
          <p:nvPr/>
        </p:nvSpPr>
        <p:spPr>
          <a:xfrm>
            <a:off x="526625" y="1641325"/>
            <a:ext cx="3279600" cy="169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Create a mind map showing </a:t>
            </a:r>
            <a:r>
              <a:rPr b="1" lang="en-GB" sz="2200">
                <a:solidFill>
                  <a:schemeClr val="lt1"/>
                </a:solidFill>
                <a:latin typeface="Lato"/>
                <a:ea typeface="Lato"/>
                <a:cs typeface="Lato"/>
                <a:sym typeface="Lato"/>
              </a:rPr>
              <a:t>how people can keep track of their finances</a:t>
            </a:r>
            <a:endParaRPr b="1" i="0" sz="2200" u="none" cap="none" strike="noStrike">
              <a:solidFill>
                <a:schemeClr val="lt1"/>
              </a:solidFill>
              <a:latin typeface="Lato"/>
              <a:ea typeface="Lato"/>
              <a:cs typeface="Lato"/>
              <a:sym typeface="Lato"/>
            </a:endParaRPr>
          </a:p>
        </p:txBody>
      </p:sp>
      <p:sp>
        <p:nvSpPr>
          <p:cNvPr id="576" name="Google Shape;576;g260d0516e62_0_54"/>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Keeping t</a:t>
            </a:r>
            <a:r>
              <a:rPr b="1" i="0" lang="en-GB" sz="2900" u="none" cap="none" strike="noStrike">
                <a:solidFill>
                  <a:schemeClr val="accent2"/>
                </a:solidFill>
                <a:latin typeface="Lato"/>
                <a:ea typeface="Lato"/>
                <a:cs typeface="Lato"/>
                <a:sym typeface="Lato"/>
              </a:rPr>
              <a:t>rack</a:t>
            </a:r>
            <a:r>
              <a:rPr b="1" lang="en-GB" sz="2900">
                <a:solidFill>
                  <a:schemeClr val="accent2"/>
                </a:solidFill>
                <a:latin typeface="Lato"/>
                <a:ea typeface="Lato"/>
                <a:cs typeface="Lato"/>
                <a:sym typeface="Lato"/>
              </a:rPr>
              <a:t> of</a:t>
            </a:r>
            <a:r>
              <a:rPr b="1" i="0" lang="en-GB" sz="2900" u="none" cap="none" strike="noStrike">
                <a:solidFill>
                  <a:schemeClr val="accent2"/>
                </a:solidFill>
                <a:latin typeface="Lato"/>
                <a:ea typeface="Lato"/>
                <a:cs typeface="Lato"/>
                <a:sym typeface="Lato"/>
              </a:rPr>
              <a:t>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ae108d2c19_0_3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27</a:t>
            </a:r>
            <a:endParaRPr>
              <a:solidFill>
                <a:srgbClr val="262A33"/>
              </a:solidFill>
              <a:latin typeface="Lato"/>
              <a:ea typeface="Lato"/>
              <a:cs typeface="Lato"/>
              <a:sym typeface="Lato"/>
            </a:endParaRPr>
          </a:p>
        </p:txBody>
      </p:sp>
      <p:sp>
        <p:nvSpPr>
          <p:cNvPr id="582" name="Google Shape;582;g1ae108d2c19_0_36"/>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Keeping t</a:t>
            </a:r>
            <a:r>
              <a:rPr b="1" i="0" lang="en-GB" sz="2900" u="none" cap="none" strike="noStrike">
                <a:solidFill>
                  <a:schemeClr val="accent2"/>
                </a:solidFill>
                <a:latin typeface="Lato"/>
                <a:ea typeface="Lato"/>
                <a:cs typeface="Lato"/>
                <a:sym typeface="Lato"/>
              </a:rPr>
              <a:t>rack</a:t>
            </a:r>
            <a:r>
              <a:rPr b="1" lang="en-GB" sz="2900">
                <a:solidFill>
                  <a:schemeClr val="accent2"/>
                </a:solidFill>
                <a:latin typeface="Lato"/>
                <a:ea typeface="Lato"/>
                <a:cs typeface="Lato"/>
                <a:sym typeface="Lato"/>
              </a:rPr>
              <a:t> of</a:t>
            </a:r>
            <a:r>
              <a:rPr b="1" i="0" lang="en-GB" sz="2900" u="none" cap="none" strike="noStrike">
                <a:solidFill>
                  <a:schemeClr val="accent2"/>
                </a:solidFill>
                <a:latin typeface="Lato"/>
                <a:ea typeface="Lato"/>
                <a:cs typeface="Lato"/>
                <a:sym typeface="Lato"/>
              </a:rPr>
              <a:t>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583" name="Google Shape;583;g1ae108d2c19_0_36"/>
          <p:cNvSpPr/>
          <p:nvPr/>
        </p:nvSpPr>
        <p:spPr>
          <a:xfrm>
            <a:off x="4260043" y="2664700"/>
            <a:ext cx="895306" cy="839362"/>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584" name="Google Shape;584;g1ae108d2c19_0_36"/>
          <p:cNvSpPr txBox="1"/>
          <p:nvPr/>
        </p:nvSpPr>
        <p:spPr>
          <a:xfrm>
            <a:off x="4314152" y="2787625"/>
            <a:ext cx="786323" cy="59354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lang="en-GB" sz="1000">
                <a:solidFill>
                  <a:schemeClr val="accent1"/>
                </a:solidFill>
                <a:latin typeface="Lato Black"/>
                <a:ea typeface="Lato Black"/>
                <a:cs typeface="Lato Black"/>
                <a:sym typeface="Lato Black"/>
              </a:rPr>
              <a:t>How can people keep track of their finances?</a:t>
            </a:r>
            <a:endParaRPr b="1" i="0" sz="1000" u="none" cap="none" strike="noStrike">
              <a:solidFill>
                <a:schemeClr val="accent1"/>
              </a:solidFill>
              <a:latin typeface="Lato Black"/>
              <a:ea typeface="Lato Black"/>
              <a:cs typeface="Lato Black"/>
              <a:sym typeface="Lato Black"/>
            </a:endParaRPr>
          </a:p>
        </p:txBody>
      </p:sp>
      <p:sp>
        <p:nvSpPr>
          <p:cNvPr id="585" name="Google Shape;585;g1ae108d2c19_0_36"/>
          <p:cNvSpPr/>
          <p:nvPr/>
        </p:nvSpPr>
        <p:spPr>
          <a:xfrm rot="-5400000">
            <a:off x="4608844" y="2331735"/>
            <a:ext cx="197600" cy="304297"/>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586" name="Google Shape;586;g1ae108d2c19_0_36"/>
          <p:cNvSpPr txBox="1"/>
          <p:nvPr/>
        </p:nvSpPr>
        <p:spPr>
          <a:xfrm rot="-5400000">
            <a:off x="4638442" y="2422224"/>
            <a:ext cx="138395" cy="18252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587" name="Google Shape;587;g1ae108d2c19_0_36"/>
          <p:cNvSpPr/>
          <p:nvPr/>
        </p:nvSpPr>
        <p:spPr>
          <a:xfrm>
            <a:off x="4151628" y="1249249"/>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588" name="Google Shape;588;g1ae108d2c19_0_36"/>
          <p:cNvSpPr txBox="1"/>
          <p:nvPr/>
        </p:nvSpPr>
        <p:spPr>
          <a:xfrm>
            <a:off x="4189676" y="1398175"/>
            <a:ext cx="949397" cy="737189"/>
          </a:xfrm>
          <a:prstGeom prst="rect">
            <a:avLst/>
          </a:prstGeom>
          <a:noFill/>
          <a:ln>
            <a:noFill/>
          </a:ln>
        </p:spPr>
        <p:txBody>
          <a:bodyPr anchorCtr="0" anchor="ctr" bIns="12700" lIns="12700" spcFirstLastPara="1" rIns="12700" wrap="square" tIns="12700">
            <a:noAutofit/>
          </a:bodyPr>
          <a:lstStyle/>
          <a:p>
            <a:pPr indent="0" lvl="0" marL="101600" rtl="0" algn="ctr">
              <a:lnSpc>
                <a:spcPct val="115000"/>
              </a:lnSpc>
              <a:spcBef>
                <a:spcPts val="0"/>
              </a:spcBef>
              <a:spcAft>
                <a:spcPts val="0"/>
              </a:spcAft>
              <a:buNone/>
            </a:pPr>
            <a:r>
              <a:rPr b="1" lang="en-GB" sz="1100">
                <a:solidFill>
                  <a:schemeClr val="accent1"/>
                </a:solidFill>
                <a:latin typeface="Lato"/>
                <a:ea typeface="Lato"/>
                <a:cs typeface="Lato"/>
                <a:sym typeface="Lato"/>
              </a:rPr>
              <a:t>Using a budgeting app</a:t>
            </a:r>
            <a:endParaRPr b="0" i="0" sz="1100" u="none" cap="none" strike="noStrike">
              <a:solidFill>
                <a:schemeClr val="accent1"/>
              </a:solidFill>
              <a:latin typeface="Lato Black"/>
              <a:ea typeface="Lato Black"/>
              <a:cs typeface="Lato Black"/>
              <a:sym typeface="Lato Black"/>
            </a:endParaRPr>
          </a:p>
        </p:txBody>
      </p:sp>
      <p:sp>
        <p:nvSpPr>
          <p:cNvPr id="589" name="Google Shape;589;g1ae108d2c19_0_36"/>
          <p:cNvSpPr/>
          <p:nvPr/>
        </p:nvSpPr>
        <p:spPr>
          <a:xfrm rot="-1703767">
            <a:off x="5158568" y="2639107"/>
            <a:ext cx="207490" cy="290014"/>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590" name="Google Shape;590;g1ae108d2c19_0_36"/>
          <p:cNvSpPr txBox="1"/>
          <p:nvPr/>
        </p:nvSpPr>
        <p:spPr>
          <a:xfrm rot="-1707869">
            <a:off x="5162352" y="2711872"/>
            <a:ext cx="145185" cy="17427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591" name="Google Shape;591;g1ae108d2c19_0_36"/>
          <p:cNvSpPr txBox="1"/>
          <p:nvPr/>
        </p:nvSpPr>
        <p:spPr>
          <a:xfrm>
            <a:off x="5592461" y="2144896"/>
            <a:ext cx="786323" cy="737189"/>
          </a:xfrm>
          <a:prstGeom prst="rect">
            <a:avLst/>
          </a:prstGeom>
          <a:noFill/>
          <a:ln>
            <a:noFill/>
          </a:ln>
        </p:spPr>
        <p:txBody>
          <a:bodyPr anchorCtr="0" anchor="ctr" bIns="12700" lIns="12700" spcFirstLastPara="1" rIns="12700" wrap="square" tIns="12700">
            <a:noAutofit/>
          </a:bodyPr>
          <a:lstStyle/>
          <a:p>
            <a:pPr indent="0" lvl="0" marL="101600" rtl="0" algn="ctr">
              <a:lnSpc>
                <a:spcPct val="115000"/>
              </a:lnSpc>
              <a:spcBef>
                <a:spcPts val="0"/>
              </a:spcBef>
              <a:spcAft>
                <a:spcPts val="0"/>
              </a:spcAft>
              <a:buNone/>
            </a:pPr>
            <a:r>
              <a:rPr b="1" lang="en-GB" sz="1100">
                <a:solidFill>
                  <a:schemeClr val="accent1"/>
                </a:solidFill>
                <a:latin typeface="Lato"/>
                <a:ea typeface="Lato"/>
                <a:cs typeface="Lato"/>
                <a:sym typeface="Lato"/>
              </a:rPr>
              <a:t>Using text reminders</a:t>
            </a:r>
            <a:endParaRPr b="0" i="0" sz="1100" u="none" cap="none" strike="noStrike">
              <a:solidFill>
                <a:schemeClr val="accent1"/>
              </a:solidFill>
              <a:latin typeface="Lato Black"/>
              <a:ea typeface="Lato Black"/>
              <a:cs typeface="Lato Black"/>
              <a:sym typeface="Lato Black"/>
            </a:endParaRPr>
          </a:p>
        </p:txBody>
      </p:sp>
      <p:sp>
        <p:nvSpPr>
          <p:cNvPr id="592" name="Google Shape;592;g1ae108d2c19_0_36"/>
          <p:cNvSpPr/>
          <p:nvPr/>
        </p:nvSpPr>
        <p:spPr>
          <a:xfrm rot="1703767">
            <a:off x="5158748" y="3239481"/>
            <a:ext cx="207490" cy="290014"/>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593" name="Google Shape;593;g1ae108d2c19_0_36"/>
          <p:cNvSpPr txBox="1"/>
          <p:nvPr/>
        </p:nvSpPr>
        <p:spPr>
          <a:xfrm rot="1707869">
            <a:off x="5162378" y="3282768"/>
            <a:ext cx="145185" cy="17427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594" name="Google Shape;594;g1ae108d2c19_0_36"/>
          <p:cNvSpPr/>
          <p:nvPr/>
        </p:nvSpPr>
        <p:spPr>
          <a:xfrm>
            <a:off x="5365255" y="3219963"/>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595" name="Google Shape;595;g1ae108d2c19_0_36"/>
          <p:cNvSpPr/>
          <p:nvPr/>
        </p:nvSpPr>
        <p:spPr>
          <a:xfrm rot="5400000">
            <a:off x="4608951" y="3532732"/>
            <a:ext cx="197600" cy="304297"/>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596" name="Google Shape;596;g1ae108d2c19_0_36"/>
          <p:cNvSpPr txBox="1"/>
          <p:nvPr/>
        </p:nvSpPr>
        <p:spPr>
          <a:xfrm rot="5400000">
            <a:off x="4638559" y="3564016"/>
            <a:ext cx="138395" cy="18252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597" name="Google Shape;597;g1ae108d2c19_0_36"/>
          <p:cNvSpPr/>
          <p:nvPr/>
        </p:nvSpPr>
        <p:spPr>
          <a:xfrm>
            <a:off x="4151628" y="3876868"/>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598" name="Google Shape;598;g1ae108d2c19_0_36"/>
          <p:cNvSpPr txBox="1"/>
          <p:nvPr/>
        </p:nvSpPr>
        <p:spPr>
          <a:xfrm>
            <a:off x="4129325" y="4029550"/>
            <a:ext cx="1058379" cy="737189"/>
          </a:xfrm>
          <a:prstGeom prst="rect">
            <a:avLst/>
          </a:prstGeom>
          <a:noFill/>
          <a:ln>
            <a:noFill/>
          </a:ln>
        </p:spPr>
        <p:txBody>
          <a:bodyPr anchorCtr="0" anchor="ctr" bIns="12700" lIns="12700" spcFirstLastPara="1" rIns="12700" wrap="square" tIns="12700">
            <a:noAutofit/>
          </a:bodyPr>
          <a:lstStyle/>
          <a:p>
            <a:pPr indent="0" lvl="0" marL="101600" rtl="0" algn="ctr">
              <a:lnSpc>
                <a:spcPct val="115000"/>
              </a:lnSpc>
              <a:spcBef>
                <a:spcPts val="0"/>
              </a:spcBef>
              <a:spcAft>
                <a:spcPts val="0"/>
              </a:spcAft>
              <a:buNone/>
            </a:pPr>
            <a:r>
              <a:rPr b="1" lang="en-GB" sz="1100">
                <a:solidFill>
                  <a:schemeClr val="accent1"/>
                </a:solidFill>
                <a:latin typeface="Lato"/>
                <a:ea typeface="Lato"/>
                <a:cs typeface="Lato"/>
                <a:sym typeface="Lato"/>
              </a:rPr>
              <a:t>Setting up an online budget spreadsheet</a:t>
            </a:r>
            <a:endParaRPr b="0" i="0" sz="1100" u="none" cap="none" strike="noStrike">
              <a:solidFill>
                <a:schemeClr val="accent1"/>
              </a:solidFill>
              <a:latin typeface="Lato Black"/>
              <a:ea typeface="Lato Black"/>
              <a:cs typeface="Lato Black"/>
              <a:sym typeface="Lato Black"/>
            </a:endParaRPr>
          </a:p>
        </p:txBody>
      </p:sp>
      <p:sp>
        <p:nvSpPr>
          <p:cNvPr id="599" name="Google Shape;599;g1ae108d2c19_0_36"/>
          <p:cNvSpPr/>
          <p:nvPr/>
        </p:nvSpPr>
        <p:spPr>
          <a:xfrm rot="9096233">
            <a:off x="4049337" y="3239643"/>
            <a:ext cx="207490" cy="290014"/>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600" name="Google Shape;600;g1ae108d2c19_0_36"/>
          <p:cNvSpPr txBox="1"/>
          <p:nvPr/>
        </p:nvSpPr>
        <p:spPr>
          <a:xfrm rot="-1707869">
            <a:off x="4107704" y="3282726"/>
            <a:ext cx="145185" cy="17427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601" name="Google Shape;601;g1ae108d2c19_0_36"/>
          <p:cNvSpPr/>
          <p:nvPr/>
        </p:nvSpPr>
        <p:spPr>
          <a:xfrm>
            <a:off x="2938001" y="3219963"/>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602" name="Google Shape;602;g1ae108d2c19_0_36"/>
          <p:cNvSpPr txBox="1"/>
          <p:nvPr/>
        </p:nvSpPr>
        <p:spPr>
          <a:xfrm>
            <a:off x="2928837" y="3448850"/>
            <a:ext cx="1058379" cy="737189"/>
          </a:xfrm>
          <a:prstGeom prst="rect">
            <a:avLst/>
          </a:prstGeom>
          <a:noFill/>
          <a:ln>
            <a:noFill/>
          </a:ln>
        </p:spPr>
        <p:txBody>
          <a:bodyPr anchorCtr="0" anchor="ctr" bIns="12700" lIns="12700" spcFirstLastPara="1" rIns="12700" wrap="square" tIns="12700">
            <a:noAutofit/>
          </a:bodyPr>
          <a:lstStyle/>
          <a:p>
            <a:pPr indent="0" lvl="0" marL="101600" rtl="0" algn="ctr">
              <a:lnSpc>
                <a:spcPct val="115000"/>
              </a:lnSpc>
              <a:spcBef>
                <a:spcPts val="0"/>
              </a:spcBef>
              <a:spcAft>
                <a:spcPts val="0"/>
              </a:spcAft>
              <a:buNone/>
            </a:pPr>
            <a:r>
              <a:rPr b="1" lang="en-GB" sz="900">
                <a:solidFill>
                  <a:schemeClr val="accent1"/>
                </a:solidFill>
                <a:latin typeface="Lato"/>
                <a:ea typeface="Lato"/>
                <a:cs typeface="Lato"/>
                <a:sym typeface="Lato"/>
              </a:rPr>
              <a:t>Taking out a fixed amount of spending money (in cash) each month</a:t>
            </a:r>
            <a:endParaRPr b="0" i="0" sz="900" u="none" cap="none" strike="noStrike">
              <a:solidFill>
                <a:schemeClr val="accent1"/>
              </a:solidFill>
              <a:latin typeface="Lato Black"/>
              <a:ea typeface="Lato Black"/>
              <a:cs typeface="Lato Black"/>
              <a:sym typeface="Lato Black"/>
            </a:endParaRPr>
          </a:p>
        </p:txBody>
      </p:sp>
      <p:sp>
        <p:nvSpPr>
          <p:cNvPr id="603" name="Google Shape;603;g1ae108d2c19_0_36"/>
          <p:cNvSpPr/>
          <p:nvPr/>
        </p:nvSpPr>
        <p:spPr>
          <a:xfrm rot="-9096233">
            <a:off x="4049157" y="2639270"/>
            <a:ext cx="207490" cy="290014"/>
          </a:xfrm>
          <a:prstGeom prst="rightArrow">
            <a:avLst>
              <a:gd fmla="val 6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endParaRPr>
          </a:p>
        </p:txBody>
      </p:sp>
      <p:sp>
        <p:nvSpPr>
          <p:cNvPr id="604" name="Google Shape;604;g1ae108d2c19_0_36"/>
          <p:cNvSpPr txBox="1"/>
          <p:nvPr/>
        </p:nvSpPr>
        <p:spPr>
          <a:xfrm rot="1707869">
            <a:off x="4107730" y="2711914"/>
            <a:ext cx="145185" cy="174275"/>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chemeClr val="accent1"/>
              </a:solidFill>
              <a:latin typeface="Lato Black"/>
              <a:ea typeface="Lato Black"/>
              <a:cs typeface="Lato Black"/>
              <a:sym typeface="Lato Black"/>
            </a:endParaRPr>
          </a:p>
        </p:txBody>
      </p:sp>
      <p:sp>
        <p:nvSpPr>
          <p:cNvPr id="605" name="Google Shape;605;g1ae108d2c19_0_36"/>
          <p:cNvSpPr/>
          <p:nvPr/>
        </p:nvSpPr>
        <p:spPr>
          <a:xfrm>
            <a:off x="2937951" y="1906091"/>
            <a:ext cx="1112204" cy="1042707"/>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300" u="none" cap="none" strike="noStrike">
              <a:solidFill>
                <a:schemeClr val="accent1"/>
              </a:solidFill>
            </a:endParaRPr>
          </a:p>
        </p:txBody>
      </p:sp>
      <p:sp>
        <p:nvSpPr>
          <p:cNvPr id="606" name="Google Shape;606;g1ae108d2c19_0_36"/>
          <p:cNvSpPr txBox="1"/>
          <p:nvPr/>
        </p:nvSpPr>
        <p:spPr>
          <a:xfrm>
            <a:off x="2952551" y="2135050"/>
            <a:ext cx="1010949" cy="737189"/>
          </a:xfrm>
          <a:prstGeom prst="rect">
            <a:avLst/>
          </a:prstGeom>
          <a:noFill/>
          <a:ln>
            <a:noFill/>
          </a:ln>
        </p:spPr>
        <p:txBody>
          <a:bodyPr anchorCtr="0" anchor="ctr" bIns="12700" lIns="12700" spcFirstLastPara="1" rIns="12700" wrap="square" tIns="12700">
            <a:noAutofit/>
          </a:bodyPr>
          <a:lstStyle/>
          <a:p>
            <a:pPr indent="0" lvl="0" marL="101600" rtl="0" algn="ctr">
              <a:lnSpc>
                <a:spcPct val="115000"/>
              </a:lnSpc>
              <a:spcBef>
                <a:spcPts val="0"/>
              </a:spcBef>
              <a:spcAft>
                <a:spcPts val="0"/>
              </a:spcAft>
              <a:buNone/>
            </a:pPr>
            <a:r>
              <a:rPr b="1" lang="en-GB" sz="1100">
                <a:solidFill>
                  <a:schemeClr val="accent1"/>
                </a:solidFill>
                <a:latin typeface="Lato"/>
                <a:ea typeface="Lato"/>
                <a:cs typeface="Lato"/>
                <a:sym typeface="Lato"/>
              </a:rPr>
              <a:t>Frequently checking your accounts online</a:t>
            </a:r>
            <a:endParaRPr b="1" sz="1100">
              <a:solidFill>
                <a:schemeClr val="accen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1000"/>
              <a:buFont typeface="Arial"/>
              <a:buNone/>
            </a:pPr>
            <a:r>
              <a:t/>
            </a:r>
            <a:endParaRPr sz="1100">
              <a:solidFill>
                <a:schemeClr val="accent1"/>
              </a:solidFill>
              <a:latin typeface="Lato Black"/>
              <a:ea typeface="Lato Black"/>
              <a:cs typeface="Lato Black"/>
              <a:sym typeface="Lato Black"/>
            </a:endParaRPr>
          </a:p>
        </p:txBody>
      </p:sp>
      <p:sp>
        <p:nvSpPr>
          <p:cNvPr id="607" name="Google Shape;607;g1ae108d2c19_0_36"/>
          <p:cNvSpPr/>
          <p:nvPr/>
        </p:nvSpPr>
        <p:spPr>
          <a:xfrm>
            <a:off x="5429567" y="1982241"/>
            <a:ext cx="1112100" cy="1042800"/>
          </a:xfrm>
          <a:prstGeom prst="ellipse">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11" name="Shape 611"/>
        <p:cNvGrpSpPr/>
        <p:nvPr/>
      </p:nvGrpSpPr>
      <p:grpSpPr>
        <a:xfrm>
          <a:off x="0" y="0"/>
          <a:ext cx="0" cy="0"/>
          <a:chOff x="0" y="0"/>
          <a:chExt cx="0" cy="0"/>
        </a:xfrm>
      </p:grpSpPr>
      <p:sp>
        <p:nvSpPr>
          <p:cNvPr id="612" name="Google Shape;612;g260d0516e62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613" name="Google Shape;613;g260d0516e62_0_0"/>
          <p:cNvSpPr txBox="1"/>
          <p:nvPr/>
        </p:nvSpPr>
        <p:spPr>
          <a:xfrm>
            <a:off x="442300" y="980350"/>
            <a:ext cx="47121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lt1"/>
                </a:solidFill>
                <a:latin typeface="Lato"/>
                <a:ea typeface="Lato"/>
                <a:cs typeface="Lato"/>
                <a:sym typeface="Lato"/>
              </a:rPr>
              <a:t>How might apps be able to help people with budgeting?</a:t>
            </a:r>
            <a:endParaRPr b="0" i="0" sz="2600" u="none" cap="none" strike="noStrike">
              <a:solidFill>
                <a:schemeClr val="lt1"/>
              </a:solidFill>
              <a:latin typeface="Lato"/>
              <a:ea typeface="Lato"/>
              <a:cs typeface="Lato"/>
              <a:sym typeface="Lato"/>
            </a:endParaRPr>
          </a:p>
        </p:txBody>
      </p:sp>
      <p:sp>
        <p:nvSpPr>
          <p:cNvPr id="614" name="Google Shape;614;g260d0516e62_0_0"/>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15" name="Google Shape;615;g260d0516e62_0_0"/>
          <p:cNvSpPr txBox="1"/>
          <p:nvPr/>
        </p:nvSpPr>
        <p:spPr>
          <a:xfrm>
            <a:off x="280400" y="2137025"/>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g260d0516e62_0_0"/>
          <p:cNvSpPr txBox="1"/>
          <p:nvPr/>
        </p:nvSpPr>
        <p:spPr>
          <a:xfrm>
            <a:off x="442300" y="1978225"/>
            <a:ext cx="5346000" cy="2810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accent2"/>
                </a:solidFill>
                <a:latin typeface="Lato"/>
                <a:ea typeface="Lato"/>
                <a:cs typeface="Lato"/>
                <a:sym typeface="Lato"/>
              </a:rPr>
              <a:t>Watch the video explaining how  digital budgeting tools can be used: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accent2"/>
                </a:solidFill>
                <a:latin typeface="Lato"/>
                <a:ea typeface="Lato"/>
                <a:cs typeface="Lato"/>
                <a:sym typeface="Lato"/>
              </a:rPr>
              <a:t>Write down </a:t>
            </a:r>
            <a:r>
              <a:rPr b="1" i="0" lang="en-GB" sz="1800" u="none" cap="none" strike="noStrike">
                <a:solidFill>
                  <a:schemeClr val="accent2"/>
                </a:solidFill>
                <a:latin typeface="Lato"/>
                <a:ea typeface="Lato"/>
                <a:cs typeface="Lato"/>
                <a:sym typeface="Lato"/>
              </a:rPr>
              <a:t>3</a:t>
            </a:r>
            <a:r>
              <a:rPr b="0" i="0" lang="en-GB" sz="1800" u="none" cap="none" strike="noStrike">
                <a:solidFill>
                  <a:schemeClr val="accent2"/>
                </a:solidFill>
                <a:latin typeface="Lato"/>
                <a:ea typeface="Lato"/>
                <a:cs typeface="Lato"/>
                <a:sym typeface="Lato"/>
              </a:rPr>
              <a:t> things digital apps allow you to do</a:t>
            </a:r>
            <a:endParaRPr b="0" i="0" sz="1800" u="none" cap="none" strike="noStrike">
              <a:solidFill>
                <a:schemeClr val="accent2"/>
              </a:solidFill>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b="1" sz="1200">
              <a:latin typeface="Lato"/>
              <a:ea typeface="Lato"/>
              <a:cs typeface="Lato"/>
              <a:sym typeface="Lato"/>
            </a:endParaRPr>
          </a:p>
          <a:p>
            <a:pPr indent="0" lvl="0" marL="0" rtl="0" algn="l">
              <a:spcBef>
                <a:spcPts val="0"/>
              </a:spcBef>
              <a:spcAft>
                <a:spcPts val="0"/>
              </a:spcAft>
              <a:buClr>
                <a:srgbClr val="000000"/>
              </a:buClr>
              <a:buSzPts val="1100"/>
              <a:buFont typeface="Arial"/>
              <a:buNone/>
            </a:pPr>
            <a:r>
              <a:t/>
            </a:r>
            <a:endParaRPr b="1" sz="1200">
              <a:latin typeface="Lato"/>
              <a:ea typeface="Lato"/>
              <a:cs typeface="Lato"/>
              <a:sym typeface="Lato"/>
            </a:endParaRPr>
          </a:p>
          <a:p>
            <a:pPr indent="0" lvl="0" marL="0" rtl="0" algn="l">
              <a:spcBef>
                <a:spcPts val="0"/>
              </a:spcBef>
              <a:spcAft>
                <a:spcPts val="0"/>
              </a:spcAft>
              <a:buClr>
                <a:srgbClr val="000000"/>
              </a:buClr>
              <a:buSzPts val="1100"/>
              <a:buFont typeface="Arial"/>
              <a:buNone/>
            </a:pPr>
            <a:r>
              <a:rPr b="1" lang="en-GB" sz="1000">
                <a:solidFill>
                  <a:schemeClr val="accent2"/>
                </a:solidFill>
                <a:latin typeface="Lato"/>
                <a:ea typeface="Lato"/>
                <a:cs typeface="Lato"/>
                <a:sym typeface="Lato"/>
              </a:rPr>
              <a:t>Video: https://www.youtubeeducation.com/watch?v=rc7sgvOj6q8</a:t>
            </a:r>
            <a:endParaRPr b="0" i="0" sz="16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p:txBody>
      </p:sp>
      <p:sp>
        <p:nvSpPr>
          <p:cNvPr id="617" name="Google Shape;617;g260d0516e62_0_0"/>
          <p:cNvSpPr txBox="1"/>
          <p:nvPr/>
        </p:nvSpPr>
        <p:spPr>
          <a:xfrm>
            <a:off x="442300" y="401173"/>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Digital budgeting tools</a:t>
            </a:r>
            <a:endParaRPr b="1" i="0" sz="2900" u="none" cap="none" strike="noStrike">
              <a:solidFill>
                <a:srgbClr val="FF8022"/>
              </a:solidFill>
              <a:latin typeface="Lato"/>
              <a:ea typeface="Lato"/>
              <a:cs typeface="Lato"/>
              <a:sym typeface="Lato"/>
            </a:endParaRPr>
          </a:p>
        </p:txBody>
      </p:sp>
      <p:pic>
        <p:nvPicPr>
          <p:cNvPr id="618" name="Google Shape;618;g260d0516e62_0_0"/>
          <p:cNvPicPr preferRelativeResize="0"/>
          <p:nvPr/>
        </p:nvPicPr>
        <p:blipFill rotWithShape="1">
          <a:blip r:embed="rId3">
            <a:alphaModFix/>
          </a:blip>
          <a:srcRect b="0" l="0" r="0" t="0"/>
          <a:stretch/>
        </p:blipFill>
        <p:spPr>
          <a:xfrm>
            <a:off x="5788225" y="352374"/>
            <a:ext cx="2359250" cy="4053174"/>
          </a:xfrm>
          <a:prstGeom prst="rect">
            <a:avLst/>
          </a:prstGeom>
          <a:noFill/>
          <a:ln>
            <a:noFill/>
          </a:ln>
        </p:spPr>
      </p:pic>
      <p:pic>
        <p:nvPicPr>
          <p:cNvPr id="619" name="Google Shape;619;g260d0516e62_0_0" title="Digital Budgeting Tools">
            <a:hlinkClick r:id="rId4"/>
          </p:cNvPr>
          <p:cNvPicPr preferRelativeResize="0"/>
          <p:nvPr/>
        </p:nvPicPr>
        <p:blipFill rotWithShape="1">
          <a:blip r:embed="rId5">
            <a:alphaModFix/>
          </a:blip>
          <a:srcRect b="0" l="0" r="0" t="0"/>
          <a:stretch/>
        </p:blipFill>
        <p:spPr>
          <a:xfrm>
            <a:off x="502450" y="2614325"/>
            <a:ext cx="2132375" cy="1497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24f7c4beb85_0_6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29</a:t>
            </a:r>
            <a:endParaRPr>
              <a:solidFill>
                <a:srgbClr val="262A33"/>
              </a:solidFill>
              <a:latin typeface="Lato"/>
              <a:ea typeface="Lato"/>
              <a:cs typeface="Lato"/>
              <a:sym typeface="Lato"/>
            </a:endParaRPr>
          </a:p>
        </p:txBody>
      </p:sp>
      <p:sp>
        <p:nvSpPr>
          <p:cNvPr id="625" name="Google Shape;625;g24f7c4beb85_0_60"/>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Tracking your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626" name="Google Shape;626;g24f7c4beb85_0_60"/>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627" name="Google Shape;627;g24f7c4beb85_0_60"/>
          <p:cNvSpPr txBox="1"/>
          <p:nvPr/>
        </p:nvSpPr>
        <p:spPr>
          <a:xfrm>
            <a:off x="-25350" y="1080213"/>
            <a:ext cx="9194700" cy="431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i="0" lang="en-GB" sz="1600" u="none" cap="none" strike="noStrike">
                <a:solidFill>
                  <a:srgbClr val="0543B3"/>
                </a:solidFill>
                <a:latin typeface="Lato"/>
                <a:ea typeface="Lato"/>
                <a:cs typeface="Lato"/>
                <a:sym typeface="Lato"/>
              </a:rPr>
              <a:t>What are the advantages and disadvantages of using the following methods to track your finances?</a:t>
            </a:r>
            <a:endParaRPr b="1" i="0" sz="1600" u="none" cap="none" strike="noStrike">
              <a:solidFill>
                <a:srgbClr val="0543B3"/>
              </a:solidFill>
              <a:latin typeface="Lato"/>
              <a:ea typeface="Lato"/>
              <a:cs typeface="Lato"/>
              <a:sym typeface="Lato"/>
            </a:endParaRPr>
          </a:p>
        </p:txBody>
      </p:sp>
      <p:graphicFrame>
        <p:nvGraphicFramePr>
          <p:cNvPr id="628" name="Google Shape;628;g24f7c4beb85_0_60"/>
          <p:cNvGraphicFramePr/>
          <p:nvPr/>
        </p:nvGraphicFramePr>
        <p:xfrm>
          <a:off x="443750" y="1622713"/>
          <a:ext cx="3000000" cy="3000000"/>
        </p:xfrm>
        <a:graphic>
          <a:graphicData uri="http://schemas.openxmlformats.org/drawingml/2006/table">
            <a:tbl>
              <a:tblPr>
                <a:noFill/>
                <a:tableStyleId>{FF646AAF-AEB1-46AD-A667-63DD934F1C57}</a:tableStyleId>
              </a:tblPr>
              <a:tblGrid>
                <a:gridCol w="2892650"/>
                <a:gridCol w="2229300"/>
                <a:gridCol w="2117050"/>
              </a:tblGrid>
              <a:tr h="381000">
                <a:tc>
                  <a:txBody>
                    <a:bodyPr/>
                    <a:lstStyle/>
                    <a:p>
                      <a:pPr indent="0" lvl="0" marL="101600" rtl="0" algn="l">
                        <a:lnSpc>
                          <a:spcPct val="115000"/>
                        </a:lnSpc>
                        <a:spcBef>
                          <a:spcPts val="0"/>
                        </a:spcBef>
                        <a:spcAft>
                          <a:spcPts val="0"/>
                        </a:spcAft>
                        <a:buClr>
                          <a:srgbClr val="000000"/>
                        </a:buClr>
                        <a:buFont typeface="Arial"/>
                        <a:buNone/>
                      </a:pPr>
                      <a:r>
                        <a:rPr b="1" lang="en-GB" sz="1200">
                          <a:solidFill>
                            <a:schemeClr val="lt1"/>
                          </a:solidFill>
                          <a:latin typeface="Lato"/>
                          <a:ea typeface="Lato"/>
                          <a:cs typeface="Lato"/>
                          <a:sym typeface="Lato"/>
                        </a:rPr>
                        <a:t>Budget tracking methods</a:t>
                      </a:r>
                      <a:endParaRPr b="1" sz="1200">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a:solidFill>
                            <a:schemeClr val="lt1"/>
                          </a:solidFill>
                          <a:latin typeface="Lato"/>
                          <a:ea typeface="Lato"/>
                          <a:cs typeface="Lato"/>
                          <a:sym typeface="Lato"/>
                        </a:rPr>
                        <a:t>Advantage </a:t>
                      </a:r>
                      <a:endParaRPr b="1">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rtl="0" algn="l">
                        <a:spcBef>
                          <a:spcPts val="0"/>
                        </a:spcBef>
                        <a:spcAft>
                          <a:spcPts val="0"/>
                        </a:spcAft>
                        <a:buNone/>
                      </a:pPr>
                      <a:r>
                        <a:rPr b="1" lang="en-GB">
                          <a:solidFill>
                            <a:schemeClr val="lt1"/>
                          </a:solidFill>
                          <a:latin typeface="Lato"/>
                          <a:ea typeface="Lato"/>
                          <a:cs typeface="Lato"/>
                          <a:sym typeface="Lato"/>
                        </a:rPr>
                        <a:t>Disadvantage</a:t>
                      </a:r>
                      <a:endParaRPr b="1">
                        <a:solidFill>
                          <a:schemeClr val="lt1"/>
                        </a:solidFill>
                        <a:latin typeface="Lato"/>
                        <a:ea typeface="Lato"/>
                        <a:cs typeface="Lato"/>
                        <a:sym typeface="Lato"/>
                      </a:endParaRPr>
                    </a:p>
                  </a:txBody>
                  <a:tcPr marT="91425" marB="91425" marR="91425" marL="91425">
                    <a:solidFill>
                      <a:schemeClr val="accent2"/>
                    </a:solidFill>
                  </a:tcPr>
                </a:tc>
              </a:tr>
              <a:tr h="381000">
                <a:tc>
                  <a:txBody>
                    <a:bodyPr/>
                    <a:lstStyle/>
                    <a:p>
                      <a:pPr indent="0" lvl="0" marL="101600" rtl="0" algn="l">
                        <a:lnSpc>
                          <a:spcPct val="115000"/>
                        </a:lnSpc>
                        <a:spcBef>
                          <a:spcPts val="0"/>
                        </a:spcBef>
                        <a:spcAft>
                          <a:spcPts val="0"/>
                        </a:spcAft>
                        <a:buNone/>
                      </a:pPr>
                      <a:r>
                        <a:rPr lang="en-GB" sz="1200">
                          <a:solidFill>
                            <a:schemeClr val="dk1"/>
                          </a:solidFill>
                          <a:latin typeface="Lato"/>
                          <a:ea typeface="Lato"/>
                          <a:cs typeface="Lato"/>
                          <a:sym typeface="Lato"/>
                        </a:rPr>
                        <a:t>Frequently checking your accounts online</a:t>
                      </a:r>
                      <a:endParaRPr sz="1200">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22825">
                <a:tc>
                  <a:txBody>
                    <a:bodyPr/>
                    <a:lstStyle/>
                    <a:p>
                      <a:pPr indent="0" lvl="0" marL="101600" rtl="0" algn="l">
                        <a:lnSpc>
                          <a:spcPct val="115000"/>
                        </a:lnSpc>
                        <a:spcBef>
                          <a:spcPts val="0"/>
                        </a:spcBef>
                        <a:spcAft>
                          <a:spcPts val="0"/>
                        </a:spcAft>
                        <a:buNone/>
                      </a:pPr>
                      <a:r>
                        <a:rPr lang="en-GB" sz="1200">
                          <a:solidFill>
                            <a:schemeClr val="dk1"/>
                          </a:solidFill>
                          <a:latin typeface="Lato"/>
                          <a:ea typeface="Lato"/>
                          <a:cs typeface="Lato"/>
                          <a:sym typeface="Lato"/>
                        </a:rPr>
                        <a:t>Using a budgeting app</a:t>
                      </a:r>
                      <a:endParaRPr sz="12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t/>
                      </a:r>
                      <a:endParaRPr sz="1200">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101600" rtl="0" algn="l">
                        <a:lnSpc>
                          <a:spcPct val="115000"/>
                        </a:lnSpc>
                        <a:spcBef>
                          <a:spcPts val="0"/>
                        </a:spcBef>
                        <a:spcAft>
                          <a:spcPts val="0"/>
                        </a:spcAft>
                        <a:buNone/>
                      </a:pPr>
                      <a:r>
                        <a:rPr lang="en-GB" sz="1200">
                          <a:solidFill>
                            <a:schemeClr val="dk1"/>
                          </a:solidFill>
                          <a:latin typeface="Lato"/>
                          <a:ea typeface="Lato"/>
                          <a:cs typeface="Lato"/>
                          <a:sym typeface="Lato"/>
                        </a:rPr>
                        <a:t>Using text reminders</a:t>
                      </a:r>
                      <a:endParaRPr sz="1200">
                        <a:solidFill>
                          <a:schemeClr val="dk1"/>
                        </a:solidFill>
                        <a:latin typeface="Lato"/>
                        <a:ea typeface="Lato"/>
                        <a:cs typeface="Lato"/>
                        <a:sym typeface="Lato"/>
                      </a:endParaRPr>
                    </a:p>
                    <a:p>
                      <a:pPr indent="0" lvl="0" marL="101600" rtl="0" algn="l">
                        <a:lnSpc>
                          <a:spcPct val="115000"/>
                        </a:lnSpc>
                        <a:spcBef>
                          <a:spcPts val="0"/>
                        </a:spcBef>
                        <a:spcAft>
                          <a:spcPts val="0"/>
                        </a:spcAft>
                        <a:buNone/>
                      </a:pPr>
                      <a:r>
                        <a:t/>
                      </a:r>
                      <a:endParaRPr sz="1200">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101600" rtl="0" algn="l">
                        <a:lnSpc>
                          <a:spcPct val="115000"/>
                        </a:lnSpc>
                        <a:spcBef>
                          <a:spcPts val="0"/>
                        </a:spcBef>
                        <a:spcAft>
                          <a:spcPts val="0"/>
                        </a:spcAft>
                        <a:buNone/>
                      </a:pPr>
                      <a:r>
                        <a:rPr lang="en-GB" sz="1200">
                          <a:solidFill>
                            <a:schemeClr val="dk1"/>
                          </a:solidFill>
                          <a:latin typeface="Lato"/>
                          <a:ea typeface="Lato"/>
                          <a:cs typeface="Lato"/>
                          <a:sym typeface="Lato"/>
                        </a:rPr>
                        <a:t>Taking out a fixed amount of spending money (in cash) each month</a:t>
                      </a:r>
                      <a:endParaRPr sz="1200">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101600" rtl="0" algn="l">
                        <a:lnSpc>
                          <a:spcPct val="115000"/>
                        </a:lnSpc>
                        <a:spcBef>
                          <a:spcPts val="0"/>
                        </a:spcBef>
                        <a:spcAft>
                          <a:spcPts val="0"/>
                        </a:spcAft>
                        <a:buNone/>
                      </a:pPr>
                      <a:r>
                        <a:rPr lang="en-GB" sz="1200">
                          <a:solidFill>
                            <a:schemeClr val="dk1"/>
                          </a:solidFill>
                          <a:latin typeface="Lato"/>
                          <a:ea typeface="Lato"/>
                          <a:cs typeface="Lato"/>
                          <a:sym typeface="Lato"/>
                        </a:rPr>
                        <a:t>Setting up an online budget spreadsheet</a:t>
                      </a:r>
                      <a:endParaRPr sz="1200">
                        <a:solidFill>
                          <a:schemeClr val="dk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5d761f9135_0_2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220" name="Google Shape;220;g15d761f9135_0_2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221" name="Google Shape;221;g15d761f9135_0_2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22" name="Google Shape;222;g15d761f9135_0_2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If there is a question that you do not wish to ask aloud, you can write it on a post-it note which will be collected throughout the session and answered at the end</a:t>
            </a:r>
            <a:endParaRPr b="1" sz="1600">
              <a:solidFill>
                <a:schemeClr val="lt1"/>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24f7c4beb85_0_69"/>
          <p:cNvSpPr/>
          <p:nvPr/>
        </p:nvSpPr>
        <p:spPr>
          <a:xfrm>
            <a:off x="1681168" y="2291699"/>
            <a:ext cx="3429900" cy="24069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24f7c4beb85_0_6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30</a:t>
            </a:r>
            <a:endParaRPr>
              <a:solidFill>
                <a:srgbClr val="262A33"/>
              </a:solidFill>
              <a:latin typeface="Lato"/>
              <a:ea typeface="Lato"/>
              <a:cs typeface="Lato"/>
              <a:sym typeface="Lato"/>
            </a:endParaRPr>
          </a:p>
        </p:txBody>
      </p:sp>
      <p:sp>
        <p:nvSpPr>
          <p:cNvPr id="635" name="Google Shape;635;g24f7c4beb85_0_69"/>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rgbClr val="00FF00"/>
                </a:solidFill>
                <a:latin typeface="Lato"/>
                <a:ea typeface="Lato"/>
                <a:cs typeface="Lato"/>
                <a:sym typeface="Lato"/>
              </a:rPr>
              <a:t>ANSWERS </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Tracking your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636" name="Google Shape;636;g24f7c4beb85_0_69"/>
          <p:cNvSpPr txBox="1"/>
          <p:nvPr/>
        </p:nvSpPr>
        <p:spPr>
          <a:xfrm>
            <a:off x="22342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637" name="Google Shape;637;g24f7c4beb85_0_69"/>
          <p:cNvSpPr txBox="1"/>
          <p:nvPr/>
        </p:nvSpPr>
        <p:spPr>
          <a:xfrm>
            <a:off x="1686185" y="2313286"/>
            <a:ext cx="33849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Real-time awareness: </a:t>
            </a:r>
            <a:r>
              <a:rPr lang="en-GB" sz="1200">
                <a:solidFill>
                  <a:srgbClr val="374151"/>
                </a:solidFill>
                <a:latin typeface="Lato"/>
                <a:ea typeface="Lato"/>
                <a:cs typeface="Lato"/>
                <a:sym typeface="Lato"/>
              </a:rPr>
              <a:t>You stay up-to-date with your financial transactions and account balances, which can help you catch fraudulent activities or errors quickly.</a:t>
            </a:r>
            <a:endParaRPr/>
          </a:p>
        </p:txBody>
      </p:sp>
      <p:sp>
        <p:nvSpPr>
          <p:cNvPr id="638" name="Google Shape;638;g24f7c4beb85_0_69"/>
          <p:cNvSpPr txBox="1"/>
          <p:nvPr/>
        </p:nvSpPr>
        <p:spPr>
          <a:xfrm>
            <a:off x="1646700" y="1201825"/>
            <a:ext cx="4958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chemeClr val="accent2"/>
                </a:solidFill>
                <a:latin typeface="Lato"/>
                <a:ea typeface="Lato"/>
                <a:cs typeface="Lato"/>
                <a:sym typeface="Lato"/>
              </a:rPr>
              <a:t>Frequently checking your accounts online</a:t>
            </a:r>
            <a:endParaRPr b="1" sz="1800">
              <a:solidFill>
                <a:schemeClr val="accent2"/>
              </a:solidFill>
              <a:latin typeface="Lato"/>
              <a:ea typeface="Lato"/>
              <a:cs typeface="Lato"/>
              <a:sym typeface="Lato"/>
            </a:endParaRPr>
          </a:p>
        </p:txBody>
      </p:sp>
      <p:sp>
        <p:nvSpPr>
          <p:cNvPr id="639" name="Google Shape;639;g24f7c4beb85_0_69"/>
          <p:cNvSpPr txBox="1"/>
          <p:nvPr/>
        </p:nvSpPr>
        <p:spPr>
          <a:xfrm>
            <a:off x="1719140" y="3227186"/>
            <a:ext cx="30261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I</a:t>
            </a:r>
            <a:r>
              <a:rPr b="1" lang="en-GB" sz="1200">
                <a:solidFill>
                  <a:schemeClr val="accent1"/>
                </a:solidFill>
                <a:latin typeface="Lato"/>
                <a:ea typeface="Lato"/>
                <a:cs typeface="Lato"/>
                <a:sym typeface="Lato"/>
              </a:rPr>
              <a:t>mmediate decision-making: </a:t>
            </a:r>
            <a:r>
              <a:rPr lang="en-GB" sz="1200">
                <a:solidFill>
                  <a:srgbClr val="374151"/>
                </a:solidFill>
                <a:latin typeface="Lato"/>
                <a:ea typeface="Lato"/>
                <a:cs typeface="Lato"/>
                <a:sym typeface="Lato"/>
              </a:rPr>
              <a:t>You can make informed spending decisions based on your current financial status.</a:t>
            </a:r>
            <a:endParaRPr/>
          </a:p>
        </p:txBody>
      </p:sp>
      <p:sp>
        <p:nvSpPr>
          <p:cNvPr id="640" name="Google Shape;640;g24f7c4beb85_0_69"/>
          <p:cNvSpPr txBox="1"/>
          <p:nvPr/>
        </p:nvSpPr>
        <p:spPr>
          <a:xfrm>
            <a:off x="1686185" y="3977487"/>
            <a:ext cx="33345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Tracking progress: </a:t>
            </a:r>
            <a:r>
              <a:rPr lang="en-GB" sz="1200">
                <a:solidFill>
                  <a:srgbClr val="374151"/>
                </a:solidFill>
                <a:latin typeface="Lato"/>
                <a:ea typeface="Lato"/>
                <a:cs typeface="Lato"/>
                <a:sym typeface="Lato"/>
              </a:rPr>
              <a:t>It's easier to monitor your financial goals and track your spending patterns over time.</a:t>
            </a:r>
            <a:endParaRPr/>
          </a:p>
        </p:txBody>
      </p:sp>
      <p:sp>
        <p:nvSpPr>
          <p:cNvPr id="641" name="Google Shape;641;g24f7c4beb85_0_69"/>
          <p:cNvSpPr txBox="1"/>
          <p:nvPr/>
        </p:nvSpPr>
        <p:spPr>
          <a:xfrm>
            <a:off x="1679226" y="1772850"/>
            <a:ext cx="34299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Advantages</a:t>
            </a:r>
            <a:endParaRPr b="1" sz="1600">
              <a:solidFill>
                <a:schemeClr val="lt1"/>
              </a:solidFill>
              <a:latin typeface="Lato"/>
              <a:ea typeface="Lato"/>
              <a:cs typeface="Lato"/>
              <a:sym typeface="Lato"/>
            </a:endParaRPr>
          </a:p>
        </p:txBody>
      </p:sp>
      <p:sp>
        <p:nvSpPr>
          <p:cNvPr id="642" name="Google Shape;642;g24f7c4beb85_0_69"/>
          <p:cNvSpPr txBox="1"/>
          <p:nvPr/>
        </p:nvSpPr>
        <p:spPr>
          <a:xfrm>
            <a:off x="5419897" y="1772850"/>
            <a:ext cx="34299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Disa</a:t>
            </a:r>
            <a:r>
              <a:rPr b="1" lang="en-GB" sz="1600">
                <a:solidFill>
                  <a:schemeClr val="lt1"/>
                </a:solidFill>
                <a:latin typeface="Lato"/>
                <a:ea typeface="Lato"/>
                <a:cs typeface="Lato"/>
                <a:sym typeface="Lato"/>
              </a:rPr>
              <a:t>dvantages</a:t>
            </a:r>
            <a:endParaRPr b="1" sz="1600">
              <a:solidFill>
                <a:schemeClr val="lt1"/>
              </a:solidFill>
              <a:latin typeface="Lato"/>
              <a:ea typeface="Lato"/>
              <a:cs typeface="Lato"/>
              <a:sym typeface="Lato"/>
            </a:endParaRPr>
          </a:p>
        </p:txBody>
      </p:sp>
      <p:pic>
        <p:nvPicPr>
          <p:cNvPr id="643" name="Google Shape;643;g24f7c4beb85_0_69"/>
          <p:cNvPicPr preferRelativeResize="0"/>
          <p:nvPr/>
        </p:nvPicPr>
        <p:blipFill rotWithShape="1">
          <a:blip r:embed="rId3">
            <a:alphaModFix/>
          </a:blip>
          <a:srcRect b="16908" l="0" r="0" t="11627"/>
          <a:stretch/>
        </p:blipFill>
        <p:spPr>
          <a:xfrm>
            <a:off x="97250" y="1147026"/>
            <a:ext cx="1223325" cy="941452"/>
          </a:xfrm>
          <a:prstGeom prst="rect">
            <a:avLst/>
          </a:prstGeom>
          <a:noFill/>
          <a:ln>
            <a:noFill/>
          </a:ln>
        </p:spPr>
      </p:pic>
      <p:sp>
        <p:nvSpPr>
          <p:cNvPr id="644" name="Google Shape;644;g24f7c4beb85_0_69"/>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g24f7c4beb85_0_69"/>
          <p:cNvSpPr/>
          <p:nvPr/>
        </p:nvSpPr>
        <p:spPr>
          <a:xfrm>
            <a:off x="5421838" y="2291699"/>
            <a:ext cx="3429900" cy="24069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24f7c4beb85_0_69"/>
          <p:cNvSpPr txBox="1"/>
          <p:nvPr/>
        </p:nvSpPr>
        <p:spPr>
          <a:xfrm>
            <a:off x="5426856" y="2313286"/>
            <a:ext cx="33849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Time-consuming: </a:t>
            </a:r>
            <a:r>
              <a:rPr lang="en-GB" sz="1200">
                <a:solidFill>
                  <a:srgbClr val="374151"/>
                </a:solidFill>
                <a:latin typeface="Lato"/>
                <a:ea typeface="Lato"/>
                <a:cs typeface="Lato"/>
                <a:sym typeface="Lato"/>
              </a:rPr>
              <a:t>Constantly checking your accounts online can be time-consuming and potentially stressful.</a:t>
            </a:r>
            <a:endParaRPr/>
          </a:p>
        </p:txBody>
      </p:sp>
      <p:sp>
        <p:nvSpPr>
          <p:cNvPr id="647" name="Google Shape;647;g24f7c4beb85_0_69"/>
          <p:cNvSpPr txBox="1"/>
          <p:nvPr/>
        </p:nvSpPr>
        <p:spPr>
          <a:xfrm>
            <a:off x="5459810" y="3019618"/>
            <a:ext cx="32547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Anxiety: </a:t>
            </a:r>
            <a:r>
              <a:rPr lang="en-GB" sz="1200">
                <a:solidFill>
                  <a:srgbClr val="374151"/>
                </a:solidFill>
                <a:latin typeface="Lato"/>
                <a:ea typeface="Lato"/>
                <a:cs typeface="Lato"/>
                <a:sym typeface="Lato"/>
              </a:rPr>
              <a:t>Overchecking accounts might lead to unnecessary anxiety, especially if you're prone to worrying about money.</a:t>
            </a:r>
            <a:endParaRPr b="1" sz="1200">
              <a:solidFill>
                <a:schemeClr val="accent1"/>
              </a:solidFill>
              <a:latin typeface="Lato"/>
              <a:ea typeface="Lato"/>
              <a:cs typeface="Lato"/>
              <a:sym typeface="Lato"/>
            </a:endParaRPr>
          </a:p>
        </p:txBody>
      </p:sp>
      <p:sp>
        <p:nvSpPr>
          <p:cNvPr id="648" name="Google Shape;648;g24f7c4beb85_0_69"/>
          <p:cNvSpPr txBox="1"/>
          <p:nvPr/>
        </p:nvSpPr>
        <p:spPr>
          <a:xfrm>
            <a:off x="5452271" y="3786376"/>
            <a:ext cx="33345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Potential for overthinking:</a:t>
            </a:r>
            <a:r>
              <a:rPr lang="en-GB" sz="1200">
                <a:solidFill>
                  <a:srgbClr val="374151"/>
                </a:solidFill>
                <a:latin typeface="Lato"/>
                <a:ea typeface="Lato"/>
                <a:cs typeface="Lato"/>
                <a:sym typeface="Lato"/>
              </a:rPr>
              <a:t> Frequent checking might make you overly cautious about small expenses, potentially hindering your ability to enjoy discretionary spending.</a:t>
            </a:r>
            <a:endParaRPr b="1" sz="12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275c47b2053_0_1"/>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75c47b2053_0_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655" name="Google Shape;655;g275c47b2053_0_1"/>
          <p:cNvSpPr/>
          <p:nvPr/>
        </p:nvSpPr>
        <p:spPr>
          <a:xfrm>
            <a:off x="1672587" y="2162033"/>
            <a:ext cx="3466200" cy="24417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275c47b2053_0_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657" name="Google Shape;657;g275c47b2053_0_1"/>
          <p:cNvSpPr txBox="1"/>
          <p:nvPr/>
        </p:nvSpPr>
        <p:spPr>
          <a:xfrm>
            <a:off x="1677658" y="2183932"/>
            <a:ext cx="34209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Automated tracking: </a:t>
            </a:r>
            <a:r>
              <a:rPr lang="en-GB" sz="1200">
                <a:solidFill>
                  <a:schemeClr val="dk1"/>
                </a:solidFill>
                <a:latin typeface="Lato"/>
                <a:ea typeface="Lato"/>
                <a:cs typeface="Lato"/>
                <a:sym typeface="Lato"/>
              </a:rPr>
              <a:t>Budgeting apps can categorize your spending automatically, giving you a clear view of where your money is going.</a:t>
            </a:r>
            <a:endParaRPr/>
          </a:p>
        </p:txBody>
      </p:sp>
      <p:sp>
        <p:nvSpPr>
          <p:cNvPr id="658" name="Google Shape;658;g275c47b2053_0_1"/>
          <p:cNvSpPr txBox="1"/>
          <p:nvPr/>
        </p:nvSpPr>
        <p:spPr>
          <a:xfrm>
            <a:off x="1594425" y="1080975"/>
            <a:ext cx="4958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chemeClr val="accent2"/>
                </a:solidFill>
                <a:latin typeface="Lato"/>
                <a:ea typeface="Lato"/>
                <a:cs typeface="Lato"/>
                <a:sym typeface="Lato"/>
              </a:rPr>
              <a:t>Using a budgeting app</a:t>
            </a:r>
            <a:endParaRPr b="1" sz="1800">
              <a:solidFill>
                <a:schemeClr val="accent2"/>
              </a:solidFill>
              <a:latin typeface="Lato"/>
              <a:ea typeface="Lato"/>
              <a:cs typeface="Lato"/>
              <a:sym typeface="Lato"/>
            </a:endParaRPr>
          </a:p>
        </p:txBody>
      </p:sp>
      <p:sp>
        <p:nvSpPr>
          <p:cNvPr id="659" name="Google Shape;659;g275c47b2053_0_1"/>
          <p:cNvSpPr txBox="1"/>
          <p:nvPr/>
        </p:nvSpPr>
        <p:spPr>
          <a:xfrm>
            <a:off x="1710964" y="2970638"/>
            <a:ext cx="32892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Visual representation: </a:t>
            </a:r>
            <a:r>
              <a:rPr lang="en-GB" sz="1200">
                <a:solidFill>
                  <a:schemeClr val="dk1"/>
                </a:solidFill>
                <a:latin typeface="Lato"/>
                <a:ea typeface="Lato"/>
                <a:cs typeface="Lato"/>
                <a:sym typeface="Lato"/>
              </a:rPr>
              <a:t>Graphs and charts help visualize your financial progress, making it easier to understand your financial situation.</a:t>
            </a:r>
            <a:endParaRPr/>
          </a:p>
        </p:txBody>
      </p:sp>
      <p:sp>
        <p:nvSpPr>
          <p:cNvPr id="660" name="Google Shape;660;g275c47b2053_0_1"/>
          <p:cNvSpPr txBox="1"/>
          <p:nvPr/>
        </p:nvSpPr>
        <p:spPr>
          <a:xfrm>
            <a:off x="1677658" y="3872134"/>
            <a:ext cx="30579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Notifications: </a:t>
            </a:r>
            <a:r>
              <a:rPr lang="en-GB" sz="1200">
                <a:solidFill>
                  <a:schemeClr val="dk1"/>
                </a:solidFill>
                <a:latin typeface="Lato"/>
                <a:ea typeface="Lato"/>
                <a:cs typeface="Lato"/>
                <a:sym typeface="Lato"/>
              </a:rPr>
              <a:t>Many apps offer alerts for overspending or when you approach certain budget limits</a:t>
            </a:r>
            <a:endParaRPr b="1" sz="1200">
              <a:solidFill>
                <a:schemeClr val="accent1"/>
              </a:solidFill>
              <a:latin typeface="Lato"/>
              <a:ea typeface="Lato"/>
              <a:cs typeface="Lato"/>
              <a:sym typeface="Lato"/>
            </a:endParaRPr>
          </a:p>
        </p:txBody>
      </p:sp>
      <p:sp>
        <p:nvSpPr>
          <p:cNvPr id="661" name="Google Shape;661;g275c47b2053_0_1"/>
          <p:cNvSpPr txBox="1"/>
          <p:nvPr/>
        </p:nvSpPr>
        <p:spPr>
          <a:xfrm>
            <a:off x="1670625" y="1636800"/>
            <a:ext cx="34662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Advantages</a:t>
            </a:r>
            <a:endParaRPr b="1" sz="1600">
              <a:solidFill>
                <a:schemeClr val="lt1"/>
              </a:solidFill>
              <a:latin typeface="Lato"/>
              <a:ea typeface="Lato"/>
              <a:cs typeface="Lato"/>
              <a:sym typeface="Lato"/>
            </a:endParaRPr>
          </a:p>
        </p:txBody>
      </p:sp>
      <p:sp>
        <p:nvSpPr>
          <p:cNvPr id="662" name="Google Shape;662;g275c47b2053_0_1"/>
          <p:cNvSpPr/>
          <p:nvPr/>
        </p:nvSpPr>
        <p:spPr>
          <a:xfrm>
            <a:off x="5530096" y="2162033"/>
            <a:ext cx="3466200" cy="24417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g275c47b2053_0_1"/>
          <p:cNvSpPr txBox="1"/>
          <p:nvPr/>
        </p:nvSpPr>
        <p:spPr>
          <a:xfrm>
            <a:off x="5535167" y="2183932"/>
            <a:ext cx="34209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Learning curve: </a:t>
            </a:r>
            <a:r>
              <a:rPr lang="en-GB" sz="1200">
                <a:solidFill>
                  <a:srgbClr val="374151"/>
                </a:solidFill>
                <a:latin typeface="Lato"/>
                <a:ea typeface="Lato"/>
                <a:cs typeface="Lato"/>
                <a:sym typeface="Lato"/>
              </a:rPr>
              <a:t>You might need time to learn how to effectively use the app and set it up to suit your specific financial needs.</a:t>
            </a:r>
            <a:endParaRPr b="1" sz="1200">
              <a:solidFill>
                <a:schemeClr val="accent1"/>
              </a:solidFill>
              <a:latin typeface="Lato"/>
              <a:ea typeface="Lato"/>
              <a:cs typeface="Lato"/>
              <a:sym typeface="Lato"/>
            </a:endParaRPr>
          </a:p>
        </p:txBody>
      </p:sp>
      <p:sp>
        <p:nvSpPr>
          <p:cNvPr id="664" name="Google Shape;664;g275c47b2053_0_1"/>
          <p:cNvSpPr txBox="1"/>
          <p:nvPr/>
        </p:nvSpPr>
        <p:spPr>
          <a:xfrm>
            <a:off x="5568472" y="2900450"/>
            <a:ext cx="32892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Reliance on technology:</a:t>
            </a:r>
            <a:r>
              <a:rPr lang="en-GB" sz="1200">
                <a:solidFill>
                  <a:srgbClr val="374151"/>
                </a:solidFill>
                <a:latin typeface="Lato"/>
                <a:ea typeface="Lato"/>
                <a:cs typeface="Lato"/>
                <a:sym typeface="Lato"/>
              </a:rPr>
              <a:t> If the app goes down or has technical issues, you might lose access to your budgeting information temporarily.</a:t>
            </a:r>
            <a:endParaRPr b="1" sz="1200">
              <a:solidFill>
                <a:schemeClr val="accent1"/>
              </a:solidFill>
              <a:latin typeface="Lato"/>
              <a:ea typeface="Lato"/>
              <a:cs typeface="Lato"/>
              <a:sym typeface="Lato"/>
            </a:endParaRPr>
          </a:p>
        </p:txBody>
      </p:sp>
      <p:sp>
        <p:nvSpPr>
          <p:cNvPr id="665" name="Google Shape;665;g275c47b2053_0_1"/>
          <p:cNvSpPr txBox="1"/>
          <p:nvPr/>
        </p:nvSpPr>
        <p:spPr>
          <a:xfrm>
            <a:off x="5560853" y="3678267"/>
            <a:ext cx="33696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Privacy concerns: </a:t>
            </a:r>
            <a:r>
              <a:rPr lang="en-GB" sz="1200">
                <a:solidFill>
                  <a:srgbClr val="374151"/>
                </a:solidFill>
                <a:latin typeface="Lato"/>
                <a:ea typeface="Lato"/>
                <a:cs typeface="Lato"/>
                <a:sym typeface="Lato"/>
              </a:rPr>
              <a:t>Some people might be uncomfortable with sharing their financial information with a third-party app.</a:t>
            </a:r>
            <a:endParaRPr b="1" sz="1200">
              <a:solidFill>
                <a:schemeClr val="accent1"/>
              </a:solidFill>
              <a:latin typeface="Lato"/>
              <a:ea typeface="Lato"/>
              <a:cs typeface="Lato"/>
              <a:sym typeface="Lato"/>
            </a:endParaRPr>
          </a:p>
        </p:txBody>
      </p:sp>
      <p:sp>
        <p:nvSpPr>
          <p:cNvPr id="666" name="Google Shape;666;g275c47b2053_0_1"/>
          <p:cNvSpPr txBox="1"/>
          <p:nvPr/>
        </p:nvSpPr>
        <p:spPr>
          <a:xfrm>
            <a:off x="5528134" y="1636800"/>
            <a:ext cx="34662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Disadvantages</a:t>
            </a:r>
            <a:endParaRPr b="1" sz="1600">
              <a:solidFill>
                <a:schemeClr val="lt1"/>
              </a:solidFill>
              <a:latin typeface="Lato"/>
              <a:ea typeface="Lato"/>
              <a:cs typeface="Lato"/>
              <a:sym typeface="Lato"/>
            </a:endParaRPr>
          </a:p>
        </p:txBody>
      </p:sp>
      <p:sp>
        <p:nvSpPr>
          <p:cNvPr id="667" name="Google Shape;667;g275c47b2053_0_1"/>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rgbClr val="00FF00"/>
                </a:solidFill>
                <a:latin typeface="Lato"/>
                <a:ea typeface="Lato"/>
                <a:cs typeface="Lato"/>
                <a:sym typeface="Lato"/>
              </a:rPr>
              <a:t>ANSWERS </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Tracking your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668" name="Google Shape;668;g275c47b2053_0_1"/>
          <p:cNvPicPr preferRelativeResize="0"/>
          <p:nvPr/>
        </p:nvPicPr>
        <p:blipFill rotWithShape="1">
          <a:blip r:embed="rId3">
            <a:alphaModFix/>
          </a:blip>
          <a:srcRect b="7636" l="12702" r="16057" t="12485"/>
          <a:stretch/>
        </p:blipFill>
        <p:spPr>
          <a:xfrm>
            <a:off x="67575" y="1080975"/>
            <a:ext cx="1526850" cy="1711950"/>
          </a:xfrm>
          <a:prstGeom prst="rect">
            <a:avLst/>
          </a:prstGeom>
          <a:noFill/>
          <a:ln>
            <a:noFill/>
          </a:ln>
        </p:spPr>
      </p:pic>
      <p:pic>
        <p:nvPicPr>
          <p:cNvPr id="669" name="Google Shape;669;g275c47b2053_0_1"/>
          <p:cNvPicPr preferRelativeResize="0"/>
          <p:nvPr/>
        </p:nvPicPr>
        <p:blipFill rotWithShape="1">
          <a:blip r:embed="rId4">
            <a:alphaModFix/>
          </a:blip>
          <a:srcRect b="18943" l="15393" r="17676" t="16970"/>
          <a:stretch/>
        </p:blipFill>
        <p:spPr>
          <a:xfrm>
            <a:off x="360375" y="1533650"/>
            <a:ext cx="411055" cy="393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275c47b2053_0_5"/>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675" name="Google Shape;675;g275c47b2053_0_5"/>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rgbClr val="00FF00"/>
                </a:solidFill>
                <a:latin typeface="Lato"/>
                <a:ea typeface="Lato"/>
                <a:cs typeface="Lato"/>
                <a:sym typeface="Lato"/>
              </a:rPr>
              <a:t>ANSWERS </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Tracking your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676" name="Google Shape;676;g275c47b2053_0_5"/>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677" name="Google Shape;677;g275c47b2053_0_5"/>
          <p:cNvSpPr txBox="1"/>
          <p:nvPr/>
        </p:nvSpPr>
        <p:spPr>
          <a:xfrm>
            <a:off x="1881575" y="1085525"/>
            <a:ext cx="4958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chemeClr val="accent2"/>
                </a:solidFill>
                <a:latin typeface="Lato"/>
                <a:ea typeface="Lato"/>
                <a:cs typeface="Lato"/>
                <a:sym typeface="Lato"/>
              </a:rPr>
              <a:t>Using text reminders</a:t>
            </a:r>
            <a:endParaRPr b="1" sz="1800">
              <a:solidFill>
                <a:schemeClr val="accent2"/>
              </a:solidFill>
              <a:latin typeface="Lato"/>
              <a:ea typeface="Lato"/>
              <a:cs typeface="Lato"/>
              <a:sym typeface="Lato"/>
            </a:endParaRPr>
          </a:p>
        </p:txBody>
      </p:sp>
      <p:sp>
        <p:nvSpPr>
          <p:cNvPr id="678" name="Google Shape;678;g275c47b2053_0_5"/>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g275c47b2053_0_5"/>
          <p:cNvSpPr/>
          <p:nvPr/>
        </p:nvSpPr>
        <p:spPr>
          <a:xfrm>
            <a:off x="1883450" y="2285300"/>
            <a:ext cx="3322800" cy="24450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275c47b2053_0_5"/>
          <p:cNvSpPr txBox="1"/>
          <p:nvPr/>
        </p:nvSpPr>
        <p:spPr>
          <a:xfrm>
            <a:off x="1888317" y="2306441"/>
            <a:ext cx="32793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Simple and immediate: </a:t>
            </a:r>
            <a:r>
              <a:rPr lang="en-GB" sz="1200">
                <a:solidFill>
                  <a:srgbClr val="374151"/>
                </a:solidFill>
                <a:latin typeface="Lato"/>
                <a:ea typeface="Lato"/>
                <a:cs typeface="Lato"/>
                <a:sym typeface="Lato"/>
              </a:rPr>
              <a:t>Text reminders offer a straightforward way to remind yourself of financial goals or upcoming bills.</a:t>
            </a:r>
            <a:endParaRPr b="1" sz="1200">
              <a:solidFill>
                <a:schemeClr val="accent1"/>
              </a:solidFill>
              <a:latin typeface="Lato"/>
              <a:ea typeface="Lato"/>
              <a:cs typeface="Lato"/>
              <a:sym typeface="Lato"/>
            </a:endParaRPr>
          </a:p>
        </p:txBody>
      </p:sp>
      <p:sp>
        <p:nvSpPr>
          <p:cNvPr id="681" name="Google Shape;681;g275c47b2053_0_5"/>
          <p:cNvSpPr txBox="1"/>
          <p:nvPr/>
        </p:nvSpPr>
        <p:spPr>
          <a:xfrm>
            <a:off x="1920243" y="3133645"/>
            <a:ext cx="32301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Customizable</a:t>
            </a:r>
            <a:r>
              <a:rPr lang="en-GB" sz="1200">
                <a:solidFill>
                  <a:srgbClr val="374151"/>
                </a:solidFill>
                <a:latin typeface="Lato"/>
                <a:ea typeface="Lato"/>
                <a:cs typeface="Lato"/>
                <a:sym typeface="Lato"/>
              </a:rPr>
              <a:t>: You can set reminders for specific events like bill payments, savings contributions, or budget reviews.</a:t>
            </a:r>
            <a:endParaRPr/>
          </a:p>
        </p:txBody>
      </p:sp>
      <p:sp>
        <p:nvSpPr>
          <p:cNvPr id="682" name="Google Shape;682;g275c47b2053_0_5"/>
          <p:cNvSpPr txBox="1"/>
          <p:nvPr/>
        </p:nvSpPr>
        <p:spPr>
          <a:xfrm>
            <a:off x="1888317" y="3936153"/>
            <a:ext cx="31530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Minimal setup: </a:t>
            </a:r>
            <a:r>
              <a:rPr lang="en-GB" sz="1200">
                <a:solidFill>
                  <a:srgbClr val="374151"/>
                </a:solidFill>
                <a:latin typeface="Lato"/>
                <a:ea typeface="Lato"/>
                <a:cs typeface="Lato"/>
                <a:sym typeface="Lato"/>
              </a:rPr>
              <a:t>Setting up text reminders doesn't require extensive technological skills or learning.</a:t>
            </a:r>
            <a:endParaRPr b="1" sz="1200">
              <a:solidFill>
                <a:schemeClr val="accent1"/>
              </a:solidFill>
              <a:latin typeface="Lato"/>
              <a:ea typeface="Lato"/>
              <a:cs typeface="Lato"/>
              <a:sym typeface="Lato"/>
            </a:endParaRPr>
          </a:p>
        </p:txBody>
      </p:sp>
      <p:sp>
        <p:nvSpPr>
          <p:cNvPr id="683" name="Google Shape;683;g275c47b2053_0_5"/>
          <p:cNvSpPr txBox="1"/>
          <p:nvPr/>
        </p:nvSpPr>
        <p:spPr>
          <a:xfrm>
            <a:off x="1881575"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Advantages</a:t>
            </a:r>
            <a:endParaRPr b="1" sz="1600">
              <a:solidFill>
                <a:schemeClr val="lt1"/>
              </a:solidFill>
              <a:latin typeface="Lato"/>
              <a:ea typeface="Lato"/>
              <a:cs typeface="Lato"/>
              <a:sym typeface="Lato"/>
            </a:endParaRPr>
          </a:p>
        </p:txBody>
      </p:sp>
      <p:sp>
        <p:nvSpPr>
          <p:cNvPr id="684" name="Google Shape;684;g275c47b2053_0_5"/>
          <p:cNvSpPr/>
          <p:nvPr/>
        </p:nvSpPr>
        <p:spPr>
          <a:xfrm>
            <a:off x="5581175" y="2285300"/>
            <a:ext cx="3322800" cy="24450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275c47b2053_0_5"/>
          <p:cNvSpPr txBox="1"/>
          <p:nvPr/>
        </p:nvSpPr>
        <p:spPr>
          <a:xfrm>
            <a:off x="5586031" y="2306441"/>
            <a:ext cx="3279300" cy="11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Limited functionality: </a:t>
            </a:r>
            <a:r>
              <a:rPr lang="en-GB" sz="1200">
                <a:solidFill>
                  <a:srgbClr val="374151"/>
                </a:solidFill>
                <a:latin typeface="Lato"/>
                <a:ea typeface="Lato"/>
                <a:cs typeface="Lato"/>
                <a:sym typeface="Lato"/>
              </a:rPr>
              <a:t>Text reminders might not provide the same level of detailed tracking and analysis as other methods.</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686" name="Google Shape;686;g275c47b2053_0_5"/>
          <p:cNvSpPr txBox="1"/>
          <p:nvPr/>
        </p:nvSpPr>
        <p:spPr>
          <a:xfrm>
            <a:off x="5567850" y="2998125"/>
            <a:ext cx="3279300" cy="11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Lack of context: </a:t>
            </a:r>
            <a:r>
              <a:rPr lang="en-GB" sz="1200">
                <a:solidFill>
                  <a:srgbClr val="374151"/>
                </a:solidFill>
                <a:latin typeface="Lato"/>
                <a:ea typeface="Lato"/>
                <a:cs typeface="Lato"/>
                <a:sym typeface="Lato"/>
              </a:rPr>
              <a:t>Text reminders might lack the context and visual representation that budgeting apps or spreadsheets offer.</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687" name="Google Shape;687;g275c47b2053_0_5"/>
          <p:cNvSpPr txBox="1"/>
          <p:nvPr/>
        </p:nvSpPr>
        <p:spPr>
          <a:xfrm>
            <a:off x="5534450" y="3749000"/>
            <a:ext cx="3380700" cy="11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Dependence on memory: </a:t>
            </a:r>
            <a:r>
              <a:rPr lang="en-GB" sz="1200">
                <a:solidFill>
                  <a:srgbClr val="374151"/>
                </a:solidFill>
                <a:latin typeface="Lato"/>
                <a:ea typeface="Lato"/>
                <a:cs typeface="Lato"/>
                <a:sym typeface="Lato"/>
              </a:rPr>
              <a:t>You might still need to remember to set up reminders, and if you forget, the system won't work effectively.</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688" name="Google Shape;688;g275c47b2053_0_5"/>
          <p:cNvSpPr txBox="1"/>
          <p:nvPr/>
        </p:nvSpPr>
        <p:spPr>
          <a:xfrm>
            <a:off x="5579289"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Disadvantages</a:t>
            </a:r>
            <a:endParaRPr b="1" sz="1600">
              <a:solidFill>
                <a:schemeClr val="lt1"/>
              </a:solidFill>
              <a:latin typeface="Lato"/>
              <a:ea typeface="Lato"/>
              <a:cs typeface="Lato"/>
              <a:sym typeface="Lato"/>
            </a:endParaRPr>
          </a:p>
        </p:txBody>
      </p:sp>
      <p:pic>
        <p:nvPicPr>
          <p:cNvPr id="689" name="Google Shape;689;g275c47b2053_0_5"/>
          <p:cNvPicPr preferRelativeResize="0"/>
          <p:nvPr/>
        </p:nvPicPr>
        <p:blipFill rotWithShape="1">
          <a:blip r:embed="rId3">
            <a:alphaModFix/>
          </a:blip>
          <a:srcRect b="8825" l="11331" r="8923" t="8998"/>
          <a:stretch/>
        </p:blipFill>
        <p:spPr>
          <a:xfrm>
            <a:off x="177350" y="1085525"/>
            <a:ext cx="1519150" cy="1565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275c47b2053_0_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695" name="Google Shape;695;g275c47b2053_0_9"/>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rgbClr val="00FF00"/>
                </a:solidFill>
                <a:latin typeface="Lato"/>
                <a:ea typeface="Lato"/>
                <a:cs typeface="Lato"/>
                <a:sym typeface="Lato"/>
              </a:rPr>
              <a:t>ANSWERS </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Tracking your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696" name="Google Shape;696;g275c47b2053_0_9"/>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275c47b2053_0_9"/>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698" name="Google Shape;698;g275c47b2053_0_9"/>
          <p:cNvSpPr txBox="1"/>
          <p:nvPr/>
        </p:nvSpPr>
        <p:spPr>
          <a:xfrm>
            <a:off x="1805375" y="1118038"/>
            <a:ext cx="69948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chemeClr val="accent2"/>
                </a:solidFill>
                <a:latin typeface="Lato"/>
                <a:ea typeface="Lato"/>
                <a:cs typeface="Lato"/>
                <a:sym typeface="Lato"/>
              </a:rPr>
              <a:t>Taking out a fixed amount of spending money (in cash) each month:</a:t>
            </a:r>
            <a:endParaRPr b="1" sz="1800">
              <a:solidFill>
                <a:schemeClr val="accent2"/>
              </a:solidFill>
              <a:latin typeface="Lato"/>
              <a:ea typeface="Lato"/>
              <a:cs typeface="Lato"/>
              <a:sym typeface="Lato"/>
            </a:endParaRPr>
          </a:p>
        </p:txBody>
      </p:sp>
      <p:sp>
        <p:nvSpPr>
          <p:cNvPr id="699" name="Google Shape;699;g275c47b2053_0_9"/>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g275c47b2053_0_9"/>
          <p:cNvSpPr/>
          <p:nvPr/>
        </p:nvSpPr>
        <p:spPr>
          <a:xfrm>
            <a:off x="1883450" y="2285300"/>
            <a:ext cx="3322800" cy="24450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g275c47b2053_0_9"/>
          <p:cNvSpPr txBox="1"/>
          <p:nvPr/>
        </p:nvSpPr>
        <p:spPr>
          <a:xfrm>
            <a:off x="1888317" y="2306441"/>
            <a:ext cx="32793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Physical limit: </a:t>
            </a:r>
            <a:r>
              <a:rPr lang="en-GB" sz="1200">
                <a:solidFill>
                  <a:srgbClr val="374151"/>
                </a:solidFill>
                <a:latin typeface="Lato"/>
                <a:ea typeface="Lato"/>
                <a:cs typeface="Lato"/>
                <a:sym typeface="Lato"/>
              </a:rPr>
              <a:t>Using cash imposes a tangible limit on your spending, helping you avoid overspending.</a:t>
            </a:r>
            <a:endParaRPr b="1" sz="1200">
              <a:solidFill>
                <a:schemeClr val="accent1"/>
              </a:solidFill>
              <a:latin typeface="Lato"/>
              <a:ea typeface="Lato"/>
              <a:cs typeface="Lato"/>
              <a:sym typeface="Lato"/>
            </a:endParaRPr>
          </a:p>
        </p:txBody>
      </p:sp>
      <p:sp>
        <p:nvSpPr>
          <p:cNvPr id="702" name="Google Shape;702;g275c47b2053_0_9"/>
          <p:cNvSpPr txBox="1"/>
          <p:nvPr/>
        </p:nvSpPr>
        <p:spPr>
          <a:xfrm>
            <a:off x="1920243" y="3133645"/>
            <a:ext cx="32301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Simplicity: </a:t>
            </a:r>
            <a:r>
              <a:rPr lang="en-GB" sz="1200">
                <a:solidFill>
                  <a:srgbClr val="374151"/>
                </a:solidFill>
                <a:latin typeface="Lato"/>
                <a:ea typeface="Lato"/>
                <a:cs typeface="Lato"/>
                <a:sym typeface="Lato"/>
              </a:rPr>
              <a:t>This method eliminates the need to track digital transactions and can make you more mindful of your spending decisions.</a:t>
            </a:r>
            <a:endParaRPr/>
          </a:p>
        </p:txBody>
      </p:sp>
      <p:sp>
        <p:nvSpPr>
          <p:cNvPr id="703" name="Google Shape;703;g275c47b2053_0_9"/>
          <p:cNvSpPr txBox="1"/>
          <p:nvPr/>
        </p:nvSpPr>
        <p:spPr>
          <a:xfrm>
            <a:off x="1888317" y="3936153"/>
            <a:ext cx="31530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Control over cash flow:</a:t>
            </a:r>
            <a:r>
              <a:rPr lang="en-GB" sz="1200">
                <a:solidFill>
                  <a:srgbClr val="374151"/>
                </a:solidFill>
                <a:latin typeface="Lato"/>
                <a:ea typeface="Lato"/>
                <a:cs typeface="Lato"/>
                <a:sym typeface="Lato"/>
              </a:rPr>
              <a:t> You can visually see your money diminishing, which can discourage unnecessary spending.</a:t>
            </a:r>
            <a:endParaRPr b="1" sz="1200">
              <a:solidFill>
                <a:schemeClr val="accent1"/>
              </a:solidFill>
              <a:latin typeface="Lato"/>
              <a:ea typeface="Lato"/>
              <a:cs typeface="Lato"/>
              <a:sym typeface="Lato"/>
            </a:endParaRPr>
          </a:p>
        </p:txBody>
      </p:sp>
      <p:sp>
        <p:nvSpPr>
          <p:cNvPr id="704" name="Google Shape;704;g275c47b2053_0_9"/>
          <p:cNvSpPr txBox="1"/>
          <p:nvPr/>
        </p:nvSpPr>
        <p:spPr>
          <a:xfrm>
            <a:off x="1881575"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Advantages</a:t>
            </a:r>
            <a:endParaRPr b="1" sz="1600">
              <a:solidFill>
                <a:schemeClr val="lt1"/>
              </a:solidFill>
              <a:latin typeface="Lato"/>
              <a:ea typeface="Lato"/>
              <a:cs typeface="Lato"/>
              <a:sym typeface="Lato"/>
            </a:endParaRPr>
          </a:p>
        </p:txBody>
      </p:sp>
      <p:sp>
        <p:nvSpPr>
          <p:cNvPr id="705" name="Google Shape;705;g275c47b2053_0_9"/>
          <p:cNvSpPr/>
          <p:nvPr/>
        </p:nvSpPr>
        <p:spPr>
          <a:xfrm>
            <a:off x="5581175" y="2285300"/>
            <a:ext cx="3322800" cy="24450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g275c47b2053_0_9"/>
          <p:cNvSpPr txBox="1"/>
          <p:nvPr/>
        </p:nvSpPr>
        <p:spPr>
          <a:xfrm>
            <a:off x="5586031" y="2306441"/>
            <a:ext cx="3279300" cy="181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Limited tracking: </a:t>
            </a:r>
            <a:r>
              <a:rPr lang="en-GB" sz="1200">
                <a:solidFill>
                  <a:srgbClr val="374151"/>
                </a:solidFill>
                <a:latin typeface="Lato"/>
                <a:ea typeface="Lato"/>
                <a:cs typeface="Lato"/>
                <a:sym typeface="Lato"/>
              </a:rPr>
              <a:t>Cash transactions are harder to track compared to digital transactions, making it challenging to analyse spending patterns.</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None/>
            </a:pPr>
            <a:r>
              <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707" name="Google Shape;707;g275c47b2053_0_9"/>
          <p:cNvSpPr txBox="1"/>
          <p:nvPr/>
        </p:nvSpPr>
        <p:spPr>
          <a:xfrm>
            <a:off x="5567850" y="3226725"/>
            <a:ext cx="32793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Lack of Convenience: </a:t>
            </a:r>
            <a:r>
              <a:rPr lang="en-GB" sz="1200">
                <a:solidFill>
                  <a:srgbClr val="374151"/>
                </a:solidFill>
                <a:latin typeface="Lato"/>
                <a:ea typeface="Lato"/>
                <a:cs typeface="Lato"/>
                <a:sym typeface="Lato"/>
              </a:rPr>
              <a:t>Cash might not be accepted everywhere, and you might need to make additional trips to the ATM.</a:t>
            </a:r>
            <a:endParaRPr b="1" sz="1200">
              <a:solidFill>
                <a:schemeClr val="accent1"/>
              </a:solidFill>
              <a:latin typeface="Lato"/>
              <a:ea typeface="Lato"/>
              <a:cs typeface="Lato"/>
              <a:sym typeface="Lato"/>
            </a:endParaRPr>
          </a:p>
        </p:txBody>
      </p:sp>
      <p:sp>
        <p:nvSpPr>
          <p:cNvPr id="708" name="Google Shape;708;g275c47b2053_0_9"/>
          <p:cNvSpPr txBox="1"/>
          <p:nvPr/>
        </p:nvSpPr>
        <p:spPr>
          <a:xfrm>
            <a:off x="5534450" y="3901400"/>
            <a:ext cx="33807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Security Concerns: </a:t>
            </a:r>
            <a:r>
              <a:rPr lang="en-GB" sz="1200">
                <a:solidFill>
                  <a:srgbClr val="374151"/>
                </a:solidFill>
                <a:latin typeface="Lato"/>
                <a:ea typeface="Lato"/>
                <a:cs typeface="Lato"/>
                <a:sym typeface="Lato"/>
              </a:rPr>
              <a:t>Carrying large amounts of cash can be risky, especially in certain situations or locations.</a:t>
            </a:r>
            <a:endParaRPr b="1" sz="1200">
              <a:solidFill>
                <a:schemeClr val="accent1"/>
              </a:solidFill>
              <a:latin typeface="Lato"/>
              <a:ea typeface="Lato"/>
              <a:cs typeface="Lato"/>
              <a:sym typeface="Lato"/>
            </a:endParaRPr>
          </a:p>
        </p:txBody>
      </p:sp>
      <p:sp>
        <p:nvSpPr>
          <p:cNvPr id="709" name="Google Shape;709;g275c47b2053_0_9"/>
          <p:cNvSpPr txBox="1"/>
          <p:nvPr/>
        </p:nvSpPr>
        <p:spPr>
          <a:xfrm>
            <a:off x="5579289"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Disadvantages</a:t>
            </a:r>
            <a:endParaRPr b="1" sz="1600">
              <a:solidFill>
                <a:schemeClr val="lt1"/>
              </a:solidFill>
              <a:latin typeface="Lato"/>
              <a:ea typeface="Lato"/>
              <a:cs typeface="Lato"/>
              <a:sym typeface="Lato"/>
            </a:endParaRPr>
          </a:p>
        </p:txBody>
      </p:sp>
      <p:pic>
        <p:nvPicPr>
          <p:cNvPr id="710" name="Google Shape;710;g275c47b2053_0_9"/>
          <p:cNvPicPr preferRelativeResize="0"/>
          <p:nvPr/>
        </p:nvPicPr>
        <p:blipFill rotWithShape="1">
          <a:blip r:embed="rId3">
            <a:alphaModFix/>
          </a:blip>
          <a:srcRect b="0" l="0" r="5231" t="0"/>
          <a:stretch/>
        </p:blipFill>
        <p:spPr>
          <a:xfrm>
            <a:off x="0" y="1038675"/>
            <a:ext cx="1805375" cy="190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275c47b2053_0_121"/>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716" name="Google Shape;716;g275c47b2053_0_121"/>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rgbClr val="00FF00"/>
                </a:solidFill>
                <a:latin typeface="Lato"/>
                <a:ea typeface="Lato"/>
                <a:cs typeface="Lato"/>
                <a:sym typeface="Lato"/>
              </a:rPr>
              <a:t>ANSWERS </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Tracking your finances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717" name="Google Shape;717;g275c47b2053_0_121"/>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g275c47b2053_0_121"/>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719" name="Google Shape;719;g275c47b2053_0_121"/>
          <p:cNvSpPr txBox="1"/>
          <p:nvPr/>
        </p:nvSpPr>
        <p:spPr>
          <a:xfrm>
            <a:off x="1805375" y="1118038"/>
            <a:ext cx="6994800" cy="4617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2"/>
                </a:solidFill>
                <a:latin typeface="Lato"/>
                <a:ea typeface="Lato"/>
                <a:cs typeface="Lato"/>
                <a:sym typeface="Lato"/>
              </a:rPr>
              <a:t>Setting up an online budget spreadsheet</a:t>
            </a:r>
            <a:endParaRPr b="1" sz="1800">
              <a:solidFill>
                <a:schemeClr val="accent2"/>
              </a:solidFill>
              <a:latin typeface="Lato"/>
              <a:ea typeface="Lato"/>
              <a:cs typeface="Lato"/>
              <a:sym typeface="Lato"/>
            </a:endParaRPr>
          </a:p>
        </p:txBody>
      </p:sp>
      <p:sp>
        <p:nvSpPr>
          <p:cNvPr id="720" name="Google Shape;720;g275c47b2053_0_121"/>
          <p:cNvSpPr/>
          <p:nvPr/>
        </p:nvSpPr>
        <p:spPr>
          <a:xfrm>
            <a:off x="8090175" y="4327000"/>
            <a:ext cx="986100" cy="70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275c47b2053_0_121"/>
          <p:cNvSpPr/>
          <p:nvPr/>
        </p:nvSpPr>
        <p:spPr>
          <a:xfrm>
            <a:off x="1883450" y="2285300"/>
            <a:ext cx="3322800" cy="24450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g275c47b2053_0_121"/>
          <p:cNvSpPr txBox="1"/>
          <p:nvPr/>
        </p:nvSpPr>
        <p:spPr>
          <a:xfrm>
            <a:off x="1888317" y="2306441"/>
            <a:ext cx="3279300" cy="11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Customisation: </a:t>
            </a:r>
            <a:r>
              <a:rPr lang="en-GB" sz="1200">
                <a:solidFill>
                  <a:srgbClr val="374151"/>
                </a:solidFill>
                <a:latin typeface="Lato"/>
                <a:ea typeface="Lato"/>
                <a:cs typeface="Lato"/>
                <a:sym typeface="Lato"/>
              </a:rPr>
              <a:t>You have full control over how you set up the spreadsheet, tailoring it to your specific financial goals and needs.</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723" name="Google Shape;723;g275c47b2053_0_121"/>
          <p:cNvSpPr txBox="1"/>
          <p:nvPr/>
        </p:nvSpPr>
        <p:spPr>
          <a:xfrm>
            <a:off x="1920243" y="3133645"/>
            <a:ext cx="3230100" cy="11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Detailed analysis:</a:t>
            </a:r>
            <a:r>
              <a:rPr lang="en-GB" sz="1200">
                <a:solidFill>
                  <a:srgbClr val="374151"/>
                </a:solidFill>
                <a:latin typeface="Lato"/>
                <a:ea typeface="Lato"/>
                <a:cs typeface="Lato"/>
                <a:sym typeface="Lato"/>
              </a:rPr>
              <a:t> Spreadsheets allow for in-depth tracking and analysis, helping you identify trends and areas for improvement.</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724" name="Google Shape;724;g275c47b2053_0_121"/>
          <p:cNvSpPr txBox="1"/>
          <p:nvPr/>
        </p:nvSpPr>
        <p:spPr>
          <a:xfrm>
            <a:off x="1888325" y="3936150"/>
            <a:ext cx="3230100" cy="11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Long-term planning: </a:t>
            </a:r>
            <a:r>
              <a:rPr lang="en-GB" sz="1200">
                <a:solidFill>
                  <a:srgbClr val="374151"/>
                </a:solidFill>
                <a:latin typeface="Lato"/>
                <a:ea typeface="Lato"/>
                <a:cs typeface="Lato"/>
                <a:sym typeface="Lato"/>
              </a:rPr>
              <a:t>You can use spreadsheets for comprehensive financial planning beyond just day-to-day budgeting.</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725" name="Google Shape;725;g275c47b2053_0_121"/>
          <p:cNvSpPr txBox="1"/>
          <p:nvPr/>
        </p:nvSpPr>
        <p:spPr>
          <a:xfrm>
            <a:off x="1881575"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Advantages</a:t>
            </a:r>
            <a:endParaRPr b="1" sz="1600">
              <a:solidFill>
                <a:schemeClr val="lt1"/>
              </a:solidFill>
              <a:latin typeface="Lato"/>
              <a:ea typeface="Lato"/>
              <a:cs typeface="Lato"/>
              <a:sym typeface="Lato"/>
            </a:endParaRPr>
          </a:p>
        </p:txBody>
      </p:sp>
      <p:sp>
        <p:nvSpPr>
          <p:cNvPr id="726" name="Google Shape;726;g275c47b2053_0_121"/>
          <p:cNvSpPr/>
          <p:nvPr/>
        </p:nvSpPr>
        <p:spPr>
          <a:xfrm>
            <a:off x="5581175" y="2285300"/>
            <a:ext cx="3322800" cy="24450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g275c47b2053_0_121"/>
          <p:cNvSpPr txBox="1"/>
          <p:nvPr/>
        </p:nvSpPr>
        <p:spPr>
          <a:xfrm>
            <a:off x="5586031" y="2306441"/>
            <a:ext cx="3279300" cy="222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Time-consuming:</a:t>
            </a:r>
            <a:r>
              <a:rPr lang="en-GB" sz="1200">
                <a:solidFill>
                  <a:srgbClr val="374151"/>
                </a:solidFill>
                <a:latin typeface="Lato"/>
                <a:ea typeface="Lato"/>
                <a:cs typeface="Lato"/>
                <a:sym typeface="Lato"/>
              </a:rPr>
              <a:t> Setting up and maintaining a detailed spreadsheet can be time-consuming, especially if you're not familiar with spreadsheet software.</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None/>
            </a:pPr>
            <a:r>
              <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0"/>
              </a:spcAft>
              <a:buNone/>
            </a:pPr>
            <a:r>
              <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728" name="Google Shape;728;g275c47b2053_0_121"/>
          <p:cNvSpPr txBox="1"/>
          <p:nvPr/>
        </p:nvSpPr>
        <p:spPr>
          <a:xfrm>
            <a:off x="5567850" y="3226725"/>
            <a:ext cx="3279300" cy="11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Complexity:</a:t>
            </a:r>
            <a:r>
              <a:rPr lang="en-GB" sz="1200">
                <a:solidFill>
                  <a:srgbClr val="374151"/>
                </a:solidFill>
                <a:latin typeface="Lato"/>
                <a:ea typeface="Lato"/>
                <a:cs typeface="Lato"/>
                <a:sym typeface="Lato"/>
              </a:rPr>
              <a:t> For those who aren't comfortable with spreadsheets, the complexity might deter effective use.</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729" name="Google Shape;729;g275c47b2053_0_121"/>
          <p:cNvSpPr txBox="1"/>
          <p:nvPr/>
        </p:nvSpPr>
        <p:spPr>
          <a:xfrm>
            <a:off x="5534450" y="3901400"/>
            <a:ext cx="3380700" cy="11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Manual entry: </a:t>
            </a:r>
            <a:r>
              <a:rPr lang="en-GB" sz="1200">
                <a:solidFill>
                  <a:srgbClr val="374151"/>
                </a:solidFill>
                <a:latin typeface="Lato"/>
                <a:ea typeface="Lato"/>
                <a:cs typeface="Lato"/>
                <a:sym typeface="Lato"/>
              </a:rPr>
              <a:t>Data entry can become a chore, and human error in inputting data might impact the accuracy of your budgeting.</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t/>
            </a:r>
            <a:endParaRPr b="1" sz="1200">
              <a:solidFill>
                <a:schemeClr val="accent1"/>
              </a:solidFill>
              <a:latin typeface="Lato"/>
              <a:ea typeface="Lato"/>
              <a:cs typeface="Lato"/>
              <a:sym typeface="Lato"/>
            </a:endParaRPr>
          </a:p>
        </p:txBody>
      </p:sp>
      <p:sp>
        <p:nvSpPr>
          <p:cNvPr id="730" name="Google Shape;730;g275c47b2053_0_121"/>
          <p:cNvSpPr txBox="1"/>
          <p:nvPr/>
        </p:nvSpPr>
        <p:spPr>
          <a:xfrm>
            <a:off x="5579289" y="1775625"/>
            <a:ext cx="3322800" cy="431100"/>
          </a:xfrm>
          <a:prstGeom prst="rect">
            <a:avLst/>
          </a:prstGeom>
          <a:solidFill>
            <a:schemeClr val="accent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lt1"/>
                </a:solidFill>
                <a:latin typeface="Lato"/>
                <a:ea typeface="Lato"/>
                <a:cs typeface="Lato"/>
                <a:sym typeface="Lato"/>
              </a:rPr>
              <a:t>Disadvantages</a:t>
            </a:r>
            <a:endParaRPr b="1" sz="1600">
              <a:solidFill>
                <a:schemeClr val="lt1"/>
              </a:solidFill>
              <a:latin typeface="Lato"/>
              <a:ea typeface="Lato"/>
              <a:cs typeface="Lato"/>
              <a:sym typeface="Lato"/>
            </a:endParaRPr>
          </a:p>
        </p:txBody>
      </p:sp>
      <p:pic>
        <p:nvPicPr>
          <p:cNvPr id="731" name="Google Shape;731;g275c47b2053_0_121"/>
          <p:cNvPicPr preferRelativeResize="0"/>
          <p:nvPr/>
        </p:nvPicPr>
        <p:blipFill>
          <a:blip r:embed="rId3">
            <a:alphaModFix/>
          </a:blip>
          <a:stretch>
            <a:fillRect/>
          </a:stretch>
        </p:blipFill>
        <p:spPr>
          <a:xfrm>
            <a:off x="-99625" y="1071725"/>
            <a:ext cx="1905000" cy="1905000"/>
          </a:xfrm>
          <a:prstGeom prst="rect">
            <a:avLst/>
          </a:prstGeom>
          <a:noFill/>
          <a:ln>
            <a:noFill/>
          </a:ln>
        </p:spPr>
      </p:pic>
      <p:sp>
        <p:nvSpPr>
          <p:cNvPr id="732" name="Google Shape;732;g275c47b2053_0_121"/>
          <p:cNvSpPr/>
          <p:nvPr/>
        </p:nvSpPr>
        <p:spPr>
          <a:xfrm>
            <a:off x="379375" y="2020375"/>
            <a:ext cx="468900" cy="461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3" name="Google Shape;733;g275c47b2053_0_121"/>
          <p:cNvPicPr preferRelativeResize="0"/>
          <p:nvPr/>
        </p:nvPicPr>
        <p:blipFill>
          <a:blip r:embed="rId4">
            <a:alphaModFix/>
          </a:blip>
          <a:stretch>
            <a:fillRect/>
          </a:stretch>
        </p:blipFill>
        <p:spPr>
          <a:xfrm>
            <a:off x="339475" y="1933375"/>
            <a:ext cx="548700" cy="580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g260d0516e62_0_179"/>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739" name="Google Shape;739;g260d0516e62_0_179"/>
          <p:cNvSpPr txBox="1"/>
          <p:nvPr/>
        </p:nvSpPr>
        <p:spPr>
          <a:xfrm>
            <a:off x="230175" y="1220475"/>
            <a:ext cx="61440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2000">
                <a:latin typeface="Lato"/>
                <a:ea typeface="Lato"/>
                <a:cs typeface="Lato"/>
                <a:sym typeface="Lato"/>
              </a:rPr>
              <a:t>Zara is keen to keep track of her finances.</a:t>
            </a:r>
            <a:endParaRPr sz="2000">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2000">
                <a:latin typeface="Lato"/>
                <a:ea typeface="Lato"/>
                <a:cs typeface="Lato"/>
                <a:sym typeface="Lato"/>
              </a:rPr>
              <a:t>Zara works full-time and often has a busy schedule.</a:t>
            </a:r>
            <a:endParaRPr sz="2000">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sz="1200">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Write a paragraph explaining </a:t>
            </a:r>
            <a:r>
              <a:rPr lang="en-GB" sz="2000">
                <a:latin typeface="Lato"/>
                <a:ea typeface="Lato"/>
                <a:cs typeface="Lato"/>
                <a:sym typeface="Lato"/>
              </a:rPr>
              <a:t>what methods </a:t>
            </a:r>
            <a:r>
              <a:rPr lang="en-GB" sz="2000">
                <a:latin typeface="Lato"/>
                <a:ea typeface="Lato"/>
                <a:cs typeface="Lato"/>
                <a:sym typeface="Lato"/>
              </a:rPr>
              <a:t>Zara can use to keep track of her finances. </a:t>
            </a:r>
            <a:endParaRPr b="0" i="0" sz="2000" u="none" cap="none" strike="noStrike">
              <a:solidFill>
                <a:srgbClr val="000000"/>
              </a:solidFill>
              <a:latin typeface="Lato"/>
              <a:ea typeface="Lato"/>
              <a:cs typeface="Lato"/>
              <a:sym typeface="Lato"/>
            </a:endParaRPr>
          </a:p>
        </p:txBody>
      </p:sp>
      <p:sp>
        <p:nvSpPr>
          <p:cNvPr id="740" name="Google Shape;740;g260d0516e62_0_179"/>
          <p:cNvSpPr txBox="1"/>
          <p:nvPr>
            <p:ph type="ctrTitle"/>
          </p:nvPr>
        </p:nvSpPr>
        <p:spPr>
          <a:xfrm>
            <a:off x="2301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pic>
        <p:nvPicPr>
          <p:cNvPr id="741" name="Google Shape;741;g260d0516e62_0_179"/>
          <p:cNvPicPr preferRelativeResize="0"/>
          <p:nvPr/>
        </p:nvPicPr>
        <p:blipFill rotWithShape="1">
          <a:blip r:embed="rId3">
            <a:alphaModFix/>
          </a:blip>
          <a:srcRect b="0" l="0" r="0" t="0"/>
          <a:stretch/>
        </p:blipFill>
        <p:spPr>
          <a:xfrm>
            <a:off x="6771900" y="1660050"/>
            <a:ext cx="1823401" cy="18234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36</a:t>
            </a:r>
            <a:endParaRPr>
              <a:latin typeface="Lato"/>
              <a:ea typeface="Lato"/>
              <a:cs typeface="Lato"/>
              <a:sym typeface="Lato"/>
            </a:endParaRPr>
          </a:p>
        </p:txBody>
      </p:sp>
      <p:sp>
        <p:nvSpPr>
          <p:cNvPr id="747" name="Google Shape;747;p16"/>
          <p:cNvSpPr txBox="1"/>
          <p:nvPr>
            <p:ph type="ctrTitle"/>
          </p:nvPr>
        </p:nvSpPr>
        <p:spPr>
          <a:xfrm>
            <a:off x="2389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support</a:t>
            </a:r>
            <a:endParaRPr b="1" i="0" sz="2900" u="none" cap="none" strike="noStrike">
              <a:solidFill>
                <a:schemeClr val="accent2"/>
              </a:solidFill>
              <a:latin typeface="Lato"/>
              <a:ea typeface="Lato"/>
              <a:cs typeface="Lato"/>
              <a:sym typeface="Lato"/>
            </a:endParaRPr>
          </a:p>
        </p:txBody>
      </p:sp>
      <p:sp>
        <p:nvSpPr>
          <p:cNvPr id="748" name="Google Shape;748;p16"/>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749" name="Google Shape;749;p16"/>
          <p:cNvSpPr txBox="1"/>
          <p:nvPr/>
        </p:nvSpPr>
        <p:spPr>
          <a:xfrm>
            <a:off x="522327" y="1547225"/>
            <a:ext cx="7914900" cy="20550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Banks can send SMS updates on spending and warnings if </a:t>
            </a:r>
            <a:r>
              <a:rPr lang="en-GB" sz="1800">
                <a:solidFill>
                  <a:srgbClr val="0543B3"/>
                </a:solidFill>
                <a:latin typeface="Lato"/>
                <a:ea typeface="Lato"/>
                <a:cs typeface="Lato"/>
                <a:sym typeface="Lato"/>
              </a:rPr>
              <a:t>a balance dips below a certain level</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The banking app may have additional features such as a budget planner</a:t>
            </a:r>
            <a:endParaRPr/>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They may have dedicated teams to help people who get into debt</a:t>
            </a:r>
            <a:endParaRPr b="0" i="0" sz="1800" u="none" cap="none" strike="noStrike">
              <a:solidFill>
                <a:srgbClr val="0543B3"/>
              </a:solidFill>
              <a:latin typeface="Lato"/>
              <a:ea typeface="Lato"/>
              <a:cs typeface="Lato"/>
              <a:sym typeface="Lato"/>
            </a:endParaRPr>
          </a:p>
        </p:txBody>
      </p:sp>
      <p:pic>
        <p:nvPicPr>
          <p:cNvPr id="750" name="Google Shape;750;p16"/>
          <p:cNvPicPr preferRelativeResize="0"/>
          <p:nvPr/>
        </p:nvPicPr>
        <p:blipFill rotWithShape="1">
          <a:blip r:embed="rId3">
            <a:alphaModFix/>
          </a:blip>
          <a:srcRect b="0" l="0" r="0" t="0"/>
          <a:stretch/>
        </p:blipFill>
        <p:spPr>
          <a:xfrm>
            <a:off x="385777" y="1669124"/>
            <a:ext cx="273100" cy="273100"/>
          </a:xfrm>
          <a:prstGeom prst="rect">
            <a:avLst/>
          </a:prstGeom>
          <a:noFill/>
          <a:ln>
            <a:noFill/>
          </a:ln>
        </p:spPr>
      </p:pic>
      <p:pic>
        <p:nvPicPr>
          <p:cNvPr id="751" name="Google Shape;751;p16"/>
          <p:cNvPicPr preferRelativeResize="0"/>
          <p:nvPr/>
        </p:nvPicPr>
        <p:blipFill rotWithShape="1">
          <a:blip r:embed="rId3">
            <a:alphaModFix/>
          </a:blip>
          <a:srcRect b="0" l="0" r="0" t="0"/>
          <a:stretch/>
        </p:blipFill>
        <p:spPr>
          <a:xfrm>
            <a:off x="385777" y="2583742"/>
            <a:ext cx="273100" cy="273100"/>
          </a:xfrm>
          <a:prstGeom prst="rect">
            <a:avLst/>
          </a:prstGeom>
          <a:noFill/>
          <a:ln>
            <a:noFill/>
          </a:ln>
        </p:spPr>
      </p:pic>
      <p:pic>
        <p:nvPicPr>
          <p:cNvPr id="752" name="Google Shape;752;p16"/>
          <p:cNvPicPr preferRelativeResize="0"/>
          <p:nvPr/>
        </p:nvPicPr>
        <p:blipFill rotWithShape="1">
          <a:blip r:embed="rId3">
            <a:alphaModFix/>
          </a:blip>
          <a:srcRect b="0" l="0" r="0" t="0"/>
          <a:stretch/>
        </p:blipFill>
        <p:spPr>
          <a:xfrm>
            <a:off x="385777" y="3194671"/>
            <a:ext cx="273100" cy="273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g205b7abb807_0_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None/>
            </a:pPr>
            <a:r>
              <a:t/>
            </a:r>
            <a:endParaRPr b="0" i="0" sz="2800" u="none" cap="none" strike="noStrike">
              <a:solidFill>
                <a:srgbClr val="595959"/>
              </a:solidFill>
              <a:latin typeface="Arial"/>
              <a:ea typeface="Arial"/>
              <a:cs typeface="Arial"/>
              <a:sym typeface="Arial"/>
            </a:endParaRPr>
          </a:p>
        </p:txBody>
      </p:sp>
      <p:sp>
        <p:nvSpPr>
          <p:cNvPr id="758" name="Google Shape;758;g205b7abb807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9" name="Google Shape;759;g205b7abb807_0_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b="1" i="0" lang="en-GB" sz="2000" u="none" cap="none" strike="noStrike">
                <a:solidFill>
                  <a:srgbClr val="FF8022"/>
                </a:solidFill>
                <a:latin typeface="Lato"/>
                <a:ea typeface="Lato"/>
                <a:cs typeface="Lato"/>
                <a:sym typeface="Lato"/>
              </a:rPr>
              <a:t>By the end of the session, I will be able to:</a:t>
            </a:r>
            <a:endParaRPr b="1" i="0" sz="2000" u="none" cap="none" strike="noStrike">
              <a:solidFill>
                <a:srgbClr val="FF8022"/>
              </a:solidFill>
              <a:latin typeface="Lato"/>
              <a:ea typeface="Lato"/>
              <a:cs typeface="Lato"/>
              <a:sym typeface="Lato"/>
            </a:endParaRPr>
          </a:p>
        </p:txBody>
      </p:sp>
      <p:sp>
        <p:nvSpPr>
          <p:cNvPr id="760" name="Google Shape;760;g205b7abb80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lang="en-GB">
                <a:solidFill>
                  <a:srgbClr val="262A33"/>
                </a:solidFill>
              </a:rPr>
              <a:t>‹#›</a:t>
            </a:fld>
            <a:endParaRPr>
              <a:solidFill>
                <a:srgbClr val="262A33"/>
              </a:solidFill>
            </a:endParaRPr>
          </a:p>
        </p:txBody>
      </p:sp>
      <p:sp>
        <p:nvSpPr>
          <p:cNvPr id="761" name="Google Shape;761;g205b7abb807_0_0"/>
          <p:cNvSpPr txBox="1"/>
          <p:nvPr/>
        </p:nvSpPr>
        <p:spPr>
          <a:xfrm>
            <a:off x="477752" y="1378950"/>
            <a:ext cx="8188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92D050"/>
              </a:buClr>
              <a:buSzPts val="2200"/>
              <a:buFont typeface="Lato"/>
              <a:buChar char="●"/>
            </a:pPr>
            <a:r>
              <a:rPr b="1" i="0" lang="en-GB" sz="2200" u="none" cap="none" strike="noStrike">
                <a:solidFill>
                  <a:srgbClr val="92D050"/>
                </a:solidFill>
                <a:latin typeface="Lato"/>
                <a:ea typeface="Lato"/>
                <a:cs typeface="Lato"/>
                <a:sym typeface="Lato"/>
              </a:rPr>
              <a:t>Describe the purpose of a bank statement</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a:p>
            <a:pPr indent="-368300" lvl="0" marL="457200" rtl="0" algn="l">
              <a:lnSpc>
                <a:spcPct val="107000"/>
              </a:lnSpc>
              <a:spcBef>
                <a:spcPts val="0"/>
              </a:spcBef>
              <a:spcAft>
                <a:spcPts val="0"/>
              </a:spcAft>
              <a:buClr>
                <a:srgbClr val="92D050"/>
              </a:buClr>
              <a:buSzPts val="2200"/>
              <a:buFont typeface="Lato"/>
              <a:buChar char="●"/>
            </a:pPr>
            <a:r>
              <a:rPr b="1" lang="en-GB" sz="2200">
                <a:solidFill>
                  <a:srgbClr val="92D050"/>
                </a:solidFill>
                <a:latin typeface="Lato"/>
                <a:ea typeface="Lato"/>
                <a:cs typeface="Lato"/>
                <a:sym typeface="Lato"/>
              </a:rPr>
              <a:t>Explain what different parts of a bank statement mean</a:t>
            </a:r>
            <a:endParaRPr b="1" sz="2200">
              <a:solidFill>
                <a:srgbClr val="92D050"/>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92D050"/>
              </a:buClr>
              <a:buSzPts val="2200"/>
              <a:buChar char="●"/>
            </a:pPr>
            <a:r>
              <a:rPr b="1" i="0" lang="en-GB" sz="2200" u="none" cap="none" strike="noStrike">
                <a:solidFill>
                  <a:srgbClr val="92D050"/>
                </a:solidFill>
                <a:latin typeface="Lato"/>
                <a:ea typeface="Lato"/>
                <a:cs typeface="Lato"/>
                <a:sym typeface="Lato"/>
              </a:rPr>
              <a:t>Evaluate the different methods for tracking finances</a:t>
            </a:r>
            <a:r>
              <a:rPr b="0" i="0" lang="en-GB" sz="2200" u="none" cap="none" strike="noStrike">
                <a:solidFill>
                  <a:srgbClr val="92D050"/>
                </a:solidFill>
                <a:latin typeface="Lato Light"/>
                <a:ea typeface="Lato Light"/>
                <a:cs typeface="Lato Light"/>
                <a:sym typeface="Lato Light"/>
              </a:rPr>
              <a:t> </a:t>
            </a:r>
            <a:endParaRPr b="0" i="0" sz="2200" u="none" cap="none" strike="noStrike">
              <a:solidFill>
                <a:srgbClr val="92D050"/>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2200" u="none" cap="none" strike="noStrike">
              <a:solidFill>
                <a:srgbClr val="FFFFFF"/>
              </a:solidFill>
              <a:latin typeface="Lato Light"/>
              <a:ea typeface="Lato Light"/>
              <a:cs typeface="Lato Light"/>
              <a:sym typeface="Lato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1575e96a1fb_0_2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767" name="Google Shape;767;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768" name="Google Shape;768;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g285585bf319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8"/>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9"/>
                  </a:ext>
                </a:extLst>
              </a:rPr>
              <a:t>finances</a:t>
            </a:r>
            <a:endParaRPr b="0" i="0" sz="1400" u="none" cap="none" strike="noStrike">
              <a:solidFill>
                <a:schemeClr val="lt1"/>
              </a:solidFill>
              <a:latin typeface="Arial"/>
              <a:ea typeface="Arial"/>
              <a:cs typeface="Arial"/>
              <a:sym typeface="Arial"/>
            </a:endParaRPr>
          </a:p>
        </p:txBody>
      </p:sp>
      <p:grpSp>
        <p:nvGrpSpPr>
          <p:cNvPr id="774" name="Google Shape;774;g285585bf319_0_0"/>
          <p:cNvGrpSpPr/>
          <p:nvPr/>
        </p:nvGrpSpPr>
        <p:grpSpPr>
          <a:xfrm>
            <a:off x="151999" y="1183981"/>
            <a:ext cx="2846301" cy="2013581"/>
            <a:chOff x="463400" y="1321175"/>
            <a:chExt cx="2914500" cy="2113109"/>
          </a:xfrm>
        </p:grpSpPr>
        <p:sp>
          <p:nvSpPr>
            <p:cNvPr id="775" name="Google Shape;775;g285585bf319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285585bf319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lang="en-GB" sz="1300">
                  <a:solidFill>
                    <a:schemeClr val="lt1"/>
                  </a:solidFill>
                  <a:latin typeface="Lato"/>
                  <a:ea typeface="Lato"/>
                  <a:cs typeface="Lato"/>
                  <a:sym typeface="Lato"/>
                </a:rPr>
                <a:t>L</a:t>
              </a:r>
              <a:r>
                <a:rPr b="0" i="0" lang="en-GB" sz="1300" u="none" cap="none" strike="noStrike">
                  <a:solidFill>
                    <a:schemeClr val="lt1"/>
                  </a:solidFill>
                  <a:latin typeface="Lato"/>
                  <a:ea typeface="Lato"/>
                  <a:cs typeface="Lato"/>
                  <a:sym typeface="Lato"/>
                </a:rPr>
                <a:t>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777" name="Google Shape;777;g285585bf319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778" name="Google Shape;778;g285585bf319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779" name="Google Shape;779;g285585bf319_0_0"/>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39</a:t>
            </a:r>
            <a:endParaRPr b="1" sz="1400">
              <a:latin typeface="Lato"/>
              <a:ea typeface="Lato"/>
              <a:cs typeface="Lato"/>
              <a:sym typeface="Lato"/>
            </a:endParaRPr>
          </a:p>
        </p:txBody>
      </p:sp>
      <p:sp>
        <p:nvSpPr>
          <p:cNvPr id="780" name="Google Shape;780;g285585bf319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781" name="Google Shape;781;g285585bf319_0_0"/>
          <p:cNvGrpSpPr/>
          <p:nvPr/>
        </p:nvGrpSpPr>
        <p:grpSpPr>
          <a:xfrm>
            <a:off x="3164819" y="1184021"/>
            <a:ext cx="2846301" cy="1995658"/>
            <a:chOff x="3237025" y="1184050"/>
            <a:chExt cx="2914500" cy="2094300"/>
          </a:xfrm>
        </p:grpSpPr>
        <p:sp>
          <p:nvSpPr>
            <p:cNvPr id="782" name="Google Shape;782;g285585bf319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3" name="Google Shape;783;g285585bf319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784" name="Google Shape;784;g285585bf319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br>
                <a:rPr lang="en-GB" sz="1300">
                  <a:solidFill>
                    <a:schemeClr val="lt1"/>
                  </a:solidFill>
                  <a:latin typeface="Lato"/>
                  <a:ea typeface="Lato"/>
                  <a:cs typeface="Lato"/>
                  <a:sym typeface="Lato"/>
                </a:rPr>
              </a:b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grpSp>
        <p:nvGrpSpPr>
          <p:cNvPr id="785" name="Google Shape;785;g285585bf319_0_0"/>
          <p:cNvGrpSpPr/>
          <p:nvPr/>
        </p:nvGrpSpPr>
        <p:grpSpPr>
          <a:xfrm>
            <a:off x="6177819" y="1184061"/>
            <a:ext cx="2846409" cy="1995600"/>
            <a:chOff x="6177819" y="1184061"/>
            <a:chExt cx="2846409" cy="1995600"/>
          </a:xfrm>
        </p:grpSpPr>
        <p:sp>
          <p:nvSpPr>
            <p:cNvPr id="786" name="Google Shape;786;g285585bf319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7" name="Google Shape;787;g285585bf319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788" name="Google Shape;788;g285585bf319_0_0"/>
            <p:cNvSpPr txBox="1"/>
            <p:nvPr/>
          </p:nvSpPr>
          <p:spPr>
            <a:xfrm>
              <a:off x="7264128" y="1459325"/>
              <a:ext cx="1760100" cy="13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u="sng">
                  <a:solidFill>
                    <a:srgbClr val="FFFFFF"/>
                  </a:solidFill>
                  <a:latin typeface="Lato"/>
                  <a:ea typeface="Lato"/>
                  <a:cs typeface="Lato"/>
                  <a:sym typeface="Lato"/>
                  <a:hlinkClick r:id="rId10">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1">
                    <a:extLst>
                      <a:ext uri="{A12FA001-AC4F-418D-AE19-62706E023703}">
                        <ahyp:hlinkClr val="tx"/>
                      </a:ext>
                    </a:extLst>
                  </a:hlinkClick>
                  <a:extLst>
                    <a:ext uri="http://customooxmlschemas.google.com/">
                      <go:slidesCustomData xmlns:go="http://customooxmlschemas.google.com/" textRoundtripDataId="10"/>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1"/>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1"/>
                    </a:ext>
                  </a:extLst>
                </a:rPr>
                <a:t>080</a:t>
              </a:r>
              <a:r>
                <a:rPr lang="en-GB" sz="1300">
                  <a:solidFill>
                    <a:srgbClr val="FFFFFF"/>
                  </a:solidFill>
                  <a:latin typeface="Lato"/>
                  <a:ea typeface="Lato"/>
                  <a:cs typeface="Lato"/>
                  <a:sym typeface="Lato"/>
                </a:rPr>
                <a:t>0 1111</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Talk about anything.</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Contact via phone / web</a:t>
              </a:r>
              <a:endParaRPr sz="1300">
                <a:solidFill>
                  <a:srgbClr val="FFFFFF"/>
                </a:solidFill>
                <a:latin typeface="Lato"/>
                <a:ea typeface="Lato"/>
                <a:cs typeface="Lato"/>
                <a:sym typeface="La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2bce4c550d_0_133"/>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28" name="Google Shape;228;g22bce4c550d_0_13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22bce4c550d_0_133"/>
          <p:cNvSpPr txBox="1"/>
          <p:nvPr/>
        </p:nvSpPr>
        <p:spPr>
          <a:xfrm>
            <a:off x="125" y="1491150"/>
            <a:ext cx="9144000" cy="216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2</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How to read a bank statement</a:t>
            </a:r>
            <a:endParaRPr b="1" i="0" sz="5600" u="none" cap="none" strike="noStrike">
              <a:solidFill>
                <a:schemeClr val="accent2"/>
              </a:solidFill>
              <a:latin typeface="Lato Black"/>
              <a:ea typeface="Lato Black"/>
              <a:cs typeface="Lato Black"/>
              <a:sym typeface="Lato Black"/>
            </a:endParaRPr>
          </a:p>
        </p:txBody>
      </p:sp>
      <p:sp>
        <p:nvSpPr>
          <p:cNvPr id="230" name="Google Shape;230;g22bce4c550d_0_133"/>
          <p:cNvSpPr txBox="1"/>
          <p:nvPr/>
        </p:nvSpPr>
        <p:spPr>
          <a:xfrm>
            <a:off x="8374500" y="445200"/>
            <a:ext cx="686400" cy="140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92" name="Shape 792"/>
        <p:cNvGrpSpPr/>
        <p:nvPr/>
      </p:nvGrpSpPr>
      <p:grpSpPr>
        <a:xfrm>
          <a:off x="0" y="0"/>
          <a:ext cx="0" cy="0"/>
          <a:chOff x="0" y="0"/>
          <a:chExt cx="0" cy="0"/>
        </a:xfrm>
      </p:grpSpPr>
      <p:sp>
        <p:nvSpPr>
          <p:cNvPr id="793" name="Google Shape;793;g1575e96a1fb_0_330"/>
          <p:cNvSpPr txBox="1"/>
          <p:nvPr/>
        </p:nvSpPr>
        <p:spPr>
          <a:xfrm>
            <a:off x="462425" y="1142575"/>
            <a:ext cx="7875600" cy="2524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u="sng">
                <a:solidFill>
                  <a:schemeClr val="lt1"/>
                </a:solidFill>
                <a:latin typeface="Lato"/>
                <a:ea typeface="Lato"/>
                <a:cs typeface="Lato"/>
                <a:sym typeface="Lato"/>
                <a:hlinkClick r:id="rId4">
                  <a:extLst>
                    <a:ext uri="{A12FA001-AC4F-418D-AE19-62706E023703}">
                      <ahyp:hlinkClr val="tx"/>
                    </a:ext>
                  </a:extLst>
                </a:hlinkClick>
              </a:rPr>
              <a:t>Experian - What is a bank statement?</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u="sng">
                <a:solidFill>
                  <a:schemeClr val="lt1"/>
                </a:solidFill>
                <a:latin typeface="Lato"/>
                <a:ea typeface="Lato"/>
                <a:cs typeface="Lato"/>
                <a:sym typeface="Lato"/>
                <a:hlinkClick r:id="rId5">
                  <a:extLst>
                    <a:ext uri="{A12FA001-AC4F-418D-AE19-62706E023703}">
                      <ahyp:hlinkClr val="tx"/>
                    </a:ext>
                  </a:extLst>
                </a:hlinkClick>
              </a:rPr>
              <a:t>Go Henry - How to help kids understand and read their bank statements</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u="sng">
                <a:solidFill>
                  <a:schemeClr val="lt1"/>
                </a:solidFill>
                <a:latin typeface="Lato"/>
                <a:ea typeface="Lato"/>
                <a:cs typeface="Lato"/>
                <a:sym typeface="Lato"/>
                <a:hlinkClick r:id="rId6">
                  <a:extLst>
                    <a:ext uri="{A12FA001-AC4F-418D-AE19-62706E023703}">
                      <ahyp:hlinkClr val="tx"/>
                    </a:ext>
                  </a:extLst>
                </a:hlinkClick>
              </a:rPr>
              <a:t>Money Saving Expert - Bank statement abbreviations</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p:txBody>
      </p:sp>
      <p:sp>
        <p:nvSpPr>
          <p:cNvPr id="794" name="Google Shape;794;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795" name="Google Shape;795;g1575e96a1fb_0_3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g2fadd0c823b_0_0"/>
          <p:cNvSpPr/>
          <p:nvPr/>
        </p:nvSpPr>
        <p:spPr>
          <a:xfrm>
            <a:off x="4003169" y="2996525"/>
            <a:ext cx="24228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300" u="sng">
                <a:solidFill>
                  <a:schemeClr val="lt1"/>
                </a:solidFill>
                <a:latin typeface="Lato"/>
                <a:ea typeface="Lato"/>
                <a:cs typeface="Lato"/>
                <a:sym typeface="Lato"/>
                <a:hlinkClick r:id="rId3">
                  <a:extLst>
                    <a:ext uri="{A12FA001-AC4F-418D-AE19-62706E023703}">
                      <ahyp:hlinkClr val="tx"/>
                    </a:ext>
                  </a:extLst>
                </a:hlinkClick>
              </a:rPr>
              <a:t>Money Saving Expert:</a:t>
            </a:r>
            <a:br>
              <a:rPr lang="en-GB" sz="1300" u="sng">
                <a:solidFill>
                  <a:schemeClr val="lt1"/>
                </a:solidFill>
                <a:latin typeface="Lato"/>
                <a:ea typeface="Lato"/>
                <a:cs typeface="Lato"/>
                <a:sym typeface="Lato"/>
                <a:hlinkClick r:id="rId4">
                  <a:extLst>
                    <a:ext uri="{A12FA001-AC4F-418D-AE19-62706E023703}">
                      <ahyp:hlinkClr val="tx"/>
                    </a:ext>
                  </a:extLst>
                </a:hlinkClick>
              </a:rPr>
            </a:br>
            <a:r>
              <a:rPr lang="en-GB" sz="1300" u="sng">
                <a:solidFill>
                  <a:schemeClr val="lt1"/>
                </a:solidFill>
                <a:latin typeface="Lato"/>
                <a:ea typeface="Lato"/>
                <a:cs typeface="Lato"/>
                <a:sym typeface="Lato"/>
                <a:hlinkClick r:id="rId5">
                  <a:extLst>
                    <a:ext uri="{A12FA001-AC4F-418D-AE19-62706E023703}">
                      <ahyp:hlinkClr val="tx"/>
                    </a:ext>
                  </a:extLst>
                </a:hlinkClick>
              </a:rPr>
              <a:t>Bank Statement Abbreviations</a:t>
            </a:r>
            <a:endParaRPr sz="1300">
              <a:solidFill>
                <a:schemeClr val="lt1"/>
              </a:solidFill>
              <a:latin typeface="Lato"/>
              <a:ea typeface="Lato"/>
              <a:cs typeface="Lato"/>
              <a:sym typeface="Lato"/>
            </a:endParaRPr>
          </a:p>
          <a:p>
            <a:pPr indent="-172549" lvl="0" marL="179999" rtl="0" algn="l">
              <a:lnSpc>
                <a:spcPct val="115000"/>
              </a:lnSpc>
              <a:spcBef>
                <a:spcPts val="1200"/>
              </a:spcBef>
              <a:spcAft>
                <a:spcPts val="0"/>
              </a:spcAft>
              <a:buClr>
                <a:schemeClr val="lt1"/>
              </a:buClr>
              <a:buSzPts val="1300"/>
              <a:buFont typeface="Lato"/>
              <a:buChar char="-"/>
            </a:pPr>
            <a:r>
              <a:rPr lang="en-GB" sz="1300">
                <a:solidFill>
                  <a:schemeClr val="lt1"/>
                </a:solidFill>
                <a:latin typeface="Lato"/>
                <a:ea typeface="Lato"/>
                <a:cs typeface="Lato"/>
                <a:sym typeface="Lato"/>
              </a:rPr>
              <a:t>What do they all mean?</a:t>
            </a:r>
            <a:endParaRPr sz="1300">
              <a:solidFill>
                <a:schemeClr val="lt1"/>
              </a:solidFill>
              <a:latin typeface="Lato"/>
              <a:ea typeface="Lato"/>
              <a:cs typeface="Lato"/>
              <a:sym typeface="Lato"/>
            </a:endParaRPr>
          </a:p>
          <a:p>
            <a:pPr indent="-172549" lvl="0" marL="179999" rtl="0" algn="l">
              <a:lnSpc>
                <a:spcPct val="115000"/>
              </a:lnSpc>
              <a:spcBef>
                <a:spcPts val="0"/>
              </a:spcBef>
              <a:spcAft>
                <a:spcPts val="0"/>
              </a:spcAft>
              <a:buClr>
                <a:schemeClr val="lt1"/>
              </a:buClr>
              <a:buSzPts val="1300"/>
              <a:buFont typeface="Lato"/>
              <a:buChar char="-"/>
            </a:pPr>
            <a:r>
              <a:rPr lang="en-GB" sz="1300">
                <a:solidFill>
                  <a:schemeClr val="lt1"/>
                </a:solidFill>
                <a:latin typeface="Lato"/>
                <a:ea typeface="Lato"/>
                <a:cs typeface="Lato"/>
                <a:sym typeface="Lato"/>
              </a:rPr>
              <a:t>Common jargon</a:t>
            </a:r>
            <a:endParaRPr sz="1300">
              <a:solidFill>
                <a:schemeClr val="lt1"/>
              </a:solidFill>
              <a:latin typeface="Lato"/>
              <a:ea typeface="Lato"/>
              <a:cs typeface="Lato"/>
              <a:sym typeface="Lato"/>
            </a:endParaRPr>
          </a:p>
          <a:p>
            <a:pPr indent="0" lvl="0" marL="179999" rtl="0" algn="l">
              <a:lnSpc>
                <a:spcPct val="115000"/>
              </a:lnSpc>
              <a:spcBef>
                <a:spcPts val="1200"/>
              </a:spcBef>
              <a:spcAft>
                <a:spcPts val="0"/>
              </a:spcAft>
              <a:buNone/>
            </a:pPr>
            <a:r>
              <a:t/>
            </a:r>
            <a:endParaRPr sz="1300">
              <a:solidFill>
                <a:schemeClr val="lt1"/>
              </a:solidFill>
              <a:latin typeface="Lato"/>
              <a:ea typeface="Lato"/>
              <a:cs typeface="Lato"/>
              <a:sym typeface="Lato"/>
            </a:endParaRPr>
          </a:p>
          <a:p>
            <a:pPr indent="0" lvl="0" marL="0" rtl="0" algn="l">
              <a:spcBef>
                <a:spcPts val="1200"/>
              </a:spcBef>
              <a:spcAft>
                <a:spcPts val="0"/>
              </a:spcAft>
              <a:buNone/>
            </a:pPr>
            <a:r>
              <a:t/>
            </a:r>
            <a:endParaRPr>
              <a:solidFill>
                <a:schemeClr val="lt1"/>
              </a:solidFill>
            </a:endParaRPr>
          </a:p>
        </p:txBody>
      </p:sp>
      <p:sp>
        <p:nvSpPr>
          <p:cNvPr id="801" name="Google Shape;801;g2fadd0c823b_0_0"/>
          <p:cNvSpPr txBox="1"/>
          <p:nvPr/>
        </p:nvSpPr>
        <p:spPr>
          <a:xfrm>
            <a:off x="436575" y="138225"/>
            <a:ext cx="7489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rPr>
              <a:t>Learn More:</a:t>
            </a:r>
            <a:endParaRPr b="0" i="0" sz="1400" u="none" cap="none" strike="noStrike">
              <a:solidFill>
                <a:schemeClr val="lt1"/>
              </a:solidFill>
              <a:latin typeface="Arial"/>
              <a:ea typeface="Arial"/>
              <a:cs typeface="Arial"/>
              <a:sym typeface="Arial"/>
            </a:endParaRPr>
          </a:p>
        </p:txBody>
      </p:sp>
      <p:sp>
        <p:nvSpPr>
          <p:cNvPr id="802" name="Google Shape;802;g2fadd0c823b_0_0"/>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41</a:t>
            </a:r>
            <a:endParaRPr b="1" sz="1400">
              <a:latin typeface="Lato"/>
              <a:ea typeface="Lato"/>
              <a:cs typeface="Lato"/>
              <a:sym typeface="Lato"/>
            </a:endParaRPr>
          </a:p>
        </p:txBody>
      </p:sp>
      <p:sp>
        <p:nvSpPr>
          <p:cNvPr id="803" name="Google Shape;803;g2fadd0c823b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804" name="Google Shape;804;g2fadd0c823b_0_0"/>
          <p:cNvGrpSpPr/>
          <p:nvPr/>
        </p:nvGrpSpPr>
        <p:grpSpPr>
          <a:xfrm>
            <a:off x="990200" y="2967900"/>
            <a:ext cx="2422800" cy="1995600"/>
            <a:chOff x="152000" y="2967900"/>
            <a:chExt cx="2422800" cy="1995600"/>
          </a:xfrm>
        </p:grpSpPr>
        <p:sp>
          <p:nvSpPr>
            <p:cNvPr id="805" name="Google Shape;805;g2fadd0c823b_0_0"/>
            <p:cNvSpPr/>
            <p:nvPr/>
          </p:nvSpPr>
          <p:spPr>
            <a:xfrm>
              <a:off x="152000" y="2967900"/>
              <a:ext cx="24228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300" u="sng">
                  <a:solidFill>
                    <a:schemeClr val="lt1"/>
                  </a:solidFill>
                  <a:latin typeface="Lato"/>
                  <a:ea typeface="Lato"/>
                  <a:cs typeface="Lato"/>
                  <a:sym typeface="Lato"/>
                  <a:hlinkClick r:id="rId6">
                    <a:extLst>
                      <a:ext uri="{A12FA001-AC4F-418D-AE19-62706E023703}">
                        <ahyp:hlinkClr val="tx"/>
                      </a:ext>
                    </a:extLst>
                  </a:hlinkClick>
                </a:rPr>
                <a:t>Experian: What is a bank statement?</a:t>
              </a:r>
              <a:endParaRPr sz="1300">
                <a:solidFill>
                  <a:schemeClr val="lt1"/>
                </a:solidFill>
                <a:latin typeface="Lato"/>
                <a:ea typeface="Lato"/>
                <a:cs typeface="Lato"/>
                <a:sym typeface="Lato"/>
              </a:endParaRPr>
            </a:p>
            <a:p>
              <a:pPr indent="-172549" lvl="0" marL="179999" rtl="0" algn="l">
                <a:lnSpc>
                  <a:spcPct val="115000"/>
                </a:lnSpc>
                <a:spcBef>
                  <a:spcPts val="1200"/>
                </a:spcBef>
                <a:spcAft>
                  <a:spcPts val="0"/>
                </a:spcAft>
                <a:buClr>
                  <a:schemeClr val="lt1"/>
                </a:buClr>
                <a:buSzPts val="1300"/>
                <a:buFont typeface="Lato"/>
                <a:buChar char="-"/>
              </a:pPr>
              <a:r>
                <a:rPr lang="en-GB" sz="1300">
                  <a:solidFill>
                    <a:schemeClr val="lt1"/>
                  </a:solidFill>
                  <a:latin typeface="Lato"/>
                  <a:ea typeface="Lato"/>
                  <a:cs typeface="Lato"/>
                  <a:sym typeface="Lato"/>
                </a:rPr>
                <a:t>Explanations</a:t>
              </a:r>
              <a:endParaRPr sz="1300">
                <a:solidFill>
                  <a:schemeClr val="lt1"/>
                </a:solidFill>
                <a:latin typeface="Lato"/>
                <a:ea typeface="Lato"/>
                <a:cs typeface="Lato"/>
                <a:sym typeface="Lato"/>
              </a:endParaRPr>
            </a:p>
            <a:p>
              <a:pPr indent="-172549" lvl="0" marL="179999" rtl="0" algn="l">
                <a:lnSpc>
                  <a:spcPct val="115000"/>
                </a:lnSpc>
                <a:spcBef>
                  <a:spcPts val="0"/>
                </a:spcBef>
                <a:spcAft>
                  <a:spcPts val="0"/>
                </a:spcAft>
                <a:buClr>
                  <a:schemeClr val="lt1"/>
                </a:buClr>
                <a:buSzPts val="1300"/>
                <a:buFont typeface="Lato"/>
                <a:buChar char="-"/>
              </a:pPr>
              <a:r>
                <a:rPr lang="en-GB" sz="1300">
                  <a:solidFill>
                    <a:schemeClr val="lt1"/>
                  </a:solidFill>
                  <a:latin typeface="Lato"/>
                  <a:ea typeface="Lato"/>
                  <a:cs typeface="Lato"/>
                  <a:sym typeface="Lato"/>
                </a:rPr>
                <a:t>When to check</a:t>
              </a:r>
              <a:endParaRPr sz="1300">
                <a:solidFill>
                  <a:schemeClr val="lt1"/>
                </a:solidFill>
                <a:latin typeface="Lato"/>
                <a:ea typeface="Lato"/>
                <a:cs typeface="Lato"/>
                <a:sym typeface="Lato"/>
              </a:endParaRPr>
            </a:p>
            <a:p>
              <a:pPr indent="-172549" lvl="0" marL="179999" rtl="0" algn="l">
                <a:lnSpc>
                  <a:spcPct val="115000"/>
                </a:lnSpc>
                <a:spcBef>
                  <a:spcPts val="0"/>
                </a:spcBef>
                <a:spcAft>
                  <a:spcPts val="0"/>
                </a:spcAft>
                <a:buClr>
                  <a:schemeClr val="lt1"/>
                </a:buClr>
                <a:buSzPts val="1300"/>
                <a:buFont typeface="Lato"/>
                <a:buChar char="-"/>
              </a:pPr>
              <a:r>
                <a:rPr lang="en-GB" sz="1300">
                  <a:solidFill>
                    <a:schemeClr val="lt1"/>
                  </a:solidFill>
                  <a:latin typeface="Lato"/>
                  <a:ea typeface="Lato"/>
                  <a:cs typeface="Lato"/>
                  <a:sym typeface="Lato"/>
                </a:rPr>
                <a:t>Spotting errors</a:t>
              </a:r>
              <a:endParaRPr sz="1300">
                <a:solidFill>
                  <a:schemeClr val="lt1"/>
                </a:solidFill>
                <a:latin typeface="Lato"/>
                <a:ea typeface="Lato"/>
                <a:cs typeface="Lato"/>
                <a:sym typeface="Lato"/>
              </a:endParaRPr>
            </a:p>
            <a:p>
              <a:pPr indent="-172549" lvl="0" marL="179999" rtl="0" algn="l">
                <a:lnSpc>
                  <a:spcPct val="115000"/>
                </a:lnSpc>
                <a:spcBef>
                  <a:spcPts val="0"/>
                </a:spcBef>
                <a:spcAft>
                  <a:spcPts val="0"/>
                </a:spcAft>
                <a:buClr>
                  <a:schemeClr val="lt1"/>
                </a:buClr>
                <a:buSzPts val="1300"/>
                <a:buFont typeface="Lato"/>
                <a:buChar char="-"/>
              </a:pPr>
              <a:r>
                <a:t/>
              </a:r>
              <a:endParaRPr sz="1300">
                <a:solidFill>
                  <a:schemeClr val="lt1"/>
                </a:solidFill>
                <a:latin typeface="Lato"/>
                <a:ea typeface="Lato"/>
                <a:cs typeface="Lato"/>
                <a:sym typeface="Lato"/>
              </a:endParaRPr>
            </a:p>
          </p:txBody>
        </p:sp>
        <p:pic>
          <p:nvPicPr>
            <p:cNvPr id="806" name="Google Shape;806;g2fadd0c823b_0_0"/>
            <p:cNvPicPr preferRelativeResize="0"/>
            <p:nvPr/>
          </p:nvPicPr>
          <p:blipFill rotWithShape="1">
            <a:blip r:embed="rId7">
              <a:alphaModFix/>
            </a:blip>
            <a:srcRect b="29225" l="14303" r="12719" t="15641"/>
            <a:stretch/>
          </p:blipFill>
          <p:spPr>
            <a:xfrm>
              <a:off x="1593125" y="4516150"/>
              <a:ext cx="905650" cy="357125"/>
            </a:xfrm>
            <a:prstGeom prst="rect">
              <a:avLst/>
            </a:prstGeom>
            <a:noFill/>
            <a:ln>
              <a:noFill/>
            </a:ln>
          </p:spPr>
        </p:pic>
      </p:grpSp>
      <p:grpSp>
        <p:nvGrpSpPr>
          <p:cNvPr id="807" name="Google Shape;807;g2fadd0c823b_0_0"/>
          <p:cNvGrpSpPr/>
          <p:nvPr/>
        </p:nvGrpSpPr>
        <p:grpSpPr>
          <a:xfrm>
            <a:off x="990207" y="769025"/>
            <a:ext cx="2422914" cy="1995600"/>
            <a:chOff x="152000" y="1183975"/>
            <a:chExt cx="2554200" cy="1995600"/>
          </a:xfrm>
        </p:grpSpPr>
        <p:sp>
          <p:nvSpPr>
            <p:cNvPr id="808" name="Google Shape;808;g2fadd0c823b_0_0"/>
            <p:cNvSpPr/>
            <p:nvPr/>
          </p:nvSpPr>
          <p:spPr>
            <a:xfrm>
              <a:off x="152000" y="1183975"/>
              <a:ext cx="25542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rgbClr val="000000"/>
                </a:buClr>
                <a:buSzPts val="1300"/>
                <a:buFont typeface="Arial"/>
                <a:buNone/>
              </a:pPr>
              <a:r>
                <a:rPr lang="en-GB" sz="1300" u="sng">
                  <a:solidFill>
                    <a:schemeClr val="lt1"/>
                  </a:solidFill>
                  <a:latin typeface="Lato"/>
                  <a:ea typeface="Lato"/>
                  <a:cs typeface="Lato"/>
                  <a:sym typeface="Lato"/>
                  <a:hlinkClick r:id="rId8">
                    <a:extLst>
                      <a:ext uri="{A12FA001-AC4F-418D-AE19-62706E023703}">
                        <ahyp:hlinkClr val="tx"/>
                      </a:ext>
                    </a:extLst>
                  </a:hlinkClick>
                </a:rPr>
                <a:t>FLIC Learning Hub</a:t>
              </a:r>
              <a:br>
                <a:rPr lang="en-GB" sz="1300">
                  <a:solidFill>
                    <a:schemeClr val="lt1"/>
                  </a:solidFill>
                  <a:latin typeface="Lato"/>
                  <a:ea typeface="Lato"/>
                  <a:cs typeface="Lato"/>
                  <a:sym typeface="Lato"/>
                </a:rPr>
              </a:br>
              <a:r>
                <a:rPr lang="en-GB" sz="1300">
                  <a:solidFill>
                    <a:schemeClr val="lt1"/>
                  </a:solidFill>
                  <a:latin typeface="Lato"/>
                  <a:ea typeface="Lato"/>
                  <a:cs typeface="Lato"/>
                  <a:sym typeface="Lato"/>
                </a:rPr>
                <a:t>Further resources: </a:t>
              </a:r>
              <a:endParaRPr sz="1300">
                <a:solidFill>
                  <a:schemeClr val="lt1"/>
                </a:solidFill>
                <a:latin typeface="Lato"/>
                <a:ea typeface="Lato"/>
                <a:cs typeface="Lato"/>
                <a:sym typeface="Lato"/>
              </a:endParaRPr>
            </a:p>
            <a:p>
              <a:pPr indent="-172549" lvl="0" marL="179999" rtl="0" algn="l">
                <a:lnSpc>
                  <a:spcPct val="115000"/>
                </a:lnSpc>
                <a:spcBef>
                  <a:spcPts val="1200"/>
                </a:spcBef>
                <a:spcAft>
                  <a:spcPts val="0"/>
                </a:spcAft>
                <a:buClr>
                  <a:schemeClr val="lt1"/>
                </a:buClr>
                <a:buSzPts val="1300"/>
                <a:buFont typeface="Lato"/>
                <a:buChar char="-"/>
              </a:pPr>
              <a:r>
                <a:rPr lang="en-GB" sz="1300">
                  <a:solidFill>
                    <a:schemeClr val="lt1"/>
                  </a:solidFill>
                  <a:latin typeface="Lato"/>
                  <a:ea typeface="Lato"/>
                  <a:cs typeface="Lato"/>
                  <a:sym typeface="Lato"/>
                </a:rPr>
                <a:t>Interactive activities</a:t>
              </a:r>
              <a:endParaRPr sz="1300">
                <a:solidFill>
                  <a:schemeClr val="lt1"/>
                </a:solidFill>
                <a:latin typeface="Lato"/>
                <a:ea typeface="Lato"/>
                <a:cs typeface="Lato"/>
                <a:sym typeface="Lato"/>
              </a:endParaRPr>
            </a:p>
            <a:p>
              <a:pPr indent="-172549" lvl="0" marL="179999" rtl="0" algn="l">
                <a:lnSpc>
                  <a:spcPct val="115000"/>
                </a:lnSpc>
                <a:spcBef>
                  <a:spcPts val="0"/>
                </a:spcBef>
                <a:spcAft>
                  <a:spcPts val="0"/>
                </a:spcAft>
                <a:buClr>
                  <a:schemeClr val="lt1"/>
                </a:buClr>
                <a:buSzPts val="1300"/>
                <a:buFont typeface="Lato"/>
                <a:buChar char="-"/>
              </a:pPr>
              <a:r>
                <a:rPr lang="en-GB" sz="1300">
                  <a:solidFill>
                    <a:schemeClr val="lt1"/>
                  </a:solidFill>
                  <a:latin typeface="Lato"/>
                  <a:ea typeface="Lato"/>
                  <a:cs typeface="Lato"/>
                  <a:sym typeface="Lato"/>
                </a:rPr>
                <a:t>Quizzes</a:t>
              </a:r>
              <a:endParaRPr sz="1300">
                <a:solidFill>
                  <a:schemeClr val="lt1"/>
                </a:solidFill>
                <a:latin typeface="Lato"/>
                <a:ea typeface="Lato"/>
                <a:cs typeface="Lato"/>
                <a:sym typeface="Lato"/>
              </a:endParaRPr>
            </a:p>
            <a:p>
              <a:pPr indent="-172549" lvl="0" marL="179999" rtl="0" algn="l">
                <a:lnSpc>
                  <a:spcPct val="115000"/>
                </a:lnSpc>
                <a:spcBef>
                  <a:spcPts val="0"/>
                </a:spcBef>
                <a:spcAft>
                  <a:spcPts val="0"/>
                </a:spcAft>
                <a:buClr>
                  <a:schemeClr val="lt1"/>
                </a:buClr>
                <a:buSzPts val="1300"/>
                <a:buFont typeface="Lato"/>
                <a:buChar char="-"/>
              </a:pPr>
              <a:r>
                <a:rPr lang="en-GB" sz="1300">
                  <a:solidFill>
                    <a:schemeClr val="lt1"/>
                  </a:solidFill>
                  <a:latin typeface="Lato"/>
                  <a:ea typeface="Lato"/>
                  <a:cs typeface="Lato"/>
                  <a:sym typeface="Lato"/>
                </a:rPr>
                <a:t>Videos</a:t>
              </a:r>
              <a:endParaRPr sz="1300">
                <a:solidFill>
                  <a:schemeClr val="lt1"/>
                </a:solidFill>
                <a:latin typeface="Lato"/>
                <a:ea typeface="Lato"/>
                <a:cs typeface="Lato"/>
                <a:sym typeface="Lato"/>
              </a:endParaRPr>
            </a:p>
            <a:p>
              <a:pPr indent="0" lvl="0" marL="179999" rtl="0" algn="l">
                <a:lnSpc>
                  <a:spcPct val="115000"/>
                </a:lnSpc>
                <a:spcBef>
                  <a:spcPts val="1200"/>
                </a:spcBef>
                <a:spcAft>
                  <a:spcPts val="0"/>
                </a:spcAft>
                <a:buNone/>
              </a:pPr>
              <a:r>
                <a:t/>
              </a:r>
              <a:endParaRPr sz="1300">
                <a:solidFill>
                  <a:schemeClr val="lt1"/>
                </a:solidFill>
                <a:latin typeface="Lato"/>
                <a:ea typeface="Lato"/>
                <a:cs typeface="Lato"/>
                <a:sym typeface="Lato"/>
              </a:endParaRPr>
            </a:p>
            <a:p>
              <a:pPr indent="0" lvl="0" marL="0" rtl="0" algn="l">
                <a:spcBef>
                  <a:spcPts val="1200"/>
                </a:spcBef>
                <a:spcAft>
                  <a:spcPts val="0"/>
                </a:spcAft>
                <a:buNone/>
              </a:pPr>
              <a:r>
                <a:t/>
              </a:r>
              <a:endParaRPr/>
            </a:p>
          </p:txBody>
        </p:sp>
        <p:pic>
          <p:nvPicPr>
            <p:cNvPr id="809" name="Google Shape;809;g2fadd0c823b_0_0"/>
            <p:cNvPicPr preferRelativeResize="0"/>
            <p:nvPr/>
          </p:nvPicPr>
          <p:blipFill>
            <a:blip r:embed="rId9">
              <a:alphaModFix/>
            </a:blip>
            <a:stretch>
              <a:fillRect/>
            </a:stretch>
          </p:blipFill>
          <p:spPr>
            <a:xfrm>
              <a:off x="1522000" y="2446763"/>
              <a:ext cx="876125" cy="609481"/>
            </a:xfrm>
            <a:prstGeom prst="rect">
              <a:avLst/>
            </a:prstGeom>
            <a:noFill/>
            <a:ln>
              <a:noFill/>
            </a:ln>
          </p:spPr>
        </p:pic>
      </p:grpSp>
      <p:grpSp>
        <p:nvGrpSpPr>
          <p:cNvPr id="810" name="Google Shape;810;g2fadd0c823b_0_0"/>
          <p:cNvGrpSpPr/>
          <p:nvPr/>
        </p:nvGrpSpPr>
        <p:grpSpPr>
          <a:xfrm>
            <a:off x="4003119" y="800425"/>
            <a:ext cx="2422914" cy="1995600"/>
            <a:chOff x="3164919" y="800425"/>
            <a:chExt cx="2422914" cy="1995600"/>
          </a:xfrm>
        </p:grpSpPr>
        <p:sp>
          <p:nvSpPr>
            <p:cNvPr id="811" name="Google Shape;811;g2fadd0c823b_0_0"/>
            <p:cNvSpPr/>
            <p:nvPr/>
          </p:nvSpPr>
          <p:spPr>
            <a:xfrm>
              <a:off x="3164919" y="800425"/>
              <a:ext cx="2422914"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GB" sz="1300" u="sng">
                  <a:solidFill>
                    <a:schemeClr val="lt1"/>
                  </a:solidFill>
                  <a:latin typeface="Lato"/>
                  <a:ea typeface="Lato"/>
                  <a:cs typeface="Lato"/>
                  <a:sym typeface="Lato"/>
                  <a:hlinkClick r:id="rId10">
                    <a:extLst>
                      <a:ext uri="{A12FA001-AC4F-418D-AE19-62706E023703}">
                        <ahyp:hlinkClr val="tx"/>
                      </a:ext>
                    </a:extLst>
                  </a:hlinkClick>
                </a:rPr>
                <a:t>GoHenry:</a:t>
              </a:r>
              <a:br>
                <a:rPr lang="en-GB" sz="1300" u="sng">
                  <a:solidFill>
                    <a:schemeClr val="lt1"/>
                  </a:solidFill>
                  <a:latin typeface="Lato"/>
                  <a:ea typeface="Lato"/>
                  <a:cs typeface="Lato"/>
                  <a:sym typeface="Lato"/>
                  <a:hlinkClick r:id="rId11">
                    <a:extLst>
                      <a:ext uri="{A12FA001-AC4F-418D-AE19-62706E023703}">
                        <ahyp:hlinkClr val="tx"/>
                      </a:ext>
                    </a:extLst>
                  </a:hlinkClick>
                </a:rPr>
              </a:br>
              <a:r>
                <a:rPr lang="en-GB" sz="1300" u="sng">
                  <a:solidFill>
                    <a:schemeClr val="lt1"/>
                  </a:solidFill>
                  <a:latin typeface="Lato"/>
                  <a:ea typeface="Lato"/>
                  <a:cs typeface="Lato"/>
                  <a:sym typeface="Lato"/>
                  <a:hlinkClick r:id="rId12">
                    <a:extLst>
                      <a:ext uri="{A12FA001-AC4F-418D-AE19-62706E023703}">
                        <ahyp:hlinkClr val="tx"/>
                      </a:ext>
                    </a:extLst>
                  </a:hlinkClick>
                </a:rPr>
                <a:t>Understand bank statements</a:t>
              </a:r>
              <a:endParaRPr sz="1300">
                <a:solidFill>
                  <a:schemeClr val="lt1"/>
                </a:solidFill>
                <a:latin typeface="Lato"/>
                <a:ea typeface="Lato"/>
                <a:cs typeface="Lato"/>
                <a:sym typeface="Lato"/>
              </a:endParaRPr>
            </a:p>
            <a:p>
              <a:pPr indent="-172549" lvl="0" marL="179999" rtl="0" algn="l">
                <a:lnSpc>
                  <a:spcPct val="115000"/>
                </a:lnSpc>
                <a:spcBef>
                  <a:spcPts val="1200"/>
                </a:spcBef>
                <a:spcAft>
                  <a:spcPts val="0"/>
                </a:spcAft>
                <a:buClr>
                  <a:schemeClr val="lt1"/>
                </a:buClr>
                <a:buSzPts val="1300"/>
                <a:buFont typeface="Lato"/>
                <a:buChar char="-"/>
              </a:pPr>
              <a:r>
                <a:rPr lang="en-GB" sz="1300">
                  <a:solidFill>
                    <a:schemeClr val="lt1"/>
                  </a:solidFill>
                  <a:latin typeface="Lato"/>
                  <a:ea typeface="Lato"/>
                  <a:cs typeface="Lato"/>
                  <a:sym typeface="Lato"/>
                </a:rPr>
                <a:t>Statements for kids</a:t>
              </a:r>
              <a:endParaRPr sz="1300">
                <a:solidFill>
                  <a:schemeClr val="lt1"/>
                </a:solidFill>
                <a:latin typeface="Lato"/>
                <a:ea typeface="Lato"/>
                <a:cs typeface="Lato"/>
                <a:sym typeface="Lato"/>
              </a:endParaRPr>
            </a:p>
            <a:p>
              <a:pPr indent="-172549" lvl="0" marL="179999" rtl="0" algn="l">
                <a:lnSpc>
                  <a:spcPct val="115000"/>
                </a:lnSpc>
                <a:spcBef>
                  <a:spcPts val="0"/>
                </a:spcBef>
                <a:spcAft>
                  <a:spcPts val="0"/>
                </a:spcAft>
                <a:buClr>
                  <a:schemeClr val="lt1"/>
                </a:buClr>
                <a:buSzPts val="1300"/>
                <a:buFont typeface="Lato"/>
                <a:buChar char="-"/>
              </a:pPr>
              <a:r>
                <a:rPr lang="en-GB" sz="1300">
                  <a:solidFill>
                    <a:schemeClr val="lt1"/>
                  </a:solidFill>
                  <a:latin typeface="Lato"/>
                  <a:ea typeface="Lato"/>
                  <a:cs typeface="Lato"/>
                  <a:sym typeface="Lato"/>
                </a:rPr>
                <a:t>Controlling spending</a:t>
              </a:r>
              <a:endParaRPr sz="1300">
                <a:solidFill>
                  <a:schemeClr val="lt1"/>
                </a:solidFill>
                <a:latin typeface="Lato"/>
                <a:ea typeface="Lato"/>
                <a:cs typeface="Lato"/>
                <a:sym typeface="Lato"/>
              </a:endParaRPr>
            </a:p>
            <a:p>
              <a:pPr indent="0" lvl="0" marL="179999" rtl="0" algn="l">
                <a:lnSpc>
                  <a:spcPct val="115000"/>
                </a:lnSpc>
                <a:spcBef>
                  <a:spcPts val="1200"/>
                </a:spcBef>
                <a:spcAft>
                  <a:spcPts val="0"/>
                </a:spcAft>
                <a:buNone/>
              </a:pPr>
              <a:r>
                <a:t/>
              </a:r>
              <a:endParaRPr sz="1300">
                <a:solidFill>
                  <a:schemeClr val="lt1"/>
                </a:solidFill>
                <a:latin typeface="Lato"/>
                <a:ea typeface="Lato"/>
                <a:cs typeface="Lato"/>
                <a:sym typeface="Lato"/>
              </a:endParaRPr>
            </a:p>
            <a:p>
              <a:pPr indent="0" lvl="0" marL="0" rtl="0" algn="l">
                <a:spcBef>
                  <a:spcPts val="1200"/>
                </a:spcBef>
                <a:spcAft>
                  <a:spcPts val="0"/>
                </a:spcAft>
                <a:buNone/>
              </a:pPr>
              <a:r>
                <a:t/>
              </a:r>
              <a:endParaRPr>
                <a:solidFill>
                  <a:schemeClr val="lt1"/>
                </a:solidFill>
              </a:endParaRPr>
            </a:p>
          </p:txBody>
        </p:sp>
        <p:pic>
          <p:nvPicPr>
            <p:cNvPr id="812" name="Google Shape;812;g2fadd0c823b_0_0"/>
            <p:cNvPicPr preferRelativeResize="0"/>
            <p:nvPr/>
          </p:nvPicPr>
          <p:blipFill>
            <a:blip r:embed="rId13">
              <a:alphaModFix/>
            </a:blip>
            <a:stretch>
              <a:fillRect/>
            </a:stretch>
          </p:blipFill>
          <p:spPr>
            <a:xfrm>
              <a:off x="4171800" y="2163631"/>
              <a:ext cx="1331675" cy="560050"/>
            </a:xfrm>
            <a:prstGeom prst="rect">
              <a:avLst/>
            </a:prstGeom>
            <a:noFill/>
            <a:ln>
              <a:noFill/>
            </a:ln>
          </p:spPr>
        </p:pic>
      </p:grpSp>
      <p:pic>
        <p:nvPicPr>
          <p:cNvPr id="813" name="Google Shape;813;g2fadd0c823b_0_0"/>
          <p:cNvPicPr preferRelativeResize="0"/>
          <p:nvPr/>
        </p:nvPicPr>
        <p:blipFill>
          <a:blip r:embed="rId14">
            <a:alphaModFix/>
          </a:blip>
          <a:stretch>
            <a:fillRect/>
          </a:stretch>
        </p:blipFill>
        <p:spPr>
          <a:xfrm>
            <a:off x="4159950" y="4716675"/>
            <a:ext cx="2109251" cy="2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5d761f9135_0_19"/>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36" name="Google Shape;236;g15d761f9135_0_1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15d761f9135_0_1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38" name="Google Shape;238;g15d761f9135_0_1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39" name="Google Shape;239;g15d761f9135_0_19"/>
          <p:cNvSpPr txBox="1"/>
          <p:nvPr/>
        </p:nvSpPr>
        <p:spPr>
          <a:xfrm>
            <a:off x="488176" y="1197875"/>
            <a:ext cx="78123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the purpose of a bank statement</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what</a:t>
            </a:r>
            <a:r>
              <a:rPr b="1" i="0" lang="en-GB" sz="2200" u="none" cap="none" strike="noStrike">
                <a:solidFill>
                  <a:schemeClr val="lt1"/>
                </a:solidFill>
                <a:latin typeface="Lato"/>
                <a:ea typeface="Lato"/>
                <a:cs typeface="Lato"/>
                <a:sym typeface="Lato"/>
              </a:rPr>
              <a:t> </a:t>
            </a:r>
            <a:r>
              <a:rPr b="1" lang="en-GB" sz="2200">
                <a:solidFill>
                  <a:schemeClr val="lt1"/>
                </a:solidFill>
                <a:latin typeface="Lato"/>
                <a:ea typeface="Lato"/>
                <a:cs typeface="Lato"/>
                <a:sym typeface="Lato"/>
              </a:rPr>
              <a:t>different parts of a bank statement mean</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Char char="●"/>
            </a:pPr>
            <a:r>
              <a:rPr b="1" i="0" lang="en-GB" sz="2200" u="none" cap="none" strike="noStrike">
                <a:solidFill>
                  <a:schemeClr val="lt1"/>
                </a:solidFill>
                <a:latin typeface="Lato"/>
                <a:ea typeface="Lato"/>
                <a:cs typeface="Lato"/>
                <a:sym typeface="Lato"/>
              </a:rPr>
              <a:t>Evaluate the different methods for tracking finances</a:t>
            </a:r>
            <a:r>
              <a:rPr b="0" i="0" lang="en-GB" sz="2200" u="none" cap="none" strike="noStrike">
                <a:solidFill>
                  <a:schemeClr val="lt1"/>
                </a:solidFill>
                <a:latin typeface="Lato Light"/>
                <a:ea typeface="Lato Light"/>
                <a:cs typeface="Lato Light"/>
                <a:sym typeface="Lato Light"/>
              </a:rPr>
              <a:t> </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d72bb22c83_0_0"/>
          <p:cNvSpPr/>
          <p:nvPr/>
        </p:nvSpPr>
        <p:spPr>
          <a:xfrm>
            <a:off x="6779413" y="1756262"/>
            <a:ext cx="1629900" cy="16695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d72bb22c83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p:txBody>
      </p:sp>
      <p:sp>
        <p:nvSpPr>
          <p:cNvPr id="246" name="Google Shape;246;g1d72bb22c83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g1d72bb22c83_0_0"/>
          <p:cNvSpPr txBox="1"/>
          <p:nvPr/>
        </p:nvSpPr>
        <p:spPr>
          <a:xfrm>
            <a:off x="472450" y="286975"/>
            <a:ext cx="7380300" cy="84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lang="en-GB" sz="2900">
                <a:solidFill>
                  <a:srgbClr val="FF8022"/>
                </a:solidFill>
                <a:latin typeface="Lato"/>
                <a:ea typeface="Lato"/>
                <a:cs typeface="Lato"/>
                <a:sym typeface="Lato"/>
              </a:rPr>
              <a:t>Starter: </a:t>
            </a:r>
            <a:r>
              <a:rPr b="1" i="0" lang="en-GB" sz="2900" u="none" cap="none" strike="noStrike">
                <a:solidFill>
                  <a:srgbClr val="FF8022"/>
                </a:solidFill>
                <a:latin typeface="Lato"/>
                <a:ea typeface="Lato"/>
                <a:cs typeface="Lato"/>
                <a:sym typeface="Lato"/>
              </a:rPr>
              <a:t>Where </a:t>
            </a:r>
            <a:r>
              <a:rPr b="1" lang="en-GB" sz="2900">
                <a:solidFill>
                  <a:srgbClr val="FF8022"/>
                </a:solidFill>
                <a:latin typeface="Lato"/>
                <a:ea typeface="Lato"/>
                <a:cs typeface="Lato"/>
                <a:sym typeface="Lato"/>
              </a:rPr>
              <a:t>do</a:t>
            </a:r>
            <a:r>
              <a:rPr b="1" i="0" lang="en-GB" sz="2900" u="none" cap="none" strike="noStrike">
                <a:solidFill>
                  <a:srgbClr val="FF8022"/>
                </a:solidFill>
                <a:latin typeface="Lato"/>
                <a:ea typeface="Lato"/>
                <a:cs typeface="Lato"/>
                <a:sym typeface="Lato"/>
              </a:rPr>
              <a:t> people get money from?</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None/>
            </a:pPr>
            <a:r>
              <a:t/>
            </a:r>
            <a:endParaRPr b="1" i="0" sz="2900" u="none" cap="none" strike="noStrike">
              <a:solidFill>
                <a:srgbClr val="FFFFFF"/>
              </a:solidFill>
              <a:latin typeface="Lato"/>
              <a:ea typeface="Lato"/>
              <a:cs typeface="Lato"/>
              <a:sym typeface="Lato"/>
            </a:endParaRPr>
          </a:p>
        </p:txBody>
      </p:sp>
      <p:pic>
        <p:nvPicPr>
          <p:cNvPr id="248" name="Google Shape;248;g1d72bb22c83_0_0"/>
          <p:cNvPicPr preferRelativeResize="0"/>
          <p:nvPr/>
        </p:nvPicPr>
        <p:blipFill>
          <a:blip r:embed="rId3">
            <a:alphaModFix/>
          </a:blip>
          <a:stretch>
            <a:fillRect/>
          </a:stretch>
        </p:blipFill>
        <p:spPr>
          <a:xfrm>
            <a:off x="845663" y="1848513"/>
            <a:ext cx="1407950" cy="1407950"/>
          </a:xfrm>
          <a:prstGeom prst="rect">
            <a:avLst/>
          </a:prstGeom>
          <a:noFill/>
          <a:ln>
            <a:noFill/>
          </a:ln>
        </p:spPr>
      </p:pic>
      <p:pic>
        <p:nvPicPr>
          <p:cNvPr id="249" name="Google Shape;249;g1d72bb22c83_0_0"/>
          <p:cNvPicPr preferRelativeResize="0"/>
          <p:nvPr/>
        </p:nvPicPr>
        <p:blipFill>
          <a:blip r:embed="rId4">
            <a:alphaModFix/>
          </a:blip>
          <a:stretch>
            <a:fillRect/>
          </a:stretch>
        </p:blipFill>
        <p:spPr>
          <a:xfrm>
            <a:off x="2831325" y="1887038"/>
            <a:ext cx="1407950" cy="1407950"/>
          </a:xfrm>
          <a:prstGeom prst="rect">
            <a:avLst/>
          </a:prstGeom>
          <a:noFill/>
          <a:ln>
            <a:noFill/>
          </a:ln>
        </p:spPr>
      </p:pic>
      <p:pic>
        <p:nvPicPr>
          <p:cNvPr id="250" name="Google Shape;250;g1d72bb22c83_0_0"/>
          <p:cNvPicPr preferRelativeResize="0"/>
          <p:nvPr/>
        </p:nvPicPr>
        <p:blipFill>
          <a:blip r:embed="rId5">
            <a:alphaModFix/>
          </a:blip>
          <a:stretch>
            <a:fillRect/>
          </a:stretch>
        </p:blipFill>
        <p:spPr>
          <a:xfrm>
            <a:off x="4860863" y="1838038"/>
            <a:ext cx="1407950" cy="1407950"/>
          </a:xfrm>
          <a:prstGeom prst="rect">
            <a:avLst/>
          </a:prstGeom>
          <a:noFill/>
          <a:ln>
            <a:noFill/>
          </a:ln>
        </p:spPr>
      </p:pic>
      <p:pic>
        <p:nvPicPr>
          <p:cNvPr id="251" name="Google Shape;251;g1d72bb22c83_0_0"/>
          <p:cNvPicPr preferRelativeResize="0"/>
          <p:nvPr/>
        </p:nvPicPr>
        <p:blipFill>
          <a:blip r:embed="rId6">
            <a:alphaModFix/>
          </a:blip>
          <a:stretch>
            <a:fillRect/>
          </a:stretch>
        </p:blipFill>
        <p:spPr>
          <a:xfrm>
            <a:off x="6970591" y="1959450"/>
            <a:ext cx="1247550" cy="1263125"/>
          </a:xfrm>
          <a:prstGeom prst="rect">
            <a:avLst/>
          </a:prstGeom>
          <a:noFill/>
          <a:ln>
            <a:noFill/>
          </a:ln>
        </p:spPr>
      </p:pic>
      <p:sp>
        <p:nvSpPr>
          <p:cNvPr id="252" name="Google Shape;252;g1d72bb22c83_0_0"/>
          <p:cNvSpPr/>
          <p:nvPr/>
        </p:nvSpPr>
        <p:spPr>
          <a:xfrm>
            <a:off x="734688" y="1717737"/>
            <a:ext cx="1629900" cy="16695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1d72bb22c83_0_0"/>
          <p:cNvSpPr/>
          <p:nvPr/>
        </p:nvSpPr>
        <p:spPr>
          <a:xfrm>
            <a:off x="2720350" y="1717737"/>
            <a:ext cx="1629900" cy="16695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1d72bb22c83_0_0"/>
          <p:cNvSpPr/>
          <p:nvPr/>
        </p:nvSpPr>
        <p:spPr>
          <a:xfrm>
            <a:off x="4706013" y="1756262"/>
            <a:ext cx="1629900" cy="16695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1d72bb22c83_0_0"/>
          <p:cNvSpPr/>
          <p:nvPr/>
        </p:nvSpPr>
        <p:spPr>
          <a:xfrm>
            <a:off x="633900" y="3726000"/>
            <a:ext cx="7876200" cy="393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Stretch: why is it useful/important to know where money in an account comes from?</a:t>
            </a:r>
            <a:endParaRPr b="1" sz="16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7</a:t>
            </a:r>
            <a:endParaRPr>
              <a:solidFill>
                <a:srgbClr val="262A33"/>
              </a:solidFill>
              <a:latin typeface="Lato"/>
              <a:ea typeface="Lato"/>
              <a:cs typeface="Lato"/>
              <a:sym typeface="Lato"/>
            </a:endParaRPr>
          </a:p>
        </p:txBody>
      </p:sp>
      <p:sp>
        <p:nvSpPr>
          <p:cNvPr id="261" name="Google Shape;261;p3"/>
          <p:cNvSpPr txBox="1"/>
          <p:nvPr>
            <p:ph type="ctrTitle"/>
          </p:nvPr>
        </p:nvSpPr>
        <p:spPr>
          <a:xfrm>
            <a:off x="1879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Bank statements</a:t>
            </a:r>
            <a:endParaRPr b="1" i="0" sz="2900" u="none" cap="none" strike="noStrike">
              <a:solidFill>
                <a:schemeClr val="accent2"/>
              </a:solidFill>
              <a:latin typeface="Lato"/>
              <a:ea typeface="Lato"/>
              <a:cs typeface="Lato"/>
              <a:sym typeface="Lato"/>
            </a:endParaRPr>
          </a:p>
        </p:txBody>
      </p:sp>
      <p:sp>
        <p:nvSpPr>
          <p:cNvPr id="262" name="Google Shape;262;p3"/>
          <p:cNvSpPr txBox="1"/>
          <p:nvPr/>
        </p:nvSpPr>
        <p:spPr>
          <a:xfrm>
            <a:off x="356727" y="1405338"/>
            <a:ext cx="7914900" cy="26037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These show all transactions (money in and out of </a:t>
            </a:r>
            <a:r>
              <a:rPr lang="en-GB" sz="1800">
                <a:solidFill>
                  <a:srgbClr val="0543B3"/>
                </a:solidFill>
                <a:latin typeface="Lato"/>
                <a:ea typeface="Lato"/>
                <a:cs typeface="Lato"/>
                <a:sym typeface="Lato"/>
              </a:rPr>
              <a:t>an </a:t>
            </a:r>
            <a:r>
              <a:rPr b="0" i="0" lang="en-GB" sz="1800" u="none" cap="none" strike="noStrike">
                <a:solidFill>
                  <a:srgbClr val="0543B3"/>
                </a:solidFill>
                <a:latin typeface="Lato"/>
                <a:ea typeface="Lato"/>
                <a:cs typeface="Lato"/>
                <a:sym typeface="Lato"/>
              </a:rPr>
              <a:t>account). Money into </a:t>
            </a:r>
            <a:r>
              <a:rPr lang="en-GB" sz="1800">
                <a:solidFill>
                  <a:srgbClr val="0543B3"/>
                </a:solidFill>
                <a:latin typeface="Lato"/>
                <a:ea typeface="Lato"/>
                <a:cs typeface="Lato"/>
                <a:sym typeface="Lato"/>
              </a:rPr>
              <a:t>an</a:t>
            </a:r>
            <a:r>
              <a:rPr b="0" i="0" lang="en-GB" sz="1800" u="none" cap="none" strike="noStrike">
                <a:solidFill>
                  <a:srgbClr val="0543B3"/>
                </a:solidFill>
                <a:latin typeface="Lato"/>
                <a:ea typeface="Lato"/>
                <a:cs typeface="Lato"/>
                <a:sym typeface="Lato"/>
              </a:rPr>
              <a:t> account </a:t>
            </a:r>
            <a:r>
              <a:rPr lang="en-GB" sz="1800">
                <a:solidFill>
                  <a:srgbClr val="0543B3"/>
                </a:solidFill>
                <a:latin typeface="Lato"/>
                <a:ea typeface="Lato"/>
                <a:cs typeface="Lato"/>
                <a:sym typeface="Lato"/>
              </a:rPr>
              <a:t>is</a:t>
            </a:r>
            <a:r>
              <a:rPr b="0" i="0" lang="en-GB" sz="1800" u="none" cap="none" strike="noStrike">
                <a:solidFill>
                  <a:srgbClr val="0543B3"/>
                </a:solidFill>
                <a:latin typeface="Lato"/>
                <a:ea typeface="Lato"/>
                <a:cs typeface="Lato"/>
                <a:sym typeface="Lato"/>
              </a:rPr>
              <a:t> called a </a:t>
            </a:r>
            <a:r>
              <a:rPr b="1" i="0" lang="en-GB" sz="1800" u="none" cap="none" strike="noStrike">
                <a:solidFill>
                  <a:srgbClr val="0543B3"/>
                </a:solidFill>
                <a:latin typeface="Lato"/>
                <a:ea typeface="Lato"/>
                <a:cs typeface="Lato"/>
                <a:sym typeface="Lato"/>
              </a:rPr>
              <a:t>deposit</a:t>
            </a:r>
            <a:endParaRPr b="1"/>
          </a:p>
          <a:p>
            <a:pPr indent="0" lvl="0" marL="101600" marR="0" rtl="0" algn="l">
              <a:lnSpc>
                <a:spcPct val="115000"/>
              </a:lnSpc>
              <a:spcBef>
                <a:spcPts val="0"/>
              </a:spcBef>
              <a:spcAft>
                <a:spcPts val="0"/>
              </a:spcAft>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It also shows the </a:t>
            </a:r>
            <a:r>
              <a:rPr b="1" i="0" lang="en-GB" sz="1800" u="none" cap="none" strike="noStrike">
                <a:solidFill>
                  <a:srgbClr val="0543B3"/>
                </a:solidFill>
                <a:latin typeface="Lato"/>
                <a:ea typeface="Lato"/>
                <a:cs typeface="Lato"/>
                <a:sym typeface="Lato"/>
              </a:rPr>
              <a:t>balance </a:t>
            </a:r>
            <a:r>
              <a:rPr b="0" i="0" lang="en-GB" sz="1800" u="none" cap="none" strike="noStrike">
                <a:solidFill>
                  <a:srgbClr val="0543B3"/>
                </a:solidFill>
                <a:latin typeface="Lato"/>
                <a:ea typeface="Lato"/>
                <a:cs typeface="Lato"/>
                <a:sym typeface="Lato"/>
              </a:rPr>
              <a:t>of </a:t>
            </a:r>
            <a:r>
              <a:rPr lang="en-GB" sz="1800">
                <a:solidFill>
                  <a:srgbClr val="0543B3"/>
                </a:solidFill>
                <a:latin typeface="Lato"/>
                <a:ea typeface="Lato"/>
                <a:cs typeface="Lato"/>
                <a:sym typeface="Lato"/>
              </a:rPr>
              <a:t>an </a:t>
            </a:r>
            <a:r>
              <a:rPr b="0" i="0" lang="en-GB" sz="1800" u="none" cap="none" strike="noStrike">
                <a:solidFill>
                  <a:srgbClr val="0543B3"/>
                </a:solidFill>
                <a:latin typeface="Lato"/>
                <a:ea typeface="Lato"/>
                <a:cs typeface="Lato"/>
                <a:sym typeface="Lato"/>
              </a:rPr>
              <a:t>account, which is </a:t>
            </a:r>
            <a:r>
              <a:rPr lang="en-GB" sz="1800">
                <a:solidFill>
                  <a:srgbClr val="0543B3"/>
                </a:solidFill>
                <a:latin typeface="Lato"/>
                <a:ea typeface="Lato"/>
                <a:cs typeface="Lato"/>
                <a:sym typeface="Lato"/>
              </a:rPr>
              <a:t>how much money a person has in their account at the end of the period the statement is for</a:t>
            </a:r>
            <a:endParaRPr/>
          </a:p>
          <a:p>
            <a:pPr indent="0" lvl="0" marL="101600" marR="0" rtl="0" algn="l">
              <a:lnSpc>
                <a:spcPct val="115000"/>
              </a:lnSpc>
              <a:spcBef>
                <a:spcPts val="0"/>
              </a:spcBef>
              <a:spcAft>
                <a:spcPts val="0"/>
              </a:spcAft>
              <a:buNone/>
            </a:pPr>
            <a:r>
              <a:t/>
            </a:r>
            <a:endParaRPr b="0" i="0" sz="13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None/>
            </a:pPr>
            <a:r>
              <a:rPr b="0" i="0" lang="en-GB" sz="1800" u="none" cap="none" strike="noStrike">
                <a:solidFill>
                  <a:srgbClr val="0543B3"/>
                </a:solidFill>
                <a:latin typeface="Lato"/>
                <a:ea typeface="Lato"/>
                <a:cs typeface="Lato"/>
                <a:sym typeface="Lato"/>
              </a:rPr>
              <a:t>Bank statements used to be sent in the post but there are now greener ways to view statements – any ideas?</a:t>
            </a:r>
            <a:endParaRPr/>
          </a:p>
        </p:txBody>
      </p:sp>
      <p:pic>
        <p:nvPicPr>
          <p:cNvPr id="263" name="Google Shape;263;p3"/>
          <p:cNvPicPr preferRelativeResize="0"/>
          <p:nvPr/>
        </p:nvPicPr>
        <p:blipFill rotWithShape="1">
          <a:blip r:embed="rId3">
            <a:alphaModFix/>
          </a:blip>
          <a:srcRect b="0" l="0" r="0" t="0"/>
          <a:stretch/>
        </p:blipFill>
        <p:spPr>
          <a:xfrm>
            <a:off x="220177" y="1527236"/>
            <a:ext cx="273100" cy="273100"/>
          </a:xfrm>
          <a:prstGeom prst="rect">
            <a:avLst/>
          </a:prstGeom>
          <a:noFill/>
          <a:ln>
            <a:noFill/>
          </a:ln>
        </p:spPr>
      </p:pic>
      <p:pic>
        <p:nvPicPr>
          <p:cNvPr id="264" name="Google Shape;264;p3"/>
          <p:cNvPicPr preferRelativeResize="0"/>
          <p:nvPr/>
        </p:nvPicPr>
        <p:blipFill rotWithShape="1">
          <a:blip r:embed="rId3">
            <a:alphaModFix/>
          </a:blip>
          <a:srcRect b="0" l="0" r="0" t="0"/>
          <a:stretch/>
        </p:blipFill>
        <p:spPr>
          <a:xfrm>
            <a:off x="220177" y="2441855"/>
            <a:ext cx="273100" cy="273100"/>
          </a:xfrm>
          <a:prstGeom prst="rect">
            <a:avLst/>
          </a:prstGeom>
          <a:noFill/>
          <a:ln>
            <a:noFill/>
          </a:ln>
        </p:spPr>
      </p:pic>
      <p:pic>
        <p:nvPicPr>
          <p:cNvPr id="265" name="Google Shape;265;p3"/>
          <p:cNvPicPr preferRelativeResize="0"/>
          <p:nvPr/>
        </p:nvPicPr>
        <p:blipFill rotWithShape="1">
          <a:blip r:embed="rId3">
            <a:alphaModFix/>
          </a:blip>
          <a:srcRect b="0" l="0" r="0" t="0"/>
          <a:stretch/>
        </p:blipFill>
        <p:spPr>
          <a:xfrm>
            <a:off x="218721" y="3346235"/>
            <a:ext cx="273100" cy="27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8</a:t>
            </a:r>
            <a:endParaRPr>
              <a:solidFill>
                <a:srgbClr val="262A33"/>
              </a:solidFill>
              <a:latin typeface="Lato"/>
              <a:ea typeface="Lato"/>
              <a:cs typeface="Lato"/>
              <a:sym typeface="Lato"/>
            </a:endParaRPr>
          </a:p>
        </p:txBody>
      </p:sp>
      <p:sp>
        <p:nvSpPr>
          <p:cNvPr id="271" name="Google Shape;271;p4"/>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Up or down?</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272" name="Google Shape;272;p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273" name="Google Shape;273;p4"/>
          <p:cNvSpPr txBox="1"/>
          <p:nvPr/>
        </p:nvSpPr>
        <p:spPr>
          <a:xfrm>
            <a:off x="219425" y="1152625"/>
            <a:ext cx="8619300" cy="780300"/>
          </a:xfrm>
          <a:prstGeom prst="rect">
            <a:avLst/>
          </a:prstGeom>
          <a:noFill/>
          <a:ln>
            <a:noFill/>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i="0" lang="en-GB" sz="1800" u="none" cap="none" strike="noStrike">
                <a:solidFill>
                  <a:srgbClr val="0543B3"/>
                </a:solidFill>
                <a:latin typeface="Lato"/>
                <a:ea typeface="Lato"/>
                <a:cs typeface="Lato"/>
                <a:sym typeface="Lato"/>
              </a:rPr>
              <a:t>What happens to a bank balance when each of these things happen?  </a:t>
            </a:r>
            <a:endParaRPr b="1" i="0" sz="1800" u="none" cap="none" strike="noStrike">
              <a:solidFill>
                <a:srgbClr val="0543B3"/>
              </a:solidFill>
              <a:latin typeface="Lato"/>
              <a:ea typeface="Lato"/>
              <a:cs typeface="Lato"/>
              <a:sym typeface="Lato"/>
            </a:endParaRPr>
          </a:p>
          <a:p>
            <a:pPr indent="0" lvl="0" marL="101600" marR="0" rtl="0" algn="ctr">
              <a:lnSpc>
                <a:spcPct val="115000"/>
              </a:lnSpc>
              <a:spcBef>
                <a:spcPts val="0"/>
              </a:spcBef>
              <a:spcAft>
                <a:spcPts val="0"/>
              </a:spcAft>
              <a:buNone/>
            </a:pPr>
            <a:r>
              <a:rPr b="1" i="0" lang="en-GB" sz="1800" u="none" cap="none" strike="noStrike">
                <a:solidFill>
                  <a:srgbClr val="0543B3"/>
                </a:solidFill>
                <a:latin typeface="Lato"/>
                <a:ea typeface="Lato"/>
                <a:cs typeface="Lato"/>
                <a:sym typeface="Lato"/>
              </a:rPr>
              <a:t>Stand up if the balance will increase, or crouch down if it will decrease.</a:t>
            </a:r>
            <a:endParaRPr b="1" i="0" sz="1800" u="none" cap="none" strike="noStrike">
              <a:solidFill>
                <a:srgbClr val="0543B3"/>
              </a:solidFill>
              <a:latin typeface="Lato"/>
              <a:ea typeface="Lato"/>
              <a:cs typeface="Lato"/>
              <a:sym typeface="Lato"/>
            </a:endParaRPr>
          </a:p>
        </p:txBody>
      </p:sp>
      <p:sp>
        <p:nvSpPr>
          <p:cNvPr id="274" name="Google Shape;274;p4"/>
          <p:cNvSpPr txBox="1"/>
          <p:nvPr/>
        </p:nvSpPr>
        <p:spPr>
          <a:xfrm>
            <a:off x="2230697" y="3359825"/>
            <a:ext cx="23298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i="0" lang="en-GB" sz="1600" u="none" cap="none" strike="noStrike">
                <a:solidFill>
                  <a:srgbClr val="FF8022"/>
                </a:solidFill>
                <a:latin typeface="Lato"/>
                <a:ea typeface="Lato"/>
                <a:cs typeface="Lato"/>
                <a:sym typeface="Lato"/>
              </a:rPr>
              <a:t>Someone transfers </a:t>
            </a:r>
            <a:endParaRPr b="1" i="0" sz="1600" u="none" cap="none" strike="noStrike">
              <a:solidFill>
                <a:srgbClr val="FF8022"/>
              </a:solidFill>
              <a:latin typeface="Lato"/>
              <a:ea typeface="Lato"/>
              <a:cs typeface="Lato"/>
              <a:sym typeface="Lato"/>
            </a:endParaRPr>
          </a:p>
          <a:p>
            <a:pPr indent="0" lvl="0" marL="101600" marR="0" rtl="0" algn="ctr">
              <a:lnSpc>
                <a:spcPct val="115000"/>
              </a:lnSpc>
              <a:spcBef>
                <a:spcPts val="0"/>
              </a:spcBef>
              <a:spcAft>
                <a:spcPts val="0"/>
              </a:spcAft>
              <a:buNone/>
            </a:pPr>
            <a:r>
              <a:rPr b="1" i="0" lang="en-GB" sz="1600" u="none" cap="none" strike="noStrike">
                <a:solidFill>
                  <a:srgbClr val="FF8022"/>
                </a:solidFill>
                <a:latin typeface="Lato"/>
                <a:ea typeface="Lato"/>
                <a:cs typeface="Lato"/>
                <a:sym typeface="Lato"/>
              </a:rPr>
              <a:t>money </a:t>
            </a:r>
            <a:r>
              <a:rPr b="1" lang="en-GB" sz="1600">
                <a:solidFill>
                  <a:srgbClr val="FF8022"/>
                </a:solidFill>
                <a:latin typeface="Lato"/>
                <a:ea typeface="Lato"/>
                <a:cs typeface="Lato"/>
                <a:sym typeface="Lato"/>
              </a:rPr>
              <a:t>to the account</a:t>
            </a:r>
            <a:endParaRPr b="1" i="0" sz="1600" u="none" cap="none" strike="noStrike">
              <a:solidFill>
                <a:srgbClr val="FF8022"/>
              </a:solidFill>
              <a:latin typeface="Lato"/>
              <a:ea typeface="Lato"/>
              <a:cs typeface="Lato"/>
              <a:sym typeface="Lato"/>
            </a:endParaRPr>
          </a:p>
        </p:txBody>
      </p:sp>
      <p:sp>
        <p:nvSpPr>
          <p:cNvPr id="275" name="Google Shape;275;p4"/>
          <p:cNvSpPr txBox="1"/>
          <p:nvPr/>
        </p:nvSpPr>
        <p:spPr>
          <a:xfrm>
            <a:off x="688110" y="2265952"/>
            <a:ext cx="27924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lang="en-GB" sz="1600">
                <a:solidFill>
                  <a:srgbClr val="FF8022"/>
                </a:solidFill>
                <a:latin typeface="Lato"/>
                <a:ea typeface="Lato"/>
                <a:cs typeface="Lato"/>
                <a:sym typeface="Lato"/>
              </a:rPr>
              <a:t>Making a </a:t>
            </a:r>
            <a:endParaRPr b="1" i="0" sz="1600" u="none" cap="none" strike="noStrike">
              <a:solidFill>
                <a:srgbClr val="FF8022"/>
              </a:solidFill>
              <a:latin typeface="Lato"/>
              <a:ea typeface="Lato"/>
              <a:cs typeface="Lato"/>
              <a:sym typeface="Lato"/>
            </a:endParaRPr>
          </a:p>
          <a:p>
            <a:pPr indent="0" lvl="0" marL="101600" marR="0" rtl="0" algn="ctr">
              <a:lnSpc>
                <a:spcPct val="115000"/>
              </a:lnSpc>
              <a:spcBef>
                <a:spcPts val="0"/>
              </a:spcBef>
              <a:spcAft>
                <a:spcPts val="0"/>
              </a:spcAft>
              <a:buNone/>
            </a:pPr>
            <a:r>
              <a:rPr b="1" i="0" lang="en-GB" sz="1600" u="none" cap="none" strike="noStrike">
                <a:solidFill>
                  <a:srgbClr val="FF8022"/>
                </a:solidFill>
                <a:latin typeface="Lato"/>
                <a:ea typeface="Lato"/>
                <a:cs typeface="Lato"/>
                <a:sym typeface="Lato"/>
              </a:rPr>
              <a:t>mobile phone bill payment</a:t>
            </a:r>
            <a:endParaRPr b="1" i="0" sz="1600" u="none" cap="none" strike="noStrike">
              <a:solidFill>
                <a:srgbClr val="FF8022"/>
              </a:solidFill>
              <a:latin typeface="Lato"/>
              <a:ea typeface="Lato"/>
              <a:cs typeface="Lato"/>
              <a:sym typeface="Lato"/>
            </a:endParaRPr>
          </a:p>
        </p:txBody>
      </p:sp>
      <p:sp>
        <p:nvSpPr>
          <p:cNvPr id="276" name="Google Shape;276;p4"/>
          <p:cNvSpPr txBox="1"/>
          <p:nvPr/>
        </p:nvSpPr>
        <p:spPr>
          <a:xfrm>
            <a:off x="5577649" y="2265950"/>
            <a:ext cx="27924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lang="en-GB" sz="1600">
                <a:solidFill>
                  <a:srgbClr val="FF8022"/>
                </a:solidFill>
                <a:latin typeface="Lato"/>
                <a:ea typeface="Lato"/>
                <a:cs typeface="Lato"/>
                <a:sym typeface="Lato"/>
              </a:rPr>
              <a:t>Buying a </a:t>
            </a:r>
            <a:r>
              <a:rPr b="1" i="0" lang="en-GB" sz="1600" u="none" cap="none" strike="noStrike">
                <a:solidFill>
                  <a:srgbClr val="FF8022"/>
                </a:solidFill>
                <a:latin typeface="Lato"/>
                <a:ea typeface="Lato"/>
                <a:cs typeface="Lato"/>
                <a:sym typeface="Lato"/>
              </a:rPr>
              <a:t>birthday present for a friend </a:t>
            </a:r>
            <a:endParaRPr b="1" i="0" sz="1600" u="none" cap="none" strike="noStrike">
              <a:solidFill>
                <a:srgbClr val="FF8022"/>
              </a:solidFill>
              <a:latin typeface="Lato"/>
              <a:ea typeface="Lato"/>
              <a:cs typeface="Lato"/>
              <a:sym typeface="Lato"/>
            </a:endParaRPr>
          </a:p>
        </p:txBody>
      </p:sp>
      <p:sp>
        <p:nvSpPr>
          <p:cNvPr id="277" name="Google Shape;277;p4"/>
          <p:cNvSpPr txBox="1"/>
          <p:nvPr/>
        </p:nvSpPr>
        <p:spPr>
          <a:xfrm>
            <a:off x="4988503" y="3359825"/>
            <a:ext cx="17220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lang="en-GB" sz="1600">
                <a:solidFill>
                  <a:srgbClr val="FF8022"/>
                </a:solidFill>
                <a:latin typeface="Lato"/>
                <a:ea typeface="Lato"/>
                <a:cs typeface="Lato"/>
                <a:sym typeface="Lato"/>
              </a:rPr>
              <a:t>W</a:t>
            </a:r>
            <a:r>
              <a:rPr b="1" i="0" lang="en-GB" sz="1600" u="none" cap="none" strike="noStrike">
                <a:solidFill>
                  <a:srgbClr val="FF8022"/>
                </a:solidFill>
                <a:latin typeface="Lato"/>
                <a:ea typeface="Lato"/>
                <a:cs typeface="Lato"/>
                <a:sym typeface="Lato"/>
              </a:rPr>
              <a:t>ages </a:t>
            </a:r>
            <a:r>
              <a:rPr b="1" lang="en-GB" sz="1600">
                <a:solidFill>
                  <a:srgbClr val="FF8022"/>
                </a:solidFill>
                <a:latin typeface="Lato"/>
                <a:ea typeface="Lato"/>
                <a:cs typeface="Lato"/>
                <a:sym typeface="Lato"/>
              </a:rPr>
              <a:t>received</a:t>
            </a:r>
            <a:r>
              <a:rPr b="1" i="0" lang="en-GB" sz="1600" u="none" cap="none" strike="noStrike">
                <a:solidFill>
                  <a:srgbClr val="FF8022"/>
                </a:solidFill>
                <a:latin typeface="Lato"/>
                <a:ea typeface="Lato"/>
                <a:cs typeface="Lato"/>
                <a:sym typeface="Lato"/>
              </a:rPr>
              <a:t> into an account</a:t>
            </a:r>
            <a:endParaRPr b="1" i="0" sz="1600" u="none" cap="none" strike="noStrike">
              <a:solidFill>
                <a:srgbClr val="FF8022"/>
              </a:solidFill>
              <a:latin typeface="Lato"/>
              <a:ea typeface="Lato"/>
              <a:cs typeface="Lato"/>
              <a:sym typeface="Lato"/>
            </a:endParaRPr>
          </a:p>
        </p:txBody>
      </p:sp>
      <p:sp>
        <p:nvSpPr>
          <p:cNvPr id="278" name="Google Shape;278;p4"/>
          <p:cNvSpPr txBox="1"/>
          <p:nvPr/>
        </p:nvSpPr>
        <p:spPr>
          <a:xfrm>
            <a:off x="3781975" y="2258463"/>
            <a:ext cx="1428900" cy="7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lang="en-GB" sz="1600">
                <a:solidFill>
                  <a:srgbClr val="FF8022"/>
                </a:solidFill>
                <a:latin typeface="Lato"/>
                <a:ea typeface="Lato"/>
                <a:cs typeface="Lato"/>
                <a:sym typeface="Lato"/>
              </a:rPr>
              <a:t>I</a:t>
            </a:r>
            <a:r>
              <a:rPr b="1" i="0" lang="en-GB" sz="1600" u="none" cap="none" strike="noStrike">
                <a:solidFill>
                  <a:srgbClr val="FF8022"/>
                </a:solidFill>
                <a:latin typeface="Lato"/>
                <a:ea typeface="Lato"/>
                <a:cs typeface="Lato"/>
                <a:sym typeface="Lato"/>
              </a:rPr>
              <a:t>nterest</a:t>
            </a:r>
            <a:endParaRPr b="1" sz="1600">
              <a:solidFill>
                <a:srgbClr val="FF8022"/>
              </a:solidFill>
              <a:latin typeface="Lato"/>
              <a:ea typeface="Lato"/>
              <a:cs typeface="Lato"/>
              <a:sym typeface="Lato"/>
            </a:endParaRPr>
          </a:p>
          <a:p>
            <a:pPr indent="0" lvl="0" marL="0" marR="0" rtl="0" algn="ctr">
              <a:lnSpc>
                <a:spcPct val="115000"/>
              </a:lnSpc>
              <a:spcBef>
                <a:spcPts val="0"/>
              </a:spcBef>
              <a:spcAft>
                <a:spcPts val="0"/>
              </a:spcAft>
              <a:buNone/>
            </a:pPr>
            <a:r>
              <a:rPr b="1" lang="en-GB" sz="1600">
                <a:solidFill>
                  <a:srgbClr val="FF8022"/>
                </a:solidFill>
                <a:latin typeface="Lato"/>
                <a:ea typeface="Lato"/>
                <a:cs typeface="Lato"/>
                <a:sym typeface="Lato"/>
              </a:rPr>
              <a:t>earned</a:t>
            </a:r>
            <a:endParaRPr b="1" sz="1600">
              <a:solidFill>
                <a:srgbClr val="FF8022"/>
              </a:solidFill>
              <a:latin typeface="Lato"/>
              <a:ea typeface="Lato"/>
              <a:cs typeface="Lato"/>
              <a:sym typeface="Lato"/>
            </a:endParaRPr>
          </a:p>
        </p:txBody>
      </p:sp>
      <p:sp>
        <p:nvSpPr>
          <p:cNvPr id="279" name="Google Shape;279;p4"/>
          <p:cNvSpPr txBox="1"/>
          <p:nvPr/>
        </p:nvSpPr>
        <p:spPr>
          <a:xfrm>
            <a:off x="87775" y="4704625"/>
            <a:ext cx="3870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t>Year 7 interleaving income and expenditure</a:t>
            </a:r>
            <a:endParaRPr b="1"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1ae108d2c19_0_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9</a:t>
            </a:r>
            <a:endParaRPr>
              <a:latin typeface="Lato"/>
              <a:ea typeface="Lato"/>
              <a:cs typeface="Lato"/>
              <a:sym typeface="Lato"/>
            </a:endParaRPr>
          </a:p>
        </p:txBody>
      </p:sp>
      <p:grpSp>
        <p:nvGrpSpPr>
          <p:cNvPr id="285" name="Google Shape;285;g1ae108d2c19_0_7"/>
          <p:cNvGrpSpPr/>
          <p:nvPr/>
        </p:nvGrpSpPr>
        <p:grpSpPr>
          <a:xfrm>
            <a:off x="6249275" y="1718125"/>
            <a:ext cx="2275550" cy="2275550"/>
            <a:chOff x="5835425" y="1718125"/>
            <a:chExt cx="2275550" cy="2275550"/>
          </a:xfrm>
        </p:grpSpPr>
        <p:pic>
          <p:nvPicPr>
            <p:cNvPr id="286" name="Google Shape;286;g1ae108d2c19_0_7"/>
            <p:cNvPicPr preferRelativeResize="0"/>
            <p:nvPr/>
          </p:nvPicPr>
          <p:blipFill>
            <a:blip r:embed="rId3">
              <a:alphaModFix/>
            </a:blip>
            <a:stretch>
              <a:fillRect/>
            </a:stretch>
          </p:blipFill>
          <p:spPr>
            <a:xfrm>
              <a:off x="5835425" y="1718125"/>
              <a:ext cx="2275550" cy="2275550"/>
            </a:xfrm>
            <a:prstGeom prst="rect">
              <a:avLst/>
            </a:prstGeom>
            <a:noFill/>
            <a:ln>
              <a:noFill/>
            </a:ln>
          </p:spPr>
        </p:pic>
        <p:pic>
          <p:nvPicPr>
            <p:cNvPr id="287" name="Google Shape;287;g1ae108d2c19_0_7"/>
            <p:cNvPicPr preferRelativeResize="0"/>
            <p:nvPr/>
          </p:nvPicPr>
          <p:blipFill>
            <a:blip r:embed="rId4">
              <a:alphaModFix/>
            </a:blip>
            <a:stretch>
              <a:fillRect/>
            </a:stretch>
          </p:blipFill>
          <p:spPr>
            <a:xfrm>
              <a:off x="6182400" y="1872750"/>
              <a:ext cx="418125" cy="418125"/>
            </a:xfrm>
            <a:prstGeom prst="rect">
              <a:avLst/>
            </a:prstGeom>
            <a:noFill/>
            <a:ln>
              <a:noFill/>
            </a:ln>
          </p:spPr>
        </p:pic>
      </p:grpSp>
      <p:sp>
        <p:nvSpPr>
          <p:cNvPr id="288" name="Google Shape;288;g1ae108d2c19_0_7"/>
          <p:cNvSpPr txBox="1"/>
          <p:nvPr/>
        </p:nvSpPr>
        <p:spPr>
          <a:xfrm>
            <a:off x="430275" y="1108525"/>
            <a:ext cx="54522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i="0" lang="en-GB" sz="1800" u="none" cap="none" strike="noStrike">
                <a:solidFill>
                  <a:schemeClr val="accent1"/>
                </a:solidFill>
                <a:latin typeface="Lato"/>
                <a:ea typeface="Lato"/>
                <a:cs typeface="Lato"/>
                <a:sym typeface="Lato"/>
              </a:rPr>
              <a:t>What do happens if </a:t>
            </a:r>
            <a:r>
              <a:rPr b="1" i="0" lang="en-GB" sz="1800" u="none" cap="none" strike="noStrike">
                <a:solidFill>
                  <a:schemeClr val="accent2"/>
                </a:solidFill>
                <a:latin typeface="Lato"/>
                <a:ea typeface="Lato"/>
                <a:cs typeface="Lato"/>
                <a:sym typeface="Lato"/>
              </a:rPr>
              <a:t>more money</a:t>
            </a:r>
            <a:r>
              <a:rPr b="1" i="0" lang="en-GB" sz="1800" u="none" cap="none" strike="noStrike">
                <a:solidFill>
                  <a:schemeClr val="accent1"/>
                </a:solidFill>
                <a:latin typeface="Lato"/>
                <a:ea typeface="Lato"/>
                <a:cs typeface="Lato"/>
                <a:sym typeface="Lato"/>
              </a:rPr>
              <a:t> </a:t>
            </a:r>
            <a:r>
              <a:rPr b="1" i="0" lang="en-GB" sz="1800" u="none" cap="none" strike="noStrike">
                <a:solidFill>
                  <a:schemeClr val="accent2"/>
                </a:solidFill>
                <a:latin typeface="Lato"/>
                <a:ea typeface="Lato"/>
                <a:cs typeface="Lato"/>
                <a:sym typeface="Lato"/>
              </a:rPr>
              <a:t>goes out</a:t>
            </a:r>
            <a:r>
              <a:rPr b="1" i="0" lang="en-GB" sz="1800" u="none" cap="none" strike="noStrike">
                <a:solidFill>
                  <a:schemeClr val="accent1"/>
                </a:solidFill>
                <a:latin typeface="Lato"/>
                <a:ea typeface="Lato"/>
                <a:cs typeface="Lato"/>
                <a:sym typeface="Lato"/>
              </a:rPr>
              <a:t> of </a:t>
            </a:r>
            <a:r>
              <a:rPr b="1" lang="en-GB" sz="1800">
                <a:solidFill>
                  <a:schemeClr val="accent1"/>
                </a:solidFill>
                <a:latin typeface="Lato"/>
                <a:ea typeface="Lato"/>
                <a:cs typeface="Lato"/>
                <a:sym typeface="Lato"/>
              </a:rPr>
              <a:t>an </a:t>
            </a:r>
            <a:r>
              <a:rPr b="1" i="0" lang="en-GB" sz="1800" u="none" cap="none" strike="noStrike">
                <a:solidFill>
                  <a:schemeClr val="accent1"/>
                </a:solidFill>
                <a:latin typeface="Lato"/>
                <a:ea typeface="Lato"/>
                <a:cs typeface="Lato"/>
                <a:sym typeface="Lato"/>
              </a:rPr>
              <a:t>account </a:t>
            </a:r>
            <a:r>
              <a:rPr b="1" i="0" lang="en-GB" sz="1800" u="none" cap="none" strike="noStrike">
                <a:solidFill>
                  <a:schemeClr val="accent2"/>
                </a:solidFill>
                <a:latin typeface="Lato"/>
                <a:ea typeface="Lato"/>
                <a:cs typeface="Lato"/>
                <a:sym typeface="Lato"/>
              </a:rPr>
              <a:t>than comes in</a:t>
            </a:r>
            <a:r>
              <a:rPr b="1" i="0" lang="en-GB" sz="1800" u="none" cap="none" strike="noStrike">
                <a:solidFill>
                  <a:schemeClr val="accent1"/>
                </a:solidFill>
                <a:latin typeface="Lato"/>
                <a:ea typeface="Lato"/>
                <a:cs typeface="Lato"/>
                <a:sym typeface="Lato"/>
              </a:rPr>
              <a:t>?</a:t>
            </a:r>
            <a:endParaRPr b="1" i="0" sz="1800" u="none" cap="none" strike="noStrike">
              <a:solidFill>
                <a:schemeClr val="accent1"/>
              </a:solidFill>
              <a:latin typeface="Lato"/>
              <a:ea typeface="Lato"/>
              <a:cs typeface="Lato"/>
              <a:sym typeface="Lato"/>
            </a:endParaRPr>
          </a:p>
        </p:txBody>
      </p:sp>
      <p:sp>
        <p:nvSpPr>
          <p:cNvPr id="289" name="Google Shape;289;g1ae108d2c19_0_7"/>
          <p:cNvSpPr txBox="1"/>
          <p:nvPr/>
        </p:nvSpPr>
        <p:spPr>
          <a:xfrm>
            <a:off x="430275" y="2029200"/>
            <a:ext cx="5452200" cy="780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None/>
            </a:pPr>
            <a:r>
              <a:rPr b="1" lang="en-GB" sz="1800">
                <a:solidFill>
                  <a:schemeClr val="accent2"/>
                </a:solidFill>
                <a:latin typeface="Lato"/>
                <a:ea typeface="Lato"/>
                <a:cs typeface="Lato"/>
                <a:sym typeface="Lato"/>
              </a:rPr>
              <a:t>Key words</a:t>
            </a:r>
            <a:endParaRPr b="1" sz="1800">
              <a:solidFill>
                <a:schemeClr val="accent2"/>
              </a:solidFill>
              <a:latin typeface="Lato"/>
              <a:ea typeface="Lato"/>
              <a:cs typeface="Lato"/>
              <a:sym typeface="Lato"/>
            </a:endParaRPr>
          </a:p>
          <a:p>
            <a:pPr indent="0" lvl="0" marL="101600" marR="0" rtl="0" algn="ctr">
              <a:lnSpc>
                <a:spcPct val="115000"/>
              </a:lnSpc>
              <a:spcBef>
                <a:spcPts val="0"/>
              </a:spcBef>
              <a:spcAft>
                <a:spcPts val="0"/>
              </a:spcAft>
              <a:buNone/>
            </a:pPr>
            <a:r>
              <a:rPr b="1" lang="en-GB" sz="1800">
                <a:solidFill>
                  <a:schemeClr val="accent2"/>
                </a:solidFill>
                <a:latin typeface="Lato"/>
                <a:ea typeface="Lato"/>
                <a:cs typeface="Lato"/>
                <a:sym typeface="Lato"/>
              </a:rPr>
              <a:t>Debt         Charges       Overdraft</a:t>
            </a:r>
            <a:endParaRPr b="1" sz="1800">
              <a:solidFill>
                <a:schemeClr val="accent2"/>
              </a:solidFill>
              <a:latin typeface="Lato"/>
              <a:ea typeface="Lato"/>
              <a:cs typeface="Lato"/>
              <a:sym typeface="Lato"/>
            </a:endParaRPr>
          </a:p>
        </p:txBody>
      </p:sp>
      <p:sp>
        <p:nvSpPr>
          <p:cNvPr id="290" name="Google Shape;290;g1ae108d2c19_0_7"/>
          <p:cNvSpPr txBox="1"/>
          <p:nvPr>
            <p:ph type="ctrTitle"/>
          </p:nvPr>
        </p:nvSpPr>
        <p:spPr>
          <a:xfrm>
            <a:off x="150775" y="1775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2900">
                <a:solidFill>
                  <a:schemeClr val="accent2"/>
                </a:solidFill>
                <a:latin typeface="Lato"/>
                <a:ea typeface="Lato"/>
                <a:cs typeface="Lato"/>
                <a:sym typeface="Lato"/>
              </a:rPr>
              <a:t>Managing spending</a:t>
            </a:r>
            <a:endParaRPr b="1" i="0" sz="2900" u="none" cap="none" strike="noStrike">
              <a:solidFill>
                <a:schemeClr val="accent2"/>
              </a:solidFill>
              <a:latin typeface="Lato"/>
              <a:ea typeface="Lato"/>
              <a:cs typeface="Lato"/>
              <a:sym typeface="Lato"/>
            </a:endParaRPr>
          </a:p>
        </p:txBody>
      </p:sp>
      <p:sp>
        <p:nvSpPr>
          <p:cNvPr id="291" name="Google Shape;291;g1ae108d2c19_0_7"/>
          <p:cNvSpPr txBox="1"/>
          <p:nvPr/>
        </p:nvSpPr>
        <p:spPr>
          <a:xfrm>
            <a:off x="430275" y="2949875"/>
            <a:ext cx="5452200" cy="2134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a:solidFill>
                  <a:schemeClr val="accent1"/>
                </a:solidFill>
                <a:latin typeface="Lato"/>
                <a:ea typeface="Lato"/>
                <a:cs typeface="Lato"/>
                <a:sym typeface="Lato"/>
              </a:rPr>
              <a:t>When a person spends more money than they have in their bank account, this is called an overdraft. The bank will usually charge you for using an overdraft. Some customers are </a:t>
            </a:r>
            <a:r>
              <a:rPr b="1" lang="en-GB">
                <a:solidFill>
                  <a:schemeClr val="accent1"/>
                </a:solidFill>
                <a:latin typeface="Lato"/>
                <a:ea typeface="Lato"/>
                <a:cs typeface="Lato"/>
                <a:sym typeface="Lato"/>
              </a:rPr>
              <a:t>able</a:t>
            </a:r>
            <a:r>
              <a:rPr b="1" lang="en-GB">
                <a:solidFill>
                  <a:schemeClr val="accent1"/>
                </a:solidFill>
                <a:latin typeface="Lato"/>
                <a:ea typeface="Lato"/>
                <a:cs typeface="Lato"/>
                <a:sym typeface="Lato"/>
              </a:rPr>
              <a:t> to agree an overdraft limit with their bank so </a:t>
            </a:r>
            <a:r>
              <a:rPr b="1" lang="en-GB">
                <a:solidFill>
                  <a:schemeClr val="accent1"/>
                </a:solidFill>
                <a:latin typeface="Lato"/>
                <a:ea typeface="Lato"/>
                <a:cs typeface="Lato"/>
                <a:sym typeface="Lato"/>
              </a:rPr>
              <a:t>the</a:t>
            </a:r>
            <a:r>
              <a:rPr b="1" lang="en-GB">
                <a:solidFill>
                  <a:schemeClr val="accent1"/>
                </a:solidFill>
                <a:latin typeface="Lato"/>
                <a:ea typeface="Lato"/>
                <a:cs typeface="Lato"/>
                <a:sym typeface="Lato"/>
              </a:rPr>
              <a:t> charges are lower.</a:t>
            </a:r>
            <a:endParaRPr b="1">
              <a:solidFill>
                <a:schemeClr val="accent1"/>
              </a:solidFill>
              <a:latin typeface="Lato"/>
              <a:ea typeface="Lato"/>
              <a:cs typeface="Lato"/>
              <a:sym typeface="Lato"/>
            </a:endParaRPr>
          </a:p>
          <a:p>
            <a:pPr indent="0" lvl="0" marL="101600" marR="0" rtl="0" algn="l">
              <a:lnSpc>
                <a:spcPct val="115000"/>
              </a:lnSpc>
              <a:spcBef>
                <a:spcPts val="0"/>
              </a:spcBef>
              <a:spcAft>
                <a:spcPts val="0"/>
              </a:spcAft>
              <a:buNone/>
            </a:pPr>
            <a:r>
              <a:rPr b="1" lang="en-GB">
                <a:solidFill>
                  <a:schemeClr val="accent1"/>
                </a:solidFill>
                <a:latin typeface="Lato"/>
                <a:ea typeface="Lato"/>
                <a:cs typeface="Lato"/>
                <a:sym typeface="Lato"/>
              </a:rPr>
              <a:t>If there is not enough money in your account to pay for a bill, you might be charged extra for the business that you owe money too. Not being able to pay a bill and owing money is referred to as being in debt.</a:t>
            </a:r>
            <a:endParaRPr b="1">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