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 id="2147483666" r:id="rId7"/>
    <p:sldMasterId id="214748367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Lst>
  <p:sldSz cy="5143500" cx="9144000"/>
  <p:notesSz cx="6858000" cy="9144000"/>
  <p:embeddedFontLst>
    <p:embeddedFont>
      <p:font typeface="Lato"/>
      <p:regular r:id="rId49"/>
      <p:bold r:id="rId50"/>
      <p:italic r:id="rId51"/>
      <p:boldItalic r:id="rId52"/>
    </p:embeddedFont>
    <p:embeddedFont>
      <p:font typeface="Lato Light"/>
      <p:regular r:id="rId53"/>
      <p:bold r:id="rId54"/>
      <p:italic r:id="rId55"/>
      <p:boldItalic r:id="rId56"/>
    </p:embeddedFont>
    <p:embeddedFont>
      <p:font typeface="Lato Black"/>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9" roundtripDataSignature="AMtx7mhj30VsfeLNrTqTpmS/jH4+RiI0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8DC78B-0B26-454A-BB54-D439F2FF2759}">
  <a:tblStyle styleId="{568DC78B-0B26-454A-BB54-D439F2FF275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LatoLight-regular.fntdata"/><Relationship Id="rId52" Type="http://schemas.openxmlformats.org/officeDocument/2006/relationships/font" Target="fonts/Lato-boldItalic.fntdata"/><Relationship Id="rId11" Type="http://schemas.openxmlformats.org/officeDocument/2006/relationships/slide" Target="slides/slide2.xml"/><Relationship Id="rId55" Type="http://schemas.openxmlformats.org/officeDocument/2006/relationships/font" Target="fonts/LatoLight-italic.fntdata"/><Relationship Id="rId10" Type="http://schemas.openxmlformats.org/officeDocument/2006/relationships/slide" Target="slides/slide1.xml"/><Relationship Id="rId54" Type="http://schemas.openxmlformats.org/officeDocument/2006/relationships/font" Target="fonts/LatoLight-bold.fntdata"/><Relationship Id="rId13" Type="http://schemas.openxmlformats.org/officeDocument/2006/relationships/slide" Target="slides/slide4.xml"/><Relationship Id="rId57" Type="http://schemas.openxmlformats.org/officeDocument/2006/relationships/font" Target="fonts/LatoBlack-bold.fntdata"/><Relationship Id="rId12" Type="http://schemas.openxmlformats.org/officeDocument/2006/relationships/slide" Target="slides/slide3.xml"/><Relationship Id="rId56" Type="http://schemas.openxmlformats.org/officeDocument/2006/relationships/font" Target="fonts/LatoLight-boldItalic.fntdata"/><Relationship Id="rId15" Type="http://schemas.openxmlformats.org/officeDocument/2006/relationships/slide" Target="slides/slide6.xml"/><Relationship Id="rId59" Type="http://customschemas.google.com/relationships/presentationmetadata" Target="metadata"/><Relationship Id="rId14" Type="http://schemas.openxmlformats.org/officeDocument/2006/relationships/slide" Target="slides/slide5.xml"/><Relationship Id="rId58" Type="http://schemas.openxmlformats.org/officeDocument/2006/relationships/font" Target="fonts/LatoBlack-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urrentaccountswitch.co.uk/banks-building-societie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005b593d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26005b593d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ae1290f3e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1ae1290f3e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Give students 3-5 minutes to list or call out reasons for having a bank account.</a:t>
            </a:r>
            <a:endParaRPr>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Ask students to read out the reasons. All students to make a note of reasons.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Additional points: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Spend money in places that don’t accept cash (an increasingly relevant thing)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An important proof of identity if you want to sign up for a mobile phone contract, take out a car loan etc when you’re older</a:t>
            </a:r>
            <a:endParaRPr>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b2793c7bf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b2793c7bfc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can be given creative freedom to present this activity as a text dialogue or using imagery.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explanation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 bank account is…</a:t>
            </a:r>
            <a:r>
              <a:rPr lang="en-GB" sz="1050">
                <a:solidFill>
                  <a:schemeClr val="dk1"/>
                </a:solidFill>
                <a:latin typeface="Lato"/>
                <a:ea typeface="Lato"/>
                <a:cs typeface="Lato"/>
                <a:sym typeface="Lato"/>
              </a:rPr>
              <a:t>a</a:t>
            </a:r>
            <a:r>
              <a:rPr lang="en-GB" sz="1050">
                <a:solidFill>
                  <a:schemeClr val="dk1"/>
                </a:solidFill>
                <a:latin typeface="Lato"/>
                <a:ea typeface="Lato"/>
                <a:cs typeface="Lato"/>
                <a:sym typeface="Lato"/>
                <a:extLst>
                  <a:ext uri="http://customooxmlschemas.google.com/">
                    <go:slidesCustomData xmlns:go="http://customooxmlschemas.google.com/" textRoundtripDataId="0"/>
                  </a:ext>
                </a:extLst>
              </a:rPr>
              <a:t> place to keep money that records money that is deposited (put into the bank) and withdrawn (taken out of the account)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Someone might not want to have a bank account because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they’ve set up direct debits and there’s not enough money to pay for it, they might be charged for it</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They don’t trust banks. They think that banks sell products to customers that they don’t need. Nevertheless, even if a person doesn’t trust a bank they should trust the systems in place that hold banks accountable for their actions. In the banking industry there are lots of regulations and rules and consequences if a bank breaks those rules. The customer is usually well protected.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There are fees attached to using a bank. However, paying for a prepaid card or check cashing service is likely to be even more expensive.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It’s a good idea to have a bank account because…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Please see the previous slide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Adaptive teaching suggestion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role play</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b2793c7bf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1b2793c7bfc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Wordsearch words:  </a:t>
            </a:r>
            <a:r>
              <a:rPr lang="en-GB">
                <a:solidFill>
                  <a:schemeClr val="dk1"/>
                </a:solidFill>
                <a:latin typeface="Lato"/>
                <a:ea typeface="Lato"/>
                <a:cs typeface="Lato"/>
                <a:sym typeface="Lato"/>
                <a:extLst>
                  <a:ext uri="http://customooxmlschemas.google.com/">
                    <go:slidesCustomData xmlns:go="http://customooxmlschemas.google.com/" textRoundtripDataId="2"/>
                  </a:ext>
                </a:extLst>
              </a:rPr>
              <a:t>Address, Passport, Identification, Birth Certificate, </a:t>
            </a:r>
            <a:r>
              <a:rPr lang="en-GB">
                <a:solidFill>
                  <a:schemeClr val="dk1"/>
                </a:solidFill>
                <a:latin typeface="Lato"/>
                <a:ea typeface="Lato"/>
                <a:cs typeface="Lato"/>
                <a:sym typeface="Lato"/>
                <a:extLst>
                  <a:ext uri="http://customooxmlschemas.google.com/">
                    <go:slidesCustomData xmlns:go="http://customooxmlschemas.google.com/" textRoundtripDataId="3"/>
                  </a:ext>
                </a:extLst>
              </a:rPr>
              <a:t>ID Card</a:t>
            </a:r>
            <a:r>
              <a:rPr lang="en-GB">
                <a:solidFill>
                  <a:schemeClr val="dk1"/>
                </a:solidFill>
                <a:latin typeface="Lato"/>
                <a:ea typeface="Lato"/>
                <a:cs typeface="Lato"/>
                <a:sym typeface="Lato"/>
                <a:extLst>
                  <a:ext uri="http://customooxmlschemas.google.com/">
                    <go:slidesCustomData xmlns:go="http://customooxmlschemas.google.com/" textRoundtripDataId="4"/>
                  </a:ext>
                </a:extLst>
              </a:rPr>
              <a:t>, Mobile Bill</a:t>
            </a:r>
            <a:endParaRPr i="1">
              <a:latin typeface="Lato"/>
              <a:ea typeface="Lato"/>
              <a:cs typeface="Lato"/>
              <a:sym typeface="Lato"/>
            </a:endParaRPr>
          </a:p>
          <a:p>
            <a:pPr indent="0" lvl="0" marL="45720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b2793c7bf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1b2793c7bfc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Answers to the questions are in the following slide.</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ae1290f3e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1ae1290f3e9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9f7b73a11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209f7b73a1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b2793c7bfc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b2793c7bfc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b2793c7bfc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1b2793c7bfc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b2793c7bfc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1b2793c7bfc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b2793c7bfc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1b2793c7bfc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b2793c7bfc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1b2793c7bfc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b2793c7bfc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1b2793c7bfc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b2793c7bfc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g1b2793c7bfc_0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b2793c7bfc_0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1b2793c7bfc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da05a27f7c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1da05a27f7c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Allow students time to correct their answers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Question students on the possible advantages and disadvantages for each point</a:t>
            </a:r>
            <a:endParaRPr>
              <a:solidFill>
                <a:schemeClr val="dk1"/>
              </a:solidFill>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033b5cdac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2033b5cdac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Teacher </a:t>
            </a:r>
            <a:r>
              <a:rPr lang="en-GB">
                <a:latin typeface="Lato"/>
                <a:ea typeface="Lato"/>
                <a:cs typeface="Lato"/>
                <a:sym typeface="Lato"/>
              </a:rPr>
              <a:t>instruction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15000"/>
              </a:lnSpc>
              <a:spcBef>
                <a:spcPts val="0"/>
              </a:spcBef>
              <a:spcAft>
                <a:spcPts val="0"/>
              </a:spcAft>
              <a:buNone/>
            </a:pPr>
            <a:r>
              <a:rPr b="1" i="1" lang="en-GB">
                <a:solidFill>
                  <a:schemeClr val="dk1"/>
                </a:solidFill>
                <a:latin typeface="Lato"/>
                <a:ea typeface="Lato"/>
                <a:cs typeface="Lato"/>
                <a:sym typeface="Lato"/>
              </a:rPr>
              <a:t>How easy is it/ how long does it take to switch current accounts? </a:t>
            </a:r>
            <a:endParaRPr b="1" i="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 full switch will usually take up to 7 working days, and all of your details and payments from the old account will be transferred over as long as your bank is part of the UK switching scheme. If your bank isn’t part of the switching scheme, you’ll have to cancel your direct debits and standing orders and set them up again. You can find out which banks are in the switching scheme by clicking on this </a:t>
            </a:r>
            <a:r>
              <a:rPr lang="en-GB" u="sng">
                <a:solidFill>
                  <a:schemeClr val="dk1"/>
                </a:solidFill>
                <a:latin typeface="Lato"/>
                <a:ea typeface="Lato"/>
                <a:cs typeface="Lato"/>
                <a:sym typeface="Lato"/>
                <a:hlinkClick r:id="rId2">
                  <a:extLst>
                    <a:ext uri="{A12FA001-AC4F-418D-AE19-62706E023703}">
                      <ahyp:hlinkClr val="tx"/>
                    </a:ext>
                  </a:extLst>
                </a:hlinkClick>
              </a:rPr>
              <a:t>link. </a:t>
            </a:r>
            <a:endParaRPr i="1">
              <a:solidFill>
                <a:srgbClr val="CC0000"/>
              </a:solidFill>
              <a:latin typeface="Lato"/>
              <a:ea typeface="Lato"/>
              <a:cs typeface="Lato"/>
              <a:sym typeface="Lato"/>
            </a:endParaRPr>
          </a:p>
          <a:p>
            <a:pPr indent="0" lvl="0" marL="457200" rtl="0" algn="l">
              <a:lnSpc>
                <a:spcPct val="115000"/>
              </a:lnSpc>
              <a:spcBef>
                <a:spcPts val="0"/>
              </a:spcBef>
              <a:spcAft>
                <a:spcPts val="0"/>
              </a:spcAft>
              <a:buSzPts val="1100"/>
              <a:buNone/>
            </a:pPr>
            <a:r>
              <a:t/>
            </a:r>
            <a:endParaRPr b="1" i="1">
              <a:solidFill>
                <a:srgbClr val="CC0000"/>
              </a:solidFill>
              <a:latin typeface="Lato"/>
              <a:ea typeface="Lato"/>
              <a:cs typeface="Lato"/>
              <a:sym typeface="Lato"/>
            </a:endParaRPr>
          </a:p>
          <a:p>
            <a:pPr indent="0" lvl="0" marL="0" rtl="0" algn="l">
              <a:lnSpc>
                <a:spcPct val="115000"/>
              </a:lnSpc>
              <a:spcBef>
                <a:spcPts val="0"/>
              </a:spcBef>
              <a:spcAft>
                <a:spcPts val="0"/>
              </a:spcAft>
              <a:buNone/>
            </a:pPr>
            <a:r>
              <a:rPr b="1" i="1" lang="en-GB">
                <a:solidFill>
                  <a:schemeClr val="dk1"/>
                </a:solidFill>
                <a:latin typeface="Lato"/>
                <a:ea typeface="Lato"/>
                <a:cs typeface="Lato"/>
                <a:sym typeface="Lato"/>
              </a:rPr>
              <a:t>If a person switches current account, will this affect their ability to open an account with that bank in the future? </a:t>
            </a:r>
            <a:endParaRPr b="1" i="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 people move around all the time and they’re encouraged to move by offers from the banks. If you’re moving back to a bank you’ve already been with, you might not qualify for their new opening deals. Check the small print. </a:t>
            </a:r>
            <a:endParaRPr>
              <a:latin typeface="Lato"/>
              <a:ea typeface="Lato"/>
              <a:cs typeface="Lato"/>
              <a:sym typeface="La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b2793c7bfc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1b2793c7bfc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Teacher explanation</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Ideas to elicit from students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Current account can be used for managing the week to week budget e.g. money going out for food, household bills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Savings account can be used to put extra savings away for the future. Zara may try and savings in an account for several years to earn higher interest to support her daughter when she goes to university </a:t>
            </a:r>
            <a:endParaRPr>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df754e41d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g1df754e41d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09f7b73a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g209f7b73a1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575e96a1fb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d761f913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15d761f913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09f7b73a11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09f7b73a11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d761f913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5d761f913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instruction</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Discussion activity – elicit idea of wanting to keep it safe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da05a27f7c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1da05a27f7c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Use the diagram to walk and talk through the relationship between the key terms.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be instructed to discuss or write down their own definitions.</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46" name="Shape 46"/>
        <p:cNvGrpSpPr/>
        <p:nvPr/>
      </p:nvGrpSpPr>
      <p:grpSpPr>
        <a:xfrm>
          <a:off x="0" y="0"/>
          <a:ext cx="0" cy="0"/>
          <a:chOff x="0" y="0"/>
          <a:chExt cx="0" cy="0"/>
        </a:xfrm>
      </p:grpSpPr>
      <p:pic>
        <p:nvPicPr>
          <p:cNvPr id="47" name="Google Shape;47;g139b5aa61ea_0_76"/>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48" name="Google Shape;48;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9" name="Google Shape;49;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1" name="Shape 51"/>
        <p:cNvGrpSpPr/>
        <p:nvPr/>
      </p:nvGrpSpPr>
      <p:grpSpPr>
        <a:xfrm>
          <a:off x="0" y="0"/>
          <a:ext cx="0" cy="0"/>
          <a:chOff x="0" y="0"/>
          <a:chExt cx="0" cy="0"/>
        </a:xfrm>
      </p:grpSpPr>
      <p:pic>
        <p:nvPicPr>
          <p:cNvPr id="52" name="Google Shape;52;g139b5aa61ea_0_7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53" name="Google Shape;53;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4" name="Google Shape;54;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56" name="Shape 56"/>
        <p:cNvGrpSpPr/>
        <p:nvPr/>
      </p:nvGrpSpPr>
      <p:grpSpPr>
        <a:xfrm>
          <a:off x="0" y="0"/>
          <a:ext cx="0" cy="0"/>
          <a:chOff x="0" y="0"/>
          <a:chExt cx="0" cy="0"/>
        </a:xfrm>
      </p:grpSpPr>
      <p:sp>
        <p:nvSpPr>
          <p:cNvPr id="57" name="Google Shape;57;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58" name="Google Shape;58;g139b5aa61ea_0_8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59" name="Google Shape;59;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2" name="Shape 62"/>
        <p:cNvGrpSpPr/>
        <p:nvPr/>
      </p:nvGrpSpPr>
      <p:grpSpPr>
        <a:xfrm>
          <a:off x="0" y="0"/>
          <a:ext cx="0" cy="0"/>
          <a:chOff x="0" y="0"/>
          <a:chExt cx="0" cy="0"/>
        </a:xfrm>
      </p:grpSpPr>
      <p:pic>
        <p:nvPicPr>
          <p:cNvPr id="63" name="Google Shape;63;g139b5aa61ea_0_8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64" name="Google Shape;64;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67" name="Shape 67"/>
        <p:cNvGrpSpPr/>
        <p:nvPr/>
      </p:nvGrpSpPr>
      <p:grpSpPr>
        <a:xfrm>
          <a:off x="0" y="0"/>
          <a:ext cx="0" cy="0"/>
          <a:chOff x="0" y="0"/>
          <a:chExt cx="0" cy="0"/>
        </a:xfrm>
      </p:grpSpPr>
      <p:pic>
        <p:nvPicPr>
          <p:cNvPr id="68" name="Google Shape;68;g139b5aa61ea_0_9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69" name="Google Shape;69;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0" name="Google Shape;70;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71" name="Shape 71"/>
        <p:cNvGrpSpPr/>
        <p:nvPr/>
      </p:nvGrpSpPr>
      <p:grpSpPr>
        <a:xfrm>
          <a:off x="0" y="0"/>
          <a:ext cx="0" cy="0"/>
          <a:chOff x="0" y="0"/>
          <a:chExt cx="0" cy="0"/>
        </a:xfrm>
      </p:grpSpPr>
      <p:sp>
        <p:nvSpPr>
          <p:cNvPr id="72" name="Google Shape;72;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g139b5aa61ea_0_10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74" name="Google Shape;74;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5" name="Google Shape;75;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76" name="Shape 76"/>
        <p:cNvGrpSpPr/>
        <p:nvPr/>
      </p:nvGrpSpPr>
      <p:grpSpPr>
        <a:xfrm>
          <a:off x="0" y="0"/>
          <a:ext cx="0" cy="0"/>
          <a:chOff x="0" y="0"/>
          <a:chExt cx="0" cy="0"/>
        </a:xfrm>
      </p:grpSpPr>
      <p:sp>
        <p:nvSpPr>
          <p:cNvPr id="77" name="Google Shape;77;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78" name="Google Shape;78;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spTree>
      <p:nvGrpSpPr>
        <p:cNvPr id="81" name="Shape 81"/>
        <p:cNvGrpSpPr/>
        <p:nvPr/>
      </p:nvGrpSpPr>
      <p:grpSpPr>
        <a:xfrm>
          <a:off x="0" y="0"/>
          <a:ext cx="0" cy="0"/>
          <a:chOff x="0" y="0"/>
          <a:chExt cx="0" cy="0"/>
        </a:xfrm>
      </p:grpSpPr>
      <p:pic>
        <p:nvPicPr>
          <p:cNvPr id="82" name="Google Shape;82;p1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83" name="Google Shape;83;p1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4" name="Google Shape;84;p19"/>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85" name="Shape 85"/>
        <p:cNvGrpSpPr/>
        <p:nvPr/>
      </p:nvGrpSpPr>
      <p:grpSpPr>
        <a:xfrm>
          <a:off x="0" y="0"/>
          <a:ext cx="0" cy="0"/>
          <a:chOff x="0" y="0"/>
          <a:chExt cx="0" cy="0"/>
        </a:xfrm>
      </p:grpSpPr>
      <p:sp>
        <p:nvSpPr>
          <p:cNvPr id="86" name="Google Shape;86;p2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8" name="Google Shape;88;p20"/>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89" name="Shape 89"/>
        <p:cNvGrpSpPr/>
        <p:nvPr/>
      </p:nvGrpSpPr>
      <p:grpSpPr>
        <a:xfrm>
          <a:off x="0" y="0"/>
          <a:ext cx="0" cy="0"/>
          <a:chOff x="0" y="0"/>
          <a:chExt cx="0" cy="0"/>
        </a:xfrm>
      </p:grpSpPr>
      <p:pic>
        <p:nvPicPr>
          <p:cNvPr id="90" name="Google Shape;90;p4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1" name="Google Shape;91;p4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 name="Shape 10"/>
        <p:cNvGrpSpPr/>
        <p:nvPr/>
      </p:nvGrpSpPr>
      <p:grpSpPr>
        <a:xfrm>
          <a:off x="0" y="0"/>
          <a:ext cx="0" cy="0"/>
          <a:chOff x="0" y="0"/>
          <a:chExt cx="0" cy="0"/>
        </a:xfrm>
      </p:grpSpPr>
      <p:pic>
        <p:nvPicPr>
          <p:cNvPr id="11" name="Google Shape;11;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92" name="Shape 92"/>
        <p:cNvGrpSpPr/>
        <p:nvPr/>
      </p:nvGrpSpPr>
      <p:grpSpPr>
        <a:xfrm>
          <a:off x="0" y="0"/>
          <a:ext cx="0" cy="0"/>
          <a:chOff x="0" y="0"/>
          <a:chExt cx="0" cy="0"/>
        </a:xfrm>
      </p:grpSpPr>
      <p:pic>
        <p:nvPicPr>
          <p:cNvPr id="93" name="Google Shape;93;p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4" name="Google Shape;94;p4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5" name="Google Shape;95;p41"/>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spTree>
      <p:nvGrpSpPr>
        <p:cNvPr id="96" name="Shape 96"/>
        <p:cNvGrpSpPr/>
        <p:nvPr/>
      </p:nvGrpSpPr>
      <p:grpSpPr>
        <a:xfrm>
          <a:off x="0" y="0"/>
          <a:ext cx="0" cy="0"/>
          <a:chOff x="0" y="0"/>
          <a:chExt cx="0" cy="0"/>
        </a:xfrm>
      </p:grpSpPr>
      <p:pic>
        <p:nvPicPr>
          <p:cNvPr id="97" name="Google Shape;97;p4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8" name="Google Shape;98;p4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9" name="Google Shape;99;p42"/>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1">
    <p:spTree>
      <p:nvGrpSpPr>
        <p:cNvPr id="100" name="Shape 100"/>
        <p:cNvGrpSpPr/>
        <p:nvPr/>
      </p:nvGrpSpPr>
      <p:grpSpPr>
        <a:xfrm>
          <a:off x="0" y="0"/>
          <a:ext cx="0" cy="0"/>
          <a:chOff x="0" y="0"/>
          <a:chExt cx="0" cy="0"/>
        </a:xfrm>
      </p:grpSpPr>
      <p:sp>
        <p:nvSpPr>
          <p:cNvPr id="101" name="Google Shape;101;p4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2" name="Google Shape;102;p43"/>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3" name="Shape 103"/>
        <p:cNvGrpSpPr/>
        <p:nvPr/>
      </p:nvGrpSpPr>
      <p:grpSpPr>
        <a:xfrm>
          <a:off x="0" y="0"/>
          <a:ext cx="0" cy="0"/>
          <a:chOff x="0" y="0"/>
          <a:chExt cx="0" cy="0"/>
        </a:xfrm>
      </p:grpSpPr>
      <p:sp>
        <p:nvSpPr>
          <p:cNvPr id="104" name="Google Shape;104;p4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p4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06" name="Google Shape;106;p4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7" name="Google Shape;107;p44"/>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Divider/pullout 2">
    <p:spTree>
      <p:nvGrpSpPr>
        <p:cNvPr id="108" name="Shape 108"/>
        <p:cNvGrpSpPr/>
        <p:nvPr/>
      </p:nvGrpSpPr>
      <p:grpSpPr>
        <a:xfrm>
          <a:off x="0" y="0"/>
          <a:ext cx="0" cy="0"/>
          <a:chOff x="0" y="0"/>
          <a:chExt cx="0" cy="0"/>
        </a:xfrm>
      </p:grpSpPr>
      <p:sp>
        <p:nvSpPr>
          <p:cNvPr id="109" name="Google Shape;109;p4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0" name="Google Shape;110;p45"/>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111" name="Shape 111"/>
        <p:cNvGrpSpPr/>
        <p:nvPr/>
      </p:nvGrpSpPr>
      <p:grpSpPr>
        <a:xfrm>
          <a:off x="0" y="0"/>
          <a:ext cx="0" cy="0"/>
          <a:chOff x="0" y="0"/>
          <a:chExt cx="0" cy="0"/>
        </a:xfrm>
      </p:grpSpPr>
      <p:pic>
        <p:nvPicPr>
          <p:cNvPr id="112" name="Google Shape;112;p4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spTree>
      <p:nvGrpSpPr>
        <p:cNvPr id="115" name="Shape 115"/>
        <p:cNvGrpSpPr/>
        <p:nvPr/>
      </p:nvGrpSpPr>
      <p:grpSpPr>
        <a:xfrm>
          <a:off x="0" y="0"/>
          <a:ext cx="0" cy="0"/>
          <a:chOff x="0" y="0"/>
          <a:chExt cx="0" cy="0"/>
        </a:xfrm>
      </p:grpSpPr>
      <p:pic>
        <p:nvPicPr>
          <p:cNvPr id="116" name="Google Shape;116;p3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7" name="Google Shape;117;p3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8" name="Google Shape;118;p33"/>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19" name="Shape 119"/>
        <p:cNvGrpSpPr/>
        <p:nvPr/>
      </p:nvGrpSpPr>
      <p:grpSpPr>
        <a:xfrm>
          <a:off x="0" y="0"/>
          <a:ext cx="0" cy="0"/>
          <a:chOff x="0" y="0"/>
          <a:chExt cx="0" cy="0"/>
        </a:xfrm>
      </p:grpSpPr>
      <p:sp>
        <p:nvSpPr>
          <p:cNvPr id="120" name="Google Shape;120;p2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2" name="Google Shape;122;p22"/>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23" name="Shape 123"/>
        <p:cNvGrpSpPr/>
        <p:nvPr/>
      </p:nvGrpSpPr>
      <p:grpSpPr>
        <a:xfrm>
          <a:off x="0" y="0"/>
          <a:ext cx="0" cy="0"/>
          <a:chOff x="0" y="0"/>
          <a:chExt cx="0" cy="0"/>
        </a:xfrm>
      </p:grpSpPr>
      <p:pic>
        <p:nvPicPr>
          <p:cNvPr id="124" name="Google Shape;124;p23"/>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25" name="Google Shape;125;p23"/>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126" name="Shape 126"/>
        <p:cNvGrpSpPr/>
        <p:nvPr/>
      </p:nvGrpSpPr>
      <p:grpSpPr>
        <a:xfrm>
          <a:off x="0" y="0"/>
          <a:ext cx="0" cy="0"/>
          <a:chOff x="0" y="0"/>
          <a:chExt cx="0" cy="0"/>
        </a:xfrm>
      </p:grpSpPr>
      <p:pic>
        <p:nvPicPr>
          <p:cNvPr id="127" name="Google Shape;127;p2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8" name="Google Shape;128;p2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9" name="Google Shape;129;p27"/>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spTree>
      <p:nvGrpSpPr>
        <p:cNvPr id="130" name="Shape 130"/>
        <p:cNvGrpSpPr/>
        <p:nvPr/>
      </p:nvGrpSpPr>
      <p:grpSpPr>
        <a:xfrm>
          <a:off x="0" y="0"/>
          <a:ext cx="0" cy="0"/>
          <a:chOff x="0" y="0"/>
          <a:chExt cx="0" cy="0"/>
        </a:xfrm>
      </p:grpSpPr>
      <p:pic>
        <p:nvPicPr>
          <p:cNvPr id="131" name="Google Shape;131;p3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2" name="Google Shape;132;p3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3" name="Google Shape;133;p34"/>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spTree>
      <p:nvGrpSpPr>
        <p:cNvPr id="134" name="Shape 134"/>
        <p:cNvGrpSpPr/>
        <p:nvPr/>
      </p:nvGrpSpPr>
      <p:grpSpPr>
        <a:xfrm>
          <a:off x="0" y="0"/>
          <a:ext cx="0" cy="0"/>
          <a:chOff x="0" y="0"/>
          <a:chExt cx="0" cy="0"/>
        </a:xfrm>
      </p:grpSpPr>
      <p:pic>
        <p:nvPicPr>
          <p:cNvPr id="135" name="Google Shape;135;p3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6" name="Google Shape;136;p3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7" name="Google Shape;137;p35"/>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1">
    <p:spTree>
      <p:nvGrpSpPr>
        <p:cNvPr id="138" name="Shape 138"/>
        <p:cNvGrpSpPr/>
        <p:nvPr/>
      </p:nvGrpSpPr>
      <p:grpSpPr>
        <a:xfrm>
          <a:off x="0" y="0"/>
          <a:ext cx="0" cy="0"/>
          <a:chOff x="0" y="0"/>
          <a:chExt cx="0" cy="0"/>
        </a:xfrm>
      </p:grpSpPr>
      <p:sp>
        <p:nvSpPr>
          <p:cNvPr id="139" name="Google Shape;139;p3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0" name="Google Shape;140;p36"/>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41" name="Shape 141"/>
        <p:cNvGrpSpPr/>
        <p:nvPr/>
      </p:nvGrpSpPr>
      <p:grpSpPr>
        <a:xfrm>
          <a:off x="0" y="0"/>
          <a:ext cx="0" cy="0"/>
          <a:chOff x="0" y="0"/>
          <a:chExt cx="0" cy="0"/>
        </a:xfrm>
      </p:grpSpPr>
      <p:sp>
        <p:nvSpPr>
          <p:cNvPr id="142" name="Google Shape;142;p3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p3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44" name="Google Shape;144;p3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5" name="Google Shape;145;p37"/>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Divider/pullout 2">
    <p:spTree>
      <p:nvGrpSpPr>
        <p:cNvPr id="146" name="Shape 146"/>
        <p:cNvGrpSpPr/>
        <p:nvPr/>
      </p:nvGrpSpPr>
      <p:grpSpPr>
        <a:xfrm>
          <a:off x="0" y="0"/>
          <a:ext cx="0" cy="0"/>
          <a:chOff x="0" y="0"/>
          <a:chExt cx="0" cy="0"/>
        </a:xfrm>
      </p:grpSpPr>
      <p:sp>
        <p:nvSpPr>
          <p:cNvPr id="147" name="Google Shape;147;p3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8" name="Google Shape;148;p38"/>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149" name="Shape 149"/>
        <p:cNvGrpSpPr/>
        <p:nvPr/>
      </p:nvGrpSpPr>
      <p:grpSpPr>
        <a:xfrm>
          <a:off x="0" y="0"/>
          <a:ext cx="0" cy="0"/>
          <a:chOff x="0" y="0"/>
          <a:chExt cx="0" cy="0"/>
        </a:xfrm>
      </p:grpSpPr>
      <p:pic>
        <p:nvPicPr>
          <p:cNvPr id="150" name="Google Shape;150;p3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1" name="Shape 41"/>
        <p:cNvGrpSpPr/>
        <p:nvPr/>
      </p:nvGrpSpPr>
      <p:grpSpPr>
        <a:xfrm>
          <a:off x="0" y="0"/>
          <a:ext cx="0" cy="0"/>
          <a:chOff x="0" y="0"/>
          <a:chExt cx="0" cy="0"/>
        </a:xfrm>
      </p:grpSpPr>
      <p:sp>
        <p:nvSpPr>
          <p:cNvPr id="42" name="Google Shape;42;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139b5aa61ea_0_9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4" name="Google Shape;44;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5" name="Google Shape;45;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3.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0" Type="http://schemas.openxmlformats.org/officeDocument/2006/relationships/theme" Target="../theme/theme1.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11" Type="http://schemas.openxmlformats.org/officeDocument/2006/relationships/theme" Target="../theme/theme5.xml"/><Relationship Id="rId10" Type="http://schemas.openxmlformats.org/officeDocument/2006/relationships/slideLayout" Target="../slideLayouts/slideLayout35.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 name="Shape 39"/>
        <p:cNvGrpSpPr/>
        <p:nvPr/>
      </p:nvGrpSpPr>
      <p:grpSpPr>
        <a:xfrm>
          <a:off x="0" y="0"/>
          <a:ext cx="0" cy="0"/>
          <a:chOff x="0" y="0"/>
          <a:chExt cx="0" cy="0"/>
        </a:xfrm>
      </p:grpSpPr>
      <p:sp>
        <p:nvSpPr>
          <p:cNvPr id="40" name="Google Shape;40;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43B3"/>
        </a:solidFill>
      </p:bgPr>
    </p:bg>
    <p:spTree>
      <p:nvGrpSpPr>
        <p:cNvPr id="79" name="Shape 79"/>
        <p:cNvGrpSpPr/>
        <p:nvPr/>
      </p:nvGrpSpPr>
      <p:grpSpPr>
        <a:xfrm>
          <a:off x="0" y="0"/>
          <a:ext cx="0" cy="0"/>
          <a:chOff x="0" y="0"/>
          <a:chExt cx="0" cy="0"/>
        </a:xfrm>
      </p:grpSpPr>
      <p:sp>
        <p:nvSpPr>
          <p:cNvPr id="80" name="Google Shape;8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43B3"/>
        </a:solidFill>
      </p:bgPr>
    </p:bg>
    <p:spTree>
      <p:nvGrpSpPr>
        <p:cNvPr id="113" name="Shape 113"/>
        <p:cNvGrpSpPr/>
        <p:nvPr/>
      </p:nvGrpSpPr>
      <p:grpSpPr>
        <a:xfrm>
          <a:off x="0" y="0"/>
          <a:ext cx="0" cy="0"/>
          <a:chOff x="0" y="0"/>
          <a:chExt cx="0" cy="0"/>
        </a:xfrm>
      </p:grpSpPr>
      <p:sp>
        <p:nvSpPr>
          <p:cNvPr id="114" name="Google Shape;11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hyperlink" Target="https://www.currentaccountswitch.co.uk/" TargetMode="Externa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www.which.co.uk/money/banking/bank-accounts/best-childrens-bank-accounts-aRMaB5Y7IaQO" TargetMode="External"/><Relationship Id="rId4" Type="http://schemas.openxmlformats.org/officeDocument/2006/relationships/image" Target="../media/image26.png"/><Relationship Id="rId10" Type="http://schemas.openxmlformats.org/officeDocument/2006/relationships/image" Target="../media/image19.png"/><Relationship Id="rId9" Type="http://schemas.openxmlformats.org/officeDocument/2006/relationships/hyperlink" Target="https://www.moneysavingexpert.com/savings/" TargetMode="External"/><Relationship Id="rId5" Type="http://schemas.openxmlformats.org/officeDocument/2006/relationships/image" Target="../media/image29.png"/><Relationship Id="rId6" Type="http://schemas.openxmlformats.org/officeDocument/2006/relationships/hyperlink" Target="https://www.moneyhelper.org.uk/en/savings/how-to-save" TargetMode="External"/><Relationship Id="rId7" Type="http://schemas.openxmlformats.org/officeDocument/2006/relationships/hyperlink" Target="https://www.moneyhelper.org.uk/en/savings/how-to-save" TargetMode="External"/><Relationship Id="rId8" Type="http://schemas.openxmlformats.org/officeDocument/2006/relationships/hyperlink" Target="https://www.moneyhelper.org.uk/en/savings/how-to-sav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hyperlink" Target="https://resources.ftflic.com/" TargetMode="External"/><Relationship Id="rId4" Type="http://schemas.openxmlformats.org/officeDocument/2006/relationships/hyperlink" Target="https://www.citizensadvice.org.uk/debt-and-money/banking/getting-a-bank-account/#:~:text=To%20open%20a%20bank%20account%20you%20usually%20have%20to%20fill,date%20of%20birth%20and%20address." TargetMode="External"/><Relationship Id="rId5" Type="http://schemas.openxmlformats.org/officeDocument/2006/relationships/hyperlink" Target="https://www.moneysupermarket.com/current-accounts/opening-a-bank-account/" TargetMode="External"/><Relationship Id="rId6" Type="http://schemas.openxmlformats.org/officeDocument/2006/relationships/hyperlink" Target="https://www.ft.com/content/747b6d27-46cb-4f7e-a617-f63249e5bd8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54" name="Shape 154"/>
        <p:cNvGrpSpPr/>
        <p:nvPr/>
      </p:nvGrpSpPr>
      <p:grpSpPr>
        <a:xfrm>
          <a:off x="0" y="0"/>
          <a:ext cx="0" cy="0"/>
          <a:chOff x="0" y="0"/>
          <a:chExt cx="0" cy="0"/>
        </a:xfrm>
      </p:grpSpPr>
      <p:sp>
        <p:nvSpPr>
          <p:cNvPr id="155" name="Google Shape;155;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 or 8)</a:t>
            </a:r>
            <a:endParaRPr b="1" i="0" sz="1000" u="none" cap="none" strike="noStrike">
              <a:solidFill>
                <a:schemeClr val="accent2"/>
              </a:solidFill>
              <a:latin typeface="Arial"/>
              <a:ea typeface="Arial"/>
              <a:cs typeface="Arial"/>
              <a:sym typeface="Arial"/>
            </a:endParaRPr>
          </a:p>
        </p:txBody>
      </p:sp>
      <p:sp>
        <p:nvSpPr>
          <p:cNvPr id="156" name="Google Shape;156;p1"/>
          <p:cNvSpPr txBox="1"/>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Black"/>
                <a:ea typeface="Lato Black"/>
                <a:cs typeface="Lato Black"/>
                <a:sym typeface="Lato Black"/>
              </a:rPr>
              <a:t>How to make informed financial decisions</a:t>
            </a:r>
            <a:endParaRPr b="1" sz="4800">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does a bank do?</a:t>
            </a:r>
            <a:endParaRPr b="1" i="0" sz="2900" u="none" cap="none" strike="noStrike">
              <a:solidFill>
                <a:schemeClr val="accent2"/>
              </a:solidFill>
              <a:latin typeface="Lato"/>
              <a:ea typeface="Lato"/>
              <a:cs typeface="Lato"/>
              <a:sym typeface="Lato"/>
            </a:endParaRPr>
          </a:p>
        </p:txBody>
      </p:sp>
      <p:sp>
        <p:nvSpPr>
          <p:cNvPr id="237" name="Google Shape;237;p4"/>
          <p:cNvSpPr txBox="1"/>
          <p:nvPr/>
        </p:nvSpPr>
        <p:spPr>
          <a:xfrm>
            <a:off x="4263550" y="1548100"/>
            <a:ext cx="4237500" cy="2373600"/>
          </a:xfrm>
          <a:prstGeom prst="rect">
            <a:avLst/>
          </a:prstGeom>
          <a:solidFill>
            <a:schemeClr val="accent3"/>
          </a:solid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Banks accept money (deposits) from customers and they also make loans (lend money) to customers. </a:t>
            </a:r>
            <a:endParaRPr b="0" i="0" sz="18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They pay interest on deposits and charge interest loans. That helps them make a profit.</a:t>
            </a:r>
            <a:endParaRPr b="0" i="0" sz="1800" u="none" cap="none" strike="noStrike">
              <a:solidFill>
                <a:schemeClr val="accent1"/>
              </a:solidFill>
              <a:latin typeface="Lato"/>
              <a:ea typeface="Lato"/>
              <a:cs typeface="Lato"/>
              <a:sym typeface="Lato"/>
            </a:endParaRPr>
          </a:p>
        </p:txBody>
      </p:sp>
      <p:grpSp>
        <p:nvGrpSpPr>
          <p:cNvPr id="238" name="Google Shape;238;p4"/>
          <p:cNvGrpSpPr/>
          <p:nvPr/>
        </p:nvGrpSpPr>
        <p:grpSpPr>
          <a:xfrm>
            <a:off x="364600" y="1488138"/>
            <a:ext cx="3385275" cy="2891625"/>
            <a:chOff x="364600" y="1488138"/>
            <a:chExt cx="3385275" cy="2891625"/>
          </a:xfrm>
        </p:grpSpPr>
        <p:sp>
          <p:nvSpPr>
            <p:cNvPr id="239" name="Google Shape;239;p4"/>
            <p:cNvSpPr/>
            <p:nvPr/>
          </p:nvSpPr>
          <p:spPr>
            <a:xfrm>
              <a:off x="364600"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Customers</a:t>
              </a:r>
              <a:endParaRPr b="1" i="0" sz="1400" u="none" cap="none" strike="noStrike">
                <a:solidFill>
                  <a:schemeClr val="lt1"/>
                </a:solidFill>
                <a:latin typeface="Lato"/>
                <a:ea typeface="Lato"/>
                <a:cs typeface="Lato"/>
                <a:sym typeface="Lato"/>
              </a:endParaRPr>
            </a:p>
          </p:txBody>
        </p:sp>
        <p:sp>
          <p:nvSpPr>
            <p:cNvPr id="240" name="Google Shape;240;p4"/>
            <p:cNvSpPr/>
            <p:nvPr/>
          </p:nvSpPr>
          <p:spPr>
            <a:xfrm flipH="1">
              <a:off x="896375" y="1888350"/>
              <a:ext cx="2329800" cy="68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4"/>
            <p:cNvSpPr/>
            <p:nvPr/>
          </p:nvSpPr>
          <p:spPr>
            <a:xfrm flipH="1" rot="10800000">
              <a:off x="895375" y="3236175"/>
              <a:ext cx="2437500" cy="74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2580775"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Bank</a:t>
              </a:r>
              <a:endParaRPr b="1" i="0" sz="1400" u="none" cap="none" strike="noStrike">
                <a:solidFill>
                  <a:schemeClr val="lt1"/>
                </a:solidFill>
                <a:latin typeface="Lato"/>
                <a:ea typeface="Lato"/>
                <a:cs typeface="Lato"/>
                <a:sym typeface="Lato"/>
              </a:endParaRPr>
            </a:p>
          </p:txBody>
        </p:sp>
        <p:sp>
          <p:nvSpPr>
            <p:cNvPr id="243" name="Google Shape;243;p4"/>
            <p:cNvSpPr/>
            <p:nvPr/>
          </p:nvSpPr>
          <p:spPr>
            <a:xfrm>
              <a:off x="1531025" y="2389125"/>
              <a:ext cx="1060500" cy="4617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Lato"/>
                  <a:ea typeface="Lato"/>
                  <a:cs typeface="Lato"/>
                  <a:sym typeface="Lato"/>
                </a:rPr>
                <a:t>Deposits </a:t>
              </a:r>
              <a:endParaRPr b="1" i="0" sz="1300" u="none" cap="none" strike="noStrike">
                <a:solidFill>
                  <a:schemeClr val="lt1"/>
                </a:solidFill>
                <a:latin typeface="Lato"/>
                <a:ea typeface="Lato"/>
                <a:cs typeface="Lato"/>
                <a:sym typeface="Lato"/>
              </a:endParaRPr>
            </a:p>
          </p:txBody>
        </p:sp>
        <p:sp>
          <p:nvSpPr>
            <p:cNvPr id="244" name="Google Shape;244;p4"/>
            <p:cNvSpPr/>
            <p:nvPr/>
          </p:nvSpPr>
          <p:spPr>
            <a:xfrm>
              <a:off x="1531025" y="3102225"/>
              <a:ext cx="1060500" cy="400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a:t>
              </a:r>
              <a:endParaRPr b="1" i="0" sz="1400" u="none" cap="none" strike="noStrike">
                <a:solidFill>
                  <a:schemeClr val="lt1"/>
                </a:solidFill>
                <a:latin typeface="Lato"/>
                <a:ea typeface="Lato"/>
                <a:cs typeface="Lato"/>
                <a:sym typeface="Lato"/>
              </a:endParaRPr>
            </a:p>
          </p:txBody>
        </p:sp>
        <p:sp>
          <p:nvSpPr>
            <p:cNvPr id="245" name="Google Shape;245;p4"/>
            <p:cNvSpPr txBox="1"/>
            <p:nvPr/>
          </p:nvSpPr>
          <p:spPr>
            <a:xfrm>
              <a:off x="896375" y="1488138"/>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sp>
          <p:nvSpPr>
            <p:cNvPr id="246" name="Google Shape;246;p4"/>
            <p:cNvSpPr txBox="1"/>
            <p:nvPr/>
          </p:nvSpPr>
          <p:spPr>
            <a:xfrm>
              <a:off x="896375" y="3979563"/>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grpSp>
      <p:sp>
        <p:nvSpPr>
          <p:cNvPr id="247" name="Google Shape;247;p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6005b593d7_0_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53" name="Google Shape;253;g26005b593d7_0_7"/>
          <p:cNvSpPr txBox="1"/>
          <p:nvPr>
            <p:ph type="ctrTitle"/>
          </p:nvPr>
        </p:nvSpPr>
        <p:spPr>
          <a:xfrm>
            <a:off x="2599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36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Keywords when it comes to </a:t>
            </a:r>
            <a:r>
              <a:rPr b="1" lang="en-GB" sz="2900">
                <a:solidFill>
                  <a:schemeClr val="accent2"/>
                </a:solidFill>
                <a:latin typeface="Lato"/>
                <a:ea typeface="Lato"/>
                <a:cs typeface="Lato"/>
                <a:sym typeface="Lato"/>
              </a:rPr>
              <a:t>banking</a:t>
            </a:r>
            <a:endParaRPr b="1" i="0" sz="3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600" u="none" cap="none" strike="noStrike">
              <a:solidFill>
                <a:schemeClr val="accent2"/>
              </a:solidFill>
              <a:latin typeface="Lato"/>
              <a:ea typeface="Lato"/>
              <a:cs typeface="Lato"/>
              <a:sym typeface="Lato"/>
            </a:endParaRPr>
          </a:p>
        </p:txBody>
      </p:sp>
      <p:sp>
        <p:nvSpPr>
          <p:cNvPr id="254" name="Google Shape;254;g26005b593d7_0_7"/>
          <p:cNvSpPr txBox="1"/>
          <p:nvPr/>
        </p:nvSpPr>
        <p:spPr>
          <a:xfrm>
            <a:off x="565075" y="1841225"/>
            <a:ext cx="3200400" cy="1108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Lato"/>
                <a:ea typeface="Lato"/>
                <a:cs typeface="Lato"/>
                <a:sym typeface="Lato"/>
              </a:rPr>
              <a:t>Have a read through of the key terms on the worksheet provided.</a:t>
            </a:r>
            <a:endParaRPr b="1" i="0" sz="2000" u="none" cap="none" strike="noStrike">
              <a:solidFill>
                <a:schemeClr val="lt1"/>
              </a:solidFill>
              <a:latin typeface="Lato"/>
              <a:ea typeface="Lato"/>
              <a:cs typeface="Lato"/>
              <a:sym typeface="Lato"/>
            </a:endParaRPr>
          </a:p>
        </p:txBody>
      </p:sp>
      <p:sp>
        <p:nvSpPr>
          <p:cNvPr id="255" name="Google Shape;255;g26005b593d7_0_7"/>
          <p:cNvSpPr txBox="1"/>
          <p:nvPr/>
        </p:nvSpPr>
        <p:spPr>
          <a:xfrm>
            <a:off x="93050" y="47480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a:t>
            </a:r>
            <a:r>
              <a:rPr b="1" i="1" lang="en-GB" sz="1000">
                <a:solidFill>
                  <a:srgbClr val="FF8022"/>
                </a:solidFill>
                <a:latin typeface="Lato"/>
                <a:ea typeface="Lato"/>
                <a:cs typeface="Lato"/>
                <a:sym typeface="Lato"/>
              </a:rPr>
              <a:t>1</a:t>
            </a:r>
            <a:r>
              <a:rPr b="1" i="1" lang="en-GB" sz="1000" u="none" cap="none" strike="noStrike">
                <a:solidFill>
                  <a:srgbClr val="FF8022"/>
                </a:solidFill>
                <a:latin typeface="Lato"/>
                <a:ea typeface="Lato"/>
                <a:cs typeface="Lato"/>
                <a:sym typeface="Lato"/>
              </a:rPr>
              <a:t>: Key terms</a:t>
            </a:r>
            <a:endParaRPr b="1" i="1" sz="1000" u="none" cap="none" strike="noStrike">
              <a:solidFill>
                <a:srgbClr val="FF8022"/>
              </a:solidFill>
              <a:latin typeface="Lato"/>
              <a:ea typeface="Lato"/>
              <a:cs typeface="Lato"/>
              <a:sym typeface="Lato"/>
            </a:endParaRPr>
          </a:p>
        </p:txBody>
      </p:sp>
      <p:pic>
        <p:nvPicPr>
          <p:cNvPr id="256" name="Google Shape;256;g26005b593d7_0_7"/>
          <p:cNvPicPr preferRelativeResize="0"/>
          <p:nvPr/>
        </p:nvPicPr>
        <p:blipFill rotWithShape="1">
          <a:blip r:embed="rId3">
            <a:alphaModFix/>
          </a:blip>
          <a:srcRect b="0" l="1632" r="0" t="0"/>
          <a:stretch/>
        </p:blipFill>
        <p:spPr>
          <a:xfrm>
            <a:off x="5007050" y="1361725"/>
            <a:ext cx="2575101" cy="34999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1ae1290f3e9_0_0"/>
          <p:cNvSpPr txBox="1"/>
          <p:nvPr>
            <p:ph idx="12" type="sldNum"/>
          </p:nvPr>
        </p:nvSpPr>
        <p:spPr>
          <a:xfrm>
            <a:off x="8670295" y="388106"/>
            <a:ext cx="4737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n-GB" sz="1400"/>
              <a:t>12</a:t>
            </a:r>
            <a:endParaRPr sz="1400">
              <a:solidFill>
                <a:srgbClr val="262A33"/>
              </a:solidFill>
            </a:endParaRPr>
          </a:p>
        </p:txBody>
      </p:sp>
      <p:grpSp>
        <p:nvGrpSpPr>
          <p:cNvPr id="262" name="Google Shape;262;g1ae1290f3e9_0_0"/>
          <p:cNvGrpSpPr/>
          <p:nvPr/>
        </p:nvGrpSpPr>
        <p:grpSpPr>
          <a:xfrm>
            <a:off x="4107747" y="1001000"/>
            <a:ext cx="3861842" cy="3888508"/>
            <a:chOff x="1345551" y="6705"/>
            <a:chExt cx="3984978" cy="4407740"/>
          </a:xfrm>
        </p:grpSpPr>
        <p:sp>
          <p:nvSpPr>
            <p:cNvPr id="263" name="Google Shape;263;g1ae1290f3e9_0_0"/>
            <p:cNvSpPr/>
            <p:nvPr/>
          </p:nvSpPr>
          <p:spPr>
            <a:xfrm>
              <a:off x="2834002" y="1706538"/>
              <a:ext cx="1008000" cy="1008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1ae1290f3e9_0_0"/>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chemeClr val="accent2"/>
                  </a:solidFill>
                  <a:latin typeface="Lato Black"/>
                  <a:ea typeface="Lato Black"/>
                  <a:cs typeface="Lato Black"/>
                  <a:sym typeface="Lato Black"/>
                </a:rPr>
                <a:t>Why do people need a bank account?</a:t>
              </a:r>
              <a:endParaRPr b="1" i="0" sz="1000" u="none" cap="none" strike="noStrike">
                <a:solidFill>
                  <a:schemeClr val="accent2"/>
                </a:solidFill>
                <a:latin typeface="Lato Black"/>
                <a:ea typeface="Lato Black"/>
                <a:cs typeface="Lato Black"/>
                <a:sym typeface="Lato Black"/>
              </a:endParaRPr>
            </a:p>
          </p:txBody>
        </p:sp>
        <p:sp>
          <p:nvSpPr>
            <p:cNvPr id="265" name="Google Shape;265;g1ae1290f3e9_0_0"/>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1ae1290f3e9_0_0"/>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267" name="Google Shape;267;g1ae1290f3e9_0_0"/>
            <p:cNvSpPr/>
            <p:nvPr/>
          </p:nvSpPr>
          <p:spPr>
            <a:xfrm>
              <a:off x="2711940" y="670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1ae1290f3e9_0_0"/>
            <p:cNvSpPr/>
            <p:nvPr/>
          </p:nvSpPr>
          <p:spPr>
            <a:xfrm rot="-1798174">
              <a:off x="3843892" y="16786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1ae1290f3e9_0_0"/>
            <p:cNvSpPr txBox="1"/>
            <p:nvPr/>
          </p:nvSpPr>
          <p:spPr>
            <a:xfrm rot="-1802417">
              <a:off x="3848674" y="176491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270" name="Google Shape;270;g1ae1290f3e9_0_0"/>
            <p:cNvSpPr/>
            <p:nvPr/>
          </p:nvSpPr>
          <p:spPr>
            <a:xfrm>
              <a:off x="4078329"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1ae1290f3e9_0_0"/>
            <p:cNvSpPr/>
            <p:nvPr/>
          </p:nvSpPr>
          <p:spPr>
            <a:xfrm rot="1798174">
              <a:off x="3843952" y="2399685"/>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1ae1290f3e9_0_0"/>
            <p:cNvSpPr txBox="1"/>
            <p:nvPr/>
          </p:nvSpPr>
          <p:spPr>
            <a:xfrm rot="1802417">
              <a:off x="3848590" y="2450508"/>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273" name="Google Shape;273;g1ae1290f3e9_0_0"/>
            <p:cNvSpPr/>
            <p:nvPr/>
          </p:nvSpPr>
          <p:spPr>
            <a:xfrm>
              <a:off x="4078329"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1ae1290f3e9_0_0"/>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1ae1290f3e9_0_0"/>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276" name="Google Shape;276;g1ae1290f3e9_0_0"/>
            <p:cNvSpPr/>
            <p:nvPr/>
          </p:nvSpPr>
          <p:spPr>
            <a:xfrm>
              <a:off x="2711940" y="316224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1ae1290f3e9_0_0"/>
            <p:cNvSpPr/>
            <p:nvPr/>
          </p:nvSpPr>
          <p:spPr>
            <a:xfrm rot="9001826">
              <a:off x="2594897" y="23997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1ae1290f3e9_0_0"/>
            <p:cNvSpPr txBox="1"/>
            <p:nvPr/>
          </p:nvSpPr>
          <p:spPr>
            <a:xfrm rot="-1802417">
              <a:off x="2661275" y="2450457"/>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279" name="Google Shape;279;g1ae1290f3e9_0_0"/>
            <p:cNvSpPr/>
            <p:nvPr/>
          </p:nvSpPr>
          <p:spPr>
            <a:xfrm>
              <a:off x="1345551"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1ae1290f3e9_0_0"/>
            <p:cNvSpPr/>
            <p:nvPr/>
          </p:nvSpPr>
          <p:spPr>
            <a:xfrm rot="-9001826">
              <a:off x="2594837" y="1678793"/>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1ae1290f3e9_0_0"/>
            <p:cNvSpPr txBox="1"/>
            <p:nvPr/>
          </p:nvSpPr>
          <p:spPr>
            <a:xfrm rot="1802417">
              <a:off x="2661191" y="1764962"/>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282" name="Google Shape;282;g1ae1290f3e9_0_0"/>
            <p:cNvSpPr/>
            <p:nvPr/>
          </p:nvSpPr>
          <p:spPr>
            <a:xfrm>
              <a:off x="1345551"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 name="Google Shape;283;g1ae1290f3e9_0_0"/>
          <p:cNvSpPr txBox="1"/>
          <p:nvPr/>
        </p:nvSpPr>
        <p:spPr>
          <a:xfrm>
            <a:off x="526625" y="1641325"/>
            <a:ext cx="3279600" cy="169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Create a mind map showing the reasons why people need a </a:t>
            </a:r>
            <a:endParaRPr b="1"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bank account</a:t>
            </a:r>
            <a:endParaRPr b="1" i="0" sz="2200" u="none" cap="none" strike="noStrike">
              <a:solidFill>
                <a:schemeClr val="lt1"/>
              </a:solidFill>
              <a:latin typeface="Lato"/>
              <a:ea typeface="Lato"/>
              <a:cs typeface="Lato"/>
              <a:sym typeface="Lato"/>
            </a:endParaRPr>
          </a:p>
        </p:txBody>
      </p:sp>
      <p:sp>
        <p:nvSpPr>
          <p:cNvPr id="284" name="Google Shape;284;g1ae1290f3e9_0_0"/>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Why do people need a bank account?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
          <p:cNvSpPr txBox="1"/>
          <p:nvPr>
            <p:ph idx="12" type="sldNum"/>
          </p:nvPr>
        </p:nvSpPr>
        <p:spPr>
          <a:xfrm>
            <a:off x="8614650" y="393274"/>
            <a:ext cx="473700" cy="251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n-GB" sz="1400"/>
              <a:t>13</a:t>
            </a:r>
            <a:endParaRPr sz="1400">
              <a:solidFill>
                <a:srgbClr val="262A33"/>
              </a:solidFill>
            </a:endParaRPr>
          </a:p>
        </p:txBody>
      </p:sp>
      <p:sp>
        <p:nvSpPr>
          <p:cNvPr id="290" name="Google Shape;290;p5"/>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Why do people need a bank account?</a:t>
            </a:r>
            <a:endParaRPr b="1" i="0" sz="2900" u="none" cap="none" strike="noStrike">
              <a:solidFill>
                <a:schemeClr val="accent2"/>
              </a:solidFill>
              <a:latin typeface="Lato"/>
              <a:ea typeface="Lato"/>
              <a:cs typeface="Lato"/>
              <a:sym typeface="Lato"/>
            </a:endParaRPr>
          </a:p>
        </p:txBody>
      </p:sp>
      <p:sp>
        <p:nvSpPr>
          <p:cNvPr id="291" name="Google Shape;291;p5"/>
          <p:cNvSpPr txBox="1"/>
          <p:nvPr/>
        </p:nvSpPr>
        <p:spPr>
          <a:xfrm>
            <a:off x="5386271" y="1849570"/>
            <a:ext cx="893100" cy="7929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lt1"/>
                </a:solidFill>
                <a:latin typeface="Lato Black"/>
                <a:ea typeface="Lato Black"/>
                <a:cs typeface="Lato Black"/>
                <a:sym typeface="Lato Black"/>
              </a:rPr>
              <a:t>Spend money in places that don’t a</a:t>
            </a:r>
            <a:endParaRPr b="0" i="0" sz="1000" u="none" cap="none" strike="noStrike">
              <a:solidFill>
                <a:schemeClr val="lt1"/>
              </a:solidFill>
              <a:latin typeface="Lato Black"/>
              <a:ea typeface="Lato Black"/>
              <a:cs typeface="Lato Black"/>
              <a:sym typeface="Lato Black"/>
            </a:endParaRPr>
          </a:p>
        </p:txBody>
      </p:sp>
      <p:grpSp>
        <p:nvGrpSpPr>
          <p:cNvPr id="292" name="Google Shape;292;p5"/>
          <p:cNvGrpSpPr/>
          <p:nvPr/>
        </p:nvGrpSpPr>
        <p:grpSpPr>
          <a:xfrm>
            <a:off x="2457599" y="971400"/>
            <a:ext cx="4020046" cy="3948013"/>
            <a:chOff x="1345551" y="6705"/>
            <a:chExt cx="3984978" cy="4407740"/>
          </a:xfrm>
        </p:grpSpPr>
        <p:sp>
          <p:nvSpPr>
            <p:cNvPr id="293" name="Google Shape;293;p5"/>
            <p:cNvSpPr/>
            <p:nvPr/>
          </p:nvSpPr>
          <p:spPr>
            <a:xfrm>
              <a:off x="2834002" y="1706538"/>
              <a:ext cx="1008000" cy="1008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5"/>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chemeClr val="lt1"/>
                  </a:solidFill>
                  <a:latin typeface="Lato Black"/>
                  <a:ea typeface="Lato Black"/>
                  <a:cs typeface="Lato Black"/>
                  <a:sym typeface="Lato Black"/>
                </a:rPr>
                <a:t>Why do people need a bank account?</a:t>
              </a:r>
              <a:endParaRPr b="1" i="0" sz="1000" u="none" cap="none" strike="noStrike">
                <a:solidFill>
                  <a:schemeClr val="lt1"/>
                </a:solidFill>
                <a:latin typeface="Lato Black"/>
                <a:ea typeface="Lato Black"/>
                <a:cs typeface="Lato Black"/>
                <a:sym typeface="Lato Black"/>
              </a:endParaRPr>
            </a:p>
          </p:txBody>
        </p:sp>
        <p:sp>
          <p:nvSpPr>
            <p:cNvPr id="295" name="Google Shape;295;p5"/>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6" name="Google Shape;296;p5"/>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297" name="Google Shape;297;p5"/>
            <p:cNvSpPr/>
            <p:nvPr/>
          </p:nvSpPr>
          <p:spPr>
            <a:xfrm>
              <a:off x="2711940" y="670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p5"/>
            <p:cNvSpPr txBox="1"/>
            <p:nvPr/>
          </p:nvSpPr>
          <p:spPr>
            <a:xfrm>
              <a:off x="2895310" y="19007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900" u="none" cap="none" strike="noStrike">
                  <a:solidFill>
                    <a:schemeClr val="lt1"/>
                  </a:solidFill>
                  <a:latin typeface="Lato Black"/>
                  <a:ea typeface="Lato Black"/>
                  <a:cs typeface="Lato Black"/>
                  <a:sym typeface="Lato Black"/>
                </a:rPr>
                <a:t>Keeps money safe</a:t>
              </a:r>
              <a:endParaRPr b="0" i="0" sz="9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1000"/>
                <a:buFont typeface="Arial"/>
                <a:buNone/>
              </a:pPr>
              <a:r>
                <a:rPr b="0" i="0" lang="en-GB" sz="900" u="none" cap="none" strike="noStrike">
                  <a:solidFill>
                    <a:schemeClr val="lt1"/>
                  </a:solidFill>
                  <a:latin typeface="Lato Black"/>
                  <a:ea typeface="Lato Black"/>
                  <a:cs typeface="Lato Black"/>
                  <a:sym typeface="Lato Black"/>
                </a:rPr>
                <a:t>(Up to £85,000 is kept safe in the bank)</a:t>
              </a:r>
              <a:endParaRPr b="0" i="0" sz="900" u="none" cap="none" strike="noStrike">
                <a:solidFill>
                  <a:schemeClr val="lt1"/>
                </a:solidFill>
                <a:latin typeface="Lato Black"/>
                <a:ea typeface="Lato Black"/>
                <a:cs typeface="Lato Black"/>
                <a:sym typeface="Lato Black"/>
              </a:endParaRPr>
            </a:p>
          </p:txBody>
        </p:sp>
        <p:sp>
          <p:nvSpPr>
            <p:cNvPr id="299" name="Google Shape;299;p5"/>
            <p:cNvSpPr/>
            <p:nvPr/>
          </p:nvSpPr>
          <p:spPr>
            <a:xfrm rot="-1798174">
              <a:off x="3843892" y="16786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p5"/>
            <p:cNvSpPr txBox="1"/>
            <p:nvPr/>
          </p:nvSpPr>
          <p:spPr>
            <a:xfrm rot="-1802417">
              <a:off x="3848674" y="176491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01" name="Google Shape;301;p5"/>
            <p:cNvSpPr txBox="1"/>
            <p:nvPr/>
          </p:nvSpPr>
          <p:spPr>
            <a:xfrm>
              <a:off x="4261699" y="97896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lt1"/>
                  </a:solidFill>
                  <a:latin typeface="Lato Black"/>
                  <a:ea typeface="Lato Black"/>
                  <a:cs typeface="Lato Black"/>
                  <a:sym typeface="Lato Black"/>
                </a:rPr>
                <a:t>Keep track of your spending</a:t>
              </a:r>
              <a:endParaRPr b="0" i="0" sz="1000" u="none" cap="none" strike="noStrike">
                <a:solidFill>
                  <a:schemeClr val="lt1"/>
                </a:solidFill>
                <a:latin typeface="Lato Black"/>
                <a:ea typeface="Lato Black"/>
                <a:cs typeface="Lato Black"/>
                <a:sym typeface="Lato Black"/>
              </a:endParaRPr>
            </a:p>
          </p:txBody>
        </p:sp>
        <p:sp>
          <p:nvSpPr>
            <p:cNvPr id="302" name="Google Shape;302;p5"/>
            <p:cNvSpPr/>
            <p:nvPr/>
          </p:nvSpPr>
          <p:spPr>
            <a:xfrm rot="1798174">
              <a:off x="3843952" y="2399685"/>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p5"/>
            <p:cNvSpPr txBox="1"/>
            <p:nvPr/>
          </p:nvSpPr>
          <p:spPr>
            <a:xfrm rot="1802417">
              <a:off x="3848590" y="2450508"/>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04" name="Google Shape;304;p5"/>
            <p:cNvSpPr/>
            <p:nvPr/>
          </p:nvSpPr>
          <p:spPr>
            <a:xfrm>
              <a:off x="4078329"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5" name="Google Shape;305;p5"/>
            <p:cNvSpPr txBox="1"/>
            <p:nvPr/>
          </p:nvSpPr>
          <p:spPr>
            <a:xfrm>
              <a:off x="4261699"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lt1"/>
                  </a:solidFill>
                  <a:latin typeface="Lato Black"/>
                  <a:ea typeface="Lato Black"/>
                  <a:cs typeface="Lato Black"/>
                  <a:sym typeface="Lato Black"/>
                </a:rPr>
                <a:t>Make online purchases.</a:t>
              </a:r>
              <a:endParaRPr b="0" i="0" sz="9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lt1"/>
                  </a:solidFill>
                  <a:latin typeface="Lato Black"/>
                  <a:ea typeface="Lato Black"/>
                  <a:cs typeface="Lato Black"/>
                  <a:sym typeface="Lato Black"/>
                </a:rPr>
                <a:t>Important when spending money in places that don’t accept cash</a:t>
              </a:r>
              <a:endParaRPr b="0" i="0" sz="900" u="none" cap="none" strike="noStrike">
                <a:solidFill>
                  <a:schemeClr val="lt1"/>
                </a:solidFill>
                <a:latin typeface="Lato Black"/>
                <a:ea typeface="Lato Black"/>
                <a:cs typeface="Lato Black"/>
                <a:sym typeface="Lato Black"/>
              </a:endParaRPr>
            </a:p>
          </p:txBody>
        </p:sp>
        <p:sp>
          <p:nvSpPr>
            <p:cNvPr id="306" name="Google Shape;306;p5"/>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7" name="Google Shape;307;p5"/>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08" name="Google Shape;308;p5"/>
            <p:cNvSpPr/>
            <p:nvPr/>
          </p:nvSpPr>
          <p:spPr>
            <a:xfrm>
              <a:off x="2711940" y="316224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9" name="Google Shape;309;p5"/>
            <p:cNvSpPr txBox="1"/>
            <p:nvPr/>
          </p:nvSpPr>
          <p:spPr>
            <a:xfrm>
              <a:off x="2895310" y="334561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900" u="none" cap="none" strike="noStrike">
                  <a:solidFill>
                    <a:schemeClr val="lt1"/>
                  </a:solidFill>
                  <a:latin typeface="Lato Black"/>
                  <a:ea typeface="Lato Black"/>
                  <a:cs typeface="Lato Black"/>
                  <a:sym typeface="Lato Black"/>
                </a:rPr>
                <a:t>Can link apps to a bank account so payments can be made  using mobile phone devices</a:t>
              </a:r>
              <a:endParaRPr b="0" i="0" sz="900" u="none" cap="none" strike="noStrike">
                <a:solidFill>
                  <a:schemeClr val="lt1"/>
                </a:solidFill>
                <a:latin typeface="Lato Black"/>
                <a:ea typeface="Lato Black"/>
                <a:cs typeface="Lato Black"/>
                <a:sym typeface="Lato Black"/>
              </a:endParaRPr>
            </a:p>
          </p:txBody>
        </p:sp>
        <p:sp>
          <p:nvSpPr>
            <p:cNvPr id="310" name="Google Shape;310;p5"/>
            <p:cNvSpPr/>
            <p:nvPr/>
          </p:nvSpPr>
          <p:spPr>
            <a:xfrm rot="9001826">
              <a:off x="2594897" y="23997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1" name="Google Shape;311;p5"/>
            <p:cNvSpPr txBox="1"/>
            <p:nvPr/>
          </p:nvSpPr>
          <p:spPr>
            <a:xfrm rot="-1802417">
              <a:off x="2661275" y="2450457"/>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12" name="Google Shape;312;p5"/>
            <p:cNvSpPr/>
            <p:nvPr/>
          </p:nvSpPr>
          <p:spPr>
            <a:xfrm>
              <a:off x="1345551"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3" name="Google Shape;313;p5"/>
            <p:cNvSpPr txBox="1"/>
            <p:nvPr/>
          </p:nvSpPr>
          <p:spPr>
            <a:xfrm>
              <a:off x="1528921"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lt1"/>
                  </a:solidFill>
                  <a:latin typeface="Lato Black"/>
                  <a:ea typeface="Lato Black"/>
                  <a:cs typeface="Lato Black"/>
                  <a:sym typeface="Lato Black"/>
                </a:rPr>
                <a:t>Pay bills</a:t>
              </a:r>
              <a:endParaRPr b="0" i="0" sz="1000" u="none" cap="none" strike="noStrike">
                <a:solidFill>
                  <a:schemeClr val="lt1"/>
                </a:solidFill>
                <a:latin typeface="Lato Black"/>
                <a:ea typeface="Lato Black"/>
                <a:cs typeface="Lato Black"/>
                <a:sym typeface="Lato Black"/>
              </a:endParaRPr>
            </a:p>
          </p:txBody>
        </p:sp>
        <p:sp>
          <p:nvSpPr>
            <p:cNvPr id="314" name="Google Shape;314;p5"/>
            <p:cNvSpPr/>
            <p:nvPr/>
          </p:nvSpPr>
          <p:spPr>
            <a:xfrm rot="-9001826">
              <a:off x="2594837" y="1678793"/>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5" name="Google Shape;315;p5"/>
            <p:cNvSpPr txBox="1"/>
            <p:nvPr/>
          </p:nvSpPr>
          <p:spPr>
            <a:xfrm rot="1802417">
              <a:off x="2661191" y="1764962"/>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16" name="Google Shape;316;p5"/>
            <p:cNvSpPr/>
            <p:nvPr/>
          </p:nvSpPr>
          <p:spPr>
            <a:xfrm>
              <a:off x="1345551"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317" name="Google Shape;317;p5"/>
            <p:cNvSpPr txBox="1"/>
            <p:nvPr/>
          </p:nvSpPr>
          <p:spPr>
            <a:xfrm>
              <a:off x="1528921" y="97896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lt1"/>
                  </a:solidFill>
                  <a:latin typeface="Lato Black"/>
                  <a:ea typeface="Lato Black"/>
                  <a:cs typeface="Lato Black"/>
                  <a:sym typeface="Lato Black"/>
                </a:rPr>
                <a:t>Don’t have to carry around large amounts of money</a:t>
              </a:r>
              <a:endParaRPr b="0" i="0" sz="1000" u="none" cap="none" strike="noStrike">
                <a:solidFill>
                  <a:schemeClr val="lt1"/>
                </a:solidFill>
                <a:latin typeface="Lato Black"/>
                <a:ea typeface="Lato Black"/>
                <a:cs typeface="Lato Black"/>
                <a:sym typeface="Lato Black"/>
              </a:endParaRPr>
            </a:p>
          </p:txBody>
        </p:sp>
        <p:sp>
          <p:nvSpPr>
            <p:cNvPr id="318" name="Google Shape;318;p5"/>
            <p:cNvSpPr/>
            <p:nvPr/>
          </p:nvSpPr>
          <p:spPr>
            <a:xfrm>
              <a:off x="4078329"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Lato"/>
                  <a:ea typeface="Lato"/>
                  <a:cs typeface="Lato"/>
                  <a:sym typeface="Lato"/>
                </a:rPr>
                <a:t>Build up a record with the bank so it will be easier to borrow later</a:t>
              </a:r>
              <a:endParaRPr b="1" i="0" sz="900" u="none" cap="none" strike="noStrike">
                <a:solidFill>
                  <a:schemeClr val="lt1"/>
                </a:solidFill>
                <a:latin typeface="Lato"/>
                <a:ea typeface="Lato"/>
                <a:cs typeface="Lato"/>
                <a:sym typeface="La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b2793c7bfc_0_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14</a:t>
            </a:r>
            <a:endParaRPr>
              <a:latin typeface="Lato"/>
              <a:ea typeface="Lato"/>
              <a:cs typeface="Lato"/>
              <a:sym typeface="Lato"/>
            </a:endParaRPr>
          </a:p>
        </p:txBody>
      </p:sp>
      <p:pic>
        <p:nvPicPr>
          <p:cNvPr id="324" name="Google Shape;324;g1b2793c7bfc_0_3"/>
          <p:cNvPicPr preferRelativeResize="0"/>
          <p:nvPr/>
        </p:nvPicPr>
        <p:blipFill rotWithShape="1">
          <a:blip r:embed="rId3">
            <a:alphaModFix/>
          </a:blip>
          <a:srcRect b="0" l="0" r="0" t="0"/>
          <a:stretch/>
        </p:blipFill>
        <p:spPr>
          <a:xfrm>
            <a:off x="438478" y="2226275"/>
            <a:ext cx="2505300" cy="2505300"/>
          </a:xfrm>
          <a:prstGeom prst="rect">
            <a:avLst/>
          </a:prstGeom>
          <a:noFill/>
          <a:ln>
            <a:noFill/>
          </a:ln>
        </p:spPr>
      </p:pic>
      <p:sp>
        <p:nvSpPr>
          <p:cNvPr id="325" name="Google Shape;325;g1b2793c7bfc_0_3"/>
          <p:cNvSpPr txBox="1"/>
          <p:nvPr>
            <p:ph type="ctrTitle"/>
          </p:nvPr>
        </p:nvSpPr>
        <p:spPr>
          <a:xfrm>
            <a:off x="221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Complete the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
                  </a:ext>
                </a:extLst>
              </a:rPr>
              <a:t>conversation</a:t>
            </a:r>
            <a:endParaRPr b="1" i="0" sz="2900" u="none" cap="none" strike="noStrike">
              <a:solidFill>
                <a:schemeClr val="accent2"/>
              </a:solidFill>
              <a:latin typeface="Lato"/>
              <a:ea typeface="Lato"/>
              <a:cs typeface="Lato"/>
              <a:sym typeface="Lato"/>
            </a:endParaRPr>
          </a:p>
        </p:txBody>
      </p:sp>
      <p:sp>
        <p:nvSpPr>
          <p:cNvPr id="326" name="Google Shape;326;g1b2793c7bfc_0_3"/>
          <p:cNvSpPr/>
          <p:nvPr/>
        </p:nvSpPr>
        <p:spPr>
          <a:xfrm>
            <a:off x="438475" y="1149825"/>
            <a:ext cx="2624400" cy="983100"/>
          </a:xfrm>
          <a:prstGeom prst="wedgeRectCallout">
            <a:avLst>
              <a:gd fmla="val -20833" name="adj1"/>
              <a:gd fmla="val 625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Why should I open a bank account?</a:t>
            </a:r>
            <a:endParaRPr b="1" i="0" sz="1800" u="none" cap="none" strike="noStrike">
              <a:solidFill>
                <a:schemeClr val="lt1"/>
              </a:solidFill>
              <a:latin typeface="Lato"/>
              <a:ea typeface="Lato"/>
              <a:cs typeface="Lato"/>
              <a:sym typeface="Lato"/>
            </a:endParaRPr>
          </a:p>
        </p:txBody>
      </p:sp>
      <p:sp>
        <p:nvSpPr>
          <p:cNvPr id="327" name="Google Shape;327;g1b2793c7bfc_0_3"/>
          <p:cNvSpPr txBox="1"/>
          <p:nvPr/>
        </p:nvSpPr>
        <p:spPr>
          <a:xfrm>
            <a:off x="3546000" y="2048400"/>
            <a:ext cx="52398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Things to include in the conversation;</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What a bank account is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Why someone might not want to have a bank account</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Two reasons why it’s a good idea to have a bank account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Stretch: What does a person need to open a bank account?</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7"/>
          <p:cNvSpPr txBox="1"/>
          <p:nvPr/>
        </p:nvSpPr>
        <p:spPr>
          <a:xfrm>
            <a:off x="488176" y="3378453"/>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33" name="Google Shape;333;p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5" name="Google Shape;335;p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36" name="Google Shape;336;p7"/>
          <p:cNvSpPr txBox="1"/>
          <p:nvPr/>
        </p:nvSpPr>
        <p:spPr>
          <a:xfrm>
            <a:off x="488176" y="1274075"/>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Explain why it’s important to have a bank account</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92D050"/>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the steps to setting up a  bank account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b2793c7bfc_0_1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16</a:t>
            </a:r>
            <a:endParaRPr>
              <a:latin typeface="Lato"/>
              <a:ea typeface="Lato"/>
              <a:cs typeface="Lato"/>
              <a:sym typeface="Lato"/>
            </a:endParaRPr>
          </a:p>
        </p:txBody>
      </p:sp>
      <p:sp>
        <p:nvSpPr>
          <p:cNvPr id="342" name="Google Shape;342;g1b2793c7bfc_0_13"/>
          <p:cNvSpPr txBox="1"/>
          <p:nvPr>
            <p:ph type="ctrTitle"/>
          </p:nvPr>
        </p:nvSpPr>
        <p:spPr>
          <a:xfrm>
            <a:off x="249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What do you need to open a bank account?</a:t>
            </a:r>
            <a:endParaRPr b="1" i="0" sz="2900" u="none" cap="none" strike="noStrike">
              <a:solidFill>
                <a:schemeClr val="accent2"/>
              </a:solidFill>
              <a:latin typeface="Lato"/>
              <a:ea typeface="Lato"/>
              <a:cs typeface="Lato"/>
              <a:sym typeface="Lato"/>
            </a:endParaRPr>
          </a:p>
        </p:txBody>
      </p:sp>
      <p:sp>
        <p:nvSpPr>
          <p:cNvPr id="343" name="Google Shape;343;g1b2793c7bfc_0_13"/>
          <p:cNvSpPr txBox="1"/>
          <p:nvPr/>
        </p:nvSpPr>
        <p:spPr>
          <a:xfrm>
            <a:off x="26914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aphicFrame>
        <p:nvGraphicFramePr>
          <p:cNvPr id="344" name="Google Shape;344;g1b2793c7bfc_0_13"/>
          <p:cNvGraphicFramePr/>
          <p:nvPr/>
        </p:nvGraphicFramePr>
        <p:xfrm>
          <a:off x="94701" y="1217226"/>
          <a:ext cx="3000000" cy="3000000"/>
        </p:xfrm>
        <a:graphic>
          <a:graphicData uri="http://schemas.openxmlformats.org/drawingml/2006/table">
            <a:tbl>
              <a:tblPr>
                <a:noFill/>
                <a:tableStyleId>{568DC78B-0B26-454A-BB54-D439F2FF2759}</a:tableStyleId>
              </a:tblPr>
              <a:tblGrid>
                <a:gridCol w="404400"/>
                <a:gridCol w="351650"/>
                <a:gridCol w="375100"/>
                <a:gridCol w="334075"/>
                <a:gridCol w="334075"/>
                <a:gridCol w="304775"/>
                <a:gridCol w="334075"/>
                <a:gridCol w="334075"/>
                <a:gridCol w="375100"/>
                <a:gridCol w="304775"/>
                <a:gridCol w="375100"/>
              </a:tblGrid>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W</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W</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Q</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Z</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Z</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J</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Q</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W</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J</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J</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rgbClr val="F9CB9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Q</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370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bl>
          </a:graphicData>
        </a:graphic>
      </p:graphicFrame>
      <p:sp>
        <p:nvSpPr>
          <p:cNvPr id="345" name="Google Shape;345;g1b2793c7bfc_0_13"/>
          <p:cNvSpPr txBox="1"/>
          <p:nvPr/>
        </p:nvSpPr>
        <p:spPr>
          <a:xfrm>
            <a:off x="3886950" y="1081775"/>
            <a:ext cx="5349300" cy="84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Find six items that a person could use to </a:t>
            </a:r>
            <a:endParaRPr b="1" i="0" sz="20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open a bank account. List them in your books.</a:t>
            </a:r>
            <a:endParaRPr b="1" i="0" sz="2000" u="none" cap="none" strike="noStrike">
              <a:solidFill>
                <a:schemeClr val="accent1"/>
              </a:solidFill>
              <a:latin typeface="Lato"/>
              <a:ea typeface="Lato"/>
              <a:cs typeface="Lato"/>
              <a:sym typeface="Lato"/>
            </a:endParaRPr>
          </a:p>
        </p:txBody>
      </p:sp>
      <p:sp>
        <p:nvSpPr>
          <p:cNvPr id="346" name="Google Shape;346;g1b2793c7bfc_0_13"/>
          <p:cNvSpPr txBox="1"/>
          <p:nvPr/>
        </p:nvSpPr>
        <p:spPr>
          <a:xfrm>
            <a:off x="3979200" y="1993625"/>
            <a:ext cx="4616100" cy="14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Here are some clues…</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1" lang="en-GB" sz="1800" u="none" cap="none" strike="noStrike">
                <a:solidFill>
                  <a:schemeClr val="accent1"/>
                </a:solidFill>
                <a:latin typeface="Lato"/>
                <a:ea typeface="Lato"/>
                <a:cs typeface="Lato"/>
                <a:sym typeface="Lato"/>
              </a:rPr>
              <a:t>A document that proves you are alive</a:t>
            </a:r>
            <a:endParaRPr b="0" i="1"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1" lang="en-GB" sz="1800" u="none" cap="none" strike="noStrike">
                <a:solidFill>
                  <a:schemeClr val="accent1"/>
                </a:solidFill>
                <a:latin typeface="Lato"/>
                <a:ea typeface="Lato"/>
                <a:cs typeface="Lato"/>
                <a:sym typeface="Lato"/>
              </a:rPr>
              <a:t>Where a person lives</a:t>
            </a:r>
            <a:endParaRPr b="0" i="1"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1" lang="en-GB" sz="1800" u="none" cap="none" strike="noStrike">
                <a:solidFill>
                  <a:schemeClr val="accent1"/>
                </a:solidFill>
                <a:latin typeface="Lato"/>
                <a:ea typeface="Lato"/>
                <a:cs typeface="Lato"/>
                <a:sym typeface="Lato"/>
              </a:rPr>
              <a:t>This is also needed to travel</a:t>
            </a:r>
            <a:endParaRPr b="0" i="1" sz="1800" u="none" cap="none" strike="noStrike">
              <a:solidFill>
                <a:schemeClr val="accent1"/>
              </a:solidFill>
              <a:latin typeface="Lato"/>
              <a:ea typeface="Lato"/>
              <a:cs typeface="Lato"/>
              <a:sym typeface="Lato"/>
            </a:endParaRPr>
          </a:p>
        </p:txBody>
      </p:sp>
      <p:sp>
        <p:nvSpPr>
          <p:cNvPr id="347" name="Google Shape;347;g1b2793c7bfc_0_13"/>
          <p:cNvSpPr txBox="1"/>
          <p:nvPr/>
        </p:nvSpPr>
        <p:spPr>
          <a:xfrm>
            <a:off x="3979200" y="3350675"/>
            <a:ext cx="51648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accent2"/>
                </a:solidFill>
                <a:latin typeface="Lato"/>
                <a:ea typeface="Lato"/>
                <a:cs typeface="Lato"/>
                <a:sym typeface="Lato"/>
              </a:rPr>
              <a:t>Stretch</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age does a person have to be to open a bank account?</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could a person use to show or prove where they live</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Why would a bank want a person to prove their nationality</a:t>
            </a:r>
            <a:r>
              <a:rPr b="1" i="1" lang="en-GB" sz="1300" u="none" cap="none" strike="noStrike">
                <a:solidFill>
                  <a:schemeClr val="accent2"/>
                </a:solidFill>
                <a:latin typeface="Lato"/>
                <a:ea typeface="Lato"/>
                <a:cs typeface="Lato"/>
                <a:sym typeface="Lato"/>
              </a:rPr>
              <a:t>?</a:t>
            </a:r>
            <a:endParaRPr b="1" i="0" sz="13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b2793c7bfc_0_3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17</a:t>
            </a:r>
            <a:endParaRPr>
              <a:latin typeface="Lato"/>
              <a:ea typeface="Lato"/>
              <a:cs typeface="Lato"/>
              <a:sym typeface="Lato"/>
            </a:endParaRPr>
          </a:p>
        </p:txBody>
      </p:sp>
      <p:sp>
        <p:nvSpPr>
          <p:cNvPr id="353" name="Google Shape;353;g1b2793c7bfc_0_30"/>
          <p:cNvSpPr txBox="1"/>
          <p:nvPr/>
        </p:nvSpPr>
        <p:spPr>
          <a:xfrm>
            <a:off x="4698625" y="126227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aphicFrame>
        <p:nvGraphicFramePr>
          <p:cNvPr id="354" name="Google Shape;354;g1b2793c7bfc_0_30"/>
          <p:cNvGraphicFramePr/>
          <p:nvPr/>
        </p:nvGraphicFramePr>
        <p:xfrm>
          <a:off x="99876" y="1147026"/>
          <a:ext cx="3000000" cy="3000000"/>
        </p:xfrm>
        <a:graphic>
          <a:graphicData uri="http://schemas.openxmlformats.org/drawingml/2006/table">
            <a:tbl>
              <a:tblPr>
                <a:noFill/>
                <a:tableStyleId>{568DC78B-0B26-454A-BB54-D439F2FF2759}</a:tableStyleId>
              </a:tblPr>
              <a:tblGrid>
                <a:gridCol w="428075"/>
                <a:gridCol w="372225"/>
                <a:gridCol w="397025"/>
                <a:gridCol w="353625"/>
                <a:gridCol w="353625"/>
                <a:gridCol w="322600"/>
                <a:gridCol w="353625"/>
                <a:gridCol w="353625"/>
                <a:gridCol w="397025"/>
                <a:gridCol w="322600"/>
                <a:gridCol w="397025"/>
              </a:tblGrid>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W</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W</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Q</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Z</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Z</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J</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Q</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W</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V</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H</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J</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S</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A</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J</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X</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C</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K</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O</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B</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I</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Q</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r h="2401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G</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F</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E</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N</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Y</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U</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T</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R</a:t>
                      </a:r>
                      <a:endParaRPr b="1" i="0" sz="1100" u="none" cap="none" strike="noStrike">
                        <a:solidFill>
                          <a:srgbClr val="000000"/>
                        </a:solidFill>
                        <a:latin typeface="Calibri"/>
                        <a:ea typeface="Calibri"/>
                        <a:cs typeface="Calibri"/>
                        <a:sym typeface="Calibri"/>
                      </a:endParaRPr>
                    </a:p>
                  </a:txBody>
                  <a:tcPr marT="9525" marB="0" marR="9525" marL="9525" anchor="ctr">
                    <a:solidFill>
                      <a:schemeClr val="lt1"/>
                    </a:solidFill>
                  </a:tcPr>
                </a:tc>
              </a:tr>
            </a:tbl>
          </a:graphicData>
        </a:graphic>
      </p:graphicFrame>
      <p:cxnSp>
        <p:nvCxnSpPr>
          <p:cNvPr id="355" name="Google Shape;355;g1b2793c7bfc_0_30"/>
          <p:cNvCxnSpPr/>
          <p:nvPr/>
        </p:nvCxnSpPr>
        <p:spPr>
          <a:xfrm flipH="1" rot="10800000">
            <a:off x="1430700" y="1779400"/>
            <a:ext cx="2253000" cy="2400"/>
          </a:xfrm>
          <a:prstGeom prst="straightConnector1">
            <a:avLst/>
          </a:prstGeom>
          <a:noFill/>
          <a:ln cap="flat" cmpd="sng" w="28575">
            <a:solidFill>
              <a:srgbClr val="FF9900"/>
            </a:solidFill>
            <a:prstDash val="solid"/>
            <a:round/>
            <a:headEnd len="sm" w="sm" type="none"/>
            <a:tailEnd len="sm" w="sm" type="none"/>
          </a:ln>
        </p:spPr>
      </p:cxnSp>
      <p:cxnSp>
        <p:nvCxnSpPr>
          <p:cNvPr id="356" name="Google Shape;356;g1b2793c7bfc_0_30"/>
          <p:cNvCxnSpPr/>
          <p:nvPr/>
        </p:nvCxnSpPr>
        <p:spPr>
          <a:xfrm rot="10800000">
            <a:off x="3571550" y="1223225"/>
            <a:ext cx="9600" cy="1765800"/>
          </a:xfrm>
          <a:prstGeom prst="straightConnector1">
            <a:avLst/>
          </a:prstGeom>
          <a:noFill/>
          <a:ln cap="flat" cmpd="sng" w="28575">
            <a:solidFill>
              <a:srgbClr val="FF9900"/>
            </a:solidFill>
            <a:prstDash val="solid"/>
            <a:round/>
            <a:headEnd len="sm" w="sm" type="none"/>
            <a:tailEnd len="sm" w="sm" type="none"/>
          </a:ln>
        </p:spPr>
      </p:cxnSp>
      <p:cxnSp>
        <p:nvCxnSpPr>
          <p:cNvPr id="357" name="Google Shape;357;g1b2793c7bfc_0_30"/>
          <p:cNvCxnSpPr/>
          <p:nvPr/>
        </p:nvCxnSpPr>
        <p:spPr>
          <a:xfrm>
            <a:off x="230575" y="2943200"/>
            <a:ext cx="3844200" cy="0"/>
          </a:xfrm>
          <a:prstGeom prst="straightConnector1">
            <a:avLst/>
          </a:prstGeom>
          <a:noFill/>
          <a:ln cap="flat" cmpd="sng" w="28575">
            <a:solidFill>
              <a:srgbClr val="FF9900"/>
            </a:solidFill>
            <a:prstDash val="solid"/>
            <a:round/>
            <a:headEnd len="sm" w="sm" type="none"/>
            <a:tailEnd len="sm" w="sm" type="none"/>
          </a:ln>
        </p:spPr>
      </p:cxnSp>
      <p:cxnSp>
        <p:nvCxnSpPr>
          <p:cNvPr id="358" name="Google Shape;358;g1b2793c7bfc_0_30"/>
          <p:cNvCxnSpPr/>
          <p:nvPr/>
        </p:nvCxnSpPr>
        <p:spPr>
          <a:xfrm flipH="1" rot="10800000">
            <a:off x="1747900" y="4397400"/>
            <a:ext cx="1877100" cy="600"/>
          </a:xfrm>
          <a:prstGeom prst="straightConnector1">
            <a:avLst/>
          </a:prstGeom>
          <a:noFill/>
          <a:ln cap="flat" cmpd="sng" w="28575">
            <a:solidFill>
              <a:srgbClr val="FF9900"/>
            </a:solidFill>
            <a:prstDash val="solid"/>
            <a:round/>
            <a:headEnd len="sm" w="sm" type="none"/>
            <a:tailEnd len="sm" w="sm" type="none"/>
          </a:ln>
        </p:spPr>
      </p:cxnSp>
      <p:cxnSp>
        <p:nvCxnSpPr>
          <p:cNvPr id="359" name="Google Shape;359;g1b2793c7bfc_0_30"/>
          <p:cNvCxnSpPr/>
          <p:nvPr/>
        </p:nvCxnSpPr>
        <p:spPr>
          <a:xfrm rot="10800000">
            <a:off x="3223575" y="3872200"/>
            <a:ext cx="5700" cy="771000"/>
          </a:xfrm>
          <a:prstGeom prst="straightConnector1">
            <a:avLst/>
          </a:prstGeom>
          <a:noFill/>
          <a:ln cap="flat" cmpd="sng" w="28575">
            <a:solidFill>
              <a:srgbClr val="FF9900"/>
            </a:solidFill>
            <a:prstDash val="solid"/>
            <a:round/>
            <a:headEnd len="sm" w="sm" type="none"/>
            <a:tailEnd len="sm" w="sm" type="none"/>
          </a:ln>
        </p:spPr>
      </p:cxnSp>
      <p:cxnSp>
        <p:nvCxnSpPr>
          <p:cNvPr id="360" name="Google Shape;360;g1b2793c7bfc_0_30"/>
          <p:cNvCxnSpPr/>
          <p:nvPr/>
        </p:nvCxnSpPr>
        <p:spPr>
          <a:xfrm rot="10800000">
            <a:off x="2143650" y="1426400"/>
            <a:ext cx="7200" cy="3254700"/>
          </a:xfrm>
          <a:prstGeom prst="straightConnector1">
            <a:avLst/>
          </a:prstGeom>
          <a:noFill/>
          <a:ln cap="flat" cmpd="sng" w="28575">
            <a:solidFill>
              <a:srgbClr val="FF9900"/>
            </a:solidFill>
            <a:prstDash val="solid"/>
            <a:round/>
            <a:headEnd len="sm" w="sm" type="none"/>
            <a:tailEnd len="sm" w="sm" type="none"/>
          </a:ln>
        </p:spPr>
      </p:cxnSp>
      <p:cxnSp>
        <p:nvCxnSpPr>
          <p:cNvPr id="361" name="Google Shape;361;g1b2793c7bfc_0_30"/>
          <p:cNvCxnSpPr/>
          <p:nvPr/>
        </p:nvCxnSpPr>
        <p:spPr>
          <a:xfrm flipH="1" rot="10800000">
            <a:off x="312075" y="2444000"/>
            <a:ext cx="1200" cy="1371900"/>
          </a:xfrm>
          <a:prstGeom prst="straightConnector1">
            <a:avLst/>
          </a:prstGeom>
          <a:noFill/>
          <a:ln cap="flat" cmpd="sng" w="28575">
            <a:solidFill>
              <a:srgbClr val="FF9900"/>
            </a:solidFill>
            <a:prstDash val="solid"/>
            <a:round/>
            <a:headEnd len="sm" w="sm" type="none"/>
            <a:tailEnd len="sm" w="sm" type="none"/>
          </a:ln>
        </p:spPr>
      </p:cxnSp>
      <p:sp>
        <p:nvSpPr>
          <p:cNvPr id="362" name="Google Shape;362;g1b2793c7bfc_0_3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63" name="Google Shape;363;g1b2793c7bfc_0_30"/>
          <p:cNvSpPr txBox="1"/>
          <p:nvPr/>
        </p:nvSpPr>
        <p:spPr>
          <a:xfrm>
            <a:off x="4302000" y="1099175"/>
            <a:ext cx="4826700" cy="91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accent1"/>
                </a:solidFill>
                <a:latin typeface="Lato"/>
                <a:ea typeface="Lato"/>
                <a:cs typeface="Lato"/>
                <a:sym typeface="Lato"/>
              </a:rPr>
              <a:t>Items that a person could use to open a bank account.</a:t>
            </a:r>
            <a:endParaRPr b="1" i="0" sz="2200" u="none" cap="none" strike="noStrike">
              <a:solidFill>
                <a:schemeClr val="accent1"/>
              </a:solidFill>
              <a:latin typeface="Lato"/>
              <a:ea typeface="Lato"/>
              <a:cs typeface="Lato"/>
              <a:sym typeface="Lato"/>
            </a:endParaRPr>
          </a:p>
        </p:txBody>
      </p:sp>
      <p:sp>
        <p:nvSpPr>
          <p:cNvPr id="364" name="Google Shape;364;g1b2793c7bfc_0_30"/>
          <p:cNvSpPr txBox="1"/>
          <p:nvPr/>
        </p:nvSpPr>
        <p:spPr>
          <a:xfrm>
            <a:off x="4302000" y="1904025"/>
            <a:ext cx="4616100" cy="15354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Birth certificate</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Address </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Passport</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Mobile bill</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ID Card</a:t>
            </a:r>
            <a:endParaRPr b="1" i="1" sz="1300" u="none" cap="none" strike="noStrike">
              <a:solidFill>
                <a:srgbClr val="38761D"/>
              </a:solidFill>
              <a:latin typeface="Lato"/>
              <a:ea typeface="Lato"/>
              <a:cs typeface="Lato"/>
              <a:sym typeface="Lato"/>
            </a:endParaRPr>
          </a:p>
          <a:p>
            <a:pPr indent="-311150" lvl="0" marL="457200" marR="0" rtl="0" algn="l">
              <a:lnSpc>
                <a:spcPct val="115000"/>
              </a:lnSpc>
              <a:spcBef>
                <a:spcPts val="0"/>
              </a:spcBef>
              <a:spcAft>
                <a:spcPts val="0"/>
              </a:spcAft>
              <a:buClr>
                <a:srgbClr val="38761D"/>
              </a:buClr>
              <a:buSzPts val="1300"/>
              <a:buFont typeface="Lato"/>
              <a:buAutoNum type="arabicPeriod"/>
            </a:pPr>
            <a:r>
              <a:rPr b="1" i="1" lang="en-GB" sz="1300" u="none" cap="none" strike="noStrike">
                <a:solidFill>
                  <a:srgbClr val="38761D"/>
                </a:solidFill>
                <a:latin typeface="Lato"/>
                <a:ea typeface="Lato"/>
                <a:cs typeface="Lato"/>
                <a:sym typeface="Lato"/>
              </a:rPr>
              <a:t>Identification</a:t>
            </a:r>
            <a:endParaRPr b="1" i="1" sz="1300" u="none" cap="none" strike="noStrike">
              <a:solidFill>
                <a:srgbClr val="38761D"/>
              </a:solidFill>
              <a:latin typeface="Lato"/>
              <a:ea typeface="Lato"/>
              <a:cs typeface="Lato"/>
              <a:sym typeface="Lato"/>
            </a:endParaRPr>
          </a:p>
        </p:txBody>
      </p:sp>
      <p:cxnSp>
        <p:nvCxnSpPr>
          <p:cNvPr id="365" name="Google Shape;365;g1b2793c7bfc_0_30"/>
          <p:cNvCxnSpPr/>
          <p:nvPr/>
        </p:nvCxnSpPr>
        <p:spPr>
          <a:xfrm rot="10800000">
            <a:off x="1108275" y="2393925"/>
            <a:ext cx="24000" cy="1073100"/>
          </a:xfrm>
          <a:prstGeom prst="straightConnector1">
            <a:avLst/>
          </a:prstGeom>
          <a:noFill/>
          <a:ln cap="flat" cmpd="sng" w="28575">
            <a:solidFill>
              <a:srgbClr val="FF9900"/>
            </a:solidFill>
            <a:prstDash val="solid"/>
            <a:round/>
            <a:headEnd len="sm" w="sm" type="none"/>
            <a:tailEnd len="sm" w="sm" type="none"/>
          </a:ln>
        </p:spPr>
      </p:cxnSp>
      <p:sp>
        <p:nvSpPr>
          <p:cNvPr id="366" name="Google Shape;366;g1b2793c7bfc_0_30"/>
          <p:cNvSpPr txBox="1"/>
          <p:nvPr/>
        </p:nvSpPr>
        <p:spPr>
          <a:xfrm>
            <a:off x="4207800" y="3426875"/>
            <a:ext cx="51648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accent2"/>
                </a:solidFill>
                <a:latin typeface="Lato"/>
                <a:ea typeface="Lato"/>
                <a:cs typeface="Lato"/>
                <a:sym typeface="Lato"/>
              </a:rPr>
              <a:t>Stretch</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age does a person have to be to open a bank account?</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What could a person use to show or prove where they live</a:t>
            </a:r>
            <a:endParaRPr b="1" i="0" sz="1300" u="none" cap="none" strike="noStrike">
              <a:solidFill>
                <a:schemeClr val="accent2"/>
              </a:solidFill>
              <a:latin typeface="Lato"/>
              <a:ea typeface="Lato"/>
              <a:cs typeface="Lato"/>
              <a:sym typeface="Lato"/>
            </a:endParaRPr>
          </a:p>
          <a:p>
            <a:pPr indent="-311150" lvl="0" marL="457200" marR="0" rtl="0" algn="l">
              <a:lnSpc>
                <a:spcPct val="100000"/>
              </a:lnSpc>
              <a:spcBef>
                <a:spcPts val="0"/>
              </a:spcBef>
              <a:spcAft>
                <a:spcPts val="0"/>
              </a:spcAft>
              <a:buClr>
                <a:schemeClr val="accent2"/>
              </a:buClr>
              <a:buSzPts val="1300"/>
              <a:buFont typeface="Lato"/>
              <a:buAutoNum type="arabicParenR"/>
            </a:pPr>
            <a:r>
              <a:rPr b="1" i="0" lang="en-GB" sz="1300" u="none" cap="none" strike="noStrike">
                <a:solidFill>
                  <a:schemeClr val="accent2"/>
                </a:solidFill>
                <a:latin typeface="Lato"/>
                <a:ea typeface="Lato"/>
                <a:cs typeface="Lato"/>
                <a:sym typeface="Lato"/>
              </a:rPr>
              <a:t>Why would a bank want a person to prove their nationality</a:t>
            </a:r>
            <a:r>
              <a:rPr b="1" i="1" lang="en-GB" sz="1300" u="none" cap="none" strike="noStrike">
                <a:solidFill>
                  <a:schemeClr val="accent2"/>
                </a:solidFill>
                <a:latin typeface="Lato"/>
                <a:ea typeface="Lato"/>
                <a:cs typeface="Lato"/>
                <a:sym typeface="Lato"/>
              </a:rPr>
              <a:t>?</a:t>
            </a:r>
            <a:endParaRPr b="1" i="0" sz="1300" u="none" cap="none" strike="noStrike">
              <a:solidFill>
                <a:schemeClr val="accent2"/>
              </a:solidFill>
              <a:latin typeface="Lato"/>
              <a:ea typeface="Lato"/>
              <a:cs typeface="Lato"/>
              <a:sym typeface="Lato"/>
            </a:endParaRPr>
          </a:p>
        </p:txBody>
      </p:sp>
      <p:sp>
        <p:nvSpPr>
          <p:cNvPr id="367" name="Google Shape;367;g1b2793c7bfc_0_30"/>
          <p:cNvSpPr txBox="1"/>
          <p:nvPr>
            <p:ph type="ctrTitle"/>
          </p:nvPr>
        </p:nvSpPr>
        <p:spPr>
          <a:xfrm>
            <a:off x="313275" y="1815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What do you need to open a bank account?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18</a:t>
            </a:r>
            <a:endParaRPr>
              <a:latin typeface="Lato"/>
              <a:ea typeface="Lato"/>
              <a:cs typeface="Lato"/>
              <a:sym typeface="Lato"/>
            </a:endParaRPr>
          </a:p>
        </p:txBody>
      </p:sp>
      <p:sp>
        <p:nvSpPr>
          <p:cNvPr id="373" name="Google Shape;373;p9"/>
          <p:cNvSpPr txBox="1"/>
          <p:nvPr>
            <p:ph type="ctrTitle"/>
          </p:nvPr>
        </p:nvSpPr>
        <p:spPr>
          <a:xfrm>
            <a:off x="2126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How do you open a bank account?</a:t>
            </a:r>
            <a:endParaRPr b="1" i="0" sz="2900" u="none" cap="none" strike="noStrike">
              <a:solidFill>
                <a:schemeClr val="accent2"/>
              </a:solidFill>
              <a:latin typeface="Lato"/>
              <a:ea typeface="Lato"/>
              <a:cs typeface="Lato"/>
              <a:sym typeface="Lato"/>
            </a:endParaRPr>
          </a:p>
        </p:txBody>
      </p:sp>
      <p:sp>
        <p:nvSpPr>
          <p:cNvPr id="374" name="Google Shape;374;p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5" name="Google Shape;375;p9"/>
          <p:cNvSpPr txBox="1"/>
          <p:nvPr/>
        </p:nvSpPr>
        <p:spPr>
          <a:xfrm>
            <a:off x="212600" y="1293175"/>
            <a:ext cx="8519400" cy="2935200"/>
          </a:xfrm>
          <a:prstGeom prst="rect">
            <a:avLst/>
          </a:prstGeom>
          <a:noFill/>
          <a:ln>
            <a:noFill/>
          </a:ln>
        </p:spPr>
        <p:txBody>
          <a:bodyPr anchorCtr="0" anchor="t" bIns="91425" lIns="91425" spcFirstLastPara="1" rIns="91425" wrap="square" tIns="91425">
            <a:spAutoFit/>
          </a:bodyPr>
          <a:lstStyle/>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Bank accounts can be opened online or in a bank</a:t>
            </a:r>
            <a:endParaRPr b="0" i="0" sz="1400" u="none" cap="none" strike="noStrike">
              <a:solidFill>
                <a:srgbClr val="000000"/>
              </a:solidFill>
              <a:latin typeface="Arial"/>
              <a:ea typeface="Arial"/>
              <a:cs typeface="Arial"/>
              <a:sym typeface="Arial"/>
            </a:endParaRPr>
          </a:p>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Proof of identity is needed. This means providing a document that shows the following:</a:t>
            </a:r>
            <a:endParaRPr b="0" i="0" sz="1400" u="none" cap="none" strike="noStrike">
              <a:solidFill>
                <a:srgbClr val="000000"/>
              </a:solidFill>
              <a:latin typeface="Arial"/>
              <a:ea typeface="Arial"/>
              <a:cs typeface="Arial"/>
              <a:sym typeface="Arial"/>
            </a:endParaRPr>
          </a:p>
          <a:p>
            <a:pPr indent="-285750" lvl="6" marL="387350" marR="0" rtl="0" algn="l">
              <a:lnSpc>
                <a:spcPct val="115000"/>
              </a:lnSpc>
              <a:spcBef>
                <a:spcPts val="0"/>
              </a:spcBef>
              <a:spcAft>
                <a:spcPts val="0"/>
              </a:spcAft>
              <a:buClr>
                <a:schemeClr val="accent1"/>
              </a:buClr>
              <a:buSzPts val="2000"/>
              <a:buFont typeface="Noto Sans Symbols"/>
              <a:buChar char="✔"/>
            </a:pPr>
            <a:r>
              <a:rPr b="0" i="0" lang="en-GB" sz="1800" u="none" cap="none" strike="noStrike">
                <a:solidFill>
                  <a:schemeClr val="accent1"/>
                </a:solidFill>
                <a:latin typeface="Lato"/>
                <a:ea typeface="Lato"/>
                <a:cs typeface="Lato"/>
                <a:sym typeface="Lato"/>
              </a:rPr>
              <a:t>Name</a:t>
            </a:r>
            <a:endParaRPr b="0" i="0" sz="1400" u="none" cap="none" strike="noStrike">
              <a:solidFill>
                <a:srgbClr val="000000"/>
              </a:solidFill>
              <a:latin typeface="Arial"/>
              <a:ea typeface="Arial"/>
              <a:cs typeface="Arial"/>
              <a:sym typeface="Arial"/>
            </a:endParaRPr>
          </a:p>
          <a:p>
            <a:pPr indent="-285750" lvl="0" marL="387350" marR="0" rtl="0" algn="l">
              <a:lnSpc>
                <a:spcPct val="115000"/>
              </a:lnSpc>
              <a:spcBef>
                <a:spcPts val="0"/>
              </a:spcBef>
              <a:spcAft>
                <a:spcPts val="0"/>
              </a:spcAft>
              <a:buClr>
                <a:schemeClr val="accent1"/>
              </a:buClr>
              <a:buSzPts val="2000"/>
              <a:buFont typeface="Noto Sans Symbols"/>
              <a:buChar char="✔"/>
            </a:pPr>
            <a:r>
              <a:rPr b="0" i="0" lang="en-GB" sz="1800" u="none" cap="none" strike="noStrike">
                <a:solidFill>
                  <a:schemeClr val="accent1"/>
                </a:solidFill>
                <a:latin typeface="Lato"/>
                <a:ea typeface="Lato"/>
                <a:cs typeface="Lato"/>
                <a:sym typeface="Lato"/>
              </a:rPr>
              <a:t>Date of birth</a:t>
            </a:r>
            <a:endParaRPr b="0" i="0" sz="1400" u="none" cap="none" strike="noStrike">
              <a:solidFill>
                <a:srgbClr val="000000"/>
              </a:solidFill>
              <a:latin typeface="Arial"/>
              <a:ea typeface="Arial"/>
              <a:cs typeface="Arial"/>
              <a:sym typeface="Arial"/>
            </a:endParaRPr>
          </a:p>
          <a:p>
            <a:pPr indent="-285750" lvl="0" marL="387350" marR="0" rtl="0" algn="l">
              <a:lnSpc>
                <a:spcPct val="115000"/>
              </a:lnSpc>
              <a:spcBef>
                <a:spcPts val="0"/>
              </a:spcBef>
              <a:spcAft>
                <a:spcPts val="0"/>
              </a:spcAft>
              <a:buClr>
                <a:schemeClr val="accent1"/>
              </a:buClr>
              <a:buSzPts val="2000"/>
              <a:buFont typeface="Noto Sans Symbols"/>
              <a:buChar char="✔"/>
            </a:pPr>
            <a:r>
              <a:rPr b="0" i="0" lang="en-GB" sz="1800" u="none" cap="none" strike="noStrike">
                <a:solidFill>
                  <a:schemeClr val="accent1"/>
                </a:solidFill>
                <a:latin typeface="Lato"/>
                <a:ea typeface="Lato"/>
                <a:cs typeface="Lato"/>
                <a:sym typeface="Lato"/>
              </a:rPr>
              <a:t>Address</a:t>
            </a:r>
            <a:endParaRPr b="0" i="0" sz="1400" u="none" cap="none" strike="noStrike">
              <a:solidFill>
                <a:srgbClr val="000000"/>
              </a:solidFill>
              <a:latin typeface="Arial"/>
              <a:ea typeface="Arial"/>
              <a:cs typeface="Arial"/>
              <a:sym typeface="Arial"/>
            </a:endParaRPr>
          </a:p>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The minimum age is usually 11 years old</a:t>
            </a:r>
            <a:endParaRPr b="0" i="0" sz="1400" u="none" cap="none" strike="noStrike">
              <a:solidFill>
                <a:srgbClr val="000000"/>
              </a:solidFill>
              <a:latin typeface="Arial"/>
              <a:ea typeface="Arial"/>
              <a:cs typeface="Arial"/>
              <a:sym typeface="Arial"/>
            </a:endParaRPr>
          </a:p>
          <a:p>
            <a:pPr indent="-285750" lvl="0" marL="387350" marR="0" rtl="0" algn="l">
              <a:lnSpc>
                <a:spcPct val="115000"/>
              </a:lnSpc>
              <a:spcBef>
                <a:spcPts val="0"/>
              </a:spcBef>
              <a:spcAft>
                <a:spcPts val="0"/>
              </a:spcAft>
              <a:buClr>
                <a:schemeClr val="accent1"/>
              </a:buClr>
              <a:buSzPts val="2000"/>
              <a:buFont typeface="Courier New"/>
              <a:buChar char="o"/>
            </a:pPr>
            <a:r>
              <a:rPr b="0" i="0" lang="en-GB" sz="1800" u="none" cap="none" strike="noStrike">
                <a:solidFill>
                  <a:schemeClr val="accent1"/>
                </a:solidFill>
                <a:latin typeface="Lato"/>
                <a:ea typeface="Lato"/>
                <a:cs typeface="Lato"/>
                <a:sym typeface="Lato"/>
              </a:rPr>
              <a:t>If a young person is under 16 they will need a parent or guardian with them</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ae1290f3e9_0_3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19</a:t>
            </a:r>
            <a:endParaRPr>
              <a:latin typeface="Lato"/>
              <a:ea typeface="Lato"/>
              <a:cs typeface="Lato"/>
              <a:sym typeface="Lato"/>
            </a:endParaRPr>
          </a:p>
        </p:txBody>
      </p:sp>
      <p:sp>
        <p:nvSpPr>
          <p:cNvPr id="381" name="Google Shape;381;g1ae1290f3e9_0_32"/>
          <p:cNvSpPr txBox="1"/>
          <p:nvPr>
            <p:ph type="ctrTitle"/>
          </p:nvPr>
        </p:nvSpPr>
        <p:spPr>
          <a:xfrm>
            <a:off x="187350" y="2402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Choosing a bank account</a:t>
            </a:r>
            <a:endParaRPr b="1" i="0" sz="2900" u="none" cap="none" strike="noStrike">
              <a:solidFill>
                <a:schemeClr val="accent2"/>
              </a:solidFill>
              <a:latin typeface="Lato"/>
              <a:ea typeface="Lato"/>
              <a:cs typeface="Lato"/>
              <a:sym typeface="Lato"/>
            </a:endParaRPr>
          </a:p>
        </p:txBody>
      </p:sp>
      <p:sp>
        <p:nvSpPr>
          <p:cNvPr id="382" name="Google Shape;382;g1ae1290f3e9_0_32"/>
          <p:cNvSpPr txBox="1"/>
          <p:nvPr/>
        </p:nvSpPr>
        <p:spPr>
          <a:xfrm>
            <a:off x="495275" y="1326350"/>
            <a:ext cx="7914900" cy="3510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Is there a local branch to talk about money queries?  If so, check what banks are near and what their opening hours are.</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it offer telephone or online banking?</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Can a person withdraw money for free (without charges) at an ATM?</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the bank give cash back on spending or paying your bills?</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it offer any freebies e.g. money for opening an account, mobile phone insurance or a railcard?</a:t>
            </a:r>
            <a:endParaRPr b="0"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Does the account have any overdraft fees? If you spend more money than you have in your account the bank will provide you with some extra money known as your overdraft, however they charge a fee for using this – it’s not free!</a:t>
            </a:r>
            <a:endParaRPr b="0" i="0" sz="1600" u="none" cap="none" strike="noStrike">
              <a:solidFill>
                <a:schemeClr val="dk1"/>
              </a:solidFill>
              <a:latin typeface="Lato"/>
              <a:ea typeface="Lato"/>
              <a:cs typeface="Lato"/>
              <a:sym typeface="Lato"/>
            </a:endParaRPr>
          </a:p>
        </p:txBody>
      </p:sp>
      <p:pic>
        <p:nvPicPr>
          <p:cNvPr id="383" name="Google Shape;383;g1ae1290f3e9_0_32"/>
          <p:cNvPicPr preferRelativeResize="0"/>
          <p:nvPr/>
        </p:nvPicPr>
        <p:blipFill rotWithShape="1">
          <a:blip r:embed="rId3">
            <a:alphaModFix/>
          </a:blip>
          <a:srcRect b="0" l="0" r="0" t="0"/>
          <a:stretch/>
        </p:blipFill>
        <p:spPr>
          <a:xfrm>
            <a:off x="297000" y="1463361"/>
            <a:ext cx="273100" cy="273100"/>
          </a:xfrm>
          <a:prstGeom prst="rect">
            <a:avLst/>
          </a:prstGeom>
          <a:noFill/>
          <a:ln>
            <a:noFill/>
          </a:ln>
        </p:spPr>
      </p:pic>
      <p:pic>
        <p:nvPicPr>
          <p:cNvPr id="384" name="Google Shape;384;g1ae1290f3e9_0_32"/>
          <p:cNvPicPr preferRelativeResize="0"/>
          <p:nvPr/>
        </p:nvPicPr>
        <p:blipFill rotWithShape="1">
          <a:blip r:embed="rId3">
            <a:alphaModFix/>
          </a:blip>
          <a:srcRect b="0" l="0" r="0" t="0"/>
          <a:stretch/>
        </p:blipFill>
        <p:spPr>
          <a:xfrm>
            <a:off x="296992" y="2798236"/>
            <a:ext cx="273100" cy="273100"/>
          </a:xfrm>
          <a:prstGeom prst="rect">
            <a:avLst/>
          </a:prstGeom>
          <a:noFill/>
          <a:ln>
            <a:noFill/>
          </a:ln>
        </p:spPr>
      </p:pic>
      <p:pic>
        <p:nvPicPr>
          <p:cNvPr id="385" name="Google Shape;385;g1ae1290f3e9_0_32"/>
          <p:cNvPicPr preferRelativeResize="0"/>
          <p:nvPr/>
        </p:nvPicPr>
        <p:blipFill rotWithShape="1">
          <a:blip r:embed="rId3">
            <a:alphaModFix/>
          </a:blip>
          <a:srcRect b="0" l="0" r="0" t="0"/>
          <a:stretch/>
        </p:blipFill>
        <p:spPr>
          <a:xfrm>
            <a:off x="297917" y="2088811"/>
            <a:ext cx="273100" cy="273100"/>
          </a:xfrm>
          <a:prstGeom prst="rect">
            <a:avLst/>
          </a:prstGeom>
          <a:noFill/>
          <a:ln>
            <a:noFill/>
          </a:ln>
        </p:spPr>
      </p:pic>
      <p:pic>
        <p:nvPicPr>
          <p:cNvPr id="386" name="Google Shape;386;g1ae1290f3e9_0_32"/>
          <p:cNvPicPr preferRelativeResize="0"/>
          <p:nvPr/>
        </p:nvPicPr>
        <p:blipFill rotWithShape="1">
          <a:blip r:embed="rId3">
            <a:alphaModFix/>
          </a:blip>
          <a:srcRect b="0" l="0" r="0" t="0"/>
          <a:stretch/>
        </p:blipFill>
        <p:spPr>
          <a:xfrm>
            <a:off x="297925" y="3239698"/>
            <a:ext cx="273100" cy="273100"/>
          </a:xfrm>
          <a:prstGeom prst="rect">
            <a:avLst/>
          </a:prstGeom>
          <a:noFill/>
          <a:ln>
            <a:noFill/>
          </a:ln>
        </p:spPr>
      </p:pic>
      <p:pic>
        <p:nvPicPr>
          <p:cNvPr id="387" name="Google Shape;387;g1ae1290f3e9_0_32"/>
          <p:cNvPicPr preferRelativeResize="0"/>
          <p:nvPr/>
        </p:nvPicPr>
        <p:blipFill rotWithShape="1">
          <a:blip r:embed="rId3">
            <a:alphaModFix/>
          </a:blip>
          <a:srcRect b="0" l="0" r="0" t="0"/>
          <a:stretch/>
        </p:blipFill>
        <p:spPr>
          <a:xfrm>
            <a:off x="297925" y="3917305"/>
            <a:ext cx="273100" cy="273100"/>
          </a:xfrm>
          <a:prstGeom prst="rect">
            <a:avLst/>
          </a:prstGeom>
          <a:noFill/>
          <a:ln>
            <a:noFill/>
          </a:ln>
        </p:spPr>
      </p:pic>
      <p:pic>
        <p:nvPicPr>
          <p:cNvPr id="388" name="Google Shape;388;g1ae1290f3e9_0_32"/>
          <p:cNvPicPr preferRelativeResize="0"/>
          <p:nvPr/>
        </p:nvPicPr>
        <p:blipFill rotWithShape="1">
          <a:blip r:embed="rId3">
            <a:alphaModFix/>
          </a:blip>
          <a:srcRect b="0" l="0" r="0" t="0"/>
          <a:stretch/>
        </p:blipFill>
        <p:spPr>
          <a:xfrm>
            <a:off x="296992" y="2443524"/>
            <a:ext cx="273100" cy="27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09f7b73a11_0_54"/>
          <p:cNvSpPr txBox="1"/>
          <p:nvPr/>
        </p:nvSpPr>
        <p:spPr>
          <a:xfrm>
            <a:off x="467424" y="427742"/>
            <a:ext cx="32625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rgbClr val="FF8022"/>
                </a:solidFill>
                <a:latin typeface="Lato Black"/>
                <a:ea typeface="Lato Black"/>
                <a:cs typeface="Lato Black"/>
                <a:sym typeface="Lato Black"/>
              </a:rPr>
              <a:t>What is FLIC?</a:t>
            </a:r>
            <a:endParaRPr b="1" i="0" sz="3600" u="none" cap="none" strike="noStrike">
              <a:solidFill>
                <a:srgbClr val="FF8022"/>
              </a:solidFill>
              <a:latin typeface="Lato Black"/>
              <a:ea typeface="Lato Black"/>
              <a:cs typeface="Lato Black"/>
              <a:sym typeface="Lato Black"/>
            </a:endParaRPr>
          </a:p>
        </p:txBody>
      </p:sp>
      <p:sp>
        <p:nvSpPr>
          <p:cNvPr id="162" name="Google Shape;162;g209f7b73a11_0_54"/>
          <p:cNvSpPr txBox="1"/>
          <p:nvPr/>
        </p:nvSpPr>
        <p:spPr>
          <a:xfrm>
            <a:off x="462400" y="1418175"/>
            <a:ext cx="7527300" cy="274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Light"/>
                <a:ea typeface="Lato Light"/>
                <a:cs typeface="Lato Light"/>
                <a:sym typeface="Lato Light"/>
              </a:rPr>
              <a:t>The Financial Times news group has set up a charity (Financial Literacy and Inclusion Campaign) focused on </a:t>
            </a:r>
            <a:r>
              <a:rPr b="1" i="0" lang="en-GB" sz="2600" u="none" cap="none" strike="noStrike">
                <a:solidFill>
                  <a:schemeClr val="lt1"/>
                </a:solidFill>
                <a:latin typeface="Lato"/>
                <a:ea typeface="Lato"/>
                <a:cs typeface="Lato"/>
                <a:sym typeface="Lato"/>
              </a:rPr>
              <a:t>building up the financial knowledge and skills of everyone in the UK</a:t>
            </a:r>
            <a:r>
              <a:rPr b="0" i="0" lang="en-GB" sz="2600" u="none" cap="none" strike="noStrike">
                <a:solidFill>
                  <a:schemeClr val="lt1"/>
                </a:solidFill>
                <a:latin typeface="Lato Light"/>
                <a:ea typeface="Lato Light"/>
                <a:cs typeface="Lato Light"/>
                <a:sym typeface="Lato Light"/>
              </a:rPr>
              <a:t>, especially the people that don’t usually come across this information. </a:t>
            </a:r>
            <a:endParaRPr b="0" i="0" sz="2600" u="none" cap="none" strike="noStrike">
              <a:solidFill>
                <a:schemeClr val="lt1"/>
              </a:solidFill>
              <a:latin typeface="Lato Light"/>
              <a:ea typeface="Lato Light"/>
              <a:cs typeface="Lato Light"/>
              <a:sym typeface="Lato Light"/>
            </a:endParaRPr>
          </a:p>
        </p:txBody>
      </p:sp>
      <p:sp>
        <p:nvSpPr>
          <p:cNvPr id="163" name="Google Shape;163;g209f7b73a11_0_5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94" name="Google Shape;394;p1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96" name="Google Shape;396;p1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97" name="Google Shape;397;p10"/>
          <p:cNvSpPr txBox="1"/>
          <p:nvPr/>
        </p:nvSpPr>
        <p:spPr>
          <a:xfrm>
            <a:off x="488176" y="14012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Explain why it’s important to have a bank account</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92D05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Identify the steps to setting up a  bank account </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21</a:t>
            </a:r>
            <a:endParaRPr>
              <a:latin typeface="Lato"/>
              <a:ea typeface="Lato"/>
              <a:cs typeface="Lato"/>
              <a:sym typeface="Lato"/>
            </a:endParaRPr>
          </a:p>
        </p:txBody>
      </p:sp>
      <p:sp>
        <p:nvSpPr>
          <p:cNvPr id="403" name="Google Shape;403;p11"/>
          <p:cNvSpPr txBox="1"/>
          <p:nvPr>
            <p:ph type="ctrTitle"/>
          </p:nvPr>
        </p:nvSpPr>
        <p:spPr>
          <a:xfrm>
            <a:off x="221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Bank account</a:t>
            </a:r>
            <a:endParaRPr b="1" i="0" sz="2900" u="none" cap="none" strike="noStrike">
              <a:solidFill>
                <a:schemeClr val="accent2"/>
              </a:solidFill>
              <a:latin typeface="Lato"/>
              <a:ea typeface="Lato"/>
              <a:cs typeface="Lato"/>
              <a:sym typeface="Lato"/>
            </a:endParaRPr>
          </a:p>
        </p:txBody>
      </p:sp>
      <p:sp>
        <p:nvSpPr>
          <p:cNvPr id="404" name="Google Shape;404;p1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05" name="Google Shape;405;p11"/>
          <p:cNvSpPr txBox="1"/>
          <p:nvPr/>
        </p:nvSpPr>
        <p:spPr>
          <a:xfrm>
            <a:off x="221375" y="1364075"/>
            <a:ext cx="6438900" cy="181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is a bank account?</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A record of income (money that is paid to a person) and expenses (money that has been paid to a business or individual)</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Just like a fingerprint, a bank account number is unique to each individual</a:t>
            </a:r>
            <a:endParaRPr b="0" i="0" sz="1800" u="none" cap="none" strike="noStrike">
              <a:solidFill>
                <a:schemeClr val="accent1"/>
              </a:solidFill>
              <a:latin typeface="Lato"/>
              <a:ea typeface="Lato"/>
              <a:cs typeface="Lato"/>
              <a:sym typeface="Lato"/>
            </a:endParaRPr>
          </a:p>
        </p:txBody>
      </p:sp>
      <p:sp>
        <p:nvSpPr>
          <p:cNvPr id="406" name="Google Shape;406;p11"/>
          <p:cNvSpPr/>
          <p:nvPr/>
        </p:nvSpPr>
        <p:spPr>
          <a:xfrm>
            <a:off x="252075" y="3296050"/>
            <a:ext cx="6221100" cy="4002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Stretch: Does anyone know the different types of accounts?</a:t>
            </a:r>
            <a:endParaRPr b="0" i="0" sz="1800" u="none" cap="none" strike="noStrike">
              <a:solidFill>
                <a:schemeClr val="lt1"/>
              </a:solidFill>
              <a:latin typeface="Lato"/>
              <a:ea typeface="Lato"/>
              <a:cs typeface="Lato"/>
              <a:sym typeface="Lato"/>
            </a:endParaRPr>
          </a:p>
        </p:txBody>
      </p:sp>
      <p:pic>
        <p:nvPicPr>
          <p:cNvPr id="407" name="Google Shape;407;p11"/>
          <p:cNvPicPr preferRelativeResize="0"/>
          <p:nvPr/>
        </p:nvPicPr>
        <p:blipFill rotWithShape="1">
          <a:blip r:embed="rId3">
            <a:alphaModFix/>
          </a:blip>
          <a:srcRect b="0" l="0" r="0" t="0"/>
          <a:stretch/>
        </p:blipFill>
        <p:spPr>
          <a:xfrm>
            <a:off x="6735375" y="1586825"/>
            <a:ext cx="2250575" cy="2250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2"/>
          <p:cNvSpPr txBox="1"/>
          <p:nvPr/>
        </p:nvSpPr>
        <p:spPr>
          <a:xfrm>
            <a:off x="360375" y="273425"/>
            <a:ext cx="7260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5"/>
                  </a:ext>
                </a:extLst>
              </a:rPr>
              <a:t>Three main types of accounts</a:t>
            </a:r>
            <a:endParaRPr b="1" i="0" sz="2900" u="none" cap="none" strike="noStrike">
              <a:solidFill>
                <a:srgbClr val="FF8022"/>
              </a:solidFill>
              <a:latin typeface="Lato"/>
              <a:ea typeface="Lato"/>
              <a:cs typeface="Lato"/>
              <a:sym typeface="Lato"/>
            </a:endParaRPr>
          </a:p>
        </p:txBody>
      </p:sp>
      <p:sp>
        <p:nvSpPr>
          <p:cNvPr id="413" name="Google Shape;413;p12"/>
          <p:cNvSpPr txBox="1"/>
          <p:nvPr>
            <p:ph idx="12" type="sldNum"/>
          </p:nvPr>
        </p:nvSpPr>
        <p:spPr>
          <a:xfrm>
            <a:off x="8670295" y="418781"/>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r>
              <a:rPr lang="en-GB" sz="1400"/>
              <a:t>22</a:t>
            </a:r>
            <a:endParaRPr sz="1400"/>
          </a:p>
        </p:txBody>
      </p:sp>
      <p:sp>
        <p:nvSpPr>
          <p:cNvPr id="414" name="Google Shape;414;p12"/>
          <p:cNvSpPr txBox="1"/>
          <p:nvPr/>
        </p:nvSpPr>
        <p:spPr>
          <a:xfrm>
            <a:off x="3165178" y="1069424"/>
            <a:ext cx="5610600" cy="3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Black"/>
                <a:ea typeface="Lato Black"/>
                <a:cs typeface="Lato Black"/>
                <a:sym typeface="Lato Black"/>
              </a:rPr>
              <a:t>Current account – </a:t>
            </a:r>
            <a:r>
              <a:rPr b="0" i="0" lang="en-GB" sz="1600" u="none" cap="none" strike="noStrike">
                <a:solidFill>
                  <a:schemeClr val="lt1"/>
                </a:solidFill>
                <a:latin typeface="Lato"/>
                <a:ea typeface="Lato"/>
                <a:cs typeface="Lato"/>
                <a:sym typeface="Lato"/>
              </a:rPr>
              <a:t>instant access and regular use but it usually has no or very low interest rewards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Black"/>
                <a:ea typeface="Lato Black"/>
                <a:cs typeface="Lato Black"/>
                <a:sym typeface="Lato Black"/>
              </a:rPr>
              <a:t>Saving account – </a:t>
            </a:r>
            <a:r>
              <a:rPr b="0" i="0" lang="en-GB" sz="1600" u="none" cap="none" strike="noStrike">
                <a:solidFill>
                  <a:schemeClr val="lt1"/>
                </a:solidFill>
                <a:latin typeface="Lato"/>
                <a:ea typeface="Lato"/>
                <a:cs typeface="Lato"/>
                <a:sym typeface="Lato"/>
              </a:rPr>
              <a:t>money is saved and interest is received on it as a rewa</a:t>
            </a:r>
            <a:r>
              <a:rPr i="0" lang="en-GB" sz="1800" u="none" cap="none" strike="noStrike">
                <a:solidFill>
                  <a:schemeClr val="lt1"/>
                </a:solidFill>
                <a:latin typeface="Lato"/>
                <a:ea typeface="Lato"/>
                <a:cs typeface="Lato"/>
                <a:sym typeface="Lato"/>
              </a:rPr>
              <a:t>rd. </a:t>
            </a:r>
            <a:r>
              <a:rPr lang="en-GB" sz="1800">
                <a:solidFill>
                  <a:schemeClr val="lt1"/>
                </a:solidFill>
                <a:latin typeface="Lato"/>
                <a:ea typeface="Lato"/>
                <a:cs typeface="Lato"/>
                <a:sym typeface="Lato"/>
              </a:rPr>
              <a:t>With online banking, a regular savings account is almost as accessible as a current account minus the card</a:t>
            </a:r>
            <a:endParaRPr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Black"/>
                <a:ea typeface="Lato Black"/>
                <a:cs typeface="Lato Black"/>
                <a:sym typeface="Lato Black"/>
              </a:rPr>
              <a:t>Individual Savings Account (ISA) – </a:t>
            </a:r>
            <a:r>
              <a:rPr b="0" i="0" lang="en-GB" sz="1600" u="none" cap="none" strike="noStrike">
                <a:solidFill>
                  <a:schemeClr val="lt1"/>
                </a:solidFill>
                <a:latin typeface="Lato"/>
                <a:ea typeface="Lato"/>
                <a:cs typeface="Lato"/>
                <a:sym typeface="Lato"/>
              </a:rPr>
              <a:t>money is saved and the interest received is tax-free. People can save up to £20,000 in an ISA</a:t>
            </a:r>
            <a:endParaRPr b="0" i="0" sz="1400" u="none" cap="none" strike="noStrike">
              <a:solidFill>
                <a:srgbClr val="000000"/>
              </a:solidFill>
              <a:latin typeface="Arial"/>
              <a:ea typeface="Arial"/>
              <a:cs typeface="Arial"/>
              <a:sym typeface="Arial"/>
            </a:endParaRPr>
          </a:p>
        </p:txBody>
      </p:sp>
      <p:pic>
        <p:nvPicPr>
          <p:cNvPr id="415" name="Google Shape;415;p12"/>
          <p:cNvPicPr preferRelativeResize="0"/>
          <p:nvPr/>
        </p:nvPicPr>
        <p:blipFill rotWithShape="1">
          <a:blip r:embed="rId3">
            <a:alphaModFix/>
          </a:blip>
          <a:srcRect b="0" l="0" r="0" t="0"/>
          <a:stretch/>
        </p:blipFill>
        <p:spPr>
          <a:xfrm>
            <a:off x="379363" y="2126600"/>
            <a:ext cx="1986975" cy="1360674"/>
          </a:xfrm>
          <a:prstGeom prst="rect">
            <a:avLst/>
          </a:prstGeom>
          <a:noFill/>
          <a:ln>
            <a:noFill/>
          </a:ln>
        </p:spPr>
      </p:pic>
      <p:pic>
        <p:nvPicPr>
          <p:cNvPr id="416" name="Google Shape;416;p12"/>
          <p:cNvPicPr preferRelativeResize="0"/>
          <p:nvPr/>
        </p:nvPicPr>
        <p:blipFill rotWithShape="1">
          <a:blip r:embed="rId4">
            <a:alphaModFix/>
          </a:blip>
          <a:srcRect b="0" l="0" r="0" t="0"/>
          <a:stretch/>
        </p:blipFill>
        <p:spPr>
          <a:xfrm>
            <a:off x="2892078" y="1463361"/>
            <a:ext cx="273100" cy="273100"/>
          </a:xfrm>
          <a:prstGeom prst="rect">
            <a:avLst/>
          </a:prstGeom>
          <a:noFill/>
          <a:ln>
            <a:noFill/>
          </a:ln>
        </p:spPr>
      </p:pic>
      <p:pic>
        <p:nvPicPr>
          <p:cNvPr id="417" name="Google Shape;417;p12"/>
          <p:cNvPicPr preferRelativeResize="0"/>
          <p:nvPr/>
        </p:nvPicPr>
        <p:blipFill rotWithShape="1">
          <a:blip r:embed="rId4">
            <a:alphaModFix/>
          </a:blip>
          <a:srcRect b="0" l="0" r="0" t="0"/>
          <a:stretch/>
        </p:blipFill>
        <p:spPr>
          <a:xfrm>
            <a:off x="2833640" y="3487271"/>
            <a:ext cx="273100" cy="273100"/>
          </a:xfrm>
          <a:prstGeom prst="rect">
            <a:avLst/>
          </a:prstGeom>
          <a:noFill/>
          <a:ln>
            <a:noFill/>
          </a:ln>
        </p:spPr>
      </p:pic>
      <p:pic>
        <p:nvPicPr>
          <p:cNvPr id="418" name="Google Shape;418;p12"/>
          <p:cNvPicPr preferRelativeResize="0"/>
          <p:nvPr/>
        </p:nvPicPr>
        <p:blipFill rotWithShape="1">
          <a:blip r:embed="rId4">
            <a:alphaModFix/>
          </a:blip>
          <a:srcRect b="0" l="0" r="0" t="0"/>
          <a:stretch/>
        </p:blipFill>
        <p:spPr>
          <a:xfrm>
            <a:off x="2857144" y="2410381"/>
            <a:ext cx="273100" cy="273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1b2793c7bfc_0_5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23</a:t>
            </a:r>
            <a:endParaRPr>
              <a:latin typeface="Lato"/>
              <a:ea typeface="Lato"/>
              <a:cs typeface="Lato"/>
              <a:sym typeface="Lato"/>
            </a:endParaRPr>
          </a:p>
        </p:txBody>
      </p:sp>
      <p:sp>
        <p:nvSpPr>
          <p:cNvPr id="424" name="Google Shape;424;g1b2793c7bfc_0_57"/>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25" name="Google Shape;425;g1b2793c7bfc_0_57"/>
          <p:cNvSpPr txBox="1"/>
          <p:nvPr/>
        </p:nvSpPr>
        <p:spPr>
          <a:xfrm>
            <a:off x="27676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26" name="Google Shape;426;g1b2793c7bfc_0_57"/>
          <p:cNvSpPr txBox="1"/>
          <p:nvPr/>
        </p:nvSpPr>
        <p:spPr>
          <a:xfrm>
            <a:off x="46875" y="1017125"/>
            <a:ext cx="8999400" cy="4617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Create a table to sort the statements below into current account or savings account</a:t>
            </a:r>
            <a:endParaRPr b="1" i="0" sz="1800" u="none" cap="none" strike="noStrike">
              <a:solidFill>
                <a:schemeClr val="accent1"/>
              </a:solidFill>
              <a:latin typeface="Lato"/>
              <a:ea typeface="Lato"/>
              <a:cs typeface="Lato"/>
              <a:sym typeface="Lato"/>
            </a:endParaRPr>
          </a:p>
        </p:txBody>
      </p:sp>
      <p:sp>
        <p:nvSpPr>
          <p:cNvPr id="427" name="Google Shape;427;g1b2793c7bfc_0_57"/>
          <p:cNvSpPr txBox="1"/>
          <p:nvPr/>
        </p:nvSpPr>
        <p:spPr>
          <a:xfrm>
            <a:off x="4722200" y="30530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Helps your manage your day-to-day spending</a:t>
            </a:r>
            <a:endParaRPr b="0" i="0" sz="1600" u="none" cap="none" strike="noStrike">
              <a:solidFill>
                <a:schemeClr val="accent2"/>
              </a:solidFill>
              <a:latin typeface="Lato"/>
              <a:ea typeface="Lato"/>
              <a:cs typeface="Lato"/>
              <a:sym typeface="Lato"/>
            </a:endParaRPr>
          </a:p>
        </p:txBody>
      </p:sp>
      <p:sp>
        <p:nvSpPr>
          <p:cNvPr id="428" name="Google Shape;428;g1b2793c7bfc_0_57"/>
          <p:cNvSpPr txBox="1"/>
          <p:nvPr/>
        </p:nvSpPr>
        <p:spPr>
          <a:xfrm>
            <a:off x="4036426" y="36925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429" name="Google Shape;429;g1b2793c7bfc_0_57"/>
          <p:cNvSpPr txBox="1"/>
          <p:nvPr/>
        </p:nvSpPr>
        <p:spPr>
          <a:xfrm>
            <a:off x="3752775" y="24136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430" name="Google Shape;430;g1b2793c7bfc_0_57"/>
          <p:cNvSpPr txBox="1"/>
          <p:nvPr/>
        </p:nvSpPr>
        <p:spPr>
          <a:xfrm>
            <a:off x="6067896" y="17741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431" name="Google Shape;431;g1b2793c7bfc_0_57"/>
          <p:cNvSpPr txBox="1"/>
          <p:nvPr/>
        </p:nvSpPr>
        <p:spPr>
          <a:xfrm>
            <a:off x="5975590" y="36925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432" name="Google Shape;432;g1b2793c7bfc_0_57"/>
          <p:cNvSpPr txBox="1"/>
          <p:nvPr/>
        </p:nvSpPr>
        <p:spPr>
          <a:xfrm>
            <a:off x="6275227" y="24135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graphicFrame>
        <p:nvGraphicFramePr>
          <p:cNvPr id="433" name="Google Shape;433;g1b2793c7bfc_0_57"/>
          <p:cNvGraphicFramePr/>
          <p:nvPr/>
        </p:nvGraphicFramePr>
        <p:xfrm>
          <a:off x="195050" y="1651250"/>
          <a:ext cx="3000000" cy="3000000"/>
        </p:xfrm>
        <a:graphic>
          <a:graphicData uri="http://schemas.openxmlformats.org/drawingml/2006/table">
            <a:tbl>
              <a:tblPr>
                <a:noFill/>
                <a:tableStyleId>{568DC78B-0B26-454A-BB54-D439F2FF2759}</a:tableStyleId>
              </a:tblPr>
              <a:tblGrid>
                <a:gridCol w="1597825"/>
                <a:gridCol w="1597825"/>
              </a:tblGrid>
              <a:tr h="3640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Current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Savings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2108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434" name="Google Shape;434;g1b2793c7bfc_0_57"/>
          <p:cNvSpPr/>
          <p:nvPr/>
        </p:nvSpPr>
        <p:spPr>
          <a:xfrm>
            <a:off x="118850" y="4298075"/>
            <a:ext cx="7731600" cy="687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having instant access to your money</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using a bank account to pay bills</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1b2793c7bfc_0_7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24</a:t>
            </a:r>
            <a:endParaRPr>
              <a:latin typeface="Lato"/>
              <a:ea typeface="Lato"/>
              <a:cs typeface="Lato"/>
              <a:sym typeface="Lato"/>
            </a:endParaRPr>
          </a:p>
        </p:txBody>
      </p:sp>
      <p:sp>
        <p:nvSpPr>
          <p:cNvPr id="440" name="Google Shape;440;g1b2793c7bfc_0_71"/>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41" name="Google Shape;441;g1b2793c7bfc_0_7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42" name="Google Shape;442;g1b2793c7bfc_0_71"/>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443" name="Google Shape;443;g1b2793c7bfc_0_71"/>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444" name="Google Shape;444;g1b2793c7bfc_0_71"/>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445" name="Google Shape;445;g1b2793c7bfc_0_71"/>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446" name="Google Shape;446;g1b2793c7bfc_0_71"/>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447" name="Google Shape;447;g1b2793c7bfc_0_71"/>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448" name="Google Shape;448;g1b2793c7bfc_0_71"/>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6"/>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449" name="Google Shape;449;g1b2793c7bfc_0_71"/>
          <p:cNvPicPr preferRelativeResize="0"/>
          <p:nvPr/>
        </p:nvPicPr>
        <p:blipFill rotWithShape="1">
          <a:blip r:embed="rId3">
            <a:alphaModFix/>
          </a:blip>
          <a:srcRect b="6733" l="0" r="0" t="0"/>
          <a:stretch/>
        </p:blipFill>
        <p:spPr>
          <a:xfrm>
            <a:off x="1790544" y="3075175"/>
            <a:ext cx="1528281" cy="1410600"/>
          </a:xfrm>
          <a:prstGeom prst="rect">
            <a:avLst/>
          </a:prstGeom>
          <a:noFill/>
          <a:ln cap="flat" cmpd="sng" w="28575">
            <a:solidFill>
              <a:schemeClr val="accent1"/>
            </a:solidFill>
            <a:prstDash val="solid"/>
            <a:round/>
            <a:headEnd len="sm" w="sm" type="none"/>
            <a:tailEnd len="sm" w="sm" type="none"/>
          </a:ln>
        </p:spPr>
      </p:pic>
      <p:pic>
        <p:nvPicPr>
          <p:cNvPr id="450" name="Google Shape;450;g1b2793c7bfc_0_71"/>
          <p:cNvPicPr preferRelativeResize="0"/>
          <p:nvPr/>
        </p:nvPicPr>
        <p:blipFill rotWithShape="1">
          <a:blip r:embed="rId4">
            <a:alphaModFix/>
          </a:blip>
          <a:srcRect b="14797" l="0" r="41262" t="6775"/>
          <a:stretch/>
        </p:blipFill>
        <p:spPr>
          <a:xfrm>
            <a:off x="77775" y="2076250"/>
            <a:ext cx="1528275" cy="14106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1b2793c7bfc_0_9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25</a:t>
            </a:r>
            <a:endParaRPr>
              <a:latin typeface="Lato"/>
              <a:ea typeface="Lato"/>
              <a:cs typeface="Lato"/>
              <a:sym typeface="Lato"/>
            </a:endParaRPr>
          </a:p>
        </p:txBody>
      </p:sp>
      <p:sp>
        <p:nvSpPr>
          <p:cNvPr id="456" name="Google Shape;456;g1b2793c7bfc_0_90"/>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57" name="Google Shape;457;g1b2793c7bfc_0_9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58" name="Google Shape;458;g1b2793c7bfc_0_90"/>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459" name="Google Shape;459;g1b2793c7bfc_0_90"/>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460" name="Google Shape;460;g1b2793c7bfc_0_90"/>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461" name="Google Shape;461;g1b2793c7bfc_0_90"/>
          <p:cNvSpPr txBox="1"/>
          <p:nvPr/>
        </p:nvSpPr>
        <p:spPr>
          <a:xfrm>
            <a:off x="6067896" y="1926525"/>
            <a:ext cx="29784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Instant access to your money</a:t>
            </a:r>
            <a:endParaRPr b="0" i="0" sz="1600" u="none" cap="none" strike="noStrike">
              <a:solidFill>
                <a:schemeClr val="lt1"/>
              </a:solidFill>
              <a:latin typeface="Lato"/>
              <a:ea typeface="Lato"/>
              <a:cs typeface="Lato"/>
              <a:sym typeface="Lato"/>
            </a:endParaRPr>
          </a:p>
        </p:txBody>
      </p:sp>
      <p:sp>
        <p:nvSpPr>
          <p:cNvPr id="462" name="Google Shape;462;g1b2793c7bfc_0_90"/>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463" name="Google Shape;463;g1b2793c7bfc_0_90"/>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464" name="Google Shape;464;g1b2793c7bfc_0_90"/>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7"/>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sp>
        <p:nvSpPr>
          <p:cNvPr id="465" name="Google Shape;465;g1b2793c7bfc_0_90"/>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What are the advantages and disadvantages of having instant access to your money</a:t>
            </a:r>
            <a:endParaRPr b="1" i="0" sz="1400" u="none" cap="none" strike="noStrike">
              <a:solidFill>
                <a:schemeClr val="lt1"/>
              </a:solidFill>
              <a:latin typeface="Lato"/>
              <a:ea typeface="Lato"/>
              <a:cs typeface="Lato"/>
              <a:sym typeface="Lato"/>
            </a:endParaRPr>
          </a:p>
        </p:txBody>
      </p:sp>
      <p:pic>
        <p:nvPicPr>
          <p:cNvPr id="466" name="Google Shape;466;g1b2793c7bfc_0_90"/>
          <p:cNvPicPr preferRelativeResize="0"/>
          <p:nvPr/>
        </p:nvPicPr>
        <p:blipFill rotWithShape="1">
          <a:blip r:embed="rId3">
            <a:alphaModFix/>
          </a:blip>
          <a:srcRect b="6733" l="0" r="0" t="0"/>
          <a:stretch/>
        </p:blipFill>
        <p:spPr>
          <a:xfrm>
            <a:off x="1846394" y="2327300"/>
            <a:ext cx="1528281" cy="1410600"/>
          </a:xfrm>
          <a:prstGeom prst="rect">
            <a:avLst/>
          </a:prstGeom>
          <a:noFill/>
          <a:ln cap="flat" cmpd="sng" w="28575">
            <a:solidFill>
              <a:srgbClr val="FF8022"/>
            </a:solidFill>
            <a:prstDash val="solid"/>
            <a:round/>
            <a:headEnd len="sm" w="sm" type="none"/>
            <a:tailEnd len="sm" w="sm" type="none"/>
          </a:ln>
        </p:spPr>
      </p:pic>
      <p:pic>
        <p:nvPicPr>
          <p:cNvPr id="467" name="Google Shape;467;g1b2793c7bfc_0_90"/>
          <p:cNvPicPr preferRelativeResize="0"/>
          <p:nvPr/>
        </p:nvPicPr>
        <p:blipFill rotWithShape="1">
          <a:blip r:embed="rId4">
            <a:alphaModFix/>
          </a:blip>
          <a:srcRect b="14797" l="0" r="41262" t="6775"/>
          <a:stretch/>
        </p:blipFill>
        <p:spPr>
          <a:xfrm>
            <a:off x="187475" y="2327300"/>
            <a:ext cx="1528275" cy="141060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1b2793c7bfc_0_13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26</a:t>
            </a:r>
            <a:endParaRPr>
              <a:latin typeface="Lato"/>
              <a:ea typeface="Lato"/>
              <a:cs typeface="Lato"/>
              <a:sym typeface="Lato"/>
            </a:endParaRPr>
          </a:p>
        </p:txBody>
      </p:sp>
      <p:sp>
        <p:nvSpPr>
          <p:cNvPr id="473" name="Google Shape;473;g1b2793c7bfc_0_133"/>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74" name="Google Shape;474;g1b2793c7bfc_0_133"/>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75" name="Google Shape;475;g1b2793c7bfc_0_133"/>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476" name="Google Shape;476;g1b2793c7bfc_0_133"/>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477" name="Google Shape;477;g1b2793c7bfc_0_133"/>
          <p:cNvSpPr txBox="1"/>
          <p:nvPr/>
        </p:nvSpPr>
        <p:spPr>
          <a:xfrm>
            <a:off x="3752775" y="2566000"/>
            <a:ext cx="23874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Keeps your money safe</a:t>
            </a:r>
            <a:endParaRPr b="0" i="0" sz="1600" u="none" cap="none" strike="noStrike">
              <a:solidFill>
                <a:schemeClr val="lt1"/>
              </a:solidFill>
              <a:latin typeface="Lato"/>
              <a:ea typeface="Lato"/>
              <a:cs typeface="Lato"/>
              <a:sym typeface="Lato"/>
            </a:endParaRPr>
          </a:p>
        </p:txBody>
      </p:sp>
      <p:sp>
        <p:nvSpPr>
          <p:cNvPr id="478" name="Google Shape;478;g1b2793c7bfc_0_133"/>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479" name="Google Shape;479;g1b2793c7bfc_0_133"/>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480" name="Google Shape;480;g1b2793c7bfc_0_133"/>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481" name="Google Shape;481;g1b2793c7bfc_0_133"/>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8"/>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482" name="Google Shape;482;g1b2793c7bfc_0_133"/>
          <p:cNvPicPr preferRelativeResize="0"/>
          <p:nvPr/>
        </p:nvPicPr>
        <p:blipFill rotWithShape="1">
          <a:blip r:embed="rId3">
            <a:alphaModFix/>
          </a:blip>
          <a:srcRect b="6733" l="0" r="0" t="0"/>
          <a:stretch/>
        </p:blipFill>
        <p:spPr>
          <a:xfrm>
            <a:off x="1846394" y="2327300"/>
            <a:ext cx="1528281" cy="1410600"/>
          </a:xfrm>
          <a:prstGeom prst="rect">
            <a:avLst/>
          </a:prstGeom>
          <a:noFill/>
          <a:ln cap="flat" cmpd="sng" w="28575">
            <a:solidFill>
              <a:srgbClr val="FF8022"/>
            </a:solidFill>
            <a:prstDash val="solid"/>
            <a:round/>
            <a:headEnd len="sm" w="sm" type="none"/>
            <a:tailEnd len="sm" w="sm" type="none"/>
          </a:ln>
        </p:spPr>
      </p:pic>
      <p:pic>
        <p:nvPicPr>
          <p:cNvPr id="483" name="Google Shape;483;g1b2793c7bfc_0_133"/>
          <p:cNvPicPr preferRelativeResize="0"/>
          <p:nvPr/>
        </p:nvPicPr>
        <p:blipFill rotWithShape="1">
          <a:blip r:embed="rId4">
            <a:alphaModFix/>
          </a:blip>
          <a:srcRect b="14797" l="0" r="41262" t="6775"/>
          <a:stretch/>
        </p:blipFill>
        <p:spPr>
          <a:xfrm>
            <a:off x="187475" y="2327300"/>
            <a:ext cx="1528275" cy="1410600"/>
          </a:xfrm>
          <a:prstGeom prst="rect">
            <a:avLst/>
          </a:prstGeom>
          <a:noFill/>
          <a:ln cap="flat" cmpd="sng" w="28575">
            <a:solidFill>
              <a:schemeClr val="accent2"/>
            </a:solidFill>
            <a:prstDash val="solid"/>
            <a:round/>
            <a:headEnd len="sm" w="sm" type="none"/>
            <a:tailEnd len="sm" w="sm" type="none"/>
          </a:ln>
        </p:spPr>
      </p:pic>
      <p:sp>
        <p:nvSpPr>
          <p:cNvPr id="484" name="Google Shape;484;g1b2793c7bfc_0_133"/>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Are there any instances where your money would not be safe in a bank account?</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b2793c7bfc_0_12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27</a:t>
            </a:r>
            <a:endParaRPr>
              <a:latin typeface="Lato"/>
              <a:ea typeface="Lato"/>
              <a:cs typeface="Lato"/>
              <a:sym typeface="Lato"/>
            </a:endParaRPr>
          </a:p>
        </p:txBody>
      </p:sp>
      <p:sp>
        <p:nvSpPr>
          <p:cNvPr id="490" name="Google Shape;490;g1b2793c7bfc_0_120"/>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491" name="Google Shape;491;g1b2793c7bfc_0_12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92" name="Google Shape;492;g1b2793c7bfc_0_120"/>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493" name="Google Shape;493;g1b2793c7bfc_0_120"/>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494" name="Google Shape;494;g1b2793c7bfc_0_120"/>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495" name="Google Shape;495;g1b2793c7bfc_0_120"/>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496" name="Google Shape;496;g1b2793c7bfc_0_120"/>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497" name="Google Shape;497;g1b2793c7bfc_0_120"/>
          <p:cNvSpPr txBox="1"/>
          <p:nvPr/>
        </p:nvSpPr>
        <p:spPr>
          <a:xfrm>
            <a:off x="6275227" y="2565998"/>
            <a:ext cx="27708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Guaranteed interest reward</a:t>
            </a:r>
            <a:endParaRPr b="0" i="0" sz="1600" u="none" cap="none" strike="noStrike">
              <a:solidFill>
                <a:schemeClr val="lt1"/>
              </a:solidFill>
              <a:latin typeface="Lato"/>
              <a:ea typeface="Lato"/>
              <a:cs typeface="Lato"/>
              <a:sym typeface="Lato"/>
            </a:endParaRPr>
          </a:p>
        </p:txBody>
      </p:sp>
      <p:sp>
        <p:nvSpPr>
          <p:cNvPr id="498" name="Google Shape;498;g1b2793c7bfc_0_120"/>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9"/>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499" name="Google Shape;499;g1b2793c7bfc_0_120"/>
          <p:cNvPicPr preferRelativeResize="0"/>
          <p:nvPr/>
        </p:nvPicPr>
        <p:blipFill rotWithShape="1">
          <a:blip r:embed="rId3">
            <a:alphaModFix/>
          </a:blip>
          <a:srcRect b="6733" l="0" r="0" t="0"/>
          <a:stretch/>
        </p:blipFill>
        <p:spPr>
          <a:xfrm>
            <a:off x="437800" y="2113289"/>
            <a:ext cx="2329800" cy="2150412"/>
          </a:xfrm>
          <a:prstGeom prst="rect">
            <a:avLst/>
          </a:prstGeom>
          <a:noFill/>
          <a:ln cap="flat" cmpd="sng" w="28575">
            <a:solidFill>
              <a:srgbClr val="FF8022"/>
            </a:solidFill>
            <a:prstDash val="solid"/>
            <a:round/>
            <a:headEnd len="sm" w="sm" type="none"/>
            <a:tailEnd len="sm" w="sm" type="none"/>
          </a:ln>
        </p:spPr>
      </p:pic>
      <p:sp>
        <p:nvSpPr>
          <p:cNvPr id="500" name="Google Shape;500;g1b2793c7bfc_0_120"/>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How are banks able to provide interest, where does this money come from?</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1b2793c7bfc_0_14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28</a:t>
            </a:r>
            <a:endParaRPr>
              <a:latin typeface="Lato"/>
              <a:ea typeface="Lato"/>
              <a:cs typeface="Lato"/>
              <a:sym typeface="Lato"/>
            </a:endParaRPr>
          </a:p>
        </p:txBody>
      </p:sp>
      <p:sp>
        <p:nvSpPr>
          <p:cNvPr id="506" name="Google Shape;506;g1b2793c7bfc_0_146"/>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507" name="Google Shape;507;g1b2793c7bfc_0_14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08" name="Google Shape;508;g1b2793c7bfc_0_146"/>
          <p:cNvSpPr txBox="1"/>
          <p:nvPr/>
        </p:nvSpPr>
        <p:spPr>
          <a:xfrm>
            <a:off x="4722200" y="3205472"/>
            <a:ext cx="43239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Mostly used for day to day spending</a:t>
            </a:r>
            <a:endParaRPr b="0" i="0" sz="1600" u="none" cap="none" strike="noStrike">
              <a:solidFill>
                <a:schemeClr val="lt1"/>
              </a:solidFill>
              <a:latin typeface="Lato"/>
              <a:ea typeface="Lato"/>
              <a:cs typeface="Lato"/>
              <a:sym typeface="Lato"/>
            </a:endParaRPr>
          </a:p>
        </p:txBody>
      </p:sp>
      <p:sp>
        <p:nvSpPr>
          <p:cNvPr id="509" name="Google Shape;509;g1b2793c7bfc_0_146"/>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510" name="Google Shape;510;g1b2793c7bfc_0_146"/>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511" name="Google Shape;511;g1b2793c7bfc_0_146"/>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512" name="Google Shape;512;g1b2793c7bfc_0_146"/>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513" name="Google Shape;513;g1b2793c7bfc_0_146"/>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514" name="Google Shape;514;g1b2793c7bfc_0_146"/>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10"/>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515" name="Google Shape;515;g1b2793c7bfc_0_146"/>
          <p:cNvPicPr preferRelativeResize="0"/>
          <p:nvPr/>
        </p:nvPicPr>
        <p:blipFill rotWithShape="1">
          <a:blip r:embed="rId3">
            <a:alphaModFix/>
          </a:blip>
          <a:srcRect b="14797" l="0" r="41262" t="6775"/>
          <a:stretch/>
        </p:blipFill>
        <p:spPr>
          <a:xfrm>
            <a:off x="667050" y="2113300"/>
            <a:ext cx="2329800" cy="2150400"/>
          </a:xfrm>
          <a:prstGeom prst="rect">
            <a:avLst/>
          </a:prstGeom>
          <a:noFill/>
          <a:ln cap="flat" cmpd="sng" w="28575">
            <a:solidFill>
              <a:schemeClr val="accent2"/>
            </a:solidFill>
            <a:prstDash val="solid"/>
            <a:round/>
            <a:headEnd len="sm" w="sm" type="none"/>
            <a:tailEnd len="sm" w="sm" type="none"/>
          </a:ln>
        </p:spPr>
      </p:pic>
      <p:sp>
        <p:nvSpPr>
          <p:cNvPr id="516" name="Google Shape;516;g1b2793c7bfc_0_146"/>
          <p:cNvSpPr/>
          <p:nvPr/>
        </p:nvSpPr>
        <p:spPr>
          <a:xfrm>
            <a:off x="195050" y="4484425"/>
            <a:ext cx="7731600" cy="5160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How do bank accounts help to manage day to day spending? Why would some people argue it’s better to use cash instead of a bank card.</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1b2793c7bfc_0_15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29</a:t>
            </a:r>
            <a:endParaRPr>
              <a:latin typeface="Lato"/>
              <a:ea typeface="Lato"/>
              <a:cs typeface="Lato"/>
              <a:sym typeface="Lato"/>
            </a:endParaRPr>
          </a:p>
        </p:txBody>
      </p:sp>
      <p:sp>
        <p:nvSpPr>
          <p:cNvPr id="522" name="Google Shape;522;g1b2793c7bfc_0_159"/>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523" name="Google Shape;523;g1b2793c7bfc_0_15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24" name="Google Shape;524;g1b2793c7bfc_0_159"/>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525" name="Google Shape;525;g1b2793c7bfc_0_159"/>
          <p:cNvSpPr txBox="1"/>
          <p:nvPr/>
        </p:nvSpPr>
        <p:spPr>
          <a:xfrm>
            <a:off x="4036426" y="3844950"/>
            <a:ext cx="18201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Use it to pay bills</a:t>
            </a:r>
            <a:endParaRPr b="0" i="0" sz="1600" u="none" cap="none" strike="noStrike">
              <a:solidFill>
                <a:schemeClr val="lt1"/>
              </a:solidFill>
              <a:latin typeface="Lato"/>
              <a:ea typeface="Lato"/>
              <a:cs typeface="Lato"/>
              <a:sym typeface="Lato"/>
            </a:endParaRPr>
          </a:p>
        </p:txBody>
      </p:sp>
      <p:sp>
        <p:nvSpPr>
          <p:cNvPr id="526" name="Google Shape;526;g1b2793c7bfc_0_159"/>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527" name="Google Shape;527;g1b2793c7bfc_0_159"/>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528" name="Google Shape;528;g1b2793c7bfc_0_159"/>
          <p:cNvSpPr txBox="1"/>
          <p:nvPr/>
        </p:nvSpPr>
        <p:spPr>
          <a:xfrm>
            <a:off x="5975590" y="3844949"/>
            <a:ext cx="30705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save up for something</a:t>
            </a:r>
            <a:endParaRPr b="0" i="0" sz="1600" u="none" cap="none" strike="noStrike">
              <a:solidFill>
                <a:schemeClr val="accent2"/>
              </a:solidFill>
              <a:latin typeface="Lato"/>
              <a:ea typeface="Lato"/>
              <a:cs typeface="Lato"/>
              <a:sym typeface="Lato"/>
            </a:endParaRPr>
          </a:p>
        </p:txBody>
      </p:sp>
      <p:sp>
        <p:nvSpPr>
          <p:cNvPr id="529" name="Google Shape;529;g1b2793c7bfc_0_159"/>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530" name="Google Shape;530;g1b2793c7bfc_0_159"/>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11"/>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531" name="Google Shape;531;g1b2793c7bfc_0_159"/>
          <p:cNvPicPr preferRelativeResize="0"/>
          <p:nvPr/>
        </p:nvPicPr>
        <p:blipFill rotWithShape="1">
          <a:blip r:embed="rId3">
            <a:alphaModFix/>
          </a:blip>
          <a:srcRect b="14797" l="0" r="41262" t="6775"/>
          <a:stretch/>
        </p:blipFill>
        <p:spPr>
          <a:xfrm>
            <a:off x="552950" y="2113300"/>
            <a:ext cx="2329800" cy="2150400"/>
          </a:xfrm>
          <a:prstGeom prst="rect">
            <a:avLst/>
          </a:prstGeom>
          <a:noFill/>
          <a:ln cap="flat" cmpd="sng" w="28575">
            <a:solidFill>
              <a:schemeClr val="accent2"/>
            </a:solidFill>
            <a:prstDash val="solid"/>
            <a:round/>
            <a:headEnd len="sm" w="sm" type="none"/>
            <a:tailEnd len="sm" w="sm" type="none"/>
          </a:ln>
        </p:spPr>
      </p:pic>
      <p:sp>
        <p:nvSpPr>
          <p:cNvPr id="532" name="Google Shape;532;g1b2793c7bfc_0_159"/>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What are the advantages and disadvantages of using a bank account to pay bills</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69" name="Google Shape;169;g1575e96a1fb_0_240"/>
          <p:cNvGraphicFramePr/>
          <p:nvPr/>
        </p:nvGraphicFramePr>
        <p:xfrm>
          <a:off x="871975" y="1721850"/>
          <a:ext cx="3000000" cy="3000000"/>
        </p:xfrm>
        <a:graphic>
          <a:graphicData uri="http://schemas.openxmlformats.org/drawingml/2006/table">
            <a:tbl>
              <a:tblPr>
                <a:noFill/>
                <a:tableStyleId>{568DC78B-0B26-454A-BB54-D439F2FF2759}</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066450">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How to open a bank account </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r</a:t>
                      </a:r>
                      <a:r>
                        <a:rPr b="0" lang="en-GB" sz="1400" u="none" cap="none" strike="noStrike">
                          <a:latin typeface="Lato"/>
                          <a:ea typeface="Lato"/>
                          <a:cs typeface="Lato"/>
                          <a:sym typeface="Lato"/>
                        </a:rPr>
                        <a:t>ead a bank statement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save money</a:t>
                      </a:r>
                      <a:endParaRPr b="0" sz="1400" u="none" cap="none" strike="noStrike">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use bank cards</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manage debt</a:t>
                      </a:r>
                      <a:endParaRPr>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t/>
                      </a:r>
                      <a:endParaRPr>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A guide to banking</a:t>
                      </a:r>
                      <a:endParaRPr b="0"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
        <p:nvSpPr>
          <p:cNvPr id="170" name="Google Shape;170;g1575e96a1fb_0_24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1b2793c7bfc_0_17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30</a:t>
            </a:r>
            <a:endParaRPr>
              <a:latin typeface="Lato"/>
              <a:ea typeface="Lato"/>
              <a:cs typeface="Lato"/>
              <a:sym typeface="Lato"/>
            </a:endParaRPr>
          </a:p>
        </p:txBody>
      </p:sp>
      <p:sp>
        <p:nvSpPr>
          <p:cNvPr id="538" name="Google Shape;538;g1b2793c7bfc_0_172"/>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539" name="Google Shape;539;g1b2793c7bfc_0_17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40" name="Google Shape;540;g1b2793c7bfc_0_172"/>
          <p:cNvSpPr txBox="1"/>
          <p:nvPr/>
        </p:nvSpPr>
        <p:spPr>
          <a:xfrm>
            <a:off x="4722200" y="3205472"/>
            <a:ext cx="43239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Mostly used for day to day spending</a:t>
            </a:r>
            <a:endParaRPr b="0" i="0" sz="1600" u="none" cap="none" strike="noStrike">
              <a:solidFill>
                <a:schemeClr val="accent2"/>
              </a:solidFill>
              <a:latin typeface="Lato"/>
              <a:ea typeface="Lato"/>
              <a:cs typeface="Lato"/>
              <a:sym typeface="Lato"/>
            </a:endParaRPr>
          </a:p>
        </p:txBody>
      </p:sp>
      <p:sp>
        <p:nvSpPr>
          <p:cNvPr id="541" name="Google Shape;541;g1b2793c7bfc_0_172"/>
          <p:cNvSpPr txBox="1"/>
          <p:nvPr/>
        </p:nvSpPr>
        <p:spPr>
          <a:xfrm>
            <a:off x="4036426" y="3844950"/>
            <a:ext cx="18201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Use it to pay bills</a:t>
            </a:r>
            <a:endParaRPr b="0" i="0" sz="1600" u="none" cap="none" strike="noStrike">
              <a:solidFill>
                <a:schemeClr val="accent2"/>
              </a:solidFill>
              <a:latin typeface="Lato"/>
              <a:ea typeface="Lato"/>
              <a:cs typeface="Lato"/>
              <a:sym typeface="Lato"/>
            </a:endParaRPr>
          </a:p>
        </p:txBody>
      </p:sp>
      <p:sp>
        <p:nvSpPr>
          <p:cNvPr id="542" name="Google Shape;542;g1b2793c7bfc_0_172"/>
          <p:cNvSpPr txBox="1"/>
          <p:nvPr/>
        </p:nvSpPr>
        <p:spPr>
          <a:xfrm>
            <a:off x="3752775" y="2566000"/>
            <a:ext cx="2387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Keeps your money safe</a:t>
            </a:r>
            <a:endParaRPr b="0" i="0" sz="1600" u="none" cap="none" strike="noStrike">
              <a:solidFill>
                <a:schemeClr val="accent2"/>
              </a:solidFill>
              <a:latin typeface="Lato"/>
              <a:ea typeface="Lato"/>
              <a:cs typeface="Lato"/>
              <a:sym typeface="Lato"/>
            </a:endParaRPr>
          </a:p>
        </p:txBody>
      </p:sp>
      <p:sp>
        <p:nvSpPr>
          <p:cNvPr id="543" name="Google Shape;543;g1b2793c7bfc_0_172"/>
          <p:cNvSpPr txBox="1"/>
          <p:nvPr/>
        </p:nvSpPr>
        <p:spPr>
          <a:xfrm>
            <a:off x="6067896" y="1926525"/>
            <a:ext cx="29784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Instant access to your money</a:t>
            </a:r>
            <a:endParaRPr b="0" i="0" sz="1600" u="none" cap="none" strike="noStrike">
              <a:solidFill>
                <a:schemeClr val="accent2"/>
              </a:solidFill>
              <a:latin typeface="Lato"/>
              <a:ea typeface="Lato"/>
              <a:cs typeface="Lato"/>
              <a:sym typeface="Lato"/>
            </a:endParaRPr>
          </a:p>
        </p:txBody>
      </p:sp>
      <p:sp>
        <p:nvSpPr>
          <p:cNvPr id="544" name="Google Shape;544;g1b2793c7bfc_0_172"/>
          <p:cNvSpPr txBox="1"/>
          <p:nvPr/>
        </p:nvSpPr>
        <p:spPr>
          <a:xfrm>
            <a:off x="5975590" y="3844949"/>
            <a:ext cx="3070500" cy="43110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Use it to save up for something</a:t>
            </a:r>
            <a:endParaRPr b="0" i="0" sz="1600" u="none" cap="none" strike="noStrike">
              <a:solidFill>
                <a:schemeClr val="lt1"/>
              </a:solidFill>
              <a:latin typeface="Lato"/>
              <a:ea typeface="Lato"/>
              <a:cs typeface="Lato"/>
              <a:sym typeface="Lato"/>
            </a:endParaRPr>
          </a:p>
        </p:txBody>
      </p:sp>
      <p:sp>
        <p:nvSpPr>
          <p:cNvPr id="545" name="Google Shape;545;g1b2793c7bfc_0_172"/>
          <p:cNvSpPr txBox="1"/>
          <p:nvPr/>
        </p:nvSpPr>
        <p:spPr>
          <a:xfrm>
            <a:off x="6275227" y="2565998"/>
            <a:ext cx="2770800" cy="431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Guaranteed interest reward</a:t>
            </a:r>
            <a:endParaRPr b="0" i="0" sz="1600" u="none" cap="none" strike="noStrike">
              <a:solidFill>
                <a:schemeClr val="accent2"/>
              </a:solidFill>
              <a:latin typeface="Lato"/>
              <a:ea typeface="Lato"/>
              <a:cs typeface="Lato"/>
              <a:sym typeface="Lato"/>
            </a:endParaRPr>
          </a:p>
        </p:txBody>
      </p:sp>
      <p:sp>
        <p:nvSpPr>
          <p:cNvPr id="546" name="Google Shape;546;g1b2793c7bfc_0_172"/>
          <p:cNvSpPr txBox="1"/>
          <p:nvPr/>
        </p:nvSpPr>
        <p:spPr>
          <a:xfrm>
            <a:off x="126300" y="1070025"/>
            <a:ext cx="88914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12"/>
                  </a:ext>
                </a:extLst>
              </a:rPr>
              <a:t>Using </a:t>
            </a:r>
            <a:r>
              <a:rPr b="1" i="0" lang="en-GB" sz="1800" u="none" cap="none" strike="noStrike">
                <a:solidFill>
                  <a:schemeClr val="accent1"/>
                </a:solidFill>
                <a:latin typeface="Lato"/>
                <a:ea typeface="Lato"/>
                <a:cs typeface="Lato"/>
                <a:sym typeface="Lato"/>
              </a:rPr>
              <a:t>1 hand to make the letter C for Current account, and 2 hands to make the letter S for Savings account, make the letter to show which each statement applies to</a:t>
            </a:r>
            <a:endParaRPr b="1" i="0" sz="1800" u="none" cap="none" strike="noStrike">
              <a:solidFill>
                <a:schemeClr val="accent1"/>
              </a:solidFill>
              <a:latin typeface="Lato"/>
              <a:ea typeface="Lato"/>
              <a:cs typeface="Lato"/>
              <a:sym typeface="Lato"/>
            </a:endParaRPr>
          </a:p>
        </p:txBody>
      </p:sp>
      <p:pic>
        <p:nvPicPr>
          <p:cNvPr id="547" name="Google Shape;547;g1b2793c7bfc_0_172"/>
          <p:cNvPicPr preferRelativeResize="0"/>
          <p:nvPr/>
        </p:nvPicPr>
        <p:blipFill rotWithShape="1">
          <a:blip r:embed="rId3">
            <a:alphaModFix/>
          </a:blip>
          <a:srcRect b="6733" l="0" r="0" t="0"/>
          <a:stretch/>
        </p:blipFill>
        <p:spPr>
          <a:xfrm>
            <a:off x="631950" y="2113289"/>
            <a:ext cx="2329800" cy="2150412"/>
          </a:xfrm>
          <a:prstGeom prst="rect">
            <a:avLst/>
          </a:prstGeom>
          <a:noFill/>
          <a:ln cap="flat" cmpd="sng" w="28575">
            <a:solidFill>
              <a:srgbClr val="FF8022"/>
            </a:solidFill>
            <a:prstDash val="solid"/>
            <a:round/>
            <a:headEnd len="sm" w="sm" type="none"/>
            <a:tailEnd len="sm" w="sm" type="none"/>
          </a:ln>
        </p:spPr>
      </p:pic>
      <p:sp>
        <p:nvSpPr>
          <p:cNvPr id="548" name="Google Shape;548;g1b2793c7bfc_0_172"/>
          <p:cNvSpPr/>
          <p:nvPr/>
        </p:nvSpPr>
        <p:spPr>
          <a:xfrm>
            <a:off x="195050" y="4526675"/>
            <a:ext cx="7731600" cy="4311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Which statement does this link to that adds benefit to using this type of account?</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1da05a27f7c_1_16"/>
          <p:cNvSpPr/>
          <p:nvPr/>
        </p:nvSpPr>
        <p:spPr>
          <a:xfrm>
            <a:off x="7892025" y="4348500"/>
            <a:ext cx="1088700" cy="649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1da05a27f7c_1_1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31</a:t>
            </a:r>
            <a:endParaRPr>
              <a:latin typeface="Lato"/>
              <a:ea typeface="Lato"/>
              <a:cs typeface="Lato"/>
              <a:sym typeface="Lato"/>
            </a:endParaRPr>
          </a:p>
        </p:txBody>
      </p:sp>
      <p:sp>
        <p:nvSpPr>
          <p:cNvPr id="555" name="Google Shape;555;g1da05a27f7c_1_16"/>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Current, savings or both?</a:t>
            </a:r>
            <a:endParaRPr b="1" i="0" sz="2900" u="none" cap="none" strike="noStrike">
              <a:solidFill>
                <a:schemeClr val="accent2"/>
              </a:solidFill>
              <a:latin typeface="Lato"/>
              <a:ea typeface="Lato"/>
              <a:cs typeface="Lato"/>
              <a:sym typeface="Lato"/>
            </a:endParaRPr>
          </a:p>
        </p:txBody>
      </p:sp>
      <p:sp>
        <p:nvSpPr>
          <p:cNvPr id="556" name="Google Shape;556;g1da05a27f7c_1_16"/>
          <p:cNvSpPr txBox="1"/>
          <p:nvPr/>
        </p:nvSpPr>
        <p:spPr>
          <a:xfrm>
            <a:off x="27676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57" name="Google Shape;557;g1da05a27f7c_1_16"/>
          <p:cNvSpPr txBox="1"/>
          <p:nvPr/>
        </p:nvSpPr>
        <p:spPr>
          <a:xfrm>
            <a:off x="46875" y="1017125"/>
            <a:ext cx="8999400" cy="4617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Create a table to sort the statements below into current account or savings account</a:t>
            </a:r>
            <a:endParaRPr b="1" i="0" sz="1800" u="none" cap="none" strike="noStrike">
              <a:solidFill>
                <a:schemeClr val="accent1"/>
              </a:solidFill>
              <a:latin typeface="Lato"/>
              <a:ea typeface="Lato"/>
              <a:cs typeface="Lato"/>
              <a:sym typeface="Lato"/>
            </a:endParaRPr>
          </a:p>
        </p:txBody>
      </p:sp>
      <p:graphicFrame>
        <p:nvGraphicFramePr>
          <p:cNvPr id="558" name="Google Shape;558;g1da05a27f7c_1_16"/>
          <p:cNvGraphicFramePr/>
          <p:nvPr/>
        </p:nvGraphicFramePr>
        <p:xfrm>
          <a:off x="332925" y="1484738"/>
          <a:ext cx="3000000" cy="3000000"/>
        </p:xfrm>
        <a:graphic>
          <a:graphicData uri="http://schemas.openxmlformats.org/drawingml/2006/table">
            <a:tbl>
              <a:tblPr>
                <a:noFill/>
                <a:tableStyleId>{568DC78B-0B26-454A-BB54-D439F2FF2759}</a:tableStyleId>
              </a:tblPr>
              <a:tblGrid>
                <a:gridCol w="3966275"/>
                <a:gridCol w="3966275"/>
              </a:tblGrid>
              <a:tr h="323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Current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Savings account</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1494575">
                <a:tc>
                  <a:txBody>
                    <a:bodyPr/>
                    <a:lstStyle/>
                    <a:p>
                      <a:pPr indent="0" lvl="0" marL="101600" rtl="0" algn="l">
                        <a:lnSpc>
                          <a:spcPct val="115000"/>
                        </a:lnSpc>
                        <a:spcBef>
                          <a:spcPts val="0"/>
                        </a:spcBef>
                        <a:spcAft>
                          <a:spcPts val="0"/>
                        </a:spcAft>
                        <a:buClr>
                          <a:srgbClr val="000000"/>
                        </a:buClr>
                        <a:buSzPts val="1400"/>
                        <a:buFont typeface="Arial"/>
                        <a:buNone/>
                      </a:pPr>
                      <a:r>
                        <a:rPr b="1" lang="en-GB">
                          <a:solidFill>
                            <a:srgbClr val="6AA84F"/>
                          </a:solidFill>
                          <a:latin typeface="Lato"/>
                          <a:ea typeface="Lato"/>
                          <a:cs typeface="Lato"/>
                          <a:sym typeface="Lato"/>
                          <a:extLst>
                            <a:ext uri="http://customooxmlschemas.google.com/">
                              <go:slidesCustomData xmlns:go="http://customooxmlschemas.google.com/" textRoundtripDataId="13"/>
                            </a:ext>
                          </a:extLst>
                        </a:rPr>
                        <a:t>Keeps your money safe</a:t>
                      </a:r>
                      <a:endParaRPr b="1">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Can use for day to day spending</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Instant access to your money</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Use it to pay bills</a:t>
                      </a:r>
                      <a:endParaRPr b="1" sz="1400" u="none" cap="none" strike="noStrike">
                        <a:solidFill>
                          <a:srgbClr val="6AA84F"/>
                        </a:solidFill>
                        <a:latin typeface="Lato"/>
                        <a:ea typeface="Lato"/>
                        <a:cs typeface="Lato"/>
                        <a:sym typeface="Lato"/>
                      </a:endParaRPr>
                    </a:p>
                  </a:txBody>
                  <a:tcPr marT="91425" marB="91425" marR="91425" marL="91425"/>
                </a:tc>
                <a:tc>
                  <a:txBody>
                    <a:bodyPr/>
                    <a:lstStyle/>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extLst>
                            <a:ext uri="http://customooxmlschemas.google.com/">
                              <go:slidesCustomData xmlns:go="http://customooxmlschemas.google.com/" textRoundtripDataId="14"/>
                            </a:ext>
                          </a:extLst>
                        </a:rPr>
                        <a:t>Keeps your money safe</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Guaranteed interest reward</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t/>
                      </a:r>
                      <a:endParaRPr b="1" sz="1400" u="none" cap="none" strike="noStrike">
                        <a:solidFill>
                          <a:srgbClr val="6AA84F"/>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lang="en-GB" sz="1400" u="none" cap="none" strike="noStrike">
                          <a:solidFill>
                            <a:srgbClr val="6AA84F"/>
                          </a:solidFill>
                          <a:latin typeface="Lato"/>
                          <a:ea typeface="Lato"/>
                          <a:cs typeface="Lato"/>
                          <a:sym typeface="Lato"/>
                        </a:rPr>
                        <a:t>Use it to save up for something</a:t>
                      </a:r>
                      <a:endParaRPr b="1" sz="1400" u="none" cap="none" strike="noStrike">
                        <a:solidFill>
                          <a:srgbClr val="6AA84F"/>
                        </a:solidFill>
                        <a:latin typeface="Lato"/>
                        <a:ea typeface="Lato"/>
                        <a:cs typeface="Lato"/>
                        <a:sym typeface="Lato"/>
                      </a:endParaRPr>
                    </a:p>
                  </a:txBody>
                  <a:tcPr marT="91425" marB="91425" marR="91425" marL="91425"/>
                </a:tc>
              </a:tr>
            </a:tbl>
          </a:graphicData>
        </a:graphic>
      </p:graphicFrame>
      <p:sp>
        <p:nvSpPr>
          <p:cNvPr id="559" name="Google Shape;559;g1da05a27f7c_1_16"/>
          <p:cNvSpPr/>
          <p:nvPr/>
        </p:nvSpPr>
        <p:spPr>
          <a:xfrm>
            <a:off x="332925" y="3914850"/>
            <a:ext cx="7932600" cy="8397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Stretch: </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having instant access to your money</a:t>
            </a:r>
            <a:endParaRPr b="1" i="0" sz="14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AutoNum type="arabicParenR"/>
            </a:pPr>
            <a:r>
              <a:rPr b="1" i="0" lang="en-GB" sz="1400" u="none" cap="none" strike="noStrike">
                <a:solidFill>
                  <a:schemeClr val="lt1"/>
                </a:solidFill>
                <a:latin typeface="Lato"/>
                <a:ea typeface="Lato"/>
                <a:cs typeface="Lato"/>
                <a:sym typeface="Lato"/>
              </a:rPr>
              <a:t>What are the advantages and disadvantages of using a bank account to pay bills</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2033b5cdacb_0_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65" name="Google Shape;565;g2033b5cdacb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g2033b5cdacb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67" name="Google Shape;567;g2033b5cdacb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68" name="Google Shape;568;g2033b5cdacb_0_0"/>
          <p:cNvSpPr txBox="1"/>
          <p:nvPr/>
        </p:nvSpPr>
        <p:spPr>
          <a:xfrm>
            <a:off x="488176" y="14012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Explain why it’s important to have a bank account</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92D05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Identify the steps to setting up a  bank account </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33</a:t>
            </a:r>
            <a:endParaRPr>
              <a:latin typeface="Lato"/>
              <a:ea typeface="Lato"/>
              <a:cs typeface="Lato"/>
              <a:sym typeface="Lato"/>
            </a:endParaRPr>
          </a:p>
        </p:txBody>
      </p:sp>
      <p:sp>
        <p:nvSpPr>
          <p:cNvPr id="574" name="Google Shape;574;p16"/>
          <p:cNvSpPr txBox="1"/>
          <p:nvPr>
            <p:ph type="ctrTitle"/>
          </p:nvPr>
        </p:nvSpPr>
        <p:spPr>
          <a:xfrm>
            <a:off x="205350" y="24276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5"/>
                  </a:ext>
                </a:extLst>
              </a:rPr>
              <a:t>Current</a:t>
            </a:r>
            <a:r>
              <a:rPr b="1" i="0" lang="en-GB" sz="2900" u="none" cap="none" strike="noStrike">
                <a:solidFill>
                  <a:schemeClr val="accent2"/>
                </a:solidFill>
                <a:latin typeface="Lato"/>
                <a:ea typeface="Lato"/>
                <a:cs typeface="Lato"/>
                <a:sym typeface="Lato"/>
              </a:rPr>
              <a:t> account switching quotes from MoneySavingExpert.com – would you switch?</a:t>
            </a:r>
            <a:endParaRPr b="1" i="0" sz="2900" u="none" cap="none" strike="noStrike">
              <a:solidFill>
                <a:schemeClr val="accent2"/>
              </a:solidFill>
              <a:latin typeface="Lato"/>
              <a:ea typeface="Lato"/>
              <a:cs typeface="Lato"/>
              <a:sym typeface="Lato"/>
            </a:endParaRPr>
          </a:p>
        </p:txBody>
      </p:sp>
      <p:sp>
        <p:nvSpPr>
          <p:cNvPr id="575" name="Google Shape;575;p1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76" name="Google Shape;576;p16"/>
          <p:cNvSpPr txBox="1"/>
          <p:nvPr/>
        </p:nvSpPr>
        <p:spPr>
          <a:xfrm>
            <a:off x="5132525" y="2175925"/>
            <a:ext cx="39060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What were the reasons for choosing a different account?</a:t>
            </a:r>
            <a:endParaRPr b="0" i="0" sz="2200" u="none" cap="none" strike="noStrike">
              <a:solidFill>
                <a:srgbClr val="000000"/>
              </a:solidFill>
              <a:latin typeface="Lato"/>
              <a:ea typeface="Lato"/>
              <a:cs typeface="Lato"/>
              <a:sym typeface="Lato"/>
            </a:endParaRPr>
          </a:p>
        </p:txBody>
      </p:sp>
      <p:grpSp>
        <p:nvGrpSpPr>
          <p:cNvPr id="577" name="Google Shape;577;p16"/>
          <p:cNvGrpSpPr/>
          <p:nvPr/>
        </p:nvGrpSpPr>
        <p:grpSpPr>
          <a:xfrm>
            <a:off x="12500" y="1349709"/>
            <a:ext cx="4623875" cy="2977638"/>
            <a:chOff x="305350" y="1630750"/>
            <a:chExt cx="4623875" cy="2446100"/>
          </a:xfrm>
        </p:grpSpPr>
        <p:pic>
          <p:nvPicPr>
            <p:cNvPr descr="Multiple bank switching: how to easily make £100s plus perks - Google Chrome" id="578" name="Google Shape;578;p16"/>
            <p:cNvPicPr preferRelativeResize="0"/>
            <p:nvPr/>
          </p:nvPicPr>
          <p:blipFill rotWithShape="1">
            <a:blip r:embed="rId3">
              <a:alphaModFix/>
            </a:blip>
            <a:srcRect b="6480" l="32995" r="12248" t="61541"/>
            <a:stretch/>
          </p:blipFill>
          <p:spPr>
            <a:xfrm>
              <a:off x="305350" y="2739875"/>
              <a:ext cx="4623875" cy="1336975"/>
            </a:xfrm>
            <a:prstGeom prst="rect">
              <a:avLst/>
            </a:prstGeom>
            <a:noFill/>
            <a:ln>
              <a:noFill/>
            </a:ln>
          </p:spPr>
        </p:pic>
        <p:pic>
          <p:nvPicPr>
            <p:cNvPr descr="Multiple bank switching: how to easily make £100s plus perks - Google Chrome" id="579" name="Google Shape;579;p16"/>
            <p:cNvPicPr preferRelativeResize="0"/>
            <p:nvPr/>
          </p:nvPicPr>
          <p:blipFill rotWithShape="1">
            <a:blip r:embed="rId3">
              <a:alphaModFix/>
            </a:blip>
            <a:srcRect b="57317" l="32995" r="12248" t="18152"/>
            <a:stretch/>
          </p:blipFill>
          <p:spPr>
            <a:xfrm>
              <a:off x="305350" y="1630750"/>
              <a:ext cx="4623875" cy="1025600"/>
            </a:xfrm>
            <a:prstGeom prst="rect">
              <a:avLst/>
            </a:prstGeom>
            <a:noFill/>
            <a:ln>
              <a:noFill/>
            </a:ln>
          </p:spPr>
        </p:pic>
      </p:grpSp>
      <p:sp>
        <p:nvSpPr>
          <p:cNvPr id="580" name="Google Shape;580;p16"/>
          <p:cNvSpPr/>
          <p:nvPr/>
        </p:nvSpPr>
        <p:spPr>
          <a:xfrm flipH="1" rot="10800000">
            <a:off x="1991275" y="1677775"/>
            <a:ext cx="1866000" cy="161400"/>
          </a:xfrm>
          <a:prstGeom prst="rect">
            <a:avLst/>
          </a:prstGeom>
          <a:solidFill>
            <a:srgbClr val="FF8022">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6"/>
          <p:cNvSpPr/>
          <p:nvPr/>
        </p:nvSpPr>
        <p:spPr>
          <a:xfrm flipH="1" rot="10800000">
            <a:off x="1874400" y="3118900"/>
            <a:ext cx="1390800" cy="161400"/>
          </a:xfrm>
          <a:prstGeom prst="rect">
            <a:avLst/>
          </a:prstGeom>
          <a:solidFill>
            <a:srgbClr val="FF8022">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6"/>
          <p:cNvSpPr/>
          <p:nvPr/>
        </p:nvSpPr>
        <p:spPr>
          <a:xfrm flipH="1" rot="10800000">
            <a:off x="439125" y="3935400"/>
            <a:ext cx="1390800" cy="161400"/>
          </a:xfrm>
          <a:prstGeom prst="rect">
            <a:avLst/>
          </a:prstGeom>
          <a:solidFill>
            <a:srgbClr val="FF8022">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6"/>
          <p:cNvSpPr txBox="1"/>
          <p:nvPr/>
        </p:nvSpPr>
        <p:spPr>
          <a:xfrm>
            <a:off x="4849600" y="1732763"/>
            <a:ext cx="3965100" cy="12006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New </a:t>
            </a:r>
            <a:r>
              <a:rPr b="0" i="0" lang="en-GB" sz="2200" u="none" cap="none" strike="noStrike">
                <a:solidFill>
                  <a:srgbClr val="000000"/>
                </a:solidFill>
                <a:latin typeface="Lato"/>
                <a:ea typeface="Lato"/>
                <a:cs typeface="Lato"/>
                <a:sym typeface="Lato"/>
                <a:extLst>
                  <a:ext uri="http://customooxmlschemas.google.com/">
                    <go:slidesCustomData xmlns:go="http://customooxmlschemas.google.com/" textRoundtripDataId="16"/>
                  </a:ext>
                </a:extLst>
              </a:rPr>
              <a:t>customers</a:t>
            </a:r>
            <a:r>
              <a:rPr b="0" i="0" lang="en-GB" sz="2200" u="none" cap="none" strike="noStrike">
                <a:solidFill>
                  <a:srgbClr val="000000"/>
                </a:solidFill>
                <a:latin typeface="Lato"/>
                <a:ea typeface="Lato"/>
                <a:cs typeface="Lato"/>
                <a:sym typeface="Lato"/>
              </a:rPr>
              <a:t> to a bank might receive a reward or deal for opening a new account.</a:t>
            </a:r>
            <a:endParaRPr b="0" i="0" sz="2200" u="none" cap="none" strike="noStrike">
              <a:solidFill>
                <a:srgbClr val="000000"/>
              </a:solidFill>
              <a:latin typeface="Lato"/>
              <a:ea typeface="Lato"/>
              <a:cs typeface="Lato"/>
              <a:sym typeface="Lato"/>
            </a:endParaRPr>
          </a:p>
        </p:txBody>
      </p:sp>
      <p:sp>
        <p:nvSpPr>
          <p:cNvPr id="584" name="Google Shape;584;p16"/>
          <p:cNvSpPr txBox="1"/>
          <p:nvPr/>
        </p:nvSpPr>
        <p:spPr>
          <a:xfrm>
            <a:off x="4849600" y="3037825"/>
            <a:ext cx="3965100" cy="1200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What concerns might a person have when switching accounts?</a:t>
            </a:r>
            <a:endParaRPr b="0"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1b2793c7bfc_0_20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a:latin typeface="Lato"/>
                <a:ea typeface="Lato"/>
                <a:cs typeface="Lato"/>
                <a:sym typeface="Lato"/>
              </a:rPr>
              <a:t>34</a:t>
            </a:r>
            <a:endParaRPr>
              <a:latin typeface="Lato"/>
              <a:ea typeface="Lato"/>
              <a:cs typeface="Lato"/>
              <a:sym typeface="Lato"/>
            </a:endParaRPr>
          </a:p>
        </p:txBody>
      </p:sp>
      <p:sp>
        <p:nvSpPr>
          <p:cNvPr id="590" name="Google Shape;590;g1b2793c7bfc_0_207"/>
          <p:cNvSpPr txBox="1"/>
          <p:nvPr/>
        </p:nvSpPr>
        <p:spPr>
          <a:xfrm>
            <a:off x="230175" y="1220475"/>
            <a:ext cx="61440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This is </a:t>
            </a:r>
            <a:r>
              <a:rPr lang="en-GB" sz="2000">
                <a:latin typeface="Lato"/>
                <a:ea typeface="Lato"/>
                <a:cs typeface="Lato"/>
                <a:sym typeface="Lato"/>
              </a:rPr>
              <a:t>Zara</a:t>
            </a:r>
            <a:r>
              <a:rPr b="0" i="0" lang="en-GB" sz="2000" u="none" cap="none" strike="noStrike">
                <a:solidFill>
                  <a:srgbClr val="000000"/>
                </a:solidFill>
                <a:latin typeface="Lato"/>
                <a:ea typeface="Lato"/>
                <a:cs typeface="Lato"/>
                <a:sym typeface="Lato"/>
              </a:rPr>
              <a:t>.</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2000">
                <a:latin typeface="Lato"/>
                <a:ea typeface="Lato"/>
                <a:cs typeface="Lato"/>
                <a:sym typeface="Lato"/>
              </a:rPr>
              <a:t>Sh</a:t>
            </a:r>
            <a:r>
              <a:rPr b="0" i="0" lang="en-GB" sz="2000" u="none" cap="none" strike="noStrike">
                <a:solidFill>
                  <a:srgbClr val="000000"/>
                </a:solidFill>
                <a:latin typeface="Lato"/>
                <a:ea typeface="Lato"/>
                <a:cs typeface="Lato"/>
                <a:sym typeface="Lato"/>
              </a:rPr>
              <a:t>e works and is responsible for looking after </a:t>
            </a:r>
            <a:r>
              <a:rPr lang="en-GB" sz="2000">
                <a:latin typeface="Lato"/>
                <a:ea typeface="Lato"/>
                <a:cs typeface="Lato"/>
                <a:sym typeface="Lato"/>
              </a:rPr>
              <a:t>her </a:t>
            </a:r>
            <a:r>
              <a:rPr b="0" i="0" lang="en-GB" sz="2000" u="none" cap="none" strike="noStrike">
                <a:solidFill>
                  <a:srgbClr val="000000"/>
                </a:solidFill>
                <a:latin typeface="Lato"/>
                <a:ea typeface="Lato"/>
                <a:cs typeface="Lato"/>
                <a:sym typeface="Lato"/>
              </a:rPr>
              <a:t>household.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2000">
                <a:latin typeface="Lato"/>
                <a:ea typeface="Lato"/>
                <a:cs typeface="Lato"/>
                <a:sym typeface="Lato"/>
              </a:rPr>
              <a:t>Zara </a:t>
            </a:r>
            <a:r>
              <a:rPr b="0" i="0" lang="en-GB" sz="2000" u="none" cap="none" strike="noStrike">
                <a:solidFill>
                  <a:srgbClr val="000000"/>
                </a:solidFill>
                <a:latin typeface="Lato"/>
                <a:ea typeface="Lato"/>
                <a:cs typeface="Lato"/>
                <a:sym typeface="Lato"/>
              </a:rPr>
              <a:t>has a 15-year old daughter who would like to go to university when she is 18.</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Write a paragraph explaining how </a:t>
            </a:r>
            <a:r>
              <a:rPr lang="en-GB" sz="2000">
                <a:latin typeface="Lato"/>
                <a:ea typeface="Lato"/>
                <a:cs typeface="Lato"/>
                <a:sym typeface="Lato"/>
              </a:rPr>
              <a:t>Zara </a:t>
            </a:r>
            <a:r>
              <a:rPr b="0" i="0" lang="en-GB" sz="2000" u="none" cap="none" strike="noStrike">
                <a:solidFill>
                  <a:srgbClr val="000000"/>
                </a:solidFill>
                <a:latin typeface="Lato"/>
                <a:ea typeface="Lato"/>
                <a:cs typeface="Lato"/>
                <a:sym typeface="Lato"/>
              </a:rPr>
              <a:t>might use different types of banking.</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p:txBody>
      </p:sp>
      <p:sp>
        <p:nvSpPr>
          <p:cNvPr id="591" name="Google Shape;591;g1b2793c7bfc_0_207"/>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
        <p:nvSpPr>
          <p:cNvPr id="592" name="Google Shape;592;g1b2793c7bfc_0_207"/>
          <p:cNvSpPr txBox="1"/>
          <p:nvPr/>
        </p:nvSpPr>
        <p:spPr>
          <a:xfrm>
            <a:off x="230175" y="4002850"/>
            <a:ext cx="79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Personal reflection: Which type of account do you prefer and why?</a:t>
            </a:r>
            <a:endParaRPr b="0" i="0" sz="2000" u="none" cap="none" strike="noStrike">
              <a:solidFill>
                <a:schemeClr val="accent1"/>
              </a:solidFill>
              <a:latin typeface="Arial"/>
              <a:ea typeface="Arial"/>
              <a:cs typeface="Arial"/>
              <a:sym typeface="Arial"/>
            </a:endParaRPr>
          </a:p>
        </p:txBody>
      </p:sp>
      <p:pic>
        <p:nvPicPr>
          <p:cNvPr id="593" name="Google Shape;593;g1b2793c7bfc_0_207"/>
          <p:cNvPicPr preferRelativeResize="0"/>
          <p:nvPr/>
        </p:nvPicPr>
        <p:blipFill rotWithShape="1">
          <a:blip r:embed="rId3">
            <a:alphaModFix/>
          </a:blip>
          <a:srcRect b="0" l="0" r="0" t="0"/>
          <a:stretch/>
        </p:blipFill>
        <p:spPr>
          <a:xfrm>
            <a:off x="6771900" y="1660050"/>
            <a:ext cx="1823401" cy="18234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35</a:t>
            </a:r>
            <a:endParaRPr>
              <a:latin typeface="Lato"/>
              <a:ea typeface="Lato"/>
              <a:cs typeface="Lato"/>
              <a:sym typeface="Lato"/>
            </a:endParaRPr>
          </a:p>
        </p:txBody>
      </p:sp>
      <p:sp>
        <p:nvSpPr>
          <p:cNvPr id="599" name="Google Shape;599;p15"/>
          <p:cNvSpPr txBox="1"/>
          <p:nvPr>
            <p:ph type="ctrTitle"/>
          </p:nvPr>
        </p:nvSpPr>
        <p:spPr>
          <a:xfrm>
            <a:off x="360375" y="2491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Make your money work harder for you</a:t>
            </a:r>
            <a:endParaRPr b="1" i="0" sz="2900" u="none" cap="none" strike="noStrike">
              <a:solidFill>
                <a:schemeClr val="accent2"/>
              </a:solidFill>
              <a:latin typeface="Lato"/>
              <a:ea typeface="Lato"/>
              <a:cs typeface="Lato"/>
              <a:sym typeface="Lato"/>
            </a:endParaRPr>
          </a:p>
        </p:txBody>
      </p:sp>
      <p:sp>
        <p:nvSpPr>
          <p:cNvPr id="600" name="Google Shape;600;p1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01" name="Google Shape;601;p15"/>
          <p:cNvSpPr txBox="1"/>
          <p:nvPr/>
        </p:nvSpPr>
        <p:spPr>
          <a:xfrm>
            <a:off x="598525" y="1242425"/>
            <a:ext cx="7271400" cy="3466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Shop around for a bank account</a:t>
            </a:r>
            <a:endParaRPr b="0" i="0" sz="20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You can change the bank your current account is with whenever you want to</a:t>
            </a:r>
            <a:endParaRPr b="0" i="0" sz="20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Some people keep track of the freebies and perks, and change their account when they find one they like</a:t>
            </a:r>
            <a:endParaRPr b="0" i="0" sz="20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The </a:t>
            </a:r>
            <a:r>
              <a:rPr b="0" i="0" lang="en-GB" sz="2000" u="sng" cap="none" strike="noStrike">
                <a:solidFill>
                  <a:schemeClr val="accent1"/>
                </a:solidFill>
                <a:latin typeface="Lato"/>
                <a:ea typeface="Lato"/>
                <a:cs typeface="Lato"/>
                <a:sym typeface="Lato"/>
                <a:hlinkClick r:id="rId3">
                  <a:extLst>
                    <a:ext uri="{A12FA001-AC4F-418D-AE19-62706E023703}">
                      <ahyp:hlinkClr val="tx"/>
                    </a:ext>
                  </a:extLst>
                </a:hlinkClick>
              </a:rPr>
              <a:t>Current Account Switch Guarantee</a:t>
            </a:r>
            <a:r>
              <a:rPr b="0" i="0" lang="en-GB" sz="2000" u="none" cap="none" strike="noStrike">
                <a:solidFill>
                  <a:schemeClr val="accent1"/>
                </a:solidFill>
                <a:latin typeface="Lato"/>
                <a:ea typeface="Lato"/>
                <a:cs typeface="Lato"/>
                <a:sym typeface="Lato"/>
              </a:rPr>
              <a:t> makes it easy to change accounts</a:t>
            </a:r>
            <a:endParaRPr b="0" i="0" sz="2000" u="none" cap="none" strike="noStrike">
              <a:solidFill>
                <a:srgbClr val="000000"/>
              </a:solidFill>
              <a:latin typeface="Arial"/>
              <a:ea typeface="Arial"/>
              <a:cs typeface="Arial"/>
              <a:sym typeface="Arial"/>
            </a:endParaRPr>
          </a:p>
        </p:txBody>
      </p:sp>
      <p:pic>
        <p:nvPicPr>
          <p:cNvPr id="602" name="Google Shape;602;p15"/>
          <p:cNvPicPr preferRelativeResize="0"/>
          <p:nvPr/>
        </p:nvPicPr>
        <p:blipFill rotWithShape="1">
          <a:blip r:embed="rId4">
            <a:alphaModFix/>
          </a:blip>
          <a:srcRect b="0" l="0" r="0" t="0"/>
          <a:stretch/>
        </p:blipFill>
        <p:spPr>
          <a:xfrm>
            <a:off x="385777" y="1398081"/>
            <a:ext cx="273100" cy="273100"/>
          </a:xfrm>
          <a:prstGeom prst="rect">
            <a:avLst/>
          </a:prstGeom>
          <a:noFill/>
          <a:ln>
            <a:noFill/>
          </a:ln>
        </p:spPr>
      </p:pic>
      <p:pic>
        <p:nvPicPr>
          <p:cNvPr id="603" name="Google Shape;603;p15"/>
          <p:cNvPicPr preferRelativeResize="0"/>
          <p:nvPr/>
        </p:nvPicPr>
        <p:blipFill rotWithShape="1">
          <a:blip r:embed="rId4">
            <a:alphaModFix/>
          </a:blip>
          <a:srcRect b="0" l="0" r="0" t="0"/>
          <a:stretch/>
        </p:blipFill>
        <p:spPr>
          <a:xfrm>
            <a:off x="381835" y="2146941"/>
            <a:ext cx="273100" cy="273100"/>
          </a:xfrm>
          <a:prstGeom prst="rect">
            <a:avLst/>
          </a:prstGeom>
          <a:noFill/>
          <a:ln>
            <a:noFill/>
          </a:ln>
        </p:spPr>
      </p:pic>
      <p:pic>
        <p:nvPicPr>
          <p:cNvPr id="604" name="Google Shape;604;p15"/>
          <p:cNvPicPr preferRelativeResize="0"/>
          <p:nvPr/>
        </p:nvPicPr>
        <p:blipFill rotWithShape="1">
          <a:blip r:embed="rId4">
            <a:alphaModFix/>
          </a:blip>
          <a:srcRect b="0" l="0" r="0" t="0"/>
          <a:stretch/>
        </p:blipFill>
        <p:spPr>
          <a:xfrm>
            <a:off x="360647" y="3142338"/>
            <a:ext cx="273100" cy="273100"/>
          </a:xfrm>
          <a:prstGeom prst="rect">
            <a:avLst/>
          </a:prstGeom>
          <a:noFill/>
          <a:ln>
            <a:noFill/>
          </a:ln>
        </p:spPr>
      </p:pic>
      <p:pic>
        <p:nvPicPr>
          <p:cNvPr id="605" name="Google Shape;605;p15"/>
          <p:cNvPicPr preferRelativeResize="0"/>
          <p:nvPr/>
        </p:nvPicPr>
        <p:blipFill rotWithShape="1">
          <a:blip r:embed="rId4">
            <a:alphaModFix/>
          </a:blip>
          <a:srcRect b="0" l="0" r="0" t="0"/>
          <a:stretch/>
        </p:blipFill>
        <p:spPr>
          <a:xfrm>
            <a:off x="385777" y="4034926"/>
            <a:ext cx="273100" cy="273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g1df754e41dd_0_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11" name="Google Shape;611;g1df754e41dd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g1df754e41dd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13" name="Google Shape;613;g1df754e41dd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14" name="Google Shape;614;g1df754e41dd_0_0"/>
          <p:cNvSpPr txBox="1"/>
          <p:nvPr/>
        </p:nvSpPr>
        <p:spPr>
          <a:xfrm>
            <a:off x="488176" y="1401263"/>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Explain why it’s important to have a bank account</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92D05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Identify the steps to setting up a  bank account </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Analyse the advantages and disadvantages of different bank accounts</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209f7b73a11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7"/>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8"/>
                  </a:ext>
                </a:extLst>
              </a:rPr>
              <a:t>finances</a:t>
            </a:r>
            <a:endParaRPr b="0" i="0" sz="1400" u="none" cap="none" strike="noStrike">
              <a:solidFill>
                <a:schemeClr val="lt1"/>
              </a:solidFill>
              <a:latin typeface="Arial"/>
              <a:ea typeface="Arial"/>
              <a:cs typeface="Arial"/>
              <a:sym typeface="Arial"/>
            </a:endParaRPr>
          </a:p>
        </p:txBody>
      </p:sp>
      <p:sp>
        <p:nvSpPr>
          <p:cNvPr id="620" name="Google Shape;620;g209f7b73a11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621" name="Google Shape;621;g209f7b73a11_0_0"/>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37</a:t>
            </a:r>
            <a:endParaRPr b="1" sz="1400">
              <a:latin typeface="Lato"/>
              <a:ea typeface="Lato"/>
              <a:cs typeface="Lato"/>
              <a:sym typeface="Lato"/>
            </a:endParaRPr>
          </a:p>
        </p:txBody>
      </p:sp>
      <p:sp>
        <p:nvSpPr>
          <p:cNvPr id="622" name="Google Shape;622;g209f7b73a11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g209f7b73a11_0_0"/>
          <p:cNvSpPr/>
          <p:nvPr/>
        </p:nvSpPr>
        <p:spPr>
          <a:xfrm>
            <a:off x="182707" y="1161949"/>
            <a:ext cx="2846400" cy="19956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g209f7b73a11_0_0"/>
          <p:cNvSpPr txBox="1"/>
          <p:nvPr/>
        </p:nvSpPr>
        <p:spPr>
          <a:xfrm>
            <a:off x="179510" y="1842376"/>
            <a:ext cx="2726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Which offers guidance a</a:t>
            </a:r>
            <a:r>
              <a:rPr lang="en-GB" sz="1200">
                <a:solidFill>
                  <a:schemeClr val="lt1"/>
                </a:solidFill>
                <a:latin typeface="Lato"/>
                <a:ea typeface="Lato"/>
                <a:cs typeface="Lato"/>
                <a:sym typeface="Lato"/>
              </a:rPr>
              <a:t>nd </a:t>
            </a:r>
            <a:r>
              <a:rPr b="0" i="0" lang="en-GB" sz="1200" u="none" cap="none" strike="noStrike">
                <a:solidFill>
                  <a:schemeClr val="lt1"/>
                </a:solidFill>
                <a:latin typeface="Lato"/>
                <a:ea typeface="Lato"/>
                <a:cs typeface="Lato"/>
                <a:sym typeface="Lato"/>
              </a:rPr>
              <a:t>advice </a:t>
            </a:r>
            <a:r>
              <a:rPr lang="en-GB" sz="1200" u="sng">
                <a:solidFill>
                  <a:schemeClr val="lt1"/>
                </a:solidFill>
                <a:latin typeface="Lato"/>
                <a:ea typeface="Lato"/>
                <a:cs typeface="Lato"/>
                <a:sym typeface="Lato"/>
                <a:hlinkClick r:id="rId3">
                  <a:extLst>
                    <a:ext uri="{A12FA001-AC4F-418D-AE19-62706E023703}">
                      <ahyp:hlinkClr val="tx"/>
                    </a:ext>
                  </a:extLst>
                </a:hlinkClick>
              </a:rPr>
              <a:t>banking and saving</a:t>
            </a:r>
            <a:r>
              <a:rPr lang="en-GB" sz="1200">
                <a:solidFill>
                  <a:schemeClr val="lt1"/>
                </a:solidFill>
                <a:latin typeface="Lato"/>
                <a:ea typeface="Lato"/>
                <a:cs typeface="Lato"/>
                <a:sym typeface="Lato"/>
              </a:rPr>
              <a:t> for children</a:t>
            </a:r>
            <a:endParaRPr b="0" i="0" sz="1200" u="none" cap="none" strike="noStrike">
              <a:solidFill>
                <a:schemeClr val="lt1"/>
              </a:solidFill>
              <a:latin typeface="Lato"/>
              <a:ea typeface="Lato"/>
              <a:cs typeface="Lato"/>
              <a:sym typeface="Lato"/>
            </a:endParaRPr>
          </a:p>
        </p:txBody>
      </p:sp>
      <p:pic>
        <p:nvPicPr>
          <p:cNvPr id="625" name="Google Shape;625;g209f7b73a11_0_0"/>
          <p:cNvPicPr preferRelativeResize="0"/>
          <p:nvPr/>
        </p:nvPicPr>
        <p:blipFill rotWithShape="1">
          <a:blip r:embed="rId4">
            <a:alphaModFix/>
          </a:blip>
          <a:srcRect b="0" l="0" r="0" t="0"/>
          <a:stretch/>
        </p:blipFill>
        <p:spPr>
          <a:xfrm>
            <a:off x="255700" y="1339070"/>
            <a:ext cx="2020875" cy="433342"/>
          </a:xfrm>
          <a:prstGeom prst="rect">
            <a:avLst/>
          </a:prstGeom>
          <a:noFill/>
          <a:ln>
            <a:noFill/>
          </a:ln>
        </p:spPr>
      </p:pic>
      <p:sp>
        <p:nvSpPr>
          <p:cNvPr id="626" name="Google Shape;626;g209f7b73a11_0_0"/>
          <p:cNvSpPr/>
          <p:nvPr/>
        </p:nvSpPr>
        <p:spPr>
          <a:xfrm>
            <a:off x="6177794" y="1161948"/>
            <a:ext cx="2846400" cy="19956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7" name="Google Shape;627;g209f7b73a11_0_0"/>
          <p:cNvPicPr preferRelativeResize="0"/>
          <p:nvPr/>
        </p:nvPicPr>
        <p:blipFill rotWithShape="1">
          <a:blip r:embed="rId5">
            <a:alphaModFix/>
          </a:blip>
          <a:srcRect b="0" l="0" r="0" t="0"/>
          <a:stretch/>
        </p:blipFill>
        <p:spPr>
          <a:xfrm>
            <a:off x="6294550" y="1321211"/>
            <a:ext cx="969549" cy="650799"/>
          </a:xfrm>
          <a:prstGeom prst="rect">
            <a:avLst/>
          </a:prstGeom>
          <a:noFill/>
          <a:ln>
            <a:noFill/>
          </a:ln>
        </p:spPr>
      </p:pic>
      <p:sp>
        <p:nvSpPr>
          <p:cNvPr id="628" name="Google Shape;628;g209f7b73a11_0_0"/>
          <p:cNvSpPr txBox="1"/>
          <p:nvPr/>
        </p:nvSpPr>
        <p:spPr>
          <a:xfrm>
            <a:off x="7334897" y="1299273"/>
            <a:ext cx="16254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Lato"/>
                <a:ea typeface="Lato"/>
                <a:cs typeface="Lato"/>
                <a:sym typeface="Lato"/>
              </a:rPr>
              <a:t>Money Helper’s </a:t>
            </a:r>
            <a:r>
              <a:rPr b="0" i="0" lang="en-GB" sz="1200" u="sng" cap="none" strike="noStrike">
                <a:solidFill>
                  <a:srgbClr val="FFFFFF"/>
                </a:solidFill>
                <a:latin typeface="Lato"/>
                <a:ea typeface="Lato"/>
                <a:cs typeface="Lato"/>
                <a:sym typeface="Lato"/>
                <a:hlinkClick r:id="rId6">
                  <a:extLst>
                    <a:ext uri="{A12FA001-AC4F-418D-AE19-62706E023703}">
                      <ahyp:hlinkClr val="tx"/>
                    </a:ext>
                  </a:extLst>
                </a:hlinkClick>
              </a:rPr>
              <a:t>‘</a:t>
            </a:r>
            <a:r>
              <a:rPr lang="en-GB" sz="1200" u="sng">
                <a:solidFill>
                  <a:srgbClr val="FFFFFF"/>
                </a:solidFill>
                <a:latin typeface="Lato"/>
                <a:ea typeface="Lato"/>
                <a:cs typeface="Lato"/>
                <a:sym typeface="Lato"/>
                <a:hlinkClick r:id="rId7">
                  <a:extLst>
                    <a:ext uri="{A12FA001-AC4F-418D-AE19-62706E023703}">
                      <ahyp:hlinkClr val="tx"/>
                    </a:ext>
                  </a:extLst>
                </a:hlinkClick>
              </a:rPr>
              <a:t>Saving</a:t>
            </a:r>
            <a:r>
              <a:rPr b="0" i="0" lang="en-GB" sz="1200" u="sng" cap="none" strike="noStrike">
                <a:solidFill>
                  <a:srgbClr val="FFFFFF"/>
                </a:solidFill>
                <a:latin typeface="Lato"/>
                <a:ea typeface="Lato"/>
                <a:cs typeface="Lato"/>
                <a:sym typeface="Lato"/>
                <a:hlinkClick r:id="rId8">
                  <a:extLst>
                    <a:ext uri="{A12FA001-AC4F-418D-AE19-62706E023703}">
                      <ahyp:hlinkClr val="tx"/>
                    </a:ext>
                  </a:extLst>
                </a:hlinkClick>
              </a:rPr>
              <a:t>’ </a:t>
            </a:r>
            <a:r>
              <a:rPr b="0" i="0" lang="en-GB" sz="1200" u="none" cap="none" strike="noStrike">
                <a:solidFill>
                  <a:srgbClr val="FFFFFF"/>
                </a:solidFill>
                <a:latin typeface="Lato"/>
                <a:ea typeface="Lato"/>
                <a:cs typeface="Lato"/>
                <a:sym typeface="Lato"/>
              </a:rPr>
              <a:t>section</a:t>
            </a:r>
            <a:r>
              <a:rPr lang="en-GB" sz="1200">
                <a:solidFill>
                  <a:srgbClr val="FFFFFF"/>
                </a:solidFill>
                <a:latin typeface="Lato"/>
                <a:ea typeface="Lato"/>
                <a:cs typeface="Lato"/>
                <a:sym typeface="Lato"/>
              </a:rPr>
              <a:t> </a:t>
            </a:r>
            <a:r>
              <a:rPr b="0" i="0" lang="en-GB" sz="1200" u="none" cap="none" strike="noStrike">
                <a:solidFill>
                  <a:srgbClr val="FFFFFF"/>
                </a:solidFill>
                <a:latin typeface="Lato"/>
                <a:ea typeface="Lato"/>
                <a:cs typeface="Lato"/>
                <a:sym typeface="Lato"/>
              </a:rPr>
              <a:t>provides advice on a range of areas around </a:t>
            </a:r>
            <a:r>
              <a:rPr lang="en-GB" sz="1200">
                <a:solidFill>
                  <a:srgbClr val="FFFFFF"/>
                </a:solidFill>
                <a:latin typeface="Lato"/>
                <a:ea typeface="Lato"/>
                <a:cs typeface="Lato"/>
                <a:sym typeface="Lato"/>
              </a:rPr>
              <a:t>saving habits and saving accounts.</a:t>
            </a:r>
            <a:endParaRPr b="0" i="0" sz="1200" u="none" cap="none" strike="noStrike">
              <a:solidFill>
                <a:srgbClr val="FFFFFF"/>
              </a:solidFill>
              <a:latin typeface="Lato"/>
              <a:ea typeface="Lato"/>
              <a:cs typeface="Lato"/>
              <a:sym typeface="Lato"/>
            </a:endParaRPr>
          </a:p>
        </p:txBody>
      </p:sp>
      <p:grpSp>
        <p:nvGrpSpPr>
          <p:cNvPr id="629" name="Google Shape;629;g209f7b73a11_0_0"/>
          <p:cNvGrpSpPr/>
          <p:nvPr/>
        </p:nvGrpSpPr>
        <p:grpSpPr>
          <a:xfrm>
            <a:off x="3128224" y="1161919"/>
            <a:ext cx="2950450" cy="1995658"/>
            <a:chOff x="463400" y="1321175"/>
            <a:chExt cx="3021145" cy="2094300"/>
          </a:xfrm>
        </p:grpSpPr>
        <p:sp>
          <p:nvSpPr>
            <p:cNvPr id="630" name="Google Shape;630;g209f7b73a11_0_0"/>
            <p:cNvSpPr/>
            <p:nvPr/>
          </p:nvSpPr>
          <p:spPr>
            <a:xfrm>
              <a:off x="463400" y="1321175"/>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g209f7b73a11_0_0"/>
            <p:cNvSpPr txBox="1"/>
            <p:nvPr/>
          </p:nvSpPr>
          <p:spPr>
            <a:xfrm>
              <a:off x="1682145" y="1330220"/>
              <a:ext cx="1802400" cy="11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Lato"/>
                  <a:ea typeface="Lato"/>
                  <a:cs typeface="Lato"/>
                  <a:sym typeface="Lato"/>
                </a:rPr>
                <a:t>Martin Lewis’ MoneySavingExpert site has a section devoted to </a:t>
              </a:r>
              <a:r>
                <a:rPr lang="en-GB" sz="1200" u="sng">
                  <a:solidFill>
                    <a:srgbClr val="FFFFFF"/>
                  </a:solidFill>
                  <a:latin typeface="Lato"/>
                  <a:ea typeface="Lato"/>
                  <a:cs typeface="Lato"/>
                  <a:sym typeface="Lato"/>
                  <a:hlinkClick r:id="rId9">
                    <a:extLst>
                      <a:ext uri="{A12FA001-AC4F-418D-AE19-62706E023703}">
                        <ahyp:hlinkClr val="tx"/>
                      </a:ext>
                    </a:extLst>
                  </a:hlinkClick>
                </a:rPr>
                <a:t>‘banking and saving</a:t>
              </a:r>
              <a:r>
                <a:rPr lang="en-GB" sz="1200">
                  <a:solidFill>
                    <a:srgbClr val="FFFFFF"/>
                  </a:solidFill>
                  <a:latin typeface="Lato"/>
                  <a:ea typeface="Lato"/>
                  <a:cs typeface="Lato"/>
                  <a:sym typeface="Lato"/>
                </a:rPr>
                <a:t>’ </a:t>
              </a:r>
              <a:r>
                <a:rPr b="0" i="0" lang="en-GB" sz="1200" u="none" cap="none" strike="noStrike">
                  <a:solidFill>
                    <a:srgbClr val="FFFFFF"/>
                  </a:solidFill>
                  <a:latin typeface="Lato"/>
                  <a:ea typeface="Lato"/>
                  <a:cs typeface="Lato"/>
                  <a:sym typeface="Lato"/>
                </a:rPr>
                <a:t>. </a:t>
              </a:r>
              <a:endParaRPr b="0" i="0" sz="1200" u="none" cap="none" strike="noStrike">
                <a:solidFill>
                  <a:srgbClr val="FFFFFF"/>
                </a:solidFill>
                <a:latin typeface="Lato"/>
                <a:ea typeface="Lato"/>
                <a:cs typeface="Lato"/>
                <a:sym typeface="Lato"/>
              </a:endParaRPr>
            </a:p>
          </p:txBody>
        </p:sp>
      </p:grpSp>
      <p:pic>
        <p:nvPicPr>
          <p:cNvPr id="632" name="Google Shape;632;g209f7b73a11_0_0"/>
          <p:cNvPicPr preferRelativeResize="0"/>
          <p:nvPr/>
        </p:nvPicPr>
        <p:blipFill rotWithShape="1">
          <a:blip r:embed="rId10">
            <a:alphaModFix/>
          </a:blip>
          <a:srcRect b="16968" l="0" r="0" t="15908"/>
          <a:stretch/>
        </p:blipFill>
        <p:spPr>
          <a:xfrm>
            <a:off x="3200562" y="1299263"/>
            <a:ext cx="1100798" cy="738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1575e96a1fb_0_2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38" name="Google Shape;638;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639" name="Google Shape;639;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43" name="Shape 643"/>
        <p:cNvGrpSpPr/>
        <p:nvPr/>
      </p:nvGrpSpPr>
      <p:grpSpPr>
        <a:xfrm>
          <a:off x="0" y="0"/>
          <a:ext cx="0" cy="0"/>
          <a:chOff x="0" y="0"/>
          <a:chExt cx="0" cy="0"/>
        </a:xfrm>
      </p:grpSpPr>
      <p:sp>
        <p:nvSpPr>
          <p:cNvPr id="644" name="Google Shape;644;g1575e96a1fb_0_330"/>
          <p:cNvSpPr txBox="1"/>
          <p:nvPr/>
        </p:nvSpPr>
        <p:spPr>
          <a:xfrm>
            <a:off x="462425" y="1142575"/>
            <a:ext cx="8612700" cy="405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Black"/>
                <a:ea typeface="Lato Black"/>
                <a:cs typeface="Lato Black"/>
                <a:sym typeface="Lato Black"/>
              </a:rPr>
              <a:t>Articles to extend learning</a:t>
            </a:r>
            <a:r>
              <a:rPr i="0" lang="en-GB" sz="3600" u="none" cap="none" strike="noStrike">
                <a:solidFill>
                  <a:schemeClr val="lt1"/>
                </a:solidFill>
                <a:latin typeface="Lato Black"/>
                <a:ea typeface="Lato Black"/>
                <a:cs typeface="Lato Black"/>
                <a:sym typeface="Lato Black"/>
              </a:rPr>
              <a:t> </a:t>
            </a:r>
            <a:endParaRPr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i="0" sz="18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Citizens Advice - How to open a bank account</a:t>
            </a:r>
            <a:endParaRPr>
              <a:solidFill>
                <a:schemeClr val="lt1"/>
              </a:solidFill>
              <a:latin typeface="Lato"/>
              <a:ea typeface="Lato"/>
              <a:cs typeface="Lato"/>
              <a:sym typeface="Lato"/>
            </a:endParaRPr>
          </a:p>
          <a:p>
            <a:pPr indent="0" lvl="0" marL="0" rtl="0" algn="l">
              <a:lnSpc>
                <a:spcPct val="150000"/>
              </a:lnSpc>
              <a:spcBef>
                <a:spcPts val="0"/>
              </a:spcBef>
              <a:spcAft>
                <a:spcPts val="0"/>
              </a:spcAft>
              <a:buNone/>
            </a:pPr>
            <a:r>
              <a:rPr lang="en-GB" u="sng">
                <a:solidFill>
                  <a:schemeClr val="lt1"/>
                </a:solidFill>
                <a:latin typeface="Lato"/>
                <a:ea typeface="Lato"/>
                <a:cs typeface="Lato"/>
                <a:sym typeface="Lato"/>
                <a:hlinkClick r:id="rId5">
                  <a:extLst>
                    <a:ext uri="{A12FA001-AC4F-418D-AE19-62706E023703}">
                      <ahyp:hlinkClr val="tx"/>
                    </a:ext>
                  </a:extLst>
                </a:hlinkClick>
              </a:rPr>
              <a:t>Money Supermarket - Opening a bank account</a:t>
            </a:r>
            <a:endParaRPr/>
          </a:p>
          <a:p>
            <a:pPr indent="0" lvl="0" marL="0" rtl="0" algn="l">
              <a:lnSpc>
                <a:spcPct val="150000"/>
              </a:lnSpc>
              <a:spcBef>
                <a:spcPts val="0"/>
              </a:spcBef>
              <a:spcAft>
                <a:spcPts val="0"/>
              </a:spcAft>
              <a:buNone/>
            </a:pPr>
            <a:r>
              <a:rPr lang="en-GB" u="sng">
                <a:solidFill>
                  <a:schemeClr val="lt1"/>
                </a:solidFill>
                <a:latin typeface="Lato"/>
                <a:ea typeface="Lato"/>
                <a:cs typeface="Lato"/>
                <a:sym typeface="Lato"/>
                <a:hlinkClick r:id="rId6">
                  <a:extLst>
                    <a:ext uri="{A12FA001-AC4F-418D-AE19-62706E023703}">
                      <ahyp:hlinkClr val="tx"/>
                    </a:ext>
                  </a:extLst>
                </a:hlinkClick>
              </a:rPr>
              <a:t>The ‘unbanked’ deserve as much attention as the ‘debanked’ (Financial Times, August 2023)</a:t>
            </a:r>
            <a:endParaRPr>
              <a:solidFill>
                <a:schemeClr val="lt1"/>
              </a:solidFill>
              <a:latin typeface="Lato"/>
              <a:ea typeface="Lato"/>
              <a:cs typeface="Lato"/>
              <a:sym typeface="Lato"/>
            </a:endParaRPr>
          </a:p>
          <a:p>
            <a:pPr indent="0" lvl="0" marL="0" rtl="0" algn="l">
              <a:lnSpc>
                <a:spcPct val="150000"/>
              </a:lnSpc>
              <a:spcBef>
                <a:spcPts val="0"/>
              </a:spcBef>
              <a:spcAft>
                <a:spcPts val="0"/>
              </a:spcAft>
              <a:buNone/>
            </a:pPr>
            <a:r>
              <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i="0" sz="1400" u="none" cap="none" strike="noStrike">
              <a:solidFill>
                <a:schemeClr val="lt1"/>
              </a:solidFill>
              <a:latin typeface="Lato"/>
              <a:ea typeface="Lato"/>
              <a:cs typeface="Lato"/>
              <a:sym typeface="Lato"/>
            </a:endParaRPr>
          </a:p>
        </p:txBody>
      </p:sp>
      <p:sp>
        <p:nvSpPr>
          <p:cNvPr id="645" name="Google Shape;645;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646" name="Google Shape;646;g1575e96a1fb_0_3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5d761f9135_0_2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76" name="Google Shape;176;g15d761f9135_0_2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77" name="Google Shape;177;g15d761f9135_0_2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78" name="Google Shape;178;g15d761f9135_0_2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09f7b73a11_0_9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84" name="Google Shape;184;g209f7b73a11_0_9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09f7b73a11_0_94"/>
          <p:cNvSpPr txBox="1"/>
          <p:nvPr/>
        </p:nvSpPr>
        <p:spPr>
          <a:xfrm>
            <a:off x="125" y="1491150"/>
            <a:ext cx="9144000" cy="216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1:</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open a </a:t>
            </a:r>
            <a:endParaRPr b="1" i="0" sz="5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bank account</a:t>
            </a:r>
            <a:endParaRPr b="1" i="0" sz="5600" u="none" cap="none" strike="noStrike">
              <a:solidFill>
                <a:schemeClr val="accent2"/>
              </a:solidFill>
              <a:latin typeface="Lato Black"/>
              <a:ea typeface="Lato Black"/>
              <a:cs typeface="Lato Black"/>
              <a:sym typeface="Lato Black"/>
            </a:endParaRPr>
          </a:p>
        </p:txBody>
      </p:sp>
      <p:sp>
        <p:nvSpPr>
          <p:cNvPr id="186" name="Google Shape;186;g209f7b73a11_0_9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b="1" lang="en-GB" sz="1400">
                <a:latin typeface="Lato"/>
                <a:ea typeface="Lato"/>
                <a:cs typeface="Lato"/>
                <a:sym typeface="Lato"/>
              </a:rPr>
              <a:t>‹#›</a:t>
            </a:fld>
            <a:endParaRPr b="1" sz="14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5d761f9135_0_19"/>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92" name="Google Shape;192;g15d761f9135_0_1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5d761f9135_0_1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94" name="Google Shape;194;g15d761f9135_0_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95" name="Google Shape;195;g15d761f9135_0_19"/>
          <p:cNvSpPr txBox="1"/>
          <p:nvPr/>
        </p:nvSpPr>
        <p:spPr>
          <a:xfrm>
            <a:off x="488176" y="1312675"/>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why it’s important to have a bank account</a:t>
            </a:r>
            <a:endParaRPr b="0" i="0" sz="2200" u="none" cap="none" strike="noStrike">
              <a:solidFill>
                <a:schemeClr val="lt1"/>
              </a:solidFill>
              <a:latin typeface="Lato Light"/>
              <a:ea typeface="Lato Light"/>
              <a:cs typeface="Lato Light"/>
              <a:sym typeface="Lato Light"/>
            </a:endParaRPr>
          </a:p>
          <a:p>
            <a:pPr indent="0" lvl="0" marL="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the steps to setting up a  bank account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the advantages and disadvantages of different bank accounts</a:t>
            </a:r>
            <a:endParaRPr b="0" i="0" sz="2200" u="none" cap="none" strike="noStrike">
              <a:solidFill>
                <a:schemeClr val="lt1"/>
              </a:solidFill>
              <a:latin typeface="Lato Light"/>
              <a:ea typeface="Lato Light"/>
              <a:cs typeface="Lato Light"/>
              <a:sym typeface="Lato Light"/>
            </a:endParaRPr>
          </a:p>
          <a:p>
            <a:pPr indent="0" lvl="0" marL="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activity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01" name="Google Shape;201;p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2" name="Google Shape;202;p2"/>
          <p:cNvSpPr txBox="1"/>
          <p:nvPr/>
        </p:nvSpPr>
        <p:spPr>
          <a:xfrm>
            <a:off x="214425" y="1431900"/>
            <a:ext cx="5967000" cy="26166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Where do people keep their money? </a:t>
            </a:r>
            <a:endParaRPr b="1" i="0" sz="20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 </a:t>
            </a:r>
            <a:endParaRPr b="1" i="0" sz="1400" u="none" cap="none" strike="noStrike">
              <a:solidFill>
                <a:srgbClr val="000000"/>
              </a:solidFill>
              <a:latin typeface="Lato"/>
              <a:ea typeface="Lato"/>
              <a:cs typeface="Lato"/>
              <a:sym typeface="Lato"/>
            </a:endParaRPr>
          </a:p>
          <a:p>
            <a:pPr indent="-355600" lvl="0" marL="457200" marR="0" rtl="0" algn="l">
              <a:lnSpc>
                <a:spcPct val="115000"/>
              </a:lnSpc>
              <a:spcBef>
                <a:spcPts val="0"/>
              </a:spcBef>
              <a:spcAft>
                <a:spcPts val="0"/>
              </a:spcAft>
              <a:buClr>
                <a:schemeClr val="accent1"/>
              </a:buClr>
              <a:buSzPts val="2000"/>
              <a:buFont typeface="Lato"/>
              <a:buChar char="●"/>
            </a:pPr>
            <a:r>
              <a:rPr b="1" i="0" lang="en-GB" sz="2000" u="none" cap="none" strike="noStrike">
                <a:solidFill>
                  <a:schemeClr val="accent1"/>
                </a:solidFill>
                <a:latin typeface="Lato"/>
                <a:ea typeface="Lato"/>
                <a:cs typeface="Lato"/>
                <a:sym typeface="Lato"/>
              </a:rPr>
              <a:t>Discuss in pairs the different possible places</a:t>
            </a:r>
            <a:endParaRPr b="1" i="0" sz="1400" u="none" cap="none" strike="noStrike">
              <a:solidFill>
                <a:srgbClr val="000000"/>
              </a:solidFill>
              <a:latin typeface="Lato"/>
              <a:ea typeface="Lato"/>
              <a:cs typeface="Lato"/>
              <a:sym typeface="Lato"/>
            </a:endParaRPr>
          </a:p>
          <a:p>
            <a:pPr indent="-228600" lvl="0" marL="457200" marR="0" rtl="0" algn="l">
              <a:lnSpc>
                <a:spcPct val="115000"/>
              </a:lnSpc>
              <a:spcBef>
                <a:spcPts val="0"/>
              </a:spcBef>
              <a:spcAft>
                <a:spcPts val="0"/>
              </a:spcAft>
              <a:buClr>
                <a:schemeClr val="accent1"/>
              </a:buClr>
              <a:buSzPts val="2000"/>
              <a:buFont typeface="Lato"/>
              <a:buNone/>
            </a:pPr>
            <a:r>
              <a:t/>
            </a:r>
            <a:endParaRPr b="1" i="0" sz="2000" u="none" cap="none" strike="noStrike">
              <a:solidFill>
                <a:schemeClr val="accent1"/>
              </a:solidFill>
              <a:latin typeface="Lato"/>
              <a:ea typeface="Lato"/>
              <a:cs typeface="Lato"/>
              <a:sym typeface="Lato"/>
            </a:endParaRPr>
          </a:p>
          <a:p>
            <a:pPr indent="-355600" lvl="0" marL="457200" marR="0" rtl="0" algn="l">
              <a:lnSpc>
                <a:spcPct val="115000"/>
              </a:lnSpc>
              <a:spcBef>
                <a:spcPts val="0"/>
              </a:spcBef>
              <a:spcAft>
                <a:spcPts val="0"/>
              </a:spcAft>
              <a:buClr>
                <a:schemeClr val="accent1"/>
              </a:buClr>
              <a:buSzPts val="2000"/>
              <a:buFont typeface="Lato"/>
              <a:buChar char="●"/>
            </a:pPr>
            <a:r>
              <a:rPr b="1" i="0" lang="en-GB" sz="2000" u="none" cap="none" strike="noStrike">
                <a:solidFill>
                  <a:schemeClr val="accent1"/>
                </a:solidFill>
                <a:latin typeface="Lato"/>
                <a:ea typeface="Lato"/>
                <a:cs typeface="Lato"/>
                <a:sym typeface="Lato"/>
              </a:rPr>
              <a:t>What are the main things someone might look for in a place to keep their money?</a:t>
            </a:r>
            <a:endParaRPr b="1" i="0" sz="2000" u="none" cap="none" strike="noStrike">
              <a:solidFill>
                <a:schemeClr val="accent1"/>
              </a:solidFill>
              <a:latin typeface="Lato"/>
              <a:ea typeface="Lato"/>
              <a:cs typeface="Lato"/>
              <a:sym typeface="Lato"/>
            </a:endParaRPr>
          </a:p>
          <a:p>
            <a:pPr indent="-228600" lvl="0" marL="457200" marR="0" rtl="0" algn="l">
              <a:lnSpc>
                <a:spcPct val="115000"/>
              </a:lnSpc>
              <a:spcBef>
                <a:spcPts val="0"/>
              </a:spcBef>
              <a:spcAft>
                <a:spcPts val="0"/>
              </a:spcAft>
              <a:buClr>
                <a:schemeClr val="accent1"/>
              </a:buClr>
              <a:buSzPts val="2000"/>
              <a:buFont typeface="Lato"/>
              <a:buNone/>
            </a:pPr>
            <a:r>
              <a:t/>
            </a:r>
            <a:endParaRPr b="1" i="0" sz="2000" u="none" cap="none" strike="noStrike">
              <a:solidFill>
                <a:schemeClr val="accent1"/>
              </a:solidFill>
              <a:latin typeface="Lato"/>
              <a:ea typeface="Lato"/>
              <a:cs typeface="Lato"/>
              <a:sym typeface="Lato"/>
            </a:endParaRPr>
          </a:p>
        </p:txBody>
      </p:sp>
      <p:pic>
        <p:nvPicPr>
          <p:cNvPr id="203" name="Google Shape;203;p2"/>
          <p:cNvPicPr preferRelativeResize="0"/>
          <p:nvPr/>
        </p:nvPicPr>
        <p:blipFill rotWithShape="1">
          <a:blip r:embed="rId3">
            <a:alphaModFix/>
          </a:blip>
          <a:srcRect b="14162" l="0" r="0" t="0"/>
          <a:stretch/>
        </p:blipFill>
        <p:spPr>
          <a:xfrm>
            <a:off x="6181425" y="1755275"/>
            <a:ext cx="2798625" cy="1969849"/>
          </a:xfrm>
          <a:prstGeom prst="rect">
            <a:avLst/>
          </a:prstGeom>
          <a:noFill/>
          <a:ln>
            <a:noFill/>
          </a:ln>
        </p:spPr>
      </p:pic>
      <p:sp>
        <p:nvSpPr>
          <p:cNvPr id="204" name="Google Shape;204;p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
          <p:cNvSpPr txBox="1"/>
          <p:nvPr>
            <p:ph type="ctrTitle"/>
          </p:nvPr>
        </p:nvSpPr>
        <p:spPr>
          <a:xfrm>
            <a:off x="3603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Piggy banks fact</a:t>
            </a:r>
            <a:endParaRPr b="1" i="0" sz="2900" u="none" cap="none" strike="noStrike">
              <a:solidFill>
                <a:schemeClr val="accent2"/>
              </a:solidFill>
              <a:latin typeface="Lato"/>
              <a:ea typeface="Lato"/>
              <a:cs typeface="Lato"/>
              <a:sym typeface="Lato"/>
            </a:endParaRPr>
          </a:p>
        </p:txBody>
      </p:sp>
      <p:sp>
        <p:nvSpPr>
          <p:cNvPr id="210" name="Google Shape;210;p3"/>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1" name="Google Shape;211;p3"/>
          <p:cNvSpPr txBox="1"/>
          <p:nvPr/>
        </p:nvSpPr>
        <p:spPr>
          <a:xfrm>
            <a:off x="207525" y="1405850"/>
            <a:ext cx="5501100" cy="29400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These got their name because in the Middle Ages people used to keep their money in pots made of ‘pygg’ clay.  </a:t>
            </a:r>
            <a:endParaRPr b="0" i="0" sz="20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000"/>
              <a:buFont typeface="Arial"/>
              <a:buNone/>
            </a:pPr>
            <a:r>
              <a:rPr b="0" i="0" lang="en-GB" sz="2000" u="none" cap="none" strike="noStrike">
                <a:solidFill>
                  <a:schemeClr val="accent1"/>
                </a:solidFill>
                <a:latin typeface="Lato"/>
                <a:ea typeface="Lato"/>
                <a:cs typeface="Lato"/>
                <a:sym typeface="Lato"/>
              </a:rPr>
              <a:t>As the English language evolved, this became pig, which is also the name of the animal hence why the shape of the pot changed as well!</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1" sz="1800" u="none" cap="none" strike="noStrike">
              <a:solidFill>
                <a:schemeClr val="accent1"/>
              </a:solidFill>
              <a:latin typeface="Lato"/>
              <a:ea typeface="Lato"/>
              <a:cs typeface="Lato"/>
              <a:sym typeface="Lato"/>
            </a:endParaRPr>
          </a:p>
        </p:txBody>
      </p:sp>
      <p:pic>
        <p:nvPicPr>
          <p:cNvPr id="212" name="Google Shape;212;p3"/>
          <p:cNvPicPr preferRelativeResize="0"/>
          <p:nvPr/>
        </p:nvPicPr>
        <p:blipFill rotWithShape="1">
          <a:blip r:embed="rId3">
            <a:alphaModFix/>
          </a:blip>
          <a:srcRect b="0" l="0" r="0" t="0"/>
          <a:stretch/>
        </p:blipFill>
        <p:spPr>
          <a:xfrm flipH="1">
            <a:off x="6192976" y="2100800"/>
            <a:ext cx="2662925" cy="1823575"/>
          </a:xfrm>
          <a:prstGeom prst="rect">
            <a:avLst/>
          </a:prstGeom>
          <a:noFill/>
          <a:ln>
            <a:noFill/>
          </a:ln>
        </p:spPr>
      </p:pic>
      <p:sp>
        <p:nvSpPr>
          <p:cNvPr id="213" name="Google Shape;213;p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da05a27f7c_1_0"/>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does a bank do?</a:t>
            </a:r>
            <a:endParaRPr b="1" i="0" sz="2900" u="none" cap="none" strike="noStrike">
              <a:solidFill>
                <a:schemeClr val="accent2"/>
              </a:solidFill>
              <a:latin typeface="Lato"/>
              <a:ea typeface="Lato"/>
              <a:cs typeface="Lato"/>
              <a:sym typeface="Lato"/>
            </a:endParaRPr>
          </a:p>
        </p:txBody>
      </p:sp>
      <p:sp>
        <p:nvSpPr>
          <p:cNvPr id="219" name="Google Shape;219;g1da05a27f7c_1_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0" name="Google Shape;220;g1da05a27f7c_1_0"/>
          <p:cNvSpPr txBox="1"/>
          <p:nvPr/>
        </p:nvSpPr>
        <p:spPr>
          <a:xfrm>
            <a:off x="4630075" y="1477975"/>
            <a:ext cx="4389300" cy="33294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is meant by the following terms?</a:t>
            </a:r>
            <a:endParaRPr b="1"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Customer</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Deposits</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Loans  </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Interest</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Bank account</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Current account</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Profit </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Identification</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Economy </a:t>
            </a:r>
            <a:endParaRPr b="0" i="0" sz="1800" u="none" cap="none" strike="noStrike">
              <a:solidFill>
                <a:schemeClr val="accent1"/>
              </a:solidFill>
              <a:latin typeface="Lato"/>
              <a:ea typeface="Lato"/>
              <a:cs typeface="Lato"/>
              <a:sym typeface="Lato"/>
            </a:endParaRPr>
          </a:p>
        </p:txBody>
      </p:sp>
      <p:sp>
        <p:nvSpPr>
          <p:cNvPr id="221" name="Google Shape;221;g1da05a27f7c_1_0"/>
          <p:cNvSpPr/>
          <p:nvPr/>
        </p:nvSpPr>
        <p:spPr>
          <a:xfrm>
            <a:off x="364600"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Customers</a:t>
            </a:r>
            <a:endParaRPr b="1" i="0" sz="1400" u="none" cap="none" strike="noStrike">
              <a:solidFill>
                <a:schemeClr val="lt1"/>
              </a:solidFill>
              <a:latin typeface="Lato"/>
              <a:ea typeface="Lato"/>
              <a:cs typeface="Lato"/>
              <a:sym typeface="Lato"/>
            </a:endParaRPr>
          </a:p>
        </p:txBody>
      </p:sp>
      <p:sp>
        <p:nvSpPr>
          <p:cNvPr id="222" name="Google Shape;222;g1da05a27f7c_1_0"/>
          <p:cNvSpPr txBox="1"/>
          <p:nvPr/>
        </p:nvSpPr>
        <p:spPr>
          <a:xfrm>
            <a:off x="2767600" y="13756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3" name="Google Shape;223;g1da05a27f7c_1_0"/>
          <p:cNvSpPr/>
          <p:nvPr/>
        </p:nvSpPr>
        <p:spPr>
          <a:xfrm flipH="1">
            <a:off x="896375" y="1888350"/>
            <a:ext cx="2329800" cy="68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1da05a27f7c_1_0"/>
          <p:cNvSpPr/>
          <p:nvPr/>
        </p:nvSpPr>
        <p:spPr>
          <a:xfrm flipH="1" rot="10800000">
            <a:off x="895375" y="3236175"/>
            <a:ext cx="2437500" cy="743400"/>
          </a:xfrm>
          <a:prstGeom prst="curvedDown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1da05a27f7c_1_0"/>
          <p:cNvSpPr/>
          <p:nvPr/>
        </p:nvSpPr>
        <p:spPr>
          <a:xfrm>
            <a:off x="2580775" y="2760825"/>
            <a:ext cx="1169100" cy="341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Bank</a:t>
            </a:r>
            <a:endParaRPr b="1" i="0" sz="1400" u="none" cap="none" strike="noStrike">
              <a:solidFill>
                <a:schemeClr val="lt1"/>
              </a:solidFill>
              <a:latin typeface="Lato"/>
              <a:ea typeface="Lato"/>
              <a:cs typeface="Lato"/>
              <a:sym typeface="Lato"/>
            </a:endParaRPr>
          </a:p>
        </p:txBody>
      </p:sp>
      <p:sp>
        <p:nvSpPr>
          <p:cNvPr id="226" name="Google Shape;226;g1da05a27f7c_1_0"/>
          <p:cNvSpPr/>
          <p:nvPr/>
        </p:nvSpPr>
        <p:spPr>
          <a:xfrm>
            <a:off x="1531025" y="2389125"/>
            <a:ext cx="1060500" cy="461700"/>
          </a:xfrm>
          <a:prstGeom prst="righ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Lato"/>
                <a:ea typeface="Lato"/>
                <a:cs typeface="Lato"/>
                <a:sym typeface="Lato"/>
              </a:rPr>
              <a:t>Deposits </a:t>
            </a:r>
            <a:endParaRPr b="1" i="0" sz="1300" u="none" cap="none" strike="noStrike">
              <a:solidFill>
                <a:schemeClr val="lt1"/>
              </a:solidFill>
              <a:latin typeface="Lato"/>
              <a:ea typeface="Lato"/>
              <a:cs typeface="Lato"/>
              <a:sym typeface="Lato"/>
            </a:endParaRPr>
          </a:p>
        </p:txBody>
      </p:sp>
      <p:sp>
        <p:nvSpPr>
          <p:cNvPr id="227" name="Google Shape;227;g1da05a27f7c_1_0"/>
          <p:cNvSpPr txBox="1"/>
          <p:nvPr/>
        </p:nvSpPr>
        <p:spPr>
          <a:xfrm>
            <a:off x="1881425" y="2755575"/>
            <a:ext cx="7020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1da05a27f7c_1_0"/>
          <p:cNvSpPr/>
          <p:nvPr/>
        </p:nvSpPr>
        <p:spPr>
          <a:xfrm>
            <a:off x="1531025" y="3102225"/>
            <a:ext cx="1060500" cy="400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a:t>
            </a:r>
            <a:endParaRPr b="1" i="0" sz="1400" u="none" cap="none" strike="noStrike">
              <a:solidFill>
                <a:schemeClr val="lt1"/>
              </a:solidFill>
              <a:latin typeface="Lato"/>
              <a:ea typeface="Lato"/>
              <a:cs typeface="Lato"/>
              <a:sym typeface="Lato"/>
            </a:endParaRPr>
          </a:p>
        </p:txBody>
      </p:sp>
      <p:sp>
        <p:nvSpPr>
          <p:cNvPr id="229" name="Google Shape;229;g1da05a27f7c_1_0"/>
          <p:cNvSpPr txBox="1"/>
          <p:nvPr/>
        </p:nvSpPr>
        <p:spPr>
          <a:xfrm>
            <a:off x="896375" y="1488138"/>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sp>
        <p:nvSpPr>
          <p:cNvPr id="230" name="Google Shape;230;g1da05a27f7c_1_0"/>
          <p:cNvSpPr txBox="1"/>
          <p:nvPr/>
        </p:nvSpPr>
        <p:spPr>
          <a:xfrm>
            <a:off x="896375" y="3979563"/>
            <a:ext cx="2329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Interest</a:t>
            </a:r>
            <a:endParaRPr b="1" i="0" sz="1400" u="none" cap="none" strike="noStrike">
              <a:solidFill>
                <a:schemeClr val="accent1"/>
              </a:solidFill>
              <a:latin typeface="Arial"/>
              <a:ea typeface="Arial"/>
              <a:cs typeface="Arial"/>
              <a:sym typeface="Arial"/>
            </a:endParaRPr>
          </a:p>
        </p:txBody>
      </p:sp>
      <p:sp>
        <p:nvSpPr>
          <p:cNvPr id="231" name="Google Shape;231;g1da05a27f7c_1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latin typeface="Lato"/>
                <a:ea typeface="Lato"/>
                <a:cs typeface="Lato"/>
                <a:sym typeface="Lato"/>
              </a:rPr>
              <a:t>‹#›</a:t>
            </a:fld>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3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