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7"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Lato" panose="020F0502020204030203" pitchFamily="34" charset="0"/>
      <p:regular r:id="rId32"/>
      <p:bold r:id="rId33"/>
      <p:italic r:id="rId34"/>
      <p:boldItalic r:id="rId35"/>
    </p:embeddedFont>
    <p:embeddedFont>
      <p:font typeface="Lato Black" panose="020F0502020204030204" pitchFamily="34" charset="0"/>
      <p:bold r:id="rId36"/>
      <p:italic r:id="rId37"/>
      <p:boldItalic r:id="rId38"/>
    </p:embeddedFont>
    <p:embeddedFont>
      <p:font typeface="Lato Light" panose="020F0502020204030203"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27">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gGDK3IWwIkbzzrGAQwdC8GAQH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EBA519-3CF5-4784-8752-84316503D42B}">
  <a:tblStyle styleId="{98EBA519-3CF5-4784-8752-84316503D42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d9097666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5d9097666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a58fecb7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15a58fecb7c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Delivery instruction</a:t>
            </a:r>
            <a:endParaRPr b="1"/>
          </a:p>
          <a:p>
            <a:pPr marL="0" lvl="0" indent="0" algn="l" rtl="0">
              <a:lnSpc>
                <a:spcPct val="100000"/>
              </a:lnSpc>
              <a:spcBef>
                <a:spcPts val="0"/>
              </a:spcBef>
              <a:spcAft>
                <a:spcPts val="0"/>
              </a:spcAft>
              <a:buSzPts val="1100"/>
              <a:buNone/>
            </a:pPr>
            <a:r>
              <a:rPr lang="en-GB" sz="1050">
                <a:solidFill>
                  <a:schemeClr val="dk1"/>
                </a:solidFill>
                <a:highlight>
                  <a:srgbClr val="FFFFFF"/>
                </a:highlight>
                <a:latin typeface="Roboto"/>
                <a:ea typeface="Roboto"/>
                <a:cs typeface="Roboto"/>
                <a:sym typeface="Roboto"/>
              </a:rPr>
              <a:t>Stretch - Were there any items that you weren’t sure about? Choose one of the items that you feel might be a “</a:t>
            </a:r>
            <a:r>
              <a:rPr lang="en-GB" sz="1050">
                <a:solidFill>
                  <a:schemeClr val="dk1"/>
                </a:solidFill>
                <a:highlight>
                  <a:srgbClr val="FFFFFF"/>
                </a:highlight>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grey</a:t>
            </a:r>
            <a:r>
              <a:rPr lang="en-GB" sz="1050">
                <a:solidFill>
                  <a:schemeClr val="dk1"/>
                </a:solidFill>
                <a:highlight>
                  <a:srgbClr val="FFFFFF"/>
                </a:highlight>
                <a:latin typeface="Roboto"/>
                <a:ea typeface="Roboto"/>
                <a:cs typeface="Roboto"/>
                <a:sym typeface="Roboto"/>
              </a:rPr>
              <a:t>” area and explain why you think it is more of a need or a want</a:t>
            </a:r>
            <a:endParaRPr sz="1050">
              <a:solidFill>
                <a:schemeClr val="dk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chemeClr val="dk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GB" b="1"/>
              <a:t>Teacher explanation</a:t>
            </a:r>
            <a:endParaRPr b="1"/>
          </a:p>
          <a:p>
            <a:pPr marL="0" lvl="0" indent="0" algn="l" rtl="0">
              <a:lnSpc>
                <a:spcPct val="100000"/>
              </a:lnSpc>
              <a:spcBef>
                <a:spcPts val="0"/>
              </a:spcBef>
              <a:spcAft>
                <a:spcPts val="0"/>
              </a:spcAft>
              <a:buSzPts val="1100"/>
              <a:buNone/>
            </a:pPr>
            <a:r>
              <a:rPr lang="en-GB"/>
              <a:t>Explain that people have different priorities and values, therefore needs and wants will likely be different from person to person and vary over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d9097666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15d90976663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5e2f1462a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15e2f1462ae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rPr>
              <a:t>Delivery instruction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6e6104fcd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6e6104fcd7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5e2f1462a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15e2f1462ae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Delivery instruction</a:t>
            </a:r>
            <a:endParaRPr b="1"/>
          </a:p>
          <a:p>
            <a:pPr marL="0" lvl="0" indent="0" algn="l" rtl="0">
              <a:lnSpc>
                <a:spcPct val="100000"/>
              </a:lnSpc>
              <a:spcBef>
                <a:spcPts val="0"/>
              </a:spcBef>
              <a:spcAft>
                <a:spcPts val="0"/>
              </a:spcAft>
              <a:buSzPts val="1100"/>
              <a:buNone/>
            </a:pPr>
            <a:r>
              <a:rPr lang="en-GB"/>
              <a:t>Encourage students to use their responses to the earlier activity about Zara’s spending decisions.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e6104fc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6e6104fc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rPr>
              <a:t>Delivery instruction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75e96a1f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575e96a1fb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d90976663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15d90976663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Delivery instruction (applicable to the following two slides too)</a:t>
            </a:r>
            <a:endParaRPr b="1"/>
          </a:p>
          <a:p>
            <a:pPr marL="0" lvl="0" indent="0" algn="l" rtl="0">
              <a:lnSpc>
                <a:spcPct val="100000"/>
              </a:lnSpc>
              <a:spcBef>
                <a:spcPts val="0"/>
              </a:spcBef>
              <a:spcAft>
                <a:spcPts val="0"/>
              </a:spcAft>
              <a:buSzPts val="1100"/>
              <a:buNone/>
            </a:pPr>
            <a:r>
              <a:rPr lang="en-GB"/>
              <a:t>If mini whiteboards are available, students can write down key words or sentences representing their thoughts or feelings towards what they see in the pictures. Stretch opportunity for students to share key facts they may know about the issue.</a:t>
            </a:r>
            <a:endParaRPr/>
          </a:p>
          <a:p>
            <a:pPr marL="0" lvl="0" indent="0" algn="l" rtl="0">
              <a:lnSpc>
                <a:spcPct val="100000"/>
              </a:lnSpc>
              <a:spcBef>
                <a:spcPts val="0"/>
              </a:spcBef>
              <a:spcAft>
                <a:spcPts val="0"/>
              </a:spcAft>
              <a:buSzPts val="1100"/>
              <a:buNone/>
            </a:pPr>
            <a:r>
              <a:rPr lang="en-GB"/>
              <a:t>Reflection - students, by themselves, take a few seconds to reflect on how important this particular issue is to them. Suggested to spend one minute for each of these 5 slides.</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GB" b="1"/>
              <a:t>Teacher explanation</a:t>
            </a:r>
            <a:endParaRPr b="1"/>
          </a:p>
          <a:p>
            <a:pPr marL="0" lvl="0" indent="0" algn="l" rtl="0">
              <a:lnSpc>
                <a:spcPct val="115000"/>
              </a:lnSpc>
              <a:spcBef>
                <a:spcPts val="0"/>
              </a:spcBef>
              <a:spcAft>
                <a:spcPts val="0"/>
              </a:spcAft>
              <a:buSzPts val="1100"/>
              <a:buNone/>
            </a:pPr>
            <a:r>
              <a:rPr lang="en-GB">
                <a:solidFill>
                  <a:srgbClr val="202124"/>
                </a:solidFill>
                <a:highlight>
                  <a:srgbClr val="FFFFFF"/>
                </a:highlight>
              </a:rPr>
              <a:t>Plastic pollution is an issue. It can alter habitats and natural processes, reducing ecosystems' ability to adapt to climate change, directly affecting millions of people's livelihoods, food production capabilities and social well-being. A person may prioritise their spending based on this, eg using companies or products that might be more expensive but who treat the environment better. </a:t>
            </a:r>
            <a:endParaRPr>
              <a:solidFill>
                <a:srgbClr val="202124"/>
              </a:solidFill>
              <a:highlight>
                <a:srgbClr val="FFFFFF"/>
              </a:highlight>
            </a:endParaRPr>
          </a:p>
          <a:p>
            <a:pPr marL="0" lvl="0" indent="0" algn="l" rtl="0">
              <a:lnSpc>
                <a:spcPct val="115000"/>
              </a:lnSpc>
              <a:spcBef>
                <a:spcPts val="0"/>
              </a:spcBef>
              <a:spcAft>
                <a:spcPts val="0"/>
              </a:spcAft>
              <a:buSzPts val="1100"/>
              <a:buNone/>
            </a:pPr>
            <a:endParaRPr>
              <a:solidFill>
                <a:srgbClr val="202124"/>
              </a:solidFill>
              <a:highlight>
                <a:srgbClr val="FFFFFF"/>
              </a:highlight>
            </a:endParaRPr>
          </a:p>
          <a:p>
            <a:pPr marL="0" lvl="0" indent="0" algn="l" rtl="0">
              <a:lnSpc>
                <a:spcPct val="115000"/>
              </a:lnSpc>
              <a:spcBef>
                <a:spcPts val="0"/>
              </a:spcBef>
              <a:spcAft>
                <a:spcPts val="0"/>
              </a:spcAft>
              <a:buSzPts val="1100"/>
              <a:buNone/>
            </a:pPr>
            <a:endParaRPr>
              <a:solidFill>
                <a:srgbClr val="202124"/>
              </a:solidFill>
              <a:highlight>
                <a:srgbClr val="FFFFFF"/>
              </a:highlight>
            </a:endParaRPr>
          </a:p>
          <a:p>
            <a:pPr marL="0" lvl="0" indent="0" algn="l" rtl="0">
              <a:lnSpc>
                <a:spcPct val="115000"/>
              </a:lnSpc>
              <a:spcBef>
                <a:spcPts val="0"/>
              </a:spcBef>
              <a:spcAft>
                <a:spcPts val="0"/>
              </a:spcAft>
              <a:buSzPts val="1100"/>
              <a:buNone/>
            </a:pPr>
            <a:endParaRPr>
              <a:solidFill>
                <a:srgbClr val="202124"/>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e93ff875f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e93ff875f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5d90976663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5d90976663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rPr>
              <a:t>Teacher explanation</a:t>
            </a:r>
            <a:endParaRPr b="1">
              <a:solidFill>
                <a:schemeClr val="dk1"/>
              </a:solidFill>
            </a:endParaRPr>
          </a:p>
          <a:p>
            <a:pPr marL="0" lvl="0" indent="0" algn="l" rtl="0">
              <a:lnSpc>
                <a:spcPct val="100000"/>
              </a:lnSpc>
              <a:spcBef>
                <a:spcPts val="500"/>
              </a:spcBef>
              <a:spcAft>
                <a:spcPts val="0"/>
              </a:spcAft>
              <a:buClr>
                <a:schemeClr val="dk1"/>
              </a:buClr>
              <a:buSzPts val="1100"/>
              <a:buFont typeface="Arial"/>
              <a:buNone/>
            </a:pPr>
            <a:r>
              <a:rPr lang="en-GB" sz="1050">
                <a:solidFill>
                  <a:schemeClr val="dk1"/>
                </a:solidFill>
                <a:latin typeface="Roboto"/>
                <a:ea typeface="Roboto"/>
                <a:cs typeface="Roboto"/>
                <a:sym typeface="Roboto"/>
              </a:rPr>
              <a:t>Buying new clothes is very energy intensive.</a:t>
            </a:r>
            <a:r>
              <a:rPr lang="en-GB">
                <a:solidFill>
                  <a:schemeClr val="dk1"/>
                </a:solidFill>
                <a:latin typeface="Roboto"/>
                <a:ea typeface="Roboto"/>
                <a:cs typeface="Roboto"/>
                <a:sym typeface="Roboto"/>
              </a:rPr>
              <a:t> I</a:t>
            </a:r>
            <a:r>
              <a:rPr lang="en-GB">
                <a:solidFill>
                  <a:srgbClr val="202124"/>
                </a:solidFill>
                <a:highlight>
                  <a:srgbClr val="FFFFFF"/>
                </a:highlight>
              </a:rPr>
              <a:t>n fact, fashion accounts for up to 10% of global carbon dioxide output - more than international flights and shipping combined, according to the United Nations Environment Programme. It also accounts for a fifth of the 300 million tons of plastic produced globally each year.</a:t>
            </a:r>
            <a:r>
              <a:rPr lang="en-GB" sz="1050">
                <a:solidFill>
                  <a:schemeClr val="dk1"/>
                </a:solidFill>
                <a:latin typeface="Roboto"/>
                <a:ea typeface="Roboto"/>
                <a:cs typeface="Roboto"/>
                <a:sym typeface="Roboto"/>
              </a:rPr>
              <a:t> Instead people can purchase second-hand clothes or give old clothes to charity shops instead of throwing them away. Buying second-hand is better for the environment than fast fashion. There are now lots of website and apps, such as Depop (pictured at the bottom), where people can do this. </a:t>
            </a:r>
            <a:endParaRPr sz="1050">
              <a:solidFill>
                <a:schemeClr val="dk1"/>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endParaRPr sz="105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5e2f1462a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15e2f1462ae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solidFill>
                  <a:schemeClr val="dk1"/>
                </a:solidFill>
              </a:rPr>
              <a:t>Teacher explanation</a:t>
            </a:r>
            <a:endParaRPr b="1">
              <a:solidFill>
                <a:schemeClr val="dk1"/>
              </a:solidFill>
            </a:endParaRPr>
          </a:p>
          <a:p>
            <a:pPr marL="0" lvl="0" indent="0" algn="l" rtl="0">
              <a:lnSpc>
                <a:spcPct val="100000"/>
              </a:lnSpc>
              <a:spcBef>
                <a:spcPts val="0"/>
              </a:spcBef>
              <a:spcAft>
                <a:spcPts val="0"/>
              </a:spcAft>
              <a:buSzPts val="1100"/>
              <a:buNone/>
            </a:pPr>
            <a:r>
              <a:rPr lang="en-GB" sz="1050">
                <a:solidFill>
                  <a:schemeClr val="dk1"/>
                </a:solidFill>
                <a:highlight>
                  <a:srgbClr val="FFFFFF"/>
                </a:highlight>
                <a:latin typeface="Roboto"/>
                <a:ea typeface="Roboto"/>
                <a:cs typeface="Roboto"/>
                <a:sym typeface="Roboto"/>
              </a:rPr>
              <a:t>In the past few years, there has been increased focus on vegan and cruelty free products, with badges and certificates now certifying that no animals have been harmed in the production of certain products. The badges give extra information to people making purchases and can help them make more critical decisions.</a:t>
            </a:r>
            <a:endParaRPr sz="1050">
              <a:solidFill>
                <a:schemeClr val="dk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chemeClr val="dk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GB" b="1">
                <a:solidFill>
                  <a:schemeClr val="dk1"/>
                </a:solidFill>
              </a:rPr>
              <a:t>Prompt questions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Can you think of any companies/ brands that use these certificates or badges on their products? Does it make you more or less likely to buy their products?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5d90976663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15d90976663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Delivery instruction</a:t>
            </a:r>
            <a:endParaRPr b="1"/>
          </a:p>
          <a:p>
            <a:pPr marL="0" lvl="0" indent="0" algn="l" rtl="0">
              <a:lnSpc>
                <a:spcPct val="100000"/>
              </a:lnSpc>
              <a:spcBef>
                <a:spcPts val="0"/>
              </a:spcBef>
              <a:spcAft>
                <a:spcPts val="0"/>
              </a:spcAft>
              <a:buSzPts val="1100"/>
              <a:buNone/>
            </a:pPr>
            <a:r>
              <a:rPr lang="en-GB"/>
              <a:t>Consolidation </a:t>
            </a:r>
            <a:r>
              <a:rPr lang="en-GB" sz="1050">
                <a:solidFill>
                  <a:schemeClr val="dk1"/>
                </a:solidFill>
                <a:highlight>
                  <a:srgbClr val="FFFFFF"/>
                </a:highlight>
                <a:latin typeface="Roboto"/>
                <a:ea typeface="Roboto"/>
                <a:cs typeface="Roboto"/>
                <a:sym typeface="Roboto"/>
              </a:rPr>
              <a:t>literacy moment. Teacher should review this piece of work at the end of the lesson. It can be a printed resource or students can write down needs, wants and other considered spending decisions in different categories in their exercise books, suggested to do so in a table with three columns,.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e81c4578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14e81c4578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Delivery instruction</a:t>
            </a:r>
            <a:endParaRPr b="1"/>
          </a:p>
          <a:p>
            <a:pPr marL="0" lvl="0" indent="0" algn="l" rtl="0">
              <a:lnSpc>
                <a:spcPct val="100000"/>
              </a:lnSpc>
              <a:spcBef>
                <a:spcPts val="0"/>
              </a:spcBef>
              <a:spcAft>
                <a:spcPts val="0"/>
              </a:spcAft>
              <a:buSzPts val="1100"/>
              <a:buNone/>
            </a:pPr>
            <a:r>
              <a:rPr lang="en-GB"/>
              <a:t>Students to self mark.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d90976663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15d90976663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rPr>
              <a:t>Delivery instruction</a:t>
            </a:r>
            <a:endParaRPr b="1">
              <a:solidFill>
                <a:schemeClr val="dk1"/>
              </a:solidFill>
            </a:endParaRPr>
          </a:p>
          <a:p>
            <a:pPr marL="0" lvl="0" indent="0" algn="l" rtl="0">
              <a:lnSpc>
                <a:spcPct val="100000"/>
              </a:lnSpc>
              <a:spcBef>
                <a:spcPts val="0"/>
              </a:spcBef>
              <a:spcAft>
                <a:spcPts val="0"/>
              </a:spcAft>
              <a:buClr>
                <a:srgbClr val="000000"/>
              </a:buClr>
              <a:buSzPts val="1100"/>
              <a:buFont typeface="Arial"/>
              <a:buNone/>
            </a:pPr>
            <a:r>
              <a:rPr lang="en-GB"/>
              <a:t>Teachers to collect in and review. Can be completed as an exit ticket handed in to the teacher as students leave the room.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6e6104fcd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6e6104fcd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rPr>
              <a:t>Delivery instruction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575e96a1fb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1575e96a1fb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16cb5d41b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216cb5d41b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6f499a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6f499a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66ef7c9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466ef7c9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77272"/>
              </a:lnSpc>
              <a:spcBef>
                <a:spcPts val="0"/>
              </a:spcBef>
              <a:spcAft>
                <a:spcPts val="0"/>
              </a:spcAft>
              <a:buClr>
                <a:schemeClr val="dk1"/>
              </a:buClr>
              <a:buSzPts val="1100"/>
              <a:buFont typeface="Arial"/>
              <a:buNone/>
            </a:pPr>
            <a:r>
              <a:rPr lang="en-GB" b="1">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75e96a1f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575e96a1fb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2c63cc0b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32c63cc0b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Lato"/>
              <a:ea typeface="Lato"/>
              <a:cs typeface="Lato"/>
              <a:sym typeface="Lato"/>
            </a:endParaRPr>
          </a:p>
          <a:p>
            <a:pPr marL="0" lvl="0" indent="0" algn="l" rtl="0">
              <a:lnSpc>
                <a:spcPct val="100000"/>
              </a:lnSpc>
              <a:spcBef>
                <a:spcPts val="0"/>
              </a:spcBef>
              <a:spcAft>
                <a:spcPts val="0"/>
              </a:spcAft>
              <a:buSzPts val="1100"/>
              <a:buNone/>
            </a:pP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575e96a1fb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575e96a1fb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e2f1462a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5e2f1462a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9b684b7c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19b684b7c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Teacher explanation</a:t>
            </a:r>
            <a:endParaRPr b="1"/>
          </a:p>
          <a:p>
            <a:pPr marL="0" lvl="0" indent="0" algn="l" rtl="0">
              <a:lnSpc>
                <a:spcPct val="100000"/>
              </a:lnSpc>
              <a:spcBef>
                <a:spcPts val="0"/>
              </a:spcBef>
              <a:spcAft>
                <a:spcPts val="0"/>
              </a:spcAft>
              <a:buSzPts val="1100"/>
              <a:buNone/>
            </a:pPr>
            <a:r>
              <a:rPr lang="en-GB"/>
              <a:t>Some explanations may vary - there isn’t one right answer when it comes to these definitions - but encourage students to incorporate words such as ‘necessary’ or ‘essential’ or ‘required’ to help differentiate between needs and wants. Consider things that could be a want for one person, could be a need for others; eg someone who wants a car as a luxury versus someone who needs one to get to work to earn money.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5a92d92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35a92d92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Delivery instruction</a:t>
            </a:r>
            <a:endParaRPr b="1"/>
          </a:p>
          <a:p>
            <a:pPr marL="0" lvl="0" indent="0" algn="l" rtl="0">
              <a:lnSpc>
                <a:spcPct val="100000"/>
              </a:lnSpc>
              <a:spcBef>
                <a:spcPts val="0"/>
              </a:spcBef>
              <a:spcAft>
                <a:spcPts val="0"/>
              </a:spcAft>
              <a:buSzPts val="1100"/>
              <a:buNone/>
            </a:pPr>
            <a:r>
              <a:rPr lang="en-GB"/>
              <a:t>Encourage students to write down answers to the questions in their books.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262A33"/>
        </a:solidFill>
        <a:effectLst/>
      </p:bgPr>
    </p:bg>
    <p:spTree>
      <p:nvGrpSpPr>
        <p:cNvPr id="1" name="Shape 7"/>
        <p:cNvGrpSpPr/>
        <p:nvPr/>
      </p:nvGrpSpPr>
      <p:grpSpPr>
        <a:xfrm>
          <a:off x="0" y="0"/>
          <a:ext cx="0" cy="0"/>
          <a:chOff x="0" y="0"/>
          <a:chExt cx="0" cy="0"/>
        </a:xfrm>
      </p:grpSpPr>
      <p:pic>
        <p:nvPicPr>
          <p:cNvPr id="8" name="Google Shape;8;p26"/>
          <p:cNvPicPr preferRelativeResize="0"/>
          <p:nvPr/>
        </p:nvPicPr>
        <p:blipFill rotWithShape="1">
          <a:blip r:embed="rId2" cstate="screen">
            <a:alphaModFix/>
            <a:extLst>
              <a:ext uri="{28A0092B-C50C-407E-A947-70E740481C1C}">
                <a14:useLocalDpi xmlns:a14="http://schemas.microsoft.com/office/drawing/2010/main"/>
              </a:ext>
            </a:extLst>
          </a:blip>
          <a:srcRect l="-1905" t="-5235" r="-1091" b="-5224"/>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cstate="screen">
            <a:alphaModFix/>
            <a:extLst>
              <a:ext uri="{28A0092B-C50C-407E-A947-70E740481C1C}">
                <a14:useLocalDpi xmlns:a14="http://schemas.microsoft.com/office/drawing/2010/main"/>
              </a:ext>
            </a:extLst>
          </a:blip>
          <a:srcRect l="-4222" t="-2440" r="-3757" b="-2277"/>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xmlns:p15="http://schemas.microsoft.com/office/powerpoint/2012/main">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262A33"/>
        </a:solidFill>
        <a:effectLst/>
      </p:bgPr>
    </p:bg>
    <p:spTree>
      <p:nvGrpSpPr>
        <p:cNvPr id="1" name="Shape 46"/>
        <p:cNvGrpSpPr/>
        <p:nvPr/>
      </p:nvGrpSpPr>
      <p:grpSpPr>
        <a:xfrm>
          <a:off x="0" y="0"/>
          <a:ext cx="0" cy="0"/>
          <a:chOff x="0" y="0"/>
          <a:chExt cx="0" cy="0"/>
        </a:xfrm>
      </p:grpSpPr>
      <p:sp>
        <p:nvSpPr>
          <p:cNvPr id="47" name="Google Shape;47;g139b5aa61ea_0_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8" name="Google Shape;48;g139b5aa61ea_0_65"/>
          <p:cNvPicPr preferRelativeResize="0"/>
          <p:nvPr/>
        </p:nvPicPr>
        <p:blipFill rotWithShape="1">
          <a:blip r:embed="rId2" cstate="screen">
            <a:alphaModFix/>
            <a:extLst>
              <a:ext uri="{28A0092B-C50C-407E-A947-70E740481C1C}">
                <a14:useLocalDpi xmlns:a14="http://schemas.microsoft.com/office/drawing/2010/main"/>
              </a:ext>
            </a:extLst>
          </a:blip>
          <a:srcRect l="-1905" t="-5235" r="-1091" b="-5224"/>
          <a:stretch/>
        </p:blipFill>
        <p:spPr>
          <a:xfrm>
            <a:off x="426625" y="302950"/>
            <a:ext cx="2516427" cy="696225"/>
          </a:xfrm>
          <a:prstGeom prst="rect">
            <a:avLst/>
          </a:prstGeom>
          <a:noFill/>
          <a:ln>
            <a:noFill/>
          </a:ln>
        </p:spPr>
      </p:pic>
      <p:pic>
        <p:nvPicPr>
          <p:cNvPr id="49" name="Google Shape;49;g139b5aa61ea_0_65"/>
          <p:cNvPicPr preferRelativeResize="0"/>
          <p:nvPr/>
        </p:nvPicPr>
        <p:blipFill rotWithShape="1">
          <a:blip r:embed="rId3" cstate="screen">
            <a:alphaModFix/>
            <a:extLst>
              <a:ext uri="{28A0092B-C50C-407E-A947-70E740481C1C}">
                <a14:useLocalDpi xmlns:a14="http://schemas.microsoft.com/office/drawing/2010/main"/>
              </a:ext>
            </a:extLst>
          </a:blip>
          <a:srcRect l="-4222" t="-2440" r="-3757" b="-2278"/>
          <a:stretch/>
        </p:blipFill>
        <p:spPr>
          <a:xfrm rot="-5400000">
            <a:off x="7182681" y="3219806"/>
            <a:ext cx="2039601" cy="1978026"/>
          </a:xfrm>
          <a:prstGeom prst="rect">
            <a:avLst/>
          </a:prstGeom>
          <a:noFill/>
          <a:ln>
            <a:noFill/>
          </a:ln>
        </p:spPr>
      </p:pic>
      <p:sp>
        <p:nvSpPr>
          <p:cNvPr id="50" name="Google Shape;50;g139b5aa61ea_0_65"/>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51" name="Google Shape;51;g139b5aa61ea_0_65"/>
          <p:cNvSpPr txBox="1">
            <a:spLocks noGrp="1"/>
          </p:cNvSpPr>
          <p:nvPr>
            <p:ph type="sldNum" idx="2"/>
          </p:nvPr>
        </p:nvSpPr>
        <p:spPr>
          <a:xfrm>
            <a:off x="8595309" y="303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type="tx">
  <p:cSld name="TITLE_AND_BODY">
    <p:bg>
      <p:bgPr>
        <a:solidFill>
          <a:srgbClr val="262A33"/>
        </a:solidFill>
        <a:effectLst/>
      </p:bgPr>
    </p:bg>
    <p:spTree>
      <p:nvGrpSpPr>
        <p:cNvPr id="1" name="Shape 52"/>
        <p:cNvGrpSpPr/>
        <p:nvPr/>
      </p:nvGrpSpPr>
      <p:grpSpPr>
        <a:xfrm>
          <a:off x="0" y="0"/>
          <a:ext cx="0" cy="0"/>
          <a:chOff x="0" y="0"/>
          <a:chExt cx="0" cy="0"/>
        </a:xfrm>
      </p:grpSpPr>
      <p:pic>
        <p:nvPicPr>
          <p:cNvPr id="53" name="Google Shape;53;g139b5aa61ea_0_71"/>
          <p:cNvPicPr preferRelativeResize="0"/>
          <p:nvPr/>
        </p:nvPicPr>
        <p:blipFill rotWithShape="1">
          <a:blip r:embed="rId2" cstate="screen">
            <a:alphaModFix/>
            <a:extLst>
              <a:ext uri="{28A0092B-C50C-407E-A947-70E740481C1C}">
                <a14:useLocalDpi xmlns:a14="http://schemas.microsoft.com/office/drawing/2010/main"/>
              </a:ext>
            </a:extLst>
          </a:blip>
          <a:srcRect l="-5675" t="-10644" r="-7635" b="-8413"/>
          <a:stretch/>
        </p:blipFill>
        <p:spPr>
          <a:xfrm>
            <a:off x="8069450" y="4311925"/>
            <a:ext cx="835000" cy="650200"/>
          </a:xfrm>
          <a:prstGeom prst="rect">
            <a:avLst/>
          </a:prstGeom>
          <a:noFill/>
          <a:ln>
            <a:noFill/>
          </a:ln>
        </p:spPr>
      </p:pic>
      <p:sp>
        <p:nvSpPr>
          <p:cNvPr id="54" name="Google Shape;54;g139b5aa61ea_0_71"/>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55" name="Google Shape;55;g139b5aa61ea_0_7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6" name="Google Shape;56;g139b5aa61ea_0_71"/>
          <p:cNvSpPr txBox="1">
            <a:spLocks noGrp="1"/>
          </p:cNvSpPr>
          <p:nvPr>
            <p:ph type="sldNum" idx="2"/>
          </p:nvPr>
        </p:nvSpPr>
        <p:spPr>
          <a:xfrm>
            <a:off x="8595309" y="303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pullout" type="titleOnly">
  <p:cSld name="TITLE_ONLY">
    <p:bg>
      <p:bgPr>
        <a:solidFill>
          <a:srgbClr val="262A33"/>
        </a:solidFill>
        <a:effectLst/>
      </p:bgPr>
    </p:bg>
    <p:spTree>
      <p:nvGrpSpPr>
        <p:cNvPr id="1" name="Shape 57"/>
        <p:cNvGrpSpPr/>
        <p:nvPr/>
      </p:nvGrpSpPr>
      <p:grpSpPr>
        <a:xfrm>
          <a:off x="0" y="0"/>
          <a:ext cx="0" cy="0"/>
          <a:chOff x="0" y="0"/>
          <a:chExt cx="0" cy="0"/>
        </a:xfrm>
      </p:grpSpPr>
      <p:pic>
        <p:nvPicPr>
          <p:cNvPr id="58" name="Google Shape;58;g139b5aa61ea_0_76"/>
          <p:cNvPicPr preferRelativeResize="0"/>
          <p:nvPr/>
        </p:nvPicPr>
        <p:blipFill rotWithShape="1">
          <a:blip r:embed="rId2" cstate="screen">
            <a:alphaModFix/>
            <a:extLst>
              <a:ext uri="{28A0092B-C50C-407E-A947-70E740481C1C}">
                <a14:useLocalDpi xmlns:a14="http://schemas.microsoft.com/office/drawing/2010/main"/>
              </a:ext>
            </a:extLst>
          </a:blip>
          <a:srcRect l="-5675" t="-10644" r="-7635" b="-8413"/>
          <a:stretch/>
        </p:blipFill>
        <p:spPr>
          <a:xfrm>
            <a:off x="8069450" y="4311925"/>
            <a:ext cx="835000" cy="650200"/>
          </a:xfrm>
          <a:prstGeom prst="rect">
            <a:avLst/>
          </a:prstGeom>
          <a:noFill/>
          <a:ln>
            <a:noFill/>
          </a:ln>
        </p:spPr>
      </p:pic>
      <p:sp>
        <p:nvSpPr>
          <p:cNvPr id="59" name="Google Shape;59;g139b5aa61ea_0_76"/>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60" name="Google Shape;60;g139b5aa61ea_0_7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g139b5aa61ea_0_76"/>
          <p:cNvSpPr txBox="1">
            <a:spLocks noGrp="1"/>
          </p:cNvSpPr>
          <p:nvPr>
            <p:ph type="sldNum" idx="2"/>
          </p:nvPr>
        </p:nvSpPr>
        <p:spPr>
          <a:xfrm>
            <a:off x="8595309" y="303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type="secHead">
  <p:cSld name="SECTION_HEADER">
    <p:bg>
      <p:bgPr>
        <a:solidFill>
          <a:srgbClr val="262A33"/>
        </a:solidFill>
        <a:effectLst/>
      </p:bgPr>
    </p:bg>
    <p:spTree>
      <p:nvGrpSpPr>
        <p:cNvPr id="1" name="Shape 62"/>
        <p:cNvGrpSpPr/>
        <p:nvPr/>
      </p:nvGrpSpPr>
      <p:grpSpPr>
        <a:xfrm>
          <a:off x="0" y="0"/>
          <a:ext cx="0" cy="0"/>
          <a:chOff x="0" y="0"/>
          <a:chExt cx="0" cy="0"/>
        </a:xfrm>
      </p:grpSpPr>
      <p:sp>
        <p:nvSpPr>
          <p:cNvPr id="63" name="Google Shape;63;g139b5aa61ea_0_81"/>
          <p:cNvSpPr txBox="1"/>
          <p:nvPr/>
        </p:nvSpPr>
        <p:spPr>
          <a:xfrm>
            <a:off x="388800" y="298800"/>
            <a:ext cx="6785400" cy="781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GB" sz="2400" b="1" i="0" u="none" strike="noStrike" cap="none">
                <a:solidFill>
                  <a:srgbClr val="FF8022"/>
                </a:solidFill>
                <a:latin typeface="Lato"/>
                <a:ea typeface="Lato"/>
                <a:cs typeface="Lato"/>
                <a:sym typeface="Lato"/>
              </a:rPr>
              <a:t>Contents</a:t>
            </a:r>
            <a:endParaRPr sz="2400" b="1" i="0" u="none" strike="noStrike" cap="none">
              <a:solidFill>
                <a:srgbClr val="FF8022"/>
              </a:solidFill>
              <a:latin typeface="Lato"/>
              <a:ea typeface="Lato"/>
              <a:cs typeface="Lato"/>
              <a:sym typeface="Lato"/>
            </a:endParaRPr>
          </a:p>
        </p:txBody>
      </p:sp>
      <p:pic>
        <p:nvPicPr>
          <p:cNvPr id="64" name="Google Shape;64;g139b5aa61ea_0_81"/>
          <p:cNvPicPr preferRelativeResize="0"/>
          <p:nvPr/>
        </p:nvPicPr>
        <p:blipFill rotWithShape="1">
          <a:blip r:embed="rId2" cstate="screen">
            <a:alphaModFix/>
            <a:extLst>
              <a:ext uri="{28A0092B-C50C-407E-A947-70E740481C1C}">
                <a14:useLocalDpi xmlns:a14="http://schemas.microsoft.com/office/drawing/2010/main"/>
              </a:ext>
            </a:extLst>
          </a:blip>
          <a:srcRect l="-5675" t="-10644" r="-7635" b="-8413"/>
          <a:stretch/>
        </p:blipFill>
        <p:spPr>
          <a:xfrm>
            <a:off x="8069450" y="4311925"/>
            <a:ext cx="835000" cy="650200"/>
          </a:xfrm>
          <a:prstGeom prst="rect">
            <a:avLst/>
          </a:prstGeom>
          <a:noFill/>
          <a:ln>
            <a:noFill/>
          </a:ln>
        </p:spPr>
      </p:pic>
      <p:sp>
        <p:nvSpPr>
          <p:cNvPr id="65" name="Google Shape;65;g139b5aa61ea_0_81"/>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66" name="Google Shape;66;g139b5aa61ea_0_8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7" name="Google Shape;67;g139b5aa61ea_0_81"/>
          <p:cNvSpPr txBox="1">
            <a:spLocks noGrp="1"/>
          </p:cNvSpPr>
          <p:nvPr>
            <p:ph type="sldNum" idx="2"/>
          </p:nvPr>
        </p:nvSpPr>
        <p:spPr>
          <a:xfrm>
            <a:off x="8595309" y="303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slide 2">
  <p:cSld name="TITLE_AND_BODY_1">
    <p:bg>
      <p:bgPr>
        <a:solidFill>
          <a:srgbClr val="0543B3"/>
        </a:solidFill>
        <a:effectLst/>
      </p:bgPr>
    </p:bg>
    <p:spTree>
      <p:nvGrpSpPr>
        <p:cNvPr id="1" name="Shape 68"/>
        <p:cNvGrpSpPr/>
        <p:nvPr/>
      </p:nvGrpSpPr>
      <p:grpSpPr>
        <a:xfrm>
          <a:off x="0" y="0"/>
          <a:ext cx="0" cy="0"/>
          <a:chOff x="0" y="0"/>
          <a:chExt cx="0" cy="0"/>
        </a:xfrm>
      </p:grpSpPr>
      <p:pic>
        <p:nvPicPr>
          <p:cNvPr id="69" name="Google Shape;69;g139b5aa61ea_0_87"/>
          <p:cNvPicPr preferRelativeResize="0"/>
          <p:nvPr/>
        </p:nvPicPr>
        <p:blipFill rotWithShape="1">
          <a:blip r:embed="rId2" cstate="screen">
            <a:alphaModFix/>
            <a:extLst>
              <a:ext uri="{28A0092B-C50C-407E-A947-70E740481C1C}">
                <a14:useLocalDpi xmlns:a14="http://schemas.microsoft.com/office/drawing/2010/main"/>
              </a:ext>
            </a:extLst>
          </a:blip>
          <a:srcRect l="-5675" t="-10644" r="-7635" b="-8413"/>
          <a:stretch/>
        </p:blipFill>
        <p:spPr>
          <a:xfrm>
            <a:off x="8069450" y="4311925"/>
            <a:ext cx="835000" cy="650200"/>
          </a:xfrm>
          <a:prstGeom prst="rect">
            <a:avLst/>
          </a:prstGeom>
          <a:noFill/>
          <a:ln>
            <a:noFill/>
          </a:ln>
        </p:spPr>
      </p:pic>
      <p:sp>
        <p:nvSpPr>
          <p:cNvPr id="70" name="Google Shape;70;g139b5aa61ea_0_87"/>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71" name="Google Shape;71;g139b5aa61ea_0_8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2" name="Google Shape;72;g139b5aa61ea_0_87"/>
          <p:cNvSpPr txBox="1">
            <a:spLocks noGrp="1"/>
          </p:cNvSpPr>
          <p:nvPr>
            <p:ph type="sldNum" idx="2"/>
          </p:nvPr>
        </p:nvSpPr>
        <p:spPr>
          <a:xfrm>
            <a:off x="8595309" y="303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pullout 1">
  <p:cSld name="TITLE_ONLY_1">
    <p:bg>
      <p:bgPr>
        <a:solidFill>
          <a:srgbClr val="0543B3"/>
        </a:solidFill>
        <a:effectLst/>
      </p:bgPr>
    </p:bg>
    <p:spTree>
      <p:nvGrpSpPr>
        <p:cNvPr id="1" name="Shape 73"/>
        <p:cNvGrpSpPr/>
        <p:nvPr/>
      </p:nvGrpSpPr>
      <p:grpSpPr>
        <a:xfrm>
          <a:off x="0" y="0"/>
          <a:ext cx="0" cy="0"/>
          <a:chOff x="0" y="0"/>
          <a:chExt cx="0" cy="0"/>
        </a:xfrm>
      </p:grpSpPr>
      <p:pic>
        <p:nvPicPr>
          <p:cNvPr id="74" name="Google Shape;74;g139b5aa61ea_0_97"/>
          <p:cNvPicPr preferRelativeResize="0"/>
          <p:nvPr/>
        </p:nvPicPr>
        <p:blipFill rotWithShape="1">
          <a:blip r:embed="rId2" cstate="screen">
            <a:alphaModFix/>
            <a:extLst>
              <a:ext uri="{28A0092B-C50C-407E-A947-70E740481C1C}">
                <a14:useLocalDpi xmlns:a14="http://schemas.microsoft.com/office/drawing/2010/main"/>
              </a:ext>
            </a:extLst>
          </a:blip>
          <a:srcRect l="-5675" t="-10644" r="-7635" b="-8413"/>
          <a:stretch/>
        </p:blipFill>
        <p:spPr>
          <a:xfrm>
            <a:off x="8069450" y="4311925"/>
            <a:ext cx="835000" cy="650200"/>
          </a:xfrm>
          <a:prstGeom prst="rect">
            <a:avLst/>
          </a:prstGeom>
          <a:noFill/>
          <a:ln>
            <a:noFill/>
          </a:ln>
        </p:spPr>
      </p:pic>
      <p:sp>
        <p:nvSpPr>
          <p:cNvPr id="75" name="Google Shape;75;g139b5aa61ea_0_97"/>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76" name="Google Shape;76;g139b5aa61ea_0_9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slide" type="twoColTx">
  <p:cSld name="TITLE_AND_TWO_COLUMNS">
    <p:spTree>
      <p:nvGrpSpPr>
        <p:cNvPr id="1" name="Shape 77"/>
        <p:cNvGrpSpPr/>
        <p:nvPr/>
      </p:nvGrpSpPr>
      <p:grpSpPr>
        <a:xfrm>
          <a:off x="0" y="0"/>
          <a:ext cx="0" cy="0"/>
          <a:chOff x="0" y="0"/>
          <a:chExt cx="0" cy="0"/>
        </a:xfrm>
      </p:grpSpPr>
      <p:sp>
        <p:nvSpPr>
          <p:cNvPr id="78" name="Google Shape;78;g139b5aa61ea_0_101"/>
          <p:cNvSpPr/>
          <p:nvPr/>
        </p:nvSpPr>
        <p:spPr>
          <a:xfrm>
            <a:off x="0" y="0"/>
            <a:ext cx="9144000" cy="1015500"/>
          </a:xfrm>
          <a:prstGeom prst="rect">
            <a:avLst/>
          </a:prstGeom>
          <a:solidFill>
            <a:srgbClr val="262A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g139b5aa61ea_0_101"/>
          <p:cNvPicPr preferRelativeResize="0"/>
          <p:nvPr/>
        </p:nvPicPr>
        <p:blipFill rotWithShape="1">
          <a:blip r:embed="rId2" cstate="screen">
            <a:alphaModFix/>
            <a:extLst>
              <a:ext uri="{28A0092B-C50C-407E-A947-70E740481C1C}">
                <a14:useLocalDpi xmlns:a14="http://schemas.microsoft.com/office/drawing/2010/main"/>
              </a:ext>
            </a:extLst>
          </a:blip>
          <a:srcRect l="-7535" t="-8128" r="-5779" b="-9683"/>
          <a:stretch/>
        </p:blipFill>
        <p:spPr>
          <a:xfrm>
            <a:off x="8055750" y="4325600"/>
            <a:ext cx="835000" cy="643375"/>
          </a:xfrm>
          <a:prstGeom prst="rect">
            <a:avLst/>
          </a:prstGeom>
          <a:noFill/>
          <a:ln>
            <a:noFill/>
          </a:ln>
        </p:spPr>
      </p:pic>
      <p:sp>
        <p:nvSpPr>
          <p:cNvPr id="80" name="Google Shape;80;g139b5aa61ea_0_101"/>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81" name="Google Shape;81;g139b5aa61ea_0_10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slide 2 1">
  <p:cSld name="Divider slide 2">
    <p:spTree>
      <p:nvGrpSpPr>
        <p:cNvPr id="1" name="Shape 82"/>
        <p:cNvGrpSpPr/>
        <p:nvPr/>
      </p:nvGrpSpPr>
      <p:grpSpPr>
        <a:xfrm>
          <a:off x="0" y="0"/>
          <a:ext cx="0" cy="0"/>
          <a:chOff x="0" y="0"/>
          <a:chExt cx="0" cy="0"/>
        </a:xfrm>
      </p:grpSpPr>
      <p:sp>
        <p:nvSpPr>
          <p:cNvPr id="83" name="Google Shape;83;g139b5aa61ea_0_106"/>
          <p:cNvSpPr txBox="1">
            <a:spLocks noGrp="1"/>
          </p:cNvSpPr>
          <p:nvPr>
            <p:ph type="sldNum" idx="12"/>
          </p:nvPr>
        </p:nvSpPr>
        <p:spPr>
          <a:xfrm>
            <a:off x="8372475" y="403225"/>
            <a:ext cx="4731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1pPr>
            <a:lvl2pPr marL="0" marR="0" lvl="1"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2pPr>
            <a:lvl3pPr marL="0" marR="0" lvl="2"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3pPr>
            <a:lvl4pPr marL="0" marR="0" lvl="3"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4pPr>
            <a:lvl5pPr marL="0" marR="0" lvl="4"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5pPr>
            <a:lvl6pPr marL="0" marR="0" lvl="5"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6pPr>
            <a:lvl7pPr marL="0" marR="0" lvl="6"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7pPr>
            <a:lvl8pPr marL="0" marR="0" lvl="7"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8pPr>
            <a:lvl9pPr marL="0" marR="0" lvl="8" indent="0" algn="ctr">
              <a:lnSpc>
                <a:spcPct val="100000"/>
              </a:lnSpc>
              <a:spcBef>
                <a:spcPts val="0"/>
              </a:spcBef>
              <a:spcAft>
                <a:spcPts val="0"/>
              </a:spcAft>
              <a:buClr>
                <a:srgbClr val="262A33"/>
              </a:buClr>
              <a:buSzPts val="1200"/>
              <a:buFont typeface="Lato"/>
              <a:buNone/>
              <a:defRPr sz="1200" b="1" i="0" u="none" strike="noStrike" cap="none">
                <a:solidFill>
                  <a:srgbClr val="262A33"/>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sz="1000" b="0">
              <a:solidFill>
                <a:schemeClr val="dk2"/>
              </a:solidFill>
              <a:latin typeface="Arial"/>
              <a:ea typeface="Arial"/>
              <a:cs typeface="Arial"/>
              <a:sym typeface="Arial"/>
            </a:endParaRPr>
          </a:p>
        </p:txBody>
      </p:sp>
      <p:sp>
        <p:nvSpPr>
          <p:cNvPr id="84" name="Google Shape;84;g139b5aa61ea_0_106"/>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type="tx">
  <p:cSld name="TITLE_AND_BODY">
    <p:bg>
      <p:bgPr>
        <a:solidFill>
          <a:srgbClr val="262A33"/>
        </a:solidFill>
        <a:effectLst/>
      </p:bgPr>
    </p:bg>
    <p:spTree>
      <p:nvGrpSpPr>
        <p:cNvPr id="1" name="Shape 10"/>
        <p:cNvGrpSpPr/>
        <p:nvPr/>
      </p:nvGrpSpPr>
      <p:grpSpPr>
        <a:xfrm>
          <a:off x="0" y="0"/>
          <a:ext cx="0" cy="0"/>
          <a:chOff x="0" y="0"/>
          <a:chExt cx="0" cy="0"/>
        </a:xfrm>
      </p:grpSpPr>
      <p:pic>
        <p:nvPicPr>
          <p:cNvPr id="11" name="Google Shape;11;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2064" y="4271278"/>
            <a:ext cx="793551" cy="585406"/>
          </a:xfrm>
          <a:prstGeom prst="rect">
            <a:avLst/>
          </a:prstGeom>
          <a:noFill/>
          <a:ln>
            <a:noFill/>
          </a:ln>
        </p:spPr>
      </p:pic>
      <p:sp>
        <p:nvSpPr>
          <p:cNvPr id="12" name="Google Shape;12;p28"/>
          <p:cNvSpPr/>
          <p:nvPr/>
        </p:nvSpPr>
        <p:spPr>
          <a:xfrm>
            <a:off x="8371895" y="380155"/>
            <a:ext cx="772105" cy="2713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13" name="Google Shape;13;p28"/>
          <p:cNvSpPr txBox="1">
            <a:spLocks noGrp="1"/>
          </p:cNvSpPr>
          <p:nvPr>
            <p:ph type="sldNum" idx="12"/>
          </p:nvPr>
        </p:nvSpPr>
        <p:spPr>
          <a:xfrm>
            <a:off x="8676695" y="403106"/>
            <a:ext cx="4737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pullout" type="titleOnly">
  <p:cSld name="TITLE_ONLY">
    <p:bg>
      <p:bgPr>
        <a:solidFill>
          <a:srgbClr val="262A33"/>
        </a:solidFill>
        <a:effectLst/>
      </p:bgPr>
    </p:bg>
    <p:spTree>
      <p:nvGrpSpPr>
        <p:cNvPr id="1" name="Shape 14"/>
        <p:cNvGrpSpPr/>
        <p:nvPr/>
      </p:nvGrpSpPr>
      <p:grpSpPr>
        <a:xfrm>
          <a:off x="0" y="0"/>
          <a:ext cx="0" cy="0"/>
          <a:chOff x="0" y="0"/>
          <a:chExt cx="0" cy="0"/>
        </a:xfrm>
      </p:grpSpPr>
      <p:pic>
        <p:nvPicPr>
          <p:cNvPr id="15" name="Google Shape;15;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2064" y="4271278"/>
            <a:ext cx="793551" cy="585406"/>
          </a:xfrm>
          <a:prstGeom prst="rect">
            <a:avLst/>
          </a:prstGeom>
          <a:noFill/>
          <a:ln>
            <a:noFill/>
          </a:ln>
        </p:spPr>
      </p:pic>
      <p:sp>
        <p:nvSpPr>
          <p:cNvPr id="16" name="Google Shape;16;p29"/>
          <p:cNvSpPr/>
          <p:nvPr/>
        </p:nvSpPr>
        <p:spPr>
          <a:xfrm>
            <a:off x="8371895" y="380155"/>
            <a:ext cx="772105" cy="2713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17" name="Google Shape;17;p29"/>
          <p:cNvSpPr txBox="1">
            <a:spLocks noGrp="1"/>
          </p:cNvSpPr>
          <p:nvPr>
            <p:ph type="sldNum" idx="12"/>
          </p:nvPr>
        </p:nvSpPr>
        <p:spPr>
          <a:xfrm>
            <a:off x="8676695" y="403106"/>
            <a:ext cx="4737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2">
  <p:cSld name="TITLE_AND_BODY_1">
    <p:bg>
      <p:bgPr>
        <a:solidFill>
          <a:srgbClr val="0543B3"/>
        </a:solidFill>
        <a:effectLst/>
      </p:bgPr>
    </p:bg>
    <p:spTree>
      <p:nvGrpSpPr>
        <p:cNvPr id="1" name="Shape 18"/>
        <p:cNvGrpSpPr/>
        <p:nvPr/>
      </p:nvGrpSpPr>
      <p:grpSpPr>
        <a:xfrm>
          <a:off x="0" y="0"/>
          <a:ext cx="0" cy="0"/>
          <a:chOff x="0" y="0"/>
          <a:chExt cx="0" cy="0"/>
        </a:xfrm>
      </p:grpSpPr>
      <p:pic>
        <p:nvPicPr>
          <p:cNvPr id="19" name="Google Shape;19;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21" name="Google Shape;21;p32"/>
          <p:cNvSpPr txBox="1">
            <a:spLocks noGrp="1"/>
          </p:cNvSpPr>
          <p:nvPr>
            <p:ph type="sldNum" idx="12"/>
          </p:nvPr>
        </p:nvSpPr>
        <p:spPr>
          <a:xfrm>
            <a:off x="8676695" y="403106"/>
            <a:ext cx="4737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lide" type="twoColTx">
  <p:cSld name="TITLE_AND_TWO_COLUMNS">
    <p:spTree>
      <p:nvGrpSpPr>
        <p:cNvPr id="1"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26" name="Google Shape;26;p31"/>
          <p:cNvSpPr txBox="1">
            <a:spLocks noGrp="1"/>
          </p:cNvSpPr>
          <p:nvPr>
            <p:ph type="sldNum" idx="12"/>
          </p:nvPr>
        </p:nvSpPr>
        <p:spPr>
          <a:xfrm>
            <a:off x="8676695" y="403106"/>
            <a:ext cx="4737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pullout 1">
  <p:cSld name="TITLE_ONLY_1">
    <p:bg>
      <p:bgPr>
        <a:solidFill>
          <a:srgbClr val="0543B3"/>
        </a:solidFill>
        <a:effectLst/>
      </p:bgPr>
    </p:bg>
    <p:spTree>
      <p:nvGrpSpPr>
        <p:cNvPr id="1" name="Shape 27"/>
        <p:cNvGrpSpPr/>
        <p:nvPr/>
      </p:nvGrpSpPr>
      <p:grpSpPr>
        <a:xfrm>
          <a:off x="0" y="0"/>
          <a:ext cx="0" cy="0"/>
          <a:chOff x="0" y="0"/>
          <a:chExt cx="0" cy="0"/>
        </a:xfrm>
      </p:grpSpPr>
      <p:pic>
        <p:nvPicPr>
          <p:cNvPr id="28" name="Google Shape;28;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30" name="Google Shape;30;p30"/>
          <p:cNvSpPr txBox="1">
            <a:spLocks noGrp="1"/>
          </p:cNvSpPr>
          <p:nvPr>
            <p:ph type="sldNum" idx="12"/>
          </p:nvPr>
        </p:nvSpPr>
        <p:spPr>
          <a:xfrm>
            <a:off x="8676695" y="403106"/>
            <a:ext cx="4737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p:cSld name="1_Divider slide">
    <p:bg>
      <p:bgPr>
        <a:solidFill>
          <a:srgbClr val="262A33"/>
        </a:solidFill>
        <a:effectLst/>
      </p:bgPr>
    </p:bg>
    <p:spTree>
      <p:nvGrpSpPr>
        <p:cNvPr id="1" name="Shape 31"/>
        <p:cNvGrpSpPr/>
        <p:nvPr/>
      </p:nvGrpSpPr>
      <p:grpSpPr>
        <a:xfrm>
          <a:off x="0" y="0"/>
          <a:ext cx="0" cy="0"/>
          <a:chOff x="0" y="0"/>
          <a:chExt cx="0" cy="0"/>
        </a:xfrm>
      </p:grpSpPr>
      <p:pic>
        <p:nvPicPr>
          <p:cNvPr id="32" name="Google Shape;32;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2064" y="4271278"/>
            <a:ext cx="793551" cy="585406"/>
          </a:xfrm>
          <a:prstGeom prst="rect">
            <a:avLst/>
          </a:prstGeom>
          <a:noFill/>
          <a:ln>
            <a:noFill/>
          </a:ln>
        </p:spPr>
      </p:pic>
      <p:sp>
        <p:nvSpPr>
          <p:cNvPr id="33" name="Google Shape;33;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lide 5">
  <p:cSld name="TITLE_AND_TWO_COLUMNS_6">
    <p:spTree>
      <p:nvGrpSpPr>
        <p:cNvPr id="1"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38" name="Google Shape;38;g14b5d431ea2_0_117"/>
          <p:cNvSpPr txBox="1">
            <a:spLocks noGrp="1"/>
          </p:cNvSpPr>
          <p:nvPr>
            <p:ph type="sldNum" idx="12"/>
          </p:nvPr>
        </p:nvSpPr>
        <p:spPr>
          <a:xfrm>
            <a:off x="8676695" y="403106"/>
            <a:ext cx="473700" cy="2253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400" b="1" i="0" u="none" strike="noStrike" cap="none">
                <a:solidFill>
                  <a:schemeClr val="lt2"/>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lide 1">
  <p:cSld name="TITLE_AND_TWO_COLUMNS_1">
    <p:spTree>
      <p:nvGrpSpPr>
        <p:cNvPr id="1" name="Shape 41"/>
        <p:cNvGrpSpPr/>
        <p:nvPr/>
      </p:nvGrpSpPr>
      <p:grpSpPr>
        <a:xfrm>
          <a:off x="0" y="0"/>
          <a:ext cx="0" cy="0"/>
          <a:chOff x="0" y="0"/>
          <a:chExt cx="0" cy="0"/>
        </a:xfrm>
      </p:grpSpPr>
      <p:sp>
        <p:nvSpPr>
          <p:cNvPr id="42" name="Google Shape;42;g139b5aa61ea_0_92"/>
          <p:cNvSpPr/>
          <p:nvPr/>
        </p:nvSpPr>
        <p:spPr>
          <a:xfrm>
            <a:off x="0" y="0"/>
            <a:ext cx="9144000" cy="1015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 name="Google Shape;43;g139b5aa61ea_0_92"/>
          <p:cNvPicPr preferRelativeResize="0"/>
          <p:nvPr/>
        </p:nvPicPr>
        <p:blipFill rotWithShape="1">
          <a:blip r:embed="rId2" cstate="screen">
            <a:alphaModFix/>
            <a:extLst>
              <a:ext uri="{28A0092B-C50C-407E-A947-70E740481C1C}">
                <a14:useLocalDpi xmlns:a14="http://schemas.microsoft.com/office/drawing/2010/main"/>
              </a:ext>
            </a:extLst>
          </a:blip>
          <a:srcRect l="-7535" t="-8128" r="-5779" b="-9683"/>
          <a:stretch/>
        </p:blipFill>
        <p:spPr>
          <a:xfrm>
            <a:off x="8055750" y="4325600"/>
            <a:ext cx="835000" cy="643375"/>
          </a:xfrm>
          <a:prstGeom prst="rect">
            <a:avLst/>
          </a:prstGeom>
          <a:noFill/>
          <a:ln>
            <a:noFill/>
          </a:ln>
        </p:spPr>
      </p:pic>
      <p:sp>
        <p:nvSpPr>
          <p:cNvPr id="44" name="Google Shape;44;g139b5aa61ea_0_92"/>
          <p:cNvSpPr/>
          <p:nvPr/>
        </p:nvSpPr>
        <p:spPr>
          <a:xfrm>
            <a:off x="8371895" y="380155"/>
            <a:ext cx="772200" cy="271200"/>
          </a:xfrm>
          <a:prstGeom prst="rect">
            <a:avLst/>
          </a:prstGeom>
          <a:solidFill>
            <a:srgbClr val="FF80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8022"/>
              </a:solidFill>
              <a:latin typeface="Arial"/>
              <a:ea typeface="Arial"/>
              <a:cs typeface="Arial"/>
              <a:sym typeface="Arial"/>
            </a:endParaRPr>
          </a:p>
        </p:txBody>
      </p:sp>
      <p:sp>
        <p:nvSpPr>
          <p:cNvPr id="45" name="Google Shape;45;g139b5aa61ea_0_92"/>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4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9"/>
        <p:cNvGrpSpPr/>
        <p:nvPr/>
      </p:nvGrpSpPr>
      <p:grpSpPr>
        <a:xfrm>
          <a:off x="0" y="0"/>
          <a:ext cx="0" cy="0"/>
          <a:chOff x="0" y="0"/>
          <a:chExt cx="0" cy="0"/>
        </a:xfrm>
      </p:grpSpPr>
      <p:sp>
        <p:nvSpPr>
          <p:cNvPr id="40" name="Google Shape;40;g139b5aa61ea_0_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VBi7xpMzbJQ"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citizensadvice.org.uk/debt-and-money/" TargetMode="External"/><Relationship Id="rId7" Type="http://schemas.openxmlformats.org/officeDocument/2006/relationships/hyperlink" Target="http://www.moneyadvicetrust.org/Pages/default.asp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nationaldebtline.org/"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resources.ftflic.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www.cbc.ca/news/entertainment/generation-z-sustainable-fashion-environment-1.7205071#:~:text=According%20to%20a%20survey%20by,like%20to%20shop%20second%2Dhand." TargetMode="External"/><Relationship Id="rId5" Type="http://schemas.openxmlformats.org/officeDocument/2006/relationships/hyperlink" Target="https://www.ft.com/content/43441863-9f6e-4dd0-9b66-d29cfa920076" TargetMode="External"/><Relationship Id="rId4" Type="http://schemas.openxmlformats.org/officeDocument/2006/relationships/hyperlink" Target="https://www.bbc.co.uk/news/uk-6365031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gWy9kXnV4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A33"/>
        </a:soli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360375" y="1253100"/>
            <a:ext cx="5870700" cy="188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4800" b="1" i="0" u="none" strike="noStrike" cap="none">
                <a:solidFill>
                  <a:schemeClr val="lt1"/>
                </a:solidFill>
                <a:latin typeface="Lato Black"/>
                <a:ea typeface="Lato Black"/>
                <a:cs typeface="Lato Black"/>
                <a:sym typeface="Lato Black"/>
              </a:rPr>
              <a:t>How to take care of my money</a:t>
            </a:r>
            <a:endParaRPr sz="4800" b="1" i="0" u="none" strike="noStrike" cap="none">
              <a:solidFill>
                <a:schemeClr val="lt1"/>
              </a:solidFill>
              <a:latin typeface="Lato Black"/>
              <a:ea typeface="Lato Black"/>
              <a:cs typeface="Lato Black"/>
              <a:sym typeface="Lato Black"/>
            </a:endParaRPr>
          </a:p>
        </p:txBody>
      </p:sp>
      <p:pic>
        <p:nvPicPr>
          <p:cNvPr id="90" name="Google Shape;90;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4324" y="3306997"/>
            <a:ext cx="1053199" cy="1053199"/>
          </a:xfrm>
          <a:prstGeom prst="rect">
            <a:avLst/>
          </a:prstGeom>
          <a:noFill/>
          <a:ln>
            <a:noFill/>
          </a:ln>
        </p:spPr>
      </p:pic>
      <p:sp>
        <p:nvSpPr>
          <p:cNvPr id="91" name="Google Shape;91;p1"/>
          <p:cNvSpPr txBox="1"/>
          <p:nvPr/>
        </p:nvSpPr>
        <p:spPr>
          <a:xfrm>
            <a:off x="360375" y="4529800"/>
            <a:ext cx="6681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accent2"/>
                </a:solidFill>
                <a:latin typeface="Arial"/>
                <a:ea typeface="Arial"/>
                <a:cs typeface="Arial"/>
                <a:sym typeface="Arial"/>
              </a:rPr>
              <a:t>This session is aimed at </a:t>
            </a:r>
            <a:r>
              <a:rPr lang="en-GB" sz="1000" b="1">
                <a:solidFill>
                  <a:schemeClr val="accent2"/>
                </a:solidFill>
              </a:rPr>
              <a:t>Key Stage Three</a:t>
            </a:r>
            <a:r>
              <a:rPr lang="en-GB" sz="1000" b="1" i="0" u="none" strike="noStrike" cap="none">
                <a:solidFill>
                  <a:schemeClr val="accent2"/>
                </a:solidFill>
                <a:latin typeface="Arial"/>
                <a:ea typeface="Arial"/>
                <a:cs typeface="Arial"/>
                <a:sym typeface="Arial"/>
              </a:rPr>
              <a:t> (recommended for Year 7)</a:t>
            </a:r>
            <a:endParaRPr sz="1000" b="1" i="0" u="none" strike="noStrike" cap="non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5d90976663_0_30"/>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sp>
        <p:nvSpPr>
          <p:cNvPr id="171" name="Google Shape;171;g15d90976663_0_30"/>
          <p:cNvSpPr txBox="1">
            <a:spLocks noGrp="1"/>
          </p:cNvSpPr>
          <p:nvPr>
            <p:ph type="ctrTitle"/>
          </p:nvPr>
        </p:nvSpPr>
        <p:spPr>
          <a:xfrm>
            <a:off x="625275" y="3039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Activity | Needs vs Wants</a:t>
            </a:r>
            <a:endParaRPr sz="2900" b="1" i="0" u="none" strike="noStrike" cap="none">
              <a:solidFill>
                <a:schemeClr val="accent2"/>
              </a:solidFill>
              <a:latin typeface="Lato"/>
              <a:ea typeface="Lato"/>
              <a:cs typeface="Lato"/>
              <a:sym typeface="Lato"/>
            </a:endParaRPr>
          </a:p>
        </p:txBody>
      </p:sp>
      <p:sp>
        <p:nvSpPr>
          <p:cNvPr id="172" name="Google Shape;172;g15d90976663_0_30"/>
          <p:cNvSpPr txBox="1"/>
          <p:nvPr/>
        </p:nvSpPr>
        <p:spPr>
          <a:xfrm>
            <a:off x="6293825" y="3223850"/>
            <a:ext cx="15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15d90976663_0_30"/>
          <p:cNvSpPr txBox="1"/>
          <p:nvPr/>
        </p:nvSpPr>
        <p:spPr>
          <a:xfrm>
            <a:off x="151875" y="1067300"/>
            <a:ext cx="8894700" cy="6480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rgbClr val="000000"/>
              </a:buClr>
              <a:buSzPts val="1400"/>
              <a:buFont typeface="Lato"/>
              <a:buChar char="●"/>
            </a:pPr>
            <a:r>
              <a:rPr lang="en-GB" sz="1400" b="1" i="0" u="none" strike="noStrike" cap="none">
                <a:solidFill>
                  <a:srgbClr val="000000"/>
                </a:solidFill>
                <a:latin typeface="Lato"/>
                <a:ea typeface="Lato"/>
                <a:cs typeface="Lato"/>
                <a:sym typeface="Lato"/>
              </a:rPr>
              <a:t>Draw a table and categorise the items in the word bank into needs and wants</a:t>
            </a:r>
            <a:endParaRPr sz="1400" b="1" i="0" u="none" strike="noStrike" cap="none">
              <a:solidFill>
                <a:srgbClr val="000000"/>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GB" sz="1400" b="1" i="0" u="none" strike="noStrike" cap="none">
                <a:solidFill>
                  <a:srgbClr val="000000"/>
                </a:solidFill>
                <a:latin typeface="Lato"/>
                <a:ea typeface="Lato"/>
                <a:cs typeface="Lato"/>
                <a:sym typeface="Lato"/>
              </a:rPr>
              <a:t>Can you think of any other items that are important to you? Add them to your table in a different colour</a:t>
            </a:r>
            <a:endParaRPr sz="1400" b="1" i="0" u="none" strike="noStrike" cap="none">
              <a:solidFill>
                <a:srgbClr val="000000"/>
              </a:solidFill>
              <a:latin typeface="Lato"/>
              <a:ea typeface="Lato"/>
              <a:cs typeface="Lato"/>
              <a:sym typeface="Lato"/>
            </a:endParaRPr>
          </a:p>
        </p:txBody>
      </p:sp>
      <p:graphicFrame>
        <p:nvGraphicFramePr>
          <p:cNvPr id="174" name="Google Shape;174;g15d90976663_0_30"/>
          <p:cNvGraphicFramePr/>
          <p:nvPr/>
        </p:nvGraphicFramePr>
        <p:xfrm>
          <a:off x="406775" y="1848388"/>
          <a:ext cx="2597125" cy="3145125"/>
        </p:xfrm>
        <a:graphic>
          <a:graphicData uri="http://schemas.openxmlformats.org/drawingml/2006/table">
            <a:tbl>
              <a:tblPr>
                <a:noFill/>
                <a:tableStyleId>{98EBA519-3CF5-4784-8752-84316503D42B}</a:tableStyleId>
              </a:tblPr>
              <a:tblGrid>
                <a:gridCol w="1263575">
                  <a:extLst>
                    <a:ext uri="{9D8B030D-6E8A-4147-A177-3AD203B41FA5}">
                      <a16:colId xmlns:a16="http://schemas.microsoft.com/office/drawing/2014/main" val="20000"/>
                    </a:ext>
                  </a:extLst>
                </a:gridCol>
                <a:gridCol w="1333550">
                  <a:extLst>
                    <a:ext uri="{9D8B030D-6E8A-4147-A177-3AD203B41FA5}">
                      <a16:colId xmlns:a16="http://schemas.microsoft.com/office/drawing/2014/main" val="20001"/>
                    </a:ext>
                  </a:extLst>
                </a:gridCol>
              </a:tblGrid>
              <a:tr h="625600">
                <a:tc>
                  <a:txBody>
                    <a:bodyPr/>
                    <a:lstStyle/>
                    <a:p>
                      <a:pPr marL="0" marR="0" lvl="0" indent="0" algn="l" rtl="0">
                        <a:lnSpc>
                          <a:spcPct val="100000"/>
                        </a:lnSpc>
                        <a:spcBef>
                          <a:spcPts val="0"/>
                        </a:spcBef>
                        <a:spcAft>
                          <a:spcPts val="0"/>
                        </a:spcAft>
                        <a:buClr>
                          <a:srgbClr val="000000"/>
                        </a:buClr>
                        <a:buSzPts val="2200"/>
                        <a:buFont typeface="Arial"/>
                        <a:buNone/>
                      </a:pPr>
                      <a:r>
                        <a:rPr lang="en-GB" sz="2200" b="1" u="none" strike="noStrike" cap="none">
                          <a:solidFill>
                            <a:schemeClr val="accent1"/>
                          </a:solidFill>
                          <a:latin typeface="Lato"/>
                          <a:ea typeface="Lato"/>
                          <a:cs typeface="Lato"/>
                          <a:sym typeface="Lato"/>
                        </a:rPr>
                        <a:t>Needs</a:t>
                      </a:r>
                      <a:endParaRPr sz="2200" b="1" u="none" strike="noStrike" cap="none">
                        <a:solidFill>
                          <a:schemeClr val="accent1"/>
                        </a:solidFill>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GB" sz="2200" b="1" u="none" strike="noStrike" cap="none">
                          <a:solidFill>
                            <a:schemeClr val="accent2"/>
                          </a:solidFill>
                          <a:latin typeface="Lato"/>
                          <a:ea typeface="Lato"/>
                          <a:cs typeface="Lato"/>
                          <a:sym typeface="Lato"/>
                        </a:rPr>
                        <a:t>Wants</a:t>
                      </a:r>
                      <a:endParaRPr sz="2200" b="1" u="none" strike="noStrike" cap="none">
                        <a:solidFill>
                          <a:schemeClr val="accent2"/>
                        </a:solidFill>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519525">
                <a:tc>
                  <a:txBody>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School uniform</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Electricity bills</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Netflix subscription</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175" name="Google Shape;175;g15d90976663_0_30"/>
          <p:cNvSpPr/>
          <p:nvPr/>
        </p:nvSpPr>
        <p:spPr>
          <a:xfrm>
            <a:off x="3253575" y="1833625"/>
            <a:ext cx="5793000" cy="3159900"/>
          </a:xfrm>
          <a:prstGeom prst="snip1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5d90976663_0_30"/>
          <p:cNvSpPr txBox="1"/>
          <p:nvPr/>
        </p:nvSpPr>
        <p:spPr>
          <a:xfrm>
            <a:off x="5396888" y="2321538"/>
            <a:ext cx="14664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6. Electricity bills </a:t>
            </a:r>
            <a:endParaRPr sz="1100" b="1" i="0" u="none" strike="noStrike" cap="none">
              <a:solidFill>
                <a:schemeClr val="dk1"/>
              </a:solidFill>
              <a:latin typeface="Lato"/>
              <a:ea typeface="Lato"/>
              <a:cs typeface="Lato"/>
              <a:sym typeface="Lato"/>
            </a:endParaRPr>
          </a:p>
        </p:txBody>
      </p:sp>
      <p:sp>
        <p:nvSpPr>
          <p:cNvPr id="177" name="Google Shape;177;g15d90976663_0_30"/>
          <p:cNvSpPr txBox="1"/>
          <p:nvPr/>
        </p:nvSpPr>
        <p:spPr>
          <a:xfrm>
            <a:off x="5396891" y="4357125"/>
            <a:ext cx="1466400" cy="5232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10. Weekly food shop</a:t>
            </a:r>
            <a:endParaRPr sz="1100" b="1" i="0" u="none" strike="noStrike" cap="none">
              <a:solidFill>
                <a:schemeClr val="dk1"/>
              </a:solidFill>
              <a:latin typeface="Lato"/>
              <a:ea typeface="Lato"/>
              <a:cs typeface="Lato"/>
              <a:sym typeface="Lato"/>
            </a:endParaRPr>
          </a:p>
        </p:txBody>
      </p:sp>
      <p:sp>
        <p:nvSpPr>
          <p:cNvPr id="178" name="Google Shape;178;g15d90976663_0_30"/>
          <p:cNvSpPr txBox="1"/>
          <p:nvPr/>
        </p:nvSpPr>
        <p:spPr>
          <a:xfrm>
            <a:off x="5396888" y="3841450"/>
            <a:ext cx="14664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9. Lunch out</a:t>
            </a:r>
            <a:endParaRPr sz="1100" b="1" i="0" u="none" strike="noStrike" cap="none">
              <a:solidFill>
                <a:schemeClr val="dk1"/>
              </a:solidFill>
              <a:latin typeface="Lato"/>
              <a:ea typeface="Lato"/>
              <a:cs typeface="Lato"/>
              <a:sym typeface="Lato"/>
            </a:endParaRPr>
          </a:p>
        </p:txBody>
      </p:sp>
      <p:sp>
        <p:nvSpPr>
          <p:cNvPr id="179" name="Google Shape;179;g15d90976663_0_30"/>
          <p:cNvSpPr txBox="1"/>
          <p:nvPr/>
        </p:nvSpPr>
        <p:spPr>
          <a:xfrm>
            <a:off x="3604800" y="3815600"/>
            <a:ext cx="1338900" cy="5232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4. Netflix subscription</a:t>
            </a:r>
            <a:endParaRPr sz="1100" b="1" i="0" u="none" strike="noStrike" cap="none">
              <a:solidFill>
                <a:schemeClr val="dk1"/>
              </a:solidFill>
              <a:latin typeface="Lato"/>
              <a:ea typeface="Lato"/>
              <a:cs typeface="Lato"/>
              <a:sym typeface="Lato"/>
            </a:endParaRPr>
          </a:p>
        </p:txBody>
      </p:sp>
      <p:sp>
        <p:nvSpPr>
          <p:cNvPr id="180" name="Google Shape;180;g15d90976663_0_30"/>
          <p:cNvSpPr txBox="1"/>
          <p:nvPr/>
        </p:nvSpPr>
        <p:spPr>
          <a:xfrm>
            <a:off x="3604800" y="3329550"/>
            <a:ext cx="13389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3. Car</a:t>
            </a:r>
            <a:endParaRPr sz="1100" b="1" i="0" u="none" strike="noStrike" cap="none">
              <a:solidFill>
                <a:schemeClr val="dk1"/>
              </a:solidFill>
              <a:latin typeface="Lato"/>
              <a:ea typeface="Lato"/>
              <a:cs typeface="Lato"/>
              <a:sym typeface="Lato"/>
            </a:endParaRPr>
          </a:p>
        </p:txBody>
      </p:sp>
      <p:sp>
        <p:nvSpPr>
          <p:cNvPr id="181" name="Google Shape;181;g15d90976663_0_30"/>
          <p:cNvSpPr txBox="1"/>
          <p:nvPr/>
        </p:nvSpPr>
        <p:spPr>
          <a:xfrm>
            <a:off x="3604700" y="4477250"/>
            <a:ext cx="13389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5. Mobile phone</a:t>
            </a:r>
            <a:endParaRPr sz="1100" b="1" i="0" u="none" strike="noStrike" cap="none">
              <a:solidFill>
                <a:schemeClr val="dk1"/>
              </a:solidFill>
              <a:latin typeface="Lato"/>
              <a:ea typeface="Lato"/>
              <a:cs typeface="Lato"/>
              <a:sym typeface="Lato"/>
            </a:endParaRPr>
          </a:p>
        </p:txBody>
      </p:sp>
      <p:sp>
        <p:nvSpPr>
          <p:cNvPr id="182" name="Google Shape;182;g15d90976663_0_30"/>
          <p:cNvSpPr txBox="1"/>
          <p:nvPr/>
        </p:nvSpPr>
        <p:spPr>
          <a:xfrm>
            <a:off x="7231275" y="2330463"/>
            <a:ext cx="13389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11. Latest iphone</a:t>
            </a:r>
            <a:endParaRPr sz="1100" b="1" i="0" u="none" strike="noStrike" cap="none">
              <a:solidFill>
                <a:schemeClr val="dk1"/>
              </a:solidFill>
              <a:latin typeface="Lato"/>
              <a:ea typeface="Lato"/>
              <a:cs typeface="Lato"/>
              <a:sym typeface="Lato"/>
            </a:endParaRPr>
          </a:p>
        </p:txBody>
      </p:sp>
      <p:sp>
        <p:nvSpPr>
          <p:cNvPr id="183" name="Google Shape;183;g15d90976663_0_30"/>
          <p:cNvSpPr txBox="1"/>
          <p:nvPr/>
        </p:nvSpPr>
        <p:spPr>
          <a:xfrm>
            <a:off x="5396901" y="3325775"/>
            <a:ext cx="14664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2"/>
                </a:solidFill>
                <a:latin typeface="Lato"/>
                <a:ea typeface="Lato"/>
                <a:cs typeface="Lato"/>
                <a:sym typeface="Lato"/>
              </a:rPr>
              <a:t>8. School uniform </a:t>
            </a:r>
            <a:endParaRPr sz="1100" b="1" i="0" u="none" strike="noStrike" cap="none">
              <a:solidFill>
                <a:schemeClr val="dk2"/>
              </a:solidFill>
              <a:latin typeface="Lato"/>
              <a:ea typeface="Lato"/>
              <a:cs typeface="Lato"/>
              <a:sym typeface="Lato"/>
            </a:endParaRPr>
          </a:p>
        </p:txBody>
      </p:sp>
      <p:sp>
        <p:nvSpPr>
          <p:cNvPr id="184" name="Google Shape;184;g15d90976663_0_30"/>
          <p:cNvSpPr txBox="1"/>
          <p:nvPr/>
        </p:nvSpPr>
        <p:spPr>
          <a:xfrm>
            <a:off x="7217175" y="2827950"/>
            <a:ext cx="13671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12. Basic trainers</a:t>
            </a:r>
            <a:endParaRPr sz="1100" b="1" i="0" u="none" strike="noStrike" cap="none">
              <a:solidFill>
                <a:schemeClr val="dk1"/>
              </a:solidFill>
              <a:latin typeface="Lato"/>
              <a:ea typeface="Lato"/>
              <a:cs typeface="Lato"/>
              <a:sym typeface="Lato"/>
            </a:endParaRPr>
          </a:p>
        </p:txBody>
      </p:sp>
      <p:sp>
        <p:nvSpPr>
          <p:cNvPr id="185" name="Google Shape;185;g15d90976663_0_30"/>
          <p:cNvSpPr txBox="1"/>
          <p:nvPr/>
        </p:nvSpPr>
        <p:spPr>
          <a:xfrm>
            <a:off x="5387100" y="2810100"/>
            <a:ext cx="14664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7. Designer trainers</a:t>
            </a:r>
            <a:endParaRPr sz="1100" b="1" i="0" u="none" strike="noStrike" cap="none">
              <a:solidFill>
                <a:schemeClr val="dk1"/>
              </a:solidFill>
              <a:latin typeface="Lato"/>
              <a:ea typeface="Lato"/>
              <a:cs typeface="Lato"/>
              <a:sym typeface="Lato"/>
            </a:endParaRPr>
          </a:p>
        </p:txBody>
      </p:sp>
      <p:sp>
        <p:nvSpPr>
          <p:cNvPr id="186" name="Google Shape;186;g15d90976663_0_30"/>
          <p:cNvSpPr txBox="1"/>
          <p:nvPr/>
        </p:nvSpPr>
        <p:spPr>
          <a:xfrm>
            <a:off x="3599600" y="2376325"/>
            <a:ext cx="13389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 Haircut</a:t>
            </a:r>
            <a:endParaRPr sz="1100" b="1" i="0" u="none" strike="noStrike" cap="none">
              <a:solidFill>
                <a:schemeClr val="dk1"/>
              </a:solidFill>
              <a:latin typeface="Lato"/>
              <a:ea typeface="Lato"/>
              <a:cs typeface="Lato"/>
              <a:sym typeface="Lato"/>
            </a:endParaRPr>
          </a:p>
        </p:txBody>
      </p:sp>
      <p:sp>
        <p:nvSpPr>
          <p:cNvPr id="187" name="Google Shape;187;g15d90976663_0_30"/>
          <p:cNvSpPr txBox="1"/>
          <p:nvPr/>
        </p:nvSpPr>
        <p:spPr>
          <a:xfrm>
            <a:off x="3599600" y="2843475"/>
            <a:ext cx="13389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2. </a:t>
            </a:r>
            <a:r>
              <a:rPr lang="en-GB" sz="1100" b="1">
                <a:solidFill>
                  <a:schemeClr val="dk1"/>
                </a:solidFill>
                <a:latin typeface="Lato"/>
                <a:ea typeface="Lato"/>
                <a:cs typeface="Lato"/>
                <a:sym typeface="Lato"/>
              </a:rPr>
              <a:t>Laptop</a:t>
            </a:r>
            <a:endParaRPr sz="1100" b="1" i="0" u="none" strike="noStrike" cap="none">
              <a:solidFill>
                <a:schemeClr val="dk1"/>
              </a:solidFill>
              <a:latin typeface="Lato"/>
              <a:ea typeface="Lato"/>
              <a:cs typeface="Lato"/>
              <a:sym typeface="Lato"/>
            </a:endParaRPr>
          </a:p>
        </p:txBody>
      </p:sp>
      <p:sp>
        <p:nvSpPr>
          <p:cNvPr id="188" name="Google Shape;188;g15d90976663_0_30"/>
          <p:cNvSpPr txBox="1"/>
          <p:nvPr/>
        </p:nvSpPr>
        <p:spPr>
          <a:xfrm>
            <a:off x="7217163" y="3325425"/>
            <a:ext cx="1367100" cy="5232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13. Donations/ giving to charity </a:t>
            </a:r>
            <a:endParaRPr sz="1100" b="1" i="0" u="none" strike="noStrike" cap="none">
              <a:solidFill>
                <a:schemeClr val="dk1"/>
              </a:solidFill>
              <a:latin typeface="Lato"/>
              <a:ea typeface="Lato"/>
              <a:cs typeface="Lato"/>
              <a:sym typeface="Lato"/>
            </a:endParaRPr>
          </a:p>
        </p:txBody>
      </p:sp>
      <p:sp>
        <p:nvSpPr>
          <p:cNvPr id="189" name="Google Shape;189;g15d90976663_0_30"/>
          <p:cNvSpPr txBox="1"/>
          <p:nvPr/>
        </p:nvSpPr>
        <p:spPr>
          <a:xfrm>
            <a:off x="7231275" y="4011775"/>
            <a:ext cx="13389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14. Cinema </a:t>
            </a:r>
            <a:endParaRPr sz="1100" b="1" i="0" u="none" strike="noStrike" cap="none">
              <a:solidFill>
                <a:schemeClr val="dk1"/>
              </a:solidFill>
              <a:latin typeface="Lato"/>
              <a:ea typeface="Lato"/>
              <a:cs typeface="Lato"/>
              <a:sym typeface="Lato"/>
            </a:endParaRPr>
          </a:p>
        </p:txBody>
      </p:sp>
      <p:sp>
        <p:nvSpPr>
          <p:cNvPr id="190" name="Google Shape;190;g15d90976663_0_30"/>
          <p:cNvSpPr txBox="1"/>
          <p:nvPr/>
        </p:nvSpPr>
        <p:spPr>
          <a:xfrm>
            <a:off x="7217175" y="4489575"/>
            <a:ext cx="1367100" cy="354000"/>
          </a:xfrm>
          <a:prstGeom prst="rect">
            <a:avLst/>
          </a:prstGeom>
          <a:solidFill>
            <a:schemeClr val="accent6"/>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a:solidFill>
                  <a:schemeClr val="dk1"/>
                </a:solidFill>
                <a:latin typeface="Lato"/>
                <a:ea typeface="Lato"/>
                <a:cs typeface="Lato"/>
                <a:sym typeface="Lato"/>
              </a:rPr>
              <a:t>15. Headphones</a:t>
            </a:r>
            <a:endParaRPr sz="1100" b="1" i="0" u="none" strike="noStrike" cap="none">
              <a:solidFill>
                <a:schemeClr val="dk1"/>
              </a:solidFill>
              <a:latin typeface="Lato"/>
              <a:ea typeface="Lato"/>
              <a:cs typeface="Lato"/>
              <a:sym typeface="Lato"/>
            </a:endParaRPr>
          </a:p>
        </p:txBody>
      </p:sp>
      <p:sp>
        <p:nvSpPr>
          <p:cNvPr id="191" name="Google Shape;191;g15d90976663_0_30"/>
          <p:cNvSpPr/>
          <p:nvPr/>
        </p:nvSpPr>
        <p:spPr>
          <a:xfrm>
            <a:off x="3253575" y="1832975"/>
            <a:ext cx="5316600" cy="416100"/>
          </a:xfrm>
          <a:prstGeom prst="snip1Rect">
            <a:avLst>
              <a:gd name="adj" fmla="val 1666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lt1"/>
                </a:solidFill>
                <a:latin typeface="Lato"/>
                <a:ea typeface="Lato"/>
                <a:cs typeface="Lato"/>
                <a:sym typeface="Lato"/>
              </a:rPr>
              <a:t>Word Bank</a:t>
            </a:r>
            <a:endParaRPr sz="1900" b="1" i="0" u="none" strike="noStrike" cap="non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5a58fecb7c_0_106"/>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sp>
        <p:nvSpPr>
          <p:cNvPr id="197" name="Google Shape;197;g15a58fecb7c_0_106"/>
          <p:cNvSpPr txBox="1">
            <a:spLocks noGrp="1"/>
          </p:cNvSpPr>
          <p:nvPr>
            <p:ph type="ctrTitle"/>
          </p:nvPr>
        </p:nvSpPr>
        <p:spPr>
          <a:xfrm>
            <a:off x="200350" y="242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Needs and wants vary from person to person  </a:t>
            </a:r>
            <a:endParaRPr sz="2900" b="1" i="0" u="none" strike="noStrike" cap="none">
              <a:solidFill>
                <a:schemeClr val="accent2"/>
              </a:solidFill>
              <a:latin typeface="Lato"/>
              <a:ea typeface="Lato"/>
              <a:cs typeface="Lato"/>
              <a:sym typeface="Lato"/>
            </a:endParaRPr>
          </a:p>
        </p:txBody>
      </p:sp>
      <p:sp>
        <p:nvSpPr>
          <p:cNvPr id="198" name="Google Shape;198;g15a58fecb7c_0_106"/>
          <p:cNvSpPr txBox="1"/>
          <p:nvPr/>
        </p:nvSpPr>
        <p:spPr>
          <a:xfrm>
            <a:off x="6293825" y="3223850"/>
            <a:ext cx="15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15a58fecb7c_0_106"/>
          <p:cNvSpPr txBox="1"/>
          <p:nvPr/>
        </p:nvSpPr>
        <p:spPr>
          <a:xfrm>
            <a:off x="3345050" y="1588563"/>
            <a:ext cx="8330700" cy="1940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800" b="0" i="0" u="none" strike="noStrike" cap="none">
                <a:solidFill>
                  <a:schemeClr val="accent1"/>
                </a:solidFill>
                <a:latin typeface="Lato"/>
                <a:ea typeface="Lato"/>
                <a:cs typeface="Lato"/>
                <a:sym typeface="Lato"/>
              </a:rPr>
              <a:t>Now compare with the person next to you. </a:t>
            </a:r>
            <a:endParaRPr sz="1500" b="0"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300"/>
              <a:buFont typeface="Arial"/>
              <a:buNone/>
            </a:pPr>
            <a:endParaRPr sz="1500" b="0" i="0" u="none" strike="noStrike" cap="none">
              <a:solidFill>
                <a:schemeClr val="accent1"/>
              </a:solidFill>
              <a:latin typeface="Lato"/>
              <a:ea typeface="Lato"/>
              <a:cs typeface="Lato"/>
              <a:sym typeface="Lato"/>
            </a:endParaRPr>
          </a:p>
          <a:p>
            <a:pPr marL="457200" marR="0" lvl="0" indent="-342900" algn="l" rtl="0">
              <a:lnSpc>
                <a:spcPct val="115000"/>
              </a:lnSpc>
              <a:spcBef>
                <a:spcPts val="0"/>
              </a:spcBef>
              <a:spcAft>
                <a:spcPts val="0"/>
              </a:spcAft>
              <a:buClr>
                <a:schemeClr val="accent1"/>
              </a:buClr>
              <a:buSzPts val="1800"/>
              <a:buFont typeface="Lato"/>
              <a:buChar char="●"/>
            </a:pPr>
            <a:r>
              <a:rPr lang="en-GB" sz="1800" b="0" i="0" u="none" strike="noStrike" cap="none">
                <a:solidFill>
                  <a:schemeClr val="accent1"/>
                </a:solidFill>
                <a:latin typeface="Lato"/>
                <a:ea typeface="Lato"/>
                <a:cs typeface="Lato"/>
                <a:sym typeface="Lato"/>
              </a:rPr>
              <a:t>Have you categorised your items in the same way? </a:t>
            </a:r>
            <a:endParaRPr sz="1800" b="0" i="0" u="none" strike="noStrike" cap="none">
              <a:solidFill>
                <a:schemeClr val="accent1"/>
              </a:solidFill>
              <a:latin typeface="Lato"/>
              <a:ea typeface="Lato"/>
              <a:cs typeface="Lato"/>
              <a:sym typeface="Lato"/>
            </a:endParaRPr>
          </a:p>
          <a:p>
            <a:pPr marL="457200" marR="0" lvl="0" indent="-342900" algn="l" rtl="0">
              <a:lnSpc>
                <a:spcPct val="115000"/>
              </a:lnSpc>
              <a:spcBef>
                <a:spcPts val="0"/>
              </a:spcBef>
              <a:spcAft>
                <a:spcPts val="0"/>
              </a:spcAft>
              <a:buClr>
                <a:schemeClr val="accent1"/>
              </a:buClr>
              <a:buSzPts val="1800"/>
              <a:buFont typeface="Lato"/>
              <a:buChar char="●"/>
            </a:pPr>
            <a:r>
              <a:rPr lang="en-GB" sz="1800" b="0" i="0" u="none" strike="noStrike" cap="none">
                <a:solidFill>
                  <a:schemeClr val="accent1"/>
                </a:solidFill>
                <a:latin typeface="Lato"/>
                <a:ea typeface="Lato"/>
                <a:cs typeface="Lato"/>
                <a:sym typeface="Lato"/>
              </a:rPr>
              <a:t>Which are the same and which are different? </a:t>
            </a:r>
            <a:endParaRPr sz="1800" b="0" i="0" u="none" strike="noStrike" cap="none">
              <a:solidFill>
                <a:schemeClr val="accent1"/>
              </a:solidFill>
              <a:latin typeface="Lato"/>
              <a:ea typeface="Lato"/>
              <a:cs typeface="Lato"/>
              <a:sym typeface="Lato"/>
            </a:endParaRPr>
          </a:p>
          <a:p>
            <a:pPr marL="457200" marR="0" lvl="0" indent="-342900" algn="l" rtl="0">
              <a:lnSpc>
                <a:spcPct val="115000"/>
              </a:lnSpc>
              <a:spcBef>
                <a:spcPts val="0"/>
              </a:spcBef>
              <a:spcAft>
                <a:spcPts val="0"/>
              </a:spcAft>
              <a:buClr>
                <a:schemeClr val="accent1"/>
              </a:buClr>
              <a:buSzPts val="1800"/>
              <a:buFont typeface="Lato"/>
              <a:buChar char="●"/>
            </a:pPr>
            <a:r>
              <a:rPr lang="en-GB" sz="1800" b="0" i="0" u="none" strike="noStrike" cap="none">
                <a:solidFill>
                  <a:schemeClr val="accent1"/>
                </a:solidFill>
                <a:latin typeface="Lato"/>
                <a:ea typeface="Lato"/>
                <a:cs typeface="Lato"/>
                <a:sym typeface="Lato"/>
              </a:rPr>
              <a:t>Why might this be? </a:t>
            </a:r>
            <a:endParaRPr sz="1800" b="0"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chemeClr val="accent1"/>
              </a:solidFill>
              <a:latin typeface="Lato"/>
              <a:ea typeface="Lato"/>
              <a:cs typeface="Lato"/>
              <a:sym typeface="Lato"/>
            </a:endParaRPr>
          </a:p>
        </p:txBody>
      </p:sp>
      <p:graphicFrame>
        <p:nvGraphicFramePr>
          <p:cNvPr id="200" name="Google Shape;200;g15a58fecb7c_0_106"/>
          <p:cNvGraphicFramePr/>
          <p:nvPr/>
        </p:nvGraphicFramePr>
        <p:xfrm>
          <a:off x="284350" y="1588575"/>
          <a:ext cx="2597125" cy="2529780"/>
        </p:xfrm>
        <a:graphic>
          <a:graphicData uri="http://schemas.openxmlformats.org/drawingml/2006/table">
            <a:tbl>
              <a:tblPr>
                <a:noFill/>
                <a:tableStyleId>{98EBA519-3CF5-4784-8752-84316503D42B}</a:tableStyleId>
              </a:tblPr>
              <a:tblGrid>
                <a:gridCol w="1263575">
                  <a:extLst>
                    <a:ext uri="{9D8B030D-6E8A-4147-A177-3AD203B41FA5}">
                      <a16:colId xmlns:a16="http://schemas.microsoft.com/office/drawing/2014/main" val="20000"/>
                    </a:ext>
                  </a:extLst>
                </a:gridCol>
                <a:gridCol w="1333550">
                  <a:extLst>
                    <a:ext uri="{9D8B030D-6E8A-4147-A177-3AD203B41FA5}">
                      <a16:colId xmlns:a16="http://schemas.microsoft.com/office/drawing/2014/main" val="20001"/>
                    </a:ext>
                  </a:extLst>
                </a:gridCol>
              </a:tblGrid>
              <a:tr h="478200">
                <a:tc>
                  <a:txBody>
                    <a:bodyPr/>
                    <a:lstStyle/>
                    <a:p>
                      <a:pPr marL="0" marR="0" lvl="0" indent="0" algn="ctr" rtl="0">
                        <a:lnSpc>
                          <a:spcPct val="100000"/>
                        </a:lnSpc>
                        <a:spcBef>
                          <a:spcPts val="0"/>
                        </a:spcBef>
                        <a:spcAft>
                          <a:spcPts val="0"/>
                        </a:spcAft>
                        <a:buClr>
                          <a:srgbClr val="000000"/>
                        </a:buClr>
                        <a:buSzPts val="2200"/>
                        <a:buFont typeface="Arial"/>
                        <a:buNone/>
                      </a:pPr>
                      <a:r>
                        <a:rPr lang="en-GB" sz="2200" b="1" u="none" strike="noStrike" cap="none">
                          <a:solidFill>
                            <a:schemeClr val="accent1"/>
                          </a:solidFill>
                          <a:latin typeface="Lato"/>
                          <a:ea typeface="Lato"/>
                          <a:cs typeface="Lato"/>
                          <a:sym typeface="Lato"/>
                        </a:rPr>
                        <a:t>Needs</a:t>
                      </a:r>
                      <a:endParaRPr sz="2200" b="1" u="none" strike="noStrike" cap="none">
                        <a:solidFill>
                          <a:schemeClr val="accent1"/>
                        </a:solidFill>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GB" sz="2200" b="1" u="none" strike="noStrike" cap="none">
                          <a:solidFill>
                            <a:schemeClr val="accent2"/>
                          </a:solidFill>
                          <a:latin typeface="Lato"/>
                          <a:ea typeface="Lato"/>
                          <a:cs typeface="Lato"/>
                          <a:sym typeface="Lato"/>
                        </a:rPr>
                        <a:t>Wants</a:t>
                      </a:r>
                      <a:endParaRPr sz="2200" b="1" u="none" strike="noStrike" cap="none">
                        <a:solidFill>
                          <a:schemeClr val="accent2"/>
                        </a:solidFill>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022075">
                <a:tc>
                  <a:txBody>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School uniform</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Electricity bills</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Netflix subscription</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201" name="Google Shape;201;g15a58fecb7c_0_106"/>
          <p:cNvSpPr txBox="1"/>
          <p:nvPr/>
        </p:nvSpPr>
        <p:spPr>
          <a:xfrm>
            <a:off x="6068475" y="2970625"/>
            <a:ext cx="1120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Electricity bills </a:t>
            </a:r>
            <a:endParaRPr sz="1400" b="0" i="0" u="none" strike="noStrike" cap="none">
              <a:solidFill>
                <a:schemeClr val="accent6"/>
              </a:solidFill>
              <a:latin typeface="Arial"/>
              <a:ea typeface="Arial"/>
              <a:cs typeface="Arial"/>
              <a:sym typeface="Arial"/>
            </a:endParaRPr>
          </a:p>
        </p:txBody>
      </p:sp>
      <p:sp>
        <p:nvSpPr>
          <p:cNvPr id="202" name="Google Shape;202;g15a58fecb7c_0_106"/>
          <p:cNvSpPr txBox="1"/>
          <p:nvPr/>
        </p:nvSpPr>
        <p:spPr>
          <a:xfrm>
            <a:off x="7251075" y="3273425"/>
            <a:ext cx="1120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Weekly food shop</a:t>
            </a:r>
            <a:endParaRPr sz="1400" b="0" i="0" u="none" strike="noStrike" cap="none">
              <a:solidFill>
                <a:schemeClr val="accent6"/>
              </a:solidFill>
              <a:latin typeface="Arial"/>
              <a:ea typeface="Arial"/>
              <a:cs typeface="Arial"/>
              <a:sym typeface="Arial"/>
            </a:endParaRPr>
          </a:p>
        </p:txBody>
      </p:sp>
      <p:sp>
        <p:nvSpPr>
          <p:cNvPr id="203" name="Google Shape;203;g15a58fecb7c_0_106"/>
          <p:cNvSpPr txBox="1"/>
          <p:nvPr/>
        </p:nvSpPr>
        <p:spPr>
          <a:xfrm>
            <a:off x="6068475" y="3688550"/>
            <a:ext cx="112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Lunch out</a:t>
            </a:r>
            <a:endParaRPr sz="1400" b="0" i="0" u="none" strike="noStrike" cap="none">
              <a:solidFill>
                <a:schemeClr val="accent6"/>
              </a:solidFill>
              <a:latin typeface="Arial"/>
              <a:ea typeface="Arial"/>
              <a:cs typeface="Arial"/>
              <a:sym typeface="Arial"/>
            </a:endParaRPr>
          </a:p>
        </p:txBody>
      </p:sp>
      <p:sp>
        <p:nvSpPr>
          <p:cNvPr id="204" name="Google Shape;204;g15a58fecb7c_0_106"/>
          <p:cNvSpPr txBox="1"/>
          <p:nvPr/>
        </p:nvSpPr>
        <p:spPr>
          <a:xfrm>
            <a:off x="7521800" y="4168250"/>
            <a:ext cx="112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Lunch out</a:t>
            </a:r>
            <a:endParaRPr sz="1400" b="0" i="0" u="none" strike="noStrike" cap="none">
              <a:solidFill>
                <a:schemeClr val="accent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5d90976663_0_97"/>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sp>
        <p:nvSpPr>
          <p:cNvPr id="210" name="Google Shape;210;g15d90976663_0_97"/>
          <p:cNvSpPr txBox="1">
            <a:spLocks noGrp="1"/>
          </p:cNvSpPr>
          <p:nvPr>
            <p:ph type="ctrTitle"/>
          </p:nvPr>
        </p:nvSpPr>
        <p:spPr>
          <a:xfrm>
            <a:off x="410300" y="242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Needs and wants vary from person to person  </a:t>
            </a:r>
            <a:endParaRPr sz="2900" b="1" i="0" u="none" strike="noStrike" cap="none">
              <a:solidFill>
                <a:schemeClr val="accent2"/>
              </a:solidFill>
              <a:latin typeface="Lato"/>
              <a:ea typeface="Lato"/>
              <a:cs typeface="Lato"/>
              <a:sym typeface="Lato"/>
            </a:endParaRPr>
          </a:p>
        </p:txBody>
      </p:sp>
      <p:sp>
        <p:nvSpPr>
          <p:cNvPr id="211" name="Google Shape;211;g15d90976663_0_97"/>
          <p:cNvSpPr txBox="1"/>
          <p:nvPr/>
        </p:nvSpPr>
        <p:spPr>
          <a:xfrm>
            <a:off x="6293825" y="3223850"/>
            <a:ext cx="15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5d90976663_0_97"/>
          <p:cNvSpPr txBox="1"/>
          <p:nvPr/>
        </p:nvSpPr>
        <p:spPr>
          <a:xfrm>
            <a:off x="456675" y="1219688"/>
            <a:ext cx="8330700" cy="8295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15000"/>
              </a:lnSpc>
              <a:spcBef>
                <a:spcPts val="0"/>
              </a:spcBef>
              <a:spcAft>
                <a:spcPts val="0"/>
              </a:spcAft>
              <a:buClr>
                <a:srgbClr val="000000"/>
              </a:buClr>
              <a:buSzPts val="1300"/>
              <a:buFont typeface="Lato"/>
              <a:buChar char="●"/>
            </a:pPr>
            <a:r>
              <a:rPr lang="en-GB" sz="1300" b="0" i="0" u="none" strike="noStrike" cap="none">
                <a:solidFill>
                  <a:srgbClr val="000000"/>
                </a:solidFill>
                <a:latin typeface="Lato"/>
                <a:ea typeface="Lato"/>
                <a:cs typeface="Lato"/>
                <a:sym typeface="Lato"/>
              </a:rPr>
              <a:t>Now compare with the person next to you. Have you categorised your items in the same way? Which are the same and which are different? Why might this be?</a:t>
            </a:r>
            <a:endParaRPr sz="1300" b="0" i="0" u="none"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Lato"/>
              <a:ea typeface="Lato"/>
              <a:cs typeface="Lato"/>
              <a:sym typeface="Lato"/>
            </a:endParaRPr>
          </a:p>
        </p:txBody>
      </p:sp>
      <p:graphicFrame>
        <p:nvGraphicFramePr>
          <p:cNvPr id="213" name="Google Shape;213;g15d90976663_0_97"/>
          <p:cNvGraphicFramePr/>
          <p:nvPr/>
        </p:nvGraphicFramePr>
        <p:xfrm>
          <a:off x="406775" y="2195513"/>
          <a:ext cx="2597125" cy="2812675"/>
        </p:xfrm>
        <a:graphic>
          <a:graphicData uri="http://schemas.openxmlformats.org/drawingml/2006/table">
            <a:tbl>
              <a:tblPr>
                <a:noFill/>
                <a:tableStyleId>{98EBA519-3CF5-4784-8752-84316503D42B}</a:tableStyleId>
              </a:tblPr>
              <a:tblGrid>
                <a:gridCol w="1263575">
                  <a:extLst>
                    <a:ext uri="{9D8B030D-6E8A-4147-A177-3AD203B41FA5}">
                      <a16:colId xmlns:a16="http://schemas.microsoft.com/office/drawing/2014/main" val="20000"/>
                    </a:ext>
                  </a:extLst>
                </a:gridCol>
                <a:gridCol w="1333550">
                  <a:extLst>
                    <a:ext uri="{9D8B030D-6E8A-4147-A177-3AD203B41FA5}">
                      <a16:colId xmlns:a16="http://schemas.microsoft.com/office/drawing/2014/main" val="20001"/>
                    </a:ext>
                  </a:extLst>
                </a:gridCol>
              </a:tblGrid>
              <a:tr h="648625">
                <a:tc>
                  <a:txBody>
                    <a:bodyPr/>
                    <a:lstStyle/>
                    <a:p>
                      <a:pPr marL="0" marR="0" lvl="0" indent="0" algn="l" rtl="0">
                        <a:lnSpc>
                          <a:spcPct val="100000"/>
                        </a:lnSpc>
                        <a:spcBef>
                          <a:spcPts val="0"/>
                        </a:spcBef>
                        <a:spcAft>
                          <a:spcPts val="0"/>
                        </a:spcAft>
                        <a:buClr>
                          <a:srgbClr val="000000"/>
                        </a:buClr>
                        <a:buSzPts val="2200"/>
                        <a:buFont typeface="Arial"/>
                        <a:buNone/>
                      </a:pPr>
                      <a:r>
                        <a:rPr lang="en-GB" sz="2200" b="1" u="none" strike="noStrike" cap="none">
                          <a:solidFill>
                            <a:schemeClr val="accent1"/>
                          </a:solidFill>
                          <a:latin typeface="Lato"/>
                          <a:ea typeface="Lato"/>
                          <a:cs typeface="Lato"/>
                          <a:sym typeface="Lato"/>
                        </a:rPr>
                        <a:t>Needs</a:t>
                      </a:r>
                      <a:endParaRPr sz="2200" b="1" u="none" strike="noStrike" cap="none">
                        <a:solidFill>
                          <a:schemeClr val="accent1"/>
                        </a:solidFill>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GB" sz="2200" b="1" u="none" strike="noStrike" cap="none">
                          <a:solidFill>
                            <a:schemeClr val="accent2"/>
                          </a:solidFill>
                          <a:latin typeface="Lato"/>
                          <a:ea typeface="Lato"/>
                          <a:cs typeface="Lato"/>
                          <a:sym typeface="Lato"/>
                        </a:rPr>
                        <a:t>Wants</a:t>
                      </a:r>
                      <a:endParaRPr sz="2200" b="1" u="none" strike="noStrike" cap="none">
                        <a:solidFill>
                          <a:schemeClr val="accent2"/>
                        </a:solidFill>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022075">
                <a:tc>
                  <a:txBody>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School uniform</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Electricity bills</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Netflix subscription</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Car</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latin typeface="Lato"/>
                          <a:ea typeface="Lato"/>
                          <a:cs typeface="Lato"/>
                          <a:sym typeface="Lato"/>
                        </a:rPr>
                        <a:t>Netflix subscription</a:t>
                      </a: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Lato"/>
                        <a:ea typeface="Lato"/>
                        <a:cs typeface="Lato"/>
                        <a:sym typeface="Lato"/>
                      </a:endParaRPr>
                    </a:p>
                  </a:txBody>
                  <a:tcPr marL="91425" marR="91425" marT="91425" marB="91425">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214" name="Google Shape;214;g15d90976663_0_97"/>
          <p:cNvSpPr txBox="1"/>
          <p:nvPr/>
        </p:nvSpPr>
        <p:spPr>
          <a:xfrm>
            <a:off x="6068475" y="2970625"/>
            <a:ext cx="1120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Electricity bills </a:t>
            </a:r>
            <a:endParaRPr sz="1400" b="0" i="0" u="none" strike="noStrike" cap="none">
              <a:solidFill>
                <a:schemeClr val="accent6"/>
              </a:solidFill>
              <a:latin typeface="Arial"/>
              <a:ea typeface="Arial"/>
              <a:cs typeface="Arial"/>
              <a:sym typeface="Arial"/>
            </a:endParaRPr>
          </a:p>
        </p:txBody>
      </p:sp>
      <p:sp>
        <p:nvSpPr>
          <p:cNvPr id="215" name="Google Shape;215;g15d90976663_0_97"/>
          <p:cNvSpPr txBox="1"/>
          <p:nvPr/>
        </p:nvSpPr>
        <p:spPr>
          <a:xfrm>
            <a:off x="7251075" y="3273425"/>
            <a:ext cx="1120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Weekly food shop</a:t>
            </a:r>
            <a:endParaRPr sz="1400" b="0" i="0" u="none" strike="noStrike" cap="none">
              <a:solidFill>
                <a:schemeClr val="accent6"/>
              </a:solidFill>
              <a:latin typeface="Arial"/>
              <a:ea typeface="Arial"/>
              <a:cs typeface="Arial"/>
              <a:sym typeface="Arial"/>
            </a:endParaRPr>
          </a:p>
        </p:txBody>
      </p:sp>
      <p:sp>
        <p:nvSpPr>
          <p:cNvPr id="216" name="Google Shape;216;g15d90976663_0_97"/>
          <p:cNvSpPr txBox="1"/>
          <p:nvPr/>
        </p:nvSpPr>
        <p:spPr>
          <a:xfrm>
            <a:off x="6068475" y="3688550"/>
            <a:ext cx="112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Lunch out</a:t>
            </a:r>
            <a:endParaRPr sz="1400" b="0" i="0" u="none" strike="noStrike" cap="none">
              <a:solidFill>
                <a:schemeClr val="accent6"/>
              </a:solidFill>
              <a:latin typeface="Arial"/>
              <a:ea typeface="Arial"/>
              <a:cs typeface="Arial"/>
              <a:sym typeface="Arial"/>
            </a:endParaRPr>
          </a:p>
        </p:txBody>
      </p:sp>
      <p:sp>
        <p:nvSpPr>
          <p:cNvPr id="217" name="Google Shape;217;g15d90976663_0_97"/>
          <p:cNvSpPr txBox="1"/>
          <p:nvPr/>
        </p:nvSpPr>
        <p:spPr>
          <a:xfrm>
            <a:off x="7521800" y="4168250"/>
            <a:ext cx="112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Lunch out</a:t>
            </a:r>
            <a:endParaRPr sz="1400" b="0" i="0" u="none" strike="noStrike" cap="none">
              <a:solidFill>
                <a:schemeClr val="accent6"/>
              </a:solidFill>
              <a:latin typeface="Arial"/>
              <a:ea typeface="Arial"/>
              <a:cs typeface="Arial"/>
              <a:sym typeface="Arial"/>
            </a:endParaRPr>
          </a:p>
        </p:txBody>
      </p:sp>
      <p:sp>
        <p:nvSpPr>
          <p:cNvPr id="218" name="Google Shape;218;g15d90976663_0_97"/>
          <p:cNvSpPr txBox="1"/>
          <p:nvPr/>
        </p:nvSpPr>
        <p:spPr>
          <a:xfrm>
            <a:off x="7082550" y="2263950"/>
            <a:ext cx="1367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6"/>
                </a:solidFill>
                <a:latin typeface="Arial"/>
                <a:ea typeface="Arial"/>
                <a:cs typeface="Arial"/>
                <a:sym typeface="Arial"/>
              </a:rPr>
              <a:t>Netflix subscription</a:t>
            </a:r>
            <a:endParaRPr sz="1400" b="0" i="0" u="none" strike="noStrike" cap="none">
              <a:solidFill>
                <a:schemeClr val="accent6"/>
              </a:solidFill>
              <a:latin typeface="Arial"/>
              <a:ea typeface="Arial"/>
              <a:cs typeface="Arial"/>
              <a:sym typeface="Arial"/>
            </a:endParaRPr>
          </a:p>
        </p:txBody>
      </p:sp>
      <p:sp>
        <p:nvSpPr>
          <p:cNvPr id="219" name="Google Shape;219;g15d90976663_0_97"/>
          <p:cNvSpPr/>
          <p:nvPr/>
        </p:nvSpPr>
        <p:spPr>
          <a:xfrm>
            <a:off x="3253575" y="2180625"/>
            <a:ext cx="5793000" cy="28128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0" name="Google Shape;220;g15d90976663_0_97"/>
          <p:cNvPicPr preferRelativeResize="0"/>
          <p:nvPr/>
        </p:nvPicPr>
        <p:blipFill rotWithShape="1">
          <a:blip r:embed="rId3">
            <a:alphaModFix/>
          </a:blip>
          <a:srcRect/>
          <a:stretch/>
        </p:blipFill>
        <p:spPr>
          <a:xfrm>
            <a:off x="0" y="1003325"/>
            <a:ext cx="9144002" cy="4140175"/>
          </a:xfrm>
          <a:prstGeom prst="rect">
            <a:avLst/>
          </a:prstGeom>
          <a:noFill/>
          <a:ln>
            <a:noFill/>
          </a:ln>
        </p:spPr>
      </p:pic>
      <p:sp>
        <p:nvSpPr>
          <p:cNvPr id="221" name="Google Shape;221;g15d90976663_0_97"/>
          <p:cNvSpPr/>
          <p:nvPr/>
        </p:nvSpPr>
        <p:spPr>
          <a:xfrm>
            <a:off x="643575" y="1885325"/>
            <a:ext cx="8143800" cy="1902300"/>
          </a:xfrm>
          <a:prstGeom prst="snip1Rect">
            <a:avLst>
              <a:gd name="adj" fmla="val 16667"/>
            </a:avLst>
          </a:prstGeom>
          <a:solidFill>
            <a:srgbClr val="EEF4FD"/>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2200" b="1" i="0" u="none" strike="noStrike" cap="none">
                <a:solidFill>
                  <a:schemeClr val="accent1"/>
                </a:solidFill>
                <a:latin typeface="Lato"/>
                <a:ea typeface="Lato"/>
                <a:cs typeface="Lato"/>
                <a:sym typeface="Lato"/>
              </a:rPr>
              <a:t>It’s important to recognise that people have different values and priorities. These will also be clear when we talk about things relating to money, so we need to be respectful of our peers’ opinions. </a:t>
            </a:r>
            <a:endParaRPr sz="2200" b="1" i="0" u="none" strike="noStrike" cap="none">
              <a:solidFill>
                <a:schemeClr val="accen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5e2f1462ae_0_115"/>
          <p:cNvSpPr txBox="1"/>
          <p:nvPr/>
        </p:nvSpPr>
        <p:spPr>
          <a:xfrm>
            <a:off x="439450" y="978750"/>
            <a:ext cx="6212100" cy="4002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5e2f1462ae_0_115"/>
          <p:cNvSpPr txBox="1"/>
          <p:nvPr/>
        </p:nvSpPr>
        <p:spPr>
          <a:xfrm>
            <a:off x="360374" y="629069"/>
            <a:ext cx="6625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2000" b="0" i="0" u="none" strike="noStrike" cap="none">
                <a:solidFill>
                  <a:schemeClr val="accent2"/>
                </a:solidFill>
                <a:latin typeface="Lato Black"/>
                <a:ea typeface="Lato Black"/>
                <a:cs typeface="Lato Black"/>
                <a:sym typeface="Lato Black"/>
              </a:rPr>
              <a:t>By the end of the session, I will be able to:</a:t>
            </a:r>
            <a:endParaRPr sz="2000" b="0" i="0" u="none" strike="noStrike" cap="none">
              <a:solidFill>
                <a:schemeClr val="accent2"/>
              </a:solidFill>
              <a:latin typeface="Lato Black"/>
              <a:ea typeface="Lato Black"/>
              <a:cs typeface="Lato Black"/>
              <a:sym typeface="Lato Black"/>
            </a:endParaRPr>
          </a:p>
        </p:txBody>
      </p:sp>
      <p:sp>
        <p:nvSpPr>
          <p:cNvPr id="228" name="Google Shape;228;g15e2f1462ae_0_115"/>
          <p:cNvSpPr txBox="1"/>
          <p:nvPr/>
        </p:nvSpPr>
        <p:spPr>
          <a:xfrm>
            <a:off x="488177" y="740675"/>
            <a:ext cx="8046000" cy="3784200"/>
          </a:xfrm>
          <a:prstGeom prst="rect">
            <a:avLst/>
          </a:prstGeom>
          <a:noFill/>
          <a:ln>
            <a:noFill/>
          </a:ln>
        </p:spPr>
        <p:txBody>
          <a:bodyPr spcFirstLastPara="1" wrap="square" lIns="91425" tIns="91425" rIns="91425" bIns="91425" anchor="t" anchorCtr="0">
            <a:spAutoFit/>
          </a:bodyPr>
          <a:lstStyle/>
          <a:p>
            <a:pPr marL="914400" marR="0" lvl="0" indent="0" algn="l" rtl="0">
              <a:lnSpc>
                <a:spcPct val="107000"/>
              </a:lnSpc>
              <a:spcBef>
                <a:spcPts val="0"/>
              </a:spcBef>
              <a:spcAft>
                <a:spcPts val="0"/>
              </a:spcAft>
              <a:buClr>
                <a:srgbClr val="000000"/>
              </a:buClr>
              <a:buSzPts val="2200"/>
              <a:buFont typeface="Arial"/>
              <a:buNone/>
            </a:pPr>
            <a:endParaRPr sz="2200" b="0" i="0" u="none" strike="noStrike" cap="none">
              <a:solidFill>
                <a:schemeClr val="lt1"/>
              </a:solidFill>
              <a:latin typeface="Lato"/>
              <a:ea typeface="Lato"/>
              <a:cs typeface="Lato"/>
              <a:sym typeface="Lato"/>
            </a:endParaRPr>
          </a:p>
          <a:p>
            <a:pPr marL="457200" marR="0" lvl="0" indent="-368300" algn="l" rtl="0">
              <a:lnSpc>
                <a:spcPct val="107000"/>
              </a:lnSpc>
              <a:spcBef>
                <a:spcPts val="0"/>
              </a:spcBef>
              <a:spcAft>
                <a:spcPts val="0"/>
              </a:spcAft>
              <a:buClr>
                <a:srgbClr val="00FF00"/>
              </a:buClr>
              <a:buSzPts val="2200"/>
              <a:buFont typeface="Lato"/>
              <a:buChar char="●"/>
            </a:pPr>
            <a:r>
              <a:rPr lang="en-GB" sz="2200" b="1" i="0" u="none" strike="noStrike" cap="none">
                <a:solidFill>
                  <a:srgbClr val="00FF00"/>
                </a:solidFill>
                <a:latin typeface="Lato"/>
                <a:ea typeface="Lato"/>
                <a:cs typeface="Lato"/>
                <a:sym typeface="Lato"/>
              </a:rPr>
              <a:t>Distinguish the difference between financial needs and wants</a:t>
            </a:r>
            <a:endParaRPr sz="2200" b="1" i="0" u="none" strike="noStrike" cap="none">
              <a:solidFill>
                <a:srgbClr val="00FF00"/>
              </a:solidFill>
              <a:latin typeface="Lato"/>
              <a:ea typeface="Lato"/>
              <a:cs typeface="Lato"/>
              <a:sym typeface="Lato"/>
            </a:endParaRPr>
          </a:p>
          <a:p>
            <a:pPr marL="914400" marR="0" lvl="0" indent="0" algn="l" rtl="0">
              <a:lnSpc>
                <a:spcPct val="107000"/>
              </a:lnSpc>
              <a:spcBef>
                <a:spcPts val="0"/>
              </a:spcBef>
              <a:spcAft>
                <a:spcPts val="0"/>
              </a:spcAft>
              <a:buClr>
                <a:srgbClr val="000000"/>
              </a:buClr>
              <a:buSzPts val="2200"/>
              <a:buFont typeface="Arial"/>
              <a:buNone/>
            </a:pPr>
            <a:endParaRPr sz="2200" b="1" i="0" u="none" strike="noStrike" cap="none">
              <a:solidFill>
                <a:srgbClr val="00FF00"/>
              </a:solidFill>
              <a:latin typeface="Lato"/>
              <a:ea typeface="Lato"/>
              <a:cs typeface="Lato"/>
              <a:sym typeface="Lato"/>
            </a:endParaRPr>
          </a:p>
          <a:p>
            <a:pPr marL="457200" marR="0" lvl="0" indent="-368300" algn="l" rtl="0">
              <a:lnSpc>
                <a:spcPct val="107000"/>
              </a:lnSpc>
              <a:spcBef>
                <a:spcPts val="0"/>
              </a:spcBef>
              <a:spcAft>
                <a:spcPts val="0"/>
              </a:spcAft>
              <a:buClr>
                <a:schemeClr val="lt1"/>
              </a:buClr>
              <a:buSzPts val="2200"/>
              <a:buFont typeface="Lato"/>
              <a:buChar char="●"/>
            </a:pPr>
            <a:r>
              <a:rPr lang="en-GB" sz="2200" b="1" i="0" u="none" strike="noStrike" cap="none">
                <a:solidFill>
                  <a:schemeClr val="lt1"/>
                </a:solidFill>
                <a:latin typeface="Lato"/>
                <a:ea typeface="Lato"/>
                <a:cs typeface="Lato"/>
                <a:sym typeface="Lato"/>
              </a:rPr>
              <a:t>Assess personal and external influences </a:t>
            </a:r>
            <a:r>
              <a:rPr lang="en-GB" sz="2200" b="0" i="0" u="none" strike="noStrike" cap="none">
                <a:solidFill>
                  <a:schemeClr val="lt1"/>
                </a:solidFill>
                <a:latin typeface="Lato"/>
                <a:ea typeface="Lato"/>
                <a:cs typeface="Lato"/>
                <a:sym typeface="Lato"/>
              </a:rPr>
              <a:t>affecting spending decisions</a:t>
            </a:r>
            <a:r>
              <a:rPr lang="en-GB" sz="2200" b="0" i="0" u="none" strike="noStrike" cap="none">
                <a:solidFill>
                  <a:srgbClr val="00FF00"/>
                </a:solidFill>
                <a:latin typeface="Lato"/>
                <a:ea typeface="Lato"/>
                <a:cs typeface="Lato"/>
                <a:sym typeface="Lato"/>
              </a:rPr>
              <a:t> </a:t>
            </a:r>
            <a:endParaRPr sz="2200" b="0" i="0" u="none" strike="noStrike" cap="none">
              <a:solidFill>
                <a:srgbClr val="00FF00"/>
              </a:solidFill>
              <a:latin typeface="Lato"/>
              <a:ea typeface="Lato"/>
              <a:cs typeface="Lato"/>
              <a:sym typeface="Lato"/>
            </a:endParaRPr>
          </a:p>
          <a:p>
            <a:pPr marL="914400" marR="0" lvl="0" indent="0" algn="l" rtl="0">
              <a:lnSpc>
                <a:spcPct val="107000"/>
              </a:lnSpc>
              <a:spcBef>
                <a:spcPts val="0"/>
              </a:spcBef>
              <a:spcAft>
                <a:spcPts val="0"/>
              </a:spcAft>
              <a:buClr>
                <a:srgbClr val="000000"/>
              </a:buClr>
              <a:buSzPts val="2200"/>
              <a:buFont typeface="Arial"/>
              <a:buNone/>
            </a:pPr>
            <a:endParaRPr sz="2200" b="0" i="0" u="none" strike="noStrike" cap="none">
              <a:solidFill>
                <a:srgbClr val="00FF00"/>
              </a:solidFill>
              <a:latin typeface="Lato Light"/>
              <a:ea typeface="Lato Light"/>
              <a:cs typeface="Lato Light"/>
              <a:sym typeface="Lato Light"/>
            </a:endParaRPr>
          </a:p>
          <a:p>
            <a:pPr marL="457200" marR="0" lvl="0" indent="-368300" algn="l" rtl="0">
              <a:lnSpc>
                <a:spcPct val="107000"/>
              </a:lnSpc>
              <a:spcBef>
                <a:spcPts val="0"/>
              </a:spcBef>
              <a:spcAft>
                <a:spcPts val="0"/>
              </a:spcAft>
              <a:buClr>
                <a:schemeClr val="lt1"/>
              </a:buClr>
              <a:buSzPts val="2200"/>
              <a:buFont typeface="Lato"/>
              <a:buChar char="●"/>
            </a:pPr>
            <a:r>
              <a:rPr lang="en-GB" sz="2200" b="1" i="0" u="none" strike="noStrike" cap="none">
                <a:solidFill>
                  <a:schemeClr val="lt1"/>
                </a:solidFill>
                <a:latin typeface="Lato"/>
                <a:ea typeface="Lato"/>
                <a:cs typeface="Lato"/>
                <a:sym typeface="Lato"/>
              </a:rPr>
              <a:t>Evaluate how spending decisions may impact the environment and other people around me </a:t>
            </a:r>
            <a:endParaRPr sz="22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B7B7B7"/>
              </a:solidFill>
              <a:latin typeface="Lato Light"/>
              <a:ea typeface="Lato Light"/>
              <a:cs typeface="Lato Light"/>
              <a:sym typeface="Lato Light"/>
            </a:endParaRPr>
          </a:p>
        </p:txBody>
      </p:sp>
      <p:sp>
        <p:nvSpPr>
          <p:cNvPr id="2" name="Google Shape;111;g1575e96a1fb_0_240">
            <a:extLst>
              <a:ext uri="{FF2B5EF4-FFF2-40B4-BE49-F238E27FC236}">
                <a16:creationId xmlns:a16="http://schemas.microsoft.com/office/drawing/2014/main" id="{9E02A6B4-18FF-C23C-BF6C-25CFADFEA527}"/>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g16e6104fcd7_0_18"/>
          <p:cNvSpPr txBox="1"/>
          <p:nvPr/>
        </p:nvSpPr>
        <p:spPr>
          <a:xfrm>
            <a:off x="442300" y="329523"/>
            <a:ext cx="6465900" cy="54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Personal influences</a:t>
            </a:r>
            <a:endParaRPr sz="2900" b="1" i="0" u="none" strike="noStrike" cap="none">
              <a:solidFill>
                <a:schemeClr val="accent2"/>
              </a:solidFill>
              <a:latin typeface="Lato"/>
              <a:ea typeface="Lato"/>
              <a:cs typeface="Lato"/>
              <a:sym typeface="Lato"/>
            </a:endParaRPr>
          </a:p>
          <a:p>
            <a:pPr marL="0" marR="0" lvl="0" indent="0" algn="l" rtl="0">
              <a:lnSpc>
                <a:spcPct val="115000"/>
              </a:lnSpc>
              <a:spcBef>
                <a:spcPts val="0"/>
              </a:spcBef>
              <a:spcAft>
                <a:spcPts val="0"/>
              </a:spcAft>
              <a:buClr>
                <a:srgbClr val="000000"/>
              </a:buClr>
              <a:buSzPts val="3600"/>
              <a:buFont typeface="Arial"/>
              <a:buNone/>
            </a:pPr>
            <a:endParaRPr sz="3000" b="1" i="0" u="none" strike="noStrike" cap="none">
              <a:solidFill>
                <a:schemeClr val="accent2"/>
              </a:solidFill>
              <a:latin typeface="Lato Black"/>
              <a:ea typeface="Lato Black"/>
              <a:cs typeface="Lato Black"/>
              <a:sym typeface="Lato Black"/>
            </a:endParaRPr>
          </a:p>
          <a:p>
            <a:pPr marL="0" marR="0" lvl="0" indent="0" algn="l" rtl="0">
              <a:lnSpc>
                <a:spcPct val="115000"/>
              </a:lnSpc>
              <a:spcBef>
                <a:spcPts val="0"/>
              </a:spcBef>
              <a:spcAft>
                <a:spcPts val="0"/>
              </a:spcAft>
              <a:buClr>
                <a:srgbClr val="000000"/>
              </a:buClr>
              <a:buSzPts val="3600"/>
              <a:buFont typeface="Arial"/>
              <a:buNone/>
            </a:pPr>
            <a:endParaRPr sz="3000" b="1" i="0" u="none" strike="noStrike" cap="none">
              <a:solidFill>
                <a:schemeClr val="accent2"/>
              </a:solidFill>
              <a:latin typeface="Lato Black"/>
              <a:ea typeface="Lato Black"/>
              <a:cs typeface="Lato Black"/>
              <a:sym typeface="Lato Black"/>
            </a:endParaRPr>
          </a:p>
          <a:p>
            <a:pPr marL="0" marR="0" lvl="0" indent="0" algn="l" rtl="0">
              <a:lnSpc>
                <a:spcPct val="115000"/>
              </a:lnSpc>
              <a:spcBef>
                <a:spcPts val="0"/>
              </a:spcBef>
              <a:spcAft>
                <a:spcPts val="0"/>
              </a:spcAft>
              <a:buClr>
                <a:srgbClr val="000000"/>
              </a:buClr>
              <a:buSzPts val="3600"/>
              <a:buFont typeface="Arial"/>
              <a:buNone/>
            </a:pPr>
            <a:endParaRPr sz="3000" b="0" i="0" u="none" strike="noStrike" cap="none">
              <a:solidFill>
                <a:srgbClr val="000000"/>
              </a:solidFill>
              <a:latin typeface="Lato"/>
              <a:ea typeface="Lato"/>
              <a:cs typeface="Lato"/>
              <a:sym typeface="Lato"/>
            </a:endParaRPr>
          </a:p>
        </p:txBody>
      </p:sp>
      <p:sp>
        <p:nvSpPr>
          <p:cNvPr id="236" name="Google Shape;236;g16e6104fcd7_0_18"/>
          <p:cNvSpPr txBox="1"/>
          <p:nvPr/>
        </p:nvSpPr>
        <p:spPr>
          <a:xfrm>
            <a:off x="442300" y="2173325"/>
            <a:ext cx="7340100" cy="2016300"/>
          </a:xfrm>
          <a:prstGeom prst="rect">
            <a:avLst/>
          </a:prstGeom>
          <a:solidFill>
            <a:schemeClr val="accent6"/>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What someone needs at the time</a:t>
            </a:r>
            <a:endParaRPr sz="1700" b="0" i="0" u="none" strike="noStrike" cap="none">
              <a:solidFill>
                <a:srgbClr val="000000"/>
              </a:solidFill>
              <a:latin typeface="Lato"/>
              <a:ea typeface="Lato"/>
              <a:cs typeface="Lato"/>
              <a:sym typeface="Lato"/>
            </a:endParaRPr>
          </a:p>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What someone wants at the time</a:t>
            </a:r>
            <a:endParaRPr sz="1700" b="0" i="0" u="none" strike="noStrike" cap="none">
              <a:solidFill>
                <a:srgbClr val="000000"/>
              </a:solidFill>
              <a:latin typeface="Lato"/>
              <a:ea typeface="Lato"/>
              <a:cs typeface="Lato"/>
              <a:sym typeface="Lato"/>
            </a:endParaRPr>
          </a:p>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How someone enjoys spending their time e.g. hobbies</a:t>
            </a:r>
            <a:endParaRPr sz="1700" b="0" i="0" u="none" strike="noStrike" cap="none">
              <a:solidFill>
                <a:srgbClr val="000000"/>
              </a:solidFill>
              <a:latin typeface="Lato"/>
              <a:ea typeface="Lato"/>
              <a:cs typeface="Lato"/>
              <a:sym typeface="Lato"/>
            </a:endParaRPr>
          </a:p>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What somebody cares about e.g. animal welfare</a:t>
            </a:r>
            <a:endParaRPr sz="1700" b="0" i="0" u="none" strike="noStrike" cap="none">
              <a:solidFill>
                <a:srgbClr val="000000"/>
              </a:solidFill>
              <a:latin typeface="Lato"/>
              <a:ea typeface="Lato"/>
              <a:cs typeface="Lato"/>
              <a:sym typeface="Lato"/>
            </a:endParaRPr>
          </a:p>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Special occasions coming up e.g. religious holidays</a:t>
            </a:r>
            <a:endParaRPr sz="1700" b="0" i="0" u="none" strike="noStrike" cap="none">
              <a:solidFill>
                <a:srgbClr val="000000"/>
              </a:solidFill>
              <a:latin typeface="Lato"/>
              <a:ea typeface="Lato"/>
              <a:cs typeface="Lato"/>
              <a:sym typeface="Lato"/>
            </a:endParaRPr>
          </a:p>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Plans for the near future</a:t>
            </a:r>
            <a:endParaRPr sz="1700" b="0" i="0" u="none" strike="noStrike" cap="none">
              <a:solidFill>
                <a:srgbClr val="000000"/>
              </a:solidFill>
              <a:latin typeface="Lato"/>
              <a:ea typeface="Lato"/>
              <a:cs typeface="Lato"/>
              <a:sym typeface="Lato"/>
            </a:endParaRPr>
          </a:p>
          <a:p>
            <a:pPr marL="457200" marR="0" lvl="0" indent="-336550" algn="l" rtl="0">
              <a:lnSpc>
                <a:spcPct val="100000"/>
              </a:lnSpc>
              <a:spcBef>
                <a:spcPts val="0"/>
              </a:spcBef>
              <a:spcAft>
                <a:spcPts val="0"/>
              </a:spcAft>
              <a:buClr>
                <a:srgbClr val="000000"/>
              </a:buClr>
              <a:buSzPts val="1700"/>
              <a:buFont typeface="Lato"/>
              <a:buChar char="★"/>
            </a:pPr>
            <a:r>
              <a:rPr lang="en-GB" sz="1700" b="0" i="0" u="none" strike="noStrike" cap="none">
                <a:solidFill>
                  <a:srgbClr val="000000"/>
                </a:solidFill>
                <a:latin typeface="Lato"/>
                <a:ea typeface="Lato"/>
                <a:cs typeface="Lato"/>
                <a:sym typeface="Lato"/>
              </a:rPr>
              <a:t>The amount of money someone has</a:t>
            </a:r>
            <a:endParaRPr sz="1700" b="0" i="0" u="none" strike="noStrike" cap="none">
              <a:solidFill>
                <a:srgbClr val="000000"/>
              </a:solidFill>
              <a:latin typeface="Lato"/>
              <a:ea typeface="Lato"/>
              <a:cs typeface="Lato"/>
              <a:sym typeface="Lato"/>
            </a:endParaRPr>
          </a:p>
        </p:txBody>
      </p:sp>
      <p:sp>
        <p:nvSpPr>
          <p:cNvPr id="237" name="Google Shape;237;g16e6104fcd7_0_18"/>
          <p:cNvSpPr txBox="1"/>
          <p:nvPr/>
        </p:nvSpPr>
        <p:spPr>
          <a:xfrm>
            <a:off x="360375" y="963325"/>
            <a:ext cx="76755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Lato"/>
                <a:ea typeface="Lato"/>
                <a:cs typeface="Lato"/>
                <a:sym typeface="Lato"/>
              </a:rPr>
              <a:t>There are lots of things that will affect how someone spends their money. </a:t>
            </a:r>
            <a:endParaRPr sz="16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Lato"/>
                <a:ea typeface="Lato"/>
                <a:cs typeface="Lato"/>
                <a:sym typeface="Lato"/>
              </a:rPr>
              <a:t>They can be categorised into ‘personal’ and ‘external’ influences.</a:t>
            </a:r>
            <a:endParaRPr sz="16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Lato"/>
                <a:ea typeface="Lato"/>
                <a:cs typeface="Lato"/>
                <a:sym typeface="Lato"/>
              </a:rPr>
              <a:t>Here are some personal factors: </a:t>
            </a:r>
            <a:endParaRPr sz="1600" b="0" i="0" u="none" strike="noStrike" cap="none">
              <a:solidFill>
                <a:schemeClr val="lt1"/>
              </a:solidFill>
              <a:latin typeface="Lato"/>
              <a:ea typeface="Lato"/>
              <a:cs typeface="Lato"/>
              <a:sym typeface="Lato"/>
            </a:endParaRPr>
          </a:p>
        </p:txBody>
      </p:sp>
      <p:sp>
        <p:nvSpPr>
          <p:cNvPr id="3" name="Google Shape;111;g1575e96a1fb_0_240">
            <a:extLst>
              <a:ext uri="{FF2B5EF4-FFF2-40B4-BE49-F238E27FC236}">
                <a16:creationId xmlns:a16="http://schemas.microsoft.com/office/drawing/2014/main" id="{E0D05825-716A-436D-7AE1-2B193842A86B}"/>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g15e2f1462ae_0_36"/>
          <p:cNvSpPr txBox="1"/>
          <p:nvPr/>
        </p:nvSpPr>
        <p:spPr>
          <a:xfrm>
            <a:off x="442300" y="276873"/>
            <a:ext cx="6465900" cy="549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000" b="1" i="0" u="none" strike="noStrike" cap="none">
                <a:solidFill>
                  <a:schemeClr val="accent2"/>
                </a:solidFill>
                <a:latin typeface="Lato Black"/>
                <a:ea typeface="Lato Black"/>
                <a:cs typeface="Lato Black"/>
                <a:sym typeface="Lato Black"/>
              </a:rPr>
              <a:t>External influences</a:t>
            </a:r>
            <a:endParaRPr sz="3000" b="1" i="0" u="none" strike="noStrike" cap="none">
              <a:solidFill>
                <a:schemeClr val="accent2"/>
              </a:solidFill>
              <a:latin typeface="Lato Black"/>
              <a:ea typeface="Lato Black"/>
              <a:cs typeface="Lato Black"/>
              <a:sym typeface="Lato Black"/>
            </a:endParaRPr>
          </a:p>
          <a:p>
            <a:pPr marL="0" marR="0" lvl="0" indent="0" algn="l" rtl="0">
              <a:lnSpc>
                <a:spcPct val="115000"/>
              </a:lnSpc>
              <a:spcBef>
                <a:spcPts val="0"/>
              </a:spcBef>
              <a:spcAft>
                <a:spcPts val="0"/>
              </a:spcAft>
              <a:buClr>
                <a:srgbClr val="000000"/>
              </a:buClr>
              <a:buSzPts val="3600"/>
              <a:buFont typeface="Arial"/>
              <a:buNone/>
            </a:pPr>
            <a:r>
              <a:rPr lang="en-GB" sz="2600" b="0" i="0" u="none" strike="noStrike" cap="none">
                <a:solidFill>
                  <a:schemeClr val="accent2"/>
                </a:solidFill>
                <a:latin typeface="Lato"/>
                <a:ea typeface="Lato"/>
                <a:cs typeface="Lato"/>
                <a:sym typeface="Lato"/>
              </a:rPr>
              <a:t>Feeling FOMO?</a:t>
            </a:r>
            <a:endParaRPr sz="2600" b="0" i="0" u="none" strike="noStrike" cap="none">
              <a:solidFill>
                <a:schemeClr val="accent2"/>
              </a:solidFill>
              <a:latin typeface="Lato"/>
              <a:ea typeface="Lato"/>
              <a:cs typeface="Lato"/>
              <a:sym typeface="Lato"/>
            </a:endParaRPr>
          </a:p>
          <a:p>
            <a:pPr marL="0" marR="0" lvl="0" indent="0" algn="l" rtl="0">
              <a:lnSpc>
                <a:spcPct val="115000"/>
              </a:lnSpc>
              <a:spcBef>
                <a:spcPts val="0"/>
              </a:spcBef>
              <a:spcAft>
                <a:spcPts val="0"/>
              </a:spcAft>
              <a:buClr>
                <a:srgbClr val="000000"/>
              </a:buClr>
              <a:buSzPts val="3600"/>
              <a:buFont typeface="Arial"/>
              <a:buNone/>
            </a:pPr>
            <a:endParaRPr sz="3000" b="1" i="0" u="none" strike="noStrike" cap="none">
              <a:solidFill>
                <a:schemeClr val="accent2"/>
              </a:solidFill>
              <a:latin typeface="Lato Black"/>
              <a:ea typeface="Lato Black"/>
              <a:cs typeface="Lato Black"/>
              <a:sym typeface="Lato Black"/>
            </a:endParaRPr>
          </a:p>
          <a:p>
            <a:pPr marL="0" marR="0" lvl="0" indent="0" algn="l" rtl="0">
              <a:lnSpc>
                <a:spcPct val="115000"/>
              </a:lnSpc>
              <a:spcBef>
                <a:spcPts val="0"/>
              </a:spcBef>
              <a:spcAft>
                <a:spcPts val="0"/>
              </a:spcAft>
              <a:buClr>
                <a:srgbClr val="000000"/>
              </a:buClr>
              <a:buSzPts val="3600"/>
              <a:buFont typeface="Arial"/>
              <a:buNone/>
            </a:pPr>
            <a:endParaRPr sz="3000" b="0" i="0" u="none" strike="noStrike" cap="none">
              <a:solidFill>
                <a:srgbClr val="000000"/>
              </a:solidFill>
              <a:latin typeface="Lato"/>
              <a:ea typeface="Lato"/>
              <a:cs typeface="Lato"/>
              <a:sym typeface="Lato"/>
            </a:endParaRPr>
          </a:p>
        </p:txBody>
      </p:sp>
      <p:sp>
        <p:nvSpPr>
          <p:cNvPr id="244" name="Google Shape;244;g15e2f1462ae_0_36"/>
          <p:cNvSpPr txBox="1"/>
          <p:nvPr/>
        </p:nvSpPr>
        <p:spPr>
          <a:xfrm>
            <a:off x="442300" y="1383825"/>
            <a:ext cx="4058700" cy="1716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1700" b="0" i="0" u="none" strike="noStrike" cap="none">
                <a:solidFill>
                  <a:schemeClr val="lt1"/>
                </a:solidFill>
                <a:latin typeface="Lato"/>
                <a:ea typeface="Lato"/>
                <a:cs typeface="Lato"/>
                <a:sym typeface="Lato"/>
              </a:rPr>
              <a:t>There are also lots of external things that influence our spending. </a:t>
            </a:r>
            <a:endParaRPr sz="1700" b="0" i="0" u="none" strike="noStrike" cap="none">
              <a:solidFill>
                <a:schemeClr val="l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3600"/>
              <a:buFont typeface="Arial"/>
              <a:buNone/>
            </a:pPr>
            <a:endParaRPr sz="1100" b="0" i="0" u="none" strike="noStrike" cap="none">
              <a:solidFill>
                <a:schemeClr val="l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700"/>
              <a:buFont typeface="Arial"/>
              <a:buNone/>
            </a:pPr>
            <a:r>
              <a:rPr lang="en-GB" sz="1700" b="0" i="0" u="none" strike="noStrike" cap="none">
                <a:solidFill>
                  <a:schemeClr val="lt1"/>
                </a:solidFill>
                <a:latin typeface="Lato"/>
                <a:ea typeface="Lato"/>
                <a:cs typeface="Lato"/>
                <a:sym typeface="Lato"/>
              </a:rPr>
              <a:t>1. Can you rank these influences in order of highest to lowest importance? </a:t>
            </a:r>
            <a:endParaRPr sz="1700" b="0" i="0" u="none" strike="noStrike" cap="none">
              <a:solidFill>
                <a:schemeClr val="l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700"/>
              <a:buFont typeface="Arial"/>
              <a:buNone/>
            </a:pPr>
            <a:r>
              <a:rPr lang="en-GB" sz="1700" b="0" i="0" u="none" strike="noStrike" cap="none">
                <a:solidFill>
                  <a:schemeClr val="lt1"/>
                </a:solidFill>
                <a:latin typeface="Lato"/>
                <a:ea typeface="Lato"/>
                <a:cs typeface="Lato"/>
                <a:sym typeface="Lato"/>
              </a:rPr>
              <a:t>2. Are there other influences that you can think of? Put them on your scale.</a:t>
            </a:r>
            <a:endParaRPr sz="1700" b="0" i="0" u="none" strike="noStrike" cap="none">
              <a:solidFill>
                <a:schemeClr val="l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3600"/>
              <a:buFont typeface="Arial"/>
              <a:buNone/>
            </a:pPr>
            <a:endParaRPr sz="2600" b="0" i="0" u="none" strike="noStrike" cap="none">
              <a:solidFill>
                <a:schemeClr val="l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3600"/>
              <a:buFont typeface="Arial"/>
              <a:buNone/>
            </a:pPr>
            <a:endParaRPr sz="2600" b="0" i="0" u="none" strike="noStrike" cap="none">
              <a:solidFill>
                <a:schemeClr val="lt1"/>
              </a:solidFill>
              <a:latin typeface="Lato"/>
              <a:ea typeface="Lato"/>
              <a:cs typeface="Lato"/>
              <a:sym typeface="Lato"/>
            </a:endParaRPr>
          </a:p>
        </p:txBody>
      </p:sp>
      <p:sp>
        <p:nvSpPr>
          <p:cNvPr id="245" name="Google Shape;245;g15e2f1462ae_0_36"/>
          <p:cNvSpPr txBox="1"/>
          <p:nvPr/>
        </p:nvSpPr>
        <p:spPr>
          <a:xfrm>
            <a:off x="5196650" y="811900"/>
            <a:ext cx="2054700" cy="28014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3600"/>
              <a:buFont typeface="Arial"/>
              <a:buNone/>
            </a:pPr>
            <a:r>
              <a:rPr lang="en-GB" sz="1700" b="1" i="1" u="none" strike="noStrike" cap="none">
                <a:solidFill>
                  <a:schemeClr val="lt2"/>
                </a:solidFill>
                <a:highlight>
                  <a:srgbClr val="FCE5CD"/>
                </a:highlight>
                <a:latin typeface="Lato"/>
                <a:ea typeface="Lato"/>
                <a:cs typeface="Lato"/>
                <a:sym typeface="Lato"/>
              </a:rPr>
              <a:t>Social media</a:t>
            </a:r>
            <a:endParaRPr sz="1700" b="1" i="1" u="none" strike="noStrike" cap="none">
              <a:solidFill>
                <a:schemeClr val="lt2"/>
              </a:solidFill>
              <a:highlight>
                <a:srgbClr val="FCE5CD"/>
              </a:highlight>
              <a:latin typeface="Lato"/>
              <a:ea typeface="Lato"/>
              <a:cs typeface="Lato"/>
              <a:sym typeface="Lato"/>
            </a:endParaRPr>
          </a:p>
          <a:p>
            <a:pPr marL="0" marR="0" lvl="0" indent="0" algn="l" rtl="0">
              <a:lnSpc>
                <a:spcPct val="150000"/>
              </a:lnSpc>
              <a:spcBef>
                <a:spcPts val="0"/>
              </a:spcBef>
              <a:spcAft>
                <a:spcPts val="0"/>
              </a:spcAft>
              <a:buClr>
                <a:srgbClr val="000000"/>
              </a:buClr>
              <a:buSzPts val="3600"/>
              <a:buFont typeface="Arial"/>
              <a:buNone/>
            </a:pPr>
            <a:r>
              <a:rPr lang="en-GB" sz="1700" b="1" i="1" u="none" strike="noStrike" cap="none">
                <a:solidFill>
                  <a:schemeClr val="lt2"/>
                </a:solidFill>
                <a:highlight>
                  <a:srgbClr val="FCE5CD"/>
                </a:highlight>
                <a:latin typeface="Lato"/>
                <a:ea typeface="Lato"/>
                <a:cs typeface="Lato"/>
                <a:sym typeface="Lato"/>
              </a:rPr>
              <a:t>Family </a:t>
            </a:r>
            <a:endParaRPr sz="1700" b="1" i="1" u="none" strike="noStrike" cap="none">
              <a:solidFill>
                <a:schemeClr val="lt2"/>
              </a:solidFill>
              <a:highlight>
                <a:srgbClr val="FCE5CD"/>
              </a:highlight>
              <a:latin typeface="Lato"/>
              <a:ea typeface="Lato"/>
              <a:cs typeface="Lato"/>
              <a:sym typeface="Lato"/>
            </a:endParaRPr>
          </a:p>
          <a:p>
            <a:pPr marL="0" marR="0" lvl="0" indent="0" algn="l" rtl="0">
              <a:lnSpc>
                <a:spcPct val="150000"/>
              </a:lnSpc>
              <a:spcBef>
                <a:spcPts val="0"/>
              </a:spcBef>
              <a:spcAft>
                <a:spcPts val="0"/>
              </a:spcAft>
              <a:buClr>
                <a:srgbClr val="000000"/>
              </a:buClr>
              <a:buSzPts val="1700"/>
              <a:buFont typeface="Arial"/>
              <a:buNone/>
            </a:pPr>
            <a:r>
              <a:rPr lang="en-GB" sz="1700" b="1" i="1" u="none" strike="noStrike" cap="none">
                <a:solidFill>
                  <a:schemeClr val="lt2"/>
                </a:solidFill>
                <a:highlight>
                  <a:srgbClr val="FCE5CD"/>
                </a:highlight>
                <a:latin typeface="Lato"/>
                <a:ea typeface="Lato"/>
                <a:cs typeface="Lato"/>
                <a:sym typeface="Lato"/>
              </a:rPr>
              <a:t>Friends</a:t>
            </a:r>
            <a:endParaRPr sz="1700" b="1" i="1" u="none" strike="noStrike" cap="none">
              <a:solidFill>
                <a:schemeClr val="lt2"/>
              </a:solidFill>
              <a:highlight>
                <a:srgbClr val="FCE5CD"/>
              </a:highlight>
              <a:latin typeface="Lato"/>
              <a:ea typeface="Lato"/>
              <a:cs typeface="Lato"/>
              <a:sym typeface="Lato"/>
            </a:endParaRPr>
          </a:p>
          <a:p>
            <a:pPr marL="0" marR="0" lvl="0" indent="0" algn="l" rtl="0">
              <a:lnSpc>
                <a:spcPct val="150000"/>
              </a:lnSpc>
              <a:spcBef>
                <a:spcPts val="0"/>
              </a:spcBef>
              <a:spcAft>
                <a:spcPts val="0"/>
              </a:spcAft>
              <a:buClr>
                <a:srgbClr val="000000"/>
              </a:buClr>
              <a:buSzPts val="3600"/>
              <a:buFont typeface="Arial"/>
              <a:buNone/>
            </a:pPr>
            <a:r>
              <a:rPr lang="en-GB" sz="1700" b="1" i="1" u="none" strike="noStrike" cap="none">
                <a:solidFill>
                  <a:schemeClr val="lt2"/>
                </a:solidFill>
                <a:highlight>
                  <a:srgbClr val="FCE5CD"/>
                </a:highlight>
                <a:latin typeface="Lato"/>
                <a:ea typeface="Lato"/>
                <a:cs typeface="Lato"/>
                <a:sym typeface="Lato"/>
              </a:rPr>
              <a:t>Celebrities</a:t>
            </a:r>
            <a:endParaRPr sz="1700" b="1" i="1" u="none" strike="noStrike" cap="none">
              <a:solidFill>
                <a:schemeClr val="lt2"/>
              </a:solidFill>
              <a:highlight>
                <a:srgbClr val="FCE5CD"/>
              </a:highlight>
              <a:latin typeface="Lato"/>
              <a:ea typeface="Lato"/>
              <a:cs typeface="Lato"/>
              <a:sym typeface="Lato"/>
            </a:endParaRPr>
          </a:p>
          <a:p>
            <a:pPr marL="0" marR="0" lvl="0" indent="0" algn="l" rtl="0">
              <a:lnSpc>
                <a:spcPct val="150000"/>
              </a:lnSpc>
              <a:spcBef>
                <a:spcPts val="0"/>
              </a:spcBef>
              <a:spcAft>
                <a:spcPts val="0"/>
              </a:spcAft>
              <a:buClr>
                <a:srgbClr val="000000"/>
              </a:buClr>
              <a:buSzPts val="3600"/>
              <a:buFont typeface="Arial"/>
              <a:buNone/>
            </a:pPr>
            <a:r>
              <a:rPr lang="en-GB" sz="1700" b="1" i="1" u="none" strike="noStrike" cap="none">
                <a:solidFill>
                  <a:schemeClr val="lt2"/>
                </a:solidFill>
                <a:highlight>
                  <a:srgbClr val="FCE5CD"/>
                </a:highlight>
                <a:latin typeface="Lato"/>
                <a:ea typeface="Lato"/>
                <a:cs typeface="Lato"/>
                <a:sym typeface="Lato"/>
              </a:rPr>
              <a:t>TV programmes</a:t>
            </a:r>
            <a:endParaRPr sz="1700" b="1" i="1" u="none" strike="noStrike" cap="none">
              <a:solidFill>
                <a:schemeClr val="lt2"/>
              </a:solidFill>
              <a:highlight>
                <a:srgbClr val="FCE5CD"/>
              </a:highlight>
              <a:latin typeface="Lato"/>
              <a:ea typeface="Lato"/>
              <a:cs typeface="Lato"/>
              <a:sym typeface="Lato"/>
            </a:endParaRPr>
          </a:p>
          <a:p>
            <a:pPr marL="0" marR="0" lvl="0" indent="0" algn="l" rtl="0">
              <a:lnSpc>
                <a:spcPct val="150000"/>
              </a:lnSpc>
              <a:spcBef>
                <a:spcPts val="0"/>
              </a:spcBef>
              <a:spcAft>
                <a:spcPts val="0"/>
              </a:spcAft>
              <a:buClr>
                <a:srgbClr val="000000"/>
              </a:buClr>
              <a:buSzPts val="1700"/>
              <a:buFont typeface="Arial"/>
              <a:buNone/>
            </a:pPr>
            <a:r>
              <a:rPr lang="en-GB" sz="1700" b="1" i="1" u="none" strike="noStrike" cap="none">
                <a:solidFill>
                  <a:schemeClr val="lt2"/>
                </a:solidFill>
                <a:highlight>
                  <a:srgbClr val="FCE5CD"/>
                </a:highlight>
                <a:latin typeface="Lato"/>
                <a:ea typeface="Lato"/>
                <a:cs typeface="Lato"/>
                <a:sym typeface="Lato"/>
              </a:rPr>
              <a:t>Designer brands</a:t>
            </a:r>
            <a:endParaRPr sz="1700" b="1" i="1" u="none" strike="noStrike" cap="none">
              <a:solidFill>
                <a:schemeClr val="lt2"/>
              </a:solidFill>
              <a:highlight>
                <a:srgbClr val="FCE5CD"/>
              </a:highlight>
              <a:latin typeface="Lato"/>
              <a:ea typeface="Lato"/>
              <a:cs typeface="Lato"/>
              <a:sym typeface="Lato"/>
            </a:endParaRPr>
          </a:p>
          <a:p>
            <a:pPr marL="0" marR="0" lvl="0" indent="0" algn="l" rtl="0">
              <a:lnSpc>
                <a:spcPct val="150000"/>
              </a:lnSpc>
              <a:spcBef>
                <a:spcPts val="0"/>
              </a:spcBef>
              <a:spcAft>
                <a:spcPts val="0"/>
              </a:spcAft>
              <a:buClr>
                <a:srgbClr val="000000"/>
              </a:buClr>
              <a:buSzPts val="1700"/>
              <a:buFont typeface="Arial"/>
              <a:buNone/>
            </a:pPr>
            <a:r>
              <a:rPr lang="en-GB" sz="1700" b="1" i="1" u="none" strike="noStrike" cap="none">
                <a:solidFill>
                  <a:schemeClr val="lt2"/>
                </a:solidFill>
                <a:highlight>
                  <a:srgbClr val="FCE5CD"/>
                </a:highlight>
                <a:latin typeface="Lato"/>
                <a:ea typeface="Lato"/>
                <a:cs typeface="Lato"/>
                <a:sym typeface="Lato"/>
              </a:rPr>
              <a:t>Adverts </a:t>
            </a:r>
            <a:endParaRPr sz="1700" b="1" i="1" u="none" strike="noStrike" cap="none">
              <a:solidFill>
                <a:schemeClr val="lt2"/>
              </a:solidFill>
              <a:highlight>
                <a:srgbClr val="FCE5CD"/>
              </a:highlight>
              <a:latin typeface="Lato"/>
              <a:ea typeface="Lato"/>
              <a:cs typeface="Lato"/>
              <a:sym typeface="Lato"/>
            </a:endParaRPr>
          </a:p>
        </p:txBody>
      </p:sp>
      <p:sp>
        <p:nvSpPr>
          <p:cNvPr id="246" name="Google Shape;246;g15e2f1462ae_0_36"/>
          <p:cNvSpPr/>
          <p:nvPr/>
        </p:nvSpPr>
        <p:spPr>
          <a:xfrm>
            <a:off x="7610250" y="1116600"/>
            <a:ext cx="473700" cy="2527500"/>
          </a:xfrm>
          <a:prstGeom prst="upDown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7" name="Google Shape;247;g15e2f1462ae_0_36"/>
          <p:cNvCxnSpPr/>
          <p:nvPr/>
        </p:nvCxnSpPr>
        <p:spPr>
          <a:xfrm>
            <a:off x="4857850" y="830850"/>
            <a:ext cx="44700" cy="3214800"/>
          </a:xfrm>
          <a:prstGeom prst="straightConnector1">
            <a:avLst/>
          </a:prstGeom>
          <a:noFill/>
          <a:ln w="28575" cap="flat" cmpd="sng">
            <a:solidFill>
              <a:schemeClr val="accent2"/>
            </a:solidFill>
            <a:prstDash val="dot"/>
            <a:round/>
            <a:headEnd type="none" w="sm" len="sm"/>
            <a:tailEnd type="none" w="sm" len="sm"/>
          </a:ln>
        </p:spPr>
      </p:cxnSp>
      <p:sp>
        <p:nvSpPr>
          <p:cNvPr id="248" name="Google Shape;248;g15e2f1462ae_0_36"/>
          <p:cNvSpPr txBox="1"/>
          <p:nvPr/>
        </p:nvSpPr>
        <p:spPr>
          <a:xfrm>
            <a:off x="7354300" y="618975"/>
            <a:ext cx="10368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Lato"/>
                <a:ea typeface="Lato"/>
                <a:cs typeface="Lato"/>
                <a:sym typeface="Lato"/>
              </a:rPr>
              <a:t>Biggest</a:t>
            </a:r>
            <a:endParaRPr sz="1400" b="1"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Lato"/>
                <a:ea typeface="Lato"/>
                <a:cs typeface="Lato"/>
                <a:sym typeface="Lato"/>
              </a:rPr>
              <a:t>influence </a:t>
            </a:r>
            <a:endParaRPr sz="1400" b="1" i="0" u="none" strike="noStrike" cap="none">
              <a:solidFill>
                <a:schemeClr val="lt1"/>
              </a:solidFill>
              <a:latin typeface="Lato"/>
              <a:ea typeface="Lato"/>
              <a:cs typeface="Lato"/>
              <a:sym typeface="Lato"/>
            </a:endParaRPr>
          </a:p>
        </p:txBody>
      </p:sp>
      <p:sp>
        <p:nvSpPr>
          <p:cNvPr id="249" name="Google Shape;249;g15e2f1462ae_0_36"/>
          <p:cNvSpPr txBox="1"/>
          <p:nvPr/>
        </p:nvSpPr>
        <p:spPr>
          <a:xfrm>
            <a:off x="7328700" y="3567975"/>
            <a:ext cx="10368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Lato"/>
                <a:ea typeface="Lato"/>
                <a:cs typeface="Lato"/>
                <a:sym typeface="Lato"/>
              </a:rPr>
              <a:t>Smallest influence</a:t>
            </a:r>
            <a:endParaRPr sz="1400" b="1" i="0" u="none" strike="noStrike" cap="none">
              <a:solidFill>
                <a:schemeClr val="lt1"/>
              </a:solidFill>
              <a:latin typeface="Lato"/>
              <a:ea typeface="Lato"/>
              <a:cs typeface="Lato"/>
              <a:sym typeface="Lato"/>
            </a:endParaRPr>
          </a:p>
        </p:txBody>
      </p:sp>
      <p:sp>
        <p:nvSpPr>
          <p:cNvPr id="250" name="Google Shape;250;g15e2f1462ae_0_36"/>
          <p:cNvSpPr/>
          <p:nvPr/>
        </p:nvSpPr>
        <p:spPr>
          <a:xfrm>
            <a:off x="500150" y="4236625"/>
            <a:ext cx="6751200" cy="500100"/>
          </a:xfrm>
          <a:prstGeom prst="rect">
            <a:avLst/>
          </a:prstGeom>
          <a:solidFill>
            <a:srgbClr val="FCE5CD"/>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Lato"/>
                <a:ea typeface="Lato"/>
                <a:cs typeface="Lato"/>
                <a:sym typeface="Lato"/>
              </a:rPr>
              <a:t>STRETCH | </a:t>
            </a:r>
            <a:r>
              <a:rPr lang="en-GB" sz="1400" b="0" i="0" u="none" strike="noStrike" cap="none">
                <a:solidFill>
                  <a:srgbClr val="000000"/>
                </a:solidFill>
                <a:latin typeface="Lato"/>
                <a:ea typeface="Lato"/>
                <a:cs typeface="Lato"/>
                <a:sym typeface="Lato"/>
              </a:rPr>
              <a:t>How would your ranking be different if you were a different consumer e.g. adult, teenager, young child?</a:t>
            </a:r>
            <a:endParaRPr sz="1400" b="0" i="0" u="none" strike="noStrike" cap="none">
              <a:solidFill>
                <a:srgbClr val="000000"/>
              </a:solidFill>
              <a:latin typeface="Lato"/>
              <a:ea typeface="Lato"/>
              <a:cs typeface="Lato"/>
              <a:sym typeface="Lato"/>
            </a:endParaRPr>
          </a:p>
        </p:txBody>
      </p:sp>
      <p:sp>
        <p:nvSpPr>
          <p:cNvPr id="251" name="Google Shape;251;g15e2f1462ae_0_36"/>
          <p:cNvSpPr txBox="1"/>
          <p:nvPr/>
        </p:nvSpPr>
        <p:spPr>
          <a:xfrm>
            <a:off x="2762900" y="826475"/>
            <a:ext cx="22257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1" u="none" strike="noStrike" cap="none">
                <a:solidFill>
                  <a:schemeClr val="accent2"/>
                </a:solidFill>
                <a:latin typeface="Lato"/>
                <a:ea typeface="Lato"/>
                <a:cs typeface="Lato"/>
                <a:sym typeface="Lato"/>
              </a:rPr>
              <a:t>Fear of missing out</a:t>
            </a:r>
            <a:endParaRPr sz="1300" b="0" i="1" u="none" strike="noStrike" cap="none">
              <a:solidFill>
                <a:schemeClr val="accent2"/>
              </a:solidFill>
              <a:latin typeface="Lato"/>
              <a:ea typeface="Lato"/>
              <a:cs typeface="Lato"/>
              <a:sym typeface="Lato"/>
            </a:endParaRPr>
          </a:p>
        </p:txBody>
      </p:sp>
      <p:sp>
        <p:nvSpPr>
          <p:cNvPr id="2" name="Google Shape;111;g1575e96a1fb_0_240">
            <a:extLst>
              <a:ext uri="{FF2B5EF4-FFF2-40B4-BE49-F238E27FC236}">
                <a16:creationId xmlns:a16="http://schemas.microsoft.com/office/drawing/2014/main" id="{BA9085A3-1514-D453-D4DD-8CB8E29B614C}"/>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6e6104fcd7_0_0"/>
          <p:cNvSpPr txBox="1"/>
          <p:nvPr/>
        </p:nvSpPr>
        <p:spPr>
          <a:xfrm>
            <a:off x="439450" y="978750"/>
            <a:ext cx="6212100" cy="4002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16e6104fcd7_0_0"/>
          <p:cNvSpPr txBox="1"/>
          <p:nvPr/>
        </p:nvSpPr>
        <p:spPr>
          <a:xfrm>
            <a:off x="360374" y="629069"/>
            <a:ext cx="6625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2000" b="0" i="0" u="none" strike="noStrike" cap="none">
                <a:solidFill>
                  <a:schemeClr val="accent2"/>
                </a:solidFill>
                <a:latin typeface="Lato Black"/>
                <a:ea typeface="Lato Black"/>
                <a:cs typeface="Lato Black"/>
                <a:sym typeface="Lato Black"/>
              </a:rPr>
              <a:t>By the end of the session, I will be able to:</a:t>
            </a:r>
            <a:endParaRPr sz="2000" b="0" i="0" u="none" strike="noStrike" cap="none">
              <a:solidFill>
                <a:schemeClr val="accent2"/>
              </a:solidFill>
              <a:latin typeface="Lato Black"/>
              <a:ea typeface="Lato Black"/>
              <a:cs typeface="Lato Black"/>
              <a:sym typeface="Lato Black"/>
            </a:endParaRPr>
          </a:p>
        </p:txBody>
      </p:sp>
      <p:sp>
        <p:nvSpPr>
          <p:cNvPr id="258" name="Google Shape;258;g16e6104fcd7_0_0"/>
          <p:cNvSpPr txBox="1"/>
          <p:nvPr/>
        </p:nvSpPr>
        <p:spPr>
          <a:xfrm>
            <a:off x="488175" y="1197875"/>
            <a:ext cx="7946700" cy="3422100"/>
          </a:xfrm>
          <a:prstGeom prst="rect">
            <a:avLst/>
          </a:prstGeom>
          <a:noFill/>
          <a:ln>
            <a:noFill/>
          </a:ln>
        </p:spPr>
        <p:txBody>
          <a:bodyPr spcFirstLastPara="1" wrap="square" lIns="91425" tIns="91425" rIns="91425" bIns="91425" anchor="t" anchorCtr="0">
            <a:spAutoFit/>
          </a:bodyPr>
          <a:lstStyle/>
          <a:p>
            <a:pPr marL="457200" marR="0" lvl="0" indent="0" algn="l" rtl="0">
              <a:lnSpc>
                <a:spcPct val="107000"/>
              </a:lnSpc>
              <a:spcBef>
                <a:spcPts val="0"/>
              </a:spcBef>
              <a:spcAft>
                <a:spcPts val="0"/>
              </a:spcAft>
              <a:buClr>
                <a:srgbClr val="000000"/>
              </a:buClr>
              <a:buSzPts val="2200"/>
              <a:buFont typeface="Arial"/>
              <a:buNone/>
            </a:pPr>
            <a:endParaRPr sz="2200" b="0" i="0" u="none" strike="noStrike" cap="none">
              <a:solidFill>
                <a:schemeClr val="lt1"/>
              </a:solidFill>
              <a:latin typeface="Lato Light"/>
              <a:ea typeface="Lato Light"/>
              <a:cs typeface="Lato Light"/>
              <a:sym typeface="Lato Light"/>
            </a:endParaRPr>
          </a:p>
          <a:p>
            <a:pPr marL="457200" marR="0" lvl="0" indent="-368300" algn="l" rtl="0">
              <a:lnSpc>
                <a:spcPct val="107000"/>
              </a:lnSpc>
              <a:spcBef>
                <a:spcPts val="0"/>
              </a:spcBef>
              <a:spcAft>
                <a:spcPts val="0"/>
              </a:spcAft>
              <a:buClr>
                <a:srgbClr val="00FF00"/>
              </a:buClr>
              <a:buSzPts val="2200"/>
              <a:buFont typeface="Lato"/>
              <a:buChar char="●"/>
            </a:pPr>
            <a:r>
              <a:rPr lang="en-GB" sz="2200" b="1" i="0" u="none" strike="noStrike" cap="none">
                <a:solidFill>
                  <a:srgbClr val="00FF00"/>
                </a:solidFill>
                <a:latin typeface="Lato"/>
                <a:ea typeface="Lato"/>
                <a:cs typeface="Lato"/>
                <a:sym typeface="Lato"/>
              </a:rPr>
              <a:t>Explain the difference between financial needs and wants</a:t>
            </a:r>
            <a:endParaRPr sz="2200" b="1" i="0" u="none" strike="noStrike" cap="none">
              <a:solidFill>
                <a:srgbClr val="00FF00"/>
              </a:solidFill>
              <a:latin typeface="Lato"/>
              <a:ea typeface="Lato"/>
              <a:cs typeface="Lato"/>
              <a:sym typeface="Lato"/>
            </a:endParaRPr>
          </a:p>
          <a:p>
            <a:pPr marL="914400" marR="0" lvl="0" indent="0" algn="l" rtl="0">
              <a:lnSpc>
                <a:spcPct val="107000"/>
              </a:lnSpc>
              <a:spcBef>
                <a:spcPts val="0"/>
              </a:spcBef>
              <a:spcAft>
                <a:spcPts val="0"/>
              </a:spcAft>
              <a:buClr>
                <a:srgbClr val="000000"/>
              </a:buClr>
              <a:buSzPts val="2200"/>
              <a:buFont typeface="Arial"/>
              <a:buNone/>
            </a:pPr>
            <a:r>
              <a:rPr lang="en-GB" sz="2200" b="1" i="0" u="none" strike="noStrike" cap="none">
                <a:solidFill>
                  <a:srgbClr val="00FF00"/>
                </a:solidFill>
                <a:latin typeface="Lato"/>
                <a:ea typeface="Lato"/>
                <a:cs typeface="Lato"/>
                <a:sym typeface="Lato"/>
              </a:rPr>
              <a:t> </a:t>
            </a:r>
            <a:endParaRPr sz="2200" b="1" i="0" u="none" strike="noStrike" cap="none">
              <a:solidFill>
                <a:srgbClr val="00FF00"/>
              </a:solidFill>
              <a:latin typeface="Lato"/>
              <a:ea typeface="Lato"/>
              <a:cs typeface="Lato"/>
              <a:sym typeface="Lato"/>
            </a:endParaRPr>
          </a:p>
          <a:p>
            <a:pPr marL="457200" marR="0" lvl="0" indent="-368300" algn="l" rtl="0">
              <a:lnSpc>
                <a:spcPct val="107000"/>
              </a:lnSpc>
              <a:spcBef>
                <a:spcPts val="0"/>
              </a:spcBef>
              <a:spcAft>
                <a:spcPts val="0"/>
              </a:spcAft>
              <a:buClr>
                <a:srgbClr val="00FF00"/>
              </a:buClr>
              <a:buSzPts val="2200"/>
              <a:buFont typeface="Lato"/>
              <a:buChar char="●"/>
            </a:pPr>
            <a:r>
              <a:rPr lang="en-GB" sz="2200" b="1" i="0" u="none" strike="noStrike" cap="none">
                <a:solidFill>
                  <a:srgbClr val="00FF00"/>
                </a:solidFill>
                <a:latin typeface="Lato"/>
                <a:ea typeface="Lato"/>
                <a:cs typeface="Lato"/>
                <a:sym typeface="Lato"/>
              </a:rPr>
              <a:t>Assess personal and external influences </a:t>
            </a:r>
            <a:r>
              <a:rPr lang="en-GB" sz="2200" b="0" i="0" u="none" strike="noStrike" cap="none">
                <a:solidFill>
                  <a:srgbClr val="00FF00"/>
                </a:solidFill>
                <a:latin typeface="Lato"/>
                <a:ea typeface="Lato"/>
                <a:cs typeface="Lato"/>
                <a:sym typeface="Lato"/>
              </a:rPr>
              <a:t>affecting spending decisions </a:t>
            </a:r>
            <a:endParaRPr sz="2200" b="0" i="0" u="none" strike="noStrike" cap="none">
              <a:solidFill>
                <a:srgbClr val="00FF00"/>
              </a:solidFill>
              <a:latin typeface="Lato"/>
              <a:ea typeface="Lato"/>
              <a:cs typeface="Lato"/>
              <a:sym typeface="Lato"/>
            </a:endParaRPr>
          </a:p>
          <a:p>
            <a:pPr marL="914400" marR="0" lvl="0" indent="0" algn="l" rtl="0">
              <a:lnSpc>
                <a:spcPct val="107000"/>
              </a:lnSpc>
              <a:spcBef>
                <a:spcPts val="0"/>
              </a:spcBef>
              <a:spcAft>
                <a:spcPts val="0"/>
              </a:spcAft>
              <a:buClr>
                <a:srgbClr val="000000"/>
              </a:buClr>
              <a:buSzPts val="2200"/>
              <a:buFont typeface="Arial"/>
              <a:buNone/>
            </a:pPr>
            <a:endParaRPr sz="2200" b="0" i="0" u="none" strike="noStrike" cap="none">
              <a:solidFill>
                <a:srgbClr val="00FF00"/>
              </a:solidFill>
              <a:latin typeface="Lato Light"/>
              <a:ea typeface="Lato Light"/>
              <a:cs typeface="Lato Light"/>
              <a:sym typeface="Lato Light"/>
            </a:endParaRPr>
          </a:p>
          <a:p>
            <a:pPr marL="457200" marR="0" lvl="0" indent="-368300" algn="l" rtl="0">
              <a:lnSpc>
                <a:spcPct val="107000"/>
              </a:lnSpc>
              <a:spcBef>
                <a:spcPts val="0"/>
              </a:spcBef>
              <a:spcAft>
                <a:spcPts val="0"/>
              </a:spcAft>
              <a:buClr>
                <a:schemeClr val="lt1"/>
              </a:buClr>
              <a:buSzPts val="2200"/>
              <a:buFont typeface="Lato"/>
              <a:buChar char="●"/>
            </a:pPr>
            <a:r>
              <a:rPr lang="en-GB" sz="2200" b="1" i="0" u="none" strike="noStrike" cap="none">
                <a:solidFill>
                  <a:schemeClr val="lt1"/>
                </a:solidFill>
                <a:latin typeface="Lato"/>
                <a:ea typeface="Lato"/>
                <a:cs typeface="Lato"/>
                <a:sym typeface="Lato"/>
              </a:rPr>
              <a:t>Evaluate how spending decisions may impact the environment and other people around me </a:t>
            </a:r>
            <a:endParaRPr sz="2200" b="1" i="0" u="none" strike="noStrike" cap="none">
              <a:solidFill>
                <a:schemeClr val="lt1"/>
              </a:solidFill>
              <a:latin typeface="Lato"/>
              <a:ea typeface="Lato"/>
              <a:cs typeface="Lato"/>
              <a:sym typeface="Lato"/>
            </a:endParaRPr>
          </a:p>
          <a:p>
            <a:pPr marL="9144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B7B7B7"/>
              </a:solidFill>
              <a:latin typeface="Lato Light"/>
              <a:ea typeface="Lato Light"/>
              <a:cs typeface="Lato Light"/>
              <a:sym typeface="Lato Light"/>
            </a:endParaRPr>
          </a:p>
        </p:txBody>
      </p:sp>
      <p:sp>
        <p:nvSpPr>
          <p:cNvPr id="2" name="Google Shape;111;g1575e96a1fb_0_240">
            <a:extLst>
              <a:ext uri="{FF2B5EF4-FFF2-40B4-BE49-F238E27FC236}">
                <a16:creationId xmlns:a16="http://schemas.microsoft.com/office/drawing/2014/main" id="{B3D2D31D-7C9F-7776-E381-9D14A5747F13}"/>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g1575e96a1fb_0_85"/>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Social and environmental impacts</a:t>
            </a:r>
            <a:endParaRPr sz="2900" b="1" i="0" u="none" strike="noStrike" cap="none">
              <a:solidFill>
                <a:schemeClr val="accent2"/>
              </a:solidFill>
              <a:latin typeface="Lato"/>
              <a:ea typeface="Lato"/>
              <a:cs typeface="Lato"/>
              <a:sym typeface="Lato"/>
            </a:endParaRPr>
          </a:p>
        </p:txBody>
      </p:sp>
      <p:sp>
        <p:nvSpPr>
          <p:cNvPr id="266" name="Google Shape;266;g1575e96a1fb_0_85"/>
          <p:cNvSpPr txBox="1"/>
          <p:nvPr/>
        </p:nvSpPr>
        <p:spPr>
          <a:xfrm>
            <a:off x="6293825" y="3223850"/>
            <a:ext cx="15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575e96a1fb_0_85"/>
          <p:cNvSpPr txBox="1"/>
          <p:nvPr/>
        </p:nvSpPr>
        <p:spPr>
          <a:xfrm>
            <a:off x="21000" y="1348625"/>
            <a:ext cx="9102000" cy="1563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b="1" i="0" u="none" strike="noStrike" cap="none">
                <a:solidFill>
                  <a:schemeClr val="accent1"/>
                </a:solidFill>
                <a:latin typeface="Lato"/>
                <a:ea typeface="Lato"/>
                <a:cs typeface="Lato"/>
                <a:sym typeface="Lato"/>
              </a:rPr>
              <a:t>We’ve looked at spending decisions based on our needs and wants.   </a:t>
            </a:r>
            <a:endParaRPr sz="16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r>
              <a:rPr lang="en-GB" sz="1600" b="1" i="0" u="none" strike="noStrike" cap="none">
                <a:solidFill>
                  <a:schemeClr val="accent1"/>
                </a:solidFill>
                <a:latin typeface="Lato"/>
                <a:ea typeface="Lato"/>
                <a:cs typeface="Lato"/>
                <a:sym typeface="Lato"/>
              </a:rPr>
              <a:t>But sometimes we make decisions based on how they impact people around us or the environment. </a:t>
            </a:r>
            <a:endParaRPr sz="16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r>
              <a:rPr lang="en-GB" sz="1600" b="1" i="0" u="none" strike="noStrike" cap="none">
                <a:solidFill>
                  <a:schemeClr val="accent1"/>
                </a:solidFill>
                <a:latin typeface="Lato"/>
                <a:ea typeface="Lato"/>
                <a:cs typeface="Lato"/>
                <a:sym typeface="Lato"/>
              </a:rPr>
              <a:t>These spending decisions take into account our </a:t>
            </a:r>
            <a:r>
              <a:rPr lang="en-GB" sz="1600" b="1" i="1" u="sng" strike="noStrike" cap="none">
                <a:solidFill>
                  <a:schemeClr val="accent1"/>
                </a:solidFill>
                <a:latin typeface="Lato"/>
                <a:ea typeface="Lato"/>
                <a:cs typeface="Lato"/>
                <a:sym typeface="Lato"/>
              </a:rPr>
              <a:t>value</a:t>
            </a:r>
            <a:r>
              <a:rPr lang="en-GB" sz="1600" b="1" i="1" u="sng" strike="noStrike" cap="none">
                <a:solidFill>
                  <a:schemeClr val="accen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a:t>
            </a:r>
            <a:r>
              <a:rPr lang="en-GB" sz="1600" b="1" i="1" u="none" strike="noStrike" cap="none">
                <a:solidFill>
                  <a:schemeClr val="accen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t>
            </a:r>
            <a:r>
              <a:rPr lang="en-GB" sz="1600" b="1" i="0" u="none" strike="noStrike" cap="none">
                <a:solidFill>
                  <a:schemeClr val="accen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a:t>
            </a:r>
            <a:r>
              <a:rPr lang="en-GB" sz="1600" b="1" i="0" u="none" strike="noStrike" cap="none">
                <a:solidFill>
                  <a:schemeClr val="accent1"/>
                </a:solidFill>
                <a:latin typeface="Lato"/>
                <a:ea typeface="Lato"/>
                <a:cs typeface="Lato"/>
                <a:sym typeface="Lato"/>
              </a:rPr>
              <a:t>his is known as </a:t>
            </a:r>
            <a:r>
              <a:rPr lang="en-GB" sz="1600" b="1" i="0" u="sng" strike="noStrike" cap="none">
                <a:solidFill>
                  <a:schemeClr val="accent1"/>
                </a:solidFill>
                <a:latin typeface="Lato"/>
                <a:ea typeface="Lato"/>
                <a:cs typeface="Lato"/>
                <a:sym typeface="Lato"/>
              </a:rPr>
              <a:t>conscious consumerism.</a:t>
            </a:r>
            <a:endParaRPr sz="1600" b="1" i="0" u="sng"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accent1"/>
              </a:solidFill>
              <a:latin typeface="Lato"/>
              <a:ea typeface="Lato"/>
              <a:cs typeface="Lato"/>
              <a:sym typeface="Lato"/>
            </a:endParaRPr>
          </a:p>
        </p:txBody>
      </p:sp>
      <p:sp>
        <p:nvSpPr>
          <p:cNvPr id="268" name="Google Shape;268;g1575e96a1fb_0_85"/>
          <p:cNvSpPr txBox="1"/>
          <p:nvPr/>
        </p:nvSpPr>
        <p:spPr>
          <a:xfrm>
            <a:off x="503800" y="2800350"/>
            <a:ext cx="7805700" cy="9126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200"/>
              <a:buFont typeface="Arial"/>
              <a:buNone/>
            </a:pPr>
            <a:r>
              <a:rPr lang="en-GB" sz="2200" b="1" i="0" u="none" strike="noStrike" cap="none">
                <a:solidFill>
                  <a:schemeClr val="accent2"/>
                </a:solidFill>
                <a:latin typeface="Lato"/>
                <a:ea typeface="Lato"/>
                <a:cs typeface="Lato"/>
                <a:sym typeface="Lato"/>
              </a:rPr>
              <a:t>What are some of the ways we can make decisions taking into account people around us and the environment? </a:t>
            </a:r>
            <a:endParaRPr sz="2200" b="1" i="0" u="none" strike="noStrike" cap="none">
              <a:solidFill>
                <a:schemeClr val="accent2"/>
              </a:solidFill>
              <a:latin typeface="Lato"/>
              <a:ea typeface="Lato"/>
              <a:cs typeface="Lato"/>
              <a:sym typeface="Lato"/>
            </a:endParaRPr>
          </a:p>
        </p:txBody>
      </p:sp>
      <p:sp>
        <p:nvSpPr>
          <p:cNvPr id="2" name="Google Shape;111;g1575e96a1fb_0_240">
            <a:extLst>
              <a:ext uri="{FF2B5EF4-FFF2-40B4-BE49-F238E27FC236}">
                <a16:creationId xmlns:a16="http://schemas.microsoft.com/office/drawing/2014/main" id="{0BD51CE3-D2A8-9810-4B8D-D7F8E3920804}"/>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5d90976663_0_148"/>
          <p:cNvSpPr/>
          <p:nvPr/>
        </p:nvSpPr>
        <p:spPr>
          <a:xfrm>
            <a:off x="7897325" y="4312800"/>
            <a:ext cx="1058400" cy="6828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5d90976663_0_148"/>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18</a:t>
            </a:fld>
            <a:endParaRPr/>
          </a:p>
        </p:txBody>
      </p:sp>
      <p:pic>
        <p:nvPicPr>
          <p:cNvPr id="275" name="Google Shape;275;g15d90976663_0_148"/>
          <p:cNvPicPr preferRelativeResize="0"/>
          <p:nvPr/>
        </p:nvPicPr>
        <p:blipFill rotWithShape="1">
          <a:blip r:embed="rId3">
            <a:alphaModFix/>
          </a:blip>
          <a:srcRect/>
          <a:stretch/>
        </p:blipFill>
        <p:spPr>
          <a:xfrm>
            <a:off x="5934200" y="1854950"/>
            <a:ext cx="2822350" cy="1682725"/>
          </a:xfrm>
          <a:prstGeom prst="rect">
            <a:avLst/>
          </a:prstGeom>
          <a:noFill/>
          <a:ln w="28575" cap="flat" cmpd="sng">
            <a:solidFill>
              <a:schemeClr val="accent2"/>
            </a:solidFill>
            <a:prstDash val="solid"/>
            <a:round/>
            <a:headEnd type="none" w="sm" len="sm"/>
            <a:tailEnd type="none" w="sm" len="sm"/>
          </a:ln>
        </p:spPr>
      </p:pic>
      <p:sp>
        <p:nvSpPr>
          <p:cNvPr id="276" name="Google Shape;276;g15d90976663_0_148"/>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What are the pictures telling us?</a:t>
            </a:r>
            <a:endParaRPr sz="2900" b="1" i="0" u="none" strike="noStrike" cap="none">
              <a:solidFill>
                <a:schemeClr val="accent2"/>
              </a:solidFill>
              <a:latin typeface="Lato"/>
              <a:ea typeface="Lato"/>
              <a:cs typeface="Lato"/>
              <a:sym typeface="Lato"/>
            </a:endParaRPr>
          </a:p>
        </p:txBody>
      </p:sp>
      <p:pic>
        <p:nvPicPr>
          <p:cNvPr id="277" name="Google Shape;277;g15d90976663_0_14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8033" y="1830788"/>
            <a:ext cx="2822342" cy="1731037"/>
          </a:xfrm>
          <a:prstGeom prst="rect">
            <a:avLst/>
          </a:prstGeom>
          <a:noFill/>
          <a:ln w="28575" cap="flat" cmpd="sng">
            <a:solidFill>
              <a:schemeClr val="accent2"/>
            </a:solidFill>
            <a:prstDash val="solid"/>
            <a:round/>
            <a:headEnd type="none" w="sm" len="sm"/>
            <a:tailEnd type="none" w="sm" len="sm"/>
          </a:ln>
        </p:spPr>
      </p:pic>
      <p:pic>
        <p:nvPicPr>
          <p:cNvPr id="278" name="Google Shape;278;g15d90976663_0_148"/>
          <p:cNvPicPr preferRelativeResize="0"/>
          <p:nvPr/>
        </p:nvPicPr>
        <p:blipFill rotWithShape="1">
          <a:blip r:embed="rId5">
            <a:alphaModFix/>
          </a:blip>
          <a:srcRect/>
          <a:stretch/>
        </p:blipFill>
        <p:spPr>
          <a:xfrm>
            <a:off x="3620488" y="1515200"/>
            <a:ext cx="1933575" cy="2362200"/>
          </a:xfrm>
          <a:prstGeom prst="rect">
            <a:avLst/>
          </a:prstGeom>
          <a:noFill/>
          <a:ln>
            <a:noFill/>
          </a:ln>
        </p:spPr>
      </p:pic>
      <p:sp>
        <p:nvSpPr>
          <p:cNvPr id="279" name="Google Shape;279;g15d90976663_0_148"/>
          <p:cNvSpPr txBox="1"/>
          <p:nvPr/>
        </p:nvSpPr>
        <p:spPr>
          <a:xfrm>
            <a:off x="360375" y="4601825"/>
            <a:ext cx="8469900" cy="415500"/>
          </a:xfrm>
          <a:prstGeom prst="rect">
            <a:avLst/>
          </a:prstGeom>
          <a:solidFill>
            <a:schemeClr val="accent2"/>
          </a:solid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500" b="1" i="0" u="none" strike="noStrike" cap="none">
                <a:solidFill>
                  <a:schemeClr val="lt1"/>
                </a:solidFill>
                <a:latin typeface="Lato"/>
                <a:ea typeface="Lato"/>
                <a:cs typeface="Lato"/>
                <a:sym typeface="Lato"/>
              </a:rPr>
              <a:t>How important is this issue to you? Rate it on a scale of 1-10 in your books </a:t>
            </a:r>
            <a:endParaRPr sz="1500" b="1" i="0" u="none" strike="noStrike" cap="none">
              <a:solidFill>
                <a:schemeClr val="lt1"/>
              </a:solidFill>
              <a:latin typeface="Lato"/>
              <a:ea typeface="Lato"/>
              <a:cs typeface="Lato"/>
              <a:sym typeface="Lato"/>
            </a:endParaRPr>
          </a:p>
        </p:txBody>
      </p:sp>
      <p:sp>
        <p:nvSpPr>
          <p:cNvPr id="280" name="Google Shape;280;g15d90976663_0_148"/>
          <p:cNvSpPr/>
          <p:nvPr/>
        </p:nvSpPr>
        <p:spPr>
          <a:xfrm>
            <a:off x="7083898" y="4749725"/>
            <a:ext cx="1360200" cy="15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15d90976663_0_148"/>
          <p:cNvSpPr txBox="1"/>
          <p:nvPr/>
        </p:nvSpPr>
        <p:spPr>
          <a:xfrm>
            <a:off x="6812825" y="4619050"/>
            <a:ext cx="34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282" name="Google Shape;282;g15d90976663_0_148"/>
          <p:cNvSpPr txBox="1"/>
          <p:nvPr/>
        </p:nvSpPr>
        <p:spPr>
          <a:xfrm>
            <a:off x="8422298" y="4609475"/>
            <a:ext cx="400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10</a:t>
            </a:r>
            <a:endParaRPr sz="1400" b="0" i="0" u="none" strike="noStrike" cap="none">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e93ff875fd_0_4"/>
          <p:cNvSpPr txBox="1"/>
          <p:nvPr/>
        </p:nvSpPr>
        <p:spPr>
          <a:xfrm>
            <a:off x="442300" y="429273"/>
            <a:ext cx="6465900" cy="549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600" b="1">
                <a:solidFill>
                  <a:schemeClr val="accent2"/>
                </a:solidFill>
                <a:latin typeface="Lato Black"/>
                <a:ea typeface="Lato Black"/>
                <a:cs typeface="Lato Black"/>
                <a:sym typeface="Lato Black"/>
              </a:rPr>
              <a:t>What is a conscious consumer?</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600"/>
              <a:buFont typeface="Arial"/>
              <a:buNone/>
            </a:pPr>
            <a:endParaRPr sz="2600" b="0" i="0" u="none" strike="noStrike" cap="none">
              <a:solidFill>
                <a:srgbClr val="000000"/>
              </a:solidFill>
              <a:latin typeface="Lato"/>
              <a:ea typeface="Lato"/>
              <a:cs typeface="Lato"/>
              <a:sym typeface="Lato"/>
            </a:endParaRPr>
          </a:p>
        </p:txBody>
      </p:sp>
      <p:sp>
        <p:nvSpPr>
          <p:cNvPr id="289" name="Google Shape;289;g1e93ff875fd_0_4"/>
          <p:cNvSpPr txBox="1"/>
          <p:nvPr/>
        </p:nvSpPr>
        <p:spPr>
          <a:xfrm>
            <a:off x="442300" y="4608100"/>
            <a:ext cx="365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accent2"/>
                </a:solidFill>
                <a:latin typeface="Lato"/>
                <a:ea typeface="Lato"/>
                <a:cs typeface="Lato"/>
                <a:sym typeface="Lato"/>
              </a:rPr>
              <a:t>Video | https://www.youtube.com/watch?v=VBi7xpMzbJQ</a:t>
            </a:r>
            <a:endParaRPr sz="1000">
              <a:solidFill>
                <a:schemeClr val="accent2"/>
              </a:solidFill>
              <a:latin typeface="Lato"/>
              <a:ea typeface="Lato"/>
              <a:cs typeface="Lato"/>
              <a:sym typeface="Lato"/>
            </a:endParaRPr>
          </a:p>
        </p:txBody>
      </p:sp>
      <p:pic>
        <p:nvPicPr>
          <p:cNvPr id="290" name="Google Shape;290;g1e93ff875fd_0_4" descr="This video looks at some of the techniques used by companies to entice you into buying things you do not need." title="Did the advert make you buy it?">
            <a:hlinkClick r:id="rId3"/>
          </p:cNvPr>
          <p:cNvPicPr preferRelativeResize="0"/>
          <p:nvPr/>
        </p:nvPicPr>
        <p:blipFill>
          <a:blip r:embed="rId4">
            <a:alphaModFix/>
          </a:blip>
          <a:stretch>
            <a:fillRect/>
          </a:stretch>
        </p:blipFill>
        <p:spPr>
          <a:xfrm>
            <a:off x="1794950" y="1355389"/>
            <a:ext cx="5113245" cy="2876200"/>
          </a:xfrm>
          <a:prstGeom prst="rect">
            <a:avLst/>
          </a:prstGeom>
          <a:noFill/>
          <a:ln>
            <a:noFill/>
          </a:ln>
        </p:spPr>
      </p:pic>
      <p:sp>
        <p:nvSpPr>
          <p:cNvPr id="2" name="Google Shape;111;g1575e96a1fb_0_240">
            <a:extLst>
              <a:ext uri="{FF2B5EF4-FFF2-40B4-BE49-F238E27FC236}">
                <a16:creationId xmlns:a16="http://schemas.microsoft.com/office/drawing/2014/main" id="{8A2A85F8-11DD-E010-5446-015E9C33CCD8}"/>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p:nvPr/>
        </p:nvSpPr>
        <p:spPr>
          <a:xfrm>
            <a:off x="467424" y="427742"/>
            <a:ext cx="3262435" cy="7812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600" b="1" i="0" u="none" strike="noStrike" cap="none">
                <a:solidFill>
                  <a:srgbClr val="FF8022"/>
                </a:solidFill>
                <a:latin typeface="Lato Black"/>
                <a:ea typeface="Lato Black"/>
                <a:cs typeface="Lato Black"/>
                <a:sym typeface="Lato Black"/>
              </a:rPr>
              <a:t>What is FLIC?</a:t>
            </a:r>
            <a:endParaRPr sz="3600" b="1" i="0" u="none" strike="noStrike" cap="none">
              <a:solidFill>
                <a:srgbClr val="FF8022"/>
              </a:solidFill>
              <a:latin typeface="Lato Black"/>
              <a:ea typeface="Lato Black"/>
              <a:cs typeface="Lato Black"/>
              <a:sym typeface="Lato Black"/>
            </a:endParaRPr>
          </a:p>
        </p:txBody>
      </p:sp>
      <p:sp>
        <p:nvSpPr>
          <p:cNvPr id="97" name="Google Shape;97;p19"/>
          <p:cNvSpPr txBox="1"/>
          <p:nvPr/>
        </p:nvSpPr>
        <p:spPr>
          <a:xfrm>
            <a:off x="462400" y="1418175"/>
            <a:ext cx="7527300" cy="2745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GB" sz="2600" b="0" i="0" u="none" strike="noStrike" cap="none">
                <a:solidFill>
                  <a:schemeClr val="lt1"/>
                </a:solidFill>
                <a:latin typeface="Lato Light"/>
                <a:ea typeface="Lato Light"/>
                <a:cs typeface="Lato Light"/>
                <a:sym typeface="Lato Light"/>
              </a:rPr>
              <a:t>The Financial Times news group has set up a charity (Financial Literacy and Inclusion Campaign) focused on </a:t>
            </a:r>
            <a:r>
              <a:rPr lang="en-GB" sz="2600" b="1" i="0" u="none" strike="noStrike" cap="none">
                <a:solidFill>
                  <a:schemeClr val="lt1"/>
                </a:solidFill>
                <a:latin typeface="Lato"/>
                <a:ea typeface="Lato"/>
                <a:cs typeface="Lato"/>
                <a:sym typeface="Lato"/>
              </a:rPr>
              <a:t>building up the financial knowledge and skills of everyone in the UK</a:t>
            </a:r>
            <a:r>
              <a:rPr lang="en-GB" sz="2600" b="0" i="0" u="none" strike="noStrike" cap="none">
                <a:solidFill>
                  <a:schemeClr val="lt1"/>
                </a:solidFill>
                <a:latin typeface="Lato Light"/>
                <a:ea typeface="Lato Light"/>
                <a:cs typeface="Lato Light"/>
                <a:sym typeface="Lato Light"/>
              </a:rPr>
              <a:t>, especially the people that don’t usually come across this information. </a:t>
            </a:r>
            <a:endParaRPr sz="2600" b="0" i="0" u="none" strike="noStrike" cap="none">
              <a:solidFill>
                <a:schemeClr val="lt1"/>
              </a:solidFill>
              <a:latin typeface="Lato Light"/>
              <a:ea typeface="Lato Light"/>
              <a:cs typeface="Lato Light"/>
              <a:sym typeface="Lato Light"/>
            </a:endParaRPr>
          </a:p>
        </p:txBody>
      </p:sp>
      <p:sp>
        <p:nvSpPr>
          <p:cNvPr id="3" name="Google Shape;111;g1575e96a1fb_0_240">
            <a:extLst>
              <a:ext uri="{FF2B5EF4-FFF2-40B4-BE49-F238E27FC236}">
                <a16:creationId xmlns:a16="http://schemas.microsoft.com/office/drawing/2014/main" id="{247F700A-4F69-50F4-DE0D-184A7183FFDA}"/>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5d90976663_0_164"/>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20</a:t>
            </a:fld>
            <a:endParaRPr/>
          </a:p>
        </p:txBody>
      </p:sp>
      <p:pic>
        <p:nvPicPr>
          <p:cNvPr id="296" name="Google Shape;296;g15d90976663_0_1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8825" y="1479325"/>
            <a:ext cx="3321525" cy="2334750"/>
          </a:xfrm>
          <a:prstGeom prst="rect">
            <a:avLst/>
          </a:prstGeom>
          <a:noFill/>
          <a:ln w="19050" cap="flat" cmpd="sng">
            <a:solidFill>
              <a:schemeClr val="accent2"/>
            </a:solidFill>
            <a:prstDash val="solid"/>
            <a:round/>
            <a:headEnd type="none" w="sm" len="sm"/>
            <a:tailEnd type="none" w="sm" len="sm"/>
          </a:ln>
        </p:spPr>
      </p:pic>
      <p:pic>
        <p:nvPicPr>
          <p:cNvPr id="297" name="Google Shape;297;g15d90976663_0_164"/>
          <p:cNvPicPr preferRelativeResize="0"/>
          <p:nvPr/>
        </p:nvPicPr>
        <p:blipFill rotWithShape="1">
          <a:blip r:embed="rId4">
            <a:alphaModFix/>
          </a:blip>
          <a:srcRect/>
          <a:stretch/>
        </p:blipFill>
        <p:spPr>
          <a:xfrm>
            <a:off x="5578950" y="1471813"/>
            <a:ext cx="3321525" cy="2334750"/>
          </a:xfrm>
          <a:prstGeom prst="rect">
            <a:avLst/>
          </a:prstGeom>
          <a:noFill/>
          <a:ln w="19050" cap="flat" cmpd="sng">
            <a:solidFill>
              <a:schemeClr val="accent2"/>
            </a:solidFill>
            <a:prstDash val="solid"/>
            <a:round/>
            <a:headEnd type="none" w="sm" len="sm"/>
            <a:tailEnd type="none" w="sm" len="sm"/>
          </a:ln>
        </p:spPr>
      </p:pic>
      <p:sp>
        <p:nvSpPr>
          <p:cNvPr id="298" name="Google Shape;298;g15d90976663_0_164"/>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What are the pictures telling us?</a:t>
            </a:r>
            <a:endParaRPr sz="2900" b="1" i="0" u="none" strike="noStrike" cap="none">
              <a:solidFill>
                <a:schemeClr val="accent2"/>
              </a:solidFill>
              <a:latin typeface="Lato"/>
              <a:ea typeface="Lato"/>
              <a:cs typeface="Lato"/>
              <a:sym typeface="Lato"/>
            </a:endParaRPr>
          </a:p>
        </p:txBody>
      </p:sp>
      <p:pic>
        <p:nvPicPr>
          <p:cNvPr id="299" name="Google Shape;299;g15d90976663_0_164"/>
          <p:cNvPicPr preferRelativeResize="0"/>
          <p:nvPr/>
        </p:nvPicPr>
        <p:blipFill rotWithShape="1">
          <a:blip r:embed="rId5">
            <a:alphaModFix/>
          </a:blip>
          <a:srcRect/>
          <a:stretch/>
        </p:blipFill>
        <p:spPr>
          <a:xfrm>
            <a:off x="3671660" y="1781188"/>
            <a:ext cx="1716000" cy="1716000"/>
          </a:xfrm>
          <a:prstGeom prst="rect">
            <a:avLst/>
          </a:prstGeom>
          <a:noFill/>
          <a:ln>
            <a:noFill/>
          </a:ln>
        </p:spPr>
      </p:pic>
      <p:pic>
        <p:nvPicPr>
          <p:cNvPr id="300" name="Google Shape;300;g15d90976663_0_16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92475" y="3546475"/>
            <a:ext cx="2415002" cy="726375"/>
          </a:xfrm>
          <a:prstGeom prst="rect">
            <a:avLst/>
          </a:prstGeom>
          <a:noFill/>
          <a:ln w="19050" cap="flat" cmpd="sng">
            <a:solidFill>
              <a:schemeClr val="accent2"/>
            </a:solidFill>
            <a:prstDash val="solid"/>
            <a:round/>
            <a:headEnd type="none" w="sm" len="sm"/>
            <a:tailEnd type="none" w="sm" len="sm"/>
          </a:ln>
        </p:spPr>
      </p:pic>
      <p:sp>
        <p:nvSpPr>
          <p:cNvPr id="301" name="Google Shape;301;g15d90976663_0_164"/>
          <p:cNvSpPr/>
          <p:nvPr/>
        </p:nvSpPr>
        <p:spPr>
          <a:xfrm>
            <a:off x="7897325" y="4312800"/>
            <a:ext cx="1058400" cy="6828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15d90976663_0_164"/>
          <p:cNvSpPr txBox="1"/>
          <p:nvPr/>
        </p:nvSpPr>
        <p:spPr>
          <a:xfrm>
            <a:off x="360375" y="4601825"/>
            <a:ext cx="8469900" cy="415500"/>
          </a:xfrm>
          <a:prstGeom prst="rect">
            <a:avLst/>
          </a:prstGeom>
          <a:solidFill>
            <a:schemeClr val="accent2"/>
          </a:solid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500" b="1" i="0" u="none" strike="noStrike" cap="none">
                <a:solidFill>
                  <a:schemeClr val="lt1"/>
                </a:solidFill>
                <a:latin typeface="Lato"/>
                <a:ea typeface="Lato"/>
                <a:cs typeface="Lato"/>
                <a:sym typeface="Lato"/>
              </a:rPr>
              <a:t>How important is this issue to you? Rate it on a scale of 1-10 in your books </a:t>
            </a:r>
            <a:endParaRPr sz="1500" b="1" i="0" u="none" strike="noStrike" cap="none">
              <a:solidFill>
                <a:schemeClr val="lt1"/>
              </a:solidFill>
              <a:latin typeface="Lato"/>
              <a:ea typeface="Lato"/>
              <a:cs typeface="Lato"/>
              <a:sym typeface="Lato"/>
            </a:endParaRPr>
          </a:p>
        </p:txBody>
      </p:sp>
      <p:sp>
        <p:nvSpPr>
          <p:cNvPr id="303" name="Google Shape;303;g15d90976663_0_164"/>
          <p:cNvSpPr/>
          <p:nvPr/>
        </p:nvSpPr>
        <p:spPr>
          <a:xfrm>
            <a:off x="7083898" y="4749725"/>
            <a:ext cx="1360200" cy="15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15d90976663_0_164"/>
          <p:cNvSpPr txBox="1"/>
          <p:nvPr/>
        </p:nvSpPr>
        <p:spPr>
          <a:xfrm>
            <a:off x="6812825" y="4619050"/>
            <a:ext cx="34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305" name="Google Shape;305;g15d90976663_0_164"/>
          <p:cNvSpPr txBox="1"/>
          <p:nvPr/>
        </p:nvSpPr>
        <p:spPr>
          <a:xfrm>
            <a:off x="8422298" y="4609475"/>
            <a:ext cx="400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10</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5e2f1462ae_0_65"/>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21</a:t>
            </a:fld>
            <a:endParaRPr/>
          </a:p>
        </p:txBody>
      </p:sp>
      <p:sp>
        <p:nvSpPr>
          <p:cNvPr id="311" name="Google Shape;311;g15e2f1462ae_0_65"/>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What are the pictures telling us?</a:t>
            </a:r>
            <a:endParaRPr sz="2900" b="1" i="0" u="none" strike="noStrike" cap="none">
              <a:solidFill>
                <a:schemeClr val="accent2"/>
              </a:solidFill>
              <a:latin typeface="Lato"/>
              <a:ea typeface="Lato"/>
              <a:cs typeface="Lato"/>
              <a:sym typeface="Lato"/>
            </a:endParaRPr>
          </a:p>
        </p:txBody>
      </p:sp>
      <p:pic>
        <p:nvPicPr>
          <p:cNvPr id="312" name="Google Shape;312;g15e2f1462ae_0_6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69800" y="1371600"/>
            <a:ext cx="5037099" cy="2821200"/>
          </a:xfrm>
          <a:prstGeom prst="rect">
            <a:avLst/>
          </a:prstGeom>
          <a:noFill/>
          <a:ln w="19050" cap="flat" cmpd="sng">
            <a:solidFill>
              <a:schemeClr val="accent2"/>
            </a:solidFill>
            <a:prstDash val="solid"/>
            <a:round/>
            <a:headEnd type="none" w="sm" len="sm"/>
            <a:tailEnd type="none" w="sm" len="sm"/>
          </a:ln>
        </p:spPr>
      </p:pic>
      <p:sp>
        <p:nvSpPr>
          <p:cNvPr id="313" name="Google Shape;313;g15e2f1462ae_0_65"/>
          <p:cNvSpPr/>
          <p:nvPr/>
        </p:nvSpPr>
        <p:spPr>
          <a:xfrm>
            <a:off x="7897325" y="4312800"/>
            <a:ext cx="1058400" cy="6828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15e2f1462ae_0_65"/>
          <p:cNvSpPr txBox="1"/>
          <p:nvPr/>
        </p:nvSpPr>
        <p:spPr>
          <a:xfrm>
            <a:off x="360375" y="4601825"/>
            <a:ext cx="8469900" cy="415500"/>
          </a:xfrm>
          <a:prstGeom prst="rect">
            <a:avLst/>
          </a:prstGeom>
          <a:solidFill>
            <a:schemeClr val="accent2"/>
          </a:solid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500" b="1" i="0" u="none" strike="noStrike" cap="none">
                <a:solidFill>
                  <a:schemeClr val="lt1"/>
                </a:solidFill>
                <a:latin typeface="Lato"/>
                <a:ea typeface="Lato"/>
                <a:cs typeface="Lato"/>
                <a:sym typeface="Lato"/>
              </a:rPr>
              <a:t>How important is this issue to you? Rate it on a scale of 1-10 in your books </a:t>
            </a:r>
            <a:endParaRPr sz="1500" b="1" i="0" u="none" strike="noStrike" cap="none">
              <a:solidFill>
                <a:schemeClr val="lt1"/>
              </a:solidFill>
              <a:latin typeface="Lato"/>
              <a:ea typeface="Lato"/>
              <a:cs typeface="Lato"/>
              <a:sym typeface="Lato"/>
            </a:endParaRPr>
          </a:p>
        </p:txBody>
      </p:sp>
      <p:sp>
        <p:nvSpPr>
          <p:cNvPr id="315" name="Google Shape;315;g15e2f1462ae_0_65"/>
          <p:cNvSpPr/>
          <p:nvPr/>
        </p:nvSpPr>
        <p:spPr>
          <a:xfrm>
            <a:off x="7083898" y="4749725"/>
            <a:ext cx="1360200" cy="15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15e2f1462ae_0_65"/>
          <p:cNvSpPr txBox="1"/>
          <p:nvPr/>
        </p:nvSpPr>
        <p:spPr>
          <a:xfrm>
            <a:off x="6812825" y="4619050"/>
            <a:ext cx="34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317" name="Google Shape;317;g15e2f1462ae_0_65"/>
          <p:cNvSpPr txBox="1"/>
          <p:nvPr/>
        </p:nvSpPr>
        <p:spPr>
          <a:xfrm>
            <a:off x="8422298" y="4609475"/>
            <a:ext cx="400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10</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5d90976663_0_126"/>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sp>
        <p:nvSpPr>
          <p:cNvPr id="323" name="Google Shape;323;g15d90976663_0_126"/>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Case study | Zara’s weekend </a:t>
            </a:r>
            <a:endParaRPr sz="2900" b="1" i="0" u="none" strike="noStrike" cap="none">
              <a:solidFill>
                <a:schemeClr val="accent2"/>
              </a:solidFill>
              <a:latin typeface="Lato"/>
              <a:ea typeface="Lato"/>
              <a:cs typeface="Lato"/>
              <a:sym typeface="Lato"/>
            </a:endParaRPr>
          </a:p>
        </p:txBody>
      </p:sp>
      <p:sp>
        <p:nvSpPr>
          <p:cNvPr id="324" name="Google Shape;324;g15d90976663_0_126"/>
          <p:cNvSpPr txBox="1"/>
          <p:nvPr/>
        </p:nvSpPr>
        <p:spPr>
          <a:xfrm>
            <a:off x="6293825" y="3223850"/>
            <a:ext cx="15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15d90976663_0_126"/>
          <p:cNvSpPr txBox="1"/>
          <p:nvPr/>
        </p:nvSpPr>
        <p:spPr>
          <a:xfrm>
            <a:off x="129000" y="1196225"/>
            <a:ext cx="6128700" cy="3061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2400" b="1" i="0" u="none" strike="noStrike" cap="none">
                <a:solidFill>
                  <a:schemeClr val="dk1"/>
                </a:solidFill>
                <a:latin typeface="Lato"/>
                <a:ea typeface="Lato"/>
                <a:cs typeface="Lato"/>
                <a:sym typeface="Lato"/>
              </a:rPr>
              <a:t>Literacy resource</a:t>
            </a:r>
            <a:endParaRPr sz="24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8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r>
              <a:rPr lang="en-GB" sz="1900" b="1" i="0" u="none" strike="noStrike" cap="none">
                <a:solidFill>
                  <a:schemeClr val="dk2"/>
                </a:solidFill>
                <a:latin typeface="Lato"/>
                <a:ea typeface="Lato"/>
                <a:cs typeface="Lato"/>
                <a:sym typeface="Lato"/>
              </a:rPr>
              <a:t>Read through the text on Zara’s weekend. Label or highlight in different colours all of her spending decisions that involve purchasing a</a:t>
            </a:r>
            <a:r>
              <a:rPr lang="en-GB" sz="1900" b="1" i="0" u="none" strike="noStrike" cap="none">
                <a:solidFill>
                  <a:schemeClr val="accent1"/>
                </a:solidFill>
                <a:latin typeface="Lato"/>
                <a:ea typeface="Lato"/>
                <a:cs typeface="Lato"/>
                <a:sym typeface="Lato"/>
              </a:rPr>
              <a:t> </a:t>
            </a:r>
            <a:r>
              <a:rPr lang="en-GB" sz="1900" b="1" i="0" u="none" strike="noStrike" cap="none">
                <a:solidFill>
                  <a:srgbClr val="FF0000"/>
                </a:solidFill>
                <a:latin typeface="Lato"/>
                <a:ea typeface="Lato"/>
                <a:cs typeface="Lato"/>
                <a:sym typeface="Lato"/>
              </a:rPr>
              <a:t>need</a:t>
            </a:r>
            <a:r>
              <a:rPr lang="en-GB" sz="1900" b="1" i="0" u="none" strike="noStrike" cap="none">
                <a:solidFill>
                  <a:schemeClr val="dk1"/>
                </a:solidFill>
                <a:latin typeface="Lato"/>
                <a:ea typeface="Lato"/>
                <a:cs typeface="Lato"/>
                <a:sym typeface="Lato"/>
              </a:rPr>
              <a:t>, a</a:t>
            </a:r>
            <a:r>
              <a:rPr lang="en-GB" sz="1900" b="1" i="0" u="none" strike="noStrike" cap="none">
                <a:solidFill>
                  <a:schemeClr val="accent1"/>
                </a:solidFill>
                <a:latin typeface="Lato"/>
                <a:ea typeface="Lato"/>
                <a:cs typeface="Lato"/>
                <a:sym typeface="Lato"/>
              </a:rPr>
              <a:t> </a:t>
            </a:r>
            <a:r>
              <a:rPr lang="en-GB" sz="1900" b="1" i="0" u="none" strike="noStrike" cap="none">
                <a:solidFill>
                  <a:srgbClr val="9900FF"/>
                </a:solidFill>
                <a:latin typeface="Lato"/>
                <a:ea typeface="Lato"/>
                <a:cs typeface="Lato"/>
                <a:sym typeface="Lato"/>
              </a:rPr>
              <a:t>want</a:t>
            </a:r>
            <a:r>
              <a:rPr lang="en-GB" sz="1900" b="1" i="0" u="none" strike="noStrike" cap="none">
                <a:solidFill>
                  <a:schemeClr val="accent1"/>
                </a:solidFill>
                <a:latin typeface="Lato"/>
                <a:ea typeface="Lato"/>
                <a:cs typeface="Lato"/>
                <a:sym typeface="Lato"/>
              </a:rPr>
              <a:t>, </a:t>
            </a:r>
            <a:r>
              <a:rPr lang="en-GB" sz="1900" b="1" i="0" u="none" strike="noStrike" cap="none">
                <a:solidFill>
                  <a:schemeClr val="dk1"/>
                </a:solidFill>
                <a:latin typeface="Lato"/>
                <a:ea typeface="Lato"/>
                <a:cs typeface="Lato"/>
                <a:sym typeface="Lato"/>
              </a:rPr>
              <a:t>and those that consider</a:t>
            </a:r>
            <a:r>
              <a:rPr lang="en-GB" sz="1900" b="1" i="0" u="none" strike="noStrike" cap="none">
                <a:solidFill>
                  <a:schemeClr val="accent1"/>
                </a:solidFill>
                <a:latin typeface="Lato"/>
                <a:ea typeface="Lato"/>
                <a:cs typeface="Lato"/>
                <a:sym typeface="Lato"/>
              </a:rPr>
              <a:t> </a:t>
            </a:r>
            <a:r>
              <a:rPr lang="en-GB" sz="1900" b="1" i="0" u="none" strike="noStrike" cap="none">
                <a:solidFill>
                  <a:srgbClr val="38761D"/>
                </a:solidFill>
                <a:latin typeface="Lato"/>
                <a:ea typeface="Lato"/>
                <a:cs typeface="Lato"/>
                <a:sym typeface="Lato"/>
              </a:rPr>
              <a:t>people around her and/or the environment. </a:t>
            </a:r>
            <a:r>
              <a:rPr lang="en-GB" sz="1900" b="1" i="0" u="none" strike="noStrike" cap="none">
                <a:solidFill>
                  <a:schemeClr val="dk1"/>
                </a:solidFill>
                <a:latin typeface="Lato"/>
                <a:ea typeface="Lato"/>
                <a:cs typeface="Lato"/>
                <a:sym typeface="Lato"/>
              </a:rPr>
              <a:t>Highlight preventable purchase</a:t>
            </a:r>
            <a:r>
              <a:rPr lang="en-GB" sz="1900" b="1"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s </a:t>
            </a:r>
            <a:r>
              <a:rPr lang="en-GB" sz="1900" b="1" i="0" u="none" strike="noStrike" cap="none">
                <a:solidFill>
                  <a:schemeClr val="dk1"/>
                </a:solidFill>
                <a:latin typeface="Lato"/>
                <a:ea typeface="Lato"/>
                <a:cs typeface="Lato"/>
                <a:sym typeface="Lato"/>
              </a:rPr>
              <a:t>in</a:t>
            </a:r>
            <a:r>
              <a:rPr lang="en-GB" sz="1900" b="1" i="0" u="none" strike="noStrike" cap="none">
                <a:solidFill>
                  <a:srgbClr val="38761D"/>
                </a:solidFill>
                <a:latin typeface="Lato"/>
                <a:ea typeface="Lato"/>
                <a:cs typeface="Lato"/>
                <a:sym typeface="Lato"/>
              </a:rPr>
              <a:t> </a:t>
            </a:r>
            <a:r>
              <a:rPr lang="en-GB" sz="1900" b="1" i="0" u="none" strike="noStrike" cap="none">
                <a:solidFill>
                  <a:schemeClr val="accent1"/>
                </a:solidFill>
                <a:latin typeface="Lato"/>
                <a:ea typeface="Lato"/>
                <a:cs typeface="Lato"/>
                <a:sym typeface="Lato"/>
              </a:rPr>
              <a:t>blue.</a:t>
            </a:r>
            <a:endParaRPr sz="19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19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1900" b="0" i="0" u="none" strike="noStrike" cap="none">
              <a:solidFill>
                <a:schemeClr val="accent1"/>
              </a:solidFill>
              <a:latin typeface="Lato"/>
              <a:ea typeface="Lato"/>
              <a:cs typeface="Lato"/>
              <a:sym typeface="Lato"/>
            </a:endParaRPr>
          </a:p>
        </p:txBody>
      </p:sp>
      <p:sp>
        <p:nvSpPr>
          <p:cNvPr id="326" name="Google Shape;326;g15d90976663_0_126"/>
          <p:cNvSpPr/>
          <p:nvPr/>
        </p:nvSpPr>
        <p:spPr>
          <a:xfrm>
            <a:off x="226975" y="3877925"/>
            <a:ext cx="5796000" cy="5745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GB" sz="1700" b="1" i="1" u="none" strike="noStrike" cap="none">
                <a:solidFill>
                  <a:schemeClr val="lt1"/>
                </a:solidFill>
                <a:latin typeface="Lato"/>
                <a:ea typeface="Lato"/>
                <a:cs typeface="Lato"/>
                <a:sym typeface="Lato"/>
              </a:rPr>
              <a:t>Would you change any of Zara’s spending decisions?</a:t>
            </a:r>
            <a:endParaRPr sz="1700" b="1" i="1" u="none" strike="noStrike" cap="none">
              <a:solidFill>
                <a:schemeClr val="lt1"/>
              </a:solidFill>
              <a:latin typeface="Lato"/>
              <a:ea typeface="Lato"/>
              <a:cs typeface="Lato"/>
              <a:sym typeface="Lato"/>
            </a:endParaRPr>
          </a:p>
        </p:txBody>
      </p:sp>
      <p:sp>
        <p:nvSpPr>
          <p:cNvPr id="327" name="Google Shape;327;g15d90976663_0_126"/>
          <p:cNvSpPr txBox="1"/>
          <p:nvPr/>
        </p:nvSpPr>
        <p:spPr>
          <a:xfrm>
            <a:off x="131475" y="4842550"/>
            <a:ext cx="5645100" cy="338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solidFill>
                  <a:schemeClr val="accent2"/>
                </a:solidFill>
                <a:latin typeface="Lato"/>
                <a:ea typeface="Lato"/>
                <a:cs typeface="Lato"/>
                <a:sym typeface="Lato"/>
              </a:rPr>
              <a:t>Lesson 1 Worksheet 1 | Zara’s weekend</a:t>
            </a:r>
            <a:endParaRPr sz="1000" b="1" i="1" u="none" strike="noStrike" cap="none">
              <a:solidFill>
                <a:schemeClr val="accent2"/>
              </a:solidFill>
              <a:latin typeface="Lato"/>
              <a:ea typeface="Lato"/>
              <a:cs typeface="Lato"/>
              <a:sym typeface="Lato"/>
            </a:endParaRPr>
          </a:p>
        </p:txBody>
      </p:sp>
      <p:pic>
        <p:nvPicPr>
          <p:cNvPr id="328" name="Google Shape;328;g15d90976663_0_1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434311">
            <a:off x="6741200" y="1394674"/>
            <a:ext cx="1877599" cy="2664601"/>
          </a:xfrm>
          <a:prstGeom prst="rect">
            <a:avLst/>
          </a:prstGeom>
          <a:noFill/>
          <a:ln w="28575" cap="flat" cmpd="sng">
            <a:solidFill>
              <a:schemeClr val="accent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4e81c45782_0_2"/>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sp>
        <p:nvSpPr>
          <p:cNvPr id="334" name="Google Shape;334;g14e81c45782_0_2"/>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Answers | Zara’s weekend </a:t>
            </a:r>
            <a:endParaRPr sz="2900" b="1" i="0" u="none" strike="noStrike" cap="none">
              <a:solidFill>
                <a:schemeClr val="accent2"/>
              </a:solidFill>
              <a:latin typeface="Lato"/>
              <a:ea typeface="Lato"/>
              <a:cs typeface="Lato"/>
              <a:sym typeface="Lato"/>
            </a:endParaRPr>
          </a:p>
        </p:txBody>
      </p:sp>
      <p:sp>
        <p:nvSpPr>
          <p:cNvPr id="335" name="Google Shape;335;g14e81c45782_0_2"/>
          <p:cNvSpPr txBox="1"/>
          <p:nvPr/>
        </p:nvSpPr>
        <p:spPr>
          <a:xfrm>
            <a:off x="6293825" y="3223850"/>
            <a:ext cx="15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14e81c45782_0_2"/>
          <p:cNvSpPr txBox="1"/>
          <p:nvPr/>
        </p:nvSpPr>
        <p:spPr>
          <a:xfrm>
            <a:off x="1453050" y="1119100"/>
            <a:ext cx="6237900" cy="3879000"/>
          </a:xfrm>
          <a:prstGeom prst="rect">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000" b="1"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Z</a:t>
            </a:r>
            <a:r>
              <a:rPr lang="en-GB" sz="1000" b="1" i="0" u="none" strike="noStrike" cap="none">
                <a:solidFill>
                  <a:schemeClr val="dk1"/>
                </a:solidFill>
                <a:latin typeface="Lato"/>
                <a:ea typeface="Lato"/>
                <a:cs typeface="Lato"/>
                <a:sym typeface="Lato"/>
              </a:rPr>
              <a:t>ara had a lie-in on Saturday morning. She got up at 10:00am and went to the supermarket with her mum to help her do the weekly family food shop. Zara and her mum began by buying</a:t>
            </a:r>
            <a:r>
              <a:rPr lang="en-GB" sz="1000" b="1" i="0" u="none" strike="noStrike" cap="none">
                <a:solidFill>
                  <a:srgbClr val="FF0000"/>
                </a:solidFill>
                <a:latin typeface="Lato"/>
                <a:ea typeface="Lato"/>
                <a:cs typeface="Lato"/>
                <a:sym typeface="Lato"/>
              </a:rPr>
              <a:t> eggs, bread, milk, lentils and a range of fruit and vegetables</a:t>
            </a:r>
            <a:r>
              <a:rPr lang="en-GB" sz="1000" b="1" i="0" u="none" strike="noStrike" cap="none">
                <a:solidFill>
                  <a:schemeClr val="dk1"/>
                </a:solidFill>
                <a:latin typeface="Lato"/>
                <a:ea typeface="Lato"/>
                <a:cs typeface="Lato"/>
                <a:sym typeface="Lato"/>
              </a:rPr>
              <a:t>. Then Zara spotted her </a:t>
            </a:r>
            <a:r>
              <a:rPr lang="en-GB" sz="1000" b="1" i="0" u="none" strike="noStrike" cap="none">
                <a:solidFill>
                  <a:srgbClr val="9900FF"/>
                </a:solidFill>
                <a:latin typeface="Lato"/>
                <a:ea typeface="Lato"/>
                <a:cs typeface="Lato"/>
                <a:sym typeface="Lato"/>
              </a:rPr>
              <a:t>favourite sweets</a:t>
            </a:r>
            <a:r>
              <a:rPr lang="en-GB" sz="1000" b="1" i="0" u="none" strike="noStrike" cap="none">
                <a:solidFill>
                  <a:schemeClr val="dk1"/>
                </a:solidFill>
                <a:latin typeface="Lato"/>
                <a:ea typeface="Lato"/>
                <a:cs typeface="Lato"/>
                <a:sym typeface="Lato"/>
              </a:rPr>
              <a:t> and added them to the shopping trolley. When they had ticked off picking up all of the items on their shopping list they went to the till, where Zara pulled out a </a:t>
            </a:r>
            <a:r>
              <a:rPr lang="en-GB" sz="1000" b="1" i="0" u="none" strike="noStrike" cap="none">
                <a:solidFill>
                  <a:srgbClr val="38761D"/>
                </a:solidFill>
                <a:latin typeface="Lato"/>
                <a:ea typeface="Lato"/>
                <a:cs typeface="Lato"/>
                <a:sym typeface="Lato"/>
              </a:rPr>
              <a:t>big recycled bag </a:t>
            </a:r>
            <a:r>
              <a:rPr lang="en-GB" sz="1000" b="1" i="0" u="none" strike="noStrike" cap="none">
                <a:solidFill>
                  <a:schemeClr val="dk1"/>
                </a:solidFill>
                <a:latin typeface="Lato"/>
                <a:ea typeface="Lato"/>
                <a:cs typeface="Lato"/>
                <a:sym typeface="Lato"/>
              </a:rPr>
              <a:t>to collect the shopping and take it home. However, because of the amount of food they bought as their cousins were staying over for the weekend, the bag wasn’t big enough so they had to purchase an </a:t>
            </a:r>
            <a:r>
              <a:rPr lang="en-GB" sz="1000" b="1" i="0" u="none" strike="noStrike" cap="none">
                <a:solidFill>
                  <a:srgbClr val="0000FF"/>
                </a:solidFill>
                <a:latin typeface="Lato"/>
                <a:ea typeface="Lato"/>
                <a:cs typeface="Lato"/>
                <a:sym typeface="Lato"/>
              </a:rPr>
              <a:t>additional plastic bag.</a:t>
            </a:r>
            <a:endParaRPr sz="1000" b="1" i="0" u="none" strike="noStrike" cap="none">
              <a:solidFill>
                <a:srgbClr val="0000FF"/>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10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r>
              <a:rPr lang="en-GB" sz="1000" b="1" i="0" u="none" strike="noStrike" cap="none">
                <a:solidFill>
                  <a:schemeClr val="dk1"/>
                </a:solidFill>
                <a:latin typeface="Lato"/>
                <a:ea typeface="Lato"/>
                <a:cs typeface="Lato"/>
                <a:sym typeface="Lato"/>
              </a:rPr>
              <a:t>Once home, after spending the afternoon helping her brother and mum cook dinner for the whole family, Zara went round to her friend, Ali’s house, as he was was celebrating his birthday.  She rented a </a:t>
            </a:r>
            <a:r>
              <a:rPr lang="en-GB" sz="1000" b="1" i="0" u="none" strike="noStrike" cap="none">
                <a:solidFill>
                  <a:srgbClr val="38761D"/>
                </a:solidFill>
                <a:latin typeface="Lato"/>
                <a:ea typeface="Lato"/>
                <a:cs typeface="Lato"/>
                <a:sym typeface="Lato"/>
              </a:rPr>
              <a:t>Santander bike </a:t>
            </a:r>
            <a:r>
              <a:rPr lang="en-GB" sz="1000" b="1" i="0" u="none" strike="noStrike" cap="none">
                <a:solidFill>
                  <a:schemeClr val="dk1"/>
                </a:solidFill>
                <a:latin typeface="Lato"/>
                <a:ea typeface="Lato"/>
                <a:cs typeface="Lato"/>
                <a:sym typeface="Lato"/>
              </a:rPr>
              <a:t>and tapped her phone in order to pay for the rental. While she was cycling, she got hot and realised that she left her reusable bottle of water at home. She happened to be passing a corner store so she decided to stop and purchase a </a:t>
            </a:r>
            <a:r>
              <a:rPr lang="en-GB" sz="1000" b="1" i="0" u="none" strike="noStrike" cap="none">
                <a:solidFill>
                  <a:srgbClr val="0000FF"/>
                </a:solidFill>
                <a:latin typeface="Lato"/>
                <a:ea typeface="Lato"/>
                <a:cs typeface="Lato"/>
                <a:sym typeface="Lato"/>
              </a:rPr>
              <a:t>plastic bottle of water </a:t>
            </a:r>
            <a:r>
              <a:rPr lang="en-GB" sz="1000" b="1" i="0" u="none" strike="noStrike" cap="none">
                <a:solidFill>
                  <a:schemeClr val="dk1"/>
                </a:solidFill>
                <a:latin typeface="Lato"/>
                <a:ea typeface="Lato"/>
                <a:cs typeface="Lato"/>
                <a:sym typeface="Lato"/>
              </a:rPr>
              <a:t>with cash. When she received her change, she noticed a charity box for a </a:t>
            </a:r>
            <a:r>
              <a:rPr lang="en-GB" sz="1000" b="1" i="0" u="none" strike="noStrike" cap="none">
                <a:solidFill>
                  <a:srgbClr val="38761D"/>
                </a:solidFill>
                <a:latin typeface="Lato"/>
                <a:ea typeface="Lato"/>
                <a:cs typeface="Lato"/>
                <a:sym typeface="Lato"/>
              </a:rPr>
              <a:t>homeless charity</a:t>
            </a:r>
            <a:r>
              <a:rPr lang="en-GB" sz="1000" b="1" i="0" u="none" strike="noStrike" cap="none">
                <a:solidFill>
                  <a:schemeClr val="dk1"/>
                </a:solidFill>
                <a:latin typeface="Lato"/>
                <a:ea typeface="Lato"/>
                <a:cs typeface="Lato"/>
                <a:sym typeface="Lato"/>
              </a:rPr>
              <a:t> and put in her leftover change. When she arrived she gave Ali a </a:t>
            </a:r>
            <a:r>
              <a:rPr lang="en-GB" sz="1000" b="1" i="0" u="none" strike="noStrike" cap="none">
                <a:solidFill>
                  <a:srgbClr val="9900FF"/>
                </a:solidFill>
                <a:latin typeface="Lato"/>
                <a:ea typeface="Lato"/>
                <a:cs typeface="Lato"/>
                <a:sym typeface="Lato"/>
              </a:rPr>
              <a:t>birthday card and gift.</a:t>
            </a:r>
            <a:r>
              <a:rPr lang="en-GB" sz="1000" b="1" i="0" u="none" strike="noStrike" cap="none">
                <a:solidFill>
                  <a:schemeClr val="dk1"/>
                </a:solidFill>
                <a:latin typeface="Lato"/>
                <a:ea typeface="Lato"/>
                <a:cs typeface="Lato"/>
                <a:sym typeface="Lato"/>
              </a:rPr>
              <a:t> Although she had wanted to buy him new headphones as his had recently broken, she had to use her weekly babysitting allowance, and so bought him a </a:t>
            </a:r>
            <a:r>
              <a:rPr lang="en-GB" sz="1000" b="1" i="0" u="none" strike="noStrike" cap="none">
                <a:solidFill>
                  <a:srgbClr val="9900FF"/>
                </a:solidFill>
                <a:latin typeface="Lato"/>
                <a:ea typeface="Lato"/>
                <a:cs typeface="Lato"/>
                <a:sym typeface="Lato"/>
              </a:rPr>
              <a:t>phone accessory</a:t>
            </a:r>
            <a:r>
              <a:rPr lang="en-GB" sz="1000" b="1" i="0" u="none" strike="noStrike" cap="none">
                <a:solidFill>
                  <a:schemeClr val="dk1"/>
                </a:solidFill>
                <a:latin typeface="Lato"/>
                <a:ea typeface="Lato"/>
                <a:cs typeface="Lato"/>
                <a:sym typeface="Lato"/>
              </a:rPr>
              <a:t> instead which she could afford. </a:t>
            </a:r>
            <a:endParaRPr sz="10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endParaRPr sz="10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600"/>
              <a:buFont typeface="Arial"/>
              <a:buNone/>
            </a:pPr>
            <a:r>
              <a:rPr lang="en-GB" sz="1000" b="1" i="0" u="none" strike="noStrike" cap="none">
                <a:solidFill>
                  <a:schemeClr val="dk1"/>
                </a:solidFill>
                <a:latin typeface="Lato"/>
                <a:ea typeface="Lato"/>
                <a:cs typeface="Lato"/>
                <a:sym typeface="Lato"/>
              </a:rPr>
              <a:t>The following day, Zara went with her sister to the uniform shop to buy a </a:t>
            </a:r>
            <a:r>
              <a:rPr lang="en-GB" sz="1000" b="1" i="0" u="none" strike="noStrike" cap="none">
                <a:solidFill>
                  <a:srgbClr val="FF0000"/>
                </a:solidFill>
                <a:latin typeface="Lato"/>
                <a:ea typeface="Lato"/>
                <a:cs typeface="Lato"/>
                <a:sym typeface="Lato"/>
              </a:rPr>
              <a:t>new school shirt</a:t>
            </a:r>
            <a:r>
              <a:rPr lang="en-GB" sz="1000" b="1" i="0" u="none" strike="noStrike" cap="none">
                <a:solidFill>
                  <a:schemeClr val="dk1"/>
                </a:solidFill>
                <a:latin typeface="Lato"/>
                <a:ea typeface="Lato"/>
                <a:cs typeface="Lato"/>
                <a:sym typeface="Lato"/>
              </a:rPr>
              <a:t> as she’d outgrown her old one. While browsing the shops she noticed a pair of trainers that she’d really wanted for a long time. However, she realised she didn’t have enough money so decided to save up a portion of her weekly babysitting income to buy the </a:t>
            </a:r>
            <a:r>
              <a:rPr lang="en-GB" sz="1000" b="1" i="0" u="none" strike="noStrike" cap="none">
                <a:solidFill>
                  <a:srgbClr val="9900FF"/>
                </a:solidFill>
                <a:latin typeface="Lato"/>
                <a:ea typeface="Lato"/>
                <a:cs typeface="Lato"/>
                <a:sym typeface="Lato"/>
              </a:rPr>
              <a:t>trainers</a:t>
            </a:r>
            <a:r>
              <a:rPr lang="en-GB" sz="1000" b="1" i="0" u="none" strike="noStrike" cap="none">
                <a:solidFill>
                  <a:schemeClr val="dk1"/>
                </a:solidFill>
                <a:latin typeface="Lato"/>
                <a:ea typeface="Lato"/>
                <a:cs typeface="Lato"/>
                <a:sym typeface="Lato"/>
              </a:rPr>
              <a:t> in the future</a:t>
            </a:r>
            <a:endParaRPr sz="1500" b="1" i="0" u="none" strike="noStrike" cap="none">
              <a:solidFill>
                <a:schemeClr val="dk1"/>
              </a:solidFill>
              <a:latin typeface="Lato"/>
              <a:ea typeface="Lato"/>
              <a:cs typeface="Lato"/>
              <a:sym typeface="Lato"/>
            </a:endParaRPr>
          </a:p>
        </p:txBody>
      </p:sp>
      <p:sp>
        <p:nvSpPr>
          <p:cNvPr id="337" name="Google Shape;337;g14e81c45782_0_2"/>
          <p:cNvSpPr txBox="1"/>
          <p:nvPr/>
        </p:nvSpPr>
        <p:spPr>
          <a:xfrm>
            <a:off x="109375" y="1273475"/>
            <a:ext cx="1155000" cy="11082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FF"/>
                </a:solidFill>
                <a:latin typeface="Lato"/>
                <a:ea typeface="Lato"/>
                <a:cs typeface="Lato"/>
                <a:sym typeface="Lato"/>
              </a:rPr>
              <a:t>Plastic bag</a:t>
            </a:r>
            <a:endParaRPr sz="1000" b="1" i="0" u="none" strike="noStrike" cap="none">
              <a:solidFill>
                <a:srgbClr val="0000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Lato"/>
                <a:ea typeface="Lato"/>
                <a:cs typeface="Lato"/>
                <a:sym typeface="Lato"/>
              </a:rPr>
              <a:t>The purchase could have been avoided had Zara brought an extra bag.</a:t>
            </a:r>
            <a:endParaRPr sz="1000" b="0" i="0" u="none" strike="noStrike" cap="none">
              <a:solidFill>
                <a:srgbClr val="000000"/>
              </a:solidFill>
              <a:latin typeface="Lato"/>
              <a:ea typeface="Lato"/>
              <a:cs typeface="Lato"/>
              <a:sym typeface="Lato"/>
            </a:endParaRPr>
          </a:p>
        </p:txBody>
      </p:sp>
      <p:sp>
        <p:nvSpPr>
          <p:cNvPr id="338" name="Google Shape;338;g14e81c45782_0_2"/>
          <p:cNvSpPr txBox="1"/>
          <p:nvPr/>
        </p:nvSpPr>
        <p:spPr>
          <a:xfrm>
            <a:off x="109375" y="3274300"/>
            <a:ext cx="1202100" cy="17238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FF"/>
                </a:solidFill>
                <a:latin typeface="Lato"/>
                <a:ea typeface="Lato"/>
                <a:cs typeface="Lato"/>
                <a:sym typeface="Lato"/>
              </a:rPr>
              <a:t>Plastic bottle of water</a:t>
            </a:r>
            <a:endParaRPr sz="1000" b="1" i="0" u="none" strike="noStrike" cap="none">
              <a:solidFill>
                <a:srgbClr val="0000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Lato"/>
                <a:ea typeface="Lato"/>
                <a:cs typeface="Lato"/>
                <a:sym typeface="Lato"/>
              </a:rPr>
              <a:t>Zara left her refillable bottle of water at home . Had she remembered it she could have avoided buying the plastic bottle. </a:t>
            </a:r>
            <a:endParaRPr sz="1000" b="0" i="0" u="none" strike="noStrike" cap="none">
              <a:solidFill>
                <a:srgbClr val="000000"/>
              </a:solidFill>
              <a:latin typeface="Lato"/>
              <a:ea typeface="Lato"/>
              <a:cs typeface="Lato"/>
              <a:sym typeface="Lato"/>
            </a:endParaRPr>
          </a:p>
        </p:txBody>
      </p:sp>
      <p:sp>
        <p:nvSpPr>
          <p:cNvPr id="339" name="Google Shape;339;g14e81c45782_0_2"/>
          <p:cNvSpPr txBox="1"/>
          <p:nvPr/>
        </p:nvSpPr>
        <p:spPr>
          <a:xfrm>
            <a:off x="7832525" y="1914550"/>
            <a:ext cx="1155000" cy="20319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38761D"/>
                </a:solidFill>
                <a:latin typeface="Lato"/>
                <a:ea typeface="Lato"/>
                <a:cs typeface="Lato"/>
                <a:sym typeface="Lato"/>
              </a:rPr>
              <a:t>Santander bike</a:t>
            </a:r>
            <a:endParaRPr sz="1000" b="1" i="0" u="none" strike="noStrike" cap="none">
              <a:solidFill>
                <a:srgbClr val="38761D"/>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Lato"/>
                <a:ea typeface="Lato"/>
                <a:cs typeface="Lato"/>
                <a:sym typeface="Lato"/>
              </a:rPr>
              <a:t>Zara chose to ride a bike over. This could have been a want as perhaps she could have walked, but it’s an environmentally-friendly  choice nonetheless.</a:t>
            </a:r>
            <a:endParaRPr sz="1000" b="0" i="0" u="none" strike="noStrike" cap="none">
              <a:solidFill>
                <a:srgbClr val="0000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5d90976663_0_140"/>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24</a:t>
            </a:fld>
            <a:endParaRPr/>
          </a:p>
        </p:txBody>
      </p:sp>
      <p:sp>
        <p:nvSpPr>
          <p:cNvPr id="345" name="Google Shape;345;g15d90976663_0_140"/>
          <p:cNvSpPr txBox="1">
            <a:spLocks noGrp="1"/>
          </p:cNvSpPr>
          <p:nvPr>
            <p:ph type="ctrTitle"/>
          </p:nvPr>
        </p:nvSpPr>
        <p:spPr>
          <a:xfrm>
            <a:off x="379375" y="253750"/>
            <a:ext cx="77463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Reflection | Smart financial planning </a:t>
            </a:r>
            <a:endParaRPr sz="2900" b="1" i="0" u="none" strike="noStrike" cap="none">
              <a:solidFill>
                <a:schemeClr val="accent2"/>
              </a:solidFill>
              <a:latin typeface="Lato"/>
              <a:ea typeface="Lato"/>
              <a:cs typeface="Lato"/>
              <a:sym typeface="Lato"/>
            </a:endParaRPr>
          </a:p>
        </p:txBody>
      </p:sp>
      <p:sp>
        <p:nvSpPr>
          <p:cNvPr id="346" name="Google Shape;346;g15d90976663_0_140"/>
          <p:cNvSpPr txBox="1"/>
          <p:nvPr/>
        </p:nvSpPr>
        <p:spPr>
          <a:xfrm>
            <a:off x="174525" y="1141775"/>
            <a:ext cx="8674500" cy="344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GB" sz="1700" b="1" i="0" u="none" strike="noStrike" cap="none">
                <a:solidFill>
                  <a:schemeClr val="accen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Smart</a:t>
            </a:r>
            <a:r>
              <a:rPr lang="en-GB" sz="1700" b="1" i="0" u="none" strike="noStrike" cap="none">
                <a:solidFill>
                  <a:schemeClr val="accent1"/>
                </a:solidFill>
                <a:latin typeface="Lato"/>
                <a:ea typeface="Lato"/>
                <a:cs typeface="Lato"/>
                <a:sym typeface="Lato"/>
              </a:rPr>
              <a:t> financial planning means making sure your needs are taken care of first and using what’s left over for your wants. </a:t>
            </a:r>
            <a:endParaRPr sz="1700" b="1" i="0" u="none" strike="noStrike" cap="none">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700"/>
              <a:buFont typeface="Arial"/>
              <a:buNone/>
            </a:pPr>
            <a:endParaRPr sz="1700" b="1" i="0" u="none" strike="noStrike" cap="none">
              <a:solidFill>
                <a:schemeClr val="accent1"/>
              </a:solidFill>
              <a:latin typeface="Lato"/>
              <a:ea typeface="Lato"/>
              <a:cs typeface="Lato"/>
              <a:sym typeface="Lato"/>
            </a:endParaRPr>
          </a:p>
          <a:p>
            <a:pPr marL="457200" marR="0" lvl="0" indent="-336550" algn="l" rtl="0">
              <a:lnSpc>
                <a:spcPct val="100000"/>
              </a:lnSpc>
              <a:spcBef>
                <a:spcPts val="0"/>
              </a:spcBef>
              <a:spcAft>
                <a:spcPts val="0"/>
              </a:spcAft>
              <a:buClr>
                <a:schemeClr val="accent2"/>
              </a:buClr>
              <a:buSzPts val="1700"/>
              <a:buFont typeface="Lato"/>
              <a:buAutoNum type="arabicPeriod"/>
            </a:pPr>
            <a:r>
              <a:rPr lang="en-GB" sz="1700" b="0" i="0" u="none" strike="noStrike" cap="none">
                <a:solidFill>
                  <a:schemeClr val="accent1"/>
                </a:solidFill>
                <a:latin typeface="Lato"/>
                <a:ea typeface="Lato"/>
                <a:cs typeface="Lato"/>
                <a:sym typeface="Lato"/>
              </a:rPr>
              <a:t>Review your list of needs and wants</a:t>
            </a:r>
            <a:endParaRPr sz="1700" b="0" i="0" u="none" strike="noStrike" cap="none">
              <a:solidFill>
                <a:schemeClr val="accent1"/>
              </a:solidFill>
              <a:latin typeface="Lato"/>
              <a:ea typeface="Lato"/>
              <a:cs typeface="Lato"/>
              <a:sym typeface="Lato"/>
            </a:endParaRPr>
          </a:p>
          <a:p>
            <a:pPr marL="457200" marR="0" lvl="0" indent="-336550" algn="l" rtl="0">
              <a:lnSpc>
                <a:spcPct val="100000"/>
              </a:lnSpc>
              <a:spcBef>
                <a:spcPts val="1000"/>
              </a:spcBef>
              <a:spcAft>
                <a:spcPts val="0"/>
              </a:spcAft>
              <a:buClr>
                <a:schemeClr val="accent2"/>
              </a:buClr>
              <a:buSzPts val="1700"/>
              <a:buFont typeface="Lato"/>
              <a:buAutoNum type="arabicPeriod"/>
            </a:pPr>
            <a:r>
              <a:rPr lang="en-GB" sz="1700" b="0" i="0" u="none" strike="noStrike" cap="none">
                <a:solidFill>
                  <a:schemeClr val="accent1"/>
                </a:solidFill>
                <a:latin typeface="Lato"/>
                <a:ea typeface="Lato"/>
                <a:cs typeface="Lato"/>
                <a:sym typeface="Lato"/>
              </a:rPr>
              <a:t>Based on your learning add any additional wants and needs that are important to you. The</a:t>
            </a:r>
            <a:r>
              <a:rPr lang="en-GB" sz="1700" b="0" i="0" u="none" strike="noStrike" cap="none">
                <a:solidFill>
                  <a:schemeClr val="accen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n p</a:t>
            </a:r>
            <a:r>
              <a:rPr lang="en-GB" sz="1700" b="0" i="0" u="none" strike="noStrike" cap="none">
                <a:solidFill>
                  <a:schemeClr val="accent1"/>
                </a:solidFill>
                <a:latin typeface="Lato"/>
                <a:ea typeface="Lato"/>
                <a:cs typeface="Lato"/>
                <a:sym typeface="Lato"/>
              </a:rPr>
              <a:t>rioritise your top six</a:t>
            </a:r>
            <a:r>
              <a:rPr lang="en-GB" sz="1700" b="0" i="0" u="none" strike="noStrike" cap="none">
                <a:solidFill>
                  <a:schemeClr val="accen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wants and top six </a:t>
            </a:r>
            <a:r>
              <a:rPr lang="en-GB" sz="1700" b="0" i="0" u="none" strike="noStrike" cap="none">
                <a:solidFill>
                  <a:schemeClr val="accent1"/>
                </a:solidFill>
                <a:latin typeface="Lato"/>
                <a:ea typeface="Lato"/>
                <a:cs typeface="Lato"/>
                <a:sym typeface="Lato"/>
              </a:rPr>
              <a:t>needs under the heading of                     “My most important needs and wants”, taking into account your learning of social and environmental considerations</a:t>
            </a:r>
            <a:endParaRPr sz="1700" b="0" i="0" u="none" strike="noStrike" cap="none">
              <a:solidFill>
                <a:schemeClr val="accent1"/>
              </a:solidFill>
              <a:latin typeface="Lato"/>
              <a:ea typeface="Lato"/>
              <a:cs typeface="Lato"/>
              <a:sym typeface="Lato"/>
            </a:endParaRPr>
          </a:p>
          <a:p>
            <a:pPr marL="457200" marR="0" lvl="0" indent="-336550" algn="l" rtl="0">
              <a:lnSpc>
                <a:spcPct val="100000"/>
              </a:lnSpc>
              <a:spcBef>
                <a:spcPts val="1000"/>
              </a:spcBef>
              <a:spcAft>
                <a:spcPts val="0"/>
              </a:spcAft>
              <a:buClr>
                <a:schemeClr val="accent2"/>
              </a:buClr>
              <a:buSzPts val="1700"/>
              <a:buFont typeface="Lato"/>
              <a:buAutoNum type="arabicPeriod"/>
            </a:pPr>
            <a:r>
              <a:rPr lang="en-GB" sz="1700" b="0" i="0" u="none" strike="noStrike" cap="none">
                <a:solidFill>
                  <a:schemeClr val="accent1"/>
                </a:solidFill>
                <a:latin typeface="Lato"/>
                <a:ea typeface="Lato"/>
                <a:cs typeface="Lato"/>
                <a:sym typeface="Lato"/>
              </a:rPr>
              <a:t>Choose an example of a need and a want and explain how these may change over time</a:t>
            </a:r>
            <a:endParaRPr sz="1700" b="0" i="0" u="none" strike="noStrike" cap="none">
              <a:solidFill>
                <a:schemeClr val="accent1"/>
              </a:solidFill>
              <a:latin typeface="Lato"/>
              <a:ea typeface="Lato"/>
              <a:cs typeface="Lato"/>
              <a:sym typeface="Lato"/>
            </a:endParaRPr>
          </a:p>
          <a:p>
            <a:pPr marL="0" marR="0" lvl="0" indent="0" algn="l" rtl="0">
              <a:lnSpc>
                <a:spcPct val="115000"/>
              </a:lnSpc>
              <a:spcBef>
                <a:spcPts val="1000"/>
              </a:spcBef>
              <a:spcAft>
                <a:spcPts val="0"/>
              </a:spcAft>
              <a:buClr>
                <a:srgbClr val="000000"/>
              </a:buClr>
              <a:buSzPts val="1050"/>
              <a:buFont typeface="Arial"/>
              <a:buNone/>
            </a:pPr>
            <a:endParaRPr sz="105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Lato"/>
              <a:ea typeface="Lato"/>
              <a:cs typeface="Lato"/>
              <a:sym typeface="Lato"/>
            </a:endParaRPr>
          </a:p>
        </p:txBody>
      </p:sp>
      <p:sp>
        <p:nvSpPr>
          <p:cNvPr id="347" name="Google Shape;347;g15d90976663_0_140"/>
          <p:cNvSpPr txBox="1"/>
          <p:nvPr/>
        </p:nvSpPr>
        <p:spPr>
          <a:xfrm>
            <a:off x="-20925" y="4842550"/>
            <a:ext cx="5645100" cy="338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solidFill>
                  <a:schemeClr val="accent2"/>
                </a:solidFill>
                <a:latin typeface="Lato"/>
                <a:ea typeface="Lato"/>
                <a:cs typeface="Lato"/>
                <a:sym typeface="Lato"/>
              </a:rPr>
              <a:t>Lesson 1 | Exit ticket</a:t>
            </a:r>
            <a:endParaRPr sz="1000" b="1" i="1" u="none" strike="noStrike" cap="none">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6e6104fcd7_0_7"/>
          <p:cNvSpPr txBox="1"/>
          <p:nvPr/>
        </p:nvSpPr>
        <p:spPr>
          <a:xfrm>
            <a:off x="439450" y="978750"/>
            <a:ext cx="6212100" cy="4002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16e6104fcd7_0_7"/>
          <p:cNvSpPr txBox="1"/>
          <p:nvPr/>
        </p:nvSpPr>
        <p:spPr>
          <a:xfrm>
            <a:off x="360374" y="629069"/>
            <a:ext cx="6625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2000" b="0" i="0" u="none" strike="noStrike" cap="none">
                <a:solidFill>
                  <a:schemeClr val="accent2"/>
                </a:solidFill>
                <a:latin typeface="Lato Black"/>
                <a:ea typeface="Lato Black"/>
                <a:cs typeface="Lato Black"/>
                <a:sym typeface="Lato Black"/>
              </a:rPr>
              <a:t>By the end of the session, I will be able to:</a:t>
            </a:r>
            <a:endParaRPr sz="2000" b="0" i="0" u="none" strike="noStrike" cap="none">
              <a:solidFill>
                <a:schemeClr val="accent2"/>
              </a:solidFill>
              <a:latin typeface="Lato Black"/>
              <a:ea typeface="Lato Black"/>
              <a:cs typeface="Lato Black"/>
              <a:sym typeface="Lato Black"/>
            </a:endParaRPr>
          </a:p>
        </p:txBody>
      </p:sp>
      <p:sp>
        <p:nvSpPr>
          <p:cNvPr id="354" name="Google Shape;354;g16e6104fcd7_0_7"/>
          <p:cNvSpPr txBox="1"/>
          <p:nvPr/>
        </p:nvSpPr>
        <p:spPr>
          <a:xfrm>
            <a:off x="488176" y="893075"/>
            <a:ext cx="7540500" cy="3784200"/>
          </a:xfrm>
          <a:prstGeom prst="rect">
            <a:avLst/>
          </a:prstGeom>
          <a:noFill/>
          <a:ln>
            <a:noFill/>
          </a:ln>
        </p:spPr>
        <p:txBody>
          <a:bodyPr spcFirstLastPara="1" wrap="square" lIns="91425" tIns="91425" rIns="91425" bIns="91425" anchor="t" anchorCtr="0">
            <a:spAutoFit/>
          </a:bodyPr>
          <a:lstStyle/>
          <a:p>
            <a:pPr marL="457200" marR="0" lvl="0" indent="0" algn="l" rtl="0">
              <a:lnSpc>
                <a:spcPct val="107000"/>
              </a:lnSpc>
              <a:spcBef>
                <a:spcPts val="0"/>
              </a:spcBef>
              <a:spcAft>
                <a:spcPts val="0"/>
              </a:spcAft>
              <a:buClr>
                <a:srgbClr val="000000"/>
              </a:buClr>
              <a:buSzPts val="2200"/>
              <a:buFont typeface="Arial"/>
              <a:buNone/>
            </a:pPr>
            <a:endParaRPr sz="2200" b="0" i="0" u="none" strike="noStrike" cap="none">
              <a:solidFill>
                <a:schemeClr val="lt1"/>
              </a:solidFill>
              <a:latin typeface="Lato"/>
              <a:ea typeface="Lato"/>
              <a:cs typeface="Lato"/>
              <a:sym typeface="Lato"/>
            </a:endParaRPr>
          </a:p>
          <a:p>
            <a:pPr marL="457200" marR="0" lvl="0" indent="-368300" algn="l" rtl="0">
              <a:lnSpc>
                <a:spcPct val="107000"/>
              </a:lnSpc>
              <a:spcBef>
                <a:spcPts val="0"/>
              </a:spcBef>
              <a:spcAft>
                <a:spcPts val="0"/>
              </a:spcAft>
              <a:buClr>
                <a:srgbClr val="00FF00"/>
              </a:buClr>
              <a:buSzPts val="2200"/>
              <a:buFont typeface="Lato"/>
              <a:buChar char="●"/>
            </a:pPr>
            <a:r>
              <a:rPr lang="en-GB" sz="2200" b="1" i="0" u="none" strike="noStrike" cap="none">
                <a:solidFill>
                  <a:srgbClr val="00FF00"/>
                </a:solidFill>
                <a:latin typeface="Lato"/>
                <a:ea typeface="Lato"/>
                <a:cs typeface="Lato"/>
                <a:sym typeface="Lato"/>
              </a:rPr>
              <a:t>Explain the difference between financial needs and wants</a:t>
            </a:r>
            <a:endParaRPr sz="2200" b="1" i="0" u="none" strike="noStrike" cap="none">
              <a:solidFill>
                <a:srgbClr val="00FF00"/>
              </a:solidFill>
              <a:latin typeface="Lato"/>
              <a:ea typeface="Lato"/>
              <a:cs typeface="Lato"/>
              <a:sym typeface="Lato"/>
            </a:endParaRPr>
          </a:p>
          <a:p>
            <a:pPr marL="914400" marR="0" lvl="0" indent="0" algn="l" rtl="0">
              <a:lnSpc>
                <a:spcPct val="107000"/>
              </a:lnSpc>
              <a:spcBef>
                <a:spcPts val="0"/>
              </a:spcBef>
              <a:spcAft>
                <a:spcPts val="0"/>
              </a:spcAft>
              <a:buClr>
                <a:srgbClr val="000000"/>
              </a:buClr>
              <a:buSzPts val="2200"/>
              <a:buFont typeface="Arial"/>
              <a:buNone/>
            </a:pPr>
            <a:r>
              <a:rPr lang="en-GB" sz="2200" b="1" i="0" u="none" strike="noStrike" cap="none">
                <a:solidFill>
                  <a:srgbClr val="00FF00"/>
                </a:solidFill>
                <a:latin typeface="Lato"/>
                <a:ea typeface="Lato"/>
                <a:cs typeface="Lato"/>
                <a:sym typeface="Lato"/>
              </a:rPr>
              <a:t> </a:t>
            </a:r>
            <a:endParaRPr sz="2200" b="1" i="0" u="none" strike="noStrike" cap="none">
              <a:solidFill>
                <a:srgbClr val="00FF00"/>
              </a:solidFill>
              <a:latin typeface="Lato"/>
              <a:ea typeface="Lato"/>
              <a:cs typeface="Lato"/>
              <a:sym typeface="Lato"/>
            </a:endParaRPr>
          </a:p>
          <a:p>
            <a:pPr marL="457200" marR="0" lvl="0" indent="-368300" algn="l" rtl="0">
              <a:lnSpc>
                <a:spcPct val="107000"/>
              </a:lnSpc>
              <a:spcBef>
                <a:spcPts val="0"/>
              </a:spcBef>
              <a:spcAft>
                <a:spcPts val="0"/>
              </a:spcAft>
              <a:buClr>
                <a:srgbClr val="00FF00"/>
              </a:buClr>
              <a:buSzPts val="2200"/>
              <a:buFont typeface="Lato"/>
              <a:buChar char="●"/>
            </a:pPr>
            <a:r>
              <a:rPr lang="en-GB" sz="2200" b="1" i="0" u="none" strike="noStrike" cap="none">
                <a:solidFill>
                  <a:srgbClr val="00FF00"/>
                </a:solidFill>
                <a:latin typeface="Lato"/>
                <a:ea typeface="Lato"/>
                <a:cs typeface="Lato"/>
                <a:sym typeface="Lato"/>
              </a:rPr>
              <a:t>Explore personal and external influences </a:t>
            </a:r>
            <a:r>
              <a:rPr lang="en-GB" sz="2200" b="0" i="0" u="none" strike="noStrike" cap="none">
                <a:solidFill>
                  <a:srgbClr val="00FF00"/>
                </a:solidFill>
                <a:latin typeface="Lato"/>
                <a:ea typeface="Lato"/>
                <a:cs typeface="Lato"/>
                <a:sym typeface="Lato"/>
              </a:rPr>
              <a:t>affecting spending decisions </a:t>
            </a:r>
            <a:endParaRPr sz="2200" b="0" i="0" u="none" strike="noStrike" cap="none">
              <a:solidFill>
                <a:srgbClr val="00FF00"/>
              </a:solidFill>
              <a:latin typeface="Lato"/>
              <a:ea typeface="Lato"/>
              <a:cs typeface="Lato"/>
              <a:sym typeface="Lato"/>
            </a:endParaRPr>
          </a:p>
          <a:p>
            <a:pPr marL="914400" marR="0" lvl="0" indent="0" algn="l" rtl="0">
              <a:lnSpc>
                <a:spcPct val="107000"/>
              </a:lnSpc>
              <a:spcBef>
                <a:spcPts val="0"/>
              </a:spcBef>
              <a:spcAft>
                <a:spcPts val="0"/>
              </a:spcAft>
              <a:buClr>
                <a:srgbClr val="000000"/>
              </a:buClr>
              <a:buSzPts val="2200"/>
              <a:buFont typeface="Arial"/>
              <a:buNone/>
            </a:pPr>
            <a:endParaRPr sz="2200" b="0" i="0" u="none" strike="noStrike" cap="none">
              <a:solidFill>
                <a:srgbClr val="00FF00"/>
              </a:solidFill>
              <a:latin typeface="Lato Light"/>
              <a:ea typeface="Lato Light"/>
              <a:cs typeface="Lato Light"/>
              <a:sym typeface="Lato Light"/>
            </a:endParaRPr>
          </a:p>
          <a:p>
            <a:pPr marL="457200" marR="0" lvl="0" indent="-368300" algn="l" rtl="0">
              <a:lnSpc>
                <a:spcPct val="107000"/>
              </a:lnSpc>
              <a:spcBef>
                <a:spcPts val="0"/>
              </a:spcBef>
              <a:spcAft>
                <a:spcPts val="0"/>
              </a:spcAft>
              <a:buClr>
                <a:srgbClr val="00FF00"/>
              </a:buClr>
              <a:buSzPts val="2200"/>
              <a:buFont typeface="Lato"/>
              <a:buChar char="●"/>
            </a:pPr>
            <a:r>
              <a:rPr lang="en-GB" sz="2200" b="1" i="0" u="none" strike="noStrike" cap="none">
                <a:solidFill>
                  <a:srgbClr val="00FF00"/>
                </a:solidFill>
                <a:latin typeface="Lato"/>
                <a:ea typeface="Lato"/>
                <a:cs typeface="Lato"/>
                <a:sym typeface="Lato"/>
              </a:rPr>
              <a:t>Evaluate how spending decisions may impact the environment and other people around me </a:t>
            </a:r>
            <a:endParaRPr sz="2200" b="1" i="0" u="none" strike="noStrike" cap="none">
              <a:solidFill>
                <a:srgbClr val="00FF00"/>
              </a:solidFill>
              <a:latin typeface="Lato"/>
              <a:ea typeface="Lato"/>
              <a:cs typeface="Lato"/>
              <a:sym typeface="Lato"/>
            </a:endParaRPr>
          </a:p>
          <a:p>
            <a:pPr marL="9144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B7B7B7"/>
              </a:solidFill>
              <a:latin typeface="Lato Light"/>
              <a:ea typeface="Lato Light"/>
              <a:cs typeface="Lato Light"/>
              <a:sym typeface="Lato Light"/>
            </a:endParaRPr>
          </a:p>
        </p:txBody>
      </p:sp>
      <p:sp>
        <p:nvSpPr>
          <p:cNvPr id="2" name="Google Shape;111;g1575e96a1fb_0_240">
            <a:extLst>
              <a:ext uri="{FF2B5EF4-FFF2-40B4-BE49-F238E27FC236}">
                <a16:creationId xmlns:a16="http://schemas.microsoft.com/office/drawing/2014/main" id="{CDD300C2-B627-D789-6AB7-3DB33A520F7A}"/>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g1575e96a1fb_0_290"/>
          <p:cNvSpPr txBox="1"/>
          <p:nvPr/>
        </p:nvSpPr>
        <p:spPr>
          <a:xfrm>
            <a:off x="0" y="985063"/>
            <a:ext cx="9144000" cy="960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8000"/>
              <a:buFont typeface="Arial"/>
              <a:buNone/>
            </a:pPr>
            <a:r>
              <a:rPr lang="en-GB" sz="5600" b="1" i="0" u="none" strike="noStrike" cap="none">
                <a:solidFill>
                  <a:schemeClr val="lt1"/>
                </a:solidFill>
                <a:latin typeface="Lato Black"/>
                <a:ea typeface="Lato Black"/>
                <a:cs typeface="Lato Black"/>
                <a:sym typeface="Lato Black"/>
              </a:rPr>
              <a:t>Any questions?</a:t>
            </a:r>
            <a:endParaRPr sz="5600" b="1" i="0" u="none" strike="noStrike" cap="none">
              <a:solidFill>
                <a:schemeClr val="accent2"/>
              </a:solidFill>
              <a:latin typeface="Lato Black"/>
              <a:ea typeface="Lato Black"/>
              <a:cs typeface="Lato Black"/>
              <a:sym typeface="Lato Black"/>
            </a:endParaRPr>
          </a:p>
        </p:txBody>
      </p:sp>
      <p:sp>
        <p:nvSpPr>
          <p:cNvPr id="362" name="Google Shape;362;g1575e96a1fb_0_290"/>
          <p:cNvSpPr/>
          <p:nvPr/>
        </p:nvSpPr>
        <p:spPr>
          <a:xfrm>
            <a:off x="3806600" y="2159450"/>
            <a:ext cx="1734900" cy="1483800"/>
          </a:xfrm>
          <a:prstGeom prst="rect">
            <a:avLst/>
          </a:prstGeom>
          <a:solidFill>
            <a:srgbClr val="FF802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600"/>
              <a:buFont typeface="Arial"/>
              <a:buNone/>
            </a:pPr>
            <a:r>
              <a:rPr lang="en-GB" sz="9600" b="0" i="0" u="none" strike="noStrike" cap="none">
                <a:solidFill>
                  <a:srgbClr val="000000"/>
                </a:solidFill>
                <a:latin typeface="Lato Black"/>
                <a:ea typeface="Lato Black"/>
                <a:cs typeface="Lato Black"/>
                <a:sym typeface="Lato Black"/>
              </a:rPr>
              <a:t>?</a:t>
            </a:r>
            <a:endParaRPr sz="9600" b="0" i="0" u="none" strike="noStrike" cap="none">
              <a:solidFill>
                <a:srgbClr val="000000"/>
              </a:solidFill>
              <a:latin typeface="Lato Black"/>
              <a:ea typeface="Lato Black"/>
              <a:cs typeface="Lato Black"/>
              <a:sym typeface="Lato Black"/>
            </a:endParaRPr>
          </a:p>
        </p:txBody>
      </p:sp>
      <p:sp>
        <p:nvSpPr>
          <p:cNvPr id="2" name="Google Shape;111;g1575e96a1fb_0_240">
            <a:extLst>
              <a:ext uri="{FF2B5EF4-FFF2-40B4-BE49-F238E27FC236}">
                <a16:creationId xmlns:a16="http://schemas.microsoft.com/office/drawing/2014/main" id="{4B750E67-5368-9E19-5F72-77ABBC3CF3AB}"/>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16cb5d41b1_0_4"/>
          <p:cNvSpPr/>
          <p:nvPr/>
        </p:nvSpPr>
        <p:spPr>
          <a:xfrm>
            <a:off x="6177819" y="1184061"/>
            <a:ext cx="2846400" cy="1995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216cb5d41b1_0_4"/>
          <p:cNvSpPr txBox="1"/>
          <p:nvPr/>
        </p:nvSpPr>
        <p:spPr>
          <a:xfrm>
            <a:off x="110800" y="391125"/>
            <a:ext cx="8489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800"/>
              <a:buFont typeface="Arial"/>
              <a:buNone/>
            </a:pPr>
            <a:r>
              <a:rPr lang="en-GB" sz="1800" b="1" i="0" u="none" strike="noStrike" cap="none">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Services available for people who have concerns about their personal </a:t>
            </a:r>
            <a:r>
              <a:rPr lang="en-GB" sz="1800" b="1" i="0" u="none" strike="noStrike" cap="none">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finances</a:t>
            </a:r>
            <a:endParaRPr sz="1400" b="0" i="0" u="none" strike="noStrike" cap="none">
              <a:solidFill>
                <a:schemeClr val="lt1"/>
              </a:solidFill>
              <a:latin typeface="Arial"/>
              <a:ea typeface="Arial"/>
              <a:cs typeface="Arial"/>
              <a:sym typeface="Arial"/>
            </a:endParaRPr>
          </a:p>
        </p:txBody>
      </p:sp>
      <p:grpSp>
        <p:nvGrpSpPr>
          <p:cNvPr id="369" name="Google Shape;369;g216cb5d41b1_0_4"/>
          <p:cNvGrpSpPr/>
          <p:nvPr/>
        </p:nvGrpSpPr>
        <p:grpSpPr>
          <a:xfrm>
            <a:off x="151999" y="1183981"/>
            <a:ext cx="2846301" cy="2013581"/>
            <a:chOff x="463400" y="1321175"/>
            <a:chExt cx="2914500" cy="2113109"/>
          </a:xfrm>
        </p:grpSpPr>
        <p:sp>
          <p:nvSpPr>
            <p:cNvPr id="370" name="Google Shape;370;g216cb5d41b1_0_4"/>
            <p:cNvSpPr/>
            <p:nvPr/>
          </p:nvSpPr>
          <p:spPr>
            <a:xfrm>
              <a:off x="463400" y="1321175"/>
              <a:ext cx="2914500" cy="2094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216cb5d41b1_0_4"/>
            <p:cNvSpPr txBox="1"/>
            <p:nvPr/>
          </p:nvSpPr>
          <p:spPr>
            <a:xfrm>
              <a:off x="1345676" y="1339984"/>
              <a:ext cx="2032200" cy="209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300"/>
                <a:buFont typeface="Arial"/>
                <a:buNone/>
              </a:pPr>
              <a:r>
                <a:rPr lang="en-GB" sz="1300" b="0" i="0" u="sng" strike="noStrike" cap="none">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Citizens Advice – Debt and Money</a:t>
              </a:r>
              <a:r>
                <a:rPr lang="en-GB" sz="1300" b="0" i="0" u="none" strike="noStrike" cap="non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sz="1400" b="0" i="0" u="none" strike="noStrike" cap="none">
                <a:solidFill>
                  <a:srgbClr val="000000"/>
                </a:solidFill>
                <a:latin typeface="Arial"/>
                <a:ea typeface="Arial"/>
                <a:cs typeface="Arial"/>
                <a:sym typeface="Arial"/>
              </a:endParaRPr>
            </a:p>
          </p:txBody>
        </p:sp>
        <p:pic>
          <p:nvPicPr>
            <p:cNvPr id="372" name="Google Shape;372;g216cb5d41b1_0_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2125" y="1419947"/>
              <a:ext cx="813554" cy="928675"/>
            </a:xfrm>
            <a:prstGeom prst="rect">
              <a:avLst/>
            </a:prstGeom>
            <a:noFill/>
            <a:ln>
              <a:noFill/>
            </a:ln>
          </p:spPr>
        </p:pic>
      </p:grpSp>
      <p:sp>
        <p:nvSpPr>
          <p:cNvPr id="373" name="Google Shape;373;g216cb5d41b1_0_4"/>
          <p:cNvSpPr txBox="1"/>
          <p:nvPr/>
        </p:nvSpPr>
        <p:spPr>
          <a:xfrm>
            <a:off x="198525" y="3312950"/>
            <a:ext cx="8778900" cy="7389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accent2"/>
                </a:solidFill>
                <a:latin typeface="Lato"/>
                <a:ea typeface="Lato"/>
                <a:cs typeface="Lato"/>
                <a:sym typeface="Lato"/>
              </a:rPr>
              <a:t>At school, you can speak with an adult you trust. </a:t>
            </a:r>
            <a:endParaRPr sz="1800" b="1" i="0" u="none" strike="noStrike" cap="none">
              <a:solidFill>
                <a:schemeClr val="accent2"/>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accent2"/>
                </a:solidFill>
                <a:latin typeface="Lato"/>
                <a:ea typeface="Lato"/>
                <a:cs typeface="Lato"/>
                <a:sym typeface="Lato"/>
              </a:rPr>
              <a:t>This could be your form tutor, head of year or the school’s safeguarding officer.</a:t>
            </a:r>
            <a:endParaRPr sz="1800" b="1" i="0" u="none" strike="noStrike" cap="none">
              <a:solidFill>
                <a:schemeClr val="accent2"/>
              </a:solidFill>
              <a:latin typeface="Lato"/>
              <a:ea typeface="Lato"/>
              <a:cs typeface="Lato"/>
              <a:sym typeface="Lato"/>
            </a:endParaRPr>
          </a:p>
        </p:txBody>
      </p:sp>
      <p:sp>
        <p:nvSpPr>
          <p:cNvPr id="375" name="Google Shape;375;g216cb5d41b1_0_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6" name="Google Shape;376;g216cb5d41b1_0_4"/>
          <p:cNvGrpSpPr/>
          <p:nvPr/>
        </p:nvGrpSpPr>
        <p:grpSpPr>
          <a:xfrm>
            <a:off x="3164819" y="1184021"/>
            <a:ext cx="2846301" cy="1995658"/>
            <a:chOff x="3237025" y="1184050"/>
            <a:chExt cx="2914500" cy="2094300"/>
          </a:xfrm>
        </p:grpSpPr>
        <p:sp>
          <p:nvSpPr>
            <p:cNvPr id="377" name="Google Shape;377;g216cb5d41b1_0_4"/>
            <p:cNvSpPr/>
            <p:nvPr/>
          </p:nvSpPr>
          <p:spPr>
            <a:xfrm>
              <a:off x="3237025" y="1184050"/>
              <a:ext cx="2914500" cy="2094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8" name="Google Shape;378;g216cb5d41b1_0_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44950" y="1434825"/>
              <a:ext cx="666111" cy="400200"/>
            </a:xfrm>
            <a:prstGeom prst="rect">
              <a:avLst/>
            </a:prstGeom>
            <a:noFill/>
            <a:ln>
              <a:noFill/>
            </a:ln>
          </p:spPr>
        </p:pic>
        <p:sp>
          <p:nvSpPr>
            <p:cNvPr id="379" name="Google Shape;379;g216cb5d41b1_0_4"/>
            <p:cNvSpPr txBox="1"/>
            <p:nvPr/>
          </p:nvSpPr>
          <p:spPr>
            <a:xfrm>
              <a:off x="4068426" y="1358613"/>
              <a:ext cx="2032200" cy="1852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300"/>
                <a:buFont typeface="Arial"/>
                <a:buNone/>
              </a:pPr>
              <a:r>
                <a:rPr lang="en-GB" sz="1300" b="0" i="0" u="sng" strike="noStrike" cap="none">
                  <a:solidFill>
                    <a:schemeClr val="lt1"/>
                  </a:solidFill>
                  <a:latin typeface="Lato"/>
                  <a:ea typeface="Lato"/>
                  <a:cs typeface="Lato"/>
                  <a:sym typeface="Lato"/>
                  <a:hlinkClick r:id="rId6">
                    <a:extLst>
                      <a:ext uri="{A12FA001-AC4F-418D-AE19-62706E023703}">
                        <ahyp:hlinkClr xmlns:ahyp="http://schemas.microsoft.com/office/drawing/2018/hyperlinkcolor" val="tx"/>
                      </a:ext>
                    </a:extLst>
                  </a:hlinkClick>
                </a:rPr>
                <a:t>National Debtline  – Debt and Money</a:t>
              </a:r>
              <a:r>
                <a:rPr lang="en-GB" sz="1300" b="0" i="0" u="none" strike="noStrike" cap="none">
                  <a:solidFill>
                    <a:schemeClr val="lt1"/>
                  </a:solidFill>
                  <a:latin typeface="Lato"/>
                  <a:ea typeface="Lato"/>
                  <a:cs typeface="Lato"/>
                  <a:sym typeface="Lato"/>
                </a:rPr>
                <a:t> – a debt advice charity run by the </a:t>
              </a:r>
              <a:r>
                <a:rPr lang="en-GB" sz="1300" b="0" i="0" u="sng" strike="noStrike" cap="none">
                  <a:solidFill>
                    <a:schemeClr val="lt1"/>
                  </a:solidFill>
                  <a:latin typeface="Lato"/>
                  <a:ea typeface="Lato"/>
                  <a:cs typeface="Lato"/>
                  <a:sym typeface="Lato"/>
                  <a:hlinkClick r:id="rId7">
                    <a:extLst>
                      <a:ext uri="{A12FA001-AC4F-418D-AE19-62706E023703}">
                        <ahyp:hlinkClr xmlns:ahyp="http://schemas.microsoft.com/office/drawing/2018/hyperlinkcolor" val="tx"/>
                      </a:ext>
                    </a:extLst>
                  </a:hlinkClick>
                </a:rPr>
                <a:t>Money Advice Trust</a:t>
              </a:r>
              <a:r>
                <a:rPr lang="en-GB" sz="1300" b="0" i="0" u="none" strike="noStrike" cap="none">
                  <a:solidFill>
                    <a:schemeClr val="lt1"/>
                  </a:solidFill>
                  <a:latin typeface="Lato"/>
                  <a:ea typeface="Lato"/>
                  <a:cs typeface="Lato"/>
                  <a:sym typeface="Lato"/>
                </a:rPr>
                <a:t>, offering a  free and confidential debt advice service.</a:t>
              </a:r>
              <a:endParaRPr sz="1300" b="0" i="0" u="none" strike="noStrike" cap="none">
                <a:solidFill>
                  <a:schemeClr val="lt1"/>
                </a:solidFill>
                <a:latin typeface="Lato"/>
                <a:ea typeface="Lato"/>
                <a:cs typeface="Lato"/>
                <a:sym typeface="Lato"/>
              </a:endParaRPr>
            </a:p>
          </p:txBody>
        </p:sp>
      </p:grpSp>
      <p:pic>
        <p:nvPicPr>
          <p:cNvPr id="380" name="Google Shape;380;g216cb5d41b1_0_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282823" y="1436300"/>
            <a:ext cx="876125" cy="490636"/>
          </a:xfrm>
          <a:prstGeom prst="rect">
            <a:avLst/>
          </a:prstGeom>
          <a:noFill/>
          <a:ln>
            <a:noFill/>
          </a:ln>
        </p:spPr>
      </p:pic>
      <p:sp>
        <p:nvSpPr>
          <p:cNvPr id="381" name="Google Shape;381;g216cb5d41b1_0_4"/>
          <p:cNvSpPr txBox="1"/>
          <p:nvPr/>
        </p:nvSpPr>
        <p:spPr>
          <a:xfrm>
            <a:off x="7217328" y="1360088"/>
            <a:ext cx="1760100" cy="61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900"/>
              </a:spcAft>
              <a:buClr>
                <a:srgbClr val="000000"/>
              </a:buClr>
              <a:buSzPts val="1300"/>
              <a:buFont typeface="Arial"/>
              <a:buNone/>
            </a:pPr>
            <a:r>
              <a:rPr lang="en-GB" sz="1300" b="1" i="0" u="none" strike="noStrike" cap="none">
                <a:solidFill>
                  <a:schemeClr val="lt1"/>
                </a:solidFill>
                <a:latin typeface="Lato"/>
                <a:ea typeface="Lato"/>
                <a:cs typeface="Lato"/>
                <a:sym typeface="Lato"/>
              </a:rPr>
              <a:t>Childline </a:t>
            </a:r>
            <a:r>
              <a:rPr lang="en-GB" sz="1300" b="1" i="0" u="none" strike="noStrike" cap="none">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Helpline</a:t>
            </a:r>
            <a:br>
              <a:rPr lang="en-GB" sz="1300" b="0" i="0" u="none" strike="noStrike" cap="none">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br>
            <a:r>
              <a:rPr lang="en-GB" sz="1300" b="0" i="0" u="none" strike="noStrike" cap="none">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080</a:t>
            </a:r>
            <a:r>
              <a:rPr lang="en-GB" sz="1300" b="0" i="0" u="none" strike="noStrike" cap="none">
                <a:solidFill>
                  <a:schemeClr val="lt1"/>
                </a:solidFill>
                <a:latin typeface="Lato"/>
                <a:ea typeface="Lato"/>
                <a:cs typeface="Lato"/>
                <a:sym typeface="Lato"/>
              </a:rPr>
              <a:t>0 1111</a:t>
            </a:r>
            <a:endParaRPr sz="1400" b="0" i="0" u="none" strike="noStrike" cap="none">
              <a:solidFill>
                <a:srgbClr val="000000"/>
              </a:solidFill>
              <a:latin typeface="Arial"/>
              <a:ea typeface="Arial"/>
              <a:cs typeface="Arial"/>
              <a:sym typeface="Arial"/>
            </a:endParaRPr>
          </a:p>
        </p:txBody>
      </p:sp>
      <p:sp>
        <p:nvSpPr>
          <p:cNvPr id="2" name="Google Shape;111;g1575e96a1fb_0_240">
            <a:extLst>
              <a:ext uri="{FF2B5EF4-FFF2-40B4-BE49-F238E27FC236}">
                <a16:creationId xmlns:a16="http://schemas.microsoft.com/office/drawing/2014/main" id="{FE771C4A-DFA3-8A54-4C6D-288B1930E2A3}"/>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g24c6f499ad8_0_1"/>
          <p:cNvSpPr txBox="1"/>
          <p:nvPr/>
        </p:nvSpPr>
        <p:spPr>
          <a:xfrm>
            <a:off x="462425" y="1142575"/>
            <a:ext cx="7875600" cy="294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GB" sz="1800" b="1" i="0" u="none" strike="noStrike" cap="none">
                <a:solidFill>
                  <a:srgbClr val="FFFFFF"/>
                </a:solidFill>
                <a:latin typeface="Lato Black"/>
                <a:ea typeface="Lato Black"/>
                <a:cs typeface="Lato Black"/>
                <a:sym typeface="Lato Black"/>
              </a:rPr>
              <a:t>Articles to extend learning</a:t>
            </a:r>
            <a:r>
              <a:rPr lang="en-GB" sz="3600" b="1" i="0" u="none" strike="noStrike" cap="none">
                <a:solidFill>
                  <a:srgbClr val="FFFFFF"/>
                </a:solidFill>
                <a:latin typeface="Lato Black"/>
                <a:ea typeface="Lato Black"/>
                <a:cs typeface="Lato Black"/>
                <a:sym typeface="Lato Black"/>
              </a:rPr>
              <a:t> </a:t>
            </a:r>
            <a:endParaRPr sz="3600" b="1" i="0" u="none" strike="noStrike" cap="none">
              <a:solidFill>
                <a:srgbClr val="FFFFFF"/>
              </a:solidFill>
              <a:latin typeface="Lato Black"/>
              <a:ea typeface="Lato Black"/>
              <a:cs typeface="Lato Black"/>
              <a:sym typeface="Lato Black"/>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a:p>
            <a:pPr marL="0" marR="0" lvl="0" indent="0" algn="l" rtl="0">
              <a:lnSpc>
                <a:spcPct val="115000"/>
              </a:lnSpc>
              <a:spcBef>
                <a:spcPts val="0"/>
              </a:spcBef>
              <a:spcAft>
                <a:spcPts val="0"/>
              </a:spcAft>
              <a:buClr>
                <a:srgbClr val="000000"/>
              </a:buClr>
              <a:buSzPts val="1400"/>
              <a:buFont typeface="Arial"/>
              <a:buNone/>
            </a:pPr>
            <a:r>
              <a:rPr lang="en-GB" sz="1400" b="0" i="0" u="none" strike="noStrike" cap="none">
                <a:solidFill>
                  <a:srgbClr val="FFFFFF"/>
                </a:solidFill>
                <a:latin typeface="Lato"/>
                <a:ea typeface="Lato"/>
                <a:cs typeface="Lato"/>
                <a:sym typeface="Lato"/>
              </a:rPr>
              <a:t>Please visit t</a:t>
            </a:r>
            <a:r>
              <a:rPr lang="en-GB" sz="1400" b="0" i="0" u="none" strike="noStrike" cap="none">
                <a:solidFill>
                  <a:srgbClr val="FFFFFF"/>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he  F</a:t>
            </a:r>
            <a:r>
              <a:rPr lang="en-GB" sz="1400" b="0" i="0" u="none" strike="noStrike" cap="none">
                <a:solidFill>
                  <a:srgbClr val="FFFFFF"/>
                </a:solidFill>
                <a:latin typeface="Lato"/>
                <a:ea typeface="Lato"/>
                <a:cs typeface="Lato"/>
                <a:sym typeface="Lato"/>
              </a:rPr>
              <a:t>LIC learning hub - </a:t>
            </a:r>
            <a:r>
              <a:rPr lang="en-GB" u="sng">
                <a:solidFill>
                  <a:srgbClr val="FFFFFF"/>
                </a:solidFill>
                <a:latin typeface="Lato"/>
                <a:ea typeface="Lato"/>
                <a:cs typeface="Lato"/>
                <a:sym typeface="Lato"/>
                <a:hlinkClick r:id="rId3">
                  <a:extLst>
                    <a:ext uri="{A12FA001-AC4F-418D-AE19-62706E023703}">
                      <ahyp:hlinkClr xmlns:ahyp="http://schemas.microsoft.com/office/drawing/2018/hyperlinkcolor" val="tx"/>
                    </a:ext>
                  </a:extLst>
                </a:hlinkClick>
              </a:rPr>
              <a:t>https://resources.ftflic.com/</a:t>
            </a:r>
            <a:r>
              <a:rPr lang="en-GB" u="none">
                <a:solidFill>
                  <a:srgbClr val="FFFFFF"/>
                </a:solidFill>
                <a:latin typeface="Lato"/>
                <a:ea typeface="Lato"/>
                <a:cs typeface="Lato"/>
                <a:sym typeface="Lato"/>
              </a:rPr>
              <a:t> </a:t>
            </a:r>
            <a:r>
              <a:rPr lang="en-GB" sz="1400" b="0" i="0" u="none" strike="noStrike" cap="none">
                <a:solidFill>
                  <a:srgbClr val="FFFFFF"/>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for</a:t>
            </a:r>
            <a:r>
              <a:rPr lang="en-GB" sz="1400" b="0" i="0" u="none" strike="noStrike" cap="none">
                <a:solidFill>
                  <a:srgbClr val="FFFFFF"/>
                </a:solidFill>
                <a:latin typeface="Lato"/>
                <a:ea typeface="Lato"/>
                <a:cs typeface="Lato"/>
                <a:sym typeface="Lato"/>
              </a:rPr>
              <a:t> further </a:t>
            </a:r>
            <a:r>
              <a:rPr lang="en-GB" sz="1400" b="0" i="0" u="none" strike="noStrike" cap="none">
                <a:solidFill>
                  <a:srgbClr val="FFFFFF"/>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resources</a:t>
            </a:r>
            <a:endParaRPr sz="1400" b="0" i="0" u="none" strike="noStrike" cap="none">
              <a:solidFill>
                <a:srgbClr val="FFFFFF"/>
              </a:solidFill>
              <a:latin typeface="Lato"/>
              <a:ea typeface="Lato"/>
              <a:cs typeface="Lato"/>
              <a:sym typeface="La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a:p>
            <a:pPr marL="457200" marR="0" lvl="0" indent="-317500" algn="l" rtl="0">
              <a:lnSpc>
                <a:spcPct val="115000"/>
              </a:lnSpc>
              <a:spcBef>
                <a:spcPts val="0"/>
              </a:spcBef>
              <a:spcAft>
                <a:spcPts val="0"/>
              </a:spcAft>
              <a:buClr>
                <a:srgbClr val="FFFFFF"/>
              </a:buClr>
              <a:buSzPts val="1400"/>
              <a:buFont typeface="Lato"/>
              <a:buAutoNum type="arabicPeriod"/>
            </a:pPr>
            <a:r>
              <a:rPr lang="en-GB" sz="1400" b="0" i="0" u="none" strike="noStrike" cap="none">
                <a:solidFill>
                  <a:srgbClr val="FFFFFF"/>
                </a:solidFill>
                <a:latin typeface="Lato"/>
                <a:ea typeface="Lato"/>
                <a:cs typeface="Lato"/>
                <a:sym typeface="Lato"/>
              </a:rPr>
              <a:t>BBC ‘</a:t>
            </a:r>
            <a:r>
              <a:rPr lang="en-GB" sz="1400" b="0" i="0" u="sng" strike="noStrike" cap="none">
                <a:solidFill>
                  <a:srgbClr val="FFFFFF"/>
                </a:solidFill>
                <a:latin typeface="Lato"/>
                <a:ea typeface="Lato"/>
                <a:cs typeface="Lato"/>
                <a:sym typeface="Lato"/>
                <a:hlinkClick r:id="rId4">
                  <a:extLst>
                    <a:ext uri="{A12FA001-AC4F-418D-AE19-62706E023703}">
                      <ahyp:hlinkClr xmlns:ahyp="http://schemas.microsoft.com/office/drawing/2018/hyperlinkcolor" val="tx"/>
                    </a:ext>
                  </a:extLst>
                </a:hlinkClick>
              </a:rPr>
              <a:t>Green Friday: The eco-friendly alternative to Black Friday</a:t>
            </a:r>
            <a:r>
              <a:rPr lang="en-GB" sz="1400" b="0" i="0" u="none" strike="noStrike" cap="none">
                <a:solidFill>
                  <a:srgbClr val="FFFFFF"/>
                </a:solidFill>
                <a:latin typeface="Lato"/>
                <a:ea typeface="Lato"/>
                <a:cs typeface="Lato"/>
                <a:sym typeface="Lato"/>
              </a:rPr>
              <a:t>’ (2022)</a:t>
            </a:r>
            <a:endParaRPr sz="1400" b="0" i="0" u="none" strike="noStrike" cap="none">
              <a:solidFill>
                <a:srgbClr val="FFFFFF"/>
              </a:solidFill>
              <a:latin typeface="Lato"/>
              <a:ea typeface="Lato"/>
              <a:cs typeface="Lato"/>
              <a:sym typeface="Lato"/>
            </a:endParaRPr>
          </a:p>
          <a:p>
            <a:pPr marL="457200" marR="0" lvl="0" indent="-317500" algn="l" rtl="0">
              <a:lnSpc>
                <a:spcPct val="115000"/>
              </a:lnSpc>
              <a:spcBef>
                <a:spcPts val="0"/>
              </a:spcBef>
              <a:spcAft>
                <a:spcPts val="0"/>
              </a:spcAft>
              <a:buClr>
                <a:srgbClr val="FFFFFF"/>
              </a:buClr>
              <a:buSzPts val="1400"/>
              <a:buFont typeface="Lato"/>
              <a:buAutoNum type="arabicPeriod"/>
            </a:pPr>
            <a:r>
              <a:rPr lang="en-GB" sz="1400" b="0" i="0" u="none" strike="noStrike" cap="none">
                <a:solidFill>
                  <a:srgbClr val="FFFFFF"/>
                </a:solidFill>
                <a:latin typeface="Lato"/>
                <a:ea typeface="Lato"/>
                <a:cs typeface="Lato"/>
                <a:sym typeface="Lato"/>
              </a:rPr>
              <a:t>Financial Times ‘</a:t>
            </a:r>
            <a:r>
              <a:rPr lang="en-GB" sz="1400" b="0" i="0" u="sng" strike="noStrike" cap="none">
                <a:solidFill>
                  <a:srgbClr val="FFFFFF"/>
                </a:solidFill>
                <a:latin typeface="Lato"/>
                <a:ea typeface="Lato"/>
                <a:cs typeface="Lato"/>
                <a:sym typeface="Lato"/>
                <a:hlinkClick r:id="rId5">
                  <a:extLst>
                    <a:ext uri="{A12FA001-AC4F-418D-AE19-62706E023703}">
                      <ahyp:hlinkClr xmlns:ahyp="http://schemas.microsoft.com/office/drawing/2018/hyperlinkcolor" val="tx"/>
                    </a:ext>
                  </a:extLst>
                </a:hlinkClick>
              </a:rPr>
              <a:t>On a mission to solve fashion’s environmental problem</a:t>
            </a:r>
            <a:r>
              <a:rPr lang="en-GB" sz="1400" b="0" i="0" u="none" strike="noStrike" cap="none">
                <a:solidFill>
                  <a:srgbClr val="FFFFFF"/>
                </a:solidFill>
                <a:latin typeface="Lato"/>
                <a:ea typeface="Lato"/>
                <a:cs typeface="Lato"/>
                <a:sym typeface="Lato"/>
              </a:rPr>
              <a:t>’ (2022)</a:t>
            </a:r>
            <a:endParaRPr sz="1400" b="0" i="0" u="none" strike="noStrike" cap="none">
              <a:solidFill>
                <a:srgbClr val="FFFFFF"/>
              </a:solidFill>
              <a:latin typeface="Lato"/>
              <a:ea typeface="Lato"/>
              <a:cs typeface="Lato"/>
              <a:sym typeface="Lato"/>
            </a:endParaRPr>
          </a:p>
          <a:p>
            <a:pPr marL="457200" marR="0" lvl="0" indent="-317500" algn="l" rtl="0">
              <a:lnSpc>
                <a:spcPct val="115000"/>
              </a:lnSpc>
              <a:spcBef>
                <a:spcPts val="0"/>
              </a:spcBef>
              <a:spcAft>
                <a:spcPts val="0"/>
              </a:spcAft>
              <a:buClr>
                <a:srgbClr val="FFFFFF"/>
              </a:buClr>
              <a:buSzPts val="1400"/>
              <a:buFont typeface="Lato"/>
              <a:buAutoNum type="arabicPeriod"/>
            </a:pPr>
            <a:r>
              <a:rPr lang="en-GB">
                <a:solidFill>
                  <a:srgbClr val="FFFFFF"/>
                </a:solidFill>
                <a:latin typeface="Lato"/>
                <a:ea typeface="Lato"/>
                <a:cs typeface="Lato"/>
                <a:sym typeface="Lato"/>
              </a:rPr>
              <a:t>CBC</a:t>
            </a:r>
            <a:r>
              <a:rPr lang="en-GB" sz="1400" b="0" i="0" u="none" strike="noStrike" cap="none">
                <a:solidFill>
                  <a:srgbClr val="FFFFFF"/>
                </a:solidFill>
                <a:latin typeface="Lato"/>
                <a:ea typeface="Lato"/>
                <a:cs typeface="Lato"/>
                <a:sym typeface="Lato"/>
              </a:rPr>
              <a:t> ‘</a:t>
            </a:r>
            <a:r>
              <a:rPr lang="en-GB" u="sng">
                <a:solidFill>
                  <a:srgbClr val="FFFFFF"/>
                </a:solidFill>
                <a:latin typeface="Lato"/>
                <a:ea typeface="Lato"/>
                <a:cs typeface="Lato"/>
                <a:sym typeface="Lato"/>
                <a:hlinkClick r:id="rId6">
                  <a:extLst>
                    <a:ext uri="{A12FA001-AC4F-418D-AE19-62706E023703}">
                      <ahyp:hlinkClr xmlns:ahyp="http://schemas.microsoft.com/office/drawing/2018/hyperlinkcolor" val="tx"/>
                    </a:ext>
                  </a:extLst>
                </a:hlinkClick>
              </a:rPr>
              <a:t>For Gen Z, sustainable fashion isn't just about shopping. It's a 'mindset'</a:t>
            </a:r>
            <a:r>
              <a:rPr lang="en-GB">
                <a:solidFill>
                  <a:srgbClr val="FFFFFF"/>
                </a:solidFill>
                <a:latin typeface="Lato"/>
                <a:ea typeface="Lato"/>
                <a:cs typeface="Lato"/>
                <a:sym typeface="Lato"/>
              </a:rPr>
              <a:t>’</a:t>
            </a:r>
            <a:r>
              <a:rPr lang="en-GB" sz="1400" b="0" i="0" u="none" strike="noStrike" cap="none">
                <a:solidFill>
                  <a:srgbClr val="FFFFFF"/>
                </a:solidFill>
                <a:latin typeface="Lato"/>
                <a:ea typeface="Lato"/>
                <a:cs typeface="Lato"/>
                <a:sym typeface="Lato"/>
              </a:rPr>
              <a:t> (</a:t>
            </a:r>
            <a:r>
              <a:rPr lang="en-GB">
                <a:solidFill>
                  <a:srgbClr val="FFFFFF"/>
                </a:solidFill>
                <a:latin typeface="Lato"/>
                <a:ea typeface="Lato"/>
                <a:cs typeface="Lato"/>
                <a:sym typeface="Lato"/>
              </a:rPr>
              <a:t>2024</a:t>
            </a:r>
            <a:r>
              <a:rPr lang="en-GB" sz="1400" b="0" i="0" u="none" strike="noStrike" cap="none">
                <a:solidFill>
                  <a:srgbClr val="FFFFFF"/>
                </a:solidFill>
                <a:latin typeface="Lato"/>
                <a:ea typeface="Lato"/>
                <a:cs typeface="Lato"/>
                <a:sym typeface="Lato"/>
              </a:rPr>
              <a:t>)</a:t>
            </a:r>
            <a:endParaRPr sz="1400" b="0" i="0" u="none" strike="noStrike" cap="none">
              <a:solidFill>
                <a:srgbClr val="FFFFFF"/>
              </a:solidFill>
              <a:latin typeface="Lato"/>
              <a:ea typeface="Lato"/>
              <a:cs typeface="Lato"/>
              <a:sym typeface="Lato"/>
            </a:endParaRPr>
          </a:p>
          <a:p>
            <a:pPr marL="457200" marR="0" lvl="0" indent="0" algn="l" rtl="0">
              <a:lnSpc>
                <a:spcPct val="123076"/>
              </a:lnSpc>
              <a:spcBef>
                <a:spcPts val="120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Lato"/>
              <a:ea typeface="Lato"/>
              <a:cs typeface="Lato"/>
              <a:sym typeface="Lato"/>
            </a:endParaRPr>
          </a:p>
        </p:txBody>
      </p:sp>
      <p:sp>
        <p:nvSpPr>
          <p:cNvPr id="388" name="Google Shape;388;g24c6f499ad8_0_1"/>
          <p:cNvSpPr txBox="1"/>
          <p:nvPr/>
        </p:nvSpPr>
        <p:spPr>
          <a:xfrm>
            <a:off x="1640100" y="403675"/>
            <a:ext cx="5863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3600" b="1" i="0" u="none" strike="noStrike" cap="none">
                <a:solidFill>
                  <a:schemeClr val="lt1"/>
                </a:solidFill>
                <a:latin typeface="Lato Black"/>
                <a:ea typeface="Lato Black"/>
                <a:cs typeface="Lato Black"/>
                <a:sym typeface="Lato Black"/>
              </a:rPr>
              <a:t>Links to learn more!</a:t>
            </a:r>
            <a:endParaRPr sz="1400" b="0" i="0" u="none" strike="noStrike" cap="none">
              <a:solidFill>
                <a:schemeClr val="lt1"/>
              </a:solidFill>
              <a:latin typeface="Arial"/>
              <a:ea typeface="Arial"/>
              <a:cs typeface="Arial"/>
              <a:sym typeface="Arial"/>
            </a:endParaRPr>
          </a:p>
        </p:txBody>
      </p:sp>
      <p:sp>
        <p:nvSpPr>
          <p:cNvPr id="2" name="Google Shape;111;g1575e96a1fb_0_240">
            <a:extLst>
              <a:ext uri="{FF2B5EF4-FFF2-40B4-BE49-F238E27FC236}">
                <a16:creationId xmlns:a16="http://schemas.microsoft.com/office/drawing/2014/main" id="{30B292CF-1C55-EACD-E168-96DB47D7FE44}"/>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466ef7c987_0_0"/>
          <p:cNvSpPr txBox="1"/>
          <p:nvPr/>
        </p:nvSpPr>
        <p:spPr>
          <a:xfrm>
            <a:off x="360375" y="270375"/>
            <a:ext cx="8031000" cy="7812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300" b="1" i="0" u="none" strike="noStrike" cap="none">
                <a:solidFill>
                  <a:srgbClr val="FF8022"/>
                </a:solidFill>
                <a:latin typeface="Lato Black"/>
                <a:ea typeface="Lato Black"/>
                <a:cs typeface="Lato Black"/>
                <a:sym typeface="Lato Black"/>
              </a:rPr>
              <a:t>Having a respectful learning environment</a:t>
            </a:r>
            <a:endParaRPr sz="3300" b="1" i="0" u="none" strike="noStrike" cap="none">
              <a:solidFill>
                <a:srgbClr val="FF8022"/>
              </a:solidFill>
              <a:latin typeface="Lato Black"/>
              <a:ea typeface="Lato Black"/>
              <a:cs typeface="Lato Black"/>
              <a:sym typeface="Lato Black"/>
            </a:endParaRPr>
          </a:p>
        </p:txBody>
      </p:sp>
      <p:sp>
        <p:nvSpPr>
          <p:cNvPr id="104" name="Google Shape;104;g1466ef7c987_0_0"/>
          <p:cNvSpPr txBox="1"/>
          <p:nvPr/>
        </p:nvSpPr>
        <p:spPr>
          <a:xfrm>
            <a:off x="324100" y="1254075"/>
            <a:ext cx="7638000" cy="19086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50000"/>
              </a:lnSpc>
              <a:spcBef>
                <a:spcPts val="0"/>
              </a:spcBef>
              <a:spcAft>
                <a:spcPts val="0"/>
              </a:spcAft>
              <a:buClr>
                <a:schemeClr val="accent2"/>
              </a:buClr>
              <a:buSzPts val="1600"/>
              <a:buFont typeface="Lato"/>
              <a:buChar char="●"/>
            </a:pPr>
            <a:r>
              <a:rPr lang="en-GB" sz="1600" b="1" i="0" u="none" strike="noStrike" cap="none">
                <a:solidFill>
                  <a:schemeClr val="accent2"/>
                </a:solidFill>
                <a:latin typeface="Lato"/>
                <a:ea typeface="Lato"/>
                <a:cs typeface="Lato"/>
                <a:sym typeface="Lato"/>
              </a:rPr>
              <a:t>We will listen to each other respectfully</a:t>
            </a:r>
            <a:endParaRPr sz="1600" b="1" i="0" u="none" strike="noStrike" cap="none">
              <a:solidFill>
                <a:schemeClr val="accent2"/>
              </a:solidFill>
              <a:latin typeface="Lato"/>
              <a:ea typeface="Lato"/>
              <a:cs typeface="Lato"/>
              <a:sym typeface="Lato"/>
            </a:endParaRPr>
          </a:p>
          <a:p>
            <a:pPr marL="457200" marR="0" lvl="0" indent="-330200" algn="l" rtl="0">
              <a:lnSpc>
                <a:spcPct val="150000"/>
              </a:lnSpc>
              <a:spcBef>
                <a:spcPts val="0"/>
              </a:spcBef>
              <a:spcAft>
                <a:spcPts val="0"/>
              </a:spcAft>
              <a:buClr>
                <a:schemeClr val="accent2"/>
              </a:buClr>
              <a:buSzPts val="1600"/>
              <a:buFont typeface="Lato"/>
              <a:buChar char="●"/>
            </a:pPr>
            <a:r>
              <a:rPr lang="en-GB" sz="1600" b="1" i="0" u="none" strike="noStrike" cap="none">
                <a:solidFill>
                  <a:schemeClr val="accent2"/>
                </a:solidFill>
                <a:latin typeface="Lato"/>
                <a:ea typeface="Lato"/>
                <a:cs typeface="Lato"/>
                <a:sym typeface="Lato"/>
              </a:rPr>
              <a:t>We will avoid making judgements or assumptions about others</a:t>
            </a:r>
            <a:endParaRPr sz="1600" b="1" i="0" u="none" strike="noStrike" cap="none">
              <a:solidFill>
                <a:schemeClr val="accent2"/>
              </a:solidFill>
              <a:latin typeface="Lato"/>
              <a:ea typeface="Lato"/>
              <a:cs typeface="Lato"/>
              <a:sym typeface="Lato"/>
            </a:endParaRPr>
          </a:p>
          <a:p>
            <a:pPr marL="457200" marR="0" lvl="0" indent="-330200" algn="l" rtl="0">
              <a:lnSpc>
                <a:spcPct val="150000"/>
              </a:lnSpc>
              <a:spcBef>
                <a:spcPts val="0"/>
              </a:spcBef>
              <a:spcAft>
                <a:spcPts val="0"/>
              </a:spcAft>
              <a:buClr>
                <a:schemeClr val="accent2"/>
              </a:buClr>
              <a:buSzPts val="1600"/>
              <a:buFont typeface="Lato"/>
              <a:buChar char="●"/>
            </a:pPr>
            <a:r>
              <a:rPr lang="en-GB" sz="1600" b="1" i="0" u="none" strike="noStrike" cap="none">
                <a:solidFill>
                  <a:schemeClr val="accent2"/>
                </a:solidFill>
                <a:latin typeface="Lato"/>
                <a:ea typeface="Lato"/>
                <a:cs typeface="Lato"/>
                <a:sym typeface="Lato"/>
              </a:rPr>
              <a:t>We will comment on what has been said, not the person who has said it</a:t>
            </a:r>
            <a:endParaRPr sz="1600" b="1" i="0" u="none" strike="noStrike" cap="none">
              <a:solidFill>
                <a:schemeClr val="accent2"/>
              </a:solidFill>
              <a:latin typeface="Lato"/>
              <a:ea typeface="Lato"/>
              <a:cs typeface="Lato"/>
              <a:sym typeface="Lato"/>
            </a:endParaRPr>
          </a:p>
          <a:p>
            <a:pPr marL="457200" marR="0" lvl="0" indent="-330200" algn="l" rtl="0">
              <a:lnSpc>
                <a:spcPct val="150000"/>
              </a:lnSpc>
              <a:spcBef>
                <a:spcPts val="0"/>
              </a:spcBef>
              <a:spcAft>
                <a:spcPts val="0"/>
              </a:spcAft>
              <a:buClr>
                <a:schemeClr val="accent2"/>
              </a:buClr>
              <a:buSzPts val="1600"/>
              <a:buFont typeface="Lato"/>
              <a:buChar char="●"/>
            </a:pPr>
            <a:r>
              <a:rPr lang="en-GB" sz="1600" b="1" i="0" u="none" strike="noStrike" cap="none">
                <a:solidFill>
                  <a:schemeClr val="accent2"/>
                </a:solidFill>
                <a:latin typeface="Lato"/>
                <a:ea typeface="Lato"/>
                <a:cs typeface="Lato"/>
                <a:sym typeface="Lato"/>
              </a:rPr>
              <a:t>We won’t put anyone on the spot and we have the right to pass</a:t>
            </a:r>
            <a:endParaRPr sz="1600" b="1" i="0" u="none" strike="noStrike" cap="none">
              <a:solidFill>
                <a:schemeClr val="accent2"/>
              </a:solidFill>
              <a:latin typeface="Lato"/>
              <a:ea typeface="Lato"/>
              <a:cs typeface="Lato"/>
              <a:sym typeface="Lato"/>
            </a:endParaRPr>
          </a:p>
          <a:p>
            <a:pPr marL="457200" marR="0" lvl="0" indent="-330200" algn="l" rtl="0">
              <a:lnSpc>
                <a:spcPct val="150000"/>
              </a:lnSpc>
              <a:spcBef>
                <a:spcPts val="0"/>
              </a:spcBef>
              <a:spcAft>
                <a:spcPts val="0"/>
              </a:spcAft>
              <a:buClr>
                <a:schemeClr val="accent2"/>
              </a:buClr>
              <a:buSzPts val="1600"/>
              <a:buFont typeface="Lato"/>
              <a:buChar char="●"/>
            </a:pPr>
            <a:r>
              <a:rPr lang="en-GB" sz="1600" b="1" i="0" u="none" strike="noStrike" cap="none">
                <a:solidFill>
                  <a:schemeClr val="accent2"/>
                </a:solidFill>
                <a:latin typeface="Lato"/>
                <a:ea typeface="Lato"/>
                <a:cs typeface="Lato"/>
                <a:sym typeface="Lato"/>
              </a:rPr>
              <a:t>We will not share personal stories or ask personal questions</a:t>
            </a:r>
            <a:endParaRPr sz="1600" b="1" i="0" u="none" strike="noStrike" cap="none">
              <a:solidFill>
                <a:schemeClr val="accent2"/>
              </a:solidFill>
              <a:latin typeface="Lato"/>
              <a:ea typeface="Lato"/>
              <a:cs typeface="Lato"/>
              <a:sym typeface="Lato"/>
            </a:endParaRPr>
          </a:p>
        </p:txBody>
      </p:sp>
      <p:sp>
        <p:nvSpPr>
          <p:cNvPr id="106" name="Google Shape;106;g1466ef7c987_0_0"/>
          <p:cNvSpPr txBox="1"/>
          <p:nvPr/>
        </p:nvSpPr>
        <p:spPr>
          <a:xfrm>
            <a:off x="418625" y="3452475"/>
            <a:ext cx="8242200" cy="677100"/>
          </a:xfrm>
          <a:prstGeom prst="rect">
            <a:avLst/>
          </a:prstGeom>
          <a:noFill/>
          <a:ln w="28575" cap="flat" cmpd="sng">
            <a:solidFill>
              <a:srgbClr val="FF80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FFFFFF"/>
                </a:solidFill>
                <a:latin typeface="Lato"/>
                <a:ea typeface="Lato"/>
                <a:cs typeface="Lato"/>
                <a:sym typeface="Lato"/>
              </a:rPr>
              <a:t>If there is a question that you do not wish to ask aloud, you can write it on a </a:t>
            </a:r>
            <a:r>
              <a:rPr lang="en-GB" sz="1600" b="1">
                <a:solidFill>
                  <a:srgbClr val="FFFFFF"/>
                </a:solidFill>
                <a:latin typeface="Lato"/>
                <a:ea typeface="Lato"/>
                <a:cs typeface="Lato"/>
                <a:sym typeface="Lato"/>
              </a:rPr>
              <a:t>P</a:t>
            </a:r>
            <a:r>
              <a:rPr lang="en-GB" sz="1600" b="1" i="0" u="none" strike="noStrike" cap="none">
                <a:solidFill>
                  <a:srgbClr val="FFFFFF"/>
                </a:solidFill>
                <a:latin typeface="Lato"/>
                <a:ea typeface="Lato"/>
                <a:cs typeface="Lato"/>
                <a:sym typeface="Lato"/>
              </a:rPr>
              <a:t>ost-it </a:t>
            </a:r>
            <a:r>
              <a:rPr lang="en-GB" sz="1600" b="1">
                <a:solidFill>
                  <a:srgbClr val="FFFFFF"/>
                </a:solidFill>
                <a:latin typeface="Lato"/>
                <a:ea typeface="Lato"/>
                <a:cs typeface="Lato"/>
                <a:sym typeface="Lato"/>
              </a:rPr>
              <a:t>N</a:t>
            </a:r>
            <a:r>
              <a:rPr lang="en-GB" sz="1600" b="1" i="0" u="none" strike="noStrike" cap="none">
                <a:solidFill>
                  <a:srgbClr val="FFFFFF"/>
                </a:solidFill>
                <a:latin typeface="Lato"/>
                <a:ea typeface="Lato"/>
                <a:cs typeface="Lato"/>
                <a:sym typeface="Lato"/>
              </a:rPr>
              <a:t>ote which will be collected throughout the session and answered at the end</a:t>
            </a:r>
            <a:endParaRPr sz="1600" b="1" i="0" u="none" strike="noStrike" cap="none">
              <a:solidFill>
                <a:srgbClr val="FFFFFF"/>
              </a:solidFill>
              <a:latin typeface="Lato"/>
              <a:ea typeface="Lato"/>
              <a:cs typeface="Lato"/>
              <a:sym typeface="Lato"/>
            </a:endParaRPr>
          </a:p>
        </p:txBody>
      </p:sp>
      <p:sp>
        <p:nvSpPr>
          <p:cNvPr id="2" name="Google Shape;111;g1575e96a1fb_0_240">
            <a:extLst>
              <a:ext uri="{FF2B5EF4-FFF2-40B4-BE49-F238E27FC236}">
                <a16:creationId xmlns:a16="http://schemas.microsoft.com/office/drawing/2014/main" id="{EE65C51C-FBB1-4736-9D17-9E8F50EDA559}"/>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75e96a1fb_0_240"/>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
        <p:nvSpPr>
          <p:cNvPr id="112" name="Google Shape;112;g1575e96a1fb_0_240"/>
          <p:cNvSpPr txBox="1">
            <a:spLocks noGrp="1"/>
          </p:cNvSpPr>
          <p:nvPr>
            <p:ph type="ctrTitle"/>
          </p:nvPr>
        </p:nvSpPr>
        <p:spPr>
          <a:xfrm>
            <a:off x="379375" y="253750"/>
            <a:ext cx="77316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endParaRPr sz="2900" b="0" i="0" u="none" strike="noStrike" cap="none">
              <a:solidFill>
                <a:schemeClr val="accent2"/>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Unit outline</a:t>
            </a:r>
            <a:endParaRPr sz="2900" b="1" i="0" u="none" strike="noStrike" cap="none">
              <a:solidFill>
                <a:schemeClr val="accent2"/>
              </a:solidFill>
              <a:latin typeface="Lato"/>
              <a:ea typeface="Lato"/>
              <a:cs typeface="Lato"/>
              <a:sym typeface="Lato"/>
            </a:endParaRPr>
          </a:p>
          <a:p>
            <a:pPr marL="0" marR="0" lvl="0" indent="0" algn="l" rtl="0">
              <a:lnSpc>
                <a:spcPct val="100000"/>
              </a:lnSpc>
              <a:spcBef>
                <a:spcPts val="0"/>
              </a:spcBef>
              <a:spcAft>
                <a:spcPts val="0"/>
              </a:spcAft>
              <a:buClr>
                <a:srgbClr val="000000"/>
              </a:buClr>
              <a:buSzPts val="990"/>
              <a:buFont typeface="Arial"/>
              <a:buNone/>
            </a:pPr>
            <a:endParaRPr sz="2900" b="1" i="0" u="none" strike="noStrike" cap="none">
              <a:solidFill>
                <a:schemeClr val="accent2"/>
              </a:solidFill>
              <a:latin typeface="Lato"/>
              <a:ea typeface="Lato"/>
              <a:cs typeface="Lato"/>
              <a:sym typeface="Lato"/>
            </a:endParaRPr>
          </a:p>
        </p:txBody>
      </p:sp>
      <p:graphicFrame>
        <p:nvGraphicFramePr>
          <p:cNvPr id="113" name="Google Shape;113;g1575e96a1fb_0_240"/>
          <p:cNvGraphicFramePr/>
          <p:nvPr/>
        </p:nvGraphicFramePr>
        <p:xfrm>
          <a:off x="871975" y="1721850"/>
          <a:ext cx="7239000" cy="1219140"/>
        </p:xfrm>
        <a:graphic>
          <a:graphicData uri="http://schemas.openxmlformats.org/drawingml/2006/table">
            <a:tbl>
              <a:tblPr>
                <a:noFill/>
                <a:tableStyleId>{98EBA519-3CF5-4784-8752-84316503D42B}</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Session 1</a:t>
                      </a:r>
                      <a:endParaRPr sz="1400" b="1" u="none" strike="noStrike" cap="none">
                        <a:solidFill>
                          <a:srgbClr val="262A33"/>
                        </a:solidFill>
                        <a:latin typeface="Lato"/>
                        <a:ea typeface="Lato"/>
                        <a:cs typeface="Lato"/>
                        <a:sym typeface="Lato"/>
                      </a:endParaRPr>
                    </a:p>
                  </a:txBody>
                  <a:tcPr marL="91425" marR="91425" marT="91425" marB="91425">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Session 2</a:t>
                      </a:r>
                      <a:endParaRPr sz="1400" b="1" u="none" strike="noStrike" cap="none">
                        <a:solidFill>
                          <a:srgbClr val="262A33"/>
                        </a:solidFill>
                        <a:latin typeface="Lato"/>
                        <a:ea typeface="Lato"/>
                        <a:cs typeface="Lato"/>
                        <a:sym typeface="Lato"/>
                      </a:endParaRPr>
                    </a:p>
                  </a:txBody>
                  <a:tcPr marL="91425" marR="91425" marT="91425" marB="91425">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Session 3</a:t>
                      </a:r>
                      <a:endParaRPr sz="1400" b="1" u="none" strike="noStrike" cap="none">
                        <a:solidFill>
                          <a:srgbClr val="262A33"/>
                        </a:solidFill>
                        <a:latin typeface="Lato"/>
                        <a:ea typeface="Lato"/>
                        <a:cs typeface="Lato"/>
                        <a:sym typeface="Lato"/>
                      </a:endParaRPr>
                    </a:p>
                  </a:txBody>
                  <a:tcPr marL="91425" marR="91425" marT="91425" marB="91425">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Session 4</a:t>
                      </a:r>
                      <a:endParaRPr sz="1400" b="1" u="none" strike="noStrike" cap="none">
                        <a:solidFill>
                          <a:srgbClr val="262A33"/>
                        </a:solidFill>
                        <a:latin typeface="Lato"/>
                        <a:ea typeface="Lato"/>
                        <a:cs typeface="Lato"/>
                        <a:sym typeface="Lato"/>
                      </a:endParaRPr>
                    </a:p>
                  </a:txBody>
                  <a:tcPr marL="91425" marR="91425" marT="91425" marB="91425">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Session 5</a:t>
                      </a:r>
                      <a:endParaRPr sz="1400" b="1" u="none" strike="noStrike" cap="none">
                        <a:solidFill>
                          <a:srgbClr val="262A33"/>
                        </a:solidFill>
                        <a:latin typeface="Lato"/>
                        <a:ea typeface="Lato"/>
                        <a:cs typeface="Lato"/>
                        <a:sym typeface="Lato"/>
                      </a:endParaRPr>
                    </a:p>
                  </a:txBody>
                  <a:tcPr marL="91425" marR="91425" marT="91425" marB="91425">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Session 6</a:t>
                      </a:r>
                      <a:endParaRPr sz="1400" b="1" u="none" strike="noStrike" cap="none">
                        <a:solidFill>
                          <a:srgbClr val="262A33"/>
                        </a:solidFill>
                        <a:latin typeface="Lato"/>
                        <a:ea typeface="Lato"/>
                        <a:cs typeface="Lato"/>
                        <a:sym typeface="Lato"/>
                      </a:endParaRPr>
                    </a:p>
                  </a:txBody>
                  <a:tcPr marL="91425" marR="91425" marT="91425" marB="91425">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chemeClr val="accent2"/>
                          </a:solidFill>
                          <a:latin typeface="Lato"/>
                          <a:ea typeface="Lato"/>
                          <a:cs typeface="Lato"/>
                          <a:sym typeface="Lato"/>
                        </a:rPr>
                        <a:t>Spending decisions</a:t>
                      </a:r>
                      <a:endParaRPr sz="1400" b="1" u="none" strike="noStrike" cap="none">
                        <a:solidFill>
                          <a:schemeClr val="accent2"/>
                        </a:solidFill>
                        <a:latin typeface="Lato"/>
                        <a:ea typeface="Lato"/>
                        <a:cs typeface="Lato"/>
                        <a:sym typeface="Lato"/>
                      </a:endParaRPr>
                    </a:p>
                  </a:txBody>
                  <a:tcPr marL="91425" marR="91425" marT="91425" marB="91425" anchor="ctr">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chemeClr val="dk2"/>
                          </a:solidFill>
                          <a:latin typeface="Lato"/>
                          <a:ea typeface="Lato"/>
                          <a:cs typeface="Lato"/>
                          <a:sym typeface="Lato"/>
                        </a:rPr>
                        <a:t>How to budget</a:t>
                      </a:r>
                      <a:endParaRPr sz="1400" b="1" u="none" strike="noStrike" cap="none">
                        <a:solidFill>
                          <a:schemeClr val="dk2"/>
                        </a:solidFill>
                        <a:latin typeface="Lato"/>
                        <a:ea typeface="Lato"/>
                        <a:cs typeface="Lato"/>
                        <a:sym typeface="Lato"/>
                      </a:endParaRPr>
                    </a:p>
                  </a:txBody>
                  <a:tcPr marL="91425" marR="91425" marT="91425" marB="91425" anchor="ctr">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Getting a job</a:t>
                      </a:r>
                      <a:endParaRPr sz="1400" b="1" u="none" strike="noStrike" cap="none">
                        <a:solidFill>
                          <a:srgbClr val="262A33"/>
                        </a:solidFill>
                        <a:latin typeface="Lato"/>
                        <a:ea typeface="Lato"/>
                        <a:cs typeface="Lato"/>
                        <a:sym typeface="Lato"/>
                      </a:endParaRPr>
                    </a:p>
                  </a:txBody>
                  <a:tcPr marL="91425" marR="91425" marT="91425" marB="91425" anchor="ctr">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The impact of inflation</a:t>
                      </a:r>
                      <a:endParaRPr sz="1400" b="1" u="none" strike="noStrike" cap="none">
                        <a:solidFill>
                          <a:srgbClr val="262A33"/>
                        </a:solidFill>
                        <a:latin typeface="Lato"/>
                        <a:ea typeface="Lato"/>
                        <a:cs typeface="Lato"/>
                        <a:sym typeface="Lato"/>
                      </a:endParaRPr>
                    </a:p>
                  </a:txBody>
                  <a:tcPr marL="91425" marR="91425" marT="91425" marB="91425" anchor="ctr">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Being a critical consumer</a:t>
                      </a:r>
                      <a:endParaRPr sz="1400" b="1" u="none" strike="noStrike" cap="none">
                        <a:solidFill>
                          <a:srgbClr val="262A33"/>
                        </a:solidFill>
                        <a:latin typeface="Lato"/>
                        <a:ea typeface="Lato"/>
                        <a:cs typeface="Lato"/>
                        <a:sym typeface="Lato"/>
                      </a:endParaRPr>
                    </a:p>
                  </a:txBody>
                  <a:tcPr marL="91425" marR="91425" marT="91425" marB="91425" anchor="ctr">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262A33"/>
                          </a:solidFill>
                          <a:latin typeface="Lato"/>
                          <a:ea typeface="Lato"/>
                          <a:cs typeface="Lato"/>
                          <a:sym typeface="Lato"/>
                        </a:rPr>
                        <a:t>Budgeting for a holiday</a:t>
                      </a:r>
                      <a:endParaRPr sz="1400" b="1" u="none" strike="noStrike" cap="none">
                        <a:solidFill>
                          <a:srgbClr val="262A33"/>
                        </a:solidFill>
                        <a:latin typeface="Lato"/>
                        <a:ea typeface="Lato"/>
                        <a:cs typeface="Lato"/>
                        <a:sym typeface="Lato"/>
                      </a:endParaRPr>
                    </a:p>
                  </a:txBody>
                  <a:tcPr marL="91425" marR="91425" marT="91425" marB="91425" anchor="ctr">
                    <a:lnL w="28575" cap="flat" cmpd="sng">
                      <a:solidFill>
                        <a:srgbClr val="0543B3"/>
                      </a:solidFill>
                      <a:prstDash val="solid"/>
                      <a:round/>
                      <a:headEnd type="none" w="sm" len="sm"/>
                      <a:tailEnd type="none" w="sm" len="sm"/>
                    </a:lnL>
                    <a:lnR w="28575" cap="flat" cmpd="sng">
                      <a:solidFill>
                        <a:srgbClr val="0543B3"/>
                      </a:solidFill>
                      <a:prstDash val="solid"/>
                      <a:round/>
                      <a:headEnd type="none" w="sm" len="sm"/>
                      <a:tailEnd type="none" w="sm" len="sm"/>
                    </a:lnR>
                    <a:lnT w="28575" cap="flat" cmpd="sng">
                      <a:solidFill>
                        <a:srgbClr val="0543B3"/>
                      </a:solidFill>
                      <a:prstDash val="solid"/>
                      <a:round/>
                      <a:headEnd type="none" w="sm" len="sm"/>
                      <a:tailEnd type="none" w="sm" len="sm"/>
                    </a:lnT>
                    <a:lnB w="28575" cap="flat" cmpd="sng">
                      <a:solidFill>
                        <a:srgbClr val="0543B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32c63cc0bd_0_20"/>
          <p:cNvSpPr txBox="1"/>
          <p:nvPr/>
        </p:nvSpPr>
        <p:spPr>
          <a:xfrm>
            <a:off x="311700" y="3442550"/>
            <a:ext cx="8520600" cy="7926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Arial"/>
              <a:ea typeface="Arial"/>
              <a:cs typeface="Arial"/>
              <a:sym typeface="Arial"/>
            </a:endParaRPr>
          </a:p>
        </p:txBody>
      </p:sp>
      <p:sp>
        <p:nvSpPr>
          <p:cNvPr id="119" name="Google Shape;119;g132c63cc0bd_0_20"/>
          <p:cNvSpPr txBox="1"/>
          <p:nvPr/>
        </p:nvSpPr>
        <p:spPr>
          <a:xfrm>
            <a:off x="439450" y="978750"/>
            <a:ext cx="6212100" cy="4002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132c63cc0bd_0_20"/>
          <p:cNvSpPr txBox="1"/>
          <p:nvPr/>
        </p:nvSpPr>
        <p:spPr>
          <a:xfrm>
            <a:off x="0" y="1491150"/>
            <a:ext cx="9144000" cy="1385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0"/>
              <a:buFont typeface="Arial"/>
              <a:buNone/>
            </a:pPr>
            <a:r>
              <a:rPr lang="en-GB" sz="2400" b="0" i="0" u="none" strike="noStrike" cap="none">
                <a:solidFill>
                  <a:schemeClr val="lt1"/>
                </a:solidFill>
                <a:latin typeface="Lato"/>
                <a:ea typeface="Lato"/>
                <a:cs typeface="Lato"/>
                <a:sym typeface="Lato"/>
              </a:rPr>
              <a:t>Session 1:</a:t>
            </a:r>
            <a:endParaRPr sz="2400" b="0" i="0" u="none" strike="noStrike" cap="none">
              <a:solidFill>
                <a:schemeClr val="lt1"/>
              </a:solidFill>
              <a:latin typeface="Lato"/>
              <a:ea typeface="Lato"/>
              <a:cs typeface="Lato"/>
              <a:sym typeface="Lato"/>
            </a:endParaRPr>
          </a:p>
          <a:p>
            <a:pPr marL="0" marR="0" lvl="0" indent="0" algn="ctr" rtl="0">
              <a:lnSpc>
                <a:spcPct val="90000"/>
              </a:lnSpc>
              <a:spcBef>
                <a:spcPts val="0"/>
              </a:spcBef>
              <a:spcAft>
                <a:spcPts val="0"/>
              </a:spcAft>
              <a:buClr>
                <a:srgbClr val="000000"/>
              </a:buClr>
              <a:buSzPts val="8000"/>
              <a:buFont typeface="Arial"/>
              <a:buNone/>
            </a:pPr>
            <a:r>
              <a:rPr lang="en-GB" sz="5600" b="1" i="0" u="none" strike="noStrike" cap="none">
                <a:solidFill>
                  <a:schemeClr val="lt1"/>
                </a:solidFill>
                <a:latin typeface="Lato Black"/>
                <a:ea typeface="Lato Black"/>
                <a:cs typeface="Lato Black"/>
                <a:sym typeface="Lato Black"/>
              </a:rPr>
              <a:t>Spending decisions</a:t>
            </a:r>
            <a:endParaRPr sz="5600" b="1" i="0" u="none" strike="noStrike" cap="none">
              <a:solidFill>
                <a:schemeClr val="accent2"/>
              </a:solidFill>
              <a:latin typeface="Lato Black"/>
              <a:ea typeface="Lato Black"/>
              <a:cs typeface="Lato Black"/>
              <a:sym typeface="Lato Black"/>
            </a:endParaRPr>
          </a:p>
        </p:txBody>
      </p:sp>
      <p:sp>
        <p:nvSpPr>
          <p:cNvPr id="2" name="Google Shape;111;g1575e96a1fb_0_240">
            <a:extLst>
              <a:ext uri="{FF2B5EF4-FFF2-40B4-BE49-F238E27FC236}">
                <a16:creationId xmlns:a16="http://schemas.microsoft.com/office/drawing/2014/main" id="{4F97A753-A1D5-6F64-253E-D3A01A96F356}"/>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575e96a1fb_0_257"/>
          <p:cNvSpPr txBox="1"/>
          <p:nvPr/>
        </p:nvSpPr>
        <p:spPr>
          <a:xfrm>
            <a:off x="439450" y="978750"/>
            <a:ext cx="6212100" cy="4002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1575e96a1fb_0_257"/>
          <p:cNvSpPr txBox="1"/>
          <p:nvPr/>
        </p:nvSpPr>
        <p:spPr>
          <a:xfrm>
            <a:off x="360374" y="629069"/>
            <a:ext cx="6625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2000" b="0" i="0" u="none" strike="noStrike" cap="none">
                <a:solidFill>
                  <a:schemeClr val="accent2"/>
                </a:solidFill>
                <a:latin typeface="Lato Black"/>
                <a:ea typeface="Lato Black"/>
                <a:cs typeface="Lato Black"/>
                <a:sym typeface="Lato Black"/>
              </a:rPr>
              <a:t>By the end of the session, I will be able to:</a:t>
            </a:r>
            <a:endParaRPr sz="2000" b="0" i="0" u="none" strike="noStrike" cap="none">
              <a:solidFill>
                <a:schemeClr val="accent2"/>
              </a:solidFill>
              <a:latin typeface="Lato Black"/>
              <a:ea typeface="Lato Black"/>
              <a:cs typeface="Lato Black"/>
              <a:sym typeface="Lato Black"/>
            </a:endParaRPr>
          </a:p>
        </p:txBody>
      </p:sp>
      <p:sp>
        <p:nvSpPr>
          <p:cNvPr id="127" name="Google Shape;127;g1575e96a1fb_0_257"/>
          <p:cNvSpPr txBox="1"/>
          <p:nvPr/>
        </p:nvSpPr>
        <p:spPr>
          <a:xfrm>
            <a:off x="488175" y="1197875"/>
            <a:ext cx="7769100" cy="34221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7000"/>
              </a:lnSpc>
              <a:spcBef>
                <a:spcPts val="0"/>
              </a:spcBef>
              <a:spcAft>
                <a:spcPts val="0"/>
              </a:spcAft>
              <a:buClr>
                <a:schemeClr val="lt1"/>
              </a:buClr>
              <a:buSzPts val="2200"/>
              <a:buFont typeface="Lato"/>
              <a:buChar char="●"/>
            </a:pPr>
            <a:r>
              <a:rPr lang="en-GB" sz="2200" b="1" i="0" u="none" strike="noStrike" cap="none">
                <a:solidFill>
                  <a:schemeClr val="lt1"/>
                </a:solidFill>
                <a:latin typeface="Lato"/>
                <a:ea typeface="Lato"/>
                <a:cs typeface="Lato"/>
                <a:sym typeface="Lato"/>
              </a:rPr>
              <a:t>Distinguish the difference between financial needs and wants</a:t>
            </a:r>
            <a:endParaRPr sz="2200" b="1" i="0" u="none" strike="noStrike" cap="none">
              <a:solidFill>
                <a:schemeClr val="lt1"/>
              </a:solidFill>
              <a:latin typeface="Lato"/>
              <a:ea typeface="Lato"/>
              <a:cs typeface="Lato"/>
              <a:sym typeface="Lato"/>
            </a:endParaRPr>
          </a:p>
          <a:p>
            <a:pPr marL="457200" marR="0" lvl="0" indent="0" algn="l" rtl="0">
              <a:lnSpc>
                <a:spcPct val="107000"/>
              </a:lnSpc>
              <a:spcBef>
                <a:spcPts val="0"/>
              </a:spcBef>
              <a:spcAft>
                <a:spcPts val="0"/>
              </a:spcAft>
              <a:buClr>
                <a:srgbClr val="000000"/>
              </a:buClr>
              <a:buSzPts val="2200"/>
              <a:buFont typeface="Arial"/>
              <a:buNone/>
            </a:pPr>
            <a:endParaRPr sz="2200" b="1" i="0" u="none" strike="noStrike" cap="none">
              <a:solidFill>
                <a:schemeClr val="lt1"/>
              </a:solidFill>
              <a:latin typeface="Lato"/>
              <a:ea typeface="Lato"/>
              <a:cs typeface="Lato"/>
              <a:sym typeface="Lato"/>
            </a:endParaRPr>
          </a:p>
          <a:p>
            <a:pPr marL="457200" marR="0" lvl="0" indent="-368300" algn="l" rtl="0">
              <a:lnSpc>
                <a:spcPct val="107000"/>
              </a:lnSpc>
              <a:spcBef>
                <a:spcPts val="0"/>
              </a:spcBef>
              <a:spcAft>
                <a:spcPts val="0"/>
              </a:spcAft>
              <a:buClr>
                <a:schemeClr val="lt1"/>
              </a:buClr>
              <a:buSzPts val="2200"/>
              <a:buFont typeface="Lato"/>
              <a:buChar char="●"/>
            </a:pPr>
            <a:r>
              <a:rPr lang="en-GB" sz="2200" b="1" i="0" u="none" strike="noStrike" cap="none">
                <a:solidFill>
                  <a:schemeClr val="lt1"/>
                </a:solidFill>
                <a:latin typeface="Lato"/>
                <a:ea typeface="Lato"/>
                <a:cs typeface="Lato"/>
                <a:sym typeface="Lato"/>
              </a:rPr>
              <a:t>Assess personal and external influences </a:t>
            </a:r>
            <a:r>
              <a:rPr lang="en-GB" sz="2200" b="0" i="0" u="none" strike="noStrike" cap="none">
                <a:solidFill>
                  <a:schemeClr val="lt1"/>
                </a:solidFill>
                <a:latin typeface="Lato"/>
                <a:ea typeface="Lato"/>
                <a:cs typeface="Lato"/>
                <a:sym typeface="Lato"/>
              </a:rPr>
              <a:t>affecting spending decisions </a:t>
            </a:r>
            <a:endParaRPr sz="2200" b="0" i="0" u="none" strike="noStrike" cap="none">
              <a:solidFill>
                <a:schemeClr val="lt1"/>
              </a:solidFill>
              <a:latin typeface="Lato"/>
              <a:ea typeface="Lato"/>
              <a:cs typeface="Lato"/>
              <a:sym typeface="Lato"/>
            </a:endParaRPr>
          </a:p>
          <a:p>
            <a:pPr marL="457200" marR="0" lvl="0" indent="0" algn="l" rtl="0">
              <a:lnSpc>
                <a:spcPct val="107000"/>
              </a:lnSpc>
              <a:spcBef>
                <a:spcPts val="0"/>
              </a:spcBef>
              <a:spcAft>
                <a:spcPts val="0"/>
              </a:spcAft>
              <a:buClr>
                <a:srgbClr val="000000"/>
              </a:buClr>
              <a:buSzPts val="2200"/>
              <a:buFont typeface="Arial"/>
              <a:buNone/>
            </a:pPr>
            <a:endParaRPr sz="2200" b="1" i="0" u="none" strike="noStrike" cap="none">
              <a:solidFill>
                <a:schemeClr val="lt1"/>
              </a:solidFill>
              <a:latin typeface="Lato"/>
              <a:ea typeface="Lato"/>
              <a:cs typeface="Lato"/>
              <a:sym typeface="Lato"/>
            </a:endParaRPr>
          </a:p>
          <a:p>
            <a:pPr marL="457200" marR="0" lvl="0" indent="-368300" algn="l" rtl="0">
              <a:lnSpc>
                <a:spcPct val="107000"/>
              </a:lnSpc>
              <a:spcBef>
                <a:spcPts val="0"/>
              </a:spcBef>
              <a:spcAft>
                <a:spcPts val="0"/>
              </a:spcAft>
              <a:buClr>
                <a:schemeClr val="lt1"/>
              </a:buClr>
              <a:buSzPts val="2200"/>
              <a:buFont typeface="Lato"/>
              <a:buChar char="●"/>
            </a:pPr>
            <a:r>
              <a:rPr lang="en-GB" sz="2200" b="1" i="0" u="none" strike="noStrike" cap="none">
                <a:solidFill>
                  <a:schemeClr val="lt1"/>
                </a:solidFill>
                <a:latin typeface="Lato"/>
                <a:ea typeface="Lato"/>
                <a:cs typeface="Lato"/>
                <a:sym typeface="Lato"/>
              </a:rPr>
              <a:t>Evaluate how spending decisions may impact the environment and other people </a:t>
            </a:r>
            <a:endParaRPr sz="2200" b="1" i="0" u="none" strike="noStrike" cap="none">
              <a:solidFill>
                <a:schemeClr val="lt1"/>
              </a:solidFill>
              <a:latin typeface="Lato"/>
              <a:ea typeface="Lato"/>
              <a:cs typeface="Lato"/>
              <a:sym typeface="Lato"/>
            </a:endParaRPr>
          </a:p>
          <a:p>
            <a:pPr marL="9144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B7B7B7"/>
              </a:solidFill>
              <a:latin typeface="Lato Light"/>
              <a:ea typeface="Lato Light"/>
              <a:cs typeface="Lato Light"/>
              <a:sym typeface="Lato Light"/>
            </a:endParaRPr>
          </a:p>
        </p:txBody>
      </p:sp>
      <p:sp>
        <p:nvSpPr>
          <p:cNvPr id="3" name="Google Shape;111;g1575e96a1fb_0_240">
            <a:extLst>
              <a:ext uri="{FF2B5EF4-FFF2-40B4-BE49-F238E27FC236}">
                <a16:creationId xmlns:a16="http://schemas.microsoft.com/office/drawing/2014/main" id="{42C77D73-6993-7770-F419-CF3FEDDB7631}"/>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5e2f1462ae_0_7"/>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
        <p:nvSpPr>
          <p:cNvPr id="134" name="Google Shape;134;g15e2f1462ae_0_7"/>
          <p:cNvSpPr/>
          <p:nvPr/>
        </p:nvSpPr>
        <p:spPr>
          <a:xfrm>
            <a:off x="1338950" y="2382875"/>
            <a:ext cx="1624800" cy="1419000"/>
          </a:xfrm>
          <a:prstGeom prst="flowChartMagneticTap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Lato"/>
                <a:ea typeface="Lato"/>
                <a:cs typeface="Lato"/>
                <a:sym typeface="Lato"/>
              </a:rPr>
              <a:t>A ‘want’ is…</a:t>
            </a:r>
            <a:endParaRPr sz="2200" b="1" i="0" u="none" strike="noStrike" cap="none">
              <a:solidFill>
                <a:schemeClr val="lt1"/>
              </a:solidFill>
              <a:latin typeface="Lato"/>
              <a:ea typeface="Lato"/>
              <a:cs typeface="Lato"/>
              <a:sym typeface="Lato"/>
            </a:endParaRPr>
          </a:p>
        </p:txBody>
      </p:sp>
      <p:sp>
        <p:nvSpPr>
          <p:cNvPr id="135" name="Google Shape;135;g15e2f1462ae_0_7"/>
          <p:cNvSpPr/>
          <p:nvPr/>
        </p:nvSpPr>
        <p:spPr>
          <a:xfrm>
            <a:off x="5923575" y="2382875"/>
            <a:ext cx="1624800" cy="1419000"/>
          </a:xfrm>
          <a:prstGeom prst="flowChartMagneticTap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chemeClr val="lt1"/>
                </a:solidFill>
                <a:latin typeface="Lato"/>
                <a:ea typeface="Lato"/>
                <a:cs typeface="Lato"/>
                <a:sym typeface="Lato"/>
              </a:rPr>
              <a:t>Priorities are…</a:t>
            </a:r>
            <a:endParaRPr sz="1800" b="1" i="0" u="none" strike="noStrike" cap="none">
              <a:solidFill>
                <a:schemeClr val="lt1"/>
              </a:solidFill>
              <a:latin typeface="Lato"/>
              <a:ea typeface="Lato"/>
              <a:cs typeface="Lato"/>
              <a:sym typeface="Lato"/>
            </a:endParaRPr>
          </a:p>
        </p:txBody>
      </p:sp>
      <p:sp>
        <p:nvSpPr>
          <p:cNvPr id="136" name="Google Shape;136;g15e2f1462ae_0_7"/>
          <p:cNvSpPr/>
          <p:nvPr/>
        </p:nvSpPr>
        <p:spPr>
          <a:xfrm>
            <a:off x="3700363" y="2422400"/>
            <a:ext cx="1624800" cy="1419000"/>
          </a:xfrm>
          <a:prstGeom prst="flowChartMagneticTap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Lato"/>
                <a:ea typeface="Lato"/>
                <a:cs typeface="Lato"/>
                <a:sym typeface="Lato"/>
              </a:rPr>
              <a:t>A ‘need’ is…</a:t>
            </a:r>
            <a:endParaRPr sz="2200" b="1" i="0" u="none" strike="noStrike" cap="none">
              <a:solidFill>
                <a:schemeClr val="lt1"/>
              </a:solidFill>
              <a:latin typeface="Lato"/>
              <a:ea typeface="Lato"/>
              <a:cs typeface="Lato"/>
              <a:sym typeface="Lato"/>
            </a:endParaRPr>
          </a:p>
        </p:txBody>
      </p:sp>
      <p:sp>
        <p:nvSpPr>
          <p:cNvPr id="137" name="Google Shape;137;g15e2f1462ae_0_7"/>
          <p:cNvSpPr txBox="1">
            <a:spLocks noGrp="1"/>
          </p:cNvSpPr>
          <p:nvPr>
            <p:ph type="ctrTitle"/>
          </p:nvPr>
        </p:nvSpPr>
        <p:spPr>
          <a:xfrm>
            <a:off x="379375" y="406150"/>
            <a:ext cx="77316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Starter | Define the </a:t>
            </a:r>
            <a:r>
              <a:rPr lang="en-GB" sz="2900" b="0" i="0" u="none" strike="noStrike" cap="none">
                <a:solidFill>
                  <a:schemeClr val="accent2"/>
                </a:solidFill>
                <a:latin typeface="Lato Black"/>
                <a:ea typeface="Lato Black"/>
                <a:cs typeface="Lato Black"/>
                <a:sym typeface="Lato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keywords</a:t>
            </a:r>
            <a:endParaRPr sz="2900" b="1" i="0" u="none" strike="noStrike" cap="none">
              <a:solidFill>
                <a:schemeClr val="accent2"/>
              </a:solidFill>
              <a:latin typeface="Lato"/>
              <a:ea typeface="Lato"/>
              <a:cs typeface="Lato"/>
              <a:sym typeface="Lato"/>
            </a:endParaRPr>
          </a:p>
          <a:p>
            <a:pPr marL="0" marR="0" lvl="0" indent="0" algn="l" rtl="0">
              <a:lnSpc>
                <a:spcPct val="100000"/>
              </a:lnSpc>
              <a:spcBef>
                <a:spcPts val="0"/>
              </a:spcBef>
              <a:spcAft>
                <a:spcPts val="0"/>
              </a:spcAft>
              <a:buClr>
                <a:srgbClr val="000000"/>
              </a:buClr>
              <a:buSzPts val="990"/>
              <a:buFont typeface="Arial"/>
              <a:buNone/>
            </a:pPr>
            <a:endParaRPr sz="2900" b="1" i="0" u="none" strike="noStrike" cap="none">
              <a:solidFill>
                <a:schemeClr val="accent2"/>
              </a:solidFill>
              <a:latin typeface="Lato"/>
              <a:ea typeface="Lato"/>
              <a:cs typeface="Lato"/>
              <a:sym typeface="Lato"/>
            </a:endParaRPr>
          </a:p>
        </p:txBody>
      </p:sp>
      <p:sp>
        <p:nvSpPr>
          <p:cNvPr id="138" name="Google Shape;138;g15e2f1462ae_0_7"/>
          <p:cNvSpPr txBox="1"/>
          <p:nvPr/>
        </p:nvSpPr>
        <p:spPr>
          <a:xfrm>
            <a:off x="2615200" y="1070825"/>
            <a:ext cx="232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9" name="Google Shape;139;g15e2f1462ae_0_7"/>
          <p:cNvSpPr txBox="1"/>
          <p:nvPr/>
        </p:nvSpPr>
        <p:spPr>
          <a:xfrm>
            <a:off x="1263925" y="1126825"/>
            <a:ext cx="7497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Lato"/>
                <a:ea typeface="Lato"/>
                <a:cs typeface="Lato"/>
                <a:sym typeface="Lato"/>
              </a:rPr>
              <a:t>Zara is having to make some spending decisions. First off she’s been advised to think about </a:t>
            </a:r>
            <a:r>
              <a:rPr lang="en-GB" sz="16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what a </a:t>
            </a:r>
            <a:r>
              <a:rPr lang="en-GB" sz="1600" b="0" i="0" u="none" strike="noStrike" cap="none">
                <a:solidFill>
                  <a:schemeClr val="accent2"/>
                </a:solidFill>
                <a:latin typeface="Lato Black"/>
                <a:ea typeface="Lato Black"/>
                <a:cs typeface="Lato Black"/>
                <a:sym typeface="Lato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need </a:t>
            </a:r>
            <a:r>
              <a:rPr lang="en-GB" sz="16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is, what a </a:t>
            </a:r>
            <a:r>
              <a:rPr lang="en-GB" sz="1600" b="0" i="0" u="none" strike="noStrike" cap="none">
                <a:solidFill>
                  <a:schemeClr val="accent2"/>
                </a:solidFill>
                <a:latin typeface="Lato Black"/>
                <a:ea typeface="Lato Black"/>
                <a:cs typeface="Lato Black"/>
                <a:sym typeface="Lato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want</a:t>
            </a:r>
            <a:r>
              <a:rPr lang="en-GB" sz="1600" b="0" i="0" u="none" strike="noStrike" cap="none">
                <a:solidFill>
                  <a:schemeClr val="accent2"/>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GB" sz="1600" b="0" i="0" u="none" strike="noStrike" cap="none">
                <a:solidFill>
                  <a:schemeClr val="dk1"/>
                </a:solidFill>
                <a:latin typeface="Lato"/>
                <a:ea typeface="Lato"/>
                <a:cs typeface="Lato"/>
                <a:sym typeface="Lato"/>
              </a:rPr>
              <a:t>is and </a:t>
            </a:r>
            <a:r>
              <a:rPr lang="en-GB" sz="16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what </a:t>
            </a:r>
            <a:r>
              <a:rPr lang="en-GB" sz="1600" b="0" i="0" u="none" strike="noStrike" cap="none">
                <a:solidFill>
                  <a:schemeClr val="dk1"/>
                </a:solidFill>
                <a:latin typeface="Lato"/>
                <a:ea typeface="Lato"/>
                <a:cs typeface="Lato"/>
                <a:sym typeface="Lato"/>
              </a:rPr>
              <a:t>her </a:t>
            </a:r>
            <a:r>
              <a:rPr lang="en-GB" sz="1600" b="0" i="0" u="none" strike="noStrike" cap="none">
                <a:solidFill>
                  <a:schemeClr val="accent2"/>
                </a:solidFill>
                <a:latin typeface="Lato Black"/>
                <a:ea typeface="Lato Black"/>
                <a:cs typeface="Lato Black"/>
                <a:sym typeface="Lato Black"/>
              </a:rPr>
              <a:t>priorities</a:t>
            </a:r>
            <a:r>
              <a:rPr lang="en-GB" sz="1600" b="0" i="0" u="none" strike="noStrike" cap="none">
                <a:solidFill>
                  <a:schemeClr val="accent2"/>
                </a:solidFill>
                <a:latin typeface="Lato"/>
                <a:ea typeface="Lato"/>
                <a:cs typeface="Lato"/>
                <a:sym typeface="Lato"/>
              </a:rPr>
              <a:t> </a:t>
            </a:r>
            <a:r>
              <a:rPr lang="en-GB" sz="1600" b="0" i="0" u="none" strike="noStrike" cap="none">
                <a:solidFill>
                  <a:schemeClr val="dk1"/>
                </a:solidFill>
                <a:latin typeface="Lato"/>
                <a:ea typeface="Lato"/>
                <a:cs typeface="Lato"/>
                <a:sym typeface="Lato"/>
              </a:rPr>
              <a:t>are.</a:t>
            </a:r>
            <a:endParaRPr sz="1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Lato Black"/>
                <a:ea typeface="Lato Black"/>
                <a:cs typeface="Lato Black"/>
                <a:sym typeface="Lato Black"/>
              </a:rPr>
              <a:t>Can you help her define these words? </a:t>
            </a:r>
            <a:endParaRPr sz="1600" b="0" i="0" u="none" strike="noStrike" cap="none">
              <a:solidFill>
                <a:schemeClr val="dk1"/>
              </a:solidFill>
              <a:latin typeface="Lato Black"/>
              <a:ea typeface="Lato Black"/>
              <a:cs typeface="Lato Black"/>
              <a:sym typeface="Lato Black"/>
            </a:endParaRPr>
          </a:p>
        </p:txBody>
      </p:sp>
      <p:pic>
        <p:nvPicPr>
          <p:cNvPr id="140" name="Google Shape;140;g15e2f1462ae_0_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625" y="1126825"/>
            <a:ext cx="985201" cy="985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9b684b7c01_0_0"/>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sp>
        <p:nvSpPr>
          <p:cNvPr id="146" name="Google Shape;146;g19b684b7c01_0_0"/>
          <p:cNvSpPr/>
          <p:nvPr/>
        </p:nvSpPr>
        <p:spPr>
          <a:xfrm>
            <a:off x="360375" y="2370925"/>
            <a:ext cx="1624800" cy="1419000"/>
          </a:xfrm>
          <a:prstGeom prst="flowChartMagneticTap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Lato"/>
                <a:ea typeface="Lato"/>
                <a:cs typeface="Lato"/>
                <a:sym typeface="Lato"/>
              </a:rPr>
              <a:t>A ‘want’ is…</a:t>
            </a:r>
            <a:endParaRPr sz="2200" b="1" i="0" u="none" strike="noStrike" cap="none">
              <a:solidFill>
                <a:schemeClr val="lt1"/>
              </a:solidFill>
              <a:latin typeface="Lato"/>
              <a:ea typeface="Lato"/>
              <a:cs typeface="Lato"/>
              <a:sym typeface="Lato"/>
            </a:endParaRPr>
          </a:p>
        </p:txBody>
      </p:sp>
      <p:sp>
        <p:nvSpPr>
          <p:cNvPr id="147" name="Google Shape;147;g19b684b7c01_0_0"/>
          <p:cNvSpPr/>
          <p:nvPr/>
        </p:nvSpPr>
        <p:spPr>
          <a:xfrm>
            <a:off x="4945000" y="2370925"/>
            <a:ext cx="1624800" cy="1419000"/>
          </a:xfrm>
          <a:prstGeom prst="flowChartMagneticTap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chemeClr val="lt1"/>
                </a:solidFill>
                <a:latin typeface="Lato"/>
                <a:ea typeface="Lato"/>
                <a:cs typeface="Lato"/>
                <a:sym typeface="Lato"/>
              </a:rPr>
              <a:t>Priorities are…</a:t>
            </a:r>
            <a:endParaRPr sz="1800" b="1" i="0" u="none" strike="noStrike" cap="none">
              <a:solidFill>
                <a:schemeClr val="lt1"/>
              </a:solidFill>
              <a:latin typeface="Lato"/>
              <a:ea typeface="Lato"/>
              <a:cs typeface="Lato"/>
              <a:sym typeface="Lato"/>
            </a:endParaRPr>
          </a:p>
        </p:txBody>
      </p:sp>
      <p:sp>
        <p:nvSpPr>
          <p:cNvPr id="148" name="Google Shape;148;g19b684b7c01_0_0"/>
          <p:cNvSpPr/>
          <p:nvPr/>
        </p:nvSpPr>
        <p:spPr>
          <a:xfrm>
            <a:off x="2721788" y="2410450"/>
            <a:ext cx="1624800" cy="1419000"/>
          </a:xfrm>
          <a:prstGeom prst="flowChartMagneticTap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Lato"/>
                <a:ea typeface="Lato"/>
                <a:cs typeface="Lato"/>
                <a:sym typeface="Lato"/>
              </a:rPr>
              <a:t>A ‘need’ is…</a:t>
            </a:r>
            <a:endParaRPr sz="2200" b="1" i="0" u="none" strike="noStrike" cap="none">
              <a:solidFill>
                <a:schemeClr val="lt1"/>
              </a:solidFill>
              <a:latin typeface="Lato"/>
              <a:ea typeface="Lato"/>
              <a:cs typeface="Lato"/>
              <a:sym typeface="Lato"/>
            </a:endParaRPr>
          </a:p>
        </p:txBody>
      </p:sp>
      <p:sp>
        <p:nvSpPr>
          <p:cNvPr id="149" name="Google Shape;149;g19b684b7c01_0_0"/>
          <p:cNvSpPr txBox="1">
            <a:spLocks noGrp="1"/>
          </p:cNvSpPr>
          <p:nvPr>
            <p:ph type="ctrTitle"/>
          </p:nvPr>
        </p:nvSpPr>
        <p:spPr>
          <a:xfrm>
            <a:off x="379375" y="406150"/>
            <a:ext cx="7731600" cy="5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GB" sz="2900" b="0" i="0" u="none" strike="noStrike" cap="none">
                <a:solidFill>
                  <a:schemeClr val="accent2"/>
                </a:solidFill>
                <a:latin typeface="Lato Black"/>
                <a:ea typeface="Lato Black"/>
                <a:cs typeface="Lato Black"/>
                <a:sym typeface="Lato Black"/>
              </a:rPr>
              <a:t>Starter | Define the key words</a:t>
            </a:r>
            <a:endParaRPr sz="2900" b="1" i="0" u="none" strike="noStrike" cap="none">
              <a:solidFill>
                <a:schemeClr val="accent2"/>
              </a:solidFill>
              <a:latin typeface="Lato"/>
              <a:ea typeface="Lato"/>
              <a:cs typeface="Lato"/>
              <a:sym typeface="Lato"/>
            </a:endParaRPr>
          </a:p>
          <a:p>
            <a:pPr marL="0" marR="0" lvl="0" indent="0" algn="l" rtl="0">
              <a:lnSpc>
                <a:spcPct val="100000"/>
              </a:lnSpc>
              <a:spcBef>
                <a:spcPts val="0"/>
              </a:spcBef>
              <a:spcAft>
                <a:spcPts val="0"/>
              </a:spcAft>
              <a:buClr>
                <a:srgbClr val="000000"/>
              </a:buClr>
              <a:buSzPts val="990"/>
              <a:buFont typeface="Arial"/>
              <a:buNone/>
            </a:pPr>
            <a:endParaRPr sz="2900" b="1" i="0" u="none" strike="noStrike" cap="none">
              <a:solidFill>
                <a:schemeClr val="accent2"/>
              </a:solidFill>
              <a:latin typeface="Lato"/>
              <a:ea typeface="Lato"/>
              <a:cs typeface="Lato"/>
              <a:sym typeface="Lato"/>
            </a:endParaRPr>
          </a:p>
        </p:txBody>
      </p:sp>
      <p:sp>
        <p:nvSpPr>
          <p:cNvPr id="150" name="Google Shape;150;g19b684b7c01_0_0"/>
          <p:cNvSpPr txBox="1"/>
          <p:nvPr/>
        </p:nvSpPr>
        <p:spPr>
          <a:xfrm>
            <a:off x="2615200" y="1070825"/>
            <a:ext cx="232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1" name="Google Shape;151;g19b684b7c01_0_0"/>
          <p:cNvSpPr/>
          <p:nvPr/>
        </p:nvSpPr>
        <p:spPr>
          <a:xfrm>
            <a:off x="7250150" y="1196625"/>
            <a:ext cx="1624800" cy="2926200"/>
          </a:xfrm>
          <a:prstGeom prst="roundRect">
            <a:avLst>
              <a:gd name="adj" fmla="val 16667"/>
            </a:avLst>
          </a:prstGeom>
          <a:solidFill>
            <a:srgbClr val="7EACF7"/>
          </a:solidFill>
          <a:ln w="9525" cap="flat" cmpd="sng">
            <a:solidFill>
              <a:srgbClr val="7EACF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sng" strike="noStrike" cap="none">
                <a:solidFill>
                  <a:srgbClr val="000000"/>
                </a:solidFill>
                <a:latin typeface="Lato"/>
                <a:ea typeface="Lato"/>
                <a:cs typeface="Lato"/>
                <a:sym typeface="Lato"/>
              </a:rPr>
              <a:t>Keywords</a:t>
            </a:r>
            <a:endParaRPr sz="1600" b="0" i="0" u="none" strike="noStrike" cap="none">
              <a:solidFill>
                <a:srgbClr val="000000"/>
              </a:solidFill>
              <a:latin typeface="Lato"/>
              <a:ea typeface="Lato"/>
              <a:cs typeface="Lato"/>
              <a:sym typeface="Lato"/>
            </a:endParaRPr>
          </a:p>
          <a:p>
            <a:pPr marL="0" marR="0" lvl="0" indent="0" algn="l" rtl="0">
              <a:lnSpc>
                <a:spcPct val="150000"/>
              </a:lnSpc>
              <a:spcBef>
                <a:spcPts val="0"/>
              </a:spcBef>
              <a:spcAft>
                <a:spcPts val="0"/>
              </a:spcAft>
              <a:buClr>
                <a:srgbClr val="000000"/>
              </a:buClr>
              <a:buSzPts val="1600"/>
              <a:buFont typeface="Arial"/>
              <a:buNone/>
            </a:pPr>
            <a:r>
              <a:rPr lang="en-GB" sz="1600" b="0" i="0" u="none" strike="noStrike" cap="none">
                <a:solidFill>
                  <a:srgbClr val="000000"/>
                </a:solidFill>
                <a:latin typeface="Lato"/>
                <a:ea typeface="Lato"/>
                <a:cs typeface="Lato"/>
                <a:sym typeface="Lato"/>
              </a:rPr>
              <a:t>Needs </a:t>
            </a:r>
            <a:endParaRPr sz="1600" b="0" i="0" u="none" strike="noStrike" cap="none">
              <a:solidFill>
                <a:srgbClr val="000000"/>
              </a:solidFill>
              <a:latin typeface="Lato"/>
              <a:ea typeface="Lato"/>
              <a:cs typeface="Lato"/>
              <a:sym typeface="Lato"/>
            </a:endParaRPr>
          </a:p>
          <a:p>
            <a:pPr marL="0" marR="0" lvl="0" indent="0" algn="l" rtl="0">
              <a:lnSpc>
                <a:spcPct val="150000"/>
              </a:lnSpc>
              <a:spcBef>
                <a:spcPts val="0"/>
              </a:spcBef>
              <a:spcAft>
                <a:spcPts val="0"/>
              </a:spcAft>
              <a:buClr>
                <a:srgbClr val="000000"/>
              </a:buClr>
              <a:buSzPts val="1600"/>
              <a:buFont typeface="Arial"/>
              <a:buNone/>
            </a:pPr>
            <a:r>
              <a:rPr lang="en-GB" sz="1600" b="0" i="0" u="none" strike="noStrike" cap="none">
                <a:solidFill>
                  <a:srgbClr val="000000"/>
                </a:solidFill>
                <a:latin typeface="Lato"/>
                <a:ea typeface="Lato"/>
                <a:cs typeface="Lato"/>
                <a:sym typeface="Lato"/>
              </a:rPr>
              <a:t>Wants </a:t>
            </a:r>
            <a:endParaRPr sz="1600" b="0" i="0" u="none" strike="noStrike" cap="none">
              <a:solidFill>
                <a:srgbClr val="000000"/>
              </a:solidFill>
              <a:latin typeface="Lato"/>
              <a:ea typeface="Lato"/>
              <a:cs typeface="Lato"/>
              <a:sym typeface="Lato"/>
            </a:endParaRPr>
          </a:p>
          <a:p>
            <a:pPr marL="0" marR="0" lvl="0" indent="0" algn="l" rtl="0">
              <a:lnSpc>
                <a:spcPct val="150000"/>
              </a:lnSpc>
              <a:spcBef>
                <a:spcPts val="0"/>
              </a:spcBef>
              <a:spcAft>
                <a:spcPts val="0"/>
              </a:spcAft>
              <a:buClr>
                <a:srgbClr val="000000"/>
              </a:buClr>
              <a:buSzPts val="1600"/>
              <a:buFont typeface="Arial"/>
              <a:buNone/>
            </a:pPr>
            <a:r>
              <a:rPr lang="en-GB" sz="1600" b="0" i="0" u="none" strike="noStrike" cap="none">
                <a:solidFill>
                  <a:srgbClr val="000000"/>
                </a:solidFill>
                <a:latin typeface="Lato"/>
                <a:ea typeface="Lato"/>
                <a:cs typeface="Lato"/>
                <a:sym typeface="Lato"/>
              </a:rPr>
              <a:t>Priorities</a:t>
            </a:r>
            <a:endParaRPr sz="16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Lato"/>
                <a:ea typeface="Lato"/>
                <a:cs typeface="Lato"/>
                <a:sym typeface="Lato"/>
              </a:rPr>
              <a:t>External influences</a:t>
            </a:r>
            <a:endParaRPr sz="16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endParaRPr sz="1100" b="0" i="0" u="none" strike="noStrike" cap="none">
              <a:solidFill>
                <a:srgbClr val="000000"/>
              </a:solidFill>
              <a:latin typeface="Lato"/>
              <a:ea typeface="Lato"/>
              <a:cs typeface="Lato"/>
              <a:sym typeface="Lato"/>
            </a:endParaRPr>
          </a:p>
          <a:p>
            <a:pPr marL="0" marR="0" lvl="0" indent="0" algn="l" rtl="0">
              <a:lnSpc>
                <a:spcPct val="150000"/>
              </a:lnSpc>
              <a:spcBef>
                <a:spcPts val="0"/>
              </a:spcBef>
              <a:spcAft>
                <a:spcPts val="0"/>
              </a:spcAft>
              <a:buClr>
                <a:srgbClr val="000000"/>
              </a:buClr>
              <a:buSzPts val="1600"/>
              <a:buFont typeface="Arial"/>
              <a:buNone/>
            </a:pPr>
            <a:r>
              <a:rPr lang="en-GB" sz="1600" b="0" i="0" u="none" strike="noStrike" cap="none">
                <a:solidFill>
                  <a:srgbClr val="000000"/>
                </a:solidFill>
                <a:latin typeface="Lato"/>
                <a:ea typeface="Lato"/>
                <a:cs typeface="Lato"/>
                <a:sym typeface="Lato"/>
              </a:rPr>
              <a:t>Values</a:t>
            </a:r>
            <a:endParaRPr sz="1600" b="0" i="0" u="none" strike="noStrike" cap="none">
              <a:solidFill>
                <a:srgbClr val="000000"/>
              </a:solidFill>
              <a:latin typeface="Lato"/>
              <a:ea typeface="Lato"/>
              <a:cs typeface="Lato"/>
              <a:sym typeface="Lato"/>
            </a:endParaRPr>
          </a:p>
        </p:txBody>
      </p:sp>
      <p:pic>
        <p:nvPicPr>
          <p:cNvPr id="152" name="Google Shape;152;g19b684b7c01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625" y="1126825"/>
            <a:ext cx="985201" cy="985201"/>
          </a:xfrm>
          <a:prstGeom prst="rect">
            <a:avLst/>
          </a:prstGeom>
          <a:noFill/>
          <a:ln>
            <a:noFill/>
          </a:ln>
        </p:spPr>
      </p:pic>
      <p:sp>
        <p:nvSpPr>
          <p:cNvPr id="153" name="Google Shape;153;g19b684b7c01_0_0"/>
          <p:cNvSpPr/>
          <p:nvPr/>
        </p:nvSpPr>
        <p:spPr>
          <a:xfrm>
            <a:off x="379375" y="3886988"/>
            <a:ext cx="1738800" cy="1092300"/>
          </a:xfrm>
          <a:prstGeom prst="roundRect">
            <a:avLst>
              <a:gd name="adj" fmla="val 16667"/>
            </a:avLst>
          </a:prstGeom>
          <a:solidFill>
            <a:schemeClr val="accent6"/>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a:solidFill>
                  <a:schemeClr val="dk1"/>
                </a:solidFill>
                <a:latin typeface="Lato"/>
                <a:ea typeface="Lato"/>
                <a:cs typeface="Lato"/>
                <a:sym typeface="Lato"/>
              </a:rPr>
              <a:t>Somet</a:t>
            </a: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hing </a:t>
            </a:r>
            <a:r>
              <a:rPr lang="en-GB" sz="1400" b="0" i="0" u="none" strike="noStrike" cap="none">
                <a:solidFill>
                  <a:schemeClr val="dk1"/>
                </a:solidFill>
                <a:latin typeface="Lato"/>
                <a:ea typeface="Lato"/>
                <a:cs typeface="Lato"/>
                <a:sym typeface="Lato"/>
              </a:rPr>
              <a:t>people would like to do or have. They are not essential.</a:t>
            </a:r>
            <a:endParaRPr sz="1400" b="0" i="0" u="none" strike="noStrike" cap="none">
              <a:solidFill>
                <a:schemeClr val="dk1"/>
              </a:solidFill>
              <a:latin typeface="Lato"/>
              <a:ea typeface="Lato"/>
              <a:cs typeface="Lato"/>
              <a:sym typeface="Lato"/>
            </a:endParaRPr>
          </a:p>
        </p:txBody>
      </p:sp>
      <p:sp>
        <p:nvSpPr>
          <p:cNvPr id="154" name="Google Shape;154;g19b684b7c01_0_0"/>
          <p:cNvSpPr/>
          <p:nvPr/>
        </p:nvSpPr>
        <p:spPr>
          <a:xfrm>
            <a:off x="2664800" y="3887000"/>
            <a:ext cx="1738800" cy="1092300"/>
          </a:xfrm>
          <a:prstGeom prst="roundRect">
            <a:avLst>
              <a:gd name="adj" fmla="val 16667"/>
            </a:avLst>
          </a:prstGeom>
          <a:solidFill>
            <a:schemeClr val="accent6"/>
          </a:solidFill>
          <a:ln w="28575" cap="flat" cmpd="sng">
            <a:solidFill>
              <a:srgbClr val="0543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a:solidFill>
                  <a:schemeClr val="dk1"/>
                </a:solidFill>
                <a:latin typeface="Lato"/>
                <a:ea typeface="Lato"/>
                <a:cs typeface="Lato"/>
                <a:sym typeface="Lato"/>
              </a:rPr>
              <a:t>Something that are essential and that people must have to be healthy and safe. </a:t>
            </a:r>
            <a:endParaRPr sz="1400" b="0" i="0" u="none" strike="noStrike" cap="none">
              <a:solidFill>
                <a:schemeClr val="dk1"/>
              </a:solidFill>
              <a:latin typeface="Arial"/>
              <a:ea typeface="Arial"/>
              <a:cs typeface="Arial"/>
              <a:sym typeface="Arial"/>
            </a:endParaRPr>
          </a:p>
        </p:txBody>
      </p:sp>
      <p:sp>
        <p:nvSpPr>
          <p:cNvPr id="155" name="Google Shape;155;g19b684b7c01_0_0"/>
          <p:cNvSpPr/>
          <p:nvPr/>
        </p:nvSpPr>
        <p:spPr>
          <a:xfrm>
            <a:off x="4888000" y="3887000"/>
            <a:ext cx="1738800" cy="1092300"/>
          </a:xfrm>
          <a:prstGeom prst="roundRect">
            <a:avLst>
              <a:gd name="adj" fmla="val 16667"/>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Lato"/>
                <a:ea typeface="Lato"/>
                <a:cs typeface="Lato"/>
                <a:sym typeface="Lato"/>
              </a:rPr>
              <a:t>Things people consider more important than other things.</a:t>
            </a:r>
            <a:endParaRPr sz="1400" b="0" i="0" u="none" strike="noStrike" cap="none">
              <a:solidFill>
                <a:schemeClr val="dk1"/>
              </a:solidFill>
              <a:latin typeface="Lato"/>
              <a:ea typeface="Lato"/>
              <a:cs typeface="Lato"/>
              <a:sym typeface="Lato"/>
            </a:endParaRPr>
          </a:p>
        </p:txBody>
      </p:sp>
      <p:sp>
        <p:nvSpPr>
          <p:cNvPr id="156" name="Google Shape;156;g19b684b7c01_0_0"/>
          <p:cNvSpPr txBox="1"/>
          <p:nvPr/>
        </p:nvSpPr>
        <p:spPr>
          <a:xfrm>
            <a:off x="1263925" y="1126825"/>
            <a:ext cx="56964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Zara is having to make some spending decisions. First off she’s been advised to think about what is a </a:t>
            </a:r>
            <a:r>
              <a:rPr lang="en-GB" sz="1400" b="0" i="0" u="none" strike="noStrike" cap="none">
                <a:solidFill>
                  <a:schemeClr val="accent2"/>
                </a:solidFill>
                <a:latin typeface="Lato Black"/>
                <a:ea typeface="Lato Black"/>
                <a:cs typeface="Lato Black"/>
                <a:sym typeface="Lato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need</a:t>
            </a: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what is a </a:t>
            </a:r>
            <a:r>
              <a:rPr lang="en-GB" sz="1400" b="0" i="0" u="none" strike="noStrike" cap="none">
                <a:solidFill>
                  <a:schemeClr val="accent2"/>
                </a:solidFill>
                <a:latin typeface="Lato Black"/>
                <a:ea typeface="Lato Black"/>
                <a:cs typeface="Lato Black"/>
                <a:sym typeface="Lato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what</a:t>
            </a:r>
            <a:r>
              <a:rPr lang="en-GB" sz="1400" b="0" i="0" u="none" strike="noStrike" cap="none">
                <a:solidFill>
                  <a:schemeClr val="accent2"/>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and </a:t>
            </a: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want </a:t>
            </a: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her </a:t>
            </a:r>
            <a:r>
              <a:rPr lang="en-GB" sz="1400" b="0" i="0" u="none" strike="noStrike" cap="none">
                <a:solidFill>
                  <a:schemeClr val="accent2"/>
                </a:solidFill>
                <a:latin typeface="Lato Black"/>
                <a:ea typeface="Lato Black"/>
                <a:cs typeface="Lato Black"/>
                <a:sym typeface="Lato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priorities</a:t>
            </a:r>
            <a:r>
              <a:rPr lang="en-GB" sz="1400" b="0" i="0" u="none" strike="noStrike" cap="none">
                <a:solidFill>
                  <a:schemeClr val="accent2"/>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en-GB" sz="1400" b="0" i="0" u="none" strike="noStrike" cap="none">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are.</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GB" sz="1400" b="0" i="0" u="none" strike="noStrike" cap="none">
                <a:solidFill>
                  <a:schemeClr val="dk1"/>
                </a:solidFill>
                <a:latin typeface="Lato Black"/>
                <a:ea typeface="Lato Black"/>
                <a:cs typeface="Lato Black"/>
                <a:sym typeface="Lato Black"/>
              </a:rPr>
              <a:t>Can you help her define these words? </a:t>
            </a:r>
            <a:endParaRPr sz="1400" b="0" i="0" u="none" strike="noStrike" cap="none">
              <a:solidFill>
                <a:schemeClr val="dk1"/>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35a92d921c_0_0"/>
          <p:cNvSpPr txBox="1"/>
          <p:nvPr/>
        </p:nvSpPr>
        <p:spPr>
          <a:xfrm>
            <a:off x="366100" y="353073"/>
            <a:ext cx="6465900" cy="549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600" i="0" u="none" strike="noStrike" cap="none">
                <a:solidFill>
                  <a:schemeClr val="accent2"/>
                </a:solidFill>
                <a:latin typeface="Lato Black"/>
                <a:ea typeface="Lato Black"/>
                <a:cs typeface="Lato Black"/>
                <a:sym typeface="Lato Black"/>
              </a:rPr>
              <a:t>Needs and wants </a:t>
            </a:r>
            <a:r>
              <a:rPr lang="en-GB" sz="3600">
                <a:solidFill>
                  <a:schemeClr val="accent2"/>
                </a:solidFill>
                <a:latin typeface="Lato Black"/>
                <a:ea typeface="Lato Black"/>
                <a:cs typeface="Lato Black"/>
                <a:sym typeface="Lato Black"/>
              </a:rPr>
              <a:t>- </a:t>
            </a:r>
            <a:r>
              <a:rPr lang="en-GB" sz="3600" i="0" u="none" strike="noStrike" cap="none">
                <a:solidFill>
                  <a:schemeClr val="accent2"/>
                </a:solidFill>
                <a:latin typeface="Lato Black"/>
                <a:ea typeface="Lato Black"/>
                <a:cs typeface="Lato Black"/>
                <a:sym typeface="Lato Black"/>
              </a:rPr>
              <a:t>Poku Banks</a:t>
            </a:r>
            <a:endParaRPr sz="1400" b="1" i="0" u="none" strike="noStrike" cap="none">
              <a:solidFill>
                <a:srgbClr val="000000"/>
              </a:solidFill>
            </a:endParaRPr>
          </a:p>
          <a:p>
            <a:pPr marL="0" marR="0" lvl="0" indent="0" algn="l" rtl="0">
              <a:lnSpc>
                <a:spcPct val="115000"/>
              </a:lnSpc>
              <a:spcBef>
                <a:spcPts val="0"/>
              </a:spcBef>
              <a:spcAft>
                <a:spcPts val="0"/>
              </a:spcAft>
              <a:buClr>
                <a:srgbClr val="000000"/>
              </a:buClr>
              <a:buSzPts val="3600"/>
              <a:buFont typeface="Arial"/>
              <a:buNone/>
            </a:pPr>
            <a:endParaRPr sz="2600" b="1" i="0" u="none" strike="noStrike" cap="none">
              <a:solidFill>
                <a:srgbClr val="000000"/>
              </a:solidFill>
              <a:latin typeface="Lato"/>
              <a:ea typeface="Lato"/>
              <a:cs typeface="Lato"/>
              <a:sym typeface="Lato"/>
            </a:endParaRPr>
          </a:p>
        </p:txBody>
      </p:sp>
      <p:sp>
        <p:nvSpPr>
          <p:cNvPr id="162" name="Google Shape;162;g135a92d921c_0_0"/>
          <p:cNvSpPr txBox="1"/>
          <p:nvPr/>
        </p:nvSpPr>
        <p:spPr>
          <a:xfrm>
            <a:off x="284175" y="1377450"/>
            <a:ext cx="5259300" cy="735300"/>
          </a:xfrm>
          <a:prstGeom prst="rect">
            <a:avLst/>
          </a:prstGeom>
          <a:noFill/>
          <a:ln>
            <a:noFill/>
          </a:ln>
        </p:spPr>
        <p:txBody>
          <a:bodyPr spcFirstLastPara="1" wrap="square" lIns="0" tIns="0" rIns="0" bIns="0" anchor="t" anchorCtr="0">
            <a:noAutofit/>
          </a:bodyPr>
          <a:lstStyle/>
          <a:p>
            <a:pPr marL="457200" marR="0" lvl="0" indent="-330200" algn="l" rtl="0">
              <a:lnSpc>
                <a:spcPct val="115000"/>
              </a:lnSpc>
              <a:spcBef>
                <a:spcPts val="0"/>
              </a:spcBef>
              <a:spcAft>
                <a:spcPts val="0"/>
              </a:spcAft>
              <a:buClr>
                <a:schemeClr val="lt1"/>
              </a:buClr>
              <a:buSzPts val="1600"/>
              <a:buFont typeface="Lato"/>
              <a:buChar char="●"/>
            </a:pPr>
            <a:r>
              <a:rPr lang="en-GB" sz="1600" b="1" i="0" u="none" strike="noStrike" cap="none">
                <a:solidFill>
                  <a:schemeClr val="lt1"/>
                </a:solidFill>
                <a:highlight>
                  <a:schemeClr val="accent1"/>
                </a:highlight>
                <a:latin typeface="Lato"/>
                <a:ea typeface="Lato"/>
                <a:cs typeface="Lato"/>
                <a:sym typeface="Lato"/>
              </a:rPr>
              <a:t>Watch the following video. </a:t>
            </a:r>
            <a:endParaRPr sz="1600" b="1" i="0" u="none" strike="noStrike" cap="none">
              <a:solidFill>
                <a:schemeClr val="lt1"/>
              </a:solidFill>
              <a:highlight>
                <a:schemeClr val="accent1"/>
              </a:highlight>
              <a:latin typeface="Lato"/>
              <a:ea typeface="Lato"/>
              <a:cs typeface="Lato"/>
              <a:sym typeface="Lato"/>
            </a:endParaRPr>
          </a:p>
          <a:p>
            <a:pPr marL="914400" marR="0" lvl="0" indent="0" algn="l" rtl="0">
              <a:lnSpc>
                <a:spcPct val="115000"/>
              </a:lnSpc>
              <a:spcBef>
                <a:spcPts val="0"/>
              </a:spcBef>
              <a:spcAft>
                <a:spcPts val="0"/>
              </a:spcAft>
              <a:buNone/>
            </a:pPr>
            <a:endParaRPr sz="1600" b="0" i="0" u="none" strike="noStrike" cap="none">
              <a:solidFill>
                <a:schemeClr val="lt1"/>
              </a:solidFill>
              <a:highlight>
                <a:schemeClr val="accent1"/>
              </a:highlight>
              <a:latin typeface="Lato"/>
              <a:ea typeface="Lato"/>
              <a:cs typeface="Lato"/>
              <a:sym typeface="Lato"/>
            </a:endParaRPr>
          </a:p>
          <a:p>
            <a:pPr marL="457200" marR="0" lvl="0" indent="-330200" algn="l" rtl="0">
              <a:lnSpc>
                <a:spcPct val="115000"/>
              </a:lnSpc>
              <a:spcBef>
                <a:spcPts val="0"/>
              </a:spcBef>
              <a:spcAft>
                <a:spcPts val="0"/>
              </a:spcAft>
              <a:buClr>
                <a:schemeClr val="lt1"/>
              </a:buClr>
              <a:buSzPts val="1600"/>
              <a:buFont typeface="Lato"/>
              <a:buChar char="●"/>
            </a:pPr>
            <a:r>
              <a:rPr lang="en-GB" sz="1600" b="0" i="0" u="none" strike="noStrike" cap="none">
                <a:solidFill>
                  <a:schemeClr val="lt1"/>
                </a:solidFill>
                <a:highlight>
                  <a:schemeClr val="accent1"/>
                </a:highlight>
                <a:latin typeface="Lato"/>
                <a:ea typeface="Lato"/>
                <a:cs typeface="Lato"/>
                <a:sym typeface="Lato"/>
              </a:rPr>
              <a:t>How can you tell what is a NEED from what is a WANT when it comes to buying things?</a:t>
            </a:r>
            <a:endParaRPr sz="1600" b="0" i="0" u="none" strike="noStrike" cap="none">
              <a:solidFill>
                <a:srgbClr val="FFFFFF"/>
              </a:solidFill>
              <a:highlight>
                <a:schemeClr val="accent1"/>
              </a:highlight>
              <a:latin typeface="Lato"/>
              <a:ea typeface="Lato"/>
              <a:cs typeface="Lato"/>
              <a:sym typeface="Lato"/>
            </a:endParaRPr>
          </a:p>
          <a:p>
            <a:pPr marL="1371600" marR="0" lvl="0" indent="0" algn="l" rtl="0">
              <a:lnSpc>
                <a:spcPct val="115000"/>
              </a:lnSpc>
              <a:spcBef>
                <a:spcPts val="0"/>
              </a:spcBef>
              <a:spcAft>
                <a:spcPts val="0"/>
              </a:spcAft>
              <a:buNone/>
            </a:pPr>
            <a:endParaRPr sz="1600" b="0" i="0" u="none" strike="noStrike" cap="none">
              <a:solidFill>
                <a:srgbClr val="FFFFFF"/>
              </a:solidFill>
              <a:highlight>
                <a:schemeClr val="accent1"/>
              </a:highlight>
              <a:latin typeface="Lato"/>
              <a:ea typeface="Lato"/>
              <a:cs typeface="Lato"/>
              <a:sym typeface="Lato"/>
            </a:endParaRPr>
          </a:p>
          <a:p>
            <a:pPr marL="457200" marR="0" lvl="0" indent="-330200" algn="l" rtl="0">
              <a:lnSpc>
                <a:spcPct val="115000"/>
              </a:lnSpc>
              <a:spcBef>
                <a:spcPts val="0"/>
              </a:spcBef>
              <a:spcAft>
                <a:spcPts val="0"/>
              </a:spcAft>
              <a:buClr>
                <a:srgbClr val="FFFFFF"/>
              </a:buClr>
              <a:buSzPts val="1600"/>
              <a:buFont typeface="Lato"/>
              <a:buChar char="●"/>
            </a:pPr>
            <a:r>
              <a:rPr lang="en-GB" sz="1600" b="0" i="0" u="none" strike="noStrike" cap="none">
                <a:solidFill>
                  <a:srgbClr val="FFFFFF"/>
                </a:solidFill>
                <a:highlight>
                  <a:schemeClr val="accent1"/>
                </a:highlight>
                <a:latin typeface="Lato"/>
                <a:ea typeface="Lato"/>
                <a:cs typeface="Lato"/>
                <a:sym typeface="Lato"/>
              </a:rPr>
              <a:t>What are the </a:t>
            </a:r>
            <a:r>
              <a:rPr lang="en-GB" sz="1600" b="1" i="0" u="sng" strike="noStrike" cap="none">
                <a:solidFill>
                  <a:srgbClr val="FFFFFF"/>
                </a:solidFill>
                <a:highlight>
                  <a:schemeClr val="accent1"/>
                </a:highlight>
                <a:latin typeface="Lato"/>
                <a:ea typeface="Lato"/>
                <a:cs typeface="Lato"/>
                <a:sym typeface="Lato"/>
              </a:rPr>
              <a:t>three questions</a:t>
            </a:r>
            <a:r>
              <a:rPr lang="en-GB" sz="1600" b="0" i="0" u="none" strike="noStrike" cap="none">
                <a:solidFill>
                  <a:srgbClr val="FFFFFF"/>
                </a:solidFill>
                <a:highlight>
                  <a:schemeClr val="accent1"/>
                </a:highlight>
                <a:latin typeface="Lato"/>
                <a:ea typeface="Lato"/>
                <a:cs typeface="Lato"/>
                <a:sym typeface="Lato"/>
              </a:rPr>
              <a:t> Poku asks that can help you decide what is a need compared to a want?</a:t>
            </a:r>
            <a:endParaRPr sz="1600" b="0" i="0" u="none" strike="noStrike" cap="none">
              <a:solidFill>
                <a:schemeClr val="lt1"/>
              </a:solidFill>
              <a:highlight>
                <a:schemeClr val="accent1"/>
              </a:highlight>
              <a:latin typeface="Lato"/>
              <a:ea typeface="Lato"/>
              <a:cs typeface="Lato"/>
              <a:sym typeface="Lato"/>
            </a:endParaRPr>
          </a:p>
          <a:p>
            <a:pPr marL="0" marR="0" lvl="0" indent="0" algn="l" rtl="0">
              <a:lnSpc>
                <a:spcPct val="115000"/>
              </a:lnSpc>
              <a:spcBef>
                <a:spcPts val="0"/>
              </a:spcBef>
              <a:spcAft>
                <a:spcPts val="0"/>
              </a:spcAft>
              <a:buNone/>
            </a:pPr>
            <a:endParaRPr sz="1600" b="0" i="0" u="none" strike="noStrike" cap="none">
              <a:solidFill>
                <a:schemeClr val="lt1"/>
              </a:solidFill>
              <a:highlight>
                <a:schemeClr val="accent1"/>
              </a:highlight>
              <a:latin typeface="Lato"/>
              <a:ea typeface="Lato"/>
              <a:cs typeface="Lato"/>
              <a:sym typeface="Lato"/>
            </a:endParaRPr>
          </a:p>
        </p:txBody>
      </p:sp>
      <p:pic>
        <p:nvPicPr>
          <p:cNvPr id="164" name="Google Shape;164;g135a92d921c_0_0" descr="Needs vs Wants&#10;&#10;Made in collaboration with Poku Banks:" title="Needs vs wants">
            <a:hlinkClick r:id="rId3"/>
          </p:cNvPr>
          <p:cNvPicPr preferRelativeResize="0"/>
          <p:nvPr/>
        </p:nvPicPr>
        <p:blipFill>
          <a:blip r:embed="rId4">
            <a:alphaModFix/>
          </a:blip>
          <a:stretch>
            <a:fillRect/>
          </a:stretch>
        </p:blipFill>
        <p:spPr>
          <a:xfrm>
            <a:off x="5703275" y="1442975"/>
            <a:ext cx="3222450" cy="1812625"/>
          </a:xfrm>
          <a:prstGeom prst="rect">
            <a:avLst/>
          </a:prstGeom>
          <a:noFill/>
          <a:ln>
            <a:noFill/>
          </a:ln>
        </p:spPr>
      </p:pic>
      <p:sp>
        <p:nvSpPr>
          <p:cNvPr id="165" name="Google Shape;165;g135a92d921c_0_0"/>
          <p:cNvSpPr txBox="1"/>
          <p:nvPr/>
        </p:nvSpPr>
        <p:spPr>
          <a:xfrm>
            <a:off x="5803475" y="3331800"/>
            <a:ext cx="3048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chemeClr val="lt1"/>
                </a:solidFill>
              </a:rPr>
              <a:t>https://www.youtube.com/watch?v=bgWy9kXnV4M</a:t>
            </a:r>
            <a:endParaRPr sz="900">
              <a:solidFill>
                <a:schemeClr val="lt1"/>
              </a:solidFill>
            </a:endParaRPr>
          </a:p>
        </p:txBody>
      </p:sp>
      <p:sp>
        <p:nvSpPr>
          <p:cNvPr id="2" name="Google Shape;111;g1575e96a1fb_0_240">
            <a:extLst>
              <a:ext uri="{FF2B5EF4-FFF2-40B4-BE49-F238E27FC236}">
                <a16:creationId xmlns:a16="http://schemas.microsoft.com/office/drawing/2014/main" id="{50457F19-494F-DED2-721A-41EB6C033B26}"/>
              </a:ext>
            </a:extLst>
          </p:cNvPr>
          <p:cNvSpPr txBox="1">
            <a:spLocks noGrp="1"/>
          </p:cNvSpPr>
          <p:nvPr>
            <p:ph type="sldNum" idx="12"/>
          </p:nvPr>
        </p:nvSpPr>
        <p:spPr>
          <a:xfrm>
            <a:off x="8595309" y="3039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2928</Words>
  <Application>Microsoft Macintosh PowerPoint</Application>
  <PresentationFormat>On-screen Show (16:9)</PresentationFormat>
  <Paragraphs>322</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Roboto</vt:lpstr>
      <vt:lpstr>Lato Black</vt:lpstr>
      <vt:lpstr>Lato Light</vt:lpstr>
      <vt:lpstr>Arial</vt:lpstr>
      <vt:lpstr>Lato</vt:lpstr>
      <vt:lpstr>FLIC_Presentation</vt:lpstr>
      <vt:lpstr>FLIC_Presentation</vt:lpstr>
      <vt:lpstr>How to take care of my money</vt:lpstr>
      <vt:lpstr>PowerPoint Presentation</vt:lpstr>
      <vt:lpstr>PowerPoint Presentation</vt:lpstr>
      <vt:lpstr> Unit outline </vt:lpstr>
      <vt:lpstr>PowerPoint Presentation</vt:lpstr>
      <vt:lpstr>PowerPoint Presentation</vt:lpstr>
      <vt:lpstr>Starter | Define the keywords </vt:lpstr>
      <vt:lpstr>Starter | Define the key words </vt:lpstr>
      <vt:lpstr>PowerPoint Presentation</vt:lpstr>
      <vt:lpstr>Activity | Needs vs Wants</vt:lpstr>
      <vt:lpstr>Needs and wants vary from person to person  </vt:lpstr>
      <vt:lpstr>Needs and wants vary from person to person  </vt:lpstr>
      <vt:lpstr>PowerPoint Presentation</vt:lpstr>
      <vt:lpstr>PowerPoint Presentation</vt:lpstr>
      <vt:lpstr>PowerPoint Presentation</vt:lpstr>
      <vt:lpstr>PowerPoint Presentation</vt:lpstr>
      <vt:lpstr>Social and environmental impacts</vt:lpstr>
      <vt:lpstr>What are the pictures telling us?</vt:lpstr>
      <vt:lpstr>PowerPoint Presentation</vt:lpstr>
      <vt:lpstr>What are the pictures telling us?</vt:lpstr>
      <vt:lpstr>What are the pictures telling us?</vt:lpstr>
      <vt:lpstr>Case study | Zara’s weekend </vt:lpstr>
      <vt:lpstr>Answers | Zara’s weekend </vt:lpstr>
      <vt:lpstr>Reflection | Smart financial planning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lastModifiedBy>Duncan Cornish</cp:lastModifiedBy>
  <cp:revision>2</cp:revision>
  <dcterms:modified xsi:type="dcterms:W3CDTF">2024-09-03T14:53:17Z</dcterms:modified>
</cp:coreProperties>
</file>