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Lst>
  <p:sldSz cy="5143500" cx="9144000"/>
  <p:notesSz cx="6858000" cy="9144000"/>
  <p:embeddedFontLst>
    <p:embeddedFont>
      <p:font typeface="Lato"/>
      <p:regular r:id="rId41"/>
      <p:bold r:id="rId42"/>
      <p:italic r:id="rId43"/>
      <p:boldItalic r:id="rId44"/>
    </p:embeddedFont>
    <p:embeddedFont>
      <p:font typeface="Lato Light"/>
      <p:regular r:id="rId45"/>
      <p:bold r:id="rId46"/>
      <p:italic r:id="rId47"/>
      <p:boldItalic r:id="rId48"/>
    </p:embeddedFont>
    <p:embeddedFont>
      <p:font typeface="Lato Black"/>
      <p:bold r:id="rId49"/>
      <p:boldItalic r:id="rId5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27">
          <p15:clr>
            <a:srgbClr val="A4A3A4"/>
          </p15:clr>
        </p15:guide>
      </p15:sldGuideLst>
    </p:ext>
    <p:ext uri="GoogleSlidesCustomDataVersion2">
      <go:slidesCustomData xmlns:go="http://customooxmlschemas.google.com/" r:id="rId51" roundtripDataSignature="AMtx7mgJPHA7RLPzTLTb/c9QXDqxvEE0X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A6EA56D-8363-4D3D-A850-7B19DA6DFE1C}">
  <a:tblStyle styleId="{5A6EA56D-8363-4D3D-A850-7B19DA6DFE1C}"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 styleId="{BC3304CD-4DC9-42CD-9C0B-65E3307A2BF7}" styleName="Table_1">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27"/>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font" Target="fonts/Lato-bold.fntdata"/><Relationship Id="rId41" Type="http://schemas.openxmlformats.org/officeDocument/2006/relationships/font" Target="fonts/Lato-regular.fntdata"/><Relationship Id="rId44" Type="http://schemas.openxmlformats.org/officeDocument/2006/relationships/font" Target="fonts/Lato-boldItalic.fntdata"/><Relationship Id="rId43" Type="http://schemas.openxmlformats.org/officeDocument/2006/relationships/font" Target="fonts/Lato-italic.fntdata"/><Relationship Id="rId46" Type="http://schemas.openxmlformats.org/officeDocument/2006/relationships/font" Target="fonts/LatoLight-bold.fntdata"/><Relationship Id="rId45" Type="http://schemas.openxmlformats.org/officeDocument/2006/relationships/font" Target="fonts/LatoLight-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48" Type="http://schemas.openxmlformats.org/officeDocument/2006/relationships/font" Target="fonts/LatoLight-boldItalic.fntdata"/><Relationship Id="rId47" Type="http://schemas.openxmlformats.org/officeDocument/2006/relationships/font" Target="fonts/LatoLight-italic.fntdata"/><Relationship Id="rId49" Type="http://schemas.openxmlformats.org/officeDocument/2006/relationships/font" Target="fonts/LatoBlack-bold.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customschemas.google.com/relationships/presentationmetadata" Target="metadata"/><Relationship Id="rId50" Type="http://schemas.openxmlformats.org/officeDocument/2006/relationships/font" Target="fonts/LatoBlack-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 name="Shape 35"/>
        <p:cNvGrpSpPr/>
        <p:nvPr/>
      </p:nvGrpSpPr>
      <p:grpSpPr>
        <a:xfrm>
          <a:off x="0" y="0"/>
          <a:ext cx="0" cy="0"/>
          <a:chOff x="0" y="0"/>
          <a:chExt cx="0" cy="0"/>
        </a:xfrm>
      </p:grpSpPr>
      <p:sp>
        <p:nvSpPr>
          <p:cNvPr id="36" name="Google Shape;36;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 name="Google Shape;37;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1cb38281e4a_0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1cb38281e4a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a:solidFill>
                  <a:schemeClr val="dk1"/>
                </a:solidFill>
                <a:latin typeface="Lato"/>
                <a:ea typeface="Lato"/>
                <a:cs typeface="Lato"/>
                <a:sym typeface="Lato"/>
              </a:rPr>
              <a:t>Teacher delivery</a:t>
            </a:r>
            <a:endParaRPr b="1"/>
          </a:p>
          <a:p>
            <a:pPr indent="0" lvl="0" marL="0" rtl="0" algn="l">
              <a:spcBef>
                <a:spcPts val="0"/>
              </a:spcBef>
              <a:spcAft>
                <a:spcPts val="0"/>
              </a:spcAft>
              <a:buNone/>
            </a:pPr>
            <a:r>
              <a:rPr lang="en-GB"/>
              <a:t>Students to copy the table into their books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1cb38281e4a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5" name="Google Shape;115;g1cb38281e4a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1cb38281e4a_0_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1cb38281e4a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23009a846d12fc6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23009a846d12fc6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1faff74f8be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1faff74f8be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23009a846d12fc6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23009a846d12fc6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t>Prompt questions</a:t>
            </a:r>
            <a:endParaRPr b="1"/>
          </a:p>
          <a:p>
            <a:pPr indent="0" lvl="0" marL="0" rtl="0" algn="l">
              <a:spcBef>
                <a:spcPts val="0"/>
              </a:spcBef>
              <a:spcAft>
                <a:spcPts val="0"/>
              </a:spcAft>
              <a:buNone/>
            </a:pPr>
            <a:r>
              <a:rPr lang="en-GB"/>
              <a:t>Does age matter?</a:t>
            </a:r>
            <a:endParaRPr/>
          </a:p>
          <a:p>
            <a:pPr indent="0" lvl="0" marL="0" rtl="0" algn="l">
              <a:spcBef>
                <a:spcPts val="0"/>
              </a:spcBef>
              <a:spcAft>
                <a:spcPts val="0"/>
              </a:spcAft>
              <a:buNone/>
            </a:pPr>
            <a:r>
              <a:rPr lang="en-GB"/>
              <a:t>Does a person’s job matter?</a:t>
            </a:r>
            <a:endParaRPr/>
          </a:p>
          <a:p>
            <a:pPr indent="0" lvl="0" marL="0" rtl="0" algn="l">
              <a:spcBef>
                <a:spcPts val="0"/>
              </a:spcBef>
              <a:spcAft>
                <a:spcPts val="0"/>
              </a:spcAft>
              <a:buNone/>
            </a:pPr>
            <a:r>
              <a:rPr lang="en-GB"/>
              <a:t>What other </a:t>
            </a:r>
            <a:r>
              <a:rPr lang="en-GB"/>
              <a:t>factors</a:t>
            </a:r>
            <a:r>
              <a:rPr lang="en-GB"/>
              <a:t> will affect </a:t>
            </a:r>
            <a:r>
              <a:rPr lang="en-GB"/>
              <a:t>their</a:t>
            </a:r>
            <a:r>
              <a:rPr lang="en-GB"/>
              <a:t> ability to get a mobile phone contract?</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25eaaf95b50_0_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25eaaf95b50_0_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t>Prompt questions</a:t>
            </a:r>
            <a:endParaRPr b="1"/>
          </a:p>
          <a:p>
            <a:pPr indent="0" lvl="0" marL="0" rtl="0" algn="l">
              <a:spcBef>
                <a:spcPts val="0"/>
              </a:spcBef>
              <a:spcAft>
                <a:spcPts val="0"/>
              </a:spcAft>
              <a:buNone/>
            </a:pPr>
            <a:r>
              <a:rPr lang="en-GB"/>
              <a:t>Does age matter?</a:t>
            </a:r>
            <a:endParaRPr/>
          </a:p>
          <a:p>
            <a:pPr indent="0" lvl="0" marL="0" rtl="0" algn="l">
              <a:spcBef>
                <a:spcPts val="0"/>
              </a:spcBef>
              <a:spcAft>
                <a:spcPts val="0"/>
              </a:spcAft>
              <a:buNone/>
            </a:pPr>
            <a:r>
              <a:rPr lang="en-GB"/>
              <a:t>Does a person’s job matter?</a:t>
            </a:r>
            <a:endParaRPr/>
          </a:p>
          <a:p>
            <a:pPr indent="0" lvl="0" marL="0" rtl="0" algn="l">
              <a:spcBef>
                <a:spcPts val="0"/>
              </a:spcBef>
              <a:spcAft>
                <a:spcPts val="0"/>
              </a:spcAft>
              <a:buNone/>
            </a:pPr>
            <a:r>
              <a:rPr lang="en-GB"/>
              <a:t>What other factors will affect their ability to get a mobile phone contract?</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25eaaf95b50_0_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25eaaf95b50_0_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t>Prompt questions</a:t>
            </a:r>
            <a:endParaRPr b="1"/>
          </a:p>
          <a:p>
            <a:pPr indent="0" lvl="0" marL="0" rtl="0" algn="l">
              <a:spcBef>
                <a:spcPts val="0"/>
              </a:spcBef>
              <a:spcAft>
                <a:spcPts val="0"/>
              </a:spcAft>
              <a:buNone/>
            </a:pPr>
            <a:r>
              <a:rPr lang="en-GB"/>
              <a:t>Does age matter?</a:t>
            </a:r>
            <a:endParaRPr/>
          </a:p>
          <a:p>
            <a:pPr indent="0" lvl="0" marL="0" rtl="0" algn="l">
              <a:spcBef>
                <a:spcPts val="0"/>
              </a:spcBef>
              <a:spcAft>
                <a:spcPts val="0"/>
              </a:spcAft>
              <a:buNone/>
            </a:pPr>
            <a:r>
              <a:rPr lang="en-GB"/>
              <a:t>Does a person’s job matter?</a:t>
            </a:r>
            <a:endParaRPr/>
          </a:p>
          <a:p>
            <a:pPr indent="0" lvl="0" marL="0" rtl="0" algn="l">
              <a:spcBef>
                <a:spcPts val="0"/>
              </a:spcBef>
              <a:spcAft>
                <a:spcPts val="0"/>
              </a:spcAft>
              <a:buNone/>
            </a:pPr>
            <a:r>
              <a:rPr lang="en-GB"/>
              <a:t>What other factors will affect their ability to get a mobile phone contract?</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25eaaf95b50_0_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25eaaf95b50_0_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t>Prompt questions</a:t>
            </a:r>
            <a:endParaRPr b="1"/>
          </a:p>
          <a:p>
            <a:pPr indent="0" lvl="0" marL="0" rtl="0" algn="l">
              <a:spcBef>
                <a:spcPts val="0"/>
              </a:spcBef>
              <a:spcAft>
                <a:spcPts val="0"/>
              </a:spcAft>
              <a:buNone/>
            </a:pPr>
            <a:r>
              <a:rPr lang="en-GB"/>
              <a:t>Does age matter?</a:t>
            </a:r>
            <a:endParaRPr/>
          </a:p>
          <a:p>
            <a:pPr indent="0" lvl="0" marL="0" rtl="0" algn="l">
              <a:spcBef>
                <a:spcPts val="0"/>
              </a:spcBef>
              <a:spcAft>
                <a:spcPts val="0"/>
              </a:spcAft>
              <a:buNone/>
            </a:pPr>
            <a:r>
              <a:rPr lang="en-GB"/>
              <a:t>Does a person’s job matter?</a:t>
            </a:r>
            <a:endParaRPr/>
          </a:p>
          <a:p>
            <a:pPr indent="0" lvl="0" marL="0" rtl="0" algn="l">
              <a:spcBef>
                <a:spcPts val="0"/>
              </a:spcBef>
              <a:spcAft>
                <a:spcPts val="0"/>
              </a:spcAft>
              <a:buNone/>
            </a:pPr>
            <a:r>
              <a:rPr lang="en-GB"/>
              <a:t>What other factors will affect their ability to get a mobile phone contract?</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g1cb38281e4a_0_8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6" name="Google Shape;206;g1cb38281e4a_0_8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 name="Shape 41"/>
        <p:cNvGrpSpPr/>
        <p:nvPr/>
      </p:nvGrpSpPr>
      <p:grpSpPr>
        <a:xfrm>
          <a:off x="0" y="0"/>
          <a:ext cx="0" cy="0"/>
          <a:chOff x="0" y="0"/>
          <a:chExt cx="0" cy="0"/>
        </a:xfrm>
      </p:grpSpPr>
      <p:sp>
        <p:nvSpPr>
          <p:cNvPr id="42" name="Google Shape;42;g141cf03ea03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 name="Google Shape;43;g141cf03ea03_0_3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23009a846d12fc6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23009a846d12fc6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t>Delivery instruction</a:t>
            </a:r>
            <a:endParaRPr b="1"/>
          </a:p>
          <a:p>
            <a:pPr indent="0" lvl="0" marL="0" rtl="0" algn="l">
              <a:spcBef>
                <a:spcPts val="0"/>
              </a:spcBef>
              <a:spcAft>
                <a:spcPts val="0"/>
              </a:spcAft>
              <a:buNone/>
            </a:pPr>
            <a:r>
              <a:rPr lang="en-GB"/>
              <a:t>Ask students to consider which of these plans would be suitable for them and if not for them, ‘Who would they suit?’</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4" name="Shape 224"/>
        <p:cNvGrpSpPr/>
        <p:nvPr/>
      </p:nvGrpSpPr>
      <p:grpSpPr>
        <a:xfrm>
          <a:off x="0" y="0"/>
          <a:ext cx="0" cy="0"/>
          <a:chOff x="0" y="0"/>
          <a:chExt cx="0" cy="0"/>
        </a:xfrm>
      </p:grpSpPr>
      <p:sp>
        <p:nvSpPr>
          <p:cNvPr id="225" name="Google Shape;225;g1fb312b87e9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6" name="Google Shape;226;g1fb312b87e9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a:solidFill>
                  <a:schemeClr val="dk1"/>
                </a:solidFill>
              </a:rPr>
              <a:t>Delivery instruction</a:t>
            </a:r>
            <a:endParaRPr b="1">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Ask students to consider which of these plans would be suitable for them and if not for them, ‘Who would they suit?’</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1fb312b87e9_0_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1fb312b87e9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a:solidFill>
                  <a:schemeClr val="dk1"/>
                </a:solidFill>
              </a:rPr>
              <a:t>Delivery instruction</a:t>
            </a:r>
            <a:endParaRPr b="1">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Ask students to consider which of these plans would be suitable for them and if not for them, ‘Who would they suit?’</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6" name="Shape 246"/>
        <p:cNvGrpSpPr/>
        <p:nvPr/>
      </p:nvGrpSpPr>
      <p:grpSpPr>
        <a:xfrm>
          <a:off x="0" y="0"/>
          <a:ext cx="0" cy="0"/>
          <a:chOff x="0" y="0"/>
          <a:chExt cx="0" cy="0"/>
        </a:xfrm>
      </p:grpSpPr>
      <p:sp>
        <p:nvSpPr>
          <p:cNvPr id="247" name="Google Shape;247;g1fb312b87e9_0_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8" name="Google Shape;248;g1fb312b87e9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a:solidFill>
                  <a:schemeClr val="dk1"/>
                </a:solidFill>
              </a:rPr>
              <a:t>Delivery instruction</a:t>
            </a:r>
            <a:endParaRPr b="1">
              <a:solidFill>
                <a:schemeClr val="dk1"/>
              </a:solidFill>
            </a:endParaRPr>
          </a:p>
          <a:p>
            <a:pPr indent="0" lvl="0" marL="0" rtl="0" algn="l">
              <a:spcBef>
                <a:spcPts val="0"/>
              </a:spcBef>
              <a:spcAft>
                <a:spcPts val="0"/>
              </a:spcAft>
              <a:buClr>
                <a:schemeClr val="dk1"/>
              </a:buClr>
              <a:buSzPts val="1100"/>
              <a:buFont typeface="Arial"/>
              <a:buNone/>
            </a:pPr>
            <a:r>
              <a:rPr lang="en-GB">
                <a:solidFill>
                  <a:schemeClr val="dk1"/>
                </a:solidFill>
              </a:rPr>
              <a:t>Ask students to consider which of these plans would be suitable for them and if not for them, ‘Who would they suit?’</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1fb312b87e9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1fb312b87e9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1cb38281e4a_0_88: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2" name="Google Shape;272;g1cb38281e4a_0_8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23009a846d12fc6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23009a846d12fc6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g23009a846d12fc6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6" name="Google Shape;286;g23009a846d12fc6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solidFill>
                  <a:schemeClr val="dk1"/>
                </a:solidFill>
              </a:rPr>
              <a:t>Prompt questions</a:t>
            </a:r>
            <a:endParaRPr b="1">
              <a:solidFill>
                <a:schemeClr val="dk1"/>
              </a:solidFill>
            </a:endParaRPr>
          </a:p>
          <a:p>
            <a:pPr indent="-298450" lvl="0" marL="457200" rtl="0" algn="l">
              <a:spcBef>
                <a:spcPts val="0"/>
              </a:spcBef>
              <a:spcAft>
                <a:spcPts val="0"/>
              </a:spcAft>
              <a:buClr>
                <a:schemeClr val="dk1"/>
              </a:buClr>
              <a:buSzPts val="1100"/>
              <a:buChar char="●"/>
            </a:pPr>
            <a:r>
              <a:rPr lang="en-GB">
                <a:solidFill>
                  <a:schemeClr val="dk1"/>
                </a:solidFill>
              </a:rPr>
              <a:t>Are there any other ways to reduce costs that you can think of?</a:t>
            </a:r>
            <a:endParaRPr>
              <a:solidFill>
                <a:schemeClr val="dk1"/>
              </a:solidFill>
            </a:endParaRPr>
          </a:p>
          <a:p>
            <a:pPr indent="-298450" lvl="0" marL="457200" rtl="0" algn="l">
              <a:spcBef>
                <a:spcPts val="0"/>
              </a:spcBef>
              <a:spcAft>
                <a:spcPts val="0"/>
              </a:spcAft>
              <a:buClr>
                <a:schemeClr val="dk1"/>
              </a:buClr>
              <a:buSzPts val="1100"/>
              <a:buChar char="●"/>
            </a:pPr>
            <a:r>
              <a:rPr lang="en-GB">
                <a:solidFill>
                  <a:schemeClr val="dk1"/>
                </a:solidFill>
              </a:rPr>
              <a:t>What kind of websites can be used to shop around?</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1fb312b87e9_0_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1fb312b87e9_0_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2762c0ef7c3_0_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2762c0ef7c3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Lato"/>
                <a:ea typeface="Lato"/>
                <a:cs typeface="Lato"/>
                <a:sym typeface="Lato"/>
              </a:rPr>
              <a:t>Delivery instruction</a:t>
            </a:r>
            <a:endParaRPr b="1">
              <a:latin typeface="Lato"/>
              <a:ea typeface="Lato"/>
              <a:cs typeface="Lato"/>
              <a:sym typeface="Lato"/>
            </a:endParaRPr>
          </a:p>
          <a:p>
            <a:pPr indent="0" lvl="0" marL="0" rtl="0" algn="l">
              <a:spcBef>
                <a:spcPts val="0"/>
              </a:spcBef>
              <a:spcAft>
                <a:spcPts val="0"/>
              </a:spcAft>
              <a:buNone/>
            </a:pPr>
            <a:r>
              <a:rPr lang="en-GB">
                <a:latin typeface="Lato"/>
                <a:ea typeface="Lato"/>
                <a:cs typeface="Lato"/>
                <a:sym typeface="Lato"/>
              </a:rPr>
              <a:t>Encourage students to write down ideas and then share as a class.</a:t>
            </a:r>
            <a:endParaRPr>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a:p>
            <a:pPr indent="0" lvl="0" marL="0" rtl="0" algn="l">
              <a:spcBef>
                <a:spcPts val="0"/>
              </a:spcBef>
              <a:spcAft>
                <a:spcPts val="0"/>
              </a:spcAft>
              <a:buNone/>
            </a:pPr>
            <a:r>
              <a:rPr b="1" lang="en-GB">
                <a:latin typeface="Lato"/>
                <a:ea typeface="Lato"/>
                <a:cs typeface="Lato"/>
                <a:sym typeface="Lato"/>
              </a:rPr>
              <a:t>Prompt questions</a:t>
            </a:r>
            <a:endParaRPr b="1">
              <a:latin typeface="Lato"/>
              <a:ea typeface="Lato"/>
              <a:cs typeface="Lato"/>
              <a:sym typeface="Lato"/>
            </a:endParaRPr>
          </a:p>
          <a:p>
            <a:pPr indent="-298450" lvl="0" marL="457200" rtl="0" algn="l">
              <a:spcBef>
                <a:spcPts val="0"/>
              </a:spcBef>
              <a:spcAft>
                <a:spcPts val="0"/>
              </a:spcAft>
              <a:buSzPts val="1100"/>
              <a:buFont typeface="Lato"/>
              <a:buChar char="●"/>
            </a:pPr>
            <a:r>
              <a:rPr lang="en-GB">
                <a:latin typeface="Lato"/>
                <a:ea typeface="Lato"/>
                <a:cs typeface="Lato"/>
                <a:sym typeface="Lato"/>
              </a:rPr>
              <a:t>Is whatsapp a need or want? Could this be different for different people? </a:t>
            </a:r>
            <a:endParaRPr>
              <a:latin typeface="Lato"/>
              <a:ea typeface="Lato"/>
              <a:cs typeface="Lato"/>
              <a:sym typeface="Lato"/>
            </a:endParaRPr>
          </a:p>
          <a:p>
            <a:pPr indent="0" lvl="0" marL="0" rtl="0" algn="l">
              <a:spcBef>
                <a:spcPts val="0"/>
              </a:spcBef>
              <a:spcAft>
                <a:spcPts val="0"/>
              </a:spcAft>
              <a:buNone/>
            </a:pPr>
            <a:r>
              <a:rPr lang="en-GB">
                <a:latin typeface="Lato"/>
                <a:ea typeface="Lato"/>
                <a:cs typeface="Lato"/>
                <a:sym typeface="Lato"/>
              </a:rPr>
              <a:t>                 For example, somebody might need to contact their mum/carer via whatsapp so it becomes a need, whereas for others it might be a want.</a:t>
            </a:r>
            <a:endParaRPr>
              <a:latin typeface="Lato"/>
              <a:ea typeface="Lato"/>
              <a:cs typeface="Lato"/>
              <a:sym typeface="Lato"/>
            </a:endParaRPr>
          </a:p>
          <a:p>
            <a:pPr indent="-298450" lvl="0" marL="457200" rtl="0" algn="l">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Consider how deciding needs vs wants could help to manage the costs when deciding what contract to sign up for. </a:t>
            </a:r>
            <a:endParaRPr>
              <a:latin typeface="Lato"/>
              <a:ea typeface="Lato"/>
              <a:cs typeface="Lato"/>
              <a:sym typeface="Lato"/>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 name="Shape 47"/>
        <p:cNvGrpSpPr/>
        <p:nvPr/>
      </p:nvGrpSpPr>
      <p:grpSpPr>
        <a:xfrm>
          <a:off x="0" y="0"/>
          <a:ext cx="0" cy="0"/>
          <a:chOff x="0" y="0"/>
          <a:chExt cx="0" cy="0"/>
        </a:xfrm>
      </p:grpSpPr>
      <p:sp>
        <p:nvSpPr>
          <p:cNvPr id="48" name="Google Shape;48;g1466ef7c98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 name="Google Shape;49;g1466ef7c987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77272"/>
              </a:lnSpc>
              <a:spcBef>
                <a:spcPts val="0"/>
              </a:spcBef>
              <a:spcAft>
                <a:spcPts val="0"/>
              </a:spcAft>
              <a:buClr>
                <a:schemeClr val="dk1"/>
              </a:buClr>
              <a:buSzPts val="1100"/>
              <a:buFont typeface="Arial"/>
              <a:buNone/>
            </a:pPr>
            <a:r>
              <a:rPr b="1" lang="en-GB">
                <a:solidFill>
                  <a:schemeClr val="dk1"/>
                </a:solidFill>
                <a:latin typeface="Lato"/>
                <a:ea typeface="Lato"/>
                <a:cs typeface="Lato"/>
                <a:sym typeface="Lato"/>
              </a:rPr>
              <a:t>Teacher delivery</a:t>
            </a:r>
            <a:endParaRPr b="1">
              <a:solidFill>
                <a:schemeClr val="dk1"/>
              </a:solidFill>
              <a:latin typeface="Lato"/>
              <a:ea typeface="Lato"/>
              <a:cs typeface="Lato"/>
              <a:sym typeface="Lato"/>
            </a:endParaRPr>
          </a:p>
          <a:p>
            <a:pPr indent="-298450" lvl="0" marL="457200" rtl="0" algn="l">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Students should be invited to ask questions and they should be provided with an opportunity to ask questions anonymously. It is useful to have a question box or allocated space on the whiteboard for students to share questions.</a:t>
            </a:r>
            <a:endParaRPr>
              <a:solidFill>
                <a:schemeClr val="dk1"/>
              </a:solidFill>
              <a:latin typeface="Lato"/>
              <a:ea typeface="Lato"/>
              <a:cs typeface="Lato"/>
              <a:sym typeface="Lato"/>
            </a:endParaRPr>
          </a:p>
          <a:p>
            <a:pPr indent="-298450" lvl="0" marL="457200" rtl="0" algn="l">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It is suggested that students are provided with post-its or slips to write their questions on and as the teacher circulates throughout the lesson these questions can be collected and answers throughout the session or using an allocated ‘question time’ at the end of the session.</a:t>
            </a:r>
            <a:endParaRPr>
              <a:solidFill>
                <a:schemeClr val="dk1"/>
              </a:solidFill>
              <a:latin typeface="Lato"/>
              <a:ea typeface="Lato"/>
              <a:cs typeface="Lato"/>
              <a:sym typeface="Lato"/>
            </a:endParaRPr>
          </a:p>
          <a:p>
            <a:pPr indent="-298450" lvl="0" marL="457200" rtl="0" algn="l">
              <a:spcBef>
                <a:spcPts val="0"/>
              </a:spcBef>
              <a:spcAft>
                <a:spcPts val="0"/>
              </a:spcAft>
              <a:buClr>
                <a:schemeClr val="dk1"/>
              </a:buClr>
              <a:buSzPts val="1100"/>
              <a:buFont typeface="Lato"/>
              <a:buChar char="●"/>
            </a:pPr>
            <a:r>
              <a:rPr lang="en-GB">
                <a:solidFill>
                  <a:schemeClr val="dk1"/>
                </a:solidFill>
                <a:latin typeface="Lato"/>
                <a:ea typeface="Lato"/>
                <a:cs typeface="Lato"/>
                <a:sym typeface="Lato"/>
              </a:rPr>
              <a:t>Students can be invited to respond to questions asked by their peers. If responses to questions are based on personal preference or opinion, the teacher should be clear to preface any answers with this.</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1cb38281e4a_0_9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8" name="Google Shape;318;g1cb38281e4a_0_9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3" name="Shape 323"/>
        <p:cNvGrpSpPr/>
        <p:nvPr/>
      </p:nvGrpSpPr>
      <p:grpSpPr>
        <a:xfrm>
          <a:off x="0" y="0"/>
          <a:ext cx="0" cy="0"/>
          <a:chOff x="0" y="0"/>
          <a:chExt cx="0" cy="0"/>
        </a:xfrm>
      </p:grpSpPr>
      <p:sp>
        <p:nvSpPr>
          <p:cNvPr id="324" name="Google Shape;324;g23009a846d12fc6_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5" name="Google Shape;325;g23009a846d12fc6_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GB" sz="1400">
                <a:solidFill>
                  <a:schemeClr val="dk1"/>
                </a:solidFill>
              </a:rPr>
              <a:t>New phone - upgrades - why you have to wait</a:t>
            </a:r>
            <a:endParaRPr sz="1400">
              <a:solidFill>
                <a:schemeClr val="dk1"/>
              </a:solidFill>
            </a:endParaRPr>
          </a:p>
          <a:p>
            <a:pPr indent="0" lvl="0" marL="0" rtl="0" algn="l">
              <a:spcBef>
                <a:spcPts val="0"/>
              </a:spcBef>
              <a:spcAft>
                <a:spcPts val="0"/>
              </a:spcAft>
              <a:buClr>
                <a:schemeClr val="dk1"/>
              </a:buClr>
              <a:buSzPts val="1100"/>
              <a:buFont typeface="Arial"/>
              <a:buNone/>
            </a:pPr>
            <a:r>
              <a:rPr lang="en-GB" sz="1400">
                <a:solidFill>
                  <a:schemeClr val="dk1"/>
                </a:solidFill>
              </a:rPr>
              <a:t>Lost phone - what if you can’t afford a new one</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1575e96a1fb_0_2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2" name="Google Shape;332;g1575e96a1fb_0_29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28a0e52553b_0_1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38" name="Google Shape;338;g28a0e52553b_0_10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g28a0e52553b_0_56: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55" name="Google Shape;355;g28a0e52553b_0_5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200">
              <a:latin typeface="Lato"/>
              <a:ea typeface="Lato"/>
              <a:cs typeface="Lato"/>
              <a:sym typeface="Lato"/>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 name="Shape 54"/>
        <p:cNvGrpSpPr/>
        <p:nvPr/>
      </p:nvGrpSpPr>
      <p:grpSpPr>
        <a:xfrm>
          <a:off x="0" y="0"/>
          <a:ext cx="0" cy="0"/>
          <a:chOff x="0" y="0"/>
          <a:chExt cx="0" cy="0"/>
        </a:xfrm>
      </p:grpSpPr>
      <p:sp>
        <p:nvSpPr>
          <p:cNvPr id="55" name="Google Shape;55;g25eaaf95b50_0_0: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6" name="Google Shape;56;g25eaaf95b50_0_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200">
              <a:latin typeface="Lato"/>
              <a:ea typeface="Lato"/>
              <a:cs typeface="Lato"/>
              <a:sym typeface="Lato"/>
            </a:endParaRPr>
          </a:p>
          <a:p>
            <a:pPr indent="0" lvl="0" marL="0" rtl="0" algn="l">
              <a:lnSpc>
                <a:spcPct val="100000"/>
              </a:lnSpc>
              <a:spcBef>
                <a:spcPts val="0"/>
              </a:spcBef>
              <a:spcAft>
                <a:spcPts val="0"/>
              </a:spcAft>
              <a:buSzPts val="1100"/>
              <a:buNone/>
            </a:pPr>
            <a:r>
              <a:t/>
            </a:r>
            <a:endParaRPr sz="1200">
              <a:latin typeface="Lato"/>
              <a:ea typeface="Lato"/>
              <a:cs typeface="Lato"/>
              <a:sym typeface="Lato"/>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1575e96a1fb_0_25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3" name="Google Shape;63;g1575e96a1fb_0_25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85750" lvl="0" marL="457200" rtl="0" algn="l">
              <a:lnSpc>
                <a:spcPct val="107000"/>
              </a:lnSpc>
              <a:spcBef>
                <a:spcPts val="0"/>
              </a:spcBef>
              <a:spcAft>
                <a:spcPts val="0"/>
              </a:spcAft>
              <a:buClr>
                <a:schemeClr val="dk1"/>
              </a:buClr>
              <a:buSzPts val="900"/>
              <a:buFont typeface="Lato"/>
              <a:buAutoNum type="arabicPeriod"/>
            </a:pPr>
            <a:r>
              <a:t/>
            </a:r>
            <a:endParaRPr sz="900">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23009a846d12fc6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23009a846d12fc6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GB">
                <a:latin typeface="Lato"/>
                <a:ea typeface="Lato"/>
                <a:cs typeface="Lato"/>
                <a:sym typeface="Lato"/>
              </a:rPr>
              <a:t>Teacher </a:t>
            </a:r>
            <a:r>
              <a:rPr b="1" lang="en-GB">
                <a:latin typeface="Lato"/>
                <a:ea typeface="Lato"/>
                <a:cs typeface="Lato"/>
                <a:sym typeface="Lato"/>
              </a:rPr>
              <a:t>delivery</a:t>
            </a:r>
            <a:endParaRPr b="1">
              <a:latin typeface="Lato"/>
              <a:ea typeface="Lato"/>
              <a:cs typeface="Lato"/>
              <a:sym typeface="Lato"/>
            </a:endParaRPr>
          </a:p>
          <a:p>
            <a:pPr indent="0" lvl="0" marL="0" rtl="0" algn="l">
              <a:spcBef>
                <a:spcPts val="0"/>
              </a:spcBef>
              <a:spcAft>
                <a:spcPts val="0"/>
              </a:spcAft>
              <a:buNone/>
            </a:pPr>
            <a:r>
              <a:rPr lang="en-GB">
                <a:latin typeface="Lato"/>
                <a:ea typeface="Lato"/>
                <a:cs typeface="Lato"/>
                <a:sym typeface="Lato"/>
              </a:rPr>
              <a:t>Encourage </a:t>
            </a:r>
            <a:r>
              <a:rPr lang="en-GB">
                <a:latin typeface="Lato"/>
                <a:ea typeface="Lato"/>
                <a:cs typeface="Lato"/>
                <a:sym typeface="Lato"/>
              </a:rPr>
              <a:t>students</a:t>
            </a:r>
            <a:r>
              <a:rPr lang="en-GB">
                <a:latin typeface="Lato"/>
                <a:ea typeface="Lato"/>
                <a:cs typeface="Lato"/>
                <a:sym typeface="Lato"/>
              </a:rPr>
              <a:t> to write down ideas and then share as a class.</a:t>
            </a:r>
            <a:endParaRPr>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a:p>
            <a:pPr indent="0" lvl="0" marL="0" rtl="0" algn="l">
              <a:spcBef>
                <a:spcPts val="0"/>
              </a:spcBef>
              <a:spcAft>
                <a:spcPts val="0"/>
              </a:spcAft>
              <a:buNone/>
            </a:pPr>
            <a:r>
              <a:rPr b="1" lang="en-GB">
                <a:latin typeface="Lato"/>
                <a:ea typeface="Lato"/>
                <a:cs typeface="Lato"/>
                <a:sym typeface="Lato"/>
              </a:rPr>
              <a:t>Prompt</a:t>
            </a:r>
            <a:r>
              <a:rPr b="1" lang="en-GB">
                <a:latin typeface="Lato"/>
                <a:ea typeface="Lato"/>
                <a:cs typeface="Lato"/>
                <a:sym typeface="Lato"/>
              </a:rPr>
              <a:t> questions</a:t>
            </a:r>
            <a:endParaRPr b="1">
              <a:latin typeface="Lato"/>
              <a:ea typeface="Lato"/>
              <a:cs typeface="Lato"/>
              <a:sym typeface="Lato"/>
            </a:endParaRPr>
          </a:p>
          <a:p>
            <a:pPr indent="0" lvl="0" marL="0" rtl="0" algn="l">
              <a:spcBef>
                <a:spcPts val="0"/>
              </a:spcBef>
              <a:spcAft>
                <a:spcPts val="0"/>
              </a:spcAft>
              <a:buNone/>
            </a:pPr>
            <a:r>
              <a:rPr lang="en-GB">
                <a:latin typeface="Lato"/>
                <a:ea typeface="Lato"/>
                <a:cs typeface="Lato"/>
                <a:sym typeface="Lato"/>
              </a:rPr>
              <a:t>Is whatsapp a need or want? Could this be </a:t>
            </a:r>
            <a:r>
              <a:rPr lang="en-GB">
                <a:latin typeface="Lato"/>
                <a:ea typeface="Lato"/>
                <a:cs typeface="Lato"/>
                <a:sym typeface="Lato"/>
              </a:rPr>
              <a:t>different</a:t>
            </a:r>
            <a:r>
              <a:rPr lang="en-GB">
                <a:latin typeface="Lato"/>
                <a:ea typeface="Lato"/>
                <a:cs typeface="Lato"/>
                <a:sym typeface="Lato"/>
              </a:rPr>
              <a:t> for different people? </a:t>
            </a:r>
            <a:endParaRPr>
              <a:latin typeface="Lato"/>
              <a:ea typeface="Lato"/>
              <a:cs typeface="Lato"/>
              <a:sym typeface="Lato"/>
            </a:endParaRPr>
          </a:p>
          <a:p>
            <a:pPr indent="0" lvl="0" marL="0" rtl="0" algn="l">
              <a:spcBef>
                <a:spcPts val="0"/>
              </a:spcBef>
              <a:spcAft>
                <a:spcPts val="0"/>
              </a:spcAft>
              <a:buNone/>
            </a:pPr>
            <a:r>
              <a:rPr lang="en-GB">
                <a:latin typeface="Lato"/>
                <a:ea typeface="Lato"/>
                <a:cs typeface="Lato"/>
                <a:sym typeface="Lato"/>
              </a:rPr>
              <a:t>For example, somebody might need to </a:t>
            </a:r>
            <a:r>
              <a:rPr lang="en-GB">
                <a:latin typeface="Lato"/>
                <a:ea typeface="Lato"/>
                <a:cs typeface="Lato"/>
                <a:sym typeface="Lato"/>
              </a:rPr>
              <a:t>contact</a:t>
            </a:r>
            <a:r>
              <a:rPr lang="en-GB">
                <a:latin typeface="Lato"/>
                <a:ea typeface="Lato"/>
                <a:cs typeface="Lato"/>
                <a:sym typeface="Lato"/>
              </a:rPr>
              <a:t> their mum/carer via whatsapp so it becomes a need, whereas for others it might be a want.</a:t>
            </a:r>
            <a:endParaRPr>
              <a:latin typeface="Lato"/>
              <a:ea typeface="Lato"/>
              <a:cs typeface="Lato"/>
              <a:sym typeface="Lato"/>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23009a846d12fc6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23009a846d12fc6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a:solidFill>
                  <a:schemeClr val="dk1"/>
                </a:solidFill>
                <a:latin typeface="Lato"/>
                <a:ea typeface="Lato"/>
                <a:cs typeface="Lato"/>
                <a:sym typeface="Lato"/>
              </a:rPr>
              <a:t>Teacher delivery</a:t>
            </a:r>
            <a:endParaRPr b="1">
              <a:latin typeface="Lato"/>
              <a:ea typeface="Lato"/>
              <a:cs typeface="Lato"/>
              <a:sym typeface="Lato"/>
            </a:endParaRPr>
          </a:p>
          <a:p>
            <a:pPr indent="0" lvl="0" marL="0" rtl="0" algn="l">
              <a:spcBef>
                <a:spcPts val="0"/>
              </a:spcBef>
              <a:spcAft>
                <a:spcPts val="0"/>
              </a:spcAft>
              <a:buNone/>
            </a:pPr>
            <a:r>
              <a:rPr lang="en-GB">
                <a:latin typeface="Lato"/>
                <a:ea typeface="Lato"/>
                <a:cs typeface="Lato"/>
                <a:sym typeface="Lato"/>
              </a:rPr>
              <a:t>Ask students to draw a continuum in </a:t>
            </a:r>
            <a:r>
              <a:rPr lang="en-GB">
                <a:latin typeface="Lato"/>
                <a:ea typeface="Lato"/>
                <a:cs typeface="Lato"/>
                <a:sym typeface="Lato"/>
              </a:rPr>
              <a:t>their</a:t>
            </a:r>
            <a:r>
              <a:rPr lang="en-GB">
                <a:latin typeface="Lato"/>
                <a:ea typeface="Lato"/>
                <a:cs typeface="Lato"/>
                <a:sym typeface="Lato"/>
              </a:rPr>
              <a:t> books to show how the different ways of communication have changed over time.</a:t>
            </a:r>
            <a:r>
              <a:rPr b="1" lang="en-GB">
                <a:latin typeface="Lato"/>
                <a:ea typeface="Lato"/>
                <a:cs typeface="Lato"/>
                <a:sym typeface="Lato"/>
              </a:rPr>
              <a:t> </a:t>
            </a:r>
            <a:endParaRPr b="1">
              <a:latin typeface="Lato"/>
              <a:ea typeface="Lato"/>
              <a:cs typeface="Lato"/>
              <a:sym typeface="Lato"/>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1cb38281e4a_0_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1cb38281e4a_0_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23009a846d12fc6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23009a846d12fc6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GB">
                <a:solidFill>
                  <a:schemeClr val="dk1"/>
                </a:solidFill>
                <a:latin typeface="Lato"/>
                <a:ea typeface="Lato"/>
                <a:cs typeface="Lato"/>
                <a:sym typeface="Lato"/>
              </a:rPr>
              <a:t>Teacher delivery</a:t>
            </a:r>
            <a:endParaRPr/>
          </a:p>
          <a:p>
            <a:pPr indent="0" lvl="0" marL="0" rtl="0" algn="l">
              <a:spcBef>
                <a:spcPts val="0"/>
              </a:spcBef>
              <a:spcAft>
                <a:spcPts val="0"/>
              </a:spcAft>
              <a:buNone/>
            </a:pPr>
            <a:r>
              <a:rPr lang="en-GB"/>
              <a:t>Class discussion. Students can mind-map ideas in their notebooks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1">
  <p:cSld name="TITLE_AND_TWO_COLUMNS_1">
    <p:spTree>
      <p:nvGrpSpPr>
        <p:cNvPr id="7" name="Shape 7"/>
        <p:cNvGrpSpPr/>
        <p:nvPr/>
      </p:nvGrpSpPr>
      <p:grpSpPr>
        <a:xfrm>
          <a:off x="0" y="0"/>
          <a:ext cx="0" cy="0"/>
          <a:chOff x="0" y="0"/>
          <a:chExt cx="0" cy="0"/>
        </a:xfrm>
      </p:grpSpPr>
      <p:sp>
        <p:nvSpPr>
          <p:cNvPr id="8" name="Google Shape;8;g2fe13635dc2_0_2"/>
          <p:cNvSpPr/>
          <p:nvPr/>
        </p:nvSpPr>
        <p:spPr>
          <a:xfrm>
            <a:off x="0" y="0"/>
            <a:ext cx="9144000" cy="10155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9" name="Google Shape;9;g2fe13635dc2_0_2"/>
          <p:cNvPicPr preferRelativeResize="0"/>
          <p:nvPr/>
        </p:nvPicPr>
        <p:blipFill rotWithShape="1">
          <a:blip r:embed="rId2">
            <a:alphaModFix/>
          </a:blip>
          <a:srcRect b="-9684" l="-7535" r="-5779" t="-8128"/>
          <a:stretch/>
        </p:blipFill>
        <p:spPr>
          <a:xfrm>
            <a:off x="8055750" y="4325600"/>
            <a:ext cx="835000" cy="643375"/>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type="title">
  <p:cSld name="TITLE">
    <p:bg>
      <p:bgPr>
        <a:solidFill>
          <a:srgbClr val="262A33"/>
        </a:solidFill>
      </p:bgPr>
    </p:bg>
    <p:spTree>
      <p:nvGrpSpPr>
        <p:cNvPr id="10" name="Shape 10"/>
        <p:cNvGrpSpPr/>
        <p:nvPr/>
      </p:nvGrpSpPr>
      <p:grpSpPr>
        <a:xfrm>
          <a:off x="0" y="0"/>
          <a:ext cx="0" cy="0"/>
          <a:chOff x="0" y="0"/>
          <a:chExt cx="0" cy="0"/>
        </a:xfrm>
      </p:grpSpPr>
      <p:sp>
        <p:nvSpPr>
          <p:cNvPr id="11" name="Google Shape;11;g2fe13635dc2_0_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pic>
        <p:nvPicPr>
          <p:cNvPr id="12" name="Google Shape;12;g2fe13635dc2_0_5"/>
          <p:cNvPicPr preferRelativeResize="0"/>
          <p:nvPr/>
        </p:nvPicPr>
        <p:blipFill rotWithShape="1">
          <a:blip r:embed="rId2">
            <a:alphaModFix/>
          </a:blip>
          <a:srcRect b="-5224" l="-1905" r="-1091" t="-5235"/>
          <a:stretch/>
        </p:blipFill>
        <p:spPr>
          <a:xfrm>
            <a:off x="426625" y="302950"/>
            <a:ext cx="2516427" cy="696225"/>
          </a:xfrm>
          <a:prstGeom prst="rect">
            <a:avLst/>
          </a:prstGeom>
          <a:noFill/>
          <a:ln>
            <a:noFill/>
          </a:ln>
        </p:spPr>
      </p:pic>
      <p:pic>
        <p:nvPicPr>
          <p:cNvPr id="13" name="Google Shape;13;g2fe13635dc2_0_5"/>
          <p:cNvPicPr preferRelativeResize="0"/>
          <p:nvPr/>
        </p:nvPicPr>
        <p:blipFill rotWithShape="1">
          <a:blip r:embed="rId3">
            <a:alphaModFix/>
          </a:blip>
          <a:srcRect b="-2281" l="-4222" r="-3757" t="-2440"/>
          <a:stretch/>
        </p:blipFill>
        <p:spPr>
          <a:xfrm rot="-5400000">
            <a:off x="7182681" y="3219806"/>
            <a:ext cx="2039601" cy="1978026"/>
          </a:xfrm>
          <a:prstGeom prst="rect">
            <a:avLst/>
          </a:prstGeom>
          <a:noFill/>
          <a:ln>
            <a:noFill/>
          </a:ln>
        </p:spPr>
      </p:pic>
    </p:spTree>
  </p:cSld>
  <p:clrMapOvr>
    <a:masterClrMapping/>
  </p:clrMapOvr>
  <p:extLst>
    <p:ext uri="{DCECCB84-F9BA-43D5-87BE-67443E8EF086}">
      <p15:sldGuideLst>
        <p15:guide id="1" pos="302">
          <p15:clr>
            <a:srgbClr val="FA7B17"/>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type="tx">
  <p:cSld name="TITLE_AND_BODY">
    <p:bg>
      <p:bgPr>
        <a:solidFill>
          <a:srgbClr val="262A33"/>
        </a:solidFill>
      </p:bgPr>
    </p:bg>
    <p:spTree>
      <p:nvGrpSpPr>
        <p:cNvPr id="14" name="Shape 14"/>
        <p:cNvGrpSpPr/>
        <p:nvPr/>
      </p:nvGrpSpPr>
      <p:grpSpPr>
        <a:xfrm>
          <a:off x="0" y="0"/>
          <a:ext cx="0" cy="0"/>
          <a:chOff x="0" y="0"/>
          <a:chExt cx="0" cy="0"/>
        </a:xfrm>
      </p:grpSpPr>
      <p:pic>
        <p:nvPicPr>
          <p:cNvPr id="15" name="Google Shape;15;g2fe13635dc2_0_9"/>
          <p:cNvPicPr preferRelativeResize="0"/>
          <p:nvPr/>
        </p:nvPicPr>
        <p:blipFill rotWithShape="1">
          <a:blip r:embed="rId2">
            <a:alphaModFix/>
          </a:blip>
          <a:srcRect b="-8416" l="-5676" r="-7636" t="-10644"/>
          <a:stretch/>
        </p:blipFill>
        <p:spPr>
          <a:xfrm>
            <a:off x="8069450" y="4311925"/>
            <a:ext cx="835000" cy="650200"/>
          </a:xfrm>
          <a:prstGeom prst="rect">
            <a:avLst/>
          </a:prstGeom>
          <a:noFill/>
          <a:ln>
            <a:noFill/>
          </a:ln>
        </p:spPr>
      </p:pic>
      <p:sp>
        <p:nvSpPr>
          <p:cNvPr id="16" name="Google Shape;16;g2fe13635dc2_0_9"/>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type="titleOnly">
  <p:cSld name="TITLE_ONLY">
    <p:bg>
      <p:bgPr>
        <a:solidFill>
          <a:srgbClr val="262A33"/>
        </a:solidFill>
      </p:bgPr>
    </p:bg>
    <p:spTree>
      <p:nvGrpSpPr>
        <p:cNvPr id="17" name="Shape 17"/>
        <p:cNvGrpSpPr/>
        <p:nvPr/>
      </p:nvGrpSpPr>
      <p:grpSpPr>
        <a:xfrm>
          <a:off x="0" y="0"/>
          <a:ext cx="0" cy="0"/>
          <a:chOff x="0" y="0"/>
          <a:chExt cx="0" cy="0"/>
        </a:xfrm>
      </p:grpSpPr>
      <p:pic>
        <p:nvPicPr>
          <p:cNvPr id="18" name="Google Shape;18;g2fe13635dc2_0_12"/>
          <p:cNvPicPr preferRelativeResize="0"/>
          <p:nvPr/>
        </p:nvPicPr>
        <p:blipFill rotWithShape="1">
          <a:blip r:embed="rId2">
            <a:alphaModFix/>
          </a:blip>
          <a:srcRect b="-8416" l="-5676" r="-7636" t="-10644"/>
          <a:stretch/>
        </p:blipFill>
        <p:spPr>
          <a:xfrm>
            <a:off x="8069450" y="4311925"/>
            <a:ext cx="835000" cy="650200"/>
          </a:xfrm>
          <a:prstGeom prst="rect">
            <a:avLst/>
          </a:prstGeom>
          <a:noFill/>
          <a:ln>
            <a:noFill/>
          </a:ln>
        </p:spPr>
      </p:pic>
      <p:sp>
        <p:nvSpPr>
          <p:cNvPr id="19" name="Google Shape;19;g2fe13635dc2_0_12"/>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s" type="secHead">
  <p:cSld name="SECTION_HEADER">
    <p:bg>
      <p:bgPr>
        <a:solidFill>
          <a:srgbClr val="262A33"/>
        </a:solidFill>
      </p:bgPr>
    </p:bg>
    <p:spTree>
      <p:nvGrpSpPr>
        <p:cNvPr id="20" name="Shape 20"/>
        <p:cNvGrpSpPr/>
        <p:nvPr/>
      </p:nvGrpSpPr>
      <p:grpSpPr>
        <a:xfrm>
          <a:off x="0" y="0"/>
          <a:ext cx="0" cy="0"/>
          <a:chOff x="0" y="0"/>
          <a:chExt cx="0" cy="0"/>
        </a:xfrm>
      </p:grpSpPr>
      <p:sp>
        <p:nvSpPr>
          <p:cNvPr id="21" name="Google Shape;21;g2fe13635dc2_0_15"/>
          <p:cNvSpPr txBox="1"/>
          <p:nvPr/>
        </p:nvSpPr>
        <p:spPr>
          <a:xfrm>
            <a:off x="388800" y="298800"/>
            <a:ext cx="6785400" cy="781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2400"/>
              <a:buFont typeface="Arial"/>
              <a:buNone/>
            </a:pPr>
            <a:r>
              <a:rPr b="1" i="0" lang="en-GB" sz="2400" u="none" cap="none" strike="noStrike">
                <a:solidFill>
                  <a:srgbClr val="FF8022"/>
                </a:solidFill>
                <a:latin typeface="Lato"/>
                <a:ea typeface="Lato"/>
                <a:cs typeface="Lato"/>
                <a:sym typeface="Lato"/>
              </a:rPr>
              <a:t>Contents</a:t>
            </a:r>
            <a:endParaRPr b="1" i="0" sz="2400" u="none" cap="none" strike="noStrike">
              <a:solidFill>
                <a:srgbClr val="FF8022"/>
              </a:solidFill>
              <a:latin typeface="Lato"/>
              <a:ea typeface="Lato"/>
              <a:cs typeface="Lato"/>
              <a:sym typeface="Lato"/>
            </a:endParaRPr>
          </a:p>
        </p:txBody>
      </p:sp>
      <p:pic>
        <p:nvPicPr>
          <p:cNvPr id="22" name="Google Shape;22;g2fe13635dc2_0_15"/>
          <p:cNvPicPr preferRelativeResize="0"/>
          <p:nvPr/>
        </p:nvPicPr>
        <p:blipFill rotWithShape="1">
          <a:blip r:embed="rId2">
            <a:alphaModFix/>
          </a:blip>
          <a:srcRect b="-8416" l="-5676" r="-7636" t="-10644"/>
          <a:stretch/>
        </p:blipFill>
        <p:spPr>
          <a:xfrm>
            <a:off x="8069450" y="4311925"/>
            <a:ext cx="835000" cy="650200"/>
          </a:xfrm>
          <a:prstGeom prst="rect">
            <a:avLst/>
          </a:prstGeom>
          <a:noFill/>
          <a:ln>
            <a:noFill/>
          </a:ln>
        </p:spPr>
      </p:pic>
      <p:sp>
        <p:nvSpPr>
          <p:cNvPr id="23" name="Google Shape;23;g2fe13635dc2_0_15"/>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p:cSld name="TITLE_AND_BODY_1">
    <p:bg>
      <p:bgPr>
        <a:solidFill>
          <a:srgbClr val="0543B3"/>
        </a:solidFill>
      </p:bgPr>
    </p:bg>
    <p:spTree>
      <p:nvGrpSpPr>
        <p:cNvPr id="24" name="Shape 24"/>
        <p:cNvGrpSpPr/>
        <p:nvPr/>
      </p:nvGrpSpPr>
      <p:grpSpPr>
        <a:xfrm>
          <a:off x="0" y="0"/>
          <a:ext cx="0" cy="0"/>
          <a:chOff x="0" y="0"/>
          <a:chExt cx="0" cy="0"/>
        </a:xfrm>
      </p:grpSpPr>
      <p:pic>
        <p:nvPicPr>
          <p:cNvPr id="25" name="Google Shape;25;g2fe13635dc2_0_19"/>
          <p:cNvPicPr preferRelativeResize="0"/>
          <p:nvPr/>
        </p:nvPicPr>
        <p:blipFill rotWithShape="1">
          <a:blip r:embed="rId2">
            <a:alphaModFix/>
          </a:blip>
          <a:srcRect b="-8416" l="-5676" r="-7636" t="-10644"/>
          <a:stretch/>
        </p:blipFill>
        <p:spPr>
          <a:xfrm>
            <a:off x="8069450" y="4311925"/>
            <a:ext cx="835000" cy="650200"/>
          </a:xfrm>
          <a:prstGeom prst="rect">
            <a:avLst/>
          </a:prstGeom>
          <a:noFill/>
          <a:ln>
            <a:noFill/>
          </a:ln>
        </p:spPr>
      </p:pic>
      <p:sp>
        <p:nvSpPr>
          <p:cNvPr id="26" name="Google Shape;26;g2fe13635dc2_0_19"/>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1">
  <p:cSld name="TITLE_ONLY_1">
    <p:bg>
      <p:bgPr>
        <a:solidFill>
          <a:srgbClr val="0543B3"/>
        </a:solidFill>
      </p:bgPr>
    </p:bg>
    <p:spTree>
      <p:nvGrpSpPr>
        <p:cNvPr id="27" name="Shape 27"/>
        <p:cNvGrpSpPr/>
        <p:nvPr/>
      </p:nvGrpSpPr>
      <p:grpSpPr>
        <a:xfrm>
          <a:off x="0" y="0"/>
          <a:ext cx="0" cy="0"/>
          <a:chOff x="0" y="0"/>
          <a:chExt cx="0" cy="0"/>
        </a:xfrm>
      </p:grpSpPr>
      <p:pic>
        <p:nvPicPr>
          <p:cNvPr id="28" name="Google Shape;28;g2fe13635dc2_0_22"/>
          <p:cNvPicPr preferRelativeResize="0"/>
          <p:nvPr/>
        </p:nvPicPr>
        <p:blipFill rotWithShape="1">
          <a:blip r:embed="rId2">
            <a:alphaModFix/>
          </a:blip>
          <a:srcRect b="-8416" l="-5676" r="-7636" t="-10644"/>
          <a:stretch/>
        </p:blipFill>
        <p:spPr>
          <a:xfrm>
            <a:off x="8069450" y="4311925"/>
            <a:ext cx="835000" cy="650200"/>
          </a:xfrm>
          <a:prstGeom prst="rect">
            <a:avLst/>
          </a:prstGeom>
          <a:noFill/>
          <a:ln>
            <a:noFill/>
          </a:ln>
        </p:spPr>
      </p:pic>
      <p:sp>
        <p:nvSpPr>
          <p:cNvPr id="29" name="Google Shape;29;g2fe13635dc2_0_22"/>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type="twoColTx">
  <p:cSld name="TITLE_AND_TWO_COLUMNS">
    <p:spTree>
      <p:nvGrpSpPr>
        <p:cNvPr id="30" name="Shape 30"/>
        <p:cNvGrpSpPr/>
        <p:nvPr/>
      </p:nvGrpSpPr>
      <p:grpSpPr>
        <a:xfrm>
          <a:off x="0" y="0"/>
          <a:ext cx="0" cy="0"/>
          <a:chOff x="0" y="0"/>
          <a:chExt cx="0" cy="0"/>
        </a:xfrm>
      </p:grpSpPr>
      <p:sp>
        <p:nvSpPr>
          <p:cNvPr id="31" name="Google Shape;31;g2fe13635dc2_0_25"/>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2" name="Google Shape;32;g2fe13635dc2_0_25"/>
          <p:cNvPicPr preferRelativeResize="0"/>
          <p:nvPr/>
        </p:nvPicPr>
        <p:blipFill rotWithShape="1">
          <a:blip r:embed="rId2">
            <a:alphaModFix/>
          </a:blip>
          <a:srcRect b="-9684" l="-7535" r="-5779" t="-8128"/>
          <a:stretch/>
        </p:blipFill>
        <p:spPr>
          <a:xfrm>
            <a:off x="8055750" y="4325600"/>
            <a:ext cx="835000" cy="643375"/>
          </a:xfrm>
          <a:prstGeom prst="rect">
            <a:avLst/>
          </a:prstGeom>
          <a:noFill/>
          <a:ln>
            <a:noFill/>
          </a:ln>
        </p:spPr>
      </p:pic>
      <p:sp>
        <p:nvSpPr>
          <p:cNvPr id="33" name="Google Shape;33;g2fe13635dc2_0_25"/>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1">
  <p:cSld name="Divider slide 2">
    <p:spTree>
      <p:nvGrpSpPr>
        <p:cNvPr id="34" name="Shape 34"/>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0"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g2fe13635dc2_0_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1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2.png"/><Relationship Id="rId4" Type="http://schemas.openxmlformats.org/officeDocument/2006/relationships/image" Target="../media/image11.png"/><Relationship Id="rId5"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6.xml"/><Relationship Id="rId3" Type="http://schemas.openxmlformats.org/officeDocument/2006/relationships/image" Target="../media/image1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7.xml"/><Relationship Id="rId3" Type="http://schemas.openxmlformats.org/officeDocument/2006/relationships/image" Target="../media/image17.png"/><Relationship Id="rId4" Type="http://schemas.openxmlformats.org/officeDocument/2006/relationships/image" Target="../media/image14.png"/><Relationship Id="rId5" Type="http://schemas.openxmlformats.org/officeDocument/2006/relationships/image" Target="../media/image16.png"/><Relationship Id="rId6" Type="http://schemas.openxmlformats.org/officeDocument/2006/relationships/image" Target="../media/image1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8.xml"/><Relationship Id="rId3" Type="http://schemas.openxmlformats.org/officeDocument/2006/relationships/image" Target="../media/image18.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9.xml"/><Relationship Id="rId3"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3.xml"/><Relationship Id="rId3" Type="http://schemas.openxmlformats.org/officeDocument/2006/relationships/hyperlink" Target="https://www.which.co.uk/l/phones" TargetMode="External"/><Relationship Id="rId4" Type="http://schemas.openxmlformats.org/officeDocument/2006/relationships/image" Target="../media/image20.png"/><Relationship Id="rId11" Type="http://schemas.openxmlformats.org/officeDocument/2006/relationships/hyperlink" Target="https://www.moneysavingexpert.com/cheap-mobile-finder/phone-finder/" TargetMode="External"/><Relationship Id="rId10" Type="http://schemas.openxmlformats.org/officeDocument/2006/relationships/hyperlink" Target="https://www.moneysavingexpert.com/cheap-mobile-finder/phone-finder/" TargetMode="External"/><Relationship Id="rId12" Type="http://schemas.openxmlformats.org/officeDocument/2006/relationships/image" Target="../media/image21.png"/><Relationship Id="rId9" Type="http://schemas.openxmlformats.org/officeDocument/2006/relationships/hyperlink" Target="https://www.moneysavingexpert.com/savings/" TargetMode="External"/><Relationship Id="rId5" Type="http://schemas.openxmlformats.org/officeDocument/2006/relationships/image" Target="../media/image19.png"/><Relationship Id="rId6" Type="http://schemas.openxmlformats.org/officeDocument/2006/relationships/hyperlink" Target="https://www.moneyhelper.org.uk/en/everyday-money/credit/struggling-to-pay-your-gas-or-electricity-bill" TargetMode="External"/><Relationship Id="rId7" Type="http://schemas.openxmlformats.org/officeDocument/2006/relationships/hyperlink" Target="https://www.moneyhelper.org.uk/en/everyday-money/credit/struggling-to-pay-your-gas-or-electricity-bill" TargetMode="External"/><Relationship Id="rId8" Type="http://schemas.openxmlformats.org/officeDocument/2006/relationships/hyperlink" Target="https://www.moneyhelper.org.uk/en/everyday-money/credit/struggling-to-pay-your-gas-or-electricity-bill"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4.xml"/><Relationship Id="rId3" Type="http://schemas.openxmlformats.org/officeDocument/2006/relationships/hyperlink" Target="https://resources.ftflic.com/" TargetMode="External"/><Relationship Id="rId4" Type="http://schemas.openxmlformats.org/officeDocument/2006/relationships/hyperlink" Target="https://www.bbc.com/future/article/20220914-whats-the-right-age-to-get-a-smartphone" TargetMode="External"/><Relationship Id="rId5" Type="http://schemas.openxmlformats.org/officeDocument/2006/relationships/hyperlink" Target="https://www.childnet.com/help-and-advice/teachers-and-professionals" TargetMode="External"/><Relationship Id="rId6" Type="http://schemas.openxmlformats.org/officeDocument/2006/relationships/hyperlink" Target="https://saferinternet.org.uk/guide-and-resource/parents-and-carers/phone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6.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hyperlink" Target="https://www.forbes.com/sites/solrogers/2019/10/15/the-role-of-technology-in-the-evolution-of-communication/?sh=69aa71e5493b" TargetMode="Externa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62A33"/>
        </a:solidFill>
      </p:bgPr>
    </p:bg>
    <p:spTree>
      <p:nvGrpSpPr>
        <p:cNvPr id="38" name="Shape 38"/>
        <p:cNvGrpSpPr/>
        <p:nvPr/>
      </p:nvGrpSpPr>
      <p:grpSpPr>
        <a:xfrm>
          <a:off x="0" y="0"/>
          <a:ext cx="0" cy="0"/>
          <a:chOff x="0" y="0"/>
          <a:chExt cx="0" cy="0"/>
        </a:xfrm>
      </p:grpSpPr>
      <p:sp>
        <p:nvSpPr>
          <p:cNvPr id="39" name="Google Shape;39;p1"/>
          <p:cNvSpPr txBox="1"/>
          <p:nvPr>
            <p:ph type="ctrTitle"/>
          </p:nvPr>
        </p:nvSpPr>
        <p:spPr>
          <a:xfrm>
            <a:off x="360375" y="1253100"/>
            <a:ext cx="8012100" cy="18843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Arial"/>
              <a:buNone/>
            </a:pPr>
            <a:r>
              <a:rPr b="1" i="0" lang="en-GB" sz="4800" u="none" cap="none" strike="noStrike">
                <a:solidFill>
                  <a:schemeClr val="lt1"/>
                </a:solidFill>
                <a:latin typeface="Lato Black"/>
                <a:ea typeface="Lato Black"/>
                <a:cs typeface="Lato Black"/>
                <a:sym typeface="Lato Black"/>
              </a:rPr>
              <a:t>How to </a:t>
            </a:r>
            <a:r>
              <a:rPr b="1" lang="en-GB" sz="4800">
                <a:solidFill>
                  <a:schemeClr val="lt1"/>
                </a:solidFill>
                <a:latin typeface="Lato Black"/>
                <a:ea typeface="Lato Black"/>
                <a:cs typeface="Lato Black"/>
                <a:sym typeface="Lato Black"/>
              </a:rPr>
              <a:t>manage </a:t>
            </a:r>
            <a:endParaRPr b="1" sz="4800">
              <a:solidFill>
                <a:schemeClr val="lt1"/>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3600"/>
              <a:buFont typeface="Arial"/>
              <a:buNone/>
            </a:pPr>
            <a:r>
              <a:rPr b="1" lang="en-GB" sz="4800">
                <a:solidFill>
                  <a:schemeClr val="lt1"/>
                </a:solidFill>
                <a:latin typeface="Lato Black"/>
                <a:ea typeface="Lato Black"/>
                <a:cs typeface="Lato Black"/>
                <a:sym typeface="Lato Black"/>
              </a:rPr>
              <a:t>financial risk</a:t>
            </a:r>
            <a:r>
              <a:rPr b="1" i="0" lang="en-GB" sz="4800" u="none" cap="none" strike="noStrike">
                <a:solidFill>
                  <a:schemeClr val="lt1"/>
                </a:solidFill>
                <a:latin typeface="Lato Black"/>
                <a:ea typeface="Lato Black"/>
                <a:cs typeface="Lato Black"/>
                <a:sym typeface="Lato Black"/>
              </a:rPr>
              <a:t> </a:t>
            </a:r>
            <a:endParaRPr b="1" i="0" sz="4800" u="none" cap="none" strike="noStrike">
              <a:solidFill>
                <a:schemeClr val="lt1"/>
              </a:solidFill>
              <a:latin typeface="Lato Black"/>
              <a:ea typeface="Lato Black"/>
              <a:cs typeface="Lato Black"/>
              <a:sym typeface="Lato Black"/>
            </a:endParaRPr>
          </a:p>
        </p:txBody>
      </p:sp>
      <p:sp>
        <p:nvSpPr>
          <p:cNvPr id="40" name="Google Shape;40;p1"/>
          <p:cNvSpPr txBox="1"/>
          <p:nvPr/>
        </p:nvSpPr>
        <p:spPr>
          <a:xfrm>
            <a:off x="360375" y="4529800"/>
            <a:ext cx="6681300" cy="338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1" i="0" lang="en-GB" sz="1000" u="none" cap="none" strike="noStrike">
                <a:solidFill>
                  <a:schemeClr val="accent2"/>
                </a:solidFill>
                <a:latin typeface="Arial"/>
                <a:ea typeface="Arial"/>
                <a:cs typeface="Arial"/>
                <a:sym typeface="Arial"/>
              </a:rPr>
              <a:t>This session is aimed at Year 9 and</a:t>
            </a:r>
            <a:r>
              <a:rPr b="1" lang="en-GB" sz="1000">
                <a:solidFill>
                  <a:schemeClr val="accent2"/>
                </a:solidFill>
              </a:rPr>
              <a:t> is also </a:t>
            </a:r>
            <a:r>
              <a:rPr b="1" lang="en-GB" sz="1000">
                <a:solidFill>
                  <a:schemeClr val="accent2"/>
                </a:solidFill>
              </a:rPr>
              <a:t>appropriate</a:t>
            </a:r>
            <a:r>
              <a:rPr b="1" lang="en-GB" sz="1000">
                <a:solidFill>
                  <a:schemeClr val="accent2"/>
                </a:solidFill>
              </a:rPr>
              <a:t> or KS4 and KS5</a:t>
            </a:r>
            <a:endParaRPr b="1" i="0" sz="1000" u="none" cap="none" strike="noStrike">
              <a:solidFill>
                <a:schemeClr val="accent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g1cb38281e4a_0_43"/>
          <p:cNvSpPr txBox="1"/>
          <p:nvPr/>
        </p:nvSpPr>
        <p:spPr>
          <a:xfrm>
            <a:off x="494325" y="1500925"/>
            <a:ext cx="3844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graphicFrame>
        <p:nvGraphicFramePr>
          <p:cNvPr id="106" name="Google Shape;106;g1cb38281e4a_0_43"/>
          <p:cNvGraphicFramePr/>
          <p:nvPr/>
        </p:nvGraphicFramePr>
        <p:xfrm>
          <a:off x="88338" y="1149275"/>
          <a:ext cx="3000000" cy="3000000"/>
        </p:xfrm>
        <a:graphic>
          <a:graphicData uri="http://schemas.openxmlformats.org/drawingml/2006/table">
            <a:tbl>
              <a:tblPr>
                <a:noFill/>
                <a:tableStyleId>{BC3304CD-4DC9-42CD-9C0B-65E3307A2BF7}</a:tableStyleId>
              </a:tblPr>
              <a:tblGrid>
                <a:gridCol w="1235300"/>
                <a:gridCol w="4284250"/>
                <a:gridCol w="3142975"/>
              </a:tblGrid>
              <a:tr h="396200">
                <a:tc>
                  <a:txBody>
                    <a:bodyPr/>
                    <a:lstStyle/>
                    <a:p>
                      <a:pPr indent="0" lvl="0" marL="0" rtl="0" algn="l">
                        <a:spcBef>
                          <a:spcPts val="0"/>
                        </a:spcBef>
                        <a:spcAft>
                          <a:spcPts val="0"/>
                        </a:spcAft>
                        <a:buNone/>
                      </a:pPr>
                      <a:r>
                        <a:rPr b="1" lang="en-GB" sz="1200">
                          <a:solidFill>
                            <a:schemeClr val="lt1"/>
                          </a:solidFill>
                          <a:latin typeface="Lato"/>
                          <a:ea typeface="Lato"/>
                          <a:cs typeface="Lato"/>
                          <a:sym typeface="Lato"/>
                        </a:rPr>
                        <a:t>Keyword </a:t>
                      </a:r>
                      <a:endParaRPr b="1" sz="1200">
                        <a:solidFill>
                          <a:schemeClr val="lt1"/>
                        </a:solidFill>
                        <a:latin typeface="Lato"/>
                        <a:ea typeface="Lato"/>
                        <a:cs typeface="Lato"/>
                        <a:sym typeface="Lato"/>
                      </a:endParaRPr>
                    </a:p>
                  </a:txBody>
                  <a:tcPr marT="91425" marB="91425" marR="91425" marL="91425">
                    <a:solidFill>
                      <a:schemeClr val="accent2"/>
                    </a:solidFill>
                  </a:tcPr>
                </a:tc>
                <a:tc>
                  <a:txBody>
                    <a:bodyPr/>
                    <a:lstStyle/>
                    <a:p>
                      <a:pPr indent="0" lvl="0" marL="0" rtl="0" algn="l">
                        <a:spcBef>
                          <a:spcPts val="0"/>
                        </a:spcBef>
                        <a:spcAft>
                          <a:spcPts val="0"/>
                        </a:spcAft>
                        <a:buNone/>
                      </a:pPr>
                      <a:r>
                        <a:rPr b="1" lang="en-GB" sz="1200">
                          <a:solidFill>
                            <a:schemeClr val="lt1"/>
                          </a:solidFill>
                          <a:latin typeface="Lato"/>
                          <a:ea typeface="Lato"/>
                          <a:cs typeface="Lato"/>
                          <a:sym typeface="Lato"/>
                        </a:rPr>
                        <a:t>Definition </a:t>
                      </a:r>
                      <a:endParaRPr b="1" sz="1200">
                        <a:solidFill>
                          <a:schemeClr val="lt1"/>
                        </a:solidFill>
                        <a:latin typeface="Lato"/>
                        <a:ea typeface="Lato"/>
                        <a:cs typeface="Lato"/>
                        <a:sym typeface="Lato"/>
                      </a:endParaRPr>
                    </a:p>
                  </a:txBody>
                  <a:tcPr marT="91425" marB="91425" marR="91425" marL="91425">
                    <a:solidFill>
                      <a:schemeClr val="accent2"/>
                    </a:solidFill>
                  </a:tcPr>
                </a:tc>
                <a:tc>
                  <a:txBody>
                    <a:bodyPr/>
                    <a:lstStyle/>
                    <a:p>
                      <a:pPr indent="0" lvl="0" marL="0" rtl="0" algn="l">
                        <a:spcBef>
                          <a:spcPts val="0"/>
                        </a:spcBef>
                        <a:spcAft>
                          <a:spcPts val="0"/>
                        </a:spcAft>
                        <a:buNone/>
                      </a:pPr>
                      <a:r>
                        <a:rPr b="1" lang="en-GB" sz="1200">
                          <a:solidFill>
                            <a:schemeClr val="lt1"/>
                          </a:solidFill>
                          <a:latin typeface="Lato"/>
                          <a:ea typeface="Lato"/>
                          <a:cs typeface="Lato"/>
                          <a:sym typeface="Lato"/>
                        </a:rPr>
                        <a:t>Stretch: What costs or offers do you know?</a:t>
                      </a:r>
                      <a:endParaRPr b="1" sz="1200">
                        <a:solidFill>
                          <a:schemeClr val="lt1"/>
                        </a:solidFill>
                        <a:latin typeface="Lato"/>
                        <a:ea typeface="Lato"/>
                        <a:cs typeface="Lato"/>
                        <a:sym typeface="Lato"/>
                      </a:endParaRPr>
                    </a:p>
                  </a:txBody>
                  <a:tcPr marT="91425" marB="91425" marR="91425" marL="91425">
                    <a:solidFill>
                      <a:schemeClr val="accent2"/>
                    </a:solidFill>
                  </a:tcPr>
                </a:tc>
              </a:tr>
              <a:tr h="5486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Lato"/>
                          <a:ea typeface="Lato"/>
                          <a:cs typeface="Lato"/>
                          <a:sym typeface="Lato"/>
                        </a:rPr>
                        <a:t>This cost can be paid  in one go or over an agreed period of time.</a:t>
                      </a:r>
                      <a:endParaRPr sz="1200">
                        <a:solidFill>
                          <a:schemeClr val="dk1"/>
                        </a:solidFill>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5486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Lato"/>
                          <a:ea typeface="Lato"/>
                          <a:cs typeface="Lato"/>
                          <a:sym typeface="Lato"/>
                        </a:rPr>
                        <a:t>This charge is based on how many calls and texts you use. It can be charged monthly or you can pay as you go/top-up</a:t>
                      </a:r>
                      <a:endParaRPr sz="1200">
                        <a:solidFill>
                          <a:schemeClr val="dk1"/>
                        </a:solidFill>
                        <a:latin typeface="Lato"/>
                        <a:ea typeface="Lato"/>
                        <a:cs typeface="Lato"/>
                        <a:sym typeface="Lato"/>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5486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Lato"/>
                          <a:ea typeface="Lato"/>
                          <a:cs typeface="Lato"/>
                          <a:sym typeface="Lato"/>
                        </a:rPr>
                        <a:t>This charge is for the amount of internet you use. It is measured in GB (gigabytes).</a:t>
                      </a:r>
                      <a:endParaRPr sz="1200">
                        <a:solidFill>
                          <a:schemeClr val="dk1"/>
                        </a:solidFill>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r h="731500">
                <a:tc>
                  <a:txBody>
                    <a:bodyPr/>
                    <a:lstStyle/>
                    <a:p>
                      <a:pPr indent="0" lvl="0" marL="0" rtl="0" algn="l">
                        <a:spcBef>
                          <a:spcPts val="0"/>
                        </a:spcBef>
                        <a:spcAft>
                          <a:spcPts val="0"/>
                        </a:spcAft>
                        <a:buNone/>
                      </a:pPr>
                      <a:r>
                        <a:t/>
                      </a:r>
                      <a:endParaRPr/>
                    </a:p>
                  </a:txBody>
                  <a:tcPr marT="91425" marB="91425" marR="91425" marL="91425"/>
                </a:tc>
                <a:tc>
                  <a:txBody>
                    <a:bodyPr/>
                    <a:lstStyle/>
                    <a:p>
                      <a:pPr indent="0" lvl="0" marL="0" rtl="0" algn="l">
                        <a:spcBef>
                          <a:spcPts val="0"/>
                        </a:spcBef>
                        <a:spcAft>
                          <a:spcPts val="0"/>
                        </a:spcAft>
                        <a:buNone/>
                      </a:pPr>
                      <a:r>
                        <a:rPr lang="en-GB" sz="1200">
                          <a:solidFill>
                            <a:schemeClr val="dk1"/>
                          </a:solidFill>
                          <a:latin typeface="Lato"/>
                          <a:ea typeface="Lato"/>
                          <a:cs typeface="Lato"/>
                          <a:sym typeface="Lato"/>
                        </a:rPr>
                        <a:t>This cost will allow you to replace your phone if it is lost, stolen or damaged.</a:t>
                      </a:r>
                      <a:endParaRPr sz="1200">
                        <a:solidFill>
                          <a:schemeClr val="dk1"/>
                        </a:solidFill>
                        <a:latin typeface="Lato"/>
                        <a:ea typeface="Lato"/>
                        <a:cs typeface="Lato"/>
                        <a:sym typeface="Lato"/>
                      </a:endParaRPr>
                    </a:p>
                    <a:p>
                      <a:pPr indent="0" lvl="0" marL="0" rtl="0" algn="l">
                        <a:spcBef>
                          <a:spcPts val="0"/>
                        </a:spcBef>
                        <a:spcAft>
                          <a:spcPts val="0"/>
                        </a:spcAft>
                        <a:buNone/>
                      </a:pPr>
                      <a:r>
                        <a:t/>
                      </a:r>
                      <a:endParaRPr sz="1200">
                        <a:solidFill>
                          <a:schemeClr val="dk1"/>
                        </a:solidFill>
                      </a:endParaRPr>
                    </a:p>
                  </a:txBody>
                  <a:tcPr marT="91425" marB="91425" marR="91425" marL="91425"/>
                </a:tc>
                <a:tc>
                  <a:txBody>
                    <a:bodyPr/>
                    <a:lstStyle/>
                    <a:p>
                      <a:pPr indent="0" lvl="0" marL="0" rtl="0" algn="l">
                        <a:spcBef>
                          <a:spcPts val="0"/>
                        </a:spcBef>
                        <a:spcAft>
                          <a:spcPts val="0"/>
                        </a:spcAft>
                        <a:buNone/>
                      </a:pPr>
                      <a:r>
                        <a:t/>
                      </a:r>
                      <a:endParaRPr/>
                    </a:p>
                  </a:txBody>
                  <a:tcPr marT="91425" marB="91425" marR="91425" marL="91425"/>
                </a:tc>
              </a:tr>
            </a:tbl>
          </a:graphicData>
        </a:graphic>
      </p:graphicFrame>
      <p:sp>
        <p:nvSpPr>
          <p:cNvPr id="107" name="Google Shape;107;g1cb38281e4a_0_43"/>
          <p:cNvSpPr/>
          <p:nvPr/>
        </p:nvSpPr>
        <p:spPr>
          <a:xfrm>
            <a:off x="108525" y="4087450"/>
            <a:ext cx="1779900" cy="460200"/>
          </a:xfrm>
          <a:prstGeom prst="roundRect">
            <a:avLst>
              <a:gd fmla="val 16667" name="adj"/>
            </a:avLst>
          </a:prstGeom>
          <a:solidFill>
            <a:srgbClr val="FF8022"/>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latin typeface="Lato"/>
                <a:ea typeface="Lato"/>
                <a:cs typeface="Lato"/>
                <a:sym typeface="Lato"/>
              </a:rPr>
              <a:t>insurance</a:t>
            </a:r>
            <a:endParaRPr b="1" sz="1600">
              <a:latin typeface="Lato"/>
              <a:ea typeface="Lato"/>
              <a:cs typeface="Lato"/>
              <a:sym typeface="Lato"/>
            </a:endParaRPr>
          </a:p>
        </p:txBody>
      </p:sp>
      <p:sp>
        <p:nvSpPr>
          <p:cNvPr id="108" name="Google Shape;108;g1cb38281e4a_0_43"/>
          <p:cNvSpPr/>
          <p:nvPr/>
        </p:nvSpPr>
        <p:spPr>
          <a:xfrm>
            <a:off x="2130475" y="4087450"/>
            <a:ext cx="1779900" cy="460200"/>
          </a:xfrm>
          <a:prstGeom prst="roundRect">
            <a:avLst>
              <a:gd fmla="val 16667" name="adj"/>
            </a:avLst>
          </a:prstGeom>
          <a:solidFill>
            <a:srgbClr val="FF8022"/>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latin typeface="Lato"/>
                <a:ea typeface="Lato"/>
                <a:cs typeface="Lato"/>
                <a:sym typeface="Lato"/>
              </a:rPr>
              <a:t>data</a:t>
            </a:r>
            <a:endParaRPr b="1" sz="1600">
              <a:latin typeface="Lato"/>
              <a:ea typeface="Lato"/>
              <a:cs typeface="Lato"/>
              <a:sym typeface="Lato"/>
            </a:endParaRPr>
          </a:p>
        </p:txBody>
      </p:sp>
      <p:sp>
        <p:nvSpPr>
          <p:cNvPr id="109" name="Google Shape;109;g1cb38281e4a_0_43"/>
          <p:cNvSpPr/>
          <p:nvPr/>
        </p:nvSpPr>
        <p:spPr>
          <a:xfrm>
            <a:off x="4070275" y="4087450"/>
            <a:ext cx="1779900" cy="460200"/>
          </a:xfrm>
          <a:prstGeom prst="roundRect">
            <a:avLst>
              <a:gd fmla="val 16667" name="adj"/>
            </a:avLst>
          </a:prstGeom>
          <a:solidFill>
            <a:srgbClr val="FF8022"/>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latin typeface="Lato"/>
                <a:ea typeface="Lato"/>
                <a:cs typeface="Lato"/>
                <a:sym typeface="Lato"/>
              </a:rPr>
              <a:t>tariff</a:t>
            </a:r>
            <a:endParaRPr b="1" sz="1600">
              <a:latin typeface="Lato"/>
              <a:ea typeface="Lato"/>
              <a:cs typeface="Lato"/>
              <a:sym typeface="Lato"/>
            </a:endParaRPr>
          </a:p>
        </p:txBody>
      </p:sp>
      <p:sp>
        <p:nvSpPr>
          <p:cNvPr id="110" name="Google Shape;110;g1cb38281e4a_0_43"/>
          <p:cNvSpPr/>
          <p:nvPr/>
        </p:nvSpPr>
        <p:spPr>
          <a:xfrm>
            <a:off x="6092225" y="4087450"/>
            <a:ext cx="1779900" cy="460200"/>
          </a:xfrm>
          <a:prstGeom prst="roundRect">
            <a:avLst>
              <a:gd fmla="val 16667" name="adj"/>
            </a:avLst>
          </a:prstGeom>
          <a:solidFill>
            <a:srgbClr val="FF8022"/>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latin typeface="Lato"/>
                <a:ea typeface="Lato"/>
                <a:cs typeface="Lato"/>
                <a:sym typeface="Lato"/>
              </a:rPr>
              <a:t>device</a:t>
            </a:r>
            <a:endParaRPr b="1" sz="1600">
              <a:latin typeface="Lato"/>
              <a:ea typeface="Lato"/>
              <a:cs typeface="Lato"/>
              <a:sym typeface="Lato"/>
            </a:endParaRPr>
          </a:p>
        </p:txBody>
      </p:sp>
      <p:sp>
        <p:nvSpPr>
          <p:cNvPr id="111" name="Google Shape;111;g1cb38281e4a_0_43"/>
          <p:cNvSpPr txBox="1"/>
          <p:nvPr>
            <p:ph type="ctrTitle"/>
          </p:nvPr>
        </p:nvSpPr>
        <p:spPr>
          <a:xfrm>
            <a:off x="70225" y="253750"/>
            <a:ext cx="82947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How much does it cost to have a mobile phone?</a:t>
            </a:r>
            <a:endParaRPr b="1" i="0" sz="2900" u="none" cap="none" strike="noStrike">
              <a:solidFill>
                <a:schemeClr val="accent2"/>
              </a:solidFill>
              <a:latin typeface="Lato"/>
              <a:ea typeface="Lato"/>
              <a:cs typeface="Lato"/>
              <a:sym typeface="Lato"/>
            </a:endParaRPr>
          </a:p>
        </p:txBody>
      </p:sp>
      <p:sp>
        <p:nvSpPr>
          <p:cNvPr id="112" name="Google Shape;112;g1cb38281e4a_0_43"/>
          <p:cNvSpPr txBox="1"/>
          <p:nvPr/>
        </p:nvSpPr>
        <p:spPr>
          <a:xfrm>
            <a:off x="88350" y="4804800"/>
            <a:ext cx="66876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000">
                <a:solidFill>
                  <a:schemeClr val="accent2"/>
                </a:solidFill>
                <a:latin typeface="Lato"/>
                <a:ea typeface="Lato"/>
                <a:cs typeface="Lato"/>
                <a:sym typeface="Lato"/>
              </a:rPr>
              <a:t>Resource 1 | Mobile phone cost breakdown</a:t>
            </a:r>
            <a:endParaRPr b="1" sz="1000">
              <a:solidFill>
                <a:schemeClr val="accent2"/>
              </a:solidFill>
              <a:latin typeface="Lato"/>
              <a:ea typeface="Lato"/>
              <a:cs typeface="Lato"/>
              <a:sym typeface="La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pic>
        <p:nvPicPr>
          <p:cNvPr id="117" name="Google Shape;117;g1cb38281e4a_0_24"/>
          <p:cNvPicPr preferRelativeResize="0"/>
          <p:nvPr/>
        </p:nvPicPr>
        <p:blipFill rotWithShape="1">
          <a:blip r:embed="rId3">
            <a:alphaModFix/>
          </a:blip>
          <a:srcRect b="2792" l="23507" r="23284" t="2537"/>
          <a:stretch/>
        </p:blipFill>
        <p:spPr>
          <a:xfrm>
            <a:off x="3876550" y="1602904"/>
            <a:ext cx="1320350" cy="2349197"/>
          </a:xfrm>
          <a:prstGeom prst="rect">
            <a:avLst/>
          </a:prstGeom>
          <a:noFill/>
          <a:ln>
            <a:noFill/>
          </a:ln>
        </p:spPr>
      </p:pic>
      <p:sp>
        <p:nvSpPr>
          <p:cNvPr id="118" name="Google Shape;118;g1cb38281e4a_0_24"/>
          <p:cNvSpPr/>
          <p:nvPr/>
        </p:nvSpPr>
        <p:spPr>
          <a:xfrm>
            <a:off x="5526925" y="1401450"/>
            <a:ext cx="3464700" cy="923400"/>
          </a:xfrm>
          <a:prstGeom prst="wedgeRectCallout">
            <a:avLst>
              <a:gd fmla="val -56623" name="adj1"/>
              <a:gd fmla="val 41569"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g1cb38281e4a_0_24"/>
          <p:cNvSpPr/>
          <p:nvPr/>
        </p:nvSpPr>
        <p:spPr>
          <a:xfrm>
            <a:off x="108525" y="2782400"/>
            <a:ext cx="3361800" cy="1169700"/>
          </a:xfrm>
          <a:prstGeom prst="wedgeRectCallout">
            <a:avLst>
              <a:gd fmla="val 57735" name="adj1"/>
              <a:gd fmla="val 2528"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g1cb38281e4a_0_24"/>
          <p:cNvSpPr txBox="1"/>
          <p:nvPr/>
        </p:nvSpPr>
        <p:spPr>
          <a:xfrm>
            <a:off x="5526925" y="1450925"/>
            <a:ext cx="3540900" cy="116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600">
                <a:solidFill>
                  <a:schemeClr val="lt1"/>
                </a:solidFill>
                <a:latin typeface="Lato"/>
                <a:ea typeface="Lato"/>
                <a:cs typeface="Lato"/>
                <a:sym typeface="Lato"/>
              </a:rPr>
              <a:t>This charge is for the amount of internet you use. It is measured in GB (gigabytes).</a:t>
            </a:r>
            <a:endParaRPr sz="1600">
              <a:solidFill>
                <a:schemeClr val="lt1"/>
              </a:solidFill>
              <a:latin typeface="Lato"/>
              <a:ea typeface="Lato"/>
              <a:cs typeface="Lato"/>
              <a:sym typeface="Lato"/>
            </a:endParaRPr>
          </a:p>
          <a:p>
            <a:pPr indent="0" lvl="0" marL="0" rtl="0" algn="l">
              <a:spcBef>
                <a:spcPts val="0"/>
              </a:spcBef>
              <a:spcAft>
                <a:spcPts val="0"/>
              </a:spcAft>
              <a:buNone/>
            </a:pPr>
            <a:r>
              <a:t/>
            </a:r>
            <a:endParaRPr sz="1600">
              <a:solidFill>
                <a:schemeClr val="lt1"/>
              </a:solidFill>
              <a:latin typeface="Lato"/>
              <a:ea typeface="Lato"/>
              <a:cs typeface="Lato"/>
              <a:sym typeface="Lato"/>
            </a:endParaRPr>
          </a:p>
        </p:txBody>
      </p:sp>
      <p:grpSp>
        <p:nvGrpSpPr>
          <p:cNvPr id="121" name="Google Shape;121;g1cb38281e4a_0_24"/>
          <p:cNvGrpSpPr/>
          <p:nvPr/>
        </p:nvGrpSpPr>
        <p:grpSpPr>
          <a:xfrm>
            <a:off x="61450" y="1450925"/>
            <a:ext cx="3408875" cy="1043725"/>
            <a:chOff x="61450" y="1450925"/>
            <a:chExt cx="3408875" cy="1043725"/>
          </a:xfrm>
        </p:grpSpPr>
        <p:sp>
          <p:nvSpPr>
            <p:cNvPr id="122" name="Google Shape;122;g1cb38281e4a_0_24"/>
            <p:cNvSpPr/>
            <p:nvPr/>
          </p:nvSpPr>
          <p:spPr>
            <a:xfrm>
              <a:off x="61450" y="1450925"/>
              <a:ext cx="3361800" cy="923400"/>
            </a:xfrm>
            <a:prstGeom prst="wedgeRectCallout">
              <a:avLst>
                <a:gd fmla="val 61224" name="adj1"/>
                <a:gd fmla="val 42203"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g1cb38281e4a_0_24"/>
            <p:cNvSpPr txBox="1"/>
            <p:nvPr/>
          </p:nvSpPr>
          <p:spPr>
            <a:xfrm>
              <a:off x="108525" y="1571250"/>
              <a:ext cx="33618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600">
                  <a:solidFill>
                    <a:schemeClr val="lt1"/>
                  </a:solidFill>
                  <a:latin typeface="Lato"/>
                  <a:ea typeface="Lato"/>
                  <a:cs typeface="Lato"/>
                  <a:sym typeface="Lato"/>
                </a:rPr>
                <a:t>This cost </a:t>
              </a:r>
              <a:r>
                <a:rPr lang="en-GB" sz="1600">
                  <a:solidFill>
                    <a:schemeClr val="lt1"/>
                  </a:solidFill>
                  <a:latin typeface="Lato"/>
                  <a:ea typeface="Lato"/>
                  <a:cs typeface="Lato"/>
                  <a:sym typeface="Lato"/>
                </a:rPr>
                <a:t>can be paid  in one go or over an agreed period of time.</a:t>
              </a:r>
              <a:endParaRPr sz="1600">
                <a:solidFill>
                  <a:schemeClr val="lt1"/>
                </a:solidFill>
                <a:latin typeface="Lato"/>
                <a:ea typeface="Lato"/>
                <a:cs typeface="Lato"/>
                <a:sym typeface="Lato"/>
              </a:endParaRPr>
            </a:p>
            <a:p>
              <a:pPr indent="0" lvl="0" marL="0" rtl="0" algn="l">
                <a:spcBef>
                  <a:spcPts val="0"/>
                </a:spcBef>
                <a:spcAft>
                  <a:spcPts val="0"/>
                </a:spcAft>
                <a:buNone/>
              </a:pPr>
              <a:r>
                <a:t/>
              </a:r>
              <a:endParaRPr sz="1600">
                <a:latin typeface="Lato"/>
                <a:ea typeface="Lato"/>
                <a:cs typeface="Lato"/>
                <a:sym typeface="Lato"/>
              </a:endParaRPr>
            </a:p>
          </p:txBody>
        </p:sp>
      </p:grpSp>
      <p:sp>
        <p:nvSpPr>
          <p:cNvPr id="124" name="Google Shape;124;g1cb38281e4a_0_24"/>
          <p:cNvSpPr txBox="1"/>
          <p:nvPr/>
        </p:nvSpPr>
        <p:spPr>
          <a:xfrm>
            <a:off x="184725" y="2773700"/>
            <a:ext cx="3361800" cy="1416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600">
                <a:solidFill>
                  <a:schemeClr val="lt1"/>
                </a:solidFill>
                <a:latin typeface="Lato"/>
                <a:ea typeface="Lato"/>
                <a:cs typeface="Lato"/>
                <a:sym typeface="Lato"/>
              </a:rPr>
              <a:t>This charge is based on how many calls and texts you use. It can be </a:t>
            </a:r>
            <a:r>
              <a:rPr lang="en-GB" sz="1600">
                <a:solidFill>
                  <a:schemeClr val="lt1"/>
                </a:solidFill>
                <a:latin typeface="Lato"/>
                <a:ea typeface="Lato"/>
                <a:cs typeface="Lato"/>
                <a:sym typeface="Lato"/>
              </a:rPr>
              <a:t>charged</a:t>
            </a:r>
            <a:r>
              <a:rPr lang="en-GB" sz="1600">
                <a:solidFill>
                  <a:schemeClr val="lt1"/>
                </a:solidFill>
                <a:latin typeface="Lato"/>
                <a:ea typeface="Lato"/>
                <a:cs typeface="Lato"/>
                <a:sym typeface="Lato"/>
              </a:rPr>
              <a:t> monthly or you can pay as you go/ top-up.</a:t>
            </a:r>
            <a:endParaRPr sz="1600">
              <a:solidFill>
                <a:schemeClr val="lt1"/>
              </a:solidFill>
              <a:latin typeface="Lato"/>
              <a:ea typeface="Lato"/>
              <a:cs typeface="Lato"/>
              <a:sym typeface="Lato"/>
            </a:endParaRPr>
          </a:p>
          <a:p>
            <a:pPr indent="0" lvl="0" marL="0" rtl="0" algn="l">
              <a:spcBef>
                <a:spcPts val="0"/>
              </a:spcBef>
              <a:spcAft>
                <a:spcPts val="0"/>
              </a:spcAft>
              <a:buNone/>
            </a:pPr>
            <a:r>
              <a:t/>
            </a:r>
            <a:endParaRPr sz="1600">
              <a:solidFill>
                <a:schemeClr val="lt1"/>
              </a:solidFill>
              <a:latin typeface="Lato"/>
              <a:ea typeface="Lato"/>
              <a:cs typeface="Lato"/>
              <a:sym typeface="Lato"/>
            </a:endParaRPr>
          </a:p>
        </p:txBody>
      </p:sp>
      <p:sp>
        <p:nvSpPr>
          <p:cNvPr id="125" name="Google Shape;125;g1cb38281e4a_0_24"/>
          <p:cNvSpPr/>
          <p:nvPr/>
        </p:nvSpPr>
        <p:spPr>
          <a:xfrm>
            <a:off x="5652600" y="2697500"/>
            <a:ext cx="3361800" cy="923400"/>
          </a:xfrm>
          <a:prstGeom prst="wedgeRectCallout">
            <a:avLst>
              <a:gd fmla="val -56623" name="adj1"/>
              <a:gd fmla="val 41569"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g1cb38281e4a_0_24"/>
          <p:cNvSpPr txBox="1"/>
          <p:nvPr/>
        </p:nvSpPr>
        <p:spPr>
          <a:xfrm>
            <a:off x="5694075" y="2697500"/>
            <a:ext cx="3361800" cy="1169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600">
                <a:solidFill>
                  <a:schemeClr val="lt1"/>
                </a:solidFill>
                <a:latin typeface="Lato"/>
                <a:ea typeface="Lato"/>
                <a:cs typeface="Lato"/>
                <a:sym typeface="Lato"/>
              </a:rPr>
              <a:t>This cost will allow you to replace your phone if it is lost, stolen or damaged.</a:t>
            </a:r>
            <a:endParaRPr sz="1600">
              <a:solidFill>
                <a:schemeClr val="lt1"/>
              </a:solidFill>
              <a:latin typeface="Lato"/>
              <a:ea typeface="Lato"/>
              <a:cs typeface="Lato"/>
              <a:sym typeface="Lato"/>
            </a:endParaRPr>
          </a:p>
          <a:p>
            <a:pPr indent="0" lvl="0" marL="0" rtl="0" algn="l">
              <a:spcBef>
                <a:spcPts val="0"/>
              </a:spcBef>
              <a:spcAft>
                <a:spcPts val="0"/>
              </a:spcAft>
              <a:buNone/>
            </a:pPr>
            <a:r>
              <a:t/>
            </a:r>
            <a:endParaRPr sz="1600">
              <a:solidFill>
                <a:schemeClr val="lt1"/>
              </a:solidFill>
              <a:latin typeface="Lato"/>
              <a:ea typeface="Lato"/>
              <a:cs typeface="Lato"/>
              <a:sym typeface="Lato"/>
            </a:endParaRPr>
          </a:p>
        </p:txBody>
      </p:sp>
      <p:sp>
        <p:nvSpPr>
          <p:cNvPr id="127" name="Google Shape;127;g1cb38281e4a_0_24"/>
          <p:cNvSpPr/>
          <p:nvPr/>
        </p:nvSpPr>
        <p:spPr>
          <a:xfrm>
            <a:off x="184725" y="4239850"/>
            <a:ext cx="1779900" cy="460200"/>
          </a:xfrm>
          <a:prstGeom prst="roundRect">
            <a:avLst>
              <a:gd fmla="val 16667" name="adj"/>
            </a:avLst>
          </a:prstGeom>
          <a:solidFill>
            <a:srgbClr val="FF8022"/>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latin typeface="Lato"/>
                <a:ea typeface="Lato"/>
                <a:cs typeface="Lato"/>
                <a:sym typeface="Lato"/>
              </a:rPr>
              <a:t>i</a:t>
            </a:r>
            <a:r>
              <a:rPr b="1" lang="en-GB" sz="1600">
                <a:latin typeface="Lato"/>
                <a:ea typeface="Lato"/>
                <a:cs typeface="Lato"/>
                <a:sym typeface="Lato"/>
              </a:rPr>
              <a:t>nsurance</a:t>
            </a:r>
            <a:endParaRPr b="1" sz="1600">
              <a:latin typeface="Lato"/>
              <a:ea typeface="Lato"/>
              <a:cs typeface="Lato"/>
              <a:sym typeface="Lato"/>
            </a:endParaRPr>
          </a:p>
        </p:txBody>
      </p:sp>
      <p:sp>
        <p:nvSpPr>
          <p:cNvPr id="128" name="Google Shape;128;g1cb38281e4a_0_24"/>
          <p:cNvSpPr/>
          <p:nvPr/>
        </p:nvSpPr>
        <p:spPr>
          <a:xfrm>
            <a:off x="2206675" y="4239850"/>
            <a:ext cx="1779900" cy="460200"/>
          </a:xfrm>
          <a:prstGeom prst="roundRect">
            <a:avLst>
              <a:gd fmla="val 16667" name="adj"/>
            </a:avLst>
          </a:prstGeom>
          <a:solidFill>
            <a:srgbClr val="FF8022"/>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latin typeface="Lato"/>
                <a:ea typeface="Lato"/>
                <a:cs typeface="Lato"/>
                <a:sym typeface="Lato"/>
              </a:rPr>
              <a:t>data</a:t>
            </a:r>
            <a:endParaRPr b="1" sz="1600">
              <a:latin typeface="Lato"/>
              <a:ea typeface="Lato"/>
              <a:cs typeface="Lato"/>
              <a:sym typeface="Lato"/>
            </a:endParaRPr>
          </a:p>
        </p:txBody>
      </p:sp>
      <p:sp>
        <p:nvSpPr>
          <p:cNvPr id="129" name="Google Shape;129;g1cb38281e4a_0_24"/>
          <p:cNvSpPr/>
          <p:nvPr/>
        </p:nvSpPr>
        <p:spPr>
          <a:xfrm>
            <a:off x="4146475" y="4239850"/>
            <a:ext cx="1779900" cy="460200"/>
          </a:xfrm>
          <a:prstGeom prst="roundRect">
            <a:avLst>
              <a:gd fmla="val 16667" name="adj"/>
            </a:avLst>
          </a:prstGeom>
          <a:solidFill>
            <a:srgbClr val="FF8022"/>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latin typeface="Lato"/>
                <a:ea typeface="Lato"/>
                <a:cs typeface="Lato"/>
                <a:sym typeface="Lato"/>
              </a:rPr>
              <a:t>tariff</a:t>
            </a:r>
            <a:endParaRPr b="1" sz="1600">
              <a:latin typeface="Lato"/>
              <a:ea typeface="Lato"/>
              <a:cs typeface="Lato"/>
              <a:sym typeface="Lato"/>
            </a:endParaRPr>
          </a:p>
        </p:txBody>
      </p:sp>
      <p:sp>
        <p:nvSpPr>
          <p:cNvPr id="130" name="Google Shape;130;g1cb38281e4a_0_24"/>
          <p:cNvSpPr/>
          <p:nvPr/>
        </p:nvSpPr>
        <p:spPr>
          <a:xfrm>
            <a:off x="6168425" y="4239850"/>
            <a:ext cx="1779900" cy="460200"/>
          </a:xfrm>
          <a:prstGeom prst="roundRect">
            <a:avLst>
              <a:gd fmla="val 16667" name="adj"/>
            </a:avLst>
          </a:prstGeom>
          <a:solidFill>
            <a:srgbClr val="FF8022"/>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latin typeface="Lato"/>
                <a:ea typeface="Lato"/>
                <a:cs typeface="Lato"/>
                <a:sym typeface="Lato"/>
              </a:rPr>
              <a:t>device</a:t>
            </a:r>
            <a:endParaRPr b="1" sz="1600">
              <a:latin typeface="Lato"/>
              <a:ea typeface="Lato"/>
              <a:cs typeface="Lato"/>
              <a:sym typeface="Lato"/>
            </a:endParaRPr>
          </a:p>
        </p:txBody>
      </p:sp>
      <p:sp>
        <p:nvSpPr>
          <p:cNvPr id="131" name="Google Shape;131;g1cb38281e4a_0_24"/>
          <p:cNvSpPr/>
          <p:nvPr/>
        </p:nvSpPr>
        <p:spPr>
          <a:xfrm>
            <a:off x="2206675" y="4239850"/>
            <a:ext cx="1779900" cy="460200"/>
          </a:xfrm>
          <a:prstGeom prst="roundRect">
            <a:avLst>
              <a:gd fmla="val 16667" name="adj"/>
            </a:avLst>
          </a:prstGeom>
          <a:solidFill>
            <a:srgbClr val="00FF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latin typeface="Lato"/>
                <a:ea typeface="Lato"/>
                <a:cs typeface="Lato"/>
                <a:sym typeface="Lato"/>
              </a:rPr>
              <a:t>data</a:t>
            </a:r>
            <a:endParaRPr b="1" sz="1600">
              <a:latin typeface="Lato"/>
              <a:ea typeface="Lato"/>
              <a:cs typeface="Lato"/>
              <a:sym typeface="Lato"/>
            </a:endParaRPr>
          </a:p>
        </p:txBody>
      </p:sp>
      <p:sp>
        <p:nvSpPr>
          <p:cNvPr id="132" name="Google Shape;132;g1cb38281e4a_0_24"/>
          <p:cNvSpPr/>
          <p:nvPr/>
        </p:nvSpPr>
        <p:spPr>
          <a:xfrm>
            <a:off x="4146475" y="4239850"/>
            <a:ext cx="1779900" cy="460200"/>
          </a:xfrm>
          <a:prstGeom prst="roundRect">
            <a:avLst>
              <a:gd fmla="val 16667" name="adj"/>
            </a:avLst>
          </a:prstGeom>
          <a:solidFill>
            <a:srgbClr val="00FF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latin typeface="Lato"/>
                <a:ea typeface="Lato"/>
                <a:cs typeface="Lato"/>
                <a:sym typeface="Lato"/>
              </a:rPr>
              <a:t>tariff</a:t>
            </a:r>
            <a:endParaRPr b="1" sz="1600">
              <a:latin typeface="Lato"/>
              <a:ea typeface="Lato"/>
              <a:cs typeface="Lato"/>
              <a:sym typeface="Lato"/>
            </a:endParaRPr>
          </a:p>
        </p:txBody>
      </p:sp>
      <p:sp>
        <p:nvSpPr>
          <p:cNvPr id="133" name="Google Shape;133;g1cb38281e4a_0_24"/>
          <p:cNvSpPr/>
          <p:nvPr/>
        </p:nvSpPr>
        <p:spPr>
          <a:xfrm>
            <a:off x="184725" y="4239850"/>
            <a:ext cx="1779900" cy="460200"/>
          </a:xfrm>
          <a:prstGeom prst="roundRect">
            <a:avLst>
              <a:gd fmla="val 16667" name="adj"/>
            </a:avLst>
          </a:prstGeom>
          <a:solidFill>
            <a:srgbClr val="00FF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latin typeface="Lato"/>
                <a:ea typeface="Lato"/>
                <a:cs typeface="Lato"/>
                <a:sym typeface="Lato"/>
              </a:rPr>
              <a:t>insurance</a:t>
            </a:r>
            <a:endParaRPr b="1" sz="1600">
              <a:latin typeface="Lato"/>
              <a:ea typeface="Lato"/>
              <a:cs typeface="Lato"/>
              <a:sym typeface="Lato"/>
            </a:endParaRPr>
          </a:p>
        </p:txBody>
      </p:sp>
      <p:sp>
        <p:nvSpPr>
          <p:cNvPr id="134" name="Google Shape;134;g1cb38281e4a_0_24"/>
          <p:cNvSpPr/>
          <p:nvPr/>
        </p:nvSpPr>
        <p:spPr>
          <a:xfrm>
            <a:off x="6168425" y="4239850"/>
            <a:ext cx="1779900" cy="460200"/>
          </a:xfrm>
          <a:prstGeom prst="roundRect">
            <a:avLst>
              <a:gd fmla="val 16667" name="adj"/>
            </a:avLst>
          </a:prstGeom>
          <a:solidFill>
            <a:srgbClr val="00FF00"/>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GB" sz="1600">
                <a:latin typeface="Lato"/>
                <a:ea typeface="Lato"/>
                <a:cs typeface="Lato"/>
                <a:sym typeface="Lato"/>
              </a:rPr>
              <a:t>device</a:t>
            </a:r>
            <a:endParaRPr b="1" sz="1600">
              <a:latin typeface="Lato"/>
              <a:ea typeface="Lato"/>
              <a:cs typeface="Lato"/>
              <a:sym typeface="Lato"/>
            </a:endParaRPr>
          </a:p>
        </p:txBody>
      </p:sp>
      <p:sp>
        <p:nvSpPr>
          <p:cNvPr id="135" name="Google Shape;135;g1cb38281e4a_0_24"/>
          <p:cNvSpPr txBox="1"/>
          <p:nvPr>
            <p:ph type="ctrTitle"/>
          </p:nvPr>
        </p:nvSpPr>
        <p:spPr>
          <a:xfrm>
            <a:off x="70225" y="253750"/>
            <a:ext cx="82947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How much does it cost to have a mobile phone?</a:t>
            </a:r>
            <a:endParaRPr b="1" i="0" sz="2900" u="none" cap="none" strike="noStrike">
              <a:solidFill>
                <a:schemeClr val="accent2"/>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2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2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12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sp>
        <p:nvSpPr>
          <p:cNvPr id="140" name="Google Shape;140;g1cb38281e4a_0_49"/>
          <p:cNvSpPr txBox="1"/>
          <p:nvPr/>
        </p:nvSpPr>
        <p:spPr>
          <a:xfrm>
            <a:off x="570525" y="1500925"/>
            <a:ext cx="38445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graphicFrame>
        <p:nvGraphicFramePr>
          <p:cNvPr id="141" name="Google Shape;141;g1cb38281e4a_0_49"/>
          <p:cNvGraphicFramePr/>
          <p:nvPr/>
        </p:nvGraphicFramePr>
        <p:xfrm>
          <a:off x="215200" y="1160425"/>
          <a:ext cx="3000000" cy="3000000"/>
        </p:xfrm>
        <a:graphic>
          <a:graphicData uri="http://schemas.openxmlformats.org/drawingml/2006/table">
            <a:tbl>
              <a:tblPr>
                <a:noFill/>
                <a:tableStyleId>{BC3304CD-4DC9-42CD-9C0B-65E3307A2BF7}</a:tableStyleId>
              </a:tblPr>
              <a:tblGrid>
                <a:gridCol w="1541400"/>
                <a:gridCol w="3779225"/>
                <a:gridCol w="3059475"/>
              </a:tblGrid>
              <a:tr h="396200">
                <a:tc>
                  <a:txBody>
                    <a:bodyPr/>
                    <a:lstStyle/>
                    <a:p>
                      <a:pPr indent="0" lvl="0" marL="0" rtl="0" algn="l">
                        <a:spcBef>
                          <a:spcPts val="0"/>
                        </a:spcBef>
                        <a:spcAft>
                          <a:spcPts val="0"/>
                        </a:spcAft>
                        <a:buNone/>
                      </a:pPr>
                      <a:r>
                        <a:rPr b="1" lang="en-GB">
                          <a:solidFill>
                            <a:schemeClr val="lt1"/>
                          </a:solidFill>
                        </a:rPr>
                        <a:t>Keyword </a:t>
                      </a:r>
                      <a:endParaRPr b="1">
                        <a:solidFill>
                          <a:schemeClr val="lt1"/>
                        </a:solidFill>
                      </a:endParaRPr>
                    </a:p>
                  </a:txBody>
                  <a:tcPr marT="91425" marB="91425" marR="91425" marL="91425">
                    <a:solidFill>
                      <a:schemeClr val="accent2"/>
                    </a:solidFill>
                  </a:tcPr>
                </a:tc>
                <a:tc>
                  <a:txBody>
                    <a:bodyPr/>
                    <a:lstStyle/>
                    <a:p>
                      <a:pPr indent="0" lvl="0" marL="0" rtl="0" algn="l">
                        <a:spcBef>
                          <a:spcPts val="0"/>
                        </a:spcBef>
                        <a:spcAft>
                          <a:spcPts val="0"/>
                        </a:spcAft>
                        <a:buNone/>
                      </a:pPr>
                      <a:r>
                        <a:rPr b="1" lang="en-GB">
                          <a:solidFill>
                            <a:schemeClr val="lt1"/>
                          </a:solidFill>
                        </a:rPr>
                        <a:t>Definition </a:t>
                      </a:r>
                      <a:endParaRPr b="1">
                        <a:solidFill>
                          <a:schemeClr val="lt1"/>
                        </a:solidFill>
                      </a:endParaRPr>
                    </a:p>
                  </a:txBody>
                  <a:tcPr marT="91425" marB="91425" marR="91425" marL="91425">
                    <a:solidFill>
                      <a:schemeClr val="accent2"/>
                    </a:solidFill>
                  </a:tcPr>
                </a:tc>
                <a:tc>
                  <a:txBody>
                    <a:bodyPr/>
                    <a:lstStyle/>
                    <a:p>
                      <a:pPr indent="0" lvl="0" marL="0" rtl="0" algn="l">
                        <a:spcBef>
                          <a:spcPts val="0"/>
                        </a:spcBef>
                        <a:spcAft>
                          <a:spcPts val="0"/>
                        </a:spcAft>
                        <a:buNone/>
                      </a:pPr>
                      <a:r>
                        <a:rPr b="1" lang="en-GB">
                          <a:solidFill>
                            <a:schemeClr val="lt1"/>
                          </a:solidFill>
                        </a:rPr>
                        <a:t>Discussion </a:t>
                      </a:r>
                      <a:endParaRPr b="1">
                        <a:solidFill>
                          <a:schemeClr val="lt1"/>
                        </a:solidFill>
                      </a:endParaRPr>
                    </a:p>
                  </a:txBody>
                  <a:tcPr marT="91425" marB="91425" marR="91425" marL="91425">
                    <a:solidFill>
                      <a:schemeClr val="accent2"/>
                    </a:solidFill>
                  </a:tcPr>
                </a:tc>
              </a:tr>
              <a:tr h="665250">
                <a:tc>
                  <a:txBody>
                    <a:bodyPr/>
                    <a:lstStyle/>
                    <a:p>
                      <a:pPr indent="0" lvl="0" marL="0" rtl="0" algn="l">
                        <a:spcBef>
                          <a:spcPts val="0"/>
                        </a:spcBef>
                        <a:spcAft>
                          <a:spcPts val="0"/>
                        </a:spcAft>
                        <a:buNone/>
                      </a:pPr>
                      <a:r>
                        <a:rPr b="1" lang="en-GB">
                          <a:solidFill>
                            <a:schemeClr val="dk1"/>
                          </a:solidFill>
                          <a:latin typeface="Lato"/>
                          <a:ea typeface="Lato"/>
                          <a:cs typeface="Lato"/>
                          <a:sym typeface="Lato"/>
                        </a:rPr>
                        <a:t>Device</a:t>
                      </a:r>
                      <a:endParaRPr b="1">
                        <a:solidFill>
                          <a:schemeClr val="dk1"/>
                        </a:solidFill>
                        <a:latin typeface="Lato"/>
                        <a:ea typeface="Lato"/>
                        <a:cs typeface="Lato"/>
                        <a:sym typeface="Lato"/>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latin typeface="Lato"/>
                          <a:ea typeface="Lato"/>
                          <a:cs typeface="Lato"/>
                          <a:sym typeface="Lato"/>
                        </a:rPr>
                        <a:t>This cost can be paid  in one go or over an agreed period of time.</a:t>
                      </a:r>
                      <a:endParaRPr>
                        <a:solidFill>
                          <a:schemeClr val="dk1"/>
                        </a:solidFill>
                        <a:latin typeface="Lato"/>
                        <a:ea typeface="Lato"/>
                        <a:cs typeface="Lato"/>
                        <a:sym typeface="Lato"/>
                      </a:endParaRPr>
                    </a:p>
                  </a:txBody>
                  <a:tcPr marT="91425" marB="91425" marR="91425" marL="91425">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accent1"/>
                          </a:solidFill>
                          <a:latin typeface="Lato"/>
                          <a:ea typeface="Lato"/>
                          <a:cs typeface="Lato"/>
                          <a:sym typeface="Lato"/>
                        </a:rPr>
                        <a:t>Why might some people choose to pay over an agreed period of time?</a:t>
                      </a:r>
                      <a:endParaRPr>
                        <a:solidFill>
                          <a:schemeClr val="accent1"/>
                        </a:solidFill>
                        <a:latin typeface="Lato"/>
                        <a:ea typeface="Lato"/>
                        <a:cs typeface="Lato"/>
                        <a:sym typeface="Lato"/>
                      </a:endParaRPr>
                    </a:p>
                  </a:txBody>
                  <a:tcPr marT="91425" marB="91425" marR="91425" marL="91425">
                    <a:lnB cap="flat" cmpd="sng" w="9525">
                      <a:solidFill>
                        <a:srgbClr val="9E9E9E"/>
                      </a:solidFill>
                      <a:prstDash val="solid"/>
                      <a:round/>
                      <a:headEnd len="sm" w="sm" type="none"/>
                      <a:tailEnd len="sm" w="sm" type="none"/>
                    </a:lnB>
                  </a:tcPr>
                </a:tc>
              </a:tr>
              <a:tr h="822925">
                <a:tc>
                  <a:txBody>
                    <a:bodyPr/>
                    <a:lstStyle/>
                    <a:p>
                      <a:pPr indent="0" lvl="0" marL="0" rtl="0" algn="l">
                        <a:spcBef>
                          <a:spcPts val="0"/>
                        </a:spcBef>
                        <a:spcAft>
                          <a:spcPts val="0"/>
                        </a:spcAft>
                        <a:buNone/>
                      </a:pPr>
                      <a:r>
                        <a:rPr b="1" lang="en-GB">
                          <a:latin typeface="Lato"/>
                          <a:ea typeface="Lato"/>
                          <a:cs typeface="Lato"/>
                          <a:sym typeface="Lato"/>
                        </a:rPr>
                        <a:t>Tariff </a:t>
                      </a:r>
                      <a:endParaRPr b="1">
                        <a:latin typeface="Lato"/>
                        <a:ea typeface="Lato"/>
                        <a:cs typeface="Lato"/>
                        <a:sym typeface="Lato"/>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latin typeface="Lato"/>
                          <a:ea typeface="Lato"/>
                          <a:cs typeface="Lato"/>
                          <a:sym typeface="Lato"/>
                        </a:rPr>
                        <a:t>This charge is based on how many calls and texts you use. It can be charged monthly or you can pay as you go/top-up.</a:t>
                      </a:r>
                      <a:endParaRPr>
                        <a:solidFill>
                          <a:schemeClr val="dk1"/>
                        </a:solidFill>
                        <a:latin typeface="Lato"/>
                        <a:ea typeface="Lato"/>
                        <a:cs typeface="Lato"/>
                        <a:sym typeface="Lato"/>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accent1"/>
                          </a:solidFill>
                          <a:latin typeface="Lato"/>
                          <a:ea typeface="Lato"/>
                          <a:cs typeface="Lato"/>
                          <a:sym typeface="Lato"/>
                        </a:rPr>
                        <a:t>What are the advantages and </a:t>
                      </a:r>
                      <a:r>
                        <a:rPr lang="en-GB">
                          <a:solidFill>
                            <a:schemeClr val="accent1"/>
                          </a:solidFill>
                          <a:latin typeface="Lato"/>
                          <a:ea typeface="Lato"/>
                          <a:cs typeface="Lato"/>
                          <a:sym typeface="Lato"/>
                        </a:rPr>
                        <a:t>disadvantages</a:t>
                      </a:r>
                      <a:r>
                        <a:rPr lang="en-GB">
                          <a:solidFill>
                            <a:schemeClr val="accent1"/>
                          </a:solidFill>
                          <a:latin typeface="Lato"/>
                          <a:ea typeface="Lato"/>
                          <a:cs typeface="Lato"/>
                          <a:sym typeface="Lato"/>
                        </a:rPr>
                        <a:t> of having a pay-as-you-go tariff?</a:t>
                      </a:r>
                      <a:endParaRPr>
                        <a:solidFill>
                          <a:schemeClr val="accent1"/>
                        </a:solidFill>
                        <a:latin typeface="Lato"/>
                        <a:ea typeface="Lato"/>
                        <a:cs typeface="Lato"/>
                        <a:sym typeface="Lato"/>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09575">
                <a:tc>
                  <a:txBody>
                    <a:bodyPr/>
                    <a:lstStyle/>
                    <a:p>
                      <a:pPr indent="0" lvl="0" marL="0" rtl="0" algn="l">
                        <a:spcBef>
                          <a:spcPts val="0"/>
                        </a:spcBef>
                        <a:spcAft>
                          <a:spcPts val="0"/>
                        </a:spcAft>
                        <a:buNone/>
                      </a:pPr>
                      <a:r>
                        <a:rPr b="1" lang="en-GB">
                          <a:solidFill>
                            <a:schemeClr val="dk1"/>
                          </a:solidFill>
                          <a:latin typeface="Lato"/>
                          <a:ea typeface="Lato"/>
                          <a:cs typeface="Lato"/>
                          <a:sym typeface="Lato"/>
                        </a:rPr>
                        <a:t>Data </a:t>
                      </a:r>
                      <a:endParaRPr b="1">
                        <a:solidFill>
                          <a:schemeClr val="dk1"/>
                        </a:solidFill>
                        <a:latin typeface="Lato"/>
                        <a:ea typeface="Lato"/>
                        <a:cs typeface="Lato"/>
                        <a:sym typeface="Lato"/>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latin typeface="Lato"/>
                          <a:ea typeface="Lato"/>
                          <a:cs typeface="Lato"/>
                          <a:sym typeface="Lato"/>
                        </a:rPr>
                        <a:t>This charge is for the amount of internet you use. It is measured in GB (gigabytes).</a:t>
                      </a:r>
                      <a:endParaRPr>
                        <a:solidFill>
                          <a:schemeClr val="dk1"/>
                        </a:solidFill>
                        <a:latin typeface="Lato"/>
                        <a:ea typeface="Lato"/>
                        <a:cs typeface="Lato"/>
                        <a:sym typeface="Lato"/>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accent1"/>
                          </a:solidFill>
                          <a:latin typeface="Lato"/>
                          <a:ea typeface="Lato"/>
                          <a:cs typeface="Lato"/>
                          <a:sym typeface="Lato"/>
                        </a:rPr>
                        <a:t>When are people likely to incur charges for data use?</a:t>
                      </a:r>
                      <a:endParaRPr>
                        <a:solidFill>
                          <a:schemeClr val="accent1"/>
                        </a:solidFill>
                        <a:latin typeface="Lato"/>
                        <a:ea typeface="Lato"/>
                        <a:cs typeface="Lato"/>
                        <a:sym typeface="Lato"/>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r h="609575">
                <a:tc>
                  <a:txBody>
                    <a:bodyPr/>
                    <a:lstStyle/>
                    <a:p>
                      <a:pPr indent="0" lvl="0" marL="0" rtl="0" algn="l">
                        <a:spcBef>
                          <a:spcPts val="0"/>
                        </a:spcBef>
                        <a:spcAft>
                          <a:spcPts val="0"/>
                        </a:spcAft>
                        <a:buNone/>
                      </a:pPr>
                      <a:r>
                        <a:rPr b="1" lang="en-GB">
                          <a:solidFill>
                            <a:schemeClr val="dk1"/>
                          </a:solidFill>
                          <a:latin typeface="Lato"/>
                          <a:ea typeface="Lato"/>
                          <a:cs typeface="Lato"/>
                          <a:sym typeface="Lato"/>
                        </a:rPr>
                        <a:t>Insurance </a:t>
                      </a:r>
                      <a:endParaRPr b="1">
                        <a:solidFill>
                          <a:schemeClr val="dk1"/>
                        </a:solidFill>
                        <a:latin typeface="Lato"/>
                        <a:ea typeface="Lato"/>
                        <a:cs typeface="Lato"/>
                        <a:sym typeface="Lato"/>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dk1"/>
                          </a:solidFill>
                          <a:latin typeface="Lato"/>
                          <a:ea typeface="Lato"/>
                          <a:cs typeface="Lato"/>
                          <a:sym typeface="Lato"/>
                        </a:rPr>
                        <a:t>This cost will allow you to replace your phone if it is lost, stolen or damaged.</a:t>
                      </a:r>
                      <a:endParaRPr>
                        <a:solidFill>
                          <a:schemeClr val="dk1"/>
                        </a:solidFill>
                        <a:latin typeface="Lato"/>
                        <a:ea typeface="Lato"/>
                        <a:cs typeface="Lato"/>
                        <a:sym typeface="Lato"/>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c>
                  <a:txBody>
                    <a:bodyPr/>
                    <a:lstStyle/>
                    <a:p>
                      <a:pPr indent="0" lvl="0" marL="0" rtl="0" algn="l">
                        <a:spcBef>
                          <a:spcPts val="0"/>
                        </a:spcBef>
                        <a:spcAft>
                          <a:spcPts val="0"/>
                        </a:spcAft>
                        <a:buNone/>
                      </a:pPr>
                      <a:r>
                        <a:rPr lang="en-GB">
                          <a:solidFill>
                            <a:schemeClr val="accent1"/>
                          </a:solidFill>
                          <a:latin typeface="Lato"/>
                          <a:ea typeface="Lato"/>
                          <a:cs typeface="Lato"/>
                          <a:sym typeface="Lato"/>
                        </a:rPr>
                        <a:t>How important is it to have insurance?</a:t>
                      </a:r>
                      <a:endParaRPr>
                        <a:solidFill>
                          <a:schemeClr val="accent1"/>
                        </a:solidFill>
                        <a:latin typeface="Lato"/>
                        <a:ea typeface="Lato"/>
                        <a:cs typeface="Lato"/>
                        <a:sym typeface="Lato"/>
                      </a:endParaRPr>
                    </a:p>
                  </a:txBody>
                  <a:tcPr marT="91425" marB="91425" marR="91425" marL="91425">
                    <a:lnL cap="flat" cmpd="sng" w="9525">
                      <a:solidFill>
                        <a:srgbClr val="9E9E9E"/>
                      </a:solidFill>
                      <a:prstDash val="solid"/>
                      <a:round/>
                      <a:headEnd len="sm" w="sm" type="none"/>
                      <a:tailEnd len="sm" w="sm" type="none"/>
                    </a:lnL>
                    <a:lnR cap="flat" cmpd="sng" w="9525">
                      <a:solidFill>
                        <a:srgbClr val="9E9E9E"/>
                      </a:solidFill>
                      <a:prstDash val="solid"/>
                      <a:round/>
                      <a:headEnd len="sm" w="sm" type="none"/>
                      <a:tailEnd len="sm" w="sm" type="none"/>
                    </a:lnR>
                    <a:lnT cap="flat" cmpd="sng" w="9525">
                      <a:solidFill>
                        <a:srgbClr val="9E9E9E"/>
                      </a:solidFill>
                      <a:prstDash val="solid"/>
                      <a:round/>
                      <a:headEnd len="sm" w="sm" type="none"/>
                      <a:tailEnd len="sm" w="sm" type="none"/>
                    </a:lnT>
                    <a:lnB cap="flat" cmpd="sng" w="9525">
                      <a:solidFill>
                        <a:srgbClr val="9E9E9E"/>
                      </a:solidFill>
                      <a:prstDash val="solid"/>
                      <a:round/>
                      <a:headEnd len="sm" w="sm" type="none"/>
                      <a:tailEnd len="sm" w="sm" type="none"/>
                    </a:lnB>
                  </a:tcPr>
                </a:tc>
              </a:tr>
            </a:tbl>
          </a:graphicData>
        </a:graphic>
      </p:graphicFrame>
      <p:sp>
        <p:nvSpPr>
          <p:cNvPr id="142" name="Google Shape;142;g1cb38281e4a_0_49"/>
          <p:cNvSpPr txBox="1"/>
          <p:nvPr/>
        </p:nvSpPr>
        <p:spPr>
          <a:xfrm>
            <a:off x="215188" y="4453750"/>
            <a:ext cx="4347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accent2"/>
                </a:solidFill>
                <a:latin typeface="Lato"/>
                <a:ea typeface="Lato"/>
                <a:cs typeface="Lato"/>
                <a:sym typeface="Lato"/>
              </a:rPr>
              <a:t>Stretch: </a:t>
            </a:r>
            <a:r>
              <a:rPr b="1" lang="en-GB">
                <a:solidFill>
                  <a:schemeClr val="accent2"/>
                </a:solidFill>
                <a:latin typeface="Lato"/>
                <a:ea typeface="Lato"/>
                <a:cs typeface="Lato"/>
                <a:sym typeface="Lato"/>
              </a:rPr>
              <a:t>What is a mobile phone contract?</a:t>
            </a:r>
            <a:endParaRPr>
              <a:solidFill>
                <a:schemeClr val="accent2"/>
              </a:solidFill>
            </a:endParaRPr>
          </a:p>
        </p:txBody>
      </p:sp>
      <p:sp>
        <p:nvSpPr>
          <p:cNvPr id="143" name="Google Shape;143;g1cb38281e4a_0_49"/>
          <p:cNvSpPr txBox="1"/>
          <p:nvPr>
            <p:ph type="ctrTitle"/>
          </p:nvPr>
        </p:nvSpPr>
        <p:spPr>
          <a:xfrm>
            <a:off x="70225" y="253750"/>
            <a:ext cx="82947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How much does it cost to have a mobile phone?</a:t>
            </a:r>
            <a:endParaRPr b="1" i="0" sz="2900" u="none" cap="none" strike="noStrike">
              <a:solidFill>
                <a:schemeClr val="accent2"/>
              </a:solidFill>
              <a:latin typeface="Lato"/>
              <a:ea typeface="Lato"/>
              <a:cs typeface="Lato"/>
              <a:sym typeface="La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g23009a846d12fc6_25"/>
          <p:cNvSpPr txBox="1"/>
          <p:nvPr/>
        </p:nvSpPr>
        <p:spPr>
          <a:xfrm>
            <a:off x="251975" y="1617650"/>
            <a:ext cx="5318700" cy="2401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latin typeface="Lato"/>
                <a:ea typeface="Lato"/>
                <a:cs typeface="Lato"/>
                <a:sym typeface="Lato"/>
              </a:rPr>
              <a:t>Having a mobile phone is an expensive cost.</a:t>
            </a:r>
            <a:endParaRPr sz="1800">
              <a:latin typeface="Lato"/>
              <a:ea typeface="Lato"/>
              <a:cs typeface="Lato"/>
              <a:sym typeface="Lato"/>
            </a:endParaRPr>
          </a:p>
          <a:p>
            <a:pPr indent="0" lvl="0" marL="0" rtl="0" algn="l">
              <a:spcBef>
                <a:spcPts val="0"/>
              </a:spcBef>
              <a:spcAft>
                <a:spcPts val="0"/>
              </a:spcAft>
              <a:buNone/>
            </a:pPr>
            <a:r>
              <a:t/>
            </a:r>
            <a:endParaRPr sz="1800">
              <a:latin typeface="Lato"/>
              <a:ea typeface="Lato"/>
              <a:cs typeface="Lato"/>
              <a:sym typeface="Lato"/>
            </a:endParaRPr>
          </a:p>
          <a:p>
            <a:pPr indent="0" lvl="0" marL="0" rtl="0" algn="l">
              <a:spcBef>
                <a:spcPts val="0"/>
              </a:spcBef>
              <a:spcAft>
                <a:spcPts val="0"/>
              </a:spcAft>
              <a:buNone/>
            </a:pPr>
            <a:r>
              <a:rPr lang="en-GB" sz="1800">
                <a:latin typeface="Lato"/>
                <a:ea typeface="Lato"/>
                <a:cs typeface="Lato"/>
                <a:sym typeface="Lato"/>
              </a:rPr>
              <a:t>The most popular mobile phone devices can cost over £1,000. </a:t>
            </a:r>
            <a:endParaRPr sz="1800">
              <a:latin typeface="Lato"/>
              <a:ea typeface="Lato"/>
              <a:cs typeface="Lato"/>
              <a:sym typeface="Lato"/>
            </a:endParaRPr>
          </a:p>
          <a:p>
            <a:pPr indent="0" lvl="0" marL="0" rtl="0" algn="l">
              <a:spcBef>
                <a:spcPts val="0"/>
              </a:spcBef>
              <a:spcAft>
                <a:spcPts val="0"/>
              </a:spcAft>
              <a:buNone/>
            </a:pPr>
            <a:r>
              <a:rPr lang="en-GB" sz="1800">
                <a:latin typeface="Lato"/>
                <a:ea typeface="Lato"/>
                <a:cs typeface="Lato"/>
                <a:sym typeface="Lato"/>
              </a:rPr>
              <a:t>If you choose to pay this monthly, it is considered a </a:t>
            </a:r>
            <a:r>
              <a:rPr b="1" lang="en-GB" sz="1800">
                <a:solidFill>
                  <a:schemeClr val="accent1"/>
                </a:solidFill>
                <a:latin typeface="Lato"/>
                <a:ea typeface="Lato"/>
                <a:cs typeface="Lato"/>
                <a:sym typeface="Lato"/>
              </a:rPr>
              <a:t>credit agreement.</a:t>
            </a:r>
            <a:endParaRPr b="1" sz="1800">
              <a:solidFill>
                <a:schemeClr val="accent1"/>
              </a:solidFill>
              <a:latin typeface="Lato"/>
              <a:ea typeface="Lato"/>
              <a:cs typeface="Lato"/>
              <a:sym typeface="Lato"/>
            </a:endParaRPr>
          </a:p>
          <a:p>
            <a:pPr indent="0" lvl="0" marL="0" rtl="0" algn="l">
              <a:spcBef>
                <a:spcPts val="0"/>
              </a:spcBef>
              <a:spcAft>
                <a:spcPts val="0"/>
              </a:spcAft>
              <a:buNone/>
            </a:pPr>
            <a:r>
              <a:t/>
            </a:r>
            <a:endParaRPr b="1" sz="1800">
              <a:solidFill>
                <a:schemeClr val="accent1"/>
              </a:solidFill>
              <a:latin typeface="Lato"/>
              <a:ea typeface="Lato"/>
              <a:cs typeface="Lato"/>
              <a:sym typeface="Lato"/>
            </a:endParaRPr>
          </a:p>
          <a:p>
            <a:pPr indent="0" lvl="0" marL="0" rtl="0" algn="l">
              <a:spcBef>
                <a:spcPts val="0"/>
              </a:spcBef>
              <a:spcAft>
                <a:spcPts val="0"/>
              </a:spcAft>
              <a:buNone/>
            </a:pPr>
            <a:r>
              <a:rPr b="1" lang="en-GB" sz="1800">
                <a:latin typeface="Lato"/>
                <a:ea typeface="Lato"/>
                <a:cs typeface="Lato"/>
                <a:sym typeface="Lato"/>
              </a:rPr>
              <a:t>Who can have a mobile phone?</a:t>
            </a:r>
            <a:endParaRPr b="1" sz="1800">
              <a:latin typeface="Lato"/>
              <a:ea typeface="Lato"/>
              <a:cs typeface="Lato"/>
              <a:sym typeface="Lato"/>
            </a:endParaRPr>
          </a:p>
        </p:txBody>
      </p:sp>
      <p:sp>
        <p:nvSpPr>
          <p:cNvPr id="149" name="Google Shape;149;g23009a846d12fc6_25"/>
          <p:cNvSpPr txBox="1"/>
          <p:nvPr>
            <p:ph type="ctrTitle"/>
          </p:nvPr>
        </p:nvSpPr>
        <p:spPr>
          <a:xfrm>
            <a:off x="61450" y="242750"/>
            <a:ext cx="82947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Who can</a:t>
            </a:r>
            <a:r>
              <a:rPr b="1" lang="en-GB" sz="2900">
                <a:solidFill>
                  <a:schemeClr val="accent2"/>
                </a:solidFill>
                <a:latin typeface="Lato"/>
                <a:ea typeface="Lato"/>
                <a:cs typeface="Lato"/>
                <a:sym typeface="Lato"/>
              </a:rPr>
              <a:t> have a mobile phone?</a:t>
            </a:r>
            <a:endParaRPr b="1" i="0" sz="2900" u="none" cap="none" strike="noStrike">
              <a:solidFill>
                <a:schemeClr val="accent2"/>
              </a:solidFill>
              <a:latin typeface="Lato"/>
              <a:ea typeface="Lato"/>
              <a:cs typeface="Lato"/>
              <a:sym typeface="Lato"/>
            </a:endParaRPr>
          </a:p>
        </p:txBody>
      </p:sp>
      <p:pic>
        <p:nvPicPr>
          <p:cNvPr id="150" name="Google Shape;150;g23009a846d12fc6_25"/>
          <p:cNvPicPr preferRelativeResize="0"/>
          <p:nvPr/>
        </p:nvPicPr>
        <p:blipFill>
          <a:blip r:embed="rId3">
            <a:alphaModFix/>
          </a:blip>
          <a:stretch>
            <a:fillRect/>
          </a:stretch>
        </p:blipFill>
        <p:spPr>
          <a:xfrm>
            <a:off x="6435047" y="1502900"/>
            <a:ext cx="2061976" cy="263070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g1faff74f8be_0_5"/>
          <p:cNvSpPr txBox="1"/>
          <p:nvPr/>
        </p:nvSpPr>
        <p:spPr>
          <a:xfrm>
            <a:off x="222425" y="1322025"/>
            <a:ext cx="6045900" cy="2618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latin typeface="Lato"/>
                <a:ea typeface="Lato"/>
                <a:cs typeface="Lato"/>
                <a:sym typeface="Lato"/>
              </a:rPr>
              <a:t>To have a mobile phone contract, a person needs:</a:t>
            </a:r>
            <a:endParaRPr b="1" sz="1800">
              <a:latin typeface="Lato"/>
              <a:ea typeface="Lato"/>
              <a:cs typeface="Lato"/>
              <a:sym typeface="Lato"/>
            </a:endParaRPr>
          </a:p>
          <a:p>
            <a:pPr indent="0" lvl="0" marL="0" rtl="0" algn="l">
              <a:spcBef>
                <a:spcPts val="0"/>
              </a:spcBef>
              <a:spcAft>
                <a:spcPts val="0"/>
              </a:spcAft>
              <a:buNone/>
            </a:pPr>
            <a:r>
              <a:t/>
            </a:r>
            <a:endParaRPr sz="1600">
              <a:latin typeface="Lato"/>
              <a:ea typeface="Lato"/>
              <a:cs typeface="Lato"/>
              <a:sym typeface="Lato"/>
            </a:endParaRPr>
          </a:p>
          <a:p>
            <a:pPr indent="-330200" lvl="0" marL="457200" rtl="0" algn="l">
              <a:spcBef>
                <a:spcPts val="0"/>
              </a:spcBef>
              <a:spcAft>
                <a:spcPts val="0"/>
              </a:spcAft>
              <a:buClr>
                <a:schemeClr val="accent1"/>
              </a:buClr>
              <a:buSzPts val="1600"/>
              <a:buFont typeface="Lato"/>
              <a:buChar char="●"/>
            </a:pPr>
            <a:r>
              <a:rPr lang="en-GB" sz="1600">
                <a:solidFill>
                  <a:schemeClr val="accent1"/>
                </a:solidFill>
                <a:highlight>
                  <a:srgbClr val="FFFFFF"/>
                </a:highlight>
                <a:latin typeface="Lato"/>
                <a:ea typeface="Lato"/>
                <a:cs typeface="Lato"/>
                <a:sym typeface="Lato"/>
              </a:rPr>
              <a:t>To be able to afford the monthly bill</a:t>
            </a:r>
            <a:endParaRPr sz="1600">
              <a:solidFill>
                <a:schemeClr val="accent1"/>
              </a:solidFill>
              <a:highlight>
                <a:srgbClr val="FFFFFF"/>
              </a:highlight>
              <a:latin typeface="Lato"/>
              <a:ea typeface="Lato"/>
              <a:cs typeface="Lato"/>
              <a:sym typeface="Lato"/>
            </a:endParaRPr>
          </a:p>
          <a:p>
            <a:pPr indent="-330200" lvl="0" marL="457200" rtl="0" algn="l">
              <a:spcBef>
                <a:spcPts val="0"/>
              </a:spcBef>
              <a:spcAft>
                <a:spcPts val="0"/>
              </a:spcAft>
              <a:buClr>
                <a:schemeClr val="accent1"/>
              </a:buClr>
              <a:buSzPts val="1600"/>
              <a:buFont typeface="Lato"/>
              <a:buChar char="●"/>
            </a:pPr>
            <a:r>
              <a:rPr lang="en-GB" sz="1600">
                <a:solidFill>
                  <a:schemeClr val="accent1"/>
                </a:solidFill>
                <a:latin typeface="Lato"/>
                <a:ea typeface="Lato"/>
                <a:cs typeface="Lato"/>
                <a:sym typeface="Lato"/>
              </a:rPr>
              <a:t>To be over the age of 18</a:t>
            </a:r>
            <a:endParaRPr sz="1600">
              <a:solidFill>
                <a:schemeClr val="accent1"/>
              </a:solidFill>
              <a:latin typeface="Lato"/>
              <a:ea typeface="Lato"/>
              <a:cs typeface="Lato"/>
              <a:sym typeface="Lato"/>
            </a:endParaRPr>
          </a:p>
          <a:p>
            <a:pPr indent="-330200" lvl="0" marL="457200" rtl="0" algn="l">
              <a:lnSpc>
                <a:spcPct val="115000"/>
              </a:lnSpc>
              <a:spcBef>
                <a:spcPts val="0"/>
              </a:spcBef>
              <a:spcAft>
                <a:spcPts val="0"/>
              </a:spcAft>
              <a:buClr>
                <a:schemeClr val="accent1"/>
              </a:buClr>
              <a:buSzPts val="1600"/>
              <a:buFont typeface="Lato"/>
              <a:buChar char="●"/>
            </a:pPr>
            <a:r>
              <a:rPr lang="en-GB" sz="1600">
                <a:solidFill>
                  <a:schemeClr val="accent1"/>
                </a:solidFill>
                <a:highlight>
                  <a:srgbClr val="FFFFFF"/>
                </a:highlight>
                <a:latin typeface="Lato"/>
                <a:ea typeface="Lato"/>
                <a:cs typeface="Lato"/>
                <a:sym typeface="Lato"/>
              </a:rPr>
              <a:t>Have proof of identification</a:t>
            </a:r>
            <a:endParaRPr sz="1600">
              <a:solidFill>
                <a:schemeClr val="accent1"/>
              </a:solidFill>
              <a:highlight>
                <a:srgbClr val="FFFFFF"/>
              </a:highlight>
              <a:latin typeface="Lato"/>
              <a:ea typeface="Lato"/>
              <a:cs typeface="Lato"/>
              <a:sym typeface="Lato"/>
            </a:endParaRPr>
          </a:p>
          <a:p>
            <a:pPr indent="-330200" lvl="0" marL="457200" rtl="0" algn="l">
              <a:lnSpc>
                <a:spcPct val="115000"/>
              </a:lnSpc>
              <a:spcBef>
                <a:spcPts val="0"/>
              </a:spcBef>
              <a:spcAft>
                <a:spcPts val="0"/>
              </a:spcAft>
              <a:buClr>
                <a:schemeClr val="accent1"/>
              </a:buClr>
              <a:buSzPts val="1600"/>
              <a:buFont typeface="Lato"/>
              <a:buChar char="●"/>
            </a:pPr>
            <a:r>
              <a:rPr lang="en-GB" sz="1600">
                <a:solidFill>
                  <a:schemeClr val="accent1"/>
                </a:solidFill>
                <a:highlight>
                  <a:srgbClr val="FFFFFF"/>
                </a:highlight>
                <a:latin typeface="Lato"/>
                <a:ea typeface="Lato"/>
                <a:cs typeface="Lato"/>
                <a:sym typeface="Lato"/>
              </a:rPr>
              <a:t>Have two proofs of address (utility bills, rental contracts etc.) which must show both your name and address</a:t>
            </a:r>
            <a:endParaRPr sz="1600">
              <a:solidFill>
                <a:schemeClr val="accent1"/>
              </a:solidFill>
              <a:highlight>
                <a:srgbClr val="FFFFFF"/>
              </a:highlight>
              <a:latin typeface="Lato"/>
              <a:ea typeface="Lato"/>
              <a:cs typeface="Lato"/>
              <a:sym typeface="Lato"/>
            </a:endParaRPr>
          </a:p>
          <a:p>
            <a:pPr indent="-330200" lvl="0" marL="457200" rtl="0" algn="l">
              <a:lnSpc>
                <a:spcPct val="115000"/>
              </a:lnSpc>
              <a:spcBef>
                <a:spcPts val="0"/>
              </a:spcBef>
              <a:spcAft>
                <a:spcPts val="0"/>
              </a:spcAft>
              <a:buClr>
                <a:schemeClr val="accent1"/>
              </a:buClr>
              <a:buSzPts val="1600"/>
              <a:buFont typeface="Lato"/>
              <a:buChar char="●"/>
            </a:pPr>
            <a:r>
              <a:rPr lang="en-GB" sz="1600">
                <a:solidFill>
                  <a:schemeClr val="accent1"/>
                </a:solidFill>
                <a:highlight>
                  <a:srgbClr val="FFFFFF"/>
                </a:highlight>
                <a:latin typeface="Lato"/>
                <a:ea typeface="Lato"/>
                <a:cs typeface="Lato"/>
                <a:sym typeface="Lato"/>
              </a:rPr>
              <a:t>Have an active bank account in order to set up a direct debit</a:t>
            </a:r>
            <a:endParaRPr sz="1600">
              <a:solidFill>
                <a:schemeClr val="accent1"/>
              </a:solidFill>
              <a:highlight>
                <a:srgbClr val="FFFFFF"/>
              </a:highlight>
              <a:latin typeface="Lato"/>
              <a:ea typeface="Lato"/>
              <a:cs typeface="Lato"/>
              <a:sym typeface="Lato"/>
            </a:endParaRPr>
          </a:p>
          <a:p>
            <a:pPr indent="0" lvl="0" marL="0" rtl="0" algn="l">
              <a:spcBef>
                <a:spcPts val="300"/>
              </a:spcBef>
              <a:spcAft>
                <a:spcPts val="0"/>
              </a:spcAft>
              <a:buNone/>
            </a:pPr>
            <a:r>
              <a:t/>
            </a:r>
            <a:endParaRPr sz="1600">
              <a:latin typeface="Lato"/>
              <a:ea typeface="Lato"/>
              <a:cs typeface="Lato"/>
              <a:sym typeface="Lato"/>
            </a:endParaRPr>
          </a:p>
        </p:txBody>
      </p:sp>
      <p:pic>
        <p:nvPicPr>
          <p:cNvPr id="156" name="Google Shape;156;g1faff74f8be_0_5"/>
          <p:cNvPicPr preferRelativeResize="0"/>
          <p:nvPr/>
        </p:nvPicPr>
        <p:blipFill>
          <a:blip r:embed="rId3">
            <a:alphaModFix/>
          </a:blip>
          <a:stretch>
            <a:fillRect/>
          </a:stretch>
        </p:blipFill>
        <p:spPr>
          <a:xfrm>
            <a:off x="6420750" y="1447075"/>
            <a:ext cx="2790050" cy="2790050"/>
          </a:xfrm>
          <a:prstGeom prst="rect">
            <a:avLst/>
          </a:prstGeom>
          <a:noFill/>
          <a:ln>
            <a:noFill/>
          </a:ln>
        </p:spPr>
      </p:pic>
      <p:sp>
        <p:nvSpPr>
          <p:cNvPr id="157" name="Google Shape;157;g1faff74f8be_0_5"/>
          <p:cNvSpPr txBox="1"/>
          <p:nvPr>
            <p:ph type="ctrTitle"/>
          </p:nvPr>
        </p:nvSpPr>
        <p:spPr>
          <a:xfrm>
            <a:off x="61450" y="242750"/>
            <a:ext cx="82947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Who can have a mobile phone?</a:t>
            </a:r>
            <a:endParaRPr b="1" i="0" sz="2900" u="none" cap="none" strike="noStrike">
              <a:solidFill>
                <a:schemeClr val="accent2"/>
              </a:solidFill>
              <a:latin typeface="Lato"/>
              <a:ea typeface="Lato"/>
              <a:cs typeface="Lato"/>
              <a:sym typeface="Lato"/>
            </a:endParaRPr>
          </a:p>
        </p:txBody>
      </p:sp>
      <p:sp>
        <p:nvSpPr>
          <p:cNvPr id="158" name="Google Shape;158;g1faff74f8be_0_5"/>
          <p:cNvSpPr txBox="1"/>
          <p:nvPr/>
        </p:nvSpPr>
        <p:spPr>
          <a:xfrm>
            <a:off x="220950" y="3973525"/>
            <a:ext cx="6103500" cy="615900"/>
          </a:xfrm>
          <a:prstGeom prst="rect">
            <a:avLst/>
          </a:prstGeom>
          <a:solidFill>
            <a:schemeClr val="accent2"/>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500">
                <a:solidFill>
                  <a:schemeClr val="accent6"/>
                </a:solidFill>
                <a:latin typeface="Lato"/>
                <a:ea typeface="Lato"/>
                <a:cs typeface="Lato"/>
                <a:sym typeface="Lato"/>
              </a:rPr>
              <a:t>This is why parents/carers are usually the people who pay for and are ultimately responsible for young people’s phones</a:t>
            </a:r>
            <a:endParaRPr b="1" sz="1500">
              <a:solidFill>
                <a:schemeClr val="accent6"/>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g23009a846d12fc6_36"/>
          <p:cNvSpPr/>
          <p:nvPr/>
        </p:nvSpPr>
        <p:spPr>
          <a:xfrm>
            <a:off x="458000" y="1763750"/>
            <a:ext cx="2439600" cy="2493000"/>
          </a:xfrm>
          <a:prstGeom prst="rect">
            <a:avLst/>
          </a:prstGeom>
          <a:noFill/>
          <a:ln cap="flat" cmpd="sng" w="3810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4" name="Google Shape;164;g23009a846d12fc6_36"/>
          <p:cNvSpPr/>
          <p:nvPr/>
        </p:nvSpPr>
        <p:spPr>
          <a:xfrm>
            <a:off x="6052250" y="1763750"/>
            <a:ext cx="2439600" cy="2493000"/>
          </a:xfrm>
          <a:prstGeom prst="rect">
            <a:avLst/>
          </a:prstGeom>
          <a:noFill/>
          <a:ln cap="flat" cmpd="sng" w="3810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5" name="Google Shape;165;g23009a846d12fc6_36"/>
          <p:cNvSpPr/>
          <p:nvPr/>
        </p:nvSpPr>
        <p:spPr>
          <a:xfrm>
            <a:off x="3226125" y="1763750"/>
            <a:ext cx="2439600" cy="2493000"/>
          </a:xfrm>
          <a:prstGeom prst="rect">
            <a:avLst/>
          </a:prstGeom>
          <a:noFill/>
          <a:ln cap="flat" cmpd="sng" w="3810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6" name="Google Shape;166;g23009a846d12fc6_36"/>
          <p:cNvSpPr txBox="1"/>
          <p:nvPr/>
        </p:nvSpPr>
        <p:spPr>
          <a:xfrm>
            <a:off x="0" y="1175075"/>
            <a:ext cx="9144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latin typeface="Lato"/>
                <a:ea typeface="Lato"/>
                <a:cs typeface="Lato"/>
                <a:sym typeface="Lato"/>
              </a:rPr>
              <a:t>Discuss reasons why each person may or may not be able to get a mobile phone contract.</a:t>
            </a:r>
            <a:endParaRPr b="1" sz="1800">
              <a:latin typeface="Lato"/>
              <a:ea typeface="Lato"/>
              <a:cs typeface="Lato"/>
              <a:sym typeface="Lato"/>
            </a:endParaRPr>
          </a:p>
        </p:txBody>
      </p:sp>
      <p:sp>
        <p:nvSpPr>
          <p:cNvPr id="167" name="Google Shape;167;g23009a846d12fc6_36"/>
          <p:cNvSpPr txBox="1"/>
          <p:nvPr/>
        </p:nvSpPr>
        <p:spPr>
          <a:xfrm>
            <a:off x="580300" y="3520850"/>
            <a:ext cx="2259300" cy="769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200">
                <a:latin typeface="Lato"/>
                <a:ea typeface="Lato"/>
                <a:cs typeface="Lato"/>
                <a:sym typeface="Lato"/>
              </a:rPr>
              <a:t>Rowan is about to turn 17 and has just got his first job. </a:t>
            </a:r>
            <a:endParaRPr sz="1200">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p:txBody>
      </p:sp>
      <p:sp>
        <p:nvSpPr>
          <p:cNvPr id="168" name="Google Shape;168;g23009a846d12fc6_36"/>
          <p:cNvSpPr txBox="1"/>
          <p:nvPr/>
        </p:nvSpPr>
        <p:spPr>
          <a:xfrm>
            <a:off x="3273475" y="3413150"/>
            <a:ext cx="2439600" cy="923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200">
                <a:latin typeface="Lato"/>
                <a:ea typeface="Lato"/>
                <a:cs typeface="Lato"/>
                <a:sym typeface="Lato"/>
              </a:rPr>
              <a:t>Emily</a:t>
            </a:r>
            <a:r>
              <a:rPr lang="en-GB" sz="1200">
                <a:latin typeface="Lato"/>
                <a:ea typeface="Lato"/>
                <a:cs typeface="Lato"/>
                <a:sym typeface="Lato"/>
              </a:rPr>
              <a:t> is a 20-year  old student and has had a part-time job as a babysitter for a  </a:t>
            </a:r>
            <a:r>
              <a:rPr lang="en-GB" sz="1200">
                <a:latin typeface="Lato"/>
                <a:ea typeface="Lato"/>
                <a:cs typeface="Lato"/>
                <a:sym typeface="Lato"/>
              </a:rPr>
              <a:t>neighbour</a:t>
            </a:r>
            <a:r>
              <a:rPr lang="en-GB" sz="1200">
                <a:latin typeface="Lato"/>
                <a:ea typeface="Lato"/>
                <a:cs typeface="Lato"/>
                <a:sym typeface="Lato"/>
              </a:rPr>
              <a:t> for the last three years.</a:t>
            </a:r>
            <a:endParaRPr sz="1200">
              <a:latin typeface="Lato"/>
              <a:ea typeface="Lato"/>
              <a:cs typeface="Lato"/>
              <a:sym typeface="Lato"/>
            </a:endParaRPr>
          </a:p>
        </p:txBody>
      </p:sp>
      <p:sp>
        <p:nvSpPr>
          <p:cNvPr id="169" name="Google Shape;169;g23009a846d12fc6_36"/>
          <p:cNvSpPr txBox="1"/>
          <p:nvPr/>
        </p:nvSpPr>
        <p:spPr>
          <a:xfrm>
            <a:off x="6139350" y="3628550"/>
            <a:ext cx="23892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200">
                <a:latin typeface="Lato"/>
                <a:ea typeface="Lato"/>
                <a:cs typeface="Lato"/>
                <a:sym typeface="Lato"/>
              </a:rPr>
              <a:t>Angelie</a:t>
            </a:r>
            <a:r>
              <a:rPr lang="en-GB" sz="1200">
                <a:latin typeface="Lato"/>
                <a:ea typeface="Lato"/>
                <a:cs typeface="Lato"/>
                <a:sym typeface="Lato"/>
              </a:rPr>
              <a:t> is 19-years old  and works as an apprentice plumber.</a:t>
            </a:r>
            <a:endParaRPr sz="1200">
              <a:latin typeface="Lato"/>
              <a:ea typeface="Lato"/>
              <a:cs typeface="Lato"/>
              <a:sym typeface="Lato"/>
            </a:endParaRPr>
          </a:p>
          <a:p>
            <a:pPr indent="0" lvl="0" marL="0" rtl="0" algn="ctr">
              <a:spcBef>
                <a:spcPts val="0"/>
              </a:spcBef>
              <a:spcAft>
                <a:spcPts val="0"/>
              </a:spcAft>
              <a:buNone/>
            </a:pPr>
            <a:r>
              <a:t/>
            </a:r>
            <a:endParaRPr sz="1200">
              <a:latin typeface="Lato"/>
              <a:ea typeface="Lato"/>
              <a:cs typeface="Lato"/>
              <a:sym typeface="Lato"/>
            </a:endParaRPr>
          </a:p>
        </p:txBody>
      </p:sp>
      <p:pic>
        <p:nvPicPr>
          <p:cNvPr id="170" name="Google Shape;170;g23009a846d12fc6_36"/>
          <p:cNvPicPr preferRelativeResize="0"/>
          <p:nvPr/>
        </p:nvPicPr>
        <p:blipFill rotWithShape="1">
          <a:blip r:embed="rId3">
            <a:alphaModFix/>
          </a:blip>
          <a:srcRect b="19594" l="0" r="0" t="0"/>
          <a:stretch/>
        </p:blipFill>
        <p:spPr>
          <a:xfrm>
            <a:off x="3838100" y="1982049"/>
            <a:ext cx="1111850" cy="1378000"/>
          </a:xfrm>
          <a:prstGeom prst="rect">
            <a:avLst/>
          </a:prstGeom>
          <a:noFill/>
          <a:ln>
            <a:noFill/>
          </a:ln>
        </p:spPr>
      </p:pic>
      <p:pic>
        <p:nvPicPr>
          <p:cNvPr id="171" name="Google Shape;171;g23009a846d12fc6_36"/>
          <p:cNvPicPr preferRelativeResize="0"/>
          <p:nvPr/>
        </p:nvPicPr>
        <p:blipFill rotWithShape="1">
          <a:blip r:embed="rId4">
            <a:alphaModFix/>
          </a:blip>
          <a:srcRect b="11613" l="0" r="0" t="0"/>
          <a:stretch/>
        </p:blipFill>
        <p:spPr>
          <a:xfrm>
            <a:off x="6770450" y="1913624"/>
            <a:ext cx="1111850" cy="1514842"/>
          </a:xfrm>
          <a:prstGeom prst="rect">
            <a:avLst/>
          </a:prstGeom>
          <a:noFill/>
          <a:ln>
            <a:noFill/>
          </a:ln>
        </p:spPr>
      </p:pic>
      <p:pic>
        <p:nvPicPr>
          <p:cNvPr id="172" name="Google Shape;172;g23009a846d12fc6_36"/>
          <p:cNvPicPr preferRelativeResize="0"/>
          <p:nvPr/>
        </p:nvPicPr>
        <p:blipFill rotWithShape="1">
          <a:blip r:embed="rId5">
            <a:alphaModFix/>
          </a:blip>
          <a:srcRect b="15095" l="0" r="0" t="0"/>
          <a:stretch/>
        </p:blipFill>
        <p:spPr>
          <a:xfrm>
            <a:off x="1037425" y="1919599"/>
            <a:ext cx="1280725" cy="1502925"/>
          </a:xfrm>
          <a:prstGeom prst="rect">
            <a:avLst/>
          </a:prstGeom>
          <a:noFill/>
          <a:ln>
            <a:noFill/>
          </a:ln>
        </p:spPr>
      </p:pic>
      <p:sp>
        <p:nvSpPr>
          <p:cNvPr id="173" name="Google Shape;173;g23009a846d12fc6_36"/>
          <p:cNvSpPr txBox="1"/>
          <p:nvPr>
            <p:ph type="ctrTitle"/>
          </p:nvPr>
        </p:nvSpPr>
        <p:spPr>
          <a:xfrm>
            <a:off x="61450" y="242750"/>
            <a:ext cx="82947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Who can have a mobile phone?</a:t>
            </a:r>
            <a:endParaRPr b="1" i="0" sz="2900" u="none" cap="none" strike="noStrike">
              <a:solidFill>
                <a:schemeClr val="accent2"/>
              </a:solidFill>
              <a:latin typeface="Lato"/>
              <a:ea typeface="Lato"/>
              <a:cs typeface="Lato"/>
              <a:sym typeface="La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g25eaaf95b50_0_57"/>
          <p:cNvSpPr/>
          <p:nvPr/>
        </p:nvSpPr>
        <p:spPr>
          <a:xfrm>
            <a:off x="458000" y="1916150"/>
            <a:ext cx="2439600" cy="2493000"/>
          </a:xfrm>
          <a:prstGeom prst="rect">
            <a:avLst/>
          </a:prstGeom>
          <a:noFill/>
          <a:ln cap="flat" cmpd="sng" w="3810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g25eaaf95b50_0_57"/>
          <p:cNvSpPr txBox="1"/>
          <p:nvPr/>
        </p:nvSpPr>
        <p:spPr>
          <a:xfrm>
            <a:off x="0" y="1175075"/>
            <a:ext cx="9144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latin typeface="Lato"/>
                <a:ea typeface="Lato"/>
                <a:cs typeface="Lato"/>
                <a:sym typeface="Lato"/>
              </a:rPr>
              <a:t>Discuss reasons why each person may or may not be able to get a mobile phone contract.</a:t>
            </a:r>
            <a:endParaRPr b="1" sz="1800">
              <a:latin typeface="Lato"/>
              <a:ea typeface="Lato"/>
              <a:cs typeface="Lato"/>
              <a:sym typeface="Lato"/>
            </a:endParaRPr>
          </a:p>
        </p:txBody>
      </p:sp>
      <p:sp>
        <p:nvSpPr>
          <p:cNvPr id="180" name="Google Shape;180;g25eaaf95b50_0_57"/>
          <p:cNvSpPr txBox="1"/>
          <p:nvPr/>
        </p:nvSpPr>
        <p:spPr>
          <a:xfrm>
            <a:off x="580300" y="3673250"/>
            <a:ext cx="2259300" cy="7695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200">
                <a:latin typeface="Lato"/>
                <a:ea typeface="Lato"/>
                <a:cs typeface="Lato"/>
                <a:sym typeface="Lato"/>
              </a:rPr>
              <a:t>Rowan is about to turn 17 and has just got his first job. </a:t>
            </a:r>
            <a:endParaRPr sz="1200">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p:txBody>
      </p:sp>
      <p:pic>
        <p:nvPicPr>
          <p:cNvPr id="181" name="Google Shape;181;g25eaaf95b50_0_57"/>
          <p:cNvPicPr preferRelativeResize="0"/>
          <p:nvPr/>
        </p:nvPicPr>
        <p:blipFill rotWithShape="1">
          <a:blip r:embed="rId3">
            <a:alphaModFix/>
          </a:blip>
          <a:srcRect b="15095" l="0" r="0" t="0"/>
          <a:stretch/>
        </p:blipFill>
        <p:spPr>
          <a:xfrm>
            <a:off x="1037425" y="2071999"/>
            <a:ext cx="1280725" cy="1502925"/>
          </a:xfrm>
          <a:prstGeom prst="rect">
            <a:avLst/>
          </a:prstGeom>
          <a:noFill/>
          <a:ln>
            <a:noFill/>
          </a:ln>
        </p:spPr>
      </p:pic>
      <p:sp>
        <p:nvSpPr>
          <p:cNvPr id="182" name="Google Shape;182;g25eaaf95b50_0_57"/>
          <p:cNvSpPr txBox="1"/>
          <p:nvPr>
            <p:ph type="ctrTitle"/>
          </p:nvPr>
        </p:nvSpPr>
        <p:spPr>
          <a:xfrm>
            <a:off x="61450" y="242750"/>
            <a:ext cx="82947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Who can have a mobile phone?</a:t>
            </a:r>
            <a:endParaRPr b="1" i="0" sz="2900" u="none" cap="none" strike="noStrike">
              <a:solidFill>
                <a:schemeClr val="accent2"/>
              </a:solidFill>
              <a:latin typeface="Lato"/>
              <a:ea typeface="Lato"/>
              <a:cs typeface="Lato"/>
              <a:sym typeface="Lato"/>
            </a:endParaRPr>
          </a:p>
        </p:txBody>
      </p:sp>
      <p:sp>
        <p:nvSpPr>
          <p:cNvPr id="183" name="Google Shape;183;g25eaaf95b50_0_57"/>
          <p:cNvSpPr txBox="1"/>
          <p:nvPr/>
        </p:nvSpPr>
        <p:spPr>
          <a:xfrm>
            <a:off x="2973800" y="2246375"/>
            <a:ext cx="6045900" cy="1231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600">
              <a:latin typeface="Lato"/>
              <a:ea typeface="Lato"/>
              <a:cs typeface="Lato"/>
              <a:sym typeface="Lato"/>
            </a:endParaRPr>
          </a:p>
          <a:p>
            <a:pPr indent="-342900" lvl="0" marL="457200" rtl="0" algn="l">
              <a:spcBef>
                <a:spcPts val="0"/>
              </a:spcBef>
              <a:spcAft>
                <a:spcPts val="0"/>
              </a:spcAft>
              <a:buClr>
                <a:srgbClr val="6AA84F"/>
              </a:buClr>
              <a:buSzPts val="1800"/>
              <a:buFont typeface="Lato"/>
              <a:buChar char="●"/>
            </a:pPr>
            <a:r>
              <a:rPr b="1" lang="en-GB" sz="1800">
                <a:solidFill>
                  <a:srgbClr val="6AA84F"/>
                </a:solidFill>
                <a:latin typeface="Lato"/>
                <a:ea typeface="Lato"/>
                <a:cs typeface="Lato"/>
                <a:sym typeface="Lato"/>
              </a:rPr>
              <a:t>Rowan is unable to get a mobile phone contract as he is 17</a:t>
            </a:r>
            <a:endParaRPr b="1" sz="1800">
              <a:solidFill>
                <a:srgbClr val="6AA84F"/>
              </a:solidFill>
              <a:highlight>
                <a:srgbClr val="FFFFFF"/>
              </a:highlight>
              <a:latin typeface="Lato"/>
              <a:ea typeface="Lato"/>
              <a:cs typeface="Lato"/>
              <a:sym typeface="Lato"/>
            </a:endParaRPr>
          </a:p>
          <a:p>
            <a:pPr indent="0" lvl="0" marL="0" rtl="0" algn="l">
              <a:spcBef>
                <a:spcPts val="0"/>
              </a:spcBef>
              <a:spcAft>
                <a:spcPts val="0"/>
              </a:spcAft>
              <a:buNone/>
            </a:pPr>
            <a:r>
              <a:t/>
            </a:r>
            <a:endParaRPr sz="1600">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8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g25eaaf95b50_0_73"/>
          <p:cNvSpPr/>
          <p:nvPr/>
        </p:nvSpPr>
        <p:spPr>
          <a:xfrm>
            <a:off x="482925" y="1916150"/>
            <a:ext cx="2439600" cy="2493000"/>
          </a:xfrm>
          <a:prstGeom prst="rect">
            <a:avLst/>
          </a:prstGeom>
          <a:noFill/>
          <a:ln cap="flat" cmpd="sng" w="3810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g25eaaf95b50_0_73"/>
          <p:cNvSpPr txBox="1"/>
          <p:nvPr/>
        </p:nvSpPr>
        <p:spPr>
          <a:xfrm>
            <a:off x="0" y="1175075"/>
            <a:ext cx="9144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latin typeface="Lato"/>
                <a:ea typeface="Lato"/>
                <a:cs typeface="Lato"/>
                <a:sym typeface="Lato"/>
              </a:rPr>
              <a:t>Discuss reasons why each person may or may not be able to get a mobile phone contract.</a:t>
            </a:r>
            <a:endParaRPr b="1" sz="1800">
              <a:latin typeface="Lato"/>
              <a:ea typeface="Lato"/>
              <a:cs typeface="Lato"/>
              <a:sym typeface="Lato"/>
            </a:endParaRPr>
          </a:p>
        </p:txBody>
      </p:sp>
      <p:sp>
        <p:nvSpPr>
          <p:cNvPr id="190" name="Google Shape;190;g25eaaf95b50_0_73"/>
          <p:cNvSpPr txBox="1"/>
          <p:nvPr/>
        </p:nvSpPr>
        <p:spPr>
          <a:xfrm>
            <a:off x="530275" y="3565550"/>
            <a:ext cx="2439600" cy="923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200">
                <a:latin typeface="Lato"/>
                <a:ea typeface="Lato"/>
                <a:cs typeface="Lato"/>
                <a:sym typeface="Lato"/>
              </a:rPr>
              <a:t>Emily is a 20-year  old student and has had a part-time job as a babysitter for a  neighbour for the last three years.</a:t>
            </a:r>
            <a:endParaRPr sz="1200">
              <a:latin typeface="Lato"/>
              <a:ea typeface="Lato"/>
              <a:cs typeface="Lato"/>
              <a:sym typeface="Lato"/>
            </a:endParaRPr>
          </a:p>
        </p:txBody>
      </p:sp>
      <p:pic>
        <p:nvPicPr>
          <p:cNvPr id="191" name="Google Shape;191;g25eaaf95b50_0_73"/>
          <p:cNvPicPr preferRelativeResize="0"/>
          <p:nvPr/>
        </p:nvPicPr>
        <p:blipFill rotWithShape="1">
          <a:blip r:embed="rId3">
            <a:alphaModFix/>
          </a:blip>
          <a:srcRect b="19594" l="0" r="0" t="0"/>
          <a:stretch/>
        </p:blipFill>
        <p:spPr>
          <a:xfrm>
            <a:off x="1094900" y="2134449"/>
            <a:ext cx="1111850" cy="1378000"/>
          </a:xfrm>
          <a:prstGeom prst="rect">
            <a:avLst/>
          </a:prstGeom>
          <a:noFill/>
          <a:ln>
            <a:noFill/>
          </a:ln>
        </p:spPr>
      </p:pic>
      <p:sp>
        <p:nvSpPr>
          <p:cNvPr id="192" name="Google Shape;192;g25eaaf95b50_0_73"/>
          <p:cNvSpPr txBox="1"/>
          <p:nvPr>
            <p:ph type="ctrTitle"/>
          </p:nvPr>
        </p:nvSpPr>
        <p:spPr>
          <a:xfrm>
            <a:off x="61450" y="242750"/>
            <a:ext cx="82947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Who can have a mobile phone?</a:t>
            </a:r>
            <a:endParaRPr b="1" i="0" sz="2900" u="none" cap="none" strike="noStrike">
              <a:solidFill>
                <a:schemeClr val="accent2"/>
              </a:solidFill>
              <a:latin typeface="Lato"/>
              <a:ea typeface="Lato"/>
              <a:cs typeface="Lato"/>
              <a:sym typeface="Lato"/>
            </a:endParaRPr>
          </a:p>
        </p:txBody>
      </p:sp>
      <p:sp>
        <p:nvSpPr>
          <p:cNvPr id="193" name="Google Shape;193;g25eaaf95b50_0_73"/>
          <p:cNvSpPr txBox="1"/>
          <p:nvPr/>
        </p:nvSpPr>
        <p:spPr>
          <a:xfrm>
            <a:off x="2969875" y="2170175"/>
            <a:ext cx="6045900" cy="1508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600">
              <a:latin typeface="Lato"/>
              <a:ea typeface="Lato"/>
              <a:cs typeface="Lato"/>
              <a:sym typeface="Lato"/>
            </a:endParaRPr>
          </a:p>
          <a:p>
            <a:pPr indent="-342900" lvl="0" marL="457200" rtl="0" algn="l">
              <a:spcBef>
                <a:spcPts val="0"/>
              </a:spcBef>
              <a:spcAft>
                <a:spcPts val="0"/>
              </a:spcAft>
              <a:buClr>
                <a:srgbClr val="6AA84F"/>
              </a:buClr>
              <a:buSzPts val="1800"/>
              <a:buFont typeface="Lato"/>
              <a:buChar char="●"/>
            </a:pPr>
            <a:r>
              <a:rPr b="1" lang="en-GB" sz="1800">
                <a:solidFill>
                  <a:srgbClr val="6AA84F"/>
                </a:solidFill>
                <a:latin typeface="Lato"/>
                <a:ea typeface="Lato"/>
                <a:cs typeface="Lato"/>
                <a:sym typeface="Lato"/>
              </a:rPr>
              <a:t>Emily </a:t>
            </a:r>
            <a:r>
              <a:rPr b="1" lang="en-GB" sz="1800">
                <a:solidFill>
                  <a:srgbClr val="6AA84F"/>
                </a:solidFill>
                <a:latin typeface="Lato"/>
                <a:ea typeface="Lato"/>
                <a:cs typeface="Lato"/>
                <a:sym typeface="Lato"/>
              </a:rPr>
              <a:t>is old enough to get a mobile phone contract</a:t>
            </a:r>
            <a:endParaRPr b="1" sz="1800">
              <a:solidFill>
                <a:srgbClr val="6AA84F"/>
              </a:solidFill>
              <a:latin typeface="Lato"/>
              <a:ea typeface="Lato"/>
              <a:cs typeface="Lato"/>
              <a:sym typeface="Lato"/>
            </a:endParaRPr>
          </a:p>
          <a:p>
            <a:pPr indent="-342900" lvl="0" marL="457200" rtl="0" algn="l">
              <a:spcBef>
                <a:spcPts val="0"/>
              </a:spcBef>
              <a:spcAft>
                <a:spcPts val="0"/>
              </a:spcAft>
              <a:buClr>
                <a:srgbClr val="6AA84F"/>
              </a:buClr>
              <a:buSzPts val="1800"/>
              <a:buFont typeface="Lato"/>
              <a:buChar char="●"/>
            </a:pPr>
            <a:r>
              <a:rPr b="1" lang="en-GB" sz="1800">
                <a:solidFill>
                  <a:srgbClr val="6AA84F"/>
                </a:solidFill>
                <a:latin typeface="Lato"/>
                <a:ea typeface="Lato"/>
                <a:cs typeface="Lato"/>
                <a:sym typeface="Lato"/>
              </a:rPr>
              <a:t>Emily has some income from her part-time job but this may be low and unreliable</a:t>
            </a:r>
            <a:endParaRPr b="1" sz="1800">
              <a:solidFill>
                <a:srgbClr val="6AA84F"/>
              </a:solidFill>
              <a:latin typeface="Lato"/>
              <a:ea typeface="Lato"/>
              <a:cs typeface="Lato"/>
              <a:sym typeface="Lato"/>
            </a:endParaRPr>
          </a:p>
          <a:p>
            <a:pPr indent="0" lvl="0" marL="0" rtl="0" algn="l">
              <a:spcBef>
                <a:spcPts val="0"/>
              </a:spcBef>
              <a:spcAft>
                <a:spcPts val="0"/>
              </a:spcAft>
              <a:buNone/>
            </a:pPr>
            <a:r>
              <a:t/>
            </a:r>
            <a:endParaRPr sz="1600">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g25eaaf95b50_0_89"/>
          <p:cNvSpPr/>
          <p:nvPr/>
        </p:nvSpPr>
        <p:spPr>
          <a:xfrm>
            <a:off x="489650" y="1916150"/>
            <a:ext cx="2439600" cy="2493000"/>
          </a:xfrm>
          <a:prstGeom prst="rect">
            <a:avLst/>
          </a:prstGeom>
          <a:noFill/>
          <a:ln cap="flat" cmpd="sng" w="38100">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9" name="Google Shape;199;g25eaaf95b50_0_89"/>
          <p:cNvSpPr txBox="1"/>
          <p:nvPr/>
        </p:nvSpPr>
        <p:spPr>
          <a:xfrm>
            <a:off x="0" y="1175075"/>
            <a:ext cx="91440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latin typeface="Lato"/>
                <a:ea typeface="Lato"/>
                <a:cs typeface="Lato"/>
                <a:sym typeface="Lato"/>
              </a:rPr>
              <a:t>Discuss reasons why each person may or may not be able to get a mobile phone contract.</a:t>
            </a:r>
            <a:endParaRPr b="1" sz="1800">
              <a:latin typeface="Lato"/>
              <a:ea typeface="Lato"/>
              <a:cs typeface="Lato"/>
              <a:sym typeface="Lato"/>
            </a:endParaRPr>
          </a:p>
        </p:txBody>
      </p:sp>
      <p:sp>
        <p:nvSpPr>
          <p:cNvPr id="200" name="Google Shape;200;g25eaaf95b50_0_89"/>
          <p:cNvSpPr txBox="1"/>
          <p:nvPr/>
        </p:nvSpPr>
        <p:spPr>
          <a:xfrm>
            <a:off x="576750" y="3780950"/>
            <a:ext cx="2389200" cy="7389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lang="en-GB" sz="1200">
                <a:latin typeface="Lato"/>
                <a:ea typeface="Lato"/>
                <a:cs typeface="Lato"/>
                <a:sym typeface="Lato"/>
              </a:rPr>
              <a:t>Angelie is 19-years old  and works as an apprentice plumber.</a:t>
            </a:r>
            <a:endParaRPr sz="1200">
              <a:latin typeface="Lato"/>
              <a:ea typeface="Lato"/>
              <a:cs typeface="Lato"/>
              <a:sym typeface="Lato"/>
            </a:endParaRPr>
          </a:p>
          <a:p>
            <a:pPr indent="0" lvl="0" marL="0" rtl="0" algn="ctr">
              <a:spcBef>
                <a:spcPts val="0"/>
              </a:spcBef>
              <a:spcAft>
                <a:spcPts val="0"/>
              </a:spcAft>
              <a:buNone/>
            </a:pPr>
            <a:r>
              <a:t/>
            </a:r>
            <a:endParaRPr sz="1200">
              <a:latin typeface="Lato"/>
              <a:ea typeface="Lato"/>
              <a:cs typeface="Lato"/>
              <a:sym typeface="Lato"/>
            </a:endParaRPr>
          </a:p>
        </p:txBody>
      </p:sp>
      <p:pic>
        <p:nvPicPr>
          <p:cNvPr id="201" name="Google Shape;201;g25eaaf95b50_0_89"/>
          <p:cNvPicPr preferRelativeResize="0"/>
          <p:nvPr/>
        </p:nvPicPr>
        <p:blipFill rotWithShape="1">
          <a:blip r:embed="rId3">
            <a:alphaModFix/>
          </a:blip>
          <a:srcRect b="11613" l="0" r="0" t="0"/>
          <a:stretch/>
        </p:blipFill>
        <p:spPr>
          <a:xfrm>
            <a:off x="1207850" y="2066024"/>
            <a:ext cx="1111850" cy="1514842"/>
          </a:xfrm>
          <a:prstGeom prst="rect">
            <a:avLst/>
          </a:prstGeom>
          <a:noFill/>
          <a:ln>
            <a:noFill/>
          </a:ln>
        </p:spPr>
      </p:pic>
      <p:sp>
        <p:nvSpPr>
          <p:cNvPr id="202" name="Google Shape;202;g25eaaf95b50_0_89"/>
          <p:cNvSpPr txBox="1"/>
          <p:nvPr>
            <p:ph type="ctrTitle"/>
          </p:nvPr>
        </p:nvSpPr>
        <p:spPr>
          <a:xfrm>
            <a:off x="61450" y="242750"/>
            <a:ext cx="82947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Who can have a mobile phone?</a:t>
            </a:r>
            <a:endParaRPr b="1" i="0" sz="2900" u="none" cap="none" strike="noStrike">
              <a:solidFill>
                <a:schemeClr val="accent2"/>
              </a:solidFill>
              <a:latin typeface="Lato"/>
              <a:ea typeface="Lato"/>
              <a:cs typeface="Lato"/>
              <a:sym typeface="Lato"/>
            </a:endParaRPr>
          </a:p>
        </p:txBody>
      </p:sp>
      <p:sp>
        <p:nvSpPr>
          <p:cNvPr id="203" name="Google Shape;203;g25eaaf95b50_0_89"/>
          <p:cNvSpPr txBox="1"/>
          <p:nvPr/>
        </p:nvSpPr>
        <p:spPr>
          <a:xfrm>
            <a:off x="2965950" y="2246375"/>
            <a:ext cx="6045900" cy="1508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600">
              <a:latin typeface="Lato"/>
              <a:ea typeface="Lato"/>
              <a:cs typeface="Lato"/>
              <a:sym typeface="Lato"/>
            </a:endParaRPr>
          </a:p>
          <a:p>
            <a:pPr indent="-342900" lvl="0" marL="457200" rtl="0" algn="l">
              <a:spcBef>
                <a:spcPts val="0"/>
              </a:spcBef>
              <a:spcAft>
                <a:spcPts val="0"/>
              </a:spcAft>
              <a:buClr>
                <a:srgbClr val="6AA84F"/>
              </a:buClr>
              <a:buSzPts val="1800"/>
              <a:buFont typeface="Lato"/>
              <a:buChar char="●"/>
            </a:pPr>
            <a:r>
              <a:rPr b="1" lang="en-GB" sz="1800">
                <a:solidFill>
                  <a:srgbClr val="6AA84F"/>
                </a:solidFill>
                <a:latin typeface="Lato"/>
                <a:ea typeface="Lato"/>
                <a:cs typeface="Lato"/>
                <a:sym typeface="Lato"/>
              </a:rPr>
              <a:t>Angelie is old enough to get a mobile phone</a:t>
            </a:r>
            <a:endParaRPr b="1" sz="1800">
              <a:solidFill>
                <a:srgbClr val="6AA84F"/>
              </a:solidFill>
              <a:latin typeface="Lato"/>
              <a:ea typeface="Lato"/>
              <a:cs typeface="Lato"/>
              <a:sym typeface="Lato"/>
            </a:endParaRPr>
          </a:p>
          <a:p>
            <a:pPr indent="-342900" lvl="0" marL="457200" rtl="0" algn="l">
              <a:spcBef>
                <a:spcPts val="0"/>
              </a:spcBef>
              <a:spcAft>
                <a:spcPts val="0"/>
              </a:spcAft>
              <a:buClr>
                <a:srgbClr val="6AA84F"/>
              </a:buClr>
              <a:buSzPts val="1800"/>
              <a:buFont typeface="Lato"/>
              <a:buChar char="●"/>
            </a:pPr>
            <a:r>
              <a:rPr b="1" lang="en-GB" sz="1800">
                <a:solidFill>
                  <a:srgbClr val="6AA84F"/>
                </a:solidFill>
                <a:latin typeface="Lato"/>
                <a:ea typeface="Lato"/>
                <a:cs typeface="Lato"/>
                <a:sym typeface="Lato"/>
              </a:rPr>
              <a:t>Angelie has a job and may be able to seek an affordable contract</a:t>
            </a:r>
            <a:endParaRPr b="1" sz="1800">
              <a:solidFill>
                <a:srgbClr val="6AA84F"/>
              </a:solidFill>
              <a:latin typeface="Lato"/>
              <a:ea typeface="Lato"/>
              <a:cs typeface="Lato"/>
              <a:sym typeface="Lato"/>
            </a:endParaRPr>
          </a:p>
          <a:p>
            <a:pPr indent="0" lvl="0" marL="0" rtl="0" algn="l">
              <a:spcBef>
                <a:spcPts val="0"/>
              </a:spcBef>
              <a:spcAft>
                <a:spcPts val="0"/>
              </a:spcAft>
              <a:buNone/>
            </a:pPr>
            <a:r>
              <a:t/>
            </a:r>
            <a:endParaRPr sz="1600">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0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g1cb38281e4a_0_81"/>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09" name="Google Shape;209;g1cb38281e4a_0_81"/>
          <p:cNvSpPr txBox="1"/>
          <p:nvPr/>
        </p:nvSpPr>
        <p:spPr>
          <a:xfrm>
            <a:off x="360374" y="629069"/>
            <a:ext cx="66255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2000" u="none" cap="none" strike="noStrike">
                <a:solidFill>
                  <a:schemeClr val="accent2"/>
                </a:solidFill>
                <a:latin typeface="Lato"/>
                <a:ea typeface="Lato"/>
                <a:cs typeface="Lato"/>
                <a:sym typeface="Lato"/>
              </a:rPr>
              <a:t>By the end of the session, I will be able to:</a:t>
            </a:r>
            <a:endParaRPr b="1" i="0" sz="2000" u="none" cap="none" strike="noStrike">
              <a:solidFill>
                <a:schemeClr val="accent2"/>
              </a:solidFill>
              <a:latin typeface="Lato"/>
              <a:ea typeface="Lato"/>
              <a:cs typeface="Lato"/>
              <a:sym typeface="Lato"/>
            </a:endParaRPr>
          </a:p>
        </p:txBody>
      </p:sp>
      <p:sp>
        <p:nvSpPr>
          <p:cNvPr id="210" name="Google Shape;210;g1cb38281e4a_0_81"/>
          <p:cNvSpPr txBox="1"/>
          <p:nvPr/>
        </p:nvSpPr>
        <p:spPr>
          <a:xfrm>
            <a:off x="498850" y="1219225"/>
            <a:ext cx="6962400" cy="2697300"/>
          </a:xfrm>
          <a:prstGeom prst="rect">
            <a:avLst/>
          </a:prstGeom>
          <a:noFill/>
          <a:ln>
            <a:noFill/>
          </a:ln>
        </p:spPr>
        <p:txBody>
          <a:bodyPr anchorCtr="0" anchor="t" bIns="91425" lIns="91425" spcFirstLastPara="1" rIns="91425" wrap="square" tIns="91425">
            <a:spAutoFit/>
          </a:bodyPr>
          <a:lstStyle/>
          <a:p>
            <a:pPr indent="-368300" lvl="0" marL="457200" rtl="0" algn="l">
              <a:lnSpc>
                <a:spcPct val="107000"/>
              </a:lnSpc>
              <a:spcBef>
                <a:spcPts val="0"/>
              </a:spcBef>
              <a:spcAft>
                <a:spcPts val="0"/>
              </a:spcAft>
              <a:buClr>
                <a:srgbClr val="00FF00"/>
              </a:buClr>
              <a:buSzPts val="2200"/>
              <a:buFont typeface="Lato"/>
              <a:buChar char="●"/>
            </a:pPr>
            <a:r>
              <a:rPr b="1" lang="en-GB" sz="2200">
                <a:solidFill>
                  <a:srgbClr val="00FF00"/>
                </a:solidFill>
                <a:latin typeface="Lato"/>
                <a:ea typeface="Lato"/>
                <a:cs typeface="Lato"/>
                <a:sym typeface="Lato"/>
              </a:rPr>
              <a:t>Identify the costs of and requirements for having a mobile phone contract</a:t>
            </a:r>
            <a:endParaRPr b="1" sz="2200">
              <a:solidFill>
                <a:srgbClr val="00FF00"/>
              </a:solidFill>
              <a:latin typeface="Lato"/>
              <a:ea typeface="Lato"/>
              <a:cs typeface="Lato"/>
              <a:sym typeface="Lato"/>
            </a:endParaRPr>
          </a:p>
          <a:p>
            <a:pPr indent="0" lvl="0" marL="457200" rtl="0" algn="l">
              <a:lnSpc>
                <a:spcPct val="107000"/>
              </a:lnSpc>
              <a:spcBef>
                <a:spcPts val="0"/>
              </a:spcBef>
              <a:spcAft>
                <a:spcPts val="0"/>
              </a:spcAft>
              <a:buNone/>
            </a:pPr>
            <a:r>
              <a:t/>
            </a:r>
            <a:endParaRPr b="1" sz="2200">
              <a:solidFill>
                <a:schemeClr val="lt1"/>
              </a:solidFill>
              <a:latin typeface="Lato"/>
              <a:ea typeface="Lato"/>
              <a:cs typeface="Lato"/>
              <a:sym typeface="Lato"/>
            </a:endParaRPr>
          </a:p>
          <a:p>
            <a:pPr indent="-368300" lvl="0" marL="457200" rtl="0" algn="l">
              <a:lnSpc>
                <a:spcPct val="107000"/>
              </a:lnSpc>
              <a:spcBef>
                <a:spcPts val="0"/>
              </a:spcBef>
              <a:spcAft>
                <a:spcPts val="0"/>
              </a:spcAft>
              <a:buClr>
                <a:schemeClr val="lt1"/>
              </a:buClr>
              <a:buSzPts val="2200"/>
              <a:buFont typeface="Lato"/>
              <a:buChar char="●"/>
            </a:pPr>
            <a:r>
              <a:rPr b="1" lang="en-GB" sz="2200">
                <a:solidFill>
                  <a:schemeClr val="lt1"/>
                </a:solidFill>
                <a:latin typeface="Lato"/>
                <a:ea typeface="Lato"/>
                <a:cs typeface="Lato"/>
                <a:sym typeface="Lato"/>
              </a:rPr>
              <a:t>Compare different mobile phone contracts</a:t>
            </a:r>
            <a:endParaRPr b="1" sz="2200">
              <a:solidFill>
                <a:schemeClr val="lt1"/>
              </a:solidFill>
              <a:latin typeface="Lato"/>
              <a:ea typeface="Lato"/>
              <a:cs typeface="Lato"/>
              <a:sym typeface="Lato"/>
            </a:endParaRPr>
          </a:p>
          <a:p>
            <a:pPr indent="0" lvl="0" marL="457200" rtl="0" algn="l">
              <a:lnSpc>
                <a:spcPct val="107000"/>
              </a:lnSpc>
              <a:spcBef>
                <a:spcPts val="0"/>
              </a:spcBef>
              <a:spcAft>
                <a:spcPts val="0"/>
              </a:spcAft>
              <a:buNone/>
            </a:pPr>
            <a:r>
              <a:t/>
            </a:r>
            <a:endParaRPr b="1" sz="2200">
              <a:solidFill>
                <a:schemeClr val="lt1"/>
              </a:solidFill>
              <a:latin typeface="Lato"/>
              <a:ea typeface="Lato"/>
              <a:cs typeface="Lato"/>
              <a:sym typeface="Lato"/>
            </a:endParaRPr>
          </a:p>
          <a:p>
            <a:pPr indent="-368300" lvl="0" marL="457200" rtl="0" algn="l">
              <a:lnSpc>
                <a:spcPct val="107000"/>
              </a:lnSpc>
              <a:spcBef>
                <a:spcPts val="0"/>
              </a:spcBef>
              <a:spcAft>
                <a:spcPts val="0"/>
              </a:spcAft>
              <a:buClr>
                <a:schemeClr val="accent6"/>
              </a:buClr>
              <a:buSzPts val="2200"/>
              <a:buFont typeface="Lato"/>
              <a:buChar char="●"/>
            </a:pPr>
            <a:r>
              <a:rPr b="1" lang="en-GB" sz="2200">
                <a:solidFill>
                  <a:schemeClr val="accent6"/>
                </a:solidFill>
                <a:latin typeface="Lato"/>
                <a:ea typeface="Lato"/>
                <a:cs typeface="Lato"/>
                <a:sym typeface="Lato"/>
              </a:rPr>
              <a:t>Suggest </a:t>
            </a:r>
            <a:r>
              <a:rPr b="1" lang="en-GB" sz="2200">
                <a:solidFill>
                  <a:schemeClr val="accent6"/>
                </a:solidFill>
                <a:latin typeface="Lato"/>
                <a:ea typeface="Lato"/>
                <a:cs typeface="Lato"/>
                <a:sym typeface="Lato"/>
              </a:rPr>
              <a:t>strategies to manage mobile phone costs</a:t>
            </a:r>
            <a:endParaRPr b="1" sz="2200">
              <a:solidFill>
                <a:schemeClr val="accent6"/>
              </a:solidFill>
              <a:latin typeface="Lato"/>
              <a:ea typeface="Lato"/>
              <a:cs typeface="Lato"/>
              <a:sym typeface="Lato"/>
            </a:endParaRPr>
          </a:p>
          <a:p>
            <a:pPr indent="0" lvl="0" marL="457200" rtl="0" algn="l">
              <a:lnSpc>
                <a:spcPct val="107000"/>
              </a:lnSpc>
              <a:spcBef>
                <a:spcPts val="0"/>
              </a:spcBef>
              <a:spcAft>
                <a:spcPts val="0"/>
              </a:spcAft>
              <a:buNone/>
            </a:pPr>
            <a:r>
              <a:t/>
            </a:r>
            <a:endParaRPr b="1" sz="2200">
              <a:solidFill>
                <a:schemeClr val="lt1"/>
              </a:solidFill>
              <a:latin typeface="Lato"/>
              <a:ea typeface="Lato"/>
              <a:cs typeface="Lato"/>
              <a:sym typeface="La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 name="Shape 44"/>
        <p:cNvGrpSpPr/>
        <p:nvPr/>
      </p:nvGrpSpPr>
      <p:grpSpPr>
        <a:xfrm>
          <a:off x="0" y="0"/>
          <a:ext cx="0" cy="0"/>
          <a:chOff x="0" y="0"/>
          <a:chExt cx="0" cy="0"/>
        </a:xfrm>
      </p:grpSpPr>
      <p:sp>
        <p:nvSpPr>
          <p:cNvPr id="45" name="Google Shape;45;g141cf03ea03_0_38"/>
          <p:cNvSpPr txBox="1"/>
          <p:nvPr>
            <p:ph type="ctrTitle"/>
          </p:nvPr>
        </p:nvSpPr>
        <p:spPr>
          <a:xfrm>
            <a:off x="379375" y="253750"/>
            <a:ext cx="7731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0" i="0" sz="29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1" i="0" lang="en-GB" sz="2900" u="none" cap="none" strike="noStrike">
                <a:solidFill>
                  <a:schemeClr val="accent2"/>
                </a:solidFill>
                <a:latin typeface="Lato"/>
                <a:ea typeface="Lato"/>
                <a:cs typeface="Lato"/>
                <a:sym typeface="Lato"/>
              </a:rPr>
              <a:t>Unit outline</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2900" u="none" cap="none" strike="noStrike">
              <a:solidFill>
                <a:schemeClr val="accent2"/>
              </a:solidFill>
              <a:latin typeface="Lato"/>
              <a:ea typeface="Lato"/>
              <a:cs typeface="Lato"/>
              <a:sym typeface="Lato"/>
            </a:endParaRPr>
          </a:p>
        </p:txBody>
      </p:sp>
      <p:graphicFrame>
        <p:nvGraphicFramePr>
          <p:cNvPr id="46" name="Google Shape;46;g141cf03ea03_0_38"/>
          <p:cNvGraphicFramePr/>
          <p:nvPr/>
        </p:nvGraphicFramePr>
        <p:xfrm>
          <a:off x="526375" y="1721850"/>
          <a:ext cx="3000000" cy="3000000"/>
        </p:xfrm>
        <a:graphic>
          <a:graphicData uri="http://schemas.openxmlformats.org/drawingml/2006/table">
            <a:tbl>
              <a:tblPr>
                <a:noFill/>
                <a:tableStyleId>{5A6EA56D-8363-4D3D-A850-7B19DA6DFE1C}</a:tableStyleId>
              </a:tblPr>
              <a:tblGrid>
                <a:gridCol w="1344825"/>
                <a:gridCol w="1395650"/>
                <a:gridCol w="1294000"/>
                <a:gridCol w="1344825"/>
                <a:gridCol w="1344825"/>
                <a:gridCol w="1344825"/>
              </a:tblGrid>
              <a:tr h="396200">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chemeClr val="dk1"/>
                          </a:solidFill>
                          <a:latin typeface="Lato"/>
                          <a:ea typeface="Lato"/>
                          <a:cs typeface="Lato"/>
                          <a:sym typeface="Lato"/>
                        </a:rPr>
                        <a:t>Session 1</a:t>
                      </a:r>
                      <a:endParaRPr b="1" sz="1400" u="none" cap="none" strike="noStrike">
                        <a:solidFill>
                          <a:schemeClr val="dk1"/>
                        </a:solidFill>
                        <a:latin typeface="Lato"/>
                        <a:ea typeface="Lato"/>
                        <a:cs typeface="Lato"/>
                        <a:sym typeface="Lato"/>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solidFill>
                      <a:srgbClr val="FF8022"/>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chemeClr val="dk1"/>
                          </a:solidFill>
                          <a:latin typeface="Lato"/>
                          <a:ea typeface="Lato"/>
                          <a:cs typeface="Lato"/>
                          <a:sym typeface="Lato"/>
                        </a:rPr>
                        <a:t>Session 2</a:t>
                      </a:r>
                      <a:endParaRPr b="1" sz="1400" u="none" cap="none" strike="noStrike">
                        <a:solidFill>
                          <a:schemeClr val="dk1"/>
                        </a:solidFill>
                        <a:latin typeface="Lato"/>
                        <a:ea typeface="Lato"/>
                        <a:cs typeface="Lato"/>
                        <a:sym typeface="Lato"/>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chemeClr val="dk1"/>
                          </a:solidFill>
                          <a:latin typeface="Lato"/>
                          <a:ea typeface="Lato"/>
                          <a:cs typeface="Lato"/>
                          <a:sym typeface="Lato"/>
                        </a:rPr>
                        <a:t>Session 3</a:t>
                      </a:r>
                      <a:endParaRPr b="1" sz="1400" u="none" cap="none" strike="noStrike">
                        <a:solidFill>
                          <a:schemeClr val="dk1"/>
                        </a:solidFill>
                        <a:latin typeface="Lato"/>
                        <a:ea typeface="Lato"/>
                        <a:cs typeface="Lato"/>
                        <a:sym typeface="Lato"/>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chemeClr val="dk1"/>
                          </a:solidFill>
                          <a:latin typeface="Lato"/>
                          <a:ea typeface="Lato"/>
                          <a:cs typeface="Lato"/>
                          <a:sym typeface="Lato"/>
                        </a:rPr>
                        <a:t>Session 4</a:t>
                      </a:r>
                      <a:endParaRPr b="1" sz="1400" u="none" cap="none" strike="noStrike">
                        <a:solidFill>
                          <a:schemeClr val="dk1"/>
                        </a:solidFill>
                        <a:latin typeface="Lato"/>
                        <a:ea typeface="Lato"/>
                        <a:cs typeface="Lato"/>
                        <a:sym typeface="Lato"/>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chemeClr val="dk1"/>
                          </a:solidFill>
                          <a:latin typeface="Lato"/>
                          <a:ea typeface="Lato"/>
                          <a:cs typeface="Lato"/>
                          <a:sym typeface="Lato"/>
                        </a:rPr>
                        <a:t>Session 5</a:t>
                      </a:r>
                      <a:endParaRPr b="1" sz="1400" u="none" cap="none" strike="noStrike">
                        <a:solidFill>
                          <a:schemeClr val="dk1"/>
                        </a:solidFill>
                        <a:latin typeface="Lato"/>
                        <a:ea typeface="Lato"/>
                        <a:cs typeface="Lato"/>
                        <a:sym typeface="Lato"/>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chemeClr val="dk1"/>
                          </a:solidFill>
                          <a:latin typeface="Lato"/>
                          <a:ea typeface="Lato"/>
                          <a:cs typeface="Lato"/>
                          <a:sym typeface="Lato"/>
                        </a:rPr>
                        <a:t>Session 6</a:t>
                      </a:r>
                      <a:endParaRPr b="1" sz="1400" u="none" cap="none" strike="noStrike">
                        <a:solidFill>
                          <a:schemeClr val="dk1"/>
                        </a:solidFill>
                        <a:latin typeface="Lato"/>
                        <a:ea typeface="Lato"/>
                        <a:cs typeface="Lato"/>
                        <a:sym typeface="Lato"/>
                      </a:endParaRPr>
                    </a:p>
                  </a:txBody>
                  <a:tcPr marT="91425" marB="91425" marR="91425" marL="91425"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solidFill>
                      <a:srgbClr val="F9CB9C"/>
                    </a:solidFill>
                  </a:tcPr>
                </a:tc>
              </a:tr>
              <a:tr h="1193800">
                <a:tc>
                  <a:txBody>
                    <a:bodyPr/>
                    <a:lstStyle/>
                    <a:p>
                      <a:pPr indent="0" lvl="0" marL="0" rtl="0" algn="ctr">
                        <a:spcBef>
                          <a:spcPts val="0"/>
                        </a:spcBef>
                        <a:spcAft>
                          <a:spcPts val="0"/>
                        </a:spcAft>
                        <a:buNone/>
                      </a:pPr>
                      <a:r>
                        <a:rPr b="1" lang="en-GB">
                          <a:solidFill>
                            <a:schemeClr val="accent2"/>
                          </a:solidFill>
                          <a:latin typeface="Lato"/>
                          <a:ea typeface="Lato"/>
                          <a:cs typeface="Lato"/>
                          <a:sym typeface="Lato"/>
                        </a:rPr>
                        <a:t>M</a:t>
                      </a:r>
                      <a:r>
                        <a:rPr b="1" lang="en-GB">
                          <a:solidFill>
                            <a:schemeClr val="accent2"/>
                          </a:solidFill>
                          <a:latin typeface="Lato"/>
                          <a:ea typeface="Lato"/>
                          <a:cs typeface="Lato"/>
                          <a:sym typeface="Lato"/>
                        </a:rPr>
                        <a:t>obile phone products</a:t>
                      </a:r>
                      <a:endParaRPr b="1">
                        <a:solidFill>
                          <a:schemeClr val="accent2"/>
                        </a:solidFill>
                        <a:latin typeface="Lato"/>
                        <a:ea typeface="Lato"/>
                        <a:cs typeface="Lato"/>
                        <a:sym typeface="Lato"/>
                      </a:endParaRPr>
                    </a:p>
                  </a:txBody>
                  <a:tcPr marT="63500" marB="63500" marR="63500" marL="6350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GB">
                          <a:latin typeface="Lato"/>
                          <a:ea typeface="Lato"/>
                          <a:cs typeface="Lato"/>
                          <a:sym typeface="Lato"/>
                        </a:rPr>
                        <a:t>Cryptocurrency</a:t>
                      </a:r>
                      <a:endParaRPr b="1" u="none" cap="none" strike="noStrike">
                        <a:solidFill>
                          <a:schemeClr val="dk1"/>
                        </a:solidFill>
                        <a:latin typeface="Lato"/>
                        <a:ea typeface="Lato"/>
                        <a:cs typeface="Lato"/>
                        <a:sym typeface="Lato"/>
                      </a:endParaRPr>
                    </a:p>
                  </a:txBody>
                  <a:tcPr marT="63500" marB="63500" marR="63500" marL="6350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GB">
                          <a:latin typeface="Lato"/>
                          <a:ea typeface="Lato"/>
                          <a:cs typeface="Lato"/>
                          <a:sym typeface="Lato"/>
                        </a:rPr>
                        <a:t>Financial exploitation </a:t>
                      </a:r>
                      <a:endParaRPr>
                        <a:latin typeface="Lato"/>
                        <a:ea typeface="Lato"/>
                        <a:cs typeface="Lato"/>
                        <a:sym typeface="Lato"/>
                      </a:endParaRPr>
                    </a:p>
                  </a:txBody>
                  <a:tcPr marT="63500" marB="63500" marR="63500" marL="6350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GB">
                          <a:latin typeface="Lato"/>
                          <a:ea typeface="Lato"/>
                          <a:cs typeface="Lato"/>
                          <a:sym typeface="Lato"/>
                        </a:rPr>
                        <a:t>Online gaming</a:t>
                      </a:r>
                      <a:endParaRPr b="1" u="none" cap="none" strike="noStrike">
                        <a:solidFill>
                          <a:schemeClr val="dk1"/>
                        </a:solidFill>
                        <a:latin typeface="Lato"/>
                        <a:ea typeface="Lato"/>
                        <a:cs typeface="Lato"/>
                        <a:sym typeface="Lato"/>
                      </a:endParaRPr>
                    </a:p>
                  </a:txBody>
                  <a:tcPr marT="63500" marB="63500" marR="63500" marL="6350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GB">
                          <a:latin typeface="Lato"/>
                          <a:ea typeface="Lato"/>
                          <a:cs typeface="Lato"/>
                          <a:sym typeface="Lato"/>
                        </a:rPr>
                        <a:t>Online safety</a:t>
                      </a:r>
                      <a:endParaRPr b="1" u="none" cap="none" strike="noStrike">
                        <a:solidFill>
                          <a:schemeClr val="dk1"/>
                        </a:solidFill>
                        <a:latin typeface="Lato"/>
                        <a:ea typeface="Lato"/>
                        <a:cs typeface="Lato"/>
                        <a:sym typeface="Lato"/>
                      </a:endParaRPr>
                    </a:p>
                  </a:txBody>
                  <a:tcPr marT="63500" marB="63500" marR="63500" marL="6350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c>
                  <a:txBody>
                    <a:bodyPr/>
                    <a:lstStyle/>
                    <a:p>
                      <a:pPr indent="0" lvl="0" marL="0" rtl="0" algn="ctr">
                        <a:spcBef>
                          <a:spcPts val="0"/>
                        </a:spcBef>
                        <a:spcAft>
                          <a:spcPts val="0"/>
                        </a:spcAft>
                        <a:buNone/>
                      </a:pPr>
                      <a:r>
                        <a:rPr lang="en-GB">
                          <a:latin typeface="Lato"/>
                          <a:ea typeface="Lato"/>
                          <a:cs typeface="Lato"/>
                          <a:sym typeface="Lato"/>
                        </a:rPr>
                        <a:t>Pocket money debate</a:t>
                      </a:r>
                      <a:endParaRPr b="1" u="none" cap="none" strike="noStrike">
                        <a:solidFill>
                          <a:schemeClr val="dk1"/>
                        </a:solidFill>
                        <a:latin typeface="Lato"/>
                        <a:ea typeface="Lato"/>
                        <a:cs typeface="Lato"/>
                        <a:sym typeface="Lato"/>
                      </a:endParaRPr>
                    </a:p>
                  </a:txBody>
                  <a:tcPr marT="63500" marB="63500" marR="63500" marL="63500" anchor="ctr">
                    <a:lnL cap="flat" cmpd="sng" w="28575">
                      <a:solidFill>
                        <a:schemeClr val="accent1"/>
                      </a:solidFill>
                      <a:prstDash val="solid"/>
                      <a:round/>
                      <a:headEnd len="sm" w="sm" type="none"/>
                      <a:tailEnd len="sm" w="sm" type="none"/>
                    </a:lnL>
                    <a:lnR cap="flat" cmpd="sng" w="28575">
                      <a:solidFill>
                        <a:schemeClr val="accent1"/>
                      </a:solidFill>
                      <a:prstDash val="solid"/>
                      <a:round/>
                      <a:headEnd len="sm" w="sm" type="none"/>
                      <a:tailEnd len="sm" w="sm" type="none"/>
                    </a:lnR>
                    <a:lnT cap="flat" cmpd="sng" w="28575">
                      <a:solidFill>
                        <a:schemeClr val="accent1"/>
                      </a:solidFill>
                      <a:prstDash val="solid"/>
                      <a:round/>
                      <a:headEnd len="sm" w="sm" type="none"/>
                      <a:tailEnd len="sm" w="sm" type="none"/>
                    </a:lnT>
                    <a:lnB cap="flat" cmpd="sng" w="28575">
                      <a:solidFill>
                        <a:schemeClr val="accent1"/>
                      </a:solidFill>
                      <a:prstDash val="solid"/>
                      <a:round/>
                      <a:headEnd len="sm" w="sm" type="none"/>
                      <a:tailEnd len="sm" w="sm" type="none"/>
                    </a:lnB>
                  </a:tcPr>
                </a:tc>
              </a:tr>
            </a:tbl>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g23009a846d12fc6_31"/>
          <p:cNvSpPr txBox="1"/>
          <p:nvPr/>
        </p:nvSpPr>
        <p:spPr>
          <a:xfrm>
            <a:off x="216750" y="2051950"/>
            <a:ext cx="2765400" cy="27243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Unlimited data, calls and texts</a:t>
            </a:r>
            <a:endParaRPr>
              <a:solidFill>
                <a:schemeClr val="lt1"/>
              </a:solidFill>
              <a:latin typeface="Lato"/>
              <a:ea typeface="Lato"/>
              <a:cs typeface="Lato"/>
              <a:sym typeface="Lato"/>
            </a:endParaRPr>
          </a:p>
          <a:p>
            <a:pPr indent="0" lvl="0" marL="0" rtl="0" algn="l">
              <a:spcBef>
                <a:spcPts val="0"/>
              </a:spcBef>
              <a:spcAft>
                <a:spcPts val="0"/>
              </a:spcAft>
              <a:buNone/>
            </a:pPr>
            <a:r>
              <a:t/>
            </a:r>
            <a:endParaRPr sz="1000">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Roam freely in the EU only, up to 25GB data</a:t>
            </a:r>
            <a:endParaRPr>
              <a:solidFill>
                <a:schemeClr val="lt1"/>
              </a:solidFill>
              <a:latin typeface="Lato"/>
              <a:ea typeface="Lato"/>
              <a:cs typeface="Lato"/>
              <a:sym typeface="Lato"/>
            </a:endParaRPr>
          </a:p>
          <a:p>
            <a:pPr indent="0" lvl="0" marL="0" rtl="0" algn="l">
              <a:spcBef>
                <a:spcPts val="0"/>
              </a:spcBef>
              <a:spcAft>
                <a:spcPts val="0"/>
              </a:spcAft>
              <a:buNone/>
            </a:pPr>
            <a:r>
              <a:t/>
            </a:r>
            <a:endParaRPr sz="1000">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extLst>
                  <a:ext uri="http://customooxmlschemas.google.com/">
                    <go:slidesCustomData xmlns:go="http://customooxmlschemas.google.com/" textRoundtripDataId="0"/>
                  </a:ext>
                </a:extLst>
              </a:rPr>
              <a:t>36 month device plan</a:t>
            </a:r>
            <a:endParaRPr>
              <a:solidFill>
                <a:schemeClr val="lt1"/>
              </a:solidFill>
              <a:latin typeface="Lato"/>
              <a:ea typeface="Lato"/>
              <a:cs typeface="Lato"/>
              <a:sym typeface="Lato"/>
              <a:extLst>
                <a:ext uri="http://customooxmlschemas.google.com/">
                  <go:slidesCustomData xmlns:go="http://customooxmlschemas.google.com/" textRoundtripDataId="1"/>
                </a:ext>
              </a:extLst>
            </a:endParaRPr>
          </a:p>
          <a:p>
            <a:pPr indent="0" lvl="0" marL="0" rtl="0" algn="l">
              <a:spcBef>
                <a:spcPts val="0"/>
              </a:spcBef>
              <a:spcAft>
                <a:spcPts val="0"/>
              </a:spcAft>
              <a:buNone/>
            </a:pPr>
            <a:r>
              <a:rPr lang="en-GB">
                <a:solidFill>
                  <a:schemeClr val="lt1"/>
                </a:solidFill>
                <a:latin typeface="Lato"/>
                <a:ea typeface="Lato"/>
                <a:cs typeface="Lato"/>
                <a:sym typeface="Lato"/>
                <a:extLst>
                  <a:ext uri="http://customooxmlschemas.google.com/">
                    <go:slidesCustomData xmlns:go="http://customooxmlschemas.google.com/" textRoundtripDataId="2"/>
                  </a:ext>
                </a:extLst>
              </a:rPr>
              <a:t>£15.99 for the device and £25.00 tariff</a:t>
            </a:r>
            <a:endParaRPr>
              <a:solidFill>
                <a:schemeClr val="lt1"/>
              </a:solidFill>
              <a:latin typeface="Lato"/>
              <a:ea typeface="Lato"/>
              <a:cs typeface="Lato"/>
              <a:sym typeface="Lato"/>
              <a:extLst>
                <a:ext uri="http://customooxmlschemas.google.com/">
                  <go:slidesCustomData xmlns:go="http://customooxmlschemas.google.com/" textRoundtripDataId="3"/>
                </a:ext>
              </a:extLst>
            </a:endParaRPr>
          </a:p>
          <a:p>
            <a:pPr indent="0" lvl="0" marL="0" rtl="0" algn="l">
              <a:spcBef>
                <a:spcPts val="0"/>
              </a:spcBef>
              <a:spcAft>
                <a:spcPts val="0"/>
              </a:spcAft>
              <a:buNone/>
            </a:pPr>
            <a:r>
              <a:rPr b="1" lang="en-GB">
                <a:solidFill>
                  <a:schemeClr val="lt1"/>
                </a:solidFill>
                <a:latin typeface="Lato"/>
                <a:ea typeface="Lato"/>
                <a:cs typeface="Lato"/>
                <a:sym typeface="Lato"/>
                <a:extLst>
                  <a:ext uri="http://customooxmlschemas.google.com/">
                    <go:slidesCustomData xmlns:go="http://customooxmlschemas.google.com/" textRoundtripDataId="4"/>
                  </a:ext>
                </a:extLst>
              </a:rPr>
              <a:t>Total cost</a:t>
            </a:r>
            <a:r>
              <a:rPr lang="en-GB">
                <a:solidFill>
                  <a:schemeClr val="lt1"/>
                </a:solidFill>
                <a:latin typeface="Lato"/>
                <a:ea typeface="Lato"/>
                <a:cs typeface="Lato"/>
                <a:sym typeface="Lato"/>
                <a:extLst>
                  <a:ext uri="http://customooxmlschemas.google.com/">
                    <go:slidesCustomData xmlns:go="http://customooxmlschemas.google.com/" textRoundtripDataId="5"/>
                  </a:ext>
                </a:extLst>
              </a:rPr>
              <a:t> | £45.99 </a:t>
            </a:r>
            <a:endParaRPr>
              <a:solidFill>
                <a:schemeClr val="lt1"/>
              </a:solidFill>
              <a:latin typeface="Lato"/>
              <a:ea typeface="Lato"/>
              <a:cs typeface="Lato"/>
              <a:sym typeface="Lato"/>
            </a:endParaRPr>
          </a:p>
          <a:p>
            <a:pPr indent="0" lvl="0" marL="0" rtl="0" algn="l">
              <a:spcBef>
                <a:spcPts val="0"/>
              </a:spcBef>
              <a:spcAft>
                <a:spcPts val="0"/>
              </a:spcAft>
              <a:buNone/>
            </a:pPr>
            <a:r>
              <a:t/>
            </a:r>
            <a:endParaRPr>
              <a:solidFill>
                <a:schemeClr val="lt1"/>
              </a:solidFill>
              <a:latin typeface="Lato"/>
              <a:ea typeface="Lato"/>
              <a:cs typeface="Lato"/>
              <a:sym typeface="Lato"/>
            </a:endParaRPr>
          </a:p>
          <a:p>
            <a:pPr indent="0" lvl="0" marL="0" rtl="0" algn="l">
              <a:spcBef>
                <a:spcPts val="0"/>
              </a:spcBef>
              <a:spcAft>
                <a:spcPts val="0"/>
              </a:spcAft>
              <a:buNone/>
            </a:pPr>
            <a:r>
              <a:t/>
            </a:r>
            <a:endParaRPr sz="700">
              <a:solidFill>
                <a:schemeClr val="lt1"/>
              </a:solidFill>
              <a:latin typeface="Lato"/>
              <a:ea typeface="Lato"/>
              <a:cs typeface="Lato"/>
              <a:sym typeface="Lato"/>
            </a:endParaRPr>
          </a:p>
        </p:txBody>
      </p:sp>
      <p:sp>
        <p:nvSpPr>
          <p:cNvPr id="216" name="Google Shape;216;g23009a846d12fc6_31"/>
          <p:cNvSpPr txBox="1"/>
          <p:nvPr/>
        </p:nvSpPr>
        <p:spPr>
          <a:xfrm>
            <a:off x="3189300" y="2051950"/>
            <a:ext cx="2765400" cy="2724300"/>
          </a:xfrm>
          <a:prstGeom prst="rect">
            <a:avLst/>
          </a:prstGeom>
          <a:solidFill>
            <a:schemeClr val="accent2"/>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solidFill>
                  <a:schemeClr val="lt1"/>
                </a:solidFill>
                <a:latin typeface="Lato"/>
                <a:ea typeface="Lato"/>
                <a:cs typeface="Lato"/>
                <a:sym typeface="Lato"/>
              </a:rPr>
              <a:t>Unlimited calls and texts</a:t>
            </a:r>
            <a:endParaRPr>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150GB data</a:t>
            </a:r>
            <a:endParaRPr>
              <a:solidFill>
                <a:schemeClr val="lt1"/>
              </a:solidFill>
              <a:latin typeface="Lato"/>
              <a:ea typeface="Lato"/>
              <a:cs typeface="Lato"/>
              <a:sym typeface="Lato"/>
            </a:endParaRPr>
          </a:p>
          <a:p>
            <a:pPr indent="0" lvl="0" marL="0" rtl="0" algn="l">
              <a:spcBef>
                <a:spcPts val="0"/>
              </a:spcBef>
              <a:spcAft>
                <a:spcPts val="0"/>
              </a:spcAft>
              <a:buNone/>
            </a:pPr>
            <a:r>
              <a:t/>
            </a:r>
            <a:endParaRPr sz="1000">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Roam at no extra cost in 75 destinations worldwide, including the EU, US and Australia</a:t>
            </a:r>
            <a:endParaRPr>
              <a:solidFill>
                <a:schemeClr val="lt1"/>
              </a:solidFill>
              <a:latin typeface="Lato"/>
              <a:ea typeface="Lato"/>
              <a:cs typeface="Lato"/>
              <a:sym typeface="Lato"/>
            </a:endParaRPr>
          </a:p>
          <a:p>
            <a:pPr indent="0" lvl="0" marL="0" rtl="0" algn="l">
              <a:spcBef>
                <a:spcPts val="0"/>
              </a:spcBef>
              <a:spcAft>
                <a:spcPts val="0"/>
              </a:spcAft>
              <a:buNone/>
            </a:pPr>
            <a:r>
              <a:t/>
            </a:r>
            <a:endParaRPr sz="1000">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36 month device plan</a:t>
            </a:r>
            <a:endParaRPr>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£22.99 for the device and £30.99 tariff</a:t>
            </a:r>
            <a:endParaRPr>
              <a:solidFill>
                <a:schemeClr val="lt1"/>
              </a:solidFill>
              <a:latin typeface="Lato"/>
              <a:ea typeface="Lato"/>
              <a:cs typeface="Lato"/>
              <a:sym typeface="Lato"/>
            </a:endParaRPr>
          </a:p>
          <a:p>
            <a:pPr indent="0" lvl="0" marL="0" rtl="0" algn="l">
              <a:spcBef>
                <a:spcPts val="0"/>
              </a:spcBef>
              <a:spcAft>
                <a:spcPts val="0"/>
              </a:spcAft>
              <a:buNone/>
            </a:pPr>
            <a:r>
              <a:rPr b="1" lang="en-GB">
                <a:solidFill>
                  <a:schemeClr val="lt1"/>
                </a:solidFill>
                <a:latin typeface="Lato"/>
                <a:ea typeface="Lato"/>
                <a:cs typeface="Lato"/>
                <a:sym typeface="Lato"/>
              </a:rPr>
              <a:t>Total cost</a:t>
            </a:r>
            <a:r>
              <a:rPr lang="en-GB">
                <a:solidFill>
                  <a:schemeClr val="lt1"/>
                </a:solidFill>
                <a:latin typeface="Lato"/>
                <a:ea typeface="Lato"/>
                <a:cs typeface="Lato"/>
                <a:sym typeface="Lato"/>
              </a:rPr>
              <a:t> | £53.98 </a:t>
            </a:r>
            <a:endParaRPr>
              <a:solidFill>
                <a:schemeClr val="lt1"/>
              </a:solidFill>
              <a:latin typeface="Lato"/>
              <a:ea typeface="Lato"/>
              <a:cs typeface="Lato"/>
              <a:sym typeface="Lato"/>
            </a:endParaRPr>
          </a:p>
          <a:p>
            <a:pPr indent="0" lvl="0" marL="0" rtl="0" algn="l">
              <a:spcBef>
                <a:spcPts val="0"/>
              </a:spcBef>
              <a:spcAft>
                <a:spcPts val="0"/>
              </a:spcAft>
              <a:buNone/>
            </a:pPr>
            <a:r>
              <a:t/>
            </a:r>
            <a:endParaRPr sz="500">
              <a:solidFill>
                <a:schemeClr val="lt1"/>
              </a:solidFill>
              <a:latin typeface="Lato"/>
              <a:ea typeface="Lato"/>
              <a:cs typeface="Lato"/>
              <a:sym typeface="Lato"/>
            </a:endParaRPr>
          </a:p>
        </p:txBody>
      </p:sp>
      <p:sp>
        <p:nvSpPr>
          <p:cNvPr id="217" name="Google Shape;217;g23009a846d12fc6_31"/>
          <p:cNvSpPr txBox="1"/>
          <p:nvPr>
            <p:ph type="ctrTitle"/>
          </p:nvPr>
        </p:nvSpPr>
        <p:spPr>
          <a:xfrm>
            <a:off x="61450" y="242750"/>
            <a:ext cx="82947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Comparing mobile phone tariffs</a:t>
            </a:r>
            <a:endParaRPr b="1" i="0" sz="2900" u="none" cap="none" strike="noStrike">
              <a:solidFill>
                <a:schemeClr val="accent2"/>
              </a:solidFill>
              <a:latin typeface="Lato"/>
              <a:ea typeface="Lato"/>
              <a:cs typeface="Lato"/>
              <a:sym typeface="Lato"/>
            </a:endParaRPr>
          </a:p>
        </p:txBody>
      </p:sp>
      <p:sp>
        <p:nvSpPr>
          <p:cNvPr id="218" name="Google Shape;218;g23009a846d12fc6_31"/>
          <p:cNvSpPr/>
          <p:nvPr/>
        </p:nvSpPr>
        <p:spPr>
          <a:xfrm>
            <a:off x="216750" y="1706625"/>
            <a:ext cx="2765400" cy="256200"/>
          </a:xfrm>
          <a:prstGeom prst="roundRect">
            <a:avLst>
              <a:gd fmla="val 16667" name="adj"/>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a:solidFill>
                  <a:schemeClr val="lt1"/>
                </a:solidFill>
                <a:latin typeface="Lato"/>
                <a:ea typeface="Lato"/>
                <a:cs typeface="Lato"/>
                <a:sym typeface="Lato"/>
              </a:rPr>
              <a:t>OPTION 1 </a:t>
            </a:r>
            <a:endParaRPr b="1">
              <a:solidFill>
                <a:schemeClr val="lt1"/>
              </a:solidFill>
              <a:latin typeface="Lato"/>
              <a:ea typeface="Lato"/>
              <a:cs typeface="Lato"/>
              <a:sym typeface="Lato"/>
            </a:endParaRPr>
          </a:p>
        </p:txBody>
      </p:sp>
      <p:sp>
        <p:nvSpPr>
          <p:cNvPr id="219" name="Google Shape;219;g23009a846d12fc6_31"/>
          <p:cNvSpPr/>
          <p:nvPr/>
        </p:nvSpPr>
        <p:spPr>
          <a:xfrm>
            <a:off x="3189300" y="1706625"/>
            <a:ext cx="2765400" cy="256200"/>
          </a:xfrm>
          <a:prstGeom prst="roundRect">
            <a:avLst>
              <a:gd fmla="val 16667" name="adj"/>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a:solidFill>
                  <a:schemeClr val="lt1"/>
                </a:solidFill>
                <a:latin typeface="Lato"/>
                <a:ea typeface="Lato"/>
                <a:cs typeface="Lato"/>
                <a:sym typeface="Lato"/>
              </a:rPr>
              <a:t>OPTION 2 </a:t>
            </a:r>
            <a:endParaRPr b="1">
              <a:solidFill>
                <a:schemeClr val="lt1"/>
              </a:solidFill>
              <a:latin typeface="Lato"/>
              <a:ea typeface="Lato"/>
              <a:cs typeface="Lato"/>
              <a:sym typeface="Lato"/>
            </a:endParaRPr>
          </a:p>
        </p:txBody>
      </p:sp>
      <p:sp>
        <p:nvSpPr>
          <p:cNvPr id="220" name="Google Shape;220;g23009a846d12fc6_31"/>
          <p:cNvSpPr/>
          <p:nvPr/>
        </p:nvSpPr>
        <p:spPr>
          <a:xfrm>
            <a:off x="6136350" y="1706625"/>
            <a:ext cx="2765400" cy="256200"/>
          </a:xfrm>
          <a:prstGeom prst="roundRect">
            <a:avLst>
              <a:gd fmla="val 16667" name="adj"/>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a:solidFill>
                  <a:schemeClr val="lt1"/>
                </a:solidFill>
                <a:latin typeface="Lato"/>
                <a:ea typeface="Lato"/>
                <a:cs typeface="Lato"/>
                <a:sym typeface="Lato"/>
              </a:rPr>
              <a:t>OPTION 3 </a:t>
            </a:r>
            <a:endParaRPr b="1">
              <a:solidFill>
                <a:schemeClr val="lt1"/>
              </a:solidFill>
              <a:latin typeface="Lato"/>
              <a:ea typeface="Lato"/>
              <a:cs typeface="Lato"/>
              <a:sym typeface="Lato"/>
            </a:endParaRPr>
          </a:p>
        </p:txBody>
      </p:sp>
      <p:sp>
        <p:nvSpPr>
          <p:cNvPr id="221" name="Google Shape;221;g23009a846d12fc6_31"/>
          <p:cNvSpPr txBox="1"/>
          <p:nvPr>
            <p:ph idx="2" type="ctrTitle"/>
          </p:nvPr>
        </p:nvSpPr>
        <p:spPr>
          <a:xfrm>
            <a:off x="216750" y="1101500"/>
            <a:ext cx="8685000" cy="516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90"/>
              <a:buFont typeface="Arial"/>
              <a:buNone/>
            </a:pPr>
            <a:r>
              <a:rPr lang="en-GB" sz="1800">
                <a:solidFill>
                  <a:schemeClr val="accent2"/>
                </a:solidFill>
                <a:latin typeface="Lato"/>
                <a:ea typeface="Lato"/>
                <a:cs typeface="Lato"/>
                <a:sym typeface="Lato"/>
              </a:rPr>
              <a:t>Which contract is the best option and why?</a:t>
            </a:r>
            <a:endParaRPr sz="1800" u="none" cap="none" strike="noStrike">
              <a:solidFill>
                <a:schemeClr val="accent2"/>
              </a:solidFill>
              <a:latin typeface="Lato"/>
              <a:ea typeface="Lato"/>
              <a:cs typeface="Lato"/>
              <a:sym typeface="Lato"/>
            </a:endParaRPr>
          </a:p>
        </p:txBody>
      </p:sp>
      <p:sp>
        <p:nvSpPr>
          <p:cNvPr id="222" name="Google Shape;222;g23009a846d12fc6_31"/>
          <p:cNvSpPr/>
          <p:nvPr/>
        </p:nvSpPr>
        <p:spPr>
          <a:xfrm>
            <a:off x="7874325" y="4370225"/>
            <a:ext cx="1207500" cy="627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3" name="Google Shape;223;g23009a846d12fc6_31"/>
          <p:cNvSpPr txBox="1"/>
          <p:nvPr/>
        </p:nvSpPr>
        <p:spPr>
          <a:xfrm>
            <a:off x="6161850" y="2051950"/>
            <a:ext cx="2739900" cy="27243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Unlimited calls and texts</a:t>
            </a:r>
            <a:endParaRPr>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150GB data</a:t>
            </a:r>
            <a:endParaRPr>
              <a:solidFill>
                <a:schemeClr val="lt1"/>
              </a:solidFill>
              <a:latin typeface="Lato"/>
              <a:ea typeface="Lato"/>
              <a:cs typeface="Lato"/>
              <a:sym typeface="Lato"/>
            </a:endParaRPr>
          </a:p>
          <a:p>
            <a:pPr indent="0" lvl="0" marL="0" rtl="0" algn="l">
              <a:spcBef>
                <a:spcPts val="0"/>
              </a:spcBef>
              <a:spcAft>
                <a:spcPts val="0"/>
              </a:spcAft>
              <a:buNone/>
            </a:pPr>
            <a:r>
              <a:t/>
            </a:r>
            <a:endParaRPr sz="1000">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24 month contract</a:t>
            </a:r>
            <a:endParaRPr>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£22.00 </a:t>
            </a:r>
            <a:endParaRPr>
              <a:solidFill>
                <a:schemeClr val="lt1"/>
              </a:solidFill>
              <a:latin typeface="Lato"/>
              <a:ea typeface="Lato"/>
              <a:cs typeface="Lato"/>
              <a:sym typeface="Lato"/>
            </a:endParaRPr>
          </a:p>
          <a:p>
            <a:pPr indent="0" lvl="0" marL="0" rtl="0" algn="l">
              <a:spcBef>
                <a:spcPts val="0"/>
              </a:spcBef>
              <a:spcAft>
                <a:spcPts val="0"/>
              </a:spcAft>
              <a:buNone/>
            </a:pPr>
            <a:r>
              <a:t/>
            </a:r>
            <a:endParaRPr sz="1000">
              <a:solidFill>
                <a:schemeClr val="lt1"/>
              </a:solidFill>
              <a:latin typeface="Lato"/>
              <a:ea typeface="Lato"/>
              <a:cs typeface="Lato"/>
              <a:sym typeface="Lato"/>
            </a:endParaRPr>
          </a:p>
          <a:p>
            <a:pPr indent="0" lvl="0" marL="0" rtl="0" algn="l">
              <a:spcBef>
                <a:spcPts val="0"/>
              </a:spcBef>
              <a:spcAft>
                <a:spcPts val="0"/>
              </a:spcAft>
              <a:buNone/>
            </a:pPr>
            <a:r>
              <a:rPr b="1" lang="en-GB">
                <a:solidFill>
                  <a:schemeClr val="lt1"/>
                </a:solidFill>
                <a:latin typeface="Lato"/>
                <a:ea typeface="Lato"/>
                <a:cs typeface="Lato"/>
                <a:sym typeface="Lato"/>
              </a:rPr>
              <a:t>Sim only </a:t>
            </a:r>
            <a:endParaRPr b="1">
              <a:solidFill>
                <a:schemeClr val="lt1"/>
              </a:solidFill>
              <a:latin typeface="Lato"/>
              <a:ea typeface="Lato"/>
              <a:cs typeface="Lato"/>
              <a:sym typeface="Lato"/>
            </a:endParaRPr>
          </a:p>
          <a:p>
            <a:pPr indent="0" lvl="0" marL="0" rtl="0" algn="l">
              <a:spcBef>
                <a:spcPts val="0"/>
              </a:spcBef>
              <a:spcAft>
                <a:spcPts val="0"/>
              </a:spcAft>
              <a:buNone/>
            </a:pPr>
            <a:r>
              <a:rPr b="1" lang="en-GB">
                <a:solidFill>
                  <a:schemeClr val="lt1"/>
                </a:solidFill>
                <a:latin typeface="Lato"/>
                <a:ea typeface="Lato"/>
                <a:cs typeface="Lato"/>
                <a:sym typeface="Lato"/>
              </a:rPr>
              <a:t>Device </a:t>
            </a:r>
            <a:r>
              <a:rPr b="1" lang="en-GB">
                <a:solidFill>
                  <a:schemeClr val="lt1"/>
                </a:solidFill>
                <a:latin typeface="Lato"/>
                <a:ea typeface="Lato"/>
                <a:cs typeface="Lato"/>
                <a:sym typeface="Lato"/>
              </a:rPr>
              <a:t>purchased</a:t>
            </a:r>
            <a:r>
              <a:rPr b="1" lang="en-GB">
                <a:solidFill>
                  <a:schemeClr val="lt1"/>
                </a:solidFill>
                <a:latin typeface="Lato"/>
                <a:ea typeface="Lato"/>
                <a:cs typeface="Lato"/>
                <a:sym typeface="Lato"/>
              </a:rPr>
              <a:t> separately £1,099</a:t>
            </a:r>
            <a:endParaRPr b="1">
              <a:solidFill>
                <a:schemeClr val="lt1"/>
              </a:solidFill>
              <a:latin typeface="Lato"/>
              <a:ea typeface="Lato"/>
              <a:cs typeface="Lato"/>
              <a:sym typeface="Lato"/>
            </a:endParaRPr>
          </a:p>
          <a:p>
            <a:pPr indent="0" lvl="0" marL="0" rtl="0" algn="l">
              <a:spcBef>
                <a:spcPts val="0"/>
              </a:spcBef>
              <a:spcAft>
                <a:spcPts val="0"/>
              </a:spcAft>
              <a:buNone/>
            </a:pPr>
            <a:r>
              <a:t/>
            </a:r>
            <a:endParaRPr b="1" sz="1200">
              <a:solidFill>
                <a:schemeClr val="lt1"/>
              </a:solidFill>
              <a:latin typeface="Lato"/>
              <a:ea typeface="Lato"/>
              <a:cs typeface="Lato"/>
              <a:sym typeface="Lato"/>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sp>
        <p:nvSpPr>
          <p:cNvPr id="228" name="Google Shape;228;g1fb312b87e9_0_33"/>
          <p:cNvSpPr txBox="1"/>
          <p:nvPr/>
        </p:nvSpPr>
        <p:spPr>
          <a:xfrm>
            <a:off x="216750" y="1670950"/>
            <a:ext cx="2816400" cy="2234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Unlimited data, calls and texts</a:t>
            </a:r>
            <a:endParaRPr>
              <a:solidFill>
                <a:schemeClr val="lt1"/>
              </a:solidFill>
              <a:latin typeface="Lato"/>
              <a:ea typeface="Lato"/>
              <a:cs typeface="Lato"/>
              <a:sym typeface="Lato"/>
            </a:endParaRPr>
          </a:p>
          <a:p>
            <a:pPr indent="0" lvl="0" marL="0" rtl="0" algn="l">
              <a:spcBef>
                <a:spcPts val="0"/>
              </a:spcBef>
              <a:spcAft>
                <a:spcPts val="0"/>
              </a:spcAft>
              <a:buNone/>
            </a:pPr>
            <a:r>
              <a:t/>
            </a:r>
            <a:endParaRPr>
              <a:solidFill>
                <a:schemeClr val="lt1"/>
              </a:solidFill>
              <a:latin typeface="Lato"/>
              <a:ea typeface="Lato"/>
              <a:cs typeface="Lato"/>
              <a:sym typeface="Lato"/>
            </a:endParaRPr>
          </a:p>
          <a:p>
            <a:pPr indent="0" lvl="0" marL="0" rtl="0" algn="l">
              <a:spcBef>
                <a:spcPts val="0"/>
              </a:spcBef>
              <a:spcAft>
                <a:spcPts val="0"/>
              </a:spcAft>
              <a:buNone/>
            </a:pPr>
            <a:r>
              <a:t/>
            </a:r>
            <a:endParaRPr sz="1000">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Roam freely in the EU, up to 25GB.</a:t>
            </a:r>
            <a:endParaRPr>
              <a:solidFill>
                <a:schemeClr val="lt1"/>
              </a:solidFill>
              <a:latin typeface="Lato"/>
              <a:ea typeface="Lato"/>
              <a:cs typeface="Lato"/>
              <a:sym typeface="Lato"/>
            </a:endParaRPr>
          </a:p>
          <a:p>
            <a:pPr indent="0" lvl="0" marL="0" rtl="0" algn="l">
              <a:spcBef>
                <a:spcPts val="0"/>
              </a:spcBef>
              <a:spcAft>
                <a:spcPts val="0"/>
              </a:spcAft>
              <a:buNone/>
            </a:pPr>
            <a:r>
              <a:t/>
            </a:r>
            <a:endParaRPr sz="1000">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36 month device plan</a:t>
            </a:r>
            <a:endParaRPr>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£55.99 | £22.99 device and £33.00 tariff</a:t>
            </a:r>
            <a:endParaRPr>
              <a:solidFill>
                <a:schemeClr val="lt1"/>
              </a:solidFill>
              <a:latin typeface="Lato"/>
              <a:ea typeface="Lato"/>
              <a:cs typeface="Lato"/>
              <a:sym typeface="Lato"/>
            </a:endParaRPr>
          </a:p>
          <a:p>
            <a:pPr indent="0" lvl="0" marL="0" rtl="0" algn="l">
              <a:spcBef>
                <a:spcPts val="0"/>
              </a:spcBef>
              <a:spcAft>
                <a:spcPts val="0"/>
              </a:spcAft>
              <a:buNone/>
            </a:pPr>
            <a:r>
              <a:t/>
            </a:r>
            <a:endParaRPr sz="700">
              <a:solidFill>
                <a:schemeClr val="lt1"/>
              </a:solidFill>
              <a:latin typeface="Lato"/>
              <a:ea typeface="Lato"/>
              <a:cs typeface="Lato"/>
              <a:sym typeface="Lato"/>
            </a:endParaRPr>
          </a:p>
        </p:txBody>
      </p:sp>
      <p:sp>
        <p:nvSpPr>
          <p:cNvPr id="229" name="Google Shape;229;g1fb312b87e9_0_33"/>
          <p:cNvSpPr txBox="1"/>
          <p:nvPr>
            <p:ph type="ctrTitle"/>
          </p:nvPr>
        </p:nvSpPr>
        <p:spPr>
          <a:xfrm>
            <a:off x="61450" y="242750"/>
            <a:ext cx="82947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Comparing mobile phone tariffs</a:t>
            </a:r>
            <a:endParaRPr b="1" i="0" sz="2900" u="none" cap="none" strike="noStrike">
              <a:solidFill>
                <a:schemeClr val="accent2"/>
              </a:solidFill>
              <a:latin typeface="Lato"/>
              <a:ea typeface="Lato"/>
              <a:cs typeface="Lato"/>
              <a:sym typeface="Lato"/>
            </a:endParaRPr>
          </a:p>
        </p:txBody>
      </p:sp>
      <p:sp>
        <p:nvSpPr>
          <p:cNvPr id="230" name="Google Shape;230;g1fb312b87e9_0_33"/>
          <p:cNvSpPr/>
          <p:nvPr/>
        </p:nvSpPr>
        <p:spPr>
          <a:xfrm>
            <a:off x="216750" y="1325625"/>
            <a:ext cx="2816400" cy="256200"/>
          </a:xfrm>
          <a:prstGeom prst="roundRect">
            <a:avLst>
              <a:gd fmla="val 16667" name="adj"/>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a:solidFill>
                  <a:schemeClr val="lt1"/>
                </a:solidFill>
                <a:latin typeface="Lato"/>
                <a:ea typeface="Lato"/>
                <a:cs typeface="Lato"/>
                <a:sym typeface="Lato"/>
              </a:rPr>
              <a:t>OPTION 1 </a:t>
            </a:r>
            <a:endParaRPr b="1">
              <a:solidFill>
                <a:schemeClr val="lt1"/>
              </a:solidFill>
              <a:latin typeface="Lato"/>
              <a:ea typeface="Lato"/>
              <a:cs typeface="Lato"/>
              <a:sym typeface="Lato"/>
            </a:endParaRPr>
          </a:p>
        </p:txBody>
      </p:sp>
      <p:sp>
        <p:nvSpPr>
          <p:cNvPr id="231" name="Google Shape;231;g1fb312b87e9_0_33"/>
          <p:cNvSpPr txBox="1"/>
          <p:nvPr/>
        </p:nvSpPr>
        <p:spPr>
          <a:xfrm>
            <a:off x="3261500" y="1670950"/>
            <a:ext cx="5389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6AA84F"/>
                </a:solidFill>
                <a:latin typeface="Lato"/>
                <a:ea typeface="Lato"/>
                <a:cs typeface="Lato"/>
                <a:sym typeface="Lato"/>
              </a:rPr>
              <a:t>Pros</a:t>
            </a:r>
            <a:endParaRPr b="1" sz="1800">
              <a:solidFill>
                <a:srgbClr val="6AA84F"/>
              </a:solidFill>
              <a:latin typeface="Lato"/>
              <a:ea typeface="Lato"/>
              <a:cs typeface="Lato"/>
              <a:sym typeface="Lato"/>
            </a:endParaRPr>
          </a:p>
        </p:txBody>
      </p:sp>
      <p:sp>
        <p:nvSpPr>
          <p:cNvPr id="232" name="Google Shape;232;g1fb312b87e9_0_33"/>
          <p:cNvSpPr txBox="1"/>
          <p:nvPr/>
        </p:nvSpPr>
        <p:spPr>
          <a:xfrm>
            <a:off x="3325225" y="2740450"/>
            <a:ext cx="5389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CC0000"/>
                </a:solidFill>
                <a:latin typeface="Lato"/>
                <a:ea typeface="Lato"/>
                <a:cs typeface="Lato"/>
                <a:sym typeface="Lato"/>
              </a:rPr>
              <a:t>Cons</a:t>
            </a:r>
            <a:endParaRPr b="1" sz="1800">
              <a:solidFill>
                <a:srgbClr val="CC0000"/>
              </a:solidFill>
              <a:latin typeface="Lato"/>
              <a:ea typeface="Lato"/>
              <a:cs typeface="Lato"/>
              <a:sym typeface="Lato"/>
            </a:endParaRPr>
          </a:p>
        </p:txBody>
      </p:sp>
      <p:sp>
        <p:nvSpPr>
          <p:cNvPr id="233" name="Google Shape;233;g1fb312b87e9_0_33"/>
          <p:cNvSpPr txBox="1"/>
          <p:nvPr/>
        </p:nvSpPr>
        <p:spPr>
          <a:xfrm>
            <a:off x="3261500" y="1990650"/>
            <a:ext cx="5389800" cy="738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1"/>
              </a:buClr>
              <a:buSzPts val="1800"/>
              <a:buFont typeface="Lato"/>
              <a:buChar char="●"/>
            </a:pPr>
            <a:r>
              <a:rPr lang="en-GB" sz="1800">
                <a:solidFill>
                  <a:schemeClr val="dk1"/>
                </a:solidFill>
                <a:latin typeface="Lato"/>
                <a:ea typeface="Lato"/>
                <a:cs typeface="Lato"/>
                <a:sym typeface="Lato"/>
              </a:rPr>
              <a:t>All usage costs are included in the tariff</a:t>
            </a:r>
            <a:endParaRPr sz="1800">
              <a:solidFill>
                <a:schemeClr val="dk1"/>
              </a:solidFill>
              <a:latin typeface="Lato"/>
              <a:ea typeface="Lato"/>
              <a:cs typeface="Lato"/>
              <a:sym typeface="Lato"/>
            </a:endParaRPr>
          </a:p>
          <a:p>
            <a:pPr indent="-342900" lvl="0" marL="457200" rtl="0" algn="l">
              <a:spcBef>
                <a:spcPts val="0"/>
              </a:spcBef>
              <a:spcAft>
                <a:spcPts val="0"/>
              </a:spcAft>
              <a:buClr>
                <a:schemeClr val="dk1"/>
              </a:buClr>
              <a:buSzPts val="1800"/>
              <a:buFont typeface="Lato"/>
              <a:buChar char="●"/>
            </a:pPr>
            <a:r>
              <a:rPr lang="en-GB" sz="1800">
                <a:solidFill>
                  <a:schemeClr val="dk1"/>
                </a:solidFill>
                <a:latin typeface="Lato"/>
                <a:ea typeface="Lato"/>
                <a:cs typeface="Lato"/>
                <a:sym typeface="Lato"/>
              </a:rPr>
              <a:t>Some data included when travelling</a:t>
            </a:r>
            <a:endParaRPr sz="1800">
              <a:solidFill>
                <a:schemeClr val="dk1"/>
              </a:solidFill>
              <a:latin typeface="Lato"/>
              <a:ea typeface="Lato"/>
              <a:cs typeface="Lato"/>
              <a:sym typeface="Lato"/>
            </a:endParaRPr>
          </a:p>
        </p:txBody>
      </p:sp>
      <p:sp>
        <p:nvSpPr>
          <p:cNvPr id="234" name="Google Shape;234;g1fb312b87e9_0_33"/>
          <p:cNvSpPr txBox="1"/>
          <p:nvPr/>
        </p:nvSpPr>
        <p:spPr>
          <a:xfrm>
            <a:off x="3394200" y="3098850"/>
            <a:ext cx="5389800" cy="738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1"/>
              </a:buClr>
              <a:buSzPts val="1800"/>
              <a:buFont typeface="Lato"/>
              <a:buChar char="●"/>
            </a:pPr>
            <a:r>
              <a:rPr lang="en-GB" sz="1800">
                <a:solidFill>
                  <a:schemeClr val="dk1"/>
                </a:solidFill>
                <a:latin typeface="Lato"/>
                <a:ea typeface="Lato"/>
                <a:cs typeface="Lato"/>
                <a:sym typeface="Lato"/>
              </a:rPr>
              <a:t>Some people might feel 36 months is a long time to be signed up to a contract</a:t>
            </a:r>
            <a:r>
              <a:rPr lang="en-GB" sz="1800">
                <a:solidFill>
                  <a:schemeClr val="dk1"/>
                </a:solidFill>
                <a:latin typeface="Lato"/>
                <a:ea typeface="Lato"/>
                <a:cs typeface="Lato"/>
                <a:sym typeface="Lato"/>
              </a:rPr>
              <a:t> </a:t>
            </a:r>
            <a:endParaRPr sz="1800">
              <a:solidFill>
                <a:schemeClr val="dk1"/>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34"/>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g1fb312b87e9_0_21"/>
          <p:cNvSpPr txBox="1"/>
          <p:nvPr/>
        </p:nvSpPr>
        <p:spPr>
          <a:xfrm>
            <a:off x="268200" y="1655450"/>
            <a:ext cx="2816400" cy="2293500"/>
          </a:xfrm>
          <a:prstGeom prst="rect">
            <a:avLst/>
          </a:prstGeom>
          <a:solidFill>
            <a:schemeClr val="accent2"/>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solidFill>
                  <a:schemeClr val="lt1"/>
                </a:solidFill>
                <a:latin typeface="Lato"/>
                <a:ea typeface="Lato"/>
                <a:cs typeface="Lato"/>
                <a:sym typeface="Lato"/>
              </a:rPr>
              <a:t>Unlimited calls and texts</a:t>
            </a:r>
            <a:endParaRPr>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150GB data</a:t>
            </a:r>
            <a:endParaRPr>
              <a:solidFill>
                <a:schemeClr val="lt1"/>
              </a:solidFill>
              <a:latin typeface="Lato"/>
              <a:ea typeface="Lato"/>
              <a:cs typeface="Lato"/>
              <a:sym typeface="Lato"/>
            </a:endParaRPr>
          </a:p>
          <a:p>
            <a:pPr indent="0" lvl="0" marL="0" rtl="0" algn="l">
              <a:spcBef>
                <a:spcPts val="0"/>
              </a:spcBef>
              <a:spcAft>
                <a:spcPts val="0"/>
              </a:spcAft>
              <a:buNone/>
            </a:pPr>
            <a:r>
              <a:t/>
            </a:r>
            <a:endParaRPr sz="1000">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Roam at no extra cost in 75 destinations worldwide, including the EU, US and Australia.</a:t>
            </a:r>
            <a:endParaRPr>
              <a:solidFill>
                <a:schemeClr val="lt1"/>
              </a:solidFill>
              <a:latin typeface="Lato"/>
              <a:ea typeface="Lato"/>
              <a:cs typeface="Lato"/>
              <a:sym typeface="Lato"/>
            </a:endParaRPr>
          </a:p>
          <a:p>
            <a:pPr indent="0" lvl="0" marL="0" rtl="0" algn="l">
              <a:spcBef>
                <a:spcPts val="0"/>
              </a:spcBef>
              <a:spcAft>
                <a:spcPts val="0"/>
              </a:spcAft>
              <a:buNone/>
            </a:pPr>
            <a:r>
              <a:t/>
            </a:r>
            <a:endParaRPr sz="1000">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36 month device plan</a:t>
            </a:r>
            <a:endParaRPr>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£53.98 | £22.99 device and £30.99 tariff</a:t>
            </a:r>
            <a:endParaRPr>
              <a:solidFill>
                <a:schemeClr val="lt1"/>
              </a:solidFill>
              <a:latin typeface="Lato"/>
              <a:ea typeface="Lato"/>
              <a:cs typeface="Lato"/>
              <a:sym typeface="Lato"/>
            </a:endParaRPr>
          </a:p>
          <a:p>
            <a:pPr indent="0" lvl="0" marL="0" rtl="0" algn="l">
              <a:spcBef>
                <a:spcPts val="0"/>
              </a:spcBef>
              <a:spcAft>
                <a:spcPts val="0"/>
              </a:spcAft>
              <a:buNone/>
            </a:pPr>
            <a:r>
              <a:t/>
            </a:r>
            <a:endParaRPr sz="500">
              <a:solidFill>
                <a:schemeClr val="lt1"/>
              </a:solidFill>
              <a:latin typeface="Lato"/>
              <a:ea typeface="Lato"/>
              <a:cs typeface="Lato"/>
              <a:sym typeface="Lato"/>
            </a:endParaRPr>
          </a:p>
        </p:txBody>
      </p:sp>
      <p:sp>
        <p:nvSpPr>
          <p:cNvPr id="240" name="Google Shape;240;g1fb312b87e9_0_21"/>
          <p:cNvSpPr txBox="1"/>
          <p:nvPr>
            <p:ph type="ctrTitle"/>
          </p:nvPr>
        </p:nvSpPr>
        <p:spPr>
          <a:xfrm>
            <a:off x="61450" y="242750"/>
            <a:ext cx="82947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Comparing mobile phone tariffs</a:t>
            </a:r>
            <a:endParaRPr b="1" i="0" sz="2900" u="none" cap="none" strike="noStrike">
              <a:solidFill>
                <a:schemeClr val="accent2"/>
              </a:solidFill>
              <a:latin typeface="Lato"/>
              <a:ea typeface="Lato"/>
              <a:cs typeface="Lato"/>
              <a:sym typeface="Lato"/>
            </a:endParaRPr>
          </a:p>
        </p:txBody>
      </p:sp>
      <p:sp>
        <p:nvSpPr>
          <p:cNvPr id="241" name="Google Shape;241;g1fb312b87e9_0_21"/>
          <p:cNvSpPr/>
          <p:nvPr/>
        </p:nvSpPr>
        <p:spPr>
          <a:xfrm>
            <a:off x="293700" y="1325625"/>
            <a:ext cx="2765400" cy="256200"/>
          </a:xfrm>
          <a:prstGeom prst="roundRect">
            <a:avLst>
              <a:gd fmla="val 16667" name="adj"/>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a:solidFill>
                  <a:schemeClr val="lt1"/>
                </a:solidFill>
                <a:latin typeface="Lato"/>
                <a:ea typeface="Lato"/>
                <a:cs typeface="Lato"/>
                <a:sym typeface="Lato"/>
              </a:rPr>
              <a:t>OPTION 2 </a:t>
            </a:r>
            <a:endParaRPr b="1">
              <a:solidFill>
                <a:schemeClr val="lt1"/>
              </a:solidFill>
              <a:latin typeface="Lato"/>
              <a:ea typeface="Lato"/>
              <a:cs typeface="Lato"/>
              <a:sym typeface="Lato"/>
            </a:endParaRPr>
          </a:p>
        </p:txBody>
      </p:sp>
      <p:sp>
        <p:nvSpPr>
          <p:cNvPr id="242" name="Google Shape;242;g1fb312b87e9_0_21"/>
          <p:cNvSpPr txBox="1"/>
          <p:nvPr/>
        </p:nvSpPr>
        <p:spPr>
          <a:xfrm>
            <a:off x="3261500" y="1670950"/>
            <a:ext cx="5389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6AA84F"/>
                </a:solidFill>
                <a:latin typeface="Lato"/>
                <a:ea typeface="Lato"/>
                <a:cs typeface="Lato"/>
                <a:sym typeface="Lato"/>
              </a:rPr>
              <a:t>Pros</a:t>
            </a:r>
            <a:endParaRPr b="1" sz="1800">
              <a:solidFill>
                <a:srgbClr val="6AA84F"/>
              </a:solidFill>
              <a:latin typeface="Lato"/>
              <a:ea typeface="Lato"/>
              <a:cs typeface="Lato"/>
              <a:sym typeface="Lato"/>
            </a:endParaRPr>
          </a:p>
        </p:txBody>
      </p:sp>
      <p:sp>
        <p:nvSpPr>
          <p:cNvPr id="243" name="Google Shape;243;g1fb312b87e9_0_21"/>
          <p:cNvSpPr txBox="1"/>
          <p:nvPr/>
        </p:nvSpPr>
        <p:spPr>
          <a:xfrm>
            <a:off x="3325225" y="2740450"/>
            <a:ext cx="5389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CC0000"/>
                </a:solidFill>
                <a:latin typeface="Lato"/>
                <a:ea typeface="Lato"/>
                <a:cs typeface="Lato"/>
                <a:sym typeface="Lato"/>
              </a:rPr>
              <a:t>Cons</a:t>
            </a:r>
            <a:endParaRPr b="1" sz="1800">
              <a:solidFill>
                <a:srgbClr val="CC0000"/>
              </a:solidFill>
              <a:latin typeface="Lato"/>
              <a:ea typeface="Lato"/>
              <a:cs typeface="Lato"/>
              <a:sym typeface="Lato"/>
            </a:endParaRPr>
          </a:p>
        </p:txBody>
      </p:sp>
      <p:sp>
        <p:nvSpPr>
          <p:cNvPr id="244" name="Google Shape;244;g1fb312b87e9_0_21"/>
          <p:cNvSpPr txBox="1"/>
          <p:nvPr/>
        </p:nvSpPr>
        <p:spPr>
          <a:xfrm>
            <a:off x="3261500" y="1990650"/>
            <a:ext cx="5389800" cy="10158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1"/>
              </a:buClr>
              <a:buSzPts val="1800"/>
              <a:buFont typeface="Lato"/>
              <a:buChar char="●"/>
            </a:pPr>
            <a:r>
              <a:rPr lang="en-GB" sz="1800">
                <a:solidFill>
                  <a:schemeClr val="dk1"/>
                </a:solidFill>
                <a:latin typeface="Lato"/>
                <a:ea typeface="Lato"/>
                <a:cs typeface="Lato"/>
                <a:sym typeface="Lato"/>
              </a:rPr>
              <a:t>There are no extra costs for data usage when travelling </a:t>
            </a:r>
            <a:r>
              <a:rPr lang="en-GB" sz="1800">
                <a:solidFill>
                  <a:schemeClr val="dk1"/>
                </a:solidFill>
                <a:latin typeface="Lato"/>
                <a:ea typeface="Lato"/>
                <a:cs typeface="Lato"/>
                <a:sym typeface="Lato"/>
              </a:rPr>
              <a:t> </a:t>
            </a:r>
            <a:endParaRPr sz="1800">
              <a:solidFill>
                <a:schemeClr val="dk1"/>
              </a:solidFill>
              <a:latin typeface="Lato"/>
              <a:ea typeface="Lato"/>
              <a:cs typeface="Lato"/>
              <a:sym typeface="Lato"/>
            </a:endParaRPr>
          </a:p>
          <a:p>
            <a:pPr indent="0" lvl="0" marL="457200" rtl="0" algn="l">
              <a:spcBef>
                <a:spcPts val="0"/>
              </a:spcBef>
              <a:spcAft>
                <a:spcPts val="0"/>
              </a:spcAft>
              <a:buNone/>
            </a:pPr>
            <a:r>
              <a:t/>
            </a:r>
            <a:endParaRPr sz="1800">
              <a:solidFill>
                <a:schemeClr val="dk1"/>
              </a:solidFill>
              <a:latin typeface="Lato"/>
              <a:ea typeface="Lato"/>
              <a:cs typeface="Lato"/>
              <a:sym typeface="Lato"/>
            </a:endParaRPr>
          </a:p>
        </p:txBody>
      </p:sp>
      <p:sp>
        <p:nvSpPr>
          <p:cNvPr id="245" name="Google Shape;245;g1fb312b87e9_0_21"/>
          <p:cNvSpPr txBox="1"/>
          <p:nvPr/>
        </p:nvSpPr>
        <p:spPr>
          <a:xfrm>
            <a:off x="3394200" y="3098850"/>
            <a:ext cx="5389800" cy="7389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1"/>
              </a:buClr>
              <a:buSzPts val="1800"/>
              <a:buFont typeface="Lato"/>
              <a:buChar char="●"/>
            </a:pPr>
            <a:r>
              <a:rPr lang="en-GB" sz="1800">
                <a:solidFill>
                  <a:schemeClr val="dk1"/>
                </a:solidFill>
                <a:latin typeface="Lato"/>
                <a:ea typeface="Lato"/>
                <a:cs typeface="Lato"/>
                <a:sym typeface="Lato"/>
              </a:rPr>
              <a:t>Data usage is capped</a:t>
            </a:r>
            <a:r>
              <a:rPr lang="en-GB" sz="1800">
                <a:solidFill>
                  <a:schemeClr val="dk1"/>
                </a:solidFill>
                <a:latin typeface="Lato"/>
                <a:ea typeface="Lato"/>
                <a:cs typeface="Lato"/>
                <a:sym typeface="Lato"/>
              </a:rPr>
              <a:t> </a:t>
            </a:r>
            <a:endParaRPr sz="1800">
              <a:solidFill>
                <a:schemeClr val="dk1"/>
              </a:solidFill>
              <a:latin typeface="Lato"/>
              <a:ea typeface="Lato"/>
              <a:cs typeface="Lato"/>
              <a:sym typeface="Lato"/>
            </a:endParaRPr>
          </a:p>
          <a:p>
            <a:pPr indent="0" lvl="0" marL="457200" rtl="0" algn="l">
              <a:spcBef>
                <a:spcPts val="0"/>
              </a:spcBef>
              <a:spcAft>
                <a:spcPts val="0"/>
              </a:spcAft>
              <a:buNone/>
            </a:pPr>
            <a:r>
              <a:t/>
            </a:r>
            <a:endParaRPr sz="1800">
              <a:solidFill>
                <a:schemeClr val="dk1"/>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4"/>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4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4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9" name="Shape 249"/>
        <p:cNvGrpSpPr/>
        <p:nvPr/>
      </p:nvGrpSpPr>
      <p:grpSpPr>
        <a:xfrm>
          <a:off x="0" y="0"/>
          <a:ext cx="0" cy="0"/>
          <a:chOff x="0" y="0"/>
          <a:chExt cx="0" cy="0"/>
        </a:xfrm>
      </p:grpSpPr>
      <p:sp>
        <p:nvSpPr>
          <p:cNvPr id="250" name="Google Shape;250;g1fb312b87e9_0_9"/>
          <p:cNvSpPr txBox="1"/>
          <p:nvPr/>
        </p:nvSpPr>
        <p:spPr>
          <a:xfrm>
            <a:off x="243450" y="1747150"/>
            <a:ext cx="2816400" cy="22344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Unlimited calls and texts</a:t>
            </a:r>
            <a:endParaRPr>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150GB data</a:t>
            </a:r>
            <a:endParaRPr>
              <a:solidFill>
                <a:schemeClr val="lt1"/>
              </a:solidFill>
              <a:latin typeface="Lato"/>
              <a:ea typeface="Lato"/>
              <a:cs typeface="Lato"/>
              <a:sym typeface="Lato"/>
            </a:endParaRPr>
          </a:p>
          <a:p>
            <a:pPr indent="0" lvl="0" marL="0" rtl="0" algn="l">
              <a:spcBef>
                <a:spcPts val="0"/>
              </a:spcBef>
              <a:spcAft>
                <a:spcPts val="0"/>
              </a:spcAft>
              <a:buNone/>
            </a:pPr>
            <a:r>
              <a:t/>
            </a:r>
            <a:endParaRPr sz="1000">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24 month contract</a:t>
            </a:r>
            <a:endParaRPr>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£22.00 </a:t>
            </a:r>
            <a:endParaRPr>
              <a:solidFill>
                <a:schemeClr val="lt1"/>
              </a:solidFill>
              <a:latin typeface="Lato"/>
              <a:ea typeface="Lato"/>
              <a:cs typeface="Lato"/>
              <a:sym typeface="Lato"/>
            </a:endParaRPr>
          </a:p>
          <a:p>
            <a:pPr indent="0" lvl="0" marL="0" rtl="0" algn="l">
              <a:spcBef>
                <a:spcPts val="0"/>
              </a:spcBef>
              <a:spcAft>
                <a:spcPts val="0"/>
              </a:spcAft>
              <a:buNone/>
            </a:pPr>
            <a:r>
              <a:t/>
            </a:r>
            <a:endParaRPr sz="1000">
              <a:solidFill>
                <a:schemeClr val="lt1"/>
              </a:solidFill>
              <a:latin typeface="Lato"/>
              <a:ea typeface="Lato"/>
              <a:cs typeface="Lato"/>
              <a:sym typeface="Lato"/>
            </a:endParaRPr>
          </a:p>
          <a:p>
            <a:pPr indent="0" lvl="0" marL="0" rtl="0" algn="l">
              <a:spcBef>
                <a:spcPts val="0"/>
              </a:spcBef>
              <a:spcAft>
                <a:spcPts val="0"/>
              </a:spcAft>
              <a:buNone/>
            </a:pPr>
            <a:r>
              <a:rPr b="1" lang="en-GB">
                <a:solidFill>
                  <a:schemeClr val="lt1"/>
                </a:solidFill>
                <a:latin typeface="Lato"/>
                <a:ea typeface="Lato"/>
                <a:cs typeface="Lato"/>
                <a:sym typeface="Lato"/>
              </a:rPr>
              <a:t>Sim only </a:t>
            </a:r>
            <a:endParaRPr b="1">
              <a:solidFill>
                <a:schemeClr val="lt1"/>
              </a:solidFill>
              <a:latin typeface="Lato"/>
              <a:ea typeface="Lato"/>
              <a:cs typeface="Lato"/>
              <a:sym typeface="Lato"/>
            </a:endParaRPr>
          </a:p>
          <a:p>
            <a:pPr indent="0" lvl="0" marL="0" rtl="0" algn="l">
              <a:spcBef>
                <a:spcPts val="0"/>
              </a:spcBef>
              <a:spcAft>
                <a:spcPts val="0"/>
              </a:spcAft>
              <a:buNone/>
            </a:pPr>
            <a:r>
              <a:rPr b="1" lang="en-GB">
                <a:solidFill>
                  <a:schemeClr val="lt1"/>
                </a:solidFill>
                <a:latin typeface="Lato"/>
                <a:ea typeface="Lato"/>
                <a:cs typeface="Lato"/>
                <a:sym typeface="Lato"/>
              </a:rPr>
              <a:t>Device purchased separately £1099</a:t>
            </a:r>
            <a:endParaRPr b="1">
              <a:solidFill>
                <a:schemeClr val="lt1"/>
              </a:solidFill>
              <a:latin typeface="Lato"/>
              <a:ea typeface="Lato"/>
              <a:cs typeface="Lato"/>
              <a:sym typeface="Lato"/>
            </a:endParaRPr>
          </a:p>
          <a:p>
            <a:pPr indent="0" lvl="0" marL="0" rtl="0" algn="l">
              <a:spcBef>
                <a:spcPts val="0"/>
              </a:spcBef>
              <a:spcAft>
                <a:spcPts val="0"/>
              </a:spcAft>
              <a:buNone/>
            </a:pPr>
            <a:r>
              <a:t/>
            </a:r>
            <a:endParaRPr b="1" sz="1200">
              <a:solidFill>
                <a:schemeClr val="lt1"/>
              </a:solidFill>
              <a:latin typeface="Lato"/>
              <a:ea typeface="Lato"/>
              <a:cs typeface="Lato"/>
              <a:sym typeface="Lato"/>
            </a:endParaRPr>
          </a:p>
        </p:txBody>
      </p:sp>
      <p:sp>
        <p:nvSpPr>
          <p:cNvPr id="251" name="Google Shape;251;g1fb312b87e9_0_9"/>
          <p:cNvSpPr txBox="1"/>
          <p:nvPr>
            <p:ph type="ctrTitle"/>
          </p:nvPr>
        </p:nvSpPr>
        <p:spPr>
          <a:xfrm>
            <a:off x="61450" y="242750"/>
            <a:ext cx="82947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Comparing mobile phone tariffs</a:t>
            </a:r>
            <a:endParaRPr b="1" i="0" sz="2900" u="none" cap="none" strike="noStrike">
              <a:solidFill>
                <a:schemeClr val="accent2"/>
              </a:solidFill>
              <a:latin typeface="Lato"/>
              <a:ea typeface="Lato"/>
              <a:cs typeface="Lato"/>
              <a:sym typeface="Lato"/>
            </a:endParaRPr>
          </a:p>
        </p:txBody>
      </p:sp>
      <p:sp>
        <p:nvSpPr>
          <p:cNvPr id="252" name="Google Shape;252;g1fb312b87e9_0_9"/>
          <p:cNvSpPr/>
          <p:nvPr/>
        </p:nvSpPr>
        <p:spPr>
          <a:xfrm>
            <a:off x="268950" y="1401825"/>
            <a:ext cx="2765400" cy="256200"/>
          </a:xfrm>
          <a:prstGeom prst="roundRect">
            <a:avLst>
              <a:gd fmla="val 16667" name="adj"/>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a:solidFill>
                  <a:schemeClr val="lt1"/>
                </a:solidFill>
                <a:latin typeface="Lato"/>
                <a:ea typeface="Lato"/>
                <a:cs typeface="Lato"/>
                <a:sym typeface="Lato"/>
              </a:rPr>
              <a:t>OPTION 3 </a:t>
            </a:r>
            <a:endParaRPr b="1">
              <a:solidFill>
                <a:schemeClr val="lt1"/>
              </a:solidFill>
              <a:latin typeface="Lato"/>
              <a:ea typeface="Lato"/>
              <a:cs typeface="Lato"/>
              <a:sym typeface="Lato"/>
            </a:endParaRPr>
          </a:p>
        </p:txBody>
      </p:sp>
      <p:sp>
        <p:nvSpPr>
          <p:cNvPr id="253" name="Google Shape;253;g1fb312b87e9_0_9"/>
          <p:cNvSpPr txBox="1"/>
          <p:nvPr/>
        </p:nvSpPr>
        <p:spPr>
          <a:xfrm>
            <a:off x="3261500" y="1747150"/>
            <a:ext cx="5389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6AA84F"/>
                </a:solidFill>
                <a:latin typeface="Lato"/>
                <a:ea typeface="Lato"/>
                <a:cs typeface="Lato"/>
                <a:sym typeface="Lato"/>
              </a:rPr>
              <a:t>Pros</a:t>
            </a:r>
            <a:endParaRPr b="1" sz="1800">
              <a:solidFill>
                <a:srgbClr val="6AA84F"/>
              </a:solidFill>
              <a:latin typeface="Lato"/>
              <a:ea typeface="Lato"/>
              <a:cs typeface="Lato"/>
              <a:sym typeface="Lato"/>
            </a:endParaRPr>
          </a:p>
        </p:txBody>
      </p:sp>
      <p:sp>
        <p:nvSpPr>
          <p:cNvPr id="254" name="Google Shape;254;g1fb312b87e9_0_9"/>
          <p:cNvSpPr txBox="1"/>
          <p:nvPr/>
        </p:nvSpPr>
        <p:spPr>
          <a:xfrm>
            <a:off x="3325225" y="2816650"/>
            <a:ext cx="53898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1800">
                <a:solidFill>
                  <a:srgbClr val="CC0000"/>
                </a:solidFill>
                <a:latin typeface="Lato"/>
                <a:ea typeface="Lato"/>
                <a:cs typeface="Lato"/>
                <a:sym typeface="Lato"/>
              </a:rPr>
              <a:t>Cons</a:t>
            </a:r>
            <a:endParaRPr b="1" sz="1800">
              <a:solidFill>
                <a:srgbClr val="CC0000"/>
              </a:solidFill>
              <a:latin typeface="Lato"/>
              <a:ea typeface="Lato"/>
              <a:cs typeface="Lato"/>
              <a:sym typeface="Lato"/>
            </a:endParaRPr>
          </a:p>
        </p:txBody>
      </p:sp>
      <p:sp>
        <p:nvSpPr>
          <p:cNvPr id="255" name="Google Shape;255;g1fb312b87e9_0_9"/>
          <p:cNvSpPr txBox="1"/>
          <p:nvPr/>
        </p:nvSpPr>
        <p:spPr>
          <a:xfrm>
            <a:off x="3261500" y="2066850"/>
            <a:ext cx="5389800" cy="10158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1"/>
              </a:buClr>
              <a:buSzPts val="1800"/>
              <a:buFont typeface="Lato"/>
              <a:buChar char="●"/>
            </a:pPr>
            <a:r>
              <a:rPr lang="en-GB" sz="1800">
                <a:solidFill>
                  <a:schemeClr val="dk1"/>
                </a:solidFill>
                <a:latin typeface="Lato"/>
                <a:ea typeface="Lato"/>
                <a:cs typeface="Lato"/>
                <a:sym typeface="Lato"/>
              </a:rPr>
              <a:t>Cheaper, with a shorter contract term in comparison to other deals </a:t>
            </a:r>
            <a:endParaRPr sz="1800">
              <a:solidFill>
                <a:schemeClr val="dk1"/>
              </a:solidFill>
              <a:latin typeface="Lato"/>
              <a:ea typeface="Lato"/>
              <a:cs typeface="Lato"/>
              <a:sym typeface="Lato"/>
            </a:endParaRPr>
          </a:p>
          <a:p>
            <a:pPr indent="0" lvl="0" marL="457200" rtl="0" algn="l">
              <a:spcBef>
                <a:spcPts val="0"/>
              </a:spcBef>
              <a:spcAft>
                <a:spcPts val="0"/>
              </a:spcAft>
              <a:buNone/>
            </a:pPr>
            <a:r>
              <a:t/>
            </a:r>
            <a:endParaRPr sz="1800">
              <a:solidFill>
                <a:schemeClr val="dk1"/>
              </a:solidFill>
              <a:latin typeface="Lato"/>
              <a:ea typeface="Lato"/>
              <a:cs typeface="Lato"/>
              <a:sym typeface="Lato"/>
            </a:endParaRPr>
          </a:p>
        </p:txBody>
      </p:sp>
      <p:sp>
        <p:nvSpPr>
          <p:cNvPr id="256" name="Google Shape;256;g1fb312b87e9_0_9"/>
          <p:cNvSpPr txBox="1"/>
          <p:nvPr/>
        </p:nvSpPr>
        <p:spPr>
          <a:xfrm>
            <a:off x="3394200" y="3175050"/>
            <a:ext cx="5389800" cy="10158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Clr>
                <a:schemeClr val="dk1"/>
              </a:buClr>
              <a:buSzPts val="1800"/>
              <a:buFont typeface="Lato"/>
              <a:buChar char="●"/>
            </a:pPr>
            <a:r>
              <a:rPr lang="en-GB" sz="1800">
                <a:solidFill>
                  <a:schemeClr val="dk1"/>
                </a:solidFill>
                <a:latin typeface="Lato"/>
                <a:ea typeface="Lato"/>
                <a:cs typeface="Lato"/>
                <a:sym typeface="Lato"/>
              </a:rPr>
              <a:t>The latest phone might be </a:t>
            </a:r>
            <a:r>
              <a:rPr lang="en-GB" sz="1800">
                <a:solidFill>
                  <a:schemeClr val="dk1"/>
                </a:solidFill>
                <a:latin typeface="Lato"/>
                <a:ea typeface="Lato"/>
                <a:cs typeface="Lato"/>
                <a:sym typeface="Lato"/>
              </a:rPr>
              <a:t>unaffordable</a:t>
            </a:r>
            <a:r>
              <a:rPr lang="en-GB" sz="1800">
                <a:solidFill>
                  <a:schemeClr val="dk1"/>
                </a:solidFill>
                <a:latin typeface="Lato"/>
                <a:ea typeface="Lato"/>
                <a:cs typeface="Lato"/>
                <a:sym typeface="Lato"/>
              </a:rPr>
              <a:t> for some and there is no option to upgrade.</a:t>
            </a:r>
            <a:r>
              <a:rPr b="1" lang="en-GB" sz="1800">
                <a:solidFill>
                  <a:schemeClr val="dk1"/>
                </a:solidFill>
                <a:latin typeface="Lato"/>
                <a:ea typeface="Lato"/>
                <a:cs typeface="Lato"/>
                <a:sym typeface="Lato"/>
              </a:rPr>
              <a:t> </a:t>
            </a:r>
            <a:endParaRPr b="1" sz="1800">
              <a:solidFill>
                <a:schemeClr val="dk1"/>
              </a:solidFill>
              <a:latin typeface="Lato"/>
              <a:ea typeface="Lato"/>
              <a:cs typeface="Lato"/>
              <a:sym typeface="Lato"/>
            </a:endParaRPr>
          </a:p>
          <a:p>
            <a:pPr indent="0" lvl="0" marL="457200" rtl="0" algn="l">
              <a:spcBef>
                <a:spcPts val="0"/>
              </a:spcBef>
              <a:spcAft>
                <a:spcPts val="0"/>
              </a:spcAft>
              <a:buNone/>
            </a:pPr>
            <a:r>
              <a:t/>
            </a:r>
            <a:endParaRPr b="1" sz="1800">
              <a:solidFill>
                <a:schemeClr val="dk1"/>
              </a:solidFill>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5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25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g1fb312b87e9_0_79"/>
          <p:cNvSpPr txBox="1"/>
          <p:nvPr>
            <p:ph type="ctrTitle"/>
          </p:nvPr>
        </p:nvSpPr>
        <p:spPr>
          <a:xfrm>
            <a:off x="61450" y="242750"/>
            <a:ext cx="82947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Comparing mobile phone tariffs?</a:t>
            </a:r>
            <a:endParaRPr b="1" i="0" sz="2900" u="none" cap="none" strike="noStrike">
              <a:solidFill>
                <a:schemeClr val="accent2"/>
              </a:solidFill>
              <a:latin typeface="Lato"/>
              <a:ea typeface="Lato"/>
              <a:cs typeface="Lato"/>
              <a:sym typeface="Lato"/>
            </a:endParaRPr>
          </a:p>
        </p:txBody>
      </p:sp>
      <p:sp>
        <p:nvSpPr>
          <p:cNvPr id="262" name="Google Shape;262;g1fb312b87e9_0_79"/>
          <p:cNvSpPr txBox="1"/>
          <p:nvPr>
            <p:ph idx="2" type="ctrTitle"/>
          </p:nvPr>
        </p:nvSpPr>
        <p:spPr>
          <a:xfrm>
            <a:off x="64350" y="1177700"/>
            <a:ext cx="8865000" cy="516000"/>
          </a:xfrm>
          <a:prstGeom prst="rect">
            <a:avLst/>
          </a:prstGeom>
          <a:noFill/>
          <a:ln>
            <a:noFill/>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90"/>
              <a:buFont typeface="Arial"/>
              <a:buNone/>
            </a:pPr>
            <a:r>
              <a:rPr lang="en-GB" sz="1800">
                <a:solidFill>
                  <a:schemeClr val="accent1"/>
                </a:solidFill>
                <a:latin typeface="Lato Black"/>
                <a:ea typeface="Lato Black"/>
                <a:cs typeface="Lato Black"/>
                <a:sym typeface="Lato Black"/>
              </a:rPr>
              <a:t>Explain w</a:t>
            </a:r>
            <a:r>
              <a:rPr lang="en-GB" sz="1800">
                <a:solidFill>
                  <a:schemeClr val="accent1"/>
                </a:solidFill>
                <a:latin typeface="Lato Black"/>
                <a:ea typeface="Lato Black"/>
                <a:cs typeface="Lato Black"/>
                <a:sym typeface="Lato Black"/>
              </a:rPr>
              <a:t>hich option should Angelie</a:t>
            </a:r>
            <a:r>
              <a:rPr lang="en-GB" sz="1800">
                <a:solidFill>
                  <a:schemeClr val="accent1"/>
                </a:solidFill>
                <a:latin typeface="Lato Black"/>
                <a:ea typeface="Lato Black"/>
                <a:cs typeface="Lato Black"/>
                <a:sym typeface="Lato Black"/>
                <a:extLst>
                  <a:ext uri="http://customooxmlschemas.google.com/">
                    <go:slidesCustomData xmlns:go="http://customooxmlschemas.google.com/" textRoundtripDataId="6"/>
                  </a:ext>
                </a:extLst>
              </a:rPr>
              <a:t> </a:t>
            </a:r>
            <a:r>
              <a:rPr lang="en-GB" sz="1800">
                <a:solidFill>
                  <a:schemeClr val="accent1"/>
                </a:solidFill>
                <a:latin typeface="Lato Black"/>
                <a:ea typeface="Lato Black"/>
                <a:cs typeface="Lato Black"/>
                <a:sym typeface="Lato Black"/>
              </a:rPr>
              <a:t>choose, you must give reasons for your choice.</a:t>
            </a:r>
            <a:endParaRPr sz="1800">
              <a:solidFill>
                <a:schemeClr val="accent1"/>
              </a:solidFill>
              <a:latin typeface="Lato Black"/>
              <a:ea typeface="Lato Black"/>
              <a:cs typeface="Lato Black"/>
              <a:sym typeface="Lato Black"/>
            </a:endParaRPr>
          </a:p>
          <a:p>
            <a:pPr indent="0" lvl="0" marL="0" marR="0" rtl="0" algn="ctr">
              <a:lnSpc>
                <a:spcPct val="100000"/>
              </a:lnSpc>
              <a:spcBef>
                <a:spcPts val="0"/>
              </a:spcBef>
              <a:spcAft>
                <a:spcPts val="0"/>
              </a:spcAft>
              <a:buClr>
                <a:srgbClr val="000000"/>
              </a:buClr>
              <a:buSzPts val="990"/>
              <a:buFont typeface="Arial"/>
              <a:buNone/>
            </a:pPr>
            <a:r>
              <a:rPr lang="en-GB" sz="1800">
                <a:solidFill>
                  <a:schemeClr val="accent1"/>
                </a:solidFill>
                <a:latin typeface="Lato Black"/>
                <a:ea typeface="Lato Black"/>
                <a:cs typeface="Lato Black"/>
                <a:sym typeface="Lato Black"/>
              </a:rPr>
              <a:t>Stretch: </a:t>
            </a:r>
            <a:r>
              <a:rPr lang="en-GB" sz="1800">
                <a:solidFill>
                  <a:schemeClr val="accent1"/>
                </a:solidFill>
                <a:latin typeface="Lato Black"/>
                <a:ea typeface="Lato Black"/>
                <a:cs typeface="Lato Black"/>
                <a:sym typeface="Lato Black"/>
              </a:rPr>
              <a:t>Explain</a:t>
            </a:r>
            <a:r>
              <a:rPr lang="en-GB" sz="1800">
                <a:solidFill>
                  <a:schemeClr val="accent1"/>
                </a:solidFill>
                <a:latin typeface="Lato Black"/>
                <a:ea typeface="Lato Black"/>
                <a:cs typeface="Lato Black"/>
                <a:sym typeface="Lato Black"/>
              </a:rPr>
              <a:t> why you have not chosen one of the other options.</a:t>
            </a:r>
            <a:endParaRPr sz="1800">
              <a:solidFill>
                <a:schemeClr val="accent1"/>
              </a:solidFill>
              <a:latin typeface="Lato Black"/>
              <a:ea typeface="Lato Black"/>
              <a:cs typeface="Lato Black"/>
              <a:sym typeface="Lato Black"/>
            </a:endParaRPr>
          </a:p>
        </p:txBody>
      </p:sp>
      <p:sp>
        <p:nvSpPr>
          <p:cNvPr id="263" name="Google Shape;263;g1fb312b87e9_0_79"/>
          <p:cNvSpPr/>
          <p:nvPr/>
        </p:nvSpPr>
        <p:spPr>
          <a:xfrm>
            <a:off x="7874325" y="4370225"/>
            <a:ext cx="1207500" cy="627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4" name="Google Shape;264;g1fb312b87e9_0_79"/>
          <p:cNvSpPr txBox="1"/>
          <p:nvPr/>
        </p:nvSpPr>
        <p:spPr>
          <a:xfrm>
            <a:off x="216750" y="2280550"/>
            <a:ext cx="2765400" cy="27243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Unlimited data, calls and texts</a:t>
            </a:r>
            <a:endParaRPr>
              <a:solidFill>
                <a:schemeClr val="lt1"/>
              </a:solidFill>
              <a:latin typeface="Lato"/>
              <a:ea typeface="Lato"/>
              <a:cs typeface="Lato"/>
              <a:sym typeface="Lato"/>
            </a:endParaRPr>
          </a:p>
          <a:p>
            <a:pPr indent="0" lvl="0" marL="0" rtl="0" algn="l">
              <a:spcBef>
                <a:spcPts val="0"/>
              </a:spcBef>
              <a:spcAft>
                <a:spcPts val="0"/>
              </a:spcAft>
              <a:buNone/>
            </a:pPr>
            <a:r>
              <a:t/>
            </a:r>
            <a:endParaRPr sz="1000">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Roam freely in the EU only, up to 25GB data</a:t>
            </a:r>
            <a:endParaRPr>
              <a:solidFill>
                <a:schemeClr val="lt1"/>
              </a:solidFill>
              <a:latin typeface="Lato"/>
              <a:ea typeface="Lato"/>
              <a:cs typeface="Lato"/>
              <a:sym typeface="Lato"/>
            </a:endParaRPr>
          </a:p>
          <a:p>
            <a:pPr indent="0" lvl="0" marL="0" rtl="0" algn="l">
              <a:spcBef>
                <a:spcPts val="0"/>
              </a:spcBef>
              <a:spcAft>
                <a:spcPts val="0"/>
              </a:spcAft>
              <a:buNone/>
            </a:pPr>
            <a:r>
              <a:t/>
            </a:r>
            <a:endParaRPr sz="1000">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extLst>
                  <a:ext uri="http://customooxmlschemas.google.com/">
                    <go:slidesCustomData xmlns:go="http://customooxmlschemas.google.com/" textRoundtripDataId="7"/>
                  </a:ext>
                </a:extLst>
              </a:rPr>
              <a:t>36 month device plan</a:t>
            </a:r>
            <a:endParaRPr>
              <a:solidFill>
                <a:schemeClr val="lt1"/>
              </a:solidFill>
              <a:latin typeface="Lato"/>
              <a:ea typeface="Lato"/>
              <a:cs typeface="Lato"/>
              <a:sym typeface="Lato"/>
              <a:extLst>
                <a:ext uri="http://customooxmlschemas.google.com/">
                  <go:slidesCustomData xmlns:go="http://customooxmlschemas.google.com/" textRoundtripDataId="8"/>
                </a:ext>
              </a:extLst>
            </a:endParaRPr>
          </a:p>
          <a:p>
            <a:pPr indent="0" lvl="0" marL="0" rtl="0" algn="l">
              <a:spcBef>
                <a:spcPts val="0"/>
              </a:spcBef>
              <a:spcAft>
                <a:spcPts val="0"/>
              </a:spcAft>
              <a:buNone/>
            </a:pPr>
            <a:r>
              <a:rPr lang="en-GB">
                <a:solidFill>
                  <a:schemeClr val="lt1"/>
                </a:solidFill>
                <a:latin typeface="Lato"/>
                <a:ea typeface="Lato"/>
                <a:cs typeface="Lato"/>
                <a:sym typeface="Lato"/>
                <a:extLst>
                  <a:ext uri="http://customooxmlschemas.google.com/">
                    <go:slidesCustomData xmlns:go="http://customooxmlschemas.google.com/" textRoundtripDataId="9"/>
                  </a:ext>
                </a:extLst>
              </a:rPr>
              <a:t>£15.99 for the device and £25.00 tariff</a:t>
            </a:r>
            <a:endParaRPr>
              <a:solidFill>
                <a:schemeClr val="lt1"/>
              </a:solidFill>
              <a:latin typeface="Lato"/>
              <a:ea typeface="Lato"/>
              <a:cs typeface="Lato"/>
              <a:sym typeface="Lato"/>
              <a:extLst>
                <a:ext uri="http://customooxmlschemas.google.com/">
                  <go:slidesCustomData xmlns:go="http://customooxmlschemas.google.com/" textRoundtripDataId="10"/>
                </a:ext>
              </a:extLst>
            </a:endParaRPr>
          </a:p>
          <a:p>
            <a:pPr indent="0" lvl="0" marL="0" rtl="0" algn="l">
              <a:spcBef>
                <a:spcPts val="0"/>
              </a:spcBef>
              <a:spcAft>
                <a:spcPts val="0"/>
              </a:spcAft>
              <a:buNone/>
            </a:pPr>
            <a:r>
              <a:rPr b="1" lang="en-GB">
                <a:solidFill>
                  <a:schemeClr val="lt1"/>
                </a:solidFill>
                <a:latin typeface="Lato"/>
                <a:ea typeface="Lato"/>
                <a:cs typeface="Lato"/>
                <a:sym typeface="Lato"/>
                <a:extLst>
                  <a:ext uri="http://customooxmlschemas.google.com/">
                    <go:slidesCustomData xmlns:go="http://customooxmlschemas.google.com/" textRoundtripDataId="11"/>
                  </a:ext>
                </a:extLst>
              </a:rPr>
              <a:t>Total cost</a:t>
            </a:r>
            <a:r>
              <a:rPr lang="en-GB">
                <a:solidFill>
                  <a:schemeClr val="lt1"/>
                </a:solidFill>
                <a:latin typeface="Lato"/>
                <a:ea typeface="Lato"/>
                <a:cs typeface="Lato"/>
                <a:sym typeface="Lato"/>
                <a:extLst>
                  <a:ext uri="http://customooxmlschemas.google.com/">
                    <go:slidesCustomData xmlns:go="http://customooxmlschemas.google.com/" textRoundtripDataId="12"/>
                  </a:ext>
                </a:extLst>
              </a:rPr>
              <a:t> | £45.99 </a:t>
            </a:r>
            <a:endParaRPr>
              <a:solidFill>
                <a:schemeClr val="lt1"/>
              </a:solidFill>
              <a:latin typeface="Lato"/>
              <a:ea typeface="Lato"/>
              <a:cs typeface="Lato"/>
              <a:sym typeface="Lato"/>
            </a:endParaRPr>
          </a:p>
          <a:p>
            <a:pPr indent="0" lvl="0" marL="0" rtl="0" algn="l">
              <a:spcBef>
                <a:spcPts val="0"/>
              </a:spcBef>
              <a:spcAft>
                <a:spcPts val="0"/>
              </a:spcAft>
              <a:buNone/>
            </a:pPr>
            <a:r>
              <a:t/>
            </a:r>
            <a:endParaRPr>
              <a:solidFill>
                <a:schemeClr val="lt1"/>
              </a:solidFill>
              <a:latin typeface="Lato"/>
              <a:ea typeface="Lato"/>
              <a:cs typeface="Lato"/>
              <a:sym typeface="Lato"/>
            </a:endParaRPr>
          </a:p>
          <a:p>
            <a:pPr indent="0" lvl="0" marL="0" rtl="0" algn="l">
              <a:spcBef>
                <a:spcPts val="0"/>
              </a:spcBef>
              <a:spcAft>
                <a:spcPts val="0"/>
              </a:spcAft>
              <a:buNone/>
            </a:pPr>
            <a:r>
              <a:t/>
            </a:r>
            <a:endParaRPr sz="700">
              <a:solidFill>
                <a:schemeClr val="lt1"/>
              </a:solidFill>
              <a:latin typeface="Lato"/>
              <a:ea typeface="Lato"/>
              <a:cs typeface="Lato"/>
              <a:sym typeface="Lato"/>
            </a:endParaRPr>
          </a:p>
        </p:txBody>
      </p:sp>
      <p:sp>
        <p:nvSpPr>
          <p:cNvPr id="265" name="Google Shape;265;g1fb312b87e9_0_79"/>
          <p:cNvSpPr txBox="1"/>
          <p:nvPr/>
        </p:nvSpPr>
        <p:spPr>
          <a:xfrm>
            <a:off x="3189300" y="2280550"/>
            <a:ext cx="2765400" cy="2724300"/>
          </a:xfrm>
          <a:prstGeom prst="rect">
            <a:avLst/>
          </a:prstGeom>
          <a:solidFill>
            <a:schemeClr val="accent2"/>
          </a:solid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a:solidFill>
                  <a:schemeClr val="lt1"/>
                </a:solidFill>
                <a:latin typeface="Lato"/>
                <a:ea typeface="Lato"/>
                <a:cs typeface="Lato"/>
                <a:sym typeface="Lato"/>
              </a:rPr>
              <a:t>Unlimited calls and texts</a:t>
            </a:r>
            <a:endParaRPr>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150GB data</a:t>
            </a:r>
            <a:endParaRPr>
              <a:solidFill>
                <a:schemeClr val="lt1"/>
              </a:solidFill>
              <a:latin typeface="Lato"/>
              <a:ea typeface="Lato"/>
              <a:cs typeface="Lato"/>
              <a:sym typeface="Lato"/>
            </a:endParaRPr>
          </a:p>
          <a:p>
            <a:pPr indent="0" lvl="0" marL="0" rtl="0" algn="l">
              <a:spcBef>
                <a:spcPts val="0"/>
              </a:spcBef>
              <a:spcAft>
                <a:spcPts val="0"/>
              </a:spcAft>
              <a:buNone/>
            </a:pPr>
            <a:r>
              <a:t/>
            </a:r>
            <a:endParaRPr sz="1000">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Roam at no extra cost in 75 destinations worldwide, including the EU, US and Australia</a:t>
            </a:r>
            <a:endParaRPr>
              <a:solidFill>
                <a:schemeClr val="lt1"/>
              </a:solidFill>
              <a:latin typeface="Lato"/>
              <a:ea typeface="Lato"/>
              <a:cs typeface="Lato"/>
              <a:sym typeface="Lato"/>
            </a:endParaRPr>
          </a:p>
          <a:p>
            <a:pPr indent="0" lvl="0" marL="0" rtl="0" algn="l">
              <a:spcBef>
                <a:spcPts val="0"/>
              </a:spcBef>
              <a:spcAft>
                <a:spcPts val="0"/>
              </a:spcAft>
              <a:buNone/>
            </a:pPr>
            <a:r>
              <a:t/>
            </a:r>
            <a:endParaRPr sz="1000">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36 month device plan</a:t>
            </a:r>
            <a:endParaRPr>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£22.99 for the device and £30.99 tariff</a:t>
            </a:r>
            <a:endParaRPr>
              <a:solidFill>
                <a:schemeClr val="lt1"/>
              </a:solidFill>
              <a:latin typeface="Lato"/>
              <a:ea typeface="Lato"/>
              <a:cs typeface="Lato"/>
              <a:sym typeface="Lato"/>
            </a:endParaRPr>
          </a:p>
          <a:p>
            <a:pPr indent="0" lvl="0" marL="0" rtl="0" algn="l">
              <a:spcBef>
                <a:spcPts val="0"/>
              </a:spcBef>
              <a:spcAft>
                <a:spcPts val="0"/>
              </a:spcAft>
              <a:buNone/>
            </a:pPr>
            <a:r>
              <a:rPr b="1" lang="en-GB">
                <a:solidFill>
                  <a:schemeClr val="lt1"/>
                </a:solidFill>
                <a:latin typeface="Lato"/>
                <a:ea typeface="Lato"/>
                <a:cs typeface="Lato"/>
                <a:sym typeface="Lato"/>
              </a:rPr>
              <a:t>Total cost</a:t>
            </a:r>
            <a:r>
              <a:rPr lang="en-GB">
                <a:solidFill>
                  <a:schemeClr val="lt1"/>
                </a:solidFill>
                <a:latin typeface="Lato"/>
                <a:ea typeface="Lato"/>
                <a:cs typeface="Lato"/>
                <a:sym typeface="Lato"/>
              </a:rPr>
              <a:t> | £53.98 </a:t>
            </a:r>
            <a:endParaRPr>
              <a:solidFill>
                <a:schemeClr val="lt1"/>
              </a:solidFill>
              <a:latin typeface="Lato"/>
              <a:ea typeface="Lato"/>
              <a:cs typeface="Lato"/>
              <a:sym typeface="Lato"/>
            </a:endParaRPr>
          </a:p>
          <a:p>
            <a:pPr indent="0" lvl="0" marL="0" rtl="0" algn="l">
              <a:spcBef>
                <a:spcPts val="0"/>
              </a:spcBef>
              <a:spcAft>
                <a:spcPts val="0"/>
              </a:spcAft>
              <a:buNone/>
            </a:pPr>
            <a:r>
              <a:t/>
            </a:r>
            <a:endParaRPr sz="500">
              <a:solidFill>
                <a:schemeClr val="lt1"/>
              </a:solidFill>
              <a:latin typeface="Lato"/>
              <a:ea typeface="Lato"/>
              <a:cs typeface="Lato"/>
              <a:sym typeface="Lato"/>
            </a:endParaRPr>
          </a:p>
        </p:txBody>
      </p:sp>
      <p:sp>
        <p:nvSpPr>
          <p:cNvPr id="266" name="Google Shape;266;g1fb312b87e9_0_79"/>
          <p:cNvSpPr/>
          <p:nvPr/>
        </p:nvSpPr>
        <p:spPr>
          <a:xfrm>
            <a:off x="216750" y="1935225"/>
            <a:ext cx="2765400" cy="256200"/>
          </a:xfrm>
          <a:prstGeom prst="roundRect">
            <a:avLst>
              <a:gd fmla="val 16667" name="adj"/>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a:solidFill>
                  <a:schemeClr val="lt1"/>
                </a:solidFill>
                <a:latin typeface="Lato"/>
                <a:ea typeface="Lato"/>
                <a:cs typeface="Lato"/>
                <a:sym typeface="Lato"/>
              </a:rPr>
              <a:t>OPTION 1 </a:t>
            </a:r>
            <a:endParaRPr b="1">
              <a:solidFill>
                <a:schemeClr val="lt1"/>
              </a:solidFill>
              <a:latin typeface="Lato"/>
              <a:ea typeface="Lato"/>
              <a:cs typeface="Lato"/>
              <a:sym typeface="Lato"/>
            </a:endParaRPr>
          </a:p>
        </p:txBody>
      </p:sp>
      <p:sp>
        <p:nvSpPr>
          <p:cNvPr id="267" name="Google Shape;267;g1fb312b87e9_0_79"/>
          <p:cNvSpPr/>
          <p:nvPr/>
        </p:nvSpPr>
        <p:spPr>
          <a:xfrm>
            <a:off x="3189300" y="1935225"/>
            <a:ext cx="2765400" cy="256200"/>
          </a:xfrm>
          <a:prstGeom prst="roundRect">
            <a:avLst>
              <a:gd fmla="val 16667" name="adj"/>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a:solidFill>
                  <a:schemeClr val="lt1"/>
                </a:solidFill>
                <a:latin typeface="Lato"/>
                <a:ea typeface="Lato"/>
                <a:cs typeface="Lato"/>
                <a:sym typeface="Lato"/>
              </a:rPr>
              <a:t>OPTION 2 </a:t>
            </a:r>
            <a:endParaRPr b="1">
              <a:solidFill>
                <a:schemeClr val="lt1"/>
              </a:solidFill>
              <a:latin typeface="Lato"/>
              <a:ea typeface="Lato"/>
              <a:cs typeface="Lato"/>
              <a:sym typeface="Lato"/>
            </a:endParaRPr>
          </a:p>
        </p:txBody>
      </p:sp>
      <p:sp>
        <p:nvSpPr>
          <p:cNvPr id="268" name="Google Shape;268;g1fb312b87e9_0_79"/>
          <p:cNvSpPr/>
          <p:nvPr/>
        </p:nvSpPr>
        <p:spPr>
          <a:xfrm>
            <a:off x="6136350" y="1935225"/>
            <a:ext cx="2765400" cy="256200"/>
          </a:xfrm>
          <a:prstGeom prst="roundRect">
            <a:avLst>
              <a:gd fmla="val 16667" name="adj"/>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GB">
                <a:solidFill>
                  <a:schemeClr val="lt1"/>
                </a:solidFill>
                <a:latin typeface="Lato"/>
                <a:ea typeface="Lato"/>
                <a:cs typeface="Lato"/>
                <a:sym typeface="Lato"/>
              </a:rPr>
              <a:t>OPTION 3 </a:t>
            </a:r>
            <a:endParaRPr b="1">
              <a:solidFill>
                <a:schemeClr val="lt1"/>
              </a:solidFill>
              <a:latin typeface="Lato"/>
              <a:ea typeface="Lato"/>
              <a:cs typeface="Lato"/>
              <a:sym typeface="Lato"/>
            </a:endParaRPr>
          </a:p>
        </p:txBody>
      </p:sp>
      <p:sp>
        <p:nvSpPr>
          <p:cNvPr id="269" name="Google Shape;269;g1fb312b87e9_0_79"/>
          <p:cNvSpPr txBox="1"/>
          <p:nvPr/>
        </p:nvSpPr>
        <p:spPr>
          <a:xfrm>
            <a:off x="6161850" y="2280550"/>
            <a:ext cx="2739900" cy="27243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Unlimited calls and texts</a:t>
            </a:r>
            <a:endParaRPr>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150GB data</a:t>
            </a:r>
            <a:endParaRPr>
              <a:solidFill>
                <a:schemeClr val="lt1"/>
              </a:solidFill>
              <a:latin typeface="Lato"/>
              <a:ea typeface="Lato"/>
              <a:cs typeface="Lato"/>
              <a:sym typeface="Lato"/>
            </a:endParaRPr>
          </a:p>
          <a:p>
            <a:pPr indent="0" lvl="0" marL="0" rtl="0" algn="l">
              <a:spcBef>
                <a:spcPts val="0"/>
              </a:spcBef>
              <a:spcAft>
                <a:spcPts val="0"/>
              </a:spcAft>
              <a:buNone/>
            </a:pPr>
            <a:r>
              <a:t/>
            </a:r>
            <a:endParaRPr sz="1000">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24-month contract</a:t>
            </a:r>
            <a:endParaRPr>
              <a:solidFill>
                <a:schemeClr val="lt1"/>
              </a:solidFill>
              <a:latin typeface="Lato"/>
              <a:ea typeface="Lato"/>
              <a:cs typeface="Lato"/>
              <a:sym typeface="Lato"/>
            </a:endParaRPr>
          </a:p>
          <a:p>
            <a:pPr indent="0" lvl="0" marL="0" rtl="0" algn="l">
              <a:spcBef>
                <a:spcPts val="0"/>
              </a:spcBef>
              <a:spcAft>
                <a:spcPts val="0"/>
              </a:spcAft>
              <a:buNone/>
            </a:pPr>
            <a:r>
              <a:rPr lang="en-GB">
                <a:solidFill>
                  <a:schemeClr val="lt1"/>
                </a:solidFill>
                <a:latin typeface="Lato"/>
                <a:ea typeface="Lato"/>
                <a:cs typeface="Lato"/>
                <a:sym typeface="Lato"/>
              </a:rPr>
              <a:t>£22.00 </a:t>
            </a:r>
            <a:endParaRPr>
              <a:solidFill>
                <a:schemeClr val="lt1"/>
              </a:solidFill>
              <a:latin typeface="Lato"/>
              <a:ea typeface="Lato"/>
              <a:cs typeface="Lato"/>
              <a:sym typeface="Lato"/>
            </a:endParaRPr>
          </a:p>
          <a:p>
            <a:pPr indent="0" lvl="0" marL="0" rtl="0" algn="l">
              <a:spcBef>
                <a:spcPts val="0"/>
              </a:spcBef>
              <a:spcAft>
                <a:spcPts val="0"/>
              </a:spcAft>
              <a:buNone/>
            </a:pPr>
            <a:r>
              <a:t/>
            </a:r>
            <a:endParaRPr sz="1000">
              <a:solidFill>
                <a:schemeClr val="lt1"/>
              </a:solidFill>
              <a:latin typeface="Lato"/>
              <a:ea typeface="Lato"/>
              <a:cs typeface="Lato"/>
              <a:sym typeface="Lato"/>
            </a:endParaRPr>
          </a:p>
          <a:p>
            <a:pPr indent="0" lvl="0" marL="0" rtl="0" algn="l">
              <a:spcBef>
                <a:spcPts val="0"/>
              </a:spcBef>
              <a:spcAft>
                <a:spcPts val="0"/>
              </a:spcAft>
              <a:buNone/>
            </a:pPr>
            <a:r>
              <a:rPr b="1" lang="en-GB">
                <a:solidFill>
                  <a:schemeClr val="lt1"/>
                </a:solidFill>
                <a:latin typeface="Lato"/>
                <a:ea typeface="Lato"/>
                <a:cs typeface="Lato"/>
                <a:sym typeface="Lato"/>
              </a:rPr>
              <a:t>Sim only </a:t>
            </a:r>
            <a:endParaRPr b="1">
              <a:solidFill>
                <a:schemeClr val="lt1"/>
              </a:solidFill>
              <a:latin typeface="Lato"/>
              <a:ea typeface="Lato"/>
              <a:cs typeface="Lato"/>
              <a:sym typeface="Lato"/>
            </a:endParaRPr>
          </a:p>
          <a:p>
            <a:pPr indent="0" lvl="0" marL="0" rtl="0" algn="l">
              <a:spcBef>
                <a:spcPts val="0"/>
              </a:spcBef>
              <a:spcAft>
                <a:spcPts val="0"/>
              </a:spcAft>
              <a:buNone/>
            </a:pPr>
            <a:r>
              <a:rPr b="1" lang="en-GB">
                <a:solidFill>
                  <a:schemeClr val="lt1"/>
                </a:solidFill>
                <a:latin typeface="Lato"/>
                <a:ea typeface="Lato"/>
                <a:cs typeface="Lato"/>
                <a:sym typeface="Lato"/>
              </a:rPr>
              <a:t>Device purchased separately £1,099</a:t>
            </a:r>
            <a:endParaRPr b="1">
              <a:solidFill>
                <a:schemeClr val="lt1"/>
              </a:solidFill>
              <a:latin typeface="Lato"/>
              <a:ea typeface="Lato"/>
              <a:cs typeface="Lato"/>
              <a:sym typeface="Lato"/>
            </a:endParaRPr>
          </a:p>
          <a:p>
            <a:pPr indent="0" lvl="0" marL="0" rtl="0" algn="l">
              <a:spcBef>
                <a:spcPts val="0"/>
              </a:spcBef>
              <a:spcAft>
                <a:spcPts val="0"/>
              </a:spcAft>
              <a:buNone/>
            </a:pPr>
            <a:r>
              <a:t/>
            </a:r>
            <a:endParaRPr b="1" sz="1200">
              <a:solidFill>
                <a:schemeClr val="lt1"/>
              </a:solidFill>
              <a:latin typeface="Lato"/>
              <a:ea typeface="Lato"/>
              <a:cs typeface="Lato"/>
              <a:sym typeface="Lato"/>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3" name="Shape 273"/>
        <p:cNvGrpSpPr/>
        <p:nvPr/>
      </p:nvGrpSpPr>
      <p:grpSpPr>
        <a:xfrm>
          <a:off x="0" y="0"/>
          <a:ext cx="0" cy="0"/>
          <a:chOff x="0" y="0"/>
          <a:chExt cx="0" cy="0"/>
        </a:xfrm>
      </p:grpSpPr>
      <p:sp>
        <p:nvSpPr>
          <p:cNvPr id="274" name="Google Shape;274;g1cb38281e4a_0_88"/>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275" name="Google Shape;275;g1cb38281e4a_0_88"/>
          <p:cNvSpPr txBox="1"/>
          <p:nvPr/>
        </p:nvSpPr>
        <p:spPr>
          <a:xfrm>
            <a:off x="360374" y="629069"/>
            <a:ext cx="66255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2000" u="none" cap="none" strike="noStrike">
                <a:solidFill>
                  <a:schemeClr val="accent2"/>
                </a:solidFill>
                <a:latin typeface="Lato"/>
                <a:ea typeface="Lato"/>
                <a:cs typeface="Lato"/>
                <a:sym typeface="Lato"/>
              </a:rPr>
              <a:t>By the end of the session, I will be able to:</a:t>
            </a:r>
            <a:endParaRPr b="1" i="0" sz="2000" u="none" cap="none" strike="noStrike">
              <a:solidFill>
                <a:schemeClr val="accent2"/>
              </a:solidFill>
              <a:latin typeface="Lato"/>
              <a:ea typeface="Lato"/>
              <a:cs typeface="Lato"/>
              <a:sym typeface="Lato"/>
            </a:endParaRPr>
          </a:p>
        </p:txBody>
      </p:sp>
      <p:sp>
        <p:nvSpPr>
          <p:cNvPr id="276" name="Google Shape;276;g1cb38281e4a_0_88"/>
          <p:cNvSpPr txBox="1"/>
          <p:nvPr/>
        </p:nvSpPr>
        <p:spPr>
          <a:xfrm>
            <a:off x="488176" y="1197875"/>
            <a:ext cx="7143900" cy="2697300"/>
          </a:xfrm>
          <a:prstGeom prst="rect">
            <a:avLst/>
          </a:prstGeom>
          <a:noFill/>
          <a:ln>
            <a:noFill/>
          </a:ln>
        </p:spPr>
        <p:txBody>
          <a:bodyPr anchorCtr="0" anchor="t" bIns="91425" lIns="91425" spcFirstLastPara="1" rIns="91425" wrap="square" tIns="91425">
            <a:spAutoFit/>
          </a:bodyPr>
          <a:lstStyle/>
          <a:p>
            <a:pPr indent="-368300" lvl="0" marL="457200" rtl="0" algn="l">
              <a:lnSpc>
                <a:spcPct val="107000"/>
              </a:lnSpc>
              <a:spcBef>
                <a:spcPts val="0"/>
              </a:spcBef>
              <a:spcAft>
                <a:spcPts val="0"/>
              </a:spcAft>
              <a:buClr>
                <a:srgbClr val="00FF00"/>
              </a:buClr>
              <a:buSzPts val="2200"/>
              <a:buFont typeface="Lato"/>
              <a:buChar char="●"/>
            </a:pPr>
            <a:r>
              <a:rPr b="1" lang="en-GB" sz="2200">
                <a:solidFill>
                  <a:srgbClr val="00FF00"/>
                </a:solidFill>
                <a:latin typeface="Lato"/>
                <a:ea typeface="Lato"/>
                <a:cs typeface="Lato"/>
                <a:sym typeface="Lato"/>
              </a:rPr>
              <a:t>Identify the costs and requirements for having a mobile phone contract</a:t>
            </a:r>
            <a:endParaRPr b="1" sz="2200">
              <a:solidFill>
                <a:srgbClr val="00FF00"/>
              </a:solidFill>
              <a:latin typeface="Lato"/>
              <a:ea typeface="Lato"/>
              <a:cs typeface="Lato"/>
              <a:sym typeface="Lato"/>
            </a:endParaRPr>
          </a:p>
          <a:p>
            <a:pPr indent="0" lvl="0" marL="457200" rtl="0" algn="l">
              <a:lnSpc>
                <a:spcPct val="107000"/>
              </a:lnSpc>
              <a:spcBef>
                <a:spcPts val="0"/>
              </a:spcBef>
              <a:spcAft>
                <a:spcPts val="0"/>
              </a:spcAft>
              <a:buNone/>
            </a:pPr>
            <a:r>
              <a:t/>
            </a:r>
            <a:endParaRPr b="1" sz="2200">
              <a:solidFill>
                <a:srgbClr val="00FF00"/>
              </a:solidFill>
              <a:latin typeface="Lato"/>
              <a:ea typeface="Lato"/>
              <a:cs typeface="Lato"/>
              <a:sym typeface="Lato"/>
            </a:endParaRPr>
          </a:p>
          <a:p>
            <a:pPr indent="-368300" lvl="0" marL="457200" rtl="0" algn="l">
              <a:lnSpc>
                <a:spcPct val="107000"/>
              </a:lnSpc>
              <a:spcBef>
                <a:spcPts val="0"/>
              </a:spcBef>
              <a:spcAft>
                <a:spcPts val="0"/>
              </a:spcAft>
              <a:buClr>
                <a:srgbClr val="00FF00"/>
              </a:buClr>
              <a:buSzPts val="2200"/>
              <a:buFont typeface="Lato"/>
              <a:buChar char="●"/>
            </a:pPr>
            <a:r>
              <a:rPr b="1" lang="en-GB" sz="2200">
                <a:solidFill>
                  <a:srgbClr val="00FF00"/>
                </a:solidFill>
                <a:latin typeface="Lato"/>
                <a:ea typeface="Lato"/>
                <a:cs typeface="Lato"/>
                <a:sym typeface="Lato"/>
              </a:rPr>
              <a:t>Compare different mobile phone contracts</a:t>
            </a:r>
            <a:endParaRPr sz="2200">
              <a:solidFill>
                <a:srgbClr val="00FF00"/>
              </a:solidFill>
              <a:latin typeface="Lato"/>
              <a:ea typeface="Lato"/>
              <a:cs typeface="Lato"/>
              <a:sym typeface="Lato"/>
            </a:endParaRPr>
          </a:p>
          <a:p>
            <a:pPr indent="0" lvl="0" marL="457200" rtl="0" algn="l">
              <a:lnSpc>
                <a:spcPct val="107000"/>
              </a:lnSpc>
              <a:spcBef>
                <a:spcPts val="0"/>
              </a:spcBef>
              <a:spcAft>
                <a:spcPts val="0"/>
              </a:spcAft>
              <a:buNone/>
            </a:pPr>
            <a:r>
              <a:t/>
            </a:r>
            <a:endParaRPr sz="2200">
              <a:solidFill>
                <a:schemeClr val="lt1"/>
              </a:solidFill>
              <a:latin typeface="Lato"/>
              <a:ea typeface="Lato"/>
              <a:cs typeface="Lato"/>
              <a:sym typeface="Lato"/>
            </a:endParaRPr>
          </a:p>
          <a:p>
            <a:pPr indent="-368300" lvl="0" marL="457200" rtl="0" algn="l">
              <a:lnSpc>
                <a:spcPct val="107000"/>
              </a:lnSpc>
              <a:spcBef>
                <a:spcPts val="0"/>
              </a:spcBef>
              <a:spcAft>
                <a:spcPts val="0"/>
              </a:spcAft>
              <a:buClr>
                <a:schemeClr val="accent6"/>
              </a:buClr>
              <a:buSzPts val="2200"/>
              <a:buFont typeface="Lato"/>
              <a:buChar char="●"/>
            </a:pPr>
            <a:r>
              <a:rPr b="1" lang="en-GB" sz="2200">
                <a:solidFill>
                  <a:schemeClr val="accent6"/>
                </a:solidFill>
                <a:latin typeface="Lato"/>
                <a:ea typeface="Lato"/>
                <a:cs typeface="Lato"/>
                <a:sym typeface="Lato"/>
              </a:rPr>
              <a:t>Suggest strategies to manage mobile phone costs</a:t>
            </a:r>
            <a:endParaRPr b="1" sz="2200">
              <a:solidFill>
                <a:schemeClr val="accent6"/>
              </a:solidFill>
              <a:latin typeface="Lato"/>
              <a:ea typeface="Lato"/>
              <a:cs typeface="Lato"/>
              <a:sym typeface="Lato"/>
            </a:endParaRPr>
          </a:p>
          <a:p>
            <a:pPr indent="0" lvl="0" marL="457200" rtl="0" algn="l">
              <a:lnSpc>
                <a:spcPct val="107000"/>
              </a:lnSpc>
              <a:spcBef>
                <a:spcPts val="0"/>
              </a:spcBef>
              <a:spcAft>
                <a:spcPts val="0"/>
              </a:spcAft>
              <a:buNone/>
            </a:pPr>
            <a:r>
              <a:t/>
            </a:r>
            <a:endParaRPr b="1" sz="2200">
              <a:solidFill>
                <a:schemeClr val="lt1"/>
              </a:solidFill>
              <a:latin typeface="Lato"/>
              <a:ea typeface="Lato"/>
              <a:cs typeface="Lato"/>
              <a:sym typeface="Lato"/>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g23009a846d12fc6_41"/>
          <p:cNvSpPr txBox="1"/>
          <p:nvPr/>
        </p:nvSpPr>
        <p:spPr>
          <a:xfrm>
            <a:off x="2118500" y="1336525"/>
            <a:ext cx="6601800" cy="1847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latin typeface="Lato"/>
                <a:ea typeface="Lato"/>
                <a:cs typeface="Lato"/>
                <a:sym typeface="Lato"/>
              </a:rPr>
              <a:t>Rowan is planning to go on holiday.</a:t>
            </a:r>
            <a:endParaRPr sz="1800">
              <a:latin typeface="Lato"/>
              <a:ea typeface="Lato"/>
              <a:cs typeface="Lato"/>
              <a:sym typeface="Lato"/>
            </a:endParaRPr>
          </a:p>
          <a:p>
            <a:pPr indent="0" lvl="0" marL="0" rtl="0" algn="l">
              <a:spcBef>
                <a:spcPts val="0"/>
              </a:spcBef>
              <a:spcAft>
                <a:spcPts val="0"/>
              </a:spcAft>
              <a:buNone/>
            </a:pPr>
            <a:r>
              <a:rPr lang="en-GB" sz="1800">
                <a:latin typeface="Lato"/>
                <a:ea typeface="Lato"/>
                <a:cs typeface="Lato"/>
                <a:sym typeface="Lato"/>
              </a:rPr>
              <a:t>Rowan’s carer is concerned that Rowan will not be responsible when using the phone on holiday. </a:t>
            </a:r>
            <a:endParaRPr sz="1800">
              <a:latin typeface="Lato"/>
              <a:ea typeface="Lato"/>
              <a:cs typeface="Lato"/>
              <a:sym typeface="Lato"/>
            </a:endParaRPr>
          </a:p>
          <a:p>
            <a:pPr indent="0" lvl="0" marL="0" rtl="0" algn="l">
              <a:spcBef>
                <a:spcPts val="0"/>
              </a:spcBef>
              <a:spcAft>
                <a:spcPts val="0"/>
              </a:spcAft>
              <a:buNone/>
            </a:pPr>
            <a:r>
              <a:t/>
            </a:r>
            <a:endParaRPr sz="1800">
              <a:latin typeface="Lato"/>
              <a:ea typeface="Lato"/>
              <a:cs typeface="Lato"/>
              <a:sym typeface="Lato"/>
            </a:endParaRPr>
          </a:p>
          <a:p>
            <a:pPr indent="-342900" lvl="0" marL="457200" rtl="0" algn="l">
              <a:spcBef>
                <a:spcPts val="0"/>
              </a:spcBef>
              <a:spcAft>
                <a:spcPts val="0"/>
              </a:spcAft>
              <a:buClr>
                <a:schemeClr val="accent1"/>
              </a:buClr>
              <a:buSzPts val="1800"/>
              <a:buFont typeface="Lato"/>
              <a:buChar char="●"/>
            </a:pPr>
            <a:r>
              <a:rPr lang="en-GB" sz="1800">
                <a:solidFill>
                  <a:schemeClr val="accent1"/>
                </a:solidFill>
                <a:latin typeface="Lato"/>
                <a:ea typeface="Lato"/>
                <a:cs typeface="Lato"/>
                <a:sym typeface="Lato"/>
              </a:rPr>
              <a:t>What do you think Rowan’s carer might be worried about?</a:t>
            </a:r>
            <a:endParaRPr sz="1800">
              <a:solidFill>
                <a:schemeClr val="accent1"/>
              </a:solidFill>
              <a:latin typeface="Lato"/>
              <a:ea typeface="Lato"/>
              <a:cs typeface="Lato"/>
              <a:sym typeface="Lato"/>
            </a:endParaRPr>
          </a:p>
          <a:p>
            <a:pPr indent="-342900" lvl="0" marL="457200" rtl="0" algn="l">
              <a:spcBef>
                <a:spcPts val="0"/>
              </a:spcBef>
              <a:spcAft>
                <a:spcPts val="0"/>
              </a:spcAft>
              <a:buClr>
                <a:schemeClr val="accent1"/>
              </a:buClr>
              <a:buSzPts val="1800"/>
              <a:buFont typeface="Lato"/>
              <a:buChar char="●"/>
            </a:pPr>
            <a:r>
              <a:rPr lang="en-GB" sz="1800">
                <a:solidFill>
                  <a:schemeClr val="accent1"/>
                </a:solidFill>
                <a:latin typeface="Lato"/>
                <a:ea typeface="Lato"/>
                <a:cs typeface="Lato"/>
                <a:sym typeface="Lato"/>
              </a:rPr>
              <a:t>What can Rowan’s carer do to manage their worries?</a:t>
            </a:r>
            <a:endParaRPr sz="1800">
              <a:solidFill>
                <a:schemeClr val="accent1"/>
              </a:solidFill>
              <a:latin typeface="Lato"/>
              <a:ea typeface="Lato"/>
              <a:cs typeface="Lato"/>
              <a:sym typeface="Lato"/>
            </a:endParaRPr>
          </a:p>
        </p:txBody>
      </p:sp>
      <p:sp>
        <p:nvSpPr>
          <p:cNvPr id="282" name="Google Shape;282;g23009a846d12fc6_41"/>
          <p:cNvSpPr txBox="1"/>
          <p:nvPr>
            <p:ph type="ctrTitle"/>
          </p:nvPr>
        </p:nvSpPr>
        <p:spPr>
          <a:xfrm>
            <a:off x="379375" y="253750"/>
            <a:ext cx="7731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0" i="0" sz="29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Managing your mobile phone costs</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2900" u="none" cap="none" strike="noStrike">
              <a:solidFill>
                <a:schemeClr val="accent2"/>
              </a:solidFill>
              <a:latin typeface="Lato"/>
              <a:ea typeface="Lato"/>
              <a:cs typeface="Lato"/>
              <a:sym typeface="Lato"/>
            </a:endParaRPr>
          </a:p>
        </p:txBody>
      </p:sp>
      <p:pic>
        <p:nvPicPr>
          <p:cNvPr id="283" name="Google Shape;283;g23009a846d12fc6_41"/>
          <p:cNvPicPr preferRelativeResize="0"/>
          <p:nvPr/>
        </p:nvPicPr>
        <p:blipFill rotWithShape="1">
          <a:blip r:embed="rId3">
            <a:alphaModFix/>
          </a:blip>
          <a:srcRect b="15095" l="0" r="0" t="0"/>
          <a:stretch/>
        </p:blipFill>
        <p:spPr>
          <a:xfrm>
            <a:off x="465925" y="1495899"/>
            <a:ext cx="1280725" cy="1502925"/>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g23009a846d12fc6_46"/>
          <p:cNvSpPr/>
          <p:nvPr/>
        </p:nvSpPr>
        <p:spPr>
          <a:xfrm>
            <a:off x="7960425" y="4312350"/>
            <a:ext cx="970200" cy="678900"/>
          </a:xfrm>
          <a:prstGeom prst="roundRect">
            <a:avLst>
              <a:gd fmla="val 16667" name="adj"/>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chemeClr val="lt1"/>
              </a:solidFill>
            </a:endParaRPr>
          </a:p>
        </p:txBody>
      </p:sp>
      <p:sp>
        <p:nvSpPr>
          <p:cNvPr id="289" name="Google Shape;289;g23009a846d12fc6_46"/>
          <p:cNvSpPr txBox="1"/>
          <p:nvPr/>
        </p:nvSpPr>
        <p:spPr>
          <a:xfrm>
            <a:off x="929725" y="906025"/>
            <a:ext cx="5600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290" name="Google Shape;290;g23009a846d12fc6_46"/>
          <p:cNvSpPr txBox="1"/>
          <p:nvPr>
            <p:ph type="ctrTitle"/>
          </p:nvPr>
        </p:nvSpPr>
        <p:spPr>
          <a:xfrm>
            <a:off x="379375" y="253750"/>
            <a:ext cx="7731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0" i="0" sz="29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Managing your mobile phone costs</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2900" u="none" cap="none" strike="noStrike">
              <a:solidFill>
                <a:schemeClr val="accent2"/>
              </a:solidFill>
              <a:latin typeface="Lato"/>
              <a:ea typeface="Lato"/>
              <a:cs typeface="Lato"/>
              <a:sym typeface="Lato"/>
            </a:endParaRPr>
          </a:p>
        </p:txBody>
      </p:sp>
      <p:pic>
        <p:nvPicPr>
          <p:cNvPr id="291" name="Google Shape;291;g23009a846d12fc6_46"/>
          <p:cNvPicPr preferRelativeResize="0"/>
          <p:nvPr/>
        </p:nvPicPr>
        <p:blipFill>
          <a:blip r:embed="rId3">
            <a:alphaModFix/>
          </a:blip>
          <a:stretch>
            <a:fillRect/>
          </a:stretch>
        </p:blipFill>
        <p:spPr>
          <a:xfrm>
            <a:off x="4912025" y="1458625"/>
            <a:ext cx="1767138" cy="1572684"/>
          </a:xfrm>
          <a:prstGeom prst="rect">
            <a:avLst/>
          </a:prstGeom>
          <a:noFill/>
          <a:ln>
            <a:noFill/>
          </a:ln>
        </p:spPr>
      </p:pic>
      <p:pic>
        <p:nvPicPr>
          <p:cNvPr id="292" name="Google Shape;292;g23009a846d12fc6_46"/>
          <p:cNvPicPr preferRelativeResize="0"/>
          <p:nvPr/>
        </p:nvPicPr>
        <p:blipFill>
          <a:blip r:embed="rId4">
            <a:alphaModFix/>
          </a:blip>
          <a:stretch>
            <a:fillRect/>
          </a:stretch>
        </p:blipFill>
        <p:spPr>
          <a:xfrm>
            <a:off x="2615900" y="1351100"/>
            <a:ext cx="1941100" cy="1727506"/>
          </a:xfrm>
          <a:prstGeom prst="rect">
            <a:avLst/>
          </a:prstGeom>
          <a:noFill/>
          <a:ln>
            <a:noFill/>
          </a:ln>
        </p:spPr>
      </p:pic>
      <p:grpSp>
        <p:nvGrpSpPr>
          <p:cNvPr id="293" name="Google Shape;293;g23009a846d12fc6_46"/>
          <p:cNvGrpSpPr/>
          <p:nvPr/>
        </p:nvGrpSpPr>
        <p:grpSpPr>
          <a:xfrm>
            <a:off x="6957975" y="1507254"/>
            <a:ext cx="2107500" cy="3423909"/>
            <a:chOff x="250375" y="1657891"/>
            <a:chExt cx="2107500" cy="3423909"/>
          </a:xfrm>
        </p:grpSpPr>
        <p:pic>
          <p:nvPicPr>
            <p:cNvPr id="294" name="Google Shape;294;g23009a846d12fc6_46"/>
            <p:cNvPicPr preferRelativeResize="0"/>
            <p:nvPr/>
          </p:nvPicPr>
          <p:blipFill>
            <a:blip r:embed="rId5">
              <a:alphaModFix/>
            </a:blip>
            <a:stretch>
              <a:fillRect/>
            </a:stretch>
          </p:blipFill>
          <p:spPr>
            <a:xfrm>
              <a:off x="302650" y="1657891"/>
              <a:ext cx="1767138" cy="1572684"/>
            </a:xfrm>
            <a:prstGeom prst="rect">
              <a:avLst/>
            </a:prstGeom>
            <a:noFill/>
            <a:ln>
              <a:noFill/>
            </a:ln>
          </p:spPr>
        </p:pic>
        <p:sp>
          <p:nvSpPr>
            <p:cNvPr id="295" name="Google Shape;295;g23009a846d12fc6_46"/>
            <p:cNvSpPr txBox="1"/>
            <p:nvPr/>
          </p:nvSpPr>
          <p:spPr>
            <a:xfrm>
              <a:off x="250375" y="3388600"/>
              <a:ext cx="2107500" cy="169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t>Shop around and do the </a:t>
              </a:r>
              <a:r>
                <a:rPr b="1" lang="en-GB"/>
                <a:t>research</a:t>
              </a:r>
              <a:r>
                <a:rPr b="1" lang="en-GB"/>
                <a:t>.</a:t>
              </a:r>
              <a:r>
                <a:rPr lang="en-GB"/>
                <a:t> Is the phone cheaper to buy outright or as part of a contract? Look for the best deals for both the phone and </a:t>
              </a:r>
              <a:r>
                <a:rPr lang="en-GB"/>
                <a:t>insurance</a:t>
              </a:r>
              <a:r>
                <a:rPr lang="en-GB"/>
                <a:t>.</a:t>
              </a:r>
              <a:endParaRPr/>
            </a:p>
          </p:txBody>
        </p:sp>
      </p:grpSp>
      <p:grpSp>
        <p:nvGrpSpPr>
          <p:cNvPr id="296" name="Google Shape;296;g23009a846d12fc6_46"/>
          <p:cNvGrpSpPr/>
          <p:nvPr/>
        </p:nvGrpSpPr>
        <p:grpSpPr>
          <a:xfrm>
            <a:off x="102000" y="1660100"/>
            <a:ext cx="2243100" cy="3118225"/>
            <a:chOff x="2233575" y="1747875"/>
            <a:chExt cx="2243100" cy="3118225"/>
          </a:xfrm>
        </p:grpSpPr>
        <p:pic>
          <p:nvPicPr>
            <p:cNvPr id="297" name="Google Shape;297;g23009a846d12fc6_46"/>
            <p:cNvPicPr preferRelativeResize="0"/>
            <p:nvPr/>
          </p:nvPicPr>
          <p:blipFill>
            <a:blip r:embed="rId6">
              <a:alphaModFix/>
            </a:blip>
            <a:stretch>
              <a:fillRect/>
            </a:stretch>
          </p:blipFill>
          <p:spPr>
            <a:xfrm>
              <a:off x="2441300" y="1747875"/>
              <a:ext cx="1564925" cy="1392725"/>
            </a:xfrm>
            <a:prstGeom prst="rect">
              <a:avLst/>
            </a:prstGeom>
            <a:noFill/>
            <a:ln>
              <a:noFill/>
            </a:ln>
          </p:spPr>
        </p:pic>
        <p:sp>
          <p:nvSpPr>
            <p:cNvPr id="298" name="Google Shape;298;g23009a846d12fc6_46"/>
            <p:cNvSpPr txBox="1"/>
            <p:nvPr/>
          </p:nvSpPr>
          <p:spPr>
            <a:xfrm>
              <a:off x="2233575" y="3388600"/>
              <a:ext cx="22431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t>Match the package to needs. </a:t>
              </a:r>
              <a:r>
                <a:rPr lang="en-GB"/>
                <a:t>How much data was used previously? No need to sign up to an </a:t>
              </a:r>
              <a:r>
                <a:rPr lang="en-GB"/>
                <a:t>unlimited</a:t>
              </a:r>
              <a:r>
                <a:rPr lang="en-GB"/>
                <a:t> data plan if not much data is being used.</a:t>
              </a:r>
              <a:endParaRPr/>
            </a:p>
          </p:txBody>
        </p:sp>
      </p:grpSp>
      <p:sp>
        <p:nvSpPr>
          <p:cNvPr id="299" name="Google Shape;299;g23009a846d12fc6_46"/>
          <p:cNvSpPr txBox="1"/>
          <p:nvPr/>
        </p:nvSpPr>
        <p:spPr>
          <a:xfrm>
            <a:off x="5008948" y="3262650"/>
            <a:ext cx="1856400" cy="1477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t>Is a new phone a need or a want? </a:t>
            </a:r>
            <a:r>
              <a:rPr lang="en-GB"/>
              <a:t>If it’s a want the best thing </a:t>
            </a:r>
            <a:r>
              <a:rPr lang="en-GB"/>
              <a:t>could</a:t>
            </a:r>
            <a:r>
              <a:rPr lang="en-GB"/>
              <a:t> be to stick with the phone in hand.</a:t>
            </a:r>
            <a:endParaRPr/>
          </a:p>
        </p:txBody>
      </p:sp>
      <p:sp>
        <p:nvSpPr>
          <p:cNvPr id="300" name="Google Shape;300;g23009a846d12fc6_46"/>
          <p:cNvSpPr txBox="1"/>
          <p:nvPr/>
        </p:nvSpPr>
        <p:spPr>
          <a:xfrm>
            <a:off x="2555463" y="3262650"/>
            <a:ext cx="2243100" cy="169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t>Reduce data where possible</a:t>
            </a:r>
            <a:r>
              <a:rPr b="1" lang="en-GB"/>
              <a:t>. </a:t>
            </a:r>
            <a:r>
              <a:rPr lang="en-GB"/>
              <a:t>Test turning off notifications, turning the screen to black &amp; white, or using airplane mode when the phone is not in use.</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pic>
        <p:nvPicPr>
          <p:cNvPr id="305" name="Google Shape;305;g1fb312b87e9_0_91"/>
          <p:cNvPicPr preferRelativeResize="0"/>
          <p:nvPr/>
        </p:nvPicPr>
        <p:blipFill>
          <a:blip r:embed="rId3">
            <a:alphaModFix/>
          </a:blip>
          <a:stretch>
            <a:fillRect/>
          </a:stretch>
        </p:blipFill>
        <p:spPr>
          <a:xfrm>
            <a:off x="360375" y="1609375"/>
            <a:ext cx="2479775" cy="2479775"/>
          </a:xfrm>
          <a:prstGeom prst="rect">
            <a:avLst/>
          </a:prstGeom>
          <a:noFill/>
          <a:ln>
            <a:noFill/>
          </a:ln>
        </p:spPr>
      </p:pic>
      <p:sp>
        <p:nvSpPr>
          <p:cNvPr id="306" name="Google Shape;306;g1fb312b87e9_0_91"/>
          <p:cNvSpPr txBox="1"/>
          <p:nvPr/>
        </p:nvSpPr>
        <p:spPr>
          <a:xfrm>
            <a:off x="3369875" y="2177625"/>
            <a:ext cx="53799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latin typeface="Lato"/>
                <a:ea typeface="Lato"/>
                <a:cs typeface="Lato"/>
                <a:sym typeface="Lato"/>
              </a:rPr>
              <a:t>Send Rowan a postcard </a:t>
            </a:r>
            <a:r>
              <a:rPr lang="en-GB" sz="1800">
                <a:latin typeface="Lato"/>
                <a:ea typeface="Lato"/>
                <a:cs typeface="Lato"/>
                <a:sym typeface="Lato"/>
              </a:rPr>
              <a:t>giving advice on things that he should consider to manage his mobile phone costs, especially while he is travelling.</a:t>
            </a:r>
            <a:endParaRPr sz="1800">
              <a:latin typeface="Lato"/>
              <a:ea typeface="Lato"/>
              <a:cs typeface="Lato"/>
              <a:sym typeface="Lato"/>
            </a:endParaRPr>
          </a:p>
        </p:txBody>
      </p:sp>
      <p:sp>
        <p:nvSpPr>
          <p:cNvPr id="307" name="Google Shape;307;g1fb312b87e9_0_91"/>
          <p:cNvSpPr txBox="1"/>
          <p:nvPr>
            <p:ph type="ctrTitle"/>
          </p:nvPr>
        </p:nvSpPr>
        <p:spPr>
          <a:xfrm>
            <a:off x="379375" y="253750"/>
            <a:ext cx="7731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0" i="0" sz="29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Managing your mobile phone costs</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2900" u="none" cap="none" strike="noStrike">
              <a:solidFill>
                <a:schemeClr val="accent2"/>
              </a:solidFill>
              <a:latin typeface="Lato"/>
              <a:ea typeface="Lato"/>
              <a:cs typeface="Lato"/>
              <a:sym typeface="Lato"/>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pic>
        <p:nvPicPr>
          <p:cNvPr id="312" name="Google Shape;312;g2762c0ef7c3_0_122"/>
          <p:cNvPicPr preferRelativeResize="0"/>
          <p:nvPr/>
        </p:nvPicPr>
        <p:blipFill>
          <a:blip r:embed="rId3">
            <a:alphaModFix/>
          </a:blip>
          <a:stretch>
            <a:fillRect/>
          </a:stretch>
        </p:blipFill>
        <p:spPr>
          <a:xfrm>
            <a:off x="6454500" y="1250450"/>
            <a:ext cx="2735325" cy="2735325"/>
          </a:xfrm>
          <a:prstGeom prst="rect">
            <a:avLst/>
          </a:prstGeom>
          <a:noFill/>
          <a:ln>
            <a:noFill/>
          </a:ln>
        </p:spPr>
      </p:pic>
      <p:sp>
        <p:nvSpPr>
          <p:cNvPr id="313" name="Google Shape;313;g2762c0ef7c3_0_122"/>
          <p:cNvSpPr txBox="1"/>
          <p:nvPr/>
        </p:nvSpPr>
        <p:spPr>
          <a:xfrm>
            <a:off x="230625" y="1748238"/>
            <a:ext cx="6369900" cy="24012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SzPts val="1800"/>
              <a:buFont typeface="Lato"/>
              <a:buAutoNum type="arabicPeriod"/>
            </a:pPr>
            <a:r>
              <a:rPr lang="en-GB" sz="1800">
                <a:latin typeface="Lato"/>
                <a:ea typeface="Lato"/>
                <a:cs typeface="Lato"/>
                <a:sym typeface="Lato"/>
              </a:rPr>
              <a:t>Is having a mobile phone a ‘need’ or a ‘want’?</a:t>
            </a:r>
            <a:endParaRPr sz="1800">
              <a:latin typeface="Lato"/>
              <a:ea typeface="Lato"/>
              <a:cs typeface="Lato"/>
              <a:sym typeface="Lato"/>
            </a:endParaRPr>
          </a:p>
          <a:p>
            <a:pPr indent="0" lvl="0" marL="457200" rtl="0" algn="l">
              <a:spcBef>
                <a:spcPts val="0"/>
              </a:spcBef>
              <a:spcAft>
                <a:spcPts val="0"/>
              </a:spcAft>
              <a:buNone/>
            </a:pPr>
            <a:r>
              <a:t/>
            </a:r>
            <a:endParaRPr sz="1800">
              <a:latin typeface="Lato"/>
              <a:ea typeface="Lato"/>
              <a:cs typeface="Lato"/>
              <a:sym typeface="Lato"/>
            </a:endParaRPr>
          </a:p>
          <a:p>
            <a:pPr indent="-342900" lvl="0" marL="457200" rtl="0" algn="l">
              <a:spcBef>
                <a:spcPts val="0"/>
              </a:spcBef>
              <a:spcAft>
                <a:spcPts val="0"/>
              </a:spcAft>
              <a:buSzPts val="1800"/>
              <a:buFont typeface="Lato"/>
              <a:buAutoNum type="arabicPeriod"/>
            </a:pPr>
            <a:r>
              <a:rPr lang="en-GB" sz="1800">
                <a:latin typeface="Lato"/>
                <a:ea typeface="Lato"/>
                <a:cs typeface="Lato"/>
                <a:sym typeface="Lato"/>
              </a:rPr>
              <a:t>Prioritise the ‘nice to haves’ or ‘wants’ and write down how this could help you manage costs when deciding what contract to sign up for.</a:t>
            </a:r>
            <a:endParaRPr sz="1800">
              <a:latin typeface="Lato"/>
              <a:ea typeface="Lato"/>
              <a:cs typeface="Lato"/>
              <a:sym typeface="Lato"/>
            </a:endParaRPr>
          </a:p>
          <a:p>
            <a:pPr indent="0" lvl="0" marL="457200" rtl="0" algn="l">
              <a:spcBef>
                <a:spcPts val="0"/>
              </a:spcBef>
              <a:spcAft>
                <a:spcPts val="0"/>
              </a:spcAft>
              <a:buNone/>
            </a:pPr>
            <a:r>
              <a:rPr i="1" lang="en-GB" sz="1800">
                <a:latin typeface="Lato"/>
                <a:ea typeface="Lato"/>
                <a:cs typeface="Lato"/>
                <a:sym typeface="Lato"/>
              </a:rPr>
              <a:t>For example, unlimited texts is important to me but I don’t need data for the EU as I don’t intend to travel outside of the UK.</a:t>
            </a:r>
            <a:endParaRPr i="1" sz="1800">
              <a:latin typeface="Lato"/>
              <a:ea typeface="Lato"/>
              <a:cs typeface="Lato"/>
              <a:sym typeface="Lato"/>
            </a:endParaRPr>
          </a:p>
        </p:txBody>
      </p:sp>
      <p:sp>
        <p:nvSpPr>
          <p:cNvPr id="314" name="Google Shape;314;g2762c0ef7c3_0_122"/>
          <p:cNvSpPr txBox="1"/>
          <p:nvPr>
            <p:ph type="ctrTitle"/>
          </p:nvPr>
        </p:nvSpPr>
        <p:spPr>
          <a:xfrm>
            <a:off x="379375" y="253750"/>
            <a:ext cx="7731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0" i="0" sz="29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Reflection</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2900" u="none" cap="none" strike="noStrike">
              <a:solidFill>
                <a:schemeClr val="accent2"/>
              </a:solidFill>
              <a:latin typeface="Lato"/>
              <a:ea typeface="Lato"/>
              <a:cs typeface="Lato"/>
              <a:sym typeface="Lato"/>
            </a:endParaRPr>
          </a:p>
        </p:txBody>
      </p:sp>
      <p:sp>
        <p:nvSpPr>
          <p:cNvPr id="315" name="Google Shape;315;g2762c0ef7c3_0_122"/>
          <p:cNvSpPr txBox="1"/>
          <p:nvPr/>
        </p:nvSpPr>
        <p:spPr>
          <a:xfrm>
            <a:off x="184725" y="1166350"/>
            <a:ext cx="6773400" cy="393600"/>
          </a:xfrm>
          <a:prstGeom prst="rect">
            <a:avLst/>
          </a:prstGeom>
          <a:solidFill>
            <a:schemeClr val="accent2"/>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GB" sz="1600">
                <a:solidFill>
                  <a:schemeClr val="accent6"/>
                </a:solidFill>
                <a:latin typeface="Lato"/>
                <a:ea typeface="Lato"/>
                <a:cs typeface="Lato"/>
                <a:sym typeface="Lato"/>
              </a:rPr>
              <a:t>Let’s revisit our starting point and see if any of our views have changed.</a:t>
            </a:r>
            <a:endParaRPr b="1" sz="1600">
              <a:solidFill>
                <a:schemeClr val="accent6"/>
              </a:solidFill>
              <a:latin typeface="Lato"/>
              <a:ea typeface="Lato"/>
              <a:cs typeface="Lato"/>
              <a:sym typeface="Lat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 name="Shape 50"/>
        <p:cNvGrpSpPr/>
        <p:nvPr/>
      </p:nvGrpSpPr>
      <p:grpSpPr>
        <a:xfrm>
          <a:off x="0" y="0"/>
          <a:ext cx="0" cy="0"/>
          <a:chOff x="0" y="0"/>
          <a:chExt cx="0" cy="0"/>
        </a:xfrm>
      </p:grpSpPr>
      <p:sp>
        <p:nvSpPr>
          <p:cNvPr id="51" name="Google Shape;51;g1466ef7c987_0_0"/>
          <p:cNvSpPr txBox="1"/>
          <p:nvPr/>
        </p:nvSpPr>
        <p:spPr>
          <a:xfrm>
            <a:off x="360375" y="270375"/>
            <a:ext cx="8031000" cy="7812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rPr b="1" i="0" lang="en-GB" sz="2900" u="none" cap="none" strike="noStrike">
                <a:solidFill>
                  <a:srgbClr val="FF8022"/>
                </a:solidFill>
                <a:latin typeface="Lato"/>
                <a:ea typeface="Lato"/>
                <a:cs typeface="Lato"/>
                <a:sym typeface="Lato"/>
              </a:rPr>
              <a:t>Having a respectful learning environment</a:t>
            </a:r>
            <a:endParaRPr b="1" i="0" sz="2900" u="none" cap="none" strike="noStrike">
              <a:solidFill>
                <a:srgbClr val="FF8022"/>
              </a:solidFill>
              <a:latin typeface="Lato"/>
              <a:ea typeface="Lato"/>
              <a:cs typeface="Lato"/>
              <a:sym typeface="Lato"/>
            </a:endParaRPr>
          </a:p>
        </p:txBody>
      </p:sp>
      <p:sp>
        <p:nvSpPr>
          <p:cNvPr id="52" name="Google Shape;52;g1466ef7c987_0_0"/>
          <p:cNvSpPr txBox="1"/>
          <p:nvPr/>
        </p:nvSpPr>
        <p:spPr>
          <a:xfrm>
            <a:off x="324100" y="1254075"/>
            <a:ext cx="7638000" cy="1908600"/>
          </a:xfrm>
          <a:prstGeom prst="rect">
            <a:avLst/>
          </a:prstGeom>
          <a:noFill/>
          <a:ln>
            <a:noFill/>
          </a:ln>
        </p:spPr>
        <p:txBody>
          <a:bodyPr anchorCtr="0" anchor="t" bIns="91425" lIns="91425" spcFirstLastPara="1" rIns="91425" wrap="square" tIns="91425">
            <a:spAutoFit/>
          </a:bodyPr>
          <a:lstStyle/>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listen to each other respectfully</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avoid making judgements or assumptions about others</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comment on what has been said, not the person who has said it</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won’t put anyone on the spot and we have the right to pass</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not share personal stories or ask personal questions</a:t>
            </a:r>
            <a:endParaRPr b="1" i="0" sz="1600" u="none" cap="none" strike="noStrike">
              <a:solidFill>
                <a:schemeClr val="accent2"/>
              </a:solidFill>
              <a:latin typeface="Lato"/>
              <a:ea typeface="Lato"/>
              <a:cs typeface="Lato"/>
              <a:sym typeface="Lato"/>
            </a:endParaRPr>
          </a:p>
        </p:txBody>
      </p:sp>
      <p:sp>
        <p:nvSpPr>
          <p:cNvPr id="53" name="Google Shape;53;g1466ef7c987_0_0"/>
          <p:cNvSpPr txBox="1"/>
          <p:nvPr/>
        </p:nvSpPr>
        <p:spPr>
          <a:xfrm>
            <a:off x="418625" y="3452475"/>
            <a:ext cx="8242200" cy="677100"/>
          </a:xfrm>
          <a:prstGeom prst="rect">
            <a:avLst/>
          </a:prstGeom>
          <a:noFill/>
          <a:ln cap="flat" cmpd="sng" w="28575">
            <a:solidFill>
              <a:srgbClr val="FF802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1" i="0" lang="en-GB" sz="1600" u="none" cap="none" strike="noStrike">
                <a:solidFill>
                  <a:srgbClr val="FFFFFF"/>
                </a:solidFill>
                <a:latin typeface="Lato"/>
                <a:ea typeface="Lato"/>
                <a:cs typeface="Lato"/>
                <a:sym typeface="Lato"/>
              </a:rPr>
              <a:t>If there is a question that you do not wish to ask aloud, you can write it on a post-it note which will be collected throughout the session and answered at the end</a:t>
            </a:r>
            <a:endParaRPr b="1" i="0" sz="1600" u="none" cap="none" strike="noStrike">
              <a:solidFill>
                <a:srgbClr val="FFFFFF"/>
              </a:solidFill>
              <a:latin typeface="Lato"/>
              <a:ea typeface="Lato"/>
              <a:cs typeface="Lato"/>
              <a:sym typeface="Lat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g1cb38281e4a_0_95"/>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21" name="Google Shape;321;g1cb38281e4a_0_95"/>
          <p:cNvSpPr txBox="1"/>
          <p:nvPr/>
        </p:nvSpPr>
        <p:spPr>
          <a:xfrm>
            <a:off x="360374" y="629069"/>
            <a:ext cx="66255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2000" u="none" cap="none" strike="noStrike">
                <a:solidFill>
                  <a:schemeClr val="accent2"/>
                </a:solidFill>
                <a:latin typeface="Lato"/>
                <a:ea typeface="Lato"/>
                <a:cs typeface="Lato"/>
                <a:sym typeface="Lato"/>
              </a:rPr>
              <a:t>By the end of the session, I will be able to:</a:t>
            </a:r>
            <a:endParaRPr b="1" i="0" sz="2000" u="none" cap="none" strike="noStrike">
              <a:solidFill>
                <a:schemeClr val="accent2"/>
              </a:solidFill>
              <a:latin typeface="Lato"/>
              <a:ea typeface="Lato"/>
              <a:cs typeface="Lato"/>
              <a:sym typeface="Lato"/>
            </a:endParaRPr>
          </a:p>
        </p:txBody>
      </p:sp>
      <p:sp>
        <p:nvSpPr>
          <p:cNvPr id="322" name="Google Shape;322;g1cb38281e4a_0_95"/>
          <p:cNvSpPr txBox="1"/>
          <p:nvPr/>
        </p:nvSpPr>
        <p:spPr>
          <a:xfrm>
            <a:off x="488167" y="1197887"/>
            <a:ext cx="6625500" cy="2697300"/>
          </a:xfrm>
          <a:prstGeom prst="rect">
            <a:avLst/>
          </a:prstGeom>
          <a:noFill/>
          <a:ln>
            <a:noFill/>
          </a:ln>
        </p:spPr>
        <p:txBody>
          <a:bodyPr anchorCtr="0" anchor="t" bIns="91425" lIns="91425" spcFirstLastPara="1" rIns="91425" wrap="square" tIns="91425">
            <a:spAutoFit/>
          </a:bodyPr>
          <a:lstStyle/>
          <a:p>
            <a:pPr indent="-368300" lvl="0" marL="457200" rtl="0" algn="l">
              <a:lnSpc>
                <a:spcPct val="107000"/>
              </a:lnSpc>
              <a:spcBef>
                <a:spcPts val="0"/>
              </a:spcBef>
              <a:spcAft>
                <a:spcPts val="0"/>
              </a:spcAft>
              <a:buClr>
                <a:srgbClr val="00FF00"/>
              </a:buClr>
              <a:buSzPts val="2200"/>
              <a:buFont typeface="Lato"/>
              <a:buChar char="●"/>
            </a:pPr>
            <a:r>
              <a:rPr b="1" lang="en-GB" sz="2200">
                <a:solidFill>
                  <a:srgbClr val="00FF00"/>
                </a:solidFill>
                <a:latin typeface="Lato"/>
                <a:ea typeface="Lato"/>
                <a:cs typeface="Lato"/>
                <a:sym typeface="Lato"/>
              </a:rPr>
              <a:t>Identify the costs and requirements for having a mobile phone contract</a:t>
            </a:r>
            <a:endParaRPr b="1" sz="2200">
              <a:solidFill>
                <a:srgbClr val="00FF00"/>
              </a:solidFill>
              <a:latin typeface="Lato"/>
              <a:ea typeface="Lato"/>
              <a:cs typeface="Lato"/>
              <a:sym typeface="Lato"/>
            </a:endParaRPr>
          </a:p>
          <a:p>
            <a:pPr indent="0" lvl="0" marL="457200" rtl="0" algn="l">
              <a:lnSpc>
                <a:spcPct val="107000"/>
              </a:lnSpc>
              <a:spcBef>
                <a:spcPts val="0"/>
              </a:spcBef>
              <a:spcAft>
                <a:spcPts val="0"/>
              </a:spcAft>
              <a:buNone/>
            </a:pPr>
            <a:r>
              <a:t/>
            </a:r>
            <a:endParaRPr b="1" sz="2200">
              <a:solidFill>
                <a:srgbClr val="00FF00"/>
              </a:solidFill>
              <a:latin typeface="Lato"/>
              <a:ea typeface="Lato"/>
              <a:cs typeface="Lato"/>
              <a:sym typeface="Lato"/>
            </a:endParaRPr>
          </a:p>
          <a:p>
            <a:pPr indent="-368300" lvl="0" marL="457200" rtl="0" algn="l">
              <a:lnSpc>
                <a:spcPct val="107000"/>
              </a:lnSpc>
              <a:spcBef>
                <a:spcPts val="0"/>
              </a:spcBef>
              <a:spcAft>
                <a:spcPts val="0"/>
              </a:spcAft>
              <a:buClr>
                <a:srgbClr val="00FF00"/>
              </a:buClr>
              <a:buSzPts val="2200"/>
              <a:buFont typeface="Lato"/>
              <a:buChar char="●"/>
            </a:pPr>
            <a:r>
              <a:rPr b="1" lang="en-GB" sz="2200">
                <a:solidFill>
                  <a:srgbClr val="00FF00"/>
                </a:solidFill>
                <a:latin typeface="Lato"/>
                <a:ea typeface="Lato"/>
                <a:cs typeface="Lato"/>
                <a:sym typeface="Lato"/>
              </a:rPr>
              <a:t>Compare different mobile phone contracts</a:t>
            </a:r>
            <a:endParaRPr b="1" sz="2200">
              <a:solidFill>
                <a:srgbClr val="00FF00"/>
              </a:solidFill>
              <a:latin typeface="Lato"/>
              <a:ea typeface="Lato"/>
              <a:cs typeface="Lato"/>
              <a:sym typeface="Lato"/>
            </a:endParaRPr>
          </a:p>
          <a:p>
            <a:pPr indent="0" lvl="0" marL="457200" rtl="0" algn="l">
              <a:lnSpc>
                <a:spcPct val="107000"/>
              </a:lnSpc>
              <a:spcBef>
                <a:spcPts val="0"/>
              </a:spcBef>
              <a:spcAft>
                <a:spcPts val="0"/>
              </a:spcAft>
              <a:buNone/>
            </a:pPr>
            <a:r>
              <a:t/>
            </a:r>
            <a:endParaRPr b="1" sz="2200">
              <a:solidFill>
                <a:srgbClr val="00FF00"/>
              </a:solidFill>
              <a:latin typeface="Lato"/>
              <a:ea typeface="Lato"/>
              <a:cs typeface="Lato"/>
              <a:sym typeface="Lato"/>
            </a:endParaRPr>
          </a:p>
          <a:p>
            <a:pPr indent="-368300" lvl="0" marL="457200" rtl="0" algn="l">
              <a:lnSpc>
                <a:spcPct val="107000"/>
              </a:lnSpc>
              <a:spcBef>
                <a:spcPts val="0"/>
              </a:spcBef>
              <a:spcAft>
                <a:spcPts val="0"/>
              </a:spcAft>
              <a:buClr>
                <a:srgbClr val="00FF00"/>
              </a:buClr>
              <a:buSzPts val="2200"/>
              <a:buFont typeface="Lato"/>
              <a:buChar char="●"/>
            </a:pPr>
            <a:r>
              <a:rPr b="1" lang="en-GB" sz="2200">
                <a:solidFill>
                  <a:srgbClr val="00FF00"/>
                </a:solidFill>
                <a:latin typeface="Lato"/>
                <a:ea typeface="Lato"/>
                <a:cs typeface="Lato"/>
                <a:sym typeface="Lato"/>
              </a:rPr>
              <a:t>Describe strategies to manage mobile phone costs</a:t>
            </a:r>
            <a:endParaRPr b="1" i="0" sz="2200" u="none" cap="none" strike="noStrike">
              <a:solidFill>
                <a:srgbClr val="00FF00"/>
              </a:solidFill>
              <a:latin typeface="Lato"/>
              <a:ea typeface="Lato"/>
              <a:cs typeface="Lato"/>
              <a:sym typeface="Lato"/>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g23009a846d12fc6_52"/>
          <p:cNvSpPr txBox="1"/>
          <p:nvPr/>
        </p:nvSpPr>
        <p:spPr>
          <a:xfrm>
            <a:off x="1153675" y="1946850"/>
            <a:ext cx="6922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328" name="Google Shape;328;g23009a846d12fc6_52"/>
          <p:cNvSpPr txBox="1"/>
          <p:nvPr/>
        </p:nvSpPr>
        <p:spPr>
          <a:xfrm>
            <a:off x="152400" y="1102150"/>
            <a:ext cx="8884500" cy="4024800"/>
          </a:xfrm>
          <a:prstGeom prst="rect">
            <a:avLst/>
          </a:prstGeom>
          <a:noFill/>
          <a:ln>
            <a:noFill/>
          </a:ln>
        </p:spPr>
        <p:txBody>
          <a:bodyPr anchorCtr="0" anchor="t" bIns="45700" lIns="0" spcFirstLastPara="1" rIns="0" wrap="square" tIns="45700">
            <a:noAutofit/>
          </a:bodyPr>
          <a:lstStyle/>
          <a:p>
            <a:pPr indent="0" lvl="0" marL="1799" rtl="0" algn="l">
              <a:spcBef>
                <a:spcPts val="0"/>
              </a:spcBef>
              <a:spcAft>
                <a:spcPts val="0"/>
              </a:spcAft>
              <a:buNone/>
            </a:pPr>
            <a:r>
              <a:rPr b="1" lang="en-GB" sz="1600">
                <a:solidFill>
                  <a:srgbClr val="191919"/>
                </a:solidFill>
                <a:latin typeface="Lato"/>
                <a:ea typeface="Lato"/>
                <a:cs typeface="Lato"/>
                <a:sym typeface="Lato"/>
              </a:rPr>
              <a:t>What is mobile phone insurance?</a:t>
            </a:r>
            <a:endParaRPr sz="1600">
              <a:solidFill>
                <a:srgbClr val="191919"/>
              </a:solidFill>
              <a:latin typeface="Lato"/>
              <a:ea typeface="Lato"/>
              <a:cs typeface="Lato"/>
              <a:sym typeface="Lato"/>
            </a:endParaRPr>
          </a:p>
          <a:p>
            <a:pPr indent="-241300" lvl="0" marL="230399" rtl="0" algn="l">
              <a:spcBef>
                <a:spcPts val="1000"/>
              </a:spcBef>
              <a:spcAft>
                <a:spcPts val="0"/>
              </a:spcAft>
              <a:buClr>
                <a:srgbClr val="191919"/>
              </a:buClr>
              <a:buSzPts val="1600"/>
              <a:buFont typeface="Lato"/>
              <a:buChar char="●"/>
            </a:pPr>
            <a:r>
              <a:rPr lang="en-GB" sz="1600">
                <a:solidFill>
                  <a:srgbClr val="191919"/>
                </a:solidFill>
                <a:latin typeface="Lato"/>
                <a:ea typeface="Lato"/>
                <a:cs typeface="Lato"/>
                <a:sym typeface="Lato"/>
              </a:rPr>
              <a:t>Mobile phone insurance is cover to protect you from the costs which you could face if your mobile phone is lost, stolen, damaged or breaks down. The type and level of cover can vary, so it is important to read a policy before buying, to make sure you buy what you need.</a:t>
            </a:r>
            <a:endParaRPr sz="1600">
              <a:solidFill>
                <a:srgbClr val="191919"/>
              </a:solidFill>
              <a:latin typeface="Lato"/>
              <a:ea typeface="Lato"/>
              <a:cs typeface="Lato"/>
              <a:sym typeface="Lato"/>
            </a:endParaRPr>
          </a:p>
          <a:p>
            <a:pPr indent="0" lvl="0" marL="230399" rtl="0" algn="l">
              <a:spcBef>
                <a:spcPts val="1000"/>
              </a:spcBef>
              <a:spcAft>
                <a:spcPts val="0"/>
              </a:spcAft>
              <a:buNone/>
            </a:pPr>
            <a:r>
              <a:t/>
            </a:r>
            <a:endParaRPr sz="1600">
              <a:solidFill>
                <a:srgbClr val="191919"/>
              </a:solidFill>
              <a:latin typeface="Lato"/>
              <a:ea typeface="Lato"/>
              <a:cs typeface="Lato"/>
              <a:sym typeface="Lato"/>
            </a:endParaRPr>
          </a:p>
          <a:p>
            <a:pPr indent="0" lvl="0" marL="1799" rtl="0" algn="l">
              <a:spcBef>
                <a:spcPts val="1000"/>
              </a:spcBef>
              <a:spcAft>
                <a:spcPts val="0"/>
              </a:spcAft>
              <a:buNone/>
            </a:pPr>
            <a:r>
              <a:rPr b="1" lang="en-GB" sz="1600">
                <a:solidFill>
                  <a:srgbClr val="191919"/>
                </a:solidFill>
                <a:latin typeface="Lato"/>
                <a:ea typeface="Lato"/>
                <a:cs typeface="Lato"/>
                <a:sym typeface="Lato"/>
              </a:rPr>
              <a:t>What types of cover are available? </a:t>
            </a:r>
            <a:endParaRPr sz="1600">
              <a:solidFill>
                <a:srgbClr val="191919"/>
              </a:solidFill>
              <a:latin typeface="Lato"/>
              <a:ea typeface="Lato"/>
              <a:cs typeface="Lato"/>
              <a:sym typeface="Lato"/>
            </a:endParaRPr>
          </a:p>
          <a:p>
            <a:pPr indent="-228600" lvl="0" marL="230399" rtl="0" algn="l">
              <a:spcBef>
                <a:spcPts val="1000"/>
              </a:spcBef>
              <a:spcAft>
                <a:spcPts val="0"/>
              </a:spcAft>
              <a:buClr>
                <a:srgbClr val="191919"/>
              </a:buClr>
              <a:buSzPts val="1600"/>
              <a:buFont typeface="Lato"/>
              <a:buChar char="●"/>
            </a:pPr>
            <a:r>
              <a:rPr lang="en-GB" sz="1600">
                <a:solidFill>
                  <a:srgbClr val="191919"/>
                </a:solidFill>
                <a:latin typeface="Lato"/>
                <a:ea typeface="Lato"/>
                <a:cs typeface="Lato"/>
                <a:sym typeface="Lato"/>
              </a:rPr>
              <a:t>Mobile phone insurance will usually provide cover for some or all of the following:</a:t>
            </a:r>
            <a:endParaRPr sz="1600">
              <a:solidFill>
                <a:srgbClr val="191919"/>
              </a:solidFill>
              <a:latin typeface="Lato"/>
              <a:ea typeface="Lato"/>
              <a:cs typeface="Lato"/>
              <a:sym typeface="Lato"/>
            </a:endParaRPr>
          </a:p>
          <a:p>
            <a:pPr indent="-215999" lvl="1" marL="431999" rtl="0" algn="l">
              <a:spcBef>
                <a:spcPts val="0"/>
              </a:spcBef>
              <a:spcAft>
                <a:spcPts val="0"/>
              </a:spcAft>
              <a:buClr>
                <a:srgbClr val="191919"/>
              </a:buClr>
              <a:buSzPts val="1600"/>
              <a:buFont typeface="Lato"/>
              <a:buChar char="○"/>
            </a:pPr>
            <a:r>
              <a:rPr lang="en-GB" sz="1600">
                <a:solidFill>
                  <a:srgbClr val="191919"/>
                </a:solidFill>
                <a:latin typeface="Lato"/>
                <a:ea typeface="Lato"/>
                <a:cs typeface="Lato"/>
                <a:sym typeface="Lato"/>
              </a:rPr>
              <a:t>the cost of repairing or replacing your mobile phone if it is lost, stolen or damaged, or if it breaks down outside of the manufacturer’s warranty,</a:t>
            </a:r>
            <a:endParaRPr sz="1600">
              <a:solidFill>
                <a:srgbClr val="191919"/>
              </a:solidFill>
              <a:latin typeface="Lato"/>
              <a:ea typeface="Lato"/>
              <a:cs typeface="Lato"/>
              <a:sym typeface="Lato"/>
            </a:endParaRPr>
          </a:p>
          <a:p>
            <a:pPr indent="-215999" lvl="1" marL="431999" rtl="0" algn="l">
              <a:spcBef>
                <a:spcPts val="0"/>
              </a:spcBef>
              <a:spcAft>
                <a:spcPts val="0"/>
              </a:spcAft>
              <a:buClr>
                <a:srgbClr val="191919"/>
              </a:buClr>
              <a:buSzPts val="1600"/>
              <a:buFont typeface="Lato"/>
              <a:buChar char="○"/>
            </a:pPr>
            <a:r>
              <a:rPr lang="en-GB" sz="1600">
                <a:solidFill>
                  <a:srgbClr val="191919"/>
                </a:solidFill>
                <a:latin typeface="Lato"/>
                <a:ea typeface="Lato"/>
                <a:cs typeface="Lato"/>
                <a:sym typeface="Lato"/>
              </a:rPr>
              <a:t>the cost of accessories if they are lost or stolen,</a:t>
            </a:r>
            <a:endParaRPr sz="1600">
              <a:solidFill>
                <a:srgbClr val="191919"/>
              </a:solidFill>
              <a:latin typeface="Lato"/>
              <a:ea typeface="Lato"/>
              <a:cs typeface="Lato"/>
              <a:sym typeface="Lato"/>
            </a:endParaRPr>
          </a:p>
          <a:p>
            <a:pPr indent="-215999" lvl="1" marL="431999" rtl="0" algn="l">
              <a:spcBef>
                <a:spcPts val="0"/>
              </a:spcBef>
              <a:spcAft>
                <a:spcPts val="0"/>
              </a:spcAft>
              <a:buClr>
                <a:srgbClr val="191919"/>
              </a:buClr>
              <a:buSzPts val="1600"/>
              <a:buFont typeface="Lato"/>
              <a:buChar char="○"/>
            </a:pPr>
            <a:r>
              <a:rPr lang="en-GB" sz="1600">
                <a:solidFill>
                  <a:srgbClr val="191919"/>
                </a:solidFill>
                <a:latin typeface="Lato"/>
                <a:ea typeface="Lato"/>
                <a:cs typeface="Lato"/>
                <a:sym typeface="Lato"/>
              </a:rPr>
              <a:t>the cost of unauthorised use of the mobile phone after it is lost or stolen.</a:t>
            </a:r>
            <a:endParaRPr sz="1600">
              <a:solidFill>
                <a:srgbClr val="191919"/>
              </a:solidFill>
              <a:latin typeface="Lato"/>
              <a:ea typeface="Lato"/>
              <a:cs typeface="Lato"/>
              <a:sym typeface="Lato"/>
            </a:endParaRPr>
          </a:p>
          <a:p>
            <a:pPr indent="-355600" lvl="0" marL="342900" rtl="0" algn="l">
              <a:spcBef>
                <a:spcPts val="1000"/>
              </a:spcBef>
              <a:spcAft>
                <a:spcPts val="0"/>
              </a:spcAft>
              <a:buClr>
                <a:srgbClr val="191919"/>
              </a:buClr>
              <a:buSzPts val="1600"/>
              <a:buFont typeface="Lato"/>
              <a:buChar char="●"/>
            </a:pPr>
            <a:r>
              <a:rPr lang="en-GB" sz="1600">
                <a:solidFill>
                  <a:srgbClr val="191919"/>
                </a:solidFill>
                <a:latin typeface="Lato"/>
                <a:ea typeface="Lato"/>
                <a:cs typeface="Lato"/>
                <a:sym typeface="Lato"/>
              </a:rPr>
              <a:t>The amount you pay for mobile phone insurance is often based on the brand and                         model of your mobile phone and the amount of cover you want. </a:t>
            </a:r>
            <a:endParaRPr sz="1600">
              <a:solidFill>
                <a:srgbClr val="191919"/>
              </a:solidFill>
              <a:latin typeface="Lato"/>
              <a:ea typeface="Lato"/>
              <a:cs typeface="Lato"/>
              <a:sym typeface="Lato"/>
            </a:endParaRPr>
          </a:p>
        </p:txBody>
      </p:sp>
      <p:sp>
        <p:nvSpPr>
          <p:cNvPr id="329" name="Google Shape;329;g23009a846d12fc6_52"/>
          <p:cNvSpPr txBox="1"/>
          <p:nvPr>
            <p:ph type="ctrTitle"/>
          </p:nvPr>
        </p:nvSpPr>
        <p:spPr>
          <a:xfrm>
            <a:off x="379375" y="253750"/>
            <a:ext cx="7731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Optional: Protecting your mobile phone</a:t>
            </a:r>
            <a:endParaRPr b="1" i="0" sz="2900" u="none" cap="none" strike="noStrike">
              <a:solidFill>
                <a:schemeClr val="accent2"/>
              </a:solidFill>
              <a:latin typeface="Lato"/>
              <a:ea typeface="Lato"/>
              <a:cs typeface="Lato"/>
              <a:sym typeface="Lato"/>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g1575e96a1fb_0_290"/>
          <p:cNvSpPr txBox="1"/>
          <p:nvPr/>
        </p:nvSpPr>
        <p:spPr>
          <a:xfrm>
            <a:off x="0" y="985063"/>
            <a:ext cx="9144000" cy="960600"/>
          </a:xfrm>
          <a:prstGeom prst="rect">
            <a:avLst/>
          </a:prstGeom>
          <a:noFill/>
          <a:ln>
            <a:noFill/>
          </a:ln>
        </p:spPr>
        <p:txBody>
          <a:bodyPr anchorCtr="0" anchor="t" bIns="91425" lIns="91425" spcFirstLastPara="1" rIns="91425" wrap="square" tIns="91425">
            <a:spAutoFit/>
          </a:bodyPr>
          <a:lstStyle/>
          <a:p>
            <a:pPr indent="0" lvl="0" marL="0" marR="0" rtl="0" algn="ctr">
              <a:lnSpc>
                <a:spcPct val="90000"/>
              </a:lnSpc>
              <a:spcBef>
                <a:spcPts val="0"/>
              </a:spcBef>
              <a:spcAft>
                <a:spcPts val="0"/>
              </a:spcAft>
              <a:buClr>
                <a:srgbClr val="000000"/>
              </a:buClr>
              <a:buSzPts val="8000"/>
              <a:buFont typeface="Arial"/>
              <a:buNone/>
            </a:pPr>
            <a:r>
              <a:rPr b="1" i="0" lang="en-GB" sz="5600" u="none" cap="none" strike="noStrike">
                <a:solidFill>
                  <a:schemeClr val="lt1"/>
                </a:solidFill>
                <a:latin typeface="Lato"/>
                <a:ea typeface="Lato"/>
                <a:cs typeface="Lato"/>
                <a:sym typeface="Lato"/>
              </a:rPr>
              <a:t>Any questions?</a:t>
            </a:r>
            <a:endParaRPr b="1" i="0" sz="5600" u="none" cap="none" strike="noStrike">
              <a:solidFill>
                <a:schemeClr val="accent2"/>
              </a:solidFill>
              <a:latin typeface="Lato"/>
              <a:ea typeface="Lato"/>
              <a:cs typeface="Lato"/>
              <a:sym typeface="Lato"/>
            </a:endParaRPr>
          </a:p>
        </p:txBody>
      </p:sp>
      <p:sp>
        <p:nvSpPr>
          <p:cNvPr id="335" name="Google Shape;335;g1575e96a1fb_0_290"/>
          <p:cNvSpPr/>
          <p:nvPr/>
        </p:nvSpPr>
        <p:spPr>
          <a:xfrm>
            <a:off x="3806600" y="2159450"/>
            <a:ext cx="1734900" cy="1483800"/>
          </a:xfrm>
          <a:prstGeom prst="rect">
            <a:avLst/>
          </a:prstGeom>
          <a:solidFill>
            <a:srgbClr val="FF802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600"/>
              <a:buFont typeface="Arial"/>
              <a:buNone/>
            </a:pPr>
            <a:r>
              <a:rPr b="0" i="0" lang="en-GB" sz="9600" u="none" cap="none" strike="noStrike">
                <a:solidFill>
                  <a:srgbClr val="000000"/>
                </a:solidFill>
                <a:latin typeface="Lato Black"/>
                <a:ea typeface="Lato Black"/>
                <a:cs typeface="Lato Black"/>
                <a:sym typeface="Lato Black"/>
              </a:rPr>
              <a:t>?</a:t>
            </a:r>
            <a:endParaRPr b="0" i="0" sz="9600" u="none" cap="none" strike="noStrike">
              <a:solidFill>
                <a:srgbClr val="000000"/>
              </a:solidFill>
              <a:latin typeface="Lato Black"/>
              <a:ea typeface="Lato Black"/>
              <a:cs typeface="Lato Black"/>
              <a:sym typeface="Lato Black"/>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g28a0e52553b_0_104"/>
          <p:cNvSpPr txBox="1"/>
          <p:nvPr/>
        </p:nvSpPr>
        <p:spPr>
          <a:xfrm>
            <a:off x="110800" y="391125"/>
            <a:ext cx="84897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800"/>
              <a:buFont typeface="Arial"/>
              <a:buNone/>
            </a:pPr>
            <a:r>
              <a:rPr b="1" i="0" lang="en-GB" sz="1800" u="none" cap="none" strike="noStrike">
                <a:solidFill>
                  <a:schemeClr val="lt1"/>
                </a:solidFill>
                <a:latin typeface="Lato"/>
                <a:ea typeface="Lato"/>
                <a:cs typeface="Lato"/>
                <a:sym typeface="Lato"/>
                <a:extLst>
                  <a:ext uri="http://customooxmlschemas.google.com/">
                    <go:slidesCustomData xmlns:go="http://customooxmlschemas.google.com/" textRoundtripDataId="13"/>
                  </a:ext>
                </a:extLst>
              </a:rPr>
              <a:t>Services available for people who have concerns about their personal </a:t>
            </a:r>
            <a:r>
              <a:rPr b="1" i="0" lang="en-GB" sz="1800" u="none" cap="none" strike="noStrike">
                <a:solidFill>
                  <a:schemeClr val="lt1"/>
                </a:solidFill>
                <a:latin typeface="Lato"/>
                <a:ea typeface="Lato"/>
                <a:cs typeface="Lato"/>
                <a:sym typeface="Lato"/>
                <a:extLst>
                  <a:ext uri="http://customooxmlschemas.google.com/">
                    <go:slidesCustomData xmlns:go="http://customooxmlschemas.google.com/" textRoundtripDataId="14"/>
                  </a:ext>
                </a:extLst>
              </a:rPr>
              <a:t>finances</a:t>
            </a:r>
            <a:endParaRPr b="0" i="0" sz="1400" u="none" cap="none" strike="noStrike">
              <a:solidFill>
                <a:schemeClr val="lt1"/>
              </a:solidFill>
              <a:latin typeface="Arial"/>
              <a:ea typeface="Arial"/>
              <a:cs typeface="Arial"/>
              <a:sym typeface="Arial"/>
            </a:endParaRPr>
          </a:p>
        </p:txBody>
      </p:sp>
      <p:sp>
        <p:nvSpPr>
          <p:cNvPr id="341" name="Google Shape;341;g28a0e52553b_0_104"/>
          <p:cNvSpPr txBox="1"/>
          <p:nvPr/>
        </p:nvSpPr>
        <p:spPr>
          <a:xfrm>
            <a:off x="152000" y="3312950"/>
            <a:ext cx="8872200" cy="738900"/>
          </a:xfrm>
          <a:prstGeom prst="rect">
            <a:avLst/>
          </a:prstGeom>
          <a:noFill/>
          <a:ln cap="flat" cmpd="sng" w="19050">
            <a:solidFill>
              <a:schemeClr val="accent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accent2"/>
                </a:solidFill>
                <a:latin typeface="Lato"/>
                <a:ea typeface="Lato"/>
                <a:cs typeface="Lato"/>
                <a:sym typeface="Lato"/>
              </a:rPr>
              <a:t>At school, you can speak with an adult you trust. </a:t>
            </a:r>
            <a:endParaRPr b="1" i="0" sz="1800" u="none" cap="none" strike="noStrike">
              <a:solidFill>
                <a:schemeClr val="accent2"/>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accent2"/>
                </a:solidFill>
                <a:latin typeface="Lato"/>
                <a:ea typeface="Lato"/>
                <a:cs typeface="Lato"/>
                <a:sym typeface="Lato"/>
              </a:rPr>
              <a:t>This could be your form tutor, head of year or the school’s safeguarding officer.</a:t>
            </a:r>
            <a:endParaRPr b="1" i="0" sz="1800" u="none" cap="none" strike="noStrike">
              <a:solidFill>
                <a:schemeClr val="accent2"/>
              </a:solidFill>
              <a:latin typeface="Lato"/>
              <a:ea typeface="Lato"/>
              <a:cs typeface="Lato"/>
              <a:sym typeface="Lato"/>
            </a:endParaRPr>
          </a:p>
        </p:txBody>
      </p:sp>
      <p:sp>
        <p:nvSpPr>
          <p:cNvPr id="342" name="Google Shape;342;g28a0e52553b_0_104"/>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3" name="Google Shape;343;g28a0e52553b_0_104"/>
          <p:cNvSpPr/>
          <p:nvPr/>
        </p:nvSpPr>
        <p:spPr>
          <a:xfrm>
            <a:off x="182707" y="1161949"/>
            <a:ext cx="2846400" cy="1995600"/>
          </a:xfrm>
          <a:prstGeom prst="rect">
            <a:avLst/>
          </a:prstGeom>
          <a:noFill/>
          <a:ln cap="flat" cmpd="sng" w="28575">
            <a:solidFill>
              <a:srgbClr val="FF802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44" name="Google Shape;344;g28a0e52553b_0_104"/>
          <p:cNvSpPr txBox="1"/>
          <p:nvPr/>
        </p:nvSpPr>
        <p:spPr>
          <a:xfrm>
            <a:off x="179510" y="1842376"/>
            <a:ext cx="2726700" cy="554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Lato"/>
                <a:ea typeface="Lato"/>
                <a:cs typeface="Lato"/>
                <a:sym typeface="Lato"/>
              </a:rPr>
              <a:t>Which?  </a:t>
            </a:r>
            <a:r>
              <a:rPr lang="en-GB" sz="1200">
                <a:solidFill>
                  <a:schemeClr val="lt1"/>
                </a:solidFill>
                <a:latin typeface="Lato"/>
                <a:ea typeface="Lato"/>
                <a:cs typeface="Lato"/>
                <a:sym typeface="Lato"/>
              </a:rPr>
              <a:t>site has a section devoted to</a:t>
            </a:r>
            <a:r>
              <a:rPr lang="en-GB" sz="1200" u="none">
                <a:solidFill>
                  <a:schemeClr val="lt1"/>
                </a:solidFill>
                <a:latin typeface="Lato"/>
                <a:ea typeface="Lato"/>
                <a:cs typeface="Lato"/>
                <a:sym typeface="Lato"/>
              </a:rPr>
              <a:t> </a:t>
            </a:r>
            <a:r>
              <a:rPr lang="en-GB" sz="1200" u="sng">
                <a:solidFill>
                  <a:schemeClr val="lt1"/>
                </a:solidFill>
                <a:latin typeface="Lato"/>
                <a:ea typeface="Lato"/>
                <a:cs typeface="Lato"/>
                <a:sym typeface="Lato"/>
                <a:hlinkClick r:id="rId3">
                  <a:extLst>
                    <a:ext uri="{A12FA001-AC4F-418D-AE19-62706E023703}">
                      <ahyp:hlinkClr val="tx"/>
                    </a:ext>
                  </a:extLst>
                </a:hlinkClick>
              </a:rPr>
              <a:t>mobile phones</a:t>
            </a:r>
            <a:endParaRPr b="0" i="0" sz="1200" u="none" cap="none" strike="noStrike">
              <a:solidFill>
                <a:schemeClr val="lt1"/>
              </a:solidFill>
              <a:latin typeface="Lato"/>
              <a:ea typeface="Lato"/>
              <a:cs typeface="Lato"/>
              <a:sym typeface="Lato"/>
            </a:endParaRPr>
          </a:p>
        </p:txBody>
      </p:sp>
      <p:pic>
        <p:nvPicPr>
          <p:cNvPr id="345" name="Google Shape;345;g28a0e52553b_0_104"/>
          <p:cNvPicPr preferRelativeResize="0"/>
          <p:nvPr/>
        </p:nvPicPr>
        <p:blipFill rotWithShape="1">
          <a:blip r:embed="rId4">
            <a:alphaModFix/>
          </a:blip>
          <a:srcRect b="0" l="0" r="0" t="0"/>
          <a:stretch/>
        </p:blipFill>
        <p:spPr>
          <a:xfrm>
            <a:off x="255700" y="1339070"/>
            <a:ext cx="2020875" cy="433342"/>
          </a:xfrm>
          <a:prstGeom prst="rect">
            <a:avLst/>
          </a:prstGeom>
          <a:noFill/>
          <a:ln>
            <a:noFill/>
          </a:ln>
        </p:spPr>
      </p:pic>
      <p:sp>
        <p:nvSpPr>
          <p:cNvPr id="346" name="Google Shape;346;g28a0e52553b_0_104"/>
          <p:cNvSpPr/>
          <p:nvPr/>
        </p:nvSpPr>
        <p:spPr>
          <a:xfrm>
            <a:off x="6177794" y="1161948"/>
            <a:ext cx="2846400" cy="1995600"/>
          </a:xfrm>
          <a:prstGeom prst="rect">
            <a:avLst/>
          </a:prstGeom>
          <a:noFill/>
          <a:ln cap="flat" cmpd="sng" w="28575">
            <a:solidFill>
              <a:srgbClr val="FF802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347" name="Google Shape;347;g28a0e52553b_0_104"/>
          <p:cNvPicPr preferRelativeResize="0"/>
          <p:nvPr/>
        </p:nvPicPr>
        <p:blipFill rotWithShape="1">
          <a:blip r:embed="rId5">
            <a:alphaModFix/>
          </a:blip>
          <a:srcRect b="0" l="0" r="0" t="0"/>
          <a:stretch/>
        </p:blipFill>
        <p:spPr>
          <a:xfrm>
            <a:off x="6294550" y="1321211"/>
            <a:ext cx="969549" cy="650799"/>
          </a:xfrm>
          <a:prstGeom prst="rect">
            <a:avLst/>
          </a:prstGeom>
          <a:noFill/>
          <a:ln>
            <a:noFill/>
          </a:ln>
        </p:spPr>
      </p:pic>
      <p:sp>
        <p:nvSpPr>
          <p:cNvPr id="348" name="Google Shape;348;g28a0e52553b_0_104"/>
          <p:cNvSpPr txBox="1"/>
          <p:nvPr/>
        </p:nvSpPr>
        <p:spPr>
          <a:xfrm>
            <a:off x="7334897" y="1299273"/>
            <a:ext cx="1625400" cy="1108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chemeClr val="lt1"/>
                </a:solidFill>
                <a:latin typeface="Lato"/>
                <a:ea typeface="Lato"/>
                <a:cs typeface="Lato"/>
                <a:sym typeface="Lato"/>
              </a:rPr>
              <a:t>Money Helper’s </a:t>
            </a:r>
            <a:r>
              <a:rPr b="0" i="0" lang="en-GB" sz="1200" u="sng" cap="none" strike="noStrike">
                <a:solidFill>
                  <a:schemeClr val="lt1"/>
                </a:solidFill>
                <a:latin typeface="Lato"/>
                <a:ea typeface="Lato"/>
                <a:cs typeface="Lato"/>
                <a:sym typeface="Lato"/>
                <a:hlinkClick r:id="rId6">
                  <a:extLst>
                    <a:ext uri="{A12FA001-AC4F-418D-AE19-62706E023703}">
                      <ahyp:hlinkClr val="tx"/>
                    </a:ext>
                  </a:extLst>
                </a:hlinkClick>
              </a:rPr>
              <a:t>‘</a:t>
            </a:r>
            <a:r>
              <a:rPr lang="en-GB" sz="1200" u="sng">
                <a:solidFill>
                  <a:schemeClr val="lt1"/>
                </a:solidFill>
                <a:latin typeface="Lato"/>
                <a:ea typeface="Lato"/>
                <a:cs typeface="Lato"/>
                <a:sym typeface="Lato"/>
                <a:hlinkClick r:id="rId7">
                  <a:extLst>
                    <a:ext uri="{A12FA001-AC4F-418D-AE19-62706E023703}">
                      <ahyp:hlinkClr val="tx"/>
                    </a:ext>
                  </a:extLst>
                </a:hlinkClick>
              </a:rPr>
              <a:t>Everyday finance’</a:t>
            </a:r>
            <a:r>
              <a:rPr b="0" i="0" lang="en-GB" sz="1200" u="sng" cap="none" strike="noStrike">
                <a:solidFill>
                  <a:schemeClr val="lt1"/>
                </a:solidFill>
                <a:latin typeface="Lato"/>
                <a:ea typeface="Lato"/>
                <a:cs typeface="Lato"/>
                <a:sym typeface="Lato"/>
                <a:hlinkClick r:id="rId8">
                  <a:extLst>
                    <a:ext uri="{A12FA001-AC4F-418D-AE19-62706E023703}">
                      <ahyp:hlinkClr val="tx"/>
                    </a:ext>
                  </a:extLst>
                </a:hlinkClick>
              </a:rPr>
              <a:t> </a:t>
            </a:r>
            <a:r>
              <a:rPr b="0" i="0" lang="en-GB" sz="1200" u="none" cap="none" strike="noStrike">
                <a:solidFill>
                  <a:srgbClr val="FFFFFF"/>
                </a:solidFill>
                <a:latin typeface="Lato"/>
                <a:ea typeface="Lato"/>
                <a:cs typeface="Lato"/>
                <a:sym typeface="Lato"/>
              </a:rPr>
              <a:t>section</a:t>
            </a:r>
            <a:r>
              <a:rPr lang="en-GB" sz="1200">
                <a:solidFill>
                  <a:srgbClr val="FFFFFF"/>
                </a:solidFill>
                <a:latin typeface="Lato"/>
                <a:ea typeface="Lato"/>
                <a:cs typeface="Lato"/>
                <a:sym typeface="Lato"/>
              </a:rPr>
              <a:t> </a:t>
            </a:r>
            <a:r>
              <a:rPr b="0" i="0" lang="en-GB" sz="1200" u="none" cap="none" strike="noStrike">
                <a:solidFill>
                  <a:srgbClr val="FFFFFF"/>
                </a:solidFill>
                <a:latin typeface="Lato"/>
                <a:ea typeface="Lato"/>
                <a:cs typeface="Lato"/>
                <a:sym typeface="Lato"/>
              </a:rPr>
              <a:t>provides advice on </a:t>
            </a:r>
            <a:r>
              <a:rPr lang="en-GB" sz="1200">
                <a:solidFill>
                  <a:srgbClr val="FFFFFF"/>
                </a:solidFill>
                <a:latin typeface="Lato"/>
                <a:ea typeface="Lato"/>
                <a:cs typeface="Lato"/>
                <a:sym typeface="Lato"/>
              </a:rPr>
              <a:t>how to manage monthly bills</a:t>
            </a:r>
            <a:r>
              <a:rPr lang="en-GB" sz="1200">
                <a:solidFill>
                  <a:srgbClr val="FFFFFF"/>
                </a:solidFill>
                <a:latin typeface="Lato"/>
                <a:ea typeface="Lato"/>
                <a:cs typeface="Lato"/>
                <a:sym typeface="Lato"/>
              </a:rPr>
              <a:t>.</a:t>
            </a:r>
            <a:endParaRPr b="0" i="0" sz="1200" u="none" cap="none" strike="noStrike">
              <a:solidFill>
                <a:srgbClr val="FFFFFF"/>
              </a:solidFill>
              <a:latin typeface="Lato"/>
              <a:ea typeface="Lato"/>
              <a:cs typeface="Lato"/>
              <a:sym typeface="Lato"/>
            </a:endParaRPr>
          </a:p>
        </p:txBody>
      </p:sp>
      <p:grpSp>
        <p:nvGrpSpPr>
          <p:cNvPr id="349" name="Google Shape;349;g28a0e52553b_0_104"/>
          <p:cNvGrpSpPr/>
          <p:nvPr/>
        </p:nvGrpSpPr>
        <p:grpSpPr>
          <a:xfrm>
            <a:off x="3128224" y="1161919"/>
            <a:ext cx="2950450" cy="1995658"/>
            <a:chOff x="463400" y="1321175"/>
            <a:chExt cx="3021145" cy="2094300"/>
          </a:xfrm>
        </p:grpSpPr>
        <p:sp>
          <p:nvSpPr>
            <p:cNvPr id="350" name="Google Shape;350;g28a0e52553b_0_104"/>
            <p:cNvSpPr/>
            <p:nvPr/>
          </p:nvSpPr>
          <p:spPr>
            <a:xfrm>
              <a:off x="463400" y="1321175"/>
              <a:ext cx="2914500" cy="2094300"/>
            </a:xfrm>
            <a:prstGeom prst="rect">
              <a:avLst/>
            </a:prstGeom>
            <a:noFill/>
            <a:ln cap="flat" cmpd="sng" w="28575">
              <a:solidFill>
                <a:srgbClr val="FF802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51" name="Google Shape;351;g28a0e52553b_0_104"/>
            <p:cNvSpPr txBox="1"/>
            <p:nvPr/>
          </p:nvSpPr>
          <p:spPr>
            <a:xfrm>
              <a:off x="1682145" y="1330220"/>
              <a:ext cx="1802400" cy="1163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0" i="0" lang="en-GB" sz="1200" u="none" cap="none" strike="noStrike">
                  <a:solidFill>
                    <a:srgbClr val="FFFFFF"/>
                  </a:solidFill>
                  <a:latin typeface="Lato"/>
                  <a:ea typeface="Lato"/>
                  <a:cs typeface="Lato"/>
                  <a:sym typeface="Lato"/>
                </a:rPr>
                <a:t>Martin Lewis’ MoneySavingExpert site has a section devoted to </a:t>
              </a:r>
              <a:r>
                <a:rPr lang="en-GB" sz="1200" u="sng">
                  <a:solidFill>
                    <a:schemeClr val="lt1"/>
                  </a:solidFill>
                  <a:latin typeface="Lato"/>
                  <a:ea typeface="Lato"/>
                  <a:cs typeface="Lato"/>
                  <a:sym typeface="Lato"/>
                  <a:hlinkClick r:id="rId9">
                    <a:extLst>
                      <a:ext uri="{A12FA001-AC4F-418D-AE19-62706E023703}">
                        <ahyp:hlinkClr val="tx"/>
                      </a:ext>
                    </a:extLst>
                  </a:hlinkClick>
                </a:rPr>
                <a:t>‘</a:t>
              </a:r>
              <a:r>
                <a:rPr lang="en-GB" sz="1200" u="sng">
                  <a:solidFill>
                    <a:schemeClr val="lt1"/>
                  </a:solidFill>
                  <a:latin typeface="Lato"/>
                  <a:ea typeface="Lato"/>
                  <a:cs typeface="Lato"/>
                  <a:sym typeface="Lato"/>
                  <a:hlinkClick r:id="rId10">
                    <a:extLst>
                      <a:ext uri="{A12FA001-AC4F-418D-AE19-62706E023703}">
                        <ahyp:hlinkClr val="tx"/>
                      </a:ext>
                    </a:extLst>
                  </a:hlinkClick>
                </a:rPr>
                <a:t>choosing the best phone deal</a:t>
              </a:r>
              <a:r>
                <a:rPr lang="en-GB" sz="1200" u="sng">
                  <a:solidFill>
                    <a:schemeClr val="lt1"/>
                  </a:solidFill>
                  <a:latin typeface="Lato"/>
                  <a:ea typeface="Lato"/>
                  <a:cs typeface="Lato"/>
                  <a:sym typeface="Lato"/>
                  <a:hlinkClick r:id="rId11">
                    <a:extLst>
                      <a:ext uri="{A12FA001-AC4F-418D-AE19-62706E023703}">
                        <ahyp:hlinkClr val="tx"/>
                      </a:ext>
                    </a:extLst>
                  </a:hlinkClick>
                </a:rPr>
                <a:t>’</a:t>
              </a:r>
              <a:r>
                <a:rPr lang="en-GB" sz="1200">
                  <a:solidFill>
                    <a:schemeClr val="lt1"/>
                  </a:solidFill>
                  <a:latin typeface="Lato"/>
                  <a:ea typeface="Lato"/>
                  <a:cs typeface="Lato"/>
                  <a:sym typeface="Lato"/>
                </a:rPr>
                <a:t> </a:t>
              </a:r>
              <a:r>
                <a:rPr b="0" i="0" lang="en-GB" sz="1200" u="none" cap="none" strike="noStrike">
                  <a:solidFill>
                    <a:schemeClr val="lt1"/>
                  </a:solidFill>
                  <a:latin typeface="Lato"/>
                  <a:ea typeface="Lato"/>
                  <a:cs typeface="Lato"/>
                  <a:sym typeface="Lato"/>
                </a:rPr>
                <a:t>. </a:t>
              </a:r>
              <a:endParaRPr b="0" i="0" sz="1200" u="none" cap="none" strike="noStrike">
                <a:solidFill>
                  <a:schemeClr val="lt1"/>
                </a:solidFill>
                <a:latin typeface="Lato"/>
                <a:ea typeface="Lato"/>
                <a:cs typeface="Lato"/>
                <a:sym typeface="Lato"/>
              </a:endParaRPr>
            </a:p>
          </p:txBody>
        </p:sp>
      </p:grpSp>
      <p:pic>
        <p:nvPicPr>
          <p:cNvPr id="352" name="Google Shape;352;g28a0e52553b_0_104"/>
          <p:cNvPicPr preferRelativeResize="0"/>
          <p:nvPr/>
        </p:nvPicPr>
        <p:blipFill rotWithShape="1">
          <a:blip r:embed="rId12">
            <a:alphaModFix/>
          </a:blip>
          <a:srcRect b="16968" l="0" r="0" t="15908"/>
          <a:stretch/>
        </p:blipFill>
        <p:spPr>
          <a:xfrm>
            <a:off x="3200562" y="1299263"/>
            <a:ext cx="1100798" cy="738900"/>
          </a:xfrm>
          <a:prstGeom prst="rect">
            <a:avLst/>
          </a:prstGeom>
          <a:noFill/>
          <a:ln>
            <a:noFill/>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solidFill>
      </p:bgPr>
    </p:bg>
    <p:spTree>
      <p:nvGrpSpPr>
        <p:cNvPr id="356" name="Shape 356"/>
        <p:cNvGrpSpPr/>
        <p:nvPr/>
      </p:nvGrpSpPr>
      <p:grpSpPr>
        <a:xfrm>
          <a:off x="0" y="0"/>
          <a:ext cx="0" cy="0"/>
          <a:chOff x="0" y="0"/>
          <a:chExt cx="0" cy="0"/>
        </a:xfrm>
      </p:grpSpPr>
      <p:sp>
        <p:nvSpPr>
          <p:cNvPr id="357" name="Google Shape;357;g28a0e52553b_0_56"/>
          <p:cNvSpPr txBox="1"/>
          <p:nvPr/>
        </p:nvSpPr>
        <p:spPr>
          <a:xfrm>
            <a:off x="331100" y="1305550"/>
            <a:ext cx="8939400" cy="28167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b="1" lang="en-GB" sz="1200">
                <a:solidFill>
                  <a:schemeClr val="lt1"/>
                </a:solidFill>
                <a:latin typeface="Lato Black"/>
                <a:ea typeface="Lato Black"/>
                <a:cs typeface="Lato Black"/>
                <a:sym typeface="Lato Black"/>
              </a:rPr>
              <a:t>ARTICLES TO EXTEND LEARNING</a:t>
            </a:r>
            <a:endParaRPr b="1" sz="1200">
              <a:solidFill>
                <a:schemeClr val="lt1"/>
              </a:solidFill>
              <a:latin typeface="Lato Black"/>
              <a:ea typeface="Lato Black"/>
              <a:cs typeface="Lato Black"/>
              <a:sym typeface="Lato Black"/>
            </a:endParaRPr>
          </a:p>
          <a:p>
            <a:pPr indent="0" lvl="0" marL="457200" rtl="0" algn="l">
              <a:lnSpc>
                <a:spcPct val="150000"/>
              </a:lnSpc>
              <a:spcBef>
                <a:spcPts val="0"/>
              </a:spcBef>
              <a:spcAft>
                <a:spcPts val="0"/>
              </a:spcAft>
              <a:buNone/>
            </a:pPr>
            <a:r>
              <a:t/>
            </a:r>
            <a:endParaRPr b="1" sz="1200">
              <a:solidFill>
                <a:schemeClr val="lt1"/>
              </a:solidFill>
              <a:latin typeface="Lato Black"/>
              <a:ea typeface="Lato Black"/>
              <a:cs typeface="Lato Black"/>
              <a:sym typeface="Lato Black"/>
            </a:endParaRPr>
          </a:p>
          <a:p>
            <a:pPr indent="0" lvl="0" marL="0" rtl="0" algn="l">
              <a:lnSpc>
                <a:spcPct val="115000"/>
              </a:lnSpc>
              <a:spcBef>
                <a:spcPts val="0"/>
              </a:spcBef>
              <a:spcAft>
                <a:spcPts val="0"/>
              </a:spcAft>
              <a:buNone/>
            </a:pPr>
            <a:r>
              <a:rPr lang="en-GB">
                <a:solidFill>
                  <a:schemeClr val="lt1"/>
                </a:solidFill>
                <a:latin typeface="Lato"/>
                <a:ea typeface="Lato"/>
                <a:cs typeface="Lato"/>
                <a:sym typeface="Lato"/>
              </a:rPr>
              <a:t>Please visit the  FLIC learning hub - </a:t>
            </a:r>
            <a:r>
              <a:rPr lang="en-GB" u="sng">
                <a:solidFill>
                  <a:schemeClr val="lt1"/>
                </a:solidFill>
                <a:latin typeface="Lato"/>
                <a:ea typeface="Lato"/>
                <a:cs typeface="Lato"/>
                <a:sym typeface="Lato"/>
                <a:hlinkClick r:id="rId3">
                  <a:extLst>
                    <a:ext uri="{A12FA001-AC4F-418D-AE19-62706E023703}">
                      <ahyp:hlinkClr val="tx"/>
                    </a:ext>
                  </a:extLst>
                </a:hlinkClick>
              </a:rPr>
              <a:t>Learning Hub FT FLIC</a:t>
            </a:r>
            <a:r>
              <a:rPr lang="en-GB">
                <a:solidFill>
                  <a:schemeClr val="lt1"/>
                </a:solidFill>
                <a:latin typeface="Lato"/>
                <a:ea typeface="Lato"/>
                <a:cs typeface="Lato"/>
                <a:sym typeface="Lato"/>
              </a:rPr>
              <a:t>  for further resources</a:t>
            </a:r>
            <a:endParaRPr>
              <a:solidFill>
                <a:schemeClr val="lt1"/>
              </a:solidFill>
              <a:latin typeface="Lato"/>
              <a:ea typeface="Lato"/>
              <a:cs typeface="Lato"/>
              <a:sym typeface="Lato"/>
            </a:endParaRPr>
          </a:p>
          <a:p>
            <a:pPr indent="0" lvl="0" marL="0" rtl="0" algn="l">
              <a:lnSpc>
                <a:spcPct val="115000"/>
              </a:lnSpc>
              <a:spcBef>
                <a:spcPts val="0"/>
              </a:spcBef>
              <a:spcAft>
                <a:spcPts val="0"/>
              </a:spcAft>
              <a:buNone/>
            </a:pPr>
            <a:r>
              <a:t/>
            </a:r>
            <a:endParaRPr>
              <a:solidFill>
                <a:schemeClr val="lt1"/>
              </a:solidFill>
              <a:latin typeface="Lato"/>
              <a:ea typeface="Lato"/>
              <a:cs typeface="Lato"/>
              <a:sym typeface="Lato"/>
            </a:endParaRPr>
          </a:p>
          <a:p>
            <a:pPr indent="0" lvl="0" marL="0" rtl="0" algn="l">
              <a:lnSpc>
                <a:spcPct val="150000"/>
              </a:lnSpc>
              <a:spcBef>
                <a:spcPts val="0"/>
              </a:spcBef>
              <a:spcAft>
                <a:spcPts val="0"/>
              </a:spcAft>
              <a:buNone/>
            </a:pPr>
            <a:r>
              <a:rPr lang="en-GB" sz="1200" u="sng">
                <a:solidFill>
                  <a:schemeClr val="lt1"/>
                </a:solidFill>
                <a:latin typeface="Lato"/>
                <a:ea typeface="Lato"/>
                <a:cs typeface="Lato"/>
                <a:sym typeface="Lato"/>
                <a:hlinkClick r:id="rId4">
                  <a:extLst>
                    <a:ext uri="{A12FA001-AC4F-418D-AE19-62706E023703}">
                      <ahyp:hlinkClr val="tx"/>
                    </a:ext>
                  </a:extLst>
                </a:hlinkClick>
              </a:rPr>
              <a:t>What's the right age to get a mobile phone? (BBC, September 2022)</a:t>
            </a:r>
            <a:endParaRPr/>
          </a:p>
          <a:p>
            <a:pPr indent="0" lvl="0" marL="0" rtl="0" algn="l">
              <a:lnSpc>
                <a:spcPct val="150000"/>
              </a:lnSpc>
              <a:spcBef>
                <a:spcPts val="0"/>
              </a:spcBef>
              <a:spcAft>
                <a:spcPts val="0"/>
              </a:spcAft>
              <a:buNone/>
            </a:pPr>
            <a:r>
              <a:rPr lang="en-GB" sz="1200" u="sng">
                <a:solidFill>
                  <a:schemeClr val="lt1"/>
                </a:solidFill>
                <a:latin typeface="Lato"/>
                <a:ea typeface="Lato"/>
                <a:cs typeface="Lato"/>
                <a:sym typeface="Lato"/>
                <a:hlinkClick r:id="rId5">
                  <a:extLst>
                    <a:ext uri="{A12FA001-AC4F-418D-AE19-62706E023703}">
                      <ahyp:hlinkClr val="tx"/>
                    </a:ext>
                  </a:extLst>
                </a:hlinkClick>
              </a:rPr>
              <a:t>Childnet -Advice and guidance</a:t>
            </a:r>
            <a:endParaRPr sz="1200">
              <a:solidFill>
                <a:schemeClr val="lt1"/>
              </a:solidFill>
              <a:latin typeface="Lato"/>
              <a:ea typeface="Lato"/>
              <a:cs typeface="Lato"/>
              <a:sym typeface="Lato"/>
            </a:endParaRPr>
          </a:p>
          <a:p>
            <a:pPr indent="0" lvl="0" marL="0" rtl="0" algn="l">
              <a:lnSpc>
                <a:spcPct val="150000"/>
              </a:lnSpc>
              <a:spcBef>
                <a:spcPts val="0"/>
              </a:spcBef>
              <a:spcAft>
                <a:spcPts val="0"/>
              </a:spcAft>
              <a:buNone/>
            </a:pPr>
            <a:r>
              <a:rPr lang="en-GB" sz="1200" u="sng">
                <a:solidFill>
                  <a:schemeClr val="lt1"/>
                </a:solidFill>
                <a:latin typeface="Lato"/>
                <a:ea typeface="Lato"/>
                <a:cs typeface="Lato"/>
                <a:sym typeface="Lato"/>
                <a:hlinkClick r:id="rId6">
                  <a:extLst>
                    <a:ext uri="{A12FA001-AC4F-418D-AE19-62706E023703}">
                      <ahyp:hlinkClr val="tx"/>
                    </a:ext>
                  </a:extLst>
                </a:hlinkClick>
              </a:rPr>
              <a:t>Safer internet - Phones </a:t>
            </a:r>
            <a:endParaRPr sz="1200">
              <a:solidFill>
                <a:schemeClr val="lt1"/>
              </a:solidFill>
              <a:latin typeface="Lato"/>
              <a:ea typeface="Lato"/>
              <a:cs typeface="Lato"/>
              <a:sym typeface="Lato"/>
            </a:endParaRPr>
          </a:p>
          <a:p>
            <a:pPr indent="0" lvl="0" marL="0" rtl="0" algn="l">
              <a:lnSpc>
                <a:spcPct val="150000"/>
              </a:lnSpc>
              <a:spcBef>
                <a:spcPts val="0"/>
              </a:spcBef>
              <a:spcAft>
                <a:spcPts val="0"/>
              </a:spcAft>
              <a:buNone/>
            </a:pPr>
            <a:r>
              <a:t/>
            </a:r>
            <a:endParaRPr sz="1200">
              <a:solidFill>
                <a:schemeClr val="lt1"/>
              </a:solidFill>
              <a:latin typeface="Lato"/>
              <a:ea typeface="Lato"/>
              <a:cs typeface="Lato"/>
              <a:sym typeface="Lato"/>
            </a:endParaRPr>
          </a:p>
          <a:p>
            <a:pPr indent="0" lvl="0" marL="0" marR="0" rtl="0" algn="l">
              <a:lnSpc>
                <a:spcPct val="150000"/>
              </a:lnSpc>
              <a:spcBef>
                <a:spcPts val="0"/>
              </a:spcBef>
              <a:spcAft>
                <a:spcPts val="0"/>
              </a:spcAft>
              <a:buClr>
                <a:srgbClr val="000000"/>
              </a:buClr>
              <a:buSzPts val="1400"/>
              <a:buFont typeface="Arial"/>
              <a:buNone/>
            </a:pPr>
            <a:r>
              <a:t/>
            </a:r>
            <a:endParaRPr>
              <a:solidFill>
                <a:schemeClr val="lt1"/>
              </a:solidFill>
              <a:latin typeface="Lato"/>
              <a:ea typeface="Lato"/>
              <a:cs typeface="Lato"/>
              <a:sym typeface="Lato"/>
            </a:endParaRPr>
          </a:p>
          <a:p>
            <a:pPr indent="0" lvl="0" marL="0" marR="0" rtl="0" algn="ctr">
              <a:lnSpc>
                <a:spcPct val="115000"/>
              </a:lnSpc>
              <a:spcBef>
                <a:spcPts val="0"/>
              </a:spcBef>
              <a:spcAft>
                <a:spcPts val="0"/>
              </a:spcAft>
              <a:buClr>
                <a:srgbClr val="000000"/>
              </a:buClr>
              <a:buSzPts val="1400"/>
              <a:buFont typeface="Arial"/>
              <a:buNone/>
            </a:pPr>
            <a:r>
              <a:t/>
            </a:r>
            <a:endParaRPr>
              <a:solidFill>
                <a:schemeClr val="lt1"/>
              </a:solidFill>
              <a:latin typeface="Lato"/>
              <a:ea typeface="Lato"/>
              <a:cs typeface="Lato"/>
              <a:sym typeface="Lato"/>
            </a:endParaRPr>
          </a:p>
        </p:txBody>
      </p:sp>
      <p:sp>
        <p:nvSpPr>
          <p:cNvPr id="358" name="Google Shape;358;g28a0e52553b_0_56"/>
          <p:cNvSpPr txBox="1"/>
          <p:nvPr/>
        </p:nvSpPr>
        <p:spPr>
          <a:xfrm>
            <a:off x="1640100" y="303950"/>
            <a:ext cx="5863800" cy="6312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3600"/>
              <a:buFont typeface="Arial"/>
              <a:buNone/>
            </a:pPr>
            <a:r>
              <a:rPr b="1" i="0" lang="en-GB" sz="2900" u="none" cap="none" strike="noStrike">
                <a:solidFill>
                  <a:schemeClr val="lt1"/>
                </a:solidFill>
                <a:latin typeface="Lato"/>
                <a:ea typeface="Lato"/>
                <a:cs typeface="Lato"/>
                <a:sym typeface="Lato"/>
              </a:rPr>
              <a:t>Links to learn more</a:t>
            </a:r>
            <a:endParaRPr b="1" i="0" sz="2900" u="none" cap="none" strike="noStrike">
              <a:solidFill>
                <a:srgbClr val="000000"/>
              </a:solidFill>
              <a:latin typeface="Lato"/>
              <a:ea typeface="Lato"/>
              <a:cs typeface="Lato"/>
              <a:sym typeface="La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 name="Shape 57"/>
        <p:cNvGrpSpPr/>
        <p:nvPr/>
      </p:nvGrpSpPr>
      <p:grpSpPr>
        <a:xfrm>
          <a:off x="0" y="0"/>
          <a:ext cx="0" cy="0"/>
          <a:chOff x="0" y="0"/>
          <a:chExt cx="0" cy="0"/>
        </a:xfrm>
      </p:grpSpPr>
      <p:sp>
        <p:nvSpPr>
          <p:cNvPr id="58" name="Google Shape;58;g25eaaf95b50_0_0"/>
          <p:cNvSpPr txBox="1"/>
          <p:nvPr/>
        </p:nvSpPr>
        <p:spPr>
          <a:xfrm>
            <a:off x="311700" y="3442550"/>
            <a:ext cx="8520600" cy="792600"/>
          </a:xfrm>
          <a:prstGeom prst="rect">
            <a:avLst/>
          </a:prstGeom>
          <a:noFill/>
          <a:ln>
            <a:noFill/>
          </a:ln>
        </p:spPr>
        <p:txBody>
          <a:bodyPr anchorCtr="0" anchor="t" bIns="91425" lIns="91425" spcFirstLastPara="1" rIns="91425" wrap="square" tIns="91425">
            <a:normAutofit/>
          </a:bodyPr>
          <a:lstStyle/>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rgbClr val="595959"/>
              </a:solidFill>
              <a:latin typeface="Arial"/>
              <a:ea typeface="Arial"/>
              <a:cs typeface="Arial"/>
              <a:sym typeface="Arial"/>
            </a:endParaRPr>
          </a:p>
        </p:txBody>
      </p:sp>
      <p:sp>
        <p:nvSpPr>
          <p:cNvPr id="59" name="Google Shape;59;g25eaaf95b50_0_0"/>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0" name="Google Shape;60;g25eaaf95b50_0_0"/>
          <p:cNvSpPr txBox="1"/>
          <p:nvPr/>
        </p:nvSpPr>
        <p:spPr>
          <a:xfrm>
            <a:off x="125" y="1491150"/>
            <a:ext cx="9144000" cy="13854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8000"/>
              <a:buFont typeface="Arial"/>
              <a:buNone/>
            </a:pPr>
            <a:r>
              <a:rPr b="0" i="0" lang="en-GB" sz="2400" u="none" cap="none" strike="noStrike">
                <a:solidFill>
                  <a:schemeClr val="lt1"/>
                </a:solidFill>
                <a:latin typeface="Lato"/>
                <a:ea typeface="Lato"/>
                <a:cs typeface="Lato"/>
                <a:sym typeface="Lato"/>
              </a:rPr>
              <a:t>Session 1:</a:t>
            </a:r>
            <a:endParaRPr b="0" i="0" sz="2400" u="none" cap="none" strike="noStrike">
              <a:solidFill>
                <a:schemeClr val="lt1"/>
              </a:solidFill>
              <a:latin typeface="Lato"/>
              <a:ea typeface="Lato"/>
              <a:cs typeface="Lato"/>
              <a:sym typeface="Lato"/>
            </a:endParaRPr>
          </a:p>
          <a:p>
            <a:pPr indent="0" lvl="0" marL="0" marR="0" rtl="0" algn="ctr">
              <a:lnSpc>
                <a:spcPct val="90000"/>
              </a:lnSpc>
              <a:spcBef>
                <a:spcPts val="0"/>
              </a:spcBef>
              <a:spcAft>
                <a:spcPts val="0"/>
              </a:spcAft>
              <a:buClr>
                <a:srgbClr val="000000"/>
              </a:buClr>
              <a:buSzPts val="8000"/>
              <a:buFont typeface="Arial"/>
              <a:buNone/>
            </a:pPr>
            <a:r>
              <a:rPr b="1" lang="en-GB" sz="5600">
                <a:solidFill>
                  <a:schemeClr val="lt1"/>
                </a:solidFill>
                <a:latin typeface="Lato Black"/>
                <a:ea typeface="Lato Black"/>
                <a:cs typeface="Lato Black"/>
                <a:sym typeface="Lato Black"/>
              </a:rPr>
              <a:t>Mobile phone products</a:t>
            </a:r>
            <a:endParaRPr b="1" i="0" sz="5600" u="none" cap="none" strike="noStrike">
              <a:solidFill>
                <a:schemeClr val="accent2"/>
              </a:solidFill>
              <a:latin typeface="Lato Black"/>
              <a:ea typeface="Lato Black"/>
              <a:cs typeface="Lato Black"/>
              <a:sym typeface="Lato Black"/>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g1575e96a1fb_0_257"/>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g1575e96a1fb_0_257"/>
          <p:cNvSpPr txBox="1"/>
          <p:nvPr/>
        </p:nvSpPr>
        <p:spPr>
          <a:xfrm>
            <a:off x="360374" y="629069"/>
            <a:ext cx="66255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2000" u="none" cap="none" strike="noStrike">
                <a:solidFill>
                  <a:schemeClr val="accent2"/>
                </a:solidFill>
                <a:latin typeface="Lato"/>
                <a:ea typeface="Lato"/>
                <a:cs typeface="Lato"/>
                <a:sym typeface="Lato"/>
              </a:rPr>
              <a:t>By the end of the session, I will be able to:</a:t>
            </a:r>
            <a:endParaRPr b="1" i="0" sz="2000" u="none" cap="none" strike="noStrike">
              <a:solidFill>
                <a:schemeClr val="accent2"/>
              </a:solidFill>
              <a:latin typeface="Lato"/>
              <a:ea typeface="Lato"/>
              <a:cs typeface="Lato"/>
              <a:sym typeface="Lato"/>
            </a:endParaRPr>
          </a:p>
        </p:txBody>
      </p:sp>
      <p:sp>
        <p:nvSpPr>
          <p:cNvPr id="67" name="Google Shape;67;g1575e96a1fb_0_257"/>
          <p:cNvSpPr txBox="1"/>
          <p:nvPr/>
        </p:nvSpPr>
        <p:spPr>
          <a:xfrm>
            <a:off x="488167" y="1197887"/>
            <a:ext cx="6625500" cy="3422100"/>
          </a:xfrm>
          <a:prstGeom prst="rect">
            <a:avLst/>
          </a:prstGeom>
          <a:noFill/>
          <a:ln>
            <a:noFill/>
          </a:ln>
        </p:spPr>
        <p:txBody>
          <a:bodyPr anchorCtr="0" anchor="t" bIns="91425" lIns="91425" spcFirstLastPara="1" rIns="91425" wrap="square" tIns="91425">
            <a:spAutoFit/>
          </a:bodyPr>
          <a:lstStyle/>
          <a:p>
            <a:pPr indent="-368300" lvl="0" marL="457200" marR="0" rtl="0" algn="l">
              <a:lnSpc>
                <a:spcPct val="107000"/>
              </a:lnSpc>
              <a:spcBef>
                <a:spcPts val="0"/>
              </a:spcBef>
              <a:spcAft>
                <a:spcPts val="0"/>
              </a:spcAft>
              <a:buClr>
                <a:schemeClr val="lt1"/>
              </a:buClr>
              <a:buSzPts val="2200"/>
              <a:buFont typeface="Lato"/>
              <a:buChar char="●"/>
            </a:pPr>
            <a:r>
              <a:rPr b="1" lang="en-GB" sz="2200">
                <a:solidFill>
                  <a:schemeClr val="lt1"/>
                </a:solidFill>
                <a:latin typeface="Lato"/>
                <a:ea typeface="Lato"/>
                <a:cs typeface="Lato"/>
                <a:sym typeface="Lato"/>
              </a:rPr>
              <a:t>Identify the costs of and requirements for having a mobile phone contract</a:t>
            </a:r>
            <a:endParaRPr b="1" sz="2200">
              <a:solidFill>
                <a:schemeClr val="lt1"/>
              </a:solidFill>
              <a:latin typeface="Lato"/>
              <a:ea typeface="Lato"/>
              <a:cs typeface="Lato"/>
              <a:sym typeface="Lato"/>
            </a:endParaRPr>
          </a:p>
          <a:p>
            <a:pPr indent="0" lvl="0" marL="0" marR="0" rtl="0" algn="l">
              <a:lnSpc>
                <a:spcPct val="107000"/>
              </a:lnSpc>
              <a:spcBef>
                <a:spcPts val="0"/>
              </a:spcBef>
              <a:spcAft>
                <a:spcPts val="0"/>
              </a:spcAft>
              <a:buNone/>
            </a:pPr>
            <a:r>
              <a:t/>
            </a:r>
            <a:endParaRPr b="1" sz="2200">
              <a:solidFill>
                <a:schemeClr val="lt1"/>
              </a:solidFill>
              <a:latin typeface="Lato"/>
              <a:ea typeface="Lato"/>
              <a:cs typeface="Lato"/>
              <a:sym typeface="Lato"/>
            </a:endParaRPr>
          </a:p>
          <a:p>
            <a:pPr indent="-368300" lvl="0" marL="457200" marR="0" rtl="0" algn="l">
              <a:lnSpc>
                <a:spcPct val="107000"/>
              </a:lnSpc>
              <a:spcBef>
                <a:spcPts val="0"/>
              </a:spcBef>
              <a:spcAft>
                <a:spcPts val="0"/>
              </a:spcAft>
              <a:buClr>
                <a:schemeClr val="lt1"/>
              </a:buClr>
              <a:buSzPts val="2200"/>
              <a:buFont typeface="Lato"/>
              <a:buChar char="●"/>
            </a:pPr>
            <a:r>
              <a:rPr b="1" lang="en-GB" sz="2200">
                <a:solidFill>
                  <a:schemeClr val="lt1"/>
                </a:solidFill>
                <a:latin typeface="Lato"/>
                <a:ea typeface="Lato"/>
                <a:cs typeface="Lato"/>
                <a:sym typeface="Lato"/>
              </a:rPr>
              <a:t>Compare different mobile phone contracts</a:t>
            </a:r>
            <a:endParaRPr b="1" sz="2200">
              <a:solidFill>
                <a:schemeClr val="lt1"/>
              </a:solidFill>
              <a:latin typeface="Lato"/>
              <a:ea typeface="Lato"/>
              <a:cs typeface="Lato"/>
              <a:sym typeface="Lato"/>
            </a:endParaRPr>
          </a:p>
          <a:p>
            <a:pPr indent="0" lvl="0" marL="0" marR="0" rtl="0" algn="l">
              <a:lnSpc>
                <a:spcPct val="107000"/>
              </a:lnSpc>
              <a:spcBef>
                <a:spcPts val="0"/>
              </a:spcBef>
              <a:spcAft>
                <a:spcPts val="0"/>
              </a:spcAft>
              <a:buNone/>
            </a:pPr>
            <a:r>
              <a:t/>
            </a:r>
            <a:endParaRPr b="1" sz="2200">
              <a:solidFill>
                <a:schemeClr val="lt1"/>
              </a:solidFill>
              <a:latin typeface="Lato"/>
              <a:ea typeface="Lato"/>
              <a:cs typeface="Lato"/>
              <a:sym typeface="Lato"/>
            </a:endParaRPr>
          </a:p>
          <a:p>
            <a:pPr indent="-368300" lvl="0" marL="457200" rtl="0" algn="l">
              <a:lnSpc>
                <a:spcPct val="107000"/>
              </a:lnSpc>
              <a:spcBef>
                <a:spcPts val="0"/>
              </a:spcBef>
              <a:spcAft>
                <a:spcPts val="0"/>
              </a:spcAft>
              <a:buClr>
                <a:schemeClr val="lt1"/>
              </a:buClr>
              <a:buSzPts val="2200"/>
              <a:buFont typeface="Lato"/>
              <a:buChar char="●"/>
            </a:pPr>
            <a:r>
              <a:rPr b="1" lang="en-GB" sz="2200">
                <a:solidFill>
                  <a:schemeClr val="lt1"/>
                </a:solidFill>
                <a:latin typeface="Lato"/>
                <a:ea typeface="Lato"/>
                <a:cs typeface="Lato"/>
                <a:sym typeface="Lato"/>
              </a:rPr>
              <a:t>Suggest</a:t>
            </a:r>
            <a:r>
              <a:rPr b="1" lang="en-GB" sz="2200">
                <a:solidFill>
                  <a:schemeClr val="lt1"/>
                </a:solidFill>
                <a:latin typeface="Lato"/>
                <a:ea typeface="Lato"/>
                <a:cs typeface="Lato"/>
                <a:sym typeface="Lato"/>
              </a:rPr>
              <a:t> </a:t>
            </a:r>
            <a:r>
              <a:rPr b="1" lang="en-GB" sz="2200">
                <a:solidFill>
                  <a:schemeClr val="lt1"/>
                </a:solidFill>
                <a:latin typeface="Lato"/>
                <a:ea typeface="Lato"/>
                <a:cs typeface="Lato"/>
                <a:sym typeface="Lato"/>
              </a:rPr>
              <a:t>strategies to manage mobile phone costs</a:t>
            </a:r>
            <a:endParaRPr b="1" sz="2200">
              <a:solidFill>
                <a:schemeClr val="lt1"/>
              </a:solidFill>
              <a:latin typeface="Lato"/>
              <a:ea typeface="Lato"/>
              <a:cs typeface="Lato"/>
              <a:sym typeface="Lato"/>
            </a:endParaRPr>
          </a:p>
          <a:p>
            <a:pPr indent="0" lvl="0" marL="457200" marR="0" rtl="0" algn="l">
              <a:lnSpc>
                <a:spcPct val="107000"/>
              </a:lnSpc>
              <a:spcBef>
                <a:spcPts val="0"/>
              </a:spcBef>
              <a:spcAft>
                <a:spcPts val="0"/>
              </a:spcAft>
              <a:buNone/>
            </a:pPr>
            <a:r>
              <a:t/>
            </a:r>
            <a:endParaRPr b="1" sz="2200">
              <a:solidFill>
                <a:schemeClr val="lt1"/>
              </a:solidFill>
              <a:latin typeface="Lato"/>
              <a:ea typeface="Lato"/>
              <a:cs typeface="Lato"/>
              <a:sym typeface="Lato"/>
            </a:endParaRPr>
          </a:p>
          <a:p>
            <a:pPr indent="0" lvl="0" marL="914400" marR="0" rtl="0" algn="l">
              <a:lnSpc>
                <a:spcPct val="100000"/>
              </a:lnSpc>
              <a:spcBef>
                <a:spcPts val="0"/>
              </a:spcBef>
              <a:spcAft>
                <a:spcPts val="0"/>
              </a:spcAft>
              <a:buNone/>
            </a:pPr>
            <a:r>
              <a:t/>
            </a:r>
            <a:endParaRPr b="0" i="0" sz="2200" u="none" cap="none" strike="noStrike">
              <a:solidFill>
                <a:srgbClr val="B7B7B7"/>
              </a:solidFill>
              <a:latin typeface="Lato Light"/>
              <a:ea typeface="Lato Light"/>
              <a:cs typeface="Lato Light"/>
              <a:sym typeface="Lato Light"/>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pic>
        <p:nvPicPr>
          <p:cNvPr id="72" name="Google Shape;72;g23009a846d12fc6_5"/>
          <p:cNvPicPr preferRelativeResize="0"/>
          <p:nvPr/>
        </p:nvPicPr>
        <p:blipFill>
          <a:blip r:embed="rId3">
            <a:alphaModFix/>
          </a:blip>
          <a:stretch>
            <a:fillRect/>
          </a:stretch>
        </p:blipFill>
        <p:spPr>
          <a:xfrm>
            <a:off x="6454500" y="1250450"/>
            <a:ext cx="2735325" cy="2735325"/>
          </a:xfrm>
          <a:prstGeom prst="rect">
            <a:avLst/>
          </a:prstGeom>
          <a:noFill/>
          <a:ln>
            <a:noFill/>
          </a:ln>
        </p:spPr>
      </p:pic>
      <p:sp>
        <p:nvSpPr>
          <p:cNvPr id="73" name="Google Shape;73;g23009a846d12fc6_5"/>
          <p:cNvSpPr txBox="1"/>
          <p:nvPr/>
        </p:nvSpPr>
        <p:spPr>
          <a:xfrm>
            <a:off x="230625" y="1748238"/>
            <a:ext cx="6369900" cy="1847100"/>
          </a:xfrm>
          <a:prstGeom prst="rect">
            <a:avLst/>
          </a:prstGeom>
          <a:noFill/>
          <a:ln>
            <a:noFill/>
          </a:ln>
        </p:spPr>
        <p:txBody>
          <a:bodyPr anchorCtr="0" anchor="t" bIns="91425" lIns="91425" spcFirstLastPara="1" rIns="91425" wrap="square" tIns="91425">
            <a:spAutoFit/>
          </a:bodyPr>
          <a:lstStyle/>
          <a:p>
            <a:pPr indent="-342900" lvl="0" marL="457200" rtl="0" algn="l">
              <a:spcBef>
                <a:spcPts val="0"/>
              </a:spcBef>
              <a:spcAft>
                <a:spcPts val="0"/>
              </a:spcAft>
              <a:buSzPts val="1800"/>
              <a:buFont typeface="Lato"/>
              <a:buAutoNum type="arabicPeriod"/>
            </a:pPr>
            <a:r>
              <a:rPr lang="en-GB" sz="1800">
                <a:latin typeface="Lato"/>
                <a:ea typeface="Lato"/>
                <a:cs typeface="Lato"/>
                <a:sym typeface="Lato"/>
              </a:rPr>
              <a:t>Is having a mobile phone a ‘need’ or a ‘want’?</a:t>
            </a:r>
            <a:endParaRPr sz="1800">
              <a:latin typeface="Lato"/>
              <a:ea typeface="Lato"/>
              <a:cs typeface="Lato"/>
              <a:sym typeface="Lato"/>
            </a:endParaRPr>
          </a:p>
          <a:p>
            <a:pPr indent="0" lvl="0" marL="457200" rtl="0" algn="l">
              <a:spcBef>
                <a:spcPts val="0"/>
              </a:spcBef>
              <a:spcAft>
                <a:spcPts val="0"/>
              </a:spcAft>
              <a:buNone/>
            </a:pPr>
            <a:r>
              <a:t/>
            </a:r>
            <a:endParaRPr sz="1800">
              <a:latin typeface="Lato"/>
              <a:ea typeface="Lato"/>
              <a:cs typeface="Lato"/>
              <a:sym typeface="Lato"/>
            </a:endParaRPr>
          </a:p>
          <a:p>
            <a:pPr indent="-342900" lvl="0" marL="457200" rtl="0" algn="l">
              <a:spcBef>
                <a:spcPts val="0"/>
              </a:spcBef>
              <a:spcAft>
                <a:spcPts val="0"/>
              </a:spcAft>
              <a:buSzPts val="1800"/>
              <a:buFont typeface="Lato"/>
              <a:buAutoNum type="arabicPeriod"/>
            </a:pPr>
            <a:r>
              <a:rPr lang="en-GB" sz="1800">
                <a:latin typeface="Lato"/>
                <a:ea typeface="Lato"/>
                <a:cs typeface="Lato"/>
                <a:sym typeface="Lato"/>
              </a:rPr>
              <a:t>What aspects of having a phone in particular might be considered a need and what are ‘nice to haves’ or wants?</a:t>
            </a:r>
            <a:endParaRPr sz="1800">
              <a:latin typeface="Lato"/>
              <a:ea typeface="Lato"/>
              <a:cs typeface="Lato"/>
              <a:sym typeface="Lato"/>
            </a:endParaRPr>
          </a:p>
          <a:p>
            <a:pPr indent="0" lvl="0" marL="457200" rtl="0" algn="l">
              <a:spcBef>
                <a:spcPts val="0"/>
              </a:spcBef>
              <a:spcAft>
                <a:spcPts val="0"/>
              </a:spcAft>
              <a:buNone/>
            </a:pPr>
            <a:r>
              <a:rPr i="1" lang="en-GB" sz="1800">
                <a:latin typeface="Lato"/>
                <a:ea typeface="Lato"/>
                <a:cs typeface="Lato"/>
                <a:sym typeface="Lato"/>
              </a:rPr>
              <a:t>For example, a phone needs to be able to make calls or it’s nice if the phone has games</a:t>
            </a:r>
            <a:endParaRPr i="1" sz="1800">
              <a:latin typeface="Lato"/>
              <a:ea typeface="Lato"/>
              <a:cs typeface="Lato"/>
              <a:sym typeface="Lato"/>
            </a:endParaRPr>
          </a:p>
        </p:txBody>
      </p:sp>
      <p:sp>
        <p:nvSpPr>
          <p:cNvPr id="74" name="Google Shape;74;g23009a846d12fc6_5"/>
          <p:cNvSpPr txBox="1"/>
          <p:nvPr>
            <p:ph type="ctrTitle"/>
          </p:nvPr>
        </p:nvSpPr>
        <p:spPr>
          <a:xfrm>
            <a:off x="379375" y="253750"/>
            <a:ext cx="7731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0" i="0" sz="29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Starter</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2900" u="none" cap="none" strike="noStrike">
              <a:solidFill>
                <a:schemeClr val="accent2"/>
              </a:solidFill>
              <a:latin typeface="Lato"/>
              <a:ea typeface="Lato"/>
              <a:cs typeface="Lato"/>
              <a:sym typeface="Lato"/>
            </a:endParaRPr>
          </a:p>
        </p:txBody>
      </p:sp>
      <p:sp>
        <p:nvSpPr>
          <p:cNvPr id="75" name="Google Shape;75;g23009a846d12fc6_5"/>
          <p:cNvSpPr txBox="1"/>
          <p:nvPr/>
        </p:nvSpPr>
        <p:spPr>
          <a:xfrm>
            <a:off x="281550" y="4657900"/>
            <a:ext cx="6681300" cy="3078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1" lang="en-GB" sz="800">
                <a:solidFill>
                  <a:schemeClr val="dk1"/>
                </a:solidFill>
              </a:rPr>
              <a:t>Interleaving | Year 7 lesson 1 | needs vs want</a:t>
            </a:r>
            <a:endParaRPr b="1" i="0" sz="800" u="none" cap="none" strike="noStrike">
              <a:solidFill>
                <a:schemeClr val="dk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g23009a846d12fc6_10"/>
          <p:cNvSpPr txBox="1"/>
          <p:nvPr/>
        </p:nvSpPr>
        <p:spPr>
          <a:xfrm>
            <a:off x="693925" y="1550900"/>
            <a:ext cx="5471700" cy="350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1800">
                <a:latin typeface="Lato"/>
                <a:ea typeface="Lato"/>
                <a:cs typeface="Lato"/>
                <a:sym typeface="Lato"/>
              </a:rPr>
              <a:t>List the different ways </a:t>
            </a:r>
            <a:r>
              <a:rPr lang="en-GB" sz="1800">
                <a:latin typeface="Lato"/>
                <a:ea typeface="Lato"/>
                <a:cs typeface="Lato"/>
                <a:sym typeface="Lato"/>
              </a:rPr>
              <a:t>people</a:t>
            </a:r>
            <a:r>
              <a:rPr lang="en-GB" sz="1800">
                <a:latin typeface="Lato"/>
                <a:ea typeface="Lato"/>
                <a:cs typeface="Lato"/>
                <a:sym typeface="Lato"/>
              </a:rPr>
              <a:t> have been able to communicate with people over time.</a:t>
            </a:r>
            <a:endParaRPr sz="1800">
              <a:latin typeface="Lato"/>
              <a:ea typeface="Lato"/>
              <a:cs typeface="Lato"/>
              <a:sym typeface="Lato"/>
            </a:endParaRPr>
          </a:p>
          <a:p>
            <a:pPr indent="0" lvl="0" marL="0" rtl="0" algn="l">
              <a:spcBef>
                <a:spcPts val="0"/>
              </a:spcBef>
              <a:spcAft>
                <a:spcPts val="0"/>
              </a:spcAft>
              <a:buNone/>
            </a:pPr>
            <a:r>
              <a:t/>
            </a:r>
            <a:endParaRPr sz="1800">
              <a:latin typeface="Lato"/>
              <a:ea typeface="Lato"/>
              <a:cs typeface="Lato"/>
              <a:sym typeface="Lato"/>
            </a:endParaRPr>
          </a:p>
          <a:p>
            <a:pPr indent="0" lvl="0" marL="0" rtl="0" algn="l">
              <a:spcBef>
                <a:spcPts val="0"/>
              </a:spcBef>
              <a:spcAft>
                <a:spcPts val="0"/>
              </a:spcAft>
              <a:buNone/>
            </a:pPr>
            <a:r>
              <a:t/>
            </a:r>
            <a:endParaRPr sz="1800">
              <a:latin typeface="Lato"/>
              <a:ea typeface="Lato"/>
              <a:cs typeface="Lato"/>
              <a:sym typeface="Lato"/>
            </a:endParaRPr>
          </a:p>
          <a:p>
            <a:pPr indent="0" lvl="0" marL="0" rtl="0" algn="l">
              <a:spcBef>
                <a:spcPts val="0"/>
              </a:spcBef>
              <a:spcAft>
                <a:spcPts val="0"/>
              </a:spcAft>
              <a:buNone/>
            </a:pPr>
            <a:r>
              <a:t/>
            </a:r>
            <a:endParaRPr sz="1800">
              <a:latin typeface="Lato"/>
              <a:ea typeface="Lato"/>
              <a:cs typeface="Lato"/>
              <a:sym typeface="Lato"/>
            </a:endParaRPr>
          </a:p>
          <a:p>
            <a:pPr indent="0" lvl="0" marL="0" rtl="0" algn="l">
              <a:spcBef>
                <a:spcPts val="0"/>
              </a:spcBef>
              <a:spcAft>
                <a:spcPts val="0"/>
              </a:spcAft>
              <a:buNone/>
            </a:pPr>
            <a:r>
              <a:rPr lang="en-GB" sz="1800">
                <a:latin typeface="Lato"/>
                <a:ea typeface="Lato"/>
                <a:cs typeface="Lato"/>
                <a:sym typeface="Lato"/>
              </a:rPr>
              <a:t>Challenge: Compare the similarities and differences between the different forms of communication.</a:t>
            </a:r>
            <a:endParaRPr sz="1800">
              <a:latin typeface="Lato"/>
              <a:ea typeface="Lato"/>
              <a:cs typeface="Lato"/>
              <a:sym typeface="Lato"/>
            </a:endParaRPr>
          </a:p>
          <a:p>
            <a:pPr indent="0" lvl="0" marL="0" rtl="0" algn="l">
              <a:spcBef>
                <a:spcPts val="0"/>
              </a:spcBef>
              <a:spcAft>
                <a:spcPts val="0"/>
              </a:spcAft>
              <a:buNone/>
            </a:pPr>
            <a:r>
              <a:t/>
            </a:r>
            <a:endParaRPr sz="1800">
              <a:latin typeface="Lato"/>
              <a:ea typeface="Lato"/>
              <a:cs typeface="Lato"/>
              <a:sym typeface="Lato"/>
            </a:endParaRPr>
          </a:p>
          <a:p>
            <a:pPr indent="0" lvl="0" marL="0" rtl="0" algn="l">
              <a:spcBef>
                <a:spcPts val="0"/>
              </a:spcBef>
              <a:spcAft>
                <a:spcPts val="0"/>
              </a:spcAft>
              <a:buNone/>
            </a:pPr>
            <a:r>
              <a:t/>
            </a:r>
            <a:endParaRPr sz="1800">
              <a:latin typeface="Lato"/>
              <a:ea typeface="Lato"/>
              <a:cs typeface="Lato"/>
              <a:sym typeface="Lato"/>
            </a:endParaRPr>
          </a:p>
          <a:p>
            <a:pPr indent="0" lvl="0" marL="0" rtl="0" algn="l">
              <a:spcBef>
                <a:spcPts val="0"/>
              </a:spcBef>
              <a:spcAft>
                <a:spcPts val="0"/>
              </a:spcAft>
              <a:buNone/>
            </a:pPr>
            <a:r>
              <a:t/>
            </a:r>
            <a:endParaRPr sz="1800">
              <a:latin typeface="Lato"/>
              <a:ea typeface="Lato"/>
              <a:cs typeface="Lato"/>
              <a:sym typeface="Lato"/>
            </a:endParaRPr>
          </a:p>
          <a:p>
            <a:pPr indent="0" lvl="0" marL="0" rtl="0" algn="l">
              <a:spcBef>
                <a:spcPts val="0"/>
              </a:spcBef>
              <a:spcAft>
                <a:spcPts val="0"/>
              </a:spcAft>
              <a:buNone/>
            </a:pPr>
            <a:r>
              <a:t/>
            </a:r>
            <a:endParaRPr sz="1800">
              <a:latin typeface="Lato"/>
              <a:ea typeface="Lato"/>
              <a:cs typeface="Lato"/>
              <a:sym typeface="Lato"/>
            </a:endParaRPr>
          </a:p>
          <a:p>
            <a:pPr indent="0" lvl="0" marL="0" rtl="0" algn="l">
              <a:spcBef>
                <a:spcPts val="0"/>
              </a:spcBef>
              <a:spcAft>
                <a:spcPts val="0"/>
              </a:spcAft>
              <a:buNone/>
            </a:pPr>
            <a:r>
              <a:t/>
            </a:r>
            <a:endParaRPr sz="1800">
              <a:latin typeface="Lato"/>
              <a:ea typeface="Lato"/>
              <a:cs typeface="Lato"/>
              <a:sym typeface="Lato"/>
            </a:endParaRPr>
          </a:p>
        </p:txBody>
      </p:sp>
      <p:sp>
        <p:nvSpPr>
          <p:cNvPr id="81" name="Google Shape;81;g23009a846d12fc6_10"/>
          <p:cNvSpPr txBox="1"/>
          <p:nvPr>
            <p:ph type="ctrTitle"/>
          </p:nvPr>
        </p:nvSpPr>
        <p:spPr>
          <a:xfrm>
            <a:off x="379375" y="253750"/>
            <a:ext cx="7731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0" i="0" sz="29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The evolution of communication</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2900" u="none" cap="none" strike="noStrike">
              <a:solidFill>
                <a:schemeClr val="accent2"/>
              </a:solidFill>
              <a:latin typeface="Lato"/>
              <a:ea typeface="Lato"/>
              <a:cs typeface="Lato"/>
              <a:sym typeface="Lato"/>
            </a:endParaRPr>
          </a:p>
        </p:txBody>
      </p:sp>
      <p:pic>
        <p:nvPicPr>
          <p:cNvPr id="82" name="Google Shape;82;g23009a846d12fc6_10"/>
          <p:cNvPicPr preferRelativeResize="0"/>
          <p:nvPr/>
        </p:nvPicPr>
        <p:blipFill>
          <a:blip r:embed="rId3">
            <a:alphaModFix/>
          </a:blip>
          <a:stretch>
            <a:fillRect/>
          </a:stretch>
        </p:blipFill>
        <p:spPr>
          <a:xfrm>
            <a:off x="7076363" y="1321075"/>
            <a:ext cx="1592425" cy="1592425"/>
          </a:xfrm>
          <a:prstGeom prst="rect">
            <a:avLst/>
          </a:prstGeom>
          <a:noFill/>
          <a:ln>
            <a:noFill/>
          </a:ln>
        </p:spPr>
      </p:pic>
      <p:pic>
        <p:nvPicPr>
          <p:cNvPr id="83" name="Google Shape;83;g23009a846d12fc6_10"/>
          <p:cNvPicPr preferRelativeResize="0"/>
          <p:nvPr/>
        </p:nvPicPr>
        <p:blipFill>
          <a:blip r:embed="rId4">
            <a:alphaModFix/>
          </a:blip>
          <a:stretch>
            <a:fillRect/>
          </a:stretch>
        </p:blipFill>
        <p:spPr>
          <a:xfrm>
            <a:off x="7221238" y="3062700"/>
            <a:ext cx="1302650" cy="13026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g1cb38281e4a_0_2"/>
          <p:cNvSpPr txBox="1"/>
          <p:nvPr/>
        </p:nvSpPr>
        <p:spPr>
          <a:xfrm>
            <a:off x="87775" y="1154000"/>
            <a:ext cx="6960300" cy="9720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400"/>
              </a:spcAft>
              <a:buNone/>
            </a:pPr>
            <a:r>
              <a:rPr lang="en-GB" sz="1550">
                <a:solidFill>
                  <a:srgbClr val="333333"/>
                </a:solidFill>
                <a:highlight>
                  <a:srgbClr val="FCFCFC"/>
                </a:highlight>
                <a:latin typeface="Lato"/>
                <a:ea typeface="Lato"/>
                <a:cs typeface="Lato"/>
                <a:sym typeface="Lato"/>
              </a:rPr>
              <a:t>For as long as humans have been on this planet we’ve invented forms of communication - from</a:t>
            </a:r>
            <a:r>
              <a:rPr b="1" lang="en-GB" sz="1550">
                <a:solidFill>
                  <a:srgbClr val="333333"/>
                </a:solidFill>
                <a:highlight>
                  <a:srgbClr val="FCFCFC"/>
                </a:highlight>
                <a:latin typeface="Lato"/>
                <a:ea typeface="Lato"/>
                <a:cs typeface="Lato"/>
                <a:sym typeface="Lato"/>
              </a:rPr>
              <a:t> smoke signals </a:t>
            </a:r>
            <a:r>
              <a:rPr lang="en-GB" sz="1550">
                <a:solidFill>
                  <a:srgbClr val="333333"/>
                </a:solidFill>
                <a:highlight>
                  <a:srgbClr val="FCFCFC"/>
                </a:highlight>
                <a:latin typeface="Lato"/>
                <a:ea typeface="Lato"/>
                <a:cs typeface="Lato"/>
                <a:sym typeface="Lato"/>
              </a:rPr>
              <a:t>and </a:t>
            </a:r>
            <a:r>
              <a:rPr b="1" lang="en-GB" sz="1550">
                <a:solidFill>
                  <a:srgbClr val="333333"/>
                </a:solidFill>
                <a:highlight>
                  <a:srgbClr val="FCFCFC"/>
                </a:highlight>
                <a:latin typeface="Lato"/>
                <a:ea typeface="Lato"/>
                <a:cs typeface="Lato"/>
                <a:sym typeface="Lato"/>
              </a:rPr>
              <a:t>messenger pigeons</a:t>
            </a:r>
            <a:r>
              <a:rPr lang="en-GB" sz="1550">
                <a:solidFill>
                  <a:srgbClr val="333333"/>
                </a:solidFill>
                <a:highlight>
                  <a:srgbClr val="FCFCFC"/>
                </a:highlight>
                <a:latin typeface="Lato"/>
                <a:ea typeface="Lato"/>
                <a:cs typeface="Lato"/>
                <a:sym typeface="Lato"/>
              </a:rPr>
              <a:t> to the </a:t>
            </a:r>
            <a:r>
              <a:rPr b="1" lang="en-GB" sz="1550">
                <a:solidFill>
                  <a:srgbClr val="333333"/>
                </a:solidFill>
                <a:highlight>
                  <a:srgbClr val="FCFCFC"/>
                </a:highlight>
                <a:latin typeface="Lato"/>
                <a:ea typeface="Lato"/>
                <a:cs typeface="Lato"/>
                <a:sym typeface="Lato"/>
              </a:rPr>
              <a:t>telephone </a:t>
            </a:r>
            <a:r>
              <a:rPr lang="en-GB" sz="1550">
                <a:solidFill>
                  <a:srgbClr val="333333"/>
                </a:solidFill>
                <a:highlight>
                  <a:srgbClr val="FCFCFC"/>
                </a:highlight>
                <a:latin typeface="Lato"/>
                <a:ea typeface="Lato"/>
                <a:cs typeface="Lato"/>
                <a:sym typeface="Lato"/>
              </a:rPr>
              <a:t>and </a:t>
            </a:r>
            <a:r>
              <a:rPr b="1" lang="en-GB" sz="1550">
                <a:solidFill>
                  <a:srgbClr val="333333"/>
                </a:solidFill>
                <a:highlight>
                  <a:srgbClr val="FCFCFC"/>
                </a:highlight>
                <a:latin typeface="Lato"/>
                <a:ea typeface="Lato"/>
                <a:cs typeface="Lato"/>
                <a:sym typeface="Lato"/>
              </a:rPr>
              <a:t>email </a:t>
            </a:r>
            <a:r>
              <a:rPr lang="en-GB" sz="1550">
                <a:solidFill>
                  <a:srgbClr val="333333"/>
                </a:solidFill>
                <a:highlight>
                  <a:srgbClr val="FCFCFC"/>
                </a:highlight>
                <a:latin typeface="Lato"/>
                <a:ea typeface="Lato"/>
                <a:cs typeface="Lato"/>
                <a:sym typeface="Lato"/>
              </a:rPr>
              <a:t>- that have constantly evolved how we interact with each other. </a:t>
            </a:r>
            <a:endParaRPr sz="1550">
              <a:solidFill>
                <a:srgbClr val="333333"/>
              </a:solidFill>
              <a:highlight>
                <a:srgbClr val="FCFCFC"/>
              </a:highlight>
              <a:latin typeface="Lato"/>
              <a:ea typeface="Lato"/>
              <a:cs typeface="Lato"/>
              <a:sym typeface="Lato"/>
            </a:endParaRPr>
          </a:p>
        </p:txBody>
      </p:sp>
      <p:sp>
        <p:nvSpPr>
          <p:cNvPr id="89" name="Google Shape;89;g1cb38281e4a_0_2"/>
          <p:cNvSpPr txBox="1"/>
          <p:nvPr/>
        </p:nvSpPr>
        <p:spPr>
          <a:xfrm>
            <a:off x="166775" y="4865825"/>
            <a:ext cx="71298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GB" sz="800">
                <a:latin typeface="Lato"/>
                <a:ea typeface="Lato"/>
                <a:cs typeface="Lato"/>
                <a:sym typeface="Lato"/>
              </a:rPr>
              <a:t>Source: </a:t>
            </a:r>
            <a:r>
              <a:rPr b="1" lang="en-GB" sz="800" u="sng">
                <a:solidFill>
                  <a:srgbClr val="0543B3"/>
                </a:solidFill>
                <a:latin typeface="Lato"/>
                <a:ea typeface="Lato"/>
                <a:cs typeface="Lato"/>
                <a:sym typeface="Lato"/>
                <a:hlinkClick r:id="rId3">
                  <a:extLst>
                    <a:ext uri="{A12FA001-AC4F-418D-AE19-62706E023703}">
                      <ahyp:hlinkClr val="tx"/>
                    </a:ext>
                  </a:extLst>
                </a:hlinkClick>
              </a:rPr>
              <a:t>https://www.forbes.com/sites/solrogers/2019/10/15/the-role-of-technology-in-the-evolution-of-communication/?sh=69aa71e5493b</a:t>
            </a:r>
            <a:r>
              <a:rPr b="1" lang="en-GB" sz="800">
                <a:solidFill>
                  <a:srgbClr val="0543B3"/>
                </a:solidFill>
                <a:latin typeface="Lato"/>
                <a:ea typeface="Lato"/>
                <a:cs typeface="Lato"/>
                <a:sym typeface="Lato"/>
              </a:rPr>
              <a:t> </a:t>
            </a:r>
            <a:endParaRPr b="1" sz="800">
              <a:solidFill>
                <a:srgbClr val="0543B3"/>
              </a:solidFill>
              <a:latin typeface="Lato"/>
              <a:ea typeface="Lato"/>
              <a:cs typeface="Lato"/>
              <a:sym typeface="Lato"/>
            </a:endParaRPr>
          </a:p>
        </p:txBody>
      </p:sp>
      <p:pic>
        <p:nvPicPr>
          <p:cNvPr id="90" name="Google Shape;90;g1cb38281e4a_0_2"/>
          <p:cNvPicPr preferRelativeResize="0"/>
          <p:nvPr/>
        </p:nvPicPr>
        <p:blipFill>
          <a:blip r:embed="rId4">
            <a:alphaModFix/>
          </a:blip>
          <a:stretch>
            <a:fillRect/>
          </a:stretch>
        </p:blipFill>
        <p:spPr>
          <a:xfrm>
            <a:off x="7244350" y="1947151"/>
            <a:ext cx="1791125" cy="1791125"/>
          </a:xfrm>
          <a:prstGeom prst="rect">
            <a:avLst/>
          </a:prstGeom>
          <a:noFill/>
          <a:ln>
            <a:noFill/>
          </a:ln>
        </p:spPr>
      </p:pic>
      <p:sp>
        <p:nvSpPr>
          <p:cNvPr id="91" name="Google Shape;91;g1cb38281e4a_0_2"/>
          <p:cNvSpPr txBox="1"/>
          <p:nvPr>
            <p:ph type="ctrTitle"/>
          </p:nvPr>
        </p:nvSpPr>
        <p:spPr>
          <a:xfrm>
            <a:off x="379375" y="253750"/>
            <a:ext cx="7731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0" i="0" sz="29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The evolution of communication</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2900" u="none" cap="none" strike="noStrike">
              <a:solidFill>
                <a:schemeClr val="accent2"/>
              </a:solidFill>
              <a:latin typeface="Lato"/>
              <a:ea typeface="Lato"/>
              <a:cs typeface="Lato"/>
              <a:sym typeface="Lato"/>
            </a:endParaRPr>
          </a:p>
        </p:txBody>
      </p:sp>
      <p:sp>
        <p:nvSpPr>
          <p:cNvPr id="92" name="Google Shape;92;g1cb38281e4a_0_2"/>
          <p:cNvSpPr txBox="1"/>
          <p:nvPr/>
        </p:nvSpPr>
        <p:spPr>
          <a:xfrm>
            <a:off x="90575" y="2175500"/>
            <a:ext cx="6960300" cy="124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400"/>
              </a:spcAft>
              <a:buNone/>
            </a:pPr>
            <a:r>
              <a:rPr lang="en-GB" sz="1550">
                <a:solidFill>
                  <a:srgbClr val="333333"/>
                </a:solidFill>
                <a:highlight>
                  <a:srgbClr val="FCFCFC"/>
                </a:highlight>
                <a:latin typeface="Lato"/>
                <a:ea typeface="Lato"/>
                <a:cs typeface="Lato"/>
                <a:sym typeface="Lato"/>
              </a:rPr>
              <a:t>One of the biggest developments in communication came in </a:t>
            </a:r>
            <a:r>
              <a:rPr b="1" lang="en-GB" sz="1550">
                <a:solidFill>
                  <a:srgbClr val="333333"/>
                </a:solidFill>
                <a:highlight>
                  <a:srgbClr val="FCFCFC"/>
                </a:highlight>
                <a:latin typeface="Lato"/>
                <a:ea typeface="Lato"/>
                <a:cs typeface="Lato"/>
                <a:sym typeface="Lato"/>
              </a:rPr>
              <a:t>1831 </a:t>
            </a:r>
            <a:r>
              <a:rPr lang="en-GB" sz="1550">
                <a:solidFill>
                  <a:srgbClr val="333333"/>
                </a:solidFill>
                <a:highlight>
                  <a:srgbClr val="FCFCFC"/>
                </a:highlight>
                <a:latin typeface="Lato"/>
                <a:ea typeface="Lato"/>
                <a:cs typeface="Lato"/>
                <a:sym typeface="Lato"/>
              </a:rPr>
              <a:t>when the </a:t>
            </a:r>
            <a:r>
              <a:rPr b="1" lang="en-GB" sz="1550">
                <a:solidFill>
                  <a:srgbClr val="333333"/>
                </a:solidFill>
                <a:highlight>
                  <a:srgbClr val="FCFCFC"/>
                </a:highlight>
                <a:latin typeface="Lato"/>
                <a:ea typeface="Lato"/>
                <a:cs typeface="Lato"/>
                <a:sym typeface="Lato"/>
              </a:rPr>
              <a:t>electric telegraph </a:t>
            </a:r>
            <a:r>
              <a:rPr lang="en-GB" sz="1550">
                <a:solidFill>
                  <a:srgbClr val="333333"/>
                </a:solidFill>
                <a:highlight>
                  <a:srgbClr val="FCFCFC"/>
                </a:highlight>
                <a:latin typeface="Lato"/>
                <a:ea typeface="Lato"/>
                <a:cs typeface="Lato"/>
                <a:sym typeface="Lato"/>
              </a:rPr>
              <a:t>was invented. While </a:t>
            </a:r>
            <a:r>
              <a:rPr b="1" lang="en-GB" sz="1550">
                <a:solidFill>
                  <a:srgbClr val="333333"/>
                </a:solidFill>
                <a:highlight>
                  <a:srgbClr val="FCFCFC"/>
                </a:highlight>
                <a:latin typeface="Lato"/>
                <a:ea typeface="Lato"/>
                <a:cs typeface="Lato"/>
                <a:sym typeface="Lato"/>
              </a:rPr>
              <a:t>postal services</a:t>
            </a:r>
            <a:r>
              <a:rPr lang="en-GB" sz="1550">
                <a:solidFill>
                  <a:srgbClr val="333333"/>
                </a:solidFill>
                <a:highlight>
                  <a:srgbClr val="FCFCFC"/>
                </a:highlight>
                <a:latin typeface="Lato"/>
                <a:ea typeface="Lato"/>
                <a:cs typeface="Lato"/>
                <a:sym typeface="Lato"/>
              </a:rPr>
              <a:t> existed as a form of communication before this date, it was electrical engineering in the 19th century which had a revolutionary impact. </a:t>
            </a:r>
            <a:endParaRPr sz="1550">
              <a:solidFill>
                <a:srgbClr val="333333"/>
              </a:solidFill>
              <a:highlight>
                <a:srgbClr val="FCFCFC"/>
              </a:highlight>
              <a:latin typeface="Lato"/>
              <a:ea typeface="Lato"/>
              <a:cs typeface="Lato"/>
              <a:sym typeface="Lato"/>
            </a:endParaRPr>
          </a:p>
        </p:txBody>
      </p:sp>
      <p:sp>
        <p:nvSpPr>
          <p:cNvPr id="93" name="Google Shape;93;g1cb38281e4a_0_2"/>
          <p:cNvSpPr txBox="1"/>
          <p:nvPr/>
        </p:nvSpPr>
        <p:spPr>
          <a:xfrm>
            <a:off x="95375" y="3379025"/>
            <a:ext cx="6960300" cy="12465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400"/>
              </a:spcAft>
              <a:buNone/>
            </a:pPr>
            <a:r>
              <a:rPr lang="en-GB" sz="1550">
                <a:solidFill>
                  <a:srgbClr val="333333"/>
                </a:solidFill>
                <a:highlight>
                  <a:srgbClr val="FCFCFC"/>
                </a:highlight>
                <a:latin typeface="Lato"/>
                <a:ea typeface="Lato"/>
                <a:cs typeface="Lato"/>
                <a:sym typeface="Lato"/>
              </a:rPr>
              <a:t>Now, digital methods have superseded almost all other forms of communication, especially in business. People rarely send handwritten letters, but instead send emails at work. Picking up the phone is becoming a rare occurrence too - instead, people </a:t>
            </a:r>
            <a:r>
              <a:rPr b="1" lang="en-GB" sz="1550">
                <a:solidFill>
                  <a:srgbClr val="333333"/>
                </a:solidFill>
                <a:highlight>
                  <a:srgbClr val="FCFCFC"/>
                </a:highlight>
                <a:latin typeface="Lato"/>
                <a:ea typeface="Lato"/>
                <a:cs typeface="Lato"/>
                <a:sym typeface="Lato"/>
              </a:rPr>
              <a:t>FaceTime</a:t>
            </a:r>
            <a:r>
              <a:rPr lang="en-GB" sz="1550">
                <a:solidFill>
                  <a:srgbClr val="333333"/>
                </a:solidFill>
                <a:highlight>
                  <a:srgbClr val="FCFCFC"/>
                </a:highlight>
                <a:latin typeface="Lato"/>
                <a:ea typeface="Lato"/>
                <a:cs typeface="Lato"/>
                <a:sym typeface="Lato"/>
              </a:rPr>
              <a:t>, </a:t>
            </a:r>
            <a:r>
              <a:rPr b="1" lang="en-GB" sz="1550">
                <a:solidFill>
                  <a:srgbClr val="333333"/>
                </a:solidFill>
                <a:highlight>
                  <a:srgbClr val="FCFCFC"/>
                </a:highlight>
                <a:latin typeface="Lato"/>
                <a:ea typeface="Lato"/>
                <a:cs typeface="Lato"/>
                <a:sym typeface="Lato"/>
              </a:rPr>
              <a:t>Zoom</a:t>
            </a:r>
            <a:r>
              <a:rPr lang="en-GB" sz="1550">
                <a:solidFill>
                  <a:srgbClr val="333333"/>
                </a:solidFill>
                <a:highlight>
                  <a:srgbClr val="FCFCFC"/>
                </a:highlight>
                <a:latin typeface="Lato"/>
                <a:ea typeface="Lato"/>
                <a:cs typeface="Lato"/>
                <a:sym typeface="Lato"/>
              </a:rPr>
              <a:t>, or join a </a:t>
            </a:r>
            <a:r>
              <a:rPr b="1" lang="en-GB" sz="1550">
                <a:solidFill>
                  <a:srgbClr val="333333"/>
                </a:solidFill>
                <a:highlight>
                  <a:srgbClr val="FCFCFC"/>
                </a:highlight>
                <a:latin typeface="Lato"/>
                <a:ea typeface="Lato"/>
                <a:cs typeface="Lato"/>
                <a:sym typeface="Lato"/>
              </a:rPr>
              <a:t>Google Hangout</a:t>
            </a:r>
            <a:r>
              <a:rPr lang="en-GB" sz="1550">
                <a:solidFill>
                  <a:srgbClr val="333333"/>
                </a:solidFill>
                <a:highlight>
                  <a:srgbClr val="FCFCFC"/>
                </a:highlight>
                <a:latin typeface="Lato"/>
                <a:ea typeface="Lato"/>
                <a:cs typeface="Lato"/>
                <a:sym typeface="Lato"/>
              </a:rPr>
              <a:t>. </a:t>
            </a:r>
            <a:endParaRPr sz="1550">
              <a:solidFill>
                <a:srgbClr val="333333"/>
              </a:solidFill>
              <a:highlight>
                <a:srgbClr val="FCFCFC"/>
              </a:highlight>
              <a:latin typeface="Lato"/>
              <a:ea typeface="Lato"/>
              <a:cs typeface="Lato"/>
              <a:sym typeface="La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g23009a846d12fc6_15"/>
          <p:cNvSpPr txBox="1"/>
          <p:nvPr>
            <p:ph type="ctrTitle"/>
          </p:nvPr>
        </p:nvSpPr>
        <p:spPr>
          <a:xfrm>
            <a:off x="70225" y="253750"/>
            <a:ext cx="82947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rPr b="1" lang="en-GB" sz="2900">
                <a:solidFill>
                  <a:schemeClr val="accent2"/>
                </a:solidFill>
                <a:latin typeface="Lato"/>
                <a:ea typeface="Lato"/>
                <a:cs typeface="Lato"/>
                <a:sym typeface="Lato"/>
              </a:rPr>
              <a:t>How much does it cost to have a mobile phone?</a:t>
            </a:r>
            <a:endParaRPr b="1" i="0" sz="2900" u="none" cap="none" strike="noStrike">
              <a:solidFill>
                <a:schemeClr val="accent2"/>
              </a:solidFill>
              <a:latin typeface="Lato"/>
              <a:ea typeface="Lato"/>
              <a:cs typeface="Lato"/>
              <a:sym typeface="Lato"/>
            </a:endParaRPr>
          </a:p>
        </p:txBody>
      </p:sp>
      <p:pic>
        <p:nvPicPr>
          <p:cNvPr id="99" name="Google Shape;99;g23009a846d12fc6_15"/>
          <p:cNvPicPr preferRelativeResize="0"/>
          <p:nvPr/>
        </p:nvPicPr>
        <p:blipFill>
          <a:blip r:embed="rId3">
            <a:alphaModFix/>
          </a:blip>
          <a:stretch>
            <a:fillRect/>
          </a:stretch>
        </p:blipFill>
        <p:spPr>
          <a:xfrm>
            <a:off x="306825" y="1422425"/>
            <a:ext cx="2735325" cy="2735325"/>
          </a:xfrm>
          <a:prstGeom prst="rect">
            <a:avLst/>
          </a:prstGeom>
          <a:noFill/>
          <a:ln>
            <a:noFill/>
          </a:ln>
        </p:spPr>
      </p:pic>
      <p:sp>
        <p:nvSpPr>
          <p:cNvPr id="100" name="Google Shape;100;g23009a846d12fc6_15"/>
          <p:cNvSpPr txBox="1"/>
          <p:nvPr/>
        </p:nvSpPr>
        <p:spPr>
          <a:xfrm>
            <a:off x="3042150" y="2189775"/>
            <a:ext cx="5013300" cy="1200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GB" sz="2200">
                <a:latin typeface="Lato"/>
                <a:ea typeface="Lato"/>
                <a:cs typeface="Lato"/>
                <a:sym typeface="Lato"/>
              </a:rPr>
              <a:t>What are the costs associated with having a mobile phone?</a:t>
            </a:r>
            <a:endParaRPr b="1" sz="2200">
              <a:latin typeface="Lato"/>
              <a:ea typeface="Lato"/>
              <a:cs typeface="Lato"/>
              <a:sym typeface="Lato"/>
            </a:endParaRPr>
          </a:p>
          <a:p>
            <a:pPr indent="0" lvl="0" marL="0" rtl="0" algn="ctr">
              <a:spcBef>
                <a:spcPts val="0"/>
              </a:spcBef>
              <a:spcAft>
                <a:spcPts val="0"/>
              </a:spcAft>
              <a:buNone/>
            </a:pPr>
            <a:r>
              <a:t/>
            </a:r>
            <a:endParaRPr b="1" sz="2200">
              <a:latin typeface="Lato"/>
              <a:ea typeface="Lato"/>
              <a:cs typeface="Lato"/>
              <a:sym typeface="Lato"/>
            </a:endParaRPr>
          </a:p>
        </p:txBody>
      </p:sp>
    </p:spTree>
  </p:cSld>
  <p:clrMapOvr>
    <a:masterClrMapping/>
  </p:clrMapOvr>
</p:sld>
</file>

<file path=ppt/theme/theme1.xml><?xml version="1.0" encoding="utf-8"?>
<a:theme xmlns:a="http://schemas.openxmlformats.org/drawingml/2006/main" xmlns:r="http://schemas.openxmlformats.org/officeDocument/2006/relationships" name="FLIC_Presentation_No_pages">
  <a:themeElements>
    <a:clrScheme name="Simple Light">
      <a:dk1>
        <a:srgbClr val="262A33"/>
      </a:dk1>
      <a:lt1>
        <a:srgbClr val="FFFFFF"/>
      </a:lt1>
      <a:dk2>
        <a:srgbClr val="262A33"/>
      </a:dk2>
      <a:lt2>
        <a:srgbClr val="262A33"/>
      </a:lt2>
      <a:accent1>
        <a:srgbClr val="0543B3"/>
      </a:accent1>
      <a:accent2>
        <a:srgbClr val="FF8022"/>
      </a:accent2>
      <a:accent3>
        <a:srgbClr val="FFFFFF"/>
      </a:accent3>
      <a:accent4>
        <a:srgbClr val="FFFFFF"/>
      </a:accent4>
      <a:accent5>
        <a:srgbClr val="FFFFFF"/>
      </a:accent5>
      <a:accent6>
        <a:srgbClr val="FFFFFF"/>
      </a:accent6>
      <a:hlink>
        <a:srgbClr val="0543B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Charlotte Jessop</dc:creator>
</cp:coreProperties>
</file>