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Lato"/>
      <p:regular r:id="rId35"/>
      <p:bold r:id="rId36"/>
      <p:italic r:id="rId37"/>
      <p:boldItalic r:id="rId38"/>
    </p:embeddedFont>
    <p:embeddedFont>
      <p:font typeface="Lato Light"/>
      <p:regular r:id="rId39"/>
      <p:bold r:id="rId40"/>
      <p:italic r:id="rId41"/>
      <p:boldItalic r:id="rId42"/>
    </p:embeddedFont>
    <p:embeddedFont>
      <p:font typeface="Lato Black"/>
      <p:bold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45" roundtripDataSignature="AMtx7mikGvBKpYt38NqXV1MF9eSQjZvD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14C552-FB1C-4568-9288-D4D69817451B}">
  <a:tblStyle styleId="{4C14C552-FB1C-4568-9288-D4D69817451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Light-bold.fntdata"/><Relationship Id="rId20" Type="http://schemas.openxmlformats.org/officeDocument/2006/relationships/slide" Target="slides/slide13.xml"/><Relationship Id="rId42" Type="http://schemas.openxmlformats.org/officeDocument/2006/relationships/font" Target="fonts/LatoLight-boldItalic.fntdata"/><Relationship Id="rId41" Type="http://schemas.openxmlformats.org/officeDocument/2006/relationships/font" Target="fonts/LatoLight-italic.fntdata"/><Relationship Id="rId22" Type="http://schemas.openxmlformats.org/officeDocument/2006/relationships/slide" Target="slides/slide15.xml"/><Relationship Id="rId44" Type="http://schemas.openxmlformats.org/officeDocument/2006/relationships/font" Target="fonts/LatoBlack-boldItalic.fntdata"/><Relationship Id="rId21" Type="http://schemas.openxmlformats.org/officeDocument/2006/relationships/slide" Target="slides/slide14.xml"/><Relationship Id="rId43" Type="http://schemas.openxmlformats.org/officeDocument/2006/relationships/font" Target="fonts/LatoBlack-bold.fntdata"/><Relationship Id="rId24" Type="http://schemas.openxmlformats.org/officeDocument/2006/relationships/slide" Target="slides/slide17.xml"/><Relationship Id="rId23" Type="http://schemas.openxmlformats.org/officeDocument/2006/relationships/slide" Target="slides/slide16.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Lato-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Lato-italic.fntdata"/><Relationship Id="rId14" Type="http://schemas.openxmlformats.org/officeDocument/2006/relationships/slide" Target="slides/slide7.xml"/><Relationship Id="rId36" Type="http://schemas.openxmlformats.org/officeDocument/2006/relationships/font" Target="fonts/Lato-bold.fntdata"/><Relationship Id="rId17" Type="http://schemas.openxmlformats.org/officeDocument/2006/relationships/slide" Target="slides/slide10.xml"/><Relationship Id="rId39" Type="http://schemas.openxmlformats.org/officeDocument/2006/relationships/font" Target="fonts/LatoLight-regular.fntdata"/><Relationship Id="rId16" Type="http://schemas.openxmlformats.org/officeDocument/2006/relationships/slide" Target="slides/slide9.xml"/><Relationship Id="rId38" Type="http://schemas.openxmlformats.org/officeDocument/2006/relationships/font" Target="fonts/Lato-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5ec10ee36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g25ec10ee36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dc38fa958d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dc38fa958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dc38fa958d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dc38fa958d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dc38fa958d_0_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1dc38fa958d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04706b61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g204706b612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Message sent during unsociable hours </a:t>
            </a:r>
            <a:endParaRPr/>
          </a:p>
          <a:p>
            <a:pPr indent="-298450" lvl="0" marL="457200" rtl="0" algn="l">
              <a:lnSpc>
                <a:spcPct val="100000"/>
              </a:lnSpc>
              <a:spcBef>
                <a:spcPts val="0"/>
              </a:spcBef>
              <a:spcAft>
                <a:spcPts val="0"/>
              </a:spcAft>
              <a:buSzPts val="1100"/>
              <a:buChar char="●"/>
            </a:pPr>
            <a:r>
              <a:rPr lang="en-GB"/>
              <a:t>Grammar - using a comma instead of decimal </a:t>
            </a:r>
            <a:endParaRPr/>
          </a:p>
          <a:p>
            <a:pPr indent="-298450" lvl="0" marL="457200" rtl="0" algn="l">
              <a:lnSpc>
                <a:spcPct val="100000"/>
              </a:lnSpc>
              <a:spcBef>
                <a:spcPts val="0"/>
              </a:spcBef>
              <a:spcAft>
                <a:spcPts val="0"/>
              </a:spcAft>
              <a:buSzPts val="1100"/>
              <a:buChar char="●"/>
            </a:pPr>
            <a:r>
              <a:rPr lang="en-GB"/>
              <a:t>Request for payment via a link - </a:t>
            </a:r>
            <a:r>
              <a:rPr i="1" lang="en-GB"/>
              <a:t>customer would be asked to log-in to their account</a:t>
            </a:r>
            <a:endParaRPr i="1"/>
          </a:p>
          <a:p>
            <a:pPr indent="-298450" lvl="0" marL="457200" rtl="0" algn="l">
              <a:lnSpc>
                <a:spcPct val="100000"/>
              </a:lnSpc>
              <a:spcBef>
                <a:spcPts val="0"/>
              </a:spcBef>
              <a:spcAft>
                <a:spcPts val="0"/>
              </a:spcAft>
              <a:buSzPts val="1100"/>
              <a:buChar char="●"/>
            </a:pPr>
            <a:r>
              <a:rPr lang="en-GB"/>
              <a:t>Bit.ly link rather than company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5ec10ee36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25ec10ee36c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Message sent during unsociable hours </a:t>
            </a:r>
            <a:endParaRPr/>
          </a:p>
          <a:p>
            <a:pPr indent="-298450" lvl="0" marL="457200" rtl="0" algn="l">
              <a:lnSpc>
                <a:spcPct val="100000"/>
              </a:lnSpc>
              <a:spcBef>
                <a:spcPts val="0"/>
              </a:spcBef>
              <a:spcAft>
                <a:spcPts val="0"/>
              </a:spcAft>
              <a:buSzPts val="1100"/>
              <a:buChar char="●"/>
            </a:pPr>
            <a:r>
              <a:rPr lang="en-GB"/>
              <a:t>Grammar - using a comma instead of decimal </a:t>
            </a:r>
            <a:endParaRPr/>
          </a:p>
          <a:p>
            <a:pPr indent="-298450" lvl="0" marL="457200" rtl="0" algn="l">
              <a:lnSpc>
                <a:spcPct val="100000"/>
              </a:lnSpc>
              <a:spcBef>
                <a:spcPts val="0"/>
              </a:spcBef>
              <a:spcAft>
                <a:spcPts val="0"/>
              </a:spcAft>
              <a:buSzPts val="1100"/>
              <a:buChar char="●"/>
            </a:pPr>
            <a:r>
              <a:rPr lang="en-GB"/>
              <a:t>Request for payment via a link - </a:t>
            </a:r>
            <a:r>
              <a:rPr i="1" lang="en-GB"/>
              <a:t>customer would be asked to log-in to their account</a:t>
            </a:r>
            <a:endParaRPr i="1"/>
          </a:p>
          <a:p>
            <a:pPr indent="-298450" lvl="0" marL="457200" rtl="0" algn="l">
              <a:lnSpc>
                <a:spcPct val="100000"/>
              </a:lnSpc>
              <a:spcBef>
                <a:spcPts val="0"/>
              </a:spcBef>
              <a:spcAft>
                <a:spcPts val="0"/>
              </a:spcAft>
              <a:buSzPts val="1100"/>
              <a:buChar char="●"/>
            </a:pPr>
            <a:r>
              <a:rPr lang="en-GB"/>
              <a:t>Bit.ly link rather than company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ec10ee36c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25ec10ee36c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Message sent during unsociable hours </a:t>
            </a:r>
            <a:endParaRPr/>
          </a:p>
          <a:p>
            <a:pPr indent="-298450" lvl="0" marL="457200" rtl="0" algn="l">
              <a:lnSpc>
                <a:spcPct val="100000"/>
              </a:lnSpc>
              <a:spcBef>
                <a:spcPts val="0"/>
              </a:spcBef>
              <a:spcAft>
                <a:spcPts val="0"/>
              </a:spcAft>
              <a:buSzPts val="1100"/>
              <a:buChar char="●"/>
            </a:pPr>
            <a:r>
              <a:rPr lang="en-GB"/>
              <a:t>Grammar - using a comma instead of decimal </a:t>
            </a:r>
            <a:endParaRPr/>
          </a:p>
          <a:p>
            <a:pPr indent="-298450" lvl="0" marL="457200" rtl="0" algn="l">
              <a:lnSpc>
                <a:spcPct val="100000"/>
              </a:lnSpc>
              <a:spcBef>
                <a:spcPts val="0"/>
              </a:spcBef>
              <a:spcAft>
                <a:spcPts val="0"/>
              </a:spcAft>
              <a:buSzPts val="1100"/>
              <a:buChar char="●"/>
            </a:pPr>
            <a:r>
              <a:rPr lang="en-GB"/>
              <a:t>Request for payment via a link - </a:t>
            </a:r>
            <a:r>
              <a:rPr i="1" lang="en-GB"/>
              <a:t>customer would be asked to log-in to their account</a:t>
            </a:r>
            <a:endParaRPr i="1"/>
          </a:p>
          <a:p>
            <a:pPr indent="-298450" lvl="0" marL="457200" rtl="0" algn="l">
              <a:lnSpc>
                <a:spcPct val="100000"/>
              </a:lnSpc>
              <a:spcBef>
                <a:spcPts val="0"/>
              </a:spcBef>
              <a:spcAft>
                <a:spcPts val="0"/>
              </a:spcAft>
              <a:buSzPts val="1100"/>
              <a:buChar char="●"/>
            </a:pPr>
            <a:r>
              <a:rPr lang="en-GB"/>
              <a:t>Bit.ly link rather than company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d34f5057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1d34f50579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d34f50579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1d34f505796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d34f50579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1d34f505796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d34f50579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1d34f505796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75e96a1f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d34f50579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1d34f505796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d34f50579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1d34f505796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063e9b9a9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063e9b9a9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063e9b9a92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063e9b9a92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8d949cef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8d949cef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dc38fa958d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1dc38fa958d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198af312f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2198af312f8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198af312f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198af312f8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5ec10ee36c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25ec10ee36c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dc38fa958d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1dc38fa958d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dc38fa95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dc38fa95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000">
                <a:latin typeface="Lato"/>
                <a:ea typeface="Lato"/>
                <a:cs typeface="Lato"/>
                <a:sym typeface="Lato"/>
              </a:rPr>
              <a:t>Teacher instruction </a:t>
            </a:r>
            <a:endParaRPr b="1" sz="1000">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a:t>
            </a:r>
            <a:r>
              <a:rPr lang="en-GB">
                <a:solidFill>
                  <a:schemeClr val="dk1"/>
                </a:solidFill>
                <a:latin typeface="Lato"/>
                <a:ea typeface="Lato"/>
                <a:cs typeface="Lato"/>
                <a:sym typeface="Lato"/>
              </a:rPr>
              <a:t>nline shopping - a rise in shopping online </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Covid-19 - use of technology increased during 2020</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Lockdown - people are at home a lot more</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Online scams - have increased </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O</a:t>
            </a:r>
            <a:r>
              <a:rPr lang="en-GB">
                <a:solidFill>
                  <a:schemeClr val="dk1"/>
                </a:solidFill>
                <a:latin typeface="Lato"/>
                <a:ea typeface="Lato"/>
                <a:cs typeface="Lato"/>
                <a:sym typeface="Lato"/>
              </a:rPr>
              <a:t>nline dating  - an example where people are likely to get scammed</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Energy prices/energy scams </a:t>
            </a:r>
            <a:r>
              <a:rPr lang="en-GB">
                <a:solidFill>
                  <a:schemeClr val="dk1"/>
                </a:solidFill>
                <a:latin typeface="Lato"/>
                <a:ea typeface="Lato"/>
                <a:cs typeface="Lato"/>
                <a:sym typeface="Lato"/>
              </a:rPr>
              <a:t>- an example where people are likely to get scammed</a:t>
            </a:r>
            <a:endParaRPr b="1" sz="1000">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dc38fa958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dc38fa958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i="1" lang="en-GB" sz="1000">
                <a:solidFill>
                  <a:schemeClr val="dk1"/>
                </a:solidFill>
                <a:latin typeface="Lato"/>
                <a:ea typeface="Lato"/>
                <a:cs typeface="Lato"/>
                <a:sym typeface="Lato"/>
              </a:rPr>
              <a:t>Fraudsters have taken advantage of our changing habits, most recently leading to a surge in texts alleging to be from courier and delivery firms asking recipients for admin fees to retrieve packages. </a:t>
            </a:r>
            <a:endParaRPr i="1"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i="1" lang="en-GB" sz="1000">
                <a:solidFill>
                  <a:schemeClr val="dk1"/>
                </a:solidFill>
                <a:latin typeface="Lato"/>
                <a:ea typeface="Lato"/>
                <a:cs typeface="Lato"/>
                <a:sym typeface="Lato"/>
              </a:rPr>
              <a:t>This includes phone calls or SMS messages from unknown numbers, which cost up to £15 to call or £1.50 to text back. </a:t>
            </a:r>
            <a:endParaRPr i="1" sz="1000">
              <a:solidFill>
                <a:schemeClr val="dk1"/>
              </a:solidFill>
              <a:latin typeface="Lato"/>
              <a:ea typeface="Lato"/>
              <a:cs typeface="Lato"/>
              <a:sym typeface="Lato"/>
            </a:endParaRPr>
          </a:p>
          <a:p>
            <a:pPr indent="0" lvl="0" marL="0" rtl="0" algn="l">
              <a:spcBef>
                <a:spcPts val="0"/>
              </a:spcBef>
              <a:spcAft>
                <a:spcPts val="0"/>
              </a:spcAft>
              <a:buNone/>
            </a:pPr>
            <a:r>
              <a:t/>
            </a:r>
            <a:endParaRPr sz="1350">
              <a:solidFill>
                <a:schemeClr val="dk1"/>
              </a:solidFill>
              <a:latin typeface="Trebuchet MS"/>
              <a:ea typeface="Trebuchet MS"/>
              <a:cs typeface="Trebuchet MS"/>
              <a:sym typeface="Trebuchet M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dc38fa958d_0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1dc38fa958d_0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dc38fa958d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dc38fa958d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46" name="Shape 46"/>
        <p:cNvGrpSpPr/>
        <p:nvPr/>
      </p:nvGrpSpPr>
      <p:grpSpPr>
        <a:xfrm>
          <a:off x="0" y="0"/>
          <a:ext cx="0" cy="0"/>
          <a:chOff x="0" y="0"/>
          <a:chExt cx="0" cy="0"/>
        </a:xfrm>
      </p:grpSpPr>
      <p:sp>
        <p:nvSpPr>
          <p:cNvPr id="47" name="Google Shape;47;g139b5aa61ea_0_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48" name="Google Shape;48;g139b5aa61ea_0_65"/>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49" name="Google Shape;49;g139b5aa61ea_0_65"/>
          <p:cNvPicPr preferRelativeResize="0"/>
          <p:nvPr/>
        </p:nvPicPr>
        <p:blipFill rotWithShape="1">
          <a:blip r:embed="rId3">
            <a:alphaModFix/>
          </a:blip>
          <a:srcRect b="-2281" l="-4222" r="-3757" t="-2440"/>
          <a:stretch/>
        </p:blipFill>
        <p:spPr>
          <a:xfrm rot="-5400000">
            <a:off x="7182681" y="3219806"/>
            <a:ext cx="2039601" cy="1978026"/>
          </a:xfrm>
          <a:prstGeom prst="rect">
            <a:avLst/>
          </a:prstGeom>
          <a:noFill/>
          <a:ln>
            <a:noFill/>
          </a:ln>
        </p:spPr>
      </p:pic>
      <p:sp>
        <p:nvSpPr>
          <p:cNvPr id="50" name="Google Shape;50;g139b5aa61ea_0_6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1" name="Google Shape;51;g139b5aa61ea_0_65"/>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2" name="Shape 52"/>
        <p:cNvGrpSpPr/>
        <p:nvPr/>
      </p:nvGrpSpPr>
      <p:grpSpPr>
        <a:xfrm>
          <a:off x="0" y="0"/>
          <a:ext cx="0" cy="0"/>
          <a:chOff x="0" y="0"/>
          <a:chExt cx="0" cy="0"/>
        </a:xfrm>
      </p:grpSpPr>
      <p:pic>
        <p:nvPicPr>
          <p:cNvPr id="53" name="Google Shape;53;g139b5aa61ea_0_71"/>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54" name="Google Shape;54;g139b5aa61ea_0_7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5" name="Google Shape;55;g139b5aa61ea_0_7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6" name="Google Shape;56;g139b5aa61ea_0_7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57" name="Shape 57"/>
        <p:cNvGrpSpPr/>
        <p:nvPr/>
      </p:nvGrpSpPr>
      <p:grpSpPr>
        <a:xfrm>
          <a:off x="0" y="0"/>
          <a:ext cx="0" cy="0"/>
          <a:chOff x="0" y="0"/>
          <a:chExt cx="0" cy="0"/>
        </a:xfrm>
      </p:grpSpPr>
      <p:pic>
        <p:nvPicPr>
          <p:cNvPr id="58" name="Google Shape;58;g139b5aa61ea_0_76"/>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59" name="Google Shape;59;g139b5aa61ea_0_7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139b5aa61ea_0_7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g139b5aa61ea_0_76"/>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2" name="Shape 62"/>
        <p:cNvGrpSpPr/>
        <p:nvPr/>
      </p:nvGrpSpPr>
      <p:grpSpPr>
        <a:xfrm>
          <a:off x="0" y="0"/>
          <a:ext cx="0" cy="0"/>
          <a:chOff x="0" y="0"/>
          <a:chExt cx="0" cy="0"/>
        </a:xfrm>
      </p:grpSpPr>
      <p:sp>
        <p:nvSpPr>
          <p:cNvPr id="63" name="Google Shape;63;g139b5aa61ea_0_81"/>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4" name="Google Shape;64;g139b5aa61ea_0_81"/>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65" name="Google Shape;65;g139b5aa61ea_0_8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6" name="Google Shape;66;g139b5aa61ea_0_8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7" name="Google Shape;67;g139b5aa61ea_0_81"/>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68" name="Shape 68"/>
        <p:cNvGrpSpPr/>
        <p:nvPr/>
      </p:nvGrpSpPr>
      <p:grpSpPr>
        <a:xfrm>
          <a:off x="0" y="0"/>
          <a:ext cx="0" cy="0"/>
          <a:chOff x="0" y="0"/>
          <a:chExt cx="0" cy="0"/>
        </a:xfrm>
      </p:grpSpPr>
      <p:pic>
        <p:nvPicPr>
          <p:cNvPr id="69" name="Google Shape;69;g139b5aa61ea_0_87"/>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70" name="Google Shape;70;g139b5aa61ea_0_8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g139b5aa61ea_0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g139b5aa61ea_0_87"/>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3" name="Shape 73"/>
        <p:cNvGrpSpPr/>
        <p:nvPr/>
      </p:nvGrpSpPr>
      <p:grpSpPr>
        <a:xfrm>
          <a:off x="0" y="0"/>
          <a:ext cx="0" cy="0"/>
          <a:chOff x="0" y="0"/>
          <a:chExt cx="0" cy="0"/>
        </a:xfrm>
      </p:grpSpPr>
      <p:pic>
        <p:nvPicPr>
          <p:cNvPr id="74" name="Google Shape;74;g139b5aa61ea_0_97"/>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
        <p:nvSpPr>
          <p:cNvPr id="75" name="Google Shape;75;g139b5aa61ea_0_9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39b5aa61ea_0_9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77" name="Shape 77"/>
        <p:cNvGrpSpPr/>
        <p:nvPr/>
      </p:nvGrpSpPr>
      <p:grpSpPr>
        <a:xfrm>
          <a:off x="0" y="0"/>
          <a:ext cx="0" cy="0"/>
          <a:chOff x="0" y="0"/>
          <a:chExt cx="0" cy="0"/>
        </a:xfrm>
      </p:grpSpPr>
      <p:sp>
        <p:nvSpPr>
          <p:cNvPr id="78" name="Google Shape;78;g139b5aa61ea_0_10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 name="Google Shape;79;g139b5aa61ea_0_101"/>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80" name="Google Shape;80;g139b5aa61ea_0_101"/>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39b5aa61ea_0_10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2" name="Shape 82"/>
        <p:cNvGrpSpPr/>
        <p:nvPr/>
      </p:nvGrpSpPr>
      <p:grpSpPr>
        <a:xfrm>
          <a:off x="0" y="0"/>
          <a:ext cx="0" cy="0"/>
          <a:chOff x="0" y="0"/>
          <a:chExt cx="0" cy="0"/>
        </a:xfrm>
      </p:grpSpPr>
      <p:sp>
        <p:nvSpPr>
          <p:cNvPr id="83" name="Google Shape;83;g139b5aa61ea_0_106"/>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4" name="Google Shape;84;g139b5aa61ea_0_106"/>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0" name="Shape 10"/>
        <p:cNvGrpSpPr/>
        <p:nvPr/>
      </p:nvGrpSpPr>
      <p:grpSpPr>
        <a:xfrm>
          <a:off x="0" y="0"/>
          <a:ext cx="0" cy="0"/>
          <a:chOff x="0" y="0"/>
          <a:chExt cx="0" cy="0"/>
        </a:xfrm>
      </p:grpSpPr>
      <p:pic>
        <p:nvPicPr>
          <p:cNvPr id="11" name="Google Shape;11;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4" name="Shape 14"/>
        <p:cNvGrpSpPr/>
        <p:nvPr/>
      </p:nvGrpSpPr>
      <p:grpSpPr>
        <a:xfrm>
          <a:off x="0" y="0"/>
          <a:ext cx="0" cy="0"/>
          <a:chOff x="0" y="0"/>
          <a:chExt cx="0" cy="0"/>
        </a:xfrm>
      </p:grpSpPr>
      <p:pic>
        <p:nvPicPr>
          <p:cNvPr id="15" name="Google Shape;15;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1" name="Shape 41"/>
        <p:cNvGrpSpPr/>
        <p:nvPr/>
      </p:nvGrpSpPr>
      <p:grpSpPr>
        <a:xfrm>
          <a:off x="0" y="0"/>
          <a:ext cx="0" cy="0"/>
          <a:chOff x="0" y="0"/>
          <a:chExt cx="0" cy="0"/>
        </a:xfrm>
      </p:grpSpPr>
      <p:sp>
        <p:nvSpPr>
          <p:cNvPr id="42" name="Google Shape;42;g139b5aa61ea_0_9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139b5aa61ea_0_92"/>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
        <p:nvSpPr>
          <p:cNvPr id="44" name="Google Shape;44;g139b5aa61ea_0_9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5" name="Google Shape;45;g139b5aa61ea_0_9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0" Type="http://schemas.openxmlformats.org/officeDocument/2006/relationships/theme" Target="../theme/theme2.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9" name="Shape 39"/>
        <p:cNvGrpSpPr/>
        <p:nvPr/>
      </p:nvGrpSpPr>
      <p:grpSpPr>
        <a:xfrm>
          <a:off x="0" y="0"/>
          <a:ext cx="0" cy="0"/>
          <a:chOff x="0" y="0"/>
          <a:chExt cx="0" cy="0"/>
        </a:xfrm>
      </p:grpSpPr>
      <p:sp>
        <p:nvSpPr>
          <p:cNvPr id="40" name="Google Shape;40;g139b5aa61ea_0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youtube.com/watch?v=PUKdk5r2xBU" TargetMode="External"/><Relationship Id="rId4" Type="http://schemas.openxmlformats.org/officeDocument/2006/relationships/image" Target="../media/image11.jpg"/><Relationship Id="rId5" Type="http://schemas.openxmlformats.org/officeDocument/2006/relationships/hyperlink" Target="https://youtu.be/PUKdk5r2xB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www.youtube.com/watch?v=KAbp_ajsCco" TargetMode="External"/><Relationship Id="rId4" Type="http://schemas.openxmlformats.org/officeDocument/2006/relationships/image" Target="../media/image26.jpg"/><Relationship Id="rId5" Type="http://schemas.openxmlformats.org/officeDocument/2006/relationships/hyperlink" Target="https://youtu.be/KAbp_ajsCc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www.citizensadvice.org.uk/debt-and-money/" TargetMode="External"/><Relationship Id="rId4" Type="http://schemas.openxmlformats.org/officeDocument/2006/relationships/image" Target="../media/image20.png"/><Relationship Id="rId5" Type="http://schemas.openxmlformats.org/officeDocument/2006/relationships/hyperlink" Target="https://www.actionfraud.police.uk/" TargetMode="External"/><Relationship Id="rId6" Type="http://schemas.openxmlformats.org/officeDocument/2006/relationships/image" Target="../media/image31.png"/><Relationship Id="rId7"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7.png"/><Relationship Id="rId5" Type="http://schemas.openxmlformats.org/officeDocument/2006/relationships/image" Target="../media/image23.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www.energylivenews.com/2022/08/19/ofgem-for-supplier-failure-costs-the-numbers-didnt-stack-u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88" name="Shape 88"/>
        <p:cNvGrpSpPr/>
        <p:nvPr/>
      </p:nvGrpSpPr>
      <p:grpSpPr>
        <a:xfrm>
          <a:off x="0" y="0"/>
          <a:ext cx="0" cy="0"/>
          <a:chOff x="0" y="0"/>
          <a:chExt cx="0" cy="0"/>
        </a:xfrm>
      </p:grpSpPr>
      <p:sp>
        <p:nvSpPr>
          <p:cNvPr id="89" name="Google Shape;89;g25ec10ee36c_0_0"/>
          <p:cNvSpPr txBox="1"/>
          <p:nvPr>
            <p:ph type="ctrTitle"/>
          </p:nvPr>
        </p:nvSpPr>
        <p:spPr>
          <a:xfrm>
            <a:off x="360375" y="1253100"/>
            <a:ext cx="80121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a:t>
            </a:r>
            <a:r>
              <a:rPr b="1" lang="en-GB" sz="4800">
                <a:solidFill>
                  <a:schemeClr val="lt1"/>
                </a:solidFill>
                <a:latin typeface="Lato Black"/>
                <a:ea typeface="Lato Black"/>
                <a:cs typeface="Lato Black"/>
                <a:sym typeface="Lato Black"/>
              </a:rPr>
              <a:t>manage </a:t>
            </a:r>
            <a:endParaRPr b="1" sz="4800">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lang="en-GB" sz="4800">
                <a:solidFill>
                  <a:schemeClr val="lt1"/>
                </a:solidFill>
                <a:latin typeface="Lato Black"/>
                <a:ea typeface="Lato Black"/>
                <a:cs typeface="Lato Black"/>
                <a:sym typeface="Lato Black"/>
              </a:rPr>
              <a:t>financial risk</a:t>
            </a:r>
            <a:r>
              <a:rPr b="1" i="0" lang="en-GB" sz="4800" u="none" cap="none" strike="noStrike">
                <a:solidFill>
                  <a:schemeClr val="lt1"/>
                </a:solidFill>
                <a:latin typeface="Lato Black"/>
                <a:ea typeface="Lato Black"/>
                <a:cs typeface="Lato Black"/>
                <a:sym typeface="Lato Black"/>
              </a:rPr>
              <a:t> </a:t>
            </a:r>
            <a:endParaRPr b="1" i="0" sz="4800" u="none" cap="none" strike="noStrike">
              <a:solidFill>
                <a:schemeClr val="lt1"/>
              </a:solidFill>
              <a:latin typeface="Lato Black"/>
              <a:ea typeface="Lato Black"/>
              <a:cs typeface="Lato Black"/>
              <a:sym typeface="Lato Black"/>
            </a:endParaRPr>
          </a:p>
        </p:txBody>
      </p:sp>
      <p:sp>
        <p:nvSpPr>
          <p:cNvPr id="90" name="Google Shape;90;g25ec10ee36c_0_0"/>
          <p:cNvSpPr txBox="1"/>
          <p:nvPr/>
        </p:nvSpPr>
        <p:spPr>
          <a:xfrm>
            <a:off x="360375" y="4529800"/>
            <a:ext cx="668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000"/>
              <a:buFont typeface="Arial"/>
              <a:buNone/>
            </a:pPr>
            <a:r>
              <a:rPr b="1" lang="en-GB" sz="1000">
                <a:solidFill>
                  <a:schemeClr val="accent2"/>
                </a:solidFill>
              </a:rPr>
              <a:t>This session is aimed at Year 9 and is also appropriate or KS4 and KS5</a:t>
            </a:r>
            <a:endParaRPr b="1" sz="1000">
              <a:solidFill>
                <a:schemeClr val="accent2"/>
              </a:solidFill>
            </a:endParaRPr>
          </a:p>
          <a:p>
            <a:pPr indent="0" lvl="0" marL="0" marR="0" rtl="0" algn="l">
              <a:lnSpc>
                <a:spcPct val="100000"/>
              </a:lnSpc>
              <a:spcBef>
                <a:spcPts val="0"/>
              </a:spcBef>
              <a:spcAft>
                <a:spcPts val="0"/>
              </a:spcAft>
              <a:buClr>
                <a:srgbClr val="000000"/>
              </a:buClr>
              <a:buSzPts val="1000"/>
              <a:buFont typeface="Arial"/>
              <a:buNone/>
            </a:pPr>
            <a:r>
              <a:t/>
            </a:r>
            <a:endParaRPr b="1" sz="100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dc38fa958d_0_122"/>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grpSp>
        <p:nvGrpSpPr>
          <p:cNvPr id="186" name="Google Shape;186;g1dc38fa958d_0_122"/>
          <p:cNvGrpSpPr/>
          <p:nvPr/>
        </p:nvGrpSpPr>
        <p:grpSpPr>
          <a:xfrm>
            <a:off x="4392824" y="823600"/>
            <a:ext cx="4020046" cy="3948013"/>
            <a:chOff x="1345551" y="6705"/>
            <a:chExt cx="3984978" cy="4407740"/>
          </a:xfrm>
        </p:grpSpPr>
        <p:sp>
          <p:nvSpPr>
            <p:cNvPr id="187" name="Google Shape;187;g1dc38fa958d_0_122"/>
            <p:cNvSpPr/>
            <p:nvPr/>
          </p:nvSpPr>
          <p:spPr>
            <a:xfrm>
              <a:off x="2834002" y="1706538"/>
              <a:ext cx="1008000" cy="10080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88" name="Google Shape;188;g1dc38fa958d_0_122"/>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rtl="0" algn="ctr">
                <a:lnSpc>
                  <a:spcPct val="90000"/>
                </a:lnSpc>
                <a:spcBef>
                  <a:spcPts val="0"/>
                </a:spcBef>
                <a:spcAft>
                  <a:spcPts val="0"/>
                </a:spcAft>
                <a:buNone/>
              </a:pPr>
              <a:r>
                <a:rPr b="1" lang="en-GB" sz="1000">
                  <a:solidFill>
                    <a:schemeClr val="accent2"/>
                  </a:solidFill>
                  <a:latin typeface="Lato Black"/>
                  <a:ea typeface="Lato Black"/>
                  <a:cs typeface="Lato Black"/>
                  <a:sym typeface="Lato Black"/>
                </a:rPr>
                <a:t>What is the impact of online crime?</a:t>
              </a:r>
              <a:endParaRPr b="1" sz="1000">
                <a:solidFill>
                  <a:srgbClr val="FF8022"/>
                </a:solidFill>
                <a:latin typeface="Lato Black"/>
                <a:ea typeface="Lato Black"/>
                <a:cs typeface="Lato Black"/>
                <a:sym typeface="Lato Black"/>
              </a:endParaRPr>
            </a:p>
          </p:txBody>
        </p:sp>
        <p:sp>
          <p:nvSpPr>
            <p:cNvPr id="189" name="Google Shape;189;g1dc38fa958d_0_122"/>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90" name="Google Shape;190;g1dc38fa958d_0_122"/>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91" name="Google Shape;191;g1dc38fa958d_0_122"/>
            <p:cNvSpPr/>
            <p:nvPr/>
          </p:nvSpPr>
          <p:spPr>
            <a:xfrm>
              <a:off x="2711940" y="670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92" name="Google Shape;192;g1dc38fa958d_0_122"/>
            <p:cNvSpPr txBox="1"/>
            <p:nvPr/>
          </p:nvSpPr>
          <p:spPr>
            <a:xfrm>
              <a:off x="2895310" y="190075"/>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000">
                  <a:solidFill>
                    <a:srgbClr val="FFFFFF"/>
                  </a:solidFill>
                  <a:latin typeface="Lato Black"/>
                  <a:ea typeface="Lato Black"/>
                  <a:cs typeface="Lato Black"/>
                  <a:sym typeface="Lato Black"/>
                </a:rPr>
                <a:t>Loss of money</a:t>
              </a:r>
              <a:endParaRPr b="0" i="0" sz="1000" u="none" cap="none" strike="noStrike">
                <a:solidFill>
                  <a:srgbClr val="FFFFFF"/>
                </a:solidFill>
                <a:latin typeface="Lato Black"/>
                <a:ea typeface="Lato Black"/>
                <a:cs typeface="Lato Black"/>
                <a:sym typeface="Lato Black"/>
              </a:endParaRPr>
            </a:p>
          </p:txBody>
        </p:sp>
        <p:sp>
          <p:nvSpPr>
            <p:cNvPr id="193" name="Google Shape;193;g1dc38fa958d_0_122"/>
            <p:cNvSpPr/>
            <p:nvPr/>
          </p:nvSpPr>
          <p:spPr>
            <a:xfrm rot="-1798174">
              <a:off x="3843892" y="16786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94" name="Google Shape;194;g1dc38fa958d_0_122"/>
            <p:cNvSpPr txBox="1"/>
            <p:nvPr/>
          </p:nvSpPr>
          <p:spPr>
            <a:xfrm rot="-1802417">
              <a:off x="3848674" y="176491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95" name="Google Shape;195;g1dc38fa958d_0_122"/>
            <p:cNvSpPr/>
            <p:nvPr/>
          </p:nvSpPr>
          <p:spPr>
            <a:xfrm>
              <a:off x="4078329"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96" name="Google Shape;196;g1dc38fa958d_0_122"/>
            <p:cNvSpPr txBox="1"/>
            <p:nvPr/>
          </p:nvSpPr>
          <p:spPr>
            <a:xfrm>
              <a:off x="4261699" y="97896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000">
                  <a:solidFill>
                    <a:srgbClr val="FFFFFF"/>
                  </a:solidFill>
                  <a:latin typeface="Lato Black"/>
                  <a:ea typeface="Lato Black"/>
                  <a:cs typeface="Lato Black"/>
                  <a:sym typeface="Lato Black"/>
                </a:rPr>
                <a:t>Anxiety</a:t>
              </a:r>
              <a:endParaRPr b="0" i="0" sz="1000" u="none" cap="none" strike="noStrike">
                <a:solidFill>
                  <a:srgbClr val="FFFFFF"/>
                </a:solidFill>
                <a:latin typeface="Lato Black"/>
                <a:ea typeface="Lato Black"/>
                <a:cs typeface="Lato Black"/>
                <a:sym typeface="Lato Black"/>
              </a:endParaRPr>
            </a:p>
          </p:txBody>
        </p:sp>
        <p:sp>
          <p:nvSpPr>
            <p:cNvPr id="197" name="Google Shape;197;g1dc38fa958d_0_122"/>
            <p:cNvSpPr/>
            <p:nvPr/>
          </p:nvSpPr>
          <p:spPr>
            <a:xfrm rot="1798174">
              <a:off x="3843952" y="2399685"/>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98" name="Google Shape;198;g1dc38fa958d_0_122"/>
            <p:cNvSpPr txBox="1"/>
            <p:nvPr/>
          </p:nvSpPr>
          <p:spPr>
            <a:xfrm rot="1802417">
              <a:off x="3848590" y="2450508"/>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99" name="Google Shape;199;g1dc38fa958d_0_122"/>
            <p:cNvSpPr/>
            <p:nvPr/>
          </p:nvSpPr>
          <p:spPr>
            <a:xfrm>
              <a:off x="4078329"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00" name="Google Shape;200;g1dc38fa958d_0_122"/>
            <p:cNvSpPr txBox="1"/>
            <p:nvPr/>
          </p:nvSpPr>
          <p:spPr>
            <a:xfrm>
              <a:off x="4261699" y="255673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000">
                  <a:solidFill>
                    <a:srgbClr val="FFFFFF"/>
                  </a:solidFill>
                  <a:latin typeface="Lato Black"/>
                  <a:ea typeface="Lato Black"/>
                  <a:cs typeface="Lato Black"/>
                  <a:sym typeface="Lato Black"/>
                </a:rPr>
                <a:t>Debt</a:t>
              </a:r>
              <a:endParaRPr b="0" i="0" sz="1000" u="none" cap="none" strike="noStrike">
                <a:solidFill>
                  <a:srgbClr val="FFFFFF"/>
                </a:solidFill>
                <a:latin typeface="Lato Black"/>
                <a:ea typeface="Lato Black"/>
                <a:cs typeface="Lato Black"/>
                <a:sym typeface="Lato Black"/>
              </a:endParaRPr>
            </a:p>
          </p:txBody>
        </p:sp>
        <p:sp>
          <p:nvSpPr>
            <p:cNvPr id="201" name="Google Shape;201;g1dc38fa958d_0_122"/>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02" name="Google Shape;202;g1dc38fa958d_0_122"/>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203" name="Google Shape;203;g1dc38fa958d_0_122"/>
            <p:cNvSpPr/>
            <p:nvPr/>
          </p:nvSpPr>
          <p:spPr>
            <a:xfrm>
              <a:off x="2711940" y="316224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04" name="Google Shape;204;g1dc38fa958d_0_122"/>
            <p:cNvSpPr txBox="1"/>
            <p:nvPr/>
          </p:nvSpPr>
          <p:spPr>
            <a:xfrm>
              <a:off x="2895310" y="3345615"/>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000">
                  <a:solidFill>
                    <a:srgbClr val="FFFFFF"/>
                  </a:solidFill>
                  <a:latin typeface="Lato Black"/>
                  <a:ea typeface="Lato Black"/>
                  <a:cs typeface="Lato Black"/>
                  <a:sym typeface="Lato Black"/>
                </a:rPr>
                <a:t>Reduce credit score</a:t>
              </a:r>
              <a:endParaRPr b="0" i="0" sz="1000" u="none" cap="none" strike="noStrike">
                <a:solidFill>
                  <a:srgbClr val="FFFFFF"/>
                </a:solidFill>
                <a:latin typeface="Lato Black"/>
                <a:ea typeface="Lato Black"/>
                <a:cs typeface="Lato Black"/>
                <a:sym typeface="Lato Black"/>
              </a:endParaRPr>
            </a:p>
          </p:txBody>
        </p:sp>
        <p:sp>
          <p:nvSpPr>
            <p:cNvPr id="205" name="Google Shape;205;g1dc38fa958d_0_122"/>
            <p:cNvSpPr/>
            <p:nvPr/>
          </p:nvSpPr>
          <p:spPr>
            <a:xfrm rot="9001826">
              <a:off x="2594897" y="23997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06" name="Google Shape;206;g1dc38fa958d_0_122"/>
            <p:cNvSpPr txBox="1"/>
            <p:nvPr/>
          </p:nvSpPr>
          <p:spPr>
            <a:xfrm rot="-1802417">
              <a:off x="2661275" y="2450457"/>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207" name="Google Shape;207;g1dc38fa958d_0_122"/>
            <p:cNvSpPr/>
            <p:nvPr/>
          </p:nvSpPr>
          <p:spPr>
            <a:xfrm>
              <a:off x="1345551"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08" name="Google Shape;208;g1dc38fa958d_0_122"/>
            <p:cNvSpPr txBox="1"/>
            <p:nvPr/>
          </p:nvSpPr>
          <p:spPr>
            <a:xfrm>
              <a:off x="1528921" y="255673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000">
                  <a:solidFill>
                    <a:srgbClr val="FFFFFF"/>
                  </a:solidFill>
                  <a:latin typeface="Lato Black"/>
                  <a:ea typeface="Lato Black"/>
                  <a:cs typeface="Lato Black"/>
                  <a:sym typeface="Lato Black"/>
                </a:rPr>
                <a:t>Takes up police time</a:t>
              </a:r>
              <a:endParaRPr b="0" i="0" sz="1000" u="none" cap="none" strike="noStrike">
                <a:solidFill>
                  <a:srgbClr val="FFFFFF"/>
                </a:solidFill>
                <a:latin typeface="Lato Black"/>
                <a:ea typeface="Lato Black"/>
                <a:cs typeface="Lato Black"/>
                <a:sym typeface="Lato Black"/>
              </a:endParaRPr>
            </a:p>
          </p:txBody>
        </p:sp>
        <p:sp>
          <p:nvSpPr>
            <p:cNvPr id="209" name="Google Shape;209;g1dc38fa958d_0_122"/>
            <p:cNvSpPr/>
            <p:nvPr/>
          </p:nvSpPr>
          <p:spPr>
            <a:xfrm rot="-9001826">
              <a:off x="2594837" y="1678793"/>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10" name="Google Shape;210;g1dc38fa958d_0_122"/>
            <p:cNvSpPr txBox="1"/>
            <p:nvPr/>
          </p:nvSpPr>
          <p:spPr>
            <a:xfrm rot="1802417">
              <a:off x="2661191" y="1764962"/>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211" name="Google Shape;211;g1dc38fa958d_0_122"/>
            <p:cNvSpPr/>
            <p:nvPr/>
          </p:nvSpPr>
          <p:spPr>
            <a:xfrm>
              <a:off x="1345551"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12" name="Google Shape;212;g1dc38fa958d_0_122"/>
            <p:cNvSpPr txBox="1"/>
            <p:nvPr/>
          </p:nvSpPr>
          <p:spPr>
            <a:xfrm>
              <a:off x="1528921" y="978960"/>
              <a:ext cx="885300" cy="8853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GB" sz="1000">
                  <a:solidFill>
                    <a:srgbClr val="FFFFFF"/>
                  </a:solidFill>
                  <a:latin typeface="Lato Black"/>
                  <a:ea typeface="Lato Black"/>
                  <a:cs typeface="Lato Black"/>
                  <a:sym typeface="Lato Black"/>
                </a:rPr>
                <a:t>Changes to the law</a:t>
              </a:r>
              <a:endParaRPr b="0" i="0" sz="1000" u="none" cap="none" strike="noStrike">
                <a:solidFill>
                  <a:srgbClr val="FFFFFF"/>
                </a:solidFill>
                <a:latin typeface="Lato Black"/>
                <a:ea typeface="Lato Black"/>
                <a:cs typeface="Lato Black"/>
                <a:sym typeface="Lato Black"/>
              </a:endParaRPr>
            </a:p>
          </p:txBody>
        </p:sp>
      </p:grpSp>
      <p:sp>
        <p:nvSpPr>
          <p:cNvPr id="213" name="Google Shape;213;g1dc38fa958d_0_122"/>
          <p:cNvSpPr txBox="1"/>
          <p:nvPr/>
        </p:nvSpPr>
        <p:spPr>
          <a:xfrm>
            <a:off x="188300" y="1028050"/>
            <a:ext cx="37935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latin typeface="Lato"/>
                <a:ea typeface="Lato"/>
                <a:cs typeface="Lato"/>
                <a:sym typeface="Lato"/>
              </a:rPr>
              <a:t>What is the impact of online crime?</a:t>
            </a:r>
            <a:endParaRPr b="1"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chemeClr val="lt1"/>
              </a:solidFill>
              <a:latin typeface="Lato"/>
              <a:ea typeface="Lato"/>
              <a:cs typeface="Lato"/>
              <a:sym typeface="Lato"/>
            </a:endParaRPr>
          </a:p>
          <a:p>
            <a:pPr indent="0" lvl="0" marL="0" rtl="0" algn="l">
              <a:spcBef>
                <a:spcPts val="0"/>
              </a:spcBef>
              <a:spcAft>
                <a:spcPts val="0"/>
              </a:spcAft>
              <a:buNone/>
            </a:pPr>
            <a:r>
              <a:rPr lang="en-GB" sz="1800">
                <a:solidFill>
                  <a:schemeClr val="lt1"/>
                </a:solidFill>
                <a:latin typeface="Lato"/>
                <a:ea typeface="Lato"/>
                <a:cs typeface="Lato"/>
                <a:sym typeface="Lato"/>
              </a:rPr>
              <a:t>Consider;</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an individual emotionally</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an individual financially</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businesses</a:t>
            </a:r>
            <a:endParaRPr sz="1800">
              <a:solidFill>
                <a:schemeClr val="lt1"/>
              </a:solidFill>
              <a:latin typeface="Lato"/>
              <a:ea typeface="Lato"/>
              <a:cs typeface="Lato"/>
              <a:sym typeface="Lato"/>
            </a:endParaRPr>
          </a:p>
        </p:txBody>
      </p:sp>
      <p:sp>
        <p:nvSpPr>
          <p:cNvPr id="214" name="Google Shape;214;g1dc38fa958d_0_122"/>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Online Scams</a:t>
            </a:r>
            <a:endParaRPr b="1" i="0" sz="2900" u="none" cap="none" strike="noStrike">
              <a:solidFill>
                <a:srgbClr val="FF802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dc38fa958d_0_188"/>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pic>
        <p:nvPicPr>
          <p:cNvPr descr="Sara Henley is a Clinical Consultant at Theseus, who discusses the increase in online fraud and scams, including the effect this can have on the victims. &#10;&#10;The full documentary – Accept All: Unacceptable? sets out to answer the question: “Why should we care about online privacy?”. The documentary uses personal stories to explore how big technology companies have breached consumer rights to privacy and have been exploiting something that we should all be able to control – our personal information. Watch here: https://www.youtube.com/watch?v=OrRvQt5NztQ&#10;&#10;To learn more about online privacy and how to protect yourself, visit our content hub: https://bigtech.schillingspartners.com/" id="220" name="Google Shape;220;g1dc38fa958d_0_188" title="The psychological impact of online scams | Sara Henley">
            <a:hlinkClick r:id="rId3"/>
          </p:cNvPr>
          <p:cNvPicPr preferRelativeResize="0"/>
          <p:nvPr/>
        </p:nvPicPr>
        <p:blipFill>
          <a:blip r:embed="rId4">
            <a:alphaModFix/>
          </a:blip>
          <a:stretch>
            <a:fillRect/>
          </a:stretch>
        </p:blipFill>
        <p:spPr>
          <a:xfrm>
            <a:off x="3138000" y="857250"/>
            <a:ext cx="4572000" cy="3429000"/>
          </a:xfrm>
          <a:prstGeom prst="rect">
            <a:avLst/>
          </a:prstGeom>
          <a:noFill/>
          <a:ln cap="flat" cmpd="sng" w="28575">
            <a:solidFill>
              <a:schemeClr val="accent2"/>
            </a:solidFill>
            <a:prstDash val="solid"/>
            <a:round/>
            <a:headEnd len="sm" w="sm" type="none"/>
            <a:tailEnd len="sm" w="sm" type="none"/>
          </a:ln>
        </p:spPr>
      </p:pic>
      <p:sp>
        <p:nvSpPr>
          <p:cNvPr id="221" name="Google Shape;221;g1dc38fa958d_0_188"/>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Online Scams</a:t>
            </a:r>
            <a:endParaRPr b="1" i="0" sz="2900" u="none" cap="none" strike="noStrike">
              <a:solidFill>
                <a:srgbClr val="FF8022"/>
              </a:solidFill>
              <a:latin typeface="Lato"/>
              <a:ea typeface="Lato"/>
              <a:cs typeface="Lato"/>
              <a:sym typeface="Lato"/>
            </a:endParaRPr>
          </a:p>
        </p:txBody>
      </p:sp>
      <p:sp>
        <p:nvSpPr>
          <p:cNvPr id="222" name="Google Shape;222;g1dc38fa958d_0_188"/>
          <p:cNvSpPr txBox="1"/>
          <p:nvPr/>
        </p:nvSpPr>
        <p:spPr>
          <a:xfrm>
            <a:off x="464200" y="1491175"/>
            <a:ext cx="2098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chemeClr val="lt1"/>
                </a:solidFill>
                <a:latin typeface="Lato"/>
                <a:ea typeface="Lato"/>
                <a:cs typeface="Lato"/>
                <a:sym typeface="Lato"/>
              </a:rPr>
              <a:t>As you watch the clip, make a note of at least three emotional effects of online scams. </a:t>
            </a:r>
            <a:endParaRPr sz="2200">
              <a:solidFill>
                <a:schemeClr val="lt1"/>
              </a:solidFill>
              <a:latin typeface="Lato"/>
              <a:ea typeface="Lato"/>
              <a:cs typeface="Lato"/>
              <a:sym typeface="Lato"/>
            </a:endParaRPr>
          </a:p>
        </p:txBody>
      </p:sp>
      <p:sp>
        <p:nvSpPr>
          <p:cNvPr id="223" name="Google Shape;223;g1dc38fa958d_0_188"/>
          <p:cNvSpPr txBox="1"/>
          <p:nvPr/>
        </p:nvSpPr>
        <p:spPr>
          <a:xfrm>
            <a:off x="207675" y="4638150"/>
            <a:ext cx="300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lt1"/>
                </a:solidFill>
                <a:latin typeface="Lato"/>
                <a:ea typeface="Lato"/>
                <a:cs typeface="Lato"/>
                <a:sym typeface="Lato"/>
              </a:rPr>
              <a:t>Video: </a:t>
            </a:r>
            <a:r>
              <a:rPr b="1" lang="en-GB" sz="1000" u="sng">
                <a:solidFill>
                  <a:schemeClr val="lt1"/>
                </a:solidFill>
                <a:latin typeface="Lato"/>
                <a:ea typeface="Lato"/>
                <a:cs typeface="Lato"/>
                <a:sym typeface="Lato"/>
                <a:hlinkClick r:id="rId5">
                  <a:extLst>
                    <a:ext uri="{A12FA001-AC4F-418D-AE19-62706E023703}">
                      <ahyp:hlinkClr val="tx"/>
                    </a:ext>
                  </a:extLst>
                </a:hlinkClick>
              </a:rPr>
              <a:t>https://youtu.be/PUKdk5r2xBU</a:t>
            </a:r>
            <a:r>
              <a:rPr b="1" lang="en-GB" sz="1000">
                <a:solidFill>
                  <a:schemeClr val="lt1"/>
                </a:solidFill>
                <a:latin typeface="Lato"/>
                <a:ea typeface="Lato"/>
                <a:cs typeface="Lato"/>
                <a:sym typeface="Lato"/>
              </a:rPr>
              <a:t> </a:t>
            </a:r>
            <a:endParaRPr b="1" sz="10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dc38fa958d_0_19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1dc38fa958d_0_19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30" name="Google Shape;230;g1dc38fa958d_0_194"/>
          <p:cNvSpPr txBox="1"/>
          <p:nvPr/>
        </p:nvSpPr>
        <p:spPr>
          <a:xfrm>
            <a:off x="488167" y="1197887"/>
            <a:ext cx="6625500" cy="32514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a:t>
            </a:r>
            <a:r>
              <a:rPr b="1" lang="en-GB" sz="2200">
                <a:solidFill>
                  <a:srgbClr val="00FF00"/>
                </a:solidFill>
                <a:latin typeface="Lato"/>
                <a:ea typeface="Lato"/>
                <a:cs typeface="Lato"/>
                <a:sym typeface="Lato"/>
              </a:rPr>
              <a:t>reasons for changes to the rate in online crime</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State </a:t>
            </a:r>
            <a:r>
              <a:rPr b="1" lang="en-GB" sz="2200">
                <a:solidFill>
                  <a:srgbClr val="00FF00"/>
                </a:solidFill>
                <a:latin typeface="Lato"/>
                <a:ea typeface="Lato"/>
                <a:cs typeface="Lato"/>
                <a:sym typeface="Lato"/>
              </a:rPr>
              <a:t>the impact that online scams have</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Identify online scams</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
        <p:nvSpPr>
          <p:cNvPr id="231" name="Google Shape;231;g1dc38fa958d_0_19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04706b6123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13</a:t>
            </a:r>
            <a:endParaRPr>
              <a:latin typeface="Lato"/>
              <a:ea typeface="Lato"/>
              <a:cs typeface="Lato"/>
              <a:sym typeface="Lato"/>
            </a:endParaRPr>
          </a:p>
        </p:txBody>
      </p:sp>
      <p:sp>
        <p:nvSpPr>
          <p:cNvPr id="237" name="Google Shape;237;g204706b6123_0_0"/>
          <p:cNvSpPr txBox="1"/>
          <p:nvPr/>
        </p:nvSpPr>
        <p:spPr>
          <a:xfrm>
            <a:off x="58700" y="4743300"/>
            <a:ext cx="3404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Source: https://quiz.takefive-stopfraud.org.uk/</a:t>
            </a:r>
            <a:endParaRPr b="0" i="0" sz="1000" u="none" cap="none" strike="noStrike">
              <a:solidFill>
                <a:schemeClr val="accent2"/>
              </a:solidFill>
              <a:latin typeface="Lato"/>
              <a:ea typeface="Lato"/>
              <a:cs typeface="Lato"/>
              <a:sym typeface="Lato"/>
            </a:endParaRPr>
          </a:p>
        </p:txBody>
      </p:sp>
      <p:pic>
        <p:nvPicPr>
          <p:cNvPr id="238" name="Google Shape;238;g204706b6123_0_0"/>
          <p:cNvPicPr preferRelativeResize="0"/>
          <p:nvPr/>
        </p:nvPicPr>
        <p:blipFill rotWithShape="1">
          <a:blip r:embed="rId3">
            <a:alphaModFix/>
          </a:blip>
          <a:srcRect b="0" l="0" r="0" t="0"/>
          <a:stretch/>
        </p:blipFill>
        <p:spPr>
          <a:xfrm>
            <a:off x="58700" y="1942775"/>
            <a:ext cx="1257948" cy="1257948"/>
          </a:xfrm>
          <a:prstGeom prst="rect">
            <a:avLst/>
          </a:prstGeom>
          <a:noFill/>
          <a:ln>
            <a:noFill/>
          </a:ln>
        </p:spPr>
      </p:pic>
      <p:sp>
        <p:nvSpPr>
          <p:cNvPr id="239" name="Google Shape;239;g204706b6123_0_0"/>
          <p:cNvSpPr txBox="1"/>
          <p:nvPr/>
        </p:nvSpPr>
        <p:spPr>
          <a:xfrm>
            <a:off x="1626925" y="1371150"/>
            <a:ext cx="34047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Karim is feeling anxious about using his online accounts.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He recently  got scammed after responding to this fake text message?</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How can we tell this is not a genuine message?</a:t>
            </a:r>
            <a:endParaRPr b="0" i="0" sz="1800" u="none" cap="none" strike="noStrike">
              <a:solidFill>
                <a:srgbClr val="000000"/>
              </a:solidFill>
              <a:latin typeface="Lato"/>
              <a:ea typeface="Lato"/>
              <a:cs typeface="Lato"/>
              <a:sym typeface="Lato"/>
            </a:endParaRPr>
          </a:p>
        </p:txBody>
      </p:sp>
      <p:pic>
        <p:nvPicPr>
          <p:cNvPr id="240" name="Google Shape;240;g204706b6123_0_0"/>
          <p:cNvPicPr preferRelativeResize="0"/>
          <p:nvPr/>
        </p:nvPicPr>
        <p:blipFill rotWithShape="1">
          <a:blip r:embed="rId4">
            <a:alphaModFix/>
          </a:blip>
          <a:srcRect b="0" l="15553" r="15136" t="3493"/>
          <a:stretch/>
        </p:blipFill>
        <p:spPr>
          <a:xfrm>
            <a:off x="5528875" y="1371148"/>
            <a:ext cx="3404700" cy="2654752"/>
          </a:xfrm>
          <a:prstGeom prst="rect">
            <a:avLst/>
          </a:prstGeom>
          <a:noFill/>
          <a:ln cap="flat" cmpd="sng" w="28575">
            <a:solidFill>
              <a:schemeClr val="accent2"/>
            </a:solidFill>
            <a:prstDash val="solid"/>
            <a:round/>
            <a:headEnd len="sm" w="sm" type="none"/>
            <a:tailEnd len="sm" w="sm" type="none"/>
          </a:ln>
        </p:spPr>
      </p:pic>
      <p:sp>
        <p:nvSpPr>
          <p:cNvPr id="241" name="Google Shape;241;g204706b6123_0_0"/>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Identifying scams</a:t>
            </a:r>
            <a:endParaRPr b="1" i="0" sz="2900" u="none" cap="none" strike="noStrike">
              <a:solidFill>
                <a:schemeClr val="accent2"/>
              </a:solidFill>
              <a:latin typeface="Lato"/>
              <a:ea typeface="Lato"/>
              <a:cs typeface="Lato"/>
              <a:sym typeface="Lato"/>
            </a:endParaRPr>
          </a:p>
        </p:txBody>
      </p:sp>
      <p:sp>
        <p:nvSpPr>
          <p:cNvPr id="242" name="Google Shape;242;g204706b6123_0_0"/>
          <p:cNvSpPr txBox="1"/>
          <p:nvPr/>
        </p:nvSpPr>
        <p:spPr>
          <a:xfrm>
            <a:off x="360375" y="3851175"/>
            <a:ext cx="5000400" cy="6771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Let’s help Karim learn how to spot an online scam.</a:t>
            </a:r>
            <a:endParaRPr b="0"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Using your mini white-boards, respond ‘yes’ or ‘no’.</a:t>
            </a:r>
            <a:endParaRPr b="0" i="0" sz="16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5ec10ee36c_0_9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14</a:t>
            </a:r>
            <a:endParaRPr>
              <a:latin typeface="Lato"/>
              <a:ea typeface="Lato"/>
              <a:cs typeface="Lato"/>
              <a:sym typeface="Lato"/>
            </a:endParaRPr>
          </a:p>
        </p:txBody>
      </p:sp>
      <p:pic>
        <p:nvPicPr>
          <p:cNvPr id="248" name="Google Shape;248;g25ec10ee36c_0_93"/>
          <p:cNvPicPr preferRelativeResize="0"/>
          <p:nvPr/>
        </p:nvPicPr>
        <p:blipFill rotWithShape="1">
          <a:blip r:embed="rId3">
            <a:alphaModFix/>
          </a:blip>
          <a:srcRect b="0" l="15553" r="15137" t="3493"/>
          <a:stretch/>
        </p:blipFill>
        <p:spPr>
          <a:xfrm>
            <a:off x="2231300" y="1303651"/>
            <a:ext cx="4924575" cy="3839850"/>
          </a:xfrm>
          <a:prstGeom prst="rect">
            <a:avLst/>
          </a:prstGeom>
          <a:noFill/>
          <a:ln cap="flat" cmpd="sng" w="28575">
            <a:solidFill>
              <a:schemeClr val="accent2"/>
            </a:solidFill>
            <a:prstDash val="solid"/>
            <a:round/>
            <a:headEnd len="sm" w="sm" type="none"/>
            <a:tailEnd len="sm" w="sm" type="none"/>
          </a:ln>
        </p:spPr>
      </p:pic>
      <p:sp>
        <p:nvSpPr>
          <p:cNvPr id="249" name="Google Shape;249;g25ec10ee36c_0_93"/>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Identifying scams</a:t>
            </a:r>
            <a:endParaRPr b="1" i="0" sz="2900" u="none" cap="none" strike="noStrike">
              <a:solidFill>
                <a:schemeClr val="accent2"/>
              </a:solidFill>
              <a:latin typeface="Lato"/>
              <a:ea typeface="Lato"/>
              <a:cs typeface="Lato"/>
              <a:sym typeface="Lato"/>
            </a:endParaRPr>
          </a:p>
        </p:txBody>
      </p:sp>
      <p:sp>
        <p:nvSpPr>
          <p:cNvPr id="250" name="Google Shape;250;g25ec10ee36c_0_93"/>
          <p:cNvSpPr/>
          <p:nvPr/>
        </p:nvSpPr>
        <p:spPr>
          <a:xfrm>
            <a:off x="4080100" y="2151575"/>
            <a:ext cx="1210500" cy="2490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5ec10ee36c_0_93"/>
          <p:cNvSpPr/>
          <p:nvPr/>
        </p:nvSpPr>
        <p:spPr>
          <a:xfrm>
            <a:off x="4080100" y="2668950"/>
            <a:ext cx="1210500" cy="393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5ec10ee36c_0_93"/>
          <p:cNvSpPr/>
          <p:nvPr/>
        </p:nvSpPr>
        <p:spPr>
          <a:xfrm>
            <a:off x="5168750" y="3809100"/>
            <a:ext cx="548700" cy="2490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5ec10ee36c_0_93"/>
          <p:cNvSpPr/>
          <p:nvPr/>
        </p:nvSpPr>
        <p:spPr>
          <a:xfrm>
            <a:off x="2459250" y="4376300"/>
            <a:ext cx="2249100" cy="2490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5ec10ee36c_0_14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15</a:t>
            </a:r>
            <a:endParaRPr>
              <a:latin typeface="Lato"/>
              <a:ea typeface="Lato"/>
              <a:cs typeface="Lato"/>
              <a:sym typeface="Lato"/>
            </a:endParaRPr>
          </a:p>
        </p:txBody>
      </p:sp>
      <p:sp>
        <p:nvSpPr>
          <p:cNvPr id="259" name="Google Shape;259;g25ec10ee36c_0_149"/>
          <p:cNvSpPr txBox="1"/>
          <p:nvPr/>
        </p:nvSpPr>
        <p:spPr>
          <a:xfrm>
            <a:off x="58700" y="4743300"/>
            <a:ext cx="3404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accent2"/>
                </a:solidFill>
                <a:latin typeface="Lato"/>
                <a:ea typeface="Lato"/>
                <a:cs typeface="Lato"/>
                <a:sym typeface="Lato"/>
              </a:rPr>
              <a:t>Source: https://quiz.takefive-stopfraud.org.uk/</a:t>
            </a:r>
            <a:endParaRPr b="0" i="0" sz="1000" u="none" cap="none" strike="noStrike">
              <a:solidFill>
                <a:schemeClr val="accent2"/>
              </a:solidFill>
              <a:latin typeface="Lato"/>
              <a:ea typeface="Lato"/>
              <a:cs typeface="Lato"/>
              <a:sym typeface="Lato"/>
            </a:endParaRPr>
          </a:p>
        </p:txBody>
      </p:sp>
      <p:pic>
        <p:nvPicPr>
          <p:cNvPr id="260" name="Google Shape;260;g25ec10ee36c_0_149"/>
          <p:cNvPicPr preferRelativeResize="0"/>
          <p:nvPr/>
        </p:nvPicPr>
        <p:blipFill rotWithShape="1">
          <a:blip r:embed="rId3">
            <a:alphaModFix/>
          </a:blip>
          <a:srcRect b="0" l="0" r="0" t="0"/>
          <a:stretch/>
        </p:blipFill>
        <p:spPr>
          <a:xfrm>
            <a:off x="226650" y="1946550"/>
            <a:ext cx="1257948" cy="1257948"/>
          </a:xfrm>
          <a:prstGeom prst="rect">
            <a:avLst/>
          </a:prstGeom>
          <a:noFill/>
          <a:ln>
            <a:noFill/>
          </a:ln>
        </p:spPr>
      </p:pic>
      <p:sp>
        <p:nvSpPr>
          <p:cNvPr id="261" name="Google Shape;261;g25ec10ee36c_0_149"/>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Identifying scams</a:t>
            </a:r>
            <a:endParaRPr b="1" i="0" sz="2900" u="none" cap="none" strike="noStrike">
              <a:solidFill>
                <a:schemeClr val="accent2"/>
              </a:solidFill>
              <a:latin typeface="Lato"/>
              <a:ea typeface="Lato"/>
              <a:cs typeface="Lato"/>
              <a:sym typeface="Lato"/>
            </a:endParaRPr>
          </a:p>
        </p:txBody>
      </p:sp>
      <p:sp>
        <p:nvSpPr>
          <p:cNvPr id="262" name="Google Shape;262;g25ec10ee36c_0_149"/>
          <p:cNvSpPr txBox="1"/>
          <p:nvPr/>
        </p:nvSpPr>
        <p:spPr>
          <a:xfrm>
            <a:off x="1735150" y="2144575"/>
            <a:ext cx="7038000" cy="8619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GB" sz="2200" u="none" cap="none" strike="noStrike">
                <a:solidFill>
                  <a:schemeClr val="lt1"/>
                </a:solidFill>
                <a:latin typeface="Lato"/>
                <a:ea typeface="Lato"/>
                <a:cs typeface="Lato"/>
                <a:sym typeface="Lato"/>
              </a:rPr>
              <a:t>Let’s help Karim learn how to spot an online scam.</a:t>
            </a:r>
            <a:endParaRPr b="0" i="0" sz="2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2200" u="none" cap="none" strike="noStrike">
                <a:solidFill>
                  <a:schemeClr val="lt1"/>
                </a:solidFill>
                <a:latin typeface="Lato"/>
                <a:ea typeface="Lato"/>
                <a:cs typeface="Lato"/>
                <a:sym typeface="Lato"/>
              </a:rPr>
              <a:t>Using your mini white-boards, respond ‘yes’ or ‘no’.</a:t>
            </a:r>
            <a:endParaRPr b="0"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d34f505796_0_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16</a:t>
            </a:r>
            <a:endParaRPr>
              <a:latin typeface="Lato"/>
              <a:ea typeface="Lato"/>
              <a:cs typeface="Lato"/>
              <a:sym typeface="Lato"/>
            </a:endParaRPr>
          </a:p>
        </p:txBody>
      </p:sp>
      <p:pic>
        <p:nvPicPr>
          <p:cNvPr id="268" name="Google Shape;268;g1d34f505796_0_0"/>
          <p:cNvPicPr preferRelativeResize="0"/>
          <p:nvPr/>
        </p:nvPicPr>
        <p:blipFill rotWithShape="1">
          <a:blip r:embed="rId3">
            <a:alphaModFix/>
          </a:blip>
          <a:srcRect b="17351" l="57350" r="8419" t="32573"/>
          <a:stretch/>
        </p:blipFill>
        <p:spPr>
          <a:xfrm>
            <a:off x="5144245" y="1231700"/>
            <a:ext cx="3507082" cy="2886000"/>
          </a:xfrm>
          <a:prstGeom prst="rect">
            <a:avLst/>
          </a:prstGeom>
          <a:noFill/>
          <a:ln cap="flat" cmpd="sng" w="28575">
            <a:solidFill>
              <a:schemeClr val="accent2"/>
            </a:solidFill>
            <a:prstDash val="solid"/>
            <a:round/>
            <a:headEnd len="sm" w="sm" type="none"/>
            <a:tailEnd len="sm" w="sm" type="none"/>
          </a:ln>
        </p:spPr>
      </p:pic>
      <p:sp>
        <p:nvSpPr>
          <p:cNvPr id="269" name="Google Shape;269;g1d34f505796_0_0"/>
          <p:cNvSpPr txBox="1"/>
          <p:nvPr/>
        </p:nvSpPr>
        <p:spPr>
          <a:xfrm>
            <a:off x="226650" y="1231700"/>
            <a:ext cx="45918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This brilliant all-inclusive deal online that’s significantly cheaper than others around. </a:t>
            </a:r>
            <a:r>
              <a:rPr b="1" i="0" lang="en-GB" sz="1800" u="none" cap="none" strike="noStrike">
                <a:solidFill>
                  <a:schemeClr val="lt1"/>
                </a:solidFill>
                <a:latin typeface="Lato"/>
                <a:ea typeface="Lato"/>
                <a:cs typeface="Lato"/>
                <a:sym typeface="Lato"/>
              </a:rPr>
              <a:t>Should Karim buy it?</a:t>
            </a:r>
            <a:endParaRPr b="1" i="0" sz="1800" u="none" cap="none" strike="noStrike">
              <a:solidFill>
                <a:schemeClr val="lt1"/>
              </a:solidFill>
              <a:latin typeface="Lato"/>
              <a:ea typeface="Lato"/>
              <a:cs typeface="Lato"/>
              <a:sym typeface="Lato"/>
            </a:endParaRPr>
          </a:p>
        </p:txBody>
      </p:sp>
      <p:sp>
        <p:nvSpPr>
          <p:cNvPr id="270" name="Google Shape;270;g1d34f505796_0_0"/>
          <p:cNvSpPr txBox="1"/>
          <p:nvPr/>
        </p:nvSpPr>
        <p:spPr>
          <a:xfrm>
            <a:off x="226650" y="2343375"/>
            <a:ext cx="4591800" cy="26475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This could be a scam! Criminals use fake adverts, payment pages and websites to scam consumers. While many online platforms offer secure payment options, criminals will try to persuade a person to pay by bank transfer instead and rush them into making the payment. Read online reviews to check websites are legitimate and always use secure payment channels when booking. If the deal sounds too good to be true, it usually is.</a:t>
            </a:r>
            <a:endParaRPr b="0" i="0" sz="1600" u="none" cap="none" strike="noStrike">
              <a:solidFill>
                <a:schemeClr val="accent1"/>
              </a:solidFill>
              <a:latin typeface="Lato"/>
              <a:ea typeface="Lato"/>
              <a:cs typeface="Lato"/>
              <a:sym typeface="Lato"/>
            </a:endParaRPr>
          </a:p>
        </p:txBody>
      </p:sp>
      <p:sp>
        <p:nvSpPr>
          <p:cNvPr id="271" name="Google Shape;271;g1d34f505796_0_0"/>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1d34f505796_0_9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17</a:t>
            </a:r>
            <a:endParaRPr>
              <a:latin typeface="Lato"/>
              <a:ea typeface="Lato"/>
              <a:cs typeface="Lato"/>
              <a:sym typeface="Lato"/>
            </a:endParaRPr>
          </a:p>
        </p:txBody>
      </p:sp>
      <p:pic>
        <p:nvPicPr>
          <p:cNvPr id="277" name="Google Shape;277;g1d34f505796_0_91"/>
          <p:cNvPicPr preferRelativeResize="0"/>
          <p:nvPr/>
        </p:nvPicPr>
        <p:blipFill rotWithShape="1">
          <a:blip r:embed="rId3">
            <a:alphaModFix/>
          </a:blip>
          <a:srcRect b="15977" l="57827" r="7229" t="32888"/>
          <a:stretch/>
        </p:blipFill>
        <p:spPr>
          <a:xfrm>
            <a:off x="360375" y="1292750"/>
            <a:ext cx="4217275" cy="3471374"/>
          </a:xfrm>
          <a:prstGeom prst="rect">
            <a:avLst/>
          </a:prstGeom>
          <a:noFill/>
          <a:ln cap="flat" cmpd="sng" w="28575">
            <a:solidFill>
              <a:schemeClr val="accent2"/>
            </a:solidFill>
            <a:prstDash val="solid"/>
            <a:round/>
            <a:headEnd len="sm" w="sm" type="none"/>
            <a:tailEnd len="sm" w="sm" type="none"/>
          </a:ln>
        </p:spPr>
      </p:pic>
      <p:sp>
        <p:nvSpPr>
          <p:cNvPr id="278" name="Google Shape;278;g1d34f505796_0_91"/>
          <p:cNvSpPr txBox="1"/>
          <p:nvPr/>
        </p:nvSpPr>
        <p:spPr>
          <a:xfrm>
            <a:off x="4838050" y="1292750"/>
            <a:ext cx="4100100" cy="12930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Karim has  won an item in an online auction that you’ve bid on. </a:t>
            </a:r>
            <a:r>
              <a:rPr b="1" i="0" lang="en-GB" sz="1800" u="none" cap="none" strike="noStrike">
                <a:solidFill>
                  <a:srgbClr val="FFFFFF"/>
                </a:solidFill>
                <a:latin typeface="Lato"/>
                <a:ea typeface="Lato"/>
                <a:cs typeface="Lato"/>
                <a:sym typeface="Lato"/>
              </a:rPr>
              <a:t>Should he log in to his existing online auction account and make a payment?</a:t>
            </a:r>
            <a:endParaRPr b="1" i="0" sz="1800" u="none" cap="none" strike="noStrike">
              <a:solidFill>
                <a:srgbClr val="000000"/>
              </a:solidFill>
              <a:latin typeface="Lato"/>
              <a:ea typeface="Lato"/>
              <a:cs typeface="Lato"/>
              <a:sym typeface="Lato"/>
            </a:endParaRPr>
          </a:p>
        </p:txBody>
      </p:sp>
      <p:sp>
        <p:nvSpPr>
          <p:cNvPr id="279" name="Google Shape;279;g1d34f505796_0_91"/>
          <p:cNvSpPr txBox="1"/>
          <p:nvPr/>
        </p:nvSpPr>
        <p:spPr>
          <a:xfrm>
            <a:off x="4838050" y="2742450"/>
            <a:ext cx="4100100" cy="12930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This is genuine. Always log in to online auction accounts and make payments through the website’s secure payment channel.</a:t>
            </a:r>
            <a:endParaRPr b="0" i="0" sz="1800" u="none" cap="none" strike="noStrike">
              <a:solidFill>
                <a:schemeClr val="accent1"/>
              </a:solidFill>
              <a:latin typeface="Lato"/>
              <a:ea typeface="Lato"/>
              <a:cs typeface="Lato"/>
              <a:sym typeface="Lato"/>
            </a:endParaRPr>
          </a:p>
        </p:txBody>
      </p:sp>
      <p:sp>
        <p:nvSpPr>
          <p:cNvPr id="280" name="Google Shape;280;g1d34f505796_0_91"/>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d34f505796_0_1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18</a:t>
            </a:r>
            <a:endParaRPr>
              <a:latin typeface="Lato"/>
              <a:ea typeface="Lato"/>
              <a:cs typeface="Lato"/>
              <a:sym typeface="Lato"/>
            </a:endParaRPr>
          </a:p>
        </p:txBody>
      </p:sp>
      <p:pic>
        <p:nvPicPr>
          <p:cNvPr id="286" name="Google Shape;286;g1d34f505796_0_102"/>
          <p:cNvPicPr preferRelativeResize="0"/>
          <p:nvPr/>
        </p:nvPicPr>
        <p:blipFill rotWithShape="1">
          <a:blip r:embed="rId3">
            <a:alphaModFix/>
          </a:blip>
          <a:srcRect b="20069" l="53545" r="24822" t="30908"/>
          <a:stretch/>
        </p:blipFill>
        <p:spPr>
          <a:xfrm>
            <a:off x="360375" y="1187549"/>
            <a:ext cx="2955998" cy="3768101"/>
          </a:xfrm>
          <a:prstGeom prst="rect">
            <a:avLst/>
          </a:prstGeom>
          <a:noFill/>
          <a:ln cap="flat" cmpd="sng" w="28575">
            <a:solidFill>
              <a:schemeClr val="accent2"/>
            </a:solidFill>
            <a:prstDash val="solid"/>
            <a:round/>
            <a:headEnd len="sm" w="sm" type="none"/>
            <a:tailEnd len="sm" w="sm" type="none"/>
          </a:ln>
        </p:spPr>
      </p:pic>
      <p:sp>
        <p:nvSpPr>
          <p:cNvPr id="287" name="Google Shape;287;g1d34f505796_0_102"/>
          <p:cNvSpPr txBox="1"/>
          <p:nvPr/>
        </p:nvSpPr>
        <p:spPr>
          <a:xfrm>
            <a:off x="3606350" y="1214600"/>
            <a:ext cx="51150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Karim receives this text message from his bank asking for prompt payment. </a:t>
            </a:r>
            <a:r>
              <a:rPr b="1" i="0" lang="en-GB" sz="1800" u="none" cap="none" strike="noStrike">
                <a:solidFill>
                  <a:srgbClr val="FFFFFF"/>
                </a:solidFill>
                <a:latin typeface="Lato"/>
                <a:ea typeface="Lato"/>
                <a:cs typeface="Lato"/>
                <a:sym typeface="Lato"/>
              </a:rPr>
              <a:t>Should he deposit some money into his account?</a:t>
            </a:r>
            <a:endParaRPr b="1" i="0" sz="1800" u="none" cap="none" strike="noStrike">
              <a:solidFill>
                <a:srgbClr val="000000"/>
              </a:solidFill>
              <a:latin typeface="Lato"/>
              <a:ea typeface="Lato"/>
              <a:cs typeface="Lato"/>
              <a:sym typeface="Lato"/>
            </a:endParaRPr>
          </a:p>
        </p:txBody>
      </p:sp>
      <p:sp>
        <p:nvSpPr>
          <p:cNvPr id="288" name="Google Shape;288;g1d34f505796_0_102"/>
          <p:cNvSpPr txBox="1"/>
          <p:nvPr/>
        </p:nvSpPr>
        <p:spPr>
          <a:xfrm>
            <a:off x="3606350" y="2397000"/>
            <a:ext cx="5115000" cy="18471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This is genuine. This text doesn't ask for any account details or ask Karim to make payment to someone else. Always use the official banking app or website to make any payments or transfers. If Karim was unsure, he should contact his bank using a known number to check.</a:t>
            </a:r>
            <a:endParaRPr b="0" i="0" sz="1800" u="none" cap="none" strike="noStrike">
              <a:solidFill>
                <a:schemeClr val="accent1"/>
              </a:solidFill>
              <a:latin typeface="Lato"/>
              <a:ea typeface="Lato"/>
              <a:cs typeface="Lato"/>
              <a:sym typeface="Lato"/>
            </a:endParaRPr>
          </a:p>
        </p:txBody>
      </p:sp>
      <p:sp>
        <p:nvSpPr>
          <p:cNvPr id="289" name="Google Shape;289;g1d34f505796_0_102"/>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d34f505796_0_11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19</a:t>
            </a:r>
            <a:endParaRPr>
              <a:latin typeface="Lato"/>
              <a:ea typeface="Lato"/>
              <a:cs typeface="Lato"/>
              <a:sym typeface="Lato"/>
            </a:endParaRPr>
          </a:p>
        </p:txBody>
      </p:sp>
      <p:pic>
        <p:nvPicPr>
          <p:cNvPr id="295" name="Google Shape;295;g1d34f505796_0_117"/>
          <p:cNvPicPr preferRelativeResize="0"/>
          <p:nvPr/>
        </p:nvPicPr>
        <p:blipFill rotWithShape="1">
          <a:blip r:embed="rId3">
            <a:alphaModFix/>
          </a:blip>
          <a:srcRect b="23054" l="56041" r="25892" t="31516"/>
          <a:stretch/>
        </p:blipFill>
        <p:spPr>
          <a:xfrm>
            <a:off x="5163223" y="1212867"/>
            <a:ext cx="2614973" cy="3698781"/>
          </a:xfrm>
          <a:prstGeom prst="rect">
            <a:avLst/>
          </a:prstGeom>
          <a:noFill/>
          <a:ln cap="flat" cmpd="sng" w="28575">
            <a:solidFill>
              <a:schemeClr val="accent2"/>
            </a:solidFill>
            <a:prstDash val="solid"/>
            <a:round/>
            <a:headEnd len="sm" w="sm" type="none"/>
            <a:tailEnd len="sm" w="sm" type="none"/>
          </a:ln>
        </p:spPr>
      </p:pic>
      <p:sp>
        <p:nvSpPr>
          <p:cNvPr id="296" name="Google Shape;296;g1d34f505796_0_117"/>
          <p:cNvSpPr txBox="1"/>
          <p:nvPr/>
        </p:nvSpPr>
        <p:spPr>
          <a:xfrm>
            <a:off x="414950" y="1139075"/>
            <a:ext cx="4473600" cy="12930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Karim is buying concert tickets on social media and he is asked to make payment by bank transfer.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Should he proceed with the payment?</a:t>
            </a:r>
            <a:endParaRPr b="1" i="0" sz="1800" u="none" cap="none" strike="noStrike">
              <a:solidFill>
                <a:schemeClr val="lt1"/>
              </a:solidFill>
              <a:latin typeface="Lato"/>
              <a:ea typeface="Lato"/>
              <a:cs typeface="Lato"/>
              <a:sym typeface="Lato"/>
            </a:endParaRPr>
          </a:p>
        </p:txBody>
      </p:sp>
      <p:sp>
        <p:nvSpPr>
          <p:cNvPr id="297" name="Google Shape;297;g1d34f505796_0_117"/>
          <p:cNvSpPr txBox="1"/>
          <p:nvPr/>
        </p:nvSpPr>
        <p:spPr>
          <a:xfrm>
            <a:off x="414950" y="2571750"/>
            <a:ext cx="4473600" cy="12930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This could be a scam! Always buy goods such as tickets from an authorised seller, not via individuals on social media as the tickets can be fake or not exist.</a:t>
            </a:r>
            <a:endParaRPr b="0" i="0" sz="1800" u="none" cap="none" strike="noStrike">
              <a:solidFill>
                <a:schemeClr val="accent1"/>
              </a:solidFill>
              <a:latin typeface="Lato"/>
              <a:ea typeface="Lato"/>
              <a:cs typeface="Lato"/>
              <a:sym typeface="Lato"/>
            </a:endParaRPr>
          </a:p>
        </p:txBody>
      </p:sp>
      <p:sp>
        <p:nvSpPr>
          <p:cNvPr id="298" name="Google Shape;298;g1d34f505796_0_117"/>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575e96a1fb_0_24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r>
              <a:rPr lang="en-GB">
                <a:latin typeface="Lato"/>
                <a:ea typeface="Lato"/>
                <a:cs typeface="Lato"/>
                <a:sym typeface="Lato"/>
              </a:rPr>
              <a:t>2</a:t>
            </a:r>
            <a:endParaRPr>
              <a:latin typeface="Lato"/>
              <a:ea typeface="Lato"/>
              <a:cs typeface="Lato"/>
              <a:sym typeface="Lato"/>
            </a:endParaRPr>
          </a:p>
        </p:txBody>
      </p:sp>
      <p:sp>
        <p:nvSpPr>
          <p:cNvPr id="96" name="Google Shape;96;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97" name="Google Shape;97;g1575e96a1fb_0_240"/>
          <p:cNvGraphicFramePr/>
          <p:nvPr/>
        </p:nvGraphicFramePr>
        <p:xfrm>
          <a:off x="526375" y="1721850"/>
          <a:ext cx="3000000" cy="3000000"/>
        </p:xfrm>
        <a:graphic>
          <a:graphicData uri="http://schemas.openxmlformats.org/drawingml/2006/table">
            <a:tbl>
              <a:tblPr>
                <a:noFill/>
                <a:tableStyleId>{4C14C552-FB1C-4568-9288-D4D69817451B}</a:tableStyleId>
              </a:tblPr>
              <a:tblGrid>
                <a:gridCol w="1344825"/>
                <a:gridCol w="1395650"/>
                <a:gridCol w="1294000"/>
                <a:gridCol w="1344825"/>
                <a:gridCol w="1344825"/>
                <a:gridCol w="13448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193800">
                <a:tc>
                  <a:txBody>
                    <a:bodyPr/>
                    <a:lstStyle/>
                    <a:p>
                      <a:pPr indent="0" lvl="0" marL="0" rtl="0" algn="ctr">
                        <a:spcBef>
                          <a:spcPts val="0"/>
                        </a:spcBef>
                        <a:spcAft>
                          <a:spcPts val="0"/>
                        </a:spcAft>
                        <a:buNone/>
                      </a:pPr>
                      <a:r>
                        <a:rPr lang="en-GB">
                          <a:solidFill>
                            <a:schemeClr val="dk1"/>
                          </a:solidFill>
                          <a:latin typeface="Lato"/>
                          <a:ea typeface="Lato"/>
                          <a:cs typeface="Lato"/>
                          <a:sym typeface="Lato"/>
                        </a:rPr>
                        <a:t>Mobile phone products</a:t>
                      </a:r>
                      <a:endParaRPr>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Cryptocurrency</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Financial exploitation </a:t>
                      </a:r>
                      <a:endParaRPr>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lang="en-GB">
                          <a:latin typeface="Lato"/>
                          <a:ea typeface="Lato"/>
                          <a:cs typeface="Lato"/>
                          <a:sym typeface="Lato"/>
                        </a:rPr>
                        <a:t>Online gaming</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accent2"/>
                          </a:solidFill>
                          <a:latin typeface="Lato"/>
                          <a:ea typeface="Lato"/>
                          <a:cs typeface="Lato"/>
                          <a:sym typeface="Lato"/>
                        </a:rPr>
                        <a:t>Online safety</a:t>
                      </a:r>
                      <a:endParaRPr b="1"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None/>
                      </a:pPr>
                      <a:r>
                        <a:rPr i="1" lang="en-GB">
                          <a:latin typeface="Lato"/>
                          <a:ea typeface="Lato"/>
                          <a:cs typeface="Lato"/>
                          <a:sym typeface="Lato"/>
                        </a:rPr>
                        <a:t>Decision-</a:t>
                      </a:r>
                      <a:endParaRPr i="1">
                        <a:latin typeface="Lato"/>
                        <a:ea typeface="Lato"/>
                        <a:cs typeface="Lato"/>
                        <a:sym typeface="Lato"/>
                      </a:endParaRPr>
                    </a:p>
                    <a:p>
                      <a:pPr indent="0" lvl="0" marL="0" rtl="0" algn="ctr">
                        <a:spcBef>
                          <a:spcPts val="0"/>
                        </a:spcBef>
                        <a:spcAft>
                          <a:spcPts val="0"/>
                        </a:spcAft>
                        <a:buNone/>
                      </a:pPr>
                      <a:r>
                        <a:rPr i="1" lang="en-GB">
                          <a:latin typeface="Lato"/>
                          <a:ea typeface="Lato"/>
                          <a:cs typeface="Lato"/>
                          <a:sym typeface="Lato"/>
                        </a:rPr>
                        <a:t>making</a:t>
                      </a:r>
                      <a:endParaRPr i="1">
                        <a:latin typeface="Lato"/>
                        <a:ea typeface="Lato"/>
                        <a:cs typeface="Lato"/>
                        <a:sym typeface="Lato"/>
                      </a:endParaRPr>
                    </a:p>
                    <a:p>
                      <a:pPr indent="0" lvl="0" marL="0" rtl="0" algn="ctr">
                        <a:spcBef>
                          <a:spcPts val="0"/>
                        </a:spcBef>
                        <a:spcAft>
                          <a:spcPts val="0"/>
                        </a:spcAft>
                        <a:buNone/>
                      </a:pPr>
                      <a:r>
                        <a:rPr lang="en-GB">
                          <a:latin typeface="Lato"/>
                          <a:ea typeface="Lato"/>
                          <a:cs typeface="Lato"/>
                          <a:sym typeface="Lato"/>
                        </a:rPr>
                        <a:t>Pocket money debate</a:t>
                      </a:r>
                      <a:endParaRPr b="1"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1d34f505796_0_12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20</a:t>
            </a:r>
            <a:endParaRPr>
              <a:latin typeface="Lato"/>
              <a:ea typeface="Lato"/>
              <a:cs typeface="Lato"/>
              <a:sym typeface="Lato"/>
            </a:endParaRPr>
          </a:p>
        </p:txBody>
      </p:sp>
      <p:pic>
        <p:nvPicPr>
          <p:cNvPr id="304" name="Google Shape;304;g1d34f505796_0_129"/>
          <p:cNvPicPr preferRelativeResize="0"/>
          <p:nvPr/>
        </p:nvPicPr>
        <p:blipFill rotWithShape="1">
          <a:blip r:embed="rId3">
            <a:alphaModFix/>
          </a:blip>
          <a:srcRect b="17120" l="58523" r="6580" t="33280"/>
          <a:stretch/>
        </p:blipFill>
        <p:spPr>
          <a:xfrm>
            <a:off x="173175" y="1241525"/>
            <a:ext cx="4034150" cy="3225374"/>
          </a:xfrm>
          <a:prstGeom prst="rect">
            <a:avLst/>
          </a:prstGeom>
          <a:noFill/>
          <a:ln cap="flat" cmpd="sng" w="28575">
            <a:solidFill>
              <a:schemeClr val="accent2"/>
            </a:solidFill>
            <a:prstDash val="solid"/>
            <a:round/>
            <a:headEnd len="sm" w="sm" type="none"/>
            <a:tailEnd len="sm" w="sm" type="none"/>
          </a:ln>
        </p:spPr>
      </p:pic>
      <p:sp>
        <p:nvSpPr>
          <p:cNvPr id="305" name="Google Shape;305;g1d34f505796_0_129"/>
          <p:cNvSpPr txBox="1"/>
          <p:nvPr/>
        </p:nvSpPr>
        <p:spPr>
          <a:xfrm>
            <a:off x="4425325" y="1256625"/>
            <a:ext cx="4404600" cy="12930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a:ea typeface="Lato"/>
                <a:cs typeface="Lato"/>
                <a:sym typeface="Lato"/>
              </a:rPr>
              <a:t>Karim is in the process of buying a house and receives an email from his solicitor with new bank details. </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Should he transfer his deposit?</a:t>
            </a:r>
            <a:endParaRPr b="1" i="0" sz="1800" u="none" cap="none" strike="noStrike">
              <a:solidFill>
                <a:schemeClr val="lt1"/>
              </a:solidFill>
              <a:latin typeface="Lato"/>
              <a:ea typeface="Lato"/>
              <a:cs typeface="Lato"/>
              <a:sym typeface="Lato"/>
            </a:endParaRPr>
          </a:p>
        </p:txBody>
      </p:sp>
      <p:sp>
        <p:nvSpPr>
          <p:cNvPr id="306" name="Google Shape;306;g1d34f505796_0_129"/>
          <p:cNvSpPr txBox="1"/>
          <p:nvPr/>
        </p:nvSpPr>
        <p:spPr>
          <a:xfrm>
            <a:off x="4425300" y="2645925"/>
            <a:ext cx="4404600" cy="1569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This could be a scam! Criminals can intercept emails and pretend to be your solicitor. Always call your solicitor using a known number before transferring any money to check requests are genuine.</a:t>
            </a:r>
            <a:endParaRPr b="0" i="0" sz="1800" u="none" cap="none" strike="noStrike">
              <a:solidFill>
                <a:schemeClr val="accent1"/>
              </a:solidFill>
              <a:latin typeface="Lato"/>
              <a:ea typeface="Lato"/>
              <a:cs typeface="Lato"/>
              <a:sym typeface="Lato"/>
            </a:endParaRPr>
          </a:p>
        </p:txBody>
      </p:sp>
      <p:sp>
        <p:nvSpPr>
          <p:cNvPr id="307" name="Google Shape;307;g1d34f505796_0_129"/>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d34f505796_0_14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21</a:t>
            </a:r>
            <a:endParaRPr>
              <a:latin typeface="Lato"/>
              <a:ea typeface="Lato"/>
              <a:cs typeface="Lato"/>
              <a:sym typeface="Lato"/>
            </a:endParaRPr>
          </a:p>
        </p:txBody>
      </p:sp>
      <p:pic>
        <p:nvPicPr>
          <p:cNvPr id="313" name="Google Shape;313;g1d34f505796_0_140"/>
          <p:cNvPicPr preferRelativeResize="0"/>
          <p:nvPr/>
        </p:nvPicPr>
        <p:blipFill rotWithShape="1">
          <a:blip r:embed="rId3">
            <a:alphaModFix/>
          </a:blip>
          <a:srcRect b="16846" l="57114" r="3068" t="32863"/>
          <a:stretch/>
        </p:blipFill>
        <p:spPr>
          <a:xfrm>
            <a:off x="5237375" y="1237475"/>
            <a:ext cx="3633826" cy="2581600"/>
          </a:xfrm>
          <a:prstGeom prst="rect">
            <a:avLst/>
          </a:prstGeom>
          <a:noFill/>
          <a:ln cap="flat" cmpd="sng" w="28575">
            <a:solidFill>
              <a:schemeClr val="accent2"/>
            </a:solidFill>
            <a:prstDash val="solid"/>
            <a:round/>
            <a:headEnd len="sm" w="sm" type="none"/>
            <a:tailEnd len="sm" w="sm" type="none"/>
          </a:ln>
        </p:spPr>
      </p:pic>
      <p:sp>
        <p:nvSpPr>
          <p:cNvPr id="314" name="Google Shape;314;g1d34f505796_0_140"/>
          <p:cNvSpPr txBox="1"/>
          <p:nvPr/>
        </p:nvSpPr>
        <p:spPr>
          <a:xfrm>
            <a:off x="360375" y="1185575"/>
            <a:ext cx="4685700" cy="18471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FFFFFF"/>
                </a:solidFill>
                <a:latin typeface="Lato"/>
                <a:ea typeface="Lato"/>
                <a:cs typeface="Lato"/>
                <a:sym typeface="Lato"/>
              </a:rPr>
              <a:t>Someone calls Karim and states they are a police officer. They’re investigating a staff member at Karim’s bank. They need Karim to transfer some money to another account so they can monitor what happens. </a:t>
            </a:r>
            <a:endParaRPr b="0" i="0" sz="18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Lato"/>
                <a:ea typeface="Lato"/>
                <a:cs typeface="Lato"/>
                <a:sym typeface="Lato"/>
              </a:rPr>
              <a:t>Should Karim transfer the money?</a:t>
            </a:r>
            <a:endParaRPr b="1" i="0" sz="1800" u="none" cap="none" strike="noStrike">
              <a:solidFill>
                <a:srgbClr val="000000"/>
              </a:solidFill>
              <a:latin typeface="Lato"/>
              <a:ea typeface="Lato"/>
              <a:cs typeface="Lato"/>
              <a:sym typeface="Lato"/>
            </a:endParaRPr>
          </a:p>
        </p:txBody>
      </p:sp>
      <p:sp>
        <p:nvSpPr>
          <p:cNvPr id="315" name="Google Shape;315;g1d34f505796_0_140"/>
          <p:cNvSpPr txBox="1"/>
          <p:nvPr/>
        </p:nvSpPr>
        <p:spPr>
          <a:xfrm>
            <a:off x="360375" y="3205550"/>
            <a:ext cx="4685700" cy="15699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This could be a scam! Criminals want money and will impersonate police officers to get it. The police will never ask Karim to withdraw or transfer money for </a:t>
            </a:r>
            <a:r>
              <a:rPr lang="en-GB" sz="1800">
                <a:solidFill>
                  <a:schemeClr val="accent1"/>
                </a:solidFill>
                <a:latin typeface="Lato"/>
                <a:ea typeface="Lato"/>
                <a:cs typeface="Lato"/>
                <a:sym typeface="Lato"/>
              </a:rPr>
              <a:t>safekeeping</a:t>
            </a:r>
            <a:r>
              <a:rPr b="0" i="0" lang="en-GB" sz="1800" u="none" cap="none" strike="noStrike">
                <a:solidFill>
                  <a:schemeClr val="accent1"/>
                </a:solidFill>
                <a:latin typeface="Lato"/>
                <a:ea typeface="Lato"/>
                <a:cs typeface="Lato"/>
                <a:sym typeface="Lato"/>
              </a:rPr>
              <a:t> or for the purposes of an investigation.</a:t>
            </a:r>
            <a:endParaRPr b="0" i="0" sz="1800" u="none" cap="none" strike="noStrike">
              <a:solidFill>
                <a:schemeClr val="accent1"/>
              </a:solidFill>
              <a:latin typeface="Lato"/>
              <a:ea typeface="Lato"/>
              <a:cs typeface="Lato"/>
              <a:sym typeface="Lato"/>
            </a:endParaRPr>
          </a:p>
        </p:txBody>
      </p:sp>
      <p:sp>
        <p:nvSpPr>
          <p:cNvPr id="316" name="Google Shape;316;g1d34f505796_0_140"/>
          <p:cNvSpPr txBox="1"/>
          <p:nvPr/>
        </p:nvSpPr>
        <p:spPr>
          <a:xfrm>
            <a:off x="226650" y="185150"/>
            <a:ext cx="5675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Is this a scam? Yes or No?</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063e9b9a92_0_5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25</a:t>
            </a:r>
            <a:endParaRPr>
              <a:latin typeface="Lato"/>
              <a:ea typeface="Lato"/>
              <a:cs typeface="Lato"/>
              <a:sym typeface="Lato"/>
            </a:endParaRPr>
          </a:p>
        </p:txBody>
      </p:sp>
      <p:pic>
        <p:nvPicPr>
          <p:cNvPr descr="Watch our updated version of this video here: https://www.youtube.com/watch?v=3oEI0FCnI_Y&#10;&#10;0:00 Intro&#10;0:30 Email and text links&#10;0:38 Google ads&#10;0:46 Multiple email addresses&#10;0:58 Spam email&#10;1:08 Checking your URL&#10;1:28 Toolbar&#10;1:55 Check the contact and copyright contact&#10;&#10;Don't click links that are in the body of an email or text; find websites the 'long way round' instead via google or a verified social media account. &#10;&#10;Create multiple email addresses for different purposes. &#10;&#10;Mark spam emails as 'spam' or 'junk' rather than deleting them. &#10;&#10;Check your URL carefully for spelling errors and font tricks.&#10;&#10;Never enter card details or passwords on websites that don't have a padlock and 'https' in the toolbar. &#10;&#10;Check that the contact and copyright information looks legitimate.&#10;&#10;For more information on scam websites, head to www.which.co.uk/scams&#10;&#10;Which?: http://www.which.co.uk&#10;Twitter: https://twitter.com/whichuk&#10;Facebook: https://www.facebook.com/whichuk/" id="322" name="Google Shape;322;g2063e9b9a92_0_54" title="How to spot and avoid scam websites">
            <a:hlinkClick r:id="rId3"/>
          </p:cNvPr>
          <p:cNvPicPr preferRelativeResize="0"/>
          <p:nvPr/>
        </p:nvPicPr>
        <p:blipFill>
          <a:blip r:embed="rId4">
            <a:alphaModFix/>
          </a:blip>
          <a:stretch>
            <a:fillRect/>
          </a:stretch>
        </p:blipFill>
        <p:spPr>
          <a:xfrm>
            <a:off x="466150" y="1250575"/>
            <a:ext cx="4572000" cy="3429000"/>
          </a:xfrm>
          <a:prstGeom prst="rect">
            <a:avLst/>
          </a:prstGeom>
          <a:noFill/>
          <a:ln>
            <a:noFill/>
          </a:ln>
        </p:spPr>
      </p:pic>
      <p:sp>
        <p:nvSpPr>
          <p:cNvPr id="323" name="Google Shape;323;g2063e9b9a92_0_54"/>
          <p:cNvSpPr txBox="1"/>
          <p:nvPr/>
        </p:nvSpPr>
        <p:spPr>
          <a:xfrm>
            <a:off x="5223850" y="1419500"/>
            <a:ext cx="3626100" cy="28053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500">
                <a:solidFill>
                  <a:schemeClr val="accent1"/>
                </a:solidFill>
                <a:latin typeface="Lato"/>
                <a:ea typeface="Lato"/>
                <a:cs typeface="Lato"/>
                <a:sym typeface="Lato"/>
              </a:rPr>
              <a:t>Watch the video and identify ways in which you can protect yourself from scam websites</a:t>
            </a:r>
            <a:endParaRPr b="1" sz="15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b="1" sz="15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b="1" lang="en-GB" sz="1500">
                <a:solidFill>
                  <a:schemeClr val="accent1"/>
                </a:solidFill>
                <a:latin typeface="Lato"/>
                <a:ea typeface="Lato"/>
                <a:cs typeface="Lato"/>
                <a:sym typeface="Lato"/>
              </a:rPr>
              <a:t>Then summarise your learning from the session by writing a short post (max 100 words) explaining:</a:t>
            </a:r>
            <a:endParaRPr b="1" sz="1500">
              <a:solidFill>
                <a:schemeClr val="accent1"/>
              </a:solidFill>
              <a:latin typeface="Lato"/>
              <a:ea typeface="Lato"/>
              <a:cs typeface="Lato"/>
              <a:sym typeface="Lato"/>
            </a:endParaRPr>
          </a:p>
          <a:p>
            <a:pPr indent="-323850" lvl="0" marL="457200" rtl="0" algn="l">
              <a:lnSpc>
                <a:spcPct val="115000"/>
              </a:lnSpc>
              <a:spcBef>
                <a:spcPts val="0"/>
              </a:spcBef>
              <a:spcAft>
                <a:spcPts val="0"/>
              </a:spcAft>
              <a:buClr>
                <a:schemeClr val="accent1"/>
              </a:buClr>
              <a:buSzPts val="1500"/>
              <a:buFont typeface="Lato"/>
              <a:buAutoNum type="arabicParenBoth"/>
            </a:pPr>
            <a:r>
              <a:rPr b="1" lang="en-GB" sz="1500">
                <a:solidFill>
                  <a:schemeClr val="accent1"/>
                </a:solidFill>
                <a:latin typeface="Lato"/>
                <a:ea typeface="Lato"/>
                <a:cs typeface="Lato"/>
                <a:sym typeface="Lato"/>
              </a:rPr>
              <a:t>The impact online scams can have </a:t>
            </a:r>
            <a:endParaRPr b="1" sz="1500">
              <a:solidFill>
                <a:schemeClr val="accent1"/>
              </a:solidFill>
              <a:latin typeface="Lato"/>
              <a:ea typeface="Lato"/>
              <a:cs typeface="Lato"/>
              <a:sym typeface="Lato"/>
            </a:endParaRPr>
          </a:p>
          <a:p>
            <a:pPr indent="-323850" lvl="0" marL="457200" rtl="0" algn="l">
              <a:lnSpc>
                <a:spcPct val="115000"/>
              </a:lnSpc>
              <a:spcBef>
                <a:spcPts val="0"/>
              </a:spcBef>
              <a:spcAft>
                <a:spcPts val="0"/>
              </a:spcAft>
              <a:buClr>
                <a:schemeClr val="accent1"/>
              </a:buClr>
              <a:buSzPts val="1500"/>
              <a:buFont typeface="Lato"/>
              <a:buAutoNum type="arabicParenBoth"/>
            </a:pPr>
            <a:r>
              <a:rPr b="1" lang="en-GB" sz="1500">
                <a:solidFill>
                  <a:schemeClr val="accent1"/>
                </a:solidFill>
                <a:latin typeface="Lato"/>
                <a:ea typeface="Lato"/>
                <a:cs typeface="Lato"/>
                <a:sym typeface="Lato"/>
              </a:rPr>
              <a:t>Top tips to </a:t>
            </a:r>
            <a:r>
              <a:rPr b="1" lang="en-GB" sz="1500">
                <a:solidFill>
                  <a:schemeClr val="accent1"/>
                </a:solidFill>
                <a:latin typeface="Lato"/>
                <a:ea typeface="Lato"/>
                <a:cs typeface="Lato"/>
                <a:sym typeface="Lato"/>
              </a:rPr>
              <a:t>identity</a:t>
            </a:r>
            <a:r>
              <a:rPr b="1" lang="en-GB" sz="1500">
                <a:solidFill>
                  <a:schemeClr val="accent1"/>
                </a:solidFill>
                <a:latin typeface="Lato"/>
                <a:ea typeface="Lato"/>
                <a:cs typeface="Lato"/>
                <a:sym typeface="Lato"/>
              </a:rPr>
              <a:t> and protect people from  online scams.</a:t>
            </a:r>
            <a:endParaRPr b="1" sz="1500">
              <a:solidFill>
                <a:schemeClr val="accent1"/>
              </a:solidFill>
              <a:latin typeface="Lato"/>
              <a:ea typeface="Lato"/>
              <a:cs typeface="Lato"/>
              <a:sym typeface="Lato"/>
            </a:endParaRPr>
          </a:p>
        </p:txBody>
      </p:sp>
      <p:sp>
        <p:nvSpPr>
          <p:cNvPr id="324" name="Google Shape;324;g2063e9b9a92_0_54"/>
          <p:cNvSpPr txBox="1"/>
          <p:nvPr/>
        </p:nvSpPr>
        <p:spPr>
          <a:xfrm>
            <a:off x="410000" y="257750"/>
            <a:ext cx="6997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Avoiding other scams</a:t>
            </a:r>
            <a:endParaRPr b="1" i="0" sz="2900" u="none" cap="none" strike="noStrike">
              <a:solidFill>
                <a:srgbClr val="000000"/>
              </a:solidFill>
              <a:latin typeface="Lato"/>
              <a:ea typeface="Lato"/>
              <a:cs typeface="Lato"/>
              <a:sym typeface="Lato"/>
            </a:endParaRPr>
          </a:p>
        </p:txBody>
      </p:sp>
      <p:sp>
        <p:nvSpPr>
          <p:cNvPr id="325" name="Google Shape;325;g2063e9b9a92_0_54"/>
          <p:cNvSpPr txBox="1"/>
          <p:nvPr/>
        </p:nvSpPr>
        <p:spPr>
          <a:xfrm>
            <a:off x="0" y="4743300"/>
            <a:ext cx="3998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1"/>
                </a:solidFill>
                <a:latin typeface="Lato"/>
                <a:ea typeface="Lato"/>
                <a:cs typeface="Lato"/>
                <a:sym typeface="Lato"/>
              </a:rPr>
              <a:t>Video: </a:t>
            </a:r>
            <a:r>
              <a:rPr lang="en-GB" sz="900" u="sng">
                <a:solidFill>
                  <a:schemeClr val="accent1"/>
                </a:solidFill>
                <a:latin typeface="Lato"/>
                <a:ea typeface="Lato"/>
                <a:cs typeface="Lato"/>
                <a:sym typeface="Lato"/>
                <a:hlinkClick r:id="rId5">
                  <a:extLst>
                    <a:ext uri="{A12FA001-AC4F-418D-AE19-62706E023703}">
                      <ahyp:hlinkClr val="tx"/>
                    </a:ext>
                  </a:extLst>
                </a:hlinkClick>
              </a:rPr>
              <a:t>https://youtu.be/KAbp_ajsCco</a:t>
            </a:r>
            <a:r>
              <a:rPr lang="en-GB" sz="900">
                <a:solidFill>
                  <a:schemeClr val="accent1"/>
                </a:solidFill>
                <a:latin typeface="Lato"/>
                <a:ea typeface="Lato"/>
                <a:cs typeface="Lato"/>
                <a:sym typeface="Lato"/>
              </a:rPr>
              <a:t> </a:t>
            </a:r>
            <a:endParaRPr sz="9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063e9b9a92_0_107"/>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26</a:t>
            </a:r>
            <a:endParaRPr>
              <a:latin typeface="Lato"/>
              <a:ea typeface="Lato"/>
              <a:cs typeface="Lato"/>
              <a:sym typeface="Lato"/>
            </a:endParaRPr>
          </a:p>
        </p:txBody>
      </p:sp>
      <p:sp>
        <p:nvSpPr>
          <p:cNvPr id="331" name="Google Shape;331;g2063e9b9a92_0_107"/>
          <p:cNvSpPr txBox="1"/>
          <p:nvPr/>
        </p:nvSpPr>
        <p:spPr>
          <a:xfrm>
            <a:off x="410000" y="257750"/>
            <a:ext cx="6997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Reporting Scams</a:t>
            </a:r>
            <a:endParaRPr b="1" i="0" sz="2900" u="none" cap="none" strike="noStrike">
              <a:solidFill>
                <a:srgbClr val="000000"/>
              </a:solidFill>
              <a:latin typeface="Lato"/>
              <a:ea typeface="Lato"/>
              <a:cs typeface="Lato"/>
              <a:sym typeface="Lato"/>
            </a:endParaRPr>
          </a:p>
        </p:txBody>
      </p:sp>
      <p:sp>
        <p:nvSpPr>
          <p:cNvPr id="332" name="Google Shape;332;g2063e9b9a92_0_107"/>
          <p:cNvSpPr txBox="1"/>
          <p:nvPr/>
        </p:nvSpPr>
        <p:spPr>
          <a:xfrm>
            <a:off x="247000" y="1131825"/>
            <a:ext cx="4133400" cy="363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latin typeface="Lato"/>
                <a:ea typeface="Lato"/>
                <a:cs typeface="Lato"/>
                <a:sym typeface="Lato"/>
              </a:rPr>
              <a:t>All major email provider and social media platforms have a way of reporting scams.</a:t>
            </a:r>
            <a:endParaRPr sz="1600">
              <a:latin typeface="Lato"/>
              <a:ea typeface="Lato"/>
              <a:cs typeface="Lato"/>
              <a:sym typeface="Lato"/>
            </a:endParaRPr>
          </a:p>
          <a:p>
            <a:pPr indent="0" lvl="0" marL="0" rtl="0" algn="ctr">
              <a:spcBef>
                <a:spcPts val="0"/>
              </a:spcBef>
              <a:spcAft>
                <a:spcPts val="0"/>
              </a:spcAft>
              <a:buNone/>
            </a:pPr>
            <a:r>
              <a:t/>
            </a:r>
            <a:endParaRPr sz="1600">
              <a:latin typeface="Lato"/>
              <a:ea typeface="Lato"/>
              <a:cs typeface="Lato"/>
              <a:sym typeface="Lato"/>
            </a:endParaRPr>
          </a:p>
          <a:p>
            <a:pPr indent="0" lvl="0" marL="0" rtl="0" algn="ctr">
              <a:spcBef>
                <a:spcPts val="0"/>
              </a:spcBef>
              <a:spcAft>
                <a:spcPts val="0"/>
              </a:spcAft>
              <a:buNone/>
            </a:pPr>
            <a:r>
              <a:rPr lang="en-GB" sz="1600">
                <a:latin typeface="Lato"/>
                <a:ea typeface="Lato"/>
                <a:cs typeface="Lato"/>
                <a:sym typeface="Lato"/>
              </a:rPr>
              <a:t>If you think someone is trying to scam you, don’t just ignore it. Reporting it may also help out multiple other people.</a:t>
            </a:r>
            <a:endParaRPr sz="1600">
              <a:latin typeface="Lato"/>
              <a:ea typeface="Lato"/>
              <a:cs typeface="Lato"/>
              <a:sym typeface="Lato"/>
            </a:endParaRPr>
          </a:p>
          <a:p>
            <a:pPr indent="0" lvl="0" marL="0" rtl="0" algn="ctr">
              <a:spcBef>
                <a:spcPts val="0"/>
              </a:spcBef>
              <a:spcAft>
                <a:spcPts val="0"/>
              </a:spcAft>
              <a:buNone/>
            </a:pPr>
            <a:r>
              <a:t/>
            </a:r>
            <a:endParaRPr sz="1600">
              <a:latin typeface="Lato"/>
              <a:ea typeface="Lato"/>
              <a:cs typeface="Lato"/>
              <a:sym typeface="Lato"/>
            </a:endParaRPr>
          </a:p>
          <a:p>
            <a:pPr indent="0" lvl="0" marL="0" rtl="0" algn="ctr">
              <a:spcBef>
                <a:spcPts val="0"/>
              </a:spcBef>
              <a:spcAft>
                <a:spcPts val="0"/>
              </a:spcAft>
              <a:buNone/>
            </a:pPr>
            <a:r>
              <a:rPr lang="en-GB" sz="1600">
                <a:latin typeface="Lato"/>
                <a:ea typeface="Lato"/>
                <a:cs typeface="Lato"/>
                <a:sym typeface="Lato"/>
              </a:rPr>
              <a:t>You can easily report people on most social media platforms via their profile. </a:t>
            </a:r>
            <a:endParaRPr sz="1600">
              <a:latin typeface="Lato"/>
              <a:ea typeface="Lato"/>
              <a:cs typeface="Lato"/>
              <a:sym typeface="Lato"/>
            </a:endParaRPr>
          </a:p>
          <a:p>
            <a:pPr indent="0" lvl="0" marL="0" rtl="0" algn="ctr">
              <a:spcBef>
                <a:spcPts val="0"/>
              </a:spcBef>
              <a:spcAft>
                <a:spcPts val="0"/>
              </a:spcAft>
              <a:buNone/>
            </a:pPr>
            <a:r>
              <a:t/>
            </a:r>
            <a:endParaRPr sz="1600">
              <a:latin typeface="Lato"/>
              <a:ea typeface="Lato"/>
              <a:cs typeface="Lato"/>
              <a:sym typeface="Lato"/>
            </a:endParaRPr>
          </a:p>
          <a:p>
            <a:pPr indent="0" lvl="0" marL="0" rtl="0" algn="ctr">
              <a:spcBef>
                <a:spcPts val="0"/>
              </a:spcBef>
              <a:spcAft>
                <a:spcPts val="0"/>
              </a:spcAft>
              <a:buNone/>
            </a:pPr>
            <a:r>
              <a:rPr lang="en-GB" sz="1600">
                <a:latin typeface="Lato"/>
                <a:ea typeface="Lato"/>
                <a:cs typeface="Lato"/>
                <a:sym typeface="Lato"/>
              </a:rPr>
              <a:t>You can also do this via your email provider, but to go a step further, </a:t>
            </a:r>
            <a:endParaRPr sz="1600">
              <a:latin typeface="Lato"/>
              <a:ea typeface="Lato"/>
              <a:cs typeface="Lato"/>
              <a:sym typeface="Lato"/>
            </a:endParaRPr>
          </a:p>
          <a:p>
            <a:pPr indent="0" lvl="0" marL="0" rtl="0" algn="ctr">
              <a:spcBef>
                <a:spcPts val="0"/>
              </a:spcBef>
              <a:spcAft>
                <a:spcPts val="0"/>
              </a:spcAft>
              <a:buNone/>
            </a:pPr>
            <a:r>
              <a:rPr lang="en-GB" sz="1600">
                <a:latin typeface="Lato"/>
                <a:ea typeface="Lato"/>
                <a:cs typeface="Lato"/>
                <a:sym typeface="Lato"/>
              </a:rPr>
              <a:t>you can also report scams directly to the </a:t>
            </a:r>
            <a:r>
              <a:rPr b="1" lang="en-GB" sz="1600">
                <a:latin typeface="Lato"/>
                <a:ea typeface="Lato"/>
                <a:cs typeface="Lato"/>
                <a:sym typeface="Lato"/>
              </a:rPr>
              <a:t>National Cyber Security Centre.</a:t>
            </a:r>
            <a:endParaRPr b="1" sz="1600">
              <a:latin typeface="Lato"/>
              <a:ea typeface="Lato"/>
              <a:cs typeface="Lato"/>
              <a:sym typeface="Lato"/>
            </a:endParaRPr>
          </a:p>
        </p:txBody>
      </p:sp>
      <p:pic>
        <p:nvPicPr>
          <p:cNvPr id="333" name="Google Shape;333;g2063e9b9a92_0_107"/>
          <p:cNvPicPr preferRelativeResize="0"/>
          <p:nvPr/>
        </p:nvPicPr>
        <p:blipFill>
          <a:blip r:embed="rId3">
            <a:alphaModFix/>
          </a:blip>
          <a:stretch>
            <a:fillRect/>
          </a:stretch>
        </p:blipFill>
        <p:spPr>
          <a:xfrm>
            <a:off x="4763525" y="1151450"/>
            <a:ext cx="3065626" cy="1637100"/>
          </a:xfrm>
          <a:prstGeom prst="rect">
            <a:avLst/>
          </a:prstGeom>
          <a:noFill/>
          <a:ln cap="flat" cmpd="sng" w="19050">
            <a:solidFill>
              <a:schemeClr val="accent1"/>
            </a:solidFill>
            <a:prstDash val="solid"/>
            <a:round/>
            <a:headEnd len="sm" w="sm" type="none"/>
            <a:tailEnd len="sm" w="sm" type="none"/>
          </a:ln>
        </p:spPr>
      </p:pic>
      <p:pic>
        <p:nvPicPr>
          <p:cNvPr id="334" name="Google Shape;334;g2063e9b9a92_0_107"/>
          <p:cNvPicPr preferRelativeResize="0"/>
          <p:nvPr/>
        </p:nvPicPr>
        <p:blipFill>
          <a:blip r:embed="rId4">
            <a:alphaModFix/>
          </a:blip>
          <a:stretch>
            <a:fillRect/>
          </a:stretch>
        </p:blipFill>
        <p:spPr>
          <a:xfrm>
            <a:off x="4763525" y="3043700"/>
            <a:ext cx="3065623" cy="1576025"/>
          </a:xfrm>
          <a:prstGeom prst="rect">
            <a:avLst/>
          </a:prstGeom>
          <a:noFill/>
          <a:ln cap="flat" cmpd="sng" w="19050">
            <a:solidFill>
              <a:schemeClr val="accent1"/>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8d949cefa1_0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dc38fa958d_0_21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g1dc38fa958d_0_21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46" name="Google Shape;346;g1dc38fa958d_0_215"/>
          <p:cNvSpPr txBox="1"/>
          <p:nvPr/>
        </p:nvSpPr>
        <p:spPr>
          <a:xfrm>
            <a:off x="488167" y="1197887"/>
            <a:ext cx="6625500" cy="3189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reasons for changes to the rate in online crime</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State the impact that online scams have</a:t>
            </a:r>
            <a:endParaRPr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sz="2200">
              <a:solidFill>
                <a:srgbClr val="00FF00"/>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Identify online scams</a:t>
            </a:r>
            <a:endParaRPr b="1" i="0" sz="2200" u="none" cap="none" strike="noStrike">
              <a:solidFill>
                <a:srgbClr val="00FF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
        <p:nvSpPr>
          <p:cNvPr id="347" name="Google Shape;347;g1dc38fa958d_0_21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198af312f8_0_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53" name="Google Shape;353;g2198af312f8_0_7"/>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54" name="Google Shape;354;g2198af312f8_0_7"/>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198af312f8_0_13"/>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2198af312f8_0_13"/>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1"/>
                  </a:ext>
                </a:extLst>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361" name="Google Shape;361;g2198af312f8_0_13"/>
          <p:cNvGrpSpPr/>
          <p:nvPr/>
        </p:nvGrpSpPr>
        <p:grpSpPr>
          <a:xfrm>
            <a:off x="151999" y="1183981"/>
            <a:ext cx="2846301" cy="2013581"/>
            <a:chOff x="463400" y="1321175"/>
            <a:chExt cx="2914500" cy="2113109"/>
          </a:xfrm>
        </p:grpSpPr>
        <p:sp>
          <p:nvSpPr>
            <p:cNvPr id="362" name="Google Shape;362;g2198af312f8_0_13"/>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198af312f8_0_13"/>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364" name="Google Shape;364;g2198af312f8_0_13"/>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65" name="Google Shape;365;g2198af312f8_0_13"/>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366" name="Google Shape;366;g2198af312f8_0_13"/>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26</a:t>
            </a:r>
            <a:endParaRPr b="1" sz="1400">
              <a:latin typeface="Lato"/>
              <a:ea typeface="Lato"/>
              <a:cs typeface="Lato"/>
              <a:sym typeface="Lato"/>
            </a:endParaRPr>
          </a:p>
        </p:txBody>
      </p:sp>
      <p:sp>
        <p:nvSpPr>
          <p:cNvPr id="367" name="Google Shape;367;g2198af312f8_0_1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368" name="Google Shape;368;g2198af312f8_0_13"/>
          <p:cNvGrpSpPr/>
          <p:nvPr/>
        </p:nvGrpSpPr>
        <p:grpSpPr>
          <a:xfrm>
            <a:off x="3164819" y="1184021"/>
            <a:ext cx="2846301" cy="1995658"/>
            <a:chOff x="3237025" y="1184050"/>
            <a:chExt cx="2914500" cy="2094300"/>
          </a:xfrm>
        </p:grpSpPr>
        <p:sp>
          <p:nvSpPr>
            <p:cNvPr id="369" name="Google Shape;369;g2198af312f8_0_13"/>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198af312f8_0_13"/>
            <p:cNvSpPr txBox="1"/>
            <p:nvPr/>
          </p:nvSpPr>
          <p:spPr>
            <a:xfrm>
              <a:off x="4318436" y="1358600"/>
              <a:ext cx="1782300" cy="15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300"/>
                <a:buFont typeface="Arial"/>
                <a:buNone/>
              </a:pPr>
              <a:r>
                <a:rPr lang="en-GB" sz="1300" u="sng">
                  <a:solidFill>
                    <a:schemeClr val="accent6"/>
                  </a:solidFill>
                  <a:latin typeface="Lato"/>
                  <a:ea typeface="Lato"/>
                  <a:cs typeface="Lato"/>
                  <a:sym typeface="Lato"/>
                  <a:hlinkClick r:id="rId5">
                    <a:extLst>
                      <a:ext uri="{A12FA001-AC4F-418D-AE19-62706E023703}">
                        <ahyp:hlinkClr val="tx"/>
                      </a:ext>
                    </a:extLst>
                  </a:hlinkClick>
                </a:rPr>
                <a:t>Action Fraud </a:t>
              </a:r>
              <a:r>
                <a:rPr b="0" i="0" lang="en-GB" sz="1300" u="none" cap="none" strike="noStrike">
                  <a:solidFill>
                    <a:schemeClr val="accent6"/>
                  </a:solidFill>
                  <a:latin typeface="Lato"/>
                  <a:ea typeface="Lato"/>
                  <a:cs typeface="Lato"/>
                  <a:sym typeface="Lato"/>
                </a:rPr>
                <a:t>– </a:t>
              </a:r>
              <a:r>
                <a:rPr lang="en-GB" sz="1300">
                  <a:solidFill>
                    <a:schemeClr val="accent6"/>
                  </a:solidFill>
                </a:rPr>
                <a:t>UK's national reporting centre for fraud and cyber crime</a:t>
              </a:r>
              <a:r>
                <a:rPr lang="en-GB" sz="1300">
                  <a:solidFill>
                    <a:schemeClr val="accent6"/>
                  </a:solidFill>
                  <a:latin typeface="Lato"/>
                  <a:ea typeface="Lato"/>
                  <a:cs typeface="Lato"/>
                  <a:sym typeface="Lato"/>
                </a:rPr>
                <a:t>.</a:t>
              </a:r>
              <a:endParaRPr sz="1300">
                <a:solidFill>
                  <a:schemeClr val="accent6"/>
                </a:solidFill>
                <a:latin typeface="Lato"/>
                <a:ea typeface="Lato"/>
                <a:cs typeface="Lato"/>
                <a:sym typeface="Lato"/>
              </a:endParaRPr>
            </a:p>
            <a:p>
              <a:pPr indent="0" lvl="0" marL="0" marR="0" rtl="0" algn="l">
                <a:lnSpc>
                  <a:spcPct val="115000"/>
                </a:lnSpc>
                <a:spcBef>
                  <a:spcPts val="1200"/>
                </a:spcBef>
                <a:spcAft>
                  <a:spcPts val="1200"/>
                </a:spcAft>
                <a:buClr>
                  <a:srgbClr val="000000"/>
                </a:buClr>
                <a:buSzPts val="1300"/>
                <a:buFont typeface="Arial"/>
                <a:buNone/>
              </a:pPr>
              <a:r>
                <a:rPr lang="en-GB" sz="1300">
                  <a:solidFill>
                    <a:schemeClr val="accent6"/>
                  </a:solidFill>
                  <a:latin typeface="Lato"/>
                  <a:ea typeface="Lato"/>
                  <a:cs typeface="Lato"/>
                  <a:sym typeface="Lato"/>
                </a:rPr>
                <a:t>0300 123 2040</a:t>
              </a:r>
              <a:endParaRPr sz="1300">
                <a:solidFill>
                  <a:schemeClr val="accent6"/>
                </a:solidFill>
                <a:latin typeface="Lato"/>
                <a:ea typeface="Lato"/>
                <a:cs typeface="Lato"/>
                <a:sym typeface="Lato"/>
              </a:endParaRPr>
            </a:p>
          </p:txBody>
        </p:sp>
      </p:grpSp>
      <p:pic>
        <p:nvPicPr>
          <p:cNvPr id="371" name="Google Shape;371;g2198af312f8_0_13"/>
          <p:cNvPicPr preferRelativeResize="0"/>
          <p:nvPr/>
        </p:nvPicPr>
        <p:blipFill>
          <a:blip r:embed="rId6">
            <a:alphaModFix/>
          </a:blip>
          <a:stretch>
            <a:fillRect/>
          </a:stretch>
        </p:blipFill>
        <p:spPr>
          <a:xfrm>
            <a:off x="6277423" y="1422675"/>
            <a:ext cx="876125" cy="490636"/>
          </a:xfrm>
          <a:prstGeom prst="rect">
            <a:avLst/>
          </a:prstGeom>
          <a:noFill/>
          <a:ln>
            <a:noFill/>
          </a:ln>
        </p:spPr>
      </p:pic>
      <p:sp>
        <p:nvSpPr>
          <p:cNvPr id="372" name="Google Shape;372;g2198af312f8_0_13"/>
          <p:cNvSpPr txBox="1"/>
          <p:nvPr/>
        </p:nvSpPr>
        <p:spPr>
          <a:xfrm>
            <a:off x="7217328" y="142266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2"/>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3"/>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pic>
        <p:nvPicPr>
          <p:cNvPr id="373" name="Google Shape;373;g2198af312f8_0_13"/>
          <p:cNvPicPr preferRelativeResize="0"/>
          <p:nvPr/>
        </p:nvPicPr>
        <p:blipFill>
          <a:blip r:embed="rId7">
            <a:alphaModFix/>
          </a:blip>
          <a:stretch>
            <a:fillRect/>
          </a:stretch>
        </p:blipFill>
        <p:spPr>
          <a:xfrm>
            <a:off x="3283025" y="1422678"/>
            <a:ext cx="937902" cy="490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03" name="Google Shape;103;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04" name="Google Shape;104;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5ec10ee36c_0_39"/>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10" name="Google Shape;110;g25ec10ee36c_0_3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25ec10ee36c_0_39"/>
          <p:cNvSpPr txBox="1"/>
          <p:nvPr/>
        </p:nvSpPr>
        <p:spPr>
          <a:xfrm>
            <a:off x="125" y="12625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a:t>
            </a:r>
            <a:r>
              <a:rPr lang="en-GB" sz="2400">
                <a:solidFill>
                  <a:schemeClr val="lt1"/>
                </a:solidFill>
                <a:latin typeface="Lato"/>
                <a:ea typeface="Lato"/>
                <a:cs typeface="Lato"/>
                <a:sym typeface="Lato"/>
              </a:rPr>
              <a:t>5</a:t>
            </a:r>
            <a:r>
              <a:rPr b="0" i="0" lang="en-GB" sz="2400" u="none" cap="none" strike="noStrike">
                <a:solidFill>
                  <a:schemeClr val="lt1"/>
                </a:solidFill>
                <a:latin typeface="Lato"/>
                <a:ea typeface="Lato"/>
                <a:cs typeface="Lato"/>
                <a:sym typeface="Lato"/>
              </a:rPr>
              <a:t>:</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lang="en-GB" sz="5600">
                <a:solidFill>
                  <a:schemeClr val="lt1"/>
                </a:solidFill>
                <a:latin typeface="Lato Black"/>
                <a:ea typeface="Lato Black"/>
                <a:cs typeface="Lato Black"/>
                <a:sym typeface="Lato Black"/>
              </a:rPr>
              <a:t>Online safety </a:t>
            </a:r>
            <a:endParaRPr b="1" sz="5600">
              <a:solidFill>
                <a:schemeClr val="lt1"/>
              </a:solidFill>
              <a:latin typeface="Lato Black"/>
              <a:ea typeface="Lato Black"/>
              <a:cs typeface="Lato Black"/>
              <a:sym typeface="Lato Black"/>
            </a:endParaRPr>
          </a:p>
        </p:txBody>
      </p:sp>
      <p:sp>
        <p:nvSpPr>
          <p:cNvPr id="112" name="Google Shape;112;g25ec10ee36c_0_3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13" name="Google Shape;113;g25ec10ee36c_0_39"/>
          <p:cNvSpPr txBox="1"/>
          <p:nvPr>
            <p:ph idx="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4</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dc38fa958d_0_20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1dc38fa958d_0_20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20" name="Google Shape;120;g1dc38fa958d_0_208"/>
          <p:cNvSpPr txBox="1"/>
          <p:nvPr/>
        </p:nvSpPr>
        <p:spPr>
          <a:xfrm>
            <a:off x="488167" y="1197887"/>
            <a:ext cx="6625500" cy="3312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Describe reasons for changes to the rate in online scams</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State the impact that online scams have</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Identify online scams and ways to avoid them</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22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
        <p:nvSpPr>
          <p:cNvPr id="121" name="Google Shape;121;g1dc38fa958d_0_20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1dc38fa958d_0_0"/>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6</a:t>
            </a:r>
            <a:endParaRPr>
              <a:latin typeface="Lato"/>
              <a:ea typeface="Lato"/>
              <a:cs typeface="Lato"/>
              <a:sym typeface="Lato"/>
            </a:endParaRPr>
          </a:p>
        </p:txBody>
      </p:sp>
      <p:pic>
        <p:nvPicPr>
          <p:cNvPr id="127" name="Google Shape;127;g1dc38fa958d_0_0"/>
          <p:cNvPicPr preferRelativeResize="0"/>
          <p:nvPr/>
        </p:nvPicPr>
        <p:blipFill>
          <a:blip r:embed="rId3">
            <a:alphaModFix/>
          </a:blip>
          <a:stretch>
            <a:fillRect/>
          </a:stretch>
        </p:blipFill>
        <p:spPr>
          <a:xfrm>
            <a:off x="5002299" y="3179698"/>
            <a:ext cx="1555928" cy="1452518"/>
          </a:xfrm>
          <a:prstGeom prst="rect">
            <a:avLst/>
          </a:prstGeom>
          <a:noFill/>
          <a:ln>
            <a:noFill/>
          </a:ln>
        </p:spPr>
      </p:pic>
      <p:pic>
        <p:nvPicPr>
          <p:cNvPr id="128" name="Google Shape;128;g1dc38fa958d_0_0"/>
          <p:cNvPicPr preferRelativeResize="0"/>
          <p:nvPr/>
        </p:nvPicPr>
        <p:blipFill>
          <a:blip r:embed="rId4">
            <a:alphaModFix/>
          </a:blip>
          <a:stretch>
            <a:fillRect/>
          </a:stretch>
        </p:blipFill>
        <p:spPr>
          <a:xfrm>
            <a:off x="747799" y="1264338"/>
            <a:ext cx="1555928" cy="1452518"/>
          </a:xfrm>
          <a:prstGeom prst="rect">
            <a:avLst/>
          </a:prstGeom>
          <a:noFill/>
          <a:ln>
            <a:noFill/>
          </a:ln>
        </p:spPr>
      </p:pic>
      <p:grpSp>
        <p:nvGrpSpPr>
          <p:cNvPr id="129" name="Google Shape;129;g1dc38fa958d_0_0"/>
          <p:cNvGrpSpPr/>
          <p:nvPr/>
        </p:nvGrpSpPr>
        <p:grpSpPr>
          <a:xfrm>
            <a:off x="504804" y="3243256"/>
            <a:ext cx="1868162" cy="1388959"/>
            <a:chOff x="3673400" y="1697575"/>
            <a:chExt cx="2143125" cy="2143125"/>
          </a:xfrm>
        </p:grpSpPr>
        <p:pic>
          <p:nvPicPr>
            <p:cNvPr id="130" name="Google Shape;130;g1dc38fa958d_0_0"/>
            <p:cNvPicPr preferRelativeResize="0"/>
            <p:nvPr/>
          </p:nvPicPr>
          <p:blipFill>
            <a:blip r:embed="rId5">
              <a:alphaModFix/>
            </a:blip>
            <a:stretch>
              <a:fillRect/>
            </a:stretch>
          </p:blipFill>
          <p:spPr>
            <a:xfrm>
              <a:off x="3673400" y="1697575"/>
              <a:ext cx="2143125" cy="2143125"/>
            </a:xfrm>
            <a:prstGeom prst="rect">
              <a:avLst/>
            </a:prstGeom>
            <a:noFill/>
            <a:ln>
              <a:noFill/>
            </a:ln>
          </p:spPr>
        </p:pic>
        <p:pic>
          <p:nvPicPr>
            <p:cNvPr id="131" name="Google Shape;131;g1dc38fa958d_0_0"/>
            <p:cNvPicPr preferRelativeResize="0"/>
            <p:nvPr/>
          </p:nvPicPr>
          <p:blipFill>
            <a:blip r:embed="rId6">
              <a:alphaModFix/>
            </a:blip>
            <a:stretch>
              <a:fillRect/>
            </a:stretch>
          </p:blipFill>
          <p:spPr>
            <a:xfrm>
              <a:off x="4503126" y="2146725"/>
              <a:ext cx="483675" cy="481525"/>
            </a:xfrm>
            <a:prstGeom prst="rect">
              <a:avLst/>
            </a:prstGeom>
            <a:noFill/>
            <a:ln>
              <a:noFill/>
            </a:ln>
          </p:spPr>
        </p:pic>
      </p:grpSp>
      <p:pic>
        <p:nvPicPr>
          <p:cNvPr id="132" name="Google Shape;132;g1dc38fa958d_0_0"/>
          <p:cNvPicPr preferRelativeResize="0"/>
          <p:nvPr/>
        </p:nvPicPr>
        <p:blipFill>
          <a:blip r:embed="rId7">
            <a:alphaModFix/>
          </a:blip>
          <a:stretch>
            <a:fillRect/>
          </a:stretch>
        </p:blipFill>
        <p:spPr>
          <a:xfrm>
            <a:off x="2837974" y="1264345"/>
            <a:ext cx="1555928" cy="1452518"/>
          </a:xfrm>
          <a:prstGeom prst="rect">
            <a:avLst/>
          </a:prstGeom>
          <a:noFill/>
          <a:ln>
            <a:noFill/>
          </a:ln>
        </p:spPr>
      </p:pic>
      <p:pic>
        <p:nvPicPr>
          <p:cNvPr id="133" name="Google Shape;133;g1dc38fa958d_0_0"/>
          <p:cNvPicPr preferRelativeResize="0"/>
          <p:nvPr/>
        </p:nvPicPr>
        <p:blipFill>
          <a:blip r:embed="rId8">
            <a:alphaModFix/>
          </a:blip>
          <a:stretch>
            <a:fillRect/>
          </a:stretch>
        </p:blipFill>
        <p:spPr>
          <a:xfrm>
            <a:off x="5156952" y="1264356"/>
            <a:ext cx="985426" cy="1533186"/>
          </a:xfrm>
          <a:prstGeom prst="rect">
            <a:avLst/>
          </a:prstGeom>
          <a:noFill/>
          <a:ln>
            <a:noFill/>
          </a:ln>
        </p:spPr>
      </p:pic>
      <p:pic>
        <p:nvPicPr>
          <p:cNvPr id="134" name="Google Shape;134;g1dc38fa958d_0_0"/>
          <p:cNvPicPr preferRelativeResize="0"/>
          <p:nvPr/>
        </p:nvPicPr>
        <p:blipFill>
          <a:blip r:embed="rId9">
            <a:alphaModFix/>
          </a:blip>
          <a:stretch>
            <a:fillRect/>
          </a:stretch>
        </p:blipFill>
        <p:spPr>
          <a:xfrm>
            <a:off x="2918876" y="3211482"/>
            <a:ext cx="1555928" cy="1452518"/>
          </a:xfrm>
          <a:prstGeom prst="rect">
            <a:avLst/>
          </a:prstGeom>
          <a:noFill/>
          <a:ln>
            <a:noFill/>
          </a:ln>
        </p:spPr>
      </p:pic>
      <p:sp>
        <p:nvSpPr>
          <p:cNvPr id="135" name="Google Shape;135;g1dc38fa958d_0_0"/>
          <p:cNvSpPr txBox="1"/>
          <p:nvPr/>
        </p:nvSpPr>
        <p:spPr>
          <a:xfrm>
            <a:off x="7085725" y="1816300"/>
            <a:ext cx="16839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chemeClr val="accent1"/>
                </a:solidFill>
                <a:latin typeface="Lato"/>
                <a:ea typeface="Lato"/>
                <a:cs typeface="Lato"/>
                <a:sym typeface="Lato"/>
              </a:rPr>
              <a:t>What is the </a:t>
            </a:r>
            <a:r>
              <a:rPr lang="en-GB" sz="2200">
                <a:solidFill>
                  <a:schemeClr val="accent1"/>
                </a:solidFill>
                <a:latin typeface="Lato"/>
                <a:ea typeface="Lato"/>
                <a:cs typeface="Lato"/>
                <a:sym typeface="Lato"/>
              </a:rPr>
              <a:t>link</a:t>
            </a:r>
            <a:r>
              <a:rPr lang="en-GB" sz="2200">
                <a:solidFill>
                  <a:schemeClr val="accent1"/>
                </a:solidFill>
                <a:latin typeface="Lato"/>
                <a:ea typeface="Lato"/>
                <a:cs typeface="Lato"/>
                <a:sym typeface="Lato"/>
              </a:rPr>
              <a:t> between these images?</a:t>
            </a:r>
            <a:endParaRPr sz="2200">
              <a:solidFill>
                <a:schemeClr val="accent1"/>
              </a:solidFill>
              <a:latin typeface="Lato"/>
              <a:ea typeface="Lato"/>
              <a:cs typeface="Lato"/>
              <a:sym typeface="Lato"/>
            </a:endParaRPr>
          </a:p>
        </p:txBody>
      </p:sp>
      <p:sp>
        <p:nvSpPr>
          <p:cNvPr id="136" name="Google Shape;136;g1dc38fa958d_0_0"/>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What are we learning about?</a:t>
            </a:r>
            <a:endParaRPr b="1" i="0" sz="2900" u="none" cap="none" strike="noStrike">
              <a:solidFill>
                <a:srgbClr val="FF802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1dc38fa958d_0_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r>
              <a:rPr lang="en-GB"/>
              <a:t>   </a:t>
            </a:r>
            <a:r>
              <a:rPr lang="en-GB">
                <a:latin typeface="Lato"/>
                <a:ea typeface="Lato"/>
                <a:cs typeface="Lato"/>
                <a:sym typeface="Lato"/>
              </a:rPr>
              <a:t>7</a:t>
            </a:r>
            <a:endParaRPr>
              <a:latin typeface="Lato"/>
              <a:ea typeface="Lato"/>
              <a:cs typeface="Lato"/>
              <a:sym typeface="Lato"/>
            </a:endParaRPr>
          </a:p>
        </p:txBody>
      </p:sp>
      <p:sp>
        <p:nvSpPr>
          <p:cNvPr id="142" name="Google Shape;142;g1dc38fa958d_0_4"/>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Online </a:t>
            </a:r>
            <a:r>
              <a:rPr b="1" lang="en-GB" sz="2900">
                <a:solidFill>
                  <a:srgbClr val="FF8022"/>
                </a:solidFill>
                <a:latin typeface="Lato"/>
                <a:ea typeface="Lato"/>
                <a:cs typeface="Lato"/>
                <a:sym typeface="Lato"/>
              </a:rPr>
              <a:t>Scams</a:t>
            </a:r>
            <a:endParaRPr b="1" i="0" sz="2900" u="none" cap="none" strike="noStrike">
              <a:solidFill>
                <a:srgbClr val="FF8022"/>
              </a:solidFill>
              <a:latin typeface="Lato"/>
              <a:ea typeface="Lato"/>
              <a:cs typeface="Lato"/>
              <a:sym typeface="Lato"/>
            </a:endParaRPr>
          </a:p>
        </p:txBody>
      </p:sp>
      <p:sp>
        <p:nvSpPr>
          <p:cNvPr id="143" name="Google Shape;143;g1dc38fa958d_0_4"/>
          <p:cNvSpPr txBox="1"/>
          <p:nvPr/>
        </p:nvSpPr>
        <p:spPr>
          <a:xfrm>
            <a:off x="176400" y="1232700"/>
            <a:ext cx="87912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highlight>
                  <a:srgbClr val="FFFFFF"/>
                </a:highlight>
                <a:latin typeface="Lato"/>
                <a:ea typeface="Lato"/>
                <a:cs typeface="Lato"/>
                <a:sym typeface="Lato"/>
              </a:rPr>
              <a:t>In July 2022, ‘Which?’ reported that there were </a:t>
            </a:r>
            <a:r>
              <a:rPr b="1" lang="en-GB" sz="1600">
                <a:solidFill>
                  <a:srgbClr val="FF8022"/>
                </a:solidFill>
                <a:highlight>
                  <a:srgbClr val="FFFFFF"/>
                </a:highlight>
                <a:latin typeface="Lato"/>
                <a:ea typeface="Lato"/>
                <a:cs typeface="Lato"/>
                <a:sym typeface="Lato"/>
              </a:rPr>
              <a:t>413,553 </a:t>
            </a:r>
            <a:r>
              <a:rPr lang="en-GB" sz="1600">
                <a:solidFill>
                  <a:schemeClr val="dk1"/>
                </a:solidFill>
                <a:highlight>
                  <a:srgbClr val="FFFFFF"/>
                </a:highlight>
                <a:latin typeface="Lato"/>
                <a:ea typeface="Lato"/>
                <a:cs typeface="Lato"/>
                <a:sym typeface="Lato"/>
              </a:rPr>
              <a:t>reports made to Action Fraud, the fraud and cybercrime reporting centre for England, Wales and Northern Ireland, between April 2020 and March 2021 –</a:t>
            </a:r>
            <a:r>
              <a:rPr b="1" lang="en-GB" sz="1600">
                <a:solidFill>
                  <a:srgbClr val="FF8022"/>
                </a:solidFill>
                <a:highlight>
                  <a:srgbClr val="FFFFFF"/>
                </a:highlight>
                <a:latin typeface="Lato"/>
                <a:ea typeface="Lato"/>
                <a:cs typeface="Lato"/>
                <a:sym typeface="Lato"/>
              </a:rPr>
              <a:t> up 33% year on year</a:t>
            </a:r>
            <a:r>
              <a:rPr lang="en-GB" sz="1600">
                <a:solidFill>
                  <a:schemeClr val="dk1"/>
                </a:solidFill>
                <a:highlight>
                  <a:srgbClr val="FFFFFF"/>
                </a:highlight>
                <a:latin typeface="Lato"/>
                <a:ea typeface="Lato"/>
                <a:cs typeface="Lato"/>
                <a:sym typeface="Lato"/>
              </a:rPr>
              <a:t>. More than </a:t>
            </a:r>
            <a:r>
              <a:rPr b="1" lang="en-GB" sz="1600">
                <a:solidFill>
                  <a:srgbClr val="FF8022"/>
                </a:solidFill>
                <a:highlight>
                  <a:srgbClr val="FFFFFF"/>
                </a:highlight>
                <a:latin typeface="Lato"/>
                <a:ea typeface="Lato"/>
                <a:cs typeface="Lato"/>
                <a:sym typeface="Lato"/>
              </a:rPr>
              <a:t>£2.3bn</a:t>
            </a:r>
            <a:r>
              <a:rPr lang="en-GB" sz="1600">
                <a:solidFill>
                  <a:schemeClr val="dk1"/>
                </a:solidFill>
                <a:highlight>
                  <a:srgbClr val="FFFFFF"/>
                </a:highlight>
                <a:latin typeface="Lato"/>
                <a:ea typeface="Lato"/>
                <a:cs typeface="Lato"/>
                <a:sym typeface="Lato"/>
              </a:rPr>
              <a:t> was lost by victims as a result. </a:t>
            </a:r>
            <a:endParaRPr sz="1600">
              <a:solidFill>
                <a:schemeClr val="dk1"/>
              </a:solidFill>
              <a:highlight>
                <a:srgbClr val="FFFFFF"/>
              </a:highlight>
              <a:latin typeface="Lato"/>
              <a:ea typeface="Lato"/>
              <a:cs typeface="Lato"/>
              <a:sym typeface="Lato"/>
            </a:endParaRPr>
          </a:p>
          <a:p>
            <a:pPr indent="0" lvl="0" marL="0" rtl="0" algn="l">
              <a:spcBef>
                <a:spcPts val="0"/>
              </a:spcBef>
              <a:spcAft>
                <a:spcPts val="0"/>
              </a:spcAft>
              <a:buNone/>
            </a:pPr>
            <a:r>
              <a:t/>
            </a:r>
            <a:endParaRPr sz="1600">
              <a:solidFill>
                <a:schemeClr val="dk1"/>
              </a:solidFill>
              <a:highlight>
                <a:srgbClr val="FFFFFF"/>
              </a:highlight>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lang="en-GB" sz="1600">
                <a:solidFill>
                  <a:schemeClr val="dk1"/>
                </a:solidFill>
                <a:highlight>
                  <a:srgbClr val="FFFFFF"/>
                </a:highlight>
                <a:latin typeface="Lato"/>
                <a:ea typeface="Lato"/>
                <a:cs typeface="Lato"/>
                <a:sym typeface="Lato"/>
              </a:rPr>
              <a:t>Rise in online shopping due to the pandemic</a:t>
            </a:r>
            <a:endParaRPr sz="1600">
              <a:solidFill>
                <a:schemeClr val="dk1"/>
              </a:solidFill>
              <a:highlight>
                <a:srgbClr val="FFFFFF"/>
              </a:highlight>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lang="en-GB" sz="1600">
                <a:solidFill>
                  <a:schemeClr val="dk1"/>
                </a:solidFill>
                <a:highlight>
                  <a:srgbClr val="FFFFFF"/>
                </a:highlight>
                <a:latin typeface="Lato"/>
                <a:ea typeface="Lato"/>
                <a:cs typeface="Lato"/>
                <a:sym typeface="Lato"/>
              </a:rPr>
              <a:t>Phone fraud rose by </a:t>
            </a:r>
            <a:r>
              <a:rPr lang="en-GB" sz="1600">
                <a:solidFill>
                  <a:schemeClr val="dk1"/>
                </a:solidFill>
                <a:highlight>
                  <a:srgbClr val="FFFFFF"/>
                </a:highlight>
                <a:latin typeface="Lato"/>
                <a:ea typeface="Lato"/>
                <a:cs typeface="Lato"/>
                <a:sym typeface="Lato"/>
                <a:extLst>
                  <a:ext uri="http://customooxmlschemas.google.com/">
                    <go:slidesCustomData xmlns:go="http://customooxmlschemas.google.com/" textRoundtripDataId="0"/>
                  </a:ext>
                </a:extLst>
              </a:rPr>
              <a:t>83</a:t>
            </a:r>
            <a:r>
              <a:rPr lang="en-GB" sz="1600">
                <a:solidFill>
                  <a:schemeClr val="dk1"/>
                </a:solidFill>
                <a:highlight>
                  <a:srgbClr val="FFFFFF"/>
                </a:highlight>
                <a:latin typeface="Lato"/>
                <a:ea typeface="Lato"/>
                <a:cs typeface="Lato"/>
                <a:sym typeface="Lato"/>
              </a:rPr>
              <a:t>%</a:t>
            </a:r>
            <a:endParaRPr sz="1600">
              <a:solidFill>
                <a:schemeClr val="dk1"/>
              </a:solidFill>
              <a:highlight>
                <a:srgbClr val="FFFFFF"/>
              </a:highlight>
              <a:latin typeface="Lato"/>
              <a:ea typeface="Lato"/>
              <a:cs typeface="Lato"/>
              <a:sym typeface="Lato"/>
            </a:endParaRPr>
          </a:p>
          <a:p>
            <a:pPr indent="-330200" lvl="0" marL="457200" rtl="0" algn="l">
              <a:spcBef>
                <a:spcPts val="0"/>
              </a:spcBef>
              <a:spcAft>
                <a:spcPts val="0"/>
              </a:spcAft>
              <a:buClr>
                <a:schemeClr val="dk1"/>
              </a:buClr>
              <a:buSzPts val="1600"/>
              <a:buFont typeface="Lato"/>
              <a:buChar char="●"/>
            </a:pPr>
            <a:r>
              <a:rPr lang="en-GB" sz="1600">
                <a:solidFill>
                  <a:schemeClr val="dk1"/>
                </a:solidFill>
                <a:highlight>
                  <a:srgbClr val="FFFFFF"/>
                </a:highlight>
                <a:latin typeface="Lato"/>
                <a:ea typeface="Lato"/>
                <a:cs typeface="Lato"/>
                <a:sym typeface="Lato"/>
              </a:rPr>
              <a:t>More than 1,500 reports have been made to the National Fraud Intelligence Bureau about scam emails purporting to be from </a:t>
            </a:r>
            <a:r>
              <a:rPr lang="en-GB" sz="1600">
                <a:solidFill>
                  <a:schemeClr val="dk1"/>
                </a:solidFill>
                <a:highlight>
                  <a:srgbClr val="FFFFFF"/>
                </a:highlight>
                <a:uFill>
                  <a:noFill/>
                </a:uFill>
                <a:latin typeface="Lato"/>
                <a:ea typeface="Lato"/>
                <a:cs typeface="Lato"/>
                <a:sym typeface="Lato"/>
                <a:hlinkClick r:id="rId3">
                  <a:extLst>
                    <a:ext uri="{A12FA001-AC4F-418D-AE19-62706E023703}">
                      <ahyp:hlinkClr val="tx"/>
                    </a:ext>
                  </a:extLst>
                </a:hlinkClick>
              </a:rPr>
              <a:t>Ofgem</a:t>
            </a:r>
            <a:r>
              <a:rPr lang="en-GB" sz="1600">
                <a:solidFill>
                  <a:schemeClr val="dk1"/>
                </a:solidFill>
                <a:highlight>
                  <a:srgbClr val="FFFFFF"/>
                </a:highlight>
                <a:latin typeface="Lato"/>
                <a:ea typeface="Lato"/>
                <a:cs typeface="Lato"/>
                <a:sym typeface="Lato"/>
              </a:rPr>
              <a:t> about energy rebates</a:t>
            </a:r>
            <a:endParaRPr sz="1600">
              <a:solidFill>
                <a:schemeClr val="dk1"/>
              </a:solidFill>
              <a:highlight>
                <a:srgbClr val="FFFFFF"/>
              </a:highlight>
              <a:latin typeface="Lato"/>
              <a:ea typeface="Lato"/>
              <a:cs typeface="Lato"/>
              <a:sym typeface="Lato"/>
            </a:endParaRPr>
          </a:p>
        </p:txBody>
      </p:sp>
      <p:sp>
        <p:nvSpPr>
          <p:cNvPr id="144" name="Google Shape;144;g1dc38fa958d_0_4"/>
          <p:cNvSpPr txBox="1"/>
          <p:nvPr/>
        </p:nvSpPr>
        <p:spPr>
          <a:xfrm>
            <a:off x="207675" y="3638525"/>
            <a:ext cx="7332900" cy="12930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lt1"/>
                </a:solidFill>
                <a:latin typeface="Lato"/>
                <a:ea typeface="Lato"/>
                <a:cs typeface="Lato"/>
                <a:sym typeface="Lato"/>
              </a:rPr>
              <a:t>Respond</a:t>
            </a:r>
            <a:r>
              <a:rPr b="1" lang="en-GB" sz="1600">
                <a:solidFill>
                  <a:schemeClr val="lt1"/>
                </a:solidFill>
                <a:latin typeface="Lato"/>
                <a:ea typeface="Lato"/>
                <a:cs typeface="Lato"/>
                <a:sym typeface="Lato"/>
              </a:rPr>
              <a:t> to the following questions using full sentences.</a:t>
            </a:r>
            <a:endParaRPr b="1" sz="1600">
              <a:solidFill>
                <a:schemeClr val="lt1"/>
              </a:solidFill>
              <a:latin typeface="Lato"/>
              <a:ea typeface="Lato"/>
              <a:cs typeface="Lato"/>
              <a:sym typeface="Lato"/>
            </a:endParaRPr>
          </a:p>
          <a:p>
            <a:pPr indent="0" lvl="0" marL="457200" rtl="0" algn="l">
              <a:spcBef>
                <a:spcPts val="0"/>
              </a:spcBef>
              <a:spcAft>
                <a:spcPts val="0"/>
              </a:spcAft>
              <a:buNone/>
            </a:pPr>
            <a:r>
              <a:t/>
            </a:r>
            <a:endParaRPr b="1" sz="8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What has happened to the rate of online crime in the UK?</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How much money was lost as a result of online scams?</a:t>
            </a:r>
            <a:endParaRPr b="1" sz="1600">
              <a:solidFill>
                <a:schemeClr val="lt1"/>
              </a:solidFill>
              <a:latin typeface="Lato"/>
              <a:ea typeface="Lato"/>
              <a:cs typeface="Lato"/>
              <a:sym typeface="Lato"/>
            </a:endParaRPr>
          </a:p>
          <a:p>
            <a:pPr indent="-330200" lvl="0" marL="457200" rtl="0" algn="l">
              <a:spcBef>
                <a:spcPts val="0"/>
              </a:spcBef>
              <a:spcAft>
                <a:spcPts val="0"/>
              </a:spcAft>
              <a:buClr>
                <a:schemeClr val="lt1"/>
              </a:buClr>
              <a:buSzPts val="1600"/>
              <a:buFont typeface="Lato"/>
              <a:buAutoNum type="arabicPeriod"/>
            </a:pPr>
            <a:r>
              <a:rPr b="1" lang="en-GB" sz="1600">
                <a:solidFill>
                  <a:schemeClr val="lt1"/>
                </a:solidFill>
                <a:latin typeface="Lato"/>
                <a:ea typeface="Lato"/>
                <a:cs typeface="Lato"/>
                <a:sym typeface="Lato"/>
              </a:rPr>
              <a:t>Explain why there has been a change to the rate of online crime in the UK?</a:t>
            </a:r>
            <a:endParaRPr b="1" sz="16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dc38fa958d_0_20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1dc38fa958d_0_20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51" name="Google Shape;151;g1dc38fa958d_0_201"/>
          <p:cNvSpPr txBox="1"/>
          <p:nvPr/>
        </p:nvSpPr>
        <p:spPr>
          <a:xfrm>
            <a:off x="488175" y="1197875"/>
            <a:ext cx="7887600" cy="28890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lang="en-GB" sz="2200">
                <a:solidFill>
                  <a:srgbClr val="00FF00"/>
                </a:solidFill>
                <a:latin typeface="Lato"/>
                <a:ea typeface="Lato"/>
                <a:cs typeface="Lato"/>
                <a:sym typeface="Lato"/>
              </a:rPr>
              <a:t>Describe reasons for changes to the rate in online crime</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State the impact that online scams have</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2200">
              <a:solidFill>
                <a:srgbClr val="6AA84F"/>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Identify online scams</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
        <p:nvSpPr>
          <p:cNvPr id="152" name="Google Shape;152;g1dc38fa958d_0_20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dc38fa958d_0_154"/>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grpSp>
        <p:nvGrpSpPr>
          <p:cNvPr id="158" name="Google Shape;158;g1dc38fa958d_0_154"/>
          <p:cNvGrpSpPr/>
          <p:nvPr/>
        </p:nvGrpSpPr>
        <p:grpSpPr>
          <a:xfrm>
            <a:off x="3935624" y="823600"/>
            <a:ext cx="4020046" cy="3948013"/>
            <a:chOff x="1345551" y="6705"/>
            <a:chExt cx="3984978" cy="4407740"/>
          </a:xfrm>
        </p:grpSpPr>
        <p:sp>
          <p:nvSpPr>
            <p:cNvPr id="159" name="Google Shape;159;g1dc38fa958d_0_154"/>
            <p:cNvSpPr/>
            <p:nvPr/>
          </p:nvSpPr>
          <p:spPr>
            <a:xfrm>
              <a:off x="2834002" y="1706538"/>
              <a:ext cx="1008000" cy="10080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0" name="Google Shape;160;g1dc38fa958d_0_154"/>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b="1" lang="en-GB" sz="1000">
                  <a:solidFill>
                    <a:srgbClr val="FF8022"/>
                  </a:solidFill>
                  <a:latin typeface="Lato Black"/>
                  <a:ea typeface="Lato Black"/>
                  <a:cs typeface="Lato Black"/>
                  <a:sym typeface="Lato Black"/>
                </a:rPr>
                <a:t>What is the impact of online </a:t>
              </a:r>
              <a:r>
                <a:rPr b="1" lang="en-GB" sz="1000">
                  <a:solidFill>
                    <a:srgbClr val="FF8022"/>
                  </a:solidFill>
                  <a:latin typeface="Lato Black"/>
                  <a:ea typeface="Lato Black"/>
                  <a:cs typeface="Lato Black"/>
                  <a:sym typeface="Lato Black"/>
                </a:rPr>
                <a:t>crime</a:t>
              </a:r>
              <a:r>
                <a:rPr b="1" lang="en-GB" sz="1000">
                  <a:solidFill>
                    <a:srgbClr val="FF8022"/>
                  </a:solidFill>
                  <a:latin typeface="Lato Black"/>
                  <a:ea typeface="Lato Black"/>
                  <a:cs typeface="Lato Black"/>
                  <a:sym typeface="Lato Black"/>
                </a:rPr>
                <a:t>?</a:t>
              </a:r>
              <a:endParaRPr b="1" i="0" sz="1000" u="none" cap="none" strike="noStrike">
                <a:solidFill>
                  <a:srgbClr val="FF8022"/>
                </a:solidFill>
                <a:latin typeface="Lato Black"/>
                <a:ea typeface="Lato Black"/>
                <a:cs typeface="Lato Black"/>
                <a:sym typeface="Lato Black"/>
              </a:endParaRPr>
            </a:p>
          </p:txBody>
        </p:sp>
        <p:sp>
          <p:nvSpPr>
            <p:cNvPr id="161" name="Google Shape;161;g1dc38fa958d_0_154"/>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2" name="Google Shape;162;g1dc38fa958d_0_154"/>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63" name="Google Shape;163;g1dc38fa958d_0_154"/>
            <p:cNvSpPr/>
            <p:nvPr/>
          </p:nvSpPr>
          <p:spPr>
            <a:xfrm>
              <a:off x="2711940" y="670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4" name="Google Shape;164;g1dc38fa958d_0_154"/>
            <p:cNvSpPr/>
            <p:nvPr/>
          </p:nvSpPr>
          <p:spPr>
            <a:xfrm rot="-1798174">
              <a:off x="3843892" y="16786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5" name="Google Shape;165;g1dc38fa958d_0_154"/>
            <p:cNvSpPr txBox="1"/>
            <p:nvPr/>
          </p:nvSpPr>
          <p:spPr>
            <a:xfrm rot="-1802417">
              <a:off x="3848674" y="176491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66" name="Google Shape;166;g1dc38fa958d_0_154"/>
            <p:cNvSpPr/>
            <p:nvPr/>
          </p:nvSpPr>
          <p:spPr>
            <a:xfrm>
              <a:off x="4078329"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7" name="Google Shape;167;g1dc38fa958d_0_154"/>
            <p:cNvSpPr/>
            <p:nvPr/>
          </p:nvSpPr>
          <p:spPr>
            <a:xfrm rot="1798174">
              <a:off x="3843952" y="2399685"/>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68" name="Google Shape;168;g1dc38fa958d_0_154"/>
            <p:cNvSpPr txBox="1"/>
            <p:nvPr/>
          </p:nvSpPr>
          <p:spPr>
            <a:xfrm rot="1802417">
              <a:off x="3848590" y="2450508"/>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69" name="Google Shape;169;g1dc38fa958d_0_154"/>
            <p:cNvSpPr/>
            <p:nvPr/>
          </p:nvSpPr>
          <p:spPr>
            <a:xfrm>
              <a:off x="4078329"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70" name="Google Shape;170;g1dc38fa958d_0_154"/>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71" name="Google Shape;171;g1dc38fa958d_0_154"/>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72" name="Google Shape;172;g1dc38fa958d_0_154"/>
            <p:cNvSpPr/>
            <p:nvPr/>
          </p:nvSpPr>
          <p:spPr>
            <a:xfrm>
              <a:off x="2711940" y="316224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73" name="Google Shape;173;g1dc38fa958d_0_154"/>
            <p:cNvSpPr/>
            <p:nvPr/>
          </p:nvSpPr>
          <p:spPr>
            <a:xfrm rot="9001826">
              <a:off x="2594897" y="2399789"/>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74" name="Google Shape;174;g1dc38fa958d_0_154"/>
            <p:cNvSpPr txBox="1"/>
            <p:nvPr/>
          </p:nvSpPr>
          <p:spPr>
            <a:xfrm rot="-1802417">
              <a:off x="2661275" y="2450457"/>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75" name="Google Shape;175;g1dc38fa958d_0_154"/>
            <p:cNvSpPr/>
            <p:nvPr/>
          </p:nvSpPr>
          <p:spPr>
            <a:xfrm>
              <a:off x="1345551"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76" name="Google Shape;176;g1dc38fa958d_0_154"/>
            <p:cNvSpPr/>
            <p:nvPr/>
          </p:nvSpPr>
          <p:spPr>
            <a:xfrm rot="-9001826">
              <a:off x="2594837" y="1678793"/>
              <a:ext cx="237218"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77" name="Google Shape;177;g1dc38fa958d_0_154"/>
            <p:cNvSpPr txBox="1"/>
            <p:nvPr/>
          </p:nvSpPr>
          <p:spPr>
            <a:xfrm rot="1802417">
              <a:off x="2661191" y="1764962"/>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800" u="none" cap="none" strike="noStrike">
                <a:solidFill>
                  <a:srgbClr val="FFFFFF"/>
                </a:solidFill>
                <a:latin typeface="Lato Black"/>
                <a:ea typeface="Lato Black"/>
                <a:cs typeface="Lato Black"/>
                <a:sym typeface="Lato Black"/>
              </a:endParaRPr>
            </a:p>
          </p:txBody>
        </p:sp>
        <p:sp>
          <p:nvSpPr>
            <p:cNvPr id="178" name="Google Shape;178;g1dc38fa958d_0_154"/>
            <p:cNvSpPr/>
            <p:nvPr/>
          </p:nvSpPr>
          <p:spPr>
            <a:xfrm>
              <a:off x="1345551"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179" name="Google Shape;179;g1dc38fa958d_0_154"/>
          <p:cNvSpPr txBox="1"/>
          <p:nvPr/>
        </p:nvSpPr>
        <p:spPr>
          <a:xfrm>
            <a:off x="188300" y="1028050"/>
            <a:ext cx="37935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latin typeface="Lato"/>
                <a:ea typeface="Lato"/>
                <a:cs typeface="Lato"/>
                <a:sym typeface="Lato"/>
              </a:rPr>
              <a:t>What is the impact of online crime?</a:t>
            </a:r>
            <a:endParaRPr b="1"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chemeClr val="lt1"/>
              </a:solidFill>
              <a:latin typeface="Lato"/>
              <a:ea typeface="Lato"/>
              <a:cs typeface="Lato"/>
              <a:sym typeface="Lato"/>
            </a:endParaRPr>
          </a:p>
          <a:p>
            <a:pPr indent="0" lvl="0" marL="0" rtl="0" algn="l">
              <a:spcBef>
                <a:spcPts val="0"/>
              </a:spcBef>
              <a:spcAft>
                <a:spcPts val="0"/>
              </a:spcAft>
              <a:buNone/>
            </a:pPr>
            <a:r>
              <a:rPr lang="en-GB" sz="1800">
                <a:solidFill>
                  <a:schemeClr val="lt1"/>
                </a:solidFill>
                <a:latin typeface="Lato"/>
                <a:ea typeface="Lato"/>
                <a:cs typeface="Lato"/>
                <a:sym typeface="Lato"/>
              </a:rPr>
              <a:t>Consider;</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an individual emotionally</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an individual financially</a:t>
            </a:r>
            <a:endParaRPr sz="1800">
              <a:solidFill>
                <a:schemeClr val="lt1"/>
              </a:solidFill>
              <a:latin typeface="Lato"/>
              <a:ea typeface="Lato"/>
              <a:cs typeface="Lato"/>
              <a:sym typeface="Lato"/>
            </a:endParaRPr>
          </a:p>
          <a:p>
            <a:pPr indent="-342900" lvl="0" marL="457200" rtl="0" algn="l">
              <a:spcBef>
                <a:spcPts val="0"/>
              </a:spcBef>
              <a:spcAft>
                <a:spcPts val="0"/>
              </a:spcAft>
              <a:buClr>
                <a:schemeClr val="lt1"/>
              </a:buClr>
              <a:buSzPts val="1800"/>
              <a:buFont typeface="Lato"/>
              <a:buChar char="●"/>
            </a:pPr>
            <a:r>
              <a:rPr lang="en-GB" sz="1800">
                <a:solidFill>
                  <a:schemeClr val="lt1"/>
                </a:solidFill>
                <a:latin typeface="Lato"/>
                <a:ea typeface="Lato"/>
                <a:cs typeface="Lato"/>
                <a:sym typeface="Lato"/>
              </a:rPr>
              <a:t>For businesses</a:t>
            </a:r>
            <a:endParaRPr sz="1800">
              <a:solidFill>
                <a:schemeClr val="lt1"/>
              </a:solidFill>
              <a:latin typeface="Lato"/>
              <a:ea typeface="Lato"/>
              <a:cs typeface="Lato"/>
              <a:sym typeface="Lato"/>
            </a:endParaRPr>
          </a:p>
        </p:txBody>
      </p:sp>
      <p:sp>
        <p:nvSpPr>
          <p:cNvPr id="180" name="Google Shape;180;g1dc38fa958d_0_154"/>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Online Scams</a:t>
            </a:r>
            <a:endParaRPr b="1" i="0" sz="2900" u="none" cap="none" strike="noStrike">
              <a:solidFill>
                <a:srgbClr val="FF802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