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 id="2147483657" r:id="rId6"/>
    <p:sldMasterId id="2147483667"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Lst>
  <p:sldSz cy="5143500" cx="9144000"/>
  <p:notesSz cx="6858000" cy="9144000"/>
  <p:embeddedFontLst>
    <p:embeddedFont>
      <p:font typeface="Lato"/>
      <p:regular r:id="rId45"/>
      <p:bold r:id="rId46"/>
      <p:italic r:id="rId47"/>
      <p:boldItalic r:id="rId48"/>
    </p:embeddedFont>
    <p:embeddedFont>
      <p:font typeface="Lato Light"/>
      <p:regular r:id="rId49"/>
      <p:bold r:id="rId50"/>
      <p:italic r:id="rId51"/>
      <p:boldItalic r:id="rId52"/>
    </p:embeddedFont>
    <p:embeddedFont>
      <p:font typeface="Lato Black"/>
      <p:bold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27">
          <p15:clr>
            <a:srgbClr val="A4A3A4"/>
          </p15:clr>
        </p15:guide>
      </p15:sldGuideLst>
    </p:ext>
    <p:ext uri="GoogleSlidesCustomDataVersion2">
      <go:slidesCustomData xmlns:go="http://customooxmlschemas.google.com/" r:id="rId55" roundtripDataSignature="AMtx7mgGBwolFL4WWul4x0s3micKgZag4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4178B12-F212-4110-AAF1-03BFD299A1C6}">
  <a:tblStyle styleId="{F4178B12-F212-4110-AAF1-03BFD299A1C6}"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27"/>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font" Target="fonts/Lato-bold.fntdata"/><Relationship Id="rId45" Type="http://schemas.openxmlformats.org/officeDocument/2006/relationships/font" Target="fonts/Lato-regular.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48" Type="http://schemas.openxmlformats.org/officeDocument/2006/relationships/font" Target="fonts/Lato-boldItalic.fntdata"/><Relationship Id="rId47" Type="http://schemas.openxmlformats.org/officeDocument/2006/relationships/font" Target="fonts/Lato-italic.fntdata"/><Relationship Id="rId49" Type="http://schemas.openxmlformats.org/officeDocument/2006/relationships/font" Target="fonts/LatoLight-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font" Target="fonts/LatoLight-italic.fntdata"/><Relationship Id="rId50" Type="http://schemas.openxmlformats.org/officeDocument/2006/relationships/font" Target="fonts/LatoLight-bold.fntdata"/><Relationship Id="rId53" Type="http://schemas.openxmlformats.org/officeDocument/2006/relationships/font" Target="fonts/LatoBlack-bold.fntdata"/><Relationship Id="rId52" Type="http://schemas.openxmlformats.org/officeDocument/2006/relationships/font" Target="fonts/LatoLight-boldItalic.fntdata"/><Relationship Id="rId11" Type="http://schemas.openxmlformats.org/officeDocument/2006/relationships/slide" Target="slides/slide3.xml"/><Relationship Id="rId55" Type="http://customschemas.google.com/relationships/presentationmetadata" Target="metadata"/><Relationship Id="rId10" Type="http://schemas.openxmlformats.org/officeDocument/2006/relationships/slide" Target="slides/slide2.xml"/><Relationship Id="rId54" Type="http://schemas.openxmlformats.org/officeDocument/2006/relationships/font" Target="fonts/LatoBlack-boldItalic.fntdata"/><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5ebec4249c_0_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g25ebec4249c_0_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1821680791e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2" name="Google Shape;222;g1821680791e_0_1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79441aa88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279441aa88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1821680791e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 name="Google Shape;239;g1821680791e_0_1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79441aa88e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279441aa88e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1821680791e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5" name="Google Shape;255;g1821680791e_0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https://www.rsph.org.uk/static/1997fb77-2b38-4b7f-8725b21e158d009a/Gambling-short-paperv4.pdf</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1821680791e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5" name="Google Shape;265;g1821680791e_0_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file:///C:/Users/chant/Downloads/Gambling-short-paperv4.pdf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1821680791e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5" name="Google Shape;275;g1821680791e_0_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file:///C:/Users/chant/Downloads/Gambling-short-paperv4.pdf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1821680791e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5" name="Google Shape;285;g1821680791e_0_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file:///C:/Users/chant/Downloads/Gambling-short-paperv4.pdf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1821680791e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5" name="Google Shape;295;g1821680791e_0_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file:///C:/Users/chant/Downloads/Gambling-short-paperv4.pdf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1821680791e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5" name="Google Shape;305;g1821680791e_0_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file:///C:/Users/chant/Downloads/Gambling-short-paperv4.pdf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821680791e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g1821680791e_0_1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1821680791e_0_1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5" name="Google Shape;315;g1821680791e_0_1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249bd23eefa_0_1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3" name="Google Shape;323;g249bd23eefa_0_1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sz="1000">
                <a:solidFill>
                  <a:schemeClr val="dk1"/>
                </a:solidFill>
              </a:rPr>
              <a:t>Delivery Instructions</a:t>
            </a:r>
            <a:endParaRPr b="1"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sz="1000">
                <a:solidFill>
                  <a:schemeClr val="dk1"/>
                </a:solidFill>
              </a:rPr>
              <a:t>A worked example is on the next slide</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en-GB" sz="1000">
                <a:solidFill>
                  <a:schemeClr val="dk1"/>
                </a:solidFill>
              </a:rPr>
              <a:t>Teacher Explanation</a:t>
            </a:r>
            <a:endParaRPr b="1"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sz="1000">
                <a:solidFill>
                  <a:schemeClr val="dk1"/>
                </a:solidFill>
              </a:rPr>
              <a:t>Stretch: Exchange rate is not enough, due to the different pricing structures of in game purchases in the different game. An example of this is comparing Roblux to V-Bucks. £1 acquired roughly 100 Robux, but 200 V-Bucks. However most paid games in Roblox are only 25 Robux, whereas the cheapest pickaxe in Fortnite is 500. To use economic language, the purchasing power within these different games is quite different.</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en-GB" sz="1000">
                <a:solidFill>
                  <a:schemeClr val="dk1"/>
                </a:solidFill>
              </a:rPr>
              <a:t>Prompt Questions</a:t>
            </a:r>
            <a:endParaRPr b="1"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sz="1000">
                <a:solidFill>
                  <a:schemeClr val="dk1"/>
                </a:solidFill>
              </a:rPr>
              <a:t>How can you change these numbers to make the calculation easier?</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en-GB" sz="1000">
                <a:solidFill>
                  <a:schemeClr val="dk1"/>
                </a:solidFill>
              </a:rPr>
              <a:t>Additional Context</a:t>
            </a:r>
            <a:endParaRPr b="1"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sz="1000">
                <a:solidFill>
                  <a:schemeClr val="dk1"/>
                </a:solidFill>
              </a:rPr>
              <a:t>For some of these game, students may cite other in game currencies. FIFA also has FIFA Coins, and League of Legends has Blue Essence. The difference is that those currencies are accumulated by completing in game milestones, and cannot be bought.</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sz="1000">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249bd23eefa_0_1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4" name="Google Shape;334;g249bd23eefa_0_1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sz="1000">
                <a:solidFill>
                  <a:schemeClr val="dk1"/>
                </a:solidFill>
              </a:rPr>
              <a:t>Delivery Instructions</a:t>
            </a:r>
            <a:endParaRPr b="1"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sz="1000">
                <a:solidFill>
                  <a:schemeClr val="dk1"/>
                </a:solidFill>
              </a:rPr>
              <a:t>A worked example is on the next slide</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en-GB" sz="1000">
                <a:solidFill>
                  <a:schemeClr val="dk1"/>
                </a:solidFill>
              </a:rPr>
              <a:t>Teacher Explanation</a:t>
            </a:r>
            <a:endParaRPr b="1"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sz="1000">
                <a:solidFill>
                  <a:schemeClr val="dk1"/>
                </a:solidFill>
              </a:rPr>
              <a:t>Stretch: Exchange rate is not enough, due to the different pricing structures of in game purchases in the different game. An example of this is comparing Roblux to V-Bucks. £1 acquired roughly 100 Robux, but 200 V-Bucks. However most paid games in Roblox are only 25 Robux, whereas the cheapest pickaxe in Fortnite is 500. To use economic language, the purchasing power within these different games is quite different.</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en-GB" sz="1000">
                <a:solidFill>
                  <a:schemeClr val="dk1"/>
                </a:solidFill>
              </a:rPr>
              <a:t>Prompt Questions</a:t>
            </a:r>
            <a:endParaRPr b="1"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sz="1000">
                <a:solidFill>
                  <a:schemeClr val="dk1"/>
                </a:solidFill>
              </a:rPr>
              <a:t>How can you change these numbers to make the calculation easier?</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en-GB" sz="1000">
                <a:solidFill>
                  <a:schemeClr val="dk1"/>
                </a:solidFill>
              </a:rPr>
              <a:t>Additional Context</a:t>
            </a:r>
            <a:endParaRPr b="1"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sz="1000">
                <a:solidFill>
                  <a:schemeClr val="dk1"/>
                </a:solidFill>
              </a:rPr>
              <a:t>For some of these game, students may cite other in game currencies. FIFA also has FIFA Coins, and League of Legends has Blue Essence. The difference is that those currencies are accumulated by completing in game milestones, and cannot be bought.</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sz="1000">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249bd23eefa_0_1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6" name="Google Shape;366;g249bd23eefa_0_1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sz="1000">
                <a:solidFill>
                  <a:schemeClr val="dk1"/>
                </a:solidFill>
              </a:rPr>
              <a:t>Delivery Instructions</a:t>
            </a:r>
            <a:endParaRPr b="1"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sz="1000">
                <a:solidFill>
                  <a:schemeClr val="dk1"/>
                </a:solidFill>
              </a:rPr>
              <a:t>A worked example is on the next slide</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en-GB" sz="1000">
                <a:solidFill>
                  <a:schemeClr val="dk1"/>
                </a:solidFill>
              </a:rPr>
              <a:t>Teacher Explanation</a:t>
            </a:r>
            <a:endParaRPr b="1"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sz="1000">
                <a:solidFill>
                  <a:schemeClr val="dk1"/>
                </a:solidFill>
              </a:rPr>
              <a:t>Stretch: Exchange rate is not enough, due to the different pricing structures of in game purchases in the different game. An example of this is comparing Roblux to V-Bucks. £1 acquired roughly 100 Robux, but 200 V-Bucks. However most paid games in Roblox are only 25 Robux, whereas the cheapest pickaxe in Fortnite is 500. To use economic language, the purchasing power within these different games is quite different.</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en-GB" sz="1000">
                <a:solidFill>
                  <a:schemeClr val="dk1"/>
                </a:solidFill>
              </a:rPr>
              <a:t>Prompt Questions</a:t>
            </a:r>
            <a:endParaRPr b="1"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sz="1000">
                <a:solidFill>
                  <a:schemeClr val="dk1"/>
                </a:solidFill>
              </a:rPr>
              <a:t>How can you change these numbers to make the calculation easier?</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en-GB" sz="1000">
                <a:solidFill>
                  <a:schemeClr val="dk1"/>
                </a:solidFill>
              </a:rPr>
              <a:t>Additional Context</a:t>
            </a:r>
            <a:endParaRPr b="1"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sz="1000">
                <a:solidFill>
                  <a:schemeClr val="dk1"/>
                </a:solidFill>
              </a:rPr>
              <a:t>For some of these game, students may cite other in game currencies. FIFA also has FIFA Coins, and League of Legends has Blue Essence. The difference is that those currencies are accumulated by completing in game milestones, and cannot be bought.</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sz="1000">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249bd23eefa_0_1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1" name="Google Shape;381;g249bd23eefa_0_1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sz="1000">
                <a:solidFill>
                  <a:schemeClr val="dk1"/>
                </a:solidFill>
              </a:rPr>
              <a:t>Teacher Explanation</a:t>
            </a:r>
            <a:endParaRPr b="1"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sz="1000">
                <a:solidFill>
                  <a:schemeClr val="dk1"/>
                </a:solidFill>
              </a:rPr>
              <a:t>Stretch: Exchange rate is not enough, due to the different pricing structures of in game purchases in the different game. An example of this is comparing Roblux to V-Bucks. £1 acquired roughly 100 Robux, but 200 V-Bucks. However most paid games in Roblox are only 25 Robux, whereas the cheapest pickaxe in Fortnite is 500. To use economic language, the purchasing power within these different games is quite different.</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en-GB" sz="1000">
                <a:solidFill>
                  <a:schemeClr val="dk1"/>
                </a:solidFill>
              </a:rPr>
              <a:t>Prompt Questions</a:t>
            </a:r>
            <a:endParaRPr b="1"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sz="1000">
                <a:solidFill>
                  <a:schemeClr val="dk1"/>
                </a:solidFill>
              </a:rPr>
              <a:t>How can you change these numbers to make the calculation easier?</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en-GB" sz="1000">
                <a:solidFill>
                  <a:schemeClr val="dk1"/>
                </a:solidFill>
              </a:rPr>
              <a:t>Additional Context</a:t>
            </a:r>
            <a:endParaRPr b="1"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sz="1000">
                <a:solidFill>
                  <a:schemeClr val="dk1"/>
                </a:solidFill>
              </a:rPr>
              <a:t>For some of these game, students may cite other in game currencies. FIFA also has FIFA Coins, and League of Legends has Blue Essence. The difference is that those currencies are accumulated by completing in game milestones, and cannot be bought.</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sz="1000">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1de99902055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7" name="Google Shape;397;g1de99902055_0_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1b68ce0ba16_0_2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4" name="Google Shape;404;g1b68ce0ba16_0_2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1821680791e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2" name="Google Shape;412;g1821680791e_0_1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1821680791e_0_1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1" name="Google Shape;421;g1821680791e_0_1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1821680791e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9" name="Google Shape;429;g1821680791e_0_1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466ef7c98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g1466ef7c98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1821680791e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6" name="Google Shape;436;g1821680791e_0_1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1b68ce0ba16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6" name="Google Shape;446;g1b68ce0ba16_0_1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2762ccb0c9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2" name="Google Shape;452;g2762ccb0c99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1821680791e_0_1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0" name="Google Shape;460;g1821680791e_0_1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21808b642f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8" name="Google Shape;468;g21808b642f0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1821680791e_0_2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7" name="Google Shape;487;g1821680791e_0_2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1821680791e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4" name="Google Shape;494;g1821680791e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5ebec4249c_0_1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 name="Google Shape;153;g25ebec4249c_0_1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575e96a1fb_0_2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g1575e96a1fb_0_2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2100" lvl="0" marL="457200" rtl="0" algn="l">
              <a:lnSpc>
                <a:spcPct val="107000"/>
              </a:lnSpc>
              <a:spcBef>
                <a:spcPts val="0"/>
              </a:spcBef>
              <a:spcAft>
                <a:spcPts val="0"/>
              </a:spcAft>
              <a:buClr>
                <a:schemeClr val="dk1"/>
              </a:buClr>
              <a:buSzPts val="1000"/>
              <a:buFont typeface="Lato"/>
              <a:buAutoNum type="arabicPeriod"/>
            </a:pPr>
            <a:r>
              <a:t/>
            </a:r>
            <a:endParaRPr sz="100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ff16ee016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 name="Google Shape;170;g1ff16ee016e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821680791e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g1821680791e_0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1b68ce0ba16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 name="Google Shape;196;g1b68ce0ba16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sz="1000">
                <a:solidFill>
                  <a:schemeClr val="dk1"/>
                </a:solidFill>
              </a:rPr>
              <a:t>Delivery Instructions</a:t>
            </a:r>
            <a:endParaRPr b="1" sz="10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en-GB" sz="1000">
                <a:solidFill>
                  <a:schemeClr val="dk1"/>
                </a:solidFill>
              </a:rPr>
              <a:t>Teacher Explanation</a:t>
            </a:r>
            <a:endParaRPr b="1" sz="10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en-GB" sz="1000">
                <a:solidFill>
                  <a:schemeClr val="dk1"/>
                </a:solidFill>
              </a:rPr>
              <a:t>Prompt Questions</a:t>
            </a:r>
            <a:endParaRPr b="1" sz="10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en-GB" sz="1000">
                <a:solidFill>
                  <a:schemeClr val="dk1"/>
                </a:solidFill>
              </a:rPr>
              <a:t>Additional Context</a:t>
            </a:r>
            <a:endParaRPr b="1" sz="10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b68ce0ba16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 name="Google Shape;205;g1b68ce0ba16_0_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Additional Context</a:t>
            </a:r>
            <a:endParaRPr b="1">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Use Virtual Currencies: This psychologically dissociates in game spending from spending actual money. Means people are more likely to spend, as it feels less like they are spending their own money</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Strange Exchange Rates: Makes it tricker to calculate exactly how much of your own money you are spending.</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Easy Payment Process: Simple methods of payment reduces barriers to purchases.</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Embedded Inconvenience: Encourages people to pay for items that improve convenience</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Dynamic Pricing: Captures people who may not be willing to pay higher prices, but might be more willing to pay lower prices.</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1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7" name="Shape 7"/>
        <p:cNvGrpSpPr/>
        <p:nvPr/>
      </p:nvGrpSpPr>
      <p:grpSpPr>
        <a:xfrm>
          <a:off x="0" y="0"/>
          <a:ext cx="0" cy="0"/>
          <a:chOff x="0" y="0"/>
          <a:chExt cx="0" cy="0"/>
        </a:xfrm>
      </p:grpSpPr>
      <p:pic>
        <p:nvPicPr>
          <p:cNvPr id="8" name="Google Shape;8;p26"/>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9" name="Google Shape;9;p26"/>
          <p:cNvPicPr preferRelativeResize="0"/>
          <p:nvPr/>
        </p:nvPicPr>
        <p:blipFill rotWithShape="1">
          <a:blip r:embed="rId3">
            <a:alphaModFix/>
          </a:blip>
          <a:srcRect b="-2277" l="-4222" r="-3757" t="-2440"/>
          <a:stretch/>
        </p:blipFill>
        <p:spPr>
          <a:xfrm rot="-5400000">
            <a:off x="7181808" y="322227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46" name="Shape 46"/>
        <p:cNvGrpSpPr/>
        <p:nvPr/>
      </p:nvGrpSpPr>
      <p:grpSpPr>
        <a:xfrm>
          <a:off x="0" y="0"/>
          <a:ext cx="0" cy="0"/>
          <a:chOff x="0" y="0"/>
          <a:chExt cx="0" cy="0"/>
        </a:xfrm>
      </p:grpSpPr>
      <p:pic>
        <p:nvPicPr>
          <p:cNvPr id="47" name="Google Shape;47;g139b5aa61ea_0_87"/>
          <p:cNvPicPr preferRelativeResize="0"/>
          <p:nvPr/>
        </p:nvPicPr>
        <p:blipFill rotWithShape="1">
          <a:blip r:embed="rId2">
            <a:alphaModFix/>
          </a:blip>
          <a:srcRect b="-8416" l="-5676" r="-7636" t="-10644"/>
          <a:stretch/>
        </p:blipFill>
        <p:spPr>
          <a:xfrm>
            <a:off x="8069450" y="4311925"/>
            <a:ext cx="835000" cy="650200"/>
          </a:xfrm>
          <a:prstGeom prst="rect">
            <a:avLst/>
          </a:prstGeom>
          <a:noFill/>
          <a:ln>
            <a:noFill/>
          </a:ln>
        </p:spPr>
      </p:pic>
      <p:sp>
        <p:nvSpPr>
          <p:cNvPr id="48" name="Google Shape;48;g139b5aa61ea_0_87"/>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49" name="Google Shape;49;g139b5aa61ea_0_8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50" name="Google Shape;50;g139b5aa61ea_0_87"/>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51" name="Shape 51"/>
        <p:cNvGrpSpPr/>
        <p:nvPr/>
      </p:nvGrpSpPr>
      <p:grpSpPr>
        <a:xfrm>
          <a:off x="0" y="0"/>
          <a:ext cx="0" cy="0"/>
          <a:chOff x="0" y="0"/>
          <a:chExt cx="0" cy="0"/>
        </a:xfrm>
      </p:grpSpPr>
      <p:sp>
        <p:nvSpPr>
          <p:cNvPr id="52" name="Google Shape;52;g139b5aa61ea_0_6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53" name="Google Shape;53;g139b5aa61ea_0_65"/>
          <p:cNvPicPr preferRelativeResize="0"/>
          <p:nvPr/>
        </p:nvPicPr>
        <p:blipFill rotWithShape="1">
          <a:blip r:embed="rId2">
            <a:alphaModFix/>
          </a:blip>
          <a:srcRect b="-5224" l="-1905" r="-1091" t="-5235"/>
          <a:stretch/>
        </p:blipFill>
        <p:spPr>
          <a:xfrm>
            <a:off x="426625" y="302950"/>
            <a:ext cx="2516427" cy="696225"/>
          </a:xfrm>
          <a:prstGeom prst="rect">
            <a:avLst/>
          </a:prstGeom>
          <a:noFill/>
          <a:ln>
            <a:noFill/>
          </a:ln>
        </p:spPr>
      </p:pic>
      <p:pic>
        <p:nvPicPr>
          <p:cNvPr id="54" name="Google Shape;54;g139b5aa61ea_0_65"/>
          <p:cNvPicPr preferRelativeResize="0"/>
          <p:nvPr/>
        </p:nvPicPr>
        <p:blipFill rotWithShape="1">
          <a:blip r:embed="rId3">
            <a:alphaModFix/>
          </a:blip>
          <a:srcRect b="-2281" l="-4222" r="-3757" t="-2440"/>
          <a:stretch/>
        </p:blipFill>
        <p:spPr>
          <a:xfrm rot="-5400000">
            <a:off x="7182681" y="3219806"/>
            <a:ext cx="2039601" cy="1978026"/>
          </a:xfrm>
          <a:prstGeom prst="rect">
            <a:avLst/>
          </a:prstGeom>
          <a:noFill/>
          <a:ln>
            <a:noFill/>
          </a:ln>
        </p:spPr>
      </p:pic>
      <p:sp>
        <p:nvSpPr>
          <p:cNvPr id="55" name="Google Shape;55;g139b5aa61ea_0_65"/>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56" name="Google Shape;56;g139b5aa61ea_0_65"/>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pos="302">
          <p15:clr>
            <a:srgbClr val="FA7B17"/>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57" name="Shape 57"/>
        <p:cNvGrpSpPr/>
        <p:nvPr/>
      </p:nvGrpSpPr>
      <p:grpSpPr>
        <a:xfrm>
          <a:off x="0" y="0"/>
          <a:ext cx="0" cy="0"/>
          <a:chOff x="0" y="0"/>
          <a:chExt cx="0" cy="0"/>
        </a:xfrm>
      </p:grpSpPr>
      <p:pic>
        <p:nvPicPr>
          <p:cNvPr id="58" name="Google Shape;58;g139b5aa61ea_0_71"/>
          <p:cNvPicPr preferRelativeResize="0"/>
          <p:nvPr/>
        </p:nvPicPr>
        <p:blipFill rotWithShape="1">
          <a:blip r:embed="rId2">
            <a:alphaModFix/>
          </a:blip>
          <a:srcRect b="-8416" l="-5676" r="-7636" t="-10644"/>
          <a:stretch/>
        </p:blipFill>
        <p:spPr>
          <a:xfrm>
            <a:off x="8069450" y="4311925"/>
            <a:ext cx="835000" cy="650200"/>
          </a:xfrm>
          <a:prstGeom prst="rect">
            <a:avLst/>
          </a:prstGeom>
          <a:noFill/>
          <a:ln>
            <a:noFill/>
          </a:ln>
        </p:spPr>
      </p:pic>
      <p:sp>
        <p:nvSpPr>
          <p:cNvPr id="59" name="Google Shape;59;g139b5aa61ea_0_71"/>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60" name="Google Shape;60;g139b5aa61ea_0_7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61" name="Google Shape;61;g139b5aa61ea_0_71"/>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62" name="Shape 62"/>
        <p:cNvGrpSpPr/>
        <p:nvPr/>
      </p:nvGrpSpPr>
      <p:grpSpPr>
        <a:xfrm>
          <a:off x="0" y="0"/>
          <a:ext cx="0" cy="0"/>
          <a:chOff x="0" y="0"/>
          <a:chExt cx="0" cy="0"/>
        </a:xfrm>
      </p:grpSpPr>
      <p:pic>
        <p:nvPicPr>
          <p:cNvPr id="63" name="Google Shape;63;g139b5aa61ea_0_76"/>
          <p:cNvPicPr preferRelativeResize="0"/>
          <p:nvPr/>
        </p:nvPicPr>
        <p:blipFill rotWithShape="1">
          <a:blip r:embed="rId2">
            <a:alphaModFix/>
          </a:blip>
          <a:srcRect b="-8416" l="-5676" r="-7636" t="-10644"/>
          <a:stretch/>
        </p:blipFill>
        <p:spPr>
          <a:xfrm>
            <a:off x="8069450" y="4311925"/>
            <a:ext cx="835000" cy="650200"/>
          </a:xfrm>
          <a:prstGeom prst="rect">
            <a:avLst/>
          </a:prstGeom>
          <a:noFill/>
          <a:ln>
            <a:noFill/>
          </a:ln>
        </p:spPr>
      </p:pic>
      <p:sp>
        <p:nvSpPr>
          <p:cNvPr id="64" name="Google Shape;64;g139b5aa61ea_0_76"/>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65" name="Google Shape;65;g139b5aa61ea_0_7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66" name="Google Shape;66;g139b5aa61ea_0_76"/>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type="secHead">
  <p:cSld name="SECTION_HEADER">
    <p:bg>
      <p:bgPr>
        <a:solidFill>
          <a:srgbClr val="262A33"/>
        </a:solidFill>
      </p:bgPr>
    </p:bg>
    <p:spTree>
      <p:nvGrpSpPr>
        <p:cNvPr id="67" name="Shape 67"/>
        <p:cNvGrpSpPr/>
        <p:nvPr/>
      </p:nvGrpSpPr>
      <p:grpSpPr>
        <a:xfrm>
          <a:off x="0" y="0"/>
          <a:ext cx="0" cy="0"/>
          <a:chOff x="0" y="0"/>
          <a:chExt cx="0" cy="0"/>
        </a:xfrm>
      </p:grpSpPr>
      <p:sp>
        <p:nvSpPr>
          <p:cNvPr id="68" name="Google Shape;68;g139b5aa61ea_0_81"/>
          <p:cNvSpPr txBox="1"/>
          <p:nvPr/>
        </p:nvSpPr>
        <p:spPr>
          <a:xfrm>
            <a:off x="388800" y="298800"/>
            <a:ext cx="6785400" cy="781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rgbClr val="FF8022"/>
                </a:solidFill>
                <a:latin typeface="Lato"/>
                <a:ea typeface="Lato"/>
                <a:cs typeface="Lato"/>
                <a:sym typeface="Lato"/>
              </a:rPr>
              <a:t>Contents</a:t>
            </a:r>
            <a:endParaRPr b="1" i="0" sz="2400" u="none" cap="none" strike="noStrike">
              <a:solidFill>
                <a:srgbClr val="FF8022"/>
              </a:solidFill>
              <a:latin typeface="Lato"/>
              <a:ea typeface="Lato"/>
              <a:cs typeface="Lato"/>
              <a:sym typeface="Lato"/>
            </a:endParaRPr>
          </a:p>
        </p:txBody>
      </p:sp>
      <p:pic>
        <p:nvPicPr>
          <p:cNvPr id="69" name="Google Shape;69;g139b5aa61ea_0_81"/>
          <p:cNvPicPr preferRelativeResize="0"/>
          <p:nvPr/>
        </p:nvPicPr>
        <p:blipFill rotWithShape="1">
          <a:blip r:embed="rId2">
            <a:alphaModFix/>
          </a:blip>
          <a:srcRect b="-8416" l="-5676" r="-7636" t="-10644"/>
          <a:stretch/>
        </p:blipFill>
        <p:spPr>
          <a:xfrm>
            <a:off x="8069450" y="4311925"/>
            <a:ext cx="835000" cy="650200"/>
          </a:xfrm>
          <a:prstGeom prst="rect">
            <a:avLst/>
          </a:prstGeom>
          <a:noFill/>
          <a:ln>
            <a:noFill/>
          </a:ln>
        </p:spPr>
      </p:pic>
      <p:sp>
        <p:nvSpPr>
          <p:cNvPr id="70" name="Google Shape;70;g139b5aa61ea_0_81"/>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71" name="Google Shape;71;g139b5aa61ea_0_8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72" name="Google Shape;72;g139b5aa61ea_0_81"/>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73" name="Shape 73"/>
        <p:cNvGrpSpPr/>
        <p:nvPr/>
      </p:nvGrpSpPr>
      <p:grpSpPr>
        <a:xfrm>
          <a:off x="0" y="0"/>
          <a:ext cx="0" cy="0"/>
          <a:chOff x="0" y="0"/>
          <a:chExt cx="0" cy="0"/>
        </a:xfrm>
      </p:grpSpPr>
      <p:pic>
        <p:nvPicPr>
          <p:cNvPr id="74" name="Google Shape;74;g139b5aa61ea_0_97"/>
          <p:cNvPicPr preferRelativeResize="0"/>
          <p:nvPr/>
        </p:nvPicPr>
        <p:blipFill rotWithShape="1">
          <a:blip r:embed="rId2">
            <a:alphaModFix/>
          </a:blip>
          <a:srcRect b="-8416" l="-5676" r="-7636" t="-10644"/>
          <a:stretch/>
        </p:blipFill>
        <p:spPr>
          <a:xfrm>
            <a:off x="8069450" y="4311925"/>
            <a:ext cx="835000" cy="650200"/>
          </a:xfrm>
          <a:prstGeom prst="rect">
            <a:avLst/>
          </a:prstGeom>
          <a:noFill/>
          <a:ln>
            <a:noFill/>
          </a:ln>
        </p:spPr>
      </p:pic>
      <p:sp>
        <p:nvSpPr>
          <p:cNvPr id="75" name="Google Shape;75;g139b5aa61ea_0_97"/>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76" name="Google Shape;76;g139b5aa61ea_0_9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77" name="Shape 77"/>
        <p:cNvGrpSpPr/>
        <p:nvPr/>
      </p:nvGrpSpPr>
      <p:grpSpPr>
        <a:xfrm>
          <a:off x="0" y="0"/>
          <a:ext cx="0" cy="0"/>
          <a:chOff x="0" y="0"/>
          <a:chExt cx="0" cy="0"/>
        </a:xfrm>
      </p:grpSpPr>
      <p:sp>
        <p:nvSpPr>
          <p:cNvPr id="78" name="Google Shape;78;g139b5aa61ea_0_101"/>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9" name="Google Shape;79;g139b5aa61ea_0_101"/>
          <p:cNvPicPr preferRelativeResize="0"/>
          <p:nvPr/>
        </p:nvPicPr>
        <p:blipFill rotWithShape="1">
          <a:blip r:embed="rId2">
            <a:alphaModFix/>
          </a:blip>
          <a:srcRect b="-9684" l="-7535" r="-5779" t="-8128"/>
          <a:stretch/>
        </p:blipFill>
        <p:spPr>
          <a:xfrm>
            <a:off x="8055750" y="4325600"/>
            <a:ext cx="835000" cy="643375"/>
          </a:xfrm>
          <a:prstGeom prst="rect">
            <a:avLst/>
          </a:prstGeom>
          <a:noFill/>
          <a:ln>
            <a:noFill/>
          </a:ln>
        </p:spPr>
      </p:pic>
      <p:sp>
        <p:nvSpPr>
          <p:cNvPr id="80" name="Google Shape;80;g139b5aa61ea_0_101"/>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81" name="Google Shape;81;g139b5aa61ea_0_10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p:cSld name="Divider slide 2">
    <p:spTree>
      <p:nvGrpSpPr>
        <p:cNvPr id="82" name="Shape 82"/>
        <p:cNvGrpSpPr/>
        <p:nvPr/>
      </p:nvGrpSpPr>
      <p:grpSpPr>
        <a:xfrm>
          <a:off x="0" y="0"/>
          <a:ext cx="0" cy="0"/>
          <a:chOff x="0" y="0"/>
          <a:chExt cx="0" cy="0"/>
        </a:xfrm>
      </p:grpSpPr>
      <p:sp>
        <p:nvSpPr>
          <p:cNvPr id="83" name="Google Shape;83;g139b5aa61ea_0_106"/>
          <p:cNvSpPr txBox="1"/>
          <p:nvPr>
            <p:ph idx="12" type="sldNum"/>
          </p:nvPr>
        </p:nvSpPr>
        <p:spPr>
          <a:xfrm>
            <a:off x="8372475" y="403225"/>
            <a:ext cx="4731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1pPr>
            <a:lvl2pPr indent="0" lvl="1"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2pPr>
            <a:lvl3pPr indent="0" lvl="2"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3pPr>
            <a:lvl4pPr indent="0" lvl="3"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4pPr>
            <a:lvl5pPr indent="0" lvl="4"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5pPr>
            <a:lvl6pPr indent="0" lvl="5"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6pPr>
            <a:lvl7pPr indent="0" lvl="6"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7pPr>
            <a:lvl8pPr indent="0" lvl="7"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8pPr>
            <a:lvl9pPr indent="0" lvl="8"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b="0" sz="1000">
              <a:solidFill>
                <a:schemeClr val="dk2"/>
              </a:solidFill>
              <a:latin typeface="Arial"/>
              <a:ea typeface="Arial"/>
              <a:cs typeface="Arial"/>
              <a:sym typeface="Arial"/>
            </a:endParaRPr>
          </a:p>
        </p:txBody>
      </p:sp>
      <p:sp>
        <p:nvSpPr>
          <p:cNvPr id="84" name="Google Shape;84;g139b5aa61ea_0_106"/>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87" name="Shape 87"/>
        <p:cNvGrpSpPr/>
        <p:nvPr/>
      </p:nvGrpSpPr>
      <p:grpSpPr>
        <a:xfrm>
          <a:off x="0" y="0"/>
          <a:ext cx="0" cy="0"/>
          <a:chOff x="0" y="0"/>
          <a:chExt cx="0" cy="0"/>
        </a:xfrm>
      </p:grpSpPr>
      <p:pic>
        <p:nvPicPr>
          <p:cNvPr id="88" name="Google Shape;88;g249bd23eefa_0_193"/>
          <p:cNvPicPr preferRelativeResize="0"/>
          <p:nvPr/>
        </p:nvPicPr>
        <p:blipFill rotWithShape="1">
          <a:blip r:embed="rId2">
            <a:alphaModFix/>
          </a:blip>
          <a:srcRect b="-8416" l="-5676" r="-7636" t="-10644"/>
          <a:stretch/>
        </p:blipFill>
        <p:spPr>
          <a:xfrm>
            <a:off x="8069450" y="4311925"/>
            <a:ext cx="835000" cy="650200"/>
          </a:xfrm>
          <a:prstGeom prst="rect">
            <a:avLst/>
          </a:prstGeom>
          <a:noFill/>
          <a:ln>
            <a:noFill/>
          </a:ln>
        </p:spPr>
      </p:pic>
      <p:sp>
        <p:nvSpPr>
          <p:cNvPr id="89" name="Google Shape;89;g249bd23eefa_0_193"/>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90" name="Google Shape;90;g249bd23eefa_0_19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91" name="Google Shape;91;g249bd23eefa_0_193"/>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92" name="Shape 92"/>
        <p:cNvGrpSpPr/>
        <p:nvPr/>
      </p:nvGrpSpPr>
      <p:grpSpPr>
        <a:xfrm>
          <a:off x="0" y="0"/>
          <a:ext cx="0" cy="0"/>
          <a:chOff x="0" y="0"/>
          <a:chExt cx="0" cy="0"/>
        </a:xfrm>
      </p:grpSpPr>
      <p:sp>
        <p:nvSpPr>
          <p:cNvPr id="93" name="Google Shape;93;g249bd23eefa_0_188"/>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4" name="Google Shape;94;g249bd23eefa_0_188"/>
          <p:cNvPicPr preferRelativeResize="0"/>
          <p:nvPr/>
        </p:nvPicPr>
        <p:blipFill rotWithShape="1">
          <a:blip r:embed="rId2">
            <a:alphaModFix/>
          </a:blip>
          <a:srcRect b="-9684" l="-7535" r="-5779" t="-8128"/>
          <a:stretch/>
        </p:blipFill>
        <p:spPr>
          <a:xfrm>
            <a:off x="8055750" y="4325600"/>
            <a:ext cx="835000" cy="643375"/>
          </a:xfrm>
          <a:prstGeom prst="rect">
            <a:avLst/>
          </a:prstGeom>
          <a:noFill/>
          <a:ln>
            <a:noFill/>
          </a:ln>
        </p:spPr>
      </p:pic>
      <p:sp>
        <p:nvSpPr>
          <p:cNvPr id="95" name="Google Shape;95;g249bd23eefa_0_188"/>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96" name="Google Shape;96;g249bd23eefa_0_188"/>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10" name="Shape 10"/>
        <p:cNvGrpSpPr/>
        <p:nvPr/>
      </p:nvGrpSpPr>
      <p:grpSpPr>
        <a:xfrm>
          <a:off x="0" y="0"/>
          <a:ext cx="0" cy="0"/>
          <a:chOff x="0" y="0"/>
          <a:chExt cx="0" cy="0"/>
        </a:xfrm>
      </p:grpSpPr>
      <p:pic>
        <p:nvPicPr>
          <p:cNvPr id="11" name="Google Shape;11;p29"/>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2" name="Google Shape;12;p29"/>
          <p:cNvSpPr/>
          <p:nvPr/>
        </p:nvSpPr>
        <p:spPr>
          <a:xfrm>
            <a:off x="8371895" y="380155"/>
            <a:ext cx="772105" cy="2713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3" name="Google Shape;13;p29"/>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97" name="Shape 97"/>
        <p:cNvGrpSpPr/>
        <p:nvPr/>
      </p:nvGrpSpPr>
      <p:grpSpPr>
        <a:xfrm>
          <a:off x="0" y="0"/>
          <a:ext cx="0" cy="0"/>
          <a:chOff x="0" y="0"/>
          <a:chExt cx="0" cy="0"/>
        </a:xfrm>
      </p:grpSpPr>
      <p:sp>
        <p:nvSpPr>
          <p:cNvPr id="98" name="Google Shape;98;g249bd23eefa_0_19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99" name="Google Shape;99;g249bd23eefa_0_198"/>
          <p:cNvPicPr preferRelativeResize="0"/>
          <p:nvPr/>
        </p:nvPicPr>
        <p:blipFill rotWithShape="1">
          <a:blip r:embed="rId2">
            <a:alphaModFix/>
          </a:blip>
          <a:srcRect b="-5224" l="-1905" r="-1091" t="-5235"/>
          <a:stretch/>
        </p:blipFill>
        <p:spPr>
          <a:xfrm>
            <a:off x="426625" y="302950"/>
            <a:ext cx="2516427" cy="696225"/>
          </a:xfrm>
          <a:prstGeom prst="rect">
            <a:avLst/>
          </a:prstGeom>
          <a:noFill/>
          <a:ln>
            <a:noFill/>
          </a:ln>
        </p:spPr>
      </p:pic>
      <p:pic>
        <p:nvPicPr>
          <p:cNvPr id="100" name="Google Shape;100;g249bd23eefa_0_198"/>
          <p:cNvPicPr preferRelativeResize="0"/>
          <p:nvPr/>
        </p:nvPicPr>
        <p:blipFill rotWithShape="1">
          <a:blip r:embed="rId3">
            <a:alphaModFix/>
          </a:blip>
          <a:srcRect b="-2281" l="-4222" r="-3757" t="-2440"/>
          <a:stretch/>
        </p:blipFill>
        <p:spPr>
          <a:xfrm rot="-5400000">
            <a:off x="7182681" y="3219806"/>
            <a:ext cx="2039601" cy="1978026"/>
          </a:xfrm>
          <a:prstGeom prst="rect">
            <a:avLst/>
          </a:prstGeom>
          <a:noFill/>
          <a:ln>
            <a:noFill/>
          </a:ln>
        </p:spPr>
      </p:pic>
      <p:sp>
        <p:nvSpPr>
          <p:cNvPr id="101" name="Google Shape;101;g249bd23eefa_0_198"/>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02" name="Google Shape;102;g249bd23eefa_0_198"/>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pos="302">
          <p15:clr>
            <a:srgbClr val="FA7B17"/>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103" name="Shape 103"/>
        <p:cNvGrpSpPr/>
        <p:nvPr/>
      </p:nvGrpSpPr>
      <p:grpSpPr>
        <a:xfrm>
          <a:off x="0" y="0"/>
          <a:ext cx="0" cy="0"/>
          <a:chOff x="0" y="0"/>
          <a:chExt cx="0" cy="0"/>
        </a:xfrm>
      </p:grpSpPr>
      <p:pic>
        <p:nvPicPr>
          <p:cNvPr id="104" name="Google Shape;104;g249bd23eefa_0_204"/>
          <p:cNvPicPr preferRelativeResize="0"/>
          <p:nvPr/>
        </p:nvPicPr>
        <p:blipFill rotWithShape="1">
          <a:blip r:embed="rId2">
            <a:alphaModFix/>
          </a:blip>
          <a:srcRect b="-8416" l="-5676" r="-7636" t="-10644"/>
          <a:stretch/>
        </p:blipFill>
        <p:spPr>
          <a:xfrm>
            <a:off x="8069450" y="4311925"/>
            <a:ext cx="835000" cy="650200"/>
          </a:xfrm>
          <a:prstGeom prst="rect">
            <a:avLst/>
          </a:prstGeom>
          <a:noFill/>
          <a:ln>
            <a:noFill/>
          </a:ln>
        </p:spPr>
      </p:pic>
      <p:sp>
        <p:nvSpPr>
          <p:cNvPr id="105" name="Google Shape;105;g249bd23eefa_0_204"/>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06" name="Google Shape;106;g249bd23eefa_0_20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07" name="Google Shape;107;g249bd23eefa_0_204"/>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108" name="Shape 108"/>
        <p:cNvGrpSpPr/>
        <p:nvPr/>
      </p:nvGrpSpPr>
      <p:grpSpPr>
        <a:xfrm>
          <a:off x="0" y="0"/>
          <a:ext cx="0" cy="0"/>
          <a:chOff x="0" y="0"/>
          <a:chExt cx="0" cy="0"/>
        </a:xfrm>
      </p:grpSpPr>
      <p:pic>
        <p:nvPicPr>
          <p:cNvPr id="109" name="Google Shape;109;g249bd23eefa_0_209"/>
          <p:cNvPicPr preferRelativeResize="0"/>
          <p:nvPr/>
        </p:nvPicPr>
        <p:blipFill rotWithShape="1">
          <a:blip r:embed="rId2">
            <a:alphaModFix/>
          </a:blip>
          <a:srcRect b="-8416" l="-5676" r="-7636" t="-10644"/>
          <a:stretch/>
        </p:blipFill>
        <p:spPr>
          <a:xfrm>
            <a:off x="8069450" y="4311925"/>
            <a:ext cx="835000" cy="650200"/>
          </a:xfrm>
          <a:prstGeom prst="rect">
            <a:avLst/>
          </a:prstGeom>
          <a:noFill/>
          <a:ln>
            <a:noFill/>
          </a:ln>
        </p:spPr>
      </p:pic>
      <p:sp>
        <p:nvSpPr>
          <p:cNvPr id="110" name="Google Shape;110;g249bd23eefa_0_209"/>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11" name="Google Shape;111;g249bd23eefa_0_20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12" name="Google Shape;112;g249bd23eefa_0_209"/>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type="secHead">
  <p:cSld name="SECTION_HEADER">
    <p:bg>
      <p:bgPr>
        <a:solidFill>
          <a:srgbClr val="262A33"/>
        </a:solidFill>
      </p:bgPr>
    </p:bg>
    <p:spTree>
      <p:nvGrpSpPr>
        <p:cNvPr id="113" name="Shape 113"/>
        <p:cNvGrpSpPr/>
        <p:nvPr/>
      </p:nvGrpSpPr>
      <p:grpSpPr>
        <a:xfrm>
          <a:off x="0" y="0"/>
          <a:ext cx="0" cy="0"/>
          <a:chOff x="0" y="0"/>
          <a:chExt cx="0" cy="0"/>
        </a:xfrm>
      </p:grpSpPr>
      <p:sp>
        <p:nvSpPr>
          <p:cNvPr id="114" name="Google Shape;114;g249bd23eefa_0_214"/>
          <p:cNvSpPr txBox="1"/>
          <p:nvPr/>
        </p:nvSpPr>
        <p:spPr>
          <a:xfrm>
            <a:off x="388800" y="298800"/>
            <a:ext cx="6785400" cy="781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rgbClr val="FF8022"/>
                </a:solidFill>
                <a:latin typeface="Lato"/>
                <a:ea typeface="Lato"/>
                <a:cs typeface="Lato"/>
                <a:sym typeface="Lato"/>
              </a:rPr>
              <a:t>Contents</a:t>
            </a:r>
            <a:endParaRPr b="1" i="0" sz="2400" u="none" cap="none" strike="noStrike">
              <a:solidFill>
                <a:srgbClr val="FF8022"/>
              </a:solidFill>
              <a:latin typeface="Lato"/>
              <a:ea typeface="Lato"/>
              <a:cs typeface="Lato"/>
              <a:sym typeface="Lato"/>
            </a:endParaRPr>
          </a:p>
        </p:txBody>
      </p:sp>
      <p:pic>
        <p:nvPicPr>
          <p:cNvPr id="115" name="Google Shape;115;g249bd23eefa_0_214"/>
          <p:cNvPicPr preferRelativeResize="0"/>
          <p:nvPr/>
        </p:nvPicPr>
        <p:blipFill rotWithShape="1">
          <a:blip r:embed="rId2">
            <a:alphaModFix/>
          </a:blip>
          <a:srcRect b="-8416" l="-5676" r="-7636" t="-10644"/>
          <a:stretch/>
        </p:blipFill>
        <p:spPr>
          <a:xfrm>
            <a:off x="8069450" y="4311925"/>
            <a:ext cx="835000" cy="650200"/>
          </a:xfrm>
          <a:prstGeom prst="rect">
            <a:avLst/>
          </a:prstGeom>
          <a:noFill/>
          <a:ln>
            <a:noFill/>
          </a:ln>
        </p:spPr>
      </p:pic>
      <p:sp>
        <p:nvSpPr>
          <p:cNvPr id="116" name="Google Shape;116;g249bd23eefa_0_214"/>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17" name="Google Shape;117;g249bd23eefa_0_21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18" name="Google Shape;118;g249bd23eefa_0_214"/>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119" name="Shape 119"/>
        <p:cNvGrpSpPr/>
        <p:nvPr/>
      </p:nvGrpSpPr>
      <p:grpSpPr>
        <a:xfrm>
          <a:off x="0" y="0"/>
          <a:ext cx="0" cy="0"/>
          <a:chOff x="0" y="0"/>
          <a:chExt cx="0" cy="0"/>
        </a:xfrm>
      </p:grpSpPr>
      <p:pic>
        <p:nvPicPr>
          <p:cNvPr id="120" name="Google Shape;120;g249bd23eefa_0_220"/>
          <p:cNvPicPr preferRelativeResize="0"/>
          <p:nvPr/>
        </p:nvPicPr>
        <p:blipFill rotWithShape="1">
          <a:blip r:embed="rId2">
            <a:alphaModFix/>
          </a:blip>
          <a:srcRect b="-8416" l="-5676" r="-7636" t="-10644"/>
          <a:stretch/>
        </p:blipFill>
        <p:spPr>
          <a:xfrm>
            <a:off x="8069450" y="4311925"/>
            <a:ext cx="835000" cy="650200"/>
          </a:xfrm>
          <a:prstGeom prst="rect">
            <a:avLst/>
          </a:prstGeom>
          <a:noFill/>
          <a:ln>
            <a:noFill/>
          </a:ln>
        </p:spPr>
      </p:pic>
      <p:sp>
        <p:nvSpPr>
          <p:cNvPr id="121" name="Google Shape;121;g249bd23eefa_0_220"/>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22" name="Google Shape;122;g249bd23eefa_0_220"/>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123" name="Shape 123"/>
        <p:cNvGrpSpPr/>
        <p:nvPr/>
      </p:nvGrpSpPr>
      <p:grpSpPr>
        <a:xfrm>
          <a:off x="0" y="0"/>
          <a:ext cx="0" cy="0"/>
          <a:chOff x="0" y="0"/>
          <a:chExt cx="0" cy="0"/>
        </a:xfrm>
      </p:grpSpPr>
      <p:sp>
        <p:nvSpPr>
          <p:cNvPr id="124" name="Google Shape;124;g249bd23eefa_0_224"/>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5" name="Google Shape;125;g249bd23eefa_0_224"/>
          <p:cNvPicPr preferRelativeResize="0"/>
          <p:nvPr/>
        </p:nvPicPr>
        <p:blipFill rotWithShape="1">
          <a:blip r:embed="rId2">
            <a:alphaModFix/>
          </a:blip>
          <a:srcRect b="-9684" l="-7535" r="-5779" t="-8128"/>
          <a:stretch/>
        </p:blipFill>
        <p:spPr>
          <a:xfrm>
            <a:off x="8055750" y="4325600"/>
            <a:ext cx="835000" cy="643375"/>
          </a:xfrm>
          <a:prstGeom prst="rect">
            <a:avLst/>
          </a:prstGeom>
          <a:noFill/>
          <a:ln>
            <a:noFill/>
          </a:ln>
        </p:spPr>
      </p:pic>
      <p:sp>
        <p:nvSpPr>
          <p:cNvPr id="126" name="Google Shape;126;g249bd23eefa_0_224"/>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27" name="Google Shape;127;g249bd23eefa_0_22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p:cSld name="Divider slide 2">
    <p:spTree>
      <p:nvGrpSpPr>
        <p:cNvPr id="128" name="Shape 128"/>
        <p:cNvGrpSpPr/>
        <p:nvPr/>
      </p:nvGrpSpPr>
      <p:grpSpPr>
        <a:xfrm>
          <a:off x="0" y="0"/>
          <a:ext cx="0" cy="0"/>
          <a:chOff x="0" y="0"/>
          <a:chExt cx="0" cy="0"/>
        </a:xfrm>
      </p:grpSpPr>
      <p:sp>
        <p:nvSpPr>
          <p:cNvPr id="129" name="Google Shape;129;g249bd23eefa_0_229"/>
          <p:cNvSpPr txBox="1"/>
          <p:nvPr>
            <p:ph idx="12" type="sldNum"/>
          </p:nvPr>
        </p:nvSpPr>
        <p:spPr>
          <a:xfrm>
            <a:off x="8372475" y="403225"/>
            <a:ext cx="4731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1pPr>
            <a:lvl2pPr indent="0" lvl="1"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2pPr>
            <a:lvl3pPr indent="0" lvl="2"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3pPr>
            <a:lvl4pPr indent="0" lvl="3"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4pPr>
            <a:lvl5pPr indent="0" lvl="4"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5pPr>
            <a:lvl6pPr indent="0" lvl="5"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6pPr>
            <a:lvl7pPr indent="0" lvl="6"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7pPr>
            <a:lvl8pPr indent="0" lvl="7"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8pPr>
            <a:lvl9pPr indent="0" lvl="8"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b="0" sz="1000">
              <a:solidFill>
                <a:schemeClr val="dk2"/>
              </a:solidFill>
              <a:latin typeface="Arial"/>
              <a:ea typeface="Arial"/>
              <a:cs typeface="Arial"/>
              <a:sym typeface="Arial"/>
            </a:endParaRPr>
          </a:p>
        </p:txBody>
      </p:sp>
      <p:sp>
        <p:nvSpPr>
          <p:cNvPr id="130" name="Google Shape;130;g249bd23eefa_0_229"/>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14" name="Shape 14"/>
        <p:cNvGrpSpPr/>
        <p:nvPr/>
      </p:nvGrpSpPr>
      <p:grpSpPr>
        <a:xfrm>
          <a:off x="0" y="0"/>
          <a:ext cx="0" cy="0"/>
          <a:chOff x="0" y="0"/>
          <a:chExt cx="0" cy="0"/>
        </a:xfrm>
      </p:grpSpPr>
      <p:pic>
        <p:nvPicPr>
          <p:cNvPr id="15" name="Google Shape;15;p28"/>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6" name="Google Shape;16;p28"/>
          <p:cNvSpPr/>
          <p:nvPr/>
        </p:nvSpPr>
        <p:spPr>
          <a:xfrm>
            <a:off x="8371895" y="380155"/>
            <a:ext cx="772105" cy="2713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7" name="Google Shape;17;p28"/>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18" name="Shape 18"/>
        <p:cNvGrpSpPr/>
        <p:nvPr/>
      </p:nvGrpSpPr>
      <p:grpSpPr>
        <a:xfrm>
          <a:off x="0" y="0"/>
          <a:ext cx="0" cy="0"/>
          <a:chOff x="0" y="0"/>
          <a:chExt cx="0" cy="0"/>
        </a:xfrm>
      </p:grpSpPr>
      <p:pic>
        <p:nvPicPr>
          <p:cNvPr id="19" name="Google Shape;19;p32"/>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20" name="Google Shape;20;p32"/>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21" name="Google Shape;21;p32"/>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22" name="Shape 22"/>
        <p:cNvGrpSpPr/>
        <p:nvPr/>
      </p:nvGrpSpPr>
      <p:grpSpPr>
        <a:xfrm>
          <a:off x="0" y="0"/>
          <a:ext cx="0" cy="0"/>
          <a:chOff x="0" y="0"/>
          <a:chExt cx="0" cy="0"/>
        </a:xfrm>
      </p:grpSpPr>
      <p:sp>
        <p:nvSpPr>
          <p:cNvPr id="23" name="Google Shape;23;p31"/>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 name="Google Shape;24;p31"/>
          <p:cNvPicPr preferRelativeResize="0"/>
          <p:nvPr/>
        </p:nvPicPr>
        <p:blipFill rotWithShape="1">
          <a:blip r:embed="rId2">
            <a:alphaModFix/>
          </a:blip>
          <a:srcRect b="0" l="0" r="0" t="0"/>
          <a:stretch/>
        </p:blipFill>
        <p:spPr>
          <a:xfrm>
            <a:off x="8050064" y="4271275"/>
            <a:ext cx="792833" cy="585406"/>
          </a:xfrm>
          <a:prstGeom prst="rect">
            <a:avLst/>
          </a:prstGeom>
          <a:noFill/>
          <a:ln>
            <a:noFill/>
          </a:ln>
        </p:spPr>
      </p:pic>
      <p:sp>
        <p:nvSpPr>
          <p:cNvPr id="25" name="Google Shape;25;p31"/>
          <p:cNvSpPr/>
          <p:nvPr/>
        </p:nvSpPr>
        <p:spPr>
          <a:xfrm>
            <a:off x="8371895" y="380155"/>
            <a:ext cx="772105" cy="2713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26" name="Google Shape;26;p31"/>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27" name="Shape 27"/>
        <p:cNvGrpSpPr/>
        <p:nvPr/>
      </p:nvGrpSpPr>
      <p:grpSpPr>
        <a:xfrm>
          <a:off x="0" y="0"/>
          <a:ext cx="0" cy="0"/>
          <a:chOff x="0" y="0"/>
          <a:chExt cx="0" cy="0"/>
        </a:xfrm>
      </p:grpSpPr>
      <p:pic>
        <p:nvPicPr>
          <p:cNvPr id="28" name="Google Shape;28;p30"/>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29" name="Google Shape;29;p30"/>
          <p:cNvSpPr/>
          <p:nvPr/>
        </p:nvSpPr>
        <p:spPr>
          <a:xfrm>
            <a:off x="8371895" y="380155"/>
            <a:ext cx="772105" cy="2713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30" name="Google Shape;30;p30"/>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p:cSld name="1_Divider slide">
    <p:bg>
      <p:bgPr>
        <a:solidFill>
          <a:srgbClr val="262A33"/>
        </a:solidFill>
      </p:bgPr>
    </p:bg>
    <p:spTree>
      <p:nvGrpSpPr>
        <p:cNvPr id="31" name="Shape 31"/>
        <p:cNvGrpSpPr/>
        <p:nvPr/>
      </p:nvGrpSpPr>
      <p:grpSpPr>
        <a:xfrm>
          <a:off x="0" y="0"/>
          <a:ext cx="0" cy="0"/>
          <a:chOff x="0" y="0"/>
          <a:chExt cx="0" cy="0"/>
        </a:xfrm>
      </p:grpSpPr>
      <p:pic>
        <p:nvPicPr>
          <p:cNvPr id="32" name="Google Shape;32;p24"/>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33" name="Google Shape;33;p2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5">
  <p:cSld name="TITLE_AND_TWO_COLUMNS_6">
    <p:spTree>
      <p:nvGrpSpPr>
        <p:cNvPr id="34" name="Shape 34"/>
        <p:cNvGrpSpPr/>
        <p:nvPr/>
      </p:nvGrpSpPr>
      <p:grpSpPr>
        <a:xfrm>
          <a:off x="0" y="0"/>
          <a:ext cx="0" cy="0"/>
          <a:chOff x="0" y="0"/>
          <a:chExt cx="0" cy="0"/>
        </a:xfrm>
      </p:grpSpPr>
      <p:sp>
        <p:nvSpPr>
          <p:cNvPr id="35" name="Google Shape;35;g14b5d431ea2_0_117"/>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6" name="Google Shape;36;g14b5d431ea2_0_117"/>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37" name="Google Shape;37;g14b5d431ea2_0_117"/>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38" name="Google Shape;38;g14b5d431ea2_0_117"/>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41" name="Shape 41"/>
        <p:cNvGrpSpPr/>
        <p:nvPr/>
      </p:nvGrpSpPr>
      <p:grpSpPr>
        <a:xfrm>
          <a:off x="0" y="0"/>
          <a:ext cx="0" cy="0"/>
          <a:chOff x="0" y="0"/>
          <a:chExt cx="0" cy="0"/>
        </a:xfrm>
      </p:grpSpPr>
      <p:sp>
        <p:nvSpPr>
          <p:cNvPr id="42" name="Google Shape;42;g139b5aa61ea_0_92"/>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3" name="Google Shape;43;g139b5aa61ea_0_92"/>
          <p:cNvPicPr preferRelativeResize="0"/>
          <p:nvPr/>
        </p:nvPicPr>
        <p:blipFill rotWithShape="1">
          <a:blip r:embed="rId2">
            <a:alphaModFix/>
          </a:blip>
          <a:srcRect b="-9684" l="-7535" r="-5779" t="-8128"/>
          <a:stretch/>
        </p:blipFill>
        <p:spPr>
          <a:xfrm>
            <a:off x="8055750" y="4325600"/>
            <a:ext cx="835000" cy="643375"/>
          </a:xfrm>
          <a:prstGeom prst="rect">
            <a:avLst/>
          </a:prstGeom>
          <a:noFill/>
          <a:ln>
            <a:noFill/>
          </a:ln>
        </p:spPr>
      </p:pic>
      <p:sp>
        <p:nvSpPr>
          <p:cNvPr id="44" name="Google Shape;44;g139b5aa61ea_0_92"/>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45" name="Google Shape;45;g139b5aa61ea_0_92"/>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3.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10" Type="http://schemas.openxmlformats.org/officeDocument/2006/relationships/theme" Target="../theme/theme1.xml"/><Relationship Id="rId9" Type="http://schemas.openxmlformats.org/officeDocument/2006/relationships/slideLayout" Target="../slideLayouts/slideLayout17.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10" Type="http://schemas.openxmlformats.org/officeDocument/2006/relationships/theme" Target="../theme/theme2.xml"/><Relationship Id="rId9" Type="http://schemas.openxmlformats.org/officeDocument/2006/relationships/slideLayout" Target="../slideLayouts/slideLayout26.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39" name="Shape 39"/>
        <p:cNvGrpSpPr/>
        <p:nvPr/>
      </p:nvGrpSpPr>
      <p:grpSpPr>
        <a:xfrm>
          <a:off x="0" y="0"/>
          <a:ext cx="0" cy="0"/>
          <a:chOff x="0" y="0"/>
          <a:chExt cx="0" cy="0"/>
        </a:xfrm>
      </p:grpSpPr>
      <p:sp>
        <p:nvSpPr>
          <p:cNvPr id="40" name="Google Shape;40;g139b5aa61ea_0_6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85" name="Shape 85"/>
        <p:cNvGrpSpPr/>
        <p:nvPr/>
      </p:nvGrpSpPr>
      <p:grpSpPr>
        <a:xfrm>
          <a:off x="0" y="0"/>
          <a:ext cx="0" cy="0"/>
          <a:chOff x="0" y="0"/>
          <a:chExt cx="0" cy="0"/>
        </a:xfrm>
      </p:grpSpPr>
      <p:sp>
        <p:nvSpPr>
          <p:cNvPr id="86" name="Google Shape;86;g249bd23eefa_0_18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20.png"/><Relationship Id="rId4" Type="http://schemas.openxmlformats.org/officeDocument/2006/relationships/hyperlink" Target="https://www.rsph.org.uk/static/1997fb77-2b38-4b7f-8725b21e158d009a/Gambling-short-paperv4.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1.xml"/><Relationship Id="rId3" Type="http://schemas.openxmlformats.org/officeDocument/2006/relationships/image" Target="../media/image29.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2.xml"/><Relationship Id="rId3" Type="http://schemas.openxmlformats.org/officeDocument/2006/relationships/image" Target="../media/image26.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3.xml"/><Relationship Id="rId3" Type="http://schemas.openxmlformats.org/officeDocument/2006/relationships/image" Target="../media/image26.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4.xml"/><Relationship Id="rId3" Type="http://schemas.openxmlformats.org/officeDocument/2006/relationships/image" Target="../media/image18.png"/><Relationship Id="rId4" Type="http://schemas.openxmlformats.org/officeDocument/2006/relationships/image" Target="../media/image23.png"/><Relationship Id="rId5" Type="http://schemas.openxmlformats.org/officeDocument/2006/relationships/image" Target="../media/image30.png"/><Relationship Id="rId6" Type="http://schemas.openxmlformats.org/officeDocument/2006/relationships/image" Target="../media/image3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7.xml"/><Relationship Id="rId3" Type="http://schemas.openxmlformats.org/officeDocument/2006/relationships/hyperlink" Target="http://www.youtube.com/watch?v=ZBVn0JudtJM" TargetMode="External"/><Relationship Id="rId4" Type="http://schemas.openxmlformats.org/officeDocument/2006/relationships/image" Target="../media/image3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2.xml"/><Relationship Id="rId3" Type="http://schemas.openxmlformats.org/officeDocument/2006/relationships/image" Target="../media/image3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hyperlink" Target="https://www.citizensadvice.org.uk/debt-and-money/" TargetMode="External"/><Relationship Id="rId4" Type="http://schemas.openxmlformats.org/officeDocument/2006/relationships/image" Target="../media/image34.png"/><Relationship Id="rId5" Type="http://schemas.openxmlformats.org/officeDocument/2006/relationships/image" Target="../media/image32.png"/><Relationship Id="rId6" Type="http://schemas.openxmlformats.org/officeDocument/2006/relationships/hyperlink" Target="https://www.nationaldebtline.org/" TargetMode="External"/><Relationship Id="rId7" Type="http://schemas.openxmlformats.org/officeDocument/2006/relationships/hyperlink" Target="http://www.moneyadvicetrust.org/Pages/default.aspx" TargetMode="External"/><Relationship Id="rId8" Type="http://schemas.openxmlformats.org/officeDocument/2006/relationships/image" Target="../media/image3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6.xml"/><Relationship Id="rId3" Type="http://schemas.openxmlformats.org/officeDocument/2006/relationships/hyperlink" Target="https://parentzone.org.uk/article/loot-boxes" TargetMode="External"/><Relationship Id="rId4" Type="http://schemas.openxmlformats.org/officeDocument/2006/relationships/hyperlink" Target="https://www.nspcc.org.uk/keeping-children-safe/online-safety/online-safety-blog/loot-boxes/%20https://www.lboro.ac.uk/news-events/news/2022/november/loot-box-report-emotional-financial-harm-children/" TargetMode="External"/><Relationship Id="rId11" Type="http://schemas.openxmlformats.org/officeDocument/2006/relationships/hyperlink" Target="https://ftflic.com/learning-hub/" TargetMode="External"/><Relationship Id="rId10" Type="http://schemas.openxmlformats.org/officeDocument/2006/relationships/hyperlink" Target="https://www.gamesindustry.biz/18-countries-back-report-calling-for-loot-box-regulations" TargetMode="External"/><Relationship Id="rId9" Type="http://schemas.openxmlformats.org/officeDocument/2006/relationships/hyperlink" Target="https://www.ncl.ac.uk/press/articles/latest/2022/11/lootboxes/#:~:text=In%2Dgame%20purchases%20such%20as,to%20children%20and%20young%20people.&amp;text=Children%20find%20it%20difficult%20to,leading%20to%20poor%20spending%20decisions.&amp;text=Digital%20items%20are%20highly%20desirable%20and%20collectible%2C%20driving%20repeat%20buyingnt/uploads/2022/10/ESRC-BGG-Final-Report-2022.pdf" TargetMode="External"/><Relationship Id="rId5" Type="http://schemas.openxmlformats.org/officeDocument/2006/relationships/hyperlink" Target="https://www.rsph.org.uk/about-us/news/over-1-in-10-young-gamers-get-into-debt-because-of-loot-boxes.html" TargetMode="External"/><Relationship Id="rId6" Type="http://schemas.openxmlformats.org/officeDocument/2006/relationships/hyperlink" Target="https://www.internetmatters.org/resources/online-money-management-guide/in-game-spending-tips-to-support-young-people/" TargetMode="External"/><Relationship Id="rId7" Type="http://schemas.openxmlformats.org/officeDocument/2006/relationships/hyperlink" Target="https://www.breckfoundation.org/post/the-hidden-cost-of-games" TargetMode="External"/><Relationship Id="rId8" Type="http://schemas.openxmlformats.org/officeDocument/2006/relationships/hyperlink" Target="http://www.gaminggamblingresearch.org.uk/wp-content/uploads/2022/10/ESRC-BGG-Final-Report-2022.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21.png"/><Relationship Id="rId4" Type="http://schemas.openxmlformats.org/officeDocument/2006/relationships/image" Target="../media/image7.png"/><Relationship Id="rId5"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hyperlink" Target="http://www.youtube.com/watch?v=fKK9nVLvhGM" TargetMode="Externa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17.png"/><Relationship Id="rId4" Type="http://schemas.openxmlformats.org/officeDocument/2006/relationships/image" Target="../media/image27.png"/><Relationship Id="rId5" Type="http://schemas.openxmlformats.org/officeDocument/2006/relationships/image" Target="../media/image25.png"/><Relationship Id="rId6" Type="http://schemas.openxmlformats.org/officeDocument/2006/relationships/image" Target="../media/image22.png"/><Relationship Id="rId7"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2A33"/>
        </a:solidFill>
      </p:bgPr>
    </p:bg>
    <p:spTree>
      <p:nvGrpSpPr>
        <p:cNvPr id="134" name="Shape 134"/>
        <p:cNvGrpSpPr/>
        <p:nvPr/>
      </p:nvGrpSpPr>
      <p:grpSpPr>
        <a:xfrm>
          <a:off x="0" y="0"/>
          <a:ext cx="0" cy="0"/>
          <a:chOff x="0" y="0"/>
          <a:chExt cx="0" cy="0"/>
        </a:xfrm>
      </p:grpSpPr>
      <p:sp>
        <p:nvSpPr>
          <p:cNvPr id="135" name="Google Shape;135;g25ebec4249c_0_50"/>
          <p:cNvSpPr txBox="1"/>
          <p:nvPr>
            <p:ph type="ctrTitle"/>
          </p:nvPr>
        </p:nvSpPr>
        <p:spPr>
          <a:xfrm>
            <a:off x="360375" y="1253100"/>
            <a:ext cx="8012100" cy="1884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1" i="0" lang="en-GB" sz="4800" u="none" cap="none" strike="noStrike">
                <a:solidFill>
                  <a:schemeClr val="lt1"/>
                </a:solidFill>
                <a:latin typeface="Lato Black"/>
                <a:ea typeface="Lato Black"/>
                <a:cs typeface="Lato Black"/>
                <a:sym typeface="Lato Black"/>
              </a:rPr>
              <a:t>How to </a:t>
            </a:r>
            <a:r>
              <a:rPr b="1" lang="en-GB" sz="4800">
                <a:solidFill>
                  <a:schemeClr val="lt1"/>
                </a:solidFill>
                <a:latin typeface="Lato Black"/>
                <a:ea typeface="Lato Black"/>
                <a:cs typeface="Lato Black"/>
                <a:sym typeface="Lato Black"/>
              </a:rPr>
              <a:t>manage </a:t>
            </a:r>
            <a:endParaRPr b="1" sz="4800">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3600"/>
              <a:buFont typeface="Arial"/>
              <a:buNone/>
            </a:pPr>
            <a:r>
              <a:rPr b="1" lang="en-GB" sz="4800">
                <a:solidFill>
                  <a:schemeClr val="lt1"/>
                </a:solidFill>
                <a:latin typeface="Lato Black"/>
                <a:ea typeface="Lato Black"/>
                <a:cs typeface="Lato Black"/>
                <a:sym typeface="Lato Black"/>
              </a:rPr>
              <a:t>financial risk</a:t>
            </a:r>
            <a:r>
              <a:rPr b="1" i="0" lang="en-GB" sz="4800" u="none" cap="none" strike="noStrike">
                <a:solidFill>
                  <a:schemeClr val="lt1"/>
                </a:solidFill>
                <a:latin typeface="Lato Black"/>
                <a:ea typeface="Lato Black"/>
                <a:cs typeface="Lato Black"/>
                <a:sym typeface="Lato Black"/>
              </a:rPr>
              <a:t> </a:t>
            </a:r>
            <a:endParaRPr b="1" i="0" sz="4800" u="none" cap="none" strike="noStrike">
              <a:solidFill>
                <a:schemeClr val="lt1"/>
              </a:solidFill>
              <a:latin typeface="Lato Black"/>
              <a:ea typeface="Lato Black"/>
              <a:cs typeface="Lato Black"/>
              <a:sym typeface="Lato Black"/>
            </a:endParaRPr>
          </a:p>
        </p:txBody>
      </p:sp>
      <p:sp>
        <p:nvSpPr>
          <p:cNvPr id="136" name="Google Shape;136;g25ebec4249c_0_50"/>
          <p:cNvSpPr txBox="1"/>
          <p:nvPr/>
        </p:nvSpPr>
        <p:spPr>
          <a:xfrm>
            <a:off x="360375" y="4529800"/>
            <a:ext cx="66813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000"/>
              <a:buFont typeface="Arial"/>
              <a:buNone/>
            </a:pPr>
            <a:r>
              <a:rPr b="1" lang="en-GB" sz="1000">
                <a:solidFill>
                  <a:schemeClr val="accent2"/>
                </a:solidFill>
              </a:rPr>
              <a:t>This session is aimed at Year 9 and is also appropriate or KS4 and KS5</a:t>
            </a:r>
            <a:endParaRPr b="1" sz="1000">
              <a:solidFill>
                <a:schemeClr val="accent2"/>
              </a:solidFill>
            </a:endParaRPr>
          </a:p>
          <a:p>
            <a:pPr indent="0" lvl="0" marL="0" marR="0" rtl="0" algn="l">
              <a:lnSpc>
                <a:spcPct val="100000"/>
              </a:lnSpc>
              <a:spcBef>
                <a:spcPts val="0"/>
              </a:spcBef>
              <a:spcAft>
                <a:spcPts val="0"/>
              </a:spcAft>
              <a:buClr>
                <a:srgbClr val="000000"/>
              </a:buClr>
              <a:buSzPts val="1000"/>
              <a:buFont typeface="Arial"/>
              <a:buNone/>
            </a:pPr>
            <a:r>
              <a:t/>
            </a:r>
            <a:endParaRPr b="1" sz="1000">
              <a:solidFill>
                <a:schemeClr val="accent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g1821680791e_0_111"/>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r>
              <a:rPr lang="en-GB">
                <a:latin typeface="Lato"/>
                <a:ea typeface="Lato"/>
                <a:cs typeface="Lato"/>
                <a:sym typeface="Lato"/>
              </a:rPr>
              <a:t>10</a:t>
            </a:r>
            <a:endParaRPr sz="1400">
              <a:latin typeface="Lato"/>
              <a:ea typeface="Lato"/>
              <a:cs typeface="Lato"/>
              <a:sym typeface="Lato"/>
            </a:endParaRPr>
          </a:p>
        </p:txBody>
      </p:sp>
      <p:grpSp>
        <p:nvGrpSpPr>
          <p:cNvPr id="225" name="Google Shape;225;g1821680791e_0_111"/>
          <p:cNvGrpSpPr/>
          <p:nvPr/>
        </p:nvGrpSpPr>
        <p:grpSpPr>
          <a:xfrm>
            <a:off x="5647380" y="1391210"/>
            <a:ext cx="3143777" cy="2642834"/>
            <a:chOff x="5925650" y="1503838"/>
            <a:chExt cx="2154600" cy="1773000"/>
          </a:xfrm>
        </p:grpSpPr>
        <p:sp>
          <p:nvSpPr>
            <p:cNvPr id="226" name="Google Shape;226;g1821680791e_0_111"/>
            <p:cNvSpPr/>
            <p:nvPr/>
          </p:nvSpPr>
          <p:spPr>
            <a:xfrm>
              <a:off x="5925650" y="1503838"/>
              <a:ext cx="2154600" cy="1773000"/>
            </a:xfrm>
            <a:prstGeom prst="rect">
              <a:avLst/>
            </a:prstGeom>
            <a:solidFill>
              <a:schemeClr val="lt1"/>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27" name="Google Shape;227;g1821680791e_0_111"/>
            <p:cNvPicPr preferRelativeResize="0"/>
            <p:nvPr/>
          </p:nvPicPr>
          <p:blipFill rotWithShape="1">
            <a:blip r:embed="rId3">
              <a:alphaModFix/>
            </a:blip>
            <a:srcRect b="0" l="0" r="0" t="0"/>
            <a:stretch/>
          </p:blipFill>
          <p:spPr>
            <a:xfrm>
              <a:off x="6022200" y="1609175"/>
              <a:ext cx="1956925" cy="1588700"/>
            </a:xfrm>
            <a:prstGeom prst="rect">
              <a:avLst/>
            </a:prstGeom>
            <a:noFill/>
            <a:ln>
              <a:noFill/>
            </a:ln>
          </p:spPr>
        </p:pic>
      </p:grpSp>
      <p:sp>
        <p:nvSpPr>
          <p:cNvPr id="228" name="Google Shape;228;g1821680791e_0_111"/>
          <p:cNvSpPr txBox="1"/>
          <p:nvPr/>
        </p:nvSpPr>
        <p:spPr>
          <a:xfrm>
            <a:off x="277100" y="1391200"/>
            <a:ext cx="5110800" cy="2893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accent1"/>
                </a:solidFill>
                <a:latin typeface="Lato"/>
                <a:ea typeface="Lato"/>
                <a:cs typeface="Lato"/>
                <a:sym typeface="Lato"/>
              </a:rPr>
              <a:t>Loot boxes are virtual treasure chests contained inside video games, where the contents are randomly selected. Players acquire the loot boxes, often paying for them with ‘real-world’ money. It is a </a:t>
            </a:r>
            <a:r>
              <a:rPr b="1" i="0" lang="en-GB" sz="1600" u="none" cap="none" strike="noStrike">
                <a:solidFill>
                  <a:schemeClr val="accent1"/>
                </a:solidFill>
                <a:latin typeface="Lato"/>
                <a:ea typeface="Lato"/>
                <a:cs typeface="Lato"/>
                <a:sym typeface="Lato"/>
              </a:rPr>
              <a:t>gamble</a:t>
            </a:r>
            <a:r>
              <a:rPr b="0" i="0" lang="en-GB" sz="1600" u="none" cap="none" strike="noStrike">
                <a:solidFill>
                  <a:schemeClr val="accent1"/>
                </a:solidFill>
                <a:latin typeface="Lato"/>
                <a:ea typeface="Lato"/>
                <a:cs typeface="Lato"/>
                <a:sym typeface="Lato"/>
              </a:rPr>
              <a:t> because they have no idea whether the box contains an item which they want (to improve or customise their experience of the game), or the odds of it doing so. </a:t>
            </a:r>
            <a:endParaRPr b="0" i="0" sz="16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accent1"/>
                </a:solidFill>
                <a:latin typeface="Lato"/>
                <a:ea typeface="Lato"/>
                <a:cs typeface="Lato"/>
                <a:sym typeface="Lato"/>
              </a:rPr>
              <a:t>Loot boxes are big money for major games publishers, accounting for between 11% and one third of the annual sales of publishers. In the UK, it is estimated that over £700 million is spent each year on loot boxes.</a:t>
            </a:r>
            <a:endParaRPr b="0" i="0" sz="1600" u="none" cap="none" strike="noStrike">
              <a:solidFill>
                <a:schemeClr val="accent1"/>
              </a:solidFill>
              <a:latin typeface="Lato"/>
              <a:ea typeface="Lato"/>
              <a:cs typeface="Lato"/>
              <a:sym typeface="Lato"/>
            </a:endParaRPr>
          </a:p>
        </p:txBody>
      </p:sp>
      <p:sp>
        <p:nvSpPr>
          <p:cNvPr id="229" name="Google Shape;229;g1821680791e_0_111"/>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What are loot boxes?</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g279441aa88e_0_0"/>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
        <p:nvSpPr>
          <p:cNvPr id="235" name="Google Shape;235;g279441aa88e_0_0"/>
          <p:cNvSpPr txBox="1"/>
          <p:nvPr>
            <p:ph idx="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
        <p:nvSpPr>
          <p:cNvPr id="236" name="Google Shape;236;g279441aa88e_0_0"/>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Optional literacy activity</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g1821680791e_0_134"/>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r>
              <a:rPr lang="en-GB">
                <a:latin typeface="Lato"/>
                <a:ea typeface="Lato"/>
                <a:cs typeface="Lato"/>
                <a:sym typeface="Lato"/>
              </a:rPr>
              <a:t>11</a:t>
            </a:r>
            <a:endParaRPr>
              <a:latin typeface="Lato"/>
              <a:ea typeface="Lato"/>
              <a:cs typeface="Lato"/>
              <a:sym typeface="Lato"/>
            </a:endParaRPr>
          </a:p>
        </p:txBody>
      </p:sp>
      <p:sp>
        <p:nvSpPr>
          <p:cNvPr id="242" name="Google Shape;242;g1821680791e_0_134"/>
          <p:cNvSpPr txBox="1"/>
          <p:nvPr/>
        </p:nvSpPr>
        <p:spPr>
          <a:xfrm>
            <a:off x="360375" y="1617450"/>
            <a:ext cx="4386600" cy="1908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accent1"/>
                </a:solidFill>
                <a:latin typeface="Lato"/>
                <a:ea typeface="Lato"/>
                <a:cs typeface="Lato"/>
                <a:sym typeface="Lato"/>
              </a:rPr>
              <a:t>Let’s read through some information on loot boxes and young people’s spending behaviour.</a:t>
            </a:r>
            <a:endParaRPr b="0" i="0" sz="16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accent1"/>
                </a:solidFill>
                <a:latin typeface="Lato"/>
                <a:ea typeface="Lato"/>
                <a:cs typeface="Lato"/>
                <a:sym typeface="Lato"/>
              </a:rPr>
              <a:t>Make a list of 5 -10 number facts from the text.</a:t>
            </a:r>
            <a:endParaRPr b="0" i="0" sz="16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accent1"/>
                </a:solidFill>
                <a:latin typeface="Lato"/>
                <a:ea typeface="Lato"/>
                <a:cs typeface="Lato"/>
                <a:sym typeface="Lato"/>
              </a:rPr>
              <a:t>For example, ‘</a:t>
            </a:r>
            <a:r>
              <a:rPr b="0" i="1" lang="en-GB" sz="1600" u="none" cap="none" strike="noStrike">
                <a:solidFill>
                  <a:schemeClr val="accent1"/>
                </a:solidFill>
                <a:latin typeface="Lato"/>
                <a:ea typeface="Lato"/>
                <a:cs typeface="Lato"/>
                <a:sym typeface="Lato"/>
              </a:rPr>
              <a:t>almost one in four (22%) reported spending over £100’.   </a:t>
            </a:r>
            <a:endParaRPr b="0" i="1" sz="1600" u="none" cap="none" strike="noStrike">
              <a:solidFill>
                <a:schemeClr val="accent1"/>
              </a:solidFill>
              <a:latin typeface="Lato"/>
              <a:ea typeface="Lato"/>
              <a:cs typeface="Lato"/>
              <a:sym typeface="Lato"/>
            </a:endParaRPr>
          </a:p>
        </p:txBody>
      </p:sp>
      <p:sp>
        <p:nvSpPr>
          <p:cNvPr id="243" name="Google Shape;243;g1821680791e_0_134"/>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What are loot boxes?</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pic>
        <p:nvPicPr>
          <p:cNvPr id="244" name="Google Shape;244;g1821680791e_0_134"/>
          <p:cNvPicPr preferRelativeResize="0"/>
          <p:nvPr/>
        </p:nvPicPr>
        <p:blipFill rotWithShape="1">
          <a:blip r:embed="rId3">
            <a:alphaModFix/>
          </a:blip>
          <a:srcRect b="12997" l="45766" r="27282" t="19127"/>
          <a:stretch/>
        </p:blipFill>
        <p:spPr>
          <a:xfrm>
            <a:off x="5776450" y="1362425"/>
            <a:ext cx="2053877" cy="2909650"/>
          </a:xfrm>
          <a:prstGeom prst="rect">
            <a:avLst/>
          </a:prstGeom>
          <a:noFill/>
          <a:ln cap="flat" cmpd="sng" w="28575">
            <a:solidFill>
              <a:schemeClr val="accent2"/>
            </a:solidFill>
            <a:prstDash val="solid"/>
            <a:round/>
            <a:headEnd len="sm" w="sm" type="none"/>
            <a:tailEnd len="sm" w="sm" type="none"/>
          </a:ln>
        </p:spPr>
      </p:pic>
      <p:sp>
        <p:nvSpPr>
          <p:cNvPr id="245" name="Google Shape;245;g1821680791e_0_134"/>
          <p:cNvSpPr txBox="1"/>
          <p:nvPr/>
        </p:nvSpPr>
        <p:spPr>
          <a:xfrm>
            <a:off x="79000" y="4739750"/>
            <a:ext cx="61452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lang="en-GB" sz="1000">
                <a:solidFill>
                  <a:schemeClr val="accent2"/>
                </a:solidFill>
                <a:latin typeface="Lato"/>
                <a:ea typeface="Lato"/>
                <a:cs typeface="Lato"/>
                <a:sym typeface="Lato"/>
              </a:rPr>
              <a:t>Resource 1 - Loot boxes</a:t>
            </a:r>
            <a:endParaRPr sz="1000">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Lato"/>
                <a:ea typeface="Lato"/>
                <a:cs typeface="Lato"/>
                <a:sym typeface="Lato"/>
              </a:rPr>
              <a:t>Source </a:t>
            </a:r>
            <a:r>
              <a:rPr b="0" i="0" lang="en-GB" sz="800" u="sng" cap="none" strike="noStrike">
                <a:solidFill>
                  <a:schemeClr val="hlink"/>
                </a:solidFill>
                <a:latin typeface="Lato"/>
                <a:ea typeface="Lato"/>
                <a:cs typeface="Lato"/>
                <a:sym typeface="Lato"/>
                <a:hlinkClick r:id="rId4"/>
              </a:rPr>
              <a:t>https://www.rsph.org.uk/static/1997fb77-2b38-4b7f-8725b21e158d009a/Gambling-short-paperv4.pdf</a:t>
            </a:r>
            <a:r>
              <a:rPr b="0" i="0" lang="en-GB" sz="800" u="none" cap="none" strike="noStrike">
                <a:solidFill>
                  <a:srgbClr val="000000"/>
                </a:solidFill>
                <a:latin typeface="Lato"/>
                <a:ea typeface="Lato"/>
                <a:cs typeface="Lato"/>
                <a:sym typeface="Lato"/>
              </a:rPr>
              <a:t> | pg 2-3  </a:t>
            </a:r>
            <a:endParaRPr b="0" i="0" sz="800" u="none" cap="none" strike="noStrike">
              <a:solidFill>
                <a:srgbClr val="000000"/>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g279441aa88e_0_6"/>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251" name="Google Shape;251;g279441aa88e_0_6"/>
          <p:cNvSpPr txBox="1"/>
          <p:nvPr>
            <p:ph idx="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252" name="Google Shape;252;g279441aa88e_0_6"/>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End of o</a:t>
            </a:r>
            <a:r>
              <a:rPr b="1" lang="en-GB" sz="2900">
                <a:solidFill>
                  <a:schemeClr val="accent2"/>
                </a:solidFill>
                <a:latin typeface="Lato"/>
                <a:ea typeface="Lato"/>
                <a:cs typeface="Lato"/>
                <a:sym typeface="Lato"/>
              </a:rPr>
              <a:t>ptional literacy activity</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g1821680791e_0_27"/>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r>
              <a:rPr lang="en-GB">
                <a:latin typeface="Lato"/>
                <a:ea typeface="Lato"/>
                <a:cs typeface="Lato"/>
                <a:sym typeface="Lato"/>
              </a:rPr>
              <a:t>12</a:t>
            </a:r>
            <a:endParaRPr sz="1400">
              <a:latin typeface="Lato"/>
              <a:ea typeface="Lato"/>
              <a:cs typeface="Lato"/>
              <a:sym typeface="Lato"/>
            </a:endParaRPr>
          </a:p>
        </p:txBody>
      </p:sp>
      <p:sp>
        <p:nvSpPr>
          <p:cNvPr id="258" name="Google Shape;258;g1821680791e_0_27"/>
          <p:cNvSpPr txBox="1"/>
          <p:nvPr/>
        </p:nvSpPr>
        <p:spPr>
          <a:xfrm>
            <a:off x="1054875" y="1599050"/>
            <a:ext cx="2043600" cy="17856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Lato Black"/>
                <a:ea typeface="Lato Black"/>
                <a:cs typeface="Lato Black"/>
                <a:sym typeface="Lato Black"/>
              </a:rPr>
              <a:t>23%</a:t>
            </a:r>
            <a:endParaRPr b="0" i="0" sz="4400" u="none" cap="none" strike="noStrike">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Lato Black"/>
              <a:ea typeface="Lato Black"/>
              <a:cs typeface="Lato Black"/>
              <a:sym typeface="Lato Black"/>
            </a:endParaRPr>
          </a:p>
        </p:txBody>
      </p:sp>
      <p:sp>
        <p:nvSpPr>
          <p:cNvPr id="259" name="Google Shape;259;g1821680791e_0_27"/>
          <p:cNvSpPr txBox="1"/>
          <p:nvPr/>
        </p:nvSpPr>
        <p:spPr>
          <a:xfrm>
            <a:off x="3424013" y="1599050"/>
            <a:ext cx="2043600" cy="17856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Lato Black"/>
                <a:ea typeface="Lato Black"/>
                <a:cs typeface="Lato Black"/>
                <a:sym typeface="Lato Black"/>
              </a:rPr>
              <a:t>15%</a:t>
            </a:r>
            <a:endParaRPr b="0" i="0" sz="4400" u="none" cap="none" strike="noStrike">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Lato Black"/>
              <a:ea typeface="Lato Black"/>
              <a:cs typeface="Lato Black"/>
              <a:sym typeface="Lato Black"/>
            </a:endParaRPr>
          </a:p>
        </p:txBody>
      </p:sp>
      <p:sp>
        <p:nvSpPr>
          <p:cNvPr id="260" name="Google Shape;260;g1821680791e_0_27"/>
          <p:cNvSpPr txBox="1"/>
          <p:nvPr/>
        </p:nvSpPr>
        <p:spPr>
          <a:xfrm>
            <a:off x="5793150" y="1599050"/>
            <a:ext cx="2043600" cy="17856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Lato Black"/>
                <a:ea typeface="Lato Black"/>
                <a:cs typeface="Lato Black"/>
                <a:sym typeface="Lato Black"/>
              </a:rPr>
              <a:t>33%</a:t>
            </a:r>
            <a:endParaRPr b="0" i="0" sz="4400" u="none" cap="none" strike="noStrike">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Lato Black"/>
              <a:ea typeface="Lato Black"/>
              <a:cs typeface="Lato Black"/>
              <a:sym typeface="Lato Black"/>
            </a:endParaRPr>
          </a:p>
        </p:txBody>
      </p:sp>
      <p:sp>
        <p:nvSpPr>
          <p:cNvPr id="261" name="Google Shape;261;g1821680791e_0_27"/>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The cost of gaming</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262" name="Google Shape;262;g1821680791e_0_27"/>
          <p:cNvSpPr txBox="1"/>
          <p:nvPr/>
        </p:nvSpPr>
        <p:spPr>
          <a:xfrm>
            <a:off x="1054875" y="3602175"/>
            <a:ext cx="6781800" cy="7389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accent1"/>
                </a:solidFill>
                <a:latin typeface="Lato"/>
                <a:ea typeface="Lato"/>
                <a:cs typeface="Lato"/>
                <a:sym typeface="Lato"/>
              </a:rPr>
              <a:t>What percentage of young people</a:t>
            </a:r>
            <a:endParaRPr b="0" i="0" sz="1800" u="none" cap="none" strike="noStrike">
              <a:solidFill>
                <a:schemeClr val="accen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accent1"/>
                </a:solidFill>
                <a:latin typeface="Lato"/>
                <a:ea typeface="Lato"/>
                <a:cs typeface="Lato"/>
                <a:sym typeface="Lato"/>
              </a:rPr>
              <a:t>said they had paid money to open loot boxes?</a:t>
            </a:r>
            <a:endParaRPr b="0" i="0" sz="1800" u="none" cap="none" strike="noStrike">
              <a:solidFill>
                <a:schemeClr val="accent1"/>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g1821680791e_0_60"/>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13</a:t>
            </a:r>
            <a:endParaRPr sz="1400">
              <a:latin typeface="Lato"/>
              <a:ea typeface="Lato"/>
              <a:cs typeface="Lato"/>
              <a:sym typeface="Lato"/>
            </a:endParaRPr>
          </a:p>
        </p:txBody>
      </p:sp>
      <p:sp>
        <p:nvSpPr>
          <p:cNvPr id="268" name="Google Shape;268;g1821680791e_0_60"/>
          <p:cNvSpPr txBox="1"/>
          <p:nvPr/>
        </p:nvSpPr>
        <p:spPr>
          <a:xfrm>
            <a:off x="1054875" y="1599050"/>
            <a:ext cx="2043600" cy="1785600"/>
          </a:xfrm>
          <a:prstGeom prst="rect">
            <a:avLst/>
          </a:prstGeom>
          <a:solidFill>
            <a:srgbClr val="5CCE4B"/>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Lato Black"/>
                <a:ea typeface="Lato Black"/>
                <a:cs typeface="Lato Black"/>
                <a:sym typeface="Lato Black"/>
              </a:rPr>
              <a:t>23%</a:t>
            </a:r>
            <a:endParaRPr b="0" i="0" sz="4400" u="none" cap="none" strike="noStrike">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Lato Black"/>
              <a:ea typeface="Lato Black"/>
              <a:cs typeface="Lato Black"/>
              <a:sym typeface="Lato Black"/>
            </a:endParaRPr>
          </a:p>
        </p:txBody>
      </p:sp>
      <p:sp>
        <p:nvSpPr>
          <p:cNvPr id="269" name="Google Shape;269;g1821680791e_0_60"/>
          <p:cNvSpPr txBox="1"/>
          <p:nvPr/>
        </p:nvSpPr>
        <p:spPr>
          <a:xfrm>
            <a:off x="3424013" y="1599050"/>
            <a:ext cx="2043600" cy="17856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Lato Black"/>
                <a:ea typeface="Lato Black"/>
                <a:cs typeface="Lato Black"/>
                <a:sym typeface="Lato Black"/>
              </a:rPr>
              <a:t>15%</a:t>
            </a:r>
            <a:endParaRPr b="0" i="0" sz="4400" u="none" cap="none" strike="noStrike">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Lato Black"/>
              <a:ea typeface="Lato Black"/>
              <a:cs typeface="Lato Black"/>
              <a:sym typeface="Lato Black"/>
            </a:endParaRPr>
          </a:p>
        </p:txBody>
      </p:sp>
      <p:sp>
        <p:nvSpPr>
          <p:cNvPr id="270" name="Google Shape;270;g1821680791e_0_60"/>
          <p:cNvSpPr txBox="1"/>
          <p:nvPr/>
        </p:nvSpPr>
        <p:spPr>
          <a:xfrm>
            <a:off x="5793150" y="1599050"/>
            <a:ext cx="2043600" cy="17856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Lato Black"/>
                <a:ea typeface="Lato Black"/>
                <a:cs typeface="Lato Black"/>
                <a:sym typeface="Lato Black"/>
              </a:rPr>
              <a:t>33%</a:t>
            </a:r>
            <a:endParaRPr b="0" i="0" sz="4400" u="none" cap="none" strike="noStrike">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Lato Black"/>
              <a:ea typeface="Lato Black"/>
              <a:cs typeface="Lato Black"/>
              <a:sym typeface="Lato Black"/>
            </a:endParaRPr>
          </a:p>
        </p:txBody>
      </p:sp>
      <p:sp>
        <p:nvSpPr>
          <p:cNvPr id="271" name="Google Shape;271;g1821680791e_0_60"/>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The cost of gaming</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272" name="Google Shape;272;g1821680791e_0_60"/>
          <p:cNvSpPr txBox="1"/>
          <p:nvPr/>
        </p:nvSpPr>
        <p:spPr>
          <a:xfrm>
            <a:off x="1054875" y="3602175"/>
            <a:ext cx="6781800" cy="7389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accent1"/>
                </a:solidFill>
                <a:latin typeface="Lato"/>
                <a:ea typeface="Lato"/>
                <a:cs typeface="Lato"/>
                <a:sym typeface="Lato"/>
              </a:rPr>
              <a:t>Nearly one in four (23%) 11 to 16-year old gamers </a:t>
            </a:r>
            <a:endParaRPr b="0" i="0" sz="1800" u="none" cap="none" strike="noStrike">
              <a:solidFill>
                <a:schemeClr val="accen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accent1"/>
                </a:solidFill>
                <a:latin typeface="Lato"/>
                <a:ea typeface="Lato"/>
                <a:cs typeface="Lato"/>
                <a:sym typeface="Lato"/>
              </a:rPr>
              <a:t>said they had paid money to open loot boxes</a:t>
            </a:r>
            <a:endParaRPr b="0" i="0" sz="1800" u="none" cap="none" strike="noStrike">
              <a:solidFill>
                <a:schemeClr val="accent1"/>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g1821680791e_0_71"/>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14</a:t>
            </a:r>
            <a:endParaRPr sz="1400">
              <a:latin typeface="Lato"/>
              <a:ea typeface="Lato"/>
              <a:cs typeface="Lato"/>
              <a:sym typeface="Lato"/>
            </a:endParaRPr>
          </a:p>
        </p:txBody>
      </p:sp>
      <p:sp>
        <p:nvSpPr>
          <p:cNvPr id="278" name="Google Shape;278;g1821680791e_0_71"/>
          <p:cNvSpPr txBox="1"/>
          <p:nvPr/>
        </p:nvSpPr>
        <p:spPr>
          <a:xfrm>
            <a:off x="1054875" y="1599050"/>
            <a:ext cx="2043600" cy="17856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Lato Black"/>
                <a:ea typeface="Lato Black"/>
                <a:cs typeface="Lato Black"/>
                <a:sym typeface="Lato Black"/>
              </a:rPr>
              <a:t>23%</a:t>
            </a:r>
            <a:endParaRPr b="0" i="0" sz="4400" u="none" cap="none" strike="noStrike">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Lato Black"/>
              <a:ea typeface="Lato Black"/>
              <a:cs typeface="Lato Black"/>
              <a:sym typeface="Lato Black"/>
            </a:endParaRPr>
          </a:p>
        </p:txBody>
      </p:sp>
      <p:sp>
        <p:nvSpPr>
          <p:cNvPr id="279" name="Google Shape;279;g1821680791e_0_71"/>
          <p:cNvSpPr txBox="1"/>
          <p:nvPr/>
        </p:nvSpPr>
        <p:spPr>
          <a:xfrm>
            <a:off x="3424013" y="1599050"/>
            <a:ext cx="2043600" cy="17856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Lato Black"/>
                <a:ea typeface="Lato Black"/>
                <a:cs typeface="Lato Black"/>
                <a:sym typeface="Lato Black"/>
              </a:rPr>
              <a:t>15%</a:t>
            </a:r>
            <a:endParaRPr b="0" i="0" sz="4400" u="none" cap="none" strike="noStrike">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Lato Black"/>
              <a:ea typeface="Lato Black"/>
              <a:cs typeface="Lato Black"/>
              <a:sym typeface="Lato Black"/>
            </a:endParaRPr>
          </a:p>
        </p:txBody>
      </p:sp>
      <p:sp>
        <p:nvSpPr>
          <p:cNvPr id="280" name="Google Shape;280;g1821680791e_0_71"/>
          <p:cNvSpPr txBox="1"/>
          <p:nvPr/>
        </p:nvSpPr>
        <p:spPr>
          <a:xfrm>
            <a:off x="5793150" y="1599050"/>
            <a:ext cx="2043600" cy="17856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Lato Black"/>
                <a:ea typeface="Lato Black"/>
                <a:cs typeface="Lato Black"/>
                <a:sym typeface="Lato Black"/>
              </a:rPr>
              <a:t>33%</a:t>
            </a:r>
            <a:endParaRPr b="0" i="0" sz="4400" u="none" cap="none" strike="noStrike">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Lato Black"/>
              <a:ea typeface="Lato Black"/>
              <a:cs typeface="Lato Black"/>
              <a:sym typeface="Lato Black"/>
            </a:endParaRPr>
          </a:p>
        </p:txBody>
      </p:sp>
      <p:sp>
        <p:nvSpPr>
          <p:cNvPr id="281" name="Google Shape;281;g1821680791e_0_71"/>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The cost of gaming</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282" name="Google Shape;282;g1821680791e_0_71"/>
          <p:cNvSpPr txBox="1"/>
          <p:nvPr/>
        </p:nvSpPr>
        <p:spPr>
          <a:xfrm>
            <a:off x="1054875" y="3602175"/>
            <a:ext cx="6781800" cy="7389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accent1"/>
                </a:solidFill>
                <a:latin typeface="Lato"/>
                <a:ea typeface="Lato"/>
                <a:cs typeface="Lato"/>
                <a:sym typeface="Lato"/>
              </a:rPr>
              <a:t>What percentage of young people said they did not feel in control of their spending on loot boxes and did not keep track of spending?</a:t>
            </a:r>
            <a:endParaRPr b="0" i="0" sz="1800" u="none" cap="none" strike="noStrike">
              <a:solidFill>
                <a:schemeClr val="accent1"/>
              </a:solidFill>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g1821680791e_0_79"/>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15</a:t>
            </a:r>
            <a:endParaRPr sz="1400">
              <a:latin typeface="Lato"/>
              <a:ea typeface="Lato"/>
              <a:cs typeface="Lato"/>
              <a:sym typeface="Lato"/>
            </a:endParaRPr>
          </a:p>
        </p:txBody>
      </p:sp>
      <p:sp>
        <p:nvSpPr>
          <p:cNvPr id="288" name="Google Shape;288;g1821680791e_0_79"/>
          <p:cNvSpPr txBox="1"/>
          <p:nvPr/>
        </p:nvSpPr>
        <p:spPr>
          <a:xfrm>
            <a:off x="1054875" y="1599050"/>
            <a:ext cx="2043600" cy="17856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Lato Black"/>
                <a:ea typeface="Lato Black"/>
                <a:cs typeface="Lato Black"/>
                <a:sym typeface="Lato Black"/>
              </a:rPr>
              <a:t>23%</a:t>
            </a:r>
            <a:endParaRPr b="0" i="0" sz="4400" u="none" cap="none" strike="noStrike">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Lato Black"/>
              <a:ea typeface="Lato Black"/>
              <a:cs typeface="Lato Black"/>
              <a:sym typeface="Lato Black"/>
            </a:endParaRPr>
          </a:p>
        </p:txBody>
      </p:sp>
      <p:sp>
        <p:nvSpPr>
          <p:cNvPr id="289" name="Google Shape;289;g1821680791e_0_79"/>
          <p:cNvSpPr txBox="1"/>
          <p:nvPr/>
        </p:nvSpPr>
        <p:spPr>
          <a:xfrm>
            <a:off x="3424013" y="1599050"/>
            <a:ext cx="2043600" cy="17856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Lato Black"/>
                <a:ea typeface="Lato Black"/>
                <a:cs typeface="Lato Black"/>
                <a:sym typeface="Lato Black"/>
              </a:rPr>
              <a:t>15%</a:t>
            </a:r>
            <a:endParaRPr b="0" i="0" sz="4400" u="none" cap="none" strike="noStrike">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Lato Black"/>
              <a:ea typeface="Lato Black"/>
              <a:cs typeface="Lato Black"/>
              <a:sym typeface="Lato Black"/>
            </a:endParaRPr>
          </a:p>
        </p:txBody>
      </p:sp>
      <p:sp>
        <p:nvSpPr>
          <p:cNvPr id="290" name="Google Shape;290;g1821680791e_0_79"/>
          <p:cNvSpPr txBox="1"/>
          <p:nvPr/>
        </p:nvSpPr>
        <p:spPr>
          <a:xfrm>
            <a:off x="5793150" y="1599050"/>
            <a:ext cx="2043600" cy="1785600"/>
          </a:xfrm>
          <a:prstGeom prst="rect">
            <a:avLst/>
          </a:prstGeom>
          <a:solidFill>
            <a:srgbClr val="5CCE4B"/>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Lato Black"/>
                <a:ea typeface="Lato Black"/>
                <a:cs typeface="Lato Black"/>
                <a:sym typeface="Lato Black"/>
              </a:rPr>
              <a:t>33%</a:t>
            </a:r>
            <a:endParaRPr b="0" i="0" sz="4400" u="none" cap="none" strike="noStrike">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Lato Black"/>
              <a:ea typeface="Lato Black"/>
              <a:cs typeface="Lato Black"/>
              <a:sym typeface="Lato Black"/>
            </a:endParaRPr>
          </a:p>
        </p:txBody>
      </p:sp>
      <p:sp>
        <p:nvSpPr>
          <p:cNvPr id="291" name="Google Shape;291;g1821680791e_0_79"/>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The cost of gaming</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292" name="Google Shape;292;g1821680791e_0_79"/>
          <p:cNvSpPr txBox="1"/>
          <p:nvPr/>
        </p:nvSpPr>
        <p:spPr>
          <a:xfrm>
            <a:off x="1054875" y="3602175"/>
            <a:ext cx="6781800" cy="7389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accent1"/>
                </a:solidFill>
                <a:latin typeface="Lato"/>
                <a:ea typeface="Lato"/>
                <a:cs typeface="Lato"/>
                <a:sym typeface="Lato"/>
              </a:rPr>
              <a:t>One third (33%) of young people said they did not feel in control of their spending on loot boxes and did not keep track of spending</a:t>
            </a:r>
            <a:endParaRPr b="0" i="0" sz="1800" u="none" cap="none" strike="noStrike">
              <a:solidFill>
                <a:schemeClr val="accent1"/>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g1821680791e_0_87"/>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16</a:t>
            </a:r>
            <a:endParaRPr sz="1400">
              <a:latin typeface="Lato"/>
              <a:ea typeface="Lato"/>
              <a:cs typeface="Lato"/>
              <a:sym typeface="Lato"/>
            </a:endParaRPr>
          </a:p>
        </p:txBody>
      </p:sp>
      <p:sp>
        <p:nvSpPr>
          <p:cNvPr id="298" name="Google Shape;298;g1821680791e_0_87"/>
          <p:cNvSpPr txBox="1"/>
          <p:nvPr/>
        </p:nvSpPr>
        <p:spPr>
          <a:xfrm>
            <a:off x="1054875" y="1599050"/>
            <a:ext cx="2043600" cy="17856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Lato Black"/>
                <a:ea typeface="Lato Black"/>
                <a:cs typeface="Lato Black"/>
                <a:sym typeface="Lato Black"/>
              </a:rPr>
              <a:t>23%</a:t>
            </a:r>
            <a:endParaRPr b="0" i="0" sz="4400" u="none" cap="none" strike="noStrike">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Lato Black"/>
              <a:ea typeface="Lato Black"/>
              <a:cs typeface="Lato Black"/>
              <a:sym typeface="Lato Black"/>
            </a:endParaRPr>
          </a:p>
        </p:txBody>
      </p:sp>
      <p:sp>
        <p:nvSpPr>
          <p:cNvPr id="299" name="Google Shape;299;g1821680791e_0_87"/>
          <p:cNvSpPr txBox="1"/>
          <p:nvPr/>
        </p:nvSpPr>
        <p:spPr>
          <a:xfrm>
            <a:off x="3424013" y="1599050"/>
            <a:ext cx="2043600" cy="17856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Lato Black"/>
                <a:ea typeface="Lato Black"/>
                <a:cs typeface="Lato Black"/>
                <a:sym typeface="Lato Black"/>
              </a:rPr>
              <a:t>15%</a:t>
            </a:r>
            <a:endParaRPr b="0" i="0" sz="4400" u="none" cap="none" strike="noStrike">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Lato Black"/>
              <a:ea typeface="Lato Black"/>
              <a:cs typeface="Lato Black"/>
              <a:sym typeface="Lato Black"/>
            </a:endParaRPr>
          </a:p>
        </p:txBody>
      </p:sp>
      <p:sp>
        <p:nvSpPr>
          <p:cNvPr id="300" name="Google Shape;300;g1821680791e_0_87"/>
          <p:cNvSpPr txBox="1"/>
          <p:nvPr/>
        </p:nvSpPr>
        <p:spPr>
          <a:xfrm>
            <a:off x="5793150" y="1599050"/>
            <a:ext cx="2043600" cy="17856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Lato Black"/>
                <a:ea typeface="Lato Black"/>
                <a:cs typeface="Lato Black"/>
                <a:sym typeface="Lato Black"/>
              </a:rPr>
              <a:t>33%</a:t>
            </a:r>
            <a:endParaRPr b="0" i="0" sz="4400" u="none" cap="none" strike="noStrike">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Lato Black"/>
              <a:ea typeface="Lato Black"/>
              <a:cs typeface="Lato Black"/>
              <a:sym typeface="Lato Black"/>
            </a:endParaRPr>
          </a:p>
        </p:txBody>
      </p:sp>
      <p:sp>
        <p:nvSpPr>
          <p:cNvPr id="301" name="Google Shape;301;g1821680791e_0_87"/>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The cost of gaming</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302" name="Google Shape;302;g1821680791e_0_87"/>
          <p:cNvSpPr txBox="1"/>
          <p:nvPr/>
        </p:nvSpPr>
        <p:spPr>
          <a:xfrm>
            <a:off x="1054875" y="3602175"/>
            <a:ext cx="6781800" cy="7389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accent1"/>
                </a:solidFill>
                <a:latin typeface="Lato"/>
                <a:ea typeface="Lato"/>
                <a:cs typeface="Lato"/>
                <a:sym typeface="Lato"/>
              </a:rPr>
              <a:t>What percentage of young people have taken money from their parents without permission to buy a loot box</a:t>
            </a:r>
            <a:endParaRPr b="0" i="0" sz="1800" u="none" cap="none" strike="noStrike">
              <a:solidFill>
                <a:schemeClr val="accent1"/>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g1821680791e_0_95"/>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17</a:t>
            </a:r>
            <a:endParaRPr sz="1400">
              <a:latin typeface="Lato"/>
              <a:ea typeface="Lato"/>
              <a:cs typeface="Lato"/>
              <a:sym typeface="Lato"/>
            </a:endParaRPr>
          </a:p>
        </p:txBody>
      </p:sp>
      <p:sp>
        <p:nvSpPr>
          <p:cNvPr id="308" name="Google Shape;308;g1821680791e_0_95"/>
          <p:cNvSpPr txBox="1"/>
          <p:nvPr/>
        </p:nvSpPr>
        <p:spPr>
          <a:xfrm>
            <a:off x="1054875" y="1599050"/>
            <a:ext cx="2043600" cy="17856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Lato Black"/>
                <a:ea typeface="Lato Black"/>
                <a:cs typeface="Lato Black"/>
                <a:sym typeface="Lato Black"/>
              </a:rPr>
              <a:t>23%</a:t>
            </a:r>
            <a:endParaRPr b="0" i="0" sz="4400" u="none" cap="none" strike="noStrike">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Lato Black"/>
              <a:ea typeface="Lato Black"/>
              <a:cs typeface="Lato Black"/>
              <a:sym typeface="Lato Black"/>
            </a:endParaRPr>
          </a:p>
        </p:txBody>
      </p:sp>
      <p:sp>
        <p:nvSpPr>
          <p:cNvPr id="309" name="Google Shape;309;g1821680791e_0_95"/>
          <p:cNvSpPr txBox="1"/>
          <p:nvPr/>
        </p:nvSpPr>
        <p:spPr>
          <a:xfrm>
            <a:off x="3424013" y="1599050"/>
            <a:ext cx="2043600" cy="1785600"/>
          </a:xfrm>
          <a:prstGeom prst="rect">
            <a:avLst/>
          </a:prstGeom>
          <a:solidFill>
            <a:srgbClr val="5CCE4B"/>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Lato Black"/>
                <a:ea typeface="Lato Black"/>
                <a:cs typeface="Lato Black"/>
                <a:sym typeface="Lato Black"/>
              </a:rPr>
              <a:t>15%</a:t>
            </a:r>
            <a:endParaRPr b="0" i="0" sz="4400" u="none" cap="none" strike="noStrike">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Lato Black"/>
              <a:ea typeface="Lato Black"/>
              <a:cs typeface="Lato Black"/>
              <a:sym typeface="Lato Black"/>
            </a:endParaRPr>
          </a:p>
        </p:txBody>
      </p:sp>
      <p:sp>
        <p:nvSpPr>
          <p:cNvPr id="310" name="Google Shape;310;g1821680791e_0_95"/>
          <p:cNvSpPr txBox="1"/>
          <p:nvPr/>
        </p:nvSpPr>
        <p:spPr>
          <a:xfrm>
            <a:off x="5793150" y="1599050"/>
            <a:ext cx="2043600" cy="17856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Lato Black"/>
                <a:ea typeface="Lato Black"/>
                <a:cs typeface="Lato Black"/>
                <a:sym typeface="Lato Black"/>
              </a:rPr>
              <a:t>33%</a:t>
            </a:r>
            <a:endParaRPr b="0" i="0" sz="4400" u="none" cap="none" strike="noStrike">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Lato Black"/>
              <a:ea typeface="Lato Black"/>
              <a:cs typeface="Lato Black"/>
              <a:sym typeface="Lato Black"/>
            </a:endParaRPr>
          </a:p>
        </p:txBody>
      </p:sp>
      <p:sp>
        <p:nvSpPr>
          <p:cNvPr id="311" name="Google Shape;311;g1821680791e_0_95"/>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The cost of gaming</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312" name="Google Shape;312;g1821680791e_0_95"/>
          <p:cNvSpPr txBox="1"/>
          <p:nvPr/>
        </p:nvSpPr>
        <p:spPr>
          <a:xfrm>
            <a:off x="1054875" y="3602175"/>
            <a:ext cx="6781800" cy="7389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accent1"/>
                </a:solidFill>
                <a:latin typeface="Lato"/>
                <a:ea typeface="Lato"/>
                <a:cs typeface="Lato"/>
                <a:sym typeface="Lato"/>
              </a:rPr>
              <a:t>One in six (15%) of young people have taken money from their parents without permission to buy a loot box</a:t>
            </a:r>
            <a:endParaRPr b="0" i="0" sz="1800" u="none" cap="none" strike="noStrike">
              <a:solidFill>
                <a:schemeClr val="accent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g1821680791e_0_195"/>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r>
              <a:rPr lang="en-GB">
                <a:latin typeface="Lato"/>
                <a:ea typeface="Lato"/>
                <a:cs typeface="Lato"/>
                <a:sym typeface="Lato"/>
              </a:rPr>
              <a:t>2</a:t>
            </a:r>
            <a:endParaRPr>
              <a:latin typeface="Lato"/>
              <a:ea typeface="Lato"/>
              <a:cs typeface="Lato"/>
              <a:sym typeface="Lato"/>
            </a:endParaRPr>
          </a:p>
        </p:txBody>
      </p:sp>
      <p:sp>
        <p:nvSpPr>
          <p:cNvPr id="142" name="Google Shape;142;g1821680791e_0_195"/>
          <p:cNvSpPr txBox="1"/>
          <p:nvPr>
            <p:ph type="ctrTitle"/>
          </p:nvPr>
        </p:nvSpPr>
        <p:spPr>
          <a:xfrm>
            <a:off x="3603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Unit outline</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graphicFrame>
        <p:nvGraphicFramePr>
          <p:cNvPr id="143" name="Google Shape;143;g1821680791e_0_195"/>
          <p:cNvGraphicFramePr/>
          <p:nvPr/>
        </p:nvGraphicFramePr>
        <p:xfrm>
          <a:off x="526375" y="1721850"/>
          <a:ext cx="3000000" cy="3000000"/>
        </p:xfrm>
        <a:graphic>
          <a:graphicData uri="http://schemas.openxmlformats.org/drawingml/2006/table">
            <a:tbl>
              <a:tblPr>
                <a:noFill/>
                <a:tableStyleId>{F4178B12-F212-4110-AAF1-03BFD299A1C6}</a:tableStyleId>
              </a:tblPr>
              <a:tblGrid>
                <a:gridCol w="1344825"/>
                <a:gridCol w="1395650"/>
                <a:gridCol w="1294000"/>
                <a:gridCol w="1344825"/>
                <a:gridCol w="1344825"/>
                <a:gridCol w="1344825"/>
              </a:tblGrid>
              <a:tr h="396200">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1</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2</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3</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4</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5</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6</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r>
              <a:tr h="1193800">
                <a:tc>
                  <a:txBody>
                    <a:bodyPr/>
                    <a:lstStyle/>
                    <a:p>
                      <a:pPr indent="0" lvl="0" marL="0" rtl="0" algn="ctr">
                        <a:spcBef>
                          <a:spcPts val="0"/>
                        </a:spcBef>
                        <a:spcAft>
                          <a:spcPts val="0"/>
                        </a:spcAft>
                        <a:buNone/>
                      </a:pPr>
                      <a:r>
                        <a:rPr lang="en-GB">
                          <a:solidFill>
                            <a:schemeClr val="dk1"/>
                          </a:solidFill>
                          <a:latin typeface="Lato"/>
                          <a:ea typeface="Lato"/>
                          <a:cs typeface="Lato"/>
                          <a:sym typeface="Lato"/>
                        </a:rPr>
                        <a:t>Mobile phone products</a:t>
                      </a:r>
                      <a:endParaRPr>
                        <a:solidFill>
                          <a:schemeClr val="dk1"/>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rtl="0" algn="ctr">
                        <a:spcBef>
                          <a:spcPts val="0"/>
                        </a:spcBef>
                        <a:spcAft>
                          <a:spcPts val="0"/>
                        </a:spcAft>
                        <a:buNone/>
                      </a:pPr>
                      <a:r>
                        <a:rPr lang="en-GB">
                          <a:latin typeface="Lato"/>
                          <a:ea typeface="Lato"/>
                          <a:cs typeface="Lato"/>
                          <a:sym typeface="Lato"/>
                        </a:rPr>
                        <a:t>Cryptocurrency</a:t>
                      </a:r>
                      <a:endParaRPr b="1" u="none" cap="none" strike="noStrike">
                        <a:solidFill>
                          <a:srgbClr val="262A33"/>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rtl="0" algn="ctr">
                        <a:spcBef>
                          <a:spcPts val="0"/>
                        </a:spcBef>
                        <a:spcAft>
                          <a:spcPts val="0"/>
                        </a:spcAft>
                        <a:buNone/>
                      </a:pPr>
                      <a:r>
                        <a:rPr lang="en-GB">
                          <a:latin typeface="Lato"/>
                          <a:ea typeface="Lato"/>
                          <a:cs typeface="Lato"/>
                          <a:sym typeface="Lato"/>
                        </a:rPr>
                        <a:t>Financial exploitation </a:t>
                      </a:r>
                      <a:endParaRPr>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chemeClr val="accent2"/>
                          </a:solidFill>
                          <a:latin typeface="Lato"/>
                          <a:ea typeface="Lato"/>
                          <a:cs typeface="Lato"/>
                          <a:sym typeface="Lato"/>
                        </a:rPr>
                        <a:t>Online gaming</a:t>
                      </a:r>
                      <a:endParaRPr b="1" u="none" cap="none" strike="noStrike">
                        <a:solidFill>
                          <a:schemeClr val="accent2"/>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rtl="0" algn="ctr">
                        <a:spcBef>
                          <a:spcPts val="0"/>
                        </a:spcBef>
                        <a:spcAft>
                          <a:spcPts val="0"/>
                        </a:spcAft>
                        <a:buNone/>
                      </a:pPr>
                      <a:r>
                        <a:rPr lang="en-GB">
                          <a:latin typeface="Lato"/>
                          <a:ea typeface="Lato"/>
                          <a:cs typeface="Lato"/>
                          <a:sym typeface="Lato"/>
                        </a:rPr>
                        <a:t>Online safety</a:t>
                      </a:r>
                      <a:endParaRPr b="1" u="none" cap="none" strike="noStrike">
                        <a:solidFill>
                          <a:srgbClr val="262A33"/>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rtl="0" algn="ctr">
                        <a:spcBef>
                          <a:spcPts val="0"/>
                        </a:spcBef>
                        <a:spcAft>
                          <a:spcPts val="0"/>
                        </a:spcAft>
                        <a:buNone/>
                      </a:pPr>
                      <a:r>
                        <a:rPr i="1" lang="en-GB">
                          <a:latin typeface="Lato"/>
                          <a:ea typeface="Lato"/>
                          <a:cs typeface="Lato"/>
                          <a:sym typeface="Lato"/>
                        </a:rPr>
                        <a:t>Decision-</a:t>
                      </a:r>
                      <a:endParaRPr i="1">
                        <a:latin typeface="Lato"/>
                        <a:ea typeface="Lato"/>
                        <a:cs typeface="Lato"/>
                        <a:sym typeface="Lato"/>
                      </a:endParaRPr>
                    </a:p>
                    <a:p>
                      <a:pPr indent="0" lvl="0" marL="0" rtl="0" algn="ctr">
                        <a:spcBef>
                          <a:spcPts val="0"/>
                        </a:spcBef>
                        <a:spcAft>
                          <a:spcPts val="0"/>
                        </a:spcAft>
                        <a:buNone/>
                      </a:pPr>
                      <a:r>
                        <a:rPr i="1" lang="en-GB">
                          <a:latin typeface="Lato"/>
                          <a:ea typeface="Lato"/>
                          <a:cs typeface="Lato"/>
                          <a:sym typeface="Lato"/>
                        </a:rPr>
                        <a:t>making</a:t>
                      </a:r>
                      <a:endParaRPr i="1">
                        <a:latin typeface="Lato"/>
                        <a:ea typeface="Lato"/>
                        <a:cs typeface="Lato"/>
                        <a:sym typeface="Lato"/>
                      </a:endParaRPr>
                    </a:p>
                    <a:p>
                      <a:pPr indent="0" lvl="0" marL="0" rtl="0" algn="ctr">
                        <a:spcBef>
                          <a:spcPts val="0"/>
                        </a:spcBef>
                        <a:spcAft>
                          <a:spcPts val="0"/>
                        </a:spcAft>
                        <a:buNone/>
                      </a:pPr>
                      <a:r>
                        <a:rPr lang="en-GB">
                          <a:latin typeface="Lato"/>
                          <a:ea typeface="Lato"/>
                          <a:cs typeface="Lato"/>
                          <a:sym typeface="Lato"/>
                        </a:rPr>
                        <a:t>Pocket money debate</a:t>
                      </a:r>
                      <a:endParaRPr b="1" u="none" cap="none" strike="noStrike">
                        <a:solidFill>
                          <a:srgbClr val="262A33"/>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g1821680791e_0_157"/>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g1821680791e_0_157"/>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319" name="Google Shape;319;g1821680791e_0_157"/>
          <p:cNvSpPr txBox="1"/>
          <p:nvPr/>
        </p:nvSpPr>
        <p:spPr>
          <a:xfrm>
            <a:off x="287050" y="1197875"/>
            <a:ext cx="8389800" cy="35523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chemeClr val="accent2"/>
              </a:buClr>
              <a:buSzPts val="2200"/>
              <a:buFont typeface="Lato"/>
              <a:buChar char="●"/>
            </a:pPr>
            <a:r>
              <a:rPr b="1" i="0" lang="en-GB" sz="2200" u="none" cap="none" strike="noStrike">
                <a:solidFill>
                  <a:srgbClr val="5CCE4B"/>
                </a:solidFill>
                <a:latin typeface="Lato"/>
                <a:ea typeface="Lato"/>
                <a:cs typeface="Lato"/>
                <a:sym typeface="Lato"/>
              </a:rPr>
              <a:t>Identify </a:t>
            </a:r>
            <a:r>
              <a:rPr b="1" i="0" lang="en-GB" sz="2200" u="sng" cap="none" strike="noStrike">
                <a:solidFill>
                  <a:srgbClr val="5CCE4B"/>
                </a:solidFill>
                <a:latin typeface="Lato"/>
                <a:ea typeface="Lato"/>
                <a:cs typeface="Lato"/>
                <a:sym typeface="Lato"/>
              </a:rPr>
              <a:t>and calculate</a:t>
            </a:r>
            <a:r>
              <a:rPr b="1" i="0" lang="en-GB" sz="2200" u="none" cap="none" strike="noStrike">
                <a:solidFill>
                  <a:srgbClr val="5CCE4B"/>
                </a:solidFill>
                <a:latin typeface="Lato"/>
                <a:ea typeface="Lato"/>
                <a:cs typeface="Lato"/>
                <a:sym typeface="Lato"/>
              </a:rPr>
              <a:t> how the cost of online gaming can escalate</a:t>
            </a:r>
            <a:endParaRPr b="1" i="0" sz="2200" u="none" cap="none" strike="noStrike">
              <a:solidFill>
                <a:srgbClr val="5CCE4B"/>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1800"/>
              <a:buFont typeface="Arial"/>
              <a:buNone/>
            </a:pPr>
            <a:r>
              <a:t/>
            </a:r>
            <a:endParaRPr b="1" i="0" sz="2200" u="none" cap="none" strike="noStrike">
              <a:solidFill>
                <a:srgbClr val="5CCE4B"/>
              </a:solidFill>
              <a:latin typeface="Lato"/>
              <a:ea typeface="Lato"/>
              <a:cs typeface="Lato"/>
              <a:sym typeface="Lato"/>
            </a:endParaRPr>
          </a:p>
          <a:p>
            <a:pPr indent="-368300" lvl="0" marL="457200" marR="0" rtl="0" algn="l">
              <a:lnSpc>
                <a:spcPct val="107000"/>
              </a:lnSpc>
              <a:spcBef>
                <a:spcPts val="0"/>
              </a:spcBef>
              <a:spcAft>
                <a:spcPts val="0"/>
              </a:spcAft>
              <a:buClr>
                <a:schemeClr val="accent2"/>
              </a:buClr>
              <a:buSzPts val="2200"/>
              <a:buFont typeface="Lato"/>
              <a:buChar char="●"/>
            </a:pPr>
            <a:r>
              <a:rPr b="1" i="0" lang="en-GB" sz="2200" u="none" cap="none" strike="noStrike">
                <a:solidFill>
                  <a:schemeClr val="lt1"/>
                </a:solidFill>
                <a:latin typeface="Lato"/>
                <a:ea typeface="Lato"/>
                <a:cs typeface="Lato"/>
                <a:sym typeface="Lato"/>
              </a:rPr>
              <a:t>Explain what can be done to manage spending when gaming</a:t>
            </a:r>
            <a:endParaRPr b="1" i="0" sz="2200" u="none" cap="none" strike="noStrike">
              <a:solidFill>
                <a:schemeClr val="lt1"/>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1800"/>
              <a:buFont typeface="Arial"/>
              <a:buNone/>
            </a:pPr>
            <a:r>
              <a:t/>
            </a:r>
            <a:endParaRPr b="1" i="0" sz="2200" u="none" cap="none" strike="noStrike">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accent2"/>
              </a:buClr>
              <a:buSzPts val="2200"/>
              <a:buFont typeface="Lato"/>
              <a:buChar char="●"/>
            </a:pPr>
            <a:r>
              <a:rPr b="1" i="0" lang="en-GB" sz="2200" u="none" cap="none" strike="noStrike">
                <a:solidFill>
                  <a:schemeClr val="lt1"/>
                </a:solidFill>
                <a:latin typeface="Lato"/>
                <a:ea typeface="Lato"/>
                <a:cs typeface="Lato"/>
                <a:sym typeface="Lato"/>
              </a:rPr>
              <a:t>Evaluat</a:t>
            </a:r>
            <a:r>
              <a:rPr b="1" lang="en-GB" sz="2200">
                <a:solidFill>
                  <a:schemeClr val="lt1"/>
                </a:solidFill>
                <a:latin typeface="Lato"/>
                <a:ea typeface="Lato"/>
                <a:cs typeface="Lato"/>
                <a:sym typeface="Lato"/>
              </a:rPr>
              <a:t>e</a:t>
            </a:r>
            <a:r>
              <a:rPr b="1" i="0" lang="en-GB" sz="2200" u="none" cap="none" strike="noStrike">
                <a:solidFill>
                  <a:schemeClr val="lt1"/>
                </a:solidFill>
                <a:latin typeface="Lato"/>
                <a:ea typeface="Lato"/>
                <a:cs typeface="Lato"/>
                <a:sym typeface="Lato"/>
              </a:rPr>
              <a:t> recommendations made to help young people manage their spending when gaming</a:t>
            </a:r>
            <a:endParaRPr b="1" i="0" sz="2200" u="none" cap="none" strike="noStrike">
              <a:solidFill>
                <a:schemeClr val="lt1"/>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ato Light"/>
              <a:ea typeface="Lato Light"/>
              <a:cs typeface="Lato Light"/>
              <a:sym typeface="Lato Light"/>
            </a:endParaRPr>
          </a:p>
          <a:p>
            <a:pPr indent="0" lvl="0" marL="457200" marR="0" rtl="0" algn="l">
              <a:lnSpc>
                <a:spcPct val="107000"/>
              </a:lnSpc>
              <a:spcBef>
                <a:spcPts val="0"/>
              </a:spcBef>
              <a:spcAft>
                <a:spcPts val="0"/>
              </a:spcAft>
              <a:buClr>
                <a:srgbClr val="000000"/>
              </a:buClr>
              <a:buSzPts val="1800"/>
              <a:buFont typeface="Arial"/>
              <a:buNone/>
            </a:pPr>
            <a:r>
              <a:t/>
            </a:r>
            <a:endParaRPr b="0" i="0" sz="1800" u="none" cap="none" strike="noStrike">
              <a:solidFill>
                <a:srgbClr val="B7B7B7"/>
              </a:solidFill>
              <a:latin typeface="Lato Light"/>
              <a:ea typeface="Lato Light"/>
              <a:cs typeface="Lato Light"/>
              <a:sym typeface="Lato Light"/>
            </a:endParaRPr>
          </a:p>
        </p:txBody>
      </p:sp>
      <p:sp>
        <p:nvSpPr>
          <p:cNvPr id="320" name="Google Shape;320;g1821680791e_0_157"/>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g249bd23eefa_0_116"/>
          <p:cNvSpPr txBox="1"/>
          <p:nvPr/>
        </p:nvSpPr>
        <p:spPr>
          <a:xfrm>
            <a:off x="1164650" y="1860625"/>
            <a:ext cx="3028500" cy="2951400"/>
          </a:xfrm>
          <a:prstGeom prst="rect">
            <a:avLst/>
          </a:prstGeom>
          <a:solidFill>
            <a:schemeClr val="lt1"/>
          </a:solid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GB" sz="1400" u="none" cap="none" strike="noStrike">
                <a:solidFill>
                  <a:srgbClr val="000000"/>
                </a:solidFill>
                <a:latin typeface="Lato"/>
                <a:ea typeface="Lato"/>
                <a:cs typeface="Lato"/>
                <a:sym typeface="Lato"/>
              </a:rPr>
              <a:t>In Game Currency:</a:t>
            </a:r>
            <a:endParaRPr b="1" i="0" sz="14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rPr b="0" i="0" lang="en-GB" sz="1400" u="none" cap="none" strike="noStrike">
                <a:solidFill>
                  <a:srgbClr val="000000"/>
                </a:solidFill>
                <a:latin typeface="Lato"/>
                <a:ea typeface="Lato"/>
                <a:cs typeface="Lato"/>
                <a:sym typeface="Lato"/>
              </a:rPr>
              <a:t>FIFA Points</a:t>
            </a:r>
            <a:endParaRPr b="0" i="0" sz="14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t/>
            </a:r>
            <a:endParaRPr b="0" i="0" sz="8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rPr b="1" i="0" lang="en-GB" sz="1400" u="none" cap="none" strike="noStrike">
                <a:solidFill>
                  <a:srgbClr val="000000"/>
                </a:solidFill>
                <a:latin typeface="Lato"/>
                <a:ea typeface="Lato"/>
                <a:cs typeface="Lato"/>
                <a:sym typeface="Lato"/>
              </a:rPr>
              <a:t>Cost:</a:t>
            </a:r>
            <a:endParaRPr b="1" i="0" sz="14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rPr b="0" i="0" lang="en-GB" sz="1400" u="none" cap="none" strike="noStrike">
                <a:solidFill>
                  <a:srgbClr val="000000"/>
                </a:solidFill>
                <a:latin typeface="Lato"/>
                <a:ea typeface="Lato"/>
                <a:cs typeface="Lato"/>
                <a:sym typeface="Lato"/>
              </a:rPr>
              <a:t>£12.00 for 1,500</a:t>
            </a:r>
            <a:endParaRPr b="0" i="0" sz="14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rPr b="1" i="0" lang="en-GB" sz="1400" u="none" cap="none" strike="noStrike">
                <a:solidFill>
                  <a:srgbClr val="000000"/>
                </a:solidFill>
                <a:latin typeface="Lato"/>
                <a:ea typeface="Lato"/>
                <a:cs typeface="Lato"/>
                <a:sym typeface="Lato"/>
              </a:rPr>
              <a:t>In-game Purchases:</a:t>
            </a:r>
            <a:endParaRPr b="1" i="0" sz="14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rPr b="0" i="1" lang="en-GB" sz="1300" u="none" cap="none" strike="noStrike">
                <a:solidFill>
                  <a:srgbClr val="000000"/>
                </a:solidFill>
                <a:latin typeface="Lato"/>
                <a:ea typeface="Lato"/>
                <a:cs typeface="Lato"/>
                <a:sym typeface="Lato"/>
              </a:rPr>
              <a:t>Silver Pack</a:t>
            </a:r>
            <a:r>
              <a:rPr b="0" i="0" lang="en-GB" sz="1300" u="none" cap="none" strike="noStrike">
                <a:solidFill>
                  <a:srgbClr val="000000"/>
                </a:solidFill>
                <a:latin typeface="Lato"/>
                <a:ea typeface="Lato"/>
                <a:cs typeface="Lato"/>
                <a:sym typeface="Lato"/>
              </a:rPr>
              <a:t>: 50 FIFA points</a:t>
            </a:r>
            <a:endParaRPr b="0" i="0" sz="13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rPr b="0" i="1" lang="en-GB" sz="1300" u="none" cap="none" strike="noStrike">
                <a:solidFill>
                  <a:srgbClr val="000000"/>
                </a:solidFill>
                <a:latin typeface="Lato"/>
                <a:ea typeface="Lato"/>
                <a:cs typeface="Lato"/>
                <a:sym typeface="Lato"/>
              </a:rPr>
              <a:t>Silver Premium Pack</a:t>
            </a:r>
            <a:r>
              <a:rPr b="0" i="0" lang="en-GB" sz="1300" u="none" cap="none" strike="noStrike">
                <a:solidFill>
                  <a:srgbClr val="000000"/>
                </a:solidFill>
                <a:latin typeface="Lato"/>
                <a:ea typeface="Lato"/>
                <a:cs typeface="Lato"/>
                <a:sym typeface="Lato"/>
              </a:rPr>
              <a:t>: </a:t>
            </a:r>
            <a:endParaRPr b="0" i="0" sz="13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rPr b="0" i="0" lang="en-GB" sz="1300" u="none" cap="none" strike="noStrike">
                <a:solidFill>
                  <a:srgbClr val="000000"/>
                </a:solidFill>
                <a:latin typeface="Lato"/>
                <a:ea typeface="Lato"/>
                <a:cs typeface="Lato"/>
                <a:sym typeface="Lato"/>
              </a:rPr>
              <a:t>75 FIFA points</a:t>
            </a:r>
            <a:endParaRPr b="0" i="0" sz="13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rPr b="0" i="1" lang="en-GB" sz="1300" u="none" cap="none" strike="noStrike">
                <a:solidFill>
                  <a:srgbClr val="000000"/>
                </a:solidFill>
                <a:latin typeface="Lato"/>
                <a:ea typeface="Lato"/>
                <a:cs typeface="Lato"/>
                <a:sym typeface="Lato"/>
              </a:rPr>
              <a:t>Gold Pack</a:t>
            </a:r>
            <a:r>
              <a:rPr b="0" i="0" lang="en-GB" sz="1300" u="none" cap="none" strike="noStrike">
                <a:solidFill>
                  <a:srgbClr val="000000"/>
                </a:solidFill>
                <a:latin typeface="Lato"/>
                <a:ea typeface="Lato"/>
                <a:cs typeface="Lato"/>
                <a:sym typeface="Lato"/>
              </a:rPr>
              <a:t>: 100 FIFA points</a:t>
            </a:r>
            <a:endParaRPr b="0" i="0" sz="13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rPr b="0" i="1" lang="en-GB" sz="1300" u="none" cap="none" strike="noStrike">
                <a:solidFill>
                  <a:srgbClr val="000000"/>
                </a:solidFill>
                <a:latin typeface="Lato"/>
                <a:ea typeface="Lato"/>
                <a:cs typeface="Lato"/>
                <a:sym typeface="Lato"/>
              </a:rPr>
              <a:t>Gold Premium Pack: </a:t>
            </a:r>
            <a:endParaRPr b="0" i="1" sz="13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rPr b="0" i="0" lang="en-GB" sz="1300" u="none" cap="none" strike="noStrike">
                <a:solidFill>
                  <a:srgbClr val="000000"/>
                </a:solidFill>
                <a:latin typeface="Lato"/>
                <a:ea typeface="Lato"/>
                <a:cs typeface="Lato"/>
                <a:sym typeface="Lato"/>
              </a:rPr>
              <a:t>150 FIFA points</a:t>
            </a:r>
            <a:endParaRPr b="0" i="0" sz="1100" u="none" cap="none" strike="noStrike">
              <a:solidFill>
                <a:srgbClr val="000000"/>
              </a:solidFill>
              <a:latin typeface="Lato"/>
              <a:ea typeface="Lato"/>
              <a:cs typeface="Lato"/>
              <a:sym typeface="Lato"/>
            </a:endParaRPr>
          </a:p>
        </p:txBody>
      </p:sp>
      <p:pic>
        <p:nvPicPr>
          <p:cNvPr id="326" name="Google Shape;326;g249bd23eefa_0_116"/>
          <p:cNvPicPr preferRelativeResize="0"/>
          <p:nvPr/>
        </p:nvPicPr>
        <p:blipFill rotWithShape="1">
          <a:blip r:embed="rId3">
            <a:alphaModFix/>
          </a:blip>
          <a:srcRect b="0" l="0" r="0" t="0"/>
          <a:stretch/>
        </p:blipFill>
        <p:spPr>
          <a:xfrm>
            <a:off x="1938363" y="1330285"/>
            <a:ext cx="1242918" cy="497150"/>
          </a:xfrm>
          <a:prstGeom prst="rect">
            <a:avLst/>
          </a:prstGeom>
          <a:noFill/>
          <a:ln>
            <a:noFill/>
          </a:ln>
        </p:spPr>
      </p:pic>
      <p:sp>
        <p:nvSpPr>
          <p:cNvPr id="327" name="Google Shape;327;g249bd23eefa_0_116"/>
          <p:cNvSpPr txBox="1"/>
          <p:nvPr>
            <p:ph idx="2" type="sldNum"/>
          </p:nvPr>
        </p:nvSpPr>
        <p:spPr>
          <a:xfrm>
            <a:off x="8535775" y="360825"/>
            <a:ext cx="548700" cy="2907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GB">
                <a:latin typeface="Lato"/>
                <a:ea typeface="Lato"/>
                <a:cs typeface="Lato"/>
                <a:sym typeface="Lato"/>
              </a:rPr>
              <a:t>‹#›</a:t>
            </a:fld>
            <a:endParaRPr>
              <a:latin typeface="Lato"/>
              <a:ea typeface="Lato"/>
              <a:cs typeface="Lato"/>
              <a:sym typeface="Lato"/>
            </a:endParaRPr>
          </a:p>
        </p:txBody>
      </p:sp>
      <p:sp>
        <p:nvSpPr>
          <p:cNvPr id="328" name="Google Shape;328;g249bd23eefa_0_116"/>
          <p:cNvSpPr txBox="1"/>
          <p:nvPr/>
        </p:nvSpPr>
        <p:spPr>
          <a:xfrm>
            <a:off x="103525" y="651588"/>
            <a:ext cx="83652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Arial"/>
              <a:buNone/>
            </a:pPr>
            <a:r>
              <a:rPr b="1" i="0" lang="en-GB" sz="1800" u="none" cap="none" strike="noStrike">
                <a:solidFill>
                  <a:schemeClr val="lt1"/>
                </a:solidFill>
                <a:latin typeface="Lato"/>
                <a:ea typeface="Lato"/>
                <a:cs typeface="Lato"/>
                <a:sym typeface="Lato"/>
              </a:rPr>
              <a:t>We are going to see how much in-game purchases cost in pounds</a:t>
            </a:r>
            <a:endParaRPr b="0" i="0" sz="1800" u="none" cap="none" strike="noStrike">
              <a:solidFill>
                <a:schemeClr val="lt1"/>
              </a:solidFill>
              <a:latin typeface="Lato"/>
              <a:ea typeface="Lato"/>
              <a:cs typeface="Lato"/>
              <a:sym typeface="Lato"/>
            </a:endParaRPr>
          </a:p>
        </p:txBody>
      </p:sp>
      <p:sp>
        <p:nvSpPr>
          <p:cNvPr id="329" name="Google Shape;329;g249bd23eefa_0_116"/>
          <p:cNvSpPr txBox="1"/>
          <p:nvPr>
            <p:ph type="ctrTitle"/>
          </p:nvPr>
        </p:nvSpPr>
        <p:spPr>
          <a:xfrm>
            <a:off x="943850" y="135600"/>
            <a:ext cx="57030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Calculating the cost of gaming</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pic>
        <p:nvPicPr>
          <p:cNvPr id="330" name="Google Shape;330;g249bd23eefa_0_116"/>
          <p:cNvPicPr preferRelativeResize="0"/>
          <p:nvPr/>
        </p:nvPicPr>
        <p:blipFill rotWithShape="1">
          <a:blip r:embed="rId4">
            <a:alphaModFix/>
          </a:blip>
          <a:srcRect b="0" l="0" r="0" t="0"/>
          <a:stretch/>
        </p:blipFill>
        <p:spPr>
          <a:xfrm>
            <a:off x="103524" y="64038"/>
            <a:ext cx="690376" cy="690376"/>
          </a:xfrm>
          <a:prstGeom prst="rect">
            <a:avLst/>
          </a:prstGeom>
          <a:noFill/>
          <a:ln>
            <a:noFill/>
          </a:ln>
        </p:spPr>
      </p:pic>
      <p:sp>
        <p:nvSpPr>
          <p:cNvPr id="331" name="Google Shape;331;g249bd23eefa_0_116"/>
          <p:cNvSpPr txBox="1"/>
          <p:nvPr/>
        </p:nvSpPr>
        <p:spPr>
          <a:xfrm>
            <a:off x="4738675" y="2165500"/>
            <a:ext cx="3730200" cy="1662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chemeClr val="lt1"/>
                </a:solidFill>
                <a:latin typeface="Lato"/>
                <a:ea typeface="Lato"/>
                <a:cs typeface="Lato"/>
                <a:sym typeface="Lato"/>
              </a:rPr>
              <a:t>How do we calculate the exchange rate between the pound (£) and an in-game currency? </a:t>
            </a:r>
            <a:endParaRPr b="0" i="0" sz="2400" u="none" cap="none" strike="noStrike">
              <a:solidFill>
                <a:srgbClr val="000000"/>
              </a:solidFill>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g249bd23eefa_0_126"/>
          <p:cNvSpPr txBox="1"/>
          <p:nvPr>
            <p:ph idx="2" type="sldNum"/>
          </p:nvPr>
        </p:nvSpPr>
        <p:spPr>
          <a:xfrm>
            <a:off x="8535775" y="360825"/>
            <a:ext cx="548700" cy="2907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GB">
                <a:latin typeface="Lato"/>
                <a:ea typeface="Lato"/>
                <a:cs typeface="Lato"/>
                <a:sym typeface="Lato"/>
              </a:rPr>
              <a:t>‹#›</a:t>
            </a:fld>
            <a:endParaRPr>
              <a:latin typeface="Lato"/>
              <a:ea typeface="Lato"/>
              <a:cs typeface="Lato"/>
              <a:sym typeface="Lato"/>
            </a:endParaRPr>
          </a:p>
        </p:txBody>
      </p:sp>
      <p:sp>
        <p:nvSpPr>
          <p:cNvPr id="337" name="Google Shape;337;g249bd23eefa_0_126"/>
          <p:cNvSpPr txBox="1"/>
          <p:nvPr/>
        </p:nvSpPr>
        <p:spPr>
          <a:xfrm>
            <a:off x="103525" y="575388"/>
            <a:ext cx="83652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Arial"/>
              <a:buNone/>
            </a:pPr>
            <a:r>
              <a:rPr b="1" i="0" lang="en-GB" sz="1800" u="none" cap="none" strike="noStrike">
                <a:solidFill>
                  <a:schemeClr val="lt1"/>
                </a:solidFill>
                <a:latin typeface="Lato"/>
                <a:ea typeface="Lato"/>
                <a:cs typeface="Lato"/>
                <a:sym typeface="Lato"/>
              </a:rPr>
              <a:t>We are going to see how much in-game purchases cost in pounds</a:t>
            </a:r>
            <a:endParaRPr b="0" i="0" sz="1800" u="none" cap="none" strike="noStrike">
              <a:solidFill>
                <a:schemeClr val="lt1"/>
              </a:solidFill>
              <a:latin typeface="Lato"/>
              <a:ea typeface="Lato"/>
              <a:cs typeface="Lato"/>
              <a:sym typeface="Lato"/>
            </a:endParaRPr>
          </a:p>
        </p:txBody>
      </p:sp>
      <p:sp>
        <p:nvSpPr>
          <p:cNvPr id="338" name="Google Shape;338;g249bd23eefa_0_126"/>
          <p:cNvSpPr txBox="1"/>
          <p:nvPr>
            <p:ph type="ctrTitle"/>
          </p:nvPr>
        </p:nvSpPr>
        <p:spPr>
          <a:xfrm>
            <a:off x="943850" y="135600"/>
            <a:ext cx="57030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Calculating the cost of gaming</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pic>
        <p:nvPicPr>
          <p:cNvPr id="339" name="Google Shape;339;g249bd23eefa_0_126"/>
          <p:cNvPicPr preferRelativeResize="0"/>
          <p:nvPr/>
        </p:nvPicPr>
        <p:blipFill rotWithShape="1">
          <a:blip r:embed="rId3">
            <a:alphaModFix/>
          </a:blip>
          <a:srcRect b="0" l="0" r="0" t="0"/>
          <a:stretch/>
        </p:blipFill>
        <p:spPr>
          <a:xfrm>
            <a:off x="103524" y="64038"/>
            <a:ext cx="690376" cy="690376"/>
          </a:xfrm>
          <a:prstGeom prst="rect">
            <a:avLst/>
          </a:prstGeom>
          <a:noFill/>
          <a:ln>
            <a:noFill/>
          </a:ln>
        </p:spPr>
      </p:pic>
      <p:sp>
        <p:nvSpPr>
          <p:cNvPr id="340" name="Google Shape;340;g249bd23eefa_0_126"/>
          <p:cNvSpPr txBox="1"/>
          <p:nvPr/>
        </p:nvSpPr>
        <p:spPr>
          <a:xfrm>
            <a:off x="4346550" y="3602075"/>
            <a:ext cx="2017800" cy="1046700"/>
          </a:xfrm>
          <a:prstGeom prst="rect">
            <a:avLst/>
          </a:prstGeom>
          <a:solidFill>
            <a:schemeClr val="lt1"/>
          </a:solid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Lato"/>
                <a:ea typeface="Lato"/>
                <a:cs typeface="Lato"/>
                <a:sym typeface="Lato"/>
              </a:rPr>
              <a:t>The exchange rate is </a:t>
            </a:r>
            <a:endParaRPr b="1" i="0" sz="14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2"/>
                </a:solidFill>
                <a:latin typeface="Lato"/>
                <a:ea typeface="Lato"/>
                <a:cs typeface="Lato"/>
                <a:sym typeface="Lato"/>
              </a:rPr>
              <a:t>£1 : 125 FIFA points</a:t>
            </a:r>
            <a:r>
              <a:rPr b="1" i="0" lang="en-GB" sz="1400" u="none" cap="none" strike="noStrike">
                <a:solidFill>
                  <a:schemeClr val="dk1"/>
                </a:solidFill>
                <a:latin typeface="Lato"/>
                <a:ea typeface="Lato"/>
                <a:cs typeface="Lato"/>
                <a:sym typeface="Lato"/>
              </a:rPr>
              <a:t>, </a:t>
            </a:r>
            <a:endParaRPr b="1" i="0" sz="14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Lato"/>
                <a:ea typeface="Lato"/>
                <a:cs typeface="Lato"/>
                <a:sym typeface="Lato"/>
              </a:rPr>
              <a:t>meaning £1 will buy 125 FIFA points</a:t>
            </a:r>
            <a:endParaRPr b="1" i="0" sz="1400" u="none" cap="none" strike="noStrike">
              <a:solidFill>
                <a:schemeClr val="dk1"/>
              </a:solidFill>
              <a:latin typeface="Lato"/>
              <a:ea typeface="Lato"/>
              <a:cs typeface="Lato"/>
              <a:sym typeface="Lato"/>
            </a:endParaRPr>
          </a:p>
        </p:txBody>
      </p:sp>
      <p:sp>
        <p:nvSpPr>
          <p:cNvPr id="341" name="Google Shape;341;g249bd23eefa_0_126"/>
          <p:cNvSpPr txBox="1"/>
          <p:nvPr/>
        </p:nvSpPr>
        <p:spPr>
          <a:xfrm>
            <a:off x="6646850" y="1593825"/>
            <a:ext cx="2286600" cy="6156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GB" sz="1400" u="none" cap="none" strike="noStrike">
                <a:solidFill>
                  <a:schemeClr val="lt1"/>
                </a:solidFill>
                <a:latin typeface="Lato"/>
                <a:ea typeface="Lato"/>
                <a:cs typeface="Lato"/>
                <a:sym typeface="Lato"/>
              </a:rPr>
              <a:t>Set up the ratio </a:t>
            </a:r>
            <a:endParaRPr b="1" i="0" sz="14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rPr b="1" i="0" lang="en-GB" sz="1400" u="none" cap="none" strike="noStrike">
                <a:solidFill>
                  <a:schemeClr val="lt1"/>
                </a:solidFill>
                <a:latin typeface="Lato"/>
                <a:ea typeface="Lato"/>
                <a:cs typeface="Lato"/>
                <a:sym typeface="Lato"/>
              </a:rPr>
              <a:t>£ : Points</a:t>
            </a:r>
            <a:endParaRPr b="1" i="0" sz="1400" u="none" cap="none" strike="noStrike">
              <a:solidFill>
                <a:schemeClr val="lt1"/>
              </a:solidFill>
              <a:latin typeface="Lato"/>
              <a:ea typeface="Lato"/>
              <a:cs typeface="Lato"/>
              <a:sym typeface="Lato"/>
            </a:endParaRPr>
          </a:p>
        </p:txBody>
      </p:sp>
      <p:grpSp>
        <p:nvGrpSpPr>
          <p:cNvPr id="342" name="Google Shape;342;g249bd23eefa_0_126"/>
          <p:cNvGrpSpPr/>
          <p:nvPr/>
        </p:nvGrpSpPr>
        <p:grpSpPr>
          <a:xfrm>
            <a:off x="4346550" y="1494450"/>
            <a:ext cx="2079695" cy="814350"/>
            <a:chOff x="4179875" y="1313850"/>
            <a:chExt cx="2079695" cy="814350"/>
          </a:xfrm>
        </p:grpSpPr>
        <p:grpSp>
          <p:nvGrpSpPr>
            <p:cNvPr id="343" name="Google Shape;343;g249bd23eefa_0_126"/>
            <p:cNvGrpSpPr/>
            <p:nvPr/>
          </p:nvGrpSpPr>
          <p:grpSpPr>
            <a:xfrm>
              <a:off x="4366550" y="1313850"/>
              <a:ext cx="1893020" cy="804200"/>
              <a:chOff x="3589975" y="1275650"/>
              <a:chExt cx="1893020" cy="804200"/>
            </a:xfrm>
          </p:grpSpPr>
          <p:sp>
            <p:nvSpPr>
              <p:cNvPr id="344" name="Google Shape;344;g249bd23eefa_0_126"/>
              <p:cNvSpPr txBox="1"/>
              <p:nvPr/>
            </p:nvSpPr>
            <p:spPr>
              <a:xfrm>
                <a:off x="3725176" y="1275650"/>
                <a:ext cx="3414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a:t>
                </a:r>
                <a:endParaRPr b="1" i="0" sz="1800" u="none" cap="none" strike="noStrike">
                  <a:solidFill>
                    <a:schemeClr val="lt1"/>
                  </a:solidFill>
                  <a:latin typeface="Lato"/>
                  <a:ea typeface="Lato"/>
                  <a:cs typeface="Lato"/>
                  <a:sym typeface="Lato"/>
                </a:endParaRPr>
              </a:p>
            </p:txBody>
          </p:sp>
          <p:sp>
            <p:nvSpPr>
              <p:cNvPr id="345" name="Google Shape;345;g249bd23eefa_0_126"/>
              <p:cNvSpPr txBox="1"/>
              <p:nvPr/>
            </p:nvSpPr>
            <p:spPr>
              <a:xfrm>
                <a:off x="4498395" y="1275650"/>
                <a:ext cx="9846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Points</a:t>
                </a:r>
                <a:endParaRPr b="1" i="0" sz="1800" u="none" cap="none" strike="noStrike">
                  <a:solidFill>
                    <a:schemeClr val="lt1"/>
                  </a:solidFill>
                  <a:latin typeface="Lato"/>
                  <a:ea typeface="Lato"/>
                  <a:cs typeface="Lato"/>
                  <a:sym typeface="Lato"/>
                </a:endParaRPr>
              </a:p>
            </p:txBody>
          </p:sp>
          <p:sp>
            <p:nvSpPr>
              <p:cNvPr id="346" name="Google Shape;346;g249bd23eefa_0_126"/>
              <p:cNvSpPr txBox="1"/>
              <p:nvPr/>
            </p:nvSpPr>
            <p:spPr>
              <a:xfrm>
                <a:off x="4156993" y="1275650"/>
                <a:ext cx="3414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a:t>
                </a:r>
                <a:endParaRPr b="1" i="0" sz="1800" u="none" cap="none" strike="noStrike">
                  <a:solidFill>
                    <a:schemeClr val="lt1"/>
                  </a:solidFill>
                  <a:latin typeface="Lato"/>
                  <a:ea typeface="Lato"/>
                  <a:cs typeface="Lato"/>
                  <a:sym typeface="Lato"/>
                </a:endParaRPr>
              </a:p>
            </p:txBody>
          </p:sp>
          <p:sp>
            <p:nvSpPr>
              <p:cNvPr id="347" name="Google Shape;347;g249bd23eefa_0_126"/>
              <p:cNvSpPr txBox="1"/>
              <p:nvPr/>
            </p:nvSpPr>
            <p:spPr>
              <a:xfrm>
                <a:off x="3589975" y="1618150"/>
                <a:ext cx="5355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Lato"/>
                    <a:ea typeface="Lato"/>
                    <a:cs typeface="Lato"/>
                    <a:sym typeface="Lato"/>
                  </a:rPr>
                  <a:t>12</a:t>
                </a:r>
                <a:endParaRPr b="0" i="0" sz="1800" u="none" cap="none" strike="noStrike">
                  <a:solidFill>
                    <a:schemeClr val="lt1"/>
                  </a:solidFill>
                  <a:latin typeface="Lato"/>
                  <a:ea typeface="Lato"/>
                  <a:cs typeface="Lato"/>
                  <a:sym typeface="Lato"/>
                </a:endParaRPr>
              </a:p>
            </p:txBody>
          </p:sp>
          <p:sp>
            <p:nvSpPr>
              <p:cNvPr id="348" name="Google Shape;348;g249bd23eefa_0_126"/>
              <p:cNvSpPr txBox="1"/>
              <p:nvPr/>
            </p:nvSpPr>
            <p:spPr>
              <a:xfrm>
                <a:off x="4529872" y="1618150"/>
                <a:ext cx="8082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Lato"/>
                    <a:ea typeface="Lato"/>
                    <a:cs typeface="Lato"/>
                    <a:sym typeface="Lato"/>
                  </a:rPr>
                  <a:t>1,500</a:t>
                </a:r>
                <a:endParaRPr b="0" i="0" sz="1800" u="none" cap="none" strike="noStrike">
                  <a:solidFill>
                    <a:schemeClr val="lt1"/>
                  </a:solidFill>
                  <a:latin typeface="Lato"/>
                  <a:ea typeface="Lato"/>
                  <a:cs typeface="Lato"/>
                  <a:sym typeface="Lato"/>
                </a:endParaRPr>
              </a:p>
            </p:txBody>
          </p:sp>
          <p:sp>
            <p:nvSpPr>
              <p:cNvPr id="349" name="Google Shape;349;g249bd23eefa_0_126"/>
              <p:cNvSpPr txBox="1"/>
              <p:nvPr/>
            </p:nvSpPr>
            <p:spPr>
              <a:xfrm>
                <a:off x="4156979" y="1618150"/>
                <a:ext cx="3414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a:t>
                </a:r>
                <a:endParaRPr b="1" i="0" sz="1800" u="none" cap="none" strike="noStrike">
                  <a:solidFill>
                    <a:schemeClr val="lt1"/>
                  </a:solidFill>
                  <a:latin typeface="Lato"/>
                  <a:ea typeface="Lato"/>
                  <a:cs typeface="Lato"/>
                  <a:sym typeface="Lato"/>
                </a:endParaRPr>
              </a:p>
            </p:txBody>
          </p:sp>
        </p:grpSp>
        <p:sp>
          <p:nvSpPr>
            <p:cNvPr id="350" name="Google Shape;350;g249bd23eefa_0_126"/>
            <p:cNvSpPr/>
            <p:nvPr/>
          </p:nvSpPr>
          <p:spPr>
            <a:xfrm>
              <a:off x="4179875" y="1323900"/>
              <a:ext cx="2017800" cy="804300"/>
            </a:xfrm>
            <a:prstGeom prst="rect">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grpSp>
      <p:grpSp>
        <p:nvGrpSpPr>
          <p:cNvPr id="351" name="Google Shape;351;g249bd23eefa_0_126"/>
          <p:cNvGrpSpPr/>
          <p:nvPr/>
        </p:nvGrpSpPr>
        <p:grpSpPr>
          <a:xfrm>
            <a:off x="5541038" y="2427700"/>
            <a:ext cx="821400" cy="615600"/>
            <a:chOff x="4911050" y="2714225"/>
            <a:chExt cx="821400" cy="615600"/>
          </a:xfrm>
        </p:grpSpPr>
        <p:sp>
          <p:nvSpPr>
            <p:cNvPr id="352" name="Google Shape;352;g249bd23eefa_0_126"/>
            <p:cNvSpPr txBox="1"/>
            <p:nvPr/>
          </p:nvSpPr>
          <p:spPr>
            <a:xfrm>
              <a:off x="4911050" y="2714225"/>
              <a:ext cx="3198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rPr b="1" i="0" lang="en-GB" sz="2800" u="none" cap="none" strike="noStrike">
                  <a:solidFill>
                    <a:schemeClr val="accent2"/>
                  </a:solidFill>
                  <a:latin typeface="Lato"/>
                  <a:ea typeface="Lato"/>
                  <a:cs typeface="Lato"/>
                  <a:sym typeface="Lato"/>
                </a:rPr>
                <a:t>÷</a:t>
              </a:r>
              <a:endParaRPr b="1" i="0" sz="1400" u="none" cap="none" strike="noStrike">
                <a:solidFill>
                  <a:schemeClr val="accent2"/>
                </a:solidFill>
                <a:latin typeface="Lato"/>
                <a:ea typeface="Lato"/>
                <a:cs typeface="Lato"/>
                <a:sym typeface="Lato"/>
              </a:endParaRPr>
            </a:p>
          </p:txBody>
        </p:sp>
        <p:sp>
          <p:nvSpPr>
            <p:cNvPr id="353" name="Google Shape;353;g249bd23eefa_0_126"/>
            <p:cNvSpPr txBox="1"/>
            <p:nvPr/>
          </p:nvSpPr>
          <p:spPr>
            <a:xfrm>
              <a:off x="5230850" y="2821925"/>
              <a:ext cx="501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2"/>
                  </a:solidFill>
                  <a:latin typeface="Lato"/>
                  <a:ea typeface="Lato"/>
                  <a:cs typeface="Lato"/>
                  <a:sym typeface="Lato"/>
                </a:rPr>
                <a:t>12</a:t>
              </a:r>
              <a:endParaRPr b="1" i="0" sz="1400" u="none" cap="none" strike="noStrike">
                <a:solidFill>
                  <a:schemeClr val="accent2"/>
                </a:solidFill>
                <a:latin typeface="Lato"/>
                <a:ea typeface="Lato"/>
                <a:cs typeface="Lato"/>
                <a:sym typeface="Lato"/>
              </a:endParaRPr>
            </a:p>
          </p:txBody>
        </p:sp>
      </p:grpSp>
      <p:sp>
        <p:nvSpPr>
          <p:cNvPr id="354" name="Google Shape;354;g249bd23eefa_0_126"/>
          <p:cNvSpPr txBox="1"/>
          <p:nvPr/>
        </p:nvSpPr>
        <p:spPr>
          <a:xfrm>
            <a:off x="6646850" y="2397850"/>
            <a:ext cx="2286600" cy="10158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en-GB" sz="1400" u="none" cap="none" strike="noStrike">
                <a:solidFill>
                  <a:schemeClr val="lt1"/>
                </a:solidFill>
                <a:latin typeface="Lato"/>
                <a:ea typeface="Lato"/>
                <a:cs typeface="Lato"/>
                <a:sym typeface="Lato"/>
              </a:rPr>
              <a:t>Divide both sides by 12 to find how many FIFA points £1 is worth</a:t>
            </a:r>
            <a:endParaRPr b="1" i="0" sz="14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100"/>
              <a:buFont typeface="Arial"/>
              <a:buNone/>
            </a:pPr>
            <a:r>
              <a:rPr b="1" i="1" lang="en-GB" sz="1200" u="none" cap="none" strike="noStrike">
                <a:solidFill>
                  <a:schemeClr val="lt1"/>
                </a:solidFill>
                <a:latin typeface="Lato"/>
                <a:ea typeface="Lato"/>
                <a:cs typeface="Lato"/>
                <a:sym typeface="Lato"/>
              </a:rPr>
              <a:t>i.e. divide the points by the £ cost</a:t>
            </a:r>
            <a:endParaRPr b="1" i="1" sz="1200" u="none" cap="none" strike="noStrike">
              <a:solidFill>
                <a:schemeClr val="lt1"/>
              </a:solidFill>
              <a:latin typeface="Lato"/>
              <a:ea typeface="Lato"/>
              <a:cs typeface="Lato"/>
              <a:sym typeface="Lato"/>
            </a:endParaRPr>
          </a:p>
        </p:txBody>
      </p:sp>
      <p:grpSp>
        <p:nvGrpSpPr>
          <p:cNvPr id="355" name="Google Shape;355;g249bd23eefa_0_126"/>
          <p:cNvGrpSpPr/>
          <p:nvPr/>
        </p:nvGrpSpPr>
        <p:grpSpPr>
          <a:xfrm>
            <a:off x="4435250" y="2427700"/>
            <a:ext cx="821400" cy="615600"/>
            <a:chOff x="4911050" y="2714225"/>
            <a:chExt cx="821400" cy="615600"/>
          </a:xfrm>
        </p:grpSpPr>
        <p:sp>
          <p:nvSpPr>
            <p:cNvPr id="356" name="Google Shape;356;g249bd23eefa_0_126"/>
            <p:cNvSpPr txBox="1"/>
            <p:nvPr/>
          </p:nvSpPr>
          <p:spPr>
            <a:xfrm>
              <a:off x="4911050" y="2714225"/>
              <a:ext cx="3198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rPr b="1" i="0" lang="en-GB" sz="2800" u="none" cap="none" strike="noStrike">
                  <a:solidFill>
                    <a:schemeClr val="accent2"/>
                  </a:solidFill>
                  <a:latin typeface="Lato"/>
                  <a:ea typeface="Lato"/>
                  <a:cs typeface="Lato"/>
                  <a:sym typeface="Lato"/>
                </a:rPr>
                <a:t>÷</a:t>
              </a:r>
              <a:endParaRPr b="1" i="0" sz="1400" u="none" cap="none" strike="noStrike">
                <a:solidFill>
                  <a:schemeClr val="accent2"/>
                </a:solidFill>
                <a:latin typeface="Lato"/>
                <a:ea typeface="Lato"/>
                <a:cs typeface="Lato"/>
                <a:sym typeface="Lato"/>
              </a:endParaRPr>
            </a:p>
          </p:txBody>
        </p:sp>
        <p:sp>
          <p:nvSpPr>
            <p:cNvPr id="357" name="Google Shape;357;g249bd23eefa_0_126"/>
            <p:cNvSpPr txBox="1"/>
            <p:nvPr/>
          </p:nvSpPr>
          <p:spPr>
            <a:xfrm>
              <a:off x="5230850" y="2821925"/>
              <a:ext cx="501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2"/>
                  </a:solidFill>
                  <a:latin typeface="Lato"/>
                  <a:ea typeface="Lato"/>
                  <a:cs typeface="Lato"/>
                  <a:sym typeface="Lato"/>
                </a:rPr>
                <a:t>12</a:t>
              </a:r>
              <a:endParaRPr b="1" i="0" sz="1400" u="none" cap="none" strike="noStrike">
                <a:solidFill>
                  <a:schemeClr val="accent2"/>
                </a:solidFill>
                <a:latin typeface="Lato"/>
                <a:ea typeface="Lato"/>
                <a:cs typeface="Lato"/>
                <a:sym typeface="Lato"/>
              </a:endParaRPr>
            </a:p>
          </p:txBody>
        </p:sp>
      </p:grpSp>
      <p:sp>
        <p:nvSpPr>
          <p:cNvPr id="358" name="Google Shape;358;g249bd23eefa_0_126"/>
          <p:cNvSpPr txBox="1"/>
          <p:nvPr/>
        </p:nvSpPr>
        <p:spPr>
          <a:xfrm>
            <a:off x="4506425" y="2890900"/>
            <a:ext cx="5016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1</a:t>
            </a:r>
            <a:endParaRPr b="1" i="0" sz="1800" u="none" cap="none" strike="noStrike">
              <a:solidFill>
                <a:schemeClr val="lt1"/>
              </a:solidFill>
              <a:latin typeface="Lato"/>
              <a:ea typeface="Lato"/>
              <a:cs typeface="Lato"/>
              <a:sym typeface="Lato"/>
            </a:endParaRPr>
          </a:p>
        </p:txBody>
      </p:sp>
      <p:sp>
        <p:nvSpPr>
          <p:cNvPr id="359" name="Google Shape;359;g249bd23eefa_0_126"/>
          <p:cNvSpPr txBox="1"/>
          <p:nvPr/>
        </p:nvSpPr>
        <p:spPr>
          <a:xfrm>
            <a:off x="5559500" y="2890900"/>
            <a:ext cx="7572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125</a:t>
            </a:r>
            <a:endParaRPr b="1" i="0" sz="1800" u="none" cap="none" strike="noStrike">
              <a:solidFill>
                <a:schemeClr val="lt1"/>
              </a:solidFill>
              <a:latin typeface="Lato"/>
              <a:ea typeface="Lato"/>
              <a:cs typeface="Lato"/>
              <a:sym typeface="Lato"/>
            </a:endParaRPr>
          </a:p>
        </p:txBody>
      </p:sp>
      <p:sp>
        <p:nvSpPr>
          <p:cNvPr id="360" name="Google Shape;360;g249bd23eefa_0_126"/>
          <p:cNvSpPr txBox="1"/>
          <p:nvPr/>
        </p:nvSpPr>
        <p:spPr>
          <a:xfrm>
            <a:off x="5076538" y="2890900"/>
            <a:ext cx="3198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a:t>
            </a:r>
            <a:endParaRPr b="1" i="0" sz="1800" u="none" cap="none" strike="noStrike">
              <a:solidFill>
                <a:schemeClr val="lt1"/>
              </a:solidFill>
              <a:latin typeface="Lato"/>
              <a:ea typeface="Lato"/>
              <a:cs typeface="Lato"/>
              <a:sym typeface="Lato"/>
            </a:endParaRPr>
          </a:p>
        </p:txBody>
      </p:sp>
      <p:sp>
        <p:nvSpPr>
          <p:cNvPr id="361" name="Google Shape;361;g249bd23eefa_0_126"/>
          <p:cNvSpPr/>
          <p:nvPr/>
        </p:nvSpPr>
        <p:spPr>
          <a:xfrm>
            <a:off x="4346550" y="2412700"/>
            <a:ext cx="2017800" cy="986100"/>
          </a:xfrm>
          <a:prstGeom prst="rect">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362" name="Google Shape;362;g249bd23eefa_0_126"/>
          <p:cNvSpPr txBox="1"/>
          <p:nvPr/>
        </p:nvSpPr>
        <p:spPr>
          <a:xfrm>
            <a:off x="450275" y="1655825"/>
            <a:ext cx="3028500" cy="2951400"/>
          </a:xfrm>
          <a:prstGeom prst="rect">
            <a:avLst/>
          </a:prstGeom>
          <a:solidFill>
            <a:schemeClr val="lt1"/>
          </a:solid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GB" sz="1400" u="none" cap="none" strike="noStrike">
                <a:solidFill>
                  <a:srgbClr val="000000"/>
                </a:solidFill>
                <a:latin typeface="Lato"/>
                <a:ea typeface="Lato"/>
                <a:cs typeface="Lato"/>
                <a:sym typeface="Lato"/>
              </a:rPr>
              <a:t>In Game Currency:</a:t>
            </a:r>
            <a:endParaRPr b="1" i="0" sz="14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rPr b="0" i="0" lang="en-GB" sz="1400" u="none" cap="none" strike="noStrike">
                <a:solidFill>
                  <a:srgbClr val="000000"/>
                </a:solidFill>
                <a:latin typeface="Lato"/>
                <a:ea typeface="Lato"/>
                <a:cs typeface="Lato"/>
                <a:sym typeface="Lato"/>
              </a:rPr>
              <a:t>FIFA Points</a:t>
            </a:r>
            <a:endParaRPr b="0" i="0" sz="14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t/>
            </a:r>
            <a:endParaRPr b="0" i="0" sz="8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rPr b="1" i="0" lang="en-GB" sz="1400" u="none" cap="none" strike="noStrike">
                <a:solidFill>
                  <a:srgbClr val="000000"/>
                </a:solidFill>
                <a:latin typeface="Lato"/>
                <a:ea typeface="Lato"/>
                <a:cs typeface="Lato"/>
                <a:sym typeface="Lato"/>
              </a:rPr>
              <a:t>Cost:</a:t>
            </a:r>
            <a:endParaRPr b="1" i="0" sz="14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rPr b="0" i="0" lang="en-GB" sz="1400" u="none" cap="none" strike="noStrike">
                <a:solidFill>
                  <a:srgbClr val="000000"/>
                </a:solidFill>
                <a:latin typeface="Lato"/>
                <a:ea typeface="Lato"/>
                <a:cs typeface="Lato"/>
                <a:sym typeface="Lato"/>
              </a:rPr>
              <a:t>£12.00 for 1,500</a:t>
            </a:r>
            <a:endParaRPr b="0" i="0" sz="14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rPr b="1" i="0" lang="en-GB" sz="1400" u="none" cap="none" strike="noStrike">
                <a:solidFill>
                  <a:srgbClr val="000000"/>
                </a:solidFill>
                <a:latin typeface="Lato"/>
                <a:ea typeface="Lato"/>
                <a:cs typeface="Lato"/>
                <a:sym typeface="Lato"/>
              </a:rPr>
              <a:t>In-game Purchases:</a:t>
            </a:r>
            <a:endParaRPr b="1" i="0" sz="14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rPr b="0" i="1" lang="en-GB" sz="1300" u="none" cap="none" strike="noStrike">
                <a:solidFill>
                  <a:srgbClr val="000000"/>
                </a:solidFill>
                <a:latin typeface="Lato"/>
                <a:ea typeface="Lato"/>
                <a:cs typeface="Lato"/>
                <a:sym typeface="Lato"/>
              </a:rPr>
              <a:t>Silver Pack</a:t>
            </a:r>
            <a:r>
              <a:rPr b="0" i="0" lang="en-GB" sz="1300" u="none" cap="none" strike="noStrike">
                <a:solidFill>
                  <a:srgbClr val="000000"/>
                </a:solidFill>
                <a:latin typeface="Lato"/>
                <a:ea typeface="Lato"/>
                <a:cs typeface="Lato"/>
                <a:sym typeface="Lato"/>
              </a:rPr>
              <a:t>: 50 FIFA points</a:t>
            </a:r>
            <a:endParaRPr b="0" i="0" sz="13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rPr b="0" i="1" lang="en-GB" sz="1300" u="none" cap="none" strike="noStrike">
                <a:solidFill>
                  <a:srgbClr val="000000"/>
                </a:solidFill>
                <a:latin typeface="Lato"/>
                <a:ea typeface="Lato"/>
                <a:cs typeface="Lato"/>
                <a:sym typeface="Lato"/>
              </a:rPr>
              <a:t>Silver Premium Pack</a:t>
            </a:r>
            <a:r>
              <a:rPr b="0" i="0" lang="en-GB" sz="1300" u="none" cap="none" strike="noStrike">
                <a:solidFill>
                  <a:srgbClr val="000000"/>
                </a:solidFill>
                <a:latin typeface="Lato"/>
                <a:ea typeface="Lato"/>
                <a:cs typeface="Lato"/>
                <a:sym typeface="Lato"/>
              </a:rPr>
              <a:t>: </a:t>
            </a:r>
            <a:endParaRPr b="0" i="0" sz="13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rPr b="0" i="0" lang="en-GB" sz="1300" u="none" cap="none" strike="noStrike">
                <a:solidFill>
                  <a:srgbClr val="000000"/>
                </a:solidFill>
                <a:latin typeface="Lato"/>
                <a:ea typeface="Lato"/>
                <a:cs typeface="Lato"/>
                <a:sym typeface="Lato"/>
              </a:rPr>
              <a:t>75 FIFA points</a:t>
            </a:r>
            <a:endParaRPr b="0" i="0" sz="13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rPr b="0" i="1" lang="en-GB" sz="1300" u="none" cap="none" strike="noStrike">
                <a:solidFill>
                  <a:srgbClr val="000000"/>
                </a:solidFill>
                <a:latin typeface="Lato"/>
                <a:ea typeface="Lato"/>
                <a:cs typeface="Lato"/>
                <a:sym typeface="Lato"/>
              </a:rPr>
              <a:t>Gold Pack</a:t>
            </a:r>
            <a:r>
              <a:rPr b="0" i="0" lang="en-GB" sz="1300" u="none" cap="none" strike="noStrike">
                <a:solidFill>
                  <a:srgbClr val="000000"/>
                </a:solidFill>
                <a:latin typeface="Lato"/>
                <a:ea typeface="Lato"/>
                <a:cs typeface="Lato"/>
                <a:sym typeface="Lato"/>
              </a:rPr>
              <a:t>: 100 FIFA points</a:t>
            </a:r>
            <a:endParaRPr b="0" i="0" sz="13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rPr b="0" i="1" lang="en-GB" sz="1300" u="none" cap="none" strike="noStrike">
                <a:solidFill>
                  <a:srgbClr val="000000"/>
                </a:solidFill>
                <a:latin typeface="Lato"/>
                <a:ea typeface="Lato"/>
                <a:cs typeface="Lato"/>
                <a:sym typeface="Lato"/>
              </a:rPr>
              <a:t>Gold Premium Pack: </a:t>
            </a:r>
            <a:endParaRPr b="0" i="1" sz="13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rPr b="0" i="0" lang="en-GB" sz="1300" u="none" cap="none" strike="noStrike">
                <a:solidFill>
                  <a:srgbClr val="000000"/>
                </a:solidFill>
                <a:latin typeface="Lato"/>
                <a:ea typeface="Lato"/>
                <a:cs typeface="Lato"/>
                <a:sym typeface="Lato"/>
              </a:rPr>
              <a:t>150 FIFA points</a:t>
            </a:r>
            <a:endParaRPr b="0" i="0" sz="1100" u="none" cap="none" strike="noStrike">
              <a:solidFill>
                <a:srgbClr val="000000"/>
              </a:solidFill>
              <a:latin typeface="Lato"/>
              <a:ea typeface="Lato"/>
              <a:cs typeface="Lato"/>
              <a:sym typeface="Lato"/>
            </a:endParaRPr>
          </a:p>
        </p:txBody>
      </p:sp>
      <p:pic>
        <p:nvPicPr>
          <p:cNvPr id="363" name="Google Shape;363;g249bd23eefa_0_126"/>
          <p:cNvPicPr preferRelativeResize="0"/>
          <p:nvPr/>
        </p:nvPicPr>
        <p:blipFill rotWithShape="1">
          <a:blip r:embed="rId4">
            <a:alphaModFix/>
          </a:blip>
          <a:srcRect b="0" l="0" r="0" t="0"/>
          <a:stretch/>
        </p:blipFill>
        <p:spPr>
          <a:xfrm>
            <a:off x="1223988" y="1125485"/>
            <a:ext cx="1242918" cy="4971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g249bd23eefa_0_157"/>
          <p:cNvSpPr txBox="1"/>
          <p:nvPr>
            <p:ph idx="2" type="sldNum"/>
          </p:nvPr>
        </p:nvSpPr>
        <p:spPr>
          <a:xfrm>
            <a:off x="8535775" y="360825"/>
            <a:ext cx="548700" cy="2907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GB">
                <a:latin typeface="Lato"/>
                <a:ea typeface="Lato"/>
                <a:cs typeface="Lato"/>
                <a:sym typeface="Lato"/>
              </a:rPr>
              <a:t>‹#›</a:t>
            </a:fld>
            <a:endParaRPr>
              <a:latin typeface="Lato"/>
              <a:ea typeface="Lato"/>
              <a:cs typeface="Lato"/>
              <a:sym typeface="Lato"/>
            </a:endParaRPr>
          </a:p>
        </p:txBody>
      </p:sp>
      <p:sp>
        <p:nvSpPr>
          <p:cNvPr id="369" name="Google Shape;369;g249bd23eefa_0_157"/>
          <p:cNvSpPr txBox="1"/>
          <p:nvPr/>
        </p:nvSpPr>
        <p:spPr>
          <a:xfrm>
            <a:off x="103525" y="575388"/>
            <a:ext cx="83652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Arial"/>
              <a:buNone/>
            </a:pPr>
            <a:r>
              <a:rPr b="1" i="0" lang="en-GB" sz="1800" u="none" cap="none" strike="noStrike">
                <a:solidFill>
                  <a:schemeClr val="lt1"/>
                </a:solidFill>
                <a:latin typeface="Lato"/>
                <a:ea typeface="Lato"/>
                <a:cs typeface="Lato"/>
                <a:sym typeface="Lato"/>
              </a:rPr>
              <a:t>We are going to see how much in-game purchases cost in pounds</a:t>
            </a:r>
            <a:endParaRPr b="0" i="0" sz="1800" u="none" cap="none" strike="noStrike">
              <a:solidFill>
                <a:schemeClr val="lt1"/>
              </a:solidFill>
              <a:latin typeface="Lato"/>
              <a:ea typeface="Lato"/>
              <a:cs typeface="Lato"/>
              <a:sym typeface="Lato"/>
            </a:endParaRPr>
          </a:p>
        </p:txBody>
      </p:sp>
      <p:sp>
        <p:nvSpPr>
          <p:cNvPr id="370" name="Google Shape;370;g249bd23eefa_0_157"/>
          <p:cNvSpPr txBox="1"/>
          <p:nvPr>
            <p:ph type="ctrTitle"/>
          </p:nvPr>
        </p:nvSpPr>
        <p:spPr>
          <a:xfrm>
            <a:off x="943850" y="135600"/>
            <a:ext cx="57030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Calculating the cost of gaming</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pic>
        <p:nvPicPr>
          <p:cNvPr id="371" name="Google Shape;371;g249bd23eefa_0_157"/>
          <p:cNvPicPr preferRelativeResize="0"/>
          <p:nvPr/>
        </p:nvPicPr>
        <p:blipFill rotWithShape="1">
          <a:blip r:embed="rId3">
            <a:alphaModFix/>
          </a:blip>
          <a:srcRect b="0" l="0" r="0" t="0"/>
          <a:stretch/>
        </p:blipFill>
        <p:spPr>
          <a:xfrm>
            <a:off x="103524" y="64038"/>
            <a:ext cx="690376" cy="690376"/>
          </a:xfrm>
          <a:prstGeom prst="rect">
            <a:avLst/>
          </a:prstGeom>
          <a:noFill/>
          <a:ln>
            <a:noFill/>
          </a:ln>
        </p:spPr>
      </p:pic>
      <p:sp>
        <p:nvSpPr>
          <p:cNvPr id="372" name="Google Shape;372;g249bd23eefa_0_157"/>
          <p:cNvSpPr txBox="1"/>
          <p:nvPr/>
        </p:nvSpPr>
        <p:spPr>
          <a:xfrm>
            <a:off x="450275" y="1655825"/>
            <a:ext cx="3028500" cy="2951400"/>
          </a:xfrm>
          <a:prstGeom prst="rect">
            <a:avLst/>
          </a:prstGeom>
          <a:solidFill>
            <a:schemeClr val="lt1"/>
          </a:solid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GB" sz="1400" u="none" cap="none" strike="noStrike">
                <a:solidFill>
                  <a:srgbClr val="000000"/>
                </a:solidFill>
                <a:latin typeface="Lato"/>
                <a:ea typeface="Lato"/>
                <a:cs typeface="Lato"/>
                <a:sym typeface="Lato"/>
              </a:rPr>
              <a:t>In Game Currency:</a:t>
            </a:r>
            <a:endParaRPr b="1" i="0" sz="14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rPr b="0" i="0" lang="en-GB" sz="1400" u="none" cap="none" strike="noStrike">
                <a:solidFill>
                  <a:srgbClr val="000000"/>
                </a:solidFill>
                <a:latin typeface="Lato"/>
                <a:ea typeface="Lato"/>
                <a:cs typeface="Lato"/>
                <a:sym typeface="Lato"/>
              </a:rPr>
              <a:t>FIFA Points</a:t>
            </a:r>
            <a:endParaRPr b="0" i="0" sz="14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t/>
            </a:r>
            <a:endParaRPr b="0" i="0" sz="8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rPr b="1" i="0" lang="en-GB" sz="1400" u="none" cap="none" strike="noStrike">
                <a:solidFill>
                  <a:srgbClr val="000000"/>
                </a:solidFill>
                <a:latin typeface="Lato"/>
                <a:ea typeface="Lato"/>
                <a:cs typeface="Lato"/>
                <a:sym typeface="Lato"/>
              </a:rPr>
              <a:t>Cost:</a:t>
            </a:r>
            <a:endParaRPr b="1" i="0" sz="14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rPr b="0" i="0" lang="en-GB" sz="1400" u="none" cap="none" strike="noStrike">
                <a:solidFill>
                  <a:srgbClr val="000000"/>
                </a:solidFill>
                <a:latin typeface="Lato"/>
                <a:ea typeface="Lato"/>
                <a:cs typeface="Lato"/>
                <a:sym typeface="Lato"/>
              </a:rPr>
              <a:t>£12.00 for 1,500</a:t>
            </a:r>
            <a:endParaRPr b="0" i="0" sz="14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rPr b="1" i="0" lang="en-GB" sz="1400" u="none" cap="none" strike="noStrike">
                <a:solidFill>
                  <a:srgbClr val="000000"/>
                </a:solidFill>
                <a:latin typeface="Lato"/>
                <a:ea typeface="Lato"/>
                <a:cs typeface="Lato"/>
                <a:sym typeface="Lato"/>
              </a:rPr>
              <a:t>In-game Purchases:</a:t>
            </a:r>
            <a:endParaRPr b="1" i="0" sz="14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rPr b="0" i="1" lang="en-GB" sz="1300" u="none" cap="none" strike="noStrike">
                <a:solidFill>
                  <a:srgbClr val="000000"/>
                </a:solidFill>
                <a:latin typeface="Lato"/>
                <a:ea typeface="Lato"/>
                <a:cs typeface="Lato"/>
                <a:sym typeface="Lato"/>
              </a:rPr>
              <a:t>Silver Pack</a:t>
            </a:r>
            <a:r>
              <a:rPr b="0" i="0" lang="en-GB" sz="1300" u="none" cap="none" strike="noStrike">
                <a:solidFill>
                  <a:srgbClr val="000000"/>
                </a:solidFill>
                <a:latin typeface="Lato"/>
                <a:ea typeface="Lato"/>
                <a:cs typeface="Lato"/>
                <a:sym typeface="Lato"/>
              </a:rPr>
              <a:t>: 50 FIFA points</a:t>
            </a:r>
            <a:endParaRPr b="0" i="0" sz="13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rPr b="0" i="1" lang="en-GB" sz="1300" u="none" cap="none" strike="noStrike">
                <a:solidFill>
                  <a:srgbClr val="000000"/>
                </a:solidFill>
                <a:latin typeface="Lato"/>
                <a:ea typeface="Lato"/>
                <a:cs typeface="Lato"/>
                <a:sym typeface="Lato"/>
              </a:rPr>
              <a:t>Silver Premium Pack</a:t>
            </a:r>
            <a:r>
              <a:rPr b="0" i="0" lang="en-GB" sz="1300" u="none" cap="none" strike="noStrike">
                <a:solidFill>
                  <a:srgbClr val="000000"/>
                </a:solidFill>
                <a:latin typeface="Lato"/>
                <a:ea typeface="Lato"/>
                <a:cs typeface="Lato"/>
                <a:sym typeface="Lato"/>
              </a:rPr>
              <a:t>: </a:t>
            </a:r>
            <a:endParaRPr b="0" i="0" sz="13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rPr b="0" i="0" lang="en-GB" sz="1300" u="none" cap="none" strike="noStrike">
                <a:solidFill>
                  <a:srgbClr val="000000"/>
                </a:solidFill>
                <a:latin typeface="Lato"/>
                <a:ea typeface="Lato"/>
                <a:cs typeface="Lato"/>
                <a:sym typeface="Lato"/>
              </a:rPr>
              <a:t>75 FIFA points</a:t>
            </a:r>
            <a:endParaRPr b="0" i="0" sz="13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rPr b="0" i="1" lang="en-GB" sz="1300" u="none" cap="none" strike="noStrike">
                <a:solidFill>
                  <a:srgbClr val="000000"/>
                </a:solidFill>
                <a:latin typeface="Lato"/>
                <a:ea typeface="Lato"/>
                <a:cs typeface="Lato"/>
                <a:sym typeface="Lato"/>
              </a:rPr>
              <a:t>Gold Pack</a:t>
            </a:r>
            <a:r>
              <a:rPr b="0" i="0" lang="en-GB" sz="1300" u="none" cap="none" strike="noStrike">
                <a:solidFill>
                  <a:srgbClr val="000000"/>
                </a:solidFill>
                <a:latin typeface="Lato"/>
                <a:ea typeface="Lato"/>
                <a:cs typeface="Lato"/>
                <a:sym typeface="Lato"/>
              </a:rPr>
              <a:t>: 100 FIFA points</a:t>
            </a:r>
            <a:endParaRPr b="0" i="0" sz="13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rPr b="0" i="1" lang="en-GB" sz="1300" u="none" cap="none" strike="noStrike">
                <a:solidFill>
                  <a:srgbClr val="000000"/>
                </a:solidFill>
                <a:latin typeface="Lato"/>
                <a:ea typeface="Lato"/>
                <a:cs typeface="Lato"/>
                <a:sym typeface="Lato"/>
              </a:rPr>
              <a:t>Gold Premium Pack: </a:t>
            </a:r>
            <a:endParaRPr b="0" i="1" sz="13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rPr b="0" i="0" lang="en-GB" sz="1300" u="none" cap="none" strike="noStrike">
                <a:solidFill>
                  <a:srgbClr val="000000"/>
                </a:solidFill>
                <a:latin typeface="Lato"/>
                <a:ea typeface="Lato"/>
                <a:cs typeface="Lato"/>
                <a:sym typeface="Lato"/>
              </a:rPr>
              <a:t>150 FIFA points</a:t>
            </a:r>
            <a:endParaRPr b="0" i="0" sz="1100" u="none" cap="none" strike="noStrike">
              <a:solidFill>
                <a:srgbClr val="000000"/>
              </a:solidFill>
              <a:latin typeface="Lato"/>
              <a:ea typeface="Lato"/>
              <a:cs typeface="Lato"/>
              <a:sym typeface="Lato"/>
            </a:endParaRPr>
          </a:p>
        </p:txBody>
      </p:sp>
      <p:pic>
        <p:nvPicPr>
          <p:cNvPr id="373" name="Google Shape;373;g249bd23eefa_0_157"/>
          <p:cNvPicPr preferRelativeResize="0"/>
          <p:nvPr/>
        </p:nvPicPr>
        <p:blipFill rotWithShape="1">
          <a:blip r:embed="rId4">
            <a:alphaModFix/>
          </a:blip>
          <a:srcRect b="0" l="0" r="0" t="0"/>
          <a:stretch/>
        </p:blipFill>
        <p:spPr>
          <a:xfrm>
            <a:off x="1223988" y="1125485"/>
            <a:ext cx="1242918" cy="497150"/>
          </a:xfrm>
          <a:prstGeom prst="rect">
            <a:avLst/>
          </a:prstGeom>
          <a:noFill/>
          <a:ln>
            <a:noFill/>
          </a:ln>
        </p:spPr>
      </p:pic>
      <p:sp>
        <p:nvSpPr>
          <p:cNvPr id="374" name="Google Shape;374;g249bd23eefa_0_157"/>
          <p:cNvSpPr txBox="1"/>
          <p:nvPr/>
        </p:nvSpPr>
        <p:spPr>
          <a:xfrm>
            <a:off x="3700675" y="1698825"/>
            <a:ext cx="5208600" cy="677100"/>
          </a:xfrm>
          <a:prstGeom prst="rect">
            <a:avLst/>
          </a:prstGeom>
          <a:noFill/>
          <a:ln cap="flat" cmpd="sng" w="2857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How can we work out the total cost in pounds (£) for the in-game purchases listed?</a:t>
            </a:r>
            <a:endParaRPr b="1" i="0" sz="1600" u="none" cap="none" strike="noStrike">
              <a:solidFill>
                <a:schemeClr val="lt1"/>
              </a:solidFill>
              <a:latin typeface="Lato"/>
              <a:ea typeface="Lato"/>
              <a:cs typeface="Lato"/>
              <a:sym typeface="Lato"/>
            </a:endParaRPr>
          </a:p>
        </p:txBody>
      </p:sp>
      <p:sp>
        <p:nvSpPr>
          <p:cNvPr id="375" name="Google Shape;375;g249bd23eefa_0_157"/>
          <p:cNvSpPr txBox="1"/>
          <p:nvPr/>
        </p:nvSpPr>
        <p:spPr>
          <a:xfrm>
            <a:off x="3700625" y="2458475"/>
            <a:ext cx="5208600" cy="831300"/>
          </a:xfrm>
          <a:prstGeom prst="rect">
            <a:avLst/>
          </a:prstGeom>
          <a:solidFill>
            <a:schemeClr val="lt1"/>
          </a:solid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Lato"/>
                <a:ea typeface="Lato"/>
                <a:cs typeface="Lato"/>
                <a:sym typeface="Lato"/>
              </a:rPr>
              <a:t>The total cost is worked out by adding up all of the in-game purchase points and then using the ratio to calculate how much the in-game points are worth in pounds.</a:t>
            </a:r>
            <a:endParaRPr b="1" i="0" sz="1400" u="none" cap="none" strike="noStrike">
              <a:solidFill>
                <a:schemeClr val="dk1"/>
              </a:solidFill>
              <a:latin typeface="Lato"/>
              <a:ea typeface="Lato"/>
              <a:cs typeface="Lato"/>
              <a:sym typeface="Lato"/>
            </a:endParaRPr>
          </a:p>
        </p:txBody>
      </p:sp>
      <p:grpSp>
        <p:nvGrpSpPr>
          <p:cNvPr id="376" name="Google Shape;376;g249bd23eefa_0_157"/>
          <p:cNvGrpSpPr/>
          <p:nvPr/>
        </p:nvGrpSpPr>
        <p:grpSpPr>
          <a:xfrm>
            <a:off x="3700625" y="3394950"/>
            <a:ext cx="5208600" cy="900250"/>
            <a:chOff x="3700625" y="3394950"/>
            <a:chExt cx="5208600" cy="900250"/>
          </a:xfrm>
        </p:grpSpPr>
        <p:sp>
          <p:nvSpPr>
            <p:cNvPr id="377" name="Google Shape;377;g249bd23eefa_0_157"/>
            <p:cNvSpPr txBox="1"/>
            <p:nvPr/>
          </p:nvSpPr>
          <p:spPr>
            <a:xfrm>
              <a:off x="3700625" y="3394950"/>
              <a:ext cx="5208600" cy="800400"/>
            </a:xfrm>
            <a:prstGeom prst="rect">
              <a:avLst/>
            </a:prstGeom>
            <a:solidFill>
              <a:schemeClr val="accent2"/>
            </a:solid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Total points = 50 + 75 + 100 + 150 = 375</a:t>
              </a:r>
              <a:endParaRPr b="1" i="0" sz="16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i="0" sz="8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Converting points into pounds: 375 points          125  = £3</a:t>
              </a:r>
              <a:endParaRPr b="1" i="0" sz="1600" u="none" cap="none" strike="noStrike">
                <a:solidFill>
                  <a:schemeClr val="lt1"/>
                </a:solidFill>
                <a:latin typeface="Lato"/>
                <a:ea typeface="Lato"/>
                <a:cs typeface="Lato"/>
                <a:sym typeface="Lato"/>
              </a:endParaRPr>
            </a:p>
          </p:txBody>
        </p:sp>
        <p:sp>
          <p:nvSpPr>
            <p:cNvPr id="378" name="Google Shape;378;g249bd23eefa_0_157"/>
            <p:cNvSpPr txBox="1"/>
            <p:nvPr/>
          </p:nvSpPr>
          <p:spPr>
            <a:xfrm>
              <a:off x="7608925" y="3679600"/>
              <a:ext cx="284400" cy="615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chemeClr val="lt1"/>
                  </a:solidFill>
                  <a:latin typeface="Arial"/>
                  <a:ea typeface="Arial"/>
                  <a:cs typeface="Arial"/>
                  <a:sym typeface="Arial"/>
                </a:rPr>
                <a:t>÷</a:t>
              </a:r>
              <a:endParaRPr b="0" i="0" sz="1400" u="none" cap="none" strike="noStrike">
                <a:solidFill>
                  <a:schemeClr val="lt1"/>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g249bd23eefa_0_171"/>
          <p:cNvSpPr/>
          <p:nvPr/>
        </p:nvSpPr>
        <p:spPr>
          <a:xfrm>
            <a:off x="7825600" y="4137825"/>
            <a:ext cx="1188000" cy="7851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g249bd23eefa_0_171"/>
          <p:cNvSpPr txBox="1"/>
          <p:nvPr/>
        </p:nvSpPr>
        <p:spPr>
          <a:xfrm>
            <a:off x="6868700" y="1850100"/>
            <a:ext cx="1881900" cy="2936700"/>
          </a:xfrm>
          <a:prstGeom prst="rect">
            <a:avLst/>
          </a:prstGeom>
          <a:solidFill>
            <a:srgbClr val="EAD1DC"/>
          </a:solidFill>
          <a:ln cap="flat" cmpd="sng" w="2857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GB" sz="1200" u="none" cap="none" strike="noStrike">
                <a:solidFill>
                  <a:srgbClr val="000000"/>
                </a:solidFill>
                <a:latin typeface="Lato"/>
                <a:ea typeface="Lato"/>
                <a:cs typeface="Lato"/>
                <a:sym typeface="Lato"/>
              </a:rPr>
              <a:t>In-Game Currency:</a:t>
            </a:r>
            <a:endParaRPr b="1"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rPr b="0" i="0" lang="en-GB" sz="1200" u="none" cap="none" strike="noStrike">
                <a:solidFill>
                  <a:srgbClr val="000000"/>
                </a:solidFill>
                <a:latin typeface="Lato"/>
                <a:ea typeface="Lato"/>
                <a:cs typeface="Lato"/>
                <a:sym typeface="Lato"/>
              </a:rPr>
              <a:t>Robux</a:t>
            </a:r>
            <a:endParaRPr b="0"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t/>
            </a:r>
            <a:endParaRPr b="0"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rPr b="1" i="0" lang="en-GB" sz="1200" u="none" cap="none" strike="noStrike">
                <a:solidFill>
                  <a:srgbClr val="000000"/>
                </a:solidFill>
                <a:latin typeface="Lato"/>
                <a:ea typeface="Lato"/>
                <a:cs typeface="Lato"/>
                <a:sym typeface="Lato"/>
              </a:rPr>
              <a:t>Cost:</a:t>
            </a:r>
            <a:endParaRPr b="1"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rPr b="0" i="0" lang="en-GB" sz="1200" u="none" cap="none" strike="noStrike">
                <a:solidFill>
                  <a:srgbClr val="000000"/>
                </a:solidFill>
                <a:latin typeface="Lato"/>
                <a:ea typeface="Lato"/>
                <a:cs typeface="Lato"/>
                <a:sym typeface="Lato"/>
              </a:rPr>
              <a:t>£45.00 for 4,500</a:t>
            </a:r>
            <a:endParaRPr b="0"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t/>
            </a:r>
            <a:endParaRPr b="0"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rPr b="1" i="0" lang="en-GB" sz="1200" u="none" cap="none" strike="noStrike">
                <a:solidFill>
                  <a:srgbClr val="000000"/>
                </a:solidFill>
                <a:latin typeface="Lato"/>
                <a:ea typeface="Lato"/>
                <a:cs typeface="Lato"/>
                <a:sym typeface="Lato"/>
              </a:rPr>
              <a:t>In-game Purchases:</a:t>
            </a:r>
            <a:endParaRPr b="1" i="0" sz="12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rPr b="0" i="0" lang="en-GB" sz="1200" u="none" cap="none" strike="noStrike">
                <a:solidFill>
                  <a:srgbClr val="000000"/>
                </a:solidFill>
                <a:latin typeface="Lato"/>
                <a:ea typeface="Lato"/>
                <a:cs typeface="Lato"/>
                <a:sym typeface="Lato"/>
              </a:rPr>
              <a:t>Games: Most are free. </a:t>
            </a:r>
            <a:endParaRPr b="0" i="0" sz="12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rPr b="0" i="1" lang="en-GB" sz="1200" u="none" cap="none" strike="noStrike">
                <a:solidFill>
                  <a:srgbClr val="000000"/>
                </a:solidFill>
                <a:latin typeface="Lato"/>
                <a:ea typeface="Lato"/>
                <a:cs typeface="Lato"/>
                <a:sym typeface="Lato"/>
              </a:rPr>
              <a:t>Premium skins: </a:t>
            </a:r>
            <a:r>
              <a:rPr b="0" i="0" lang="en-GB" sz="1200" u="none" cap="none" strike="noStrike">
                <a:solidFill>
                  <a:srgbClr val="000000"/>
                </a:solidFill>
                <a:latin typeface="Lato"/>
                <a:ea typeface="Lato"/>
                <a:cs typeface="Lato"/>
                <a:sym typeface="Lato"/>
              </a:rPr>
              <a:t>800 Robux</a:t>
            </a:r>
            <a:endParaRPr b="0" i="0" sz="12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rPr b="0" i="1" lang="en-GB" sz="1200" u="none" cap="none" strike="noStrike">
                <a:solidFill>
                  <a:srgbClr val="000000"/>
                </a:solidFill>
                <a:latin typeface="Lato"/>
                <a:ea typeface="Lato"/>
                <a:cs typeface="Lato"/>
                <a:sym typeface="Lato"/>
              </a:rPr>
              <a:t>Speed boats:</a:t>
            </a:r>
            <a:r>
              <a:rPr b="0" i="0" lang="en-GB" sz="1200" u="none" cap="none" strike="noStrike">
                <a:solidFill>
                  <a:srgbClr val="000000"/>
                </a:solidFill>
                <a:latin typeface="Lato"/>
                <a:ea typeface="Lato"/>
                <a:cs typeface="Lato"/>
                <a:sym typeface="Lato"/>
              </a:rPr>
              <a:t> 400 Robux</a:t>
            </a:r>
            <a:endParaRPr b="0" i="0" sz="12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rPr b="0" i="1" lang="en-GB" sz="1200" u="none" cap="none" strike="noStrike">
                <a:solidFill>
                  <a:srgbClr val="000000"/>
                </a:solidFill>
                <a:latin typeface="Lato"/>
                <a:ea typeface="Lato"/>
                <a:cs typeface="Lato"/>
                <a:sym typeface="Lato"/>
              </a:rPr>
              <a:t>Avatar customisation: </a:t>
            </a:r>
            <a:endParaRPr b="0" i="1" sz="12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rPr b="0" i="0" lang="en-GB" sz="1200" u="none" cap="none" strike="noStrike">
                <a:solidFill>
                  <a:srgbClr val="000000"/>
                </a:solidFill>
                <a:latin typeface="Lato"/>
                <a:ea typeface="Lato"/>
                <a:cs typeface="Lato"/>
                <a:sym typeface="Lato"/>
              </a:rPr>
              <a:t>1,200 Robux</a:t>
            </a:r>
            <a:endParaRPr b="0" i="0" sz="12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rPr b="0" i="1" lang="en-GB" sz="1200" u="none" cap="none" strike="noStrike">
                <a:solidFill>
                  <a:srgbClr val="000000"/>
                </a:solidFill>
                <a:latin typeface="Lato"/>
                <a:ea typeface="Lato"/>
                <a:cs typeface="Lato"/>
                <a:sym typeface="Lato"/>
              </a:rPr>
              <a:t>Avatar strength skill:</a:t>
            </a:r>
            <a:r>
              <a:rPr b="0" i="0" lang="en-GB" sz="1200" u="none" cap="none" strike="noStrike">
                <a:solidFill>
                  <a:srgbClr val="000000"/>
                </a:solidFill>
                <a:latin typeface="Lato"/>
                <a:ea typeface="Lato"/>
                <a:cs typeface="Lato"/>
                <a:sym typeface="Lato"/>
              </a:rPr>
              <a:t> </a:t>
            </a:r>
            <a:endParaRPr b="0" i="0" sz="12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rPr b="0" i="0" lang="en-GB" sz="1200" u="none" cap="none" strike="noStrike">
                <a:solidFill>
                  <a:srgbClr val="000000"/>
                </a:solidFill>
                <a:latin typeface="Lato"/>
                <a:ea typeface="Lato"/>
                <a:cs typeface="Lato"/>
                <a:sym typeface="Lato"/>
              </a:rPr>
              <a:t>350 Robux</a:t>
            </a:r>
            <a:endParaRPr b="0" i="0" sz="1200" u="none" cap="none" strike="noStrike">
              <a:solidFill>
                <a:srgbClr val="000000"/>
              </a:solidFill>
              <a:latin typeface="Lato"/>
              <a:ea typeface="Lato"/>
              <a:cs typeface="Lato"/>
              <a:sym typeface="Lato"/>
            </a:endParaRPr>
          </a:p>
        </p:txBody>
      </p:sp>
      <p:pic>
        <p:nvPicPr>
          <p:cNvPr id="385" name="Google Shape;385;g249bd23eefa_0_171"/>
          <p:cNvPicPr preferRelativeResize="0"/>
          <p:nvPr/>
        </p:nvPicPr>
        <p:blipFill rotWithShape="1">
          <a:blip r:embed="rId3">
            <a:alphaModFix/>
          </a:blip>
          <a:srcRect b="32691" l="0" r="0" t="38528"/>
          <a:stretch/>
        </p:blipFill>
        <p:spPr>
          <a:xfrm>
            <a:off x="581838" y="1387975"/>
            <a:ext cx="1605775" cy="462125"/>
          </a:xfrm>
          <a:prstGeom prst="rect">
            <a:avLst/>
          </a:prstGeom>
          <a:noFill/>
          <a:ln>
            <a:noFill/>
          </a:ln>
        </p:spPr>
      </p:pic>
      <p:pic>
        <p:nvPicPr>
          <p:cNvPr id="386" name="Google Shape;386;g249bd23eefa_0_171"/>
          <p:cNvPicPr preferRelativeResize="0"/>
          <p:nvPr/>
        </p:nvPicPr>
        <p:blipFill rotWithShape="1">
          <a:blip r:embed="rId4">
            <a:alphaModFix/>
          </a:blip>
          <a:srcRect b="0" l="0" r="0" t="0"/>
          <a:stretch/>
        </p:blipFill>
        <p:spPr>
          <a:xfrm>
            <a:off x="2882850" y="1364863"/>
            <a:ext cx="1285151" cy="508350"/>
          </a:xfrm>
          <a:prstGeom prst="rect">
            <a:avLst/>
          </a:prstGeom>
          <a:noFill/>
          <a:ln>
            <a:noFill/>
          </a:ln>
        </p:spPr>
      </p:pic>
      <p:pic>
        <p:nvPicPr>
          <p:cNvPr id="387" name="Google Shape;387;g249bd23eefa_0_171"/>
          <p:cNvPicPr preferRelativeResize="0"/>
          <p:nvPr/>
        </p:nvPicPr>
        <p:blipFill rotWithShape="1">
          <a:blip r:embed="rId5">
            <a:alphaModFix/>
          </a:blip>
          <a:srcRect b="22642" l="4548" r="3004" t="21321"/>
          <a:stretch/>
        </p:blipFill>
        <p:spPr>
          <a:xfrm>
            <a:off x="5072125" y="1261778"/>
            <a:ext cx="1188048" cy="508350"/>
          </a:xfrm>
          <a:prstGeom prst="rect">
            <a:avLst/>
          </a:prstGeom>
          <a:noFill/>
          <a:ln>
            <a:noFill/>
          </a:ln>
        </p:spPr>
      </p:pic>
      <p:pic>
        <p:nvPicPr>
          <p:cNvPr id="388" name="Google Shape;388;g249bd23eefa_0_171"/>
          <p:cNvPicPr preferRelativeResize="0"/>
          <p:nvPr/>
        </p:nvPicPr>
        <p:blipFill rotWithShape="1">
          <a:blip r:embed="rId6">
            <a:alphaModFix/>
          </a:blip>
          <a:srcRect b="0" l="0" r="0" t="0"/>
          <a:stretch/>
        </p:blipFill>
        <p:spPr>
          <a:xfrm>
            <a:off x="7098875" y="1370322"/>
            <a:ext cx="1421549" cy="399811"/>
          </a:xfrm>
          <a:prstGeom prst="rect">
            <a:avLst/>
          </a:prstGeom>
          <a:noFill/>
          <a:ln>
            <a:noFill/>
          </a:ln>
        </p:spPr>
      </p:pic>
      <p:sp>
        <p:nvSpPr>
          <p:cNvPr id="389" name="Google Shape;389;g249bd23eefa_0_171"/>
          <p:cNvSpPr txBox="1"/>
          <p:nvPr/>
        </p:nvSpPr>
        <p:spPr>
          <a:xfrm>
            <a:off x="443775" y="1850100"/>
            <a:ext cx="1881900" cy="2936700"/>
          </a:xfrm>
          <a:prstGeom prst="rect">
            <a:avLst/>
          </a:prstGeom>
          <a:solidFill>
            <a:srgbClr val="FCE5CD"/>
          </a:solidFill>
          <a:ln cap="flat" cmpd="sng" w="2857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GB" sz="1200" u="none" cap="none" strike="noStrike">
                <a:solidFill>
                  <a:srgbClr val="000000"/>
                </a:solidFill>
                <a:latin typeface="Lato"/>
                <a:ea typeface="Lato"/>
                <a:cs typeface="Lato"/>
                <a:sym typeface="Lato"/>
              </a:rPr>
              <a:t>In-Game Currency:</a:t>
            </a:r>
            <a:endParaRPr b="1"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rPr b="0" i="0" lang="en-GB" sz="1200" u="none" cap="none" strike="noStrike">
                <a:solidFill>
                  <a:srgbClr val="000000"/>
                </a:solidFill>
                <a:latin typeface="Lato"/>
                <a:ea typeface="Lato"/>
                <a:cs typeface="Lato"/>
                <a:sym typeface="Lato"/>
              </a:rPr>
              <a:t>Minecoins</a:t>
            </a:r>
            <a:endParaRPr b="0"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t/>
            </a:r>
            <a:endParaRPr b="0"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rPr b="1" i="0" lang="en-GB" sz="1200" u="none" cap="none" strike="noStrike">
                <a:solidFill>
                  <a:srgbClr val="000000"/>
                </a:solidFill>
                <a:latin typeface="Lato"/>
                <a:ea typeface="Lato"/>
                <a:cs typeface="Lato"/>
                <a:sym typeface="Lato"/>
              </a:rPr>
              <a:t>Cost:</a:t>
            </a:r>
            <a:endParaRPr b="1"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rPr b="0" i="0" lang="en-GB" sz="1200" u="none" cap="none" strike="noStrike">
                <a:solidFill>
                  <a:srgbClr val="000000"/>
                </a:solidFill>
                <a:latin typeface="Lato"/>
                <a:ea typeface="Lato"/>
                <a:cs typeface="Lato"/>
                <a:sym typeface="Lato"/>
              </a:rPr>
              <a:t>£8.00 for 1,600</a:t>
            </a:r>
            <a:endParaRPr b="0"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t/>
            </a:r>
            <a:endParaRPr b="0"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rPr b="1" i="0" lang="en-GB" sz="1200" u="none" cap="none" strike="noStrike">
                <a:solidFill>
                  <a:srgbClr val="000000"/>
                </a:solidFill>
                <a:latin typeface="Lato"/>
                <a:ea typeface="Lato"/>
                <a:cs typeface="Lato"/>
                <a:sym typeface="Lato"/>
              </a:rPr>
              <a:t>In-game Purchases:</a:t>
            </a:r>
            <a:endParaRPr b="1" i="0" sz="12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rPr b="0" i="1" lang="en-GB" sz="1200" u="none" cap="none" strike="noStrike">
                <a:solidFill>
                  <a:srgbClr val="000000"/>
                </a:solidFill>
                <a:latin typeface="Lato"/>
                <a:ea typeface="Lato"/>
                <a:cs typeface="Lato"/>
                <a:sym typeface="Lato"/>
              </a:rPr>
              <a:t>Skin Packs</a:t>
            </a:r>
            <a:r>
              <a:rPr b="0" i="0" lang="en-GB" sz="1200" u="none" cap="none" strike="noStrike">
                <a:solidFill>
                  <a:srgbClr val="000000"/>
                </a:solidFill>
                <a:latin typeface="Lato"/>
                <a:ea typeface="Lato"/>
                <a:cs typeface="Lato"/>
                <a:sym typeface="Lato"/>
              </a:rPr>
              <a:t>: </a:t>
            </a:r>
            <a:endParaRPr b="0" i="0" sz="12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rPr b="0" i="0" lang="en-GB" sz="1200" u="none" cap="none" strike="noStrike">
                <a:solidFill>
                  <a:srgbClr val="000000"/>
                </a:solidFill>
                <a:latin typeface="Lato"/>
                <a:ea typeface="Lato"/>
                <a:cs typeface="Lato"/>
                <a:sym typeface="Lato"/>
              </a:rPr>
              <a:t>325 Minecoins </a:t>
            </a:r>
            <a:endParaRPr b="0" i="0" sz="12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rPr b="0" i="1" lang="en-GB" sz="1200" u="none" cap="none" strike="noStrike">
                <a:solidFill>
                  <a:srgbClr val="000000"/>
                </a:solidFill>
                <a:latin typeface="Lato"/>
                <a:ea typeface="Lato"/>
                <a:cs typeface="Lato"/>
                <a:sym typeface="Lato"/>
              </a:rPr>
              <a:t>Texture Packs: </a:t>
            </a:r>
            <a:endParaRPr b="0" i="1" sz="12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rPr b="0" i="0" lang="en-GB" sz="1200" u="none" cap="none" strike="noStrike">
                <a:solidFill>
                  <a:srgbClr val="000000"/>
                </a:solidFill>
                <a:latin typeface="Lato"/>
                <a:ea typeface="Lato"/>
                <a:cs typeface="Lato"/>
                <a:sym typeface="Lato"/>
              </a:rPr>
              <a:t>1,000 Minecoins </a:t>
            </a:r>
            <a:endParaRPr b="0" i="0" sz="12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rPr b="0" i="1" lang="en-GB" sz="1200" u="none" cap="none" strike="noStrike">
                <a:solidFill>
                  <a:srgbClr val="000000"/>
                </a:solidFill>
                <a:latin typeface="Lato"/>
                <a:ea typeface="Lato"/>
                <a:cs typeface="Lato"/>
                <a:sym typeface="Lato"/>
              </a:rPr>
              <a:t>Maps:</a:t>
            </a:r>
            <a:r>
              <a:rPr b="0" i="0" lang="en-GB" sz="1200" u="none" cap="none" strike="noStrike">
                <a:solidFill>
                  <a:srgbClr val="000000"/>
                </a:solidFill>
                <a:latin typeface="Lato"/>
                <a:ea typeface="Lato"/>
                <a:cs typeface="Lato"/>
                <a:sym typeface="Lato"/>
              </a:rPr>
              <a:t> 900 Minecoins</a:t>
            </a:r>
            <a:endParaRPr b="0" i="0" sz="12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t/>
            </a:r>
            <a:endParaRPr b="0" i="0" sz="12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rPr b="0" i="0" lang="en-GB" sz="1200" u="none" cap="none" strike="noStrike">
                <a:solidFill>
                  <a:srgbClr val="000000"/>
                </a:solidFill>
                <a:latin typeface="Lato"/>
                <a:ea typeface="Lato"/>
                <a:cs typeface="Lato"/>
                <a:sym typeface="Lato"/>
              </a:rPr>
              <a:t> </a:t>
            </a:r>
            <a:endParaRPr b="0" i="0" sz="1100" u="none" cap="none" strike="noStrike">
              <a:solidFill>
                <a:srgbClr val="000000"/>
              </a:solidFill>
              <a:latin typeface="Arial"/>
              <a:ea typeface="Arial"/>
              <a:cs typeface="Arial"/>
              <a:sym typeface="Arial"/>
            </a:endParaRPr>
          </a:p>
        </p:txBody>
      </p:sp>
      <p:sp>
        <p:nvSpPr>
          <p:cNvPr id="390" name="Google Shape;390;g249bd23eefa_0_171"/>
          <p:cNvSpPr txBox="1"/>
          <p:nvPr/>
        </p:nvSpPr>
        <p:spPr>
          <a:xfrm>
            <a:off x="2581700" y="1850100"/>
            <a:ext cx="1881900" cy="2936700"/>
          </a:xfrm>
          <a:prstGeom prst="rect">
            <a:avLst/>
          </a:prstGeom>
          <a:solidFill>
            <a:srgbClr val="D0E0E3"/>
          </a:solidFill>
          <a:ln cap="flat" cmpd="sng" w="2857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GB" sz="1200" u="none" cap="none" strike="noStrike">
                <a:solidFill>
                  <a:srgbClr val="000000"/>
                </a:solidFill>
                <a:latin typeface="Lato"/>
                <a:ea typeface="Lato"/>
                <a:cs typeface="Lato"/>
                <a:sym typeface="Lato"/>
              </a:rPr>
              <a:t>In-Game Currency:</a:t>
            </a:r>
            <a:endParaRPr b="1"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rPr b="0" i="0" lang="en-GB" sz="1200" u="none" cap="none" strike="noStrike">
                <a:solidFill>
                  <a:srgbClr val="000000"/>
                </a:solidFill>
                <a:latin typeface="Lato"/>
                <a:ea typeface="Lato"/>
                <a:cs typeface="Lato"/>
                <a:sym typeface="Lato"/>
              </a:rPr>
              <a:t>Riot Points (RP)</a:t>
            </a:r>
            <a:endParaRPr b="0"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t/>
            </a:r>
            <a:endParaRPr b="0"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rPr b="1" i="0" lang="en-GB" sz="1200" u="none" cap="none" strike="noStrike">
                <a:solidFill>
                  <a:srgbClr val="000000"/>
                </a:solidFill>
                <a:latin typeface="Lato"/>
                <a:ea typeface="Lato"/>
                <a:cs typeface="Lato"/>
                <a:sym typeface="Lato"/>
              </a:rPr>
              <a:t>Cost:</a:t>
            </a:r>
            <a:endParaRPr b="1"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rPr b="0" i="0" lang="en-GB" sz="1200" u="none" cap="none" strike="noStrike">
                <a:solidFill>
                  <a:srgbClr val="000000"/>
                </a:solidFill>
                <a:latin typeface="Lato"/>
                <a:ea typeface="Lato"/>
                <a:cs typeface="Lato"/>
                <a:sym typeface="Lato"/>
              </a:rPr>
              <a:t>£10.00 for 1,450</a:t>
            </a:r>
            <a:endParaRPr b="0"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t/>
            </a:r>
            <a:endParaRPr b="0"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rPr b="1" i="0" lang="en-GB" sz="1200" u="none" cap="none" strike="noStrike">
                <a:solidFill>
                  <a:srgbClr val="000000"/>
                </a:solidFill>
                <a:latin typeface="Lato"/>
                <a:ea typeface="Lato"/>
                <a:cs typeface="Lato"/>
                <a:sym typeface="Lato"/>
              </a:rPr>
              <a:t>In-game Purchases:</a:t>
            </a:r>
            <a:endParaRPr b="1" i="0" sz="12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rPr b="0" i="1" lang="en-GB" sz="1200" u="none" cap="none" strike="noStrike">
                <a:solidFill>
                  <a:srgbClr val="000000"/>
                </a:solidFill>
                <a:latin typeface="Lato"/>
                <a:ea typeface="Lato"/>
                <a:cs typeface="Lato"/>
                <a:sym typeface="Lato"/>
              </a:rPr>
              <a:t>Champions: </a:t>
            </a:r>
            <a:r>
              <a:rPr b="0" i="0" lang="en-GB" sz="1200" u="none" cap="none" strike="noStrike">
                <a:solidFill>
                  <a:srgbClr val="000000"/>
                </a:solidFill>
                <a:latin typeface="Lato"/>
                <a:ea typeface="Lato"/>
                <a:cs typeface="Lato"/>
                <a:sym typeface="Lato"/>
              </a:rPr>
              <a:t>500 RPs </a:t>
            </a:r>
            <a:endParaRPr b="0" i="0" sz="12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rPr b="0" i="1" lang="en-GB" sz="1200" u="none" cap="none" strike="noStrike">
                <a:solidFill>
                  <a:srgbClr val="000000"/>
                </a:solidFill>
                <a:latin typeface="Lato"/>
                <a:ea typeface="Lato"/>
                <a:cs typeface="Lato"/>
                <a:sym typeface="Lato"/>
              </a:rPr>
              <a:t>Champion skins: </a:t>
            </a:r>
            <a:endParaRPr b="0" i="1" sz="12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rPr b="0" i="0" lang="en-GB" sz="1200" u="none" cap="none" strike="noStrike">
                <a:solidFill>
                  <a:srgbClr val="000000"/>
                </a:solidFill>
                <a:latin typeface="Lato"/>
                <a:ea typeface="Lato"/>
                <a:cs typeface="Lato"/>
                <a:sym typeface="Lato"/>
              </a:rPr>
              <a:t>1,770 RPs</a:t>
            </a:r>
            <a:endParaRPr b="0" i="0" sz="12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rPr b="0" i="1" lang="en-GB" sz="1200" u="none" cap="none" strike="noStrike">
                <a:solidFill>
                  <a:srgbClr val="000000"/>
                </a:solidFill>
                <a:latin typeface="Lato"/>
                <a:ea typeface="Lato"/>
                <a:cs typeface="Lato"/>
                <a:sym typeface="Lato"/>
              </a:rPr>
              <a:t>Chromas</a:t>
            </a:r>
            <a:r>
              <a:rPr b="0" i="0" lang="en-GB" sz="1200" u="none" cap="none" strike="noStrike">
                <a:solidFill>
                  <a:srgbClr val="000000"/>
                </a:solidFill>
                <a:latin typeface="Lato"/>
                <a:ea typeface="Lato"/>
                <a:cs typeface="Lato"/>
                <a:sym typeface="Lato"/>
              </a:rPr>
              <a:t>: 300 RPs</a:t>
            </a:r>
            <a:endParaRPr b="0" i="0" sz="12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rPr b="0" i="1" lang="en-GB" sz="1200" u="none" cap="none" strike="noStrike">
                <a:solidFill>
                  <a:srgbClr val="000000"/>
                </a:solidFill>
                <a:latin typeface="Lato"/>
                <a:ea typeface="Lato"/>
                <a:cs typeface="Lato"/>
                <a:sym typeface="Lato"/>
              </a:rPr>
              <a:t>Bundles: </a:t>
            </a:r>
            <a:r>
              <a:rPr b="0" i="0" lang="en-GB" sz="1200" u="none" cap="none" strike="noStrike">
                <a:solidFill>
                  <a:srgbClr val="000000"/>
                </a:solidFill>
                <a:latin typeface="Lato"/>
                <a:ea typeface="Lato"/>
                <a:cs typeface="Lato"/>
                <a:sym typeface="Lato"/>
              </a:rPr>
              <a:t>2,000 RPs</a:t>
            </a:r>
            <a:endParaRPr b="0" i="0" sz="12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rPr b="0" i="0" lang="en-GB" sz="1200" u="none" cap="none" strike="noStrike">
                <a:solidFill>
                  <a:srgbClr val="000000"/>
                </a:solidFill>
                <a:latin typeface="Lato"/>
                <a:ea typeface="Lato"/>
                <a:cs typeface="Lato"/>
                <a:sym typeface="Lato"/>
              </a:rPr>
              <a:t> </a:t>
            </a:r>
            <a:endParaRPr b="0" i="0" sz="12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t/>
            </a:r>
            <a:endParaRPr b="0" i="0" sz="1200" u="none" cap="none" strike="noStrike">
              <a:solidFill>
                <a:srgbClr val="000000"/>
              </a:solidFill>
              <a:latin typeface="Lato"/>
              <a:ea typeface="Lato"/>
              <a:cs typeface="Lato"/>
              <a:sym typeface="Lato"/>
            </a:endParaRPr>
          </a:p>
        </p:txBody>
      </p:sp>
      <p:sp>
        <p:nvSpPr>
          <p:cNvPr id="391" name="Google Shape;391;g249bd23eefa_0_171"/>
          <p:cNvSpPr txBox="1"/>
          <p:nvPr/>
        </p:nvSpPr>
        <p:spPr>
          <a:xfrm>
            <a:off x="4725200" y="1850100"/>
            <a:ext cx="1881900" cy="2936700"/>
          </a:xfrm>
          <a:prstGeom prst="rect">
            <a:avLst/>
          </a:prstGeom>
          <a:solidFill>
            <a:srgbClr val="CFE2F3"/>
          </a:solidFill>
          <a:ln cap="flat" cmpd="sng" w="2857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GB" sz="1200" u="none" cap="none" strike="noStrike">
                <a:solidFill>
                  <a:srgbClr val="000000"/>
                </a:solidFill>
                <a:latin typeface="Lato"/>
                <a:ea typeface="Lato"/>
                <a:cs typeface="Lato"/>
                <a:sym typeface="Lato"/>
              </a:rPr>
              <a:t>In-Game Currency:</a:t>
            </a:r>
            <a:endParaRPr b="1"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rPr b="0" i="0" lang="en-GB" sz="1200" u="none" cap="none" strike="noStrike">
                <a:solidFill>
                  <a:srgbClr val="000000"/>
                </a:solidFill>
                <a:latin typeface="Lato"/>
                <a:ea typeface="Lato"/>
                <a:cs typeface="Lato"/>
                <a:sym typeface="Lato"/>
              </a:rPr>
              <a:t>V-Bucks</a:t>
            </a:r>
            <a:endParaRPr b="0"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t/>
            </a:r>
            <a:endParaRPr b="0"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rPr b="1" i="0" lang="en-GB" sz="1200" u="none" cap="none" strike="noStrike">
                <a:solidFill>
                  <a:srgbClr val="000000"/>
                </a:solidFill>
                <a:latin typeface="Lato"/>
                <a:ea typeface="Lato"/>
                <a:cs typeface="Lato"/>
                <a:sym typeface="Lato"/>
              </a:rPr>
              <a:t>Cost:</a:t>
            </a:r>
            <a:endParaRPr b="1"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rPr b="0" i="0" lang="en-GB" sz="1200" u="none" cap="none" strike="noStrike">
                <a:solidFill>
                  <a:srgbClr val="000000"/>
                </a:solidFill>
                <a:latin typeface="Lato"/>
                <a:ea typeface="Lato"/>
                <a:cs typeface="Lato"/>
                <a:sym typeface="Lato"/>
              </a:rPr>
              <a:t>£25.00 for 5,000</a:t>
            </a:r>
            <a:endParaRPr b="0"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t/>
            </a:r>
            <a:endParaRPr b="0"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rPr b="1" i="0" lang="en-GB" sz="1200" u="none" cap="none" strike="noStrike">
                <a:solidFill>
                  <a:srgbClr val="000000"/>
                </a:solidFill>
                <a:latin typeface="Lato"/>
                <a:ea typeface="Lato"/>
                <a:cs typeface="Lato"/>
                <a:sym typeface="Lato"/>
              </a:rPr>
              <a:t>In-game Purchases:</a:t>
            </a:r>
            <a:endParaRPr b="1" i="0" sz="12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rPr b="0" i="1" lang="en-GB" sz="1200" u="none" cap="none" strike="noStrike">
                <a:solidFill>
                  <a:srgbClr val="000000"/>
                </a:solidFill>
                <a:latin typeface="Lato"/>
                <a:ea typeface="Lato"/>
                <a:cs typeface="Lato"/>
                <a:sym typeface="Lato"/>
              </a:rPr>
              <a:t>Pickaxes</a:t>
            </a:r>
            <a:r>
              <a:rPr b="0" i="0" lang="en-GB" sz="1200" u="none" cap="none" strike="noStrike">
                <a:solidFill>
                  <a:srgbClr val="000000"/>
                </a:solidFill>
                <a:latin typeface="Lato"/>
                <a:ea typeface="Lato"/>
                <a:cs typeface="Lato"/>
                <a:sym typeface="Lato"/>
              </a:rPr>
              <a:t>: 1,600 V-Bucks</a:t>
            </a:r>
            <a:endParaRPr b="0" i="0" sz="12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rPr b="0" i="1" lang="en-GB" sz="1200" u="none" cap="none" strike="noStrike">
                <a:solidFill>
                  <a:srgbClr val="000000"/>
                </a:solidFill>
                <a:latin typeface="Lato"/>
                <a:ea typeface="Lato"/>
                <a:cs typeface="Lato"/>
                <a:sym typeface="Lato"/>
              </a:rPr>
              <a:t>Wraps:</a:t>
            </a:r>
            <a:r>
              <a:rPr b="0" i="0" lang="en-GB" sz="1200" u="none" cap="none" strike="noStrike">
                <a:solidFill>
                  <a:srgbClr val="000000"/>
                </a:solidFill>
                <a:latin typeface="Lato"/>
                <a:ea typeface="Lato"/>
                <a:cs typeface="Lato"/>
                <a:sym typeface="Lato"/>
              </a:rPr>
              <a:t> 500 V-Bucks</a:t>
            </a:r>
            <a:endParaRPr b="0" i="0" sz="12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rPr b="0" i="1" lang="en-GB" sz="1200" u="none" cap="none" strike="noStrike">
                <a:solidFill>
                  <a:srgbClr val="000000"/>
                </a:solidFill>
                <a:latin typeface="Lato"/>
                <a:ea typeface="Lato"/>
                <a:cs typeface="Lato"/>
                <a:sym typeface="Lato"/>
              </a:rPr>
              <a:t>Emotes:</a:t>
            </a:r>
            <a:r>
              <a:rPr b="0" i="0" lang="en-GB" sz="1200" u="none" cap="none" strike="noStrike">
                <a:solidFill>
                  <a:srgbClr val="000000"/>
                </a:solidFill>
                <a:latin typeface="Lato"/>
                <a:ea typeface="Lato"/>
                <a:cs typeface="Lato"/>
                <a:sym typeface="Lato"/>
              </a:rPr>
              <a:t> 2,500 V-Bucks</a:t>
            </a:r>
            <a:endParaRPr b="0" i="0" sz="12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rPr b="0" i="1" lang="en-GB" sz="1200" u="none" cap="none" strike="noStrike">
                <a:solidFill>
                  <a:srgbClr val="000000"/>
                </a:solidFill>
                <a:latin typeface="Lato"/>
                <a:ea typeface="Lato"/>
                <a:cs typeface="Lato"/>
                <a:sym typeface="Lato"/>
              </a:rPr>
              <a:t>Battle Passes: </a:t>
            </a:r>
            <a:endParaRPr b="0" i="1" sz="12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rPr b="0" i="0" lang="en-GB" sz="1200" u="none" cap="none" strike="noStrike">
                <a:solidFill>
                  <a:srgbClr val="000000"/>
                </a:solidFill>
                <a:latin typeface="Lato"/>
                <a:ea typeface="Lato"/>
                <a:cs typeface="Lato"/>
                <a:sym typeface="Lato"/>
              </a:rPr>
              <a:t>950 V-Bucks for a monthly battle pass</a:t>
            </a:r>
            <a:endParaRPr b="0" i="0" sz="12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000"/>
              <a:buFont typeface="Arial"/>
              <a:buNone/>
            </a:pPr>
            <a:r>
              <a:t/>
            </a:r>
            <a:endParaRPr b="0" i="0" sz="1200" u="none" cap="none" strike="noStrike">
              <a:solidFill>
                <a:srgbClr val="000000"/>
              </a:solidFill>
              <a:latin typeface="Lato"/>
              <a:ea typeface="Lato"/>
              <a:cs typeface="Lato"/>
              <a:sym typeface="Lato"/>
            </a:endParaRPr>
          </a:p>
        </p:txBody>
      </p:sp>
      <p:sp>
        <p:nvSpPr>
          <p:cNvPr id="392" name="Google Shape;392;g249bd23eefa_0_171"/>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r>
              <a:rPr lang="en-GB">
                <a:latin typeface="Lato"/>
                <a:ea typeface="Lato"/>
                <a:cs typeface="Lato"/>
                <a:sym typeface="Lato"/>
              </a:rPr>
              <a:t>22</a:t>
            </a:r>
            <a:endParaRPr>
              <a:latin typeface="Lato"/>
              <a:ea typeface="Lato"/>
              <a:cs typeface="Lato"/>
              <a:sym typeface="Lato"/>
            </a:endParaRPr>
          </a:p>
        </p:txBody>
      </p:sp>
      <p:sp>
        <p:nvSpPr>
          <p:cNvPr id="393" name="Google Shape;393;g249bd23eefa_0_171"/>
          <p:cNvSpPr txBox="1"/>
          <p:nvPr/>
        </p:nvSpPr>
        <p:spPr>
          <a:xfrm>
            <a:off x="189475" y="247975"/>
            <a:ext cx="7897200" cy="846600"/>
          </a:xfrm>
          <a:prstGeom prst="rect">
            <a:avLst/>
          </a:prstGeom>
          <a:noFill/>
          <a:ln cap="flat" cmpd="sng" w="2857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Lato"/>
                <a:ea typeface="Lato"/>
                <a:cs typeface="Lato"/>
                <a:sym typeface="Lato"/>
              </a:rPr>
              <a:t>Activity | In groups, each person choose </a:t>
            </a:r>
            <a:r>
              <a:rPr b="1" i="0" lang="en-GB" sz="1500" u="sng" cap="none" strike="noStrike">
                <a:solidFill>
                  <a:schemeClr val="lt1"/>
                </a:solidFill>
                <a:latin typeface="Lato"/>
                <a:ea typeface="Lato"/>
                <a:cs typeface="Lato"/>
                <a:sym typeface="Lato"/>
              </a:rPr>
              <a:t>one</a:t>
            </a:r>
            <a:r>
              <a:rPr b="1" i="0" lang="en-GB" sz="1500" u="none" cap="none" strike="noStrike">
                <a:solidFill>
                  <a:schemeClr val="lt1"/>
                </a:solidFill>
                <a:latin typeface="Lato"/>
                <a:ea typeface="Lato"/>
                <a:cs typeface="Lato"/>
                <a:sym typeface="Lato"/>
              </a:rPr>
              <a:t> game and; </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chemeClr val="lt1"/>
              </a:buClr>
              <a:buSzPts val="1400"/>
              <a:buFont typeface="Arial"/>
              <a:buAutoNum type="arabicPeriod"/>
            </a:pPr>
            <a:r>
              <a:rPr b="1" i="0" lang="en-GB" sz="1400" u="none" cap="none" strike="noStrike">
                <a:solidFill>
                  <a:schemeClr val="lt1"/>
                </a:solidFill>
                <a:latin typeface="Lato"/>
                <a:ea typeface="Lato"/>
                <a:cs typeface="Lato"/>
                <a:sym typeface="Lato"/>
              </a:rPr>
              <a:t>Calculate </a:t>
            </a:r>
            <a:r>
              <a:rPr b="0" i="0" lang="en-GB" sz="1400" u="none" cap="none" strike="noStrike">
                <a:solidFill>
                  <a:schemeClr val="lt1"/>
                </a:solidFill>
                <a:latin typeface="Lato"/>
                <a:ea typeface="Lato"/>
                <a:cs typeface="Lato"/>
                <a:sym typeface="Lato"/>
              </a:rPr>
              <a:t>the </a:t>
            </a:r>
            <a:r>
              <a:rPr b="1" i="0" lang="en-GB" sz="1400" u="none" cap="none" strike="noStrike">
                <a:solidFill>
                  <a:schemeClr val="accent2"/>
                </a:solidFill>
                <a:latin typeface="Lato"/>
                <a:ea typeface="Lato"/>
                <a:cs typeface="Lato"/>
                <a:sym typeface="Lato"/>
              </a:rPr>
              <a:t>exchange rate</a:t>
            </a:r>
            <a:r>
              <a:rPr b="0" i="0" lang="en-GB" sz="1400" u="none" cap="none" strike="noStrike">
                <a:solidFill>
                  <a:schemeClr val="lt1"/>
                </a:solidFill>
                <a:latin typeface="Lato"/>
                <a:ea typeface="Lato"/>
                <a:cs typeface="Lato"/>
                <a:sym typeface="Lato"/>
              </a:rPr>
              <a:t> between the pound and an in-game currency of your choice</a:t>
            </a:r>
            <a:endParaRPr b="0" i="0" sz="1400" u="none" cap="none" strike="noStrike">
              <a:solidFill>
                <a:schemeClr val="lt1"/>
              </a:solidFill>
              <a:latin typeface="Lato"/>
              <a:ea typeface="Lato"/>
              <a:cs typeface="Lato"/>
              <a:sym typeface="Lato"/>
            </a:endParaRPr>
          </a:p>
          <a:p>
            <a:pPr indent="-317500" lvl="0" marL="457200" marR="0" rtl="0" algn="l">
              <a:lnSpc>
                <a:spcPct val="100000"/>
              </a:lnSpc>
              <a:spcBef>
                <a:spcPts val="0"/>
              </a:spcBef>
              <a:spcAft>
                <a:spcPts val="0"/>
              </a:spcAft>
              <a:buClr>
                <a:schemeClr val="lt1"/>
              </a:buClr>
              <a:buSzPts val="1400"/>
              <a:buFont typeface="Arial"/>
              <a:buAutoNum type="arabicPeriod"/>
            </a:pPr>
            <a:r>
              <a:rPr b="1" i="0" lang="en-GB" sz="1400" u="none" cap="none" strike="noStrike">
                <a:solidFill>
                  <a:schemeClr val="lt1"/>
                </a:solidFill>
                <a:latin typeface="Lato"/>
                <a:ea typeface="Lato"/>
                <a:cs typeface="Lato"/>
                <a:sym typeface="Lato"/>
              </a:rPr>
              <a:t>Calculate </a:t>
            </a:r>
            <a:r>
              <a:rPr b="0" i="0" lang="en-GB" sz="1400" u="none" cap="none" strike="noStrike">
                <a:solidFill>
                  <a:schemeClr val="lt1"/>
                </a:solidFill>
                <a:latin typeface="Lato"/>
                <a:ea typeface="Lato"/>
                <a:cs typeface="Lato"/>
                <a:sym typeface="Lato"/>
              </a:rPr>
              <a:t>the </a:t>
            </a:r>
            <a:r>
              <a:rPr b="1" i="0" lang="en-GB" sz="1400" u="none" cap="none" strike="noStrike">
                <a:solidFill>
                  <a:schemeClr val="accent2"/>
                </a:solidFill>
                <a:latin typeface="Lato"/>
                <a:ea typeface="Lato"/>
                <a:cs typeface="Lato"/>
                <a:sym typeface="Lato"/>
              </a:rPr>
              <a:t>total cost in pounds</a:t>
            </a:r>
            <a:r>
              <a:rPr b="0" i="0" lang="en-GB" sz="1400" u="none" cap="none" strike="noStrike">
                <a:solidFill>
                  <a:schemeClr val="lt1"/>
                </a:solidFill>
                <a:latin typeface="Lato"/>
                <a:ea typeface="Lato"/>
                <a:cs typeface="Lato"/>
                <a:sym typeface="Lato"/>
              </a:rPr>
              <a:t> of the in-game purchases for your game of choice</a:t>
            </a:r>
            <a:endParaRPr b="0" i="0" sz="1400" u="none" cap="none" strike="noStrike">
              <a:solidFill>
                <a:schemeClr val="lt1"/>
              </a:solidFill>
              <a:latin typeface="Lato"/>
              <a:ea typeface="Lato"/>
              <a:cs typeface="Lato"/>
              <a:sym typeface="Lato"/>
            </a:endParaRPr>
          </a:p>
        </p:txBody>
      </p:sp>
      <p:sp>
        <p:nvSpPr>
          <p:cNvPr id="394" name="Google Shape;394;g249bd23eefa_0_171"/>
          <p:cNvSpPr txBox="1"/>
          <p:nvPr/>
        </p:nvSpPr>
        <p:spPr>
          <a:xfrm>
            <a:off x="134350" y="4866775"/>
            <a:ext cx="76902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chemeClr val="lt1"/>
                </a:solidFill>
                <a:latin typeface="Lato"/>
                <a:ea typeface="Lato"/>
                <a:cs typeface="Lato"/>
                <a:sym typeface="Lato"/>
              </a:rPr>
              <a:t>Please note the in-game purchase points are illustrative, not accurate.</a:t>
            </a:r>
            <a:endParaRPr b="0" i="0" sz="900" u="none" cap="none" strike="noStrike">
              <a:solidFill>
                <a:schemeClr val="lt1"/>
              </a:solidFill>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g1de99902055_0_86"/>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r>
              <a:rPr lang="en-GB">
                <a:latin typeface="Lato"/>
                <a:ea typeface="Lato"/>
                <a:cs typeface="Lato"/>
                <a:sym typeface="Lato"/>
              </a:rPr>
              <a:t>23</a:t>
            </a:r>
            <a:endParaRPr>
              <a:latin typeface="Lato"/>
              <a:ea typeface="Lato"/>
              <a:cs typeface="Lato"/>
              <a:sym typeface="Lato"/>
            </a:endParaRPr>
          </a:p>
        </p:txBody>
      </p:sp>
      <p:graphicFrame>
        <p:nvGraphicFramePr>
          <p:cNvPr id="400" name="Google Shape;400;g1de99902055_0_86"/>
          <p:cNvGraphicFramePr/>
          <p:nvPr/>
        </p:nvGraphicFramePr>
        <p:xfrm>
          <a:off x="1087850" y="891350"/>
          <a:ext cx="3000000" cy="3000000"/>
        </p:xfrm>
        <a:graphic>
          <a:graphicData uri="http://schemas.openxmlformats.org/drawingml/2006/table">
            <a:tbl>
              <a:tblPr>
                <a:noFill/>
                <a:tableStyleId>{F4178B12-F212-4110-AAF1-03BFD299A1C6}</a:tableStyleId>
              </a:tblPr>
              <a:tblGrid>
                <a:gridCol w="2232225"/>
                <a:gridCol w="2139700"/>
                <a:gridCol w="1650575"/>
              </a:tblGrid>
              <a:tr h="670525">
                <a:tc>
                  <a:txBody>
                    <a:bodyPr/>
                    <a:lstStyle/>
                    <a:p>
                      <a:pPr indent="0" lvl="0" marL="0" marR="0" rtl="0" algn="ctr">
                        <a:lnSpc>
                          <a:spcPct val="100000"/>
                        </a:lnSpc>
                        <a:spcBef>
                          <a:spcPts val="0"/>
                        </a:spcBef>
                        <a:spcAft>
                          <a:spcPts val="0"/>
                        </a:spcAft>
                        <a:buClr>
                          <a:srgbClr val="000000"/>
                        </a:buClr>
                        <a:buSzPts val="1600"/>
                        <a:buFont typeface="Arial"/>
                        <a:buNone/>
                      </a:pPr>
                      <a:r>
                        <a:rPr b="1" lang="en-GB" sz="1600" u="none" cap="none" strike="noStrike">
                          <a:solidFill>
                            <a:schemeClr val="lt1"/>
                          </a:solidFill>
                          <a:latin typeface="Lato"/>
                          <a:ea typeface="Lato"/>
                          <a:cs typeface="Lato"/>
                          <a:sym typeface="Lato"/>
                        </a:rPr>
                        <a:t>Game</a:t>
                      </a:r>
                      <a:endParaRPr b="1" sz="1600" u="none" cap="none" strike="noStrike">
                        <a:solidFill>
                          <a:schemeClr val="lt1"/>
                        </a:solidFill>
                        <a:latin typeface="Lato"/>
                        <a:ea typeface="Lato"/>
                        <a:cs typeface="Lato"/>
                        <a:sym typeface="La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1" lang="en-GB" sz="1600" u="none" cap="none" strike="noStrike">
                          <a:solidFill>
                            <a:schemeClr val="lt1"/>
                          </a:solidFill>
                          <a:latin typeface="Lato"/>
                          <a:ea typeface="Lato"/>
                          <a:cs typeface="Lato"/>
                          <a:sym typeface="Lato"/>
                        </a:rPr>
                        <a:t>Total cost </a:t>
                      </a:r>
                      <a:endParaRPr b="1" sz="16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rPr b="1" lang="en-GB" sz="1600" u="none" cap="none" strike="noStrike">
                          <a:solidFill>
                            <a:schemeClr val="lt1"/>
                          </a:solidFill>
                          <a:latin typeface="Lato"/>
                          <a:ea typeface="Lato"/>
                          <a:cs typeface="Lato"/>
                          <a:sym typeface="Lato"/>
                        </a:rPr>
                        <a:t>(In-game points)</a:t>
                      </a:r>
                      <a:endParaRPr b="1" sz="1600" u="none" cap="none" strike="noStrike">
                        <a:solidFill>
                          <a:schemeClr val="lt1"/>
                        </a:solidFill>
                        <a:latin typeface="Lato"/>
                        <a:ea typeface="Lato"/>
                        <a:cs typeface="Lato"/>
                        <a:sym typeface="La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1" lang="en-GB" sz="1600" u="none" cap="none" strike="noStrike">
                          <a:solidFill>
                            <a:schemeClr val="lt1"/>
                          </a:solidFill>
                          <a:latin typeface="Lato"/>
                          <a:ea typeface="Lato"/>
                          <a:cs typeface="Lato"/>
                          <a:sym typeface="Lato"/>
                        </a:rPr>
                        <a:t>Total cost (£)</a:t>
                      </a:r>
                      <a:endParaRPr b="1" sz="1600" u="none" cap="none" strike="noStrike">
                        <a:solidFill>
                          <a:schemeClr val="lt1"/>
                        </a:solidFill>
                        <a:latin typeface="Lato"/>
                        <a:ea typeface="Lato"/>
                        <a:cs typeface="Lato"/>
                        <a:sym typeface="La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accent2"/>
                    </a:solidFill>
                  </a:tcPr>
                </a:tc>
              </a:tr>
              <a:tr h="624800">
                <a:tc>
                  <a:txBody>
                    <a:bodyPr/>
                    <a:lstStyle/>
                    <a:p>
                      <a:pPr indent="0" lvl="0" marL="0" marR="0" rtl="0" algn="ctr">
                        <a:lnSpc>
                          <a:spcPct val="100000"/>
                        </a:lnSpc>
                        <a:spcBef>
                          <a:spcPts val="0"/>
                        </a:spcBef>
                        <a:spcAft>
                          <a:spcPts val="0"/>
                        </a:spcAft>
                        <a:buClr>
                          <a:srgbClr val="000000"/>
                        </a:buClr>
                        <a:buSzPts val="1500"/>
                        <a:buFont typeface="Arial"/>
                        <a:buNone/>
                      </a:pPr>
                      <a:r>
                        <a:rPr b="1" lang="en-GB" sz="1500" u="none" cap="none" strike="noStrike">
                          <a:solidFill>
                            <a:schemeClr val="accent2"/>
                          </a:solidFill>
                          <a:latin typeface="Lato"/>
                          <a:ea typeface="Lato"/>
                          <a:cs typeface="Lato"/>
                          <a:sym typeface="Lato"/>
                        </a:rPr>
                        <a:t>FIFA </a:t>
                      </a:r>
                      <a:endParaRPr b="1" sz="1500" u="none" cap="none" strike="noStrike">
                        <a:solidFill>
                          <a:schemeClr val="accent2"/>
                        </a:solidFill>
                        <a:latin typeface="Lato"/>
                        <a:ea typeface="Lato"/>
                        <a:cs typeface="Lato"/>
                        <a:sym typeface="Lato"/>
                      </a:endParaRPr>
                    </a:p>
                  </a:txBody>
                  <a:tcPr marT="91425" marB="91425" marR="91425" marL="91425" anchor="ctr">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accent2"/>
                      </a:solidFill>
                      <a:prstDash val="solid"/>
                      <a:round/>
                      <a:headEnd len="sm" w="sm" type="none"/>
                      <a:tailEnd len="sm" w="sm" type="none"/>
                    </a:lnB>
                    <a:solidFill>
                      <a:schemeClr val="accent3"/>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accent1"/>
                          </a:solidFill>
                          <a:latin typeface="Lato"/>
                          <a:ea typeface="Lato"/>
                          <a:cs typeface="Lato"/>
                          <a:sym typeface="Lato"/>
                        </a:rPr>
                        <a:t>375</a:t>
                      </a:r>
                      <a:r>
                        <a:rPr b="1" lang="en-GB" sz="1100" u="none" cap="none" strike="noStrike">
                          <a:solidFill>
                            <a:schemeClr val="accent1"/>
                          </a:solidFill>
                          <a:latin typeface="Lato"/>
                          <a:ea typeface="Lato"/>
                          <a:cs typeface="Lato"/>
                          <a:sym typeface="Lato"/>
                        </a:rPr>
                        <a:t> FIFA points</a:t>
                      </a:r>
                      <a:endParaRPr b="1" sz="1100" u="none" cap="none" strike="noStrike">
                        <a:solidFill>
                          <a:schemeClr val="accent1"/>
                        </a:solidFill>
                        <a:latin typeface="Lato"/>
                        <a:ea typeface="Lato"/>
                        <a:cs typeface="Lato"/>
                        <a:sym typeface="Lato"/>
                      </a:endParaRPr>
                    </a:p>
                  </a:txBody>
                  <a:tcPr marT="91425" marB="91425" marR="91425" marL="91425" anchor="ctr">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accent2"/>
                      </a:solidFill>
                      <a:prstDash val="solid"/>
                      <a:round/>
                      <a:headEnd len="sm" w="sm" type="none"/>
                      <a:tailEnd len="sm" w="sm" type="none"/>
                    </a:lnB>
                    <a:solidFill>
                      <a:schemeClr val="accent3"/>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accent1"/>
                          </a:solidFill>
                          <a:latin typeface="Lato"/>
                          <a:ea typeface="Lato"/>
                          <a:cs typeface="Lato"/>
                          <a:sym typeface="Lato"/>
                        </a:rPr>
                        <a:t>375 ÷ 125 </a:t>
                      </a:r>
                      <a:endParaRPr b="1" sz="1400" u="none" cap="none" strike="noStrike">
                        <a:solidFill>
                          <a:schemeClr val="accen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accent1"/>
                          </a:solidFill>
                          <a:latin typeface="Lato"/>
                          <a:ea typeface="Lato"/>
                          <a:cs typeface="Lato"/>
                          <a:sym typeface="Lato"/>
                        </a:rPr>
                        <a:t>=</a:t>
                      </a:r>
                      <a:r>
                        <a:rPr b="1" lang="en-GB" sz="1500" u="none" cap="none" strike="noStrike">
                          <a:solidFill>
                            <a:schemeClr val="accent1"/>
                          </a:solidFill>
                          <a:latin typeface="Lato"/>
                          <a:ea typeface="Lato"/>
                          <a:cs typeface="Lato"/>
                          <a:sym typeface="Lato"/>
                        </a:rPr>
                        <a:t> £3</a:t>
                      </a:r>
                      <a:endParaRPr b="1" sz="1500" u="none" cap="none" strike="noStrike">
                        <a:solidFill>
                          <a:schemeClr val="accent1"/>
                        </a:solidFill>
                        <a:latin typeface="Lato"/>
                        <a:ea typeface="Lato"/>
                        <a:cs typeface="Lato"/>
                        <a:sym typeface="Lato"/>
                      </a:endParaRPr>
                    </a:p>
                  </a:txBody>
                  <a:tcPr marT="91425" marB="91425" marR="91425" marL="91425" anchor="ctr">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accent2"/>
                      </a:solidFill>
                      <a:prstDash val="solid"/>
                      <a:round/>
                      <a:headEnd len="sm" w="sm" type="none"/>
                      <a:tailEnd len="sm" w="sm" type="none"/>
                    </a:lnB>
                    <a:solidFill>
                      <a:schemeClr val="accent3"/>
                    </a:solidFill>
                  </a:tcPr>
                </a:tc>
              </a:tr>
              <a:tr h="624800">
                <a:tc>
                  <a:txBody>
                    <a:bodyPr/>
                    <a:lstStyle/>
                    <a:p>
                      <a:pPr indent="0" lvl="0" marL="0" marR="0" rtl="0" algn="ctr">
                        <a:lnSpc>
                          <a:spcPct val="100000"/>
                        </a:lnSpc>
                        <a:spcBef>
                          <a:spcPts val="0"/>
                        </a:spcBef>
                        <a:spcAft>
                          <a:spcPts val="0"/>
                        </a:spcAft>
                        <a:buClr>
                          <a:srgbClr val="000000"/>
                        </a:buClr>
                        <a:buSzPts val="1500"/>
                        <a:buFont typeface="Arial"/>
                        <a:buNone/>
                      </a:pPr>
                      <a:r>
                        <a:rPr b="1" lang="en-GB" sz="1500" u="none" cap="none" strike="noStrike">
                          <a:solidFill>
                            <a:schemeClr val="accent2"/>
                          </a:solidFill>
                          <a:latin typeface="Lato"/>
                          <a:ea typeface="Lato"/>
                          <a:cs typeface="Lato"/>
                          <a:sym typeface="Lato"/>
                        </a:rPr>
                        <a:t>Minecraft </a:t>
                      </a:r>
                      <a:endParaRPr b="1" sz="1500" u="none" cap="none" strike="noStrike">
                        <a:solidFill>
                          <a:schemeClr val="accent2"/>
                        </a:solidFill>
                        <a:latin typeface="Lato"/>
                        <a:ea typeface="Lato"/>
                        <a:cs typeface="Lato"/>
                        <a:sym typeface="Lato"/>
                      </a:endParaRPr>
                    </a:p>
                  </a:txBody>
                  <a:tcPr marT="91425" marB="91425" marR="91425" marL="91425" anchor="ctr">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chemeClr val="accent3"/>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accent1"/>
                          </a:solidFill>
                          <a:latin typeface="Lato"/>
                          <a:ea typeface="Lato"/>
                          <a:cs typeface="Lato"/>
                          <a:sym typeface="Lato"/>
                        </a:rPr>
                        <a:t>2,225</a:t>
                      </a:r>
                      <a:r>
                        <a:rPr b="1" lang="en-GB" sz="1100" u="none" cap="none" strike="noStrike">
                          <a:solidFill>
                            <a:schemeClr val="accent1"/>
                          </a:solidFill>
                          <a:latin typeface="Lato"/>
                          <a:ea typeface="Lato"/>
                          <a:cs typeface="Lato"/>
                          <a:sym typeface="Lato"/>
                        </a:rPr>
                        <a:t> Minecoins</a:t>
                      </a:r>
                      <a:endParaRPr b="1" sz="1100" u="none" cap="none" strike="noStrike">
                        <a:solidFill>
                          <a:schemeClr val="accent1"/>
                        </a:solidFill>
                        <a:latin typeface="Lato"/>
                        <a:ea typeface="Lato"/>
                        <a:cs typeface="Lato"/>
                        <a:sym typeface="Lato"/>
                      </a:endParaRPr>
                    </a:p>
                  </a:txBody>
                  <a:tcPr marT="91425" marB="91425" marR="91425" marL="91425" anchor="ctr">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chemeClr val="accent3"/>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accent1"/>
                          </a:solidFill>
                          <a:latin typeface="Lato"/>
                          <a:ea typeface="Lato"/>
                          <a:cs typeface="Lato"/>
                          <a:sym typeface="Lato"/>
                        </a:rPr>
                        <a:t>2,225 ÷ 200</a:t>
                      </a:r>
                      <a:endParaRPr b="1" sz="1400" u="none" cap="none" strike="noStrike">
                        <a:solidFill>
                          <a:schemeClr val="accen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accent1"/>
                          </a:solidFill>
                          <a:latin typeface="Lato"/>
                          <a:ea typeface="Lato"/>
                          <a:cs typeface="Lato"/>
                          <a:sym typeface="Lato"/>
                        </a:rPr>
                        <a:t>= </a:t>
                      </a:r>
                      <a:r>
                        <a:rPr b="1" lang="en-GB" sz="1500" u="none" cap="none" strike="noStrike">
                          <a:solidFill>
                            <a:schemeClr val="accent1"/>
                          </a:solidFill>
                          <a:latin typeface="Lato"/>
                          <a:ea typeface="Lato"/>
                          <a:cs typeface="Lato"/>
                          <a:sym typeface="Lato"/>
                        </a:rPr>
                        <a:t>£11.13</a:t>
                      </a:r>
                      <a:endParaRPr b="1" sz="1500" u="none" cap="none" strike="noStrike">
                        <a:solidFill>
                          <a:schemeClr val="accent1"/>
                        </a:solidFill>
                        <a:latin typeface="Lato"/>
                        <a:ea typeface="Lato"/>
                        <a:cs typeface="Lato"/>
                        <a:sym typeface="Lato"/>
                      </a:endParaRPr>
                    </a:p>
                  </a:txBody>
                  <a:tcPr marT="91425" marB="91425" marR="91425" marL="91425" anchor="ctr">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chemeClr val="accent3"/>
                    </a:solidFill>
                  </a:tcPr>
                </a:tc>
              </a:tr>
              <a:tr h="624800">
                <a:tc>
                  <a:txBody>
                    <a:bodyPr/>
                    <a:lstStyle/>
                    <a:p>
                      <a:pPr indent="0" lvl="0" marL="0" marR="0" rtl="0" algn="ctr">
                        <a:lnSpc>
                          <a:spcPct val="100000"/>
                        </a:lnSpc>
                        <a:spcBef>
                          <a:spcPts val="0"/>
                        </a:spcBef>
                        <a:spcAft>
                          <a:spcPts val="0"/>
                        </a:spcAft>
                        <a:buClr>
                          <a:srgbClr val="000000"/>
                        </a:buClr>
                        <a:buSzPts val="1500"/>
                        <a:buFont typeface="Arial"/>
                        <a:buNone/>
                      </a:pPr>
                      <a:r>
                        <a:rPr b="1" lang="en-GB" sz="1500" u="none" cap="none" strike="noStrike">
                          <a:solidFill>
                            <a:schemeClr val="accent2"/>
                          </a:solidFill>
                          <a:latin typeface="Lato"/>
                          <a:ea typeface="Lato"/>
                          <a:cs typeface="Lato"/>
                          <a:sym typeface="Lato"/>
                        </a:rPr>
                        <a:t>League of Legends </a:t>
                      </a:r>
                      <a:endParaRPr b="1" sz="1500" u="none" cap="none" strike="noStrike">
                        <a:solidFill>
                          <a:schemeClr val="accent2"/>
                        </a:solidFill>
                        <a:latin typeface="Lato"/>
                        <a:ea typeface="Lato"/>
                        <a:cs typeface="Lato"/>
                        <a:sym typeface="Lato"/>
                      </a:endParaRPr>
                    </a:p>
                  </a:txBody>
                  <a:tcPr marT="91425" marB="91425" marR="91425" marL="91425" anchor="ctr">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chemeClr val="accent3"/>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accent1"/>
                          </a:solidFill>
                          <a:latin typeface="Lato"/>
                          <a:ea typeface="Lato"/>
                          <a:cs typeface="Lato"/>
                          <a:sym typeface="Lato"/>
                        </a:rPr>
                        <a:t>4,570</a:t>
                      </a:r>
                      <a:r>
                        <a:rPr b="1" lang="en-GB" sz="1200" u="none" cap="none" strike="noStrike">
                          <a:solidFill>
                            <a:schemeClr val="accent1"/>
                          </a:solidFill>
                          <a:latin typeface="Lato"/>
                          <a:ea typeface="Lato"/>
                          <a:cs typeface="Lato"/>
                          <a:sym typeface="Lato"/>
                        </a:rPr>
                        <a:t> </a:t>
                      </a:r>
                      <a:r>
                        <a:rPr b="1" lang="en-GB" sz="1100" u="none" cap="none" strike="noStrike">
                          <a:solidFill>
                            <a:schemeClr val="accent1"/>
                          </a:solidFill>
                          <a:latin typeface="Lato"/>
                          <a:ea typeface="Lato"/>
                          <a:cs typeface="Lato"/>
                          <a:sym typeface="Lato"/>
                        </a:rPr>
                        <a:t>Riot points</a:t>
                      </a:r>
                      <a:endParaRPr b="1" sz="1100" u="none" cap="none" strike="noStrike">
                        <a:solidFill>
                          <a:schemeClr val="accent1"/>
                        </a:solidFill>
                        <a:latin typeface="Lato"/>
                        <a:ea typeface="Lato"/>
                        <a:cs typeface="Lato"/>
                        <a:sym typeface="Lato"/>
                      </a:endParaRPr>
                    </a:p>
                  </a:txBody>
                  <a:tcPr marT="91425" marB="91425" marR="91425" marL="91425" anchor="ctr">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chemeClr val="accent3"/>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accent1"/>
                          </a:solidFill>
                          <a:latin typeface="Lato"/>
                          <a:ea typeface="Lato"/>
                          <a:cs typeface="Lato"/>
                          <a:sym typeface="Lato"/>
                        </a:rPr>
                        <a:t>4,570 ÷ 145</a:t>
                      </a:r>
                      <a:endParaRPr b="1" sz="1400" u="none" cap="none" strike="noStrike">
                        <a:solidFill>
                          <a:schemeClr val="accen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accent1"/>
                          </a:solidFill>
                          <a:latin typeface="Lato"/>
                          <a:ea typeface="Lato"/>
                          <a:cs typeface="Lato"/>
                          <a:sym typeface="Lato"/>
                        </a:rPr>
                        <a:t>= </a:t>
                      </a:r>
                      <a:r>
                        <a:rPr b="1" lang="en-GB" sz="1500" u="none" cap="none" strike="noStrike">
                          <a:solidFill>
                            <a:schemeClr val="accent1"/>
                          </a:solidFill>
                          <a:latin typeface="Lato"/>
                          <a:ea typeface="Lato"/>
                          <a:cs typeface="Lato"/>
                          <a:sym typeface="Lato"/>
                        </a:rPr>
                        <a:t>£31.52</a:t>
                      </a:r>
                      <a:endParaRPr b="1" sz="1500" u="none" cap="none" strike="noStrike">
                        <a:solidFill>
                          <a:schemeClr val="accent1"/>
                        </a:solidFill>
                        <a:latin typeface="Lato"/>
                        <a:ea typeface="Lato"/>
                        <a:cs typeface="Lato"/>
                        <a:sym typeface="Lato"/>
                      </a:endParaRPr>
                    </a:p>
                  </a:txBody>
                  <a:tcPr marT="91425" marB="91425" marR="91425" marL="91425" anchor="ctr">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chemeClr val="accent3"/>
                    </a:solidFill>
                  </a:tcPr>
                </a:tc>
              </a:tr>
              <a:tr h="624800">
                <a:tc>
                  <a:txBody>
                    <a:bodyPr/>
                    <a:lstStyle/>
                    <a:p>
                      <a:pPr indent="0" lvl="0" marL="0" marR="0" rtl="0" algn="ctr">
                        <a:lnSpc>
                          <a:spcPct val="100000"/>
                        </a:lnSpc>
                        <a:spcBef>
                          <a:spcPts val="0"/>
                        </a:spcBef>
                        <a:spcAft>
                          <a:spcPts val="0"/>
                        </a:spcAft>
                        <a:buClr>
                          <a:srgbClr val="000000"/>
                        </a:buClr>
                        <a:buSzPts val="1500"/>
                        <a:buFont typeface="Arial"/>
                        <a:buNone/>
                      </a:pPr>
                      <a:r>
                        <a:rPr b="1" lang="en-GB" sz="1500" u="none" cap="none" strike="noStrike">
                          <a:solidFill>
                            <a:schemeClr val="accent2"/>
                          </a:solidFill>
                          <a:latin typeface="Lato"/>
                          <a:ea typeface="Lato"/>
                          <a:cs typeface="Lato"/>
                          <a:sym typeface="Lato"/>
                        </a:rPr>
                        <a:t>Fortnite </a:t>
                      </a:r>
                      <a:endParaRPr b="1" sz="1500" u="none" cap="none" strike="noStrike">
                        <a:solidFill>
                          <a:schemeClr val="accent2"/>
                        </a:solidFill>
                        <a:latin typeface="Lato"/>
                        <a:ea typeface="Lato"/>
                        <a:cs typeface="Lato"/>
                        <a:sym typeface="Lato"/>
                      </a:endParaRPr>
                    </a:p>
                  </a:txBody>
                  <a:tcPr marT="91425" marB="91425" marR="91425" marL="91425" anchor="ctr">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chemeClr val="accent3"/>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accent1"/>
                          </a:solidFill>
                          <a:latin typeface="Lato"/>
                          <a:ea typeface="Lato"/>
                          <a:cs typeface="Lato"/>
                          <a:sym typeface="Lato"/>
                        </a:rPr>
                        <a:t>5,550</a:t>
                      </a:r>
                      <a:r>
                        <a:rPr b="1" lang="en-GB" sz="1100" u="none" cap="none" strike="noStrike">
                          <a:solidFill>
                            <a:schemeClr val="accent1"/>
                          </a:solidFill>
                          <a:latin typeface="Lato"/>
                          <a:ea typeface="Lato"/>
                          <a:cs typeface="Lato"/>
                          <a:sym typeface="Lato"/>
                        </a:rPr>
                        <a:t> V-Bucks</a:t>
                      </a:r>
                      <a:endParaRPr b="1" sz="1100" u="none" cap="none" strike="noStrike">
                        <a:solidFill>
                          <a:schemeClr val="accent1"/>
                        </a:solidFill>
                        <a:latin typeface="Lato"/>
                        <a:ea typeface="Lato"/>
                        <a:cs typeface="Lato"/>
                        <a:sym typeface="Lato"/>
                      </a:endParaRPr>
                    </a:p>
                  </a:txBody>
                  <a:tcPr marT="91425" marB="91425" marR="91425" marL="91425" anchor="ctr">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chemeClr val="accent3"/>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accent1"/>
                          </a:solidFill>
                          <a:latin typeface="Lato"/>
                          <a:ea typeface="Lato"/>
                          <a:cs typeface="Lato"/>
                          <a:sym typeface="Lato"/>
                        </a:rPr>
                        <a:t>5,550 ÷ 200</a:t>
                      </a:r>
                      <a:endParaRPr b="1" sz="1400" u="none" cap="none" strike="noStrike">
                        <a:solidFill>
                          <a:schemeClr val="accen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accent1"/>
                          </a:solidFill>
                          <a:latin typeface="Lato"/>
                          <a:ea typeface="Lato"/>
                          <a:cs typeface="Lato"/>
                          <a:sym typeface="Lato"/>
                        </a:rPr>
                        <a:t>= </a:t>
                      </a:r>
                      <a:r>
                        <a:rPr b="1" lang="en-GB" sz="1500" u="none" cap="none" strike="noStrike">
                          <a:solidFill>
                            <a:schemeClr val="accent1"/>
                          </a:solidFill>
                          <a:latin typeface="Lato"/>
                          <a:ea typeface="Lato"/>
                          <a:cs typeface="Lato"/>
                          <a:sym typeface="Lato"/>
                        </a:rPr>
                        <a:t>£27.75</a:t>
                      </a:r>
                      <a:r>
                        <a:rPr b="1" lang="en-GB" sz="1400" u="none" cap="none" strike="noStrike">
                          <a:solidFill>
                            <a:schemeClr val="accent1"/>
                          </a:solidFill>
                          <a:latin typeface="Lato"/>
                          <a:ea typeface="Lato"/>
                          <a:cs typeface="Lato"/>
                          <a:sym typeface="Lato"/>
                        </a:rPr>
                        <a:t> </a:t>
                      </a:r>
                      <a:endParaRPr b="1" sz="1400" u="none" cap="none" strike="noStrike">
                        <a:solidFill>
                          <a:schemeClr val="accent1"/>
                        </a:solidFill>
                        <a:latin typeface="Lato"/>
                        <a:ea typeface="Lato"/>
                        <a:cs typeface="Lato"/>
                        <a:sym typeface="Lato"/>
                      </a:endParaRPr>
                    </a:p>
                  </a:txBody>
                  <a:tcPr marT="91425" marB="91425" marR="91425" marL="91425" anchor="ctr">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chemeClr val="accent3"/>
                    </a:solidFill>
                  </a:tcPr>
                </a:tc>
              </a:tr>
              <a:tr h="624800">
                <a:tc>
                  <a:txBody>
                    <a:bodyPr/>
                    <a:lstStyle/>
                    <a:p>
                      <a:pPr indent="0" lvl="0" marL="0" marR="0" rtl="0" algn="ctr">
                        <a:lnSpc>
                          <a:spcPct val="100000"/>
                        </a:lnSpc>
                        <a:spcBef>
                          <a:spcPts val="0"/>
                        </a:spcBef>
                        <a:spcAft>
                          <a:spcPts val="0"/>
                        </a:spcAft>
                        <a:buClr>
                          <a:srgbClr val="000000"/>
                        </a:buClr>
                        <a:buSzPts val="1500"/>
                        <a:buFont typeface="Arial"/>
                        <a:buNone/>
                      </a:pPr>
                      <a:r>
                        <a:rPr b="1" lang="en-GB" sz="1500" u="none" cap="none" strike="noStrike">
                          <a:solidFill>
                            <a:schemeClr val="accent2"/>
                          </a:solidFill>
                          <a:latin typeface="Lato"/>
                          <a:ea typeface="Lato"/>
                          <a:cs typeface="Lato"/>
                          <a:sym typeface="Lato"/>
                        </a:rPr>
                        <a:t>Roblox </a:t>
                      </a:r>
                      <a:endParaRPr b="1" sz="1500" u="none" cap="none" strike="noStrike">
                        <a:solidFill>
                          <a:schemeClr val="accent2"/>
                        </a:solidFill>
                        <a:latin typeface="Lato"/>
                        <a:ea typeface="Lato"/>
                        <a:cs typeface="Lato"/>
                        <a:sym typeface="Lato"/>
                      </a:endParaRPr>
                    </a:p>
                  </a:txBody>
                  <a:tcPr marT="91425" marB="91425" marR="91425" marL="91425" anchor="ctr">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chemeClr val="accent3"/>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accent1"/>
                          </a:solidFill>
                          <a:latin typeface="Lato"/>
                          <a:ea typeface="Lato"/>
                          <a:cs typeface="Lato"/>
                          <a:sym typeface="Lato"/>
                        </a:rPr>
                        <a:t>2,750</a:t>
                      </a:r>
                      <a:r>
                        <a:rPr b="1" lang="en-GB" sz="1200" u="none" cap="none" strike="noStrike">
                          <a:solidFill>
                            <a:schemeClr val="accent1"/>
                          </a:solidFill>
                          <a:latin typeface="Lato"/>
                          <a:ea typeface="Lato"/>
                          <a:cs typeface="Lato"/>
                          <a:sym typeface="Lato"/>
                        </a:rPr>
                        <a:t> </a:t>
                      </a:r>
                      <a:r>
                        <a:rPr b="1" lang="en-GB" sz="1100" u="none" cap="none" strike="noStrike">
                          <a:solidFill>
                            <a:schemeClr val="accent1"/>
                          </a:solidFill>
                          <a:latin typeface="Lato"/>
                          <a:ea typeface="Lato"/>
                          <a:cs typeface="Lato"/>
                          <a:sym typeface="Lato"/>
                        </a:rPr>
                        <a:t>Roblox points</a:t>
                      </a:r>
                      <a:endParaRPr b="1" sz="1100" u="none" cap="none" strike="noStrike">
                        <a:solidFill>
                          <a:schemeClr val="accent1"/>
                        </a:solidFill>
                        <a:latin typeface="Lato"/>
                        <a:ea typeface="Lato"/>
                        <a:cs typeface="Lato"/>
                        <a:sym typeface="Lato"/>
                      </a:endParaRPr>
                    </a:p>
                  </a:txBody>
                  <a:tcPr marT="91425" marB="91425" marR="91425" marL="91425" anchor="ctr">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chemeClr val="accent3"/>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accent1"/>
                          </a:solidFill>
                          <a:latin typeface="Lato"/>
                          <a:ea typeface="Lato"/>
                          <a:cs typeface="Lato"/>
                          <a:sym typeface="Lato"/>
                        </a:rPr>
                        <a:t>2,750 ÷ 100</a:t>
                      </a:r>
                      <a:endParaRPr b="1" sz="1400" u="none" cap="none" strike="noStrike">
                        <a:solidFill>
                          <a:schemeClr val="accen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accent1"/>
                          </a:solidFill>
                          <a:latin typeface="Lato"/>
                          <a:ea typeface="Lato"/>
                          <a:cs typeface="Lato"/>
                          <a:sym typeface="Lato"/>
                        </a:rPr>
                        <a:t>=  </a:t>
                      </a:r>
                      <a:r>
                        <a:rPr b="1" lang="en-GB" sz="1500" u="none" cap="none" strike="noStrike">
                          <a:solidFill>
                            <a:schemeClr val="accent1"/>
                          </a:solidFill>
                          <a:latin typeface="Lato"/>
                          <a:ea typeface="Lato"/>
                          <a:cs typeface="Lato"/>
                          <a:sym typeface="Lato"/>
                        </a:rPr>
                        <a:t>£27.50</a:t>
                      </a:r>
                      <a:endParaRPr b="1" sz="1500" u="none" cap="none" strike="noStrike">
                        <a:solidFill>
                          <a:schemeClr val="accent1"/>
                        </a:solidFill>
                        <a:latin typeface="Lato"/>
                        <a:ea typeface="Lato"/>
                        <a:cs typeface="Lato"/>
                        <a:sym typeface="Lato"/>
                      </a:endParaRPr>
                    </a:p>
                  </a:txBody>
                  <a:tcPr marT="91425" marB="91425" marR="91425" marL="91425" anchor="ctr">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chemeClr val="accent3"/>
                    </a:solidFill>
                  </a:tcPr>
                </a:tc>
              </a:tr>
            </a:tbl>
          </a:graphicData>
        </a:graphic>
      </p:graphicFrame>
      <p:sp>
        <p:nvSpPr>
          <p:cNvPr id="401" name="Google Shape;401;g1de99902055_0_86"/>
          <p:cNvSpPr txBox="1"/>
          <p:nvPr/>
        </p:nvSpPr>
        <p:spPr>
          <a:xfrm>
            <a:off x="360376" y="110150"/>
            <a:ext cx="60225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00FF00"/>
                </a:solidFill>
                <a:latin typeface="Lato"/>
                <a:ea typeface="Lato"/>
                <a:cs typeface="Lato"/>
                <a:sym typeface="Lato"/>
              </a:rPr>
              <a:t>ANSWERS</a:t>
            </a:r>
            <a:endParaRPr b="1" i="0" sz="2900" u="none" cap="none" strike="noStrike">
              <a:solidFill>
                <a:srgbClr val="00FF00"/>
              </a:solidFill>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g1b68ce0ba16_0_269"/>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g1b68ce0ba16_0_269"/>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408" name="Google Shape;408;g1b68ce0ba16_0_269"/>
          <p:cNvSpPr txBox="1"/>
          <p:nvPr/>
        </p:nvSpPr>
        <p:spPr>
          <a:xfrm>
            <a:off x="287050" y="1197875"/>
            <a:ext cx="8389800" cy="30597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5CCE4B"/>
              </a:buClr>
              <a:buSzPts val="2200"/>
              <a:buFont typeface="Lato"/>
              <a:buChar char="●"/>
            </a:pPr>
            <a:r>
              <a:rPr b="1" i="0" lang="en-GB" sz="2200" u="none" cap="none" strike="noStrike">
                <a:solidFill>
                  <a:srgbClr val="5CCE4B"/>
                </a:solidFill>
                <a:latin typeface="Lato"/>
                <a:ea typeface="Lato"/>
                <a:cs typeface="Lato"/>
                <a:sym typeface="Lato"/>
              </a:rPr>
              <a:t>Identify </a:t>
            </a:r>
            <a:r>
              <a:rPr b="0" i="0" lang="en-GB" sz="2200" u="none" cap="none" strike="noStrike">
                <a:solidFill>
                  <a:srgbClr val="5CCE4B"/>
                </a:solidFill>
                <a:latin typeface="Lato"/>
                <a:ea typeface="Lato"/>
                <a:cs typeface="Lato"/>
                <a:sym typeface="Lato"/>
              </a:rPr>
              <a:t>and </a:t>
            </a:r>
            <a:r>
              <a:rPr b="1" i="0" lang="en-GB" sz="2200" u="none" cap="none" strike="noStrike">
                <a:solidFill>
                  <a:srgbClr val="5CCE4B"/>
                </a:solidFill>
                <a:latin typeface="Lato"/>
                <a:ea typeface="Lato"/>
                <a:cs typeface="Lato"/>
                <a:sym typeface="Lato"/>
              </a:rPr>
              <a:t>calculate </a:t>
            </a:r>
            <a:r>
              <a:rPr b="0" i="0" lang="en-GB" sz="2200" u="none" cap="none" strike="noStrike">
                <a:solidFill>
                  <a:srgbClr val="5CCE4B"/>
                </a:solidFill>
                <a:latin typeface="Lato"/>
                <a:ea typeface="Lato"/>
                <a:cs typeface="Lato"/>
                <a:sym typeface="Lato"/>
              </a:rPr>
              <a:t>how the cost of online gaming can escalate</a:t>
            </a:r>
            <a:endParaRPr b="0" i="0" sz="2200" u="none" cap="none" strike="noStrike">
              <a:solidFill>
                <a:srgbClr val="5CCE4B"/>
              </a:solidFill>
              <a:latin typeface="Lato"/>
              <a:ea typeface="Lato"/>
              <a:cs typeface="Lato"/>
              <a:sym typeface="Lato"/>
            </a:endParaRPr>
          </a:p>
          <a:p>
            <a:pPr indent="0" lvl="0" marL="914400" marR="0" rtl="0" algn="l">
              <a:lnSpc>
                <a:spcPct val="107000"/>
              </a:lnSpc>
              <a:spcBef>
                <a:spcPts val="0"/>
              </a:spcBef>
              <a:spcAft>
                <a:spcPts val="0"/>
              </a:spcAft>
              <a:buNone/>
            </a:pPr>
            <a:r>
              <a:t/>
            </a:r>
            <a:endParaRPr b="1" i="0" sz="2200" u="none" cap="none" strike="noStrike">
              <a:solidFill>
                <a:srgbClr val="5CCE4B"/>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Explain </a:t>
            </a:r>
            <a:r>
              <a:rPr b="0" i="0" lang="en-GB" sz="2200" u="none" cap="none" strike="noStrike">
                <a:solidFill>
                  <a:schemeClr val="lt1"/>
                </a:solidFill>
                <a:latin typeface="Lato"/>
                <a:ea typeface="Lato"/>
                <a:cs typeface="Lato"/>
                <a:sym typeface="Lato"/>
              </a:rPr>
              <a:t>what can be done to manage spending when gaming</a:t>
            </a:r>
            <a:endParaRPr b="0" i="0" sz="2200" u="none" cap="none" strike="noStrike">
              <a:solidFill>
                <a:schemeClr val="lt1"/>
              </a:solidFill>
              <a:latin typeface="Lato"/>
              <a:ea typeface="Lato"/>
              <a:cs typeface="Lato"/>
              <a:sym typeface="Lato"/>
            </a:endParaRPr>
          </a:p>
          <a:p>
            <a:pPr indent="0" lvl="0" marL="914400" marR="0" rtl="0" algn="l">
              <a:lnSpc>
                <a:spcPct val="107000"/>
              </a:lnSpc>
              <a:spcBef>
                <a:spcPts val="0"/>
              </a:spcBef>
              <a:spcAft>
                <a:spcPts val="0"/>
              </a:spcAft>
              <a:buNone/>
            </a:pPr>
            <a:r>
              <a:t/>
            </a:r>
            <a:endParaRPr b="1" i="0" sz="2200" u="none" cap="none" strike="noStrike">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Evaluat</a:t>
            </a:r>
            <a:r>
              <a:rPr b="1" lang="en-GB" sz="2200">
                <a:solidFill>
                  <a:schemeClr val="lt1"/>
                </a:solidFill>
                <a:latin typeface="Lato"/>
                <a:ea typeface="Lato"/>
                <a:cs typeface="Lato"/>
                <a:sym typeface="Lato"/>
              </a:rPr>
              <a:t>e</a:t>
            </a:r>
            <a:r>
              <a:rPr b="1" i="0" lang="en-GB" sz="2200" u="none" cap="none" strike="noStrike">
                <a:solidFill>
                  <a:schemeClr val="lt1"/>
                </a:solidFill>
                <a:latin typeface="Lato"/>
                <a:ea typeface="Lato"/>
                <a:cs typeface="Lato"/>
                <a:sym typeface="Lato"/>
              </a:rPr>
              <a:t> </a:t>
            </a:r>
            <a:r>
              <a:rPr b="0" i="0" lang="en-GB" sz="2200" u="none" cap="none" strike="noStrike">
                <a:solidFill>
                  <a:schemeClr val="lt1"/>
                </a:solidFill>
                <a:latin typeface="Lato"/>
                <a:ea typeface="Lato"/>
                <a:cs typeface="Lato"/>
                <a:sym typeface="Lato"/>
              </a:rPr>
              <a:t>recommendations made to help young people manage their spending when gaming</a:t>
            </a:r>
            <a:endParaRPr b="0" i="0" sz="2200" u="none" cap="none" strike="noStrike">
              <a:solidFill>
                <a:schemeClr val="lt1"/>
              </a:solidFill>
              <a:latin typeface="Lato"/>
              <a:ea typeface="Lato"/>
              <a:cs typeface="Lato"/>
              <a:sym typeface="Lato"/>
            </a:endParaRPr>
          </a:p>
          <a:p>
            <a:pPr indent="0" lvl="0" marL="914400" marR="0" rtl="0" algn="l">
              <a:lnSpc>
                <a:spcPct val="100000"/>
              </a:lnSpc>
              <a:spcBef>
                <a:spcPts val="0"/>
              </a:spcBef>
              <a:spcAft>
                <a:spcPts val="0"/>
              </a:spcAft>
              <a:buNone/>
            </a:pPr>
            <a:r>
              <a:t/>
            </a:r>
            <a:endParaRPr b="0" i="0" sz="2200" u="none" cap="none" strike="noStrike">
              <a:solidFill>
                <a:srgbClr val="B7B7B7"/>
              </a:solidFill>
              <a:latin typeface="Lato Light"/>
              <a:ea typeface="Lato Light"/>
              <a:cs typeface="Lato Light"/>
              <a:sym typeface="Lato Light"/>
            </a:endParaRPr>
          </a:p>
        </p:txBody>
      </p:sp>
      <p:sp>
        <p:nvSpPr>
          <p:cNvPr id="409" name="Google Shape;409;g1b68ce0ba16_0_269"/>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g1821680791e_0_141"/>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25</a:t>
            </a:r>
            <a:endParaRPr>
              <a:latin typeface="Lato"/>
              <a:ea typeface="Lato"/>
              <a:cs typeface="Lato"/>
              <a:sym typeface="Lato"/>
            </a:endParaRPr>
          </a:p>
        </p:txBody>
      </p:sp>
      <p:pic>
        <p:nvPicPr>
          <p:cNvPr descr="A report by Loughborough and Newcastle Universities that reveals children and young people are at risk of financial and emotional harm from loot boxes and outlines recommendations to tackle the issue. &#10;&#10;LIKE Loughborough University on Facebook: https://www.facebook.com/lborouniversity&#10;&#10;Follow Loughborough University on Twitter: https://twitter.com/lborouniversity&#10;&#10;Follow Loughborough University on Instagram: https://instagram.com/lborouniversity/" id="415" name="Google Shape;415;g1821680791e_0_141" title="Report: Gaming loot boxes cause financial and emotional harm to children">
            <a:hlinkClick r:id="rId3"/>
          </p:cNvPr>
          <p:cNvPicPr preferRelativeResize="0"/>
          <p:nvPr/>
        </p:nvPicPr>
        <p:blipFill rotWithShape="1">
          <a:blip r:embed="rId4">
            <a:alphaModFix/>
          </a:blip>
          <a:srcRect b="0" l="0" r="0" t="0"/>
          <a:stretch/>
        </p:blipFill>
        <p:spPr>
          <a:xfrm>
            <a:off x="4284300" y="1135550"/>
            <a:ext cx="4564650" cy="2781900"/>
          </a:xfrm>
          <a:prstGeom prst="rect">
            <a:avLst/>
          </a:prstGeom>
          <a:noFill/>
          <a:ln>
            <a:noFill/>
          </a:ln>
        </p:spPr>
      </p:pic>
      <p:sp>
        <p:nvSpPr>
          <p:cNvPr id="416" name="Google Shape;416;g1821680791e_0_141"/>
          <p:cNvSpPr txBox="1"/>
          <p:nvPr>
            <p:ph type="ctrTitle"/>
          </p:nvPr>
        </p:nvSpPr>
        <p:spPr>
          <a:xfrm>
            <a:off x="3603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Managing the cost of gaming</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417" name="Google Shape;417;g1821680791e_0_141"/>
          <p:cNvSpPr txBox="1"/>
          <p:nvPr/>
        </p:nvSpPr>
        <p:spPr>
          <a:xfrm>
            <a:off x="220400" y="986325"/>
            <a:ext cx="3686400" cy="3632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GB" sz="1400" u="none" cap="none" strike="noStrike">
                <a:solidFill>
                  <a:schemeClr val="lt1"/>
                </a:solidFill>
                <a:latin typeface="Lato"/>
                <a:ea typeface="Lato"/>
                <a:cs typeface="Lato"/>
                <a:sym typeface="Lato"/>
              </a:rPr>
              <a:t>As you watch, we will pause to respond to the following questions;</a:t>
            </a:r>
            <a:endParaRPr b="0" i="0" sz="1400" u="none" cap="none" strike="noStrike">
              <a:solidFill>
                <a:schemeClr val="lt1"/>
              </a:solidFill>
              <a:latin typeface="Lato"/>
              <a:ea typeface="Lato"/>
              <a:cs typeface="Lato"/>
              <a:sym typeface="Lato"/>
            </a:endParaRPr>
          </a:p>
          <a:p>
            <a:pPr indent="0" lvl="0" marL="457200" marR="0" rtl="0" algn="l">
              <a:lnSpc>
                <a:spcPct val="100000"/>
              </a:lnSpc>
              <a:spcBef>
                <a:spcPts val="0"/>
              </a:spcBef>
              <a:spcAft>
                <a:spcPts val="0"/>
              </a:spcAft>
              <a:buNone/>
            </a:pPr>
            <a:r>
              <a:t/>
            </a:r>
            <a:endParaRPr b="0" i="0" sz="1400" u="none" cap="none" strike="noStrike">
              <a:solidFill>
                <a:schemeClr val="lt1"/>
              </a:solidFill>
              <a:latin typeface="Lato"/>
              <a:ea typeface="Lato"/>
              <a:cs typeface="Lato"/>
              <a:sym typeface="Lato"/>
            </a:endParaRPr>
          </a:p>
          <a:p>
            <a:pPr indent="-317500" lvl="0" marL="457200" marR="0" rtl="0" algn="l">
              <a:lnSpc>
                <a:spcPct val="100000"/>
              </a:lnSpc>
              <a:spcBef>
                <a:spcPts val="0"/>
              </a:spcBef>
              <a:spcAft>
                <a:spcPts val="0"/>
              </a:spcAft>
              <a:buClr>
                <a:schemeClr val="lt1"/>
              </a:buClr>
              <a:buSzPts val="1400"/>
              <a:buFont typeface="Lato"/>
              <a:buChar char="●"/>
            </a:pPr>
            <a:r>
              <a:rPr b="0" i="0" lang="en-GB" sz="1400" u="none" cap="none" strike="noStrike">
                <a:solidFill>
                  <a:schemeClr val="lt1"/>
                </a:solidFill>
                <a:latin typeface="Lato"/>
                <a:ea typeface="Lato"/>
                <a:cs typeface="Lato"/>
                <a:sym typeface="Lato"/>
              </a:rPr>
              <a:t>Why did the young person say they purchased the loot boxes while playing?</a:t>
            </a:r>
            <a:endParaRPr b="0" i="0" sz="1400" u="none" cap="none" strike="noStrike">
              <a:solidFill>
                <a:schemeClr val="lt1"/>
              </a:solidFill>
              <a:latin typeface="Lato"/>
              <a:ea typeface="Lato"/>
              <a:cs typeface="Lato"/>
              <a:sym typeface="Lato"/>
            </a:endParaRPr>
          </a:p>
          <a:p>
            <a:pPr indent="0" lvl="0" marL="914400" marR="0" rtl="0" algn="l">
              <a:lnSpc>
                <a:spcPct val="100000"/>
              </a:lnSpc>
              <a:spcBef>
                <a:spcPts val="0"/>
              </a:spcBef>
              <a:spcAft>
                <a:spcPts val="0"/>
              </a:spcAft>
              <a:buNone/>
            </a:pPr>
            <a:r>
              <a:t/>
            </a:r>
            <a:endParaRPr b="0" i="0" sz="1400" u="none" cap="none" strike="noStrike">
              <a:solidFill>
                <a:schemeClr val="lt1"/>
              </a:solidFill>
              <a:latin typeface="Lato"/>
              <a:ea typeface="Lato"/>
              <a:cs typeface="Lato"/>
              <a:sym typeface="Lato"/>
            </a:endParaRPr>
          </a:p>
          <a:p>
            <a:pPr indent="-317500" lvl="0" marL="457200" marR="0" rtl="0" algn="l">
              <a:lnSpc>
                <a:spcPct val="100000"/>
              </a:lnSpc>
              <a:spcBef>
                <a:spcPts val="0"/>
              </a:spcBef>
              <a:spcAft>
                <a:spcPts val="0"/>
              </a:spcAft>
              <a:buClr>
                <a:schemeClr val="lt1"/>
              </a:buClr>
              <a:buSzPts val="1400"/>
              <a:buFont typeface="Lato"/>
              <a:buChar char="●"/>
            </a:pPr>
            <a:r>
              <a:rPr b="0" i="0" lang="en-GB" sz="1400" u="none" cap="none" strike="noStrike">
                <a:solidFill>
                  <a:schemeClr val="lt1"/>
                </a:solidFill>
                <a:latin typeface="Lato"/>
                <a:ea typeface="Lato"/>
                <a:cs typeface="Lato"/>
                <a:sym typeface="Lato"/>
              </a:rPr>
              <a:t>How did the young person feel when they realised how much money they had spent?</a:t>
            </a:r>
            <a:endParaRPr b="0" i="0" sz="1400" u="none" cap="none" strike="noStrike">
              <a:solidFill>
                <a:schemeClr val="lt1"/>
              </a:solidFill>
              <a:latin typeface="Lato"/>
              <a:ea typeface="Lato"/>
              <a:cs typeface="Lato"/>
              <a:sym typeface="Lato"/>
            </a:endParaRPr>
          </a:p>
          <a:p>
            <a:pPr indent="0" lvl="0" marL="914400" marR="0" rtl="0" algn="l">
              <a:lnSpc>
                <a:spcPct val="100000"/>
              </a:lnSpc>
              <a:spcBef>
                <a:spcPts val="0"/>
              </a:spcBef>
              <a:spcAft>
                <a:spcPts val="0"/>
              </a:spcAft>
              <a:buNone/>
            </a:pPr>
            <a:r>
              <a:t/>
            </a:r>
            <a:endParaRPr b="0" i="0" sz="1400" u="none" cap="none" strike="noStrike">
              <a:solidFill>
                <a:schemeClr val="lt1"/>
              </a:solidFill>
              <a:latin typeface="Lato"/>
              <a:ea typeface="Lato"/>
              <a:cs typeface="Lato"/>
              <a:sym typeface="Lato"/>
            </a:endParaRPr>
          </a:p>
          <a:p>
            <a:pPr indent="-317500" lvl="0" marL="457200" marR="0" rtl="0" algn="l">
              <a:lnSpc>
                <a:spcPct val="100000"/>
              </a:lnSpc>
              <a:spcBef>
                <a:spcPts val="0"/>
              </a:spcBef>
              <a:spcAft>
                <a:spcPts val="0"/>
              </a:spcAft>
              <a:buClr>
                <a:schemeClr val="lt1"/>
              </a:buClr>
              <a:buSzPts val="1400"/>
              <a:buFont typeface="Lato"/>
              <a:buChar char="●"/>
            </a:pPr>
            <a:r>
              <a:rPr b="0" i="0" lang="en-GB" sz="1400" u="none" cap="none" strike="noStrike">
                <a:solidFill>
                  <a:schemeClr val="lt1"/>
                </a:solidFill>
                <a:latin typeface="Lato"/>
                <a:ea typeface="Lato"/>
                <a:cs typeface="Lato"/>
                <a:sym typeface="Lato"/>
              </a:rPr>
              <a:t>What did the parents do to respond to their child’s spending?</a:t>
            </a:r>
            <a:endParaRPr b="0" i="0" sz="1400" u="none" cap="none" strike="noStrike">
              <a:solidFill>
                <a:schemeClr val="lt1"/>
              </a:solidFill>
              <a:latin typeface="Lato"/>
              <a:ea typeface="Lato"/>
              <a:cs typeface="Lato"/>
              <a:sym typeface="Lato"/>
            </a:endParaRPr>
          </a:p>
          <a:p>
            <a:pPr indent="0" lvl="0" marL="914400" marR="0" rtl="0" algn="l">
              <a:lnSpc>
                <a:spcPct val="100000"/>
              </a:lnSpc>
              <a:spcBef>
                <a:spcPts val="0"/>
              </a:spcBef>
              <a:spcAft>
                <a:spcPts val="0"/>
              </a:spcAft>
              <a:buNone/>
            </a:pPr>
            <a:r>
              <a:t/>
            </a:r>
            <a:endParaRPr b="0" i="0" sz="1400" u="none" cap="none" strike="noStrike">
              <a:solidFill>
                <a:schemeClr val="lt1"/>
              </a:solidFill>
              <a:latin typeface="Lato"/>
              <a:ea typeface="Lato"/>
              <a:cs typeface="Lato"/>
              <a:sym typeface="Lato"/>
            </a:endParaRPr>
          </a:p>
          <a:p>
            <a:pPr indent="-317500" lvl="0" marL="457200" marR="0" rtl="0" algn="l">
              <a:lnSpc>
                <a:spcPct val="100000"/>
              </a:lnSpc>
              <a:spcBef>
                <a:spcPts val="0"/>
              </a:spcBef>
              <a:spcAft>
                <a:spcPts val="0"/>
              </a:spcAft>
              <a:buClr>
                <a:schemeClr val="lt1"/>
              </a:buClr>
              <a:buSzPts val="1400"/>
              <a:buFont typeface="Lato"/>
              <a:buChar char="●"/>
            </a:pPr>
            <a:r>
              <a:rPr b="0" i="0" lang="en-GB" sz="1400" u="none" cap="none" strike="noStrike">
                <a:solidFill>
                  <a:schemeClr val="lt1"/>
                </a:solidFill>
                <a:latin typeface="Lato"/>
                <a:ea typeface="Lato"/>
                <a:cs typeface="Lato"/>
                <a:sym typeface="Lato"/>
              </a:rPr>
              <a:t>What are the recommendations to prevent young people from overspending when gaming?</a:t>
            </a:r>
            <a:endParaRPr b="0" i="0" sz="1400" u="none" cap="none" strike="noStrike">
              <a:solidFill>
                <a:schemeClr val="lt1"/>
              </a:solidFill>
              <a:latin typeface="Lato"/>
              <a:ea typeface="Lato"/>
              <a:cs typeface="Lato"/>
              <a:sym typeface="Lato"/>
            </a:endParaRPr>
          </a:p>
        </p:txBody>
      </p:sp>
      <p:sp>
        <p:nvSpPr>
          <p:cNvPr id="418" name="Google Shape;418;g1821680791e_0_141"/>
          <p:cNvSpPr txBox="1"/>
          <p:nvPr/>
        </p:nvSpPr>
        <p:spPr>
          <a:xfrm>
            <a:off x="220400" y="4739375"/>
            <a:ext cx="46815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Lato"/>
                <a:ea typeface="Lato"/>
                <a:cs typeface="Lato"/>
                <a:sym typeface="Lato"/>
              </a:rPr>
              <a:t>Video: https://youtu.be/ZBVn0JudtJM</a:t>
            </a:r>
            <a:endParaRPr b="0" i="0" sz="1000" u="none" cap="none" strike="noStrike">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5"/>
                                        </p:tgtEl>
                                        <p:attrNameLst>
                                          <p:attrName>style.visibility</p:attrName>
                                        </p:attrNameLst>
                                      </p:cBhvr>
                                      <p:to>
                                        <p:strVal val="visible"/>
                                      </p:to>
                                    </p:set>
                                    <p:animEffect filter="fade" transition="in">
                                      <p:cBhvr>
                                        <p:cTn dur="1000"/>
                                        <p:tgtEl>
                                          <p:spTgt spid="4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g1821680791e_0_164"/>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g1821680791e_0_164"/>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425" name="Google Shape;425;g1821680791e_0_164"/>
          <p:cNvSpPr txBox="1"/>
          <p:nvPr/>
        </p:nvSpPr>
        <p:spPr>
          <a:xfrm>
            <a:off x="287050" y="1197875"/>
            <a:ext cx="8389800" cy="30597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5CCE4B"/>
              </a:buClr>
              <a:buSzPts val="2200"/>
              <a:buFont typeface="Lato"/>
              <a:buChar char="●"/>
            </a:pPr>
            <a:r>
              <a:rPr b="1" i="0" lang="en-GB" sz="2200" u="none" cap="none" strike="noStrike">
                <a:solidFill>
                  <a:srgbClr val="5CCE4B"/>
                </a:solidFill>
                <a:latin typeface="Lato"/>
                <a:ea typeface="Lato"/>
                <a:cs typeface="Lato"/>
                <a:sym typeface="Lato"/>
              </a:rPr>
              <a:t>Identify and calculate how the cost of online gaming can escalate</a:t>
            </a:r>
            <a:endParaRPr b="1" i="0" sz="2200" u="none" cap="none" strike="noStrike">
              <a:solidFill>
                <a:srgbClr val="5CCE4B"/>
              </a:solidFill>
              <a:latin typeface="Lato"/>
              <a:ea typeface="Lato"/>
              <a:cs typeface="Lato"/>
              <a:sym typeface="Lato"/>
            </a:endParaRPr>
          </a:p>
          <a:p>
            <a:pPr indent="0" lvl="0" marL="0" marR="0" rtl="0" algn="l">
              <a:lnSpc>
                <a:spcPct val="107000"/>
              </a:lnSpc>
              <a:spcBef>
                <a:spcPts val="0"/>
              </a:spcBef>
              <a:spcAft>
                <a:spcPts val="0"/>
              </a:spcAft>
              <a:buNone/>
            </a:pPr>
            <a:r>
              <a:t/>
            </a:r>
            <a:endParaRPr b="1" i="0" sz="2200" u="none" cap="none" strike="noStrike">
              <a:solidFill>
                <a:srgbClr val="5CCE4B"/>
              </a:solidFill>
              <a:latin typeface="Lato"/>
              <a:ea typeface="Lato"/>
              <a:cs typeface="Lato"/>
              <a:sym typeface="Lato"/>
            </a:endParaRPr>
          </a:p>
          <a:p>
            <a:pPr indent="-368300" lvl="0" marL="457200" marR="0" rtl="0" algn="l">
              <a:lnSpc>
                <a:spcPct val="107000"/>
              </a:lnSpc>
              <a:spcBef>
                <a:spcPts val="0"/>
              </a:spcBef>
              <a:spcAft>
                <a:spcPts val="0"/>
              </a:spcAft>
              <a:buClr>
                <a:srgbClr val="5CCE4B"/>
              </a:buClr>
              <a:buSzPts val="2200"/>
              <a:buFont typeface="Lato"/>
              <a:buChar char="●"/>
            </a:pPr>
            <a:r>
              <a:rPr b="1" i="0" lang="en-GB" sz="2200" u="none" cap="none" strike="noStrike">
                <a:solidFill>
                  <a:srgbClr val="5CCE4B"/>
                </a:solidFill>
                <a:latin typeface="Lato"/>
                <a:ea typeface="Lato"/>
                <a:cs typeface="Lato"/>
                <a:sym typeface="Lato"/>
              </a:rPr>
              <a:t>Explain what can be done to manage spending when gaming</a:t>
            </a:r>
            <a:endParaRPr b="1" i="0" sz="2200" u="none" cap="none" strike="noStrike">
              <a:solidFill>
                <a:srgbClr val="5CCE4B"/>
              </a:solidFill>
              <a:latin typeface="Lato"/>
              <a:ea typeface="Lato"/>
              <a:cs typeface="Lato"/>
              <a:sym typeface="Lato"/>
            </a:endParaRPr>
          </a:p>
          <a:p>
            <a:pPr indent="0" lvl="0" marL="914400" marR="0" rtl="0" algn="l">
              <a:lnSpc>
                <a:spcPct val="107000"/>
              </a:lnSpc>
              <a:spcBef>
                <a:spcPts val="0"/>
              </a:spcBef>
              <a:spcAft>
                <a:spcPts val="0"/>
              </a:spcAft>
              <a:buNone/>
            </a:pPr>
            <a:r>
              <a:t/>
            </a:r>
            <a:endParaRPr b="1" i="0" sz="2200" u="none" cap="none" strike="noStrike">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Evaluate recommendations made to help young people manage their spending when gaming</a:t>
            </a:r>
            <a:endParaRPr b="1" i="0" sz="2200" u="none" cap="none" strike="noStrike">
              <a:solidFill>
                <a:schemeClr val="lt1"/>
              </a:solidFill>
              <a:latin typeface="Lato"/>
              <a:ea typeface="Lato"/>
              <a:cs typeface="Lato"/>
              <a:sym typeface="Lato"/>
            </a:endParaRPr>
          </a:p>
          <a:p>
            <a:pPr indent="0" lvl="0" marL="914400" marR="0" rtl="0" algn="l">
              <a:lnSpc>
                <a:spcPct val="100000"/>
              </a:lnSpc>
              <a:spcBef>
                <a:spcPts val="0"/>
              </a:spcBef>
              <a:spcAft>
                <a:spcPts val="0"/>
              </a:spcAft>
              <a:buNone/>
            </a:pPr>
            <a:r>
              <a:t/>
            </a:r>
            <a:endParaRPr b="1" i="0" sz="2200" u="none" cap="none" strike="noStrike">
              <a:solidFill>
                <a:srgbClr val="B7B7B7"/>
              </a:solidFill>
              <a:latin typeface="Lato"/>
              <a:ea typeface="Lato"/>
              <a:cs typeface="Lato"/>
              <a:sym typeface="Lato"/>
            </a:endParaRPr>
          </a:p>
        </p:txBody>
      </p:sp>
      <p:sp>
        <p:nvSpPr>
          <p:cNvPr id="426" name="Google Shape;426;g1821680791e_0_164"/>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g1821680791e_0_171"/>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r>
              <a:rPr lang="en-GB">
                <a:latin typeface="Lato"/>
                <a:ea typeface="Lato"/>
                <a:cs typeface="Lato"/>
                <a:sym typeface="Lato"/>
              </a:rPr>
              <a:t>27</a:t>
            </a:r>
            <a:endParaRPr>
              <a:latin typeface="Lato"/>
              <a:ea typeface="Lato"/>
              <a:cs typeface="Lato"/>
              <a:sym typeface="Lato"/>
            </a:endParaRPr>
          </a:p>
        </p:txBody>
      </p:sp>
      <p:sp>
        <p:nvSpPr>
          <p:cNvPr id="432" name="Google Shape;432;g1821680791e_0_171"/>
          <p:cNvSpPr txBox="1"/>
          <p:nvPr>
            <p:ph type="ctrTitle"/>
          </p:nvPr>
        </p:nvSpPr>
        <p:spPr>
          <a:xfrm>
            <a:off x="2546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Managing the cost of gaming</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graphicFrame>
        <p:nvGraphicFramePr>
          <p:cNvPr id="433" name="Google Shape;433;g1821680791e_0_171"/>
          <p:cNvGraphicFramePr/>
          <p:nvPr/>
        </p:nvGraphicFramePr>
        <p:xfrm>
          <a:off x="254663" y="1080425"/>
          <a:ext cx="3000000" cy="3000000"/>
        </p:xfrm>
        <a:graphic>
          <a:graphicData uri="http://schemas.openxmlformats.org/drawingml/2006/table">
            <a:tbl>
              <a:tblPr>
                <a:noFill/>
                <a:tableStyleId>{F4178B12-F212-4110-AAF1-03BFD299A1C6}</a:tableStyleId>
              </a:tblPr>
              <a:tblGrid>
                <a:gridCol w="2878225"/>
                <a:gridCol w="2878225"/>
                <a:gridCol w="2878225"/>
              </a:tblGrid>
              <a:tr h="609575">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lt1"/>
                          </a:solidFill>
                          <a:latin typeface="Lato"/>
                          <a:ea typeface="Lato"/>
                          <a:cs typeface="Lato"/>
                          <a:sym typeface="Lato"/>
                        </a:rPr>
                        <a:t>What is the recommendation to manage online spending?</a:t>
                      </a:r>
                      <a:endParaRPr b="1" sz="1400" u="none" cap="none" strike="noStrike">
                        <a:solidFill>
                          <a:schemeClr val="lt1"/>
                        </a:solidFill>
                        <a:latin typeface="Lato"/>
                        <a:ea typeface="Lato"/>
                        <a:cs typeface="Lato"/>
                        <a:sym typeface="Lato"/>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lt1"/>
                          </a:solidFill>
                          <a:latin typeface="Lato"/>
                          <a:ea typeface="Lato"/>
                          <a:cs typeface="Lato"/>
                          <a:sym typeface="Lato"/>
                        </a:rPr>
                        <a:t>What are the advantages of this recommendation?</a:t>
                      </a:r>
                      <a:endParaRPr b="1" sz="1400" u="none" cap="none" strike="noStrike">
                        <a:solidFill>
                          <a:schemeClr val="lt1"/>
                        </a:solidFill>
                        <a:latin typeface="Lato"/>
                        <a:ea typeface="Lato"/>
                        <a:cs typeface="Lato"/>
                        <a:sym typeface="Lato"/>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lt1"/>
                          </a:solidFill>
                          <a:latin typeface="Lato"/>
                          <a:ea typeface="Lato"/>
                          <a:cs typeface="Lato"/>
                          <a:sym typeface="Lato"/>
                        </a:rPr>
                        <a:t>What are the disadvantages of this recommendation?</a:t>
                      </a:r>
                      <a:endParaRPr b="1" sz="1400" u="none" cap="none" strike="noStrike">
                        <a:solidFill>
                          <a:schemeClr val="lt1"/>
                        </a:solidFill>
                        <a:latin typeface="Lato"/>
                        <a:ea typeface="Lato"/>
                        <a:cs typeface="Lato"/>
                        <a:sym typeface="Lato"/>
                      </a:endParaRPr>
                    </a:p>
                  </a:txBody>
                  <a:tcPr marT="91425" marB="91425" marR="91425" marL="91425">
                    <a:solidFill>
                      <a:schemeClr val="accent2"/>
                    </a:solidFill>
                  </a:tcPr>
                </a:tc>
              </a:tr>
              <a:tr h="822925">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latin typeface="Lato"/>
                          <a:ea typeface="Lato"/>
                          <a:cs typeface="Lato"/>
                          <a:sym typeface="Lato"/>
                        </a:rPr>
                        <a:t>Better regulation or checks of how games include and promote in-game purchases</a:t>
                      </a:r>
                      <a:endParaRPr sz="14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Lato"/>
                        <a:ea typeface="Lato"/>
                        <a:cs typeface="Lato"/>
                        <a:sym typeface="Lato"/>
                      </a:endParaRPr>
                    </a:p>
                  </a:txBody>
                  <a:tcPr marT="91425" marB="91425" marR="91425" marL="91425">
                    <a:solidFill>
                      <a:schemeClr val="lt1"/>
                    </a:solidFill>
                  </a:tcPr>
                </a:tc>
              </a:tr>
              <a:tr h="609575">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latin typeface="Lato"/>
                          <a:ea typeface="Lato"/>
                          <a:cs typeface="Lato"/>
                          <a:sym typeface="Lato"/>
                        </a:rPr>
                        <a:t>Using real currency to show the cost</a:t>
                      </a:r>
                      <a:endParaRPr sz="14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Lato"/>
                        <a:ea typeface="Lato"/>
                        <a:cs typeface="Lato"/>
                        <a:sym typeface="Lato"/>
                      </a:endParaRPr>
                    </a:p>
                  </a:txBody>
                  <a:tcPr marT="91425" marB="91425" marR="91425" marL="91425">
                    <a:solidFill>
                      <a:schemeClr val="lt1"/>
                    </a:solidFill>
                  </a:tcPr>
                </a:tc>
              </a:tr>
              <a:tr h="609575">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latin typeface="Lato"/>
                          <a:ea typeface="Lato"/>
                          <a:cs typeface="Lato"/>
                          <a:sym typeface="Lato"/>
                        </a:rPr>
                        <a:t>Better access and promotion of parent controls</a:t>
                      </a:r>
                      <a:endParaRPr sz="14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Lato"/>
                        <a:ea typeface="Lato"/>
                        <a:cs typeface="Lato"/>
                        <a:sym typeface="Lato"/>
                      </a:endParaRPr>
                    </a:p>
                  </a:txBody>
                  <a:tcPr marT="91425" marB="91425" marR="91425" marL="91425">
                    <a:solidFill>
                      <a:schemeClr val="lt1"/>
                    </a:solidFill>
                  </a:tcPr>
                </a:tc>
              </a:tr>
              <a:tr h="83205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latin typeface="Lato"/>
                          <a:ea typeface="Lato"/>
                          <a:cs typeface="Lato"/>
                          <a:sym typeface="Lato"/>
                        </a:rPr>
                        <a:t>Stricter age requirements for making in-game purchases</a:t>
                      </a:r>
                      <a:endParaRPr sz="14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Lato"/>
                        <a:ea typeface="Lato"/>
                        <a:cs typeface="Lato"/>
                        <a:sym typeface="Lato"/>
                      </a:endParaRPr>
                    </a:p>
                  </a:txBody>
                  <a:tcPr marT="91425" marB="91425" marR="91425" marL="91425">
                    <a:solidFill>
                      <a:schemeClr val="lt1"/>
                    </a:solidFill>
                  </a:tcPr>
                </a:tc>
              </a:tr>
              <a:tr h="396200">
                <a:tc>
                  <a:txBody>
                    <a:bodyPr/>
                    <a:lstStyle/>
                    <a:p>
                      <a:pPr indent="0" lvl="0" marL="0" marR="0" rtl="0" algn="l">
                        <a:lnSpc>
                          <a:spcPct val="100000"/>
                        </a:lnSpc>
                        <a:spcBef>
                          <a:spcPts val="0"/>
                        </a:spcBef>
                        <a:spcAft>
                          <a:spcPts val="0"/>
                        </a:spcAft>
                        <a:buClr>
                          <a:srgbClr val="000000"/>
                        </a:buClr>
                        <a:buSzPts val="1400"/>
                        <a:buFont typeface="Arial"/>
                        <a:buNone/>
                      </a:pPr>
                      <a:r>
                        <a:rPr i="1" lang="en-GB" sz="1400" u="none" cap="none" strike="noStrike">
                          <a:solidFill>
                            <a:schemeClr val="accent2"/>
                          </a:solidFill>
                          <a:latin typeface="Lato"/>
                          <a:ea typeface="Lato"/>
                          <a:cs typeface="Lato"/>
                          <a:sym typeface="Lato"/>
                        </a:rPr>
                        <a:t>What ideas do you have?</a:t>
                      </a:r>
                      <a:endParaRPr i="1" sz="1400" u="none" cap="none" strike="noStrike">
                        <a:solidFill>
                          <a:schemeClr val="accent2"/>
                        </a:solidFill>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Lato"/>
                        <a:ea typeface="Lato"/>
                        <a:cs typeface="Lato"/>
                        <a:sym typeface="Lato"/>
                      </a:endParaRPr>
                    </a:p>
                  </a:txBody>
                  <a:tcPr marT="91425" marB="91425" marR="91425" marL="91425">
                    <a:solidFill>
                      <a:schemeClr val="lt1"/>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1466ef7c987_0_0"/>
          <p:cNvSpPr txBox="1"/>
          <p:nvPr/>
        </p:nvSpPr>
        <p:spPr>
          <a:xfrm>
            <a:off x="360375" y="270375"/>
            <a:ext cx="80310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Having a respectful learning environment</a:t>
            </a:r>
            <a:endParaRPr b="1" i="0" sz="2900" u="none" cap="none" strike="noStrike">
              <a:solidFill>
                <a:srgbClr val="FF8022"/>
              </a:solidFill>
              <a:latin typeface="Lato"/>
              <a:ea typeface="Lato"/>
              <a:cs typeface="Lato"/>
              <a:sym typeface="Lato"/>
            </a:endParaRPr>
          </a:p>
        </p:txBody>
      </p:sp>
      <p:sp>
        <p:nvSpPr>
          <p:cNvPr id="149" name="Google Shape;149;g1466ef7c987_0_0"/>
          <p:cNvSpPr txBox="1"/>
          <p:nvPr/>
        </p:nvSpPr>
        <p:spPr>
          <a:xfrm>
            <a:off x="324100" y="1254075"/>
            <a:ext cx="7638000" cy="19086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listen to each other respectfully</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avoid making judgements or assumptions about others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comment on what has been said, not the person who has said it</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won’t put anyone on the spot and we have the right to pass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not share personal stories or ask personal questions</a:t>
            </a:r>
            <a:endParaRPr b="1" i="0" sz="1600" u="none" cap="none" strike="noStrike">
              <a:solidFill>
                <a:schemeClr val="accent2"/>
              </a:solidFill>
              <a:latin typeface="Lato"/>
              <a:ea typeface="Lato"/>
              <a:cs typeface="Lato"/>
              <a:sym typeface="Lato"/>
            </a:endParaRPr>
          </a:p>
        </p:txBody>
      </p:sp>
      <p:sp>
        <p:nvSpPr>
          <p:cNvPr id="150" name="Google Shape;150;g1466ef7c987_0_0"/>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g1821680791e_0_177"/>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r>
              <a:rPr lang="en-GB">
                <a:latin typeface="Lato"/>
                <a:ea typeface="Lato"/>
                <a:cs typeface="Lato"/>
                <a:sym typeface="Lato"/>
              </a:rPr>
              <a:t>28</a:t>
            </a:r>
            <a:endParaRPr>
              <a:latin typeface="Lato"/>
              <a:ea typeface="Lato"/>
              <a:cs typeface="Lato"/>
              <a:sym typeface="Lato"/>
            </a:endParaRPr>
          </a:p>
        </p:txBody>
      </p:sp>
      <p:sp>
        <p:nvSpPr>
          <p:cNvPr id="439" name="Google Shape;439;g1821680791e_0_177"/>
          <p:cNvSpPr txBox="1"/>
          <p:nvPr>
            <p:ph type="ctrTitle"/>
          </p:nvPr>
        </p:nvSpPr>
        <p:spPr>
          <a:xfrm>
            <a:off x="2546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Managing the cost of gaming</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440" name="Google Shape;440;g1821680791e_0_177"/>
          <p:cNvSpPr/>
          <p:nvPr/>
        </p:nvSpPr>
        <p:spPr>
          <a:xfrm>
            <a:off x="7426575" y="1844225"/>
            <a:ext cx="430200" cy="1851900"/>
          </a:xfrm>
          <a:prstGeom prst="upDownArrow">
            <a:avLst>
              <a:gd fmla="val 50000" name="adj1"/>
              <a:gd fmla="val 50000" name="adj2"/>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g1821680791e_0_177"/>
          <p:cNvSpPr txBox="1"/>
          <p:nvPr/>
        </p:nvSpPr>
        <p:spPr>
          <a:xfrm>
            <a:off x="6548850" y="1396550"/>
            <a:ext cx="23961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chemeClr val="accent1"/>
                </a:solidFill>
                <a:latin typeface="Lato"/>
                <a:ea typeface="Lato"/>
                <a:cs typeface="Lato"/>
                <a:sym typeface="Lato"/>
              </a:rPr>
              <a:t>Most effective recommendation</a:t>
            </a:r>
            <a:endParaRPr b="1" i="0" sz="1200" u="none" cap="none" strike="noStrike">
              <a:solidFill>
                <a:schemeClr val="accent1"/>
              </a:solidFill>
              <a:latin typeface="Lato"/>
              <a:ea typeface="Lato"/>
              <a:cs typeface="Lato"/>
              <a:sym typeface="Lato"/>
            </a:endParaRPr>
          </a:p>
        </p:txBody>
      </p:sp>
      <p:sp>
        <p:nvSpPr>
          <p:cNvPr id="442" name="Google Shape;442;g1821680791e_0_177"/>
          <p:cNvSpPr txBox="1"/>
          <p:nvPr/>
        </p:nvSpPr>
        <p:spPr>
          <a:xfrm>
            <a:off x="6548850" y="3696125"/>
            <a:ext cx="23961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chemeClr val="accent1"/>
                </a:solidFill>
                <a:latin typeface="Lato"/>
                <a:ea typeface="Lato"/>
                <a:cs typeface="Lato"/>
                <a:sym typeface="Lato"/>
              </a:rPr>
              <a:t>Least effective recommendation</a:t>
            </a:r>
            <a:endParaRPr b="1" i="0" sz="1200" u="none" cap="none" strike="noStrike">
              <a:solidFill>
                <a:schemeClr val="accent1"/>
              </a:solidFill>
              <a:latin typeface="Lato"/>
              <a:ea typeface="Lato"/>
              <a:cs typeface="Lato"/>
              <a:sym typeface="Lato"/>
            </a:endParaRPr>
          </a:p>
        </p:txBody>
      </p:sp>
      <p:sp>
        <p:nvSpPr>
          <p:cNvPr id="443" name="Google Shape;443;g1821680791e_0_177"/>
          <p:cNvSpPr txBox="1"/>
          <p:nvPr/>
        </p:nvSpPr>
        <p:spPr>
          <a:xfrm>
            <a:off x="298925" y="1709100"/>
            <a:ext cx="5986500" cy="1877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GB" sz="2200" u="none" cap="none" strike="noStrike">
                <a:solidFill>
                  <a:schemeClr val="accent1"/>
                </a:solidFill>
                <a:latin typeface="Lato"/>
                <a:ea typeface="Lato"/>
                <a:cs typeface="Lato"/>
                <a:sym typeface="Lato"/>
              </a:rPr>
              <a:t>Which recommendation is most useful is tackling the risk of overspending when gaming?</a:t>
            </a:r>
            <a:endParaRPr b="0" i="0" sz="22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rPr b="0" i="0" lang="en-GB" sz="2200" u="none" cap="none" strike="noStrike">
                <a:solidFill>
                  <a:schemeClr val="accent1"/>
                </a:solidFill>
                <a:latin typeface="Lato"/>
                <a:ea typeface="Lato"/>
                <a:cs typeface="Lato"/>
                <a:sym typeface="Lato"/>
              </a:rPr>
              <a:t>Which recommendation is least useful is tackling the risk of overspending when gaming?</a:t>
            </a:r>
            <a:endParaRPr b="0" i="0" sz="2200" u="none" cap="none" strike="noStrike">
              <a:solidFill>
                <a:schemeClr val="accent1"/>
              </a:solidFill>
              <a:latin typeface="Lato"/>
              <a:ea typeface="Lato"/>
              <a:cs typeface="Lato"/>
              <a:sym typeface="Lat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g1b68ce0ba16_0_134"/>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r>
              <a:rPr lang="en-GB">
                <a:latin typeface="Lato"/>
                <a:ea typeface="Lato"/>
                <a:cs typeface="Lato"/>
                <a:sym typeface="Lato"/>
              </a:rPr>
              <a:t>29</a:t>
            </a:r>
            <a:endParaRPr>
              <a:latin typeface="Lato"/>
              <a:ea typeface="Lato"/>
              <a:cs typeface="Lato"/>
              <a:sym typeface="Lato"/>
            </a:endParaRPr>
          </a:p>
        </p:txBody>
      </p:sp>
      <p:graphicFrame>
        <p:nvGraphicFramePr>
          <p:cNvPr id="449" name="Google Shape;449;g1b68ce0ba16_0_134"/>
          <p:cNvGraphicFramePr/>
          <p:nvPr/>
        </p:nvGraphicFramePr>
        <p:xfrm>
          <a:off x="207975" y="227750"/>
          <a:ext cx="3000000" cy="3000000"/>
        </p:xfrm>
        <a:graphic>
          <a:graphicData uri="http://schemas.openxmlformats.org/drawingml/2006/table">
            <a:tbl>
              <a:tblPr>
                <a:noFill/>
                <a:tableStyleId>{F4178B12-F212-4110-AAF1-03BFD299A1C6}</a:tableStyleId>
              </a:tblPr>
              <a:tblGrid>
                <a:gridCol w="3095600"/>
                <a:gridCol w="4679525"/>
              </a:tblGrid>
              <a:tr h="396200">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lt1"/>
                          </a:solidFill>
                          <a:latin typeface="Lato"/>
                          <a:ea typeface="Lato"/>
                          <a:cs typeface="Lato"/>
                          <a:sym typeface="Lato"/>
                        </a:rPr>
                        <a:t>Practices that encourage spending</a:t>
                      </a:r>
                      <a:endParaRPr b="1" sz="1400" u="none" cap="none" strike="noStrike">
                        <a:solidFill>
                          <a:schemeClr val="lt1"/>
                        </a:solidFill>
                        <a:latin typeface="Lato"/>
                        <a:ea typeface="Lato"/>
                        <a:cs typeface="Lato"/>
                        <a:sym typeface="Lato"/>
                      </a:endParaRPr>
                    </a:p>
                  </a:txBody>
                  <a:tcPr marT="91425" marB="91425" marR="91425" marL="91425">
                    <a:solidFill>
                      <a:schemeClr val="accen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lt1"/>
                          </a:solidFill>
                          <a:latin typeface="Lato"/>
                          <a:ea typeface="Lato"/>
                          <a:cs typeface="Lato"/>
                          <a:sym typeface="Lato"/>
                        </a:rPr>
                        <a:t>Ways to combat practice</a:t>
                      </a:r>
                      <a:endParaRPr b="1" sz="1400" u="none" cap="none" strike="noStrike">
                        <a:solidFill>
                          <a:schemeClr val="lt1"/>
                        </a:solidFill>
                        <a:latin typeface="Lato"/>
                        <a:ea typeface="Lato"/>
                        <a:cs typeface="Lato"/>
                        <a:sym typeface="Lato"/>
                      </a:endParaRPr>
                    </a:p>
                  </a:txBody>
                  <a:tcPr marT="91425" marB="91425" marR="91425" marL="91425">
                    <a:solidFill>
                      <a:schemeClr val="accent2"/>
                    </a:solidFill>
                  </a:tcPr>
                </a:tc>
              </a:tr>
              <a:tr h="1036300">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solidFill>
                            <a:schemeClr val="lt1"/>
                          </a:solidFill>
                          <a:latin typeface="Lato"/>
                          <a:ea typeface="Lato"/>
                          <a:cs typeface="Lato"/>
                          <a:sym typeface="Lato"/>
                        </a:rPr>
                        <a:t>Virtual Currencies</a:t>
                      </a:r>
                      <a:endParaRPr sz="1400" u="none" cap="none" strike="noStrike">
                        <a:solidFill>
                          <a:schemeClr val="lt1"/>
                        </a:solidFill>
                        <a:latin typeface="Lato"/>
                        <a:ea typeface="Lato"/>
                        <a:cs typeface="Lato"/>
                        <a:sym typeface="Lato"/>
                      </a:endParaRPr>
                    </a:p>
                  </a:txBody>
                  <a:tcPr marT="91425" marB="91425" marR="91425" marL="91425" anchor="ctr"/>
                </a:tc>
                <a:tc>
                  <a:txBody>
                    <a:bodyPr/>
                    <a:lstStyle/>
                    <a:p>
                      <a:pPr indent="-317500" lvl="0" marL="457200" marR="0" rtl="0" algn="l">
                        <a:lnSpc>
                          <a:spcPct val="100000"/>
                        </a:lnSpc>
                        <a:spcBef>
                          <a:spcPts val="0"/>
                        </a:spcBef>
                        <a:spcAft>
                          <a:spcPts val="0"/>
                        </a:spcAft>
                        <a:buClr>
                          <a:schemeClr val="lt1"/>
                        </a:buClr>
                        <a:buSzPts val="1400"/>
                        <a:buFont typeface="Lato"/>
                        <a:buChar char="●"/>
                      </a:pPr>
                      <a:r>
                        <a:rPr lang="en-GB" sz="1400" u="none" cap="none" strike="noStrike">
                          <a:solidFill>
                            <a:schemeClr val="lt1"/>
                          </a:solidFill>
                          <a:latin typeface="Lato"/>
                          <a:ea typeface="Lato"/>
                          <a:cs typeface="Lato"/>
                          <a:sym typeface="Lato"/>
                        </a:rPr>
                        <a:t>Estimate actual costs of in game purchases</a:t>
                      </a:r>
                      <a:endParaRPr sz="1400" u="none" cap="none" strike="noStrike">
                        <a:solidFill>
                          <a:schemeClr val="lt1"/>
                        </a:solidFill>
                        <a:latin typeface="Lato"/>
                        <a:ea typeface="Lato"/>
                        <a:cs typeface="Lato"/>
                        <a:sym typeface="Lato"/>
                      </a:endParaRPr>
                    </a:p>
                    <a:p>
                      <a:pPr indent="-317500" lvl="0" marL="457200" marR="0" rtl="0" algn="l">
                        <a:lnSpc>
                          <a:spcPct val="100000"/>
                        </a:lnSpc>
                        <a:spcBef>
                          <a:spcPts val="0"/>
                        </a:spcBef>
                        <a:spcAft>
                          <a:spcPts val="0"/>
                        </a:spcAft>
                        <a:buClr>
                          <a:schemeClr val="lt1"/>
                        </a:buClr>
                        <a:buSzPts val="1400"/>
                        <a:buFont typeface="Lato"/>
                        <a:buChar char="●"/>
                      </a:pPr>
                      <a:r>
                        <a:rPr lang="en-GB" sz="1400" u="none" cap="none" strike="noStrike">
                          <a:solidFill>
                            <a:schemeClr val="lt1"/>
                          </a:solidFill>
                          <a:latin typeface="Lato"/>
                          <a:ea typeface="Lato"/>
                          <a:cs typeface="Lato"/>
                          <a:sym typeface="Lato"/>
                        </a:rPr>
                        <a:t>Keep an eye on your bank account to see the actual amount spent in game</a:t>
                      </a:r>
                      <a:endParaRPr sz="1400" u="none" cap="none" strike="noStrike">
                        <a:solidFill>
                          <a:schemeClr val="lt1"/>
                        </a:solidFill>
                        <a:latin typeface="Lato"/>
                        <a:ea typeface="Lato"/>
                        <a:cs typeface="Lato"/>
                        <a:sym typeface="Lato"/>
                      </a:endParaRPr>
                    </a:p>
                  </a:txBody>
                  <a:tcPr marT="91425" marB="91425" marR="91425" marL="91425" anchor="ctr"/>
                </a:tc>
              </a:tr>
              <a:tr h="731500">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solidFill>
                            <a:schemeClr val="lt1"/>
                          </a:solidFill>
                          <a:latin typeface="Lato"/>
                          <a:ea typeface="Lato"/>
                          <a:cs typeface="Lato"/>
                          <a:sym typeface="Lato"/>
                        </a:rPr>
                        <a:t>Strange Exchange Rates</a:t>
                      </a:r>
                      <a:endParaRPr sz="1400" u="none" cap="none" strike="noStrike">
                        <a:solidFill>
                          <a:schemeClr val="lt1"/>
                        </a:solidFill>
                        <a:latin typeface="Lato"/>
                        <a:ea typeface="Lato"/>
                        <a:cs typeface="Lato"/>
                        <a:sym typeface="Lato"/>
                      </a:endParaRPr>
                    </a:p>
                  </a:txBody>
                  <a:tcPr marT="91425" marB="91425" marR="91425" marL="91425" anchor="ctr"/>
                </a:tc>
                <a:tc>
                  <a:txBody>
                    <a:bodyPr/>
                    <a:lstStyle/>
                    <a:p>
                      <a:pPr indent="-317500" lvl="0" marL="457200" marR="0" rtl="0" algn="l">
                        <a:lnSpc>
                          <a:spcPct val="100000"/>
                        </a:lnSpc>
                        <a:spcBef>
                          <a:spcPts val="0"/>
                        </a:spcBef>
                        <a:spcAft>
                          <a:spcPts val="0"/>
                        </a:spcAft>
                        <a:buClr>
                          <a:schemeClr val="lt1"/>
                        </a:buClr>
                        <a:buSzPts val="1400"/>
                        <a:buFont typeface="Lato"/>
                        <a:buChar char="●"/>
                      </a:pPr>
                      <a:r>
                        <a:rPr lang="en-GB" sz="1400" u="none" cap="none" strike="noStrike">
                          <a:solidFill>
                            <a:schemeClr val="lt1"/>
                          </a:solidFill>
                          <a:latin typeface="Lato"/>
                          <a:ea typeface="Lato"/>
                          <a:cs typeface="Lato"/>
                          <a:sym typeface="Lato"/>
                        </a:rPr>
                        <a:t>Estimate exchange rates</a:t>
                      </a:r>
                      <a:endParaRPr sz="1400" u="none" cap="none" strike="noStrike">
                        <a:solidFill>
                          <a:schemeClr val="lt1"/>
                        </a:solidFill>
                        <a:latin typeface="Lato"/>
                        <a:ea typeface="Lato"/>
                        <a:cs typeface="Lato"/>
                        <a:sym typeface="Lato"/>
                      </a:endParaRPr>
                    </a:p>
                  </a:txBody>
                  <a:tcPr marT="91425" marB="91425" marR="91425" marL="91425" anchor="ctr"/>
                </a:tc>
              </a:tr>
              <a:tr h="822925">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solidFill>
                            <a:schemeClr val="lt1"/>
                          </a:solidFill>
                          <a:latin typeface="Lato"/>
                          <a:ea typeface="Lato"/>
                          <a:cs typeface="Lato"/>
                          <a:sym typeface="Lato"/>
                        </a:rPr>
                        <a:t>Easy Payment Process</a:t>
                      </a:r>
                      <a:endParaRPr sz="1400" u="none" cap="none" strike="noStrike">
                        <a:solidFill>
                          <a:schemeClr val="lt1"/>
                        </a:solidFill>
                        <a:latin typeface="Lato"/>
                        <a:ea typeface="Lato"/>
                        <a:cs typeface="Lato"/>
                        <a:sym typeface="Lato"/>
                      </a:endParaRPr>
                    </a:p>
                  </a:txBody>
                  <a:tcPr marT="91425" marB="91425" marR="91425" marL="91425" anchor="ctr"/>
                </a:tc>
                <a:tc>
                  <a:txBody>
                    <a:bodyPr/>
                    <a:lstStyle/>
                    <a:p>
                      <a:pPr indent="-317500" lvl="0" marL="457200" marR="0" rtl="0" algn="l">
                        <a:lnSpc>
                          <a:spcPct val="100000"/>
                        </a:lnSpc>
                        <a:spcBef>
                          <a:spcPts val="0"/>
                        </a:spcBef>
                        <a:spcAft>
                          <a:spcPts val="0"/>
                        </a:spcAft>
                        <a:buClr>
                          <a:schemeClr val="lt1"/>
                        </a:buClr>
                        <a:buSzPts val="1400"/>
                        <a:buFont typeface="Lato"/>
                        <a:buChar char="●"/>
                      </a:pPr>
                      <a:r>
                        <a:rPr lang="en-GB" sz="1400" u="none" cap="none" strike="noStrike">
                          <a:solidFill>
                            <a:schemeClr val="lt1"/>
                          </a:solidFill>
                          <a:latin typeface="Lato"/>
                          <a:ea typeface="Lato"/>
                          <a:cs typeface="Lato"/>
                          <a:sym typeface="Lato"/>
                        </a:rPr>
                        <a:t>Create barriers to spending online</a:t>
                      </a:r>
                      <a:endParaRPr sz="1400" u="none" cap="none" strike="noStrike">
                        <a:solidFill>
                          <a:schemeClr val="lt1"/>
                        </a:solidFill>
                        <a:latin typeface="Lato"/>
                        <a:ea typeface="Lato"/>
                        <a:cs typeface="Lato"/>
                        <a:sym typeface="Lato"/>
                      </a:endParaRPr>
                    </a:p>
                    <a:p>
                      <a:pPr indent="-317500" lvl="1" marL="914400" marR="0" rtl="0" algn="l">
                        <a:lnSpc>
                          <a:spcPct val="100000"/>
                        </a:lnSpc>
                        <a:spcBef>
                          <a:spcPts val="0"/>
                        </a:spcBef>
                        <a:spcAft>
                          <a:spcPts val="0"/>
                        </a:spcAft>
                        <a:buClr>
                          <a:schemeClr val="lt1"/>
                        </a:buClr>
                        <a:buSzPts val="1400"/>
                        <a:buFont typeface="Lato"/>
                        <a:buChar char="○"/>
                      </a:pPr>
                      <a:r>
                        <a:rPr lang="en-GB" sz="1400" u="none" cap="none" strike="noStrike">
                          <a:solidFill>
                            <a:schemeClr val="lt1"/>
                          </a:solidFill>
                          <a:latin typeface="Lato"/>
                          <a:ea typeface="Lato"/>
                          <a:cs typeface="Lato"/>
                          <a:sym typeface="Lato"/>
                        </a:rPr>
                        <a:t>Android and Apple phones can block in-game purchases altogether</a:t>
                      </a:r>
                      <a:endParaRPr sz="1400" u="none" cap="none" strike="noStrike">
                        <a:solidFill>
                          <a:schemeClr val="lt1"/>
                        </a:solidFill>
                        <a:latin typeface="Lato"/>
                        <a:ea typeface="Lato"/>
                        <a:cs typeface="Lato"/>
                        <a:sym typeface="Lato"/>
                      </a:endParaRPr>
                    </a:p>
                  </a:txBody>
                  <a:tcPr marT="91425" marB="91425" marR="91425" marL="91425" anchor="ctr"/>
                </a:tc>
              </a:tr>
              <a:tr h="822925">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solidFill>
                            <a:schemeClr val="lt1"/>
                          </a:solidFill>
                          <a:latin typeface="Lato"/>
                          <a:ea typeface="Lato"/>
                          <a:cs typeface="Lato"/>
                          <a:sym typeface="Lato"/>
                        </a:rPr>
                        <a:t>Inconveniences embedded in-game</a:t>
                      </a:r>
                      <a:endParaRPr sz="1400" u="none" cap="none" strike="noStrike">
                        <a:solidFill>
                          <a:schemeClr val="lt1"/>
                        </a:solidFill>
                        <a:latin typeface="Lato"/>
                        <a:ea typeface="Lato"/>
                        <a:cs typeface="Lato"/>
                        <a:sym typeface="Lato"/>
                      </a:endParaRPr>
                    </a:p>
                  </a:txBody>
                  <a:tcPr marT="91425" marB="91425" marR="91425" marL="91425" anchor="ctr"/>
                </a:tc>
                <a:tc>
                  <a:txBody>
                    <a:bodyPr/>
                    <a:lstStyle/>
                    <a:p>
                      <a:pPr indent="-317500" lvl="0" marL="457200" marR="0" rtl="0" algn="l">
                        <a:lnSpc>
                          <a:spcPct val="100000"/>
                        </a:lnSpc>
                        <a:spcBef>
                          <a:spcPts val="0"/>
                        </a:spcBef>
                        <a:spcAft>
                          <a:spcPts val="0"/>
                        </a:spcAft>
                        <a:buClr>
                          <a:schemeClr val="lt1"/>
                        </a:buClr>
                        <a:buSzPts val="1400"/>
                        <a:buFont typeface="Lato"/>
                        <a:buChar char="●"/>
                      </a:pPr>
                      <a:r>
                        <a:rPr lang="en-GB" sz="1400" u="none" cap="none" strike="noStrike">
                          <a:solidFill>
                            <a:schemeClr val="lt1"/>
                          </a:solidFill>
                          <a:latin typeface="Lato"/>
                          <a:ea typeface="Lato"/>
                          <a:cs typeface="Lato"/>
                          <a:sym typeface="Lato"/>
                        </a:rPr>
                        <a:t>View these inconveniences as extra challenges that can make the game more satisfying as you complete them</a:t>
                      </a:r>
                      <a:endParaRPr sz="1400" u="none" cap="none" strike="noStrike">
                        <a:solidFill>
                          <a:schemeClr val="lt1"/>
                        </a:solidFill>
                        <a:latin typeface="Lato"/>
                        <a:ea typeface="Lato"/>
                        <a:cs typeface="Lato"/>
                        <a:sym typeface="Lato"/>
                      </a:endParaRPr>
                    </a:p>
                  </a:txBody>
                  <a:tcPr marT="91425" marB="91425" marR="91425" marL="91425" anchor="ctr"/>
                </a:tc>
              </a:tr>
              <a:tr h="822925">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solidFill>
                            <a:schemeClr val="lt1"/>
                          </a:solidFill>
                          <a:latin typeface="Lato"/>
                          <a:ea typeface="Lato"/>
                          <a:cs typeface="Lato"/>
                          <a:sym typeface="Lato"/>
                        </a:rPr>
                        <a:t>Dynamic Pricing</a:t>
                      </a:r>
                      <a:endParaRPr sz="1400" u="none" cap="none" strike="noStrike">
                        <a:solidFill>
                          <a:schemeClr val="lt1"/>
                        </a:solidFill>
                        <a:latin typeface="Lato"/>
                        <a:ea typeface="Lato"/>
                        <a:cs typeface="Lato"/>
                        <a:sym typeface="Lato"/>
                      </a:endParaRPr>
                    </a:p>
                  </a:txBody>
                  <a:tcPr marT="91425" marB="91425" marR="91425" marL="91425" anchor="ctr"/>
                </a:tc>
                <a:tc>
                  <a:txBody>
                    <a:bodyPr/>
                    <a:lstStyle/>
                    <a:p>
                      <a:pPr indent="-317500" lvl="0" marL="457200" marR="0" rtl="0" algn="l">
                        <a:lnSpc>
                          <a:spcPct val="100000"/>
                        </a:lnSpc>
                        <a:spcBef>
                          <a:spcPts val="0"/>
                        </a:spcBef>
                        <a:spcAft>
                          <a:spcPts val="0"/>
                        </a:spcAft>
                        <a:buClr>
                          <a:schemeClr val="lt1"/>
                        </a:buClr>
                        <a:buSzPts val="1400"/>
                        <a:buFont typeface="Lato"/>
                        <a:buChar char="●"/>
                      </a:pPr>
                      <a:r>
                        <a:rPr lang="en-GB" sz="1400" u="none" cap="none" strike="noStrike">
                          <a:solidFill>
                            <a:schemeClr val="lt1"/>
                          </a:solidFill>
                          <a:latin typeface="Lato"/>
                          <a:ea typeface="Lato"/>
                          <a:cs typeface="Lato"/>
                          <a:sym typeface="Lato"/>
                        </a:rPr>
                        <a:t>Think carefully about whether you are happy with each spending decision</a:t>
                      </a:r>
                      <a:endParaRPr sz="1400" u="none" cap="none" strike="noStrike">
                        <a:solidFill>
                          <a:schemeClr val="lt1"/>
                        </a:solidFill>
                        <a:latin typeface="Lato"/>
                        <a:ea typeface="Lato"/>
                        <a:cs typeface="Lato"/>
                        <a:sym typeface="Lato"/>
                      </a:endParaRPr>
                    </a:p>
                  </a:txBody>
                  <a:tcPr marT="91425" marB="91425" marR="91425" marL="91425" anchor="ct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g2762ccb0c99_0_5"/>
          <p:cNvSpPr txBox="1"/>
          <p:nvPr>
            <p:ph idx="12" type="sldNum"/>
          </p:nvPr>
        </p:nvSpPr>
        <p:spPr>
          <a:xfrm>
            <a:off x="85191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r>
              <a:rPr lang="en-GB">
                <a:latin typeface="Lato"/>
                <a:ea typeface="Lato"/>
                <a:cs typeface="Lato"/>
                <a:sym typeface="Lato"/>
              </a:rPr>
              <a:t>30</a:t>
            </a:r>
            <a:endParaRPr>
              <a:latin typeface="Lato"/>
              <a:ea typeface="Lato"/>
              <a:cs typeface="Lato"/>
              <a:sym typeface="Lato"/>
            </a:endParaRPr>
          </a:p>
        </p:txBody>
      </p:sp>
      <p:sp>
        <p:nvSpPr>
          <p:cNvPr id="455" name="Google Shape;455;g2762ccb0c99_0_5"/>
          <p:cNvSpPr txBox="1"/>
          <p:nvPr>
            <p:ph type="ctrTitle"/>
          </p:nvPr>
        </p:nvSpPr>
        <p:spPr>
          <a:xfrm>
            <a:off x="2546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Reflection</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456" name="Google Shape;456;g2762ccb0c99_0_5"/>
          <p:cNvSpPr txBox="1"/>
          <p:nvPr/>
        </p:nvSpPr>
        <p:spPr>
          <a:xfrm>
            <a:off x="254675" y="2190750"/>
            <a:ext cx="4920600" cy="1262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lang="en-GB" sz="2400">
                <a:solidFill>
                  <a:schemeClr val="accent1"/>
                </a:solidFill>
                <a:latin typeface="Lato"/>
                <a:ea typeface="Lato"/>
                <a:cs typeface="Lato"/>
                <a:sym typeface="Lato"/>
              </a:rPr>
              <a:t>Summarise your 3 main takeaways from the session. </a:t>
            </a:r>
            <a:endParaRPr b="1" sz="2400">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rPr i="1" lang="en-GB" sz="2200">
                <a:solidFill>
                  <a:schemeClr val="accent1"/>
                </a:solidFill>
                <a:latin typeface="Lato"/>
                <a:ea typeface="Lato"/>
                <a:cs typeface="Lato"/>
                <a:sym typeface="Lato"/>
              </a:rPr>
              <a:t>Write these down.</a:t>
            </a:r>
            <a:endParaRPr i="1" sz="2200">
              <a:solidFill>
                <a:schemeClr val="accent1"/>
              </a:solidFill>
              <a:latin typeface="Lato"/>
              <a:ea typeface="Lato"/>
              <a:cs typeface="Lato"/>
              <a:sym typeface="Lato"/>
            </a:endParaRPr>
          </a:p>
        </p:txBody>
      </p:sp>
      <p:pic>
        <p:nvPicPr>
          <p:cNvPr id="457" name="Google Shape;457;g2762ccb0c99_0_5"/>
          <p:cNvPicPr preferRelativeResize="0"/>
          <p:nvPr/>
        </p:nvPicPr>
        <p:blipFill>
          <a:blip r:embed="rId3">
            <a:alphaModFix/>
          </a:blip>
          <a:stretch>
            <a:fillRect/>
          </a:stretch>
        </p:blipFill>
        <p:spPr>
          <a:xfrm>
            <a:off x="5136475" y="1237150"/>
            <a:ext cx="3619675" cy="36196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g1821680791e_0_188"/>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g1821680791e_0_188"/>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464" name="Google Shape;464;g1821680791e_0_188"/>
          <p:cNvSpPr txBox="1"/>
          <p:nvPr/>
        </p:nvSpPr>
        <p:spPr>
          <a:xfrm>
            <a:off x="287050" y="1197875"/>
            <a:ext cx="8389800" cy="33366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5CCE4B"/>
              </a:buClr>
              <a:buSzPts val="2200"/>
              <a:buFont typeface="Lato"/>
              <a:buChar char="●"/>
            </a:pPr>
            <a:r>
              <a:rPr b="1" i="0" lang="en-GB" sz="2200" u="none" cap="none" strike="noStrike">
                <a:solidFill>
                  <a:srgbClr val="5CCE4B"/>
                </a:solidFill>
                <a:latin typeface="Lato"/>
                <a:ea typeface="Lato"/>
                <a:cs typeface="Lato"/>
                <a:sym typeface="Lato"/>
              </a:rPr>
              <a:t>Identify </a:t>
            </a:r>
            <a:r>
              <a:rPr b="0" i="0" lang="en-GB" sz="2200" u="none" cap="none" strike="noStrike">
                <a:solidFill>
                  <a:srgbClr val="5CCE4B"/>
                </a:solidFill>
                <a:latin typeface="Lato"/>
                <a:ea typeface="Lato"/>
                <a:cs typeface="Lato"/>
                <a:sym typeface="Lato"/>
              </a:rPr>
              <a:t>and </a:t>
            </a:r>
            <a:r>
              <a:rPr b="1" i="0" lang="en-GB" sz="2200" u="none" cap="none" strike="noStrike">
                <a:solidFill>
                  <a:srgbClr val="5CCE4B"/>
                </a:solidFill>
                <a:latin typeface="Lato"/>
                <a:ea typeface="Lato"/>
                <a:cs typeface="Lato"/>
                <a:sym typeface="Lato"/>
              </a:rPr>
              <a:t>calculate </a:t>
            </a:r>
            <a:r>
              <a:rPr b="0" i="0" lang="en-GB" sz="2200" u="none" cap="none" strike="noStrike">
                <a:solidFill>
                  <a:srgbClr val="5CCE4B"/>
                </a:solidFill>
                <a:latin typeface="Lato"/>
                <a:ea typeface="Lato"/>
                <a:cs typeface="Lato"/>
                <a:sym typeface="Lato"/>
              </a:rPr>
              <a:t>how the cost of online gaming can escalate</a:t>
            </a:r>
            <a:endParaRPr b="0" i="0" sz="2200" u="none" cap="none" strike="noStrike">
              <a:solidFill>
                <a:srgbClr val="5CCE4B"/>
              </a:solidFill>
              <a:latin typeface="Lato"/>
              <a:ea typeface="Lato"/>
              <a:cs typeface="Lato"/>
              <a:sym typeface="Lato"/>
            </a:endParaRPr>
          </a:p>
          <a:p>
            <a:pPr indent="0" lvl="0" marL="914400" marR="0" rtl="0" algn="l">
              <a:lnSpc>
                <a:spcPct val="107000"/>
              </a:lnSpc>
              <a:spcBef>
                <a:spcPts val="0"/>
              </a:spcBef>
              <a:spcAft>
                <a:spcPts val="0"/>
              </a:spcAft>
              <a:buNone/>
            </a:pPr>
            <a:r>
              <a:t/>
            </a:r>
            <a:endParaRPr b="1" i="0" sz="2200" u="none" cap="none" strike="noStrike">
              <a:solidFill>
                <a:srgbClr val="5CCE4B"/>
              </a:solidFill>
              <a:latin typeface="Lato"/>
              <a:ea typeface="Lato"/>
              <a:cs typeface="Lato"/>
              <a:sym typeface="Lato"/>
            </a:endParaRPr>
          </a:p>
          <a:p>
            <a:pPr indent="-368300" lvl="0" marL="457200" marR="0" rtl="0" algn="l">
              <a:lnSpc>
                <a:spcPct val="107000"/>
              </a:lnSpc>
              <a:spcBef>
                <a:spcPts val="0"/>
              </a:spcBef>
              <a:spcAft>
                <a:spcPts val="0"/>
              </a:spcAft>
              <a:buClr>
                <a:srgbClr val="5CCE4B"/>
              </a:buClr>
              <a:buSzPts val="2200"/>
              <a:buFont typeface="Lato"/>
              <a:buChar char="●"/>
            </a:pPr>
            <a:r>
              <a:rPr b="1" i="0" lang="en-GB" sz="2200" u="none" cap="none" strike="noStrike">
                <a:solidFill>
                  <a:srgbClr val="5CCE4B"/>
                </a:solidFill>
                <a:latin typeface="Lato"/>
                <a:ea typeface="Lato"/>
                <a:cs typeface="Lato"/>
                <a:sym typeface="Lato"/>
              </a:rPr>
              <a:t>Explain </a:t>
            </a:r>
            <a:r>
              <a:rPr b="0" i="0" lang="en-GB" sz="2200" u="none" cap="none" strike="noStrike">
                <a:solidFill>
                  <a:srgbClr val="5CCE4B"/>
                </a:solidFill>
                <a:latin typeface="Lato"/>
                <a:ea typeface="Lato"/>
                <a:cs typeface="Lato"/>
                <a:sym typeface="Lato"/>
              </a:rPr>
              <a:t>what can be done to manage spending when gaming</a:t>
            </a:r>
            <a:endParaRPr b="0" i="0" sz="2200" u="none" cap="none" strike="noStrike">
              <a:solidFill>
                <a:srgbClr val="5CCE4B"/>
              </a:solidFill>
              <a:latin typeface="Lato"/>
              <a:ea typeface="Lato"/>
              <a:cs typeface="Lato"/>
              <a:sym typeface="Lato"/>
            </a:endParaRPr>
          </a:p>
          <a:p>
            <a:pPr indent="0" lvl="0" marL="914400" marR="0" rtl="0" algn="l">
              <a:lnSpc>
                <a:spcPct val="107000"/>
              </a:lnSpc>
              <a:spcBef>
                <a:spcPts val="0"/>
              </a:spcBef>
              <a:spcAft>
                <a:spcPts val="0"/>
              </a:spcAft>
              <a:buNone/>
            </a:pPr>
            <a:r>
              <a:t/>
            </a:r>
            <a:endParaRPr b="1" i="0" sz="2200" u="none" cap="none" strike="noStrike">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rgbClr val="5CCE4B"/>
              </a:buClr>
              <a:buSzPts val="2200"/>
              <a:buFont typeface="Lato"/>
              <a:buChar char="●"/>
            </a:pPr>
            <a:r>
              <a:rPr b="1" i="0" lang="en-GB" sz="2200" u="none" cap="none" strike="noStrike">
                <a:solidFill>
                  <a:srgbClr val="5CCE4B"/>
                </a:solidFill>
                <a:latin typeface="Lato"/>
                <a:ea typeface="Lato"/>
                <a:cs typeface="Lato"/>
                <a:sym typeface="Lato"/>
              </a:rPr>
              <a:t>Evaluat</a:t>
            </a:r>
            <a:r>
              <a:rPr b="1" lang="en-GB" sz="2200">
                <a:solidFill>
                  <a:srgbClr val="5CCE4B"/>
                </a:solidFill>
                <a:latin typeface="Lato"/>
                <a:ea typeface="Lato"/>
                <a:cs typeface="Lato"/>
                <a:sym typeface="Lato"/>
              </a:rPr>
              <a:t>e</a:t>
            </a:r>
            <a:r>
              <a:rPr b="1" i="0" lang="en-GB" sz="2200" u="none" cap="none" strike="noStrike">
                <a:solidFill>
                  <a:srgbClr val="5CCE4B"/>
                </a:solidFill>
                <a:latin typeface="Lato"/>
                <a:ea typeface="Lato"/>
                <a:cs typeface="Lato"/>
                <a:sym typeface="Lato"/>
              </a:rPr>
              <a:t> </a:t>
            </a:r>
            <a:r>
              <a:rPr b="0" i="0" lang="en-GB" sz="2200" u="none" cap="none" strike="noStrike">
                <a:solidFill>
                  <a:srgbClr val="5CCE4B"/>
                </a:solidFill>
                <a:latin typeface="Lato"/>
                <a:ea typeface="Lato"/>
                <a:cs typeface="Lato"/>
                <a:sym typeface="Lato"/>
              </a:rPr>
              <a:t>recommendations made to help young people manage their spending when gaming</a:t>
            </a:r>
            <a:endParaRPr b="0" i="0" sz="2200" u="none" cap="none" strike="noStrike">
              <a:solidFill>
                <a:srgbClr val="5CCE4B"/>
              </a:solidFill>
              <a:latin typeface="Lato"/>
              <a:ea typeface="Lato"/>
              <a:cs typeface="Lato"/>
              <a:sym typeface="Lato"/>
            </a:endParaRPr>
          </a:p>
          <a:p>
            <a:pPr indent="0" lvl="0" marL="914400" marR="0" rtl="0" algn="l">
              <a:lnSpc>
                <a:spcPct val="100000"/>
              </a:lnSpc>
              <a:spcBef>
                <a:spcPts val="0"/>
              </a:spcBef>
              <a:spcAft>
                <a:spcPts val="0"/>
              </a:spcAft>
              <a:buNone/>
            </a:pPr>
            <a:r>
              <a:t/>
            </a:r>
            <a:endParaRPr b="0" i="0" sz="2200" u="none" cap="none" strike="noStrike">
              <a:solidFill>
                <a:schemeClr val="lt1"/>
              </a:solidFill>
              <a:latin typeface="Lato Light"/>
              <a:ea typeface="Lato Light"/>
              <a:cs typeface="Lato Light"/>
              <a:sym typeface="Lato Light"/>
            </a:endParaRPr>
          </a:p>
          <a:p>
            <a:pPr indent="0" lvl="0" marL="914400" marR="0" rtl="0" algn="l">
              <a:lnSpc>
                <a:spcPct val="107000"/>
              </a:lnSpc>
              <a:spcBef>
                <a:spcPts val="0"/>
              </a:spcBef>
              <a:spcAft>
                <a:spcPts val="0"/>
              </a:spcAft>
              <a:buNone/>
            </a:pPr>
            <a:r>
              <a:t/>
            </a:r>
            <a:endParaRPr b="0" i="0" sz="1800" u="none" cap="none" strike="noStrike">
              <a:solidFill>
                <a:srgbClr val="B7B7B7"/>
              </a:solidFill>
              <a:latin typeface="Lato Light"/>
              <a:ea typeface="Lato Light"/>
              <a:cs typeface="Lato Light"/>
              <a:sym typeface="Lato Light"/>
            </a:endParaRPr>
          </a:p>
        </p:txBody>
      </p:sp>
      <p:sp>
        <p:nvSpPr>
          <p:cNvPr id="465" name="Google Shape;465;g1821680791e_0_188"/>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g21808b642f0_0_0"/>
          <p:cNvSpPr/>
          <p:nvPr/>
        </p:nvSpPr>
        <p:spPr>
          <a:xfrm>
            <a:off x="6177819" y="1184061"/>
            <a:ext cx="2846400" cy="19956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g21808b642f0_0_0"/>
          <p:cNvSpPr txBox="1"/>
          <p:nvPr/>
        </p:nvSpPr>
        <p:spPr>
          <a:xfrm>
            <a:off x="110800" y="391125"/>
            <a:ext cx="8489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800"/>
              <a:buFont typeface="Arial"/>
              <a:buNone/>
            </a:pPr>
            <a:r>
              <a:rPr b="1" i="0" lang="en-GB" sz="1800" u="none" cap="none" strike="noStrike">
                <a:solidFill>
                  <a:schemeClr val="lt1"/>
                </a:solidFill>
                <a:latin typeface="Lato"/>
                <a:ea typeface="Lato"/>
                <a:cs typeface="Lato"/>
                <a:sym typeface="Lato"/>
                <a:extLst>
                  <a:ext uri="http://customooxmlschemas.google.com/">
                    <go:slidesCustomData xmlns:go="http://customooxmlschemas.google.com/" textRoundtripDataId="0"/>
                  </a:ext>
                </a:extLst>
              </a:rPr>
              <a:t>Services available for people who have concerns about their personal finances</a:t>
            </a:r>
            <a:endParaRPr b="0" i="0" sz="1400" u="none" cap="none" strike="noStrike">
              <a:solidFill>
                <a:schemeClr val="lt1"/>
              </a:solidFill>
              <a:latin typeface="Arial"/>
              <a:ea typeface="Arial"/>
              <a:cs typeface="Arial"/>
              <a:sym typeface="Arial"/>
            </a:endParaRPr>
          </a:p>
        </p:txBody>
      </p:sp>
      <p:grpSp>
        <p:nvGrpSpPr>
          <p:cNvPr id="472" name="Google Shape;472;g21808b642f0_0_0"/>
          <p:cNvGrpSpPr/>
          <p:nvPr/>
        </p:nvGrpSpPr>
        <p:grpSpPr>
          <a:xfrm>
            <a:off x="151999" y="1183981"/>
            <a:ext cx="2846301" cy="2013581"/>
            <a:chOff x="463400" y="1321175"/>
            <a:chExt cx="2914500" cy="2113109"/>
          </a:xfrm>
        </p:grpSpPr>
        <p:sp>
          <p:nvSpPr>
            <p:cNvPr id="473" name="Google Shape;473;g21808b642f0_0_0"/>
            <p:cNvSpPr/>
            <p:nvPr/>
          </p:nvSpPr>
          <p:spPr>
            <a:xfrm>
              <a:off x="463400" y="1321175"/>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 name="Google Shape;474;g21808b642f0_0_0"/>
            <p:cNvSpPr txBox="1"/>
            <p:nvPr/>
          </p:nvSpPr>
          <p:spPr>
            <a:xfrm>
              <a:off x="1345676" y="1339984"/>
              <a:ext cx="2032200" cy="2094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300" u="sng" cap="none" strike="noStrike">
                  <a:solidFill>
                    <a:schemeClr val="lt1"/>
                  </a:solidFill>
                  <a:latin typeface="Lato"/>
                  <a:ea typeface="Lato"/>
                  <a:cs typeface="Lato"/>
                  <a:sym typeface="Lato"/>
                  <a:hlinkClick r:id="rId3">
                    <a:extLst>
                      <a:ext uri="{A12FA001-AC4F-418D-AE19-62706E023703}">
                        <ahyp:hlinkClr val="tx"/>
                      </a:ext>
                    </a:extLst>
                  </a:hlinkClick>
                </a:rPr>
                <a:t>Citizens Advice – Debt and Money</a:t>
              </a:r>
              <a:r>
                <a:rPr b="0" i="0" lang="en-GB" sz="1300" u="none" cap="none" strike="noStrike">
                  <a:solidFill>
                    <a:schemeClr val="lt1"/>
                  </a:solidFill>
                  <a:latin typeface="Lato"/>
                  <a:ea typeface="Lato"/>
                  <a:cs typeface="Lato"/>
                  <a:sym typeface="Lato"/>
                </a:rPr>
                <a:t> – This resource contains links to advice on a number of topics, including financial difficulties, cost of living and communicating with creditors.</a:t>
              </a:r>
              <a:endParaRPr b="0" i="0" sz="1400" u="none" cap="none" strike="noStrike">
                <a:solidFill>
                  <a:srgbClr val="000000"/>
                </a:solidFill>
                <a:latin typeface="Arial"/>
                <a:ea typeface="Arial"/>
                <a:cs typeface="Arial"/>
                <a:sym typeface="Arial"/>
              </a:endParaRPr>
            </a:p>
          </p:txBody>
        </p:sp>
        <p:pic>
          <p:nvPicPr>
            <p:cNvPr id="475" name="Google Shape;475;g21808b642f0_0_0"/>
            <p:cNvPicPr preferRelativeResize="0"/>
            <p:nvPr/>
          </p:nvPicPr>
          <p:blipFill rotWithShape="1">
            <a:blip r:embed="rId4">
              <a:alphaModFix/>
            </a:blip>
            <a:srcRect b="0" l="0" r="0" t="0"/>
            <a:stretch/>
          </p:blipFill>
          <p:spPr>
            <a:xfrm>
              <a:off x="532125" y="1419947"/>
              <a:ext cx="813554" cy="928675"/>
            </a:xfrm>
            <a:prstGeom prst="rect">
              <a:avLst/>
            </a:prstGeom>
            <a:noFill/>
            <a:ln>
              <a:noFill/>
            </a:ln>
          </p:spPr>
        </p:pic>
      </p:grpSp>
      <p:sp>
        <p:nvSpPr>
          <p:cNvPr id="476" name="Google Shape;476;g21808b642f0_0_0"/>
          <p:cNvSpPr txBox="1"/>
          <p:nvPr/>
        </p:nvSpPr>
        <p:spPr>
          <a:xfrm>
            <a:off x="198525" y="3312950"/>
            <a:ext cx="8778900" cy="7389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accent2"/>
                </a:solidFill>
                <a:latin typeface="Lato"/>
                <a:ea typeface="Lato"/>
                <a:cs typeface="Lato"/>
                <a:sym typeface="Lato"/>
              </a:rPr>
              <a:t>At school, you can speak with an adult you trust. </a:t>
            </a:r>
            <a:endParaRPr b="1" i="0" sz="1800" u="none" cap="none" strike="noStrike">
              <a:solidFill>
                <a:schemeClr val="accent2"/>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accent2"/>
                </a:solidFill>
                <a:latin typeface="Lato"/>
                <a:ea typeface="Lato"/>
                <a:cs typeface="Lato"/>
                <a:sym typeface="Lato"/>
              </a:rPr>
              <a:t>This could be your form tutor, head of year or the school’s safeguarding officer.</a:t>
            </a:r>
            <a:endParaRPr b="1" i="0" sz="1800" u="none" cap="none" strike="noStrike">
              <a:solidFill>
                <a:schemeClr val="accent2"/>
              </a:solidFill>
              <a:latin typeface="Lato"/>
              <a:ea typeface="Lato"/>
              <a:cs typeface="Lato"/>
              <a:sym typeface="Lato"/>
            </a:endParaRPr>
          </a:p>
        </p:txBody>
      </p:sp>
      <p:sp>
        <p:nvSpPr>
          <p:cNvPr id="477" name="Google Shape;477;g21808b642f0_0_0"/>
          <p:cNvSpPr txBox="1"/>
          <p:nvPr>
            <p:ph idx="4294967295" type="sldNum"/>
          </p:nvPr>
        </p:nvSpPr>
        <p:spPr>
          <a:xfrm>
            <a:off x="8595309" y="303951"/>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r>
              <a:rPr b="1" lang="en-GB" sz="1400">
                <a:latin typeface="Lato"/>
                <a:ea typeface="Lato"/>
                <a:cs typeface="Lato"/>
                <a:sym typeface="Lato"/>
              </a:rPr>
              <a:t>31</a:t>
            </a:r>
            <a:endParaRPr b="1" sz="1400">
              <a:latin typeface="Lato"/>
              <a:ea typeface="Lato"/>
              <a:cs typeface="Lato"/>
              <a:sym typeface="Lato"/>
            </a:endParaRPr>
          </a:p>
        </p:txBody>
      </p:sp>
      <p:sp>
        <p:nvSpPr>
          <p:cNvPr id="478" name="Google Shape;478;g21808b642f0_0_0"/>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79" name="Google Shape;479;g21808b642f0_0_0"/>
          <p:cNvGrpSpPr/>
          <p:nvPr/>
        </p:nvGrpSpPr>
        <p:grpSpPr>
          <a:xfrm>
            <a:off x="3164819" y="1184021"/>
            <a:ext cx="2846301" cy="1995658"/>
            <a:chOff x="3237025" y="1184050"/>
            <a:chExt cx="2914500" cy="2094300"/>
          </a:xfrm>
        </p:grpSpPr>
        <p:sp>
          <p:nvSpPr>
            <p:cNvPr id="480" name="Google Shape;480;g21808b642f0_0_0"/>
            <p:cNvSpPr/>
            <p:nvPr/>
          </p:nvSpPr>
          <p:spPr>
            <a:xfrm>
              <a:off x="3237025" y="1184050"/>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81" name="Google Shape;481;g21808b642f0_0_0"/>
            <p:cNvPicPr preferRelativeResize="0"/>
            <p:nvPr/>
          </p:nvPicPr>
          <p:blipFill rotWithShape="1">
            <a:blip r:embed="rId5">
              <a:alphaModFix/>
            </a:blip>
            <a:srcRect b="0" l="0" r="0" t="0"/>
            <a:stretch/>
          </p:blipFill>
          <p:spPr>
            <a:xfrm>
              <a:off x="3344950" y="1434825"/>
              <a:ext cx="666111" cy="400200"/>
            </a:xfrm>
            <a:prstGeom prst="rect">
              <a:avLst/>
            </a:prstGeom>
            <a:noFill/>
            <a:ln>
              <a:noFill/>
            </a:ln>
          </p:spPr>
        </p:pic>
        <p:sp>
          <p:nvSpPr>
            <p:cNvPr id="482" name="Google Shape;482;g21808b642f0_0_0"/>
            <p:cNvSpPr txBox="1"/>
            <p:nvPr/>
          </p:nvSpPr>
          <p:spPr>
            <a:xfrm>
              <a:off x="4068426" y="1358613"/>
              <a:ext cx="2032200" cy="1852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300" u="sng" cap="none" strike="noStrike">
                  <a:solidFill>
                    <a:schemeClr val="lt1"/>
                  </a:solidFill>
                  <a:latin typeface="Lato"/>
                  <a:ea typeface="Lato"/>
                  <a:cs typeface="Lato"/>
                  <a:sym typeface="Lato"/>
                  <a:hlinkClick r:id="rId6">
                    <a:extLst>
                      <a:ext uri="{A12FA001-AC4F-418D-AE19-62706E023703}">
                        <ahyp:hlinkClr val="tx"/>
                      </a:ext>
                    </a:extLst>
                  </a:hlinkClick>
                </a:rPr>
                <a:t>National Debtline  – Debt and Money</a:t>
              </a:r>
              <a:r>
                <a:rPr b="0" i="0" lang="en-GB" sz="1300" u="none" cap="none" strike="noStrike">
                  <a:solidFill>
                    <a:schemeClr val="lt1"/>
                  </a:solidFill>
                  <a:latin typeface="Lato"/>
                  <a:ea typeface="Lato"/>
                  <a:cs typeface="Lato"/>
                  <a:sym typeface="Lato"/>
                </a:rPr>
                <a:t> – a debt advice charity run by the </a:t>
              </a:r>
              <a:r>
                <a:rPr b="0" i="0" lang="en-GB" sz="1300" u="sng" cap="none" strike="noStrike">
                  <a:solidFill>
                    <a:schemeClr val="lt1"/>
                  </a:solidFill>
                  <a:latin typeface="Lato"/>
                  <a:ea typeface="Lato"/>
                  <a:cs typeface="Lato"/>
                  <a:sym typeface="Lato"/>
                  <a:hlinkClick r:id="rId7">
                    <a:extLst>
                      <a:ext uri="{A12FA001-AC4F-418D-AE19-62706E023703}">
                        <ahyp:hlinkClr val="tx"/>
                      </a:ext>
                    </a:extLst>
                  </a:hlinkClick>
                </a:rPr>
                <a:t>Money Advice Trust</a:t>
              </a:r>
              <a:r>
                <a:rPr b="0" i="0" lang="en-GB" sz="1300" u="none" cap="none" strike="noStrike">
                  <a:solidFill>
                    <a:schemeClr val="lt1"/>
                  </a:solidFill>
                  <a:latin typeface="Lato"/>
                  <a:ea typeface="Lato"/>
                  <a:cs typeface="Lato"/>
                  <a:sym typeface="Lato"/>
                </a:rPr>
                <a:t>, offering a  free and confidential debt advice service.</a:t>
              </a:r>
              <a:endParaRPr b="0" i="0" sz="1300" u="none" cap="none" strike="noStrike">
                <a:solidFill>
                  <a:schemeClr val="lt1"/>
                </a:solidFill>
                <a:latin typeface="Lato"/>
                <a:ea typeface="Lato"/>
                <a:cs typeface="Lato"/>
                <a:sym typeface="Lato"/>
              </a:endParaRPr>
            </a:p>
          </p:txBody>
        </p:sp>
      </p:grpSp>
      <p:pic>
        <p:nvPicPr>
          <p:cNvPr id="483" name="Google Shape;483;g21808b642f0_0_0"/>
          <p:cNvPicPr preferRelativeResize="0"/>
          <p:nvPr/>
        </p:nvPicPr>
        <p:blipFill rotWithShape="1">
          <a:blip r:embed="rId8">
            <a:alphaModFix/>
          </a:blip>
          <a:srcRect b="0" l="0" r="0" t="0"/>
          <a:stretch/>
        </p:blipFill>
        <p:spPr>
          <a:xfrm>
            <a:off x="6250823" y="1433850"/>
            <a:ext cx="876125" cy="490636"/>
          </a:xfrm>
          <a:prstGeom prst="rect">
            <a:avLst/>
          </a:prstGeom>
          <a:noFill/>
          <a:ln>
            <a:noFill/>
          </a:ln>
        </p:spPr>
      </p:pic>
      <p:sp>
        <p:nvSpPr>
          <p:cNvPr id="484" name="Google Shape;484;g21808b642f0_0_0"/>
          <p:cNvSpPr txBox="1"/>
          <p:nvPr/>
        </p:nvSpPr>
        <p:spPr>
          <a:xfrm>
            <a:off x="7217328" y="1357638"/>
            <a:ext cx="1760100" cy="61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900"/>
              </a:spcAft>
              <a:buClr>
                <a:srgbClr val="000000"/>
              </a:buClr>
              <a:buSzPts val="1300"/>
              <a:buFont typeface="Arial"/>
              <a:buNone/>
            </a:pPr>
            <a:r>
              <a:rPr b="1" i="0" lang="en-GB" sz="1300" u="none" cap="none" strike="noStrike">
                <a:solidFill>
                  <a:schemeClr val="lt1"/>
                </a:solidFill>
                <a:latin typeface="Lato"/>
                <a:ea typeface="Lato"/>
                <a:cs typeface="Lato"/>
                <a:sym typeface="Lato"/>
              </a:rPr>
              <a:t>Childline </a:t>
            </a:r>
            <a:r>
              <a:rPr b="1"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1"/>
                  </a:ext>
                </a:extLst>
              </a:rPr>
              <a:t>Helpline</a:t>
            </a:r>
            <a:br>
              <a:rPr b="0"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2"/>
                  </a:ext>
                </a:extLst>
              </a:rPr>
            </a:br>
            <a:r>
              <a:rPr b="0"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2"/>
                  </a:ext>
                </a:extLst>
              </a:rPr>
              <a:t>080</a:t>
            </a:r>
            <a:r>
              <a:rPr b="0" i="0" lang="en-GB" sz="1300" u="none" cap="none" strike="noStrike">
                <a:solidFill>
                  <a:schemeClr val="lt1"/>
                </a:solidFill>
                <a:latin typeface="Lato"/>
                <a:ea typeface="Lato"/>
                <a:cs typeface="Lato"/>
                <a:sym typeface="Lato"/>
              </a:rPr>
              <a:t>0 1111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g1821680791e_0_251"/>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b="0" lang="en-GB" sz="1300">
                <a:solidFill>
                  <a:schemeClr val="dk1"/>
                </a:solidFill>
                <a:latin typeface="Arial"/>
                <a:ea typeface="Arial"/>
                <a:cs typeface="Arial"/>
                <a:sym typeface="Arial"/>
              </a:rPr>
              <a:t>‹#›</a:t>
            </a:fld>
            <a:endParaRPr b="0" sz="1300">
              <a:solidFill>
                <a:schemeClr val="dk1"/>
              </a:solidFill>
              <a:latin typeface="Arial"/>
              <a:ea typeface="Arial"/>
              <a:cs typeface="Arial"/>
              <a:sym typeface="Arial"/>
            </a:endParaRPr>
          </a:p>
        </p:txBody>
      </p:sp>
      <p:sp>
        <p:nvSpPr>
          <p:cNvPr id="490" name="Google Shape;490;g1821680791e_0_251"/>
          <p:cNvSpPr txBox="1"/>
          <p:nvPr/>
        </p:nvSpPr>
        <p:spPr>
          <a:xfrm>
            <a:off x="0" y="985063"/>
            <a:ext cx="9144000" cy="960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Any questions?</a:t>
            </a:r>
            <a:endParaRPr b="1" i="0" sz="5600" u="none" cap="none" strike="noStrike">
              <a:solidFill>
                <a:schemeClr val="accent2"/>
              </a:solidFill>
              <a:latin typeface="Lato Black"/>
              <a:ea typeface="Lato Black"/>
              <a:cs typeface="Lato Black"/>
              <a:sym typeface="Lato Black"/>
            </a:endParaRPr>
          </a:p>
        </p:txBody>
      </p:sp>
      <p:sp>
        <p:nvSpPr>
          <p:cNvPr id="491" name="Google Shape;491;g1821680791e_0_251"/>
          <p:cNvSpPr/>
          <p:nvPr/>
        </p:nvSpPr>
        <p:spPr>
          <a:xfrm>
            <a:off x="3806600" y="2159450"/>
            <a:ext cx="1734900" cy="1483800"/>
          </a:xfrm>
          <a:prstGeom prst="rect">
            <a:avLst/>
          </a:prstGeom>
          <a:solidFill>
            <a:srgbClr val="FF802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GB" sz="9600" u="none" cap="none" strike="noStrike">
                <a:solidFill>
                  <a:srgbClr val="000000"/>
                </a:solidFill>
                <a:latin typeface="Lato Black"/>
                <a:ea typeface="Lato Black"/>
                <a:cs typeface="Lato Black"/>
                <a:sym typeface="Lato Black"/>
              </a:rPr>
              <a:t>?</a:t>
            </a:r>
            <a:endParaRPr b="0" i="0" sz="9600" u="none" cap="none" strike="noStrike">
              <a:solidFill>
                <a:srgbClr val="000000"/>
              </a:solidFill>
              <a:latin typeface="Lato Black"/>
              <a:ea typeface="Lato Black"/>
              <a:cs typeface="Lato Black"/>
              <a:sym typeface="Lato Black"/>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g1821680791e_0_1"/>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GB">
                <a:latin typeface="Lato"/>
                <a:ea typeface="Lato"/>
                <a:cs typeface="Lato"/>
                <a:sym typeface="Lato"/>
              </a:rPr>
              <a:t>‹#›</a:t>
            </a:fld>
            <a:endParaRPr>
              <a:latin typeface="Lato"/>
              <a:ea typeface="Lato"/>
              <a:cs typeface="Lato"/>
              <a:sym typeface="Lato"/>
            </a:endParaRPr>
          </a:p>
        </p:txBody>
      </p:sp>
      <p:sp>
        <p:nvSpPr>
          <p:cNvPr id="497" name="Google Shape;497;g1821680791e_0_1"/>
          <p:cNvSpPr txBox="1"/>
          <p:nvPr/>
        </p:nvSpPr>
        <p:spPr>
          <a:xfrm>
            <a:off x="326650" y="1293300"/>
            <a:ext cx="8235000" cy="33093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50000"/>
              </a:lnSpc>
              <a:spcBef>
                <a:spcPts val="0"/>
              </a:spcBef>
              <a:spcAft>
                <a:spcPts val="0"/>
              </a:spcAft>
              <a:buClr>
                <a:schemeClr val="lt1"/>
              </a:buClr>
              <a:buSzPts val="1400"/>
              <a:buFont typeface="Arial"/>
              <a:buChar char="●"/>
            </a:pPr>
            <a:r>
              <a:rPr b="0" i="0" lang="en-GB" sz="1400" u="sng" cap="none" strike="noStrike">
                <a:solidFill>
                  <a:schemeClr val="lt1"/>
                </a:solidFill>
                <a:latin typeface="Arial"/>
                <a:ea typeface="Arial"/>
                <a:cs typeface="Arial"/>
                <a:sym typeface="Arial"/>
                <a:hlinkClick r:id="rId3">
                  <a:extLst>
                    <a:ext uri="{A12FA001-AC4F-418D-AE19-62706E023703}">
                      <ahyp:hlinkClr val="tx"/>
                    </a:ext>
                  </a:extLst>
                </a:hlinkClick>
              </a:rPr>
              <a:t>Loot boxes - Parent Zone </a:t>
            </a:r>
            <a:r>
              <a:rPr b="0" i="0" lang="en-GB" sz="1400" u="none" cap="none" strike="noStrike">
                <a:solidFill>
                  <a:schemeClr val="lt1"/>
                </a:solidFill>
                <a:latin typeface="Arial"/>
                <a:ea typeface="Arial"/>
                <a:cs typeface="Arial"/>
                <a:sym typeface="Arial"/>
              </a:rPr>
              <a:t> </a:t>
            </a:r>
            <a:endParaRPr b="0" i="0" sz="1400" u="none" cap="none" strike="noStrike">
              <a:solidFill>
                <a:schemeClr val="lt1"/>
              </a:solidFill>
              <a:latin typeface="Arial"/>
              <a:ea typeface="Arial"/>
              <a:cs typeface="Arial"/>
              <a:sym typeface="Arial"/>
            </a:endParaRPr>
          </a:p>
          <a:p>
            <a:pPr indent="-317500" lvl="0" marL="457200" marR="0" rtl="0" algn="l">
              <a:lnSpc>
                <a:spcPct val="150000"/>
              </a:lnSpc>
              <a:spcBef>
                <a:spcPts val="0"/>
              </a:spcBef>
              <a:spcAft>
                <a:spcPts val="0"/>
              </a:spcAft>
              <a:buClr>
                <a:schemeClr val="lt1"/>
              </a:buClr>
              <a:buSzPts val="1400"/>
              <a:buFont typeface="Arial"/>
              <a:buChar char="●"/>
            </a:pPr>
            <a:r>
              <a:rPr b="0" i="0" lang="en-GB" sz="1400" u="sng" cap="none" strike="noStrike">
                <a:solidFill>
                  <a:schemeClr val="lt1"/>
                </a:solidFill>
                <a:latin typeface="Arial"/>
                <a:ea typeface="Arial"/>
                <a:cs typeface="Arial"/>
                <a:sym typeface="Arial"/>
                <a:hlinkClick r:id="rId4">
                  <a:extLst>
                    <a:ext uri="{A12FA001-AC4F-418D-AE19-62706E023703}">
                      <ahyp:hlinkClr val="tx"/>
                    </a:ext>
                  </a:extLst>
                </a:hlinkClick>
              </a:rPr>
              <a:t>Loot boxes - NSPCC</a:t>
            </a:r>
            <a:endParaRPr b="0" i="0" sz="1400" u="none" cap="none" strike="noStrike">
              <a:solidFill>
                <a:schemeClr val="lt1"/>
              </a:solidFill>
              <a:latin typeface="Arial"/>
              <a:ea typeface="Arial"/>
              <a:cs typeface="Arial"/>
              <a:sym typeface="Arial"/>
            </a:endParaRPr>
          </a:p>
          <a:p>
            <a:pPr indent="-317500" lvl="0" marL="457200" marR="0" rtl="0" algn="l">
              <a:lnSpc>
                <a:spcPct val="150000"/>
              </a:lnSpc>
              <a:spcBef>
                <a:spcPts val="0"/>
              </a:spcBef>
              <a:spcAft>
                <a:spcPts val="0"/>
              </a:spcAft>
              <a:buClr>
                <a:schemeClr val="lt1"/>
              </a:buClr>
              <a:buSzPts val="1400"/>
              <a:buFont typeface="Arial"/>
              <a:buChar char="●"/>
            </a:pPr>
            <a:r>
              <a:rPr b="0" i="0" lang="en-GB" sz="1400" u="sng" cap="none" strike="noStrike">
                <a:solidFill>
                  <a:schemeClr val="lt1"/>
                </a:solidFill>
                <a:latin typeface="Arial"/>
                <a:ea typeface="Arial"/>
                <a:cs typeface="Arial"/>
                <a:sym typeface="Arial"/>
                <a:hlinkClick r:id="rId5">
                  <a:extLst>
                    <a:ext uri="{A12FA001-AC4F-418D-AE19-62706E023703}">
                      <ahyp:hlinkClr val="tx"/>
                    </a:ext>
                  </a:extLst>
                </a:hlinkClick>
              </a:rPr>
              <a:t>Loot boxes - Gambling Health Alliance</a:t>
            </a:r>
            <a:endParaRPr b="0" i="0" sz="1400" u="none" cap="none" strike="noStrike">
              <a:solidFill>
                <a:schemeClr val="lt1"/>
              </a:solidFill>
              <a:latin typeface="Arial"/>
              <a:ea typeface="Arial"/>
              <a:cs typeface="Arial"/>
              <a:sym typeface="Arial"/>
            </a:endParaRPr>
          </a:p>
          <a:p>
            <a:pPr indent="-317500" lvl="0" marL="457200" marR="0" rtl="0" algn="l">
              <a:lnSpc>
                <a:spcPct val="150000"/>
              </a:lnSpc>
              <a:spcBef>
                <a:spcPts val="0"/>
              </a:spcBef>
              <a:spcAft>
                <a:spcPts val="0"/>
              </a:spcAft>
              <a:buClr>
                <a:schemeClr val="lt1"/>
              </a:buClr>
              <a:buSzPts val="1400"/>
              <a:buFont typeface="Arial"/>
              <a:buChar char="●"/>
            </a:pPr>
            <a:r>
              <a:rPr b="0" i="0" lang="en-GB" sz="1400" u="sng" cap="none" strike="noStrike">
                <a:solidFill>
                  <a:schemeClr val="lt1"/>
                </a:solidFill>
                <a:latin typeface="Arial"/>
                <a:ea typeface="Arial"/>
                <a:cs typeface="Arial"/>
                <a:sym typeface="Arial"/>
                <a:hlinkClick r:id="rId6">
                  <a:extLst>
                    <a:ext uri="{A12FA001-AC4F-418D-AE19-62706E023703}">
                      <ahyp:hlinkClr val="tx"/>
                    </a:ext>
                  </a:extLst>
                </a:hlinkClick>
              </a:rPr>
              <a:t>In-game spending tips - internet matters</a:t>
            </a:r>
            <a:endParaRPr b="0" i="0" sz="1400" u="none" cap="none" strike="noStrike">
              <a:solidFill>
                <a:schemeClr val="lt1"/>
              </a:solidFill>
              <a:latin typeface="Arial"/>
              <a:ea typeface="Arial"/>
              <a:cs typeface="Arial"/>
              <a:sym typeface="Arial"/>
            </a:endParaRPr>
          </a:p>
          <a:p>
            <a:pPr indent="-317500" lvl="0" marL="457200" marR="0" rtl="0" algn="l">
              <a:lnSpc>
                <a:spcPct val="150000"/>
              </a:lnSpc>
              <a:spcBef>
                <a:spcPts val="0"/>
              </a:spcBef>
              <a:spcAft>
                <a:spcPts val="0"/>
              </a:spcAft>
              <a:buClr>
                <a:schemeClr val="lt1"/>
              </a:buClr>
              <a:buSzPts val="1400"/>
              <a:buFont typeface="Arial"/>
              <a:buChar char="●"/>
            </a:pPr>
            <a:r>
              <a:rPr b="0" i="0" lang="en-GB" sz="1400" u="sng" cap="none" strike="noStrike">
                <a:solidFill>
                  <a:schemeClr val="lt1"/>
                </a:solidFill>
                <a:latin typeface="Arial"/>
                <a:ea typeface="Arial"/>
                <a:cs typeface="Arial"/>
                <a:sym typeface="Arial"/>
                <a:hlinkClick r:id="rId7">
                  <a:extLst>
                    <a:ext uri="{A12FA001-AC4F-418D-AE19-62706E023703}">
                      <ahyp:hlinkClr val="tx"/>
                    </a:ext>
                  </a:extLst>
                </a:hlinkClick>
              </a:rPr>
              <a:t>Hidden cost of games - Breck Foundation</a:t>
            </a:r>
            <a:endParaRPr b="0" i="0" sz="1400" u="none" cap="none" strike="noStrike">
              <a:solidFill>
                <a:schemeClr val="lt1"/>
              </a:solidFill>
              <a:latin typeface="Arial"/>
              <a:ea typeface="Arial"/>
              <a:cs typeface="Arial"/>
              <a:sym typeface="Arial"/>
            </a:endParaRPr>
          </a:p>
          <a:p>
            <a:pPr indent="-317500" lvl="0" marL="457200" marR="0" rtl="0" algn="l">
              <a:lnSpc>
                <a:spcPct val="150000"/>
              </a:lnSpc>
              <a:spcBef>
                <a:spcPts val="0"/>
              </a:spcBef>
              <a:spcAft>
                <a:spcPts val="0"/>
              </a:spcAft>
              <a:buClr>
                <a:schemeClr val="lt1"/>
              </a:buClr>
              <a:buSzPts val="1400"/>
              <a:buFont typeface="Arial"/>
              <a:buChar char="●"/>
            </a:pPr>
            <a:r>
              <a:rPr b="0" i="0" lang="en-GB" sz="1400" u="sng" cap="none" strike="noStrike">
                <a:solidFill>
                  <a:schemeClr val="lt1"/>
                </a:solidFill>
                <a:latin typeface="Arial"/>
                <a:ea typeface="Arial"/>
                <a:cs typeface="Arial"/>
                <a:sym typeface="Arial"/>
                <a:hlinkClick r:id="rId8">
                  <a:extLst>
                    <a:ext uri="{A12FA001-AC4F-418D-AE19-62706E023703}">
                      <ahyp:hlinkClr val="tx"/>
                    </a:ext>
                  </a:extLst>
                </a:hlinkClick>
              </a:rPr>
              <a:t>Between gaming and gambling </a:t>
            </a:r>
            <a:r>
              <a:rPr b="0" i="0" lang="en-GB" sz="1400" u="none" cap="none" strike="noStrike">
                <a:solidFill>
                  <a:schemeClr val="lt1"/>
                </a:solidFill>
                <a:latin typeface="Arial"/>
                <a:ea typeface="Arial"/>
                <a:cs typeface="Arial"/>
                <a:sym typeface="Arial"/>
              </a:rPr>
              <a:t>- research</a:t>
            </a:r>
            <a:endParaRPr b="0" i="0" sz="1400" u="none" cap="none" strike="noStrike">
              <a:solidFill>
                <a:schemeClr val="lt1"/>
              </a:solidFill>
              <a:latin typeface="Lato"/>
              <a:ea typeface="Lato"/>
              <a:cs typeface="Lato"/>
              <a:sym typeface="Lato"/>
            </a:endParaRPr>
          </a:p>
          <a:p>
            <a:pPr indent="-317500" lvl="0" marL="457200" marR="0" rtl="0" algn="l">
              <a:lnSpc>
                <a:spcPct val="150000"/>
              </a:lnSpc>
              <a:spcBef>
                <a:spcPts val="0"/>
              </a:spcBef>
              <a:spcAft>
                <a:spcPts val="0"/>
              </a:spcAft>
              <a:buClr>
                <a:schemeClr val="lt1"/>
              </a:buClr>
              <a:buSzPts val="1400"/>
              <a:buFont typeface="Arial"/>
              <a:buChar char="●"/>
            </a:pPr>
            <a:r>
              <a:rPr b="0" i="0" lang="en-GB" sz="1400" u="sng" cap="none" strike="noStrike">
                <a:solidFill>
                  <a:schemeClr val="lt1"/>
                </a:solidFill>
                <a:latin typeface="Lato"/>
                <a:ea typeface="Lato"/>
                <a:cs typeface="Lato"/>
                <a:sym typeface="Lato"/>
                <a:hlinkClick r:id="rId9">
                  <a:extLst>
                    <a:ext uri="{A12FA001-AC4F-418D-AE19-62706E023703}">
                      <ahyp:hlinkClr val="tx"/>
                    </a:ext>
                  </a:extLst>
                </a:hlinkClick>
              </a:rPr>
              <a:t>Between gaming and gambling </a:t>
            </a:r>
            <a:r>
              <a:rPr b="0" i="0" lang="en-GB" sz="1400" u="none" cap="none" strike="noStrike">
                <a:solidFill>
                  <a:schemeClr val="lt1"/>
                </a:solidFill>
                <a:latin typeface="Lato"/>
                <a:ea typeface="Lato"/>
                <a:cs typeface="Lato"/>
                <a:sym typeface="Lato"/>
              </a:rPr>
              <a:t>- research </a:t>
            </a:r>
            <a:endParaRPr b="0" i="0" sz="1400" u="none" cap="none" strike="noStrike">
              <a:solidFill>
                <a:schemeClr val="lt1"/>
              </a:solidFill>
              <a:latin typeface="Lato"/>
              <a:ea typeface="Lato"/>
              <a:cs typeface="Lato"/>
              <a:sym typeface="Lato"/>
            </a:endParaRPr>
          </a:p>
          <a:p>
            <a:pPr indent="-317500" lvl="0" marL="457200" marR="0" rtl="0" algn="l">
              <a:lnSpc>
                <a:spcPct val="150000"/>
              </a:lnSpc>
              <a:spcBef>
                <a:spcPts val="0"/>
              </a:spcBef>
              <a:spcAft>
                <a:spcPts val="0"/>
              </a:spcAft>
              <a:buClr>
                <a:schemeClr val="lt1"/>
              </a:buClr>
              <a:buSzPts val="1400"/>
              <a:buFont typeface="Lato"/>
              <a:buChar char="●"/>
            </a:pPr>
            <a:r>
              <a:rPr b="0" i="0" lang="en-GB" sz="1400" u="none" cap="none" strike="noStrike">
                <a:solidFill>
                  <a:schemeClr val="lt1"/>
                </a:solidFill>
                <a:latin typeface="Lato"/>
                <a:ea typeface="Lato"/>
                <a:cs typeface="Lato"/>
                <a:sym typeface="Lato"/>
              </a:rPr>
              <a:t>Regulating </a:t>
            </a:r>
            <a:endParaRPr b="0" i="0" sz="1400" u="none" cap="none" strike="noStrike">
              <a:solidFill>
                <a:schemeClr val="lt1"/>
              </a:solidFill>
              <a:latin typeface="Lato"/>
              <a:ea typeface="Lato"/>
              <a:cs typeface="Lato"/>
              <a:sym typeface="Lato"/>
            </a:endParaRPr>
          </a:p>
          <a:p>
            <a:pPr indent="-317500" lvl="0" marL="457200" marR="0" rtl="0" algn="l">
              <a:lnSpc>
                <a:spcPct val="150000"/>
              </a:lnSpc>
              <a:spcBef>
                <a:spcPts val="0"/>
              </a:spcBef>
              <a:spcAft>
                <a:spcPts val="0"/>
              </a:spcAft>
              <a:buClr>
                <a:schemeClr val="lt1"/>
              </a:buClr>
              <a:buSzPts val="1400"/>
              <a:buFont typeface="Arial"/>
              <a:buChar char="●"/>
            </a:pPr>
            <a:r>
              <a:rPr b="0" i="0" lang="en-GB" sz="1400" u="sng" cap="none" strike="noStrike">
                <a:solidFill>
                  <a:schemeClr val="lt1"/>
                </a:solidFill>
                <a:latin typeface="Arial"/>
                <a:ea typeface="Arial"/>
                <a:cs typeface="Arial"/>
                <a:sym typeface="Arial"/>
                <a:hlinkClick r:id="rId10">
                  <a:extLst>
                    <a:ext uri="{A12FA001-AC4F-418D-AE19-62706E023703}">
                      <ahyp:hlinkClr val="tx"/>
                    </a:ext>
                  </a:extLst>
                </a:hlinkClick>
              </a:rPr>
              <a:t>https://www.gamesindustry.biz/18-countries-back-report-calling-for-loot-box-regulations</a:t>
            </a:r>
            <a:r>
              <a:rPr b="0" i="0" lang="en-GB" sz="1400" u="none" cap="none" strike="noStrike">
                <a:solidFill>
                  <a:schemeClr val="lt1"/>
                </a:solidFill>
                <a:latin typeface="Arial"/>
                <a:ea typeface="Arial"/>
                <a:cs typeface="Arial"/>
                <a:sym typeface="Arial"/>
              </a:rPr>
              <a:t>  </a:t>
            </a:r>
            <a:endParaRPr b="0" i="0" sz="1400" u="none" cap="none" strike="noStrike">
              <a:solidFill>
                <a:schemeClr val="lt1"/>
              </a:solidFill>
              <a:latin typeface="Arial"/>
              <a:ea typeface="Arial"/>
              <a:cs typeface="Arial"/>
              <a:sym typeface="Arial"/>
            </a:endParaRPr>
          </a:p>
          <a:p>
            <a:pPr indent="0" lvl="0" marL="457200" marR="0" rtl="0" algn="l">
              <a:lnSpc>
                <a:spcPct val="15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98" name="Google Shape;498;g1821680791e_0_1"/>
          <p:cNvSpPr txBox="1"/>
          <p:nvPr/>
        </p:nvSpPr>
        <p:spPr>
          <a:xfrm>
            <a:off x="1640100" y="403675"/>
            <a:ext cx="58638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Links to learn more!</a:t>
            </a:r>
            <a:endParaRPr b="1" i="0" sz="2900" u="none" cap="none" strike="noStrike">
              <a:solidFill>
                <a:srgbClr val="000000"/>
              </a:solidFill>
              <a:latin typeface="Lato"/>
              <a:ea typeface="Lato"/>
              <a:cs typeface="Lato"/>
              <a:sym typeface="Lato"/>
            </a:endParaRPr>
          </a:p>
        </p:txBody>
      </p:sp>
      <p:sp>
        <p:nvSpPr>
          <p:cNvPr id="499" name="Google Shape;499;g1821680791e_0_1"/>
          <p:cNvSpPr txBox="1"/>
          <p:nvPr/>
        </p:nvSpPr>
        <p:spPr>
          <a:xfrm>
            <a:off x="520000" y="4337100"/>
            <a:ext cx="7848300" cy="801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0" i="0" lang="en-GB" sz="1400" u="none" cap="none" strike="noStrike">
                <a:solidFill>
                  <a:schemeClr val="lt1"/>
                </a:solidFill>
                <a:latin typeface="Lato"/>
                <a:ea typeface="Lato"/>
                <a:cs typeface="Lato"/>
                <a:sym typeface="Lato"/>
              </a:rPr>
              <a:t>Please visit the  FLIC learning hub - </a:t>
            </a:r>
            <a:r>
              <a:rPr b="0" i="0" lang="en-GB" sz="1400" u="sng" cap="none" strike="noStrike">
                <a:solidFill>
                  <a:schemeClr val="lt1"/>
                </a:solidFill>
                <a:latin typeface="Lato"/>
                <a:ea typeface="Lato"/>
                <a:cs typeface="Lato"/>
                <a:sym typeface="Lato"/>
                <a:hlinkClick r:id="rId11">
                  <a:extLst>
                    <a:ext uri="{A12FA001-AC4F-418D-AE19-62706E023703}">
                      <ahyp:hlinkClr val="tx"/>
                    </a:ext>
                  </a:extLst>
                </a:hlinkClick>
              </a:rPr>
              <a:t>https://ftflic.com/learning-hub/</a:t>
            </a:r>
            <a:r>
              <a:rPr b="0" i="0" lang="en-GB" sz="1400" u="none" cap="none" strike="noStrike">
                <a:solidFill>
                  <a:schemeClr val="lt1"/>
                </a:solidFill>
                <a:latin typeface="Lato"/>
                <a:ea typeface="Lato"/>
                <a:cs typeface="Lato"/>
                <a:sym typeface="Lato"/>
              </a:rPr>
              <a:t>  for further resources</a:t>
            </a:r>
            <a:endParaRPr b="0" i="0" sz="1400" u="none" cap="none" strike="noStrike">
              <a:solidFill>
                <a:schemeClr val="lt1"/>
              </a:solidFill>
              <a:latin typeface="Lato"/>
              <a:ea typeface="Lato"/>
              <a:cs typeface="Lato"/>
              <a:sym typeface="Lato"/>
            </a:endParaRPr>
          </a:p>
          <a:p>
            <a:pPr indent="0" lvl="0" marL="457200" marR="0" rtl="0" algn="l">
              <a:lnSpc>
                <a:spcPct val="123076"/>
              </a:lnSpc>
              <a:spcBef>
                <a:spcPts val="120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g25ebec4249c_0_100"/>
          <p:cNvSpPr txBox="1"/>
          <p:nvPr/>
        </p:nvSpPr>
        <p:spPr>
          <a:xfrm>
            <a:off x="311700" y="34425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156" name="Google Shape;156;g25ebec4249c_0_100"/>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g25ebec4249c_0_100"/>
          <p:cNvSpPr txBox="1"/>
          <p:nvPr/>
        </p:nvSpPr>
        <p:spPr>
          <a:xfrm>
            <a:off x="125" y="1262550"/>
            <a:ext cx="9144000" cy="13854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8000"/>
              <a:buFont typeface="Arial"/>
              <a:buNone/>
            </a:pPr>
            <a:r>
              <a:rPr b="0" i="0" lang="en-GB" sz="2400" u="none" cap="none" strike="noStrike">
                <a:solidFill>
                  <a:schemeClr val="lt1"/>
                </a:solidFill>
                <a:latin typeface="Lato"/>
                <a:ea typeface="Lato"/>
                <a:cs typeface="Lato"/>
                <a:sym typeface="Lato"/>
              </a:rPr>
              <a:t>Session </a:t>
            </a:r>
            <a:r>
              <a:rPr lang="en-GB" sz="2400">
                <a:solidFill>
                  <a:schemeClr val="lt1"/>
                </a:solidFill>
                <a:latin typeface="Lato"/>
                <a:ea typeface="Lato"/>
                <a:cs typeface="Lato"/>
                <a:sym typeface="Lato"/>
              </a:rPr>
              <a:t>4</a:t>
            </a:r>
            <a:r>
              <a:rPr b="0" i="0" lang="en-GB" sz="2400" u="none" cap="none" strike="noStrike">
                <a:solidFill>
                  <a:schemeClr val="lt1"/>
                </a:solidFill>
                <a:latin typeface="Lato"/>
                <a:ea typeface="Lato"/>
                <a:cs typeface="Lato"/>
                <a:sym typeface="Lato"/>
              </a:rPr>
              <a:t>:</a:t>
            </a:r>
            <a:endParaRPr b="0" i="0" sz="2400" u="none" cap="none" strike="noStrike">
              <a:solidFill>
                <a:schemeClr val="lt1"/>
              </a:solidFill>
              <a:latin typeface="Lato"/>
              <a:ea typeface="Lato"/>
              <a:cs typeface="Lato"/>
              <a:sym typeface="Lato"/>
            </a:endParaRPr>
          </a:p>
          <a:p>
            <a:pPr indent="0" lvl="0" marL="0" marR="0" rtl="0" algn="ctr">
              <a:lnSpc>
                <a:spcPct val="90000"/>
              </a:lnSpc>
              <a:spcBef>
                <a:spcPts val="0"/>
              </a:spcBef>
              <a:spcAft>
                <a:spcPts val="0"/>
              </a:spcAft>
              <a:buClr>
                <a:srgbClr val="000000"/>
              </a:buClr>
              <a:buSzPts val="8000"/>
              <a:buFont typeface="Arial"/>
              <a:buNone/>
            </a:pPr>
            <a:r>
              <a:rPr b="1" lang="en-GB" sz="5600">
                <a:solidFill>
                  <a:schemeClr val="lt1"/>
                </a:solidFill>
                <a:latin typeface="Lato Black"/>
                <a:ea typeface="Lato Black"/>
                <a:cs typeface="Lato Black"/>
                <a:sym typeface="Lato Black"/>
              </a:rPr>
              <a:t>Online gaming </a:t>
            </a:r>
            <a:endParaRPr b="1" sz="5600">
              <a:solidFill>
                <a:schemeClr val="lt1"/>
              </a:solidFill>
              <a:latin typeface="Lato Black"/>
              <a:ea typeface="Lato Black"/>
              <a:cs typeface="Lato Black"/>
              <a:sym typeface="Lato Black"/>
            </a:endParaRPr>
          </a:p>
        </p:txBody>
      </p:sp>
      <p:sp>
        <p:nvSpPr>
          <p:cNvPr id="158" name="Google Shape;158;g25ebec4249c_0_100"/>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
        <p:nvSpPr>
          <p:cNvPr id="159" name="Google Shape;159;g25ebec4249c_0_100"/>
          <p:cNvSpPr txBox="1"/>
          <p:nvPr>
            <p:ph idx="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4</a:t>
            </a:r>
            <a:endParaRPr>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g1575e96a1fb_0_257"/>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g1575e96a1fb_0_257"/>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0" i="0" lang="en-GB" sz="2000" u="none" cap="none" strike="noStrike">
                <a:solidFill>
                  <a:schemeClr val="accent2"/>
                </a:solidFill>
                <a:latin typeface="Lato Black"/>
                <a:ea typeface="Lato Black"/>
                <a:cs typeface="Lato Black"/>
                <a:sym typeface="Lato Black"/>
              </a:rPr>
              <a:t>B</a:t>
            </a:r>
            <a:r>
              <a:rPr b="1" i="0" lang="en-GB" sz="2000" u="none" cap="none" strike="noStrike">
                <a:solidFill>
                  <a:schemeClr val="accent2"/>
                </a:solidFill>
                <a:latin typeface="Lato"/>
                <a:ea typeface="Lato"/>
                <a:cs typeface="Lato"/>
                <a:sym typeface="Lato"/>
              </a:rPr>
              <a:t>y the end of the session, I will be able to:</a:t>
            </a:r>
            <a:endParaRPr b="1" i="0" sz="2000" u="none" cap="none" strike="noStrike">
              <a:solidFill>
                <a:schemeClr val="accent2"/>
              </a:solidFill>
              <a:latin typeface="Lato"/>
              <a:ea typeface="Lato"/>
              <a:cs typeface="Lato"/>
              <a:sym typeface="Lato"/>
            </a:endParaRPr>
          </a:p>
        </p:txBody>
      </p:sp>
      <p:sp>
        <p:nvSpPr>
          <p:cNvPr id="166" name="Google Shape;166;g1575e96a1fb_0_257"/>
          <p:cNvSpPr txBox="1"/>
          <p:nvPr/>
        </p:nvSpPr>
        <p:spPr>
          <a:xfrm>
            <a:off x="287050" y="1197875"/>
            <a:ext cx="8389800" cy="26973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07000"/>
              </a:lnSpc>
              <a:spcBef>
                <a:spcPts val="0"/>
              </a:spcBef>
              <a:spcAft>
                <a:spcPts val="0"/>
              </a:spcAft>
              <a:buClr>
                <a:schemeClr val="lt1"/>
              </a:buClr>
              <a:buSzPts val="1800"/>
              <a:buFont typeface="Lato"/>
              <a:buChar char="●"/>
            </a:pPr>
            <a:r>
              <a:rPr b="1" i="0" lang="en-GB" sz="2200" u="none" cap="none" strike="noStrike">
                <a:solidFill>
                  <a:schemeClr val="lt1"/>
                </a:solidFill>
                <a:latin typeface="Lato"/>
                <a:ea typeface="Lato"/>
                <a:cs typeface="Lato"/>
                <a:sym typeface="Lato"/>
              </a:rPr>
              <a:t>Identify and calculate the cost of online gaming </a:t>
            </a:r>
            <a:endParaRPr b="1" i="0" sz="2200" u="none" cap="none" strike="noStrike">
              <a:solidFill>
                <a:schemeClr val="lt1"/>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1800"/>
              <a:buFont typeface="Arial"/>
              <a:buNone/>
            </a:pPr>
            <a:r>
              <a:t/>
            </a:r>
            <a:endParaRPr b="1" i="0" sz="2200" u="none" cap="none" strike="noStrike">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Explain what can be done to manage spending when gaming</a:t>
            </a:r>
            <a:endParaRPr b="1" i="0" sz="2200" u="none" cap="none" strike="noStrike">
              <a:solidFill>
                <a:schemeClr val="lt1"/>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1800"/>
              <a:buFont typeface="Arial"/>
              <a:buNone/>
            </a:pPr>
            <a:r>
              <a:t/>
            </a:r>
            <a:endParaRPr b="1" i="0" sz="2200" u="none" cap="none" strike="noStrike">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Evaluat</a:t>
            </a:r>
            <a:r>
              <a:rPr b="1" lang="en-GB" sz="2200">
                <a:solidFill>
                  <a:schemeClr val="lt1"/>
                </a:solidFill>
                <a:latin typeface="Lato"/>
                <a:ea typeface="Lato"/>
                <a:cs typeface="Lato"/>
                <a:sym typeface="Lato"/>
              </a:rPr>
              <a:t>e</a:t>
            </a:r>
            <a:r>
              <a:rPr b="1" i="0" lang="en-GB" sz="2200" u="none" cap="none" strike="noStrike">
                <a:solidFill>
                  <a:schemeClr val="lt1"/>
                </a:solidFill>
                <a:latin typeface="Lato"/>
                <a:ea typeface="Lato"/>
                <a:cs typeface="Lato"/>
                <a:sym typeface="Lato"/>
              </a:rPr>
              <a:t> recommendations made to help young people manage their spending when gaming</a:t>
            </a:r>
            <a:endParaRPr b="1" i="0" sz="2200" u="none" cap="none" strike="noStrike">
              <a:solidFill>
                <a:schemeClr val="lt1"/>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1800"/>
              <a:buFont typeface="Arial"/>
              <a:buNone/>
            </a:pPr>
            <a:r>
              <a:t/>
            </a:r>
            <a:endParaRPr b="1" i="0" sz="2200" u="none" cap="none" strike="noStrike">
              <a:solidFill>
                <a:srgbClr val="B7B7B7"/>
              </a:solidFill>
              <a:latin typeface="Lato"/>
              <a:ea typeface="Lato"/>
              <a:cs typeface="Lato"/>
              <a:sym typeface="Lato"/>
            </a:endParaRPr>
          </a:p>
        </p:txBody>
      </p:sp>
      <p:sp>
        <p:nvSpPr>
          <p:cNvPr id="167" name="Google Shape;167;g1575e96a1fb_0_257"/>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id="172" name="Google Shape;172;g1ff16ee016e_0_0"/>
          <p:cNvPicPr preferRelativeResize="0"/>
          <p:nvPr/>
        </p:nvPicPr>
        <p:blipFill rotWithShape="1">
          <a:blip r:embed="rId3">
            <a:alphaModFix/>
          </a:blip>
          <a:srcRect b="0" l="0" r="0" t="8883"/>
          <a:stretch/>
        </p:blipFill>
        <p:spPr>
          <a:xfrm>
            <a:off x="568050" y="976225"/>
            <a:ext cx="2381024" cy="3824251"/>
          </a:xfrm>
          <a:prstGeom prst="rect">
            <a:avLst/>
          </a:prstGeom>
          <a:noFill/>
          <a:ln cap="flat" cmpd="sng" w="28575">
            <a:solidFill>
              <a:schemeClr val="accent2"/>
            </a:solidFill>
            <a:prstDash val="solid"/>
            <a:round/>
            <a:headEnd len="sm" w="sm" type="none"/>
            <a:tailEnd len="sm" w="sm" type="none"/>
          </a:ln>
        </p:spPr>
      </p:pic>
      <p:sp>
        <p:nvSpPr>
          <p:cNvPr id="173" name="Google Shape;173;g1ff16ee016e_0_0"/>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r>
              <a:rPr lang="en-GB">
                <a:latin typeface="Lato"/>
                <a:ea typeface="Lato"/>
                <a:cs typeface="Lato"/>
                <a:sym typeface="Lato"/>
              </a:rPr>
              <a:t>6</a:t>
            </a:r>
            <a:endParaRPr>
              <a:latin typeface="Lato"/>
              <a:ea typeface="Lato"/>
              <a:cs typeface="Lato"/>
              <a:sym typeface="Lato"/>
            </a:endParaRPr>
          </a:p>
        </p:txBody>
      </p:sp>
      <p:sp>
        <p:nvSpPr>
          <p:cNvPr id="174" name="Google Shape;174;g1ff16ee016e_0_0"/>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The cost of gaming</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175" name="Google Shape;175;g1ff16ee016e_0_0"/>
          <p:cNvSpPr txBox="1"/>
          <p:nvPr/>
        </p:nvSpPr>
        <p:spPr>
          <a:xfrm>
            <a:off x="3222100" y="1169200"/>
            <a:ext cx="5880300" cy="12930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50000"/>
              </a:lnSpc>
              <a:spcBef>
                <a:spcPts val="0"/>
              </a:spcBef>
              <a:spcAft>
                <a:spcPts val="0"/>
              </a:spcAft>
              <a:buClr>
                <a:schemeClr val="lt1"/>
              </a:buClr>
              <a:buSzPts val="1800"/>
              <a:buFont typeface="Lato"/>
              <a:buAutoNum type="arabicPeriod"/>
            </a:pPr>
            <a:r>
              <a:rPr b="0" i="0" lang="en-GB" sz="1800" u="none" cap="none" strike="noStrike">
                <a:solidFill>
                  <a:schemeClr val="lt1"/>
                </a:solidFill>
                <a:latin typeface="Lato"/>
                <a:ea typeface="Lato"/>
                <a:cs typeface="Lato"/>
                <a:sym typeface="Lato"/>
              </a:rPr>
              <a:t>How has this young person spent £1,000 on a game?</a:t>
            </a:r>
            <a:endParaRPr b="0" i="0" sz="1800" u="none" cap="none" strike="noStrike">
              <a:solidFill>
                <a:schemeClr val="lt1"/>
              </a:solidFill>
              <a:latin typeface="Lato"/>
              <a:ea typeface="Lato"/>
              <a:cs typeface="Lato"/>
              <a:sym typeface="Lato"/>
            </a:endParaRPr>
          </a:p>
          <a:p>
            <a:pPr indent="-342900" lvl="0" marL="457200" marR="0" rtl="0" algn="l">
              <a:lnSpc>
                <a:spcPct val="150000"/>
              </a:lnSpc>
              <a:spcBef>
                <a:spcPts val="0"/>
              </a:spcBef>
              <a:spcAft>
                <a:spcPts val="0"/>
              </a:spcAft>
              <a:buClr>
                <a:schemeClr val="lt1"/>
              </a:buClr>
              <a:buSzPts val="1800"/>
              <a:buFont typeface="Lato"/>
              <a:buAutoNum type="arabicPeriod"/>
            </a:pPr>
            <a:r>
              <a:rPr b="0" i="0" lang="en-GB" sz="1800" u="none" cap="none" strike="noStrike">
                <a:solidFill>
                  <a:schemeClr val="lt1"/>
                </a:solidFill>
                <a:latin typeface="Lato"/>
                <a:ea typeface="Lato"/>
                <a:cs typeface="Lato"/>
                <a:sym typeface="Lato"/>
              </a:rPr>
              <a:t>Has a crime been committed?</a:t>
            </a:r>
            <a:endParaRPr b="0" i="0" sz="1800" u="none" cap="none" strike="noStrike">
              <a:solidFill>
                <a:schemeClr val="lt1"/>
              </a:solidFill>
              <a:latin typeface="Lato"/>
              <a:ea typeface="Lato"/>
              <a:cs typeface="Lato"/>
              <a:sym typeface="Lato"/>
            </a:endParaRPr>
          </a:p>
          <a:p>
            <a:pPr indent="-342900" lvl="0" marL="457200" marR="0" rtl="0" algn="l">
              <a:lnSpc>
                <a:spcPct val="150000"/>
              </a:lnSpc>
              <a:spcBef>
                <a:spcPts val="0"/>
              </a:spcBef>
              <a:spcAft>
                <a:spcPts val="0"/>
              </a:spcAft>
              <a:buClr>
                <a:schemeClr val="lt1"/>
              </a:buClr>
              <a:buSzPts val="1800"/>
              <a:buFont typeface="Lato"/>
              <a:buAutoNum type="arabicPeriod"/>
            </a:pPr>
            <a:r>
              <a:rPr b="0" i="0" lang="en-GB" sz="1800" u="none" cap="none" strike="noStrike">
                <a:solidFill>
                  <a:schemeClr val="lt1"/>
                </a:solidFill>
                <a:latin typeface="Lato"/>
                <a:ea typeface="Lato"/>
                <a:cs typeface="Lato"/>
                <a:sym typeface="Lato"/>
              </a:rPr>
              <a:t>Who should take responsibility for this bill?</a:t>
            </a:r>
            <a:endParaRPr b="0" i="0" sz="1800" u="none" cap="none" strike="noStrike">
              <a:solidFill>
                <a:schemeClr val="lt1"/>
              </a:solidFill>
              <a:latin typeface="Lato"/>
              <a:ea typeface="Lato"/>
              <a:cs typeface="Lato"/>
              <a:sym typeface="Lato"/>
            </a:endParaRPr>
          </a:p>
        </p:txBody>
      </p:sp>
      <p:sp>
        <p:nvSpPr>
          <p:cNvPr id="176" name="Google Shape;176;g1ff16ee016e_0_0"/>
          <p:cNvSpPr txBox="1"/>
          <p:nvPr/>
        </p:nvSpPr>
        <p:spPr>
          <a:xfrm>
            <a:off x="3301000" y="2664975"/>
            <a:ext cx="5722500" cy="18624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rgbClr val="000000"/>
              </a:buClr>
              <a:buSzPts val="1800"/>
              <a:buFont typeface="Arial"/>
              <a:buNone/>
            </a:pPr>
            <a:r>
              <a:rPr b="0" i="0" lang="en-GB" sz="1800" u="none" cap="none" strike="noStrike">
                <a:solidFill>
                  <a:schemeClr val="lt1"/>
                </a:solidFill>
                <a:latin typeface="Lato"/>
                <a:ea typeface="Lato"/>
                <a:cs typeface="Lato"/>
                <a:sym typeface="Lato"/>
              </a:rPr>
              <a:t>It is likely that the young person made in-app purchases.</a:t>
            </a:r>
            <a:endParaRPr b="0" i="0" sz="18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Lato"/>
                <a:ea typeface="Lato"/>
                <a:cs typeface="Lato"/>
                <a:sym typeface="Lato"/>
              </a:rPr>
              <a:t>Using anyone’s bank card or account details without permission is fraud.</a:t>
            </a:r>
            <a:endParaRPr b="0" i="0" sz="18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Lato"/>
                <a:ea typeface="Lato"/>
                <a:cs typeface="Lato"/>
                <a:sym typeface="Lato"/>
              </a:rPr>
              <a:t>In many cases like this the parent has to deal with the financial consequences.</a:t>
            </a:r>
            <a:endParaRPr b="0" i="0" sz="1800" u="none" cap="none" strike="noStrike">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g1821680791e_0_35"/>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7</a:t>
            </a:r>
            <a:endParaRPr>
              <a:latin typeface="Lato"/>
              <a:ea typeface="Lato"/>
              <a:cs typeface="Lato"/>
              <a:sym typeface="Lato"/>
            </a:endParaRPr>
          </a:p>
        </p:txBody>
      </p:sp>
      <p:pic>
        <p:nvPicPr>
          <p:cNvPr id="182" name="Google Shape;182;g1821680791e_0_35"/>
          <p:cNvPicPr preferRelativeResize="0"/>
          <p:nvPr/>
        </p:nvPicPr>
        <p:blipFill rotWithShape="1">
          <a:blip r:embed="rId3">
            <a:alphaModFix/>
          </a:blip>
          <a:srcRect b="16157" l="11781" r="5539" t="15810"/>
          <a:stretch/>
        </p:blipFill>
        <p:spPr>
          <a:xfrm>
            <a:off x="571500" y="1345463"/>
            <a:ext cx="2175243" cy="1773016"/>
          </a:xfrm>
          <a:prstGeom prst="rect">
            <a:avLst/>
          </a:prstGeom>
          <a:noFill/>
          <a:ln cap="flat" cmpd="sng" w="28575">
            <a:solidFill>
              <a:srgbClr val="FF8022"/>
            </a:solidFill>
            <a:prstDash val="solid"/>
            <a:round/>
            <a:headEnd len="sm" w="sm" type="none"/>
            <a:tailEnd len="sm" w="sm" type="none"/>
          </a:ln>
        </p:spPr>
      </p:pic>
      <p:grpSp>
        <p:nvGrpSpPr>
          <p:cNvPr id="183" name="Google Shape;183;g1821680791e_0_35"/>
          <p:cNvGrpSpPr/>
          <p:nvPr/>
        </p:nvGrpSpPr>
        <p:grpSpPr>
          <a:xfrm>
            <a:off x="5549692" y="1346696"/>
            <a:ext cx="2175284" cy="1773000"/>
            <a:chOff x="5925650" y="1503838"/>
            <a:chExt cx="2154600" cy="1773000"/>
          </a:xfrm>
        </p:grpSpPr>
        <p:sp>
          <p:nvSpPr>
            <p:cNvPr id="184" name="Google Shape;184;g1821680791e_0_35"/>
            <p:cNvSpPr/>
            <p:nvPr/>
          </p:nvSpPr>
          <p:spPr>
            <a:xfrm>
              <a:off x="5925650" y="1503838"/>
              <a:ext cx="2154600" cy="1773000"/>
            </a:xfrm>
            <a:prstGeom prst="rect">
              <a:avLst/>
            </a:prstGeom>
            <a:solidFill>
              <a:schemeClr val="lt1"/>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5" name="Google Shape;185;g1821680791e_0_35"/>
            <p:cNvPicPr preferRelativeResize="0"/>
            <p:nvPr/>
          </p:nvPicPr>
          <p:blipFill rotWithShape="1">
            <a:blip r:embed="rId4">
              <a:alphaModFix/>
            </a:blip>
            <a:srcRect b="0" l="0" r="0" t="0"/>
            <a:stretch/>
          </p:blipFill>
          <p:spPr>
            <a:xfrm>
              <a:off x="6022200" y="1609175"/>
              <a:ext cx="1956925" cy="1588700"/>
            </a:xfrm>
            <a:prstGeom prst="rect">
              <a:avLst/>
            </a:prstGeom>
            <a:noFill/>
            <a:ln>
              <a:noFill/>
            </a:ln>
          </p:spPr>
        </p:pic>
      </p:grpSp>
      <p:sp>
        <p:nvSpPr>
          <p:cNvPr id="186" name="Google Shape;186;g1821680791e_0_35"/>
          <p:cNvSpPr/>
          <p:nvPr/>
        </p:nvSpPr>
        <p:spPr>
          <a:xfrm>
            <a:off x="3060516" y="1345450"/>
            <a:ext cx="2175300" cy="1773000"/>
          </a:xfrm>
          <a:prstGeom prst="rect">
            <a:avLst/>
          </a:prstGeom>
          <a:solidFill>
            <a:schemeClr val="lt1"/>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7" name="Google Shape;187;g1821680791e_0_35"/>
          <p:cNvPicPr preferRelativeResize="0"/>
          <p:nvPr/>
        </p:nvPicPr>
        <p:blipFill rotWithShape="1">
          <a:blip r:embed="rId5">
            <a:alphaModFix/>
          </a:blip>
          <a:srcRect b="16901" l="0" r="0" t="35512"/>
          <a:stretch/>
        </p:blipFill>
        <p:spPr>
          <a:xfrm>
            <a:off x="3132398" y="1438837"/>
            <a:ext cx="2011515" cy="1588692"/>
          </a:xfrm>
          <a:prstGeom prst="rect">
            <a:avLst/>
          </a:prstGeom>
          <a:noFill/>
          <a:ln>
            <a:noFill/>
          </a:ln>
        </p:spPr>
      </p:pic>
      <p:sp>
        <p:nvSpPr>
          <p:cNvPr id="188" name="Google Shape;188;g1821680791e_0_35"/>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The cost of gaming</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189" name="Google Shape;189;g1821680791e_0_35"/>
          <p:cNvSpPr txBox="1"/>
          <p:nvPr/>
        </p:nvSpPr>
        <p:spPr>
          <a:xfrm>
            <a:off x="571500" y="3277902"/>
            <a:ext cx="2175300" cy="400200"/>
          </a:xfrm>
          <a:prstGeom prst="rect">
            <a:avLst/>
          </a:prstGeom>
          <a:solidFill>
            <a:schemeClr val="accent2"/>
          </a:solid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Additional subscriptions</a:t>
            </a:r>
            <a:endParaRPr b="1" i="0" sz="1400" u="none" cap="none" strike="noStrike">
              <a:solidFill>
                <a:schemeClr val="lt1"/>
              </a:solidFill>
              <a:latin typeface="Lato"/>
              <a:ea typeface="Lato"/>
              <a:cs typeface="Lato"/>
              <a:sym typeface="Lato"/>
            </a:endParaRPr>
          </a:p>
        </p:txBody>
      </p:sp>
      <p:sp>
        <p:nvSpPr>
          <p:cNvPr id="190" name="Google Shape;190;g1821680791e_0_35"/>
          <p:cNvSpPr txBox="1"/>
          <p:nvPr/>
        </p:nvSpPr>
        <p:spPr>
          <a:xfrm>
            <a:off x="3060516" y="3277902"/>
            <a:ext cx="2175300" cy="400200"/>
          </a:xfrm>
          <a:prstGeom prst="rect">
            <a:avLst/>
          </a:prstGeom>
          <a:solidFill>
            <a:schemeClr val="accent2"/>
          </a:solidFill>
          <a:ln>
            <a:noFill/>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Gaming currency</a:t>
            </a:r>
            <a:endParaRPr b="1" i="0" sz="1400" u="none" cap="none" strike="noStrike">
              <a:solidFill>
                <a:schemeClr val="lt1"/>
              </a:solidFill>
              <a:latin typeface="Lato"/>
              <a:ea typeface="Lato"/>
              <a:cs typeface="Lato"/>
              <a:sym typeface="Lato"/>
            </a:endParaRPr>
          </a:p>
        </p:txBody>
      </p:sp>
      <p:sp>
        <p:nvSpPr>
          <p:cNvPr id="191" name="Google Shape;191;g1821680791e_0_35"/>
          <p:cNvSpPr txBox="1"/>
          <p:nvPr/>
        </p:nvSpPr>
        <p:spPr>
          <a:xfrm>
            <a:off x="5549533" y="3277902"/>
            <a:ext cx="2175300" cy="400200"/>
          </a:xfrm>
          <a:prstGeom prst="rect">
            <a:avLst/>
          </a:prstGeom>
          <a:solidFill>
            <a:schemeClr val="accent2"/>
          </a:solidFill>
          <a:ln>
            <a:noFill/>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Loot boxes</a:t>
            </a:r>
            <a:endParaRPr b="1" i="0" sz="1400" u="none" cap="none" strike="noStrike">
              <a:solidFill>
                <a:schemeClr val="lt1"/>
              </a:solidFill>
              <a:latin typeface="Lato"/>
              <a:ea typeface="Lato"/>
              <a:cs typeface="Lato"/>
              <a:sym typeface="Lato"/>
            </a:endParaRPr>
          </a:p>
        </p:txBody>
      </p:sp>
      <p:sp>
        <p:nvSpPr>
          <p:cNvPr id="192" name="Google Shape;192;g1821680791e_0_35"/>
          <p:cNvSpPr txBox="1"/>
          <p:nvPr/>
        </p:nvSpPr>
        <p:spPr>
          <a:xfrm>
            <a:off x="571500" y="3837525"/>
            <a:ext cx="7153200" cy="1169700"/>
          </a:xfrm>
          <a:prstGeom prst="rect">
            <a:avLst/>
          </a:prstGeom>
          <a:noFill/>
          <a:ln cap="flat" cmpd="sng" w="19050">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Lato"/>
                <a:ea typeface="Lato"/>
                <a:cs typeface="Lato"/>
                <a:sym typeface="Lato"/>
              </a:rPr>
              <a:t>Unless the card owner has explicitly granted a person permission to use their card, then even a small purchase on the card is </a:t>
            </a:r>
            <a:r>
              <a:rPr b="1" i="0" lang="en-GB" sz="1600" u="none" cap="none" strike="noStrike">
                <a:solidFill>
                  <a:schemeClr val="lt1"/>
                </a:solidFill>
                <a:latin typeface="Lato"/>
                <a:ea typeface="Lato"/>
                <a:cs typeface="Lato"/>
                <a:sym typeface="Lato"/>
              </a:rPr>
              <a:t>illegal</a:t>
            </a:r>
            <a:r>
              <a:rPr b="0" i="0" lang="en-GB" sz="1600" u="none" cap="none" strike="noStrike">
                <a:solidFill>
                  <a:schemeClr val="lt1"/>
                </a:solidFill>
                <a:latin typeface="Lato"/>
                <a:ea typeface="Lato"/>
                <a:cs typeface="Lato"/>
                <a:sym typeface="Lato"/>
              </a:rPr>
              <a:t>. </a:t>
            </a:r>
            <a:endParaRPr b="0" i="0" sz="16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Lato"/>
                <a:ea typeface="Lato"/>
                <a:cs typeface="Lato"/>
                <a:sym typeface="Lato"/>
              </a:rPr>
              <a:t>This is a type of </a:t>
            </a:r>
            <a:r>
              <a:rPr b="1" i="0" lang="en-GB" sz="1600" u="none" cap="none" strike="noStrike">
                <a:solidFill>
                  <a:schemeClr val="lt1"/>
                </a:solidFill>
                <a:latin typeface="Lato"/>
                <a:ea typeface="Lato"/>
                <a:cs typeface="Lato"/>
                <a:sym typeface="Lato"/>
              </a:rPr>
              <a:t>fraud</a:t>
            </a:r>
            <a:r>
              <a:rPr b="0" i="0" lang="en-GB" sz="1600" u="none" cap="none" strike="noStrike">
                <a:solidFill>
                  <a:schemeClr val="lt1"/>
                </a:solidFill>
                <a:latin typeface="Lato"/>
                <a:ea typeface="Lato"/>
                <a:cs typeface="Lato"/>
                <a:sym typeface="Lato"/>
              </a:rPr>
              <a:t> and the person who has used the card may be subject to criminal and financial liability even for a small transaction.</a:t>
            </a:r>
            <a:endParaRPr b="0" i="0" sz="1800" u="none" cap="none" strike="noStrike">
              <a:solidFill>
                <a:schemeClr val="lt1"/>
              </a:solidFill>
              <a:latin typeface="Lato"/>
              <a:ea typeface="Lato"/>
              <a:cs typeface="Lato"/>
              <a:sym typeface="Lato"/>
            </a:endParaRPr>
          </a:p>
        </p:txBody>
      </p:sp>
      <p:sp>
        <p:nvSpPr>
          <p:cNvPr id="193" name="Google Shape;193;g1821680791e_0_35"/>
          <p:cNvSpPr txBox="1"/>
          <p:nvPr/>
        </p:nvSpPr>
        <p:spPr>
          <a:xfrm>
            <a:off x="561563" y="845950"/>
            <a:ext cx="71532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accent2"/>
                </a:solidFill>
                <a:latin typeface="Lato"/>
                <a:ea typeface="Lato"/>
                <a:cs typeface="Lato"/>
                <a:sym typeface="Lato"/>
              </a:rPr>
              <a:t>Examples of in-app purchases</a:t>
            </a:r>
            <a:endParaRPr b="1" i="0" sz="1800" u="none" cap="none" strike="noStrike">
              <a:solidFill>
                <a:schemeClr val="accent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g1b68ce0ba16_0_3"/>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r>
              <a:rPr lang="en-GB">
                <a:latin typeface="Lato"/>
                <a:ea typeface="Lato"/>
                <a:cs typeface="Lato"/>
                <a:sym typeface="Lato"/>
              </a:rPr>
              <a:t>8</a:t>
            </a:r>
            <a:endParaRPr>
              <a:latin typeface="Lato"/>
              <a:ea typeface="Lato"/>
              <a:cs typeface="Lato"/>
              <a:sym typeface="Lato"/>
            </a:endParaRPr>
          </a:p>
        </p:txBody>
      </p:sp>
      <p:sp>
        <p:nvSpPr>
          <p:cNvPr id="199" name="Google Shape;199;g1b68ce0ba16_0_3"/>
          <p:cNvSpPr txBox="1"/>
          <p:nvPr/>
        </p:nvSpPr>
        <p:spPr>
          <a:xfrm>
            <a:off x="360375" y="216650"/>
            <a:ext cx="80160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How Games Encourage Spending</a:t>
            </a:r>
            <a:endParaRPr b="1" i="0" sz="2900" u="none" cap="none" strike="noStrike">
              <a:solidFill>
                <a:srgbClr val="FF8022"/>
              </a:solidFill>
              <a:latin typeface="Lato"/>
              <a:ea typeface="Lato"/>
              <a:cs typeface="Lato"/>
              <a:sym typeface="Lato"/>
            </a:endParaRPr>
          </a:p>
        </p:txBody>
      </p:sp>
      <p:pic>
        <p:nvPicPr>
          <p:cNvPr descr="&quot;Freemium&quot; games can end up gaming gamers.&#10;&#10;Subscribe to our channel! http://goo.gl/0bsAjO&#10;&#10;The &quot;freemium&quot; business model allows us to use an app for free with the option to purchase additional features. In the case of games, that model can fundamentally alter the user experience, from gaming to getting gamed.&#10;&#10;By collecting troves of data on how users play their games, developers have mastered the science of applied addiction. And with the rise of &quot;freemium&quot; games that rely on micro-transactions, they have good reason to deploy the tools of behavioral psychology to inspire purchases.&#10;&#10;In the video above, I spoke to Jamie Madigan, author of a blog, podcast, and book about the psychology of video games. We take a look at some of the mind tricks that some of these games use to convert players into payers. &#10;&#10;You can find more of his work here: https://www.psychologyofgames.com&#10;&#10;Vox.com is a news website that helps you cut through the noise and understand what's really driving the events in the headlines. Check out http://www.vox.com&#10;&#10;Check out our full video catalog: http://goo.gl/IZONyE&#10;Follow Vox on Twitter: http://goo.gl/XFrZ5H&#10;Or on Facebook: http://goo.gl/U2g06o" id="200" name="Google Shape;200;g1b68ce0ba16_0_3" title="How free games are designed to make money">
            <a:hlinkClick r:id="rId3"/>
          </p:cNvPr>
          <p:cNvPicPr preferRelativeResize="0"/>
          <p:nvPr/>
        </p:nvPicPr>
        <p:blipFill rotWithShape="1">
          <a:blip r:embed="rId4">
            <a:alphaModFix/>
          </a:blip>
          <a:srcRect b="0" l="0" r="0" t="0"/>
          <a:stretch/>
        </p:blipFill>
        <p:spPr>
          <a:xfrm>
            <a:off x="152400" y="1123725"/>
            <a:ext cx="4572000" cy="3429000"/>
          </a:xfrm>
          <a:prstGeom prst="rect">
            <a:avLst/>
          </a:prstGeom>
          <a:noFill/>
          <a:ln>
            <a:noFill/>
          </a:ln>
        </p:spPr>
      </p:pic>
      <p:sp>
        <p:nvSpPr>
          <p:cNvPr id="201" name="Google Shape;201;g1b68ce0ba16_0_3"/>
          <p:cNvSpPr txBox="1"/>
          <p:nvPr/>
        </p:nvSpPr>
        <p:spPr>
          <a:xfrm>
            <a:off x="5015875" y="1349100"/>
            <a:ext cx="3792000" cy="2678100"/>
          </a:xfrm>
          <a:prstGeom prst="rect">
            <a:avLst/>
          </a:prstGeom>
          <a:solidFill>
            <a:schemeClr val="accent2"/>
          </a:solidFill>
          <a:ln cap="flat" cmpd="sng" w="2857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i="0" lang="en-GB" sz="2400" u="sng" cap="none" strike="noStrike">
                <a:solidFill>
                  <a:schemeClr val="lt1"/>
                </a:solidFill>
                <a:latin typeface="Lato"/>
                <a:ea typeface="Lato"/>
                <a:cs typeface="Lato"/>
                <a:sym typeface="Lato"/>
              </a:rPr>
              <a:t>Activity</a:t>
            </a:r>
            <a:endParaRPr b="1" i="0" sz="2400" u="sng"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1" i="0" sz="1800" u="sng"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lt1"/>
                </a:solidFill>
                <a:latin typeface="Lato"/>
                <a:ea typeface="Lato"/>
                <a:cs typeface="Lato"/>
                <a:sym typeface="Lato"/>
              </a:rPr>
              <a:t>Using the information from the video, identify the ways in which video games encourage spending</a:t>
            </a:r>
            <a:endParaRPr b="0" i="0" sz="24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Lato"/>
              <a:ea typeface="Lato"/>
              <a:cs typeface="Lato"/>
              <a:sym typeface="Lato"/>
            </a:endParaRPr>
          </a:p>
        </p:txBody>
      </p:sp>
      <p:sp>
        <p:nvSpPr>
          <p:cNvPr id="202" name="Google Shape;202;g1b68ce0ba16_0_3"/>
          <p:cNvSpPr txBox="1"/>
          <p:nvPr/>
        </p:nvSpPr>
        <p:spPr>
          <a:xfrm>
            <a:off x="152400" y="4678600"/>
            <a:ext cx="41031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accent2"/>
                </a:solidFill>
                <a:latin typeface="Lato"/>
                <a:ea typeface="Lato"/>
                <a:cs typeface="Lato"/>
                <a:sym typeface="Lato"/>
              </a:rPr>
              <a:t>Video: https://youtu.be/fKK9nVLvhGM</a:t>
            </a:r>
            <a:endParaRPr b="0" i="0" sz="1000" u="none" cap="none" strike="noStrike">
              <a:solidFill>
                <a:schemeClr val="accent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1000"/>
                                        <p:tgtEl>
                                          <p:spTgt spid="2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g1b68ce0ba16_0_56"/>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r>
              <a:rPr lang="en-GB">
                <a:latin typeface="Lato"/>
                <a:ea typeface="Lato"/>
                <a:cs typeface="Lato"/>
                <a:sym typeface="Lato"/>
              </a:rPr>
              <a:t>9</a:t>
            </a:r>
            <a:endParaRPr>
              <a:latin typeface="Lato"/>
              <a:ea typeface="Lato"/>
              <a:cs typeface="Lato"/>
              <a:sym typeface="Lato"/>
            </a:endParaRPr>
          </a:p>
        </p:txBody>
      </p:sp>
      <p:sp>
        <p:nvSpPr>
          <p:cNvPr id="208" name="Google Shape;208;g1b68ce0ba16_0_56"/>
          <p:cNvSpPr txBox="1"/>
          <p:nvPr/>
        </p:nvSpPr>
        <p:spPr>
          <a:xfrm>
            <a:off x="194550" y="138875"/>
            <a:ext cx="80160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Did you get these?</a:t>
            </a:r>
            <a:endParaRPr b="1" i="0" sz="2900" u="none" cap="none" strike="noStrike">
              <a:solidFill>
                <a:srgbClr val="FF8022"/>
              </a:solidFill>
              <a:latin typeface="Lato"/>
              <a:ea typeface="Lato"/>
              <a:cs typeface="Lato"/>
              <a:sym typeface="Lato"/>
            </a:endParaRPr>
          </a:p>
        </p:txBody>
      </p:sp>
      <p:pic>
        <p:nvPicPr>
          <p:cNvPr id="209" name="Google Shape;209;g1b68ce0ba16_0_56"/>
          <p:cNvPicPr preferRelativeResize="0"/>
          <p:nvPr/>
        </p:nvPicPr>
        <p:blipFill rotWithShape="1">
          <a:blip r:embed="rId3">
            <a:alphaModFix/>
          </a:blip>
          <a:srcRect b="0" l="0" r="0" t="0"/>
          <a:stretch/>
        </p:blipFill>
        <p:spPr>
          <a:xfrm>
            <a:off x="267100" y="1133850"/>
            <a:ext cx="1846826" cy="1343150"/>
          </a:xfrm>
          <a:prstGeom prst="rect">
            <a:avLst/>
          </a:prstGeom>
          <a:noFill/>
          <a:ln>
            <a:noFill/>
          </a:ln>
        </p:spPr>
      </p:pic>
      <p:sp>
        <p:nvSpPr>
          <p:cNvPr id="210" name="Google Shape;210;g1b68ce0ba16_0_56"/>
          <p:cNvSpPr txBox="1"/>
          <p:nvPr/>
        </p:nvSpPr>
        <p:spPr>
          <a:xfrm>
            <a:off x="267225" y="2477000"/>
            <a:ext cx="18468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accent2"/>
                </a:solidFill>
                <a:latin typeface="Lato"/>
                <a:ea typeface="Lato"/>
                <a:cs typeface="Lato"/>
                <a:sym typeface="Lato"/>
              </a:rPr>
              <a:t>Use virtual currencies</a:t>
            </a:r>
            <a:endParaRPr b="1" i="0" sz="1400" u="none" cap="none" strike="noStrike">
              <a:solidFill>
                <a:schemeClr val="accent2"/>
              </a:solidFill>
              <a:latin typeface="Lato"/>
              <a:ea typeface="Lato"/>
              <a:cs typeface="Lato"/>
              <a:sym typeface="Lato"/>
            </a:endParaRPr>
          </a:p>
        </p:txBody>
      </p:sp>
      <p:pic>
        <p:nvPicPr>
          <p:cNvPr id="211" name="Google Shape;211;g1b68ce0ba16_0_56"/>
          <p:cNvPicPr preferRelativeResize="0"/>
          <p:nvPr/>
        </p:nvPicPr>
        <p:blipFill rotWithShape="1">
          <a:blip r:embed="rId4">
            <a:alphaModFix/>
          </a:blip>
          <a:srcRect b="0" l="0" r="0" t="0"/>
          <a:stretch/>
        </p:blipFill>
        <p:spPr>
          <a:xfrm>
            <a:off x="3417175" y="1133850"/>
            <a:ext cx="1907883" cy="1343150"/>
          </a:xfrm>
          <a:prstGeom prst="rect">
            <a:avLst/>
          </a:prstGeom>
          <a:noFill/>
          <a:ln>
            <a:noFill/>
          </a:ln>
        </p:spPr>
      </p:pic>
      <p:sp>
        <p:nvSpPr>
          <p:cNvPr id="212" name="Google Shape;212;g1b68ce0ba16_0_56"/>
          <p:cNvSpPr txBox="1"/>
          <p:nvPr/>
        </p:nvSpPr>
        <p:spPr>
          <a:xfrm>
            <a:off x="3447713" y="2477000"/>
            <a:ext cx="18468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accent2"/>
                </a:solidFill>
                <a:latin typeface="Lato"/>
                <a:ea typeface="Lato"/>
                <a:cs typeface="Lato"/>
                <a:sym typeface="Lato"/>
              </a:rPr>
              <a:t>Use strange exchange rates</a:t>
            </a:r>
            <a:endParaRPr b="1" i="0" sz="1400" u="none" cap="none" strike="noStrike">
              <a:solidFill>
                <a:schemeClr val="accent2"/>
              </a:solidFill>
              <a:latin typeface="Lato"/>
              <a:ea typeface="Lato"/>
              <a:cs typeface="Lato"/>
              <a:sym typeface="Lato"/>
            </a:endParaRPr>
          </a:p>
        </p:txBody>
      </p:sp>
      <p:sp>
        <p:nvSpPr>
          <p:cNvPr id="213" name="Google Shape;213;g1b68ce0ba16_0_56"/>
          <p:cNvSpPr txBox="1"/>
          <p:nvPr/>
        </p:nvSpPr>
        <p:spPr>
          <a:xfrm>
            <a:off x="6628213" y="2477000"/>
            <a:ext cx="18468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accent2"/>
                </a:solidFill>
                <a:latin typeface="Lato"/>
                <a:ea typeface="Lato"/>
                <a:cs typeface="Lato"/>
                <a:sym typeface="Lato"/>
              </a:rPr>
              <a:t>Easy payment process</a:t>
            </a:r>
            <a:endParaRPr b="1" i="0" sz="1400" u="none" cap="none" strike="noStrike">
              <a:solidFill>
                <a:schemeClr val="accent2"/>
              </a:solidFill>
              <a:latin typeface="Lato"/>
              <a:ea typeface="Lato"/>
              <a:cs typeface="Lato"/>
              <a:sym typeface="Lato"/>
            </a:endParaRPr>
          </a:p>
        </p:txBody>
      </p:sp>
      <p:pic>
        <p:nvPicPr>
          <p:cNvPr id="214" name="Google Shape;214;g1b68ce0ba16_0_56"/>
          <p:cNvPicPr preferRelativeResize="0"/>
          <p:nvPr/>
        </p:nvPicPr>
        <p:blipFill rotWithShape="1">
          <a:blip r:embed="rId5">
            <a:alphaModFix/>
          </a:blip>
          <a:srcRect b="0" l="17508" r="17883" t="0"/>
          <a:stretch/>
        </p:blipFill>
        <p:spPr>
          <a:xfrm>
            <a:off x="6678347" y="1133850"/>
            <a:ext cx="1746528" cy="1343150"/>
          </a:xfrm>
          <a:prstGeom prst="rect">
            <a:avLst/>
          </a:prstGeom>
          <a:noFill/>
          <a:ln>
            <a:noFill/>
          </a:ln>
        </p:spPr>
      </p:pic>
      <p:pic>
        <p:nvPicPr>
          <p:cNvPr id="215" name="Google Shape;215;g1b68ce0ba16_0_56"/>
          <p:cNvPicPr preferRelativeResize="0"/>
          <p:nvPr/>
        </p:nvPicPr>
        <p:blipFill rotWithShape="1">
          <a:blip r:embed="rId6">
            <a:alphaModFix/>
          </a:blip>
          <a:srcRect b="0" l="0" r="0" t="0"/>
          <a:stretch/>
        </p:blipFill>
        <p:spPr>
          <a:xfrm>
            <a:off x="2097121" y="3021654"/>
            <a:ext cx="1229450" cy="1229450"/>
          </a:xfrm>
          <a:prstGeom prst="rect">
            <a:avLst/>
          </a:prstGeom>
          <a:noFill/>
          <a:ln>
            <a:noFill/>
          </a:ln>
        </p:spPr>
      </p:pic>
      <p:sp>
        <p:nvSpPr>
          <p:cNvPr id="216" name="Google Shape;216;g1b68ce0ba16_0_56"/>
          <p:cNvSpPr txBox="1"/>
          <p:nvPr/>
        </p:nvSpPr>
        <p:spPr>
          <a:xfrm>
            <a:off x="1788450" y="4251100"/>
            <a:ext cx="1846800" cy="831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accent2"/>
                </a:solidFill>
                <a:latin typeface="Lato"/>
                <a:ea typeface="Lato"/>
                <a:cs typeface="Lato"/>
                <a:sym typeface="Lato"/>
              </a:rPr>
              <a:t>Embed inconvenience into the game</a:t>
            </a:r>
            <a:endParaRPr b="1" i="0" sz="1400" u="none" cap="none" strike="noStrike">
              <a:solidFill>
                <a:schemeClr val="accent2"/>
              </a:solidFill>
              <a:latin typeface="Lato"/>
              <a:ea typeface="Lato"/>
              <a:cs typeface="Lato"/>
              <a:sym typeface="Lato"/>
            </a:endParaRPr>
          </a:p>
        </p:txBody>
      </p:sp>
      <p:pic>
        <p:nvPicPr>
          <p:cNvPr id="217" name="Google Shape;217;g1b68ce0ba16_0_56"/>
          <p:cNvPicPr preferRelativeResize="0"/>
          <p:nvPr/>
        </p:nvPicPr>
        <p:blipFill rotWithShape="1">
          <a:blip r:embed="rId7">
            <a:alphaModFix/>
          </a:blip>
          <a:srcRect b="0" l="23068" r="24045" t="0"/>
          <a:stretch/>
        </p:blipFill>
        <p:spPr>
          <a:xfrm>
            <a:off x="5502800" y="3021654"/>
            <a:ext cx="1229451" cy="1162397"/>
          </a:xfrm>
          <a:prstGeom prst="rect">
            <a:avLst/>
          </a:prstGeom>
          <a:noFill/>
          <a:ln>
            <a:noFill/>
          </a:ln>
        </p:spPr>
      </p:pic>
      <p:sp>
        <p:nvSpPr>
          <p:cNvPr id="218" name="Google Shape;218;g1b68ce0ba16_0_56"/>
          <p:cNvSpPr txBox="1"/>
          <p:nvPr/>
        </p:nvSpPr>
        <p:spPr>
          <a:xfrm>
            <a:off x="5194125" y="4251100"/>
            <a:ext cx="1846800" cy="831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accent2"/>
                </a:solidFill>
                <a:latin typeface="Lato"/>
                <a:ea typeface="Lato"/>
                <a:cs typeface="Lato"/>
                <a:sym typeface="Lato"/>
              </a:rPr>
              <a:t>Dynamic pricing, especially when quitting</a:t>
            </a:r>
            <a:endParaRPr b="1" i="0" sz="1400" u="none" cap="none" strike="noStrike">
              <a:solidFill>
                <a:schemeClr val="accent2"/>
              </a:solidFill>
              <a:latin typeface="Lato"/>
              <a:ea typeface="Lato"/>
              <a:cs typeface="Lato"/>
              <a:sym typeface="Lato"/>
            </a:endParaRPr>
          </a:p>
        </p:txBody>
      </p:sp>
      <p:sp>
        <p:nvSpPr>
          <p:cNvPr id="219" name="Google Shape;219;g1b68ce0ba16_0_56"/>
          <p:cNvSpPr txBox="1"/>
          <p:nvPr/>
        </p:nvSpPr>
        <p:spPr>
          <a:xfrm>
            <a:off x="70350" y="565175"/>
            <a:ext cx="51306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accent2"/>
                </a:solidFill>
                <a:latin typeface="Lato"/>
                <a:ea typeface="Lato"/>
                <a:cs typeface="Lato"/>
                <a:sym typeface="Lato"/>
              </a:rPr>
              <a:t>Can you explain how these strategies work?</a:t>
            </a:r>
            <a:endParaRPr b="1" i="0" sz="1600" u="none" cap="none" strike="noStrike">
              <a:solidFill>
                <a:schemeClr val="accent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1000"/>
                                        <p:tgtEl>
                                          <p:spTgt spid="209"/>
                                        </p:tgtEl>
                                      </p:cBhvr>
                                    </p:animEffect>
                                  </p:childTnLst>
                                </p:cTn>
                              </p:par>
                              <p:par>
                                <p:cTn fill="hold" nodeType="with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1000"/>
                                        <p:tgtEl>
                                          <p:spTgt spid="2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1000"/>
                                        <p:tgtEl>
                                          <p:spTgt spid="211"/>
                                        </p:tgtEl>
                                      </p:cBhvr>
                                    </p:animEffect>
                                  </p:childTnLst>
                                </p:cTn>
                              </p:par>
                              <p:par>
                                <p:cTn fill="hold" nodeType="with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1000"/>
                                        <p:tgtEl>
                                          <p:spTgt spid="2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1000"/>
                                        <p:tgtEl>
                                          <p:spTgt spid="213"/>
                                        </p:tgtEl>
                                      </p:cBhvr>
                                    </p:animEffect>
                                  </p:childTnLst>
                                </p:cTn>
                              </p:par>
                              <p:par>
                                <p:cTn fill="hold" nodeType="with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1000"/>
                                        <p:tgtEl>
                                          <p:spTgt spid="2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1000"/>
                                        <p:tgtEl>
                                          <p:spTgt spid="215"/>
                                        </p:tgtEl>
                                      </p:cBhvr>
                                    </p:animEffect>
                                  </p:childTnLst>
                                </p:cTn>
                              </p:par>
                              <p:par>
                                <p:cTn fill="hold" nodeType="with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1000"/>
                                        <p:tgtEl>
                                          <p:spTgt spid="2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1000"/>
                                        <p:tgtEl>
                                          <p:spTgt spid="217"/>
                                        </p:tgtEl>
                                      </p:cBhvr>
                                    </p:animEffect>
                                  </p:childTnLst>
                                </p:cTn>
                              </p:par>
                              <p:par>
                                <p:cTn fill="hold" nodeType="with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1000"/>
                                        <p:tgtEl>
                                          <p:spTgt spid="2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Charlotte Jessop</dc:creator>
</cp:coreProperties>
</file>