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5"/>
    <p:sldMasterId id="2147483658" r:id="rId6"/>
    <p:sldMasterId id="2147483668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</p:sldIdLst>
  <p:sldSz cy="5143500" cx="9144000"/>
  <p:notesSz cx="6858000" cy="9144000"/>
  <p:embeddedFontLst>
    <p:embeddedFont>
      <p:font typeface="Lato"/>
      <p:regular r:id="rId34"/>
      <p:bold r:id="rId35"/>
      <p:italic r:id="rId36"/>
      <p:boldItalic r:id="rId37"/>
    </p:embeddedFont>
    <p:embeddedFont>
      <p:font typeface="Lato Light"/>
      <p:regular r:id="rId38"/>
      <p:bold r:id="rId39"/>
      <p:italic r:id="rId40"/>
      <p:boldItalic r:id="rId41"/>
    </p:embeddedFont>
    <p:embeddedFont>
      <p:font typeface="Lato Black"/>
      <p:bold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27">
          <p15:clr>
            <a:srgbClr val="A4A3A4"/>
          </p15:clr>
        </p15:guide>
      </p15:sldGuideLst>
    </p:ext>
    <p:ext uri="GoogleSlidesCustomDataVersion2">
      <go:slidesCustomData xmlns:go="http://customooxmlschemas.google.com/" r:id="rId44" roundtripDataSignature="AMtx7mh+7qRLlKoAUDvpX99qL0nYovdR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3A3DEC0-B099-47AE-BFC2-B6E4E0E4BA48}">
  <a:tblStyle styleId="{83A3DEC0-B099-47AE-BFC2-B6E4E0E4BA4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27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Light-italic.fntdata"/><Relationship Id="rId20" Type="http://schemas.openxmlformats.org/officeDocument/2006/relationships/slide" Target="slides/slide12.xml"/><Relationship Id="rId42" Type="http://schemas.openxmlformats.org/officeDocument/2006/relationships/font" Target="fonts/LatoBlack-bold.fntdata"/><Relationship Id="rId41" Type="http://schemas.openxmlformats.org/officeDocument/2006/relationships/font" Target="fonts/LatoLight-boldItalic.fntdata"/><Relationship Id="rId22" Type="http://schemas.openxmlformats.org/officeDocument/2006/relationships/slide" Target="slides/slide14.xml"/><Relationship Id="rId44" Type="http://customschemas.google.com/relationships/presentationmetadata" Target="metadata"/><Relationship Id="rId21" Type="http://schemas.openxmlformats.org/officeDocument/2006/relationships/slide" Target="slides/slide13.xml"/><Relationship Id="rId43" Type="http://schemas.openxmlformats.org/officeDocument/2006/relationships/font" Target="fonts/LatoBlack-boldItalic.fntdata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11" Type="http://schemas.openxmlformats.org/officeDocument/2006/relationships/slide" Target="slides/slide3.xml"/><Relationship Id="rId33" Type="http://schemas.openxmlformats.org/officeDocument/2006/relationships/slide" Target="slides/slide25.xml"/><Relationship Id="rId10" Type="http://schemas.openxmlformats.org/officeDocument/2006/relationships/slide" Target="slides/slide2.xml"/><Relationship Id="rId32" Type="http://schemas.openxmlformats.org/officeDocument/2006/relationships/slide" Target="slides/slide24.xml"/><Relationship Id="rId13" Type="http://schemas.openxmlformats.org/officeDocument/2006/relationships/slide" Target="slides/slide5.xml"/><Relationship Id="rId35" Type="http://schemas.openxmlformats.org/officeDocument/2006/relationships/font" Target="fonts/Lato-bold.fntdata"/><Relationship Id="rId12" Type="http://schemas.openxmlformats.org/officeDocument/2006/relationships/slide" Target="slides/slide4.xml"/><Relationship Id="rId34" Type="http://schemas.openxmlformats.org/officeDocument/2006/relationships/font" Target="fonts/Lato-regular.fntdata"/><Relationship Id="rId15" Type="http://schemas.openxmlformats.org/officeDocument/2006/relationships/slide" Target="slides/slide7.xml"/><Relationship Id="rId37" Type="http://schemas.openxmlformats.org/officeDocument/2006/relationships/font" Target="fonts/Lato-boldItalic.fntdata"/><Relationship Id="rId14" Type="http://schemas.openxmlformats.org/officeDocument/2006/relationships/slide" Target="slides/slide6.xml"/><Relationship Id="rId36" Type="http://schemas.openxmlformats.org/officeDocument/2006/relationships/font" Target="fonts/Lato-italic.fntdata"/><Relationship Id="rId17" Type="http://schemas.openxmlformats.org/officeDocument/2006/relationships/slide" Target="slides/slide9.xml"/><Relationship Id="rId39" Type="http://schemas.openxmlformats.org/officeDocument/2006/relationships/font" Target="fonts/LatoLight-bold.fntdata"/><Relationship Id="rId16" Type="http://schemas.openxmlformats.org/officeDocument/2006/relationships/slide" Target="slides/slide8.xml"/><Relationship Id="rId38" Type="http://schemas.openxmlformats.org/officeDocument/2006/relationships/font" Target="fonts/LatoLight-regular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cf4e2b4d9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1cf4e2b4d9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cf4e2b4d9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g1cf4e2b4d9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cfafd655fb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g1cfafd655fb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cfafd655fb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g1cfafd655fb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cfafd655fb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g1cfafd655fb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cf4e2b4d9f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1cf4e2b4d9f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cfafd655fb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g1cfafd655fb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cfafd655fb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g1cfafd655fb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cfafd655fb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g1cfafd655fb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Delivery instructions</a:t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Each year, an event will affect 1-3 investments, so it may be that students portfolios don’t change it all.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In total, there are 10 different scenarios. If you only have time to complete &gt;=5, that is fine too.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cfafd655fb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9" name="Google Shape;319;g1cfafd655fb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57707a00a2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157707a00a2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cfafd655fb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g1cfafd655fb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1cf4e2b4d9f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g1cf4e2b4d9f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Delivery instruction</a:t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Ask pairs to share their findings with a class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1cf4e2b4d9f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" name="Google Shape;356;g1cf4e2b4d9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Delivery instruction</a:t>
            </a:r>
            <a:endParaRPr b="1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Students reflect individually on their learnings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1cd0fbd02b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g21cd0fbd02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138dbd52ed1_0_3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138dbd52ed1_0_3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5ff8fb44c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g25ff8fb44c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466ef7c98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1466ef7c98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32c63cc0bd_0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132c63cc0b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57707a00a2_0_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g157707a00a2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57707a00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g157707a00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Delivery instruction</a:t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This powerpoint supports students’ worksheets. Teacher can refer back to each slide when needed</a:t>
            </a:r>
            <a:r>
              <a:rPr lang="en-GB"/>
              <a:t>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1cd0fbd02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21cd0fbd02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Delivery instruction</a:t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This powerpoint supports students’ worksheets. Teacher can refer back to each slide when needed.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cfafd655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1cfafd655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cfafd655fb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1cfafd655fb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Delivery instruction</a:t>
            </a:r>
            <a:endParaRPr b="1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Ask pairs to share their findings with a class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type="title">
  <p:cSld name="TITLE">
    <p:bg>
      <p:bgPr>
        <a:solidFill>
          <a:srgbClr val="262A33"/>
        </a:solid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8;p26"/>
          <p:cNvPicPr preferRelativeResize="0"/>
          <p:nvPr/>
        </p:nvPicPr>
        <p:blipFill rotWithShape="1">
          <a:blip r:embed="rId2">
            <a:alphaModFix/>
          </a:blip>
          <a:srcRect b="-5224" l="-1905" r="-1091" t="-5235"/>
          <a:stretch/>
        </p:blipFill>
        <p:spPr>
          <a:xfrm>
            <a:off x="426625" y="222564"/>
            <a:ext cx="2516427" cy="6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6"/>
          <p:cNvPicPr preferRelativeResize="0"/>
          <p:nvPr/>
        </p:nvPicPr>
        <p:blipFill rotWithShape="1">
          <a:blip r:embed="rId3">
            <a:alphaModFix/>
          </a:blip>
          <a:srcRect b="-2277" l="-4222" r="-3757" t="-2440"/>
          <a:stretch/>
        </p:blipFill>
        <p:spPr>
          <a:xfrm rot="-5400000">
            <a:off x="7181808" y="3222276"/>
            <a:ext cx="2039601" cy="1978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302">
          <p15:clr>
            <a:srgbClr val="FA7B17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1">
  <p:cSld name="TITLE_AND_TWO_COLUMNS_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157707a00a2_0_189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48;g157707a00a2_0_189"/>
          <p:cNvPicPr preferRelativeResize="0"/>
          <p:nvPr/>
        </p:nvPicPr>
        <p:blipFill rotWithShape="1">
          <a:blip r:embed="rId2">
            <a:alphaModFix/>
          </a:blip>
          <a:srcRect b="-9683" l="-7535" r="-5779" t="-8128"/>
          <a:stretch/>
        </p:blipFill>
        <p:spPr>
          <a:xfrm>
            <a:off x="8055750" y="4325600"/>
            <a:ext cx="835000" cy="6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g157707a00a2_0_189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157707a00a2_0_189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type="title">
  <p:cSld name="TITLE">
    <p:bg>
      <p:bgPr>
        <a:solidFill>
          <a:srgbClr val="262A33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157707a00a2_0_1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53" name="Google Shape;53;g157707a00a2_0_162"/>
          <p:cNvPicPr preferRelativeResize="0"/>
          <p:nvPr/>
        </p:nvPicPr>
        <p:blipFill rotWithShape="1">
          <a:blip r:embed="rId2">
            <a:alphaModFix/>
          </a:blip>
          <a:srcRect b="-5224" l="-1905" r="-1091" t="-5235"/>
          <a:stretch/>
        </p:blipFill>
        <p:spPr>
          <a:xfrm>
            <a:off x="426625" y="302950"/>
            <a:ext cx="2516427" cy="6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g157707a00a2_0_162"/>
          <p:cNvPicPr preferRelativeResize="0"/>
          <p:nvPr/>
        </p:nvPicPr>
        <p:blipFill rotWithShape="1">
          <a:blip r:embed="rId3">
            <a:alphaModFix/>
          </a:blip>
          <a:srcRect b="-2277" l="-4222" r="-3757" t="-2440"/>
          <a:stretch/>
        </p:blipFill>
        <p:spPr>
          <a:xfrm rot="-5400000">
            <a:off x="7182681" y="3219806"/>
            <a:ext cx="2039601" cy="19780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g157707a00a2_0_162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157707a00a2_0_162"/>
          <p:cNvSpPr txBox="1"/>
          <p:nvPr>
            <p:ph idx="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302">
          <p15:clr>
            <a:srgbClr val="FA7B17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 type="tx">
  <p:cSld name="TITLE_AND_BODY">
    <p:bg>
      <p:bgPr>
        <a:solidFill>
          <a:srgbClr val="262A33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g157707a00a2_0_168"/>
          <p:cNvPicPr preferRelativeResize="0"/>
          <p:nvPr/>
        </p:nvPicPr>
        <p:blipFill rotWithShape="1">
          <a:blip r:embed="rId2">
            <a:alphaModFix/>
          </a:blip>
          <a:srcRect b="-8413" l="-5675" r="-7635" t="-10644"/>
          <a:stretch/>
        </p:blipFill>
        <p:spPr>
          <a:xfrm>
            <a:off x="8069450" y="4311925"/>
            <a:ext cx="835000" cy="6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g157707a00a2_0_168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g157707a00a2_0_16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1" name="Google Shape;61;g157707a00a2_0_168"/>
          <p:cNvSpPr txBox="1"/>
          <p:nvPr>
            <p:ph idx="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" type="titleOnly">
  <p:cSld name="TITLE_ONLY">
    <p:bg>
      <p:bgPr>
        <a:solidFill>
          <a:srgbClr val="262A33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g157707a00a2_0_173"/>
          <p:cNvPicPr preferRelativeResize="0"/>
          <p:nvPr/>
        </p:nvPicPr>
        <p:blipFill rotWithShape="1">
          <a:blip r:embed="rId2">
            <a:alphaModFix/>
          </a:blip>
          <a:srcRect b="-8413" l="-5675" r="-7635" t="-10644"/>
          <a:stretch/>
        </p:blipFill>
        <p:spPr>
          <a:xfrm>
            <a:off x="8069450" y="4311925"/>
            <a:ext cx="835000" cy="6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g157707a00a2_0_173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57707a00a2_0_17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6" name="Google Shape;66;g157707a00a2_0_173"/>
          <p:cNvSpPr txBox="1"/>
          <p:nvPr>
            <p:ph idx="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s" type="secHead">
  <p:cSld name="SECTION_HEADER">
    <p:bg>
      <p:bgPr>
        <a:solidFill>
          <a:srgbClr val="262A33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57707a00a2_0_178"/>
          <p:cNvSpPr txBox="1"/>
          <p:nvPr/>
        </p:nvSpPr>
        <p:spPr>
          <a:xfrm>
            <a:off x="388800" y="298800"/>
            <a:ext cx="67854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GB" sz="2400" u="none" cap="none" strike="noStrike">
                <a:solidFill>
                  <a:srgbClr val="FF8022"/>
                </a:solidFill>
                <a:latin typeface="Lato"/>
                <a:ea typeface="Lato"/>
                <a:cs typeface="Lato"/>
                <a:sym typeface="Lato"/>
              </a:rPr>
              <a:t>Contents</a:t>
            </a:r>
            <a:endParaRPr b="1" i="0" sz="2400" u="none" cap="none" strike="noStrike">
              <a:solidFill>
                <a:srgbClr val="FF802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9" name="Google Shape;69;g157707a00a2_0_178"/>
          <p:cNvPicPr preferRelativeResize="0"/>
          <p:nvPr/>
        </p:nvPicPr>
        <p:blipFill rotWithShape="1">
          <a:blip r:embed="rId2">
            <a:alphaModFix/>
          </a:blip>
          <a:srcRect b="-8413" l="-5675" r="-7635" t="-10644"/>
          <a:stretch/>
        </p:blipFill>
        <p:spPr>
          <a:xfrm>
            <a:off x="8069450" y="4311925"/>
            <a:ext cx="835000" cy="6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g157707a00a2_0_178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g157707a00a2_0_17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2" name="Google Shape;72;g157707a00a2_0_178"/>
          <p:cNvSpPr txBox="1"/>
          <p:nvPr>
            <p:ph idx="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2">
  <p:cSld name="TITLE_AND_BODY_1">
    <p:bg>
      <p:bgPr>
        <a:solidFill>
          <a:srgbClr val="0543B3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g157707a00a2_0_184"/>
          <p:cNvPicPr preferRelativeResize="0"/>
          <p:nvPr/>
        </p:nvPicPr>
        <p:blipFill rotWithShape="1">
          <a:blip r:embed="rId2">
            <a:alphaModFix/>
          </a:blip>
          <a:srcRect b="-8413" l="-5675" r="-7635" t="-10644"/>
          <a:stretch/>
        </p:blipFill>
        <p:spPr>
          <a:xfrm>
            <a:off x="8069450" y="4311925"/>
            <a:ext cx="835000" cy="6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g157707a00a2_0_184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157707a00a2_0_18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g157707a00a2_0_184"/>
          <p:cNvSpPr txBox="1"/>
          <p:nvPr>
            <p:ph idx="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 1">
  <p:cSld name="TITLE_ONLY_1">
    <p:bg>
      <p:bgPr>
        <a:solidFill>
          <a:srgbClr val="0543B3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g157707a00a2_0_194"/>
          <p:cNvPicPr preferRelativeResize="0"/>
          <p:nvPr/>
        </p:nvPicPr>
        <p:blipFill rotWithShape="1">
          <a:blip r:embed="rId2">
            <a:alphaModFix/>
          </a:blip>
          <a:srcRect b="-8413" l="-5675" r="-7635" t="-10644"/>
          <a:stretch/>
        </p:blipFill>
        <p:spPr>
          <a:xfrm>
            <a:off x="8069450" y="4311925"/>
            <a:ext cx="835000" cy="6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g157707a00a2_0_194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157707a00a2_0_19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" type="twoColTx">
  <p:cSld name="TITLE_AND_TWO_COLUMNS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57707a00a2_0_198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rgbClr val="262A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g157707a00a2_0_198"/>
          <p:cNvPicPr preferRelativeResize="0"/>
          <p:nvPr/>
        </p:nvPicPr>
        <p:blipFill rotWithShape="1">
          <a:blip r:embed="rId2">
            <a:alphaModFix/>
          </a:blip>
          <a:srcRect b="-9683" l="-7535" r="-5779" t="-8128"/>
          <a:stretch/>
        </p:blipFill>
        <p:spPr>
          <a:xfrm>
            <a:off x="8055750" y="4325600"/>
            <a:ext cx="835000" cy="6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g157707a00a2_0_198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157707a00a2_0_19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2 1">
  <p:cSld name="Divider slide 2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57707a00a2_0_203"/>
          <p:cNvSpPr txBox="1"/>
          <p:nvPr>
            <p:ph idx="12" type="sldNum"/>
          </p:nvPr>
        </p:nvSpPr>
        <p:spPr>
          <a:xfrm>
            <a:off x="8372475" y="403225"/>
            <a:ext cx="4731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A33"/>
              </a:buClr>
              <a:buSzPts val="1200"/>
              <a:buFont typeface="Lato"/>
              <a:buNone/>
              <a:defRPr b="1" i="0" sz="1200" u="none" cap="none" strike="noStrike">
                <a:solidFill>
                  <a:srgbClr val="262A33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b="0"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g157707a00a2_0_203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2">
  <p:cSld name="TITLE_AND_BODY_1">
    <p:bg>
      <p:bgPr>
        <a:solidFill>
          <a:srgbClr val="0543B3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g1cf4e2b4d9f_0_1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g1cf4e2b4d9f_0_139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g1cf4e2b4d9f_0_139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" type="titleOnly">
  <p:cSld name="TITLE_ONLY">
    <p:bg>
      <p:bgPr>
        <a:solidFill>
          <a:srgbClr val="262A33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9"/>
          <p:cNvSpPr/>
          <p:nvPr/>
        </p:nvSpPr>
        <p:spPr>
          <a:xfrm>
            <a:off x="8371895" y="380155"/>
            <a:ext cx="772105" cy="2713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9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type="title">
  <p:cSld name="TITLE">
    <p:bg>
      <p:bgPr>
        <a:solidFill>
          <a:srgbClr val="262A33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g1cf4e2b4d9f_0_128"/>
          <p:cNvPicPr preferRelativeResize="0"/>
          <p:nvPr/>
        </p:nvPicPr>
        <p:blipFill rotWithShape="1">
          <a:blip r:embed="rId2">
            <a:alphaModFix/>
          </a:blip>
          <a:srcRect b="-5224" l="-1905" r="-1091" t="-5235"/>
          <a:stretch/>
        </p:blipFill>
        <p:spPr>
          <a:xfrm>
            <a:off x="426625" y="222564"/>
            <a:ext cx="2516427" cy="69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g1cf4e2b4d9f_0_128"/>
          <p:cNvPicPr preferRelativeResize="0"/>
          <p:nvPr/>
        </p:nvPicPr>
        <p:blipFill rotWithShape="1">
          <a:blip r:embed="rId3">
            <a:alphaModFix/>
          </a:blip>
          <a:srcRect b="-2272" l="-4222" r="-3757" t="-2439"/>
          <a:stretch/>
        </p:blipFill>
        <p:spPr>
          <a:xfrm rot="-5400000">
            <a:off x="7181808" y="3222276"/>
            <a:ext cx="2039601" cy="1978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302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" type="titleOnly">
  <p:cSld name="TITLE_ONLY">
    <p:bg>
      <p:bgPr>
        <a:solidFill>
          <a:srgbClr val="262A33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g1cf4e2b4d9f_0_1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g1cf4e2b4d9f_0_131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g1cf4e2b4d9f_0_131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 type="tx">
  <p:cSld name="TITLE_AND_BODY">
    <p:bg>
      <p:bgPr>
        <a:solidFill>
          <a:srgbClr val="262A33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g1cf4e2b4d9f_0_1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g1cf4e2b4d9f_0_135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g1cf4e2b4d9f_0_135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" type="twoColTx">
  <p:cSld name="TITLE_AND_TWO_COLUMNS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cf4e2b4d9f_0_143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rgbClr val="262A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g1cf4e2b4d9f_0_1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0064" y="4271275"/>
            <a:ext cx="792833" cy="58540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g1cf4e2b4d9f_0_143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1cf4e2b4d9f_0_143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 1">
  <p:cSld name="TITLE_ONLY_1">
    <p:bg>
      <p:bgPr>
        <a:solidFill>
          <a:srgbClr val="0543B3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1cf4e2b4d9f_0_1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1cf4e2b4d9f_0_148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1cf4e2b4d9f_0_148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>
  <p:cSld name="1_Divider slide">
    <p:bg>
      <p:bgPr>
        <a:solidFill>
          <a:srgbClr val="262A33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g1cf4e2b4d9f_0_1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g1cf4e2b4d9f_0_15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5">
  <p:cSld name="TITLE_AND_TWO_COLUMNS_6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cf4e2b4d9f_0_155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rgbClr val="262A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g1cf4e2b4d9f_0_1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0064" y="4271275"/>
            <a:ext cx="792833" cy="58540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1cf4e2b4d9f_0_155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g1cf4e2b4d9f_0_155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1">
  <p:cSld name="TITLE_AND_TWO_COLUMNS_1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cf4e2b4d9f_0_160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g1cf4e2b4d9f_0_160"/>
          <p:cNvPicPr preferRelativeResize="0"/>
          <p:nvPr/>
        </p:nvPicPr>
        <p:blipFill rotWithShape="1">
          <a:blip r:embed="rId2">
            <a:alphaModFix/>
          </a:blip>
          <a:srcRect b="-9684" l="-7535" r="-5779" t="-8128"/>
          <a:stretch/>
        </p:blipFill>
        <p:spPr>
          <a:xfrm>
            <a:off x="8055750" y="4325600"/>
            <a:ext cx="835000" cy="6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g1cf4e2b4d9f_0_160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1cf4e2b4d9f_0_160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 type="tx">
  <p:cSld name="TITLE_AND_BODY">
    <p:bg>
      <p:bgPr>
        <a:solidFill>
          <a:srgbClr val="262A3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8"/>
          <p:cNvSpPr/>
          <p:nvPr/>
        </p:nvSpPr>
        <p:spPr>
          <a:xfrm>
            <a:off x="8371895" y="380155"/>
            <a:ext cx="772105" cy="2713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8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 2">
  <p:cSld name="TITLE_AND_BODY_1">
    <p:bg>
      <p:bgPr>
        <a:solidFill>
          <a:srgbClr val="0543B3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2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2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1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rgbClr val="262A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0064" y="4271275"/>
            <a:ext cx="792833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1"/>
          <p:cNvSpPr/>
          <p:nvPr/>
        </p:nvSpPr>
        <p:spPr>
          <a:xfrm>
            <a:off x="8371895" y="380155"/>
            <a:ext cx="772105" cy="2713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1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/pullout 1">
  <p:cSld name="TITLE_ONLY_1">
    <p:bg>
      <p:bgPr>
        <a:solidFill>
          <a:srgbClr val="0543B3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0"/>
          <p:cNvSpPr/>
          <p:nvPr/>
        </p:nvSpPr>
        <p:spPr>
          <a:xfrm>
            <a:off x="8371895" y="380155"/>
            <a:ext cx="772105" cy="2713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30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slide">
  <p:cSld name="1_Divider slide">
    <p:bg>
      <p:bgPr>
        <a:solidFill>
          <a:srgbClr val="262A33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2064" y="4271278"/>
            <a:ext cx="793551" cy="58540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5">
  <p:cSld name="TITLE_AND_TWO_COLUMNS_6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14b5d431ea2_0_117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rgbClr val="262A3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g14b5d431ea2_0_1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50064" y="4271275"/>
            <a:ext cx="792833" cy="585405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g14b5d431ea2_0_117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g14b5d431ea2_0_117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1">
  <p:cSld name="TITLE_AND_TWO_COLUMNS_1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1646f31eaf0_0_102"/>
          <p:cNvSpPr/>
          <p:nvPr/>
        </p:nvSpPr>
        <p:spPr>
          <a:xfrm>
            <a:off x="0" y="0"/>
            <a:ext cx="9144000" cy="101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Google Shape;41;g1646f31eaf0_0_102"/>
          <p:cNvPicPr preferRelativeResize="0"/>
          <p:nvPr/>
        </p:nvPicPr>
        <p:blipFill rotWithShape="1">
          <a:blip r:embed="rId2">
            <a:alphaModFix/>
          </a:blip>
          <a:srcRect b="-9683" l="-7535" r="-5779" t="-8128"/>
          <a:stretch/>
        </p:blipFill>
        <p:spPr>
          <a:xfrm>
            <a:off x="8055750" y="4325600"/>
            <a:ext cx="835000" cy="6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g1646f31eaf0_0_102"/>
          <p:cNvSpPr/>
          <p:nvPr/>
        </p:nvSpPr>
        <p:spPr>
          <a:xfrm>
            <a:off x="8371895" y="380155"/>
            <a:ext cx="772200" cy="271200"/>
          </a:xfrm>
          <a:prstGeom prst="rect">
            <a:avLst/>
          </a:prstGeom>
          <a:solidFill>
            <a:srgbClr val="FF802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80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g1646f31eaf0_0_102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157707a00a2_0_1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cf4e2b4d9f_0_1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5" Type="http://schemas.openxmlformats.org/officeDocument/2006/relationships/image" Target="../media/image24.png"/><Relationship Id="rId6" Type="http://schemas.openxmlformats.org/officeDocument/2006/relationships/image" Target="../media/image1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citizensadvice.org.uk/debt-and-money/" TargetMode="External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hyperlink" Target="https://www.nationaldebtline.org/" TargetMode="External"/><Relationship Id="rId7" Type="http://schemas.openxmlformats.org/officeDocument/2006/relationships/hyperlink" Target="http://www.moneyadvicetrust.org/Pages/default.aspx" TargetMode="External"/><Relationship Id="rId8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5" Type="http://schemas.openxmlformats.org/officeDocument/2006/relationships/image" Target="../media/image24.png"/><Relationship Id="rId6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62A33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"/>
          <p:cNvSpPr txBox="1"/>
          <p:nvPr>
            <p:ph type="ctrTitle"/>
          </p:nvPr>
        </p:nvSpPr>
        <p:spPr>
          <a:xfrm>
            <a:off x="360375" y="1253100"/>
            <a:ext cx="5870700" cy="18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GB" sz="48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How to take care of monthly money</a:t>
            </a:r>
            <a:endParaRPr b="1" sz="48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134" name="Google Shape;13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3475" y="152400"/>
            <a:ext cx="2608123" cy="2608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24" y="3306997"/>
            <a:ext cx="1053199" cy="10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"/>
          <p:cNvSpPr txBox="1"/>
          <p:nvPr/>
        </p:nvSpPr>
        <p:spPr>
          <a:xfrm>
            <a:off x="360375" y="4529800"/>
            <a:ext cx="6681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GB" sz="10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session is aimed at key stage </a:t>
            </a:r>
            <a:r>
              <a:rPr b="1" lang="en-GB" sz="1000">
                <a:solidFill>
                  <a:schemeClr val="accent2"/>
                </a:solidFill>
              </a:rPr>
              <a:t>three</a:t>
            </a:r>
            <a:r>
              <a:rPr b="1" i="0" lang="en-GB" sz="10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(recommended for Year </a:t>
            </a:r>
            <a:r>
              <a:rPr b="1" lang="en-GB" sz="1000">
                <a:solidFill>
                  <a:schemeClr val="accent2"/>
                </a:solidFill>
              </a:rPr>
              <a:t>7</a:t>
            </a:r>
            <a:r>
              <a:rPr b="1" i="0" lang="en-GB" sz="10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i="0" sz="10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cf4e2b4d9f_0_10"/>
          <p:cNvSpPr/>
          <p:nvPr/>
        </p:nvSpPr>
        <p:spPr>
          <a:xfrm>
            <a:off x="8057050" y="4201075"/>
            <a:ext cx="996600" cy="7851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1cf4e2b4d9f_0_10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10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8" name="Google Shape;228;g1cf4e2b4d9f_0_10"/>
          <p:cNvSpPr txBox="1"/>
          <p:nvPr>
            <p:ph type="ctrTitle"/>
          </p:nvPr>
        </p:nvSpPr>
        <p:spPr>
          <a:xfrm>
            <a:off x="379375" y="253750"/>
            <a:ext cx="68973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1: Choose a job for your p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rofile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3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3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9" name="Google Shape;229;g1cf4e2b4d9f_0_10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30" name="Google Shape;230;g1cf4e2b4d9f_0_10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g1cf4e2b4d9f_0_10"/>
          <p:cNvSpPr txBox="1"/>
          <p:nvPr/>
        </p:nvSpPr>
        <p:spPr>
          <a:xfrm>
            <a:off x="602100" y="1151825"/>
            <a:ext cx="8171100" cy="42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Job 1: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Bank job earning £47,000 per year. They are working in the New York office for a year so only have 10 days of holiday. They have allocated </a:t>
            </a:r>
            <a:r>
              <a:rPr b="1" lang="en-GB" sz="1600">
                <a:solidFill>
                  <a:srgbClr val="0534B3"/>
                </a:solidFill>
                <a:latin typeface="Lato"/>
                <a:ea typeface="Lato"/>
                <a:cs typeface="Lato"/>
                <a:sym typeface="Lato"/>
              </a:rPr>
              <a:t>£1,000</a:t>
            </a:r>
            <a:r>
              <a:rPr b="1" lang="en-GB" sz="1600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for the summer holiday.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Job 2: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Graphic designer earning £32,000 per year. </a:t>
            </a:r>
            <a:r>
              <a:rPr b="1" lang="en-GB" sz="1600">
                <a:solidFill>
                  <a:srgbClr val="0534B3"/>
                </a:solidFill>
                <a:latin typeface="Lato"/>
                <a:ea typeface="Lato"/>
                <a:cs typeface="Lato"/>
                <a:sym typeface="Lato"/>
              </a:rPr>
              <a:t>£600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has been allocated for their holiday.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Job 3: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Estate agent earning commission. They earn £12,000 per year base salary and an additional £3,000 from commission. Their holiday budget is </a:t>
            </a:r>
            <a:r>
              <a:rPr b="1" lang="en-GB" sz="1600">
                <a:solidFill>
                  <a:srgbClr val="0534B3"/>
                </a:solidFill>
                <a:latin typeface="Lato"/>
                <a:ea typeface="Lato"/>
                <a:cs typeface="Lato"/>
                <a:sym typeface="Lato"/>
              </a:rPr>
              <a:t>£700.</a:t>
            </a:r>
            <a:endParaRPr b="1" sz="1600">
              <a:solidFill>
                <a:srgbClr val="0534B3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534B3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Job 4: 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Barista in a family owned coffee shop in the city centre. They earn monthly wages on average of £500 and are budgeting </a:t>
            </a:r>
            <a:r>
              <a:rPr b="1" lang="en-GB" sz="1600">
                <a:solidFill>
                  <a:srgbClr val="0534B3"/>
                </a:solidFill>
                <a:latin typeface="Lato"/>
                <a:ea typeface="Lato"/>
                <a:cs typeface="Lato"/>
                <a:sym typeface="Lato"/>
              </a:rPr>
              <a:t>£350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for their summer trip.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cf4e2b4d9f_0_26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11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Google Shape;237;g1cf4e2b4d9f_0_26"/>
          <p:cNvSpPr txBox="1"/>
          <p:nvPr>
            <p:ph type="ctrTitle"/>
          </p:nvPr>
        </p:nvSpPr>
        <p:spPr>
          <a:xfrm>
            <a:off x="379375" y="253750"/>
            <a:ext cx="80097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Choose key features for the holiday 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1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(15 mins for accomodation, travel, food, activities and shopping items)</a:t>
            </a:r>
            <a:endParaRPr b="1" i="0" sz="1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Google Shape;238;g1cf4e2b4d9f_0_26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39" name="Google Shape;239;g1cf4e2b4d9f_0_26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0" name="Google Shape;240;g1cf4e2b4d9f_0_26"/>
          <p:cNvSpPr txBox="1"/>
          <p:nvPr/>
        </p:nvSpPr>
        <p:spPr>
          <a:xfrm>
            <a:off x="68700" y="1075625"/>
            <a:ext cx="5378100" cy="2878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latin typeface="Lato"/>
                <a:ea typeface="Lato"/>
                <a:cs typeface="Lato"/>
                <a:sym typeface="Lato"/>
              </a:rPr>
              <a:t>Accommodation for 4 nights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ato"/>
              <a:buAutoNum type="arabicPeriod"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Luxury resort.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Lots of restaurant options and a spa.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£100/night</a:t>
            </a:r>
            <a:endParaRPr>
              <a:solidFill>
                <a:srgbClr val="0000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ato"/>
              <a:buAutoNum type="arabicPeriod"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Resort good for groups and activities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like scuba diving and snorkelling.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£70/night</a:t>
            </a:r>
            <a:endParaRPr>
              <a:solidFill>
                <a:srgbClr val="FF00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ato"/>
              <a:buAutoNum type="arabicPeriod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Staying in a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tree house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trip in an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animal and forest preservation area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£50/night</a:t>
            </a:r>
            <a:endParaRPr>
              <a:solidFill>
                <a:srgbClr val="38761D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ato"/>
              <a:buAutoNum type="arabicPeriod"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Camping out at a music festival.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£20/night for tent reservation area</a:t>
            </a:r>
            <a:endParaRPr b="1" i="0" sz="9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1" name="Google Shape;241;g1cf4e2b4d9f_0_26"/>
          <p:cNvSpPr/>
          <p:nvPr/>
        </p:nvSpPr>
        <p:spPr>
          <a:xfrm>
            <a:off x="193500" y="4042425"/>
            <a:ext cx="4380900" cy="9702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Once you’ve chosen a suitable </a:t>
            </a:r>
            <a:r>
              <a:rPr b="1" lang="en-GB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accommodation, add the details and expense to your table</a:t>
            </a:r>
            <a:endParaRPr b="1"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2" name="Google Shape;242;g1cf4e2b4d9f_0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4928" y="1834975"/>
            <a:ext cx="3999075" cy="352062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1cf4e2b4d9f_0_26"/>
          <p:cNvSpPr/>
          <p:nvPr/>
        </p:nvSpPr>
        <p:spPr>
          <a:xfrm>
            <a:off x="5195250" y="3114000"/>
            <a:ext cx="1925700" cy="9702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cfafd655fb_0_14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12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9" name="Google Shape;249;g1cfafd655fb_0_14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Choose holiday key features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0" name="Google Shape;250;g1cfafd655fb_0_14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51" name="Google Shape;251;g1cfafd655fb_0_14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2" name="Google Shape;252;g1cfafd655fb_0_14"/>
          <p:cNvSpPr txBox="1"/>
          <p:nvPr/>
        </p:nvSpPr>
        <p:spPr>
          <a:xfrm>
            <a:off x="262800" y="1106475"/>
            <a:ext cx="8300400" cy="385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u="sng">
                <a:latin typeface="Lato"/>
                <a:ea typeface="Lato"/>
                <a:cs typeface="Lato"/>
                <a:sym typeface="Lato"/>
              </a:rPr>
              <a:t>Transport - cost is for both there and back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Lato"/>
              <a:buAutoNum type="arabicPeriod"/>
            </a:pPr>
            <a:r>
              <a:rPr lang="en-GB" sz="2200">
                <a:latin typeface="Lato"/>
                <a:ea typeface="Lato"/>
                <a:cs typeface="Lato"/>
                <a:sym typeface="Lato"/>
              </a:rPr>
              <a:t>Train - £90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Lato"/>
              <a:buAutoNum type="arabicPeriod"/>
            </a:pPr>
            <a:r>
              <a:rPr lang="en-GB" sz="2200">
                <a:latin typeface="Lato"/>
                <a:ea typeface="Lato"/>
                <a:cs typeface="Lato"/>
                <a:sym typeface="Lato"/>
              </a:rPr>
              <a:t>Aeroplane business class - £160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Lato"/>
              <a:buAutoNum type="arabicPeriod"/>
            </a:pPr>
            <a:r>
              <a:rPr lang="en-GB" sz="2200">
                <a:latin typeface="Lato"/>
                <a:ea typeface="Lato"/>
                <a:cs typeface="Lato"/>
                <a:sym typeface="Lato"/>
              </a:rPr>
              <a:t>Ferry and rental car - £95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Lato"/>
              <a:buAutoNum type="arabicPeriod"/>
            </a:pPr>
            <a:r>
              <a:rPr lang="en-GB" sz="2200">
                <a:latin typeface="Lato"/>
                <a:ea typeface="Lato"/>
                <a:cs typeface="Lato"/>
                <a:sym typeface="Lato"/>
              </a:rPr>
              <a:t>Aeroplane economy - £100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3" name="Google Shape;253;g1cfafd655fb_0_14"/>
          <p:cNvSpPr/>
          <p:nvPr/>
        </p:nvSpPr>
        <p:spPr>
          <a:xfrm>
            <a:off x="262800" y="4442475"/>
            <a:ext cx="4664700" cy="5160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Once you’ve chosen a travel option add the details and expense to your table</a:t>
            </a:r>
            <a:endParaRPr b="1"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4" name="Google Shape;254;g1cfafd655fb_0_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4928" y="1834975"/>
            <a:ext cx="3999075" cy="3520624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1cfafd655fb_0_14"/>
          <p:cNvSpPr/>
          <p:nvPr/>
        </p:nvSpPr>
        <p:spPr>
          <a:xfrm>
            <a:off x="5144925" y="4029975"/>
            <a:ext cx="1925700" cy="279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cfafd655fb_0_22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13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Google Shape;261;g1cfafd655fb_0_22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Choose holiday activities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Google Shape;262;g1cfafd655fb_0_22"/>
          <p:cNvSpPr txBox="1"/>
          <p:nvPr/>
        </p:nvSpPr>
        <p:spPr>
          <a:xfrm>
            <a:off x="1947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63" name="Google Shape;263;g1cfafd655fb_0_22"/>
          <p:cNvSpPr txBox="1"/>
          <p:nvPr/>
        </p:nvSpPr>
        <p:spPr>
          <a:xfrm>
            <a:off x="1174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4" name="Google Shape;264;g1cfafd655fb_0_22"/>
          <p:cNvSpPr txBox="1"/>
          <p:nvPr/>
        </p:nvSpPr>
        <p:spPr>
          <a:xfrm>
            <a:off x="55575" y="1151825"/>
            <a:ext cx="4353000" cy="4241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latin typeface="Lato"/>
                <a:ea typeface="Lato"/>
                <a:cs typeface="Lato"/>
                <a:sym typeface="Lato"/>
              </a:rPr>
              <a:t>Activities - choose up to 6</a:t>
            </a:r>
            <a:endParaRPr sz="1800" u="sng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Rock climbing in a group - £20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Spa treatment - £40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Music concert tickets - £40 per day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Captain Cook’s Museum - £30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Aquarium visit - £5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Art day - £10 per person with all materials thrown in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Happy Land Amusement Park - a half-day experience for £15 per person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 u="sng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5" name="Google Shape;265;g1cfafd655fb_0_22"/>
          <p:cNvSpPr txBox="1"/>
          <p:nvPr/>
        </p:nvSpPr>
        <p:spPr>
          <a:xfrm>
            <a:off x="4408500" y="1496600"/>
            <a:ext cx="4625100" cy="23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Go-Karts-1/2 day costing £7 per person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Horse riding - £30 for a day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Snorkelling - £10 for a guide and to borrow equipment for the day 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Scuba diving - £50 for a day out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Shopping - £25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Festival tickets - £40 per day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cfafd655fb_0_32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14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Google Shape;271;g1cfafd655fb_0_32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Choose holiday food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2" name="Google Shape;272;g1cfafd655fb_0_32"/>
          <p:cNvSpPr txBox="1"/>
          <p:nvPr/>
        </p:nvSpPr>
        <p:spPr>
          <a:xfrm>
            <a:off x="194755" y="12280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73" name="Google Shape;273;g1cfafd655fb_0_32"/>
          <p:cNvSpPr txBox="1"/>
          <p:nvPr/>
        </p:nvSpPr>
        <p:spPr>
          <a:xfrm>
            <a:off x="117425" y="10729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Google Shape;274;g1cfafd655fb_0_32"/>
          <p:cNvSpPr txBox="1"/>
          <p:nvPr/>
        </p:nvSpPr>
        <p:spPr>
          <a:xfrm>
            <a:off x="144900" y="1075625"/>
            <a:ext cx="5844600" cy="398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-GB" sz="1800" u="sng">
                <a:latin typeface="Lato"/>
                <a:ea typeface="Lato"/>
                <a:cs typeface="Lato"/>
                <a:sym typeface="Lato"/>
              </a:rPr>
              <a:t>Food - choose 3 lunches and 4 dinners</a:t>
            </a:r>
            <a:endParaRPr sz="1800" u="sng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Packed lunches - £2 per person per meal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Jean-Paul’s Restaurant - French fine dining cuisine costing £15 per person, but you get a free drink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Dave’s fish and chips - £5 per meal plus £1 per drink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Emily’s Mexican - £6 per main course, £3 per dessert and £1 per drink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Local cafe - £3 filled baguette of your choice and £1 for a juice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Francois’ fine dining - £20 per all inclusive meal 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Vincent’s Veggie - £10 per meal</a:t>
            </a:r>
            <a:endParaRPr sz="22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75" name="Google Shape;275;g1cfafd655fb_0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7101" y="2468225"/>
            <a:ext cx="2871425" cy="252789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g1cfafd655fb_0_32"/>
          <p:cNvSpPr/>
          <p:nvPr/>
        </p:nvSpPr>
        <p:spPr>
          <a:xfrm>
            <a:off x="6307100" y="4203975"/>
            <a:ext cx="1854900" cy="333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1cf4e2b4d9f_0_34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15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2" name="Google Shape;282;g1cf4e2b4d9f_0_34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83" name="Google Shape;283;g1cf4e2b4d9f_0_34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4" name="Google Shape;284;g1cf4e2b4d9f_0_34"/>
          <p:cNvSpPr txBox="1"/>
          <p:nvPr/>
        </p:nvSpPr>
        <p:spPr>
          <a:xfrm>
            <a:off x="602100" y="999425"/>
            <a:ext cx="7585200" cy="39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latin typeface="Lato"/>
                <a:ea typeface="Lato"/>
                <a:cs typeface="Lato"/>
                <a:sym typeface="Lato"/>
              </a:rPr>
              <a:t>Items to buy for packing  - choose up to 3 items</a:t>
            </a:r>
            <a:endParaRPr sz="1800" u="sng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New T shirts - £5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Designer t-shirt - £60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New shoes which are good for outdoorsy activities - £10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Festival accessories - £14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Tent and camping gear - £70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New warm jumper - £8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New hand bag - £12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Swimsuit - £8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5" name="Google Shape;285;g1cf4e2b4d9f_0_34"/>
          <p:cNvSpPr txBox="1"/>
          <p:nvPr>
            <p:ph type="ctrTitle"/>
          </p:nvPr>
        </p:nvSpPr>
        <p:spPr>
          <a:xfrm>
            <a:off x="379375" y="1775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Choose holiday items to buy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cfafd655fb_0_76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16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1" name="Google Shape;291;g1cfafd655fb_0_76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92" name="Google Shape;292;g1cfafd655fb_0_76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g1cfafd655fb_0_76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2: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Make sure these are listed in your table!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g1cfafd655fb_0_76"/>
          <p:cNvSpPr txBox="1"/>
          <p:nvPr/>
        </p:nvSpPr>
        <p:spPr>
          <a:xfrm>
            <a:off x="4705400" y="2214400"/>
            <a:ext cx="3659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Lato Black"/>
                <a:ea typeface="Lato Black"/>
                <a:cs typeface="Lato Black"/>
                <a:sym typeface="Lato Black"/>
              </a:rPr>
              <a:t>Don’t complete the last column just yet!</a:t>
            </a:r>
            <a:endParaRPr sz="2400"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295" name="Google Shape;295;g1cfafd655fb_0_76"/>
          <p:cNvPicPr preferRelativeResize="0"/>
          <p:nvPr/>
        </p:nvPicPr>
        <p:blipFill rotWithShape="1">
          <a:blip r:embed="rId3">
            <a:alphaModFix/>
          </a:blip>
          <a:srcRect b="15244" l="0" r="0" t="855"/>
          <a:stretch/>
        </p:blipFill>
        <p:spPr>
          <a:xfrm>
            <a:off x="433000" y="1225375"/>
            <a:ext cx="3579076" cy="3638824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g1cfafd655fb_0_76"/>
          <p:cNvSpPr/>
          <p:nvPr/>
        </p:nvSpPr>
        <p:spPr>
          <a:xfrm>
            <a:off x="433001" y="2057694"/>
            <a:ext cx="1789200" cy="2689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cfafd655fb_0_41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17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2" name="Google Shape;302;g1cfafd655fb_0_41"/>
          <p:cNvSpPr txBox="1"/>
          <p:nvPr/>
        </p:nvSpPr>
        <p:spPr>
          <a:xfrm>
            <a:off x="499555" y="10756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03" name="Google Shape;303;g1cfafd655fb_0_41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4" name="Google Shape;304;g1cfafd655fb_0_41"/>
          <p:cNvSpPr txBox="1"/>
          <p:nvPr/>
        </p:nvSpPr>
        <p:spPr>
          <a:xfrm>
            <a:off x="779400" y="706075"/>
            <a:ext cx="7585200" cy="10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latin typeface="Lato"/>
                <a:ea typeface="Lato"/>
                <a:cs typeface="Lato"/>
                <a:sym typeface="Lato"/>
              </a:rPr>
              <a:t>Complete the needs and wants column in your table</a:t>
            </a:r>
            <a:endParaRPr sz="1800" u="sng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5" name="Google Shape;305;g1cfafd655fb_0_41"/>
          <p:cNvSpPr txBox="1"/>
          <p:nvPr>
            <p:ph type="ctrTitle"/>
          </p:nvPr>
        </p:nvSpPr>
        <p:spPr>
          <a:xfrm>
            <a:off x="379375" y="558550"/>
            <a:ext cx="79896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Divide the items into wants and needs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06" name="Google Shape;306;g1cfafd655fb_0_41"/>
          <p:cNvPicPr preferRelativeResize="0"/>
          <p:nvPr/>
        </p:nvPicPr>
        <p:blipFill rotWithShape="1">
          <a:blip r:embed="rId3">
            <a:alphaModFix/>
          </a:blip>
          <a:srcRect b="17716" l="0" r="0" t="1534"/>
          <a:stretch/>
        </p:blipFill>
        <p:spPr>
          <a:xfrm>
            <a:off x="2668725" y="1547150"/>
            <a:ext cx="3410900" cy="3504774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g1cfafd655fb_0_41"/>
          <p:cNvSpPr/>
          <p:nvPr/>
        </p:nvSpPr>
        <p:spPr>
          <a:xfrm>
            <a:off x="4301675" y="1867100"/>
            <a:ext cx="600600" cy="30477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cfafd655fb_0_59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3" name="Google Shape;313;g1cfafd655fb_0_59"/>
          <p:cNvSpPr txBox="1"/>
          <p:nvPr/>
        </p:nvSpPr>
        <p:spPr>
          <a:xfrm>
            <a:off x="489224" y="247400"/>
            <a:ext cx="74298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GB" sz="2900">
                <a:solidFill>
                  <a:srgbClr val="FF8022"/>
                </a:solidFill>
                <a:latin typeface="Lato"/>
                <a:ea typeface="Lato"/>
                <a:cs typeface="Lato"/>
                <a:sym typeface="Lato"/>
              </a:rPr>
              <a:t>Stage 4 - </a:t>
            </a:r>
            <a:r>
              <a:rPr b="1" i="0" lang="en-GB" sz="2900" u="none" cap="none" strike="noStrike">
                <a:solidFill>
                  <a:srgbClr val="FF8022"/>
                </a:solidFill>
                <a:latin typeface="Lato"/>
                <a:ea typeface="Lato"/>
                <a:cs typeface="Lato"/>
                <a:sym typeface="Lato"/>
              </a:rPr>
              <a:t>Newsflash </a:t>
            </a:r>
            <a:endParaRPr b="1" i="0" sz="2900" u="none" cap="none" strike="noStrike">
              <a:solidFill>
                <a:srgbClr val="FF802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FF802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4" name="Google Shape;314;g1cfafd655fb_0_59"/>
          <p:cNvSpPr/>
          <p:nvPr/>
        </p:nvSpPr>
        <p:spPr>
          <a:xfrm>
            <a:off x="638400" y="948550"/>
            <a:ext cx="3543600" cy="3320100"/>
          </a:xfrm>
          <a:prstGeom prst="ellipse">
            <a:avLst/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Inflation means that the holiday activities are now 10% more expensive. How does this impact your budget? Do you need to change or take away any activities or shopping items? </a:t>
            </a:r>
            <a:endParaRPr b="1" sz="17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sz="15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15" name="Google Shape;315;g1cfafd655fb_0_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800" y="1191075"/>
            <a:ext cx="2726149" cy="3468974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g1cfafd655fb_0_59"/>
          <p:cNvSpPr/>
          <p:nvPr/>
        </p:nvSpPr>
        <p:spPr>
          <a:xfrm>
            <a:off x="6564575" y="1525500"/>
            <a:ext cx="516000" cy="31344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cfafd655fb_0_51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19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2" name="Google Shape;322;g1cfafd655fb_0_51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23" name="Google Shape;323;g1cfafd655fb_0_51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4" name="Google Shape;324;g1cfafd655fb_0_51"/>
          <p:cNvSpPr txBox="1"/>
          <p:nvPr/>
        </p:nvSpPr>
        <p:spPr>
          <a:xfrm>
            <a:off x="602100" y="923225"/>
            <a:ext cx="7184700" cy="4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Finding a 10% increase means finding 10% of the amount and adding it on.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For example, rock climbing in a group costs £20. If it becomes 10% more expensive, we find 10% of £20 and add it on. 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We first note that finding 10% is the same as multiplying by 0.1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Method</a:t>
            </a:r>
            <a:r>
              <a:rPr lang="en-GB" sz="1600">
                <a:latin typeface="Lato"/>
                <a:ea typeface="Lato"/>
                <a:cs typeface="Lato"/>
                <a:sym typeface="Lato"/>
              </a:rPr>
              <a:t> 1: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£20 x 0.1 = £2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£20 + £2 = £22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Method 2:</a:t>
            </a:r>
            <a:endParaRPr b="1"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Lato"/>
                <a:ea typeface="Lato"/>
                <a:cs typeface="Lato"/>
                <a:sym typeface="Lato"/>
              </a:rPr>
              <a:t>£20 x 1.2 = £22</a:t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Google Shape;325;g1cfafd655fb_0_51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: Inflation increases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26" name="Google Shape;326;g1cfafd655fb_0_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09125" y="2903325"/>
            <a:ext cx="1677800" cy="16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57707a00a2_0_154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2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2" name="Google Shape;142;g157707a00a2_0_154"/>
          <p:cNvSpPr txBox="1"/>
          <p:nvPr>
            <p:ph type="ctrTitle"/>
          </p:nvPr>
        </p:nvSpPr>
        <p:spPr>
          <a:xfrm>
            <a:off x="379375" y="253750"/>
            <a:ext cx="77316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chemeClr val="accent2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Unit outline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graphicFrame>
        <p:nvGraphicFramePr>
          <p:cNvPr id="143" name="Google Shape;143;g157707a00a2_0_154"/>
          <p:cNvGraphicFramePr/>
          <p:nvPr/>
        </p:nvGraphicFramePr>
        <p:xfrm>
          <a:off x="871975" y="1721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{83A3DEC0-B099-47AE-BFC2-B6E4E0E4BA48}</a:tableStyleId>
              </a:tblPr>
              <a:tblGrid>
                <a:gridCol w="1206500"/>
                <a:gridCol w="1206500"/>
                <a:gridCol w="1206500"/>
                <a:gridCol w="1206500"/>
                <a:gridCol w="1206500"/>
                <a:gridCol w="1206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Session 1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  <a:extLst>
                            <a:ext uri="http://customooxmlschemas.google.com/">
                              <go:slidesCustomData xmlns:go="http://customooxmlschemas.google.com/" textRoundtripDataId="0"/>
                            </a:ext>
                          </a:extLst>
                        </a:rPr>
                        <a:t>Session 2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Session 3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Session 4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Session 5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Session 6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Spending decisions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How to budget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Getting a job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rgbClr val="262A33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The impact of inflation</a:t>
                      </a:r>
                      <a:endParaRPr b="1">
                        <a:solidFill>
                          <a:srgbClr val="262A33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Making responsible spending choices</a:t>
                      </a:r>
                      <a:endParaRPr b="1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solidFill>
                            <a:schemeClr val="accent2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Decision making task!</a:t>
                      </a:r>
                      <a:endParaRPr b="1">
                        <a:solidFill>
                          <a:schemeClr val="accent2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543B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cfafd655fb_0_87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20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Google Shape;332;g1cfafd655fb_0_87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33" name="Google Shape;333;g1cfafd655fb_0_87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g1cfafd655fb_0_87"/>
          <p:cNvSpPr txBox="1"/>
          <p:nvPr/>
        </p:nvSpPr>
        <p:spPr>
          <a:xfrm>
            <a:off x="754500" y="923225"/>
            <a:ext cx="7184700" cy="13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Calculate how much money they will have left, working through row by row</a:t>
            </a:r>
            <a:endParaRPr b="1"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5" name="Google Shape;335;g1cfafd655fb_0_87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Complete the last column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6" name="Google Shape;336;g1cfafd655fb_0_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5200" y="2399850"/>
            <a:ext cx="1677800" cy="16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g1cfafd655fb_0_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01200" y="1747550"/>
            <a:ext cx="3928750" cy="4999249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g1cfafd655fb_0_87"/>
          <p:cNvSpPr/>
          <p:nvPr/>
        </p:nvSpPr>
        <p:spPr>
          <a:xfrm>
            <a:off x="4622225" y="2214400"/>
            <a:ext cx="757500" cy="31878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1cf4e2b4d9f_0_67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21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4" name="Google Shape;344;g1cf4e2b4d9f_0_67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5: 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Shar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ing learnings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5" name="Google Shape;345;g1cf4e2b4d9f_0_67"/>
          <p:cNvSpPr/>
          <p:nvPr/>
        </p:nvSpPr>
        <p:spPr>
          <a:xfrm>
            <a:off x="695500" y="3821475"/>
            <a:ext cx="1237500" cy="39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Karim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6" name="Google Shape;346;g1cf4e2b4d9f_0_67"/>
          <p:cNvSpPr/>
          <p:nvPr/>
        </p:nvSpPr>
        <p:spPr>
          <a:xfrm>
            <a:off x="2934325" y="3821475"/>
            <a:ext cx="1237500" cy="39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Zara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7" name="Google Shape;347;g1cf4e2b4d9f_0_67"/>
          <p:cNvSpPr/>
          <p:nvPr/>
        </p:nvSpPr>
        <p:spPr>
          <a:xfrm>
            <a:off x="5094824" y="3821475"/>
            <a:ext cx="1280100" cy="39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David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8" name="Google Shape;348;g1cf4e2b4d9f_0_67"/>
          <p:cNvSpPr/>
          <p:nvPr/>
        </p:nvSpPr>
        <p:spPr>
          <a:xfrm>
            <a:off x="7354900" y="3821475"/>
            <a:ext cx="1237500" cy="39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Lucy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9" name="Google Shape;349;g1cf4e2b4d9f_0_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34325" y="2257800"/>
            <a:ext cx="1237499" cy="123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1cf4e2b4d9f_0_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400" y="2255375"/>
            <a:ext cx="1237499" cy="123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g1cf4e2b4d9f_0_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37300" y="2255375"/>
            <a:ext cx="1237499" cy="123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g1cf4e2b4d9f_0_6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1350" y="2257800"/>
            <a:ext cx="1237499" cy="1237499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g1cf4e2b4d9f_0_67"/>
          <p:cNvSpPr txBox="1"/>
          <p:nvPr/>
        </p:nvSpPr>
        <p:spPr>
          <a:xfrm>
            <a:off x="481675" y="1083750"/>
            <a:ext cx="7585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Lato"/>
                <a:ea typeface="Lato"/>
                <a:cs typeface="Lato"/>
                <a:sym typeface="Lato"/>
              </a:rPr>
              <a:t>What did you find? Did you manage to keep to the budget for your profile? </a:t>
            </a:r>
            <a:endParaRPr b="1" sz="17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Lato"/>
                <a:ea typeface="Lato"/>
                <a:cs typeface="Lato"/>
                <a:sym typeface="Lato"/>
              </a:rPr>
              <a:t>What went well? What were the challenges?</a:t>
            </a:r>
            <a:endParaRPr b="1" sz="17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cf4e2b4d9f_0_42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22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9" name="Google Shape;359;g1cf4e2b4d9f_0_42"/>
          <p:cNvSpPr txBox="1"/>
          <p:nvPr>
            <p:ph type="ctrTitle"/>
          </p:nvPr>
        </p:nvSpPr>
        <p:spPr>
          <a:xfrm>
            <a:off x="379375" y="2537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Stage 6: Reflection questions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0" name="Google Shape;360;g1cf4e2b4d9f_0_42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61" name="Google Shape;361;g1cf4e2b4d9f_0_42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2" name="Google Shape;362;g1cf4e2b4d9f_0_42"/>
          <p:cNvSpPr txBox="1"/>
          <p:nvPr/>
        </p:nvSpPr>
        <p:spPr>
          <a:xfrm>
            <a:off x="602100" y="999425"/>
            <a:ext cx="7585200" cy="41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Answer the following questions</a:t>
            </a:r>
            <a:endParaRPr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Lato"/>
              <a:buAutoNum type="arabicPeriod"/>
            </a:pPr>
            <a:r>
              <a:rPr lang="en-GB" sz="2000">
                <a:latin typeface="Lato"/>
                <a:ea typeface="Lato"/>
                <a:cs typeface="Lato"/>
                <a:sym typeface="Lato"/>
              </a:rPr>
              <a:t>Did you manage to plan the holiday within your budget? Were you a cash splasher or wallet watcher? </a:t>
            </a:r>
            <a:endParaRPr sz="2000">
              <a:latin typeface="Lato"/>
              <a:ea typeface="Lato"/>
              <a:cs typeface="Lato"/>
              <a:sym typeface="Lato"/>
            </a:endParaRPr>
          </a:p>
          <a:p>
            <a: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Lato"/>
              <a:buChar char="○"/>
            </a:pPr>
            <a:r>
              <a:rPr lang="en-GB" sz="1900">
                <a:latin typeface="Lato"/>
                <a:ea typeface="Lato"/>
                <a:cs typeface="Lato"/>
                <a:sym typeface="Lato"/>
              </a:rPr>
              <a:t>How was your budgeting </a:t>
            </a:r>
            <a:r>
              <a:rPr lang="en-GB" sz="1900">
                <a:latin typeface="Lato"/>
                <a:ea typeface="Lato"/>
                <a:cs typeface="Lato"/>
                <a:sym typeface="Lato"/>
              </a:rPr>
              <a:t>different</a:t>
            </a:r>
            <a:r>
              <a:rPr lang="en-GB" sz="1900">
                <a:latin typeface="Lato"/>
                <a:ea typeface="Lato"/>
                <a:cs typeface="Lato"/>
                <a:sym typeface="Lato"/>
              </a:rPr>
              <a:t> or similar to what you expected?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Lato"/>
              <a:buAutoNum type="arabicPeriod"/>
            </a:pPr>
            <a:r>
              <a:rPr lang="en-GB" sz="2100">
                <a:latin typeface="Lato"/>
                <a:ea typeface="Lato"/>
                <a:cs typeface="Lato"/>
                <a:sym typeface="Lato"/>
              </a:rPr>
              <a:t>Does your holiday fit your person’s values and interests?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Lato"/>
              <a:ea typeface="Lato"/>
              <a:cs typeface="Lato"/>
              <a:sym typeface="Lato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Lato"/>
              <a:buAutoNum type="arabicPeriod"/>
            </a:pPr>
            <a:r>
              <a:rPr lang="en-GB" sz="2100">
                <a:latin typeface="Lato"/>
                <a:ea typeface="Lato"/>
                <a:cs typeface="Lato"/>
                <a:sym typeface="Lato"/>
              </a:rPr>
              <a:t>What are the 3 main things you’ve learnt from budgeting?</a:t>
            </a:r>
            <a:endParaRPr sz="2100"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7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1cd0fbd02b_0_1"/>
          <p:cNvSpPr txBox="1"/>
          <p:nvPr/>
        </p:nvSpPr>
        <p:spPr>
          <a:xfrm>
            <a:off x="439450" y="978750"/>
            <a:ext cx="621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g21cd0fbd02b_0_1"/>
          <p:cNvSpPr txBox="1"/>
          <p:nvPr/>
        </p:nvSpPr>
        <p:spPr>
          <a:xfrm>
            <a:off x="360374" y="629069"/>
            <a:ext cx="6625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0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By the end of the session, I will be able to:</a:t>
            </a:r>
            <a:endParaRPr b="1" i="0" sz="20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9" name="Google Shape;369;g21cd0fbd02b_0_1"/>
          <p:cNvSpPr txBox="1"/>
          <p:nvPr/>
        </p:nvSpPr>
        <p:spPr>
          <a:xfrm>
            <a:off x="439451" y="1378950"/>
            <a:ext cx="7459200" cy="16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830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ts val="2200"/>
              <a:buFont typeface="Lato"/>
              <a:buChar char="●"/>
            </a:pPr>
            <a:r>
              <a:rPr lang="en-GB" sz="2200">
                <a:solidFill>
                  <a:srgbClr val="00FF00"/>
                </a:solidFill>
                <a:latin typeface="Lato"/>
                <a:ea typeface="Lato"/>
                <a:cs typeface="Lato"/>
                <a:sym typeface="Lato"/>
              </a:rPr>
              <a:t>Budget for a holiday based on a person’s job, interests and values</a:t>
            </a:r>
            <a:endParaRPr b="0" i="0" sz="2200" u="none" cap="none" strike="noStrike">
              <a:solidFill>
                <a:srgbClr val="00FF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70" name="Google Shape;370;g21cd0fbd02b_0_1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38dbd52ed1_0_332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6" name="Google Shape;376;g138dbd52ed1_0_332"/>
          <p:cNvSpPr txBox="1"/>
          <p:nvPr/>
        </p:nvSpPr>
        <p:spPr>
          <a:xfrm>
            <a:off x="0" y="985063"/>
            <a:ext cx="9144000" cy="9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GB" sz="5600" u="none" cap="none" strike="noStrike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Any questions?</a:t>
            </a:r>
            <a:endParaRPr b="1" i="0" sz="5600" u="none" cap="none" strike="noStrike">
              <a:solidFill>
                <a:schemeClr val="accent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77" name="Google Shape;377;g138dbd52ed1_0_332"/>
          <p:cNvSpPr/>
          <p:nvPr/>
        </p:nvSpPr>
        <p:spPr>
          <a:xfrm>
            <a:off x="3806600" y="2159450"/>
            <a:ext cx="1734900" cy="1483800"/>
          </a:xfrm>
          <a:prstGeom prst="rect">
            <a:avLst/>
          </a:prstGeom>
          <a:solidFill>
            <a:srgbClr val="FF802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0" lang="en-GB" sz="9600" u="none" cap="none" strike="noStrike">
                <a:solidFill>
                  <a:srgbClr val="000000"/>
                </a:solidFill>
                <a:latin typeface="Lato Black"/>
                <a:ea typeface="Lato Black"/>
                <a:cs typeface="Lato Black"/>
                <a:sym typeface="Lato Black"/>
              </a:rPr>
              <a:t>?</a:t>
            </a:r>
            <a:endParaRPr b="0" i="0" sz="9600" u="none" cap="none" strike="noStrike">
              <a:solidFill>
                <a:srgbClr val="000000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5ff8fb44cd_0_0"/>
          <p:cNvSpPr/>
          <p:nvPr/>
        </p:nvSpPr>
        <p:spPr>
          <a:xfrm>
            <a:off x="6177819" y="1184061"/>
            <a:ext cx="2846400" cy="1995600"/>
          </a:xfrm>
          <a:prstGeom prst="rect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g25ff8fb44cd_0_0"/>
          <p:cNvSpPr txBox="1"/>
          <p:nvPr/>
        </p:nvSpPr>
        <p:spPr>
          <a:xfrm>
            <a:off x="110800" y="391125"/>
            <a:ext cx="848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Services available for people who have concerns about their personal </a:t>
            </a:r>
            <a:r>
              <a:rPr b="1" i="0" lang="en-GB" sz="1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finances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4" name="Google Shape;384;g25ff8fb44cd_0_0"/>
          <p:cNvGrpSpPr/>
          <p:nvPr/>
        </p:nvGrpSpPr>
        <p:grpSpPr>
          <a:xfrm>
            <a:off x="151999" y="1183981"/>
            <a:ext cx="2846301" cy="2013582"/>
            <a:chOff x="463400" y="1321175"/>
            <a:chExt cx="2914500" cy="2113109"/>
          </a:xfrm>
        </p:grpSpPr>
        <p:sp>
          <p:nvSpPr>
            <p:cNvPr id="385" name="Google Shape;385;g25ff8fb44cd_0_0"/>
            <p:cNvSpPr/>
            <p:nvPr/>
          </p:nvSpPr>
          <p:spPr>
            <a:xfrm>
              <a:off x="463400" y="1321175"/>
              <a:ext cx="2914500" cy="2094300"/>
            </a:xfrm>
            <a:prstGeom prst="rect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g25ff8fb44cd_0_0"/>
            <p:cNvSpPr txBox="1"/>
            <p:nvPr/>
          </p:nvSpPr>
          <p:spPr>
            <a:xfrm>
              <a:off x="1345676" y="1339984"/>
              <a:ext cx="2032200" cy="209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-GB" sz="1300" u="sng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  <a:hlinkClick r:id="rId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Citizens Advice – Debt and Money</a:t>
              </a:r>
              <a:r>
                <a:rPr b="0" i="0" lang="en-GB" sz="1300" u="none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 – This resource contains links to advice on a number of topics, including financial difficulties, cost of living and communicating with creditors.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7" name="Google Shape;387;g25ff8fb44cd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32125" y="1419947"/>
              <a:ext cx="813554" cy="9286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8" name="Google Shape;388;g25ff8fb44cd_0_0"/>
          <p:cNvSpPr txBox="1"/>
          <p:nvPr/>
        </p:nvSpPr>
        <p:spPr>
          <a:xfrm>
            <a:off x="152000" y="3312950"/>
            <a:ext cx="8872200" cy="73890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8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At school, you can speak with an adult you trust. </a:t>
            </a:r>
            <a:endParaRPr b="1" i="0" sz="18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GB" sz="18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This could be your form tutor, head of year or the school’s safeguarding officer.</a:t>
            </a:r>
            <a:endParaRPr b="1" i="0" sz="18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g25ff8fb44cd_0_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0" name="Google Shape;390;g25ff8fb44cd_0_0"/>
          <p:cNvGrpSpPr/>
          <p:nvPr/>
        </p:nvGrpSpPr>
        <p:grpSpPr>
          <a:xfrm>
            <a:off x="3164819" y="1184021"/>
            <a:ext cx="2846301" cy="1995658"/>
            <a:chOff x="3237025" y="1184050"/>
            <a:chExt cx="2914500" cy="2094300"/>
          </a:xfrm>
        </p:grpSpPr>
        <p:sp>
          <p:nvSpPr>
            <p:cNvPr id="391" name="Google Shape;391;g25ff8fb44cd_0_0"/>
            <p:cNvSpPr/>
            <p:nvPr/>
          </p:nvSpPr>
          <p:spPr>
            <a:xfrm>
              <a:off x="3237025" y="1184050"/>
              <a:ext cx="2914500" cy="2094300"/>
            </a:xfrm>
            <a:prstGeom prst="rect">
              <a:avLst/>
            </a:prstGeom>
            <a:noFill/>
            <a:ln cap="flat" cmpd="sng" w="2857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92" name="Google Shape;392;g25ff8fb44cd_0_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4950" y="1434825"/>
              <a:ext cx="666111" cy="400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3" name="Google Shape;393;g25ff8fb44cd_0_0"/>
            <p:cNvSpPr txBox="1"/>
            <p:nvPr/>
          </p:nvSpPr>
          <p:spPr>
            <a:xfrm>
              <a:off x="4068426" y="1358613"/>
              <a:ext cx="2032200" cy="1852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0" i="0" lang="en-GB" sz="1300" u="sng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  <a:hlinkClick r:id="rId6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National Debtline  – Debt and Money</a:t>
              </a:r>
              <a:r>
                <a:rPr b="0" i="0" lang="en-GB" sz="1300" u="none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 – a debt advice charity run by the </a:t>
              </a:r>
              <a:r>
                <a:rPr b="0" i="0" lang="en-GB" sz="1300" u="sng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  <a:hlinkClick r:id="rId7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Money Advice Trust</a:t>
              </a:r>
              <a:r>
                <a:rPr b="0" i="0" lang="en-GB" sz="1300" u="none" cap="none" strike="noStrike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, offering a  free and confidential debt advice service.</a:t>
              </a:r>
              <a:endParaRPr b="0" i="0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394" name="Google Shape;394;g25ff8fb44cd_0_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41200" y="1426525"/>
            <a:ext cx="876125" cy="680625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g25ff8fb44cd_0_0"/>
          <p:cNvSpPr txBox="1"/>
          <p:nvPr/>
        </p:nvSpPr>
        <p:spPr>
          <a:xfrm>
            <a:off x="7264128" y="1459325"/>
            <a:ext cx="17601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90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-GB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Childline </a:t>
            </a:r>
            <a:r>
              <a:rPr b="1" i="0" lang="en-GB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Helpline</a:t>
            </a:r>
            <a:br>
              <a:rPr b="0" i="0" lang="en-GB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</a:br>
            <a:r>
              <a:rPr b="0" i="0" lang="en-GB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080</a:t>
            </a:r>
            <a:r>
              <a:rPr b="0" i="0" lang="en-GB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0 1111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g25ff8fb44cd_0_0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466ef7c987_0_0"/>
          <p:cNvSpPr txBox="1"/>
          <p:nvPr/>
        </p:nvSpPr>
        <p:spPr>
          <a:xfrm>
            <a:off x="360375" y="270375"/>
            <a:ext cx="80310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GB" sz="2900" u="none" cap="none" strike="noStrike">
                <a:solidFill>
                  <a:srgbClr val="FF8022"/>
                </a:solidFill>
                <a:latin typeface="Lato"/>
                <a:ea typeface="Lato"/>
                <a:cs typeface="Lato"/>
                <a:sym typeface="Lato"/>
              </a:rPr>
              <a:t>Having a respectful learning environment</a:t>
            </a:r>
            <a:endParaRPr b="1" i="0" sz="2900" u="none" cap="none" strike="noStrike">
              <a:solidFill>
                <a:srgbClr val="FF802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9" name="Google Shape;149;g1466ef7c987_0_0"/>
          <p:cNvSpPr txBox="1"/>
          <p:nvPr/>
        </p:nvSpPr>
        <p:spPr>
          <a:xfrm>
            <a:off x="324100" y="1254075"/>
            <a:ext cx="76380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i="0" lang="en-GB" sz="16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We will listen to each other respectfully</a:t>
            </a:r>
            <a:endParaRPr b="1" i="0" sz="16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i="0" lang="en-GB" sz="16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We will avoid making judgements or assumptions about others</a:t>
            </a:r>
            <a:endParaRPr b="1" i="0" sz="16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i="0" lang="en-GB" sz="16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We will comment on what has been said, not the person who has said it</a:t>
            </a:r>
            <a:endParaRPr b="1" i="0" sz="16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i="0" lang="en-GB" sz="16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We won’t put anyone on the spot and we have the right to pass</a:t>
            </a:r>
            <a:endParaRPr b="1" i="0" sz="16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Lato"/>
              <a:buChar char="●"/>
            </a:pPr>
            <a:r>
              <a:rPr b="1" i="0" lang="en-GB" sz="16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We will not share personal stories or ask personal questions</a:t>
            </a:r>
            <a:endParaRPr b="1" i="0" sz="16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0" name="Google Shape;150;g1466ef7c987_0_0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32c63cc0bd_0_20"/>
          <p:cNvSpPr txBox="1"/>
          <p:nvPr/>
        </p:nvSpPr>
        <p:spPr>
          <a:xfrm>
            <a:off x="439450" y="978750"/>
            <a:ext cx="621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132c63cc0bd_0_20"/>
          <p:cNvSpPr txBox="1"/>
          <p:nvPr/>
        </p:nvSpPr>
        <p:spPr>
          <a:xfrm>
            <a:off x="0" y="1491150"/>
            <a:ext cx="9144000" cy="21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GB" sz="24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Session 6:</a:t>
            </a:r>
            <a:endParaRPr b="0" i="0" sz="24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lang="en-GB" sz="56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Budgeting for a holiday</a:t>
            </a:r>
            <a:endParaRPr b="1" i="0" sz="5600" u="none" cap="none" strike="noStrike">
              <a:solidFill>
                <a:schemeClr val="accent2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t/>
            </a:r>
            <a:endParaRPr b="1" i="0" sz="5600" u="none" cap="none" strike="noStrike">
              <a:solidFill>
                <a:schemeClr val="accent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57" name="Google Shape;157;g132c63cc0bd_0_20"/>
          <p:cNvSpPr txBox="1"/>
          <p:nvPr/>
        </p:nvSpPr>
        <p:spPr>
          <a:xfrm>
            <a:off x="8780900" y="355225"/>
            <a:ext cx="363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Lato"/>
                <a:ea typeface="Lato"/>
                <a:cs typeface="Lato"/>
                <a:sym typeface="Lato"/>
              </a:rPr>
              <a:t>4</a:t>
            </a:r>
            <a:endParaRPr b="1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57707a00a2_0_29"/>
          <p:cNvSpPr txBox="1"/>
          <p:nvPr/>
        </p:nvSpPr>
        <p:spPr>
          <a:xfrm>
            <a:off x="439450" y="978750"/>
            <a:ext cx="621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157707a00a2_0_29"/>
          <p:cNvSpPr txBox="1"/>
          <p:nvPr/>
        </p:nvSpPr>
        <p:spPr>
          <a:xfrm>
            <a:off x="360374" y="629069"/>
            <a:ext cx="6625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GB" sz="20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By the end of the session, I will be able to:</a:t>
            </a:r>
            <a:endParaRPr b="1" i="0" sz="20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4" name="Google Shape;164;g157707a00a2_0_29"/>
          <p:cNvSpPr txBox="1"/>
          <p:nvPr/>
        </p:nvSpPr>
        <p:spPr>
          <a:xfrm>
            <a:off x="488176" y="1274075"/>
            <a:ext cx="7459200" cy="16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6830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Lato"/>
              <a:buChar char="●"/>
            </a:pPr>
            <a:r>
              <a:rPr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Budget for a holiday based on a person’s job, interests and values</a:t>
            </a:r>
            <a:endParaRPr b="0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165" name="Google Shape;165;g157707a00a2_0_29"/>
          <p:cNvSpPr txBox="1"/>
          <p:nvPr>
            <p:ph idx="12" type="sldNum"/>
          </p:nvPr>
        </p:nvSpPr>
        <p:spPr>
          <a:xfrm>
            <a:off x="8676695" y="403106"/>
            <a:ext cx="473700" cy="22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57707a00a2_0_0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6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Google Shape;171;g157707a00a2_0_0"/>
          <p:cNvSpPr txBox="1"/>
          <p:nvPr>
            <p:ph type="ctrTitle"/>
          </p:nvPr>
        </p:nvSpPr>
        <p:spPr>
          <a:xfrm>
            <a:off x="379375" y="25150"/>
            <a:ext cx="73788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Holiday budget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Starter - Relink</a:t>
            </a:r>
            <a:endParaRPr b="1" i="0" sz="22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g157707a00a2_0_0"/>
          <p:cNvSpPr txBox="1"/>
          <p:nvPr/>
        </p:nvSpPr>
        <p:spPr>
          <a:xfrm>
            <a:off x="499555" y="1304231"/>
            <a:ext cx="5289665" cy="633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73" name="Google Shape;173;g157707a00a2_0_0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4" name="Google Shape;174;g157707a00a2_0_0"/>
          <p:cNvSpPr txBox="1"/>
          <p:nvPr/>
        </p:nvSpPr>
        <p:spPr>
          <a:xfrm>
            <a:off x="422225" y="1149175"/>
            <a:ext cx="7500300" cy="780300"/>
          </a:xfrm>
          <a:prstGeom prst="rect">
            <a:avLst/>
          </a:prstGeom>
          <a:solidFill>
            <a:schemeClr val="accent2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How</a:t>
            </a:r>
            <a:r>
              <a:rPr lang="en-GB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do these words connect to one another?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See how many sentences you can make </a:t>
            </a:r>
            <a:r>
              <a:rPr lang="en-GB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using</a:t>
            </a:r>
            <a:r>
              <a:rPr lang="en-GB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the keywords below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5" name="Google Shape;175;g157707a00a2_0_0"/>
          <p:cNvSpPr/>
          <p:nvPr/>
        </p:nvSpPr>
        <p:spPr>
          <a:xfrm>
            <a:off x="437850" y="213160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Budget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Google Shape;176;g157707a00a2_0_0"/>
          <p:cNvSpPr/>
          <p:nvPr/>
        </p:nvSpPr>
        <p:spPr>
          <a:xfrm>
            <a:off x="3083923" y="213160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Inflation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7" name="Google Shape;177;g157707a00a2_0_0"/>
          <p:cNvSpPr/>
          <p:nvPr/>
        </p:nvSpPr>
        <p:spPr>
          <a:xfrm>
            <a:off x="5730000" y="213160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Cost of living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Google Shape;178;g157707a00a2_0_0"/>
          <p:cNvSpPr/>
          <p:nvPr/>
        </p:nvSpPr>
        <p:spPr>
          <a:xfrm>
            <a:off x="455575" y="3061525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Income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Google Shape;179;g157707a00a2_0_0"/>
          <p:cNvSpPr/>
          <p:nvPr/>
        </p:nvSpPr>
        <p:spPr>
          <a:xfrm>
            <a:off x="3083925" y="3061525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Wants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g157707a00a2_0_0"/>
          <p:cNvSpPr/>
          <p:nvPr/>
        </p:nvSpPr>
        <p:spPr>
          <a:xfrm>
            <a:off x="5730000" y="3061525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Expenses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Google Shape;181;g157707a00a2_0_0"/>
          <p:cNvSpPr/>
          <p:nvPr/>
        </p:nvSpPr>
        <p:spPr>
          <a:xfrm>
            <a:off x="5730000" y="399145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Needs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2" name="Google Shape;182;g157707a00a2_0_0"/>
          <p:cNvSpPr/>
          <p:nvPr/>
        </p:nvSpPr>
        <p:spPr>
          <a:xfrm>
            <a:off x="3083925" y="399145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Critical consumer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3" name="Google Shape;183;g157707a00a2_0_0"/>
          <p:cNvSpPr/>
          <p:nvPr/>
        </p:nvSpPr>
        <p:spPr>
          <a:xfrm>
            <a:off x="437850" y="3991450"/>
            <a:ext cx="2244300" cy="633300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Lato"/>
                <a:ea typeface="Lato"/>
                <a:cs typeface="Lato"/>
                <a:sym typeface="Lato"/>
              </a:rPr>
              <a:t>External pressures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1cd0fbd02b_0_8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7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Google Shape;189;g21cd0fbd02b_0_8"/>
          <p:cNvSpPr txBox="1"/>
          <p:nvPr>
            <p:ph type="ctrTitle"/>
          </p:nvPr>
        </p:nvSpPr>
        <p:spPr>
          <a:xfrm>
            <a:off x="379375" y="25150"/>
            <a:ext cx="73788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Introduction to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h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olida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y budgeting!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Google Shape;190;g21cd0fbd02b_0_8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191" name="Google Shape;191;g21cd0fbd02b_0_8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2" name="Google Shape;192;g21cd0fbd02b_0_8"/>
          <p:cNvSpPr txBox="1"/>
          <p:nvPr/>
        </p:nvSpPr>
        <p:spPr>
          <a:xfrm>
            <a:off x="3044825" y="1149175"/>
            <a:ext cx="5883300" cy="37458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Lato"/>
                <a:ea typeface="Lato"/>
                <a:cs typeface="Lato"/>
                <a:sym typeface="Lato"/>
              </a:rPr>
              <a:t>People take holidays during different periods of their lives and sometimes go away.  A week in Spain, a city break to Paris, a camping trip in the Lake District, or somewhere completely different! 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Lato"/>
                <a:ea typeface="Lato"/>
                <a:cs typeface="Lato"/>
                <a:sym typeface="Lato"/>
              </a:rPr>
              <a:t>It doesn’t matter where people go - one of the most important things is </a:t>
            </a:r>
            <a:r>
              <a:rPr b="1" lang="en-GB" sz="1500">
                <a:latin typeface="Lato"/>
                <a:ea typeface="Lato"/>
                <a:cs typeface="Lato"/>
                <a:sym typeface="Lato"/>
              </a:rPr>
              <a:t>sticking to a budget</a:t>
            </a:r>
            <a:r>
              <a:rPr lang="en-GB" sz="1500">
                <a:latin typeface="Lato"/>
                <a:ea typeface="Lato"/>
                <a:cs typeface="Lato"/>
                <a:sym typeface="Lato"/>
              </a:rPr>
              <a:t> when  deciding where to go and what to do. Someone wouldn’t want to spend all of their money on flights and a fancy hotel and have nothing left over to spend while on holiday. 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You’re going to use what you have learned about budgeting to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plan a perfect holiday for a profile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Begin with the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big expenses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such as accommodation (a place to stay) and travel.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How much of the budget will you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keep aside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for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spending money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while away? How much money needs to be kept aside </a:t>
            </a:r>
            <a:r>
              <a:rPr b="1" lang="en-GB">
                <a:latin typeface="Lato"/>
                <a:ea typeface="Lato"/>
                <a:cs typeface="Lato"/>
                <a:sym typeface="Lato"/>
              </a:rPr>
              <a:t>in case something happens that has not been planned for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3" name="Google Shape;193;g21cd0fbd02b_0_8"/>
          <p:cNvPicPr preferRelativeResize="0"/>
          <p:nvPr/>
        </p:nvPicPr>
        <p:blipFill rotWithShape="1">
          <a:blip r:embed="rId3">
            <a:alphaModFix/>
          </a:blip>
          <a:srcRect b="0" l="0" r="7774" t="0"/>
          <a:stretch/>
        </p:blipFill>
        <p:spPr>
          <a:xfrm>
            <a:off x="1" y="1304225"/>
            <a:ext cx="3044825" cy="330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g1cfafd655fb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99450"/>
            <a:ext cx="9144000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1cfafd655fb_0_0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8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Google Shape;200;g1cfafd655fb_0_0"/>
          <p:cNvSpPr txBox="1"/>
          <p:nvPr>
            <p:ph type="ctrTitle"/>
          </p:nvPr>
        </p:nvSpPr>
        <p:spPr>
          <a:xfrm>
            <a:off x="379375" y="101350"/>
            <a:ext cx="57021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Activity</a:t>
            </a:r>
            <a:r>
              <a:rPr b="1" i="0" lang="en-GB" sz="2900" u="none" cap="none" strike="noStrik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instructions</a:t>
            </a:r>
            <a:endParaRPr b="1" i="0" sz="2900" u="none" cap="none" strike="noStrike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1" name="Google Shape;201;g1cfafd655fb_0_0"/>
          <p:cNvSpPr txBox="1"/>
          <p:nvPr/>
        </p:nvSpPr>
        <p:spPr>
          <a:xfrm>
            <a:off x="499555" y="1304231"/>
            <a:ext cx="5289600" cy="6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rgbClr val="FF8022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02" name="Google Shape;202;g1cfafd655fb_0_0"/>
          <p:cNvSpPr txBox="1"/>
          <p:nvPr/>
        </p:nvSpPr>
        <p:spPr>
          <a:xfrm>
            <a:off x="422225" y="1149175"/>
            <a:ext cx="6556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3" name="Google Shape;203;g1cfafd655fb_0_0"/>
          <p:cNvSpPr txBox="1"/>
          <p:nvPr/>
        </p:nvSpPr>
        <p:spPr>
          <a:xfrm>
            <a:off x="602100" y="999425"/>
            <a:ext cx="8102400" cy="2853600"/>
          </a:xfrm>
          <a:prstGeom prst="rect">
            <a:avLst/>
          </a:prstGeom>
          <a:solidFill>
            <a:srgbClr val="E0EBFE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Lato"/>
              <a:buChar char="●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In pairs you are going to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plan an ideal five-day summer holiday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for the person’s profile you have been given.  </a:t>
            </a:r>
            <a:endParaRPr sz="1700">
              <a:latin typeface="Lato"/>
              <a:ea typeface="Lato"/>
              <a:cs typeface="Lato"/>
              <a:sym typeface="Lato"/>
            </a:endParaRPr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Lato"/>
              <a:buChar char="○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There are 4 profiles: Karim, David, Lucy and Zara.</a:t>
            </a:r>
            <a:endParaRPr sz="1700"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Lato"/>
              <a:buChar char="●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The holiday lasts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5 days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, but you only need to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book activities for 3 days 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because the first and last days are travel days.</a:t>
            </a:r>
            <a:endParaRPr sz="1700"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Lato"/>
              <a:buChar char="●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Your profile will need to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travel there and back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,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book accommodation for 4 nights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,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eat 4 dinners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and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5 lunches,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and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enjoy various activities.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 </a:t>
            </a:r>
            <a:endParaRPr sz="1700">
              <a:latin typeface="Lato"/>
              <a:ea typeface="Lato"/>
              <a:cs typeface="Lato"/>
              <a:sym typeface="Lato"/>
            </a:endParaRPr>
          </a:p>
          <a:p>
            <a:pPr indent="-3365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Font typeface="Lato"/>
              <a:buChar char="○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Breakfast is included at all of the accommodations.</a:t>
            </a:r>
            <a:endParaRPr sz="1700"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Lato"/>
              <a:buChar char="●"/>
            </a:pPr>
            <a:r>
              <a:rPr lang="en-GB" sz="1700">
                <a:latin typeface="Lato"/>
                <a:ea typeface="Lato"/>
                <a:cs typeface="Lato"/>
                <a:sym typeface="Lato"/>
              </a:rPr>
              <a:t>You can choose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up to 6 activities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and </a:t>
            </a:r>
            <a:r>
              <a:rPr b="1" lang="en-GB" sz="1700">
                <a:latin typeface="Lato"/>
                <a:ea typeface="Lato"/>
                <a:cs typeface="Lato"/>
                <a:sym typeface="Lato"/>
              </a:rPr>
              <a:t>3 items of shopping</a:t>
            </a:r>
            <a:r>
              <a:rPr lang="en-GB" sz="1700">
                <a:latin typeface="Lato"/>
                <a:ea typeface="Lato"/>
                <a:cs typeface="Lato"/>
                <a:sym typeface="Lato"/>
              </a:rPr>
              <a:t> for them. </a:t>
            </a:r>
            <a:endParaRPr sz="2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Google Shape;204;g1cfafd655fb_0_0"/>
          <p:cNvSpPr txBox="1"/>
          <p:nvPr/>
        </p:nvSpPr>
        <p:spPr>
          <a:xfrm>
            <a:off x="602100" y="3965425"/>
            <a:ext cx="8102400" cy="912600"/>
          </a:xfrm>
          <a:prstGeom prst="rect">
            <a:avLst/>
          </a:prstGeom>
          <a:solidFill>
            <a:schemeClr val="accent6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Your role is to plan a trip that best matches the profile of the person given to you.</a:t>
            </a:r>
            <a:endParaRPr b="1" sz="22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cfafd655fb_0_98"/>
          <p:cNvSpPr/>
          <p:nvPr/>
        </p:nvSpPr>
        <p:spPr>
          <a:xfrm>
            <a:off x="8057050" y="4201075"/>
            <a:ext cx="996600" cy="7851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1cfafd655fb_0_98"/>
          <p:cNvSpPr txBox="1"/>
          <p:nvPr>
            <p:ph idx="12" type="sldNum"/>
          </p:nvPr>
        </p:nvSpPr>
        <p:spPr>
          <a:xfrm>
            <a:off x="8595309" y="3039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9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1" name="Google Shape;211;g1cfafd655fb_0_98"/>
          <p:cNvSpPr txBox="1"/>
          <p:nvPr>
            <p:ph type="ctrTitle"/>
          </p:nvPr>
        </p:nvSpPr>
        <p:spPr>
          <a:xfrm>
            <a:off x="379375" y="482350"/>
            <a:ext cx="7585200" cy="5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2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Meet your profile!</a:t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lang="en-GB" sz="19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(5 mins)</a:t>
            </a:r>
            <a:endParaRPr b="1" sz="1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2900">
              <a:solidFill>
                <a:schemeClr val="accent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2" name="Google Shape;212;g1cfafd655fb_0_98"/>
          <p:cNvSpPr/>
          <p:nvPr/>
        </p:nvSpPr>
        <p:spPr>
          <a:xfrm>
            <a:off x="695500" y="3821475"/>
            <a:ext cx="1237500" cy="533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Karim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Google Shape;213;g1cfafd655fb_0_98"/>
          <p:cNvSpPr/>
          <p:nvPr/>
        </p:nvSpPr>
        <p:spPr>
          <a:xfrm>
            <a:off x="2934325" y="3821475"/>
            <a:ext cx="1237500" cy="533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Zara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4" name="Google Shape;214;g1cfafd655fb_0_98"/>
          <p:cNvSpPr/>
          <p:nvPr/>
        </p:nvSpPr>
        <p:spPr>
          <a:xfrm>
            <a:off x="5094824" y="3821475"/>
            <a:ext cx="1280100" cy="533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David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5" name="Google Shape;215;g1cfafd655fb_0_98"/>
          <p:cNvSpPr/>
          <p:nvPr/>
        </p:nvSpPr>
        <p:spPr>
          <a:xfrm>
            <a:off x="7354900" y="3821475"/>
            <a:ext cx="1237500" cy="533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-GB" sz="2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Lucy</a:t>
            </a:r>
            <a:endParaRPr b="1" i="0" sz="22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6" name="Google Shape;216;g1cfafd655fb_0_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34325" y="2486400"/>
            <a:ext cx="1237499" cy="123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7" name="Google Shape;217;g1cfafd655fb_0_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400" y="2483975"/>
            <a:ext cx="1237499" cy="123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8" name="Google Shape;218;g1cfafd655fb_0_9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37300" y="2483975"/>
            <a:ext cx="1237499" cy="123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9" name="Google Shape;219;g1cfafd655fb_0_9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1350" y="2486400"/>
            <a:ext cx="1237499" cy="123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0" name="Google Shape;220;g1cfafd655fb_0_98"/>
          <p:cNvSpPr txBox="1"/>
          <p:nvPr/>
        </p:nvSpPr>
        <p:spPr>
          <a:xfrm>
            <a:off x="329275" y="1007550"/>
            <a:ext cx="75852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Read </a:t>
            </a:r>
            <a:r>
              <a:rPr b="1" lang="en-GB" sz="1600">
                <a:latin typeface="Lato"/>
                <a:ea typeface="Lato"/>
                <a:cs typeface="Lato"/>
                <a:sym typeface="Lato"/>
              </a:rPr>
              <a:t>through</a:t>
            </a:r>
            <a:r>
              <a:rPr b="1" lang="en-GB" sz="1600">
                <a:latin typeface="Lato"/>
                <a:ea typeface="Lato"/>
                <a:cs typeface="Lato"/>
                <a:sym typeface="Lato"/>
              </a:rPr>
              <a:t> your person’s background and choose a job that would suit them. The jobs are listed in your booklets and on the following slide. </a:t>
            </a:r>
            <a:endParaRPr b="1" sz="16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Lato"/>
                <a:ea typeface="Lato"/>
                <a:cs typeface="Lato"/>
                <a:sym typeface="Lato"/>
              </a:rPr>
              <a:t>Then work out 10% of the holiday budget which will be kept aside for emergencies - this is known as contingency money.</a:t>
            </a:r>
            <a:endParaRPr b="1" sz="16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g1cfafd655fb_0_98"/>
          <p:cNvSpPr/>
          <p:nvPr/>
        </p:nvSpPr>
        <p:spPr>
          <a:xfrm>
            <a:off x="706850" y="4487825"/>
            <a:ext cx="7888500" cy="5160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Stretch - what kind of external pressures might these people face?</a:t>
            </a:r>
            <a:endParaRPr b="1"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LIC_Presentation">
  <a:themeElements>
    <a:clrScheme name="Simple Light">
      <a:dk1>
        <a:srgbClr val="262A33"/>
      </a:dk1>
      <a:lt1>
        <a:srgbClr val="FFFFFF"/>
      </a:lt1>
      <a:dk2>
        <a:srgbClr val="262A33"/>
      </a:dk2>
      <a:lt2>
        <a:srgbClr val="262A33"/>
      </a:lt2>
      <a:accent1>
        <a:srgbClr val="0543B3"/>
      </a:accent1>
      <a:accent2>
        <a:srgbClr val="FF8022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43B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LIC_Presentation">
  <a:themeElements>
    <a:clrScheme name="Simple Light">
      <a:dk1>
        <a:srgbClr val="262A33"/>
      </a:dk1>
      <a:lt1>
        <a:srgbClr val="FFFFFF"/>
      </a:lt1>
      <a:dk2>
        <a:srgbClr val="262A33"/>
      </a:dk2>
      <a:lt2>
        <a:srgbClr val="262A33"/>
      </a:lt2>
      <a:accent1>
        <a:srgbClr val="0543B3"/>
      </a:accent1>
      <a:accent2>
        <a:srgbClr val="FF8022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43B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FLIC_Presentation">
  <a:themeElements>
    <a:clrScheme name="Simple Light">
      <a:dk1>
        <a:srgbClr val="262A33"/>
      </a:dk1>
      <a:lt1>
        <a:srgbClr val="FFFFFF"/>
      </a:lt1>
      <a:dk2>
        <a:srgbClr val="262A33"/>
      </a:dk2>
      <a:lt2>
        <a:srgbClr val="262A33"/>
      </a:lt2>
      <a:accent1>
        <a:srgbClr val="0543B3"/>
      </a:accent1>
      <a:accent2>
        <a:srgbClr val="FF8022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43B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Charlotte Jessop</dc:creator>
</cp:coreProperties>
</file>