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57" r:id="rId6"/>
    <p:sldMasterId id="21474836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Lst>
  <p:sldSz cy="5143500" cx="9144000"/>
  <p:notesSz cx="6858000" cy="9144000"/>
  <p:embeddedFontLst>
    <p:embeddedFont>
      <p:font typeface="Lato"/>
      <p:regular r:id="rId42"/>
      <p:bold r:id="rId43"/>
      <p:italic r:id="rId44"/>
      <p:boldItalic r:id="rId45"/>
    </p:embeddedFont>
    <p:embeddedFont>
      <p:font typeface="Lato Black"/>
      <p:bold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27">
          <p15:clr>
            <a:srgbClr val="A4A3A4"/>
          </p15:clr>
        </p15:guide>
      </p15:sldGuideLst>
    </p:ext>
    <p:ext uri="GoogleSlidesCustomDataVersion2">
      <go:slidesCustomData xmlns:go="http://customooxmlschemas.google.com/" r:id="rId48" roundtripDataSignature="AMtx7mjacnwNH4iXDD6sWoImPq46KbuB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BF562F-7F32-439E-9363-72E6C3E0EA65}">
  <a:tblStyle styleId="{8BBF562F-7F32-439E-9363-72E6C3E0EA6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2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20" Type="http://schemas.openxmlformats.org/officeDocument/2006/relationships/slide" Target="slides/slide12.xml"/><Relationship Id="rId42" Type="http://schemas.openxmlformats.org/officeDocument/2006/relationships/font" Target="fonts/Lato-regular.fntdata"/><Relationship Id="rId41" Type="http://schemas.openxmlformats.org/officeDocument/2006/relationships/slide" Target="slides/slide33.xml"/><Relationship Id="rId22" Type="http://schemas.openxmlformats.org/officeDocument/2006/relationships/slide" Target="slides/slide14.xml"/><Relationship Id="rId44" Type="http://schemas.openxmlformats.org/officeDocument/2006/relationships/font" Target="fonts/Lato-italic.fntdata"/><Relationship Id="rId21" Type="http://schemas.openxmlformats.org/officeDocument/2006/relationships/slide" Target="slides/slide13.xml"/><Relationship Id="rId43" Type="http://schemas.openxmlformats.org/officeDocument/2006/relationships/font" Target="fonts/Lato-bold.fntdata"/><Relationship Id="rId24" Type="http://schemas.openxmlformats.org/officeDocument/2006/relationships/slide" Target="slides/slide16.xml"/><Relationship Id="rId46" Type="http://schemas.openxmlformats.org/officeDocument/2006/relationships/font" Target="fonts/LatoBlack-bold.fntdata"/><Relationship Id="rId23" Type="http://schemas.openxmlformats.org/officeDocument/2006/relationships/slide" Target="slides/slide15.xml"/><Relationship Id="rId45" Type="http://schemas.openxmlformats.org/officeDocument/2006/relationships/font" Target="fonts/Lato-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48" Type="http://customschemas.google.com/relationships/presentationmetadata" Target="metadata"/><Relationship Id="rId25" Type="http://schemas.openxmlformats.org/officeDocument/2006/relationships/slide" Target="slides/slide17.xml"/><Relationship Id="rId47" Type="http://schemas.openxmlformats.org/officeDocument/2006/relationships/font" Target="fonts/LatoBlack-boldItalic.fntdata"/><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1.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slide" Target="slides/slide27.xml"/><Relationship Id="rId12" Type="http://schemas.openxmlformats.org/officeDocument/2006/relationships/slide" Target="slides/slide4.xml"/><Relationship Id="rId34" Type="http://schemas.openxmlformats.org/officeDocument/2006/relationships/slide" Target="slides/slide26.xml"/><Relationship Id="rId15" Type="http://schemas.openxmlformats.org/officeDocument/2006/relationships/slide" Target="slides/slide7.xml"/><Relationship Id="rId37" Type="http://schemas.openxmlformats.org/officeDocument/2006/relationships/slide" Target="slides/slide29.xml"/><Relationship Id="rId14" Type="http://schemas.openxmlformats.org/officeDocument/2006/relationships/slide" Target="slides/slide6.xml"/><Relationship Id="rId36" Type="http://schemas.openxmlformats.org/officeDocument/2006/relationships/slide" Target="slides/slide28.xml"/><Relationship Id="rId17" Type="http://schemas.openxmlformats.org/officeDocument/2006/relationships/slide" Target="slides/slide9.xml"/><Relationship Id="rId39" Type="http://schemas.openxmlformats.org/officeDocument/2006/relationships/slide" Target="slides/slide31.xml"/><Relationship Id="rId16" Type="http://schemas.openxmlformats.org/officeDocument/2006/relationships/slide" Target="slides/slide8.xml"/><Relationship Id="rId38" Type="http://schemas.openxmlformats.org/officeDocument/2006/relationships/slide" Target="slides/slide30.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west.mymoneysense.com/teachers/resources-8-12s/topic-8-what-affects-my-choices-about-money/lesson-pla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How to recognise and resist spending pressures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084e356e1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g2084e356e1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14caaae82f0_0_2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g14caaae82f0_0_2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35a92d921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135a92d921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4caaae82f0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g14caaae82f0_0_1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573171dd2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g2573171dd2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instruction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Students use the worksheet to consider other brands that use similar </a:t>
            </a:r>
            <a:r>
              <a:rPr lang="en-GB">
                <a:latin typeface="Lato"/>
                <a:ea typeface="Lato"/>
                <a:cs typeface="Lato"/>
                <a:sym typeface="Lato"/>
              </a:rPr>
              <a:t>advertising</a:t>
            </a:r>
            <a:r>
              <a:rPr lang="en-GB">
                <a:latin typeface="Lato"/>
                <a:ea typeface="Lato"/>
                <a:cs typeface="Lato"/>
                <a:sym typeface="Lato"/>
              </a:rPr>
              <a:t> techniques. The techniques are then listed slide by slide for teacher </a:t>
            </a:r>
            <a:r>
              <a:rPr lang="en-GB">
                <a:latin typeface="Lato"/>
                <a:ea typeface="Lato"/>
                <a:cs typeface="Lato"/>
                <a:sym typeface="Lato"/>
              </a:rPr>
              <a:t>referral</a:t>
            </a:r>
            <a:r>
              <a:rPr lang="en-GB">
                <a:latin typeface="Lato"/>
                <a:ea typeface="Lato"/>
                <a:cs typeface="Lato"/>
                <a:sym typeface="Lato"/>
              </a:rPr>
              <a:t>. Students can also use mini whiteboards to give examples as the teacher goes through the slides.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Equally if teacher circulation provides adequate feedback, the following 8 slides can be skipped through.</a:t>
            </a:r>
            <a:endParaRPr>
              <a:latin typeface="Lato"/>
              <a:ea typeface="Lato"/>
              <a:cs typeface="Lato"/>
              <a:sym typeface="La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4caaae82f0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 name="Google Shape;264;g14caaae82f0_0_1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a:t>
            </a:r>
            <a:r>
              <a:rPr b="1" lang="en-GB">
                <a:latin typeface="Lato"/>
                <a:ea typeface="Lato"/>
                <a:cs typeface="Lato"/>
                <a:sym typeface="Lato"/>
              </a:rPr>
              <a:t>instruction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For each example, ask students to come up with other real world examples.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Make worksheet.</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to what extent to these techniques influence young people?</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which do you think are most powerful and why?</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rgbClr val="444746"/>
                </a:solidFill>
                <a:highlight>
                  <a:srgbClr val="FFFFFF"/>
                </a:highlight>
                <a:latin typeface="Lato"/>
                <a:ea typeface="Lato"/>
                <a:cs typeface="Lato"/>
                <a:sym typeface="Lato"/>
              </a:rPr>
              <a:t>stretch - can you think of examples where these have been used?</a:t>
            </a:r>
            <a:endParaRPr>
              <a:latin typeface="Lato"/>
              <a:ea typeface="Lato"/>
              <a:cs typeface="Lato"/>
              <a:sym typeface="Lat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14caaae82f0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g14caaae82f0_0_1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4caaae82f0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g14caaae82f0_0_1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655c67f175f10b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g655c67f175f10be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4caaae82f0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g14caaae82f0_0_2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Note that there may be others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1575e96a1fb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g1575e96a1fb_0_2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4caaae82f0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5" name="Google Shape;315;g14caaae82f0_0_1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1ab604fc137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g1ab604fc137_0_1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Additional context</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Lots of e-commerce companies use social proof and it has shown that it increases revenue for the businesses. </a:t>
            </a:r>
            <a:endParaRPr>
              <a:latin typeface="Lato"/>
              <a:ea typeface="Lato"/>
              <a:cs typeface="Lato"/>
              <a:sym typeface="La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2173793e920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g2173793e920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Additional context</a:t>
            </a:r>
            <a:endParaRPr b="1"/>
          </a:p>
          <a:p>
            <a:pPr indent="0" lvl="0" marL="0" rtl="0" algn="l">
              <a:lnSpc>
                <a:spcPct val="100000"/>
              </a:lnSpc>
              <a:spcBef>
                <a:spcPts val="0"/>
              </a:spcBef>
              <a:spcAft>
                <a:spcPts val="0"/>
              </a:spcAft>
              <a:buSzPts val="1100"/>
              <a:buNone/>
            </a:pPr>
            <a:r>
              <a:rPr lang="en-GB"/>
              <a:t>Lots of e-commerce companies use social proof and it has shown that it increases revenue for the businesses.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14caaae82f0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g14caaae82f0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spcBef>
                <a:spcPts val="0"/>
              </a:spcBef>
              <a:spcAft>
                <a:spcPts val="0"/>
              </a:spcAft>
              <a:buSzPts val="1100"/>
              <a:buNone/>
            </a:pPr>
            <a:r>
              <a:rPr lang="en-GB">
                <a:solidFill>
                  <a:schemeClr val="dk1"/>
                </a:solidFill>
                <a:latin typeface="Lato"/>
                <a:ea typeface="Lato"/>
                <a:cs typeface="Lato"/>
                <a:sym typeface="Lato"/>
              </a:rPr>
              <a:t>Students to write answers down in their notebooks.</a:t>
            </a:r>
            <a:endParaRPr>
              <a:solidFill>
                <a:schemeClr val="dk1"/>
              </a:solidFill>
              <a:latin typeface="Lato"/>
              <a:ea typeface="Lato"/>
              <a:cs typeface="Lato"/>
              <a:sym typeface="Lato"/>
            </a:endParaRPr>
          </a:p>
          <a:p>
            <a:pPr indent="0" lvl="0" marL="0" rtl="0" algn="l">
              <a:spcBef>
                <a:spcPts val="0"/>
              </a:spcBef>
              <a:spcAft>
                <a:spcPts val="0"/>
              </a:spcAft>
              <a:buSzPts val="1100"/>
              <a:buNone/>
            </a:pPr>
            <a:r>
              <a:t/>
            </a:r>
            <a:endParaRPr>
              <a:solidFill>
                <a:schemeClr val="dk1"/>
              </a:solidFill>
              <a:latin typeface="Lato"/>
              <a:ea typeface="Lato"/>
              <a:cs typeface="Lato"/>
              <a:sym typeface="Lato"/>
            </a:endParaRPr>
          </a:p>
          <a:p>
            <a:pPr indent="0" lvl="0" marL="0" rtl="0" algn="l">
              <a:spcBef>
                <a:spcPts val="0"/>
              </a:spcBef>
              <a:spcAft>
                <a:spcPts val="0"/>
              </a:spcAft>
              <a:buSzPts val="1100"/>
              <a:buNone/>
            </a:pPr>
            <a:r>
              <a:rPr lang="en-GB">
                <a:solidFill>
                  <a:schemeClr val="dk1"/>
                </a:solidFill>
                <a:latin typeface="Lato"/>
                <a:ea typeface="Lato"/>
                <a:cs typeface="Lato"/>
                <a:sym typeface="Lato"/>
              </a:rPr>
              <a:t>Additional context</a:t>
            </a:r>
            <a:endParaRPr>
              <a:solidFill>
                <a:schemeClr val="dk1"/>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rPr lang="en-GB">
                <a:solidFill>
                  <a:schemeClr val="dk1"/>
                </a:solidFill>
                <a:latin typeface="Lato"/>
                <a:ea typeface="Lato"/>
                <a:cs typeface="Lato"/>
                <a:sym typeface="Lato"/>
              </a:rPr>
              <a:t>Other advertising techniques may include personalisation (e.g. welcome back ‘name’) and emotional appeal (e.g. charity adverts).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15a32486968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g15a32486968_0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latin typeface="Lato"/>
                <a:ea typeface="Lato"/>
                <a:cs typeface="Lato"/>
                <a:sym typeface="Lato"/>
              </a:rPr>
              <a:t>Remember that when we choose a product there will be lots of other similar products available on the market. Some may even be better, or better value!</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Adverts try to influence us to buy </a:t>
            </a:r>
            <a:r>
              <a:rPr i="1" lang="en-GB">
                <a:latin typeface="Lato"/>
                <a:ea typeface="Lato"/>
                <a:cs typeface="Lato"/>
                <a:sym typeface="Lato"/>
              </a:rPr>
              <a:t>their </a:t>
            </a:r>
            <a:r>
              <a:rPr lang="en-GB">
                <a:latin typeface="Lato"/>
                <a:ea typeface="Lato"/>
                <a:cs typeface="Lato"/>
                <a:sym typeface="Lato"/>
              </a:rPr>
              <a:t>products.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Teacher prompt questions</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Why did you choose that advert? What </a:t>
            </a:r>
            <a:r>
              <a:rPr lang="en-GB">
                <a:solidFill>
                  <a:schemeClr val="dk1"/>
                </a:solidFill>
                <a:latin typeface="Lato"/>
                <a:ea typeface="Lato"/>
                <a:cs typeface="Lato"/>
                <a:sym typeface="Lato"/>
              </a:rPr>
              <a:t>Advertising</a:t>
            </a:r>
            <a:r>
              <a:rPr lang="en-GB">
                <a:solidFill>
                  <a:schemeClr val="dk1"/>
                </a:solidFill>
                <a:latin typeface="Lato"/>
                <a:ea typeface="Lato"/>
                <a:cs typeface="Lato"/>
                <a:sym typeface="Lato"/>
              </a:rPr>
              <a:t> techniques were used?</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 product something that you need or want to spend your money on?</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there a cost saving if you buy one vs the other?</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Might we sometimes want to go for the more expensive option?</a:t>
            </a:r>
            <a:endParaRPr>
              <a:solidFill>
                <a:schemeClr val="dk1"/>
              </a:solidFill>
              <a:latin typeface="Lato"/>
              <a:ea typeface="Lato"/>
              <a:cs typeface="Lato"/>
              <a:sym typeface="Lato"/>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ab604fc137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g1ab604fc137_0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lt1"/>
              </a:buClr>
              <a:buSzPts val="1700"/>
              <a:buFont typeface="Lato"/>
              <a:buChar char="●"/>
            </a:pPr>
            <a:r>
              <a:rPr lang="en-GB" sz="1700">
                <a:solidFill>
                  <a:schemeClr val="lt1"/>
                </a:solidFill>
                <a:latin typeface="Lato"/>
                <a:ea typeface="Lato"/>
                <a:cs typeface="Lato"/>
                <a:sym typeface="Lato"/>
              </a:rPr>
              <a:t>Differentiating between wants and needs</a:t>
            </a:r>
            <a:endParaRPr sz="1700">
              <a:solidFill>
                <a:schemeClr val="lt1"/>
              </a:solidFill>
              <a:latin typeface="Lato"/>
              <a:ea typeface="Lato"/>
              <a:cs typeface="Lato"/>
              <a:sym typeface="Lato"/>
            </a:endParaRPr>
          </a:p>
          <a:p>
            <a:pPr indent="-336550" lvl="0" marL="457200" rtl="0" algn="l">
              <a:lnSpc>
                <a:spcPct val="115000"/>
              </a:lnSpc>
              <a:spcBef>
                <a:spcPts val="0"/>
              </a:spcBef>
              <a:spcAft>
                <a:spcPts val="0"/>
              </a:spcAft>
              <a:buClr>
                <a:schemeClr val="lt1"/>
              </a:buClr>
              <a:buSzPts val="1700"/>
              <a:buFont typeface="Lato"/>
              <a:buChar char="●"/>
            </a:pPr>
            <a:r>
              <a:rPr lang="en-GB" sz="1700">
                <a:solidFill>
                  <a:schemeClr val="lt1"/>
                </a:solidFill>
                <a:latin typeface="Lato"/>
                <a:ea typeface="Lato"/>
                <a:cs typeface="Lato"/>
                <a:sym typeface="Lato"/>
              </a:rPr>
              <a:t>Considering cost per use</a:t>
            </a:r>
            <a:endParaRPr sz="1700">
              <a:solidFill>
                <a:schemeClr val="lt1"/>
              </a:solidFill>
              <a:latin typeface="Lato"/>
              <a:ea typeface="Lato"/>
              <a:cs typeface="Lato"/>
              <a:sym typeface="Lato"/>
            </a:endParaRPr>
          </a:p>
          <a:p>
            <a:pPr indent="-336550" lvl="0" marL="457200" rtl="0" algn="l">
              <a:lnSpc>
                <a:spcPct val="115000"/>
              </a:lnSpc>
              <a:spcBef>
                <a:spcPts val="0"/>
              </a:spcBef>
              <a:spcAft>
                <a:spcPts val="0"/>
              </a:spcAft>
              <a:buClr>
                <a:schemeClr val="lt1"/>
              </a:buClr>
              <a:buSzPts val="1700"/>
              <a:buFont typeface="Lato"/>
              <a:buChar char="●"/>
            </a:pPr>
            <a:r>
              <a:rPr lang="en-GB" sz="1700">
                <a:solidFill>
                  <a:schemeClr val="lt1"/>
                </a:solidFill>
                <a:latin typeface="Lato"/>
                <a:ea typeface="Lato"/>
                <a:cs typeface="Lato"/>
                <a:sym typeface="Lato"/>
              </a:rPr>
              <a:t>Consider external influences and decide what’s most important to you</a:t>
            </a:r>
            <a:endParaRPr sz="1700">
              <a:solidFill>
                <a:schemeClr val="lt1"/>
              </a:solidFill>
              <a:latin typeface="Lato"/>
              <a:ea typeface="Lato"/>
              <a:cs typeface="Lato"/>
              <a:sym typeface="Lato"/>
            </a:endParaRPr>
          </a:p>
          <a:p>
            <a:pPr indent="-336550" lvl="0" marL="457200" rtl="0" algn="l">
              <a:lnSpc>
                <a:spcPct val="115000"/>
              </a:lnSpc>
              <a:spcBef>
                <a:spcPts val="0"/>
              </a:spcBef>
              <a:spcAft>
                <a:spcPts val="0"/>
              </a:spcAft>
              <a:buClr>
                <a:schemeClr val="lt1"/>
              </a:buClr>
              <a:buSzPts val="1700"/>
              <a:buFont typeface="Lato"/>
              <a:buChar char="●"/>
            </a:pPr>
            <a:r>
              <a:rPr lang="en-GB" sz="1700">
                <a:solidFill>
                  <a:schemeClr val="lt1"/>
                </a:solidFill>
                <a:latin typeface="Lato"/>
                <a:ea typeface="Lato"/>
                <a:cs typeface="Lato"/>
                <a:sym typeface="Lato"/>
              </a:rPr>
              <a:t>Recognise advertising techniques when looking at products and decide whether you really want/need that product or have been convinced by a good advertisement</a:t>
            </a:r>
            <a:endParaRPr sz="1700">
              <a:solidFill>
                <a:schemeClr val="lt1"/>
              </a:solidFill>
              <a:latin typeface="Lato"/>
              <a:ea typeface="Lato"/>
              <a:cs typeface="Lato"/>
              <a:sym typeface="Lato"/>
            </a:endParaRPr>
          </a:p>
          <a:p>
            <a:pPr indent="-336550" lvl="0" marL="457200" rtl="0" algn="l">
              <a:lnSpc>
                <a:spcPct val="115000"/>
              </a:lnSpc>
              <a:spcBef>
                <a:spcPts val="0"/>
              </a:spcBef>
              <a:spcAft>
                <a:spcPts val="0"/>
              </a:spcAft>
              <a:buClr>
                <a:schemeClr val="lt1"/>
              </a:buClr>
              <a:buSzPts val="1700"/>
              <a:buFont typeface="Lato"/>
              <a:buChar char="●"/>
            </a:pPr>
            <a:r>
              <a:rPr lang="en-GB" sz="1700">
                <a:solidFill>
                  <a:schemeClr val="lt1"/>
                </a:solidFill>
                <a:latin typeface="Lato"/>
                <a:ea typeface="Lato"/>
                <a:cs typeface="Lato"/>
                <a:sym typeface="Lato"/>
              </a:rPr>
              <a:t>Consider the price of the item and whether the same product can be bought at a lower price</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1e223141fb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8" name="Google Shape;378;g1e223141fb0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Prompt questions</a:t>
            </a:r>
            <a:endParaRPr b="1">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AutoNum type="arabicPeriod"/>
            </a:pPr>
            <a:r>
              <a:rPr lang="en-GB">
                <a:solidFill>
                  <a:schemeClr val="dk1"/>
                </a:solidFill>
                <a:latin typeface="Lato"/>
                <a:ea typeface="Lato"/>
                <a:cs typeface="Lato"/>
                <a:sym typeface="Lato"/>
              </a:rPr>
              <a:t>What can we learn from Poku about making better buying decisions?</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AutoNum type="arabicPeriod"/>
            </a:pPr>
            <a:r>
              <a:rPr lang="en-GB">
                <a:solidFill>
                  <a:schemeClr val="dk1"/>
                </a:solidFill>
                <a:latin typeface="Lato"/>
                <a:ea typeface="Lato"/>
                <a:cs typeface="Lato"/>
                <a:sym typeface="Lato"/>
              </a:rPr>
              <a:t>What other tools can we use or questions can we ask to help us make informed spending decisions?</a:t>
            </a:r>
            <a:endParaRPr>
              <a:solidFill>
                <a:schemeClr val="dk1"/>
              </a:solidFill>
              <a:latin typeface="Lato"/>
              <a:ea typeface="Lato"/>
              <a:cs typeface="Lato"/>
              <a:sym typeface="Lato"/>
            </a:endParaRPr>
          </a:p>
          <a:p>
            <a:pPr indent="0" lvl="0" marL="0" rtl="0" algn="l">
              <a:spcBef>
                <a:spcPts val="0"/>
              </a:spcBef>
              <a:spcAft>
                <a:spcPts val="0"/>
              </a:spcAft>
              <a:buNone/>
            </a:pPr>
            <a:r>
              <a:rPr lang="en-GB">
                <a:solidFill>
                  <a:schemeClr val="dk1"/>
                </a:solidFill>
                <a:latin typeface="Lato"/>
                <a:ea typeface="Lato"/>
                <a:cs typeface="Lato"/>
                <a:sym typeface="Lato"/>
              </a:rPr>
              <a:t>Teacher explanation</a:t>
            </a:r>
            <a:endParaRPr>
              <a:solidFill>
                <a:schemeClr val="dk1"/>
              </a:solidFill>
              <a:latin typeface="Lato"/>
              <a:ea typeface="Lato"/>
              <a:cs typeface="Lato"/>
              <a:sym typeface="Lato"/>
            </a:endParaRPr>
          </a:p>
          <a:p>
            <a:pPr indent="-298450" lvl="0" marL="457200" rtl="0" algn="l">
              <a:lnSpc>
                <a:spcPct val="100000"/>
              </a:lnSpc>
              <a:spcBef>
                <a:spcPts val="0"/>
              </a:spcBef>
              <a:spcAft>
                <a:spcPts val="0"/>
              </a:spcAft>
              <a:buSzPts val="1100"/>
              <a:buFont typeface="Lato"/>
              <a:buChar char="●"/>
            </a:pPr>
            <a:r>
              <a:rPr lang="en-GB">
                <a:latin typeface="Lato"/>
                <a:ea typeface="Lato"/>
                <a:cs typeface="Lato"/>
                <a:sym typeface="Lato"/>
              </a:rPr>
              <a:t>Before making a purchase, it’s important to consider how long the item will last and how many times the item will be used. That way we can be more discerning/ savvy when it comes to purchase decisions.</a:t>
            </a:r>
            <a:endParaRPr>
              <a:latin typeface="Lato"/>
              <a:ea typeface="Lato"/>
              <a:cs typeface="Lato"/>
              <a:sym typeface="Lato"/>
            </a:endParaRPr>
          </a:p>
          <a:p>
            <a:pPr indent="-298450" lvl="0" marL="457200" rtl="0" algn="l">
              <a:lnSpc>
                <a:spcPct val="100000"/>
              </a:lnSpc>
              <a:spcBef>
                <a:spcPts val="0"/>
              </a:spcBef>
              <a:spcAft>
                <a:spcPts val="0"/>
              </a:spcAft>
              <a:buSzPts val="1100"/>
              <a:buFont typeface="Lato"/>
              <a:buChar char="●"/>
            </a:pPr>
            <a:r>
              <a:rPr lang="en-GB">
                <a:latin typeface="Lato"/>
                <a:ea typeface="Lato"/>
                <a:cs typeface="Lato"/>
                <a:sym typeface="Lato"/>
              </a:rPr>
              <a:t>Encourage students to use learning from the entire unit. Responses can be found on the following slide (listed below). Students may have others not listed.</a:t>
            </a:r>
            <a:endParaRPr>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Differentiating between wants and needs</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Considering cost per use</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 external influences and decide what’s most important to you</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Recognise advertising techniques when looking at products and decide whether you really want/need that product or have been convinced by a good advertisement</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 the price of the item and whether the same product can be bought at a lower price</a:t>
            </a:r>
            <a:endParaRPr>
              <a:solidFill>
                <a:schemeClr val="dk1"/>
              </a:solidFill>
              <a:latin typeface="Lato"/>
              <a:ea typeface="Lato"/>
              <a:cs typeface="Lato"/>
              <a:sym typeface="La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14caaae82f0_0_2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7" name="Google Shape;387;g14caaae82f0_0_2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1575e96a1fb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5" name="Google Shape;395;g1575e96a1fb_0_2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220ffb3cb6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g220ffb3cb65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1466ef7c98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g1466ef7c98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575e96a1fb_0_3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g1575e96a1fb_0_3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3de74f69f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8" name="Google Shape;428;g23de74f69f7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23de74f69f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23de74f69f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Lato"/>
                <a:ea typeface="Lato"/>
                <a:cs typeface="Lato"/>
                <a:sym typeface="Lato"/>
              </a:rPr>
              <a:t>Delivery instruction</a:t>
            </a:r>
            <a:endParaRPr b="1">
              <a:latin typeface="Lato"/>
              <a:ea typeface="Lato"/>
              <a:cs typeface="Lato"/>
              <a:sym typeface="Lato"/>
            </a:endParaRPr>
          </a:p>
          <a:p>
            <a:pPr indent="0" lvl="0" marL="0" rtl="0" algn="l">
              <a:spcBef>
                <a:spcPts val="0"/>
              </a:spcBef>
              <a:spcAft>
                <a:spcPts val="0"/>
              </a:spcAft>
              <a:buNone/>
            </a:pPr>
            <a:r>
              <a:rPr lang="en-GB">
                <a:latin typeface="Lato"/>
                <a:ea typeface="Lato"/>
                <a:cs typeface="Lato"/>
                <a:sym typeface="Lato"/>
              </a:rPr>
              <a:t>Stretch - ask students to have a more specific audience in mind for their advert. They should describe this audience such as vegetarians, music loves, environmentally conscious consumers etc.</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23de74f69f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 name="Google Shape;444;g23de74f69f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Lato"/>
                <a:ea typeface="Lato"/>
                <a:cs typeface="Lato"/>
                <a:sym typeface="Lato"/>
              </a:rPr>
              <a:t>Delivery instruction</a:t>
            </a:r>
            <a:r>
              <a:rPr lang="en-GB">
                <a:latin typeface="Lato"/>
                <a:ea typeface="Lato"/>
                <a:cs typeface="Lato"/>
                <a:sym typeface="Lato"/>
              </a:rPr>
              <a:t> </a:t>
            </a:r>
            <a:endParaRPr>
              <a:latin typeface="Lato"/>
              <a:ea typeface="Lato"/>
              <a:cs typeface="Lato"/>
              <a:sym typeface="Lato"/>
            </a:endParaRPr>
          </a:p>
          <a:p>
            <a:pPr indent="0" lvl="0" marL="0" rtl="0" algn="l">
              <a:spcBef>
                <a:spcPts val="0"/>
              </a:spcBef>
              <a:spcAft>
                <a:spcPts val="0"/>
              </a:spcAft>
              <a:buNone/>
            </a:pPr>
            <a:r>
              <a:rPr lang="en-GB">
                <a:latin typeface="Lato"/>
                <a:ea typeface="Lato"/>
                <a:cs typeface="Lato"/>
                <a:sym typeface="Lato"/>
              </a:rPr>
              <a:t>Pairs to switch adverts and complete the table, commenting on each criteria. THen students use full sentences to comment on the positives and ways to improve. </a:t>
            </a:r>
            <a:endParaRPr>
              <a:latin typeface="Lato"/>
              <a:ea typeface="Lato"/>
              <a:cs typeface="Lato"/>
              <a:sym typeface="La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132c63cc0bd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g132c63cc0bd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See Money Matters lesson 5</a:t>
            </a:r>
            <a:endParaRPr>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u="sng">
                <a:solidFill>
                  <a:schemeClr val="hlink"/>
                </a:solidFill>
                <a:hlinkClick r:id="rId2"/>
              </a:rPr>
              <a:t>https://natwest.mymoneysense.com/teachers/resources-8-12s/topic-8-what-affects-my-choices-about-money/lesson-plan/</a:t>
            </a:r>
            <a:endParaRPr>
              <a:solidFill>
                <a:schemeClr val="dk1"/>
              </a:solidFill>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14caaae82f0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g14caaae82f0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14caaae82f0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g14caaae82f0_0_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Teacher explanation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It’s easy to spend money on things we don’t really need or even </a:t>
            </a:r>
            <a:r>
              <a:rPr lang="en-GB">
                <a:latin typeface="Lato"/>
                <a:ea typeface="Lato"/>
                <a:cs typeface="Lato"/>
                <a:sym typeface="Lato"/>
              </a:rPr>
              <a:t>particularly</a:t>
            </a:r>
            <a:r>
              <a:rPr lang="en-GB">
                <a:latin typeface="Lato"/>
                <a:ea typeface="Lato"/>
                <a:cs typeface="Lato"/>
                <a:sym typeface="Lato"/>
              </a:rPr>
              <a:t> want because of compelling and engaging advertisements; or because we feel pressured into spending on something that someone else says is important. By understanding the different pressures, people can make more informed money choices and make better budgeting decisions.</a:t>
            </a:r>
            <a:endParaRPr>
              <a:latin typeface="Lato"/>
              <a:ea typeface="Lato"/>
              <a:cs typeface="Lato"/>
              <a:sym typeface="Lat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4fe42345ec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g14fe42345ec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Teacher guidance notes</a:t>
            </a:r>
            <a:endParaRPr b="1">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2600"/>
              <a:buFont typeface="Arial"/>
              <a:buNone/>
            </a:pPr>
            <a:r>
              <a:rPr lang="en-GB">
                <a:solidFill>
                  <a:schemeClr val="dk1"/>
                </a:solidFill>
                <a:latin typeface="Lato"/>
                <a:ea typeface="Lato"/>
                <a:cs typeface="Lato"/>
                <a:sym typeface="Lato"/>
              </a:rPr>
              <a:t>There are lots of pressures in our lives, whether from individuals or companies, that will influence our spending behaviours. Here are a few. </a:t>
            </a:r>
            <a:endParaRPr i="1">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solidFill>
                <a:schemeClr val="dk1"/>
              </a:solidFill>
              <a:latin typeface="Lato"/>
              <a:ea typeface="Lato"/>
              <a:cs typeface="Lato"/>
              <a:sym typeface="Lat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4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14caaae82f0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g14caaae82f0_0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highlight>
                  <a:srgbClr val="FFFFFF"/>
                </a:highlight>
                <a:latin typeface="Lato"/>
                <a:ea typeface="Lato"/>
                <a:cs typeface="Lato"/>
                <a:sym typeface="Lato"/>
              </a:rPr>
              <a:t>Delivery instructions</a:t>
            </a:r>
            <a:endParaRPr b="1">
              <a:solidFill>
                <a:schemeClr val="dk1"/>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highlight>
                  <a:srgbClr val="FFFFFF"/>
                </a:highlight>
                <a:latin typeface="Lato"/>
                <a:ea typeface="Lato"/>
                <a:cs typeface="Lato"/>
                <a:sym typeface="Lato"/>
              </a:rPr>
              <a:t>Alternative delivery method is to group students into 5, with each student taking a different character and feeding back to each other in small groups. </a:t>
            </a:r>
            <a:endParaRPr>
              <a:solidFill>
                <a:schemeClr val="dk1"/>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highlight>
                  <a:srgbClr val="FFFFFF"/>
                </a:highlight>
                <a:latin typeface="Lato"/>
                <a:ea typeface="Lato"/>
                <a:cs typeface="Lato"/>
                <a:sym typeface="Lato"/>
              </a:rPr>
              <a:t>While circulating, ask students in their groups which influence was most convincing and why. </a:t>
            </a:r>
            <a:endParaRPr>
              <a:solidFill>
                <a:schemeClr val="dk1"/>
              </a:solidFill>
              <a:latin typeface="Lato"/>
              <a:ea typeface="Lato"/>
              <a:cs typeface="Lato"/>
              <a:sym typeface="La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7" name="Shape 7"/>
        <p:cNvGrpSpPr/>
        <p:nvPr/>
      </p:nvGrpSpPr>
      <p:grpSpPr>
        <a:xfrm>
          <a:off x="0" y="0"/>
          <a:ext cx="0" cy="0"/>
          <a:chOff x="0" y="0"/>
          <a:chExt cx="0" cy="0"/>
        </a:xfrm>
      </p:grpSpPr>
      <p:pic>
        <p:nvPicPr>
          <p:cNvPr id="8" name="Google Shape;8;p26"/>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9" name="Google Shape;9;p26"/>
          <p:cNvPicPr preferRelativeResize="0"/>
          <p:nvPr/>
        </p:nvPicPr>
        <p:blipFill rotWithShape="1">
          <a:blip r:embed="rId3">
            <a:alphaModFix/>
          </a:blip>
          <a:srcRect b="-2277" l="-4222" r="-3757" t="-2440"/>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45" name="Shape 45"/>
        <p:cNvGrpSpPr/>
        <p:nvPr/>
      </p:nvGrpSpPr>
      <p:grpSpPr>
        <a:xfrm>
          <a:off x="0" y="0"/>
          <a:ext cx="0" cy="0"/>
          <a:chOff x="0" y="0"/>
          <a:chExt cx="0" cy="0"/>
        </a:xfrm>
      </p:grpSpPr>
      <p:sp>
        <p:nvSpPr>
          <p:cNvPr id="46" name="Google Shape;46;g139b5aa61ea_0_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47" name="Google Shape;47;g139b5aa61ea_0_65"/>
          <p:cNvPicPr preferRelativeResize="0"/>
          <p:nvPr/>
        </p:nvPicPr>
        <p:blipFill rotWithShape="1">
          <a:blip r:embed="rId2">
            <a:alphaModFix/>
          </a:blip>
          <a:srcRect b="-5224" l="-1905" r="-1091" t="-5235"/>
          <a:stretch/>
        </p:blipFill>
        <p:spPr>
          <a:xfrm>
            <a:off x="426625" y="302950"/>
            <a:ext cx="2516427" cy="696225"/>
          </a:xfrm>
          <a:prstGeom prst="rect">
            <a:avLst/>
          </a:prstGeom>
          <a:noFill/>
          <a:ln>
            <a:noFill/>
          </a:ln>
        </p:spPr>
      </p:pic>
      <p:pic>
        <p:nvPicPr>
          <p:cNvPr id="48" name="Google Shape;48;g139b5aa61ea_0_65"/>
          <p:cNvPicPr preferRelativeResize="0"/>
          <p:nvPr/>
        </p:nvPicPr>
        <p:blipFill rotWithShape="1">
          <a:blip r:embed="rId3">
            <a:alphaModFix/>
          </a:blip>
          <a:srcRect b="-2279" l="-4222" r="-3757" t="-2440"/>
          <a:stretch/>
        </p:blipFill>
        <p:spPr>
          <a:xfrm rot="-5400000">
            <a:off x="7182681" y="3219806"/>
            <a:ext cx="2039601" cy="1978026"/>
          </a:xfrm>
          <a:prstGeom prst="rect">
            <a:avLst/>
          </a:prstGeom>
          <a:noFill/>
          <a:ln>
            <a:noFill/>
          </a:ln>
        </p:spPr>
      </p:pic>
      <p:sp>
        <p:nvSpPr>
          <p:cNvPr id="49" name="Google Shape;49;g139b5aa61ea_0_65"/>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50" name="Google Shape;50;g139b5aa61ea_0_65"/>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pos="302">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51" name="Shape 51"/>
        <p:cNvGrpSpPr/>
        <p:nvPr/>
      </p:nvGrpSpPr>
      <p:grpSpPr>
        <a:xfrm>
          <a:off x="0" y="0"/>
          <a:ext cx="0" cy="0"/>
          <a:chOff x="0" y="0"/>
          <a:chExt cx="0" cy="0"/>
        </a:xfrm>
      </p:grpSpPr>
      <p:pic>
        <p:nvPicPr>
          <p:cNvPr id="52" name="Google Shape;52;g139b5aa61ea_0_71"/>
          <p:cNvPicPr preferRelativeResize="0"/>
          <p:nvPr/>
        </p:nvPicPr>
        <p:blipFill rotWithShape="1">
          <a:blip r:embed="rId2">
            <a:alphaModFix/>
          </a:blip>
          <a:srcRect b="-8414" l="-5675" r="-7635" t="-10644"/>
          <a:stretch/>
        </p:blipFill>
        <p:spPr>
          <a:xfrm>
            <a:off x="8069450" y="4311925"/>
            <a:ext cx="835000" cy="650200"/>
          </a:xfrm>
          <a:prstGeom prst="rect">
            <a:avLst/>
          </a:prstGeom>
          <a:noFill/>
          <a:ln>
            <a:noFill/>
          </a:ln>
        </p:spPr>
      </p:pic>
      <p:sp>
        <p:nvSpPr>
          <p:cNvPr id="53" name="Google Shape;53;g139b5aa61ea_0_7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54" name="Google Shape;54;g139b5aa61ea_0_7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55" name="Google Shape;55;g139b5aa61ea_0_71"/>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56" name="Shape 56"/>
        <p:cNvGrpSpPr/>
        <p:nvPr/>
      </p:nvGrpSpPr>
      <p:grpSpPr>
        <a:xfrm>
          <a:off x="0" y="0"/>
          <a:ext cx="0" cy="0"/>
          <a:chOff x="0" y="0"/>
          <a:chExt cx="0" cy="0"/>
        </a:xfrm>
      </p:grpSpPr>
      <p:pic>
        <p:nvPicPr>
          <p:cNvPr id="57" name="Google Shape;57;g139b5aa61ea_0_76"/>
          <p:cNvPicPr preferRelativeResize="0"/>
          <p:nvPr/>
        </p:nvPicPr>
        <p:blipFill rotWithShape="1">
          <a:blip r:embed="rId2">
            <a:alphaModFix/>
          </a:blip>
          <a:srcRect b="-8414" l="-5675" r="-7635" t="-10644"/>
          <a:stretch/>
        </p:blipFill>
        <p:spPr>
          <a:xfrm>
            <a:off x="8069450" y="4311925"/>
            <a:ext cx="835000" cy="650200"/>
          </a:xfrm>
          <a:prstGeom prst="rect">
            <a:avLst/>
          </a:prstGeom>
          <a:noFill/>
          <a:ln>
            <a:noFill/>
          </a:ln>
        </p:spPr>
      </p:pic>
      <p:sp>
        <p:nvSpPr>
          <p:cNvPr id="58" name="Google Shape;58;g139b5aa61ea_0_76"/>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59" name="Google Shape;59;g139b5aa61ea_0_76"/>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60" name="Google Shape;60;g139b5aa61ea_0_76"/>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type="secHead">
  <p:cSld name="SECTION_HEADER">
    <p:bg>
      <p:bgPr>
        <a:solidFill>
          <a:srgbClr val="262A33"/>
        </a:solidFill>
      </p:bgPr>
    </p:bg>
    <p:spTree>
      <p:nvGrpSpPr>
        <p:cNvPr id="61" name="Shape 61"/>
        <p:cNvGrpSpPr/>
        <p:nvPr/>
      </p:nvGrpSpPr>
      <p:grpSpPr>
        <a:xfrm>
          <a:off x="0" y="0"/>
          <a:ext cx="0" cy="0"/>
          <a:chOff x="0" y="0"/>
          <a:chExt cx="0" cy="0"/>
        </a:xfrm>
      </p:grpSpPr>
      <p:sp>
        <p:nvSpPr>
          <p:cNvPr id="62" name="Google Shape;62;g139b5aa61ea_0_81"/>
          <p:cNvSpPr txBox="1"/>
          <p:nvPr/>
        </p:nvSpPr>
        <p:spPr>
          <a:xfrm>
            <a:off x="388800" y="298800"/>
            <a:ext cx="6785400" cy="781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rgbClr val="FF8022"/>
                </a:solidFill>
                <a:latin typeface="Lato"/>
                <a:ea typeface="Lato"/>
                <a:cs typeface="Lato"/>
                <a:sym typeface="Lato"/>
              </a:rPr>
              <a:t>Contents</a:t>
            </a:r>
            <a:endParaRPr b="1" i="0" sz="2400" u="none" cap="none" strike="noStrike">
              <a:solidFill>
                <a:srgbClr val="FF8022"/>
              </a:solidFill>
              <a:latin typeface="Lato"/>
              <a:ea typeface="Lato"/>
              <a:cs typeface="Lato"/>
              <a:sym typeface="Lato"/>
            </a:endParaRPr>
          </a:p>
        </p:txBody>
      </p:sp>
      <p:pic>
        <p:nvPicPr>
          <p:cNvPr id="63" name="Google Shape;63;g139b5aa61ea_0_81"/>
          <p:cNvPicPr preferRelativeResize="0"/>
          <p:nvPr/>
        </p:nvPicPr>
        <p:blipFill rotWithShape="1">
          <a:blip r:embed="rId2">
            <a:alphaModFix/>
          </a:blip>
          <a:srcRect b="-8414" l="-5675" r="-7635" t="-10644"/>
          <a:stretch/>
        </p:blipFill>
        <p:spPr>
          <a:xfrm>
            <a:off x="8069450" y="4311925"/>
            <a:ext cx="835000" cy="650200"/>
          </a:xfrm>
          <a:prstGeom prst="rect">
            <a:avLst/>
          </a:prstGeom>
          <a:noFill/>
          <a:ln>
            <a:noFill/>
          </a:ln>
        </p:spPr>
      </p:pic>
      <p:sp>
        <p:nvSpPr>
          <p:cNvPr id="64" name="Google Shape;64;g139b5aa61ea_0_8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65" name="Google Shape;65;g139b5aa61ea_0_8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66" name="Google Shape;66;g139b5aa61ea_0_81"/>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67" name="Shape 67"/>
        <p:cNvGrpSpPr/>
        <p:nvPr/>
      </p:nvGrpSpPr>
      <p:grpSpPr>
        <a:xfrm>
          <a:off x="0" y="0"/>
          <a:ext cx="0" cy="0"/>
          <a:chOff x="0" y="0"/>
          <a:chExt cx="0" cy="0"/>
        </a:xfrm>
      </p:grpSpPr>
      <p:pic>
        <p:nvPicPr>
          <p:cNvPr id="68" name="Google Shape;68;g139b5aa61ea_0_87"/>
          <p:cNvPicPr preferRelativeResize="0"/>
          <p:nvPr/>
        </p:nvPicPr>
        <p:blipFill rotWithShape="1">
          <a:blip r:embed="rId2">
            <a:alphaModFix/>
          </a:blip>
          <a:srcRect b="-8414" l="-5675" r="-7635" t="-10644"/>
          <a:stretch/>
        </p:blipFill>
        <p:spPr>
          <a:xfrm>
            <a:off x="8069450" y="4311925"/>
            <a:ext cx="835000" cy="650200"/>
          </a:xfrm>
          <a:prstGeom prst="rect">
            <a:avLst/>
          </a:prstGeom>
          <a:noFill/>
          <a:ln>
            <a:noFill/>
          </a:ln>
        </p:spPr>
      </p:pic>
      <p:sp>
        <p:nvSpPr>
          <p:cNvPr id="69" name="Google Shape;69;g139b5aa61ea_0_87"/>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70" name="Google Shape;70;g139b5aa61ea_0_87"/>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71" name="Google Shape;71;g139b5aa61ea_0_87"/>
          <p:cNvSpPr txBox="1"/>
          <p:nvPr>
            <p:ph idx="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72" name="Shape 72"/>
        <p:cNvGrpSpPr/>
        <p:nvPr/>
      </p:nvGrpSpPr>
      <p:grpSpPr>
        <a:xfrm>
          <a:off x="0" y="0"/>
          <a:ext cx="0" cy="0"/>
          <a:chOff x="0" y="0"/>
          <a:chExt cx="0" cy="0"/>
        </a:xfrm>
      </p:grpSpPr>
      <p:pic>
        <p:nvPicPr>
          <p:cNvPr id="73" name="Google Shape;73;g139b5aa61ea_0_97"/>
          <p:cNvPicPr preferRelativeResize="0"/>
          <p:nvPr/>
        </p:nvPicPr>
        <p:blipFill rotWithShape="1">
          <a:blip r:embed="rId2">
            <a:alphaModFix/>
          </a:blip>
          <a:srcRect b="-8414" l="-5675" r="-7635" t="-10644"/>
          <a:stretch/>
        </p:blipFill>
        <p:spPr>
          <a:xfrm>
            <a:off x="8069450" y="4311925"/>
            <a:ext cx="835000" cy="650200"/>
          </a:xfrm>
          <a:prstGeom prst="rect">
            <a:avLst/>
          </a:prstGeom>
          <a:noFill/>
          <a:ln>
            <a:noFill/>
          </a:ln>
        </p:spPr>
      </p:pic>
      <p:sp>
        <p:nvSpPr>
          <p:cNvPr id="74" name="Google Shape;74;g139b5aa61ea_0_97"/>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75" name="Google Shape;75;g139b5aa61ea_0_97"/>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76" name="Shape 76"/>
        <p:cNvGrpSpPr/>
        <p:nvPr/>
      </p:nvGrpSpPr>
      <p:grpSpPr>
        <a:xfrm>
          <a:off x="0" y="0"/>
          <a:ext cx="0" cy="0"/>
          <a:chOff x="0" y="0"/>
          <a:chExt cx="0" cy="0"/>
        </a:xfrm>
      </p:grpSpPr>
      <p:sp>
        <p:nvSpPr>
          <p:cNvPr id="77" name="Google Shape;77;g139b5aa61ea_0_10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8" name="Google Shape;78;g139b5aa61ea_0_101"/>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
        <p:nvSpPr>
          <p:cNvPr id="79" name="Google Shape;79;g139b5aa61ea_0_101"/>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80" name="Google Shape;80;g139b5aa61ea_0_10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1">
  <p:cSld name="Divider slide 2">
    <p:spTree>
      <p:nvGrpSpPr>
        <p:cNvPr id="81" name="Shape 81"/>
        <p:cNvGrpSpPr/>
        <p:nvPr/>
      </p:nvGrpSpPr>
      <p:grpSpPr>
        <a:xfrm>
          <a:off x="0" y="0"/>
          <a:ext cx="0" cy="0"/>
          <a:chOff x="0" y="0"/>
          <a:chExt cx="0" cy="0"/>
        </a:xfrm>
      </p:grpSpPr>
      <p:sp>
        <p:nvSpPr>
          <p:cNvPr id="82" name="Google Shape;82;g139b5aa61ea_0_106"/>
          <p:cNvSpPr txBox="1"/>
          <p:nvPr>
            <p:ph idx="12" type="sldNum"/>
          </p:nvPr>
        </p:nvSpPr>
        <p:spPr>
          <a:xfrm>
            <a:off x="8372475" y="403225"/>
            <a:ext cx="4731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1pPr>
            <a:lvl2pPr indent="0" lvl="1"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2pPr>
            <a:lvl3pPr indent="0" lvl="2"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3pPr>
            <a:lvl4pPr indent="0" lvl="3"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4pPr>
            <a:lvl5pPr indent="0" lvl="4"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5pPr>
            <a:lvl6pPr indent="0" lvl="5"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6pPr>
            <a:lvl7pPr indent="0" lvl="6"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7pPr>
            <a:lvl8pPr indent="0" lvl="7"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8pPr>
            <a:lvl9pPr indent="0" lvl="8" marL="0" marR="0" algn="ctr">
              <a:lnSpc>
                <a:spcPct val="100000"/>
              </a:lnSpc>
              <a:spcBef>
                <a:spcPts val="0"/>
              </a:spcBef>
              <a:spcAft>
                <a:spcPts val="0"/>
              </a:spcAft>
              <a:buClr>
                <a:srgbClr val="262A33"/>
              </a:buClr>
              <a:buSzPts val="1200"/>
              <a:buFont typeface="Lato"/>
              <a:buNone/>
              <a:defRPr b="1" i="0" sz="1200" u="none" cap="none" strike="noStrike">
                <a:solidFill>
                  <a:srgbClr val="262A33"/>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b="0" sz="1000">
              <a:solidFill>
                <a:schemeClr val="dk2"/>
              </a:solidFill>
              <a:latin typeface="Arial"/>
              <a:ea typeface="Arial"/>
              <a:cs typeface="Arial"/>
              <a:sym typeface="Arial"/>
            </a:endParaRPr>
          </a:p>
        </p:txBody>
      </p:sp>
      <p:sp>
        <p:nvSpPr>
          <p:cNvPr id="83" name="Google Shape;83;g139b5aa61ea_0_106"/>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86" name="Shape 86"/>
        <p:cNvGrpSpPr/>
        <p:nvPr/>
      </p:nvGrpSpPr>
      <p:grpSpPr>
        <a:xfrm>
          <a:off x="0" y="0"/>
          <a:ext cx="0" cy="0"/>
          <a:chOff x="0" y="0"/>
          <a:chExt cx="0" cy="0"/>
        </a:xfrm>
      </p:grpSpPr>
      <p:pic>
        <p:nvPicPr>
          <p:cNvPr id="87" name="Google Shape;87;g220ffb3cb65_0_76"/>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88" name="Google Shape;88;g220ffb3cb65_0_76"/>
          <p:cNvPicPr preferRelativeResize="0"/>
          <p:nvPr/>
        </p:nvPicPr>
        <p:blipFill rotWithShape="1">
          <a:blip r:embed="rId3">
            <a:alphaModFix/>
          </a:blip>
          <a:srcRect b="-2272" l="-4222" r="-3757" t="-2439"/>
          <a:stretch/>
        </p:blipFill>
        <p:spPr>
          <a:xfrm rot="-5400000">
            <a:off x="7181808" y="322227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89" name="Shape 89"/>
        <p:cNvGrpSpPr/>
        <p:nvPr/>
      </p:nvGrpSpPr>
      <p:grpSpPr>
        <a:xfrm>
          <a:off x="0" y="0"/>
          <a:ext cx="0" cy="0"/>
          <a:chOff x="0" y="0"/>
          <a:chExt cx="0" cy="0"/>
        </a:xfrm>
      </p:grpSpPr>
      <p:pic>
        <p:nvPicPr>
          <p:cNvPr id="90" name="Google Shape;90;g220ffb3cb65_0_79"/>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91" name="Google Shape;91;g220ffb3cb65_0_79"/>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92" name="Google Shape;92;g220ffb3cb65_0_7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10" name="Shape 10"/>
        <p:cNvGrpSpPr/>
        <p:nvPr/>
      </p:nvGrpSpPr>
      <p:grpSpPr>
        <a:xfrm>
          <a:off x="0" y="0"/>
          <a:ext cx="0" cy="0"/>
          <a:chOff x="0" y="0"/>
          <a:chExt cx="0" cy="0"/>
        </a:xfrm>
      </p:grpSpPr>
      <p:pic>
        <p:nvPicPr>
          <p:cNvPr id="11" name="Google Shape;11;p29"/>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2" name="Google Shape;12;p29"/>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 name="Google Shape;13;p29"/>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93" name="Shape 93"/>
        <p:cNvGrpSpPr/>
        <p:nvPr/>
      </p:nvGrpSpPr>
      <p:grpSpPr>
        <a:xfrm>
          <a:off x="0" y="0"/>
          <a:ext cx="0" cy="0"/>
          <a:chOff x="0" y="0"/>
          <a:chExt cx="0" cy="0"/>
        </a:xfrm>
      </p:grpSpPr>
      <p:pic>
        <p:nvPicPr>
          <p:cNvPr id="94" name="Google Shape;94;g220ffb3cb65_0_83"/>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95" name="Google Shape;95;g220ffb3cb65_0_83"/>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96" name="Google Shape;96;g220ffb3cb65_0_83"/>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97" name="Shape 97"/>
        <p:cNvGrpSpPr/>
        <p:nvPr/>
      </p:nvGrpSpPr>
      <p:grpSpPr>
        <a:xfrm>
          <a:off x="0" y="0"/>
          <a:ext cx="0" cy="0"/>
          <a:chOff x="0" y="0"/>
          <a:chExt cx="0" cy="0"/>
        </a:xfrm>
      </p:grpSpPr>
      <p:pic>
        <p:nvPicPr>
          <p:cNvPr id="98" name="Google Shape;98;g220ffb3cb65_0_87"/>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99" name="Google Shape;99;g220ffb3cb65_0_87"/>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00" name="Google Shape;100;g220ffb3cb65_0_8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101" name="Shape 101"/>
        <p:cNvGrpSpPr/>
        <p:nvPr/>
      </p:nvGrpSpPr>
      <p:grpSpPr>
        <a:xfrm>
          <a:off x="0" y="0"/>
          <a:ext cx="0" cy="0"/>
          <a:chOff x="0" y="0"/>
          <a:chExt cx="0" cy="0"/>
        </a:xfrm>
      </p:grpSpPr>
      <p:sp>
        <p:nvSpPr>
          <p:cNvPr id="102" name="Google Shape;102;g220ffb3cb65_0_9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3" name="Google Shape;103;g220ffb3cb65_0_91"/>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104" name="Google Shape;104;g220ffb3cb65_0_91"/>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05" name="Google Shape;105;g220ffb3cb65_0_9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106" name="Shape 106"/>
        <p:cNvGrpSpPr/>
        <p:nvPr/>
      </p:nvGrpSpPr>
      <p:grpSpPr>
        <a:xfrm>
          <a:off x="0" y="0"/>
          <a:ext cx="0" cy="0"/>
          <a:chOff x="0" y="0"/>
          <a:chExt cx="0" cy="0"/>
        </a:xfrm>
      </p:grpSpPr>
      <p:pic>
        <p:nvPicPr>
          <p:cNvPr id="107" name="Google Shape;107;g220ffb3cb65_0_96"/>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08" name="Google Shape;108;g220ffb3cb65_0_96"/>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09" name="Google Shape;109;g220ffb3cb65_0_9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1_Divider slide">
    <p:bg>
      <p:bgPr>
        <a:solidFill>
          <a:srgbClr val="262A33"/>
        </a:solidFill>
      </p:bgPr>
    </p:bg>
    <p:spTree>
      <p:nvGrpSpPr>
        <p:cNvPr id="110" name="Shape 110"/>
        <p:cNvGrpSpPr/>
        <p:nvPr/>
      </p:nvGrpSpPr>
      <p:grpSpPr>
        <a:xfrm>
          <a:off x="0" y="0"/>
          <a:ext cx="0" cy="0"/>
          <a:chOff x="0" y="0"/>
          <a:chExt cx="0" cy="0"/>
        </a:xfrm>
      </p:grpSpPr>
      <p:pic>
        <p:nvPicPr>
          <p:cNvPr id="111" name="Google Shape;111;g220ffb3cb65_0_100"/>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12" name="Google Shape;112;g220ffb3cb65_0_100"/>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113" name="Shape 113"/>
        <p:cNvGrpSpPr/>
        <p:nvPr/>
      </p:nvGrpSpPr>
      <p:grpSpPr>
        <a:xfrm>
          <a:off x="0" y="0"/>
          <a:ext cx="0" cy="0"/>
          <a:chOff x="0" y="0"/>
          <a:chExt cx="0" cy="0"/>
        </a:xfrm>
      </p:grpSpPr>
      <p:sp>
        <p:nvSpPr>
          <p:cNvPr id="114" name="Google Shape;114;g220ffb3cb65_0_103"/>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5" name="Google Shape;115;g220ffb3cb65_0_103"/>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116" name="Google Shape;116;g220ffb3cb65_0_103"/>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17" name="Google Shape;117;g220ffb3cb65_0_103"/>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rtl="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14" name="Shape 14"/>
        <p:cNvGrpSpPr/>
        <p:nvPr/>
      </p:nvGrpSpPr>
      <p:grpSpPr>
        <a:xfrm>
          <a:off x="0" y="0"/>
          <a:ext cx="0" cy="0"/>
          <a:chOff x="0" y="0"/>
          <a:chExt cx="0" cy="0"/>
        </a:xfrm>
      </p:grpSpPr>
      <p:pic>
        <p:nvPicPr>
          <p:cNvPr id="15" name="Google Shape;15;p28"/>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16" name="Google Shape;16;p28"/>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7" name="Google Shape;17;p2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18" name="Shape 18"/>
        <p:cNvGrpSpPr/>
        <p:nvPr/>
      </p:nvGrpSpPr>
      <p:grpSpPr>
        <a:xfrm>
          <a:off x="0" y="0"/>
          <a:ext cx="0" cy="0"/>
          <a:chOff x="0" y="0"/>
          <a:chExt cx="0" cy="0"/>
        </a:xfrm>
      </p:grpSpPr>
      <p:pic>
        <p:nvPicPr>
          <p:cNvPr id="19" name="Google Shape;19;p32"/>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20" name="Google Shape;20;p32"/>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1" name="Google Shape;21;p3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22" name="Shape 22"/>
        <p:cNvGrpSpPr/>
        <p:nvPr/>
      </p:nvGrpSpPr>
      <p:grpSpPr>
        <a:xfrm>
          <a:off x="0" y="0"/>
          <a:ext cx="0" cy="0"/>
          <a:chOff x="0" y="0"/>
          <a:chExt cx="0" cy="0"/>
        </a:xfrm>
      </p:grpSpPr>
      <p:sp>
        <p:nvSpPr>
          <p:cNvPr id="23" name="Google Shape;23;p31"/>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 name="Google Shape;24;p31"/>
          <p:cNvPicPr preferRelativeResize="0"/>
          <p:nvPr/>
        </p:nvPicPr>
        <p:blipFill rotWithShape="1">
          <a:blip r:embed="rId2">
            <a:alphaModFix/>
          </a:blip>
          <a:srcRect b="0" l="0" r="0" t="0"/>
          <a:stretch/>
        </p:blipFill>
        <p:spPr>
          <a:xfrm>
            <a:off x="8050064" y="4271275"/>
            <a:ext cx="792833" cy="585406"/>
          </a:xfrm>
          <a:prstGeom prst="rect">
            <a:avLst/>
          </a:prstGeom>
          <a:noFill/>
          <a:ln>
            <a:noFill/>
          </a:ln>
        </p:spPr>
      </p:pic>
      <p:sp>
        <p:nvSpPr>
          <p:cNvPr id="25" name="Google Shape;25;p31"/>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6" name="Google Shape;26;p3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27" name="Shape 27"/>
        <p:cNvGrpSpPr/>
        <p:nvPr/>
      </p:nvGrpSpPr>
      <p:grpSpPr>
        <a:xfrm>
          <a:off x="0" y="0"/>
          <a:ext cx="0" cy="0"/>
          <a:chOff x="0" y="0"/>
          <a:chExt cx="0" cy="0"/>
        </a:xfrm>
      </p:grpSpPr>
      <p:sp>
        <p:nvSpPr>
          <p:cNvPr id="28" name="Google Shape;28;p30"/>
          <p:cNvSpPr/>
          <p:nvPr/>
        </p:nvSpPr>
        <p:spPr>
          <a:xfrm>
            <a:off x="8371895" y="380155"/>
            <a:ext cx="772105" cy="2713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29" name="Google Shape;29;p3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1_Divider slide">
    <p:bg>
      <p:bgPr>
        <a:solidFill>
          <a:srgbClr val="262A33"/>
        </a:solidFill>
      </p:bgPr>
    </p:bg>
    <p:spTree>
      <p:nvGrpSpPr>
        <p:cNvPr id="30" name="Shape 30"/>
        <p:cNvGrpSpPr/>
        <p:nvPr/>
      </p:nvGrpSpPr>
      <p:grpSpPr>
        <a:xfrm>
          <a:off x="0" y="0"/>
          <a:ext cx="0" cy="0"/>
          <a:chOff x="0" y="0"/>
          <a:chExt cx="0" cy="0"/>
        </a:xfrm>
      </p:grpSpPr>
      <p:pic>
        <p:nvPicPr>
          <p:cNvPr id="31" name="Google Shape;31;p24"/>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
        <p:nvSpPr>
          <p:cNvPr id="32" name="Google Shape;32;p24"/>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33" name="Shape 33"/>
        <p:cNvGrpSpPr/>
        <p:nvPr/>
      </p:nvGrpSpPr>
      <p:grpSpPr>
        <a:xfrm>
          <a:off x="0" y="0"/>
          <a:ext cx="0" cy="0"/>
          <a:chOff x="0" y="0"/>
          <a:chExt cx="0" cy="0"/>
        </a:xfrm>
      </p:grpSpPr>
      <p:sp>
        <p:nvSpPr>
          <p:cNvPr id="34" name="Google Shape;34;g14b5d431ea2_0_117"/>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5" name="Google Shape;35;g14b5d431ea2_0_117"/>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
        <p:nvSpPr>
          <p:cNvPr id="36" name="Google Shape;36;g14b5d431ea2_0_117"/>
          <p:cNvSpPr/>
          <p:nvPr/>
        </p:nvSpPr>
        <p:spPr>
          <a:xfrm>
            <a:off x="8371895" y="380155"/>
            <a:ext cx="772200" cy="2712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37" name="Google Shape;37;g14b5d431ea2_0_11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lvl1pPr indent="0" lvl="0"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1" i="0" sz="1400" u="none" cap="none" strike="noStrike">
                <a:solidFill>
                  <a:schemeClr val="lt2"/>
                </a:solidFill>
                <a:latin typeface="Lato"/>
                <a:ea typeface="Lato"/>
                <a:cs typeface="Lato"/>
                <a:sym typeface="Lato"/>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p:cSld name="TITLE_AND_TWO_COLUMNS_1">
    <p:spTree>
      <p:nvGrpSpPr>
        <p:cNvPr id="40" name="Shape 40"/>
        <p:cNvGrpSpPr/>
        <p:nvPr/>
      </p:nvGrpSpPr>
      <p:grpSpPr>
        <a:xfrm>
          <a:off x="0" y="0"/>
          <a:ext cx="0" cy="0"/>
          <a:chOff x="0" y="0"/>
          <a:chExt cx="0" cy="0"/>
        </a:xfrm>
      </p:grpSpPr>
      <p:sp>
        <p:nvSpPr>
          <p:cNvPr id="41" name="Google Shape;41;g139b5aa61ea_0_92"/>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 name="Google Shape;42;g139b5aa61ea_0_92"/>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
        <p:nvSpPr>
          <p:cNvPr id="43" name="Google Shape;43;g139b5aa61ea_0_92"/>
          <p:cNvSpPr/>
          <p:nvPr/>
        </p:nvSpPr>
        <p:spPr>
          <a:xfrm>
            <a:off x="8371895" y="380155"/>
            <a:ext cx="772200" cy="271200"/>
          </a:xfrm>
          <a:prstGeom prst="rect">
            <a:avLst/>
          </a:prstGeom>
          <a:solidFill>
            <a:srgbClr val="FF80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8022"/>
              </a:solidFill>
              <a:latin typeface="Arial"/>
              <a:ea typeface="Arial"/>
              <a:cs typeface="Arial"/>
              <a:sym typeface="Arial"/>
            </a:endParaRPr>
          </a:p>
        </p:txBody>
      </p:sp>
      <p:sp>
        <p:nvSpPr>
          <p:cNvPr id="44" name="Google Shape;44;g139b5aa61ea_0_9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1"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10" Type="http://schemas.openxmlformats.org/officeDocument/2006/relationships/theme" Target="../theme/theme3.xml"/><Relationship Id="rId9" Type="http://schemas.openxmlformats.org/officeDocument/2006/relationships/slideLayout" Target="../slideLayouts/slideLayout17.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theme" Target="../theme/theme2.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8" name="Shape 38"/>
        <p:cNvGrpSpPr/>
        <p:nvPr/>
      </p:nvGrpSpPr>
      <p:grpSpPr>
        <a:xfrm>
          <a:off x="0" y="0"/>
          <a:ext cx="0" cy="0"/>
          <a:chOff x="0" y="0"/>
          <a:chExt cx="0" cy="0"/>
        </a:xfrm>
      </p:grpSpPr>
      <p:sp>
        <p:nvSpPr>
          <p:cNvPr id="39" name="Google Shape;39;g139b5aa61ea_0_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4" name="Shape 84"/>
        <p:cNvGrpSpPr/>
        <p:nvPr/>
      </p:nvGrpSpPr>
      <p:grpSpPr>
        <a:xfrm>
          <a:off x="0" y="0"/>
          <a:ext cx="0" cy="0"/>
          <a:chOff x="0" y="0"/>
          <a:chExt cx="0" cy="0"/>
        </a:xfrm>
      </p:grpSpPr>
      <p:sp>
        <p:nvSpPr>
          <p:cNvPr id="85" name="Google Shape;85;g220ffb3cb65_0_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www.youtubeeducation.com/watch?v=uFPEedHvHqs" TargetMode="External"/><Relationship Id="rId4" Type="http://schemas.openxmlformats.org/officeDocument/2006/relationships/image" Target="../media/image29.png"/><Relationship Id="rId5" Type="http://schemas.openxmlformats.org/officeDocument/2006/relationships/hyperlink" Target="http://www.youtube.com/watch?v=uFPEedHvHqs" TargetMode="External"/><Relationship Id="rId6"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50.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4.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 Id="rId3"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3.xml"/><Relationship Id="rId3"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hyperlink" Target="https://www.tiktok.com/@pokubanks/video/7138842359168503046?is_from_webapp=v1&amp;item_id=7138842359168503046" TargetMode="External"/><Relationship Id="rId4" Type="http://schemas.openxmlformats.org/officeDocument/2006/relationships/hyperlink" Target="https://www.tiktok.com/@pokubanks/video/7138842359168503046?is_from_webapp=v1&amp;item_id=7138842359168503046" TargetMode="External"/><Relationship Id="rId5"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9.xml"/><Relationship Id="rId3" Type="http://schemas.openxmlformats.org/officeDocument/2006/relationships/hyperlink" Target="https://www.citizensadvice.org.uk/debt-and-money/" TargetMode="External"/><Relationship Id="rId4" Type="http://schemas.openxmlformats.org/officeDocument/2006/relationships/image" Target="../media/image37.png"/><Relationship Id="rId9" Type="http://schemas.openxmlformats.org/officeDocument/2006/relationships/image" Target="../media/image43.png"/><Relationship Id="rId5" Type="http://schemas.openxmlformats.org/officeDocument/2006/relationships/image" Target="../media/image38.png"/><Relationship Id="rId6" Type="http://schemas.openxmlformats.org/officeDocument/2006/relationships/hyperlink" Target="https://www.nationaldebtline.org/" TargetMode="External"/><Relationship Id="rId7" Type="http://schemas.openxmlformats.org/officeDocument/2006/relationships/hyperlink" Target="https://www.nationaldebtline.org/" TargetMode="External"/><Relationship Id="rId8" Type="http://schemas.openxmlformats.org/officeDocument/2006/relationships/hyperlink" Target="http://www.moneyadvicetrust.org/Pages/default.aspx"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hyperlink" Target="https://www.citizensadvice.org.uk/Global/CitizensAdvice/Consumer%20publications/OCA%20report%20-%20version%202%20(5).pdf" TargetMode="External"/><Relationship Id="rId10" Type="http://schemas.openxmlformats.org/officeDocument/2006/relationships/hyperlink" Target="https://www.citizensadvice.org.uk/Global/CitizensAdvice/Consumer%20publications/OCA%20report%20-%20version%202%20(5).pdf" TargetMode="External"/><Relationship Id="rId13" Type="http://schemas.openxmlformats.org/officeDocument/2006/relationships/hyperlink" Target="https://www.citizensadvice.org.uk/Global/CitizensAdvice/Consumer%20publications/OCA%20report%20-%20version%202%20(5).pdf" TargetMode="External"/><Relationship Id="rId12" Type="http://schemas.openxmlformats.org/officeDocument/2006/relationships/hyperlink" Target="https://www.citizensadvice.org.uk/Global/CitizensAdvice/Consumer%20publications/OCA%20report%20-%20version%202%20(5).pdf" TargetMode="External"/><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ftflic.com/learning-hub/" TargetMode="External"/><Relationship Id="rId4" Type="http://schemas.openxmlformats.org/officeDocument/2006/relationships/hyperlink" Target="https://www.bbc.com/worklife/article/20210329-do-maximisers-or-satisficers-make-better-decisions" TargetMode="External"/><Relationship Id="rId9" Type="http://schemas.openxmlformats.org/officeDocument/2006/relationships/hyperlink" Target="https://www.citizensadvice.org.uk/Global/CitizensAdvice/Consumer%20publications/OCA%20report%20-%20version%202%20(5).pdf" TargetMode="External"/><Relationship Id="rId5" Type="http://schemas.openxmlformats.org/officeDocument/2006/relationships/hyperlink" Target="https://www.investopedia.com/financial-edge/1111/8-of-the-most-successful-ad-campaigns-of-all-time.aspx" TargetMode="External"/><Relationship Id="rId6" Type="http://schemas.openxmlformats.org/officeDocument/2006/relationships/hyperlink" Target="https://www.forbes.com/sites/forbesagencycouncil/2022/04/28/how-social-media-impacts-consumer-buying/" TargetMode="External"/><Relationship Id="rId7" Type="http://schemas.openxmlformats.org/officeDocument/2006/relationships/hyperlink" Target="https://www.citizensadvice.org.uk/Global/CitizensAdvice/Consumer%20publications/OCA%20report%20-%20version%202%20(5).pdf" TargetMode="External"/><Relationship Id="rId8" Type="http://schemas.openxmlformats.org/officeDocument/2006/relationships/hyperlink" Target="https://www.citizensadvice.org.uk/Global/CitizensAdvice/Consumer%20publications/OCA%20report%20-%20version%202%20(5).pd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4.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4.png"/><Relationship Id="rId4" Type="http://schemas.openxmlformats.org/officeDocument/2006/relationships/image" Target="../media/image47.png"/><Relationship Id="rId5"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7.png"/><Relationship Id="rId5" Type="http://schemas.openxmlformats.org/officeDocument/2006/relationships/image" Target="../media/image22.png"/><Relationship Id="rId6" Type="http://schemas.openxmlformats.org/officeDocument/2006/relationships/image" Target="../media/image30.png"/><Relationship Id="rId7"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17.png"/><Relationship Id="rId5" Type="http://schemas.openxmlformats.org/officeDocument/2006/relationships/image" Target="../media/image22.png"/><Relationship Id="rId6" Type="http://schemas.openxmlformats.org/officeDocument/2006/relationships/image" Target="../media/image30.png"/><Relationship Id="rId7"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s://natwest.mymoneysense.com/teachers/resources-8-12s/topic-8-what-affects-my-choices-about-money/" TargetMode="External"/><Relationship Id="rId4" Type="http://schemas.openxmlformats.org/officeDocument/2006/relationships/hyperlink" Target="https://natwest.mymoneysense.com/challenge/to-buy-or-not-to-buy/" TargetMode="External"/><Relationship Id="rId5"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62A33"/>
        </a:solidFill>
      </p:bgPr>
    </p:bg>
    <p:spTree>
      <p:nvGrpSpPr>
        <p:cNvPr id="121" name="Shape 121"/>
        <p:cNvGrpSpPr/>
        <p:nvPr/>
      </p:nvGrpSpPr>
      <p:grpSpPr>
        <a:xfrm>
          <a:off x="0" y="0"/>
          <a:ext cx="0" cy="0"/>
          <a:chOff x="0" y="0"/>
          <a:chExt cx="0" cy="0"/>
        </a:xfrm>
      </p:grpSpPr>
      <p:sp>
        <p:nvSpPr>
          <p:cNvPr id="122" name="Google Shape;122;p1"/>
          <p:cNvSpPr txBox="1"/>
          <p:nvPr>
            <p:ph type="ctrTitle"/>
          </p:nvPr>
        </p:nvSpPr>
        <p:spPr>
          <a:xfrm>
            <a:off x="360375" y="1253100"/>
            <a:ext cx="5870700" cy="1884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3600"/>
              <a:buFont typeface="Arial"/>
              <a:buNone/>
            </a:pPr>
            <a:r>
              <a:t/>
            </a:r>
            <a:endParaRPr b="1" sz="4800">
              <a:solidFill>
                <a:schemeClr val="lt1"/>
              </a:solidFill>
              <a:latin typeface="Lato Black"/>
              <a:ea typeface="Lato Black"/>
              <a:cs typeface="Lato Black"/>
              <a:sym typeface="Lato Black"/>
            </a:endParaRPr>
          </a:p>
          <a:p>
            <a:pPr indent="0" lvl="0" marL="0" rtl="0" algn="l">
              <a:spcBef>
                <a:spcPts val="0"/>
              </a:spcBef>
              <a:spcAft>
                <a:spcPts val="0"/>
              </a:spcAft>
              <a:buClr>
                <a:srgbClr val="000000"/>
              </a:buClr>
              <a:buSzPts val="3600"/>
              <a:buFont typeface="Arial"/>
              <a:buNone/>
            </a:pPr>
            <a:r>
              <a:rPr b="1" lang="en-GB" sz="4800">
                <a:solidFill>
                  <a:schemeClr val="lt1"/>
                </a:solidFill>
                <a:latin typeface="Lato Black"/>
                <a:ea typeface="Lato Black"/>
                <a:cs typeface="Lato Black"/>
                <a:sym typeface="Lato Black"/>
              </a:rPr>
              <a:t>How to take care of monthly money</a:t>
            </a:r>
            <a:endParaRPr b="1" sz="4800">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3600"/>
              <a:buFont typeface="Arial"/>
              <a:buNone/>
            </a:pPr>
            <a:r>
              <a:t/>
            </a:r>
            <a:endParaRPr b="1" sz="4800">
              <a:solidFill>
                <a:schemeClr val="lt1"/>
              </a:solidFill>
              <a:latin typeface="Lato Black"/>
              <a:ea typeface="Lato Black"/>
              <a:cs typeface="Lato Black"/>
              <a:sym typeface="Lato Black"/>
            </a:endParaRPr>
          </a:p>
        </p:txBody>
      </p:sp>
      <p:pic>
        <p:nvPicPr>
          <p:cNvPr id="123" name="Google Shape;123;p1"/>
          <p:cNvPicPr preferRelativeResize="0"/>
          <p:nvPr/>
        </p:nvPicPr>
        <p:blipFill rotWithShape="1">
          <a:blip r:embed="rId3">
            <a:alphaModFix/>
          </a:blip>
          <a:srcRect b="0" l="0" r="0" t="0"/>
          <a:stretch/>
        </p:blipFill>
        <p:spPr>
          <a:xfrm>
            <a:off x="434324" y="3306997"/>
            <a:ext cx="1053199" cy="1053199"/>
          </a:xfrm>
          <a:prstGeom prst="rect">
            <a:avLst/>
          </a:prstGeom>
          <a:noFill/>
          <a:ln>
            <a:noFill/>
          </a:ln>
        </p:spPr>
      </p:pic>
      <p:sp>
        <p:nvSpPr>
          <p:cNvPr id="124" name="Google Shape;124;p1"/>
          <p:cNvSpPr txBox="1"/>
          <p:nvPr/>
        </p:nvSpPr>
        <p:spPr>
          <a:xfrm>
            <a:off x="360375" y="4529800"/>
            <a:ext cx="6681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chemeClr val="accent2"/>
                </a:solidFill>
                <a:latin typeface="Arial"/>
                <a:ea typeface="Arial"/>
                <a:cs typeface="Arial"/>
                <a:sym typeface="Arial"/>
              </a:rPr>
              <a:t>This session is aimed at key stage three (recommended for Year 7)</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2084e356e11_0_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10</a:t>
            </a:r>
            <a:endParaRPr>
              <a:latin typeface="Lato"/>
              <a:ea typeface="Lato"/>
              <a:cs typeface="Lato"/>
              <a:sym typeface="Lato"/>
            </a:endParaRPr>
          </a:p>
        </p:txBody>
      </p:sp>
      <p:sp>
        <p:nvSpPr>
          <p:cNvPr id="220" name="Google Shape;220;g2084e356e11_0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2600"/>
              <a:buFont typeface="Arial"/>
              <a:buNone/>
            </a:pPr>
            <a:r>
              <a:rPr b="1" lang="en-GB" sz="2900">
                <a:solidFill>
                  <a:schemeClr val="accent2"/>
                </a:solidFill>
                <a:latin typeface="Lato"/>
                <a:ea typeface="Lato"/>
                <a:cs typeface="Lato"/>
                <a:sym typeface="Lato"/>
              </a:rPr>
              <a:t>Discussion</a:t>
            </a:r>
            <a:endParaRPr b="1" sz="2900">
              <a:solidFill>
                <a:schemeClr val="accent2"/>
              </a:solidFill>
              <a:latin typeface="Lato"/>
              <a:ea typeface="Lato"/>
              <a:cs typeface="Lato"/>
              <a:sym typeface="Lato"/>
            </a:endParaRPr>
          </a:p>
        </p:txBody>
      </p:sp>
      <p:sp>
        <p:nvSpPr>
          <p:cNvPr id="221" name="Google Shape;221;g2084e356e11_0_0"/>
          <p:cNvSpPr txBox="1"/>
          <p:nvPr/>
        </p:nvSpPr>
        <p:spPr>
          <a:xfrm>
            <a:off x="418623" y="1128025"/>
            <a:ext cx="62817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222" name="Google Shape;222;g2084e356e11_0_0"/>
          <p:cNvSpPr txBox="1"/>
          <p:nvPr/>
        </p:nvSpPr>
        <p:spPr>
          <a:xfrm>
            <a:off x="291975" y="1404300"/>
            <a:ext cx="8018400" cy="2678100"/>
          </a:xfrm>
          <a:prstGeom prst="rect">
            <a:avLst/>
          </a:prstGeom>
          <a:noFill/>
          <a:ln>
            <a:noFill/>
          </a:ln>
        </p:spPr>
        <p:txBody>
          <a:bodyPr anchorCtr="0" anchor="t" bIns="91425" lIns="91425" spcFirstLastPara="1" rIns="91425" wrap="square" tIns="91425">
            <a:spAutoFit/>
          </a:bodyPr>
          <a:lstStyle/>
          <a:p>
            <a:pPr indent="-406400" lvl="0" marL="457200" rtl="0" algn="l">
              <a:spcBef>
                <a:spcPts val="0"/>
              </a:spcBef>
              <a:spcAft>
                <a:spcPts val="0"/>
              </a:spcAft>
              <a:buClr>
                <a:schemeClr val="accent2"/>
              </a:buClr>
              <a:buSzPts val="2800"/>
              <a:buFont typeface="Lato"/>
              <a:buAutoNum type="arabicPeriod"/>
            </a:pPr>
            <a:r>
              <a:rPr b="1" lang="en-GB" sz="2600">
                <a:solidFill>
                  <a:schemeClr val="dk1"/>
                </a:solidFill>
                <a:latin typeface="Lato"/>
                <a:ea typeface="Lato"/>
                <a:cs typeface="Lato"/>
                <a:sym typeface="Lato"/>
              </a:rPr>
              <a:t>Where will Shivaughn decide to shop and why?</a:t>
            </a:r>
            <a:endParaRPr b="1" sz="2600">
              <a:solidFill>
                <a:schemeClr val="dk1"/>
              </a:solidFill>
              <a:latin typeface="Lato"/>
              <a:ea typeface="Lato"/>
              <a:cs typeface="Lato"/>
              <a:sym typeface="Lato"/>
            </a:endParaRPr>
          </a:p>
          <a:p>
            <a:pPr indent="0" lvl="0" marL="457200" rtl="0" algn="l">
              <a:spcBef>
                <a:spcPts val="0"/>
              </a:spcBef>
              <a:spcAft>
                <a:spcPts val="0"/>
              </a:spcAft>
              <a:buNone/>
            </a:pPr>
            <a:r>
              <a:t/>
            </a:r>
            <a:endParaRPr b="1" sz="2600">
              <a:solidFill>
                <a:schemeClr val="lt1"/>
              </a:solidFill>
              <a:latin typeface="Lato"/>
              <a:ea typeface="Lato"/>
              <a:cs typeface="Lato"/>
              <a:sym typeface="Lato"/>
            </a:endParaRPr>
          </a:p>
          <a:p>
            <a:pPr indent="-406400" lvl="0" marL="457200" rtl="0" algn="l">
              <a:spcBef>
                <a:spcPts val="0"/>
              </a:spcBef>
              <a:spcAft>
                <a:spcPts val="0"/>
              </a:spcAft>
              <a:buClr>
                <a:schemeClr val="accent2"/>
              </a:buClr>
              <a:buSzPts val="2800"/>
              <a:buFont typeface="Lato"/>
              <a:buAutoNum type="arabicPeriod"/>
            </a:pPr>
            <a:r>
              <a:rPr b="1" lang="en-GB" sz="2600">
                <a:solidFill>
                  <a:schemeClr val="dk1"/>
                </a:solidFill>
                <a:latin typeface="Lato"/>
                <a:ea typeface="Lato"/>
                <a:cs typeface="Lato"/>
                <a:sym typeface="Lato"/>
                <a:extLst>
                  <a:ext uri="http://customooxmlschemas.google.com/">
                    <go:slidesCustomData xmlns:go="http://customooxmlschemas.google.com/" textRoundtripDataId="6"/>
                  </a:ext>
                </a:extLst>
              </a:rPr>
              <a:t>What other factors could make the customer spend their money in a different way?</a:t>
            </a:r>
            <a:endParaRPr b="1" sz="2600">
              <a:solidFill>
                <a:schemeClr val="dk1"/>
              </a:solidFill>
              <a:latin typeface="Lato"/>
              <a:ea typeface="Lato"/>
              <a:cs typeface="Lato"/>
              <a:sym typeface="Lato"/>
            </a:endParaRPr>
          </a:p>
          <a:p>
            <a:pPr indent="0" lvl="0" marL="457200" rtl="0" algn="l">
              <a:spcBef>
                <a:spcPts val="0"/>
              </a:spcBef>
              <a:spcAft>
                <a:spcPts val="0"/>
              </a:spcAft>
              <a:buNone/>
            </a:pPr>
            <a:r>
              <a:t/>
            </a:r>
            <a:endParaRPr b="1" sz="2600">
              <a:solidFill>
                <a:schemeClr val="dk1"/>
              </a:solidFill>
              <a:latin typeface="Lato"/>
              <a:ea typeface="Lato"/>
              <a:cs typeface="Lato"/>
              <a:sym typeface="Lato"/>
            </a:endParaRPr>
          </a:p>
          <a:p>
            <a:pPr indent="-406400" lvl="0" marL="457200" rtl="0" algn="l">
              <a:spcBef>
                <a:spcPts val="0"/>
              </a:spcBef>
              <a:spcAft>
                <a:spcPts val="0"/>
              </a:spcAft>
              <a:buClr>
                <a:schemeClr val="accent2"/>
              </a:buClr>
              <a:buSzPts val="2800"/>
              <a:buFont typeface="Lato"/>
              <a:buAutoNum type="arabicPeriod"/>
            </a:pPr>
            <a:r>
              <a:rPr b="1" lang="en-GB" sz="2600">
                <a:solidFill>
                  <a:schemeClr val="dk1"/>
                </a:solidFill>
                <a:latin typeface="Lato"/>
                <a:ea typeface="Lato"/>
                <a:cs typeface="Lato"/>
                <a:sym typeface="Lato"/>
                <a:extLst>
                  <a:ext uri="http://customooxmlschemas.google.com/">
                    <go:slidesCustomData xmlns:go="http://customooxmlschemas.google.com/" textRoundtripDataId="7"/>
                  </a:ext>
                </a:extLst>
              </a:rPr>
              <a:t>How can spending decisions affect other people?</a:t>
            </a:r>
            <a:endParaRPr>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14caaae82f0_0_241"/>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14caaae82f0_0_241"/>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229" name="Google Shape;229;g14caaae82f0_0_241"/>
          <p:cNvSpPr txBox="1"/>
          <p:nvPr/>
        </p:nvSpPr>
        <p:spPr>
          <a:xfrm>
            <a:off x="366576" y="1467100"/>
            <a:ext cx="7343400" cy="23349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rgbClr val="00FF00"/>
              </a:buClr>
              <a:buSzPts val="2200"/>
              <a:buFont typeface="Lato"/>
              <a:buChar char="●"/>
            </a:pPr>
            <a:r>
              <a:rPr b="1" lang="en-GB" sz="2200">
                <a:solidFill>
                  <a:srgbClr val="00FF00"/>
                </a:solidFill>
                <a:latin typeface="Lato"/>
                <a:ea typeface="Lato"/>
                <a:cs typeface="Lato"/>
                <a:sym typeface="Lato"/>
              </a:rPr>
              <a:t>Describe </a:t>
            </a:r>
            <a:r>
              <a:rPr b="1" i="0" lang="en-GB" sz="2200" u="none" cap="none" strike="noStrike">
                <a:solidFill>
                  <a:srgbClr val="00FF00"/>
                </a:solidFill>
                <a:latin typeface="Lato"/>
                <a:ea typeface="Lato"/>
                <a:cs typeface="Lato"/>
                <a:sym typeface="Lato"/>
              </a:rPr>
              <a:t>pressures that influence spending choices</a:t>
            </a:r>
            <a:endParaRPr b="1" sz="2200">
              <a:solidFill>
                <a:srgbClr val="00FF00"/>
              </a:solidFill>
              <a:latin typeface="Lato"/>
              <a:ea typeface="Lato"/>
              <a:cs typeface="Lato"/>
              <a:sym typeface="Lato"/>
            </a:endParaRPr>
          </a:p>
          <a:p>
            <a:pPr indent="0" lvl="0" marL="914400" marR="0" rtl="0" algn="l">
              <a:lnSpc>
                <a:spcPct val="107000"/>
              </a:lnSpc>
              <a:spcBef>
                <a:spcPts val="0"/>
              </a:spcBef>
              <a:spcAft>
                <a:spcPts val="0"/>
              </a:spcAft>
              <a:buNone/>
            </a:pPr>
            <a:r>
              <a:t/>
            </a:r>
            <a:endParaRPr b="1" sz="2200">
              <a:solidFill>
                <a:srgbClr val="00FF00"/>
              </a:solidFill>
              <a:latin typeface="Lato"/>
              <a:ea typeface="Lato"/>
              <a:cs typeface="Lato"/>
              <a:sym typeface="Lato"/>
            </a:endParaRPr>
          </a:p>
          <a:p>
            <a:pPr indent="-368300" lvl="0" marL="457200" marR="0" rtl="0" algn="l">
              <a:lnSpc>
                <a:spcPct val="107000"/>
              </a:lnSpc>
              <a:spcBef>
                <a:spcPts val="0"/>
              </a:spcBef>
              <a:spcAft>
                <a:spcPts val="0"/>
              </a:spcAft>
              <a:buClr>
                <a:schemeClr val="lt1"/>
              </a:buClr>
              <a:buSzPts val="2200"/>
              <a:buFont typeface="Lato"/>
              <a:buChar char="●"/>
            </a:pPr>
            <a:r>
              <a:rPr b="0" i="0" lang="en-GB" sz="2200" u="none" cap="none" strike="noStrike">
                <a:solidFill>
                  <a:schemeClr val="lt1"/>
                </a:solidFill>
                <a:latin typeface="Lato"/>
                <a:ea typeface="Lato"/>
                <a:cs typeface="Lato"/>
                <a:sym typeface="Lato"/>
              </a:rPr>
              <a:t>Analyse what makes a </a:t>
            </a:r>
            <a:r>
              <a:rPr lang="en-GB" sz="2200">
                <a:solidFill>
                  <a:schemeClr val="lt1"/>
                </a:solidFill>
                <a:latin typeface="Lato"/>
                <a:ea typeface="Lato"/>
                <a:cs typeface="Lato"/>
                <a:sym typeface="Lato"/>
              </a:rPr>
              <a:t>persuasive </a:t>
            </a:r>
            <a:r>
              <a:rPr b="0" i="0" lang="en-GB" sz="2200" u="none" cap="none" strike="noStrike">
                <a:solidFill>
                  <a:schemeClr val="lt1"/>
                </a:solidFill>
                <a:latin typeface="Lato"/>
                <a:ea typeface="Lato"/>
                <a:cs typeface="Lato"/>
                <a:sym typeface="Lato"/>
              </a:rPr>
              <a:t>advertisement</a:t>
            </a:r>
            <a:endParaRPr sz="2200">
              <a:solidFill>
                <a:schemeClr val="lt1"/>
              </a:solidFill>
              <a:latin typeface="Lato"/>
              <a:ea typeface="Lato"/>
              <a:cs typeface="Lato"/>
              <a:sym typeface="Lato"/>
            </a:endParaRPr>
          </a:p>
          <a:p>
            <a:pPr indent="0" lvl="0" marL="914400" marR="0" rtl="0" algn="l">
              <a:lnSpc>
                <a:spcPct val="107000"/>
              </a:lnSpc>
              <a:spcBef>
                <a:spcPts val="0"/>
              </a:spcBef>
              <a:spcAft>
                <a:spcPts val="0"/>
              </a:spcAft>
              <a:buNone/>
            </a:pPr>
            <a:r>
              <a:t/>
            </a:r>
            <a:endParaRPr sz="2200">
              <a:solidFill>
                <a:schemeClr val="lt1"/>
              </a:solidFill>
              <a:latin typeface="Lato"/>
              <a:ea typeface="Lato"/>
              <a:cs typeface="Lato"/>
              <a:sym typeface="Lato"/>
            </a:endParaRPr>
          </a:p>
          <a:p>
            <a:pPr indent="0" lvl="0" marL="914400" rtl="0" algn="l">
              <a:lnSpc>
                <a:spcPct val="107000"/>
              </a:lnSpc>
              <a:spcBef>
                <a:spcPts val="0"/>
              </a:spcBef>
              <a:spcAft>
                <a:spcPts val="0"/>
              </a:spcAft>
              <a:buNone/>
            </a:pPr>
            <a:r>
              <a:t/>
            </a:r>
            <a:endParaRPr sz="2200">
              <a:solidFill>
                <a:schemeClr val="lt1"/>
              </a:solidFill>
              <a:latin typeface="Lato"/>
              <a:ea typeface="Lato"/>
              <a:cs typeface="Lato"/>
              <a:sym typeface="Lato"/>
            </a:endParaRPr>
          </a:p>
          <a:p>
            <a:pPr indent="0" lvl="0" marL="9144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p:txBody>
      </p:sp>
      <p:sp>
        <p:nvSpPr>
          <p:cNvPr id="230" name="Google Shape;230;g14caaae82f0_0_24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35a92d921c_0_0"/>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Why do companies advertise?</a:t>
            </a:r>
            <a:endParaRPr b="1" i="0" sz="2900" u="none" cap="none" strike="noStrike">
              <a:solidFill>
                <a:srgbClr val="000000"/>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
        <p:nvSpPr>
          <p:cNvPr id="236" name="Google Shape;236;g135a92d921c_0_0"/>
          <p:cNvSpPr txBox="1"/>
          <p:nvPr/>
        </p:nvSpPr>
        <p:spPr>
          <a:xfrm>
            <a:off x="442300" y="1437550"/>
            <a:ext cx="4634100" cy="281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1600"/>
              <a:buFont typeface="Arial"/>
              <a:buNone/>
            </a:pPr>
            <a:r>
              <a:rPr b="1" i="0" lang="en-GB" sz="1800" u="none" cap="none" strike="noStrike">
                <a:solidFill>
                  <a:schemeClr val="lt1"/>
                </a:solidFill>
                <a:highlight>
                  <a:schemeClr val="accent1"/>
                </a:highlight>
                <a:latin typeface="Lato"/>
                <a:ea typeface="Lato"/>
                <a:cs typeface="Lato"/>
                <a:sym typeface="Lato"/>
              </a:rPr>
              <a:t>Partner work</a:t>
            </a:r>
            <a:endParaRPr b="0" i="0" sz="18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chemeClr val="lt1"/>
                </a:solidFill>
                <a:highlight>
                  <a:schemeClr val="accent1"/>
                </a:highlight>
                <a:latin typeface="Lato"/>
                <a:ea typeface="Lato"/>
                <a:cs typeface="Lato"/>
                <a:sym typeface="Lato"/>
              </a:rPr>
              <a:t>Watch </a:t>
            </a:r>
            <a:r>
              <a:rPr lang="en-GB" sz="1600" u="none">
                <a:solidFill>
                  <a:schemeClr val="lt1"/>
                </a:solidFill>
                <a:highlight>
                  <a:schemeClr val="accent1"/>
                </a:highlight>
                <a:latin typeface="Lato"/>
                <a:ea typeface="Lato"/>
                <a:cs typeface="Lato"/>
                <a:sym typeface="Lato"/>
              </a:rPr>
              <a:t>the Just Eat advert</a:t>
            </a:r>
            <a:r>
              <a:rPr lang="en-GB" sz="1600">
                <a:solidFill>
                  <a:schemeClr val="lt1"/>
                </a:solidFill>
                <a:highlight>
                  <a:schemeClr val="accent1"/>
                </a:highlight>
                <a:latin typeface="Lato"/>
                <a:ea typeface="Lato"/>
                <a:cs typeface="Lato"/>
                <a:sym typeface="Lato"/>
              </a:rPr>
              <a:t>. </a:t>
            </a:r>
            <a:r>
              <a:rPr b="0" i="0" lang="en-GB" sz="1600" u="none" cap="none" strike="noStrike">
                <a:solidFill>
                  <a:schemeClr val="lt1"/>
                </a:solidFill>
                <a:highlight>
                  <a:schemeClr val="accent1"/>
                </a:highlight>
                <a:latin typeface="Lato"/>
                <a:ea typeface="Lato"/>
                <a:cs typeface="Lato"/>
                <a:sym typeface="Lato"/>
              </a:rPr>
              <a:t>Then answer the following questions in pairs.</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What is this advert trying to do? </a:t>
            </a:r>
            <a:endParaRPr b="0"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How does it try to influence </a:t>
            </a:r>
            <a:r>
              <a:rPr lang="en-GB" sz="1800">
                <a:solidFill>
                  <a:schemeClr val="lt1"/>
                </a:solidFill>
                <a:latin typeface="Lato"/>
                <a:ea typeface="Lato"/>
                <a:cs typeface="Lato"/>
                <a:sym typeface="Lato"/>
              </a:rPr>
              <a:t>viewers</a:t>
            </a:r>
            <a:r>
              <a:rPr b="0" i="0" lang="en-GB" sz="1800" u="none" cap="none" strike="noStrike">
                <a:solidFill>
                  <a:schemeClr val="lt1"/>
                </a:solidFill>
                <a:latin typeface="Lato"/>
                <a:ea typeface="Lato"/>
                <a:cs typeface="Lato"/>
                <a:sym typeface="Lato"/>
              </a:rPr>
              <a:t>?</a:t>
            </a:r>
            <a:endParaRPr b="0"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How is this advert effective? </a:t>
            </a:r>
            <a:endParaRPr b="0" i="0" sz="18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GB" sz="1100" u="none" cap="none" strike="noStrike">
                <a:solidFill>
                  <a:schemeClr val="accent2"/>
                </a:solidFill>
                <a:latin typeface="Arial"/>
                <a:ea typeface="Arial"/>
                <a:cs typeface="Arial"/>
                <a:sym typeface="Arial"/>
              </a:rPr>
              <a:t>			</a:t>
            </a:r>
            <a:endParaRPr b="0" i="0" sz="1100" u="none" cap="none" strike="noStrike">
              <a:solidFill>
                <a:schemeClr val="accent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lang="en-GB" sz="1000">
                <a:solidFill>
                  <a:schemeClr val="accent2"/>
                </a:solidFill>
                <a:latin typeface="Lato"/>
                <a:ea typeface="Lato"/>
                <a:cs typeface="Lato"/>
                <a:sym typeface="Lato"/>
              </a:rPr>
              <a:t>Video: </a:t>
            </a:r>
            <a:r>
              <a:rPr i="0" lang="en-GB" sz="1000" u="sng" cap="none" strike="noStrike">
                <a:solidFill>
                  <a:schemeClr val="accent2"/>
                </a:solidFill>
                <a:latin typeface="Lato"/>
                <a:ea typeface="Lato"/>
                <a:cs typeface="Lato"/>
                <a:sym typeface="Lato"/>
                <a:hlinkClick r:id="rId3">
                  <a:extLst>
                    <a:ext uri="{A12FA001-AC4F-418D-AE19-62706E023703}">
                      <ahyp:hlinkClr val="tx"/>
                    </a:ext>
                  </a:extLst>
                </a:hlinkClick>
              </a:rPr>
              <a:t>https://www.youtubeeducation.com/watch?v=uFPEedHvHqs</a:t>
            </a:r>
            <a:r>
              <a:rPr i="0" lang="en-GB" sz="1000" u="none" cap="none" strike="noStrike">
                <a:solidFill>
                  <a:schemeClr val="accent2"/>
                </a:solidFill>
                <a:latin typeface="Lato"/>
                <a:ea typeface="Lato"/>
                <a:cs typeface="Lato"/>
                <a:sym typeface="Lato"/>
              </a:rPr>
              <a:t> </a:t>
            </a:r>
            <a:endParaRPr i="0" sz="1000" u="none" cap="none" strike="noStrike">
              <a:solidFill>
                <a:schemeClr val="accent2"/>
              </a:solidFill>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i="0" sz="1000" u="none" cap="none" strike="noStrike">
              <a:solidFill>
                <a:schemeClr val="accent2"/>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FFFFFF"/>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p:txBody>
      </p:sp>
      <p:sp>
        <p:nvSpPr>
          <p:cNvPr id="237" name="Google Shape;237;g135a92d921c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pic>
        <p:nvPicPr>
          <p:cNvPr id="238" name="Google Shape;238;g135a92d921c_0_0"/>
          <p:cNvPicPr preferRelativeResize="0"/>
          <p:nvPr/>
        </p:nvPicPr>
        <p:blipFill rotWithShape="1">
          <a:blip r:embed="rId4">
            <a:alphaModFix/>
          </a:blip>
          <a:srcRect b="0" l="0" r="0" t="0"/>
          <a:stretch/>
        </p:blipFill>
        <p:spPr>
          <a:xfrm>
            <a:off x="5155925" y="1436075"/>
            <a:ext cx="3988076" cy="2659799"/>
          </a:xfrm>
          <a:prstGeom prst="rect">
            <a:avLst/>
          </a:prstGeom>
          <a:noFill/>
          <a:ln>
            <a:noFill/>
          </a:ln>
          <a:effectLst>
            <a:outerShdw blurRad="57150" rotWithShape="0" algn="bl" dir="5400000" dist="19050">
              <a:srgbClr val="000000">
                <a:alpha val="49411"/>
              </a:srgbClr>
            </a:outerShdw>
          </a:effectLst>
        </p:spPr>
      </p:pic>
      <p:pic>
        <p:nvPicPr>
          <p:cNvPr descr="Just Eat’s new ad is here, courtesy of Snoop Dogg.&#10;&#10;🎵 Lyrics 🎵&#10;&#10;Did Somebody Say Just Eat, &#10;Me, Get delivery like a G&#10;See hungry Dogg’s gotta eat&#10;I get mine every day, every week&#10;Chicken wings to the crib I’m sitting in&#10;&#10;Burger in the low low&#10;Hope they kept the pickle in&#10;Wonton on a catamaran&#10;Oodles of noodles, thank you my man&#10;&#10;Tacos to the chateau, please&#10;Did Somebody Say&#10;Just Eat&#10;Private jet in the night sky&#10;My man hand glide by with my fried rice, riiight&#10;&#10;What could you not love ‘bout a slice on the side of the hot tub?&#10;What you gonna do boo&#10;Chocolate fondue right on cue&#10;Even dipping in the sea&#10;I see food, seafood sees me&#10;&#10;J-U-S-T  E-A-T&#10;Did Somebody Say Just Eat&#10;&#10;#DidSomebodySay&#10;&#10;___________________________&#10;&#10;Have a look at our other videos: http://www.youtube.com/user/TVjusteat&#10;&#10;Order takeaway: http://www.JUST-EAT.co.uk&#10;Like us on Facebook: http://www.facebook.com/justeat&#10;Follow us on Twitter: http://www.twitter.com/justeatuk&#10;Check us out on Instagram: http://www.instagram.com/justeatuk" id="239" name="Google Shape;239;g135a92d921c_0_0" title="Did Somebody Say - Just Eat ft. Snoop Dogg (Official Video w/ subtitles)">
            <a:hlinkClick r:id="rId5"/>
          </p:cNvPr>
          <p:cNvPicPr preferRelativeResize="0"/>
          <p:nvPr/>
        </p:nvPicPr>
        <p:blipFill>
          <a:blip r:embed="rId6">
            <a:alphaModFix/>
          </a:blip>
          <a:stretch>
            <a:fillRect/>
          </a:stretch>
        </p:blipFill>
        <p:spPr>
          <a:xfrm>
            <a:off x="5155925" y="1285150"/>
            <a:ext cx="3988075" cy="2814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9"/>
                                        </p:tgtEl>
                                        <p:attrNameLst>
                                          <p:attrName>style.visibility</p:attrName>
                                        </p:attrNameLst>
                                      </p:cBhvr>
                                      <p:to>
                                        <p:strVal val="visible"/>
                                      </p:to>
                                    </p:set>
                                    <p:animEffect filter="fade" transition="in">
                                      <p:cBhvr>
                                        <p:cTn dur="1000"/>
                                        <p:tgtEl>
                                          <p:spTgt spid="2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14caaae82f0_0_136"/>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13</a:t>
            </a:r>
            <a:endParaRPr>
              <a:latin typeface="Lato"/>
              <a:ea typeface="Lato"/>
              <a:cs typeface="Lato"/>
              <a:sym typeface="Lato"/>
            </a:endParaRPr>
          </a:p>
        </p:txBody>
      </p:sp>
      <p:sp>
        <p:nvSpPr>
          <p:cNvPr id="245" name="Google Shape;245;g14caaae82f0_0_136"/>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Advertising</a:t>
            </a:r>
            <a:r>
              <a:rPr b="1" i="0" lang="en-GB" sz="2900" u="none" cap="none" strike="noStrike">
                <a:solidFill>
                  <a:schemeClr val="accent2"/>
                </a:solidFill>
                <a:latin typeface="Lato"/>
                <a:ea typeface="Lato"/>
                <a:cs typeface="Lato"/>
                <a:sym typeface="Lato"/>
              </a:rPr>
              <a:t> techniques</a:t>
            </a:r>
            <a:endParaRPr b="1" i="0" sz="2900" u="none" cap="none" strike="noStrike">
              <a:solidFill>
                <a:schemeClr val="accent2"/>
              </a:solidFill>
              <a:latin typeface="Lato"/>
              <a:ea typeface="Lato"/>
              <a:cs typeface="Lato"/>
              <a:sym typeface="Lato"/>
            </a:endParaRPr>
          </a:p>
        </p:txBody>
      </p:sp>
      <p:sp>
        <p:nvSpPr>
          <p:cNvPr id="246" name="Google Shape;246;g14caaae82f0_0_136"/>
          <p:cNvSpPr txBox="1"/>
          <p:nvPr/>
        </p:nvSpPr>
        <p:spPr>
          <a:xfrm>
            <a:off x="418623" y="1128025"/>
            <a:ext cx="62817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247" name="Google Shape;247;g14caaae82f0_0_136"/>
          <p:cNvSpPr txBox="1"/>
          <p:nvPr/>
        </p:nvSpPr>
        <p:spPr>
          <a:xfrm>
            <a:off x="608975" y="1645225"/>
            <a:ext cx="5880300" cy="12006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0000"/>
              </a:lnSpc>
              <a:spcBef>
                <a:spcPts val="0"/>
              </a:spcBef>
              <a:spcAft>
                <a:spcPts val="0"/>
              </a:spcAft>
              <a:buClr>
                <a:schemeClr val="accent2"/>
              </a:buClr>
              <a:buSzPts val="2200"/>
              <a:buFont typeface="Lato"/>
              <a:buChar char="●"/>
            </a:pPr>
            <a:r>
              <a:rPr b="0" i="0" lang="en-GB" sz="2200" u="none" cap="none" strike="noStrike">
                <a:solidFill>
                  <a:srgbClr val="000000"/>
                </a:solidFill>
                <a:latin typeface="Lato"/>
                <a:ea typeface="Lato"/>
                <a:cs typeface="Lato"/>
                <a:sym typeface="Lato"/>
              </a:rPr>
              <a:t>Companies will use lots of </a:t>
            </a:r>
            <a:r>
              <a:rPr lang="en-GB" sz="2200">
                <a:latin typeface="Lato"/>
                <a:ea typeface="Lato"/>
                <a:cs typeface="Lato"/>
                <a:sym typeface="Lato"/>
              </a:rPr>
              <a:t>a</a:t>
            </a:r>
            <a:r>
              <a:rPr lang="en-GB" sz="2200">
                <a:latin typeface="Lato"/>
                <a:ea typeface="Lato"/>
                <a:cs typeface="Lato"/>
                <a:sym typeface="Lato"/>
              </a:rPr>
              <a:t>dvertising</a:t>
            </a:r>
            <a:r>
              <a:rPr b="0" i="0" lang="en-GB" sz="2200" u="none" cap="none" strike="noStrike">
                <a:solidFill>
                  <a:srgbClr val="000000"/>
                </a:solidFill>
                <a:latin typeface="Lato"/>
                <a:ea typeface="Lato"/>
                <a:cs typeface="Lato"/>
                <a:sym typeface="Lato"/>
              </a:rPr>
              <a:t> techniques to encourage </a:t>
            </a:r>
            <a:r>
              <a:rPr lang="en-GB" sz="2200">
                <a:latin typeface="Lato"/>
                <a:ea typeface="Lato"/>
                <a:cs typeface="Lato"/>
                <a:sym typeface="Lato"/>
              </a:rPr>
              <a:t>people</a:t>
            </a:r>
            <a:r>
              <a:rPr b="0" i="0" lang="en-GB" sz="2200" u="none" cap="none" strike="noStrike">
                <a:solidFill>
                  <a:srgbClr val="000000"/>
                </a:solidFill>
                <a:latin typeface="Lato"/>
                <a:ea typeface="Lato"/>
                <a:cs typeface="Lato"/>
                <a:sym typeface="Lato"/>
              </a:rPr>
              <a:t> to buy their products.</a:t>
            </a:r>
            <a:endParaRPr b="0" i="0" sz="2200" u="none" cap="none" strike="noStrike">
              <a:solidFill>
                <a:srgbClr val="000000"/>
              </a:solidFill>
              <a:latin typeface="Lato"/>
              <a:ea typeface="Lato"/>
              <a:cs typeface="Lato"/>
              <a:sym typeface="Lato"/>
            </a:endParaRPr>
          </a:p>
        </p:txBody>
      </p:sp>
      <p:sp>
        <p:nvSpPr>
          <p:cNvPr id="248" name="Google Shape;248;g14caaae82f0_0_136"/>
          <p:cNvSpPr txBox="1"/>
          <p:nvPr/>
        </p:nvSpPr>
        <p:spPr>
          <a:xfrm>
            <a:off x="608975" y="2864425"/>
            <a:ext cx="5830800" cy="22164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0543B3"/>
              </a:buClr>
              <a:buSzPts val="2200"/>
              <a:buFont typeface="Lato"/>
              <a:buChar char="●"/>
            </a:pPr>
            <a:r>
              <a:rPr b="1" lang="en-GB" sz="2200">
                <a:solidFill>
                  <a:srgbClr val="0543B3"/>
                </a:solidFill>
                <a:latin typeface="Lato"/>
                <a:ea typeface="Lato"/>
                <a:cs typeface="Lato"/>
                <a:sym typeface="Lato"/>
              </a:rPr>
              <a:t>Advertising techniques are ways to </a:t>
            </a:r>
            <a:r>
              <a:rPr b="1" lang="en-GB" sz="2200">
                <a:solidFill>
                  <a:srgbClr val="0543B3"/>
                </a:solidFill>
                <a:highlight>
                  <a:schemeClr val="lt1"/>
                </a:highlight>
                <a:latin typeface="Lato"/>
                <a:ea typeface="Lato"/>
                <a:cs typeface="Lato"/>
                <a:sym typeface="Lato"/>
              </a:rPr>
              <a:t>convince or influence people to buy a product or service.</a:t>
            </a:r>
            <a:endParaRPr sz="2200">
              <a:solidFill>
                <a:srgbClr val="0543B3"/>
              </a:solidFill>
              <a:latin typeface="Lato"/>
              <a:ea typeface="Lato"/>
              <a:cs typeface="Lato"/>
              <a:sym typeface="Lato"/>
            </a:endParaRPr>
          </a:p>
          <a:p>
            <a:pPr indent="0" lvl="0" marL="0" marR="0" rtl="0" algn="l">
              <a:lnSpc>
                <a:spcPct val="100000"/>
              </a:lnSpc>
              <a:spcBef>
                <a:spcPts val="0"/>
              </a:spcBef>
              <a:spcAft>
                <a:spcPts val="0"/>
              </a:spcAft>
              <a:buNone/>
            </a:pPr>
            <a:r>
              <a:t/>
            </a:r>
            <a:endParaRPr sz="2200">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t/>
            </a:r>
            <a:endParaRPr b="0" i="0" sz="22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900"/>
              <a:buFont typeface="Arial"/>
              <a:buNone/>
            </a:pPr>
            <a:r>
              <a:t/>
            </a:r>
            <a:endParaRPr b="0" i="0" sz="2200" u="none" cap="none" strike="noStrike">
              <a:solidFill>
                <a:srgbClr val="000000"/>
              </a:solidFill>
              <a:latin typeface="Lato"/>
              <a:ea typeface="Lato"/>
              <a:cs typeface="Lato"/>
              <a:sym typeface="Lato"/>
            </a:endParaRPr>
          </a:p>
        </p:txBody>
      </p:sp>
      <p:pic>
        <p:nvPicPr>
          <p:cNvPr id="249" name="Google Shape;249;g14caaae82f0_0_136"/>
          <p:cNvPicPr preferRelativeResize="0"/>
          <p:nvPr/>
        </p:nvPicPr>
        <p:blipFill>
          <a:blip r:embed="rId3">
            <a:alphaModFix/>
          </a:blip>
          <a:stretch>
            <a:fillRect/>
          </a:stretch>
        </p:blipFill>
        <p:spPr>
          <a:xfrm>
            <a:off x="6172850" y="1235788"/>
            <a:ext cx="2976724" cy="29767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2573171dd2f_0_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14</a:t>
            </a:r>
            <a:endParaRPr>
              <a:latin typeface="Lato"/>
              <a:ea typeface="Lato"/>
              <a:cs typeface="Lato"/>
              <a:sym typeface="Lato"/>
            </a:endParaRPr>
          </a:p>
        </p:txBody>
      </p:sp>
      <p:sp>
        <p:nvSpPr>
          <p:cNvPr id="255" name="Google Shape;255;g2573171dd2f_0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Activity </a:t>
            </a:r>
            <a:endParaRPr b="1" i="0" sz="2900" u="none" cap="none" strike="noStrike">
              <a:solidFill>
                <a:schemeClr val="accent2"/>
              </a:solidFill>
              <a:latin typeface="Lato"/>
              <a:ea typeface="Lato"/>
              <a:cs typeface="Lato"/>
              <a:sym typeface="Lato"/>
            </a:endParaRPr>
          </a:p>
        </p:txBody>
      </p:sp>
      <p:sp>
        <p:nvSpPr>
          <p:cNvPr id="256" name="Google Shape;256;g2573171dd2f_0_0"/>
          <p:cNvSpPr txBox="1"/>
          <p:nvPr/>
        </p:nvSpPr>
        <p:spPr>
          <a:xfrm>
            <a:off x="418623" y="1128025"/>
            <a:ext cx="62817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257" name="Google Shape;257;g2573171dd2f_0_0"/>
          <p:cNvSpPr txBox="1"/>
          <p:nvPr/>
        </p:nvSpPr>
        <p:spPr>
          <a:xfrm>
            <a:off x="304175" y="1492825"/>
            <a:ext cx="4742400" cy="15393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0000"/>
              </a:lnSpc>
              <a:spcBef>
                <a:spcPts val="0"/>
              </a:spcBef>
              <a:spcAft>
                <a:spcPts val="0"/>
              </a:spcAft>
              <a:buClr>
                <a:schemeClr val="accent2"/>
              </a:buClr>
              <a:buSzPts val="2200"/>
              <a:buFont typeface="Lato"/>
              <a:buChar char="●"/>
            </a:pPr>
            <a:r>
              <a:rPr lang="en-GB" sz="2200">
                <a:latin typeface="Lato"/>
                <a:ea typeface="Lato"/>
                <a:cs typeface="Lato"/>
                <a:sym typeface="Lato"/>
              </a:rPr>
              <a:t>Read through the advertising </a:t>
            </a:r>
            <a:r>
              <a:rPr lang="en-GB" sz="2200">
                <a:latin typeface="Lato"/>
                <a:ea typeface="Lato"/>
                <a:cs typeface="Lato"/>
                <a:sym typeface="Lato"/>
              </a:rPr>
              <a:t>techniques</a:t>
            </a:r>
            <a:r>
              <a:rPr lang="en-GB" sz="2200">
                <a:latin typeface="Lato"/>
                <a:ea typeface="Lato"/>
                <a:cs typeface="Lato"/>
                <a:sym typeface="Lato"/>
              </a:rPr>
              <a:t> listed one by one. Give examples of brands that you’ve seen use these techniques.</a:t>
            </a:r>
            <a:endParaRPr b="0" i="0" sz="2200" u="none" cap="none" strike="noStrike">
              <a:solidFill>
                <a:srgbClr val="000000"/>
              </a:solidFill>
              <a:latin typeface="Lato"/>
              <a:ea typeface="Lato"/>
              <a:cs typeface="Lato"/>
              <a:sym typeface="Lato"/>
            </a:endParaRPr>
          </a:p>
        </p:txBody>
      </p:sp>
      <p:sp>
        <p:nvSpPr>
          <p:cNvPr id="258" name="Google Shape;258;g2573171dd2f_0_0"/>
          <p:cNvSpPr txBox="1"/>
          <p:nvPr/>
        </p:nvSpPr>
        <p:spPr>
          <a:xfrm>
            <a:off x="304175" y="3245425"/>
            <a:ext cx="4702500" cy="22164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chemeClr val="accent2"/>
              </a:buClr>
              <a:buSzPts val="2200"/>
              <a:buFont typeface="Lato"/>
              <a:buChar char="●"/>
            </a:pPr>
            <a:r>
              <a:rPr lang="en-GB" sz="2200">
                <a:solidFill>
                  <a:schemeClr val="dk1"/>
                </a:solidFill>
                <a:latin typeface="Lato"/>
                <a:ea typeface="Lato"/>
                <a:cs typeface="Lato"/>
                <a:sym typeface="Lato"/>
              </a:rPr>
              <a:t>Stretch - can you think of any other advertising techniques not mentioned?</a:t>
            </a:r>
            <a:endParaRPr sz="2200">
              <a:solidFill>
                <a:schemeClr val="dk1"/>
              </a:solidFill>
              <a:latin typeface="Lato"/>
              <a:ea typeface="Lato"/>
              <a:cs typeface="Lato"/>
              <a:sym typeface="Lato"/>
            </a:endParaRPr>
          </a:p>
          <a:p>
            <a:pPr indent="0" lvl="0" marL="0" marR="0" rtl="0" algn="l">
              <a:lnSpc>
                <a:spcPct val="100000"/>
              </a:lnSpc>
              <a:spcBef>
                <a:spcPts val="0"/>
              </a:spcBef>
              <a:spcAft>
                <a:spcPts val="0"/>
              </a:spcAft>
              <a:buNone/>
            </a:pPr>
            <a:r>
              <a:t/>
            </a:r>
            <a:endParaRPr sz="2200">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t/>
            </a:r>
            <a:endParaRPr b="0" i="0" sz="22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900"/>
              <a:buFont typeface="Arial"/>
              <a:buNone/>
            </a:pPr>
            <a:r>
              <a:t/>
            </a:r>
            <a:endParaRPr b="0" i="0" sz="2200" u="none" cap="none" strike="noStrike">
              <a:solidFill>
                <a:srgbClr val="000000"/>
              </a:solidFill>
              <a:latin typeface="Lato"/>
              <a:ea typeface="Lato"/>
              <a:cs typeface="Lato"/>
              <a:sym typeface="Lato"/>
            </a:endParaRPr>
          </a:p>
        </p:txBody>
      </p:sp>
      <p:sp>
        <p:nvSpPr>
          <p:cNvPr id="259" name="Google Shape;259;g2573171dd2f_0_0"/>
          <p:cNvSpPr txBox="1"/>
          <p:nvPr/>
        </p:nvSpPr>
        <p:spPr>
          <a:xfrm>
            <a:off x="61400" y="4685575"/>
            <a:ext cx="6963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lang="en-GB" sz="1000">
                <a:solidFill>
                  <a:schemeClr val="accent2"/>
                </a:solidFill>
                <a:latin typeface="Lato"/>
                <a:ea typeface="Lato"/>
                <a:cs typeface="Lato"/>
                <a:sym typeface="Lato"/>
              </a:rPr>
              <a:t>Resource 1- </a:t>
            </a:r>
            <a:r>
              <a:rPr lang="en-GB" sz="1000">
                <a:solidFill>
                  <a:schemeClr val="accent2"/>
                </a:solidFill>
                <a:latin typeface="Lato"/>
                <a:ea typeface="Lato"/>
                <a:cs typeface="Lato"/>
                <a:sym typeface="Lato"/>
              </a:rPr>
              <a:t>Advertising</a:t>
            </a:r>
            <a:r>
              <a:rPr lang="en-GB" sz="1000">
                <a:solidFill>
                  <a:schemeClr val="accent2"/>
                </a:solidFill>
                <a:latin typeface="Lato"/>
                <a:ea typeface="Lato"/>
                <a:cs typeface="Lato"/>
                <a:sym typeface="Lato"/>
              </a:rPr>
              <a:t> techniques </a:t>
            </a:r>
            <a:endParaRPr i="0" sz="1000" u="none" cap="none" strike="noStrike">
              <a:solidFill>
                <a:schemeClr val="accent2"/>
              </a:solidFill>
              <a:latin typeface="Lato"/>
              <a:ea typeface="Lato"/>
              <a:cs typeface="Lato"/>
              <a:sym typeface="Lato"/>
            </a:endParaRPr>
          </a:p>
        </p:txBody>
      </p:sp>
      <p:pic>
        <p:nvPicPr>
          <p:cNvPr id="260" name="Google Shape;260;g2573171dd2f_0_0"/>
          <p:cNvPicPr preferRelativeResize="0"/>
          <p:nvPr/>
        </p:nvPicPr>
        <p:blipFill>
          <a:blip r:embed="rId3">
            <a:alphaModFix/>
          </a:blip>
          <a:stretch>
            <a:fillRect/>
          </a:stretch>
        </p:blipFill>
        <p:spPr>
          <a:xfrm rot="435161">
            <a:off x="5951342" y="1495447"/>
            <a:ext cx="2627166" cy="1471807"/>
          </a:xfrm>
          <a:prstGeom prst="rect">
            <a:avLst/>
          </a:prstGeom>
          <a:noFill/>
          <a:ln cap="flat" cmpd="sng" w="28575">
            <a:solidFill>
              <a:schemeClr val="accent2"/>
            </a:solidFill>
            <a:prstDash val="solid"/>
            <a:round/>
            <a:headEnd len="sm" w="sm" type="none"/>
            <a:tailEnd len="sm" w="sm" type="none"/>
          </a:ln>
        </p:spPr>
      </p:pic>
      <p:pic>
        <p:nvPicPr>
          <p:cNvPr id="261" name="Google Shape;261;g2573171dd2f_0_0"/>
          <p:cNvPicPr preferRelativeResize="0"/>
          <p:nvPr/>
        </p:nvPicPr>
        <p:blipFill>
          <a:blip r:embed="rId4">
            <a:alphaModFix/>
          </a:blip>
          <a:stretch>
            <a:fillRect/>
          </a:stretch>
        </p:blipFill>
        <p:spPr>
          <a:xfrm rot="-429744">
            <a:off x="5948674" y="2879450"/>
            <a:ext cx="2558072" cy="1438923"/>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14caaae82f0_0_148"/>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r>
              <a:rPr lang="en-GB">
                <a:latin typeface="Lato"/>
                <a:ea typeface="Lato"/>
                <a:cs typeface="Lato"/>
                <a:sym typeface="Lato"/>
              </a:rPr>
              <a:t>15</a:t>
            </a:r>
            <a:endParaRPr>
              <a:latin typeface="Lato"/>
              <a:ea typeface="Lato"/>
              <a:cs typeface="Lato"/>
              <a:sym typeface="Lato"/>
            </a:endParaRPr>
          </a:p>
        </p:txBody>
      </p:sp>
      <p:sp>
        <p:nvSpPr>
          <p:cNvPr id="267" name="Google Shape;267;g14caaae82f0_0_148"/>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14caaae82f0_0_148"/>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1. </a:t>
            </a:r>
            <a:r>
              <a:rPr b="1" i="0" lang="en-GB" sz="2900" u="none" cap="none" strike="noStrike">
                <a:solidFill>
                  <a:schemeClr val="accent2"/>
                </a:solidFill>
                <a:latin typeface="Lato"/>
                <a:ea typeface="Lato"/>
                <a:cs typeface="Lato"/>
                <a:sym typeface="Lato"/>
              </a:rPr>
              <a:t>Imagery</a:t>
            </a:r>
            <a:r>
              <a:rPr b="1" i="0" lang="en-GB" sz="2900" u="none" cap="none" strike="noStrike">
                <a:solidFill>
                  <a:schemeClr val="accent2"/>
                </a:solidFill>
                <a:latin typeface="Lato"/>
                <a:ea typeface="Lato"/>
                <a:cs typeface="Lato"/>
                <a:sym typeface="Lato"/>
              </a:rPr>
              <a:t> </a:t>
            </a:r>
            <a:endParaRPr b="1" i="0" sz="2900" u="none" cap="none" strike="noStrike">
              <a:solidFill>
                <a:schemeClr val="accent2"/>
              </a:solidFill>
              <a:latin typeface="Lato"/>
              <a:ea typeface="Lato"/>
              <a:cs typeface="Lato"/>
              <a:sym typeface="Lato"/>
            </a:endParaRPr>
          </a:p>
        </p:txBody>
      </p:sp>
      <p:pic>
        <p:nvPicPr>
          <p:cNvPr id="269" name="Google Shape;269;g14caaae82f0_0_148"/>
          <p:cNvPicPr preferRelativeResize="0"/>
          <p:nvPr/>
        </p:nvPicPr>
        <p:blipFill rotWithShape="1">
          <a:blip r:embed="rId3">
            <a:alphaModFix/>
          </a:blip>
          <a:srcRect b="0" l="19927" r="20587" t="0"/>
          <a:stretch/>
        </p:blipFill>
        <p:spPr>
          <a:xfrm>
            <a:off x="5964025" y="2793600"/>
            <a:ext cx="1911900" cy="1996125"/>
          </a:xfrm>
          <a:prstGeom prst="rect">
            <a:avLst/>
          </a:prstGeom>
          <a:noFill/>
          <a:ln>
            <a:noFill/>
          </a:ln>
        </p:spPr>
      </p:pic>
      <p:sp>
        <p:nvSpPr>
          <p:cNvPr id="270" name="Google Shape;270;g14caaae82f0_0_148"/>
          <p:cNvSpPr txBox="1"/>
          <p:nvPr/>
        </p:nvSpPr>
        <p:spPr>
          <a:xfrm>
            <a:off x="332305" y="13113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Beautiful imagery, whether for holidays, food or clothes can make us want to buy the product or service.</a:t>
            </a:r>
            <a:endParaRPr b="1" i="0" sz="2600" u="none" cap="none" strike="noStrike">
              <a:solidFill>
                <a:srgbClr val="000000"/>
              </a:solidFill>
              <a:latin typeface="Lato"/>
              <a:ea typeface="Lato"/>
              <a:cs typeface="Lato"/>
              <a:sym typeface="Lato"/>
            </a:endParaRPr>
          </a:p>
        </p:txBody>
      </p:sp>
      <p:pic>
        <p:nvPicPr>
          <p:cNvPr id="271" name="Google Shape;271;g14caaae82f0_0_148"/>
          <p:cNvPicPr preferRelativeResize="0"/>
          <p:nvPr/>
        </p:nvPicPr>
        <p:blipFill rotWithShape="1">
          <a:blip r:embed="rId4">
            <a:alphaModFix/>
          </a:blip>
          <a:srcRect b="0" l="0" r="0" t="0"/>
          <a:stretch/>
        </p:blipFill>
        <p:spPr>
          <a:xfrm>
            <a:off x="5746575" y="1388100"/>
            <a:ext cx="2264750" cy="1600200"/>
          </a:xfrm>
          <a:prstGeom prst="rect">
            <a:avLst/>
          </a:prstGeom>
          <a:noFill/>
          <a:ln>
            <a:noFill/>
          </a:ln>
          <a:effectLst>
            <a:outerShdw blurRad="57150" rotWithShape="0" algn="bl" dir="5400000" dist="19050">
              <a:srgbClr val="000000">
                <a:alpha val="50000"/>
              </a:srgbClr>
            </a:outerShdw>
          </a:effectLst>
        </p:spPr>
      </p:pic>
      <p:sp>
        <p:nvSpPr>
          <p:cNvPr id="272" name="Google Shape;272;g14caaae82f0_0_148"/>
          <p:cNvSpPr txBox="1"/>
          <p:nvPr/>
        </p:nvSpPr>
        <p:spPr>
          <a:xfrm>
            <a:off x="322950" y="3859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14caaae82f0_0_174"/>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16</a:t>
            </a:r>
            <a:endParaRPr>
              <a:latin typeface="Lato"/>
              <a:ea typeface="Lato"/>
              <a:cs typeface="Lato"/>
              <a:sym typeface="Lato"/>
            </a:endParaRPr>
          </a:p>
        </p:txBody>
      </p:sp>
      <p:sp>
        <p:nvSpPr>
          <p:cNvPr id="278" name="Google Shape;278;g14caaae82f0_0_174"/>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g14caaae82f0_0_17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2. Humour</a:t>
            </a:r>
            <a:endParaRPr b="1" i="0" sz="2900" u="none" cap="none" strike="noStrike">
              <a:solidFill>
                <a:schemeClr val="accent2"/>
              </a:solidFill>
              <a:latin typeface="Lato"/>
              <a:ea typeface="Lato"/>
              <a:cs typeface="Lato"/>
              <a:sym typeface="Lato"/>
            </a:endParaRPr>
          </a:p>
        </p:txBody>
      </p:sp>
      <p:pic>
        <p:nvPicPr>
          <p:cNvPr id="280" name="Google Shape;280;g14caaae82f0_0_174"/>
          <p:cNvPicPr preferRelativeResize="0"/>
          <p:nvPr/>
        </p:nvPicPr>
        <p:blipFill rotWithShape="1">
          <a:blip r:embed="rId3">
            <a:alphaModFix/>
          </a:blip>
          <a:srcRect b="0" l="0" r="0" t="0"/>
          <a:stretch/>
        </p:blipFill>
        <p:spPr>
          <a:xfrm>
            <a:off x="5055550" y="1462375"/>
            <a:ext cx="3539750" cy="2617516"/>
          </a:xfrm>
          <a:prstGeom prst="rect">
            <a:avLst/>
          </a:prstGeom>
          <a:noFill/>
          <a:ln>
            <a:noFill/>
          </a:ln>
          <a:effectLst>
            <a:outerShdw blurRad="57150" rotWithShape="0" algn="bl" dir="5400000" dist="19050">
              <a:srgbClr val="000000">
                <a:alpha val="50000"/>
              </a:srgbClr>
            </a:outerShdw>
          </a:effectLst>
        </p:spPr>
      </p:pic>
      <p:sp>
        <p:nvSpPr>
          <p:cNvPr id="281" name="Google Shape;281;g14caaae82f0_0_174"/>
          <p:cNvSpPr txBox="1"/>
          <p:nvPr/>
        </p:nvSpPr>
        <p:spPr>
          <a:xfrm>
            <a:off x="637105" y="15399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Adverts may use humour to make you laugh and draw your attention. This also makes the advert more memorable.</a:t>
            </a:r>
            <a:endParaRPr b="1" i="0" sz="2600" u="none" cap="none" strike="noStrike">
              <a:solidFill>
                <a:srgbClr val="000000"/>
              </a:solidFill>
              <a:latin typeface="Lato"/>
              <a:ea typeface="Lato"/>
              <a:cs typeface="Lato"/>
              <a:sym typeface="Lato"/>
            </a:endParaRPr>
          </a:p>
        </p:txBody>
      </p:sp>
      <p:sp>
        <p:nvSpPr>
          <p:cNvPr id="282" name="Google Shape;282;g14caaae82f0_0_174"/>
          <p:cNvSpPr txBox="1"/>
          <p:nvPr/>
        </p:nvSpPr>
        <p:spPr>
          <a:xfrm>
            <a:off x="627750" y="41641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14caaae82f0_0_18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17</a:t>
            </a:r>
            <a:endParaRPr>
              <a:latin typeface="Lato"/>
              <a:ea typeface="Lato"/>
              <a:cs typeface="Lato"/>
              <a:sym typeface="Lato"/>
            </a:endParaRPr>
          </a:p>
        </p:txBody>
      </p:sp>
      <p:sp>
        <p:nvSpPr>
          <p:cNvPr id="288" name="Google Shape;288;g14caaae82f0_0_180"/>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g14caaae82f0_0_18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3. </a:t>
            </a:r>
            <a:r>
              <a:rPr b="1" i="0" lang="en-GB" sz="2900" u="none" cap="none" strike="noStrike">
                <a:solidFill>
                  <a:schemeClr val="accent2"/>
                </a:solidFill>
                <a:latin typeface="Lato"/>
                <a:ea typeface="Lato"/>
                <a:cs typeface="Lato"/>
                <a:sym typeface="Lato"/>
              </a:rPr>
              <a:t>Memorable music</a:t>
            </a:r>
            <a:endParaRPr b="1" i="0" sz="2900" u="none" cap="none" strike="noStrike">
              <a:solidFill>
                <a:schemeClr val="accent2"/>
              </a:solidFill>
              <a:latin typeface="Lato"/>
              <a:ea typeface="Lato"/>
              <a:cs typeface="Lato"/>
              <a:sym typeface="Lato"/>
            </a:endParaRPr>
          </a:p>
        </p:txBody>
      </p:sp>
      <p:pic>
        <p:nvPicPr>
          <p:cNvPr id="290" name="Google Shape;290;g14caaae82f0_0_180"/>
          <p:cNvPicPr preferRelativeResize="0"/>
          <p:nvPr/>
        </p:nvPicPr>
        <p:blipFill rotWithShape="1">
          <a:blip r:embed="rId3">
            <a:alphaModFix/>
          </a:blip>
          <a:srcRect b="0" l="0" r="0" t="0"/>
          <a:stretch/>
        </p:blipFill>
        <p:spPr>
          <a:xfrm>
            <a:off x="6217225" y="1610700"/>
            <a:ext cx="1743075" cy="2619375"/>
          </a:xfrm>
          <a:prstGeom prst="rect">
            <a:avLst/>
          </a:prstGeom>
          <a:noFill/>
          <a:ln>
            <a:noFill/>
          </a:ln>
          <a:effectLst>
            <a:outerShdw blurRad="57150" rotWithShape="0" algn="bl" dir="5400000" dist="19050">
              <a:srgbClr val="000000">
                <a:alpha val="50000"/>
              </a:srgbClr>
            </a:outerShdw>
          </a:effectLst>
        </p:spPr>
      </p:pic>
      <p:sp>
        <p:nvSpPr>
          <p:cNvPr id="291" name="Google Shape;291;g14caaae82f0_0_180"/>
          <p:cNvSpPr txBox="1"/>
          <p:nvPr/>
        </p:nvSpPr>
        <p:spPr>
          <a:xfrm>
            <a:off x="637105" y="15399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Catchy tunes, lyrics or slogans may also be used to make people more easily remember the advert.</a:t>
            </a:r>
            <a:endParaRPr b="1" i="0" sz="2600" u="none" cap="none" strike="noStrike">
              <a:solidFill>
                <a:srgbClr val="000000"/>
              </a:solidFill>
              <a:latin typeface="Lato"/>
              <a:ea typeface="Lato"/>
              <a:cs typeface="Lato"/>
              <a:sym typeface="Lato"/>
            </a:endParaRPr>
          </a:p>
        </p:txBody>
      </p:sp>
      <p:sp>
        <p:nvSpPr>
          <p:cNvPr id="292" name="Google Shape;292;g14caaae82f0_0_180"/>
          <p:cNvSpPr txBox="1"/>
          <p:nvPr/>
        </p:nvSpPr>
        <p:spPr>
          <a:xfrm>
            <a:off x="627750" y="40879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655c67f175f10be3_0"/>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18</a:t>
            </a:r>
            <a:endParaRPr>
              <a:latin typeface="Lato"/>
              <a:ea typeface="Lato"/>
              <a:cs typeface="Lato"/>
              <a:sym typeface="Lato"/>
            </a:endParaRPr>
          </a:p>
        </p:txBody>
      </p:sp>
      <p:sp>
        <p:nvSpPr>
          <p:cNvPr id="298" name="Google Shape;298;g655c67f175f10be3_0"/>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g655c67f175f10be3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4. </a:t>
            </a:r>
            <a:r>
              <a:rPr b="1" i="0" lang="en-GB" sz="2900" u="none" cap="none" strike="noStrike">
                <a:solidFill>
                  <a:schemeClr val="accent2"/>
                </a:solidFill>
                <a:latin typeface="Lato"/>
                <a:ea typeface="Lato"/>
                <a:cs typeface="Lato"/>
                <a:sym typeface="Lato"/>
              </a:rPr>
              <a:t>Celebrity endorsement</a:t>
            </a:r>
            <a:endParaRPr b="1" i="0" sz="2900" u="none" cap="none" strike="noStrike">
              <a:solidFill>
                <a:schemeClr val="accent2"/>
              </a:solidFill>
              <a:latin typeface="Lato"/>
              <a:ea typeface="Lato"/>
              <a:cs typeface="Lato"/>
              <a:sym typeface="Lato"/>
            </a:endParaRPr>
          </a:p>
        </p:txBody>
      </p:sp>
      <p:sp>
        <p:nvSpPr>
          <p:cNvPr id="300" name="Google Shape;300;g655c67f175f10be3_0"/>
          <p:cNvSpPr txBox="1"/>
          <p:nvPr/>
        </p:nvSpPr>
        <p:spPr>
          <a:xfrm>
            <a:off x="637105" y="1539950"/>
            <a:ext cx="4134900" cy="178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Celebrities’ fame and images are often used to promote products and build popularity. </a:t>
            </a:r>
            <a:endParaRPr b="1" i="0" sz="2600" u="none" cap="none" strike="noStrike">
              <a:solidFill>
                <a:srgbClr val="000000"/>
              </a:solidFill>
              <a:latin typeface="Lato"/>
              <a:ea typeface="Lato"/>
              <a:cs typeface="Lato"/>
              <a:sym typeface="Lato"/>
            </a:endParaRPr>
          </a:p>
        </p:txBody>
      </p:sp>
      <p:sp>
        <p:nvSpPr>
          <p:cNvPr id="301" name="Google Shape;301;g655c67f175f10be3_0"/>
          <p:cNvSpPr txBox="1"/>
          <p:nvPr/>
        </p:nvSpPr>
        <p:spPr>
          <a:xfrm>
            <a:off x="627750" y="40879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pic>
        <p:nvPicPr>
          <p:cNvPr id="302" name="Google Shape;302;g655c67f175f10be3_0"/>
          <p:cNvPicPr preferRelativeResize="0"/>
          <p:nvPr/>
        </p:nvPicPr>
        <p:blipFill rotWithShape="1">
          <a:blip r:embed="rId3">
            <a:alphaModFix/>
          </a:blip>
          <a:srcRect b="0" l="0" r="0" t="0"/>
          <a:stretch/>
        </p:blipFill>
        <p:spPr>
          <a:xfrm>
            <a:off x="5200700" y="1573463"/>
            <a:ext cx="3520150" cy="21194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g14caaae82f0_0_215"/>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19</a:t>
            </a:r>
            <a:endParaRPr>
              <a:latin typeface="Lato"/>
              <a:ea typeface="Lato"/>
              <a:cs typeface="Lato"/>
              <a:sym typeface="Lato"/>
            </a:endParaRPr>
          </a:p>
        </p:txBody>
      </p:sp>
      <p:sp>
        <p:nvSpPr>
          <p:cNvPr id="308" name="Google Shape;308;g14caaae82f0_0_215"/>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 name="Google Shape;309;g14caaae82f0_0_215"/>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5. </a:t>
            </a:r>
            <a:r>
              <a:rPr b="1" i="0" lang="en-GB" sz="2900" u="none" cap="none" strike="noStrike">
                <a:solidFill>
                  <a:schemeClr val="accent2"/>
                </a:solidFill>
                <a:latin typeface="Lato"/>
                <a:ea typeface="Lato"/>
                <a:cs typeface="Lato"/>
                <a:sym typeface="Lato"/>
              </a:rPr>
              <a:t>Data and facts</a:t>
            </a:r>
            <a:endParaRPr b="1" i="0" sz="2900" u="none" cap="none" strike="noStrike">
              <a:solidFill>
                <a:schemeClr val="accent2"/>
              </a:solidFill>
              <a:latin typeface="Lato"/>
              <a:ea typeface="Lato"/>
              <a:cs typeface="Lato"/>
              <a:sym typeface="Lato"/>
            </a:endParaRPr>
          </a:p>
        </p:txBody>
      </p:sp>
      <p:sp>
        <p:nvSpPr>
          <p:cNvPr id="310" name="Google Shape;310;g14caaae82f0_0_215"/>
          <p:cNvSpPr txBox="1"/>
          <p:nvPr/>
        </p:nvSpPr>
        <p:spPr>
          <a:xfrm>
            <a:off x="276600" y="3597350"/>
            <a:ext cx="8708700" cy="892800"/>
          </a:xfrm>
          <a:prstGeom prst="rect">
            <a:avLst/>
          </a:prstGeom>
          <a:solidFill>
            <a:schemeClr val="accent6"/>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GB" sz="2300" u="none" cap="none" strike="noStrike">
                <a:solidFill>
                  <a:srgbClr val="000000"/>
                </a:solidFill>
                <a:latin typeface="Lato"/>
                <a:ea typeface="Lato"/>
                <a:cs typeface="Lato"/>
                <a:sym typeface="Lato"/>
              </a:rPr>
              <a:t>Brands may use statistics, data or scientific facts to make people trust the brand more, and make their product more appealing.</a:t>
            </a:r>
            <a:endParaRPr b="1" i="0" sz="2300" u="none" cap="none" strike="noStrike">
              <a:solidFill>
                <a:srgbClr val="000000"/>
              </a:solidFill>
              <a:latin typeface="Lato"/>
              <a:ea typeface="Lato"/>
              <a:cs typeface="Lato"/>
              <a:sym typeface="Lato"/>
            </a:endParaRPr>
          </a:p>
        </p:txBody>
      </p:sp>
      <p:sp>
        <p:nvSpPr>
          <p:cNvPr id="311" name="Google Shape;311;g14caaae82f0_0_215"/>
          <p:cNvSpPr txBox="1"/>
          <p:nvPr/>
        </p:nvSpPr>
        <p:spPr>
          <a:xfrm>
            <a:off x="2075550" y="45451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pic>
        <p:nvPicPr>
          <p:cNvPr id="312" name="Google Shape;312;g14caaae82f0_0_215"/>
          <p:cNvPicPr preferRelativeResize="0"/>
          <p:nvPr/>
        </p:nvPicPr>
        <p:blipFill rotWithShape="1">
          <a:blip r:embed="rId3">
            <a:alphaModFix/>
          </a:blip>
          <a:srcRect b="0" l="0" r="0" t="0"/>
          <a:stretch/>
        </p:blipFill>
        <p:spPr>
          <a:xfrm>
            <a:off x="1315850" y="1076799"/>
            <a:ext cx="6795125" cy="24067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g1575e96a1fb_0_24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t/>
            </a:r>
            <a:endParaRPr b="0" i="0" sz="2900" u="none" cap="none" strike="noStrike">
              <a:solidFill>
                <a:schemeClr val="accen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Unit outline</a:t>
            </a:r>
            <a:endParaRPr b="1" i="0" sz="29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990"/>
              <a:buFont typeface="Arial"/>
              <a:buNone/>
            </a:pPr>
            <a:r>
              <a:t/>
            </a:r>
            <a:endParaRPr b="1" i="0" sz="2900" u="none" cap="none" strike="noStrike">
              <a:solidFill>
                <a:schemeClr val="accent2"/>
              </a:solidFill>
              <a:latin typeface="Lato"/>
              <a:ea typeface="Lato"/>
              <a:cs typeface="Lato"/>
              <a:sym typeface="Lato"/>
            </a:endParaRPr>
          </a:p>
        </p:txBody>
      </p:sp>
      <p:graphicFrame>
        <p:nvGraphicFramePr>
          <p:cNvPr id="130" name="Google Shape;130;g1575e96a1fb_0_240"/>
          <p:cNvGraphicFramePr/>
          <p:nvPr/>
        </p:nvGraphicFramePr>
        <p:xfrm>
          <a:off x="871975" y="1721850"/>
          <a:ext cx="3000000" cy="3000000"/>
        </p:xfrm>
        <a:graphic>
          <a:graphicData uri="http://schemas.openxmlformats.org/drawingml/2006/table">
            <a:tbl>
              <a:tblPr>
                <a:noFill/>
                <a:tableStyleId>{8BBF562F-7F32-439E-9363-72E6C3E0EA65}</a:tableStyleId>
              </a:tblPr>
              <a:tblGrid>
                <a:gridCol w="1206500"/>
                <a:gridCol w="1206500"/>
                <a:gridCol w="1206500"/>
                <a:gridCol w="1206500"/>
                <a:gridCol w="1206500"/>
                <a:gridCol w="1206500"/>
              </a:tblGrid>
              <a:tr h="381000">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Session 1</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extLst>
                            <a:ext uri="http://customooxmlschemas.google.com/">
                              <go:slidesCustomData xmlns:go="http://customooxmlschemas.google.com/" textRoundtripDataId="0"/>
                            </a:ext>
                          </a:extLst>
                        </a:rPr>
                        <a:t>Session 2</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Session 3</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Session 4</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Session 5</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chemeClr val="accent2"/>
                    </a:solidFill>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Session 6</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r>
              <a:tr h="381000">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Spending decisions</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chemeClr val="dk1"/>
                          </a:solidFill>
                          <a:latin typeface="Lato"/>
                          <a:ea typeface="Lato"/>
                          <a:cs typeface="Lato"/>
                          <a:sym typeface="Lato"/>
                        </a:rPr>
                        <a:t>How to budget</a:t>
                      </a:r>
                      <a:endParaRPr b="1">
                        <a:solidFill>
                          <a:schemeClr val="dk1"/>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Getting a job</a:t>
                      </a:r>
                      <a:endParaRPr b="1">
                        <a:solidFill>
                          <a:srgbClr val="262A33"/>
                        </a:solidFill>
                        <a:latin typeface="Lato"/>
                        <a:ea typeface="Lato"/>
                        <a:cs typeface="Lato"/>
                        <a:sym typeface="Lato"/>
                      </a:endParaRPr>
                    </a:p>
                    <a:p>
                      <a:pPr indent="0" lvl="0" marL="0" rtl="0" algn="l">
                        <a:spcBef>
                          <a:spcPts val="0"/>
                        </a:spcBef>
                        <a:spcAft>
                          <a:spcPts val="0"/>
                        </a:spcAft>
                        <a:buNone/>
                      </a:pPr>
                      <a:r>
                        <a:t/>
                      </a:r>
                      <a:endParaRPr b="1">
                        <a:solidFill>
                          <a:srgbClr val="262A33"/>
                        </a:solidFill>
                        <a:latin typeface="Lato"/>
                        <a:ea typeface="Lato"/>
                        <a:cs typeface="Lato"/>
                        <a:sym typeface="Lato"/>
                      </a:endParaRPr>
                    </a:p>
                    <a:p>
                      <a:pPr indent="0" lvl="0" marL="0" rtl="0" algn="l">
                        <a:spcBef>
                          <a:spcPts val="0"/>
                        </a:spcBef>
                        <a:spcAft>
                          <a:spcPts val="0"/>
                        </a:spcAft>
                        <a:buNone/>
                      </a:pPr>
                      <a:r>
                        <a:t/>
                      </a:r>
                      <a:endParaRPr b="1">
                        <a:solidFill>
                          <a:srgbClr val="262A33"/>
                        </a:solidFill>
                        <a:latin typeface="Lato"/>
                        <a:ea typeface="Lato"/>
                        <a:cs typeface="Lato"/>
                        <a:sym typeface="Lato"/>
                      </a:endParaRPr>
                    </a:p>
                    <a:p>
                      <a:pPr indent="0" lvl="0" marL="0" rtl="0" algn="l">
                        <a:spcBef>
                          <a:spcPts val="0"/>
                        </a:spcBef>
                        <a:spcAft>
                          <a:spcPts val="0"/>
                        </a:spcAft>
                        <a:buNone/>
                      </a:pPr>
                      <a:r>
                        <a:t/>
                      </a:r>
                      <a:endParaRPr b="1">
                        <a:solidFill>
                          <a:srgbClr val="262A33"/>
                        </a:solidFill>
                        <a:latin typeface="Lato"/>
                        <a:ea typeface="Lato"/>
                        <a:cs typeface="Lato"/>
                        <a:sym typeface="Lato"/>
                      </a:endParaRPr>
                    </a:p>
                    <a:p>
                      <a:pPr indent="0" lvl="0" marL="0" rtl="0" algn="l">
                        <a:spcBef>
                          <a:spcPts val="0"/>
                        </a:spcBef>
                        <a:spcAft>
                          <a:spcPts val="0"/>
                        </a:spcAft>
                        <a:buNone/>
                      </a:pPr>
                      <a:r>
                        <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The impact of i</a:t>
                      </a:r>
                      <a:r>
                        <a:rPr b="1" lang="en-GB">
                          <a:solidFill>
                            <a:srgbClr val="262A33"/>
                          </a:solidFill>
                          <a:latin typeface="Lato"/>
                          <a:ea typeface="Lato"/>
                          <a:cs typeface="Lato"/>
                          <a:sym typeface="Lato"/>
                        </a:rPr>
                        <a:t>nflation</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chemeClr val="accent2"/>
                          </a:solidFill>
                          <a:latin typeface="Lato"/>
                          <a:ea typeface="Lato"/>
                          <a:cs typeface="Lato"/>
                          <a:sym typeface="Lato"/>
                        </a:rPr>
                        <a:t>The </a:t>
                      </a:r>
                      <a:r>
                        <a:rPr b="1" lang="en-GB">
                          <a:solidFill>
                            <a:schemeClr val="accent2"/>
                          </a:solidFill>
                          <a:latin typeface="Lato"/>
                          <a:ea typeface="Lato"/>
                          <a:cs typeface="Lato"/>
                          <a:sym typeface="Lato"/>
                        </a:rPr>
                        <a:t>critical</a:t>
                      </a:r>
                      <a:r>
                        <a:rPr b="1" lang="en-GB">
                          <a:solidFill>
                            <a:schemeClr val="accent2"/>
                          </a:solidFill>
                          <a:latin typeface="Lato"/>
                          <a:ea typeface="Lato"/>
                          <a:cs typeface="Lato"/>
                          <a:sym typeface="Lato"/>
                        </a:rPr>
                        <a:t> consumer</a:t>
                      </a:r>
                      <a:endParaRPr b="1">
                        <a:solidFill>
                          <a:schemeClr val="accent2"/>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rtl="0" algn="l">
                        <a:spcBef>
                          <a:spcPts val="0"/>
                        </a:spcBef>
                        <a:spcAft>
                          <a:spcPts val="0"/>
                        </a:spcAft>
                        <a:buNone/>
                      </a:pPr>
                      <a:r>
                        <a:rPr b="1" lang="en-GB">
                          <a:solidFill>
                            <a:srgbClr val="262A33"/>
                          </a:solidFill>
                          <a:latin typeface="Lato"/>
                          <a:ea typeface="Lato"/>
                          <a:cs typeface="Lato"/>
                          <a:sym typeface="Lato"/>
                        </a:rPr>
                        <a:t>Decision making task!</a:t>
                      </a:r>
                      <a:endParaRPr b="1">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r>
            </a:tbl>
          </a:graphicData>
        </a:graphic>
      </p:graphicFrame>
      <p:sp>
        <p:nvSpPr>
          <p:cNvPr id="131" name="Google Shape;131;g1575e96a1fb_0_24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4caaae82f0_0_168"/>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20</a:t>
            </a:r>
            <a:endParaRPr>
              <a:latin typeface="Lato"/>
              <a:ea typeface="Lato"/>
              <a:cs typeface="Lato"/>
              <a:sym typeface="Lato"/>
            </a:endParaRPr>
          </a:p>
        </p:txBody>
      </p:sp>
      <p:sp>
        <p:nvSpPr>
          <p:cNvPr id="318" name="Google Shape;318;g14caaae82f0_0_168"/>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g14caaae82f0_0_168"/>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6. </a:t>
            </a:r>
            <a:r>
              <a:rPr b="1" i="0" lang="en-GB" sz="2900" u="none" cap="none" strike="noStrike">
                <a:solidFill>
                  <a:schemeClr val="accent2"/>
                </a:solidFill>
                <a:latin typeface="Lato"/>
                <a:ea typeface="Lato"/>
                <a:cs typeface="Lato"/>
                <a:sym typeface="Lato"/>
              </a:rPr>
              <a:t>Discounts and offers </a:t>
            </a:r>
            <a:endParaRPr b="1" i="0" sz="2900" u="none" cap="none" strike="noStrike">
              <a:solidFill>
                <a:schemeClr val="accent2"/>
              </a:solidFill>
              <a:latin typeface="Lato"/>
              <a:ea typeface="Lato"/>
              <a:cs typeface="Lato"/>
              <a:sym typeface="Lato"/>
            </a:endParaRPr>
          </a:p>
        </p:txBody>
      </p:sp>
      <p:pic>
        <p:nvPicPr>
          <p:cNvPr id="320" name="Google Shape;320;g14caaae82f0_0_168"/>
          <p:cNvPicPr preferRelativeResize="0"/>
          <p:nvPr/>
        </p:nvPicPr>
        <p:blipFill rotWithShape="1">
          <a:blip r:embed="rId3">
            <a:alphaModFix/>
          </a:blip>
          <a:srcRect b="0" l="0" r="0" t="0"/>
          <a:stretch/>
        </p:blipFill>
        <p:spPr>
          <a:xfrm>
            <a:off x="4660200" y="1341825"/>
            <a:ext cx="4087497" cy="2827801"/>
          </a:xfrm>
          <a:prstGeom prst="rect">
            <a:avLst/>
          </a:prstGeom>
          <a:noFill/>
          <a:ln>
            <a:noFill/>
          </a:ln>
        </p:spPr>
      </p:pic>
      <p:sp>
        <p:nvSpPr>
          <p:cNvPr id="321" name="Google Shape;321;g14caaae82f0_0_168"/>
          <p:cNvSpPr txBox="1"/>
          <p:nvPr/>
        </p:nvSpPr>
        <p:spPr>
          <a:xfrm>
            <a:off x="551400" y="1692350"/>
            <a:ext cx="4134900" cy="178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Discounts and offers can make people feel like they’re great deal and so shouldn’t miss out.</a:t>
            </a:r>
            <a:endParaRPr b="1" i="0" sz="2600" u="none" cap="none" strike="noStrike">
              <a:solidFill>
                <a:srgbClr val="000000"/>
              </a:solidFill>
              <a:latin typeface="Lato"/>
              <a:ea typeface="Lato"/>
              <a:cs typeface="Lato"/>
              <a:sym typeface="Lato"/>
            </a:endParaRPr>
          </a:p>
        </p:txBody>
      </p:sp>
      <p:sp>
        <p:nvSpPr>
          <p:cNvPr id="322" name="Google Shape;322;g14caaae82f0_0_168"/>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1ab604fc137_0_164"/>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21</a:t>
            </a:r>
            <a:endParaRPr>
              <a:latin typeface="Lato"/>
              <a:ea typeface="Lato"/>
              <a:cs typeface="Lato"/>
              <a:sym typeface="Lato"/>
            </a:endParaRPr>
          </a:p>
        </p:txBody>
      </p:sp>
      <p:sp>
        <p:nvSpPr>
          <p:cNvPr id="328" name="Google Shape;328;g1ab604fc137_0_164"/>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g1ab604fc137_0_16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7</a:t>
            </a:r>
            <a:r>
              <a:rPr b="1" lang="en-GB" sz="2900">
                <a:solidFill>
                  <a:schemeClr val="accent2"/>
                </a:solidFill>
                <a:latin typeface="Lato"/>
                <a:ea typeface="Lato"/>
                <a:cs typeface="Lato"/>
                <a:sym typeface="Lato"/>
              </a:rPr>
              <a:t>. Social proof</a:t>
            </a:r>
            <a:r>
              <a:rPr b="1" i="0" lang="en-GB" sz="2900" u="none" cap="none" strike="noStrike">
                <a:solidFill>
                  <a:schemeClr val="accent2"/>
                </a:solidFill>
                <a:latin typeface="Lato"/>
                <a:ea typeface="Lato"/>
                <a:cs typeface="Lato"/>
                <a:sym typeface="Lato"/>
              </a:rPr>
              <a:t> </a:t>
            </a:r>
            <a:endParaRPr b="1" i="0" sz="2900" u="none" cap="none" strike="noStrike">
              <a:solidFill>
                <a:schemeClr val="accent2"/>
              </a:solidFill>
              <a:latin typeface="Lato"/>
              <a:ea typeface="Lato"/>
              <a:cs typeface="Lato"/>
              <a:sym typeface="Lato"/>
            </a:endParaRPr>
          </a:p>
        </p:txBody>
      </p:sp>
      <p:sp>
        <p:nvSpPr>
          <p:cNvPr id="330" name="Google Shape;330;g1ab604fc137_0_164"/>
          <p:cNvSpPr txBox="1"/>
          <p:nvPr/>
        </p:nvSpPr>
        <p:spPr>
          <a:xfrm>
            <a:off x="551400" y="16923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lang="en-GB" sz="2600">
                <a:latin typeface="Lato"/>
                <a:ea typeface="Lato"/>
                <a:cs typeface="Lato"/>
                <a:sym typeface="Lato"/>
              </a:rPr>
              <a:t>Using the power of the crowds is a powerful way to make the customer more assured about the product.</a:t>
            </a:r>
            <a:endParaRPr b="1" i="0" sz="2600" u="none" cap="none" strike="noStrike">
              <a:solidFill>
                <a:srgbClr val="000000"/>
              </a:solidFill>
              <a:latin typeface="Lato"/>
              <a:ea typeface="Lato"/>
              <a:cs typeface="Lato"/>
              <a:sym typeface="Lato"/>
            </a:endParaRPr>
          </a:p>
        </p:txBody>
      </p:sp>
      <p:sp>
        <p:nvSpPr>
          <p:cNvPr id="331" name="Google Shape;331;g1ab604fc137_0_164"/>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pic>
        <p:nvPicPr>
          <p:cNvPr id="332" name="Google Shape;332;g1ab604fc137_0_164"/>
          <p:cNvPicPr preferRelativeResize="0"/>
          <p:nvPr/>
        </p:nvPicPr>
        <p:blipFill>
          <a:blip r:embed="rId3">
            <a:alphaModFix/>
          </a:blip>
          <a:stretch>
            <a:fillRect/>
          </a:stretch>
        </p:blipFill>
        <p:spPr>
          <a:xfrm>
            <a:off x="5777776" y="1260175"/>
            <a:ext cx="2262075" cy="2980199"/>
          </a:xfrm>
          <a:prstGeom prst="rect">
            <a:avLst/>
          </a:prstGeom>
          <a:noFill/>
          <a:ln>
            <a:noFill/>
          </a:ln>
        </p:spPr>
      </p:pic>
      <p:sp>
        <p:nvSpPr>
          <p:cNvPr id="333" name="Google Shape;333;g1ab604fc137_0_164"/>
          <p:cNvSpPr/>
          <p:nvPr/>
        </p:nvSpPr>
        <p:spPr>
          <a:xfrm>
            <a:off x="5795325" y="1232550"/>
            <a:ext cx="2085900" cy="516000"/>
          </a:xfrm>
          <a:prstGeom prst="rect">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pic>
        <p:nvPicPr>
          <p:cNvPr id="338" name="Google Shape;338;g2173793e920_0_4"/>
          <p:cNvPicPr preferRelativeResize="0"/>
          <p:nvPr/>
        </p:nvPicPr>
        <p:blipFill>
          <a:blip r:embed="rId3">
            <a:alphaModFix/>
          </a:blip>
          <a:stretch>
            <a:fillRect/>
          </a:stretch>
        </p:blipFill>
        <p:spPr>
          <a:xfrm>
            <a:off x="4801900" y="1551050"/>
            <a:ext cx="4134899" cy="2325888"/>
          </a:xfrm>
          <a:prstGeom prst="rect">
            <a:avLst/>
          </a:prstGeom>
          <a:noFill/>
          <a:ln>
            <a:noFill/>
          </a:ln>
          <a:effectLst>
            <a:outerShdw blurRad="57150" rotWithShape="0" algn="bl" dir="5400000" dist="19050">
              <a:srgbClr val="000000">
                <a:alpha val="50000"/>
              </a:srgbClr>
            </a:outerShdw>
          </a:effectLst>
        </p:spPr>
      </p:pic>
      <p:sp>
        <p:nvSpPr>
          <p:cNvPr id="339" name="Google Shape;339;g2173793e920_0_4"/>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000"/>
              <a:buNone/>
            </a:pPr>
            <a:r>
              <a:rPr lang="en-GB">
                <a:latin typeface="Lato"/>
                <a:ea typeface="Lato"/>
                <a:cs typeface="Lato"/>
                <a:sym typeface="Lato"/>
              </a:rPr>
              <a:t>22</a:t>
            </a:r>
            <a:endParaRPr>
              <a:latin typeface="Lato"/>
              <a:ea typeface="Lato"/>
              <a:cs typeface="Lato"/>
              <a:sym typeface="Lato"/>
            </a:endParaRPr>
          </a:p>
        </p:txBody>
      </p:sp>
      <p:sp>
        <p:nvSpPr>
          <p:cNvPr id="340" name="Google Shape;340;g2173793e920_0_4"/>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g2173793e920_0_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lang="en-GB" sz="2900">
                <a:solidFill>
                  <a:schemeClr val="accent2"/>
                </a:solidFill>
                <a:latin typeface="Lato"/>
                <a:ea typeface="Lato"/>
                <a:cs typeface="Lato"/>
                <a:sym typeface="Lato"/>
              </a:rPr>
              <a:t>8</a:t>
            </a:r>
            <a:r>
              <a:rPr b="1" lang="en-GB" sz="2900">
                <a:solidFill>
                  <a:schemeClr val="accent2"/>
                </a:solidFill>
                <a:latin typeface="Lato"/>
                <a:ea typeface="Lato"/>
                <a:cs typeface="Lato"/>
                <a:sym typeface="Lato"/>
              </a:rPr>
              <a:t>. Countdown timers</a:t>
            </a:r>
            <a:endParaRPr b="1" i="0" sz="2900" u="none" cap="none" strike="noStrike">
              <a:solidFill>
                <a:schemeClr val="accent2"/>
              </a:solidFill>
              <a:latin typeface="Lato"/>
              <a:ea typeface="Lato"/>
              <a:cs typeface="Lato"/>
              <a:sym typeface="Lato"/>
            </a:endParaRPr>
          </a:p>
        </p:txBody>
      </p:sp>
      <p:sp>
        <p:nvSpPr>
          <p:cNvPr id="342" name="Google Shape;342;g2173793e920_0_4"/>
          <p:cNvSpPr txBox="1"/>
          <p:nvPr/>
        </p:nvSpPr>
        <p:spPr>
          <a:xfrm>
            <a:off x="399000" y="1463750"/>
            <a:ext cx="41349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lang="en-GB" sz="2400">
                <a:latin typeface="Lato"/>
                <a:ea typeface="Lato"/>
                <a:cs typeface="Lato"/>
                <a:sym typeface="Lato"/>
              </a:rPr>
              <a:t>These tell the customer that there is a limited time to buy the product - this is known as scarcity. Companies add a sense of urgency to encourage spending.</a:t>
            </a:r>
            <a:endParaRPr b="1" i="0" sz="2400" u="none" cap="none" strike="noStrike">
              <a:solidFill>
                <a:srgbClr val="000000"/>
              </a:solidFill>
              <a:latin typeface="Lato"/>
              <a:ea typeface="Lato"/>
              <a:cs typeface="Lato"/>
              <a:sym typeface="Lato"/>
            </a:endParaRPr>
          </a:p>
        </p:txBody>
      </p:sp>
      <p:sp>
        <p:nvSpPr>
          <p:cNvPr id="343" name="Google Shape;343;g2173793e920_0_4"/>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
        <p:nvSpPr>
          <p:cNvPr id="344" name="Google Shape;344;g2173793e920_0_4"/>
          <p:cNvSpPr/>
          <p:nvPr/>
        </p:nvSpPr>
        <p:spPr>
          <a:xfrm>
            <a:off x="6850100" y="2981450"/>
            <a:ext cx="2014800" cy="309300"/>
          </a:xfrm>
          <a:prstGeom prst="rect">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g14caaae82f0_0_152"/>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r>
              <a:rPr lang="en-GB">
                <a:latin typeface="Lato"/>
                <a:ea typeface="Lato"/>
                <a:cs typeface="Lato"/>
                <a:sym typeface="Lato"/>
              </a:rPr>
              <a:t>23</a:t>
            </a:r>
            <a:endParaRPr>
              <a:latin typeface="Lato"/>
              <a:ea typeface="Lato"/>
              <a:cs typeface="Lato"/>
              <a:sym typeface="Lato"/>
            </a:endParaRPr>
          </a:p>
        </p:txBody>
      </p:sp>
      <p:sp>
        <p:nvSpPr>
          <p:cNvPr id="350" name="Google Shape;350;g14caaae82f0_0_152"/>
          <p:cNvSpPr txBox="1"/>
          <p:nvPr/>
        </p:nvSpPr>
        <p:spPr>
          <a:xfrm>
            <a:off x="332325" y="1674975"/>
            <a:ext cx="6363600" cy="2478000"/>
          </a:xfrm>
          <a:prstGeom prst="rect">
            <a:avLst/>
          </a:prstGeom>
          <a:noFill/>
          <a:ln>
            <a:noFill/>
          </a:ln>
        </p:spPr>
        <p:txBody>
          <a:bodyPr anchorCtr="0" anchor="t" bIns="91425" lIns="91425" spcFirstLastPara="1" rIns="91425" wrap="square" tIns="91425">
            <a:spAutoFit/>
          </a:bodyPr>
          <a:lstStyle/>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Which techniques are </a:t>
            </a:r>
            <a:r>
              <a:rPr b="1" i="0" lang="en-GB" sz="2000" u="none" cap="none" strike="noStrike">
                <a:solidFill>
                  <a:srgbClr val="000000"/>
                </a:solidFill>
                <a:latin typeface="Lato"/>
                <a:ea typeface="Lato"/>
                <a:cs typeface="Lato"/>
                <a:sym typeface="Lato"/>
              </a:rPr>
              <a:t>most </a:t>
            </a:r>
            <a:r>
              <a:rPr b="1" lang="en-GB" sz="2000">
                <a:latin typeface="Lato"/>
                <a:ea typeface="Lato"/>
                <a:cs typeface="Lato"/>
                <a:sym typeface="Lato"/>
              </a:rPr>
              <a:t>persuasive</a:t>
            </a:r>
            <a:r>
              <a:rPr b="0" i="0" lang="en-GB" sz="2000" u="none" cap="none" strike="noStrike">
                <a:solidFill>
                  <a:srgbClr val="000000"/>
                </a:solidFill>
                <a:latin typeface="Lato"/>
                <a:ea typeface="Lato"/>
                <a:cs typeface="Lato"/>
                <a:sym typeface="Lato"/>
              </a:rPr>
              <a:t>?</a:t>
            </a:r>
            <a:endParaRPr sz="2000">
              <a:latin typeface="Lato"/>
              <a:ea typeface="Lato"/>
              <a:cs typeface="Lato"/>
              <a:sym typeface="Lato"/>
            </a:endParaRPr>
          </a:p>
          <a:p>
            <a:pPr indent="0" lvl="0" marL="457200" marR="0" rtl="0" algn="l">
              <a:lnSpc>
                <a:spcPct val="100000"/>
              </a:lnSpc>
              <a:spcBef>
                <a:spcPts val="0"/>
              </a:spcBef>
              <a:spcAft>
                <a:spcPts val="0"/>
              </a:spcAft>
              <a:buNone/>
            </a:pPr>
            <a:r>
              <a:t/>
            </a:r>
            <a:endParaRPr sz="2000">
              <a:latin typeface="Lato"/>
              <a:ea typeface="Lato"/>
              <a:cs typeface="Lato"/>
              <a:sym typeface="Lato"/>
            </a:endParaRPr>
          </a:p>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Can you think of any </a:t>
            </a:r>
            <a:r>
              <a:rPr b="1" lang="en-GB" sz="2000">
                <a:latin typeface="Lato"/>
                <a:ea typeface="Lato"/>
                <a:cs typeface="Lato"/>
                <a:sym typeface="Lato"/>
              </a:rPr>
              <a:t>other</a:t>
            </a:r>
            <a:r>
              <a:rPr lang="en-GB" sz="2000">
                <a:latin typeface="Lato"/>
                <a:ea typeface="Lato"/>
                <a:cs typeface="Lato"/>
                <a:sym typeface="Lato"/>
              </a:rPr>
              <a:t> advertising techniques</a:t>
            </a:r>
            <a:r>
              <a:rPr b="0" i="0" lang="en-GB" sz="2000" u="none" cap="none" strike="noStrike">
                <a:solidFill>
                  <a:srgbClr val="000000"/>
                </a:solidFill>
                <a:latin typeface="Lato"/>
                <a:ea typeface="Lato"/>
                <a:cs typeface="Lato"/>
                <a:sym typeface="Lato"/>
              </a:rPr>
              <a:t>?</a:t>
            </a:r>
            <a:endParaRPr sz="2000">
              <a:latin typeface="Lato"/>
              <a:ea typeface="Lato"/>
              <a:cs typeface="Lato"/>
              <a:sym typeface="Lato"/>
            </a:endParaRPr>
          </a:p>
          <a:p>
            <a:pPr indent="0" lvl="0" marL="457200" marR="0" rtl="0" algn="l">
              <a:lnSpc>
                <a:spcPct val="100000"/>
              </a:lnSpc>
              <a:spcBef>
                <a:spcPts val="0"/>
              </a:spcBef>
              <a:spcAft>
                <a:spcPts val="0"/>
              </a:spcAft>
              <a:buNone/>
            </a:pPr>
            <a:r>
              <a:t/>
            </a:r>
            <a:endParaRPr sz="2000">
              <a:latin typeface="Lato"/>
              <a:ea typeface="Lato"/>
              <a:cs typeface="Lato"/>
              <a:sym typeface="Lato"/>
            </a:endParaRPr>
          </a:p>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Can you think of examples when </a:t>
            </a:r>
            <a:r>
              <a:rPr lang="en-GB" sz="2000">
                <a:latin typeface="Lato"/>
                <a:ea typeface="Lato"/>
                <a:cs typeface="Lato"/>
                <a:sym typeface="Lato"/>
              </a:rPr>
              <a:t>a</a:t>
            </a:r>
            <a:r>
              <a:rPr lang="en-GB" sz="2000">
                <a:latin typeface="Lato"/>
                <a:ea typeface="Lato"/>
                <a:cs typeface="Lato"/>
                <a:sym typeface="Lato"/>
              </a:rPr>
              <a:t>dvertising</a:t>
            </a:r>
            <a:r>
              <a:rPr b="0" i="0" lang="en-GB" sz="2000" u="none" cap="none" strike="noStrike">
                <a:solidFill>
                  <a:srgbClr val="000000"/>
                </a:solidFill>
                <a:latin typeface="Lato"/>
                <a:ea typeface="Lato"/>
                <a:cs typeface="Lato"/>
                <a:sym typeface="Lato"/>
              </a:rPr>
              <a:t> techniques are used in </a:t>
            </a:r>
            <a:r>
              <a:rPr b="1" i="0" lang="en-GB" sz="2000" u="none" cap="none" strike="noStrike">
                <a:solidFill>
                  <a:srgbClr val="000000"/>
                </a:solidFill>
                <a:latin typeface="Lato"/>
                <a:ea typeface="Lato"/>
                <a:cs typeface="Lato"/>
                <a:sym typeface="Lato"/>
              </a:rPr>
              <a:t>combination</a:t>
            </a:r>
            <a:r>
              <a:rPr b="0" i="0" lang="en-GB" sz="2000" u="none" cap="none" strike="noStrike">
                <a:solidFill>
                  <a:srgbClr val="000000"/>
                </a:solidFill>
                <a:latin typeface="Lato"/>
                <a:ea typeface="Lato"/>
                <a:cs typeface="Lato"/>
                <a:sym typeface="Lato"/>
              </a:rPr>
              <a:t> with one other?</a:t>
            </a:r>
            <a:endParaRPr b="0" i="0" sz="2000" u="none" cap="none" strike="noStrike">
              <a:solidFill>
                <a:srgbClr val="000000"/>
              </a:solidFill>
              <a:latin typeface="Lato"/>
              <a:ea typeface="Lato"/>
              <a:cs typeface="Lato"/>
              <a:sym typeface="Lato"/>
            </a:endParaRPr>
          </a:p>
          <a:p>
            <a:pPr indent="0" lvl="0" marL="914400" marR="0" rtl="0" algn="l">
              <a:lnSpc>
                <a:spcPct val="100000"/>
              </a:lnSpc>
              <a:spcBef>
                <a:spcPts val="0"/>
              </a:spcBef>
              <a:spcAft>
                <a:spcPts val="0"/>
              </a:spcAft>
              <a:buClr>
                <a:srgbClr val="000000"/>
              </a:buClr>
              <a:buSzPts val="2300"/>
              <a:buFont typeface="Arial"/>
              <a:buNone/>
            </a:pPr>
            <a:r>
              <a:t/>
            </a:r>
            <a:endParaRPr b="0" i="0" sz="2000" u="none" cap="none" strike="noStrike">
              <a:solidFill>
                <a:srgbClr val="000000"/>
              </a:solidFill>
              <a:latin typeface="Lato"/>
              <a:ea typeface="Lato"/>
              <a:cs typeface="Lato"/>
              <a:sym typeface="Lato"/>
            </a:endParaRPr>
          </a:p>
        </p:txBody>
      </p:sp>
      <p:sp>
        <p:nvSpPr>
          <p:cNvPr id="351" name="Google Shape;351;g14caaae82f0_0_152"/>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Discussion</a:t>
            </a:r>
            <a:endParaRPr b="1" i="0" sz="2900" u="none" cap="none" strike="noStrike">
              <a:solidFill>
                <a:schemeClr val="accent2"/>
              </a:solidFill>
              <a:latin typeface="Lato"/>
              <a:ea typeface="Lato"/>
              <a:cs typeface="Lato"/>
              <a:sym typeface="Lato"/>
            </a:endParaRPr>
          </a:p>
        </p:txBody>
      </p:sp>
      <p:pic>
        <p:nvPicPr>
          <p:cNvPr id="352" name="Google Shape;352;g14caaae82f0_0_152"/>
          <p:cNvPicPr preferRelativeResize="0"/>
          <p:nvPr/>
        </p:nvPicPr>
        <p:blipFill rotWithShape="1">
          <a:blip r:embed="rId3">
            <a:alphaModFix/>
          </a:blip>
          <a:srcRect b="16712" l="14937" r="15230" t="19402"/>
          <a:stretch/>
        </p:blipFill>
        <p:spPr>
          <a:xfrm>
            <a:off x="6927250" y="1930873"/>
            <a:ext cx="1942850" cy="17774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15a32486968_0_5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
        <p:nvSpPr>
          <p:cNvPr id="358" name="Google Shape;358;g15a32486968_0_58"/>
          <p:cNvSpPr txBox="1"/>
          <p:nvPr/>
        </p:nvSpPr>
        <p:spPr>
          <a:xfrm>
            <a:off x="297550" y="306598"/>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What makes an advert </a:t>
            </a:r>
            <a:r>
              <a:rPr b="1" lang="en-GB" sz="2900">
                <a:solidFill>
                  <a:schemeClr val="accent2"/>
                </a:solidFill>
                <a:latin typeface="Lato"/>
                <a:ea typeface="Lato"/>
                <a:cs typeface="Lato"/>
                <a:sym typeface="Lato"/>
              </a:rPr>
              <a:t>persuasive</a:t>
            </a:r>
            <a:r>
              <a:rPr b="1" i="0" lang="en-GB" sz="2900" u="none" cap="none" strike="noStrike">
                <a:solidFill>
                  <a:schemeClr val="accent2"/>
                </a:solidFill>
                <a:latin typeface="Lato"/>
                <a:ea typeface="Lato"/>
                <a:cs typeface="Lato"/>
                <a:sym typeface="Lato"/>
              </a:rPr>
              <a:t>?</a:t>
            </a:r>
            <a:endParaRPr b="1" i="0" sz="29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359" name="Google Shape;359;g15a32486968_0_58"/>
          <p:cNvSpPr txBox="1"/>
          <p:nvPr/>
        </p:nvSpPr>
        <p:spPr>
          <a:xfrm>
            <a:off x="93175" y="826475"/>
            <a:ext cx="8936700" cy="141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3600"/>
              <a:buFont typeface="Arial"/>
              <a:buNone/>
            </a:pPr>
            <a:r>
              <a:rPr i="0" lang="en-GB" sz="1800" u="none" cap="none" strike="noStrike">
                <a:solidFill>
                  <a:schemeClr val="lt1"/>
                </a:solidFill>
                <a:latin typeface="Lato Black"/>
                <a:ea typeface="Lato Black"/>
                <a:cs typeface="Lato Black"/>
                <a:sym typeface="Lato Black"/>
              </a:rPr>
              <a:t>Look at the three adverts</a:t>
            </a:r>
            <a:endParaRPr sz="1800">
              <a:solidFill>
                <a:schemeClr val="lt1"/>
              </a:solidFill>
              <a:latin typeface="Lato Black"/>
              <a:ea typeface="Lato Black"/>
              <a:cs typeface="Lato Black"/>
              <a:sym typeface="Lato Black"/>
            </a:endParaRPr>
          </a:p>
          <a:p>
            <a:pPr indent="-342900" lvl="0" marL="457200" marR="0" rtl="0" algn="l">
              <a:lnSpc>
                <a:spcPct val="115000"/>
              </a:lnSpc>
              <a:spcBef>
                <a:spcPts val="0"/>
              </a:spcBef>
              <a:spcAft>
                <a:spcPts val="0"/>
              </a:spcAft>
              <a:buClr>
                <a:schemeClr val="lt1"/>
              </a:buClr>
              <a:buSzPts val="1800"/>
              <a:buFont typeface="Lato"/>
              <a:buChar char="●"/>
            </a:pPr>
            <a:r>
              <a:rPr i="0" lang="en-GB" sz="1800" u="none" cap="none" strike="noStrike">
                <a:solidFill>
                  <a:schemeClr val="lt1"/>
                </a:solidFill>
                <a:latin typeface="Lato"/>
                <a:ea typeface="Lato"/>
                <a:cs typeface="Lato"/>
                <a:sym typeface="Lato"/>
              </a:rPr>
              <a:t>Discuss with your partner </a:t>
            </a:r>
            <a:r>
              <a:rPr lang="en-GB" sz="1800">
                <a:solidFill>
                  <a:schemeClr val="lt1"/>
                </a:solidFill>
                <a:latin typeface="Lato"/>
                <a:ea typeface="Lato"/>
                <a:cs typeface="Lato"/>
                <a:sym typeface="Lato"/>
              </a:rPr>
              <a:t>which advert is</a:t>
            </a:r>
            <a:r>
              <a:rPr i="0" lang="en-GB" sz="1800" u="none" cap="none" strike="noStrike">
                <a:solidFill>
                  <a:schemeClr val="lt1"/>
                </a:solidFill>
                <a:latin typeface="Lato"/>
                <a:ea typeface="Lato"/>
                <a:cs typeface="Lato"/>
                <a:sym typeface="Lato"/>
              </a:rPr>
              <a:t> most persuasive and why. </a:t>
            </a:r>
            <a:endParaRPr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Char char="●"/>
            </a:pPr>
            <a:r>
              <a:rPr lang="en-GB" sz="1800">
                <a:solidFill>
                  <a:schemeClr val="lt1"/>
                </a:solidFill>
                <a:latin typeface="Lato"/>
                <a:ea typeface="Lato"/>
                <a:cs typeface="Lato"/>
                <a:sym typeface="Lato"/>
              </a:rPr>
              <a:t>Write</a:t>
            </a:r>
            <a:r>
              <a:rPr i="0" lang="en-GB" sz="1800" u="none" cap="none" strike="noStrike">
                <a:solidFill>
                  <a:schemeClr val="lt1"/>
                </a:solidFill>
                <a:latin typeface="Lato"/>
                <a:ea typeface="Lato"/>
                <a:cs typeface="Lato"/>
                <a:sym typeface="Lato"/>
              </a:rPr>
              <a:t> your answe</a:t>
            </a:r>
            <a:r>
              <a:rPr lang="en-GB" sz="1800">
                <a:solidFill>
                  <a:schemeClr val="lt1"/>
                </a:solidFill>
                <a:latin typeface="Lato"/>
                <a:ea typeface="Lato"/>
                <a:cs typeface="Lato"/>
                <a:sym typeface="Lato"/>
              </a:rPr>
              <a:t>rs in full sentences, using your new knowledge of different types of a</a:t>
            </a:r>
            <a:r>
              <a:rPr lang="en-GB" sz="1800">
                <a:solidFill>
                  <a:schemeClr val="lt1"/>
                </a:solidFill>
                <a:latin typeface="Lato"/>
                <a:ea typeface="Lato"/>
                <a:cs typeface="Lato"/>
                <a:sym typeface="Lato"/>
              </a:rPr>
              <a:t>dvertising</a:t>
            </a:r>
            <a:r>
              <a:rPr lang="en-GB" sz="1800">
                <a:solidFill>
                  <a:schemeClr val="lt1"/>
                </a:solidFill>
                <a:latin typeface="Lato"/>
                <a:ea typeface="Lato"/>
                <a:cs typeface="Lato"/>
                <a:sym typeface="Lato"/>
              </a:rPr>
              <a:t> techniques.</a:t>
            </a:r>
            <a:endParaRPr i="0" sz="1800" u="none" cap="none" strike="noStrike">
              <a:solidFill>
                <a:srgbClr val="000000"/>
              </a:solidFill>
              <a:latin typeface="Lato"/>
              <a:ea typeface="Lato"/>
              <a:cs typeface="Lato"/>
              <a:sym typeface="Lato"/>
            </a:endParaRPr>
          </a:p>
        </p:txBody>
      </p:sp>
      <p:pic>
        <p:nvPicPr>
          <p:cNvPr id="360" name="Google Shape;360;g15a32486968_0_58"/>
          <p:cNvPicPr preferRelativeResize="0"/>
          <p:nvPr/>
        </p:nvPicPr>
        <p:blipFill rotWithShape="1">
          <a:blip r:embed="rId3">
            <a:alphaModFix/>
          </a:blip>
          <a:srcRect b="0" l="0" r="0" t="0"/>
          <a:stretch/>
        </p:blipFill>
        <p:spPr>
          <a:xfrm>
            <a:off x="6240160" y="2571750"/>
            <a:ext cx="2789640" cy="2431799"/>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49803"/>
              </a:srgbClr>
            </a:outerShdw>
          </a:effectLst>
        </p:spPr>
      </p:pic>
      <p:pic>
        <p:nvPicPr>
          <p:cNvPr id="361" name="Google Shape;361;g15a32486968_0_58"/>
          <p:cNvPicPr preferRelativeResize="0"/>
          <p:nvPr/>
        </p:nvPicPr>
        <p:blipFill rotWithShape="1">
          <a:blip r:embed="rId4">
            <a:alphaModFix/>
          </a:blip>
          <a:srcRect b="0" l="0" r="0" t="0"/>
          <a:stretch/>
        </p:blipFill>
        <p:spPr>
          <a:xfrm>
            <a:off x="3803750" y="2571750"/>
            <a:ext cx="2327850" cy="2431800"/>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49803"/>
              </a:srgbClr>
            </a:outerShdw>
          </a:effectLst>
        </p:spPr>
      </p:pic>
      <p:cxnSp>
        <p:nvCxnSpPr>
          <p:cNvPr id="362" name="Google Shape;362;g15a32486968_0_58"/>
          <p:cNvCxnSpPr/>
          <p:nvPr/>
        </p:nvCxnSpPr>
        <p:spPr>
          <a:xfrm>
            <a:off x="4624850" y="3798675"/>
            <a:ext cx="844200" cy="844200"/>
          </a:xfrm>
          <a:prstGeom prst="straightConnector1">
            <a:avLst/>
          </a:prstGeom>
          <a:noFill/>
          <a:ln cap="flat" cmpd="sng" w="9525">
            <a:solidFill>
              <a:schemeClr val="dk2"/>
            </a:solidFill>
            <a:prstDash val="solid"/>
            <a:round/>
            <a:headEnd len="sm" w="sm" type="none"/>
            <a:tailEnd len="sm" w="sm" type="none"/>
          </a:ln>
        </p:spPr>
      </p:cxnSp>
      <p:pic>
        <p:nvPicPr>
          <p:cNvPr id="363" name="Google Shape;363;g15a32486968_0_58"/>
          <p:cNvPicPr preferRelativeResize="0"/>
          <p:nvPr/>
        </p:nvPicPr>
        <p:blipFill rotWithShape="1">
          <a:blip r:embed="rId5">
            <a:alphaModFix/>
          </a:blip>
          <a:srcRect b="0" l="0" r="0" t="0"/>
          <a:stretch/>
        </p:blipFill>
        <p:spPr>
          <a:xfrm>
            <a:off x="152400" y="2582675"/>
            <a:ext cx="3542801" cy="2431801"/>
          </a:xfrm>
          <a:prstGeom prst="rect">
            <a:avLst/>
          </a:prstGeom>
          <a:noFill/>
          <a:ln cap="flat" cmpd="sng" w="19050">
            <a:solidFill>
              <a:schemeClr val="accent2"/>
            </a:solidFill>
            <a:prstDash val="solid"/>
            <a:round/>
            <a:headEnd len="sm" w="sm" type="none"/>
            <a:tailEnd len="sm" w="sm" type="none"/>
          </a:ln>
        </p:spPr>
      </p:pic>
      <p:sp>
        <p:nvSpPr>
          <p:cNvPr id="364" name="Google Shape;364;g15a32486968_0_58"/>
          <p:cNvSpPr txBox="1"/>
          <p:nvPr/>
        </p:nvSpPr>
        <p:spPr>
          <a:xfrm>
            <a:off x="1403200" y="2206725"/>
            <a:ext cx="104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accent2"/>
                </a:solidFill>
                <a:latin typeface="Lato"/>
                <a:ea typeface="Lato"/>
                <a:cs typeface="Lato"/>
                <a:sym typeface="Lato"/>
              </a:rPr>
              <a:t>Advert 1</a:t>
            </a:r>
            <a:endParaRPr b="1">
              <a:solidFill>
                <a:schemeClr val="accent2"/>
              </a:solidFill>
              <a:latin typeface="Lato"/>
              <a:ea typeface="Lato"/>
              <a:cs typeface="Lato"/>
              <a:sym typeface="Lato"/>
            </a:endParaRPr>
          </a:p>
        </p:txBody>
      </p:sp>
      <p:sp>
        <p:nvSpPr>
          <p:cNvPr id="365" name="Google Shape;365;g15a32486968_0_58"/>
          <p:cNvSpPr txBox="1"/>
          <p:nvPr/>
        </p:nvSpPr>
        <p:spPr>
          <a:xfrm>
            <a:off x="4424325" y="2206725"/>
            <a:ext cx="104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accent2"/>
                </a:solidFill>
                <a:latin typeface="Lato"/>
                <a:ea typeface="Lato"/>
                <a:cs typeface="Lato"/>
                <a:sym typeface="Lato"/>
              </a:rPr>
              <a:t>Advert</a:t>
            </a:r>
            <a:r>
              <a:rPr b="1" lang="en-GB">
                <a:solidFill>
                  <a:schemeClr val="accent2"/>
                </a:solidFill>
                <a:latin typeface="Lato"/>
                <a:ea typeface="Lato"/>
                <a:cs typeface="Lato"/>
                <a:sym typeface="Lato"/>
              </a:rPr>
              <a:t> 2</a:t>
            </a:r>
            <a:endParaRPr b="1">
              <a:solidFill>
                <a:schemeClr val="accent2"/>
              </a:solidFill>
              <a:latin typeface="Lato"/>
              <a:ea typeface="Lato"/>
              <a:cs typeface="Lato"/>
              <a:sym typeface="Lato"/>
            </a:endParaRPr>
          </a:p>
        </p:txBody>
      </p:sp>
      <p:sp>
        <p:nvSpPr>
          <p:cNvPr id="366" name="Google Shape;366;g15a32486968_0_58"/>
          <p:cNvSpPr txBox="1"/>
          <p:nvPr/>
        </p:nvSpPr>
        <p:spPr>
          <a:xfrm>
            <a:off x="7109325" y="2206725"/>
            <a:ext cx="104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accent2"/>
                </a:solidFill>
                <a:latin typeface="Lato"/>
                <a:ea typeface="Lato"/>
                <a:cs typeface="Lato"/>
                <a:sym typeface="Lato"/>
              </a:rPr>
              <a:t>Advert 3</a:t>
            </a:r>
            <a:endParaRPr b="1">
              <a:solidFill>
                <a:schemeClr val="accent2"/>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g1ab604fc137_0_146"/>
          <p:cNvSpPr txBox="1"/>
          <p:nvPr>
            <p:ph idx="12" type="sldNum"/>
          </p:nvPr>
        </p:nvSpPr>
        <p:spPr>
          <a:xfrm>
            <a:off x="8595309" y="3039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r>
              <a:rPr lang="en-GB">
                <a:latin typeface="Lato"/>
                <a:ea typeface="Lato"/>
                <a:cs typeface="Lato"/>
                <a:sym typeface="Lato"/>
              </a:rPr>
              <a:t>25</a:t>
            </a:r>
            <a:endParaRPr>
              <a:latin typeface="Lato"/>
              <a:ea typeface="Lato"/>
              <a:cs typeface="Lato"/>
              <a:sym typeface="Lato"/>
            </a:endParaRPr>
          </a:p>
        </p:txBody>
      </p:sp>
      <p:sp>
        <p:nvSpPr>
          <p:cNvPr id="372" name="Google Shape;372;g1ab604fc137_0_146"/>
          <p:cNvSpPr txBox="1"/>
          <p:nvPr/>
        </p:nvSpPr>
        <p:spPr>
          <a:xfrm>
            <a:off x="477675" y="1140300"/>
            <a:ext cx="5683800" cy="2862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800" u="none" cap="none" strike="noStrike">
                <a:solidFill>
                  <a:schemeClr val="accent1"/>
                </a:solidFill>
                <a:latin typeface="Lato"/>
                <a:ea typeface="Lato"/>
                <a:cs typeface="Lato"/>
                <a:sym typeface="Lato"/>
              </a:rPr>
              <a:t>Write a social media post (ma</a:t>
            </a:r>
            <a:r>
              <a:rPr b="1" lang="en-GB" sz="1800">
                <a:solidFill>
                  <a:schemeClr val="accent1"/>
                </a:solidFill>
                <a:latin typeface="Lato"/>
                <a:ea typeface="Lato"/>
                <a:cs typeface="Lato"/>
                <a:sym typeface="Lato"/>
              </a:rPr>
              <a:t>x</a:t>
            </a:r>
            <a:r>
              <a:rPr b="1" i="0" lang="en-GB" sz="1800" u="none" cap="none" strike="noStrike">
                <a:solidFill>
                  <a:schemeClr val="accent1"/>
                </a:solidFill>
                <a:latin typeface="Lato"/>
                <a:ea typeface="Lato"/>
                <a:cs typeface="Lato"/>
                <a:sym typeface="Lato"/>
              </a:rPr>
              <a:t> </a:t>
            </a:r>
            <a:r>
              <a:rPr b="1" lang="en-GB" sz="1800">
                <a:solidFill>
                  <a:schemeClr val="accent1"/>
                </a:solidFill>
                <a:latin typeface="Lato"/>
                <a:ea typeface="Lato"/>
                <a:cs typeface="Lato"/>
                <a:sym typeface="Lato"/>
              </a:rPr>
              <a:t>15</a:t>
            </a:r>
            <a:r>
              <a:rPr b="1" i="0" lang="en-GB" sz="1800" u="none" cap="none" strike="noStrike">
                <a:solidFill>
                  <a:schemeClr val="accent1"/>
                </a:solidFill>
                <a:latin typeface="Lato"/>
                <a:ea typeface="Lato"/>
                <a:cs typeface="Lato"/>
                <a:sym typeface="Lato"/>
              </a:rPr>
              <a:t>0 words) explaining </a:t>
            </a:r>
            <a:r>
              <a:rPr b="1" lang="en-GB" sz="1800">
                <a:solidFill>
                  <a:schemeClr val="accent1"/>
                </a:solidFill>
                <a:latin typeface="Lato"/>
                <a:ea typeface="Lato"/>
                <a:cs typeface="Lato"/>
                <a:sym typeface="Lato"/>
              </a:rPr>
              <a:t>how best Shivaughn can be a</a:t>
            </a:r>
            <a:r>
              <a:rPr b="1" i="0" lang="en-GB" sz="1800" u="none" cap="none" strike="noStrike">
                <a:solidFill>
                  <a:schemeClr val="accent1"/>
                </a:solidFill>
                <a:latin typeface="Lato"/>
                <a:ea typeface="Lato"/>
                <a:cs typeface="Lato"/>
                <a:sym typeface="Lato"/>
              </a:rPr>
              <a:t> critical consumer. </a:t>
            </a:r>
            <a:endParaRPr b="1" i="0" sz="18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rPr b="1" i="0" lang="en-GB" sz="1800" u="none" cap="none" strike="noStrike">
                <a:solidFill>
                  <a:schemeClr val="accent1"/>
                </a:solidFill>
                <a:latin typeface="Lato"/>
                <a:ea typeface="Lato"/>
                <a:cs typeface="Lato"/>
                <a:sym typeface="Lato"/>
              </a:rPr>
              <a:t>Your post should include:</a:t>
            </a:r>
            <a:endParaRPr b="1" i="0" sz="18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sz="1600">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b="0" i="0" lang="en-GB" sz="1800" u="none" cap="none" strike="noStrike">
                <a:solidFill>
                  <a:schemeClr val="accent1"/>
                </a:solidFill>
                <a:latin typeface="Lato"/>
                <a:ea typeface="Lato"/>
                <a:cs typeface="Lato"/>
                <a:sym typeface="Lato"/>
              </a:rPr>
              <a:t>Pressures </a:t>
            </a:r>
            <a:r>
              <a:rPr lang="en-GB" sz="1800">
                <a:solidFill>
                  <a:schemeClr val="accent1"/>
                </a:solidFill>
                <a:latin typeface="Lato"/>
                <a:ea typeface="Lato"/>
                <a:cs typeface="Lato"/>
                <a:sym typeface="Lato"/>
              </a:rPr>
              <a:t>she</a:t>
            </a:r>
            <a:r>
              <a:rPr b="0" i="0" lang="en-GB" sz="1800" u="none" cap="none" strike="noStrike">
                <a:solidFill>
                  <a:schemeClr val="accent1"/>
                </a:solidFill>
                <a:latin typeface="Lato"/>
                <a:ea typeface="Lato"/>
                <a:cs typeface="Lato"/>
                <a:sym typeface="Lato"/>
              </a:rPr>
              <a:t> needs to be aware of</a:t>
            </a:r>
            <a:endParaRPr b="0" i="0" sz="1800" u="none" cap="none" strike="noStrike">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b="0" i="0" lang="en-GB" sz="1800" u="none" cap="none" strike="noStrike">
                <a:solidFill>
                  <a:schemeClr val="accent1"/>
                </a:solidFill>
                <a:latin typeface="Lato"/>
                <a:ea typeface="Lato"/>
                <a:cs typeface="Lato"/>
                <a:sym typeface="Lato"/>
              </a:rPr>
              <a:t>Different types of </a:t>
            </a:r>
            <a:r>
              <a:rPr lang="en-GB" sz="1800">
                <a:solidFill>
                  <a:schemeClr val="accent1"/>
                </a:solidFill>
                <a:latin typeface="Lato"/>
                <a:ea typeface="Lato"/>
                <a:cs typeface="Lato"/>
                <a:sym typeface="Lato"/>
              </a:rPr>
              <a:t>advertising</a:t>
            </a:r>
            <a:r>
              <a:rPr b="0" i="0" lang="en-GB" sz="1800" u="none" cap="none" strike="noStrike">
                <a:solidFill>
                  <a:schemeClr val="accent1"/>
                </a:solidFill>
                <a:latin typeface="Lato"/>
                <a:ea typeface="Lato"/>
                <a:cs typeface="Lato"/>
                <a:sym typeface="Lato"/>
              </a:rPr>
              <a:t> techniques companies use to try and </a:t>
            </a:r>
            <a:r>
              <a:rPr lang="en-GB" sz="1800">
                <a:solidFill>
                  <a:schemeClr val="accent1"/>
                </a:solidFill>
                <a:latin typeface="Lato"/>
                <a:ea typeface="Lato"/>
                <a:cs typeface="Lato"/>
                <a:sym typeface="Lato"/>
              </a:rPr>
              <a:t>persuade people</a:t>
            </a:r>
            <a:endParaRPr sz="1800">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lang="en-GB" sz="1800">
                <a:solidFill>
                  <a:schemeClr val="accent1"/>
                </a:solidFill>
                <a:latin typeface="Lato"/>
                <a:ea typeface="Lato"/>
                <a:cs typeface="Lato"/>
                <a:sym typeface="Lato"/>
              </a:rPr>
              <a:t>Tips to make better spending decisions </a:t>
            </a:r>
            <a:endParaRPr sz="1800">
              <a:solidFill>
                <a:schemeClr val="accent1"/>
              </a:solidFill>
              <a:latin typeface="Lato"/>
              <a:ea typeface="Lato"/>
              <a:cs typeface="Lato"/>
              <a:sym typeface="Lato"/>
            </a:endParaRPr>
          </a:p>
          <a:p>
            <a:pPr indent="0" lvl="0" marL="457200" marR="0" rtl="0" algn="l">
              <a:lnSpc>
                <a:spcPct val="100000"/>
              </a:lnSpc>
              <a:spcBef>
                <a:spcPts val="0"/>
              </a:spcBef>
              <a:spcAft>
                <a:spcPts val="0"/>
              </a:spcAft>
              <a:buNone/>
            </a:pPr>
            <a:r>
              <a:t/>
            </a:r>
            <a:endParaRPr sz="1600">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373" name="Google Shape;373;g1ab604fc137_0_146"/>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Time to advise </a:t>
            </a:r>
            <a:r>
              <a:rPr b="1" lang="en-GB" sz="2900">
                <a:solidFill>
                  <a:schemeClr val="accent2"/>
                </a:solidFill>
                <a:latin typeface="Lato"/>
                <a:ea typeface="Lato"/>
                <a:cs typeface="Lato"/>
                <a:sym typeface="Lato"/>
              </a:rPr>
              <a:t>|</a:t>
            </a:r>
            <a:r>
              <a:rPr b="1" i="0" lang="en-GB" sz="2900" u="none" cap="none" strike="noStrike">
                <a:solidFill>
                  <a:schemeClr val="accent2"/>
                </a:solidFill>
                <a:latin typeface="Lato"/>
                <a:ea typeface="Lato"/>
                <a:cs typeface="Lato"/>
                <a:sym typeface="Lato"/>
              </a:rPr>
              <a:t>  </a:t>
            </a:r>
            <a:r>
              <a:rPr b="1" lang="en-GB" sz="2900">
                <a:solidFill>
                  <a:schemeClr val="accent2"/>
                </a:solidFill>
                <a:latin typeface="Lato"/>
                <a:ea typeface="Lato"/>
                <a:cs typeface="Lato"/>
                <a:sym typeface="Lato"/>
              </a:rPr>
              <a:t>Exit ticket</a:t>
            </a:r>
            <a:endParaRPr b="1" i="0" sz="2900" u="none" cap="none" strike="noStrike">
              <a:solidFill>
                <a:schemeClr val="accent2"/>
              </a:solidFill>
              <a:latin typeface="Lato"/>
              <a:ea typeface="Lato"/>
              <a:cs typeface="Lato"/>
              <a:sym typeface="Lato"/>
            </a:endParaRPr>
          </a:p>
        </p:txBody>
      </p:sp>
      <p:pic>
        <p:nvPicPr>
          <p:cNvPr id="374" name="Google Shape;374;g1ab604fc137_0_146"/>
          <p:cNvPicPr preferRelativeResize="0"/>
          <p:nvPr/>
        </p:nvPicPr>
        <p:blipFill rotWithShape="1">
          <a:blip r:embed="rId3">
            <a:alphaModFix/>
          </a:blip>
          <a:srcRect b="0" l="0" r="0" t="0"/>
          <a:stretch/>
        </p:blipFill>
        <p:spPr>
          <a:xfrm>
            <a:off x="6447682" y="1685775"/>
            <a:ext cx="1919401" cy="1919427"/>
          </a:xfrm>
          <a:prstGeom prst="rect">
            <a:avLst/>
          </a:prstGeom>
          <a:noFill/>
          <a:ln>
            <a:noFill/>
          </a:ln>
        </p:spPr>
      </p:pic>
      <p:pic>
        <p:nvPicPr>
          <p:cNvPr id="375" name="Google Shape;375;g1ab604fc137_0_146"/>
          <p:cNvPicPr preferRelativeResize="0"/>
          <p:nvPr/>
        </p:nvPicPr>
        <p:blipFill>
          <a:blip r:embed="rId4">
            <a:alphaModFix/>
          </a:blip>
          <a:stretch>
            <a:fillRect/>
          </a:stretch>
        </p:blipFill>
        <p:spPr>
          <a:xfrm>
            <a:off x="1640175" y="3508425"/>
            <a:ext cx="2207525" cy="13951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g1e223141fb0_0_6"/>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
        <p:nvSpPr>
          <p:cNvPr id="381" name="Google Shape;381;g1e223141fb0_0_6"/>
          <p:cNvSpPr txBox="1"/>
          <p:nvPr/>
        </p:nvSpPr>
        <p:spPr>
          <a:xfrm>
            <a:off x="213700" y="353075"/>
            <a:ext cx="83301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2900">
                <a:solidFill>
                  <a:schemeClr val="accent2"/>
                </a:solidFill>
                <a:latin typeface="Lato"/>
                <a:ea typeface="Lato"/>
                <a:cs typeface="Lato"/>
                <a:sym typeface="Lato"/>
              </a:rPr>
              <a:t>Optional | Tips to make</a:t>
            </a:r>
            <a:r>
              <a:rPr b="1" i="0" lang="en-GB" sz="2900" u="none" cap="none" strike="noStrike">
                <a:solidFill>
                  <a:schemeClr val="accent2"/>
                </a:solidFill>
                <a:latin typeface="Lato"/>
                <a:ea typeface="Lato"/>
                <a:cs typeface="Lato"/>
                <a:sym typeface="Lato"/>
              </a:rPr>
              <a:t> better spending decisions</a:t>
            </a:r>
            <a:endParaRPr b="1" i="0" sz="29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
        <p:nvSpPr>
          <p:cNvPr id="382" name="Google Shape;382;g1e223141fb0_0_6"/>
          <p:cNvSpPr txBox="1"/>
          <p:nvPr/>
        </p:nvSpPr>
        <p:spPr>
          <a:xfrm>
            <a:off x="2424600" y="1032925"/>
            <a:ext cx="6363900" cy="405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1" i="0" lang="en-GB" sz="1700" u="none" cap="none" strike="noStrike">
                <a:solidFill>
                  <a:schemeClr val="lt1"/>
                </a:solidFill>
                <a:latin typeface="Lato Black"/>
                <a:ea typeface="Lato Black"/>
                <a:cs typeface="Lato Black"/>
                <a:sym typeface="Lato Black"/>
              </a:rPr>
              <a:t>Watch </a:t>
            </a:r>
            <a:r>
              <a:rPr b="1" i="0" lang="en-GB" sz="1700" u="sng" cap="none" strike="noStrike">
                <a:solidFill>
                  <a:schemeClr val="lt1"/>
                </a:solidFill>
                <a:latin typeface="Lato Black"/>
                <a:ea typeface="Lato Black"/>
                <a:cs typeface="Lato Black"/>
                <a:sym typeface="Lato Black"/>
                <a:hlinkClick r:id="rId3">
                  <a:extLst>
                    <a:ext uri="{A12FA001-AC4F-418D-AE19-62706E023703}">
                      <ahyp:hlinkClr val="tx"/>
                    </a:ext>
                  </a:extLst>
                </a:hlinkClick>
              </a:rPr>
              <a:t>Poku’s video</a:t>
            </a:r>
            <a:r>
              <a:rPr b="1" i="0" lang="en-GB" sz="1700" u="sng" cap="none" strike="noStrike">
                <a:solidFill>
                  <a:schemeClr val="hlink"/>
                </a:solidFill>
                <a:latin typeface="Lato Black"/>
                <a:ea typeface="Lato Black"/>
                <a:cs typeface="Lato Black"/>
                <a:sym typeface="Lato Black"/>
                <a:hlinkClick r:id="rId4"/>
              </a:rPr>
              <a:t> </a:t>
            </a:r>
            <a:r>
              <a:rPr b="1" i="0" lang="en-GB" sz="1700" u="none" cap="none" strike="noStrike">
                <a:solidFill>
                  <a:schemeClr val="lt1"/>
                </a:solidFill>
                <a:latin typeface="Lato Black"/>
                <a:ea typeface="Lato Black"/>
                <a:cs typeface="Lato Black"/>
                <a:sym typeface="Lato Black"/>
              </a:rPr>
              <a:t>on cost per use. </a:t>
            </a:r>
            <a:r>
              <a:rPr b="1" lang="en-GB" sz="1700">
                <a:solidFill>
                  <a:schemeClr val="lt1"/>
                </a:solidFill>
                <a:latin typeface="Lato Black"/>
                <a:ea typeface="Lato Black"/>
                <a:cs typeface="Lato Black"/>
                <a:sym typeface="Lato Black"/>
              </a:rPr>
              <a:t>W</a:t>
            </a:r>
            <a:r>
              <a:rPr b="1" i="0" lang="en-GB" sz="1700" u="none" cap="none" strike="noStrike">
                <a:solidFill>
                  <a:schemeClr val="lt1"/>
                </a:solidFill>
                <a:latin typeface="Lato Black"/>
                <a:ea typeface="Lato Black"/>
                <a:cs typeface="Lato Black"/>
                <a:sym typeface="Lato Black"/>
              </a:rPr>
              <a:t>hat </a:t>
            </a:r>
            <a:r>
              <a:rPr b="1" lang="en-GB" sz="1700">
                <a:solidFill>
                  <a:schemeClr val="lt1"/>
                </a:solidFill>
                <a:latin typeface="Lato Black"/>
                <a:ea typeface="Lato Black"/>
                <a:cs typeface="Lato Black"/>
                <a:sym typeface="Lato Black"/>
              </a:rPr>
              <a:t>other tips and tools can be used to make better buying decisions?</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457200" marR="0" rtl="0" algn="l">
              <a:lnSpc>
                <a:spcPct val="115000"/>
              </a:lnSpc>
              <a:spcBef>
                <a:spcPts val="0"/>
              </a:spcBef>
              <a:spcAft>
                <a:spcPts val="0"/>
              </a:spcAft>
              <a:buNone/>
            </a:pPr>
            <a:r>
              <a:t/>
            </a:r>
            <a:endParaRPr sz="1700">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p:txBody>
      </p:sp>
      <p:pic>
        <p:nvPicPr>
          <p:cNvPr id="383" name="Google Shape;383;g1e223141fb0_0_6"/>
          <p:cNvPicPr preferRelativeResize="0"/>
          <p:nvPr/>
        </p:nvPicPr>
        <p:blipFill rotWithShape="1">
          <a:blip r:embed="rId5">
            <a:alphaModFix/>
          </a:blip>
          <a:srcRect b="0" l="0" r="0" t="0"/>
          <a:stretch/>
        </p:blipFill>
        <p:spPr>
          <a:xfrm>
            <a:off x="344525" y="1222349"/>
            <a:ext cx="1924700" cy="3425500"/>
          </a:xfrm>
          <a:prstGeom prst="rect">
            <a:avLst/>
          </a:prstGeom>
          <a:noFill/>
          <a:ln>
            <a:noFill/>
          </a:ln>
          <a:effectLst>
            <a:outerShdw blurRad="57150" rotWithShape="0" algn="bl" dir="5400000" dist="19050">
              <a:srgbClr val="000000">
                <a:alpha val="49800"/>
              </a:srgbClr>
            </a:outerShdw>
          </a:effectLst>
        </p:spPr>
      </p:pic>
      <p:sp>
        <p:nvSpPr>
          <p:cNvPr id="384" name="Google Shape;384;g1e223141fb0_0_6"/>
          <p:cNvSpPr txBox="1"/>
          <p:nvPr/>
        </p:nvSpPr>
        <p:spPr>
          <a:xfrm>
            <a:off x="2359850" y="1781500"/>
            <a:ext cx="6638100" cy="3303300"/>
          </a:xfrm>
          <a:prstGeom prst="rect">
            <a:avLst/>
          </a:prstGeom>
          <a:solidFill>
            <a:schemeClr val="accent1"/>
          </a:solidFill>
          <a:ln>
            <a:noFill/>
          </a:ln>
        </p:spPr>
        <p:txBody>
          <a:bodyPr anchorCtr="0" anchor="t" bIns="91425" lIns="91425" spcFirstLastPara="1" rIns="91425" wrap="square" tIns="91425">
            <a:spAutoFit/>
          </a:bodyPr>
          <a:lstStyle/>
          <a:p>
            <a:pPr indent="-330200" lvl="0" marL="457200" rtl="0" algn="l">
              <a:lnSpc>
                <a:spcPct val="115000"/>
              </a:lnSpc>
              <a:spcBef>
                <a:spcPts val="0"/>
              </a:spcBef>
              <a:spcAft>
                <a:spcPts val="0"/>
              </a:spcAft>
              <a:buClr>
                <a:schemeClr val="accent2"/>
              </a:buClr>
              <a:buSzPts val="1600"/>
              <a:buFont typeface="Lato"/>
              <a:buChar char="●"/>
            </a:pPr>
            <a:r>
              <a:rPr lang="en-GB">
                <a:solidFill>
                  <a:schemeClr val="lt1"/>
                </a:solidFill>
                <a:latin typeface="Lato"/>
                <a:ea typeface="Lato"/>
                <a:cs typeface="Lato"/>
                <a:sym typeface="Lato"/>
              </a:rPr>
              <a:t>Differentiate between </a:t>
            </a:r>
            <a:r>
              <a:rPr lang="en-GB">
                <a:solidFill>
                  <a:schemeClr val="lt1"/>
                </a:solidFill>
                <a:latin typeface="Lato Black"/>
                <a:ea typeface="Lato Black"/>
                <a:cs typeface="Lato Black"/>
                <a:sym typeface="Lato Black"/>
              </a:rPr>
              <a:t>wants and needs</a:t>
            </a:r>
            <a:endParaRPr>
              <a:solidFill>
                <a:schemeClr val="lt1"/>
              </a:solidFill>
              <a:latin typeface="Lato Black"/>
              <a:ea typeface="Lato Black"/>
              <a:cs typeface="Lato Black"/>
              <a:sym typeface="Lato Black"/>
            </a:endParaRPr>
          </a:p>
          <a:p>
            <a:pPr indent="-330200" lvl="0" marL="457200" rtl="0" algn="l">
              <a:lnSpc>
                <a:spcPct val="115000"/>
              </a:lnSpc>
              <a:spcBef>
                <a:spcPts val="0"/>
              </a:spcBef>
              <a:spcAft>
                <a:spcPts val="0"/>
              </a:spcAft>
              <a:buClr>
                <a:schemeClr val="accent2"/>
              </a:buClr>
              <a:buSzPts val="1600"/>
              <a:buFont typeface="Lato"/>
              <a:buChar char="●"/>
            </a:pPr>
            <a:r>
              <a:rPr lang="en-GB">
                <a:solidFill>
                  <a:schemeClr val="lt1"/>
                </a:solidFill>
                <a:latin typeface="Lato"/>
                <a:ea typeface="Lato"/>
                <a:cs typeface="Lato"/>
                <a:sym typeface="Lato"/>
              </a:rPr>
              <a:t>Consider </a:t>
            </a:r>
            <a:r>
              <a:rPr lang="en-GB">
                <a:solidFill>
                  <a:schemeClr val="lt1"/>
                </a:solidFill>
                <a:latin typeface="Lato Black"/>
                <a:ea typeface="Lato Black"/>
                <a:cs typeface="Lato Black"/>
                <a:sym typeface="Lato Black"/>
              </a:rPr>
              <a:t>cost per use</a:t>
            </a:r>
            <a:endParaRPr>
              <a:solidFill>
                <a:schemeClr val="lt1"/>
              </a:solidFill>
              <a:latin typeface="Lato Black"/>
              <a:ea typeface="Lato Black"/>
              <a:cs typeface="Lato Black"/>
              <a:sym typeface="Lato Black"/>
            </a:endParaRPr>
          </a:p>
          <a:p>
            <a:pPr indent="-330200" lvl="0" marL="457200" rtl="0" algn="l">
              <a:lnSpc>
                <a:spcPct val="115000"/>
              </a:lnSpc>
              <a:spcBef>
                <a:spcPts val="0"/>
              </a:spcBef>
              <a:spcAft>
                <a:spcPts val="0"/>
              </a:spcAft>
              <a:buClr>
                <a:schemeClr val="accent2"/>
              </a:buClr>
              <a:buSzPts val="1600"/>
              <a:buFont typeface="Lato"/>
              <a:buChar char="●"/>
            </a:pPr>
            <a:r>
              <a:rPr lang="en-GB">
                <a:solidFill>
                  <a:schemeClr val="lt1"/>
                </a:solidFill>
                <a:latin typeface="Lato"/>
                <a:ea typeface="Lato"/>
                <a:cs typeface="Lato"/>
                <a:sym typeface="Lato"/>
              </a:rPr>
              <a:t>Be aware of </a:t>
            </a:r>
            <a:r>
              <a:rPr lang="en-GB">
                <a:solidFill>
                  <a:schemeClr val="lt1"/>
                </a:solidFill>
                <a:latin typeface="Lato Black"/>
                <a:ea typeface="Lato Black"/>
                <a:cs typeface="Lato Black"/>
                <a:sym typeface="Lato Black"/>
              </a:rPr>
              <a:t>external influences </a:t>
            </a:r>
            <a:r>
              <a:rPr lang="en-GB">
                <a:solidFill>
                  <a:schemeClr val="lt1"/>
                </a:solidFill>
                <a:latin typeface="Lato"/>
                <a:ea typeface="Lato"/>
                <a:cs typeface="Lato"/>
                <a:sym typeface="Lato"/>
              </a:rPr>
              <a:t>and decide what’s most important to you</a:t>
            </a:r>
            <a:endParaRPr>
              <a:solidFill>
                <a:schemeClr val="lt1"/>
              </a:solidFill>
              <a:latin typeface="Lato"/>
              <a:ea typeface="Lato"/>
              <a:cs typeface="Lato"/>
              <a:sym typeface="Lato"/>
            </a:endParaRPr>
          </a:p>
          <a:p>
            <a:pPr indent="-330200" lvl="0" marL="457200" rtl="0" algn="l">
              <a:lnSpc>
                <a:spcPct val="115000"/>
              </a:lnSpc>
              <a:spcBef>
                <a:spcPts val="0"/>
              </a:spcBef>
              <a:spcAft>
                <a:spcPts val="0"/>
              </a:spcAft>
              <a:buClr>
                <a:schemeClr val="accent2"/>
              </a:buClr>
              <a:buSzPts val="1600"/>
              <a:buFont typeface="Lato"/>
              <a:buChar char="●"/>
            </a:pPr>
            <a:r>
              <a:rPr lang="en-GB">
                <a:solidFill>
                  <a:schemeClr val="lt1"/>
                </a:solidFill>
                <a:latin typeface="Lato"/>
                <a:ea typeface="Lato"/>
                <a:cs typeface="Lato"/>
                <a:sym typeface="Lato"/>
              </a:rPr>
              <a:t>Recognise </a:t>
            </a:r>
            <a:r>
              <a:rPr lang="en-GB">
                <a:solidFill>
                  <a:schemeClr val="lt1"/>
                </a:solidFill>
                <a:latin typeface="Lato Black"/>
                <a:ea typeface="Lato Black"/>
                <a:cs typeface="Lato Black"/>
                <a:sym typeface="Lato Black"/>
              </a:rPr>
              <a:t>advertising techniques</a:t>
            </a:r>
            <a:r>
              <a:rPr lang="en-GB">
                <a:solidFill>
                  <a:schemeClr val="lt1"/>
                </a:solidFill>
                <a:latin typeface="Lato"/>
                <a:ea typeface="Lato"/>
                <a:cs typeface="Lato"/>
                <a:sym typeface="Lato"/>
              </a:rPr>
              <a:t> when looking at products and decide whether you really want/need that product or have been convinced by a good advert</a:t>
            </a:r>
            <a:endParaRPr>
              <a:solidFill>
                <a:schemeClr val="lt1"/>
              </a:solidFill>
              <a:latin typeface="Lato"/>
              <a:ea typeface="Lato"/>
              <a:cs typeface="Lato"/>
              <a:sym typeface="Lato"/>
            </a:endParaRPr>
          </a:p>
          <a:p>
            <a:pPr indent="-330200" lvl="0" marL="457200" rtl="0" algn="l">
              <a:lnSpc>
                <a:spcPct val="115000"/>
              </a:lnSpc>
              <a:spcBef>
                <a:spcPts val="0"/>
              </a:spcBef>
              <a:spcAft>
                <a:spcPts val="0"/>
              </a:spcAft>
              <a:buClr>
                <a:schemeClr val="accent2"/>
              </a:buClr>
              <a:buSzPts val="1600"/>
              <a:buFont typeface="Lato"/>
              <a:buChar char="●"/>
            </a:pPr>
            <a:r>
              <a:rPr lang="en-GB">
                <a:solidFill>
                  <a:schemeClr val="lt1"/>
                </a:solidFill>
                <a:latin typeface="Lato"/>
                <a:ea typeface="Lato"/>
                <a:cs typeface="Lato"/>
                <a:sym typeface="Lato"/>
              </a:rPr>
              <a:t>Consider the </a:t>
            </a:r>
            <a:r>
              <a:rPr lang="en-GB">
                <a:solidFill>
                  <a:schemeClr val="lt1"/>
                </a:solidFill>
                <a:latin typeface="Lato Black"/>
                <a:ea typeface="Lato Black"/>
                <a:cs typeface="Lato Black"/>
                <a:sym typeface="Lato Black"/>
              </a:rPr>
              <a:t>price </a:t>
            </a:r>
            <a:r>
              <a:rPr lang="en-GB">
                <a:solidFill>
                  <a:schemeClr val="lt1"/>
                </a:solidFill>
                <a:latin typeface="Lato"/>
                <a:ea typeface="Lato"/>
                <a:cs typeface="Lato"/>
                <a:sym typeface="Lato"/>
              </a:rPr>
              <a:t>of the item and whether the same product can be bought at a lower price</a:t>
            </a:r>
            <a:endParaRPr>
              <a:solidFill>
                <a:schemeClr val="lt1"/>
              </a:solidFill>
              <a:latin typeface="Lato"/>
              <a:ea typeface="Lato"/>
              <a:cs typeface="Lato"/>
              <a:sym typeface="Lato"/>
            </a:endParaRPr>
          </a:p>
          <a:p>
            <a:pPr indent="-317500" lvl="0" marL="457200" rtl="0" algn="l">
              <a:lnSpc>
                <a:spcPct val="115000"/>
              </a:lnSpc>
              <a:spcBef>
                <a:spcPts val="0"/>
              </a:spcBef>
              <a:spcAft>
                <a:spcPts val="0"/>
              </a:spcAft>
              <a:buClr>
                <a:schemeClr val="accent2"/>
              </a:buClr>
              <a:buSzPts val="1400"/>
              <a:buFont typeface="Lato"/>
              <a:buChar char="●"/>
            </a:pPr>
            <a:r>
              <a:rPr lang="en-GB">
                <a:solidFill>
                  <a:schemeClr val="lt1"/>
                </a:solidFill>
                <a:latin typeface="Lato"/>
                <a:ea typeface="Lato"/>
                <a:cs typeface="Lato"/>
                <a:sym typeface="Lato"/>
              </a:rPr>
              <a:t>Consider how </a:t>
            </a:r>
            <a:r>
              <a:rPr lang="en-GB">
                <a:solidFill>
                  <a:schemeClr val="lt1"/>
                </a:solidFill>
                <a:latin typeface="Lato Black"/>
                <a:ea typeface="Lato Black"/>
                <a:cs typeface="Lato Black"/>
                <a:sym typeface="Lato Black"/>
              </a:rPr>
              <a:t>ethical or environmental</a:t>
            </a:r>
            <a:r>
              <a:rPr lang="en-GB">
                <a:solidFill>
                  <a:schemeClr val="lt1"/>
                </a:solidFill>
                <a:latin typeface="Lato"/>
                <a:ea typeface="Lato"/>
                <a:cs typeface="Lato"/>
                <a:sym typeface="Lato"/>
              </a:rPr>
              <a:t> the product is and whether it fits with your values</a:t>
            </a:r>
            <a:endParaRPr>
              <a:solidFill>
                <a:schemeClr val="lt1"/>
              </a:solidFill>
              <a:latin typeface="Lato"/>
              <a:ea typeface="Lato"/>
              <a:cs typeface="Lato"/>
              <a:sym typeface="Lato"/>
            </a:endParaRPr>
          </a:p>
          <a:p>
            <a:pPr indent="-317500" lvl="0" marL="457200" rtl="0" algn="l">
              <a:lnSpc>
                <a:spcPct val="115000"/>
              </a:lnSpc>
              <a:spcBef>
                <a:spcPts val="0"/>
              </a:spcBef>
              <a:spcAft>
                <a:spcPts val="0"/>
              </a:spcAft>
              <a:buClr>
                <a:schemeClr val="accent2"/>
              </a:buClr>
              <a:buSzPts val="1400"/>
              <a:buFont typeface="Lato"/>
              <a:buChar char="●"/>
            </a:pPr>
            <a:r>
              <a:rPr lang="en-GB">
                <a:solidFill>
                  <a:schemeClr val="lt1"/>
                </a:solidFill>
                <a:latin typeface="Lato Black"/>
                <a:ea typeface="Lato Black"/>
                <a:cs typeface="Lato Black"/>
                <a:sym typeface="Lato Black"/>
              </a:rPr>
              <a:t>Wait 24 hours</a:t>
            </a:r>
            <a:r>
              <a:rPr lang="en-GB">
                <a:solidFill>
                  <a:schemeClr val="lt1"/>
                </a:solidFill>
                <a:latin typeface="Lato"/>
                <a:ea typeface="Lato"/>
                <a:cs typeface="Lato"/>
                <a:sym typeface="Lato"/>
              </a:rPr>
              <a:t> between thinking about a product and making the purchase!</a:t>
            </a:r>
            <a:endParaRPr>
              <a:solidFill>
                <a:schemeClr val="lt1"/>
              </a:solidFill>
              <a:latin typeface="Lato"/>
              <a:ea typeface="Lato"/>
              <a:cs typeface="Lato"/>
              <a:sym typeface="Lato"/>
            </a:endParaRPr>
          </a:p>
          <a:p>
            <a:pPr indent="0" lvl="0" marL="457200" rtl="0" algn="l">
              <a:lnSpc>
                <a:spcPct val="115000"/>
              </a:lnSpc>
              <a:spcBef>
                <a:spcPts val="0"/>
              </a:spcBef>
              <a:spcAft>
                <a:spcPts val="0"/>
              </a:spcAft>
              <a:buNone/>
            </a:pPr>
            <a:r>
              <a:t/>
            </a:r>
            <a:endParaRPr>
              <a:solidFill>
                <a:schemeClr val="l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g14caaae82f0_0_248"/>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g14caaae82f0_0_248"/>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391" name="Google Shape;391;g14caaae82f0_0_248"/>
          <p:cNvSpPr txBox="1"/>
          <p:nvPr/>
        </p:nvSpPr>
        <p:spPr>
          <a:xfrm>
            <a:off x="488176" y="1578875"/>
            <a:ext cx="7389600" cy="19728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rgbClr val="00FF00"/>
              </a:buClr>
              <a:buSzPts val="2200"/>
              <a:buFont typeface="Lato"/>
              <a:buChar char="●"/>
            </a:pPr>
            <a:r>
              <a:rPr b="1" i="0" lang="en-GB" sz="2200" u="none" cap="none" strike="noStrike">
                <a:solidFill>
                  <a:srgbClr val="00FF00"/>
                </a:solidFill>
                <a:latin typeface="Lato"/>
                <a:ea typeface="Lato"/>
                <a:cs typeface="Lato"/>
                <a:sym typeface="Lato"/>
              </a:rPr>
              <a:t>Explore pressures that influence spending choices</a:t>
            </a:r>
            <a:endParaRPr b="1" i="0" sz="2200" u="none" cap="none" strike="noStrike">
              <a:solidFill>
                <a:srgbClr val="00FF00"/>
              </a:solidFill>
              <a:latin typeface="Lato"/>
              <a:ea typeface="Lato"/>
              <a:cs typeface="Lato"/>
              <a:sym typeface="Lato"/>
            </a:endParaRPr>
          </a:p>
          <a:p>
            <a:pPr indent="0" lvl="0" marL="457200" marR="0" rtl="0" algn="l">
              <a:lnSpc>
                <a:spcPct val="107000"/>
              </a:lnSpc>
              <a:spcBef>
                <a:spcPts val="0"/>
              </a:spcBef>
              <a:spcAft>
                <a:spcPts val="0"/>
              </a:spcAft>
              <a:buNone/>
            </a:pPr>
            <a:r>
              <a:t/>
            </a:r>
            <a:endParaRPr b="1" sz="2200">
              <a:solidFill>
                <a:srgbClr val="00FF00"/>
              </a:solidFill>
              <a:latin typeface="Lato"/>
              <a:ea typeface="Lato"/>
              <a:cs typeface="Lato"/>
              <a:sym typeface="Lato"/>
            </a:endParaRPr>
          </a:p>
          <a:p>
            <a:pPr indent="-368300" lvl="0" marL="457200" marR="0" rtl="0" algn="l">
              <a:lnSpc>
                <a:spcPct val="107000"/>
              </a:lnSpc>
              <a:spcBef>
                <a:spcPts val="0"/>
              </a:spcBef>
              <a:spcAft>
                <a:spcPts val="0"/>
              </a:spcAft>
              <a:buClr>
                <a:srgbClr val="00FF00"/>
              </a:buClr>
              <a:buSzPts val="2200"/>
              <a:buFont typeface="Lato"/>
              <a:buChar char="●"/>
            </a:pPr>
            <a:r>
              <a:rPr b="1" i="0" lang="en-GB" sz="2200" u="none" cap="none" strike="noStrike">
                <a:solidFill>
                  <a:srgbClr val="00FF00"/>
                </a:solidFill>
                <a:latin typeface="Lato"/>
                <a:ea typeface="Lato"/>
                <a:cs typeface="Lato"/>
                <a:sym typeface="Lato"/>
              </a:rPr>
              <a:t>Analyse what makes a </a:t>
            </a:r>
            <a:r>
              <a:rPr b="1" lang="en-GB" sz="2200">
                <a:solidFill>
                  <a:srgbClr val="00FF00"/>
                </a:solidFill>
                <a:latin typeface="Lato"/>
                <a:ea typeface="Lato"/>
                <a:cs typeface="Lato"/>
                <a:sym typeface="Lato"/>
              </a:rPr>
              <a:t>persuasive</a:t>
            </a:r>
            <a:r>
              <a:rPr b="1" i="0" lang="en-GB" sz="2200" u="none" cap="none" strike="noStrike">
                <a:solidFill>
                  <a:srgbClr val="00FF00"/>
                </a:solidFill>
                <a:latin typeface="Lato"/>
                <a:ea typeface="Lato"/>
                <a:cs typeface="Lato"/>
                <a:sym typeface="Lato"/>
              </a:rPr>
              <a:t> advertisement</a:t>
            </a:r>
            <a:endParaRPr b="1" sz="2200">
              <a:solidFill>
                <a:srgbClr val="00FF00"/>
              </a:solidFill>
              <a:latin typeface="Lato"/>
              <a:ea typeface="Lato"/>
              <a:cs typeface="Lato"/>
              <a:sym typeface="Lato"/>
            </a:endParaRPr>
          </a:p>
          <a:p>
            <a:pPr indent="0" lvl="0" marL="914400" marR="0" rtl="0" algn="l">
              <a:lnSpc>
                <a:spcPct val="107000"/>
              </a:lnSpc>
              <a:spcBef>
                <a:spcPts val="0"/>
              </a:spcBef>
              <a:spcAft>
                <a:spcPts val="0"/>
              </a:spcAft>
              <a:buNone/>
            </a:pPr>
            <a:r>
              <a:t/>
            </a:r>
            <a:endParaRPr b="1" sz="2200">
              <a:solidFill>
                <a:srgbClr val="00FF00"/>
              </a:solidFill>
              <a:latin typeface="Lato"/>
              <a:ea typeface="Lato"/>
              <a:cs typeface="Lato"/>
              <a:sym typeface="Lato"/>
            </a:endParaRPr>
          </a:p>
          <a:p>
            <a:pPr indent="0" lvl="0" marL="457200" marR="0" rtl="0" algn="l">
              <a:lnSpc>
                <a:spcPct val="107000"/>
              </a:lnSpc>
              <a:spcBef>
                <a:spcPts val="0"/>
              </a:spcBef>
              <a:spcAft>
                <a:spcPts val="0"/>
              </a:spcAft>
              <a:buNone/>
            </a:pPr>
            <a:r>
              <a:t/>
            </a:r>
            <a:endParaRPr b="1" i="0" sz="2200" u="none" cap="none" strike="noStrike">
              <a:solidFill>
                <a:schemeClr val="lt1"/>
              </a:solidFill>
              <a:latin typeface="Lato"/>
              <a:ea typeface="Lato"/>
              <a:cs typeface="Lato"/>
              <a:sym typeface="Lato"/>
            </a:endParaRPr>
          </a:p>
        </p:txBody>
      </p:sp>
      <p:sp>
        <p:nvSpPr>
          <p:cNvPr id="392" name="Google Shape;392;g14caaae82f0_0_248"/>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g1575e96a1fb_0_29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
        <p:nvSpPr>
          <p:cNvPr id="398" name="Google Shape;398;g1575e96a1fb_0_290"/>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i="0" lang="en-GB" sz="5600" u="none" cap="none" strike="noStrike">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399" name="Google Shape;399;g1575e96a1fb_0_290"/>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0" i="0" lang="en-GB" sz="9600" u="none" cap="none" strike="noStrike">
                <a:solidFill>
                  <a:srgbClr val="000000"/>
                </a:solidFill>
                <a:latin typeface="Lato Black"/>
                <a:ea typeface="Lato Black"/>
                <a:cs typeface="Lato Black"/>
                <a:sym typeface="Lato Black"/>
              </a:rPr>
              <a:t>?</a:t>
            </a:r>
            <a:endParaRPr b="0" i="0" sz="9600" u="none" cap="none" strike="noStrike">
              <a:solidFill>
                <a:srgbClr val="000000"/>
              </a:solidFill>
              <a:latin typeface="Lato Black"/>
              <a:ea typeface="Lato Black"/>
              <a:cs typeface="Lato Black"/>
              <a:sym typeface="Lato Black"/>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g220ffb3cb65_0_54"/>
          <p:cNvSpPr/>
          <p:nvPr/>
        </p:nvSpPr>
        <p:spPr>
          <a:xfrm>
            <a:off x="6177819" y="1184061"/>
            <a:ext cx="2846400" cy="19956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g220ffb3cb65_0_54"/>
          <p:cNvSpPr txBox="1"/>
          <p:nvPr/>
        </p:nvSpPr>
        <p:spPr>
          <a:xfrm>
            <a:off x="110800" y="391125"/>
            <a:ext cx="8489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800"/>
              <a:buFont typeface="Arial"/>
              <a:buNone/>
            </a:pPr>
            <a:r>
              <a:rPr b="1" lang="en-GB" sz="1800">
                <a:solidFill>
                  <a:schemeClr val="lt1"/>
                </a:solidFill>
                <a:latin typeface="Lato"/>
                <a:ea typeface="Lato"/>
                <a:cs typeface="Lato"/>
                <a:sym typeface="Lato"/>
                <a:extLst>
                  <a:ext uri="http://customooxmlschemas.google.com/">
                    <go:slidesCustomData xmlns:go="http://customooxmlschemas.google.com/" textRoundtripDataId="8"/>
                  </a:ext>
                </a:extLst>
              </a:rPr>
              <a:t>Services available for people who have concerns about their personal </a:t>
            </a:r>
            <a:r>
              <a:rPr b="1" lang="en-GB" sz="1800">
                <a:solidFill>
                  <a:schemeClr val="lt1"/>
                </a:solidFill>
                <a:latin typeface="Lato"/>
                <a:ea typeface="Lato"/>
                <a:cs typeface="Lato"/>
                <a:sym typeface="Lato"/>
                <a:extLst>
                  <a:ext uri="http://customooxmlschemas.google.com/">
                    <go:slidesCustomData xmlns:go="http://customooxmlschemas.google.com/" textRoundtripDataId="9"/>
                  </a:ext>
                </a:extLst>
              </a:rPr>
              <a:t>finances</a:t>
            </a:r>
            <a:endParaRPr b="0" i="0" sz="1400" u="none" cap="none" strike="noStrike">
              <a:solidFill>
                <a:schemeClr val="lt1"/>
              </a:solidFill>
              <a:latin typeface="Arial"/>
              <a:ea typeface="Arial"/>
              <a:cs typeface="Arial"/>
              <a:sym typeface="Arial"/>
            </a:endParaRPr>
          </a:p>
        </p:txBody>
      </p:sp>
      <p:grpSp>
        <p:nvGrpSpPr>
          <p:cNvPr id="406" name="Google Shape;406;g220ffb3cb65_0_54"/>
          <p:cNvGrpSpPr/>
          <p:nvPr/>
        </p:nvGrpSpPr>
        <p:grpSpPr>
          <a:xfrm>
            <a:off x="151999" y="1183981"/>
            <a:ext cx="2846301" cy="2013581"/>
            <a:chOff x="463400" y="1321175"/>
            <a:chExt cx="2914500" cy="2113109"/>
          </a:xfrm>
        </p:grpSpPr>
        <p:sp>
          <p:nvSpPr>
            <p:cNvPr id="407" name="Google Shape;407;g220ffb3cb65_0_54"/>
            <p:cNvSpPr/>
            <p:nvPr/>
          </p:nvSpPr>
          <p:spPr>
            <a:xfrm>
              <a:off x="463400" y="1321175"/>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g220ffb3cb65_0_54"/>
            <p:cNvSpPr txBox="1"/>
            <p:nvPr/>
          </p:nvSpPr>
          <p:spPr>
            <a:xfrm>
              <a:off x="1345676" y="1339984"/>
              <a:ext cx="2032200" cy="2094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b="0" i="0" lang="en-GB" sz="1300" u="sng" cap="none" strike="noStrike">
                  <a:solidFill>
                    <a:schemeClr val="lt1"/>
                  </a:solidFill>
                  <a:latin typeface="Lato"/>
                  <a:ea typeface="Lato"/>
                  <a:cs typeface="Lato"/>
                  <a:sym typeface="Lato"/>
                  <a:hlinkClick r:id="rId3">
                    <a:extLst>
                      <a:ext uri="{A12FA001-AC4F-418D-AE19-62706E023703}">
                        <ahyp:hlinkClr val="tx"/>
                      </a:ext>
                    </a:extLst>
                  </a:hlinkClick>
                </a:rPr>
                <a:t>Citizens Advice – Debt and Money</a:t>
              </a:r>
              <a:r>
                <a:rPr b="0" i="0" lang="en-GB" sz="1300" u="none" cap="none" strike="noStrike">
                  <a:solidFill>
                    <a:schemeClr val="lt1"/>
                  </a:solidFill>
                  <a:latin typeface="Lato"/>
                  <a:ea typeface="Lato"/>
                  <a:cs typeface="Lato"/>
                  <a:sym typeface="Lato"/>
                </a:rPr>
                <a:t> – </a:t>
              </a:r>
              <a:r>
                <a:rPr lang="en-GB" sz="1300">
                  <a:solidFill>
                    <a:schemeClr val="lt1"/>
                  </a:solidFill>
                  <a:latin typeface="Lato"/>
                  <a:ea typeface="Lato"/>
                  <a:cs typeface="Lato"/>
                  <a:sym typeface="Lato"/>
                </a:rPr>
                <a:t>T</a:t>
              </a:r>
              <a:r>
                <a:rPr b="0" i="0" lang="en-GB" sz="1300" u="none" cap="none" strike="noStrike">
                  <a:solidFill>
                    <a:schemeClr val="lt1"/>
                  </a:solidFill>
                  <a:latin typeface="Lato"/>
                  <a:ea typeface="Lato"/>
                  <a:cs typeface="Lato"/>
                  <a:sym typeface="Lato"/>
                </a:rPr>
                <a:t>his resource contains links to advice on a number of topics, including financial difficulties, cost of living and communicati</a:t>
              </a:r>
              <a:r>
                <a:rPr lang="en-GB" sz="1300">
                  <a:solidFill>
                    <a:schemeClr val="lt1"/>
                  </a:solidFill>
                  <a:latin typeface="Lato"/>
                  <a:ea typeface="Lato"/>
                  <a:cs typeface="Lato"/>
                  <a:sym typeface="Lato"/>
                </a:rPr>
                <a:t>ng</a:t>
              </a:r>
              <a:r>
                <a:rPr b="0" i="0" lang="en-GB" sz="1300" u="none" cap="none" strike="noStrike">
                  <a:solidFill>
                    <a:schemeClr val="lt1"/>
                  </a:solidFill>
                  <a:latin typeface="Lato"/>
                  <a:ea typeface="Lato"/>
                  <a:cs typeface="Lato"/>
                  <a:sym typeface="Lato"/>
                </a:rPr>
                <a:t> with creditors.</a:t>
              </a:r>
              <a:endParaRPr b="0" i="0" sz="1400" u="none" cap="none" strike="noStrike">
                <a:solidFill>
                  <a:srgbClr val="000000"/>
                </a:solidFill>
                <a:latin typeface="Arial"/>
                <a:ea typeface="Arial"/>
                <a:cs typeface="Arial"/>
                <a:sym typeface="Arial"/>
              </a:endParaRPr>
            </a:p>
          </p:txBody>
        </p:sp>
        <p:pic>
          <p:nvPicPr>
            <p:cNvPr id="409" name="Google Shape;409;g220ffb3cb65_0_54"/>
            <p:cNvPicPr preferRelativeResize="0"/>
            <p:nvPr/>
          </p:nvPicPr>
          <p:blipFill rotWithShape="1">
            <a:blip r:embed="rId4">
              <a:alphaModFix/>
            </a:blip>
            <a:srcRect b="0" l="0" r="0" t="0"/>
            <a:stretch/>
          </p:blipFill>
          <p:spPr>
            <a:xfrm>
              <a:off x="532125" y="1419947"/>
              <a:ext cx="813554" cy="928675"/>
            </a:xfrm>
            <a:prstGeom prst="rect">
              <a:avLst/>
            </a:prstGeom>
            <a:noFill/>
            <a:ln>
              <a:noFill/>
            </a:ln>
          </p:spPr>
        </p:pic>
      </p:grpSp>
      <p:sp>
        <p:nvSpPr>
          <p:cNvPr id="410" name="Google Shape;410;g220ffb3cb65_0_54"/>
          <p:cNvSpPr txBox="1"/>
          <p:nvPr/>
        </p:nvSpPr>
        <p:spPr>
          <a:xfrm>
            <a:off x="198525" y="3312950"/>
            <a:ext cx="8778900" cy="738900"/>
          </a:xfrm>
          <a:prstGeom prst="rect">
            <a:avLst/>
          </a:prstGeom>
          <a:noFill/>
          <a:ln cap="flat" cmpd="sng" w="19050">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GB" sz="1800">
                <a:solidFill>
                  <a:schemeClr val="accent2"/>
                </a:solidFill>
                <a:latin typeface="Lato"/>
                <a:ea typeface="Lato"/>
                <a:cs typeface="Lato"/>
                <a:sym typeface="Lato"/>
              </a:rPr>
              <a:t>At school, you can speak with an adult you trust. </a:t>
            </a:r>
            <a:endParaRPr b="1" sz="1800">
              <a:solidFill>
                <a:schemeClr val="accent2"/>
              </a:solidFill>
              <a:latin typeface="Lato"/>
              <a:ea typeface="Lato"/>
              <a:cs typeface="Lato"/>
              <a:sym typeface="Lato"/>
            </a:endParaRPr>
          </a:p>
          <a:p>
            <a:pPr indent="0" lvl="0" marL="0" rtl="0" algn="ctr">
              <a:spcBef>
                <a:spcPts val="0"/>
              </a:spcBef>
              <a:spcAft>
                <a:spcPts val="0"/>
              </a:spcAft>
              <a:buNone/>
            </a:pPr>
            <a:r>
              <a:rPr b="1" lang="en-GB" sz="1800">
                <a:solidFill>
                  <a:schemeClr val="accent2"/>
                </a:solidFill>
                <a:latin typeface="Lato"/>
                <a:ea typeface="Lato"/>
                <a:cs typeface="Lato"/>
                <a:sym typeface="Lato"/>
              </a:rPr>
              <a:t>This could be your form tutor, head of year or the school’s safeguarding officer.</a:t>
            </a:r>
            <a:endParaRPr b="1" sz="1800">
              <a:solidFill>
                <a:schemeClr val="accent2"/>
              </a:solidFill>
              <a:latin typeface="Lato"/>
              <a:ea typeface="Lato"/>
              <a:cs typeface="Lato"/>
              <a:sym typeface="Lato"/>
            </a:endParaRPr>
          </a:p>
        </p:txBody>
      </p:sp>
      <p:sp>
        <p:nvSpPr>
          <p:cNvPr id="411" name="Google Shape;411;g220ffb3cb65_0_54"/>
          <p:cNvSpPr txBox="1"/>
          <p:nvPr>
            <p:ph idx="4294967295" type="sldNum"/>
          </p:nvPr>
        </p:nvSpPr>
        <p:spPr>
          <a:xfrm>
            <a:off x="8595309" y="3039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b="1" lang="en-GB" sz="1400">
                <a:latin typeface="Lato"/>
                <a:ea typeface="Lato"/>
                <a:cs typeface="Lato"/>
                <a:sym typeface="Lato"/>
              </a:rPr>
              <a:t>29</a:t>
            </a:r>
            <a:endParaRPr b="1" sz="1400">
              <a:latin typeface="Lato"/>
              <a:ea typeface="Lato"/>
              <a:cs typeface="Lato"/>
              <a:sym typeface="Lato"/>
            </a:endParaRPr>
          </a:p>
        </p:txBody>
      </p:sp>
      <p:sp>
        <p:nvSpPr>
          <p:cNvPr id="412" name="Google Shape;412;g220ffb3cb65_0_5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grpSp>
        <p:nvGrpSpPr>
          <p:cNvPr id="413" name="Google Shape;413;g220ffb3cb65_0_54"/>
          <p:cNvGrpSpPr/>
          <p:nvPr/>
        </p:nvGrpSpPr>
        <p:grpSpPr>
          <a:xfrm>
            <a:off x="3164819" y="1184021"/>
            <a:ext cx="2846301" cy="1995658"/>
            <a:chOff x="3237025" y="1184050"/>
            <a:chExt cx="2914500" cy="2094300"/>
          </a:xfrm>
        </p:grpSpPr>
        <p:sp>
          <p:nvSpPr>
            <p:cNvPr id="414" name="Google Shape;414;g220ffb3cb65_0_54"/>
            <p:cNvSpPr/>
            <p:nvPr/>
          </p:nvSpPr>
          <p:spPr>
            <a:xfrm>
              <a:off x="3237025" y="1184050"/>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5" name="Google Shape;415;g220ffb3cb65_0_54"/>
            <p:cNvPicPr preferRelativeResize="0"/>
            <p:nvPr/>
          </p:nvPicPr>
          <p:blipFill>
            <a:blip r:embed="rId5">
              <a:alphaModFix/>
            </a:blip>
            <a:stretch>
              <a:fillRect/>
            </a:stretch>
          </p:blipFill>
          <p:spPr>
            <a:xfrm>
              <a:off x="3344950" y="1434825"/>
              <a:ext cx="666111" cy="400200"/>
            </a:xfrm>
            <a:prstGeom prst="rect">
              <a:avLst/>
            </a:prstGeom>
            <a:noFill/>
            <a:ln>
              <a:noFill/>
            </a:ln>
          </p:spPr>
        </p:pic>
        <p:sp>
          <p:nvSpPr>
            <p:cNvPr id="416" name="Google Shape;416;g220ffb3cb65_0_54"/>
            <p:cNvSpPr txBox="1"/>
            <p:nvPr/>
          </p:nvSpPr>
          <p:spPr>
            <a:xfrm>
              <a:off x="4068426" y="1358613"/>
              <a:ext cx="2032200" cy="185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lang="en-GB" sz="1300" u="sng">
                  <a:solidFill>
                    <a:schemeClr val="lt1"/>
                  </a:solidFill>
                  <a:latin typeface="Lato"/>
                  <a:ea typeface="Lato"/>
                  <a:cs typeface="Lato"/>
                  <a:sym typeface="Lato"/>
                  <a:hlinkClick r:id="rId6">
                    <a:extLst>
                      <a:ext uri="{A12FA001-AC4F-418D-AE19-62706E023703}">
                        <ahyp:hlinkClr val="tx"/>
                      </a:ext>
                    </a:extLst>
                  </a:hlinkClick>
                </a:rPr>
                <a:t>National Debtline </a:t>
              </a:r>
              <a:r>
                <a:rPr b="0" i="0" lang="en-GB" sz="1300" u="sng" cap="none" strike="noStrike">
                  <a:solidFill>
                    <a:schemeClr val="lt1"/>
                  </a:solidFill>
                  <a:latin typeface="Lato"/>
                  <a:ea typeface="Lato"/>
                  <a:cs typeface="Lato"/>
                  <a:sym typeface="Lato"/>
                  <a:hlinkClick r:id="rId7">
                    <a:extLst>
                      <a:ext uri="{A12FA001-AC4F-418D-AE19-62706E023703}">
                        <ahyp:hlinkClr val="tx"/>
                      </a:ext>
                    </a:extLst>
                  </a:hlinkClick>
                </a:rPr>
                <a:t> – Debt and Money</a:t>
              </a:r>
              <a:r>
                <a:rPr b="0" i="0" lang="en-GB" sz="1300" u="none" cap="none" strike="noStrike">
                  <a:solidFill>
                    <a:schemeClr val="lt1"/>
                  </a:solidFill>
                  <a:latin typeface="Lato"/>
                  <a:ea typeface="Lato"/>
                  <a:cs typeface="Lato"/>
                  <a:sym typeface="Lato"/>
                </a:rPr>
                <a:t> – </a:t>
              </a:r>
              <a:r>
                <a:rPr lang="en-GB" sz="1300">
                  <a:solidFill>
                    <a:schemeClr val="lt1"/>
                  </a:solidFill>
                  <a:latin typeface="Lato"/>
                  <a:ea typeface="Lato"/>
                  <a:cs typeface="Lato"/>
                  <a:sym typeface="Lato"/>
                </a:rPr>
                <a:t>a debt advice charity run by the </a:t>
              </a:r>
              <a:r>
                <a:rPr lang="en-GB" sz="1300" u="sng">
                  <a:solidFill>
                    <a:schemeClr val="lt1"/>
                  </a:solidFill>
                  <a:latin typeface="Lato"/>
                  <a:ea typeface="Lato"/>
                  <a:cs typeface="Lato"/>
                  <a:sym typeface="Lato"/>
                  <a:hlinkClick r:id="rId8">
                    <a:extLst>
                      <a:ext uri="{A12FA001-AC4F-418D-AE19-62706E023703}">
                        <ahyp:hlinkClr val="tx"/>
                      </a:ext>
                    </a:extLst>
                  </a:hlinkClick>
                </a:rPr>
                <a:t>Money Advice Trust</a:t>
              </a:r>
              <a:r>
                <a:rPr lang="en-GB" sz="1300">
                  <a:solidFill>
                    <a:schemeClr val="lt1"/>
                  </a:solidFill>
                  <a:latin typeface="Lato"/>
                  <a:ea typeface="Lato"/>
                  <a:cs typeface="Lato"/>
                  <a:sym typeface="Lato"/>
                </a:rPr>
                <a:t>, offering a  free and confidential debt advice service.</a:t>
              </a:r>
              <a:endParaRPr i="0" sz="1300" u="none" cap="none" strike="noStrike">
                <a:solidFill>
                  <a:schemeClr val="lt1"/>
                </a:solidFill>
                <a:latin typeface="Lato"/>
                <a:ea typeface="Lato"/>
                <a:cs typeface="Lato"/>
                <a:sym typeface="Lato"/>
              </a:endParaRPr>
            </a:p>
          </p:txBody>
        </p:sp>
      </p:grpSp>
      <p:pic>
        <p:nvPicPr>
          <p:cNvPr id="417" name="Google Shape;417;g220ffb3cb65_0_54"/>
          <p:cNvPicPr preferRelativeResize="0"/>
          <p:nvPr/>
        </p:nvPicPr>
        <p:blipFill>
          <a:blip r:embed="rId9">
            <a:alphaModFix/>
          </a:blip>
          <a:stretch>
            <a:fillRect/>
          </a:stretch>
        </p:blipFill>
        <p:spPr>
          <a:xfrm>
            <a:off x="6301998" y="1624625"/>
            <a:ext cx="876125" cy="490636"/>
          </a:xfrm>
          <a:prstGeom prst="rect">
            <a:avLst/>
          </a:prstGeom>
          <a:noFill/>
          <a:ln>
            <a:noFill/>
          </a:ln>
        </p:spPr>
      </p:pic>
      <p:sp>
        <p:nvSpPr>
          <p:cNvPr id="418" name="Google Shape;418;g220ffb3cb65_0_54"/>
          <p:cNvSpPr txBox="1"/>
          <p:nvPr/>
        </p:nvSpPr>
        <p:spPr>
          <a:xfrm>
            <a:off x="7217325" y="1562441"/>
            <a:ext cx="1760100" cy="615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900"/>
              </a:spcAft>
              <a:buClr>
                <a:srgbClr val="000000"/>
              </a:buClr>
              <a:buSzPts val="1300"/>
              <a:buFont typeface="Arial"/>
              <a:buNone/>
            </a:pPr>
            <a:r>
              <a:rPr b="1" lang="en-GB" sz="1300">
                <a:solidFill>
                  <a:schemeClr val="lt1"/>
                </a:solidFill>
                <a:latin typeface="Lato"/>
                <a:ea typeface="Lato"/>
                <a:cs typeface="Lato"/>
                <a:sym typeface="Lato"/>
              </a:rPr>
              <a:t>Childline </a:t>
            </a:r>
            <a:r>
              <a:rPr b="1"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10"/>
                  </a:ext>
                </a:extLst>
              </a:rPr>
              <a:t>Helpline</a:t>
            </a:r>
            <a:b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11"/>
                  </a:ext>
                </a:extLst>
              </a:rPr>
            </a:br>
            <a: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11"/>
                  </a:ext>
                </a:extLst>
              </a:rPr>
              <a:t>080</a:t>
            </a:r>
            <a:r>
              <a:rPr lang="en-GB" sz="1300">
                <a:solidFill>
                  <a:schemeClr val="lt1"/>
                </a:solidFill>
                <a:latin typeface="Lato"/>
                <a:ea typeface="Lato"/>
                <a:cs typeface="Lato"/>
                <a:sym typeface="Lato"/>
              </a:rPr>
              <a:t>0 1111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1466ef7c987_0_0"/>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Having a respectful learning environment</a:t>
            </a:r>
            <a:endParaRPr b="1" i="0" sz="2900" u="none" cap="none" strike="noStrike">
              <a:solidFill>
                <a:srgbClr val="FF8022"/>
              </a:solidFill>
              <a:latin typeface="Lato"/>
              <a:ea typeface="Lato"/>
              <a:cs typeface="Lato"/>
              <a:sym typeface="Lato"/>
            </a:endParaRPr>
          </a:p>
        </p:txBody>
      </p:sp>
      <p:sp>
        <p:nvSpPr>
          <p:cNvPr id="137" name="Google Shape;137;g1466ef7c987_0_0"/>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138" name="Google Shape;138;g1466ef7c987_0_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422" name="Shape 422"/>
        <p:cNvGrpSpPr/>
        <p:nvPr/>
      </p:nvGrpSpPr>
      <p:grpSpPr>
        <a:xfrm>
          <a:off x="0" y="0"/>
          <a:ext cx="0" cy="0"/>
          <a:chOff x="0" y="0"/>
          <a:chExt cx="0" cy="0"/>
        </a:xfrm>
      </p:grpSpPr>
      <p:sp>
        <p:nvSpPr>
          <p:cNvPr id="423" name="Google Shape;423;g1575e96a1fb_0_330"/>
          <p:cNvSpPr txBox="1"/>
          <p:nvPr/>
        </p:nvSpPr>
        <p:spPr>
          <a:xfrm>
            <a:off x="462425" y="1142575"/>
            <a:ext cx="7467900" cy="3687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0" lang="en-GB" sz="1800" u="none" cap="none" strike="noStrike">
                <a:solidFill>
                  <a:schemeClr val="lt1"/>
                </a:solidFill>
                <a:latin typeface="Lato Black"/>
                <a:ea typeface="Lato Black"/>
                <a:cs typeface="Lato Black"/>
                <a:sym typeface="Lato Black"/>
              </a:rPr>
              <a:t>Articles to extend learning</a:t>
            </a:r>
            <a:r>
              <a:rPr b="1" i="0" lang="en-GB" sz="3600" u="none" cap="none" strike="noStrike">
                <a:solidFill>
                  <a:schemeClr val="lt1"/>
                </a:solidFill>
                <a:latin typeface="Lato Black"/>
                <a:ea typeface="Lato Black"/>
                <a:cs typeface="Lato Black"/>
                <a:sym typeface="Lato Black"/>
              </a:rPr>
              <a:t> </a:t>
            </a:r>
            <a:endParaRPr b="1" i="0" sz="36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chemeClr val="lt1"/>
                </a:solidFill>
                <a:latin typeface="Lato"/>
                <a:ea typeface="Lato"/>
                <a:cs typeface="Lato"/>
                <a:sym typeface="Lato"/>
              </a:rPr>
              <a:t>Please visit the  FLIC learning hub - </a:t>
            </a:r>
            <a:r>
              <a:rPr b="0" i="0" lang="en-GB" sz="1400" u="sng" cap="none" strike="noStrike">
                <a:solidFill>
                  <a:schemeClr val="lt1"/>
                </a:solidFill>
                <a:latin typeface="Lato"/>
                <a:ea typeface="Lato"/>
                <a:cs typeface="Lato"/>
                <a:sym typeface="Lato"/>
                <a:hlinkClick r:id="rId3">
                  <a:extLst>
                    <a:ext uri="{A12FA001-AC4F-418D-AE19-62706E023703}">
                      <ahyp:hlinkClr val="tx"/>
                    </a:ext>
                  </a:extLst>
                </a:hlinkClick>
              </a:rPr>
              <a:t>https://ftflic.com/learning-hub/</a:t>
            </a:r>
            <a:r>
              <a:rPr b="0" i="0" lang="en-GB" sz="1400" u="none" cap="none" strike="noStrike">
                <a:solidFill>
                  <a:schemeClr val="lt1"/>
                </a:solidFill>
                <a:latin typeface="Lato"/>
                <a:ea typeface="Lato"/>
                <a:cs typeface="Lato"/>
                <a:sym typeface="Lato"/>
              </a:rPr>
              <a:t>  for further resources</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lang="en-GB" u="sng">
                <a:solidFill>
                  <a:schemeClr val="lt1"/>
                </a:solidFill>
                <a:latin typeface="Lato"/>
                <a:ea typeface="Lato"/>
                <a:cs typeface="Lato"/>
                <a:sym typeface="Lato"/>
                <a:hlinkClick r:id="rId4">
                  <a:extLst>
                    <a:ext uri="{A12FA001-AC4F-418D-AE19-62706E023703}">
                      <ahyp:hlinkClr val="tx"/>
                    </a:ext>
                  </a:extLst>
                </a:hlinkClick>
              </a:rPr>
              <a:t>‘What can you learn from the most persuasive adverts’</a:t>
            </a:r>
            <a:r>
              <a:rPr lang="en-GB">
                <a:solidFill>
                  <a:schemeClr val="lt1"/>
                </a:solidFill>
                <a:latin typeface="Lato"/>
                <a:ea typeface="Lato"/>
                <a:cs typeface="Lato"/>
                <a:sym typeface="Lato"/>
              </a:rPr>
              <a:t> (BBC Psychology, 2020)</a:t>
            </a:r>
            <a:endParaRPr>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lang="en-GB" u="sng">
                <a:solidFill>
                  <a:schemeClr val="lt1"/>
                </a:solidFill>
                <a:latin typeface="Lato"/>
                <a:ea typeface="Lato"/>
                <a:cs typeface="Lato"/>
                <a:sym typeface="Lato"/>
                <a:hlinkClick r:id="rId5">
                  <a:extLst>
                    <a:ext uri="{A12FA001-AC4F-418D-AE19-62706E023703}">
                      <ahyp:hlinkClr val="tx"/>
                    </a:ext>
                  </a:extLst>
                </a:hlinkClick>
              </a:rPr>
              <a:t>‘8 highly successful advert campaigns’</a:t>
            </a:r>
            <a:r>
              <a:rPr lang="en-GB">
                <a:solidFill>
                  <a:schemeClr val="lt1"/>
                </a:solidFill>
                <a:latin typeface="Lato"/>
                <a:ea typeface="Lato"/>
                <a:cs typeface="Lato"/>
                <a:sym typeface="Lato"/>
              </a:rPr>
              <a:t> (Investopedia, 2021)</a:t>
            </a:r>
            <a:endParaRPr>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lang="en-GB" u="sng">
                <a:solidFill>
                  <a:schemeClr val="lt1"/>
                </a:solidFill>
                <a:latin typeface="Lato"/>
                <a:ea typeface="Lato"/>
                <a:cs typeface="Lato"/>
                <a:sym typeface="Lato"/>
                <a:hlinkClick r:id="rId6">
                  <a:extLst>
                    <a:ext uri="{A12FA001-AC4F-418D-AE19-62706E023703}">
                      <ahyp:hlinkClr val="tx"/>
                    </a:ext>
                  </a:extLst>
                </a:hlinkClick>
              </a:rPr>
              <a:t>‘How social media impacts consumer buying’</a:t>
            </a:r>
            <a:r>
              <a:rPr lang="en-GB">
                <a:solidFill>
                  <a:schemeClr val="lt1"/>
                </a:solidFill>
                <a:latin typeface="Lato"/>
                <a:ea typeface="Lato"/>
                <a:cs typeface="Lato"/>
                <a:sym typeface="Lato"/>
              </a:rPr>
              <a:t> (Forbes, 2022)</a:t>
            </a:r>
            <a:endParaRPr>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lang="en-GB" u="sng">
                <a:solidFill>
                  <a:schemeClr val="lt1"/>
                </a:solidFill>
                <a:latin typeface="Lato"/>
                <a:ea typeface="Lato"/>
                <a:cs typeface="Lato"/>
                <a:sym typeface="Lato"/>
                <a:hlinkClick r:id="rId7">
                  <a:extLst>
                    <a:ext uri="{A12FA001-AC4F-418D-AE19-62706E023703}">
                      <ahyp:hlinkClr val="tx"/>
                    </a:ext>
                  </a:extLst>
                </a:hlinkClick>
              </a:rPr>
              <a:t>Tricks of the </a:t>
            </a:r>
            <a:r>
              <a:rPr lang="en-GB" u="sng">
                <a:solidFill>
                  <a:schemeClr val="lt1"/>
                </a:solidFill>
                <a:latin typeface="Lato"/>
                <a:ea typeface="Lato"/>
                <a:cs typeface="Lato"/>
                <a:sym typeface="Lato"/>
                <a:hlinkClick r:id="rId8">
                  <a:extLst>
                    <a:ext uri="{A12FA001-AC4F-418D-AE19-62706E023703}">
                      <ahyp:hlinkClr val="tx"/>
                    </a:ext>
                  </a:extLst>
                </a:hlinkClick>
              </a:rPr>
              <a:t>trade</a:t>
            </a:r>
            <a:r>
              <a:rPr lang="en-GB" u="sng">
                <a:solidFill>
                  <a:schemeClr val="lt1"/>
                </a:solidFill>
                <a:latin typeface="Lato"/>
                <a:ea typeface="Lato"/>
                <a:cs typeface="Lato"/>
                <a:sym typeface="Lato"/>
                <a:hlinkClick r:id="rId9">
                  <a:extLst>
                    <a:ext uri="{A12FA001-AC4F-418D-AE19-62706E023703}">
                      <ahyp:hlinkClr val="tx"/>
                    </a:ext>
                  </a:extLst>
                </a:hlinkClick>
              </a:rPr>
              <a:t> | How </a:t>
            </a:r>
            <a:r>
              <a:rPr lang="en-GB" u="sng">
                <a:solidFill>
                  <a:schemeClr val="lt1"/>
                </a:solidFill>
                <a:latin typeface="Lato"/>
                <a:ea typeface="Lato"/>
                <a:cs typeface="Lato"/>
                <a:sym typeface="Lato"/>
                <a:hlinkClick r:id="rId10">
                  <a:extLst>
                    <a:ext uri="{A12FA001-AC4F-418D-AE19-62706E023703}">
                      <ahyp:hlinkClr val="tx"/>
                    </a:ext>
                  </a:extLst>
                </a:hlinkClick>
              </a:rPr>
              <a:t>online</a:t>
            </a:r>
            <a:r>
              <a:rPr lang="en-GB" u="sng">
                <a:solidFill>
                  <a:schemeClr val="lt1"/>
                </a:solidFill>
                <a:latin typeface="Lato"/>
                <a:ea typeface="Lato"/>
                <a:cs typeface="Lato"/>
                <a:sym typeface="Lato"/>
                <a:hlinkClick r:id="rId11">
                  <a:extLst>
                    <a:ext uri="{A12FA001-AC4F-418D-AE19-62706E023703}">
                      <ahyp:hlinkClr val="tx"/>
                    </a:ext>
                  </a:extLst>
                </a:hlinkClick>
              </a:rPr>
              <a:t> customer </a:t>
            </a:r>
            <a:r>
              <a:rPr lang="en-GB" u="sng">
                <a:solidFill>
                  <a:schemeClr val="lt1"/>
                </a:solidFill>
                <a:latin typeface="Lato"/>
                <a:ea typeface="Lato"/>
                <a:cs typeface="Lato"/>
                <a:sym typeface="Lato"/>
                <a:hlinkClick r:id="rId12">
                  <a:extLst>
                    <a:ext uri="{A12FA001-AC4F-418D-AE19-62706E023703}">
                      <ahyp:hlinkClr val="tx"/>
                    </a:ext>
                  </a:extLst>
                </a:hlinkClick>
              </a:rPr>
              <a:t>journeys</a:t>
            </a:r>
            <a:r>
              <a:rPr lang="en-GB" u="sng">
                <a:solidFill>
                  <a:schemeClr val="lt1"/>
                </a:solidFill>
                <a:latin typeface="Lato"/>
                <a:ea typeface="Lato"/>
                <a:cs typeface="Lato"/>
                <a:sym typeface="Lato"/>
                <a:hlinkClick r:id="rId13">
                  <a:extLst>
                    <a:ext uri="{A12FA001-AC4F-418D-AE19-62706E023703}">
                      <ahyp:hlinkClr val="tx"/>
                    </a:ext>
                  </a:extLst>
                </a:hlinkClick>
              </a:rPr>
              <a:t> create consumer harm and what to do about it</a:t>
            </a:r>
            <a:r>
              <a:rPr lang="en-GB">
                <a:solidFill>
                  <a:schemeClr val="lt1"/>
                </a:solidFill>
                <a:latin typeface="Lato"/>
                <a:ea typeface="Lato"/>
                <a:cs typeface="Lato"/>
                <a:sym typeface="Lato"/>
              </a:rPr>
              <a:t> (Citizens Advice)</a:t>
            </a:r>
            <a:endParaRPr>
              <a:solidFill>
                <a:schemeClr val="lt1"/>
              </a:solidFill>
              <a:latin typeface="Lato"/>
              <a:ea typeface="Lato"/>
              <a:cs typeface="Lato"/>
              <a:sym typeface="Lato"/>
            </a:endParaRPr>
          </a:p>
          <a:p>
            <a:pPr indent="0" lvl="0" marL="457200" marR="0" rtl="0" algn="l">
              <a:lnSpc>
                <a:spcPct val="115000"/>
              </a:lnSpc>
              <a:spcBef>
                <a:spcPts val="0"/>
              </a:spcBef>
              <a:spcAft>
                <a:spcPts val="0"/>
              </a:spcAft>
              <a:buNone/>
            </a:pPr>
            <a:r>
              <a:t/>
            </a:r>
            <a:endParaRPr>
              <a:solidFill>
                <a:schemeClr val="lt1"/>
              </a:solidFill>
              <a:latin typeface="Lato"/>
              <a:ea typeface="Lato"/>
              <a:cs typeface="Lato"/>
              <a:sym typeface="Lato"/>
            </a:endParaRPr>
          </a:p>
          <a:p>
            <a:pPr indent="0" lvl="0" marL="457200" marR="0" rtl="0" algn="l">
              <a:lnSpc>
                <a:spcPct val="123076"/>
              </a:lnSpc>
              <a:spcBef>
                <a:spcPts val="120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24" name="Google Shape;424;g1575e96a1fb_0_330"/>
          <p:cNvSpPr txBox="1"/>
          <p:nvPr/>
        </p:nvSpPr>
        <p:spPr>
          <a:xfrm>
            <a:off x="1640100" y="403675"/>
            <a:ext cx="5863800" cy="63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600"/>
              <a:buFont typeface="Arial"/>
              <a:buNone/>
            </a:pPr>
            <a:r>
              <a:rPr b="1" i="0" lang="en-GB" sz="2900" u="none" cap="none" strike="noStrike">
                <a:solidFill>
                  <a:schemeClr val="lt1"/>
                </a:solidFill>
                <a:latin typeface="Lato"/>
                <a:ea typeface="Lato"/>
                <a:cs typeface="Lato"/>
                <a:sym typeface="Lato"/>
              </a:rPr>
              <a:t>Links to learn more!</a:t>
            </a:r>
            <a:endParaRPr b="1" i="0" sz="2900" u="none" cap="none" strike="noStrike">
              <a:solidFill>
                <a:srgbClr val="000000"/>
              </a:solidFill>
              <a:latin typeface="Lato"/>
              <a:ea typeface="Lato"/>
              <a:cs typeface="Lato"/>
              <a:sym typeface="Lato"/>
            </a:endParaRPr>
          </a:p>
        </p:txBody>
      </p:sp>
      <p:sp>
        <p:nvSpPr>
          <p:cNvPr id="425" name="Google Shape;425;g1575e96a1fb_0_33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g23de74f69f7_0_17"/>
          <p:cNvSpPr txBox="1"/>
          <p:nvPr/>
        </p:nvSpPr>
        <p:spPr>
          <a:xfrm>
            <a:off x="360375" y="2117950"/>
            <a:ext cx="8489700" cy="63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1200"/>
              </a:spcBef>
              <a:spcAft>
                <a:spcPts val="1200"/>
              </a:spcAft>
              <a:buClr>
                <a:srgbClr val="000000"/>
              </a:buClr>
              <a:buSzPts val="1800"/>
              <a:buFont typeface="Arial"/>
              <a:buNone/>
            </a:pPr>
            <a:r>
              <a:rPr b="1" lang="en-GB" sz="2900">
                <a:solidFill>
                  <a:schemeClr val="lt1"/>
                </a:solidFill>
                <a:latin typeface="Lato"/>
                <a:ea typeface="Lato"/>
                <a:cs typeface="Lato"/>
                <a:sym typeface="Lato"/>
              </a:rPr>
              <a:t>Optional home </a:t>
            </a:r>
            <a:r>
              <a:rPr b="1" lang="en-GB" sz="2900">
                <a:solidFill>
                  <a:schemeClr val="lt1"/>
                </a:solidFill>
                <a:latin typeface="Lato"/>
                <a:ea typeface="Lato"/>
                <a:cs typeface="Lato"/>
                <a:sym typeface="Lato"/>
              </a:rPr>
              <a:t>learning</a:t>
            </a:r>
            <a:r>
              <a:rPr b="1" lang="en-GB" sz="2900">
                <a:solidFill>
                  <a:schemeClr val="lt1"/>
                </a:solidFill>
                <a:latin typeface="Lato"/>
                <a:ea typeface="Lato"/>
                <a:cs typeface="Lato"/>
                <a:sym typeface="Lato"/>
              </a:rPr>
              <a:t> activity </a:t>
            </a:r>
            <a:endParaRPr b="1" i="0" sz="2900" u="none" cap="none" strike="noStrike">
              <a:solidFill>
                <a:schemeClr val="lt1"/>
              </a:solidFill>
              <a:latin typeface="Lato"/>
              <a:ea typeface="Lato"/>
              <a:cs typeface="Lato"/>
              <a:sym typeface="Lato"/>
            </a:endParaRPr>
          </a:p>
        </p:txBody>
      </p:sp>
      <p:sp>
        <p:nvSpPr>
          <p:cNvPr id="431" name="Google Shape;431;g23de74f69f7_0_17"/>
          <p:cNvSpPr txBox="1"/>
          <p:nvPr>
            <p:ph idx="4294967295" type="sldNum"/>
          </p:nvPr>
        </p:nvSpPr>
        <p:spPr>
          <a:xfrm>
            <a:off x="8595309" y="3039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r>
              <a:rPr b="1" lang="en-GB" sz="1400">
                <a:latin typeface="Lato"/>
                <a:ea typeface="Lato"/>
                <a:cs typeface="Lato"/>
                <a:sym typeface="Lato"/>
              </a:rPr>
              <a:t>31</a:t>
            </a:r>
            <a:endParaRPr b="1" sz="1400">
              <a:latin typeface="Lato"/>
              <a:ea typeface="Lato"/>
              <a:cs typeface="Lato"/>
              <a:sym typeface="Lato"/>
            </a:endParaRPr>
          </a:p>
        </p:txBody>
      </p:sp>
      <p:sp>
        <p:nvSpPr>
          <p:cNvPr id="432" name="Google Shape;432;g23de74f69f7_0_17"/>
          <p:cNvSpPr txBox="1"/>
          <p:nvPr/>
        </p:nvSpPr>
        <p:spPr>
          <a:xfrm>
            <a:off x="0" y="0"/>
            <a:ext cx="3000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g23de74f69f7_0_0"/>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438" name="Google Shape;438;g23de74f69f7_0_0"/>
          <p:cNvPicPr preferRelativeResize="0"/>
          <p:nvPr/>
        </p:nvPicPr>
        <p:blipFill>
          <a:blip r:embed="rId3">
            <a:alphaModFix/>
          </a:blip>
          <a:stretch>
            <a:fillRect/>
          </a:stretch>
        </p:blipFill>
        <p:spPr>
          <a:xfrm>
            <a:off x="6874727" y="1298750"/>
            <a:ext cx="1358798" cy="1394879"/>
          </a:xfrm>
          <a:prstGeom prst="rect">
            <a:avLst/>
          </a:prstGeom>
          <a:noFill/>
          <a:ln cap="flat" cmpd="sng" w="28575">
            <a:solidFill>
              <a:schemeClr val="accent2"/>
            </a:solidFill>
            <a:prstDash val="solid"/>
            <a:round/>
            <a:headEnd len="sm" w="sm" type="none"/>
            <a:tailEnd len="sm" w="sm" type="none"/>
          </a:ln>
        </p:spPr>
      </p:pic>
      <p:pic>
        <p:nvPicPr>
          <p:cNvPr id="439" name="Google Shape;439;g23de74f69f7_0_0"/>
          <p:cNvPicPr preferRelativeResize="0"/>
          <p:nvPr/>
        </p:nvPicPr>
        <p:blipFill>
          <a:blip r:embed="rId4">
            <a:alphaModFix/>
          </a:blip>
          <a:stretch>
            <a:fillRect/>
          </a:stretch>
        </p:blipFill>
        <p:spPr>
          <a:xfrm>
            <a:off x="6874725" y="2872363"/>
            <a:ext cx="1358798" cy="1394888"/>
          </a:xfrm>
          <a:prstGeom prst="rect">
            <a:avLst/>
          </a:prstGeom>
          <a:noFill/>
          <a:ln cap="flat" cmpd="sng" w="28575">
            <a:solidFill>
              <a:schemeClr val="accent2"/>
            </a:solidFill>
            <a:prstDash val="solid"/>
            <a:round/>
            <a:headEnd len="sm" w="sm" type="none"/>
            <a:tailEnd len="sm" w="sm" type="none"/>
          </a:ln>
        </p:spPr>
      </p:pic>
      <p:sp>
        <p:nvSpPr>
          <p:cNvPr id="440" name="Google Shape;440;g23de74f69f7_0_0"/>
          <p:cNvSpPr txBox="1"/>
          <p:nvPr/>
        </p:nvSpPr>
        <p:spPr>
          <a:xfrm>
            <a:off x="297550" y="306600"/>
            <a:ext cx="6910200" cy="549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600"/>
              <a:buFont typeface="Arial"/>
              <a:buNone/>
            </a:pPr>
            <a:r>
              <a:rPr b="1" lang="en-GB" sz="2900">
                <a:solidFill>
                  <a:schemeClr val="accent2"/>
                </a:solidFill>
                <a:latin typeface="Lato"/>
                <a:ea typeface="Lato"/>
                <a:cs typeface="Lato"/>
                <a:sym typeface="Lato"/>
              </a:rPr>
              <a:t>Create a </a:t>
            </a:r>
            <a:r>
              <a:rPr b="1" lang="en-GB" sz="2900">
                <a:solidFill>
                  <a:schemeClr val="accent2"/>
                </a:solidFill>
                <a:latin typeface="Lato"/>
                <a:ea typeface="Lato"/>
                <a:cs typeface="Lato"/>
                <a:sym typeface="Lato"/>
                <a:extLst>
                  <a:ext uri="http://customooxmlschemas.google.com/">
                    <go:slidesCustomData xmlns:go="http://customooxmlschemas.google.com/" textRoundtripDataId="12"/>
                  </a:ext>
                </a:extLst>
              </a:rPr>
              <a:t>persuasive</a:t>
            </a:r>
            <a:r>
              <a:rPr b="1" lang="en-GB" sz="2900">
                <a:solidFill>
                  <a:schemeClr val="accent2"/>
                </a:solidFill>
                <a:latin typeface="Lato"/>
                <a:ea typeface="Lato"/>
                <a:cs typeface="Lato"/>
                <a:sym typeface="Lato"/>
              </a:rPr>
              <a:t> advert for a product for your peers in Year 7 </a:t>
            </a:r>
            <a:endParaRPr b="1" sz="2900">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
        <p:nvSpPr>
          <p:cNvPr id="441" name="Google Shape;441;g23de74f69f7_0_0"/>
          <p:cNvSpPr txBox="1"/>
          <p:nvPr/>
        </p:nvSpPr>
        <p:spPr>
          <a:xfrm>
            <a:off x="191375" y="1298750"/>
            <a:ext cx="6399600" cy="3319500"/>
          </a:xfrm>
          <a:prstGeom prst="rect">
            <a:avLst/>
          </a:prstGeom>
          <a:noFill/>
          <a:ln>
            <a:noFill/>
          </a:ln>
        </p:spPr>
        <p:txBody>
          <a:bodyPr anchorCtr="0" anchor="t" bIns="91425" lIns="91425" spcFirstLastPara="1" rIns="91425" wrap="square" tIns="91425">
            <a:spAutoFit/>
          </a:bodyPr>
          <a:lstStyle/>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What key features will make your product appealing to consumers?</a:t>
            </a:r>
            <a:endParaRPr sz="1800">
              <a:solidFill>
                <a:schemeClr val="lt1"/>
              </a:solidFill>
              <a:latin typeface="Lato"/>
              <a:ea typeface="Lato"/>
              <a:cs typeface="Lato"/>
              <a:sym typeface="Lato"/>
            </a:endParaRPr>
          </a:p>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What is a catchy strapline to add?</a:t>
            </a:r>
            <a:endParaRPr sz="1800">
              <a:solidFill>
                <a:schemeClr val="lt1"/>
              </a:solidFill>
              <a:latin typeface="Lato"/>
              <a:ea typeface="Lato"/>
              <a:cs typeface="Lato"/>
              <a:sym typeface="Lato"/>
            </a:endParaRPr>
          </a:p>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Which celebrity would be a good match for your product?</a:t>
            </a:r>
            <a:endParaRPr sz="1800">
              <a:solidFill>
                <a:schemeClr val="lt1"/>
              </a:solidFill>
              <a:latin typeface="Lato"/>
              <a:ea typeface="Lato"/>
              <a:cs typeface="Lato"/>
              <a:sym typeface="Lato"/>
            </a:endParaRPr>
          </a:p>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What data and facts would show this product is of value?</a:t>
            </a:r>
            <a:endParaRPr sz="1800">
              <a:solidFill>
                <a:schemeClr val="lt1"/>
              </a:solidFill>
              <a:latin typeface="Lato"/>
              <a:ea typeface="Lato"/>
              <a:cs typeface="Lato"/>
              <a:sym typeface="Lato"/>
            </a:endParaRPr>
          </a:p>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In what ways are the materials of the product environmentally or socially  friendly?</a:t>
            </a:r>
            <a:endParaRPr sz="1800">
              <a:solidFill>
                <a:schemeClr val="lt1"/>
              </a:solidFill>
              <a:latin typeface="Lato"/>
              <a:ea typeface="Lato"/>
              <a:cs typeface="Lato"/>
              <a:sym typeface="Lato"/>
            </a:endParaRPr>
          </a:p>
          <a:p>
            <a:pPr indent="-342900" lvl="0" marL="457200" rtl="0" algn="l">
              <a:spcBef>
                <a:spcPts val="1000"/>
              </a:spcBef>
              <a:spcAft>
                <a:spcPts val="0"/>
              </a:spcAft>
              <a:buClr>
                <a:schemeClr val="lt1"/>
              </a:buClr>
              <a:buSzPts val="1800"/>
              <a:buFont typeface="Lato"/>
              <a:buAutoNum type="arabicPeriod"/>
            </a:pPr>
            <a:r>
              <a:rPr lang="en-GB" sz="1800">
                <a:solidFill>
                  <a:schemeClr val="lt1"/>
                </a:solidFill>
                <a:latin typeface="Lato"/>
                <a:ea typeface="Lato"/>
                <a:cs typeface="Lato"/>
                <a:sym typeface="Lato"/>
              </a:rPr>
              <a:t>Are there any other advertising techniques that you can use?</a:t>
            </a:r>
            <a:endParaRPr sz="1800">
              <a:solidFill>
                <a:schemeClr val="lt1"/>
              </a:solidFill>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g23de74f69f7_0_8"/>
          <p:cNvSpPr txBox="1"/>
          <p:nvPr>
            <p:ph idx="12" type="sldNum"/>
          </p:nvPr>
        </p:nvSpPr>
        <p:spPr>
          <a:xfrm>
            <a:off x="8676695" y="403106"/>
            <a:ext cx="473700" cy="225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pic>
        <p:nvPicPr>
          <p:cNvPr id="447" name="Google Shape;447;g23de74f69f7_0_8"/>
          <p:cNvPicPr preferRelativeResize="0"/>
          <p:nvPr/>
        </p:nvPicPr>
        <p:blipFill>
          <a:blip r:embed="rId3">
            <a:alphaModFix/>
          </a:blip>
          <a:stretch>
            <a:fillRect/>
          </a:stretch>
        </p:blipFill>
        <p:spPr>
          <a:xfrm>
            <a:off x="5802852" y="1988650"/>
            <a:ext cx="1128448" cy="1331914"/>
          </a:xfrm>
          <a:prstGeom prst="rect">
            <a:avLst/>
          </a:prstGeom>
          <a:noFill/>
          <a:ln cap="flat" cmpd="sng" w="28575">
            <a:solidFill>
              <a:schemeClr val="accent2"/>
            </a:solidFill>
            <a:prstDash val="solid"/>
            <a:round/>
            <a:headEnd len="sm" w="sm" type="none"/>
            <a:tailEnd len="sm" w="sm" type="none"/>
          </a:ln>
        </p:spPr>
      </p:pic>
      <p:pic>
        <p:nvPicPr>
          <p:cNvPr id="448" name="Google Shape;448;g23de74f69f7_0_8"/>
          <p:cNvPicPr preferRelativeResize="0"/>
          <p:nvPr/>
        </p:nvPicPr>
        <p:blipFill>
          <a:blip r:embed="rId4">
            <a:alphaModFix/>
          </a:blip>
          <a:stretch>
            <a:fillRect/>
          </a:stretch>
        </p:blipFill>
        <p:spPr>
          <a:xfrm>
            <a:off x="5802850" y="3456829"/>
            <a:ext cx="1128448" cy="1331921"/>
          </a:xfrm>
          <a:prstGeom prst="rect">
            <a:avLst/>
          </a:prstGeom>
          <a:noFill/>
          <a:ln cap="flat" cmpd="sng" w="28575">
            <a:solidFill>
              <a:schemeClr val="accent2"/>
            </a:solidFill>
            <a:prstDash val="solid"/>
            <a:round/>
            <a:headEnd len="sm" w="sm" type="none"/>
            <a:tailEnd len="sm" w="sm" type="none"/>
          </a:ln>
        </p:spPr>
      </p:pic>
      <p:sp>
        <p:nvSpPr>
          <p:cNvPr id="449" name="Google Shape;449;g23de74f69f7_0_8"/>
          <p:cNvSpPr txBox="1"/>
          <p:nvPr/>
        </p:nvSpPr>
        <p:spPr>
          <a:xfrm>
            <a:off x="297550" y="306600"/>
            <a:ext cx="7212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lang="en-GB" sz="2900">
                <a:solidFill>
                  <a:schemeClr val="accent2"/>
                </a:solidFill>
                <a:latin typeface="Lato"/>
                <a:ea typeface="Lato"/>
                <a:cs typeface="Lato"/>
                <a:sym typeface="Lato"/>
              </a:rPr>
              <a:t>Peer review</a:t>
            </a:r>
            <a:endParaRPr b="1" sz="2900">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rPr b="1" lang="en-GB" sz="1700">
                <a:solidFill>
                  <a:schemeClr val="accent2"/>
                </a:solidFill>
                <a:latin typeface="Lato"/>
                <a:ea typeface="Lato"/>
                <a:cs typeface="Lato"/>
                <a:sym typeface="Lato"/>
              </a:rPr>
              <a:t>Your job is to review the advert and use the criteria to assess the </a:t>
            </a:r>
            <a:r>
              <a:rPr b="1" lang="en-GB" sz="1700">
                <a:solidFill>
                  <a:schemeClr val="accent2"/>
                </a:solidFill>
                <a:latin typeface="Lato"/>
                <a:ea typeface="Lato"/>
                <a:cs typeface="Lato"/>
                <a:sym typeface="Lato"/>
                <a:extLst>
                  <a:ext uri="http://customooxmlschemas.google.com/">
                    <go:slidesCustomData xmlns:go="http://customooxmlschemas.google.com/" textRoundtripDataId="13"/>
                  </a:ext>
                </a:extLst>
              </a:rPr>
              <a:t>advert</a:t>
            </a:r>
            <a:r>
              <a:rPr b="1" lang="en-GB" sz="1700">
                <a:solidFill>
                  <a:schemeClr val="accent2"/>
                </a:solidFill>
                <a:latin typeface="Lato"/>
                <a:ea typeface="Lato"/>
                <a:cs typeface="Lato"/>
                <a:sym typeface="Lato"/>
              </a:rPr>
              <a:t>, writing 2 points on WWW (what went well) and 2 EBIs (even better ifs).</a:t>
            </a:r>
            <a:endParaRPr b="1" sz="1700">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t/>
            </a:r>
            <a:endParaRPr b="1" sz="1800">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rPr b="1" lang="en-GB">
                <a:solidFill>
                  <a:schemeClr val="accent2"/>
                </a:solidFill>
                <a:latin typeface="Lato"/>
                <a:ea typeface="Lato"/>
                <a:cs typeface="Lato"/>
                <a:sym typeface="Lato"/>
              </a:rPr>
              <a:t>Stretch - describe the kind of person or groups of people that the advert would appeal to.</a:t>
            </a:r>
            <a:endParaRPr b="1">
              <a:solidFill>
                <a:schemeClr val="accent2"/>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600" u="none" cap="none" strike="noStrike">
              <a:solidFill>
                <a:srgbClr val="000000"/>
              </a:solidFill>
              <a:latin typeface="Lato"/>
              <a:ea typeface="Lato"/>
              <a:cs typeface="Lato"/>
              <a:sym typeface="Lato"/>
            </a:endParaRPr>
          </a:p>
        </p:txBody>
      </p:sp>
      <p:sp>
        <p:nvSpPr>
          <p:cNvPr id="450" name="Google Shape;450;g23de74f69f7_0_8"/>
          <p:cNvSpPr txBox="1"/>
          <p:nvPr/>
        </p:nvSpPr>
        <p:spPr>
          <a:xfrm>
            <a:off x="93050" y="4824200"/>
            <a:ext cx="3597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1" lang="en-GB" sz="1000" u="none" cap="none" strike="noStrike">
                <a:solidFill>
                  <a:srgbClr val="FF8022"/>
                </a:solidFill>
                <a:latin typeface="Lato"/>
                <a:ea typeface="Lato"/>
                <a:cs typeface="Lato"/>
                <a:sym typeface="Lato"/>
              </a:rPr>
              <a:t>Resource </a:t>
            </a:r>
            <a:r>
              <a:rPr b="1" i="1" lang="en-GB" sz="1000">
                <a:solidFill>
                  <a:srgbClr val="FF8022"/>
                </a:solidFill>
                <a:latin typeface="Lato"/>
                <a:ea typeface="Lato"/>
                <a:cs typeface="Lato"/>
                <a:sym typeface="Lato"/>
              </a:rPr>
              <a:t>1</a:t>
            </a:r>
            <a:r>
              <a:rPr b="1" i="1" lang="en-GB" sz="1000" u="none" cap="none" strike="noStrike">
                <a:solidFill>
                  <a:srgbClr val="FF8022"/>
                </a:solidFill>
                <a:latin typeface="Lato"/>
                <a:ea typeface="Lato"/>
                <a:cs typeface="Lato"/>
                <a:sym typeface="Lato"/>
              </a:rPr>
              <a:t>:  </a:t>
            </a:r>
            <a:r>
              <a:rPr b="1" i="1" lang="en-GB" sz="1000">
                <a:solidFill>
                  <a:srgbClr val="FF8022"/>
                </a:solidFill>
                <a:latin typeface="Lato"/>
                <a:ea typeface="Lato"/>
                <a:cs typeface="Lato"/>
                <a:sym typeface="Lato"/>
              </a:rPr>
              <a:t>Peer review criteria</a:t>
            </a:r>
            <a:endParaRPr b="0" i="0" sz="1000" u="none" cap="none" strike="noStrike">
              <a:solidFill>
                <a:srgbClr val="000000"/>
              </a:solidFill>
              <a:latin typeface="Arial"/>
              <a:ea typeface="Arial"/>
              <a:cs typeface="Arial"/>
              <a:sym typeface="Arial"/>
            </a:endParaRPr>
          </a:p>
        </p:txBody>
      </p:sp>
      <p:pic>
        <p:nvPicPr>
          <p:cNvPr id="451" name="Google Shape;451;g23de74f69f7_0_8"/>
          <p:cNvPicPr preferRelativeResize="0"/>
          <p:nvPr/>
        </p:nvPicPr>
        <p:blipFill>
          <a:blip r:embed="rId5">
            <a:alphaModFix/>
          </a:blip>
          <a:stretch>
            <a:fillRect/>
          </a:stretch>
        </p:blipFill>
        <p:spPr>
          <a:xfrm>
            <a:off x="360375" y="1988650"/>
            <a:ext cx="5305500" cy="2800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132c63cc0bd_0_20"/>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144" name="Google Shape;144;g132c63cc0bd_0_2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132c63cc0bd_0_20"/>
          <p:cNvSpPr txBox="1"/>
          <p:nvPr/>
        </p:nvSpPr>
        <p:spPr>
          <a:xfrm>
            <a:off x="0" y="1491150"/>
            <a:ext cx="91440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Session 5:</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lang="en-GB" sz="5600">
                <a:solidFill>
                  <a:schemeClr val="lt1"/>
                </a:solidFill>
                <a:latin typeface="Lato Black"/>
                <a:ea typeface="Lato Black"/>
                <a:cs typeface="Lato Black"/>
                <a:sym typeface="Lato Black"/>
              </a:rPr>
              <a:t>The critical consumer</a:t>
            </a:r>
            <a:endParaRPr b="1" i="0" sz="5600" u="none" cap="none" strike="noStrike">
              <a:solidFill>
                <a:schemeClr val="accent2"/>
              </a:solidFill>
              <a:latin typeface="Lato Black"/>
              <a:ea typeface="Lato Black"/>
              <a:cs typeface="Lato Black"/>
              <a:sym typeface="Lato Black"/>
            </a:endParaRPr>
          </a:p>
        </p:txBody>
      </p:sp>
      <p:sp>
        <p:nvSpPr>
          <p:cNvPr id="146" name="Google Shape;146;g132c63cc0bd_0_20"/>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g14caaae82f0_0_1"/>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14caaae82f0_0_1"/>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153" name="Google Shape;153;g14caaae82f0_0_1"/>
          <p:cNvSpPr txBox="1"/>
          <p:nvPr/>
        </p:nvSpPr>
        <p:spPr>
          <a:xfrm>
            <a:off x="488175" y="1417200"/>
            <a:ext cx="7428000" cy="19728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chemeClr val="lt1"/>
              </a:buClr>
              <a:buSzPts val="2200"/>
              <a:buFont typeface="Lato"/>
              <a:buChar char="●"/>
            </a:pPr>
            <a:r>
              <a:rPr lang="en-GB" sz="2200">
                <a:solidFill>
                  <a:schemeClr val="lt1"/>
                </a:solidFill>
                <a:latin typeface="Lato"/>
                <a:ea typeface="Lato"/>
                <a:cs typeface="Lato"/>
                <a:sym typeface="Lato"/>
              </a:rPr>
              <a:t>Describe </a:t>
            </a:r>
            <a:r>
              <a:rPr b="0" i="0" lang="en-GB" sz="2200" u="none" cap="none" strike="noStrike">
                <a:solidFill>
                  <a:schemeClr val="lt1"/>
                </a:solidFill>
                <a:latin typeface="Lato"/>
                <a:ea typeface="Lato"/>
                <a:cs typeface="Lato"/>
                <a:sym typeface="Lato"/>
              </a:rPr>
              <a:t>pressures that influence spending choices</a:t>
            </a:r>
            <a:endParaRPr sz="2200">
              <a:solidFill>
                <a:schemeClr val="lt1"/>
              </a:solidFill>
              <a:latin typeface="Lato"/>
              <a:ea typeface="Lato"/>
              <a:cs typeface="Lato"/>
              <a:sym typeface="Lato"/>
            </a:endParaRPr>
          </a:p>
          <a:p>
            <a:pPr indent="0" lvl="0" marL="457200" marR="0" rtl="0" algn="l">
              <a:lnSpc>
                <a:spcPct val="107000"/>
              </a:lnSpc>
              <a:spcBef>
                <a:spcPts val="0"/>
              </a:spcBef>
              <a:spcAft>
                <a:spcPts val="0"/>
              </a:spcAft>
              <a:buNone/>
            </a:pPr>
            <a:r>
              <a:t/>
            </a:r>
            <a:endParaRPr sz="2200">
              <a:solidFill>
                <a:schemeClr val="lt1"/>
              </a:solidFill>
              <a:latin typeface="Lato"/>
              <a:ea typeface="Lato"/>
              <a:cs typeface="Lato"/>
              <a:sym typeface="Lato"/>
            </a:endParaRPr>
          </a:p>
          <a:p>
            <a:pPr indent="-368300" lvl="0" marL="457200" marR="0" rtl="0" algn="l">
              <a:lnSpc>
                <a:spcPct val="107000"/>
              </a:lnSpc>
              <a:spcBef>
                <a:spcPts val="0"/>
              </a:spcBef>
              <a:spcAft>
                <a:spcPts val="0"/>
              </a:spcAft>
              <a:buClr>
                <a:schemeClr val="lt1"/>
              </a:buClr>
              <a:buSzPts val="2200"/>
              <a:buFont typeface="Lato"/>
              <a:buChar char="●"/>
            </a:pPr>
            <a:r>
              <a:rPr b="0" i="0" lang="en-GB" sz="2200" u="none" cap="none" strike="noStrike">
                <a:solidFill>
                  <a:schemeClr val="lt1"/>
                </a:solidFill>
                <a:latin typeface="Lato"/>
                <a:ea typeface="Lato"/>
                <a:cs typeface="Lato"/>
                <a:sym typeface="Lato"/>
              </a:rPr>
              <a:t>Analyse what makes a</a:t>
            </a:r>
            <a:r>
              <a:rPr lang="en-GB" sz="2200">
                <a:solidFill>
                  <a:schemeClr val="lt1"/>
                </a:solidFill>
                <a:latin typeface="Lato"/>
                <a:ea typeface="Lato"/>
                <a:cs typeface="Lato"/>
                <a:sym typeface="Lato"/>
              </a:rPr>
              <a:t> persuasive</a:t>
            </a:r>
            <a:r>
              <a:rPr b="0" i="0" lang="en-GB" sz="2200" u="none" cap="none" strike="noStrike">
                <a:solidFill>
                  <a:schemeClr val="lt1"/>
                </a:solidFill>
                <a:latin typeface="Lato"/>
                <a:ea typeface="Lato"/>
                <a:cs typeface="Lato"/>
                <a:sym typeface="Lato"/>
              </a:rPr>
              <a:t> advertisement</a:t>
            </a:r>
            <a:endParaRPr sz="2200">
              <a:solidFill>
                <a:schemeClr val="lt1"/>
              </a:solidFill>
              <a:latin typeface="Lato"/>
              <a:ea typeface="Lato"/>
              <a:cs typeface="Lato"/>
              <a:sym typeface="Lato"/>
            </a:endParaRPr>
          </a:p>
          <a:p>
            <a:pPr indent="0" lvl="0" marL="457200" marR="0" rtl="0" algn="l">
              <a:lnSpc>
                <a:spcPct val="107000"/>
              </a:lnSpc>
              <a:spcBef>
                <a:spcPts val="0"/>
              </a:spcBef>
              <a:spcAft>
                <a:spcPts val="0"/>
              </a:spcAft>
              <a:buNone/>
            </a:pPr>
            <a:r>
              <a:t/>
            </a:r>
            <a:endParaRPr sz="2200">
              <a:solidFill>
                <a:schemeClr val="lt1"/>
              </a:solidFill>
              <a:latin typeface="Lato"/>
              <a:ea typeface="Lato"/>
              <a:cs typeface="Lato"/>
              <a:sym typeface="Lato"/>
            </a:endParaRPr>
          </a:p>
          <a:p>
            <a:pPr indent="0" lvl="0" marL="457200" marR="0" rtl="0" algn="l">
              <a:lnSpc>
                <a:spcPct val="100000"/>
              </a:lnSpc>
              <a:spcBef>
                <a:spcPts val="0"/>
              </a:spcBef>
              <a:spcAft>
                <a:spcPts val="0"/>
              </a:spcAft>
              <a:buNone/>
            </a:pPr>
            <a:r>
              <a:t/>
            </a:r>
            <a:endParaRPr b="1" i="0" sz="2200" u="none" cap="none" strike="noStrike">
              <a:solidFill>
                <a:schemeClr val="lt1"/>
              </a:solidFill>
              <a:latin typeface="Lato"/>
              <a:ea typeface="Lato"/>
              <a:cs typeface="Lato"/>
              <a:sym typeface="Lato"/>
            </a:endParaRPr>
          </a:p>
        </p:txBody>
      </p:sp>
      <p:sp>
        <p:nvSpPr>
          <p:cNvPr id="154" name="Google Shape;154;g14caaae82f0_0_1"/>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g14caaae82f0_0_142"/>
          <p:cNvSpPr txBox="1"/>
          <p:nvPr/>
        </p:nvSpPr>
        <p:spPr>
          <a:xfrm>
            <a:off x="507850" y="1254875"/>
            <a:ext cx="5276400" cy="221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0" i="0" lang="en-GB" sz="2200" u="none" cap="none" strike="noStrike">
                <a:solidFill>
                  <a:srgbClr val="000000"/>
                </a:solidFill>
                <a:latin typeface="Lato Black"/>
                <a:ea typeface="Lato Black"/>
                <a:cs typeface="Lato Black"/>
                <a:sym typeface="Lato Black"/>
              </a:rPr>
              <a:t>A critical consumer is someone who thinks carefully before spending money.</a:t>
            </a:r>
            <a:endParaRPr b="0" i="0" sz="2200" u="none" cap="none" strike="noStrike">
              <a:solidFill>
                <a:srgbClr val="000000"/>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2300"/>
              <a:buFont typeface="Arial"/>
              <a:buNone/>
            </a:pPr>
            <a:r>
              <a:t/>
            </a:r>
            <a:endParaRPr b="0" i="0" sz="2200" u="none" cap="none" strike="noStrike">
              <a:solidFill>
                <a:srgbClr val="000000"/>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2300"/>
              <a:buFont typeface="Arial"/>
              <a:buNone/>
            </a:pPr>
            <a:r>
              <a:rPr b="0" i="0" lang="en-GB" sz="2200" u="none" cap="none" strike="noStrike">
                <a:solidFill>
                  <a:srgbClr val="000000"/>
                </a:solidFill>
                <a:latin typeface="Lato"/>
                <a:ea typeface="Lato"/>
                <a:cs typeface="Lato"/>
                <a:sym typeface="Lato"/>
              </a:rPr>
              <a:t>Why is it important to be aware of pressures when making spending or saving choices?</a:t>
            </a:r>
            <a:endParaRPr b="0" i="0" sz="2200" u="none" cap="none" strike="noStrike">
              <a:solidFill>
                <a:srgbClr val="000000"/>
              </a:solidFill>
              <a:latin typeface="Lato"/>
              <a:ea typeface="Lato"/>
              <a:cs typeface="Lato"/>
              <a:sym typeface="Lato"/>
            </a:endParaRPr>
          </a:p>
        </p:txBody>
      </p:sp>
      <p:sp>
        <p:nvSpPr>
          <p:cNvPr id="160" name="Google Shape;160;g14caaae82f0_0_142"/>
          <p:cNvSpPr txBox="1"/>
          <p:nvPr/>
        </p:nvSpPr>
        <p:spPr>
          <a:xfrm>
            <a:off x="178100" y="185150"/>
            <a:ext cx="63453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900"/>
              <a:buFont typeface="Arial"/>
              <a:buNone/>
            </a:pPr>
            <a:r>
              <a:rPr b="1" i="0" lang="en-GB" sz="2900" u="none" cap="none" strike="noStrike">
                <a:solidFill>
                  <a:schemeClr val="accent2"/>
                </a:solidFill>
                <a:latin typeface="Lato"/>
                <a:ea typeface="Lato"/>
                <a:cs typeface="Lato"/>
                <a:sym typeface="Lato"/>
              </a:rPr>
              <a:t>The </a:t>
            </a:r>
            <a:r>
              <a:rPr b="1" lang="en-GB" sz="2900">
                <a:solidFill>
                  <a:schemeClr val="accent2"/>
                </a:solidFill>
                <a:latin typeface="Lato"/>
                <a:ea typeface="Lato"/>
                <a:cs typeface="Lato"/>
                <a:sym typeface="Lato"/>
              </a:rPr>
              <a:t>c</a:t>
            </a:r>
            <a:r>
              <a:rPr b="1" i="0" lang="en-GB" sz="2900" u="none" cap="none" strike="noStrike">
                <a:solidFill>
                  <a:schemeClr val="accent2"/>
                </a:solidFill>
                <a:latin typeface="Lato"/>
                <a:ea typeface="Lato"/>
                <a:cs typeface="Lato"/>
                <a:sym typeface="Lato"/>
              </a:rPr>
              <a:t>ritical consumer</a:t>
            </a:r>
            <a:endParaRPr b="1" i="0" sz="2900" u="none" cap="none" strike="noStrike">
              <a:solidFill>
                <a:schemeClr val="accent2"/>
              </a:solidFill>
              <a:latin typeface="Lato"/>
              <a:ea typeface="Lato"/>
              <a:cs typeface="Lato"/>
              <a:sym typeface="Lato"/>
            </a:endParaRPr>
          </a:p>
        </p:txBody>
      </p:sp>
      <p:pic>
        <p:nvPicPr>
          <p:cNvPr id="161" name="Google Shape;161;g14caaae82f0_0_142"/>
          <p:cNvPicPr preferRelativeResize="0"/>
          <p:nvPr/>
        </p:nvPicPr>
        <p:blipFill>
          <a:blip r:embed="rId3">
            <a:alphaModFix/>
          </a:blip>
          <a:stretch>
            <a:fillRect/>
          </a:stretch>
        </p:blipFill>
        <p:spPr>
          <a:xfrm>
            <a:off x="6020600" y="1332725"/>
            <a:ext cx="2060700" cy="2060700"/>
          </a:xfrm>
          <a:prstGeom prst="rect">
            <a:avLst/>
          </a:prstGeom>
          <a:noFill/>
          <a:ln>
            <a:noFill/>
          </a:ln>
        </p:spPr>
      </p:pic>
      <p:sp>
        <p:nvSpPr>
          <p:cNvPr id="162" name="Google Shape;162;g14caaae82f0_0_142"/>
          <p:cNvSpPr txBox="1"/>
          <p:nvPr/>
        </p:nvSpPr>
        <p:spPr>
          <a:xfrm>
            <a:off x="528225" y="3780600"/>
            <a:ext cx="7364700" cy="11082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chemeClr val="accent1"/>
                </a:solidFill>
                <a:latin typeface="Lato"/>
                <a:ea typeface="Lato"/>
                <a:cs typeface="Lato"/>
                <a:sym typeface="Lato"/>
              </a:rPr>
              <a:t>By understanding different pressures, whether from other people or adverts, people can make more </a:t>
            </a:r>
            <a:r>
              <a:rPr b="1" i="1" lang="en-GB" sz="2000">
                <a:solidFill>
                  <a:schemeClr val="accent1"/>
                </a:solidFill>
                <a:latin typeface="Lato"/>
                <a:ea typeface="Lato"/>
                <a:cs typeface="Lato"/>
                <a:sym typeface="Lato"/>
              </a:rPr>
              <a:t>informed money choices</a:t>
            </a:r>
            <a:r>
              <a:rPr b="1" lang="en-GB" sz="2000">
                <a:solidFill>
                  <a:schemeClr val="accent1"/>
                </a:solidFill>
                <a:latin typeface="Lato"/>
                <a:ea typeface="Lato"/>
                <a:cs typeface="Lato"/>
                <a:sym typeface="Lato"/>
              </a:rPr>
              <a:t> and therefore better budgeting decisions.</a:t>
            </a:r>
            <a:endParaRPr b="1" sz="2000">
              <a:solidFill>
                <a:schemeClr val="accent1"/>
              </a:solidFill>
              <a:latin typeface="Lato"/>
              <a:ea typeface="Lato"/>
              <a:cs typeface="Lato"/>
              <a:sym typeface="Lato"/>
            </a:endParaRPr>
          </a:p>
        </p:txBody>
      </p:sp>
      <p:sp>
        <p:nvSpPr>
          <p:cNvPr id="163" name="Google Shape;163;g14caaae82f0_0_142"/>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14fe42345ec_0_17"/>
          <p:cNvSpPr txBox="1"/>
          <p:nvPr/>
        </p:nvSpPr>
        <p:spPr>
          <a:xfrm>
            <a:off x="629950" y="189250"/>
            <a:ext cx="7495200" cy="10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What and who influences people’s spending decisions?</a:t>
            </a:r>
            <a:endParaRPr b="1" i="0" sz="29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900" u="none" cap="none" strike="noStrike">
              <a:solidFill>
                <a:schemeClr val="lt1"/>
              </a:solidFill>
              <a:latin typeface="Lato"/>
              <a:ea typeface="Lato"/>
              <a:cs typeface="Lato"/>
              <a:sym typeface="Lato"/>
            </a:endParaRPr>
          </a:p>
        </p:txBody>
      </p:sp>
      <p:sp>
        <p:nvSpPr>
          <p:cNvPr id="169" name="Google Shape;169;g14fe42345ec_0_1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pic>
        <p:nvPicPr>
          <p:cNvPr id="170" name="Google Shape;170;g14fe42345ec_0_17"/>
          <p:cNvPicPr preferRelativeResize="0"/>
          <p:nvPr/>
        </p:nvPicPr>
        <p:blipFill rotWithShape="1">
          <a:blip r:embed="rId3">
            <a:alphaModFix/>
          </a:blip>
          <a:srcRect b="0" l="0" r="0" t="0"/>
          <a:stretch/>
        </p:blipFill>
        <p:spPr>
          <a:xfrm>
            <a:off x="6713800" y="1150900"/>
            <a:ext cx="1734900" cy="1360200"/>
          </a:xfrm>
          <a:prstGeom prst="rect">
            <a:avLst/>
          </a:prstGeom>
          <a:noFill/>
          <a:ln cap="flat" cmpd="sng" w="38100">
            <a:solidFill>
              <a:schemeClr val="accent2"/>
            </a:solidFill>
            <a:prstDash val="solid"/>
            <a:round/>
            <a:headEnd len="sm" w="sm" type="none"/>
            <a:tailEnd len="sm" w="sm" type="none"/>
          </a:ln>
        </p:spPr>
      </p:pic>
      <p:pic>
        <p:nvPicPr>
          <p:cNvPr id="171" name="Google Shape;171;g14fe42345ec_0_17"/>
          <p:cNvPicPr preferRelativeResize="0"/>
          <p:nvPr/>
        </p:nvPicPr>
        <p:blipFill rotWithShape="1">
          <a:blip r:embed="rId4">
            <a:alphaModFix/>
          </a:blip>
          <a:srcRect b="0" l="0" r="0" t="0"/>
          <a:stretch/>
        </p:blipFill>
        <p:spPr>
          <a:xfrm>
            <a:off x="4135925" y="2887275"/>
            <a:ext cx="1582500" cy="1678550"/>
          </a:xfrm>
          <a:prstGeom prst="rect">
            <a:avLst/>
          </a:prstGeom>
          <a:noFill/>
          <a:ln cap="flat" cmpd="sng" w="38100">
            <a:solidFill>
              <a:schemeClr val="accent2"/>
            </a:solidFill>
            <a:prstDash val="solid"/>
            <a:round/>
            <a:headEnd len="sm" w="sm" type="none"/>
            <a:tailEnd len="sm" w="sm" type="none"/>
          </a:ln>
        </p:spPr>
      </p:pic>
      <p:pic>
        <p:nvPicPr>
          <p:cNvPr id="172" name="Google Shape;172;g14fe42345ec_0_17"/>
          <p:cNvPicPr preferRelativeResize="0"/>
          <p:nvPr/>
        </p:nvPicPr>
        <p:blipFill rotWithShape="1">
          <a:blip r:embed="rId5">
            <a:alphaModFix/>
          </a:blip>
          <a:srcRect b="0" l="0" r="0" t="0"/>
          <a:stretch/>
        </p:blipFill>
        <p:spPr>
          <a:xfrm>
            <a:off x="4917175" y="1150900"/>
            <a:ext cx="1492725" cy="1360200"/>
          </a:xfrm>
          <a:prstGeom prst="rect">
            <a:avLst/>
          </a:prstGeom>
          <a:noFill/>
          <a:ln cap="flat" cmpd="sng" w="38100">
            <a:solidFill>
              <a:schemeClr val="accent2"/>
            </a:solidFill>
            <a:prstDash val="solid"/>
            <a:round/>
            <a:headEnd len="sm" w="sm" type="none"/>
            <a:tailEnd len="sm" w="sm" type="none"/>
          </a:ln>
        </p:spPr>
      </p:pic>
      <p:pic>
        <p:nvPicPr>
          <p:cNvPr id="173" name="Google Shape;173;g14fe42345ec_0_17"/>
          <p:cNvPicPr preferRelativeResize="0"/>
          <p:nvPr/>
        </p:nvPicPr>
        <p:blipFill rotWithShape="1">
          <a:blip r:embed="rId6">
            <a:alphaModFix/>
          </a:blip>
          <a:srcRect b="0" l="0" r="0" t="0"/>
          <a:stretch/>
        </p:blipFill>
        <p:spPr>
          <a:xfrm>
            <a:off x="653950" y="2857351"/>
            <a:ext cx="2952750" cy="1678550"/>
          </a:xfrm>
          <a:prstGeom prst="rect">
            <a:avLst/>
          </a:prstGeom>
          <a:noFill/>
          <a:ln cap="flat" cmpd="sng" w="38100">
            <a:solidFill>
              <a:schemeClr val="accent2"/>
            </a:solidFill>
            <a:prstDash val="solid"/>
            <a:round/>
            <a:headEnd len="sm" w="sm" type="none"/>
            <a:tailEnd len="sm" w="sm" type="none"/>
          </a:ln>
        </p:spPr>
      </p:pic>
      <p:sp>
        <p:nvSpPr>
          <p:cNvPr id="174" name="Google Shape;174;g14fe42345ec_0_17"/>
          <p:cNvSpPr txBox="1"/>
          <p:nvPr/>
        </p:nvSpPr>
        <p:spPr>
          <a:xfrm>
            <a:off x="550075" y="1276150"/>
            <a:ext cx="4291800" cy="1308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1" i="0" lang="en-GB" sz="1900" u="none" cap="none" strike="noStrike">
                <a:solidFill>
                  <a:schemeClr val="lt1"/>
                </a:solidFill>
                <a:latin typeface="Lato"/>
                <a:ea typeface="Lato"/>
                <a:cs typeface="Lato"/>
                <a:sym typeface="Lato"/>
              </a:rPr>
              <a:t>Use the images to help you name different influences.</a:t>
            </a:r>
            <a:endParaRPr b="1" i="0" sz="1900" u="none" cap="none" strike="noStrike">
              <a:solidFill>
                <a:schemeClr val="lt1"/>
              </a:solidFill>
              <a:latin typeface="Lato"/>
              <a:ea typeface="Lato"/>
              <a:cs typeface="Lato"/>
              <a:sym typeface="Lato"/>
            </a:endParaRPr>
          </a:p>
          <a:p>
            <a:pPr indent="0" lvl="0" marL="457200" rtl="0" algn="l">
              <a:spcBef>
                <a:spcPts val="0"/>
              </a:spcBef>
              <a:spcAft>
                <a:spcPts val="0"/>
              </a:spcAft>
              <a:buNone/>
            </a:pPr>
            <a:r>
              <a:t/>
            </a:r>
            <a:endParaRPr b="1" sz="500">
              <a:solidFill>
                <a:schemeClr val="lt1"/>
              </a:solidFill>
              <a:latin typeface="Lato"/>
              <a:ea typeface="Lato"/>
              <a:cs typeface="Lato"/>
              <a:sym typeface="Lato"/>
            </a:endParaRPr>
          </a:p>
          <a:p>
            <a:pPr indent="0" lvl="0" marL="0" rtl="0" algn="l">
              <a:spcBef>
                <a:spcPts val="0"/>
              </a:spcBef>
              <a:spcAft>
                <a:spcPts val="0"/>
              </a:spcAft>
              <a:buNone/>
            </a:pPr>
            <a:r>
              <a:rPr b="1" lang="en-GB" sz="1900">
                <a:solidFill>
                  <a:schemeClr val="lt1"/>
                </a:solidFill>
                <a:latin typeface="Lato"/>
                <a:ea typeface="Lato"/>
                <a:cs typeface="Lato"/>
                <a:sym typeface="Lato"/>
              </a:rPr>
              <a:t>Are there any others you can think of?</a:t>
            </a:r>
            <a:endParaRPr b="1" sz="1900">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400"/>
              <a:buFont typeface="Arial"/>
              <a:buNone/>
            </a:pPr>
            <a:r>
              <a:t/>
            </a:r>
            <a:endParaRPr i="0" sz="1100" u="none" cap="none" strike="noStrike">
              <a:solidFill>
                <a:srgbClr val="000000"/>
              </a:solidFill>
              <a:latin typeface="Lato"/>
              <a:ea typeface="Lato"/>
              <a:cs typeface="Lato"/>
              <a:sym typeface="Lato"/>
            </a:endParaRPr>
          </a:p>
        </p:txBody>
      </p:sp>
      <p:sp>
        <p:nvSpPr>
          <p:cNvPr id="175" name="Google Shape;175;g14fe42345ec_0_17"/>
          <p:cNvSpPr/>
          <p:nvPr/>
        </p:nvSpPr>
        <p:spPr>
          <a:xfrm>
            <a:off x="6817450" y="4216000"/>
            <a:ext cx="2117400" cy="715500"/>
          </a:xfrm>
          <a:prstGeom prst="roundRect">
            <a:avLst>
              <a:gd fmla="val 16667"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6" name="Google Shape;176;g14fe42345ec_0_17"/>
          <p:cNvPicPr preferRelativeResize="0"/>
          <p:nvPr/>
        </p:nvPicPr>
        <p:blipFill rotWithShape="1">
          <a:blip r:embed="rId7">
            <a:alphaModFix/>
          </a:blip>
          <a:srcRect b="0" l="0" r="0" t="0"/>
          <a:stretch/>
        </p:blipFill>
        <p:spPr>
          <a:xfrm>
            <a:off x="6247684" y="2887263"/>
            <a:ext cx="2201016" cy="1648638"/>
          </a:xfrm>
          <a:prstGeom prst="rect">
            <a:avLst/>
          </a:prstGeom>
          <a:noFill/>
          <a:ln cap="flat" cmpd="sng" w="38100">
            <a:solidFill>
              <a:schemeClr val="accent2"/>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7"/>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1000"/>
              <a:buFont typeface="Arial"/>
              <a:buNone/>
            </a:pPr>
            <a:fld id="{00000000-1234-1234-1234-123412341234}" type="slidenum">
              <a:rPr lang="en-GB"/>
              <a:t>‹#›</a:t>
            </a:fld>
            <a:endParaRPr/>
          </a:p>
        </p:txBody>
      </p:sp>
      <p:sp>
        <p:nvSpPr>
          <p:cNvPr id="182" name="Google Shape;182;p7"/>
          <p:cNvSpPr txBox="1"/>
          <p:nvPr/>
        </p:nvSpPr>
        <p:spPr>
          <a:xfrm>
            <a:off x="206000" y="1139300"/>
            <a:ext cx="4291800" cy="26013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None/>
            </a:pPr>
            <a:r>
              <a:t/>
            </a:r>
            <a:endParaRPr b="1" sz="500">
              <a:solidFill>
                <a:schemeClr val="lt1"/>
              </a:solidFill>
              <a:latin typeface="Lato"/>
              <a:ea typeface="Lato"/>
              <a:cs typeface="Lato"/>
              <a:sym typeface="Lato"/>
            </a:endParaRPr>
          </a:p>
          <a:p>
            <a:pPr indent="0" lvl="0" marL="0" rtl="0" algn="l">
              <a:spcBef>
                <a:spcPts val="0"/>
              </a:spcBef>
              <a:spcAft>
                <a:spcPts val="0"/>
              </a:spcAft>
              <a:buNone/>
            </a:pPr>
            <a:r>
              <a:rPr b="1" lang="en-GB" sz="1900">
                <a:solidFill>
                  <a:schemeClr val="lt1"/>
                </a:solidFill>
                <a:latin typeface="Lato"/>
                <a:ea typeface="Lato"/>
                <a:cs typeface="Lato"/>
                <a:sym typeface="Lato"/>
              </a:rPr>
              <a:t>How do these pressures influence us?</a:t>
            </a:r>
            <a:endParaRPr b="1" sz="1900">
              <a:solidFill>
                <a:schemeClr val="lt1"/>
              </a:solidFill>
              <a:latin typeface="Lato"/>
              <a:ea typeface="Lato"/>
              <a:cs typeface="Lato"/>
              <a:sym typeface="Lato"/>
            </a:endParaRPr>
          </a:p>
          <a:p>
            <a:pPr indent="0" lvl="0" marL="0" rtl="0" algn="l">
              <a:spcBef>
                <a:spcPts val="0"/>
              </a:spcBef>
              <a:spcAft>
                <a:spcPts val="0"/>
              </a:spcAft>
              <a:buNone/>
            </a:pPr>
            <a:r>
              <a:t/>
            </a:r>
            <a:endParaRPr b="1" sz="1900">
              <a:solidFill>
                <a:schemeClr val="lt1"/>
              </a:solidFill>
              <a:latin typeface="Lato"/>
              <a:ea typeface="Lato"/>
              <a:cs typeface="Lato"/>
              <a:sym typeface="Lato"/>
            </a:endParaRPr>
          </a:p>
          <a:p>
            <a:pPr indent="0" lvl="0" marL="0" rtl="0" algn="l">
              <a:spcBef>
                <a:spcPts val="0"/>
              </a:spcBef>
              <a:spcAft>
                <a:spcPts val="0"/>
              </a:spcAft>
              <a:buNone/>
            </a:pPr>
            <a:r>
              <a:rPr b="1" lang="en-GB" sz="1900">
                <a:solidFill>
                  <a:schemeClr val="lt1"/>
                </a:solidFill>
                <a:latin typeface="Lato"/>
                <a:ea typeface="Lato"/>
                <a:cs typeface="Lato"/>
                <a:sym typeface="Lato"/>
              </a:rPr>
              <a:t>Rank the pressures from most to least influential</a:t>
            </a:r>
            <a:endParaRPr b="1" sz="1900">
              <a:solidFill>
                <a:schemeClr val="lt1"/>
              </a:solidFill>
              <a:latin typeface="Lato"/>
              <a:ea typeface="Lato"/>
              <a:cs typeface="Lato"/>
              <a:sym typeface="Lato"/>
            </a:endParaRPr>
          </a:p>
          <a:p>
            <a:pPr indent="0" lvl="0" marL="0" rtl="0" algn="l">
              <a:spcBef>
                <a:spcPts val="0"/>
              </a:spcBef>
              <a:spcAft>
                <a:spcPts val="0"/>
              </a:spcAft>
              <a:buNone/>
            </a:pPr>
            <a:r>
              <a:t/>
            </a:r>
            <a:endParaRPr b="1" sz="1900">
              <a:solidFill>
                <a:schemeClr val="lt1"/>
              </a:solidFill>
              <a:latin typeface="Lato"/>
              <a:ea typeface="Lato"/>
              <a:cs typeface="Lato"/>
              <a:sym typeface="Lato"/>
            </a:endParaRPr>
          </a:p>
          <a:p>
            <a:pPr indent="0" lvl="0" marL="457200" marR="0" rtl="0" algn="l">
              <a:lnSpc>
                <a:spcPct val="100000"/>
              </a:lnSpc>
              <a:spcBef>
                <a:spcPts val="0"/>
              </a:spcBef>
              <a:spcAft>
                <a:spcPts val="0"/>
              </a:spcAft>
              <a:buNone/>
            </a:pPr>
            <a:r>
              <a:t/>
            </a:r>
            <a:endParaRPr b="1" sz="1900">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600"/>
              <a:buFont typeface="Arial"/>
              <a:buNone/>
            </a:pPr>
            <a:r>
              <a:t/>
            </a:r>
            <a:endParaRPr b="1" i="0" sz="19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400"/>
              <a:buFont typeface="Arial"/>
              <a:buNone/>
            </a:pPr>
            <a:r>
              <a:t/>
            </a:r>
            <a:endParaRPr i="0" sz="1900" u="none" cap="none" strike="noStrike">
              <a:solidFill>
                <a:srgbClr val="000000"/>
              </a:solidFill>
              <a:latin typeface="Lato"/>
              <a:ea typeface="Lato"/>
              <a:cs typeface="Lato"/>
              <a:sym typeface="Lato"/>
            </a:endParaRPr>
          </a:p>
        </p:txBody>
      </p:sp>
      <p:sp>
        <p:nvSpPr>
          <p:cNvPr id="183" name="Google Shape;183;p7"/>
          <p:cNvSpPr/>
          <p:nvPr/>
        </p:nvSpPr>
        <p:spPr>
          <a:xfrm>
            <a:off x="6817450" y="4292200"/>
            <a:ext cx="2117400" cy="715500"/>
          </a:xfrm>
          <a:prstGeom prst="roundRect">
            <a:avLst>
              <a:gd fmla="val 16667"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7"/>
          <p:cNvSpPr txBox="1"/>
          <p:nvPr/>
        </p:nvSpPr>
        <p:spPr>
          <a:xfrm>
            <a:off x="4929313" y="2491238"/>
            <a:ext cx="1401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a:ea typeface="Lato"/>
                <a:cs typeface="Lato"/>
                <a:sym typeface="Lato"/>
              </a:rPr>
              <a:t>Cultural </a:t>
            </a:r>
            <a:endParaRPr b="1" i="0" sz="1400" u="none" cap="none" strike="noStrike">
              <a:solidFill>
                <a:schemeClr val="lt1"/>
              </a:solidFill>
              <a:latin typeface="Lato"/>
              <a:ea typeface="Lato"/>
              <a:cs typeface="Lato"/>
              <a:sym typeface="Lato"/>
            </a:endParaRPr>
          </a:p>
        </p:txBody>
      </p:sp>
      <p:sp>
        <p:nvSpPr>
          <p:cNvPr id="185" name="Google Shape;185;p7"/>
          <p:cNvSpPr txBox="1"/>
          <p:nvPr/>
        </p:nvSpPr>
        <p:spPr>
          <a:xfrm>
            <a:off x="6588950" y="2491250"/>
            <a:ext cx="2001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a:ea typeface="Lato"/>
                <a:cs typeface="Lato"/>
                <a:sym typeface="Lato"/>
              </a:rPr>
              <a:t>Price tag and bargains</a:t>
            </a:r>
            <a:endParaRPr b="1" i="0" sz="1400" u="none" cap="none" strike="noStrike">
              <a:solidFill>
                <a:schemeClr val="lt1"/>
              </a:solidFill>
              <a:latin typeface="Lato"/>
              <a:ea typeface="Lato"/>
              <a:cs typeface="Lato"/>
              <a:sym typeface="Lato"/>
            </a:endParaRPr>
          </a:p>
        </p:txBody>
      </p:sp>
      <p:sp>
        <p:nvSpPr>
          <p:cNvPr id="186" name="Google Shape;186;p7"/>
          <p:cNvSpPr txBox="1"/>
          <p:nvPr/>
        </p:nvSpPr>
        <p:spPr>
          <a:xfrm>
            <a:off x="610000" y="4764500"/>
            <a:ext cx="2952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a:ea typeface="Lato"/>
                <a:cs typeface="Lato"/>
                <a:sym typeface="Lato"/>
              </a:rPr>
              <a:t>Influencers and social media</a:t>
            </a:r>
            <a:endParaRPr b="1" i="0" sz="1400" u="none" cap="none" strike="noStrike">
              <a:solidFill>
                <a:schemeClr val="lt1"/>
              </a:solidFill>
              <a:latin typeface="Lato"/>
              <a:ea typeface="Lato"/>
              <a:cs typeface="Lato"/>
              <a:sym typeface="Lato"/>
            </a:endParaRPr>
          </a:p>
        </p:txBody>
      </p:sp>
      <p:sp>
        <p:nvSpPr>
          <p:cNvPr id="187" name="Google Shape;187;p7"/>
          <p:cNvSpPr txBox="1"/>
          <p:nvPr/>
        </p:nvSpPr>
        <p:spPr>
          <a:xfrm>
            <a:off x="4080738" y="4773525"/>
            <a:ext cx="1649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a:ea typeface="Lato"/>
                <a:cs typeface="Lato"/>
                <a:sym typeface="Lato"/>
              </a:rPr>
              <a:t>Company adverts</a:t>
            </a:r>
            <a:endParaRPr b="1" i="0" sz="1400" u="none" cap="none" strike="noStrike">
              <a:solidFill>
                <a:schemeClr val="lt1"/>
              </a:solidFill>
              <a:latin typeface="Lato"/>
              <a:ea typeface="Lato"/>
              <a:cs typeface="Lato"/>
              <a:sym typeface="Lato"/>
            </a:endParaRPr>
          </a:p>
        </p:txBody>
      </p:sp>
      <p:pic>
        <p:nvPicPr>
          <p:cNvPr id="188" name="Google Shape;188;p7"/>
          <p:cNvPicPr preferRelativeResize="0"/>
          <p:nvPr/>
        </p:nvPicPr>
        <p:blipFill rotWithShape="1">
          <a:blip r:embed="rId3">
            <a:alphaModFix/>
          </a:blip>
          <a:srcRect b="0" l="0" r="0" t="0"/>
          <a:stretch/>
        </p:blipFill>
        <p:spPr>
          <a:xfrm>
            <a:off x="6713800" y="1092650"/>
            <a:ext cx="1734900" cy="1360200"/>
          </a:xfrm>
          <a:prstGeom prst="rect">
            <a:avLst/>
          </a:prstGeom>
          <a:noFill/>
          <a:ln cap="flat" cmpd="sng" w="38100">
            <a:solidFill>
              <a:schemeClr val="accent2"/>
            </a:solidFill>
            <a:prstDash val="solid"/>
            <a:round/>
            <a:headEnd len="sm" w="sm" type="none"/>
            <a:tailEnd len="sm" w="sm" type="none"/>
          </a:ln>
        </p:spPr>
      </p:pic>
      <p:pic>
        <p:nvPicPr>
          <p:cNvPr id="189" name="Google Shape;189;p7"/>
          <p:cNvPicPr preferRelativeResize="0"/>
          <p:nvPr/>
        </p:nvPicPr>
        <p:blipFill rotWithShape="1">
          <a:blip r:embed="rId4">
            <a:alphaModFix/>
          </a:blip>
          <a:srcRect b="0" l="0" r="0" t="0"/>
          <a:stretch/>
        </p:blipFill>
        <p:spPr>
          <a:xfrm>
            <a:off x="4135925" y="3115875"/>
            <a:ext cx="1582500" cy="1678550"/>
          </a:xfrm>
          <a:prstGeom prst="rect">
            <a:avLst/>
          </a:prstGeom>
          <a:noFill/>
          <a:ln cap="flat" cmpd="sng" w="38100">
            <a:solidFill>
              <a:schemeClr val="accent2"/>
            </a:solidFill>
            <a:prstDash val="solid"/>
            <a:round/>
            <a:headEnd len="sm" w="sm" type="none"/>
            <a:tailEnd len="sm" w="sm" type="none"/>
          </a:ln>
        </p:spPr>
      </p:pic>
      <p:pic>
        <p:nvPicPr>
          <p:cNvPr id="190" name="Google Shape;190;p7"/>
          <p:cNvPicPr preferRelativeResize="0"/>
          <p:nvPr/>
        </p:nvPicPr>
        <p:blipFill rotWithShape="1">
          <a:blip r:embed="rId5">
            <a:alphaModFix/>
          </a:blip>
          <a:srcRect b="0" l="0" r="0" t="0"/>
          <a:stretch/>
        </p:blipFill>
        <p:spPr>
          <a:xfrm>
            <a:off x="4883913" y="1092650"/>
            <a:ext cx="1492725" cy="1360200"/>
          </a:xfrm>
          <a:prstGeom prst="rect">
            <a:avLst/>
          </a:prstGeom>
          <a:noFill/>
          <a:ln cap="flat" cmpd="sng" w="38100">
            <a:solidFill>
              <a:schemeClr val="accent2"/>
            </a:solidFill>
            <a:prstDash val="solid"/>
            <a:round/>
            <a:headEnd len="sm" w="sm" type="none"/>
            <a:tailEnd len="sm" w="sm" type="none"/>
          </a:ln>
        </p:spPr>
      </p:pic>
      <p:pic>
        <p:nvPicPr>
          <p:cNvPr id="191" name="Google Shape;191;p7"/>
          <p:cNvPicPr preferRelativeResize="0"/>
          <p:nvPr/>
        </p:nvPicPr>
        <p:blipFill rotWithShape="1">
          <a:blip r:embed="rId6">
            <a:alphaModFix/>
          </a:blip>
          <a:srcRect b="0" l="0" r="0" t="0"/>
          <a:stretch/>
        </p:blipFill>
        <p:spPr>
          <a:xfrm>
            <a:off x="653950" y="3085951"/>
            <a:ext cx="2952750" cy="1678550"/>
          </a:xfrm>
          <a:prstGeom prst="rect">
            <a:avLst/>
          </a:prstGeom>
          <a:noFill/>
          <a:ln cap="flat" cmpd="sng" w="38100">
            <a:solidFill>
              <a:schemeClr val="accent2"/>
            </a:solidFill>
            <a:prstDash val="solid"/>
            <a:round/>
            <a:headEnd len="sm" w="sm" type="none"/>
            <a:tailEnd len="sm" w="sm" type="none"/>
          </a:ln>
        </p:spPr>
      </p:pic>
      <p:sp>
        <p:nvSpPr>
          <p:cNvPr id="192" name="Google Shape;192;p7"/>
          <p:cNvSpPr/>
          <p:nvPr/>
        </p:nvSpPr>
        <p:spPr>
          <a:xfrm>
            <a:off x="6817450" y="4292200"/>
            <a:ext cx="2117400" cy="715500"/>
          </a:xfrm>
          <a:prstGeom prst="roundRect">
            <a:avLst>
              <a:gd fmla="val 16667"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3" name="Google Shape;193;p7"/>
          <p:cNvPicPr preferRelativeResize="0"/>
          <p:nvPr/>
        </p:nvPicPr>
        <p:blipFill rotWithShape="1">
          <a:blip r:embed="rId7">
            <a:alphaModFix/>
          </a:blip>
          <a:srcRect b="0" l="0" r="0" t="0"/>
          <a:stretch/>
        </p:blipFill>
        <p:spPr>
          <a:xfrm>
            <a:off x="6247684" y="3115863"/>
            <a:ext cx="2201016" cy="1648638"/>
          </a:xfrm>
          <a:prstGeom prst="rect">
            <a:avLst/>
          </a:prstGeom>
          <a:noFill/>
          <a:ln cap="flat" cmpd="sng" w="38100">
            <a:solidFill>
              <a:schemeClr val="accent2"/>
            </a:solidFill>
            <a:prstDash val="solid"/>
            <a:round/>
            <a:headEnd len="sm" w="sm" type="none"/>
            <a:tailEnd len="sm" w="sm" type="none"/>
          </a:ln>
        </p:spPr>
      </p:pic>
      <p:sp>
        <p:nvSpPr>
          <p:cNvPr id="194" name="Google Shape;194;p7"/>
          <p:cNvSpPr txBox="1"/>
          <p:nvPr/>
        </p:nvSpPr>
        <p:spPr>
          <a:xfrm>
            <a:off x="6247675" y="4773525"/>
            <a:ext cx="2201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ato"/>
                <a:ea typeface="Lato"/>
                <a:cs typeface="Lato"/>
                <a:sym typeface="Lato"/>
              </a:rPr>
              <a:t>Friends and family</a:t>
            </a:r>
            <a:endParaRPr b="1" i="0" sz="1400" u="none" cap="none" strike="noStrike">
              <a:solidFill>
                <a:schemeClr val="lt1"/>
              </a:solidFill>
              <a:latin typeface="Lato"/>
              <a:ea typeface="Lato"/>
              <a:cs typeface="Lato"/>
              <a:sym typeface="Lato"/>
            </a:endParaRPr>
          </a:p>
        </p:txBody>
      </p:sp>
      <p:sp>
        <p:nvSpPr>
          <p:cNvPr id="195" name="Google Shape;195;p7"/>
          <p:cNvSpPr txBox="1"/>
          <p:nvPr/>
        </p:nvSpPr>
        <p:spPr>
          <a:xfrm>
            <a:off x="277950" y="265450"/>
            <a:ext cx="8031900" cy="715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What and who influences people’s spending decisions?</a:t>
            </a:r>
            <a:endParaRPr b="1" i="0" sz="29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900" u="none" cap="none" strike="noStrike">
              <a:solidFill>
                <a:schemeClr val="lt1"/>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14caaae82f0_0_35"/>
          <p:cNvSpPr txBox="1"/>
          <p:nvPr>
            <p:ph idx="12" type="sldNum"/>
          </p:nvPr>
        </p:nvSpPr>
        <p:spPr>
          <a:xfrm>
            <a:off x="8676695" y="403106"/>
            <a:ext cx="473700" cy="225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fld id="{00000000-1234-1234-1234-123412341234}" type="slidenum">
              <a:rPr lang="en-GB"/>
              <a:t>‹#›</a:t>
            </a:fld>
            <a:endParaRPr/>
          </a:p>
        </p:txBody>
      </p:sp>
      <p:sp>
        <p:nvSpPr>
          <p:cNvPr id="201" name="Google Shape;201;g14caaae82f0_0_35"/>
          <p:cNvSpPr/>
          <p:nvPr/>
        </p:nvSpPr>
        <p:spPr>
          <a:xfrm>
            <a:off x="61400" y="1849925"/>
            <a:ext cx="1709700" cy="2838900"/>
          </a:xfrm>
          <a:prstGeom prst="rect">
            <a:avLst/>
          </a:prstGeom>
          <a:solidFill>
            <a:srgbClr val="FCE5CD"/>
          </a:solidFill>
          <a:ln cap="flat" cmpd="sng" w="381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lang="en-GB" sz="1600">
                <a:latin typeface="Lato"/>
                <a:ea typeface="Lato"/>
                <a:cs typeface="Lato"/>
                <a:sym typeface="Lato"/>
              </a:rPr>
              <a:t>Shivaughn - </a:t>
            </a:r>
            <a:r>
              <a:rPr b="1" i="0" lang="en-GB" sz="1600" u="none" cap="none" strike="noStrike">
                <a:solidFill>
                  <a:srgbClr val="000000"/>
                </a:solidFill>
                <a:latin typeface="Lato"/>
                <a:ea typeface="Lato"/>
                <a:cs typeface="Lato"/>
                <a:sym typeface="Lato"/>
              </a:rPr>
              <a:t>The customer</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600" u="none" cap="none" strike="noStrike">
                <a:solidFill>
                  <a:srgbClr val="000000"/>
                </a:solidFill>
                <a:latin typeface="Lato"/>
                <a:ea typeface="Lato"/>
                <a:cs typeface="Lato"/>
                <a:sym typeface="Lato"/>
              </a:rPr>
              <a:t>You have saved up £15 from helping your sister out at her shop and you are working out what to do with the money.  </a:t>
            </a:r>
            <a:endParaRPr b="0" i="0" sz="1600" u="none" cap="none" strike="noStrike">
              <a:solidFill>
                <a:srgbClr val="000000"/>
              </a:solidFill>
              <a:latin typeface="Lato"/>
              <a:ea typeface="Lato"/>
              <a:cs typeface="Lato"/>
              <a:sym typeface="Lato"/>
            </a:endParaRPr>
          </a:p>
        </p:txBody>
      </p:sp>
      <p:sp>
        <p:nvSpPr>
          <p:cNvPr id="202" name="Google Shape;202;g14caaae82f0_0_35"/>
          <p:cNvSpPr/>
          <p:nvPr/>
        </p:nvSpPr>
        <p:spPr>
          <a:xfrm>
            <a:off x="1890200" y="1849925"/>
            <a:ext cx="1709700" cy="1845300"/>
          </a:xfrm>
          <a:prstGeom prst="rect">
            <a:avLst/>
          </a:prstGeom>
          <a:solidFill>
            <a:srgbClr val="D9EAD3"/>
          </a:solidFill>
          <a:ln cap="flat" cmpd="sng" w="38100">
            <a:solidFill>
              <a:srgbClr val="38761D"/>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The customer’s aunt</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sz="1200">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sz="1200">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want to encourage the customer to save the money for the future.</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sz="1200">
              <a:latin typeface="Lato"/>
              <a:ea typeface="Lato"/>
              <a:cs typeface="Lato"/>
              <a:sym typeface="Lato"/>
            </a:endParaRPr>
          </a:p>
          <a:p>
            <a:pPr indent="0" lvl="0" marL="0" marR="0" rtl="0" algn="l">
              <a:lnSpc>
                <a:spcPct val="100000"/>
              </a:lnSpc>
              <a:spcBef>
                <a:spcPts val="0"/>
              </a:spcBef>
              <a:spcAft>
                <a:spcPts val="0"/>
              </a:spcAft>
              <a:buNone/>
            </a:pPr>
            <a:r>
              <a:t/>
            </a:r>
            <a:endParaRPr i="1" sz="1100">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sz="1200">
              <a:latin typeface="Lato"/>
              <a:ea typeface="Lato"/>
              <a:cs typeface="Lato"/>
              <a:sym typeface="Lato"/>
            </a:endParaRPr>
          </a:p>
        </p:txBody>
      </p:sp>
      <p:sp>
        <p:nvSpPr>
          <p:cNvPr id="203" name="Google Shape;203;g14caaae82f0_0_35"/>
          <p:cNvSpPr/>
          <p:nvPr/>
        </p:nvSpPr>
        <p:spPr>
          <a:xfrm>
            <a:off x="3719000" y="1849925"/>
            <a:ext cx="1709700" cy="1845300"/>
          </a:xfrm>
          <a:prstGeom prst="rect">
            <a:avLst/>
          </a:prstGeom>
          <a:solidFill>
            <a:srgbClr val="EAD1DC"/>
          </a:solidFill>
          <a:ln cap="flat" cmpd="sng" w="38100">
            <a:solidFill>
              <a:srgbClr val="FF00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The customer’s best friend</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want the customer to use it at a new Korean restaurant you have both wanted to check out together.</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p:txBody>
      </p:sp>
      <p:sp>
        <p:nvSpPr>
          <p:cNvPr id="204" name="Google Shape;204;g14caaae82f0_0_35"/>
          <p:cNvSpPr/>
          <p:nvPr/>
        </p:nvSpPr>
        <p:spPr>
          <a:xfrm>
            <a:off x="7376600" y="1849925"/>
            <a:ext cx="1709700" cy="1845300"/>
          </a:xfrm>
          <a:prstGeom prst="rect">
            <a:avLst/>
          </a:prstGeom>
          <a:solidFill>
            <a:srgbClr val="D9D2E9"/>
          </a:solidFill>
          <a:ln cap="flat" cmpd="sng" w="38100">
            <a:solidFill>
              <a:srgbClr val="9900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lang="en-GB" sz="1200">
                <a:latin typeface="Lato"/>
                <a:ea typeface="Lato"/>
                <a:cs typeface="Lato"/>
                <a:sym typeface="Lato"/>
              </a:rPr>
              <a:t>N</a:t>
            </a:r>
            <a:r>
              <a:rPr b="1" i="0" lang="en-GB" sz="1200" u="none" cap="none" strike="noStrike">
                <a:solidFill>
                  <a:srgbClr val="000000"/>
                </a:solidFill>
                <a:latin typeface="Lato"/>
                <a:ea typeface="Lato"/>
                <a:cs typeface="Lato"/>
                <a:sym typeface="Lato"/>
              </a:rPr>
              <a:t>ew clothes shop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7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150" u="none" cap="none" strike="noStrike">
                <a:solidFill>
                  <a:srgbClr val="000000"/>
                </a:solidFill>
                <a:latin typeface="Lato"/>
                <a:ea typeface="Lato"/>
                <a:cs typeface="Lato"/>
                <a:sym typeface="Lato"/>
              </a:rPr>
              <a:t>You recently came up with a new animal and environmentally clothes company and would like to sell more t-shirts.</a:t>
            </a:r>
            <a:r>
              <a:rPr lang="en-GB" sz="1150">
                <a:latin typeface="Lato"/>
                <a:ea typeface="Lato"/>
                <a:cs typeface="Lato"/>
                <a:sym typeface="Lato"/>
              </a:rPr>
              <a:t> </a:t>
            </a:r>
            <a:r>
              <a:rPr b="0" i="0" lang="en-GB" sz="1150" u="none" cap="none" strike="noStrike">
                <a:solidFill>
                  <a:srgbClr val="000000"/>
                </a:solidFill>
                <a:latin typeface="Lato"/>
                <a:ea typeface="Lato"/>
                <a:cs typeface="Lato"/>
                <a:sym typeface="Lato"/>
              </a:rPr>
              <a:t>You offer a 3 for 2 deal where each t-shirt costs £7.50.</a:t>
            </a:r>
            <a:endParaRPr sz="1150">
              <a:latin typeface="Lato"/>
              <a:ea typeface="Lato"/>
              <a:cs typeface="Lato"/>
              <a:sym typeface="Lato"/>
            </a:endParaRPr>
          </a:p>
        </p:txBody>
      </p:sp>
      <p:sp>
        <p:nvSpPr>
          <p:cNvPr id="205" name="Google Shape;205;g14caaae82f0_0_35"/>
          <p:cNvSpPr/>
          <p:nvPr/>
        </p:nvSpPr>
        <p:spPr>
          <a:xfrm>
            <a:off x="5547800" y="1849925"/>
            <a:ext cx="1709700" cy="1845300"/>
          </a:xfrm>
          <a:prstGeom prst="rect">
            <a:avLst/>
          </a:prstGeom>
          <a:solidFill>
            <a:schemeClr val="accent6"/>
          </a:solidFill>
          <a:ln cap="flat" cmpd="sng" w="38100">
            <a:solidFill>
              <a:srgbClr val="FFFF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Local charity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are raising awareness and money for a local charity which is helping elderly people in the community. </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sz="1200">
              <a:latin typeface="Lato"/>
              <a:ea typeface="Lato"/>
              <a:cs typeface="Lato"/>
              <a:sym typeface="Lato"/>
            </a:endParaRPr>
          </a:p>
        </p:txBody>
      </p:sp>
      <p:sp>
        <p:nvSpPr>
          <p:cNvPr id="206" name="Google Shape;206;g14caaae82f0_0_35"/>
          <p:cNvSpPr txBox="1"/>
          <p:nvPr/>
        </p:nvSpPr>
        <p:spPr>
          <a:xfrm>
            <a:off x="447325" y="218350"/>
            <a:ext cx="8090100" cy="143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extLst>
                  <a:ext uri="http://customooxmlschemas.google.com/">
                    <go:slidesCustomData xmlns:go="http://customooxmlschemas.google.com/" textRoundtripDataId="1"/>
                  </a:ext>
                </a:extLst>
              </a:rPr>
              <a:t>Activity </a:t>
            </a:r>
            <a:r>
              <a:rPr b="1" i="0" lang="en-GB" sz="2900" u="none" cap="none" strike="noStrike">
                <a:solidFill>
                  <a:schemeClr val="accent2"/>
                </a:solidFill>
                <a:latin typeface="Lato"/>
                <a:ea typeface="Lato"/>
                <a:cs typeface="Lato"/>
                <a:sym typeface="Lato"/>
              </a:rPr>
              <a:t>| How will </a:t>
            </a:r>
            <a:r>
              <a:rPr b="1" lang="en-GB" sz="2900">
                <a:solidFill>
                  <a:schemeClr val="accent2"/>
                </a:solidFill>
                <a:latin typeface="Lato"/>
                <a:ea typeface="Lato"/>
                <a:cs typeface="Lato"/>
                <a:sym typeface="Lato"/>
              </a:rPr>
              <a:t>Shivaughn</a:t>
            </a:r>
            <a:r>
              <a:rPr b="1" i="0" lang="en-GB" sz="2900" u="none" cap="none" strike="noStrike">
                <a:solidFill>
                  <a:schemeClr val="accent2"/>
                </a:solidFill>
                <a:latin typeface="Lato"/>
                <a:ea typeface="Lato"/>
                <a:cs typeface="Lato"/>
                <a:sym typeface="Lato"/>
              </a:rPr>
              <a:t> spend the money?</a:t>
            </a:r>
            <a:endParaRPr b="1" i="0" sz="29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1800" u="none" cap="none" strike="noStrike">
              <a:solidFill>
                <a:schemeClr val="lt1"/>
              </a:solidFill>
              <a:latin typeface="Lato"/>
              <a:ea typeface="Lato"/>
              <a:cs typeface="Lato"/>
              <a:sym typeface="Lato"/>
            </a:endParaRPr>
          </a:p>
        </p:txBody>
      </p:sp>
      <p:sp>
        <p:nvSpPr>
          <p:cNvPr id="207" name="Google Shape;207;g14caaae82f0_0_35"/>
          <p:cNvSpPr txBox="1"/>
          <p:nvPr/>
        </p:nvSpPr>
        <p:spPr>
          <a:xfrm>
            <a:off x="61400" y="4685575"/>
            <a:ext cx="69630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lang="en-GB" sz="1000">
                <a:solidFill>
                  <a:schemeClr val="lt1"/>
                </a:solidFill>
                <a:latin typeface="Lato"/>
                <a:ea typeface="Lato"/>
                <a:cs typeface="Lato"/>
                <a:sym typeface="Lato"/>
              </a:rPr>
              <a:t>Adapted from</a:t>
            </a:r>
            <a:r>
              <a:rPr lang="en-GB" sz="1000" u="sng">
                <a:solidFill>
                  <a:schemeClr val="lt1"/>
                </a:solidFill>
                <a:latin typeface="Lato"/>
                <a:ea typeface="Lato"/>
                <a:cs typeface="Lato"/>
                <a:sym typeface="Lato"/>
                <a:hlinkClick r:id="rId3">
                  <a:extLst>
                    <a:ext uri="{A12FA001-AC4F-418D-AE19-62706E023703}">
                      <ahyp:hlinkClr val="tx"/>
                    </a:ext>
                  </a:extLst>
                </a:hlinkClick>
              </a:rPr>
              <a:t> NatWest Moneysense resources </a:t>
            </a:r>
            <a:endParaRPr sz="1000">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i="0" lang="en-GB" sz="1000" u="none" cap="none" strike="noStrike">
                <a:solidFill>
                  <a:schemeClr val="lt1"/>
                </a:solidFill>
                <a:latin typeface="Lato"/>
                <a:ea typeface="Lato"/>
                <a:cs typeface="Lato"/>
                <a:sym typeface="Lato"/>
              </a:rPr>
              <a:t>Additional activity: </a:t>
            </a:r>
            <a:r>
              <a:rPr i="0" lang="en-GB" sz="1000" u="sng" cap="none" strike="noStrike">
                <a:solidFill>
                  <a:schemeClr val="lt1"/>
                </a:solidFill>
                <a:latin typeface="Lato"/>
                <a:ea typeface="Lato"/>
                <a:cs typeface="Lato"/>
                <a:sym typeface="Lato"/>
                <a:hlinkClick r:id="rId4">
                  <a:extLst>
                    <a:ext uri="{A12FA001-AC4F-418D-AE19-62706E023703}">
                      <ahyp:hlinkClr val="tx"/>
                    </a:ext>
                  </a:extLst>
                </a:hlinkClick>
              </a:rPr>
              <a:t>To buy or not to buy </a:t>
            </a:r>
            <a:endParaRPr i="0" sz="1000" u="none" cap="none" strike="noStrike">
              <a:solidFill>
                <a:schemeClr val="lt1"/>
              </a:solidFill>
              <a:latin typeface="Lato"/>
              <a:ea typeface="Lato"/>
              <a:cs typeface="Lato"/>
              <a:sym typeface="Lato"/>
            </a:endParaRPr>
          </a:p>
        </p:txBody>
      </p:sp>
      <p:sp>
        <p:nvSpPr>
          <p:cNvPr id="208" name="Google Shape;208;g14caaae82f0_0_35"/>
          <p:cNvSpPr txBox="1"/>
          <p:nvPr/>
        </p:nvSpPr>
        <p:spPr>
          <a:xfrm>
            <a:off x="1890200" y="3765450"/>
            <a:ext cx="1709700" cy="923400"/>
          </a:xfrm>
          <a:prstGeom prst="rect">
            <a:avLst/>
          </a:prstGeom>
          <a:solidFill>
            <a:srgbClr val="6AA84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GB" sz="1200">
                <a:solidFill>
                  <a:schemeClr val="lt1"/>
                </a:solidFill>
                <a:latin typeface="Lato"/>
                <a:ea typeface="Lato"/>
                <a:cs typeface="Lato"/>
                <a:sym typeface="Lato"/>
              </a:rPr>
              <a:t>Why would Shivaughn's aunt say it is important to save?</a:t>
            </a:r>
            <a:endParaRPr b="1" sz="1200">
              <a:solidFill>
                <a:schemeClr val="lt1"/>
              </a:solidFill>
              <a:latin typeface="Lato"/>
              <a:ea typeface="Lato"/>
              <a:cs typeface="Lato"/>
              <a:sym typeface="Lato"/>
            </a:endParaRPr>
          </a:p>
        </p:txBody>
      </p:sp>
      <p:sp>
        <p:nvSpPr>
          <p:cNvPr id="209" name="Google Shape;209;g14caaae82f0_0_35"/>
          <p:cNvSpPr txBox="1"/>
          <p:nvPr/>
        </p:nvSpPr>
        <p:spPr>
          <a:xfrm>
            <a:off x="3719000" y="3765450"/>
            <a:ext cx="1709700" cy="923400"/>
          </a:xfrm>
          <a:prstGeom prst="rect">
            <a:avLst/>
          </a:prstGeom>
          <a:solidFill>
            <a:srgbClr val="FF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GB" sz="1200">
                <a:solidFill>
                  <a:schemeClr val="lt1"/>
                </a:solidFill>
                <a:latin typeface="Lato"/>
                <a:ea typeface="Lato"/>
                <a:cs typeface="Lato"/>
                <a:sym typeface="Lato"/>
              </a:rPr>
              <a:t>What is the benefit of spending money at restaurants? </a:t>
            </a:r>
            <a:endParaRPr b="1" sz="1300">
              <a:solidFill>
                <a:schemeClr val="lt1"/>
              </a:solidFill>
              <a:latin typeface="Lato"/>
              <a:ea typeface="Lato"/>
              <a:cs typeface="Lato"/>
              <a:sym typeface="Lato"/>
            </a:endParaRPr>
          </a:p>
        </p:txBody>
      </p:sp>
      <p:sp>
        <p:nvSpPr>
          <p:cNvPr id="210" name="Google Shape;210;g14caaae82f0_0_35"/>
          <p:cNvSpPr txBox="1"/>
          <p:nvPr/>
        </p:nvSpPr>
        <p:spPr>
          <a:xfrm>
            <a:off x="7376600" y="3765450"/>
            <a:ext cx="1709700" cy="923400"/>
          </a:xfrm>
          <a:prstGeom prst="rect">
            <a:avLst/>
          </a:prstGeom>
          <a:solidFill>
            <a:srgbClr val="99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GB" sz="1200">
                <a:solidFill>
                  <a:schemeClr val="lt1"/>
                </a:solidFill>
                <a:latin typeface="Lato"/>
                <a:ea typeface="Lato"/>
                <a:cs typeface="Lato"/>
                <a:sym typeface="Lato"/>
              </a:rPr>
              <a:t>Why should Shivaughn be concerned about the environment or animal welfare?</a:t>
            </a:r>
            <a:endParaRPr b="1" sz="1200">
              <a:solidFill>
                <a:schemeClr val="lt1"/>
              </a:solidFill>
              <a:latin typeface="Lato"/>
              <a:ea typeface="Lato"/>
              <a:cs typeface="Lato"/>
              <a:sym typeface="Lato"/>
            </a:endParaRPr>
          </a:p>
        </p:txBody>
      </p:sp>
      <p:sp>
        <p:nvSpPr>
          <p:cNvPr id="211" name="Google Shape;211;g14caaae82f0_0_35"/>
          <p:cNvSpPr txBox="1"/>
          <p:nvPr/>
        </p:nvSpPr>
        <p:spPr>
          <a:xfrm>
            <a:off x="5547800" y="3765450"/>
            <a:ext cx="1709700" cy="923400"/>
          </a:xfrm>
          <a:prstGeom prst="rect">
            <a:avLst/>
          </a:prstGeom>
          <a:solidFill>
            <a:srgbClr val="FFFF00"/>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GB" sz="1200">
                <a:solidFill>
                  <a:schemeClr val="accent1"/>
                </a:solidFill>
                <a:latin typeface="Lato"/>
                <a:ea typeface="Lato"/>
                <a:cs typeface="Lato"/>
                <a:sym typeface="Lato"/>
              </a:rPr>
              <a:t>What is the benefit of supporting a local charity?</a:t>
            </a:r>
            <a:endParaRPr b="1" sz="1200"/>
          </a:p>
        </p:txBody>
      </p:sp>
      <p:sp>
        <p:nvSpPr>
          <p:cNvPr id="212" name="Google Shape;212;g14caaae82f0_0_35"/>
          <p:cNvSpPr txBox="1"/>
          <p:nvPr/>
        </p:nvSpPr>
        <p:spPr>
          <a:xfrm>
            <a:off x="2016900" y="785700"/>
            <a:ext cx="7069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213" name="Google Shape;213;g14caaae82f0_0_35"/>
          <p:cNvSpPr txBox="1"/>
          <p:nvPr/>
        </p:nvSpPr>
        <p:spPr>
          <a:xfrm>
            <a:off x="996300" y="823525"/>
            <a:ext cx="80901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300">
                <a:solidFill>
                  <a:schemeClr val="lt1"/>
                </a:solidFill>
                <a:latin typeface="Lato"/>
                <a:ea typeface="Lato"/>
                <a:cs typeface="Lato"/>
                <a:sym typeface="Lato"/>
                <a:extLst>
                  <a:ext uri="http://customooxmlschemas.google.com/">
                    <go:slidesCustomData xmlns:go="http://customooxmlschemas.google.com/" textRoundtripDataId="2"/>
                  </a:ext>
                </a:extLst>
              </a:rPr>
              <a:t>In groups, take a different </a:t>
            </a:r>
            <a:r>
              <a:rPr b="1" lang="en-GB" sz="1300">
                <a:solidFill>
                  <a:schemeClr val="lt1"/>
                </a:solidFill>
                <a:latin typeface="Lato"/>
                <a:ea typeface="Lato"/>
                <a:cs typeface="Lato"/>
                <a:sym typeface="Lato"/>
                <a:extLst>
                  <a:ext uri="http://customooxmlschemas.google.com/">
                    <go:slidesCustomData xmlns:go="http://customooxmlschemas.google.com/" textRoundtripDataId="3"/>
                  </a:ext>
                </a:extLst>
              </a:rPr>
              <a:t>role</a:t>
            </a:r>
            <a:r>
              <a:rPr b="1" lang="en-GB" sz="1300">
                <a:solidFill>
                  <a:schemeClr val="lt1"/>
                </a:solidFill>
                <a:latin typeface="Lato"/>
                <a:ea typeface="Lato"/>
                <a:cs typeface="Lato"/>
                <a:sym typeface="Lato"/>
                <a:extLst>
                  <a:ext uri="http://customooxmlschemas.google.com/">
                    <go:slidesCustomData xmlns:go="http://customooxmlschemas.google.com/" textRoundtripDataId="4"/>
                  </a:ext>
                </a:extLst>
              </a:rPr>
              <a:t>. </a:t>
            </a:r>
            <a:r>
              <a:rPr b="1" lang="en-GB" sz="1300">
                <a:solidFill>
                  <a:schemeClr val="lt1"/>
                </a:solidFill>
                <a:latin typeface="Lato"/>
                <a:ea typeface="Lato"/>
                <a:cs typeface="Lato"/>
                <a:sym typeface="Lato"/>
              </a:rPr>
              <a:t>You have three minutes to plan and then up to one minute to present your arguments to persuade Shivaughn, the customer, to spend </a:t>
            </a:r>
            <a:r>
              <a:rPr b="1" lang="en-GB" sz="1300">
                <a:solidFill>
                  <a:schemeClr val="lt1"/>
                </a:solidFill>
                <a:latin typeface="Lato"/>
                <a:ea typeface="Lato"/>
                <a:cs typeface="Lato"/>
                <a:sym typeface="Lato"/>
                <a:extLst>
                  <a:ext uri="http://customooxmlschemas.google.com/">
                    <go:slidesCustomData xmlns:go="http://customooxmlschemas.google.com/" textRoundtripDataId="5"/>
                  </a:ext>
                </a:extLst>
              </a:rPr>
              <a:t>the</a:t>
            </a:r>
            <a:r>
              <a:rPr b="1" lang="en-GB" sz="1300">
                <a:solidFill>
                  <a:schemeClr val="lt1"/>
                </a:solidFill>
                <a:latin typeface="Lato"/>
                <a:ea typeface="Lato"/>
                <a:cs typeface="Lato"/>
                <a:sym typeface="Lato"/>
              </a:rPr>
              <a:t> money in the way in which your character thinks is best. Shivaughn will then decide how to spend their money and explain her choice.</a:t>
            </a:r>
            <a:endParaRPr b="1" sz="1500">
              <a:solidFill>
                <a:schemeClr val="lt1"/>
              </a:solidFill>
              <a:latin typeface="Lato"/>
              <a:ea typeface="Lato"/>
              <a:cs typeface="Lato"/>
              <a:sym typeface="Lato"/>
            </a:endParaRPr>
          </a:p>
        </p:txBody>
      </p:sp>
      <p:pic>
        <p:nvPicPr>
          <p:cNvPr id="214" name="Google Shape;214;g14caaae82f0_0_35"/>
          <p:cNvPicPr preferRelativeResize="0"/>
          <p:nvPr/>
        </p:nvPicPr>
        <p:blipFill rotWithShape="1">
          <a:blip r:embed="rId5">
            <a:alphaModFix/>
          </a:blip>
          <a:srcRect b="0" l="0" r="0" t="0"/>
          <a:stretch/>
        </p:blipFill>
        <p:spPr>
          <a:xfrm>
            <a:off x="149125" y="789475"/>
            <a:ext cx="866673" cy="86669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FLIC_Presentation">
  <a:themeElements>
    <a:clrScheme name="Simple Light">
      <a:dk1>
        <a:srgbClr val="262A33"/>
      </a:dk1>
      <a:lt1>
        <a:srgbClr val="FFFFFF"/>
      </a:lt1>
      <a:dk2>
        <a:srgbClr val="262A33"/>
      </a:dk2>
      <a:lt2>
        <a:srgbClr val="262A33"/>
      </a:lt2>
      <a:accent1>
        <a:srgbClr val="0543B3"/>
      </a:accent1>
      <a:accent2>
        <a:srgbClr val="FF8022"/>
      </a:accent2>
      <a:accent3>
        <a:srgbClr val="FFFFFF"/>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Charlotte Jessop</dc:creator>
</cp:coreProperties>
</file>