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 id="2147483667" r:id="rId7"/>
    <p:sldMasterId id="2147483676" r:id="rId8"/>
    <p:sldMasterId id="2147483686" r:id="rId9"/>
    <p:sldMasterId id="2147483696" r:id="rId10"/>
    <p:sldMasterId id="2147483704"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Lst>
  <p:sldSz cy="5143500" cx="9144000"/>
  <p:notesSz cx="6858000" cy="9144000"/>
  <p:embeddedFontLst>
    <p:embeddedFont>
      <p:font typeface="Roboto"/>
      <p:regular r:id="rId56"/>
      <p:bold r:id="rId57"/>
      <p:italic r:id="rId58"/>
      <p:boldItalic r:id="rId59"/>
    </p:embeddedFont>
    <p:embeddedFont>
      <p:font typeface="Lato"/>
      <p:regular r:id="rId60"/>
      <p:bold r:id="rId61"/>
      <p:italic r:id="rId62"/>
      <p:boldItalic r:id="rId63"/>
    </p:embeddedFont>
    <p:embeddedFont>
      <p:font typeface="Lato Black"/>
      <p:bold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6" roundtripDataSignature="AMtx7mgnwyTFE42tFhtC1UqyMndUrN3y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82BCE8-2AFD-4844-91D6-50A167E68C84}">
  <a:tblStyle styleId="{5A82BCE8-2AFD-4844-91D6-50A167E68C8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A6E8ADB-BBB7-4DD0-B679-67380869887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62" Type="http://schemas.openxmlformats.org/officeDocument/2006/relationships/font" Target="fonts/Lato-italic.fntdata"/><Relationship Id="rId61" Type="http://schemas.openxmlformats.org/officeDocument/2006/relationships/font" Target="fonts/Lato-bold.fntdata"/><Relationship Id="rId20" Type="http://schemas.openxmlformats.org/officeDocument/2006/relationships/slide" Target="slides/slide8.xml"/><Relationship Id="rId64" Type="http://schemas.openxmlformats.org/officeDocument/2006/relationships/font" Target="fonts/LatoBlack-bold.fntdata"/><Relationship Id="rId63" Type="http://schemas.openxmlformats.org/officeDocument/2006/relationships/font" Target="fonts/Lato-boldItalic.fntdata"/><Relationship Id="rId22" Type="http://schemas.openxmlformats.org/officeDocument/2006/relationships/slide" Target="slides/slide10.xml"/><Relationship Id="rId66" Type="http://customschemas.google.com/relationships/presentationmetadata" Target="metadata"/><Relationship Id="rId21" Type="http://schemas.openxmlformats.org/officeDocument/2006/relationships/slide" Target="slides/slide9.xml"/><Relationship Id="rId65" Type="http://schemas.openxmlformats.org/officeDocument/2006/relationships/font" Target="fonts/LatoBlack-boldItalic.fntdata"/><Relationship Id="rId24" Type="http://schemas.openxmlformats.org/officeDocument/2006/relationships/slide" Target="slides/slide12.xml"/><Relationship Id="rId23" Type="http://schemas.openxmlformats.org/officeDocument/2006/relationships/slide" Target="slides/slide11.xml"/><Relationship Id="rId60" Type="http://schemas.openxmlformats.org/officeDocument/2006/relationships/font" Target="fonts/Lato-regular.fntdata"/><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11" Type="http://schemas.openxmlformats.org/officeDocument/2006/relationships/slideMaster" Target="slideMasters/slideMaster7.xml"/><Relationship Id="rId55" Type="http://schemas.openxmlformats.org/officeDocument/2006/relationships/slide" Target="slides/slide43.xml"/><Relationship Id="rId10" Type="http://schemas.openxmlformats.org/officeDocument/2006/relationships/slideMaster" Target="slideMasters/slideMaster6.xml"/><Relationship Id="rId54" Type="http://schemas.openxmlformats.org/officeDocument/2006/relationships/slide" Target="slides/slide42.xml"/><Relationship Id="rId13" Type="http://schemas.openxmlformats.org/officeDocument/2006/relationships/slide" Target="slides/slide1.xml"/><Relationship Id="rId57" Type="http://schemas.openxmlformats.org/officeDocument/2006/relationships/font" Target="fonts/Roboto-bold.fntdata"/><Relationship Id="rId12" Type="http://schemas.openxmlformats.org/officeDocument/2006/relationships/notesMaster" Target="notesMasters/notesMaster1.xml"/><Relationship Id="rId56" Type="http://schemas.openxmlformats.org/officeDocument/2006/relationships/font" Target="fonts/Roboto-regular.fntdata"/><Relationship Id="rId15" Type="http://schemas.openxmlformats.org/officeDocument/2006/relationships/slide" Target="slides/slide3.xml"/><Relationship Id="rId59" Type="http://schemas.openxmlformats.org/officeDocument/2006/relationships/font" Target="fonts/Roboto-boldItalic.fntdata"/><Relationship Id="rId14" Type="http://schemas.openxmlformats.org/officeDocument/2006/relationships/slide" Target="slides/slide2.xml"/><Relationship Id="rId58" Type="http://schemas.openxmlformats.org/officeDocument/2006/relationships/font" Target="fonts/Roboto-italic.fntdata"/><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OhLZkWTlXt6yS48hjehRwSBs_7nEP7Yu/view?usp=share_lin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uk-61744144" TargetMode="External"/><Relationship Id="rId3" Type="http://schemas.openxmlformats.org/officeDocument/2006/relationships/hyperlink" Target="https://www.youtube.com/watch?v=KL7V2A190ws" TargetMode="External"/><Relationship Id="rId4" Type="http://schemas.openxmlformats.org/officeDocument/2006/relationships/hyperlink" Target="https://www.youtube.com/watch?v=669PyOJJohY" TargetMode="External"/><Relationship Id="rId5" Type="http://schemas.openxmlformats.org/officeDocument/2006/relationships/hyperlink" Target="https://www.bbc.co.uk/newsround/63664110" TargetMode="External"/><Relationship Id="rId6" Type="http://schemas.openxmlformats.org/officeDocument/2006/relationships/hyperlink" Target="https://www.ft.com/cost-of-living-crisi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8-12s/topic-8-what-affects-my-choices-about-money/lesson-plan/"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6c5c376a11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16c5c376a11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50">
                <a:solidFill>
                  <a:srgbClr val="3C4043"/>
                </a:solidFill>
                <a:highlight>
                  <a:srgbClr val="FFFFFF"/>
                </a:highlight>
                <a:latin typeface="Roboto"/>
                <a:ea typeface="Roboto"/>
                <a:cs typeface="Roboto"/>
                <a:sym typeface="Roboto"/>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6c5c376a11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6c5c376a11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less confident students to choose dates to increase engagement and more confident students to work out percentage changes</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4cb79b9a77_0_5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4cb79b9a77_0_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4cb79b9a77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14cb79b9a77_0_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4cb79b9a77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14cb79b9a77_0_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4cb79b9a77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14cb79b9a77_0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Extension teacher prompt questions - Can you differentiate items in your shopping baskets into needs and wants?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4cb79b9a77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14cb79b9a77_0_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Gently explain that while the weekly food shop has increased in price, the money coming in (income) likely hasn’t, so people won’t need to be able to afford all of the same things previously bought.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sz="1050" u="sng">
                <a:solidFill>
                  <a:srgbClr val="1A73E8"/>
                </a:solidFill>
                <a:highlight>
                  <a:srgbClr val="FFFFFF"/>
                </a:highlight>
                <a:latin typeface="Lato"/>
                <a:ea typeface="Lato"/>
                <a:cs typeface="Lato"/>
                <a:sym typeface="Lato"/>
                <a:hlinkClick r:id="rId2">
                  <a:extLst>
                    <a:ext uri="{A12FA001-AC4F-418D-AE19-62706E023703}">
                      <ahyp:hlinkClr val="tx"/>
                    </a:ext>
                  </a:extLst>
                </a:hlinkClick>
              </a:rPr>
              <a:t>https://drive.google.com/file/d/1OhLZkWTlXt6yS48hjehRwSBs_7nEP7Yu/view?usp=share_link</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6c5c376a11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16c5c376a11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Teacher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4cb79b9a77_0_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14cb79b9a77_0_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75a4b56ed1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175a4b56ed1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Ask students to use the images to help them</a:t>
            </a:r>
            <a:r>
              <a:rPr lang="en-GB"/>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57707a00a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157707a00a2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75a4b56ed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175a4b56ed1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are some of the core factors that contribute to the cost of living. You may ask students to consider other factors. These may include: taxes, healthcare, entertainment, water and gas.</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e221253de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1e221253de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6c5c376a11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16c5c376a11_0_4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5ff3eb6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g25ff3eb6ce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4cb79b9a77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14cb79b9a77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75a4b56ed1_1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g175a4b56ed1_1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4cb79b9a77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14cb79b9a77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 number of the video links have been added to the relevant slides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sz="1200" u="sng">
                <a:solidFill>
                  <a:schemeClr val="hlink"/>
                </a:solidFill>
                <a:latin typeface="Lato"/>
                <a:ea typeface="Lato"/>
                <a:cs typeface="Lato"/>
                <a:sym typeface="Lato"/>
                <a:hlinkClick r:id="rId2"/>
              </a:rPr>
              <a:t>https://www.bbc.co.uk/news/uk-61744144</a:t>
            </a:r>
            <a:r>
              <a:rPr lang="en-GB" sz="1200">
                <a:latin typeface="Lato"/>
                <a:ea typeface="Lato"/>
                <a:cs typeface="Lato"/>
                <a:sym typeface="Lato"/>
              </a:rPr>
              <a:t> </a:t>
            </a:r>
            <a:endParaRPr sz="1200">
              <a:latin typeface="Lato"/>
              <a:ea typeface="Lato"/>
              <a:cs typeface="Lato"/>
              <a:sym typeface="Lato"/>
            </a:endParaRPr>
          </a:p>
          <a:p>
            <a:pPr indent="0" lvl="0" marL="0" rtl="0" algn="l">
              <a:lnSpc>
                <a:spcPct val="100000"/>
              </a:lnSpc>
              <a:spcBef>
                <a:spcPts val="0"/>
              </a:spcBef>
              <a:spcAft>
                <a:spcPts val="0"/>
              </a:spcAft>
              <a:buSzPts val="1100"/>
              <a:buNone/>
            </a:pPr>
            <a:r>
              <a:rPr lang="en-GB" sz="1200" u="sng">
                <a:solidFill>
                  <a:schemeClr val="hlink"/>
                </a:solidFill>
                <a:latin typeface="Lato"/>
                <a:ea typeface="Lato"/>
                <a:cs typeface="Lato"/>
                <a:sym typeface="Lato"/>
                <a:hlinkClick r:id="rId3"/>
              </a:rPr>
              <a:t>https://www.youtube.com/watch?v=KL7V2A190ws</a:t>
            </a:r>
            <a:r>
              <a:rPr lang="en-GB" sz="1200">
                <a:latin typeface="Lato"/>
                <a:ea typeface="Lato"/>
                <a:cs typeface="Lato"/>
                <a:sym typeface="Lato"/>
              </a:rPr>
              <a:t> </a:t>
            </a:r>
            <a:endParaRPr sz="1200">
              <a:latin typeface="Lato"/>
              <a:ea typeface="Lato"/>
              <a:cs typeface="Lato"/>
              <a:sym typeface="Lato"/>
            </a:endParaRPr>
          </a:p>
          <a:p>
            <a:pPr indent="0" lvl="0" marL="0" rtl="0" algn="l">
              <a:lnSpc>
                <a:spcPct val="100000"/>
              </a:lnSpc>
              <a:spcBef>
                <a:spcPts val="0"/>
              </a:spcBef>
              <a:spcAft>
                <a:spcPts val="0"/>
              </a:spcAft>
              <a:buSzPts val="1100"/>
              <a:buNone/>
            </a:pPr>
            <a:r>
              <a:rPr lang="en-GB" sz="1200" u="sng">
                <a:solidFill>
                  <a:schemeClr val="hlink"/>
                </a:solidFill>
                <a:latin typeface="Lato"/>
                <a:ea typeface="Lato"/>
                <a:cs typeface="Lato"/>
                <a:sym typeface="Lato"/>
                <a:hlinkClick r:id="rId4"/>
              </a:rPr>
              <a:t>https://www.youtube.com/watch?v=669PyOJJohY</a:t>
            </a:r>
            <a:r>
              <a:rPr lang="en-GB" sz="1200">
                <a:latin typeface="Lato"/>
                <a:ea typeface="Lato"/>
                <a:cs typeface="Lato"/>
                <a:sym typeface="Lato"/>
              </a:rPr>
              <a:t> </a:t>
            </a:r>
            <a:endParaRPr sz="1200">
              <a:latin typeface="Lato"/>
              <a:ea typeface="Lato"/>
              <a:cs typeface="Lato"/>
              <a:sym typeface="Lato"/>
            </a:endParaRPr>
          </a:p>
          <a:p>
            <a:pPr indent="0" lvl="0" marL="0" rtl="0" algn="l">
              <a:lnSpc>
                <a:spcPct val="100000"/>
              </a:lnSpc>
              <a:spcBef>
                <a:spcPts val="0"/>
              </a:spcBef>
              <a:spcAft>
                <a:spcPts val="0"/>
              </a:spcAft>
              <a:buSzPts val="1100"/>
              <a:buNone/>
            </a:pPr>
            <a:r>
              <a:rPr lang="en-GB" sz="1200" u="sng">
                <a:solidFill>
                  <a:schemeClr val="hlink"/>
                </a:solidFill>
                <a:latin typeface="Lato"/>
                <a:ea typeface="Lato"/>
                <a:cs typeface="Lato"/>
                <a:sym typeface="Lato"/>
                <a:hlinkClick r:id="rId5"/>
              </a:rPr>
              <a:t>https://www.bbc.co.uk/newsround/63664110</a:t>
            </a:r>
            <a:r>
              <a:rPr lang="en-GB" sz="1200">
                <a:latin typeface="Lato"/>
                <a:ea typeface="Lato"/>
                <a:cs typeface="Lato"/>
                <a:sym typeface="Lato"/>
              </a:rPr>
              <a:t> </a:t>
            </a:r>
            <a:endParaRPr sz="1200">
              <a:latin typeface="Lato"/>
              <a:ea typeface="Lato"/>
              <a:cs typeface="Lato"/>
              <a:sym typeface="Lato"/>
            </a:endParaRPr>
          </a:p>
          <a:p>
            <a:pPr indent="0" lvl="0" marL="0" rtl="0" algn="l">
              <a:lnSpc>
                <a:spcPct val="100000"/>
              </a:lnSpc>
              <a:spcBef>
                <a:spcPts val="0"/>
              </a:spcBef>
              <a:spcAft>
                <a:spcPts val="0"/>
              </a:spcAft>
              <a:buSzPts val="1100"/>
              <a:buNone/>
            </a:pPr>
            <a:r>
              <a:rPr lang="en-GB" sz="1200" u="sng">
                <a:solidFill>
                  <a:schemeClr val="hlink"/>
                </a:solidFill>
                <a:latin typeface="Lato"/>
                <a:ea typeface="Lato"/>
                <a:cs typeface="Lato"/>
                <a:sym typeface="Lato"/>
                <a:hlinkClick r:id="rId6"/>
              </a:rPr>
              <a:t>https://www.ft.com/cost-of-living-crisis</a:t>
            </a:r>
            <a:r>
              <a:rPr lang="en-GB" sz="1200">
                <a:latin typeface="Lato"/>
                <a:ea typeface="Lato"/>
                <a:cs typeface="Lato"/>
                <a:sym typeface="Lato"/>
              </a:rPr>
              <a:t> </a:t>
            </a:r>
            <a:endParaRPr sz="1200">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99d023c245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199d023c245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75a4b56ed1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175a4b56ed1_1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75a4b56ed1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175a4b56ed1_1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75a4b56ed1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g175a4b56ed1_1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75a4b56ed1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175a4b56ed1_1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75a4b56ed1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g175a4b56ed1_1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75a4b56ed1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g175a4b56ed1_1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75a4b56ed1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g175a4b56ed1_1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75a4b56ed1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g175a4b56ed1_1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75a4b56ed1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g175a4b56ed1_1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75a4b56ed1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g175a4b56ed1_1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75a4b56ed1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g175a4b56ed1_1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75a4b56ed1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g175a4b56ed1_1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99d023c24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199d023c2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See Money Matters lesson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hlinkClick r:id="rId2"/>
              </a:rPr>
              <a:t>https://natwest.mymoneysense.com/teachers/resources-8-12s/topic-8-what-affects-my-choices-about-money/lesson-plan/</a:t>
            </a:r>
            <a:endParaRPr>
              <a:solidFill>
                <a:schemeClr val="dk1"/>
              </a:solidFill>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75a4b56ed1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g175a4b56ed1_1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75a4b56ed1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175a4b56ed1_1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75a4b56ed1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g175a4b56ed1_1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75a4b56ed1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175a4b56ed1_1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4cb79b9a77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4cb79b9a77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6b93f5d2cb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16b93f5d2cb_0_4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5eb87009b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5eb87009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4cb79b9a77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14cb79b9a77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4cb79b9a77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14cb79b9a77_0_5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46" name="Shape 46"/>
        <p:cNvGrpSpPr/>
        <p:nvPr/>
      </p:nvGrpSpPr>
      <p:grpSpPr>
        <a:xfrm>
          <a:off x="0" y="0"/>
          <a:ext cx="0" cy="0"/>
          <a:chOff x="0" y="0"/>
          <a:chExt cx="0" cy="0"/>
        </a:xfrm>
      </p:grpSpPr>
      <p:sp>
        <p:nvSpPr>
          <p:cNvPr id="47" name="Google Shape;47;g14cb79b9a77_0_3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8" name="Google Shape;48;g14cb79b9a77_0_311"/>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49" name="Google Shape;49;g14cb79b9a77_0_311"/>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
        <p:nvSpPr>
          <p:cNvPr id="50" name="Google Shape;50;g14cb79b9a77_0_31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1" name="Google Shape;51;g14cb79b9a77_0_31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2" name="Shape 52"/>
        <p:cNvGrpSpPr/>
        <p:nvPr/>
      </p:nvGrpSpPr>
      <p:grpSpPr>
        <a:xfrm>
          <a:off x="0" y="0"/>
          <a:ext cx="0" cy="0"/>
          <a:chOff x="0" y="0"/>
          <a:chExt cx="0" cy="0"/>
        </a:xfrm>
      </p:grpSpPr>
      <p:pic>
        <p:nvPicPr>
          <p:cNvPr id="53" name="Google Shape;53;g14cb79b9a77_0_31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54" name="Google Shape;54;g14cb79b9a77_0_31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5" name="Google Shape;55;g14cb79b9a77_0_3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g14cb79b9a77_0_31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7" name="Shape 57"/>
        <p:cNvGrpSpPr/>
        <p:nvPr/>
      </p:nvGrpSpPr>
      <p:grpSpPr>
        <a:xfrm>
          <a:off x="0" y="0"/>
          <a:ext cx="0" cy="0"/>
          <a:chOff x="0" y="0"/>
          <a:chExt cx="0" cy="0"/>
        </a:xfrm>
      </p:grpSpPr>
      <p:pic>
        <p:nvPicPr>
          <p:cNvPr id="58" name="Google Shape;58;g14cb79b9a77_0_322"/>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59" name="Google Shape;59;g14cb79b9a77_0_32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4cb79b9a77_0_3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4cb79b9a77_0_32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2" name="Shape 62"/>
        <p:cNvGrpSpPr/>
        <p:nvPr/>
      </p:nvGrpSpPr>
      <p:grpSpPr>
        <a:xfrm>
          <a:off x="0" y="0"/>
          <a:ext cx="0" cy="0"/>
          <a:chOff x="0" y="0"/>
          <a:chExt cx="0" cy="0"/>
        </a:xfrm>
      </p:grpSpPr>
      <p:sp>
        <p:nvSpPr>
          <p:cNvPr id="63" name="Google Shape;63;g14cb79b9a77_0_32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4" name="Google Shape;64;g14cb79b9a77_0_32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65" name="Google Shape;65;g14cb79b9a77_0_32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6" name="Google Shape;66;g14cb79b9a77_0_3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g14cb79b9a77_0_32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8" name="Shape 68"/>
        <p:cNvGrpSpPr/>
        <p:nvPr/>
      </p:nvGrpSpPr>
      <p:grpSpPr>
        <a:xfrm>
          <a:off x="0" y="0"/>
          <a:ext cx="0" cy="0"/>
          <a:chOff x="0" y="0"/>
          <a:chExt cx="0" cy="0"/>
        </a:xfrm>
      </p:grpSpPr>
      <p:pic>
        <p:nvPicPr>
          <p:cNvPr id="69" name="Google Shape;69;g14cb79b9a77_0_333"/>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70" name="Google Shape;70;g14cb79b9a77_0_33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4cb79b9a77_0_3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4cb79b9a77_0_33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3" name="Shape 73"/>
        <p:cNvGrpSpPr/>
        <p:nvPr/>
      </p:nvGrpSpPr>
      <p:grpSpPr>
        <a:xfrm>
          <a:off x="0" y="0"/>
          <a:ext cx="0" cy="0"/>
          <a:chOff x="0" y="0"/>
          <a:chExt cx="0" cy="0"/>
        </a:xfrm>
      </p:grpSpPr>
      <p:pic>
        <p:nvPicPr>
          <p:cNvPr id="74" name="Google Shape;74;g14cb79b9a77_0_338"/>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75" name="Google Shape;75;g14cb79b9a77_0_33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4cb79b9a77_0_3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77" name="Shape 77"/>
        <p:cNvGrpSpPr/>
        <p:nvPr/>
      </p:nvGrpSpPr>
      <p:grpSpPr>
        <a:xfrm>
          <a:off x="0" y="0"/>
          <a:ext cx="0" cy="0"/>
          <a:chOff x="0" y="0"/>
          <a:chExt cx="0" cy="0"/>
        </a:xfrm>
      </p:grpSpPr>
      <p:sp>
        <p:nvSpPr>
          <p:cNvPr id="78" name="Google Shape;78;g14cb79b9a77_0_34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g14cb79b9a77_0_34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80" name="Google Shape;80;g14cb79b9a77_0_34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4cb79b9a77_0_3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2" name="Shape 82"/>
        <p:cNvGrpSpPr/>
        <p:nvPr/>
      </p:nvGrpSpPr>
      <p:grpSpPr>
        <a:xfrm>
          <a:off x="0" y="0"/>
          <a:ext cx="0" cy="0"/>
          <a:chOff x="0" y="0"/>
          <a:chExt cx="0" cy="0"/>
        </a:xfrm>
      </p:grpSpPr>
      <p:sp>
        <p:nvSpPr>
          <p:cNvPr id="83" name="Google Shape;83;g14cb79b9a77_0_347"/>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4" name="Google Shape;84;g14cb79b9a77_0_34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87" name="Shape 87"/>
        <p:cNvGrpSpPr/>
        <p:nvPr/>
      </p:nvGrpSpPr>
      <p:grpSpPr>
        <a:xfrm>
          <a:off x="0" y="0"/>
          <a:ext cx="0" cy="0"/>
          <a:chOff x="0" y="0"/>
          <a:chExt cx="0" cy="0"/>
        </a:xfrm>
      </p:grpSpPr>
      <p:pic>
        <p:nvPicPr>
          <p:cNvPr id="88" name="Google Shape;88;g14cb79b9a77_0_16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89" name="Google Shape;89;g14cb79b9a77_0_16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0" name="Google Shape;90;g14cb79b9a77_0_16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91" name="Shape 91"/>
        <p:cNvGrpSpPr/>
        <p:nvPr/>
      </p:nvGrpSpPr>
      <p:grpSpPr>
        <a:xfrm>
          <a:off x="0" y="0"/>
          <a:ext cx="0" cy="0"/>
          <a:chOff x="0" y="0"/>
          <a:chExt cx="0" cy="0"/>
        </a:xfrm>
      </p:grpSpPr>
      <p:pic>
        <p:nvPicPr>
          <p:cNvPr id="92" name="Google Shape;92;g14cb79b9a77_0_17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3" name="Google Shape;93;g14cb79b9a77_0_17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4" name="Google Shape;94;g14cb79b9a77_0_17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5" name="Shape 95"/>
        <p:cNvGrpSpPr/>
        <p:nvPr/>
      </p:nvGrpSpPr>
      <p:grpSpPr>
        <a:xfrm>
          <a:off x="0" y="0"/>
          <a:ext cx="0" cy="0"/>
          <a:chOff x="0" y="0"/>
          <a:chExt cx="0" cy="0"/>
        </a:xfrm>
      </p:grpSpPr>
      <p:pic>
        <p:nvPicPr>
          <p:cNvPr id="96" name="Google Shape;96;g14cb79b9a77_0_16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7" name="Google Shape;97;g14cb79b9a77_0_161"/>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98" name="Shape 98"/>
        <p:cNvGrpSpPr/>
        <p:nvPr/>
      </p:nvGrpSpPr>
      <p:grpSpPr>
        <a:xfrm>
          <a:off x="0" y="0"/>
          <a:ext cx="0" cy="0"/>
          <a:chOff x="0" y="0"/>
          <a:chExt cx="0" cy="0"/>
        </a:xfrm>
      </p:grpSpPr>
      <p:pic>
        <p:nvPicPr>
          <p:cNvPr id="99" name="Google Shape;99;g14cb79b9a77_0_16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0" name="Google Shape;100;g14cb79b9a77_0_16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1" name="Google Shape;101;g14cb79b9a77_0_16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2" name="Shape 102"/>
        <p:cNvGrpSpPr/>
        <p:nvPr/>
      </p:nvGrpSpPr>
      <p:grpSpPr>
        <a:xfrm>
          <a:off x="0" y="0"/>
          <a:ext cx="0" cy="0"/>
          <a:chOff x="0" y="0"/>
          <a:chExt cx="0" cy="0"/>
        </a:xfrm>
      </p:grpSpPr>
      <p:sp>
        <p:nvSpPr>
          <p:cNvPr id="103" name="Google Shape;103;g14cb79b9a77_0_17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g14cb79b9a77_0_17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05" name="Google Shape;105;g14cb79b9a77_0_17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6" name="Google Shape;106;g14cb79b9a77_0_17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07" name="Shape 107"/>
        <p:cNvGrpSpPr/>
        <p:nvPr/>
      </p:nvGrpSpPr>
      <p:grpSpPr>
        <a:xfrm>
          <a:off x="0" y="0"/>
          <a:ext cx="0" cy="0"/>
          <a:chOff x="0" y="0"/>
          <a:chExt cx="0" cy="0"/>
        </a:xfrm>
      </p:grpSpPr>
      <p:pic>
        <p:nvPicPr>
          <p:cNvPr id="108" name="Google Shape;108;g14cb79b9a77_0_18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9" name="Google Shape;109;g14cb79b9a77_0_18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0" name="Google Shape;110;g14cb79b9a77_0_18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11" name="Shape 111"/>
        <p:cNvGrpSpPr/>
        <p:nvPr/>
      </p:nvGrpSpPr>
      <p:grpSpPr>
        <a:xfrm>
          <a:off x="0" y="0"/>
          <a:ext cx="0" cy="0"/>
          <a:chOff x="0" y="0"/>
          <a:chExt cx="0" cy="0"/>
        </a:xfrm>
      </p:grpSpPr>
      <p:pic>
        <p:nvPicPr>
          <p:cNvPr id="112" name="Google Shape;112;g14cb79b9a77_0_18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3" name="Google Shape;113;g14cb79b9a77_0_18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14" name="Shape 114"/>
        <p:cNvGrpSpPr/>
        <p:nvPr/>
      </p:nvGrpSpPr>
      <p:grpSpPr>
        <a:xfrm>
          <a:off x="0" y="0"/>
          <a:ext cx="0" cy="0"/>
          <a:chOff x="0" y="0"/>
          <a:chExt cx="0" cy="0"/>
        </a:xfrm>
      </p:grpSpPr>
      <p:sp>
        <p:nvSpPr>
          <p:cNvPr id="115" name="Google Shape;115;g14cb79b9a77_0_18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6" name="Google Shape;116;g14cb79b9a77_0_18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17" name="Google Shape;117;g14cb79b9a77_0_18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8" name="Google Shape;118;g14cb79b9a77_0_18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21" name="Shape 121"/>
        <p:cNvGrpSpPr/>
        <p:nvPr/>
      </p:nvGrpSpPr>
      <p:grpSpPr>
        <a:xfrm>
          <a:off x="0" y="0"/>
          <a:ext cx="0" cy="0"/>
          <a:chOff x="0" y="0"/>
          <a:chExt cx="0" cy="0"/>
        </a:xfrm>
      </p:grpSpPr>
      <p:sp>
        <p:nvSpPr>
          <p:cNvPr id="122" name="Google Shape;122;g14cb79b9a77_0_48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3" name="Google Shape;123;g14cb79b9a77_0_480"/>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124" name="Google Shape;124;g14cb79b9a77_0_48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5" name="Google Shape;125;g14cb79b9a77_0_48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26" name="Shape 126"/>
        <p:cNvGrpSpPr/>
        <p:nvPr/>
      </p:nvGrpSpPr>
      <p:grpSpPr>
        <a:xfrm>
          <a:off x="0" y="0"/>
          <a:ext cx="0" cy="0"/>
          <a:chOff x="0" y="0"/>
          <a:chExt cx="0" cy="0"/>
        </a:xfrm>
      </p:grpSpPr>
      <p:sp>
        <p:nvSpPr>
          <p:cNvPr id="127" name="Google Shape;127;g14cb79b9a77_0_4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8" name="Google Shape;128;g14cb79b9a77_0_453"/>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29" name="Google Shape;129;g14cb79b9a77_0_453"/>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130" name="Google Shape;130;g14cb79b9a77_0_45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1" name="Google Shape;131;g14cb79b9a77_0_45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32" name="Shape 132"/>
        <p:cNvGrpSpPr/>
        <p:nvPr/>
      </p:nvGrpSpPr>
      <p:grpSpPr>
        <a:xfrm>
          <a:off x="0" y="0"/>
          <a:ext cx="0" cy="0"/>
          <a:chOff x="0" y="0"/>
          <a:chExt cx="0" cy="0"/>
        </a:xfrm>
      </p:grpSpPr>
      <p:pic>
        <p:nvPicPr>
          <p:cNvPr id="133" name="Google Shape;133;g14cb79b9a77_0_45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34" name="Google Shape;134;g14cb79b9a77_0_45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5" name="Google Shape;135;g14cb79b9a77_0_4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6" name="Google Shape;136;g14cb79b9a77_0_45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37" name="Shape 137"/>
        <p:cNvGrpSpPr/>
        <p:nvPr/>
      </p:nvGrpSpPr>
      <p:grpSpPr>
        <a:xfrm>
          <a:off x="0" y="0"/>
          <a:ext cx="0" cy="0"/>
          <a:chOff x="0" y="0"/>
          <a:chExt cx="0" cy="0"/>
        </a:xfrm>
      </p:grpSpPr>
      <p:pic>
        <p:nvPicPr>
          <p:cNvPr id="138" name="Google Shape;138;g14cb79b9a77_0_464"/>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39" name="Google Shape;139;g14cb79b9a77_0_46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0" name="Google Shape;140;g14cb79b9a77_0_4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1" name="Google Shape;141;g14cb79b9a77_0_46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42" name="Shape 142"/>
        <p:cNvGrpSpPr/>
        <p:nvPr/>
      </p:nvGrpSpPr>
      <p:grpSpPr>
        <a:xfrm>
          <a:off x="0" y="0"/>
          <a:ext cx="0" cy="0"/>
          <a:chOff x="0" y="0"/>
          <a:chExt cx="0" cy="0"/>
        </a:xfrm>
      </p:grpSpPr>
      <p:sp>
        <p:nvSpPr>
          <p:cNvPr id="143" name="Google Shape;143;g14cb79b9a77_0_469"/>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44" name="Google Shape;144;g14cb79b9a77_0_46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45" name="Google Shape;145;g14cb79b9a77_0_46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6" name="Google Shape;146;g14cb79b9a77_0_46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7" name="Google Shape;147;g14cb79b9a77_0_46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8" name="Shape 148"/>
        <p:cNvGrpSpPr/>
        <p:nvPr/>
      </p:nvGrpSpPr>
      <p:grpSpPr>
        <a:xfrm>
          <a:off x="0" y="0"/>
          <a:ext cx="0" cy="0"/>
          <a:chOff x="0" y="0"/>
          <a:chExt cx="0" cy="0"/>
        </a:xfrm>
      </p:grpSpPr>
      <p:pic>
        <p:nvPicPr>
          <p:cNvPr id="149" name="Google Shape;149;g14cb79b9a77_0_47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50" name="Google Shape;150;g14cb79b9a77_0_47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51" name="Google Shape;151;g14cb79b9a77_0_47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2" name="Google Shape;152;g14cb79b9a77_0_47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53" name="Shape 153"/>
        <p:cNvGrpSpPr/>
        <p:nvPr/>
      </p:nvGrpSpPr>
      <p:grpSpPr>
        <a:xfrm>
          <a:off x="0" y="0"/>
          <a:ext cx="0" cy="0"/>
          <a:chOff x="0" y="0"/>
          <a:chExt cx="0" cy="0"/>
        </a:xfrm>
      </p:grpSpPr>
      <p:pic>
        <p:nvPicPr>
          <p:cNvPr id="154" name="Google Shape;154;g14cb79b9a77_0_48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155" name="Google Shape;155;g14cb79b9a77_0_48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56" name="Google Shape;156;g14cb79b9a77_0_48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57" name="Shape 157"/>
        <p:cNvGrpSpPr/>
        <p:nvPr/>
      </p:nvGrpSpPr>
      <p:grpSpPr>
        <a:xfrm>
          <a:off x="0" y="0"/>
          <a:ext cx="0" cy="0"/>
          <a:chOff x="0" y="0"/>
          <a:chExt cx="0" cy="0"/>
        </a:xfrm>
      </p:grpSpPr>
      <p:sp>
        <p:nvSpPr>
          <p:cNvPr id="158" name="Google Shape;158;g14cb79b9a77_0_48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g14cb79b9a77_0_489"/>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160" name="Google Shape;160;g14cb79b9a77_0_4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61" name="Google Shape;161;g14cb79b9a77_0_48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62" name="Shape 162"/>
        <p:cNvGrpSpPr/>
        <p:nvPr/>
      </p:nvGrpSpPr>
      <p:grpSpPr>
        <a:xfrm>
          <a:off x="0" y="0"/>
          <a:ext cx="0" cy="0"/>
          <a:chOff x="0" y="0"/>
          <a:chExt cx="0" cy="0"/>
        </a:xfrm>
      </p:grpSpPr>
      <p:sp>
        <p:nvSpPr>
          <p:cNvPr id="163" name="Google Shape;163;g14cb79b9a77_0_494"/>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64" name="Google Shape;164;g14cb79b9a77_0_4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67" name="Shape 167"/>
        <p:cNvGrpSpPr/>
        <p:nvPr/>
      </p:nvGrpSpPr>
      <p:grpSpPr>
        <a:xfrm>
          <a:off x="0" y="0"/>
          <a:ext cx="0" cy="0"/>
          <a:chOff x="0" y="0"/>
          <a:chExt cx="0" cy="0"/>
        </a:xfrm>
      </p:grpSpPr>
      <p:sp>
        <p:nvSpPr>
          <p:cNvPr id="168" name="Google Shape;168;g25eb87009b4_0_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g25eb87009b4_0_5"/>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70" name="Google Shape;170;g25eb87009b4_0_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71" name="Google Shape;171;g25eb87009b4_0_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72" name="Shape 172"/>
        <p:cNvGrpSpPr/>
        <p:nvPr/>
      </p:nvGrpSpPr>
      <p:grpSpPr>
        <a:xfrm>
          <a:off x="0" y="0"/>
          <a:ext cx="0" cy="0"/>
          <a:chOff x="0" y="0"/>
          <a:chExt cx="0" cy="0"/>
        </a:xfrm>
      </p:grpSpPr>
      <p:sp>
        <p:nvSpPr>
          <p:cNvPr id="173" name="Google Shape;173;g16c5c376a11_0_73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g16c5c376a11_0_735"/>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75" name="Google Shape;175;g16c5c376a11_0_73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6" name="Google Shape;176;g16c5c376a11_0_73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77" name="Shape 177"/>
        <p:cNvGrpSpPr/>
        <p:nvPr/>
      </p:nvGrpSpPr>
      <p:grpSpPr>
        <a:xfrm>
          <a:off x="0" y="0"/>
          <a:ext cx="0" cy="0"/>
          <a:chOff x="0" y="0"/>
          <a:chExt cx="0" cy="0"/>
        </a:xfrm>
      </p:grpSpPr>
      <p:pic>
        <p:nvPicPr>
          <p:cNvPr id="178" name="Google Shape;178;g16c5c376a11_0_72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9" name="Google Shape;179;g16c5c376a11_0_72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0" name="Google Shape;180;g16c5c376a11_0_72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81" name="Shape 181"/>
        <p:cNvGrpSpPr/>
        <p:nvPr/>
      </p:nvGrpSpPr>
      <p:grpSpPr>
        <a:xfrm>
          <a:off x="0" y="0"/>
          <a:ext cx="0" cy="0"/>
          <a:chOff x="0" y="0"/>
          <a:chExt cx="0" cy="0"/>
        </a:xfrm>
      </p:grpSpPr>
      <p:pic>
        <p:nvPicPr>
          <p:cNvPr id="182" name="Google Shape;182;g16c5c376a11_0_72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83" name="Google Shape;183;g16c5c376a11_0_720"/>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84" name="Shape 184"/>
        <p:cNvGrpSpPr/>
        <p:nvPr/>
      </p:nvGrpSpPr>
      <p:grpSpPr>
        <a:xfrm>
          <a:off x="0" y="0"/>
          <a:ext cx="0" cy="0"/>
          <a:chOff x="0" y="0"/>
          <a:chExt cx="0" cy="0"/>
        </a:xfrm>
      </p:grpSpPr>
      <p:pic>
        <p:nvPicPr>
          <p:cNvPr id="185" name="Google Shape;185;g16c5c376a11_0_72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86" name="Google Shape;186;g16c5c376a11_0_72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7" name="Google Shape;187;g16c5c376a11_0_72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8" name="Shape 18"/>
        <p:cNvGrpSpPr/>
        <p:nvPr/>
      </p:nvGrpSpPr>
      <p:grpSpPr>
        <a:xfrm>
          <a:off x="0" y="0"/>
          <a:ext cx="0" cy="0"/>
          <a:chOff x="0" y="0"/>
          <a:chExt cx="0" cy="0"/>
        </a:xfrm>
      </p:grpSpPr>
      <p:sp>
        <p:nvSpPr>
          <p:cNvPr id="19" name="Google Shape;19;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 name="Google Shape;20;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1" name="Google Shape;21;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2" name="Google Shape;22;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88" name="Shape 188"/>
        <p:cNvGrpSpPr/>
        <p:nvPr/>
      </p:nvGrpSpPr>
      <p:grpSpPr>
        <a:xfrm>
          <a:off x="0" y="0"/>
          <a:ext cx="0" cy="0"/>
          <a:chOff x="0" y="0"/>
          <a:chExt cx="0" cy="0"/>
        </a:xfrm>
      </p:grpSpPr>
      <p:pic>
        <p:nvPicPr>
          <p:cNvPr id="189" name="Google Shape;189;g16c5c376a11_0_73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90" name="Google Shape;190;g16c5c376a11_0_73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91" name="Google Shape;191;g16c5c376a11_0_7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92" name="Shape 192"/>
        <p:cNvGrpSpPr/>
        <p:nvPr/>
      </p:nvGrpSpPr>
      <p:grpSpPr>
        <a:xfrm>
          <a:off x="0" y="0"/>
          <a:ext cx="0" cy="0"/>
          <a:chOff x="0" y="0"/>
          <a:chExt cx="0" cy="0"/>
        </a:xfrm>
      </p:grpSpPr>
      <p:pic>
        <p:nvPicPr>
          <p:cNvPr id="193" name="Google Shape;193;g16c5c376a11_0_74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94" name="Google Shape;194;g16c5c376a11_0_74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95" name="Google Shape;195;g16c5c376a11_0_74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96" name="Shape 196"/>
        <p:cNvGrpSpPr/>
        <p:nvPr/>
      </p:nvGrpSpPr>
      <p:grpSpPr>
        <a:xfrm>
          <a:off x="0" y="0"/>
          <a:ext cx="0" cy="0"/>
          <a:chOff x="0" y="0"/>
          <a:chExt cx="0" cy="0"/>
        </a:xfrm>
      </p:grpSpPr>
      <p:pic>
        <p:nvPicPr>
          <p:cNvPr id="197" name="Google Shape;197;g16c5c376a11_0_7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98" name="Google Shape;198;g16c5c376a11_0_7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99" name="Shape 199"/>
        <p:cNvGrpSpPr/>
        <p:nvPr/>
      </p:nvGrpSpPr>
      <p:grpSpPr>
        <a:xfrm>
          <a:off x="0" y="0"/>
          <a:ext cx="0" cy="0"/>
          <a:chOff x="0" y="0"/>
          <a:chExt cx="0" cy="0"/>
        </a:xfrm>
      </p:grpSpPr>
      <p:sp>
        <p:nvSpPr>
          <p:cNvPr id="200" name="Google Shape;200;g16c5c376a11_0_74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1" name="Google Shape;201;g16c5c376a11_0_74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02" name="Google Shape;202;g16c5c376a11_0_74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03" name="Google Shape;203;g16c5c376a11_0_74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spTree>
      <p:nvGrpSpPr>
        <p:cNvPr id="206" name="Shape 206"/>
        <p:cNvGrpSpPr/>
        <p:nvPr/>
      </p:nvGrpSpPr>
      <p:grpSpPr>
        <a:xfrm>
          <a:off x="0" y="0"/>
          <a:ext cx="0" cy="0"/>
          <a:chOff x="0" y="0"/>
          <a:chExt cx="0" cy="0"/>
        </a:xfrm>
      </p:grpSpPr>
      <p:pic>
        <p:nvPicPr>
          <p:cNvPr id="207" name="Google Shape;207;g175a4b56ed1_1_2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8" name="Google Shape;208;g175a4b56ed1_1_24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09" name="Google Shape;209;g175a4b56ed1_1_241"/>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210" name="Shape 210"/>
        <p:cNvGrpSpPr/>
        <p:nvPr/>
      </p:nvGrpSpPr>
      <p:grpSpPr>
        <a:xfrm>
          <a:off x="0" y="0"/>
          <a:ext cx="0" cy="0"/>
          <a:chOff x="0" y="0"/>
          <a:chExt cx="0" cy="0"/>
        </a:xfrm>
      </p:grpSpPr>
      <p:pic>
        <p:nvPicPr>
          <p:cNvPr id="211" name="Google Shape;211;g175a4b56ed1_1_24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12" name="Google Shape;212;g175a4b56ed1_1_245"/>
          <p:cNvPicPr preferRelativeResize="0"/>
          <p:nvPr/>
        </p:nvPicPr>
        <p:blipFill rotWithShape="1">
          <a:blip r:embed="rId3">
            <a:alphaModFix/>
          </a:blip>
          <a:srcRect b="-2272" l="-4222" r="-3757" t="-2439"/>
          <a:stretch/>
        </p:blipFill>
        <p:spPr>
          <a:xfrm rot="-5400000">
            <a:off x="7053065" y="3090187"/>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213" name="Shape 213"/>
        <p:cNvGrpSpPr/>
        <p:nvPr/>
      </p:nvGrpSpPr>
      <p:grpSpPr>
        <a:xfrm>
          <a:off x="0" y="0"/>
          <a:ext cx="0" cy="0"/>
          <a:chOff x="0" y="0"/>
          <a:chExt cx="0" cy="0"/>
        </a:xfrm>
      </p:grpSpPr>
      <p:pic>
        <p:nvPicPr>
          <p:cNvPr id="214" name="Google Shape;214;g175a4b56ed1_1_24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15" name="Google Shape;215;g175a4b56ed1_1_24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6" name="Google Shape;216;g175a4b56ed1_1_248"/>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spTree>
      <p:nvGrpSpPr>
        <p:cNvPr id="217" name="Shape 217"/>
        <p:cNvGrpSpPr/>
        <p:nvPr/>
      </p:nvGrpSpPr>
      <p:grpSpPr>
        <a:xfrm>
          <a:off x="0" y="0"/>
          <a:ext cx="0" cy="0"/>
          <a:chOff x="0" y="0"/>
          <a:chExt cx="0" cy="0"/>
        </a:xfrm>
      </p:grpSpPr>
      <p:pic>
        <p:nvPicPr>
          <p:cNvPr id="218" name="Google Shape;218;g175a4b56ed1_1_25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19" name="Google Shape;219;g175a4b56ed1_1_25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20" name="Google Shape;220;g175a4b56ed1_1_252"/>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1" name="Shape 221"/>
        <p:cNvGrpSpPr/>
        <p:nvPr/>
      </p:nvGrpSpPr>
      <p:grpSpPr>
        <a:xfrm>
          <a:off x="0" y="0"/>
          <a:ext cx="0" cy="0"/>
          <a:chOff x="0" y="0"/>
          <a:chExt cx="0" cy="0"/>
        </a:xfrm>
      </p:grpSpPr>
      <p:sp>
        <p:nvSpPr>
          <p:cNvPr id="222" name="Google Shape;222;g175a4b56ed1_1_25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3" name="Google Shape;223;g175a4b56ed1_1_25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24" name="Google Shape;224;g175a4b56ed1_1_25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25" name="Google Shape;225;g175a4b56ed1_1_256"/>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spTree>
      <p:nvGrpSpPr>
        <p:cNvPr id="226" name="Shape 226"/>
        <p:cNvGrpSpPr/>
        <p:nvPr/>
      </p:nvGrpSpPr>
      <p:grpSpPr>
        <a:xfrm>
          <a:off x="0" y="0"/>
          <a:ext cx="0" cy="0"/>
          <a:chOff x="0" y="0"/>
          <a:chExt cx="0" cy="0"/>
        </a:xfrm>
      </p:grpSpPr>
      <p:pic>
        <p:nvPicPr>
          <p:cNvPr id="227" name="Google Shape;227;g175a4b56ed1_1_26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28" name="Google Shape;228;g175a4b56ed1_1_26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29" name="Google Shape;229;g175a4b56ed1_1_261"/>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3" name="Shape 23"/>
        <p:cNvGrpSpPr/>
        <p:nvPr/>
      </p:nvGrpSpPr>
      <p:grpSpPr>
        <a:xfrm>
          <a:off x="0" y="0"/>
          <a:ext cx="0" cy="0"/>
          <a:chOff x="0" y="0"/>
          <a:chExt cx="0" cy="0"/>
        </a:xfrm>
      </p:grpSpPr>
      <p:pic>
        <p:nvPicPr>
          <p:cNvPr id="24" name="Google Shape;24;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5" name="Google Shape;25;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230" name="Shape 230"/>
        <p:cNvGrpSpPr/>
        <p:nvPr/>
      </p:nvGrpSpPr>
      <p:grpSpPr>
        <a:xfrm>
          <a:off x="0" y="0"/>
          <a:ext cx="0" cy="0"/>
          <a:chOff x="0" y="0"/>
          <a:chExt cx="0" cy="0"/>
        </a:xfrm>
      </p:grpSpPr>
      <p:pic>
        <p:nvPicPr>
          <p:cNvPr id="231" name="Google Shape;231;g175a4b56ed1_1_26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234" name="Shape 234"/>
        <p:cNvGrpSpPr/>
        <p:nvPr/>
      </p:nvGrpSpPr>
      <p:grpSpPr>
        <a:xfrm>
          <a:off x="0" y="0"/>
          <a:ext cx="0" cy="0"/>
          <a:chOff x="0" y="0"/>
          <a:chExt cx="0" cy="0"/>
        </a:xfrm>
      </p:grpSpPr>
      <p:pic>
        <p:nvPicPr>
          <p:cNvPr id="235" name="Google Shape;235;g220b310f5ab_0_7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36" name="Google Shape;236;g220b310f5ab_0_76"/>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37" name="Shape 237"/>
        <p:cNvGrpSpPr/>
        <p:nvPr/>
      </p:nvGrpSpPr>
      <p:grpSpPr>
        <a:xfrm>
          <a:off x="0" y="0"/>
          <a:ext cx="0" cy="0"/>
          <a:chOff x="0" y="0"/>
          <a:chExt cx="0" cy="0"/>
        </a:xfrm>
      </p:grpSpPr>
      <p:pic>
        <p:nvPicPr>
          <p:cNvPr id="238" name="Google Shape;238;g220b310f5ab_0_7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39" name="Google Shape;239;g220b310f5ab_0_7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40" name="Google Shape;240;g220b310f5ab_0_7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241" name="Shape 241"/>
        <p:cNvGrpSpPr/>
        <p:nvPr/>
      </p:nvGrpSpPr>
      <p:grpSpPr>
        <a:xfrm>
          <a:off x="0" y="0"/>
          <a:ext cx="0" cy="0"/>
          <a:chOff x="0" y="0"/>
          <a:chExt cx="0" cy="0"/>
        </a:xfrm>
      </p:grpSpPr>
      <p:pic>
        <p:nvPicPr>
          <p:cNvPr id="242" name="Google Shape;242;g220b310f5ab_0_8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43" name="Google Shape;243;g220b310f5ab_0_8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44" name="Google Shape;244;g220b310f5ab_0_8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45" name="Shape 245"/>
        <p:cNvGrpSpPr/>
        <p:nvPr/>
      </p:nvGrpSpPr>
      <p:grpSpPr>
        <a:xfrm>
          <a:off x="0" y="0"/>
          <a:ext cx="0" cy="0"/>
          <a:chOff x="0" y="0"/>
          <a:chExt cx="0" cy="0"/>
        </a:xfrm>
      </p:grpSpPr>
      <p:pic>
        <p:nvPicPr>
          <p:cNvPr id="246" name="Google Shape;246;g220b310f5ab_0_8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47" name="Google Shape;247;g220b310f5ab_0_8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48" name="Google Shape;248;g220b310f5ab_0_8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49" name="Shape 249"/>
        <p:cNvGrpSpPr/>
        <p:nvPr/>
      </p:nvGrpSpPr>
      <p:grpSpPr>
        <a:xfrm>
          <a:off x="0" y="0"/>
          <a:ext cx="0" cy="0"/>
          <a:chOff x="0" y="0"/>
          <a:chExt cx="0" cy="0"/>
        </a:xfrm>
      </p:grpSpPr>
      <p:sp>
        <p:nvSpPr>
          <p:cNvPr id="250" name="Google Shape;250;g220b310f5ab_0_9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1" name="Google Shape;251;g220b310f5ab_0_9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52" name="Google Shape;252;g220b310f5ab_0_9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53" name="Google Shape;253;g220b310f5ab_0_9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54" name="Shape 254"/>
        <p:cNvGrpSpPr/>
        <p:nvPr/>
      </p:nvGrpSpPr>
      <p:grpSpPr>
        <a:xfrm>
          <a:off x="0" y="0"/>
          <a:ext cx="0" cy="0"/>
          <a:chOff x="0" y="0"/>
          <a:chExt cx="0" cy="0"/>
        </a:xfrm>
      </p:grpSpPr>
      <p:pic>
        <p:nvPicPr>
          <p:cNvPr id="255" name="Google Shape;255;g220b310f5ab_0_9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56" name="Google Shape;256;g220b310f5ab_0_9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57" name="Google Shape;257;g220b310f5ab_0_9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258" name="Shape 258"/>
        <p:cNvGrpSpPr/>
        <p:nvPr/>
      </p:nvGrpSpPr>
      <p:grpSpPr>
        <a:xfrm>
          <a:off x="0" y="0"/>
          <a:ext cx="0" cy="0"/>
          <a:chOff x="0" y="0"/>
          <a:chExt cx="0" cy="0"/>
        </a:xfrm>
      </p:grpSpPr>
      <p:pic>
        <p:nvPicPr>
          <p:cNvPr id="259" name="Google Shape;259;g220b310f5ab_0_10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60" name="Google Shape;260;g220b310f5ab_0_10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61" name="Shape 261"/>
        <p:cNvGrpSpPr/>
        <p:nvPr/>
      </p:nvGrpSpPr>
      <p:grpSpPr>
        <a:xfrm>
          <a:off x="0" y="0"/>
          <a:ext cx="0" cy="0"/>
          <a:chOff x="0" y="0"/>
          <a:chExt cx="0" cy="0"/>
        </a:xfrm>
      </p:grpSpPr>
      <p:sp>
        <p:nvSpPr>
          <p:cNvPr id="262" name="Google Shape;262;g220b310f5ab_0_10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3" name="Google Shape;263;g220b310f5ab_0_103"/>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64" name="Google Shape;264;g220b310f5ab_0_10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5" name="Google Shape;265;g220b310f5ab_0_10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1" name="Shape 41"/>
        <p:cNvGrpSpPr/>
        <p:nvPr/>
      </p:nvGrpSpPr>
      <p:grpSpPr>
        <a:xfrm>
          <a:off x="0" y="0"/>
          <a:ext cx="0" cy="0"/>
          <a:chOff x="0" y="0"/>
          <a:chExt cx="0" cy="0"/>
        </a:xfrm>
      </p:grpSpPr>
      <p:sp>
        <p:nvSpPr>
          <p:cNvPr id="42" name="Google Shape;42;g14cb79b9a77_0_30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14cb79b9a77_0_306"/>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44" name="Google Shape;44;g14cb79b9a77_0_3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5" name="Google Shape;45;g14cb79b9a77_0_30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0" Type="http://schemas.openxmlformats.org/officeDocument/2006/relationships/theme" Target="../theme/theme7.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theme" Target="../theme/theme2.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10" Type="http://schemas.openxmlformats.org/officeDocument/2006/relationships/theme" Target="../theme/theme1.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10" Type="http://schemas.openxmlformats.org/officeDocument/2006/relationships/theme" Target="../theme/theme4.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theme" Target="../theme/theme6.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 name="Shape 39"/>
        <p:cNvGrpSpPr/>
        <p:nvPr/>
      </p:nvGrpSpPr>
      <p:grpSpPr>
        <a:xfrm>
          <a:off x="0" y="0"/>
          <a:ext cx="0" cy="0"/>
          <a:chOff x="0" y="0"/>
          <a:chExt cx="0" cy="0"/>
        </a:xfrm>
      </p:grpSpPr>
      <p:sp>
        <p:nvSpPr>
          <p:cNvPr id="40" name="Google Shape;40;g14cb79b9a77_0_3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5" name="Shape 85"/>
        <p:cNvGrpSpPr/>
        <p:nvPr/>
      </p:nvGrpSpPr>
      <p:grpSpPr>
        <a:xfrm>
          <a:off x="0" y="0"/>
          <a:ext cx="0" cy="0"/>
          <a:chOff x="0" y="0"/>
          <a:chExt cx="0" cy="0"/>
        </a:xfrm>
      </p:grpSpPr>
      <p:sp>
        <p:nvSpPr>
          <p:cNvPr id="86" name="Google Shape;86;g14cb79b9a77_0_1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9" name="Shape 119"/>
        <p:cNvGrpSpPr/>
        <p:nvPr/>
      </p:nvGrpSpPr>
      <p:grpSpPr>
        <a:xfrm>
          <a:off x="0" y="0"/>
          <a:ext cx="0" cy="0"/>
          <a:chOff x="0" y="0"/>
          <a:chExt cx="0" cy="0"/>
        </a:xfrm>
      </p:grpSpPr>
      <p:sp>
        <p:nvSpPr>
          <p:cNvPr id="120" name="Google Shape;120;g14cb79b9a77_0_4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5" name="Shape 165"/>
        <p:cNvGrpSpPr/>
        <p:nvPr/>
      </p:nvGrpSpPr>
      <p:grpSpPr>
        <a:xfrm>
          <a:off x="0" y="0"/>
          <a:ext cx="0" cy="0"/>
          <a:chOff x="0" y="0"/>
          <a:chExt cx="0" cy="0"/>
        </a:xfrm>
      </p:grpSpPr>
      <p:sp>
        <p:nvSpPr>
          <p:cNvPr id="166" name="Google Shape;166;g16c5c376a11_0_7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543B3"/>
        </a:solidFill>
      </p:bgPr>
    </p:bg>
    <p:spTree>
      <p:nvGrpSpPr>
        <p:cNvPr id="204" name="Shape 204"/>
        <p:cNvGrpSpPr/>
        <p:nvPr/>
      </p:nvGrpSpPr>
      <p:grpSpPr>
        <a:xfrm>
          <a:off x="0" y="0"/>
          <a:ext cx="0" cy="0"/>
          <a:chOff x="0" y="0"/>
          <a:chExt cx="0" cy="0"/>
        </a:xfrm>
      </p:grpSpPr>
      <p:sp>
        <p:nvSpPr>
          <p:cNvPr id="205" name="Google Shape;205;g175a4b56ed1_1_2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2" name="Shape 232"/>
        <p:cNvGrpSpPr/>
        <p:nvPr/>
      </p:nvGrpSpPr>
      <p:grpSpPr>
        <a:xfrm>
          <a:off x="0" y="0"/>
          <a:ext cx="0" cy="0"/>
          <a:chOff x="0" y="0"/>
          <a:chExt cx="0" cy="0"/>
        </a:xfrm>
      </p:grpSpPr>
      <p:sp>
        <p:nvSpPr>
          <p:cNvPr id="233" name="Google Shape;233;g220b310f5ab_0_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hyperlink" Target="https://www.bankofengland.co.uk/monetary-policy/inflation/inflation-calculator" TargetMode="External"/><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hyperlink" Target="https://www.youtube.com/watch?v=3dwJYArFsV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 Id="rId3" Type="http://schemas.openxmlformats.org/officeDocument/2006/relationships/hyperlink" Target="http://www.youtube.com/watch?v=7QZRYNjavnI" TargetMode="Externa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7.png"/><Relationship Id="rId7"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7.png"/><Relationship Id="rId7"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hyperlink" Target="https://www.bbc.co.uk/newsround/62038311" TargetMode="External"/><Relationship Id="rId4" Type="http://schemas.openxmlformats.org/officeDocument/2006/relationships/image" Target="../media/image44.png"/><Relationship Id="rId5" Type="http://schemas.openxmlformats.org/officeDocument/2006/relationships/hyperlink" Target="https://www.bbc.co.uk/newsround/6203831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hyperlink" Target="https://www.youtube.com/watch?v=669PyOJJoh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3.xml"/><Relationship Id="rId3" Type="http://schemas.openxmlformats.org/officeDocument/2006/relationships/hyperlink" Target="https://www.citizensadvice.org.uk/debt-and-money/" TargetMode="External"/><Relationship Id="rId4" Type="http://schemas.openxmlformats.org/officeDocument/2006/relationships/image" Target="../media/image43.png"/><Relationship Id="rId5" Type="http://schemas.openxmlformats.org/officeDocument/2006/relationships/image" Target="../media/image46.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hyperlink" Target="https://ftflic.com/learning-hub/" TargetMode="External"/><Relationship Id="rId4" Type="http://schemas.openxmlformats.org/officeDocument/2006/relationships/hyperlink" Target="https://www.ons.gov.uk/economy/inflationandpriceindices/articles/howisinflationaffectingyourhouseholdcosts/2022-03-23" TargetMode="External"/><Relationship Id="rId9" Type="http://schemas.openxmlformats.org/officeDocument/2006/relationships/hyperlink" Target="https://www.bankofengland.co.uk/knowledgebank/will-inflation-in-the-uk-keep-rising" TargetMode="External"/><Relationship Id="rId5" Type="http://schemas.openxmlformats.org/officeDocument/2006/relationships/hyperlink" Target="https://www.bbc.co.uk/news/business-12196322" TargetMode="External"/><Relationship Id="rId6" Type="http://schemas.openxmlformats.org/officeDocument/2006/relationships/hyperlink" Target="https://teenlearner.com/how-does-inflation-affect-me/" TargetMode="External"/><Relationship Id="rId7" Type="http://schemas.openxmlformats.org/officeDocument/2006/relationships/hyperlink" Target="https://www.bankofengland.co.uk/knowledgebank/will-inflation-in-the-uk-keep-rising" TargetMode="External"/><Relationship Id="rId8" Type="http://schemas.openxmlformats.org/officeDocument/2006/relationships/hyperlink" Target="https://www.bankofengland.co.uk/knowledgebank/will-inflation-in-the-uk-keep-ris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s://www.bbc.co.uk/newsround/593200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hyperlink" Target="https://www.youtube.com/watch?v=dI0MVV5UjK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hyperlink" Target="https://www.youtube.com/watch?v=zPT9RIAcgW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s://www.youtube.com/watch?v=KL7V2A190w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269" name="Shape 269"/>
        <p:cNvGrpSpPr/>
        <p:nvPr/>
      </p:nvGrpSpPr>
      <p:grpSpPr>
        <a:xfrm>
          <a:off x="0" y="0"/>
          <a:ext cx="0" cy="0"/>
          <a:chOff x="0" y="0"/>
          <a:chExt cx="0" cy="0"/>
        </a:xfrm>
      </p:grpSpPr>
      <p:sp>
        <p:nvSpPr>
          <p:cNvPr id="270" name="Google Shape;270;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3600"/>
              <a:buFont typeface="Arial"/>
              <a:buNone/>
            </a:pPr>
            <a:r>
              <a:t/>
            </a:r>
            <a:endParaRPr b="1" sz="4800">
              <a:solidFill>
                <a:schemeClr val="lt1"/>
              </a:solidFill>
              <a:latin typeface="Lato Black"/>
              <a:ea typeface="Lato Black"/>
              <a:cs typeface="Lato Black"/>
              <a:sym typeface="Lato Black"/>
            </a:endParaRPr>
          </a:p>
          <a:p>
            <a:pPr indent="0" lvl="0" marL="0" rtl="0" algn="l">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How to take care of monthly money</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t/>
            </a:r>
            <a:endParaRPr b="1" sz="4800">
              <a:solidFill>
                <a:schemeClr val="lt1"/>
              </a:solidFill>
              <a:latin typeface="Lato Black"/>
              <a:ea typeface="Lato Black"/>
              <a:cs typeface="Lato Black"/>
              <a:sym typeface="Lato Black"/>
            </a:endParaRPr>
          </a:p>
        </p:txBody>
      </p:sp>
      <p:pic>
        <p:nvPicPr>
          <p:cNvPr id="271" name="Google Shape;271;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pic>
        <p:nvPicPr>
          <p:cNvPr id="272" name="Google Shape;272;p1"/>
          <p:cNvPicPr preferRelativeResize="0"/>
          <p:nvPr/>
        </p:nvPicPr>
        <p:blipFill rotWithShape="1">
          <a:blip r:embed="rId4">
            <a:alphaModFix/>
          </a:blip>
          <a:srcRect b="0" l="0" r="0" t="0"/>
          <a:stretch/>
        </p:blipFill>
        <p:spPr>
          <a:xfrm>
            <a:off x="434324" y="3306997"/>
            <a:ext cx="1053199" cy="1053199"/>
          </a:xfrm>
          <a:prstGeom prst="rect">
            <a:avLst/>
          </a:prstGeom>
          <a:noFill/>
          <a:ln>
            <a:noFill/>
          </a:ln>
        </p:spPr>
      </p:pic>
      <p:sp>
        <p:nvSpPr>
          <p:cNvPr id="273" name="Google Shape;273;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6c5c376a11_0_40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Measuring inflation | Basket of goods </a:t>
            </a:r>
            <a:endParaRPr b="1" i="0" sz="2900" u="none" cap="none" strike="noStrike">
              <a:solidFill>
                <a:srgbClr val="000000"/>
              </a:solidFill>
              <a:latin typeface="Lato"/>
              <a:ea typeface="Lato"/>
              <a:cs typeface="Lato"/>
              <a:sym typeface="Lato"/>
            </a:endParaRPr>
          </a:p>
        </p:txBody>
      </p:sp>
      <p:pic>
        <p:nvPicPr>
          <p:cNvPr id="355" name="Google Shape;355;g16c5c376a11_0_404"/>
          <p:cNvPicPr preferRelativeResize="0"/>
          <p:nvPr/>
        </p:nvPicPr>
        <p:blipFill rotWithShape="1">
          <a:blip r:embed="rId3">
            <a:alphaModFix/>
          </a:blip>
          <a:srcRect b="0" l="48527" r="0" t="0"/>
          <a:stretch/>
        </p:blipFill>
        <p:spPr>
          <a:xfrm>
            <a:off x="5828725" y="1325875"/>
            <a:ext cx="2958027" cy="2865124"/>
          </a:xfrm>
          <a:prstGeom prst="rect">
            <a:avLst/>
          </a:prstGeom>
          <a:noFill/>
          <a:ln>
            <a:noFill/>
          </a:ln>
        </p:spPr>
      </p:pic>
      <p:sp>
        <p:nvSpPr>
          <p:cNvPr id="356" name="Google Shape;356;g16c5c376a11_0_404"/>
          <p:cNvSpPr txBox="1"/>
          <p:nvPr/>
        </p:nvSpPr>
        <p:spPr>
          <a:xfrm>
            <a:off x="379375" y="1268150"/>
            <a:ext cx="4821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231F20"/>
                </a:solidFill>
                <a:latin typeface="Lato"/>
                <a:ea typeface="Lato"/>
                <a:cs typeface="Lato"/>
                <a:sym typeface="Lato"/>
              </a:rPr>
              <a:t>Inflation is measured by tracking how the price of a representative basket of everyday items changes over time.</a:t>
            </a:r>
            <a:endParaRPr b="1" i="0" sz="1800" u="none" cap="none" strike="noStrike">
              <a:solidFill>
                <a:srgbClr val="000000"/>
              </a:solidFill>
              <a:latin typeface="Lato"/>
              <a:ea typeface="Lato"/>
              <a:cs typeface="Lato"/>
              <a:sym typeface="Lato"/>
            </a:endParaRPr>
          </a:p>
        </p:txBody>
      </p:sp>
      <p:sp>
        <p:nvSpPr>
          <p:cNvPr id="357" name="Google Shape;357;g16c5c376a11_0_404"/>
          <p:cNvSpPr txBox="1"/>
          <p:nvPr/>
        </p:nvSpPr>
        <p:spPr>
          <a:xfrm>
            <a:off x="379375" y="1980000"/>
            <a:ext cx="5010600" cy="2530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5"/>
                  </a:ext>
                </a:extLst>
              </a:rPr>
              <a:t>Consumer inflation is measured by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6"/>
                  </a:ext>
                </a:extLst>
              </a:rPr>
              <a:t>taking</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7"/>
                  </a:ext>
                </a:extLst>
              </a:rPr>
              <a:t> a sample ‘shopping basket’ of around 700 goods and services each month in the UK, and monitoring how the total price of the basket changes. </a:t>
            </a:r>
            <a:endParaRPr b="0" i="0"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8"/>
                </a:ext>
              </a:extLst>
            </a:endParaRPr>
          </a:p>
          <a:p>
            <a:pPr indent="-323850" lvl="0" marL="457200" marR="0" rtl="0" algn="l">
              <a:lnSpc>
                <a:spcPct val="115000"/>
              </a:lnSpc>
              <a:spcBef>
                <a:spcPts val="1000"/>
              </a:spcBef>
              <a:spcAft>
                <a:spcPts val="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9"/>
                  </a:ext>
                </a:extLst>
              </a:rPr>
              <a:t>Goods include things like food, clothes and petrol. Services include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0"/>
                  </a:ext>
                </a:extLst>
              </a:rPr>
              <a:t>things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1"/>
                  </a:ext>
                </a:extLst>
              </a:rPr>
              <a:t>like transport, restaurant</a:t>
            </a:r>
            <a:r>
              <a:rPr lang="en-GB" sz="1500">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2"/>
                  </a:ext>
                </a:extLst>
              </a:rPr>
              <a:t> </a:t>
            </a:r>
            <a:r>
              <a:rPr lang="en-GB" sz="1500">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3"/>
                  </a:ext>
                </a:extLst>
              </a:rPr>
              <a:t>meals</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4"/>
                  </a:ext>
                </a:extLst>
              </a:rPr>
              <a:t> and cinema trips.</a:t>
            </a:r>
            <a:endParaRPr b="0" i="0"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5"/>
                </a:ext>
              </a:extLst>
            </a:endParaRPr>
          </a:p>
          <a:p>
            <a:pPr indent="-323850" lvl="0" marL="457200" marR="0" rtl="0" algn="l">
              <a:lnSpc>
                <a:spcPct val="115000"/>
              </a:lnSpc>
              <a:spcBef>
                <a:spcPts val="1000"/>
              </a:spcBef>
              <a:spcAft>
                <a:spcPts val="100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6"/>
                  </a:ext>
                </a:extLst>
              </a:rPr>
              <a:t>This is known as the </a:t>
            </a:r>
            <a:r>
              <a:rPr b="0" i="0" lang="en-GB" sz="1500" u="sng"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7"/>
                  </a:ext>
                </a:extLst>
              </a:rPr>
              <a:t>‘Consumer Prices Index’</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8"/>
                  </a:ext>
                </a:extLst>
              </a:rPr>
              <a:t> (CPI)</a:t>
            </a:r>
            <a:endParaRPr b="0" i="0" sz="1500" u="none" cap="none" strike="noStrike">
              <a:solidFill>
                <a:srgbClr val="1E1E1E"/>
              </a:solidFill>
              <a:highlight>
                <a:srgbClr val="FFFFFF"/>
              </a:highlight>
              <a:latin typeface="Lato"/>
              <a:ea typeface="Lato"/>
              <a:cs typeface="Lato"/>
              <a:sym typeface="Lato"/>
            </a:endParaRPr>
          </a:p>
        </p:txBody>
      </p:sp>
      <p:sp>
        <p:nvSpPr>
          <p:cNvPr id="358" name="Google Shape;358;g16c5c376a11_0_404"/>
          <p:cNvSpPr txBox="1"/>
          <p:nvPr>
            <p:ph idx="12"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10</a:t>
            </a:r>
            <a:endParaRPr>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6c5c376a11_0_397"/>
          <p:cNvSpPr txBox="1"/>
          <p:nvPr/>
        </p:nvSpPr>
        <p:spPr>
          <a:xfrm>
            <a:off x="4949288" y="2140646"/>
            <a:ext cx="3798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39"/>
                  </a:ext>
                </a:extLst>
              </a:rPr>
              <a:t>Bank of England </a:t>
            </a:r>
            <a:r>
              <a:rPr b="1" i="0" lang="en-GB" sz="16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40"/>
                  </a:ext>
                </a:extLst>
              </a:rPr>
              <a:t>inflation calculator </a:t>
            </a:r>
            <a:endParaRPr b="1" i="0" sz="1600" u="none" cap="none" strike="noStrike">
              <a:solidFill>
                <a:srgbClr val="000000"/>
              </a:solidFill>
              <a:latin typeface="Lato"/>
              <a:ea typeface="Lato"/>
              <a:cs typeface="Lato"/>
              <a:sym typeface="Lato"/>
            </a:endParaRPr>
          </a:p>
        </p:txBody>
      </p:sp>
      <p:sp>
        <p:nvSpPr>
          <p:cNvPr id="364" name="Google Shape;364;g16c5c376a11_0_397"/>
          <p:cNvSpPr txBox="1"/>
          <p:nvPr/>
        </p:nvSpPr>
        <p:spPr>
          <a:xfrm>
            <a:off x="1143000" y="2232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Inflation through the years </a:t>
            </a:r>
            <a:endParaRPr b="1" i="0" sz="2900" u="none" cap="none" strike="noStrike">
              <a:solidFill>
                <a:srgbClr val="000000"/>
              </a:solidFill>
              <a:latin typeface="Lato"/>
              <a:ea typeface="Lato"/>
              <a:cs typeface="Lato"/>
              <a:sym typeface="Lato"/>
            </a:endParaRPr>
          </a:p>
        </p:txBody>
      </p:sp>
      <p:sp>
        <p:nvSpPr>
          <p:cNvPr id="365" name="Google Shape;365;g16c5c376a11_0_397"/>
          <p:cNvSpPr txBox="1"/>
          <p:nvPr>
            <p:ph idx="12"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r>
              <a:rPr lang="en-GB">
                <a:latin typeface="Lato"/>
                <a:ea typeface="Lato"/>
                <a:cs typeface="Lato"/>
                <a:sym typeface="Lato"/>
              </a:rPr>
              <a:t>11</a:t>
            </a:r>
            <a:endParaRPr>
              <a:solidFill>
                <a:schemeClr val="dk1"/>
              </a:solidFill>
              <a:latin typeface="Lato"/>
              <a:ea typeface="Lato"/>
              <a:cs typeface="Lato"/>
              <a:sym typeface="Lato"/>
            </a:endParaRPr>
          </a:p>
        </p:txBody>
      </p:sp>
      <p:pic>
        <p:nvPicPr>
          <p:cNvPr id="366" name="Google Shape;366;g16c5c376a11_0_397"/>
          <p:cNvPicPr preferRelativeResize="0"/>
          <p:nvPr/>
        </p:nvPicPr>
        <p:blipFill rotWithShape="1">
          <a:blip r:embed="rId4">
            <a:alphaModFix/>
          </a:blip>
          <a:srcRect b="28814" l="12825" r="33422" t="19609"/>
          <a:stretch/>
        </p:blipFill>
        <p:spPr>
          <a:xfrm>
            <a:off x="4894525" y="2556300"/>
            <a:ext cx="4059926" cy="2402125"/>
          </a:xfrm>
          <a:prstGeom prst="rect">
            <a:avLst/>
          </a:prstGeom>
          <a:noFill/>
          <a:ln>
            <a:noFill/>
          </a:ln>
          <a:effectLst>
            <a:outerShdw blurRad="57150" rotWithShape="0" algn="bl" dir="5400000" dist="19050">
              <a:srgbClr val="000000">
                <a:alpha val="49803"/>
              </a:srgbClr>
            </a:outerShdw>
          </a:effectLst>
        </p:spPr>
      </p:pic>
      <p:sp>
        <p:nvSpPr>
          <p:cNvPr id="367" name="Google Shape;367;g16c5c376a11_0_397"/>
          <p:cNvSpPr txBox="1"/>
          <p:nvPr/>
        </p:nvSpPr>
        <p:spPr>
          <a:xfrm>
            <a:off x="257525" y="1140550"/>
            <a:ext cx="86970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600">
                <a:latin typeface="Lato"/>
                <a:ea typeface="Lato"/>
                <a:cs typeface="Lato"/>
                <a:sym typeface="Lato"/>
                <a:extLst>
                  <a:ext uri="http://customooxmlschemas.google.com/">
                    <go:slidesCustomData xmlns:go="http://customooxmlschemas.google.com/" textRoundtripDataId="41"/>
                  </a:ext>
                </a:extLst>
              </a:rPr>
              <a:t>Click on the Inflation Calculator.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42"/>
                  </a:ext>
                </a:extLst>
              </a:rPr>
              <a:t>Can you guesstimate how much £10 worth of goods (e.g. can of co</a:t>
            </a:r>
            <a:r>
              <a:rPr lang="en-GB" sz="1600">
                <a:latin typeface="Lato"/>
                <a:ea typeface="Lato"/>
                <a:cs typeface="Lato"/>
                <a:sym typeface="Lato"/>
                <a:extLst>
                  <a:ext uri="http://customooxmlschemas.google.com/">
                    <go:slidesCustomData xmlns:go="http://customooxmlschemas.google.com/" textRoundtripDataId="43"/>
                  </a:ext>
                </a:extLst>
              </a:rPr>
              <a:t>la</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44"/>
                  </a:ext>
                </a:extLst>
              </a:rPr>
              <a:t>, vegetable oil, petrol) and services (e.g. airline ticket, cinema ticket, restaurant meal) cost when you were born compared to now? Or the cost from when your parent/guardian was born compared to now?</a:t>
            </a:r>
            <a:endParaRPr b="0" i="0" sz="1500" u="none" cap="none" strike="noStrike">
              <a:solidFill>
                <a:srgbClr val="000000"/>
              </a:solidFill>
              <a:latin typeface="Arial"/>
              <a:ea typeface="Arial"/>
              <a:cs typeface="Arial"/>
              <a:sym typeface="Arial"/>
            </a:endParaRPr>
          </a:p>
        </p:txBody>
      </p:sp>
      <p:sp>
        <p:nvSpPr>
          <p:cNvPr id="368" name="Google Shape;368;g16c5c376a11_0_397"/>
          <p:cNvSpPr txBox="1"/>
          <p:nvPr/>
        </p:nvSpPr>
        <p:spPr>
          <a:xfrm>
            <a:off x="329075" y="2723700"/>
            <a:ext cx="4382700" cy="11853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Lato"/>
                <a:ea typeface="Lato"/>
                <a:cs typeface="Lato"/>
                <a:sym typeface="Lato"/>
              </a:rPr>
              <a:t>Stretch | Can you work out the percentage increase?</a:t>
            </a:r>
            <a:endParaRPr b="1"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i="0" lang="en-GB" sz="1300" cap="none" strike="noStrike">
                <a:solidFill>
                  <a:srgbClr val="000000"/>
                </a:solidFill>
                <a:latin typeface="Lato"/>
                <a:ea typeface="Lato"/>
                <a:cs typeface="Lato"/>
                <a:sym typeface="Lato"/>
                <a:extLst>
                  <a:ext uri="http://customooxmlschemas.google.com/">
                    <go:slidesCustomData xmlns:go="http://customooxmlschemas.google.com/" textRoundtripDataId="45"/>
                  </a:ext>
                </a:extLst>
              </a:rPr>
              <a:t>Worked example:</a:t>
            </a:r>
            <a:r>
              <a:rPr i="0" lang="en-GB" sz="1300" u="none" cap="none" strike="noStrike">
                <a:solidFill>
                  <a:srgbClr val="000000"/>
                </a:solidFill>
                <a:latin typeface="Lato"/>
                <a:ea typeface="Lato"/>
                <a:cs typeface="Lato"/>
                <a:sym typeface="Lato"/>
                <a:extLst>
                  <a:ext uri="http://customooxmlschemas.google.com/">
                    <go:slidesCustomData xmlns:go="http://customooxmlschemas.google.com/" textRoundtripDataId="46"/>
                  </a:ext>
                </a:extLst>
              </a:rPr>
              <a:t> If goods and services cost £10 in 2007</a:t>
            </a:r>
            <a:r>
              <a:rPr lang="en-GB" sz="1300">
                <a:latin typeface="Lato"/>
                <a:ea typeface="Lato"/>
                <a:cs typeface="Lato"/>
                <a:sym typeface="Lato"/>
                <a:extLst>
                  <a:ext uri="http://customooxmlschemas.google.com/">
                    <go:slidesCustomData xmlns:go="http://customooxmlschemas.google.com/" textRoundtripDataId="47"/>
                  </a:ext>
                </a:extLst>
              </a:rPr>
              <a:t> AND</a:t>
            </a:r>
            <a:r>
              <a:rPr i="0" lang="en-GB" sz="1300" u="none" cap="none" strike="noStrike">
                <a:solidFill>
                  <a:srgbClr val="000000"/>
                </a:solidFill>
                <a:latin typeface="Lato"/>
                <a:ea typeface="Lato"/>
                <a:cs typeface="Lato"/>
                <a:sym typeface="Lato"/>
                <a:extLst>
                  <a:ext uri="http://customooxmlschemas.google.com/">
                    <go:slidesCustomData xmlns:go="http://customooxmlschemas.google.com/" textRoundtripDataId="48"/>
                  </a:ext>
                </a:extLst>
              </a:rPr>
              <a:t> then cost £12.31 in 2016</a:t>
            </a:r>
            <a:r>
              <a:rPr lang="en-GB" sz="1300">
                <a:latin typeface="Lato"/>
                <a:ea typeface="Lato"/>
                <a:cs typeface="Lato"/>
                <a:sym typeface="Lato"/>
                <a:extLst>
                  <a:ext uri="http://customooxmlschemas.google.com/">
                    <go:slidesCustomData xmlns:go="http://customooxmlschemas.google.com/" textRoundtripDataId="49"/>
                  </a:ext>
                </a:extLst>
              </a:rPr>
              <a:t>,</a:t>
            </a:r>
            <a:r>
              <a:rPr i="0" lang="en-GB" sz="1300" u="none" cap="none" strike="noStrike">
                <a:solidFill>
                  <a:srgbClr val="000000"/>
                </a:solidFill>
                <a:latin typeface="Lato"/>
                <a:ea typeface="Lato"/>
                <a:cs typeface="Lato"/>
                <a:sym typeface="Lato"/>
                <a:extLst>
                  <a:ext uri="http://customooxmlschemas.google.com/">
                    <go:slidesCustomData xmlns:go="http://customooxmlschemas.google.com/" textRoundtripDataId="50"/>
                  </a:ext>
                </a:extLst>
              </a:rPr>
              <a:t> we calculate the percentage increase as:</a:t>
            </a:r>
            <a:endParaRPr i="0" sz="1300" u="none" cap="none" strike="noStrike">
              <a:solidFill>
                <a:srgbClr val="000000"/>
              </a:solidFill>
              <a:latin typeface="Lato"/>
              <a:ea typeface="Lato"/>
              <a:cs typeface="Lato"/>
              <a:sym typeface="Lato"/>
            </a:endParaRPr>
          </a:p>
        </p:txBody>
      </p:sp>
      <p:pic>
        <p:nvPicPr>
          <p:cNvPr id="369" name="Google Shape;369;g16c5c376a11_0_397"/>
          <p:cNvPicPr preferRelativeResize="0"/>
          <p:nvPr/>
        </p:nvPicPr>
        <p:blipFill rotWithShape="1">
          <a:blip r:embed="rId5">
            <a:alphaModFix/>
          </a:blip>
          <a:srcRect b="0" l="0" r="0" t="0"/>
          <a:stretch/>
        </p:blipFill>
        <p:spPr>
          <a:xfrm>
            <a:off x="296399" y="185088"/>
            <a:ext cx="690376" cy="690376"/>
          </a:xfrm>
          <a:prstGeom prst="rect">
            <a:avLst/>
          </a:prstGeom>
          <a:noFill/>
          <a:ln>
            <a:noFill/>
          </a:ln>
        </p:spPr>
      </p:pic>
      <p:pic>
        <p:nvPicPr>
          <p:cNvPr id="370" name="Google Shape;370;g16c5c376a11_0_397"/>
          <p:cNvPicPr preferRelativeResize="0"/>
          <p:nvPr/>
        </p:nvPicPr>
        <p:blipFill rotWithShape="1">
          <a:blip r:embed="rId6">
            <a:alphaModFix/>
          </a:blip>
          <a:srcRect b="0" l="0" r="0" t="5758"/>
          <a:stretch/>
        </p:blipFill>
        <p:spPr>
          <a:xfrm>
            <a:off x="220200" y="3962400"/>
            <a:ext cx="4559675" cy="89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4cb79b9a77_0_5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14cb79b9a77_0_5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77" name="Google Shape;377;g14cb79b9a77_0_526"/>
          <p:cNvSpPr txBox="1"/>
          <p:nvPr/>
        </p:nvSpPr>
        <p:spPr>
          <a:xfrm>
            <a:off x="488176" y="1578875"/>
            <a:ext cx="75687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what inflation is and how it is measured</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Calculate how budgets are affected by inflation</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378" name="Google Shape;378;g14cb79b9a77_0_52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14cb79b9a77_0_49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384" name="Google Shape;384;g14cb79b9a77_0_497"/>
          <p:cNvSpPr txBox="1"/>
          <p:nvPr/>
        </p:nvSpPr>
        <p:spPr>
          <a:xfrm>
            <a:off x="616875" y="1534948"/>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Now over to you to see how food prices have changed over the last few years…</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14cb79b9a77_0_359"/>
          <p:cNvSpPr txBox="1"/>
          <p:nvPr/>
        </p:nvSpPr>
        <p:spPr>
          <a:xfrm>
            <a:off x="1249300" y="3299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Check in, c</a:t>
            </a: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51"/>
                  </a:ext>
                </a:extLst>
              </a:rPr>
              <a:t>heck </a:t>
            </a:r>
            <a:r>
              <a:rPr b="1" i="0" lang="en-GB" sz="2900" u="none" cap="none" strike="noStrike">
                <a:solidFill>
                  <a:srgbClr val="FF8022"/>
                </a:solidFill>
                <a:latin typeface="Lato"/>
                <a:ea typeface="Lato"/>
                <a:cs typeface="Lato"/>
                <a:sym typeface="Lato"/>
              </a:rPr>
              <a:t>out</a:t>
            </a:r>
            <a:endParaRPr b="1" i="0" sz="2900" u="none" cap="none" strike="noStrike">
              <a:solidFill>
                <a:srgbClr val="000000"/>
              </a:solidFill>
              <a:latin typeface="Lato"/>
              <a:ea typeface="Lato"/>
              <a:cs typeface="Lato"/>
              <a:sym typeface="Lato"/>
            </a:endParaRPr>
          </a:p>
        </p:txBody>
      </p:sp>
      <p:sp>
        <p:nvSpPr>
          <p:cNvPr id="390" name="Google Shape;390;g14cb79b9a77_0_359"/>
          <p:cNvSpPr txBox="1"/>
          <p:nvPr/>
        </p:nvSpPr>
        <p:spPr>
          <a:xfrm>
            <a:off x="448800" y="1349693"/>
            <a:ext cx="4729200" cy="238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rPr>
              <a:t>Part 1 | It’s 2015. </a:t>
            </a:r>
            <a:endParaRPr b="1"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600">
                <a:latin typeface="Lato"/>
                <a:ea typeface="Lato"/>
                <a:cs typeface="Lato"/>
                <a:sym typeface="Lato"/>
              </a:rPr>
              <a:t>Suppose someone is</a:t>
            </a:r>
            <a:r>
              <a:rPr b="0" i="0" lang="en-GB" sz="1600" u="none" cap="none" strike="noStrike">
                <a:solidFill>
                  <a:srgbClr val="000000"/>
                </a:solidFill>
                <a:latin typeface="Lato"/>
                <a:ea typeface="Lato"/>
                <a:cs typeface="Lato"/>
                <a:sym typeface="Lato"/>
              </a:rPr>
              <a:t> going food shopping and ha</a:t>
            </a:r>
            <a:r>
              <a:rPr lang="en-GB" sz="1600">
                <a:latin typeface="Lato"/>
                <a:ea typeface="Lato"/>
                <a:cs typeface="Lato"/>
                <a:sym typeface="Lato"/>
              </a:rPr>
              <a:t>s</a:t>
            </a:r>
            <a:r>
              <a:rPr b="0" i="0" lang="en-GB" sz="1600" u="none" cap="none" strike="noStrike">
                <a:solidFill>
                  <a:srgbClr val="000000"/>
                </a:solidFill>
                <a:latin typeface="Lato"/>
                <a:ea typeface="Lato"/>
                <a:cs typeface="Lato"/>
                <a:sym typeface="Lato"/>
              </a:rPr>
              <a:t> a </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2"/>
                  </a:ext>
                </a:extLst>
              </a:rPr>
              <a:t>£</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3"/>
                  </a:ext>
                </a:extLst>
              </a:rPr>
              <a:t>26.50</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4"/>
                  </a:ext>
                </a:extLst>
              </a:rPr>
              <a:t> </a:t>
            </a:r>
            <a:r>
              <a:rPr b="0" i="0" lang="en-GB" sz="1600" u="none" cap="none" strike="noStrike">
                <a:solidFill>
                  <a:srgbClr val="000000"/>
                </a:solidFill>
                <a:latin typeface="Lato"/>
                <a:ea typeface="Lato"/>
                <a:cs typeface="Lato"/>
                <a:sym typeface="Lato"/>
              </a:rPr>
              <a:t>budget for </a:t>
            </a:r>
            <a:r>
              <a:rPr lang="en-GB" sz="1600">
                <a:latin typeface="Lato"/>
                <a:ea typeface="Lato"/>
                <a:cs typeface="Lato"/>
                <a:sym typeface="Lato"/>
              </a:rPr>
              <a:t>their</a:t>
            </a:r>
            <a:r>
              <a:rPr b="0" i="0" lang="en-GB" sz="1600" u="none" cap="none" strike="noStrike">
                <a:solidFill>
                  <a:srgbClr val="000000"/>
                </a:solidFill>
                <a:latin typeface="Lato"/>
                <a:ea typeface="Lato"/>
                <a:cs typeface="Lato"/>
                <a:sym typeface="Lato"/>
              </a:rPr>
              <a:t> weekly food shop.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Your task is to pick all of the ingredients and items you want to purchase to make meals for a week, sticking to your budget.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391" name="Google Shape;391;g14cb79b9a77_0_359"/>
          <p:cNvPicPr preferRelativeResize="0"/>
          <p:nvPr/>
        </p:nvPicPr>
        <p:blipFill rotWithShape="1">
          <a:blip r:embed="rId3">
            <a:alphaModFix/>
          </a:blip>
          <a:srcRect b="0" l="0" r="0" t="0"/>
          <a:stretch/>
        </p:blipFill>
        <p:spPr>
          <a:xfrm>
            <a:off x="448799" y="247388"/>
            <a:ext cx="690376" cy="690376"/>
          </a:xfrm>
          <a:prstGeom prst="rect">
            <a:avLst/>
          </a:prstGeom>
          <a:noFill/>
          <a:ln>
            <a:noFill/>
          </a:ln>
        </p:spPr>
      </p:pic>
      <p:sp>
        <p:nvSpPr>
          <p:cNvPr id="392" name="Google Shape;392;g14cb79b9a77_0_359"/>
          <p:cNvSpPr txBox="1"/>
          <p:nvPr>
            <p:ph idx="12"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r>
              <a:rPr lang="en-GB"/>
              <a:t>  </a:t>
            </a:r>
            <a:r>
              <a:rPr lang="en-GB">
                <a:latin typeface="Lato"/>
                <a:ea typeface="Lato"/>
                <a:cs typeface="Lato"/>
                <a:sym typeface="Lato"/>
              </a:rPr>
              <a:t>14</a:t>
            </a:r>
            <a:endParaRPr>
              <a:solidFill>
                <a:schemeClr val="dk1"/>
              </a:solidFill>
              <a:latin typeface="Lato"/>
              <a:ea typeface="Lato"/>
              <a:cs typeface="Lato"/>
              <a:sym typeface="Lato"/>
            </a:endParaRPr>
          </a:p>
        </p:txBody>
      </p:sp>
      <p:pic>
        <p:nvPicPr>
          <p:cNvPr id="393" name="Google Shape;393;g14cb79b9a77_0_359"/>
          <p:cNvPicPr preferRelativeResize="0"/>
          <p:nvPr/>
        </p:nvPicPr>
        <p:blipFill rotWithShape="1">
          <a:blip r:embed="rId4">
            <a:alphaModFix/>
          </a:blip>
          <a:srcRect b="21458" l="23883" r="23991" t="14120"/>
          <a:stretch/>
        </p:blipFill>
        <p:spPr>
          <a:xfrm>
            <a:off x="5339053" y="1513000"/>
            <a:ext cx="3427325" cy="2382599"/>
          </a:xfrm>
          <a:prstGeom prst="rect">
            <a:avLst/>
          </a:prstGeom>
          <a:noFill/>
          <a:ln cap="flat" cmpd="sng" w="28575">
            <a:solidFill>
              <a:schemeClr val="accent2"/>
            </a:solidFill>
            <a:prstDash val="solid"/>
            <a:round/>
            <a:headEnd len="sm" w="sm" type="none"/>
            <a:tailEnd len="sm" w="sm" type="none"/>
          </a:ln>
        </p:spPr>
      </p:pic>
      <p:sp>
        <p:nvSpPr>
          <p:cNvPr id="394" name="Google Shape;394;g14cb79b9a77_0_359"/>
          <p:cNvSpPr txBox="1"/>
          <p:nvPr/>
        </p:nvSpPr>
        <p:spPr>
          <a:xfrm>
            <a:off x="50650" y="475867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lang="en-GB" sz="1000">
                <a:solidFill>
                  <a:schemeClr val="accent2"/>
                </a:solidFill>
                <a:latin typeface="Lato"/>
                <a:ea typeface="Lato"/>
                <a:cs typeface="Lato"/>
                <a:sym typeface="Lato"/>
              </a:rPr>
              <a:t>Ses</a:t>
            </a:r>
            <a:r>
              <a:rPr b="1" lang="en-GB" sz="1000" u="none" cap="none" strike="noStrike">
                <a:solidFill>
                  <a:schemeClr val="accent2"/>
                </a:solidFill>
                <a:latin typeface="Lato"/>
                <a:ea typeface="Lato"/>
                <a:cs typeface="Lato"/>
                <a:sym typeface="Lato"/>
              </a:rPr>
              <a:t>sion 4 </a:t>
            </a:r>
            <a:r>
              <a:rPr b="1" lang="en-GB" sz="1000">
                <a:solidFill>
                  <a:schemeClr val="accent2"/>
                </a:solidFill>
                <a:latin typeface="Lato"/>
                <a:ea typeface="Lato"/>
                <a:cs typeface="Lato"/>
                <a:sym typeface="Lato"/>
              </a:rPr>
              <a:t>Resource</a:t>
            </a:r>
            <a:r>
              <a:rPr b="1" lang="en-GB" sz="1000" u="none" cap="none" strike="noStrike">
                <a:solidFill>
                  <a:schemeClr val="accent2"/>
                </a:solidFill>
                <a:latin typeface="Lato"/>
                <a:ea typeface="Lato"/>
                <a:cs typeface="Lato"/>
                <a:sym typeface="Lato"/>
              </a:rPr>
              <a:t> 1 | Check in, </a:t>
            </a:r>
            <a:r>
              <a:rPr b="1" lang="en-GB" sz="1000">
                <a:solidFill>
                  <a:schemeClr val="accent2"/>
                </a:solidFill>
                <a:latin typeface="Lato"/>
                <a:ea typeface="Lato"/>
                <a:cs typeface="Lato"/>
                <a:sym typeface="Lato"/>
              </a:rPr>
              <a:t>check </a:t>
            </a:r>
            <a:r>
              <a:rPr b="1" lang="en-GB" sz="1000">
                <a:solidFill>
                  <a:schemeClr val="accent2"/>
                </a:solidFill>
                <a:latin typeface="Lato"/>
                <a:ea typeface="Lato"/>
                <a:cs typeface="Lato"/>
                <a:sym typeface="Lato"/>
                <a:extLst>
                  <a:ext uri="http://customooxmlschemas.google.com/">
                    <go:slidesCustomData xmlns:go="http://customooxmlschemas.google.com/" textRoundtripDataId="55"/>
                  </a:ext>
                </a:extLst>
              </a:rPr>
              <a:t>out</a:t>
            </a:r>
            <a:endParaRPr b="1" sz="1000" u="none" cap="none" strike="noStrike">
              <a:solidFill>
                <a:schemeClr val="accen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g14cb79b9a77_0_367"/>
          <p:cNvPicPr preferRelativeResize="0"/>
          <p:nvPr/>
        </p:nvPicPr>
        <p:blipFill rotWithShape="1">
          <a:blip r:embed="rId3">
            <a:alphaModFix/>
          </a:blip>
          <a:srcRect b="0" l="0" r="0" t="0"/>
          <a:stretch/>
        </p:blipFill>
        <p:spPr>
          <a:xfrm>
            <a:off x="5556350" y="1477500"/>
            <a:ext cx="3587649" cy="2397725"/>
          </a:xfrm>
          <a:prstGeom prst="rect">
            <a:avLst/>
          </a:prstGeom>
          <a:noFill/>
          <a:ln>
            <a:noFill/>
          </a:ln>
        </p:spPr>
      </p:pic>
      <p:sp>
        <p:nvSpPr>
          <p:cNvPr id="400" name="Google Shape;400;g14cb79b9a77_0_367"/>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Check in, c</a:t>
            </a: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56"/>
                  </a:ext>
                </a:extLst>
              </a:rPr>
              <a:t>heck </a:t>
            </a:r>
            <a:r>
              <a:rPr b="1" i="0" lang="en-GB" sz="2900" u="none" cap="none" strike="noStrike">
                <a:solidFill>
                  <a:srgbClr val="FF8022"/>
                </a:solidFill>
                <a:latin typeface="Lato"/>
                <a:ea typeface="Lato"/>
                <a:cs typeface="Lato"/>
                <a:sym typeface="Lato"/>
              </a:rPr>
              <a:t>out</a:t>
            </a:r>
            <a:endParaRPr b="1" i="0" sz="2900" u="none" cap="none" strike="noStrike">
              <a:solidFill>
                <a:srgbClr val="000000"/>
              </a:solidFill>
              <a:latin typeface="Lato"/>
              <a:ea typeface="Lato"/>
              <a:cs typeface="Lato"/>
              <a:sym typeface="Lato"/>
            </a:endParaRPr>
          </a:p>
        </p:txBody>
      </p:sp>
      <p:pic>
        <p:nvPicPr>
          <p:cNvPr id="401" name="Google Shape;401;g14cb79b9a77_0_367"/>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
        <p:nvSpPr>
          <p:cNvPr id="402" name="Google Shape;402;g14cb79b9a77_0_367"/>
          <p:cNvSpPr txBox="1"/>
          <p:nvPr/>
        </p:nvSpPr>
        <p:spPr>
          <a:xfrm>
            <a:off x="448800" y="1349699"/>
            <a:ext cx="47292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Part 2 </a:t>
            </a:r>
            <a:r>
              <a:rPr b="0" i="0" lang="en-GB" sz="1600" u="none" cap="none" strike="noStrike">
                <a:solidFill>
                  <a:srgbClr val="000000"/>
                </a:solidFill>
                <a:latin typeface="Lato"/>
                <a:ea typeface="Lato"/>
                <a:cs typeface="Lato"/>
                <a:sym typeface="Lato"/>
              </a:rPr>
              <a:t>| It’s 2022</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lang="en-GB" sz="1600">
                <a:latin typeface="Lato"/>
                <a:ea typeface="Lato"/>
                <a:cs typeface="Lato"/>
                <a:sym typeface="Lato"/>
              </a:rPr>
              <a:t>We’ve</a:t>
            </a:r>
            <a:r>
              <a:rPr b="0" i="0" lang="en-GB" sz="1600" u="none" cap="none" strike="noStrike">
                <a:solidFill>
                  <a:srgbClr val="000000"/>
                </a:solidFill>
                <a:latin typeface="Lato"/>
                <a:ea typeface="Lato"/>
                <a:cs typeface="Lato"/>
                <a:sym typeface="Lato"/>
              </a:rPr>
              <a:t> jumped forward a few years and it’s now 2022! Using the </a:t>
            </a:r>
            <a:r>
              <a:rPr b="0" i="1" lang="en-GB" sz="1600" u="none" cap="none" strike="noStrike">
                <a:solidFill>
                  <a:srgbClr val="000000"/>
                </a:solidFill>
                <a:latin typeface="Lato"/>
                <a:ea typeface="Lato"/>
                <a:cs typeface="Lato"/>
                <a:sym typeface="Lato"/>
              </a:rPr>
              <a:t>2022 Grocery Items List</a:t>
            </a:r>
            <a:r>
              <a:rPr b="0" i="0" lang="en-GB" sz="1600" u="none" cap="none" strike="noStrike">
                <a:solidFill>
                  <a:srgbClr val="000000"/>
                </a:solidFill>
                <a:latin typeface="Lato"/>
                <a:ea typeface="Lato"/>
                <a:cs typeface="Lato"/>
                <a:sym typeface="Lato"/>
              </a:rPr>
              <a:t>, calculate the total cost of the same shop at the same supermarket using the updated price list.</a:t>
            </a:r>
            <a:endParaRPr b="0" i="0" sz="1400" u="none" cap="none" strike="noStrike">
              <a:solidFill>
                <a:srgbClr val="000000"/>
              </a:solidFill>
              <a:latin typeface="Lato"/>
              <a:ea typeface="Lato"/>
              <a:cs typeface="Lato"/>
              <a:sym typeface="Lato"/>
            </a:endParaRPr>
          </a:p>
        </p:txBody>
      </p:sp>
      <p:sp>
        <p:nvSpPr>
          <p:cNvPr id="403" name="Google Shape;403;g14cb79b9a77_0_367"/>
          <p:cNvSpPr txBox="1"/>
          <p:nvPr>
            <p:ph idx="12"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r>
              <a:rPr lang="en-GB">
                <a:latin typeface="Lato"/>
                <a:ea typeface="Lato"/>
                <a:cs typeface="Lato"/>
                <a:sym typeface="Lato"/>
              </a:rPr>
              <a:t>    15</a:t>
            </a:r>
            <a:endParaRPr>
              <a:solidFill>
                <a:schemeClr val="dk1"/>
              </a:solidFill>
              <a:latin typeface="Lato"/>
              <a:ea typeface="Lato"/>
              <a:cs typeface="Lato"/>
              <a:sym typeface="Lato"/>
            </a:endParaRPr>
          </a:p>
        </p:txBody>
      </p:sp>
      <p:sp>
        <p:nvSpPr>
          <p:cNvPr id="404" name="Google Shape;404;g14cb79b9a77_0_367"/>
          <p:cNvSpPr txBox="1"/>
          <p:nvPr/>
        </p:nvSpPr>
        <p:spPr>
          <a:xfrm>
            <a:off x="190600" y="4721625"/>
            <a:ext cx="5424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a:solidFill>
                  <a:schemeClr val="accent2"/>
                </a:solidFill>
              </a:rPr>
              <a:t>Optional supporting video resource: </a:t>
            </a:r>
            <a:r>
              <a:rPr b="1" i="1" lang="en-GB" sz="900" u="sng">
                <a:solidFill>
                  <a:schemeClr val="hlink"/>
                </a:solidFill>
                <a:hlinkClick r:id="rId5"/>
              </a:rPr>
              <a:t>https://www.youtube.com/watch?v=3dwJYArFsVc</a:t>
            </a:r>
            <a:r>
              <a:rPr b="1" i="1" lang="en-GB" sz="900">
                <a:solidFill>
                  <a:schemeClr val="accent2"/>
                </a:solidFill>
              </a:rPr>
              <a:t> </a:t>
            </a:r>
            <a:endParaRPr b="1" i="1" sz="900" u="none" cap="none" strike="noStrike">
              <a:solidFill>
                <a:schemeClr val="accent2"/>
              </a:solidFill>
              <a:latin typeface="Arial"/>
              <a:ea typeface="Arial"/>
              <a:cs typeface="Arial"/>
              <a:sym typeface="Arial"/>
            </a:endParaRPr>
          </a:p>
        </p:txBody>
      </p:sp>
      <p:sp>
        <p:nvSpPr>
          <p:cNvPr id="405" name="Google Shape;405;g14cb79b9a77_0_367"/>
          <p:cNvSpPr txBox="1"/>
          <p:nvPr/>
        </p:nvSpPr>
        <p:spPr>
          <a:xfrm>
            <a:off x="190600" y="438292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lang="en-GB" sz="1000">
                <a:solidFill>
                  <a:schemeClr val="accent2"/>
                </a:solidFill>
                <a:latin typeface="Lato"/>
                <a:ea typeface="Lato"/>
                <a:cs typeface="Lato"/>
                <a:sym typeface="Lato"/>
              </a:rPr>
              <a:t>Ses</a:t>
            </a:r>
            <a:r>
              <a:rPr b="1" lang="en-GB" sz="1000" u="none" cap="none" strike="noStrike">
                <a:solidFill>
                  <a:schemeClr val="accent2"/>
                </a:solidFill>
                <a:latin typeface="Lato"/>
                <a:ea typeface="Lato"/>
                <a:cs typeface="Lato"/>
                <a:sym typeface="Lato"/>
              </a:rPr>
              <a:t>sion 4 </a:t>
            </a:r>
            <a:r>
              <a:rPr b="1" lang="en-GB" sz="1000">
                <a:solidFill>
                  <a:schemeClr val="accent2"/>
                </a:solidFill>
                <a:latin typeface="Lato"/>
                <a:ea typeface="Lato"/>
                <a:cs typeface="Lato"/>
                <a:sym typeface="Lato"/>
              </a:rPr>
              <a:t>Resource</a:t>
            </a:r>
            <a:r>
              <a:rPr b="1" lang="en-GB" sz="1000" u="none" cap="none" strike="noStrike">
                <a:solidFill>
                  <a:schemeClr val="accent2"/>
                </a:solidFill>
                <a:latin typeface="Lato"/>
                <a:ea typeface="Lato"/>
                <a:cs typeface="Lato"/>
                <a:sym typeface="Lato"/>
              </a:rPr>
              <a:t> 1 | Check in, </a:t>
            </a:r>
            <a:r>
              <a:rPr b="1" lang="en-GB" sz="1000">
                <a:solidFill>
                  <a:schemeClr val="accent2"/>
                </a:solidFill>
                <a:latin typeface="Lato"/>
                <a:ea typeface="Lato"/>
                <a:cs typeface="Lato"/>
                <a:sym typeface="Lato"/>
              </a:rPr>
              <a:t>check </a:t>
            </a:r>
            <a:r>
              <a:rPr b="1" lang="en-GB" sz="1000">
                <a:solidFill>
                  <a:schemeClr val="accent2"/>
                </a:solidFill>
                <a:latin typeface="Lato"/>
                <a:ea typeface="Lato"/>
                <a:cs typeface="Lato"/>
                <a:sym typeface="Lato"/>
                <a:extLst>
                  <a:ext uri="http://customooxmlschemas.google.com/">
                    <go:slidesCustomData xmlns:go="http://customooxmlschemas.google.com/" textRoundtripDataId="57"/>
                  </a:ext>
                </a:extLst>
              </a:rPr>
              <a:t>out</a:t>
            </a:r>
            <a:endParaRPr b="1" sz="10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14cb79b9a77_0_375"/>
          <p:cNvSpPr txBox="1"/>
          <p:nvPr/>
        </p:nvSpPr>
        <p:spPr>
          <a:xfrm>
            <a:off x="289650" y="1343475"/>
            <a:ext cx="4997700" cy="3050700"/>
          </a:xfrm>
          <a:prstGeom prst="rect">
            <a:avLst/>
          </a:prstGeom>
          <a:solidFill>
            <a:schemeClr val="lt1"/>
          </a:solid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500" u="none" cap="none" strike="noStrike">
                <a:solidFill>
                  <a:schemeClr val="dk2"/>
                </a:solidFill>
                <a:latin typeface="Lato"/>
                <a:ea typeface="Lato"/>
                <a:cs typeface="Lato"/>
                <a:sym typeface="Lato"/>
              </a:rPr>
              <a:t>When your shopping lists are completed, answer the following </a:t>
            </a:r>
            <a:r>
              <a:rPr b="1" i="0" lang="en-GB" sz="1500" u="none" cap="none" strike="noStrike">
                <a:solidFill>
                  <a:schemeClr val="dk2"/>
                </a:solidFill>
                <a:latin typeface="Lato"/>
                <a:ea typeface="Lato"/>
                <a:cs typeface="Lato"/>
                <a:sym typeface="Lato"/>
                <a:extLst>
                  <a:ext uri="http://customooxmlschemas.google.com/">
                    <go:slidesCustomData xmlns:go="http://customooxmlschemas.google.com/" textRoundtripDataId="58"/>
                  </a:ext>
                </a:extLst>
              </a:rPr>
              <a:t>questions</a:t>
            </a:r>
            <a:r>
              <a:rPr b="1" i="0" lang="en-GB" sz="1500" u="none" cap="none" strike="noStrike">
                <a:solidFill>
                  <a:schemeClr val="dk2"/>
                </a:solidFill>
                <a:latin typeface="Lato"/>
                <a:ea typeface="Lato"/>
                <a:cs typeface="Lato"/>
                <a:sym typeface="Lato"/>
              </a:rPr>
              <a:t>:</a:t>
            </a:r>
            <a:endParaRPr b="1" i="0" sz="15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2"/>
                </a:solidFill>
                <a:latin typeface="Lato"/>
                <a:ea typeface="Lato"/>
                <a:cs typeface="Lato"/>
                <a:sym typeface="Lato"/>
              </a:rPr>
              <a:t>Is the total cost in 2022 lower or higher than the original £26.50 total?</a:t>
            </a:r>
            <a:endParaRPr b="0" i="0" sz="14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2"/>
                </a:solidFill>
                <a:latin typeface="Lato"/>
                <a:ea typeface="Lato"/>
                <a:cs typeface="Lato"/>
                <a:sym typeface="Lato"/>
              </a:rPr>
              <a:t>Which items have increased or decreased in price and why do you think these changes have taken place?</a:t>
            </a:r>
            <a:endParaRPr b="0" i="0" sz="14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2"/>
                </a:solidFill>
                <a:latin typeface="Lato"/>
                <a:ea typeface="Lato"/>
                <a:cs typeface="Lato"/>
                <a:sym typeface="Lato"/>
              </a:rPr>
              <a:t>If the cost of products like food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59"/>
                  </a:ext>
                </a:extLst>
              </a:rPr>
              <a:t>have </a:t>
            </a:r>
            <a:r>
              <a:rPr b="0" i="0" lang="en-GB" sz="1400" u="none" cap="none" strike="noStrike">
                <a:solidFill>
                  <a:schemeClr val="dk2"/>
                </a:solidFill>
                <a:latin typeface="Lato"/>
                <a:ea typeface="Lato"/>
                <a:cs typeface="Lato"/>
                <a:sym typeface="Lato"/>
              </a:rPr>
              <a:t>gone up, what does this mean for the money people have left to spend on their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60"/>
                  </a:ext>
                </a:extLst>
              </a:rPr>
              <a:t>needs </a:t>
            </a:r>
            <a:r>
              <a:rPr lang="en-GB">
                <a:solidFill>
                  <a:schemeClr val="dk2"/>
                </a:solidFill>
                <a:latin typeface="Lato"/>
                <a:ea typeface="Lato"/>
                <a:cs typeface="Lato"/>
                <a:sym typeface="Lato"/>
              </a:rPr>
              <a:t>and</a:t>
            </a:r>
            <a:r>
              <a:rPr b="0" i="0" lang="en-GB" sz="1400" u="none" cap="none" strike="noStrike">
                <a:solidFill>
                  <a:schemeClr val="dk2"/>
                </a:solidFill>
                <a:latin typeface="Lato"/>
                <a:ea typeface="Lato"/>
                <a:cs typeface="Lato"/>
                <a:sym typeface="Lato"/>
              </a:rPr>
              <a:t> wants or that they want to put away to save or invest?</a:t>
            </a:r>
            <a:endParaRPr b="0" i="0" sz="1700" u="none" cap="none" strike="noStrike">
              <a:solidFill>
                <a:schemeClr val="dk2"/>
              </a:solidFill>
              <a:latin typeface="Lato"/>
              <a:ea typeface="Lato"/>
              <a:cs typeface="Lato"/>
              <a:sym typeface="Lato"/>
            </a:endParaRPr>
          </a:p>
        </p:txBody>
      </p:sp>
      <p:pic>
        <p:nvPicPr>
          <p:cNvPr id="411" name="Google Shape;411;g14cb79b9a77_0_375"/>
          <p:cNvPicPr preferRelativeResize="0"/>
          <p:nvPr/>
        </p:nvPicPr>
        <p:blipFill rotWithShape="1">
          <a:blip r:embed="rId3">
            <a:alphaModFix/>
          </a:blip>
          <a:srcRect b="0" l="0" r="0" t="0"/>
          <a:stretch/>
        </p:blipFill>
        <p:spPr>
          <a:xfrm>
            <a:off x="5556350" y="1629900"/>
            <a:ext cx="3587649" cy="2397725"/>
          </a:xfrm>
          <a:prstGeom prst="rect">
            <a:avLst/>
          </a:prstGeom>
          <a:noFill/>
          <a:ln>
            <a:noFill/>
          </a:ln>
        </p:spPr>
      </p:pic>
      <p:sp>
        <p:nvSpPr>
          <p:cNvPr id="412" name="Google Shape;412;g14cb79b9a77_0_375"/>
          <p:cNvSpPr txBox="1"/>
          <p:nvPr>
            <p:ph idx="12"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16</a:t>
            </a:r>
            <a:endParaRPr>
              <a:solidFill>
                <a:schemeClr val="dk1"/>
              </a:solidFill>
              <a:latin typeface="Lato"/>
              <a:ea typeface="Lato"/>
              <a:cs typeface="Lato"/>
              <a:sym typeface="Lato"/>
            </a:endParaRPr>
          </a:p>
        </p:txBody>
      </p:sp>
      <p:sp>
        <p:nvSpPr>
          <p:cNvPr id="413" name="Google Shape;413;g14cb79b9a77_0_375"/>
          <p:cNvSpPr txBox="1"/>
          <p:nvPr/>
        </p:nvSpPr>
        <p:spPr>
          <a:xfrm>
            <a:off x="50650" y="475867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lang="en-GB" sz="1000">
                <a:solidFill>
                  <a:schemeClr val="accent2"/>
                </a:solidFill>
                <a:latin typeface="Lato"/>
                <a:ea typeface="Lato"/>
                <a:cs typeface="Lato"/>
                <a:sym typeface="Lato"/>
              </a:rPr>
              <a:t>Ses</a:t>
            </a:r>
            <a:r>
              <a:rPr b="1" lang="en-GB" sz="1000" u="none" cap="none" strike="noStrike">
                <a:solidFill>
                  <a:schemeClr val="accent2"/>
                </a:solidFill>
                <a:latin typeface="Lato"/>
                <a:ea typeface="Lato"/>
                <a:cs typeface="Lato"/>
                <a:sym typeface="Lato"/>
              </a:rPr>
              <a:t>sion 4 </a:t>
            </a:r>
            <a:r>
              <a:rPr b="1" lang="en-GB" sz="1000">
                <a:solidFill>
                  <a:schemeClr val="accent2"/>
                </a:solidFill>
                <a:latin typeface="Lato"/>
                <a:ea typeface="Lato"/>
                <a:cs typeface="Lato"/>
                <a:sym typeface="Lato"/>
              </a:rPr>
              <a:t>Resource</a:t>
            </a:r>
            <a:r>
              <a:rPr b="1" lang="en-GB" sz="1000" u="none" cap="none" strike="noStrike">
                <a:solidFill>
                  <a:schemeClr val="accent2"/>
                </a:solidFill>
                <a:latin typeface="Lato"/>
                <a:ea typeface="Lato"/>
                <a:cs typeface="Lato"/>
                <a:sym typeface="Lato"/>
              </a:rPr>
              <a:t> 1 | Check in, </a:t>
            </a:r>
            <a:r>
              <a:rPr b="1" lang="en-GB" sz="1000">
                <a:solidFill>
                  <a:schemeClr val="accent2"/>
                </a:solidFill>
                <a:latin typeface="Lato"/>
                <a:ea typeface="Lato"/>
                <a:cs typeface="Lato"/>
                <a:sym typeface="Lato"/>
              </a:rPr>
              <a:t>check </a:t>
            </a:r>
            <a:r>
              <a:rPr b="1" lang="en-GB" sz="1000">
                <a:solidFill>
                  <a:schemeClr val="accent2"/>
                </a:solidFill>
                <a:latin typeface="Lato"/>
                <a:ea typeface="Lato"/>
                <a:cs typeface="Lato"/>
                <a:sym typeface="Lato"/>
                <a:extLst>
                  <a:ext uri="http://customooxmlschemas.google.com/">
                    <go:slidesCustomData xmlns:go="http://customooxmlschemas.google.com/" textRoundtripDataId="61"/>
                  </a:ext>
                </a:extLst>
              </a:rPr>
              <a:t>out</a:t>
            </a:r>
            <a:endParaRPr b="1" sz="1000" u="none" cap="none" strike="noStrike">
              <a:solidFill>
                <a:schemeClr val="accent2"/>
              </a:solidFill>
              <a:latin typeface="Lato"/>
              <a:ea typeface="Lato"/>
              <a:cs typeface="Lato"/>
              <a:sym typeface="Lato"/>
            </a:endParaRPr>
          </a:p>
        </p:txBody>
      </p:sp>
      <p:sp>
        <p:nvSpPr>
          <p:cNvPr id="414" name="Google Shape;414;g14cb79b9a77_0_375"/>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Check in, c</a:t>
            </a: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62"/>
                  </a:ext>
                </a:extLst>
              </a:rPr>
              <a:t>heck </a:t>
            </a:r>
            <a:r>
              <a:rPr b="1" i="0" lang="en-GB" sz="2900" u="none" cap="none" strike="noStrike">
                <a:solidFill>
                  <a:srgbClr val="FF8022"/>
                </a:solidFill>
                <a:latin typeface="Lato"/>
                <a:ea typeface="Lato"/>
                <a:cs typeface="Lato"/>
                <a:sym typeface="Lato"/>
              </a:rPr>
              <a:t>out</a:t>
            </a:r>
            <a:endParaRPr b="1" i="0" sz="2900" u="none" cap="none" strike="noStrike">
              <a:solidFill>
                <a:srgbClr val="000000"/>
              </a:solidFill>
              <a:latin typeface="Lato"/>
              <a:ea typeface="Lato"/>
              <a:cs typeface="Lato"/>
              <a:sym typeface="Lato"/>
            </a:endParaRPr>
          </a:p>
        </p:txBody>
      </p:sp>
      <p:pic>
        <p:nvPicPr>
          <p:cNvPr id="415" name="Google Shape;415;g14cb79b9a77_0_375"/>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16c5c376a11_0_361"/>
          <p:cNvSpPr txBox="1"/>
          <p:nvPr/>
        </p:nvSpPr>
        <p:spPr>
          <a:xfrm>
            <a:off x="311700" y="29091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21" name="Google Shape;421;g16c5c376a11_0_36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16c5c376a11_0_36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23" name="Google Shape;423;g16c5c376a11_0_361"/>
          <p:cNvSpPr txBox="1"/>
          <p:nvPr/>
        </p:nvSpPr>
        <p:spPr>
          <a:xfrm>
            <a:off x="360375" y="208250"/>
            <a:ext cx="7678200" cy="61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does inflation mean for people’s money?</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3200" u="none" cap="none" strike="noStrike">
              <a:solidFill>
                <a:srgbClr val="FF8022"/>
              </a:solidFill>
              <a:latin typeface="Lato Black"/>
              <a:ea typeface="Lato Black"/>
              <a:cs typeface="Lato Black"/>
              <a:sym typeface="Lato Black"/>
            </a:endParaRPr>
          </a:p>
        </p:txBody>
      </p:sp>
      <p:sp>
        <p:nvSpPr>
          <p:cNvPr id="424" name="Google Shape;424;g16c5c376a11_0_361"/>
          <p:cNvSpPr txBox="1"/>
          <p:nvPr/>
        </p:nvSpPr>
        <p:spPr>
          <a:xfrm flipH="1">
            <a:off x="311700" y="978750"/>
            <a:ext cx="8746200" cy="402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lt1"/>
                </a:solidFill>
                <a:highlight>
                  <a:schemeClr val="accent1"/>
                </a:highlight>
                <a:latin typeface="Lato"/>
                <a:ea typeface="Lato"/>
                <a:cs typeface="Lato"/>
                <a:sym typeface="Lato"/>
              </a:rPr>
              <a:t>Watch the</a:t>
            </a:r>
            <a:r>
              <a:rPr b="0" i="0" lang="en-GB" sz="1800" u="none" cap="none" strike="noStrike">
                <a:solidFill>
                  <a:schemeClr val="lt1"/>
                </a:solidFill>
                <a:highlight>
                  <a:schemeClr val="accent1"/>
                </a:highlight>
                <a:latin typeface="Lato"/>
                <a:ea typeface="Lato"/>
                <a:cs typeface="Lato"/>
                <a:sym typeface="Lato"/>
              </a:rPr>
              <a:t> video </a:t>
            </a:r>
            <a:r>
              <a:rPr lang="en-GB" sz="1800">
                <a:solidFill>
                  <a:schemeClr val="lt1"/>
                </a:solidFill>
                <a:highlight>
                  <a:schemeClr val="accent1"/>
                </a:highlight>
                <a:latin typeface="Lato"/>
                <a:ea typeface="Lato"/>
                <a:cs typeface="Lato"/>
                <a:sym typeface="Lato"/>
              </a:rPr>
              <a:t>on</a:t>
            </a:r>
            <a:r>
              <a:rPr b="0" i="0" lang="en-GB" sz="1800" u="none" cap="none" strike="noStrike">
                <a:solidFill>
                  <a:schemeClr val="lt1"/>
                </a:solidFill>
                <a:highlight>
                  <a:schemeClr val="accent1"/>
                </a:highlight>
                <a:latin typeface="Lato"/>
                <a:ea typeface="Lato"/>
                <a:cs typeface="Lato"/>
                <a:sym typeface="Lato"/>
                <a:extLst>
                  <a:ext uri="http://customooxmlschemas.google.com/">
                    <go:slidesCustomData xmlns:go="http://customooxmlschemas.google.com/" textRoundtripDataId="63"/>
                  </a:ext>
                </a:extLst>
              </a:rPr>
              <a:t> the rising cost of Freddos</a:t>
            </a:r>
            <a:r>
              <a:rPr i="0" lang="en-GB" sz="1800" u="none" cap="none" strike="noStrike">
                <a:solidFill>
                  <a:schemeClr val="lt1"/>
                </a:solidFill>
                <a:highlight>
                  <a:schemeClr val="accent1"/>
                </a:highlight>
                <a:latin typeface="Lato"/>
                <a:ea typeface="Lato"/>
                <a:cs typeface="Lato"/>
                <a:sym typeface="Lato"/>
                <a:extLst>
                  <a:ext uri="http://customooxmlschemas.google.com/">
                    <go:slidesCustomData xmlns:go="http://customooxmlschemas.google.com/" textRoundtripDataId="64"/>
                  </a:ext>
                </a:extLst>
              </a:rPr>
              <a:t>. </a:t>
            </a:r>
            <a:r>
              <a:rPr lang="en-GB" sz="1800">
                <a:solidFill>
                  <a:schemeClr val="lt1"/>
                </a:solidFill>
                <a:latin typeface="Lato"/>
                <a:ea typeface="Lato"/>
                <a:cs typeface="Lato"/>
                <a:sym typeface="Lato"/>
              </a:rPr>
              <a:t>Use the video to answer the following questions.</a:t>
            </a:r>
            <a:endParaRPr sz="18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lt1"/>
              </a:solidFill>
              <a:highlight>
                <a:schemeClr val="lt2"/>
              </a:highlight>
              <a:latin typeface="Lato"/>
              <a:ea typeface="Lato"/>
              <a:cs typeface="Lato"/>
              <a:sym typeface="Lato"/>
              <a:extLst>
                <a:ext uri="http://customooxmlschemas.google.com/">
                  <go:slidesCustomData xmlns:go="http://customooxmlschemas.google.com/" textRoundtripDataId="65"/>
                </a:ext>
              </a:extLs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900" u="none" cap="none" strike="noStrike">
                <a:solidFill>
                  <a:schemeClr val="accent2"/>
                </a:solidFill>
                <a:latin typeface="Lato"/>
                <a:ea typeface="Lato"/>
                <a:cs typeface="Lato"/>
                <a:sym typeface="Lato"/>
              </a:rPr>
              <a:t>Vi</a:t>
            </a:r>
            <a:r>
              <a:rPr b="1" i="0" lang="en-GB" sz="900" u="none" cap="none" strike="noStrike">
                <a:solidFill>
                  <a:schemeClr val="accent2"/>
                </a:solidFill>
                <a:latin typeface="Lato"/>
                <a:ea typeface="Lato"/>
                <a:cs typeface="Lato"/>
                <a:sym typeface="Lato"/>
              </a:rPr>
              <a:t>deo made in collaboration with Olamide Majekodunmi</a:t>
            </a:r>
            <a:r>
              <a:rPr b="1" i="0" lang="en-GB" sz="900" u="none" cap="none" strike="noStrike">
                <a:solidFill>
                  <a:schemeClr val="accent2"/>
                </a:solidFill>
                <a:latin typeface="Lato"/>
                <a:ea typeface="Lato"/>
                <a:cs typeface="Lato"/>
                <a:sym typeface="Lato"/>
              </a:rPr>
              <a:t> </a:t>
            </a:r>
            <a:endParaRPr b="1" i="0" sz="900" u="none" cap="none" strike="noStrike">
              <a:solidFill>
                <a:schemeClr val="accent2"/>
              </a:solidFill>
              <a:latin typeface="Lato"/>
              <a:ea typeface="Lato"/>
              <a:cs typeface="Lato"/>
              <a:sym typeface="Lato"/>
            </a:endParaRPr>
          </a:p>
        </p:txBody>
      </p:sp>
      <p:pic>
        <p:nvPicPr>
          <p:cNvPr descr="If you've heard that the rate of inflation is on the rise, this means that the money you have right now, won't buy you as much as it did before.  Inflation is usually quite low - and manageable. It's when it hikes up quickly that you should think about how to protect your money from losing its value and ask your boss for a pay rise!&#10;&#10;&#10;Educators - use this video to show how your buying power can change over time.&#10;&#10;&#10;Video made in collaboration with Olamide Majekodunmi https://allthingsmoney.uk/category/budgeting/" id="425" name="Google Shape;425;g16c5c376a11_0_361" title="What does inflation mean for you?">
            <a:hlinkClick r:id="rId3"/>
          </p:cNvPr>
          <p:cNvPicPr preferRelativeResize="0"/>
          <p:nvPr/>
        </p:nvPicPr>
        <p:blipFill rotWithShape="1">
          <a:blip r:embed="rId4">
            <a:alphaModFix/>
          </a:blip>
          <a:srcRect b="0" l="0" r="0" t="0"/>
          <a:stretch/>
        </p:blipFill>
        <p:spPr>
          <a:xfrm>
            <a:off x="472675" y="1728550"/>
            <a:ext cx="3261400" cy="2446050"/>
          </a:xfrm>
          <a:prstGeom prst="rect">
            <a:avLst/>
          </a:prstGeom>
          <a:noFill/>
          <a:ln>
            <a:noFill/>
          </a:ln>
        </p:spPr>
      </p:pic>
      <p:sp>
        <p:nvSpPr>
          <p:cNvPr id="426" name="Google Shape;426;g16c5c376a11_0_361"/>
          <p:cNvSpPr txBox="1"/>
          <p:nvPr/>
        </p:nvSpPr>
        <p:spPr>
          <a:xfrm>
            <a:off x="4410300" y="1503175"/>
            <a:ext cx="4581000" cy="20319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1" sz="1500">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i="0" lang="en-GB" sz="1500" u="none" cap="none" strike="noStrike">
                <a:solidFill>
                  <a:schemeClr val="lt1"/>
                </a:solidFill>
                <a:latin typeface="Lato"/>
                <a:ea typeface="Lato"/>
                <a:cs typeface="Lato"/>
                <a:sym typeface="Lato"/>
              </a:rPr>
              <a:t>Inflation is when the price of things like_</a:t>
            </a:r>
            <a:r>
              <a:rPr lang="en-GB" sz="1500">
                <a:solidFill>
                  <a:schemeClr val="lt1"/>
                </a:solidFill>
                <a:latin typeface="Lato"/>
                <a:ea typeface="Lato"/>
                <a:cs typeface="Lato"/>
                <a:sym typeface="Lato"/>
              </a:rPr>
              <a:t>________,</a:t>
            </a:r>
            <a:r>
              <a:rPr i="0" lang="en-GB" sz="1500" u="none" cap="none" strike="noStrike">
                <a:solidFill>
                  <a:schemeClr val="lt1"/>
                </a:solidFill>
                <a:latin typeface="Lato"/>
                <a:ea typeface="Lato"/>
                <a:cs typeface="Lato"/>
                <a:sym typeface="Lato"/>
              </a:rPr>
              <a:t> heating and </a:t>
            </a:r>
            <a:r>
              <a:rPr lang="en-GB" sz="1500">
                <a:solidFill>
                  <a:schemeClr val="lt1"/>
                </a:solidFill>
                <a:latin typeface="Lato"/>
                <a:ea typeface="Lato"/>
                <a:cs typeface="Lato"/>
                <a:sym typeface="Lato"/>
              </a:rPr>
              <a:t>____________</a:t>
            </a:r>
            <a:r>
              <a:rPr i="0" lang="en-GB" sz="1500" u="none" cap="none" strike="noStrike">
                <a:solidFill>
                  <a:schemeClr val="lt1"/>
                </a:solidFill>
                <a:latin typeface="Lato"/>
                <a:ea typeface="Lato"/>
                <a:cs typeface="Lato"/>
                <a:sym typeface="Lato"/>
              </a:rPr>
              <a:t> go up.</a:t>
            </a:r>
            <a:endParaRPr sz="1500">
              <a:solidFill>
                <a:schemeClr val="lt1"/>
              </a:solidFill>
              <a:latin typeface="Lato"/>
              <a:ea typeface="Lato"/>
              <a:cs typeface="Lato"/>
              <a:sym typeface="Lato"/>
            </a:endParaRPr>
          </a:p>
          <a:p>
            <a:pPr indent="0" lvl="0" marL="457200" marR="0" rtl="0" algn="l">
              <a:lnSpc>
                <a:spcPct val="100000"/>
              </a:lnSpc>
              <a:spcBef>
                <a:spcPts val="0"/>
              </a:spcBef>
              <a:spcAft>
                <a:spcPts val="0"/>
              </a:spcAft>
              <a:buNone/>
            </a:pPr>
            <a:r>
              <a:t/>
            </a:r>
            <a:endParaRPr sz="1500">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i="0" lang="en-GB" sz="1500" u="none" cap="none" strike="noStrike">
                <a:solidFill>
                  <a:schemeClr val="lt1"/>
                </a:solidFill>
                <a:latin typeface="Lato"/>
                <a:ea typeface="Lato"/>
                <a:cs typeface="Lato"/>
                <a:sym typeface="Lato"/>
              </a:rPr>
              <a:t>When inflation goes up quickly, what are some ways to help </a:t>
            </a:r>
            <a:r>
              <a:rPr i="0" lang="en-GB" sz="1500" u="none" cap="none" strike="noStrike">
                <a:solidFill>
                  <a:schemeClr val="lt1"/>
                </a:solidFill>
                <a:latin typeface="Lato"/>
                <a:ea typeface="Lato"/>
                <a:cs typeface="Lato"/>
                <a:sym typeface="Lato"/>
                <a:extLst>
                  <a:ext uri="http://customooxmlschemas.google.com/">
                    <go:slidesCustomData xmlns:go="http://customooxmlschemas.google.com/" textRoundtripDataId="66"/>
                  </a:ext>
                </a:extLst>
              </a:rPr>
              <a:t>stretch </a:t>
            </a:r>
            <a:r>
              <a:rPr i="0" lang="en-GB" sz="1500" u="none" cap="none" strike="noStrike">
                <a:solidFill>
                  <a:schemeClr val="lt1"/>
                </a:solidFill>
                <a:latin typeface="Lato"/>
                <a:ea typeface="Lato"/>
                <a:cs typeface="Lato"/>
                <a:sym typeface="Lato"/>
              </a:rPr>
              <a:t>money  further?</a:t>
            </a:r>
            <a:endParaRPr i="0" sz="15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None/>
            </a:pPr>
            <a:r>
              <a:t/>
            </a:r>
            <a:endParaRPr sz="1500">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i="0" lang="en-GB" sz="1500" u="none" cap="none" strike="noStrike">
                <a:solidFill>
                  <a:schemeClr val="lt1"/>
                </a:solidFill>
                <a:latin typeface="Lato"/>
                <a:ea typeface="Lato"/>
                <a:cs typeface="Lato"/>
                <a:sym typeface="Lato"/>
              </a:rPr>
              <a:t>What’s the impact of rising inflation on savings?</a:t>
            </a:r>
            <a:endParaRPr i="0" sz="15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14cb79b9a77_0_53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14cb79b9a77_0_53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33" name="Google Shape;433;g14cb79b9a77_0_533"/>
          <p:cNvSpPr txBox="1"/>
          <p:nvPr/>
        </p:nvSpPr>
        <p:spPr>
          <a:xfrm>
            <a:off x="488176" y="1578875"/>
            <a:ext cx="7568700" cy="26664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what </a:t>
            </a:r>
            <a:r>
              <a:rPr b="1" lang="en-GB" sz="2200">
                <a:solidFill>
                  <a:srgbClr val="00FF00"/>
                </a:solidFill>
                <a:latin typeface="Lato"/>
                <a:ea typeface="Lato"/>
                <a:cs typeface="Lato"/>
                <a:sym typeface="Lato"/>
              </a:rPr>
              <a:t>inflation</a:t>
            </a:r>
            <a:r>
              <a:rPr b="1" lang="en-GB" sz="2200">
                <a:solidFill>
                  <a:srgbClr val="00FF00"/>
                </a:solidFill>
                <a:latin typeface="Lato"/>
                <a:ea typeface="Lato"/>
                <a:cs typeface="Lato"/>
                <a:sym typeface="Lato"/>
              </a:rPr>
              <a:t> is and how it is measured</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Calculate how budgets are affected by inflation</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Consider how inflation can impact people's</a:t>
            </a:r>
            <a:r>
              <a:rPr b="1" lang="en-GB" sz="2200">
                <a:solidFill>
                  <a:schemeClr val="lt1"/>
                </a:solidFill>
                <a:latin typeface="Lato"/>
                <a:ea typeface="Lato"/>
                <a:cs typeface="Lato"/>
                <a:sym typeface="Lato"/>
              </a:rPr>
              <a:t> </a:t>
            </a:r>
            <a:r>
              <a:rPr b="1" i="0" lang="en-GB" sz="2200" u="none" cap="none" strike="noStrike">
                <a:solidFill>
                  <a:schemeClr val="lt1"/>
                </a:solidFill>
                <a:latin typeface="Lato"/>
                <a:ea typeface="Lato"/>
                <a:cs typeface="Lato"/>
                <a:sym typeface="Lato"/>
              </a:rPr>
              <a:t>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i="0" sz="2000" u="none" cap="none" strike="noStrike">
              <a:solidFill>
                <a:schemeClr val="lt1"/>
              </a:solidFill>
              <a:latin typeface="Lato"/>
              <a:ea typeface="Lato"/>
              <a:cs typeface="Lato"/>
              <a:sym typeface="Lato"/>
            </a:endParaRPr>
          </a:p>
        </p:txBody>
      </p:sp>
      <p:sp>
        <p:nvSpPr>
          <p:cNvPr id="434" name="Google Shape;434;g14cb79b9a77_0_53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g175a4b56ed1_1_28"/>
          <p:cNvPicPr preferRelativeResize="0"/>
          <p:nvPr/>
        </p:nvPicPr>
        <p:blipFill rotWithShape="1">
          <a:blip r:embed="rId3">
            <a:alphaModFix/>
          </a:blip>
          <a:srcRect b="0" l="0" r="0" t="0"/>
          <a:stretch/>
        </p:blipFill>
        <p:spPr>
          <a:xfrm>
            <a:off x="4830999" y="3476950"/>
            <a:ext cx="2123250"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sp>
        <p:nvSpPr>
          <p:cNvPr id="440" name="Google Shape;440;g175a4b56ed1_1_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441" name="Google Shape;441;g175a4b56ed1_1_28"/>
          <p:cNvPicPr preferRelativeResize="0"/>
          <p:nvPr/>
        </p:nvPicPr>
        <p:blipFill rotWithShape="1">
          <a:blip r:embed="rId4">
            <a:alphaModFix/>
          </a:blip>
          <a:srcRect b="0" l="0" r="0" t="0"/>
          <a:stretch/>
        </p:blipFill>
        <p:spPr>
          <a:xfrm>
            <a:off x="6097100" y="1507900"/>
            <a:ext cx="2857500"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pic>
        <p:nvPicPr>
          <p:cNvPr id="442" name="Google Shape;442;g175a4b56ed1_1_28"/>
          <p:cNvPicPr preferRelativeResize="0"/>
          <p:nvPr/>
        </p:nvPicPr>
        <p:blipFill rotWithShape="1">
          <a:blip r:embed="rId5">
            <a:alphaModFix/>
          </a:blip>
          <a:srcRect b="0" l="0" r="0" t="0"/>
          <a:stretch/>
        </p:blipFill>
        <p:spPr>
          <a:xfrm>
            <a:off x="3255376" y="1484963"/>
            <a:ext cx="26193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pic>
        <p:nvPicPr>
          <p:cNvPr id="443" name="Google Shape;443;g175a4b56ed1_1_28"/>
          <p:cNvPicPr preferRelativeResize="0"/>
          <p:nvPr/>
        </p:nvPicPr>
        <p:blipFill rotWithShape="1">
          <a:blip r:embed="rId6">
            <a:alphaModFix/>
          </a:blip>
          <a:srcRect b="0" l="0" r="0" t="0"/>
          <a:stretch/>
        </p:blipFill>
        <p:spPr>
          <a:xfrm>
            <a:off x="628375" y="1484975"/>
            <a:ext cx="24046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pic>
        <p:nvPicPr>
          <p:cNvPr id="444" name="Google Shape;444;g175a4b56ed1_1_28"/>
          <p:cNvPicPr preferRelativeResize="0"/>
          <p:nvPr/>
        </p:nvPicPr>
        <p:blipFill rotWithShape="1">
          <a:blip r:embed="rId7">
            <a:alphaModFix/>
          </a:blip>
          <a:srcRect b="0" l="0" r="0" t="0"/>
          <a:stretch/>
        </p:blipFill>
        <p:spPr>
          <a:xfrm>
            <a:off x="1695475" y="3476950"/>
            <a:ext cx="2523075"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sp>
        <p:nvSpPr>
          <p:cNvPr id="445" name="Google Shape;445;g175a4b56ed1_1_28"/>
          <p:cNvSpPr txBox="1"/>
          <p:nvPr/>
        </p:nvSpPr>
        <p:spPr>
          <a:xfrm>
            <a:off x="442300" y="78800"/>
            <a:ext cx="7814400" cy="549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What are some of the main factors that make up the cost of living?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GB" sz="2200">
                <a:solidFill>
                  <a:schemeClr val="accent2"/>
                </a:solidFill>
                <a:latin typeface="Lato"/>
                <a:ea typeface="Lato"/>
                <a:cs typeface="Lato"/>
                <a:sym typeface="Lato"/>
              </a:rPr>
              <a:t>The cost of living is the amount of money a person needs to live</a:t>
            </a:r>
            <a:endParaRPr sz="22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0" i="0" sz="2500" u="none" cap="none" strike="noStrike">
              <a:solidFill>
                <a:srgbClr val="00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57707a00a2_0_15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279" name="Google Shape;279;g157707a00a2_0_1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280" name="Google Shape;280;g157707a00a2_0_154"/>
          <p:cNvGraphicFramePr/>
          <p:nvPr/>
        </p:nvGraphicFramePr>
        <p:xfrm>
          <a:off x="871975" y="1721850"/>
          <a:ext cx="3000000" cy="3000000"/>
        </p:xfrm>
        <a:graphic>
          <a:graphicData uri="http://schemas.openxmlformats.org/drawingml/2006/table">
            <a:tbl>
              <a:tblPr>
                <a:noFill/>
                <a:tableStyleId>{5A82BCE8-2AFD-4844-91D6-50A167E68C84}</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Session 1</a:t>
                      </a:r>
                      <a:endParaRPr b="1">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extLst>
                            <a:ext uri="http://customooxmlschemas.google.com/">
                              <go:slidesCustomData xmlns:go="http://customooxmlschemas.google.com/" textRoundtripDataId="0"/>
                            </a:ext>
                          </a:extLst>
                        </a:rPr>
                        <a:t>Session 2</a:t>
                      </a:r>
                      <a:endParaRPr b="1">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Session 3</a:t>
                      </a:r>
                      <a:endParaRPr b="1">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Session 4</a:t>
                      </a:r>
                      <a:endParaRPr b="1">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Session 5</a:t>
                      </a:r>
                      <a:endParaRPr b="1">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Session 6</a:t>
                      </a:r>
                      <a:endParaRPr b="1">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Spending decisions</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How to budget</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1"/>
                          </a:solidFill>
                          <a:latin typeface="Lato"/>
                          <a:ea typeface="Lato"/>
                          <a:cs typeface="Lato"/>
                          <a:sym typeface="Lato"/>
                        </a:rPr>
                        <a:t>Getting a job</a:t>
                      </a:r>
                      <a:endParaRPr b="1">
                        <a:solidFill>
                          <a:schemeClr val="dk1"/>
                        </a:solidFill>
                        <a:latin typeface="Lato"/>
                        <a:ea typeface="Lato"/>
                        <a:cs typeface="Lato"/>
                        <a:sym typeface="Lato"/>
                      </a:endParaRPr>
                    </a:p>
                    <a:p>
                      <a:pPr indent="0" lvl="0" marL="0" rtl="0" algn="l">
                        <a:spcBef>
                          <a:spcPts val="0"/>
                        </a:spcBef>
                        <a:spcAft>
                          <a:spcPts val="0"/>
                        </a:spcAft>
                        <a:buNone/>
                      </a:pPr>
                      <a:r>
                        <a:t/>
                      </a:r>
                      <a:endParaRPr b="1">
                        <a:solidFill>
                          <a:srgbClr val="262A33"/>
                        </a:solidFill>
                        <a:latin typeface="Lato"/>
                        <a:ea typeface="Lato"/>
                        <a:cs typeface="Lato"/>
                        <a:sym typeface="Lato"/>
                      </a:endParaRPr>
                    </a:p>
                    <a:p>
                      <a:pPr indent="0" lvl="0" marL="0" rtl="0" algn="l">
                        <a:spcBef>
                          <a:spcPts val="0"/>
                        </a:spcBef>
                        <a:spcAft>
                          <a:spcPts val="0"/>
                        </a:spcAft>
                        <a:buNone/>
                      </a:pPr>
                      <a:r>
                        <a:t/>
                      </a:r>
                      <a:endParaRPr b="1">
                        <a:solidFill>
                          <a:srgbClr val="262A33"/>
                        </a:solidFill>
                        <a:latin typeface="Lato"/>
                        <a:ea typeface="Lato"/>
                        <a:cs typeface="Lato"/>
                        <a:sym typeface="Lato"/>
                      </a:endParaRPr>
                    </a:p>
                    <a:p>
                      <a:pPr indent="0" lvl="0" marL="0" rtl="0" algn="l">
                        <a:spcBef>
                          <a:spcPts val="0"/>
                        </a:spcBef>
                        <a:spcAft>
                          <a:spcPts val="0"/>
                        </a:spcAft>
                        <a:buNone/>
                      </a:pPr>
                      <a:r>
                        <a:t/>
                      </a:r>
                      <a:endParaRPr b="1">
                        <a:solidFill>
                          <a:srgbClr val="262A33"/>
                        </a:solidFill>
                        <a:latin typeface="Lato"/>
                        <a:ea typeface="Lato"/>
                        <a:cs typeface="Lato"/>
                        <a:sym typeface="Lato"/>
                      </a:endParaRPr>
                    </a:p>
                    <a:p>
                      <a:pPr indent="0" lvl="0" marL="0" rtl="0" algn="l">
                        <a:spcBef>
                          <a:spcPts val="0"/>
                        </a:spcBef>
                        <a:spcAft>
                          <a:spcPts val="0"/>
                        </a:spcAft>
                        <a:buNone/>
                      </a:pPr>
                      <a:r>
                        <a:t/>
                      </a:r>
                      <a:endParaRPr b="1">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accent2"/>
                          </a:solidFill>
                          <a:latin typeface="Lato"/>
                          <a:ea typeface="Lato"/>
                          <a:cs typeface="Lato"/>
                          <a:sym typeface="Lato"/>
                        </a:rPr>
                        <a:t>The impact of inflation</a:t>
                      </a:r>
                      <a:endParaRPr b="1" sz="1400" u="none" cap="none" strike="noStrike">
                        <a:solidFill>
                          <a:schemeClr val="accent2"/>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The critical consumer</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262A33"/>
                          </a:solidFill>
                          <a:latin typeface="Lato"/>
                          <a:ea typeface="Lato"/>
                          <a:cs typeface="Lato"/>
                          <a:sym typeface="Lato"/>
                        </a:rPr>
                        <a:t>Decision- making task!</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g175a4b56ed1_1_1"/>
          <p:cNvPicPr preferRelativeResize="0"/>
          <p:nvPr/>
        </p:nvPicPr>
        <p:blipFill rotWithShape="1">
          <a:blip r:embed="rId3">
            <a:alphaModFix/>
          </a:blip>
          <a:srcRect b="0" l="0" r="0" t="0"/>
          <a:stretch/>
        </p:blipFill>
        <p:spPr>
          <a:xfrm>
            <a:off x="5505874" y="3394197"/>
            <a:ext cx="2404675" cy="1600202"/>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sp>
        <p:nvSpPr>
          <p:cNvPr id="451" name="Google Shape;451;g175a4b56ed1_1_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452" name="Google Shape;452;g175a4b56ed1_1_1"/>
          <p:cNvPicPr preferRelativeResize="0"/>
          <p:nvPr/>
        </p:nvPicPr>
        <p:blipFill rotWithShape="1">
          <a:blip r:embed="rId4">
            <a:alphaModFix/>
          </a:blip>
          <a:srcRect b="0" l="0" r="0" t="0"/>
          <a:stretch/>
        </p:blipFill>
        <p:spPr>
          <a:xfrm>
            <a:off x="6097100" y="1507900"/>
            <a:ext cx="2857500" cy="1600200"/>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pic>
        <p:nvPicPr>
          <p:cNvPr id="453" name="Google Shape;453;g175a4b56ed1_1_1"/>
          <p:cNvPicPr preferRelativeResize="0"/>
          <p:nvPr/>
        </p:nvPicPr>
        <p:blipFill rotWithShape="1">
          <a:blip r:embed="rId5">
            <a:alphaModFix/>
          </a:blip>
          <a:srcRect b="0" l="0" r="0" t="0"/>
          <a:stretch/>
        </p:blipFill>
        <p:spPr>
          <a:xfrm>
            <a:off x="3255400" y="1531024"/>
            <a:ext cx="2619375" cy="1600200"/>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pic>
        <p:nvPicPr>
          <p:cNvPr id="454" name="Google Shape;454;g175a4b56ed1_1_1"/>
          <p:cNvPicPr preferRelativeResize="0"/>
          <p:nvPr/>
        </p:nvPicPr>
        <p:blipFill rotWithShape="1">
          <a:blip r:embed="rId6">
            <a:alphaModFix/>
          </a:blip>
          <a:srcRect b="0" l="0" r="0" t="0"/>
          <a:stretch/>
        </p:blipFill>
        <p:spPr>
          <a:xfrm>
            <a:off x="628375" y="1531025"/>
            <a:ext cx="2404675" cy="1554150"/>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pic>
        <p:nvPicPr>
          <p:cNvPr id="455" name="Google Shape;455;g175a4b56ed1_1_1"/>
          <p:cNvPicPr preferRelativeResize="0"/>
          <p:nvPr/>
        </p:nvPicPr>
        <p:blipFill rotWithShape="1">
          <a:blip r:embed="rId7">
            <a:alphaModFix/>
          </a:blip>
          <a:srcRect b="0" l="0" r="0" t="0"/>
          <a:stretch/>
        </p:blipFill>
        <p:spPr>
          <a:xfrm>
            <a:off x="1373500" y="3442075"/>
            <a:ext cx="2523075"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sp>
        <p:nvSpPr>
          <p:cNvPr id="456" name="Google Shape;456;g175a4b56ed1_1_1"/>
          <p:cNvSpPr/>
          <p:nvPr/>
        </p:nvSpPr>
        <p:spPr>
          <a:xfrm>
            <a:off x="1142100" y="29498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Transport</a:t>
            </a:r>
            <a:endParaRPr b="1" i="0" sz="1400" u="none" cap="none" strike="noStrike">
              <a:solidFill>
                <a:schemeClr val="lt1"/>
              </a:solidFill>
              <a:latin typeface="Lato"/>
              <a:ea typeface="Lato"/>
              <a:cs typeface="Lato"/>
              <a:sym typeface="Lato"/>
            </a:endParaRPr>
          </a:p>
        </p:txBody>
      </p:sp>
      <p:sp>
        <p:nvSpPr>
          <p:cNvPr id="457" name="Google Shape;457;g175a4b56ed1_1_1"/>
          <p:cNvSpPr/>
          <p:nvPr/>
        </p:nvSpPr>
        <p:spPr>
          <a:xfrm>
            <a:off x="3849725" y="30260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Food</a:t>
            </a:r>
            <a:endParaRPr b="1" i="0" sz="1400" u="none" cap="none" strike="noStrike">
              <a:solidFill>
                <a:schemeClr val="lt1"/>
              </a:solidFill>
              <a:latin typeface="Lato"/>
              <a:ea typeface="Lato"/>
              <a:cs typeface="Lato"/>
              <a:sym typeface="Lato"/>
            </a:endParaRPr>
          </a:p>
        </p:txBody>
      </p:sp>
      <p:sp>
        <p:nvSpPr>
          <p:cNvPr id="458" name="Google Shape;458;g175a4b56ed1_1_1"/>
          <p:cNvSpPr/>
          <p:nvPr/>
        </p:nvSpPr>
        <p:spPr>
          <a:xfrm>
            <a:off x="6780900" y="30260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Fuel</a:t>
            </a:r>
            <a:endParaRPr b="1" i="0" sz="1400" u="none" cap="none" strike="noStrike">
              <a:solidFill>
                <a:schemeClr val="lt1"/>
              </a:solidFill>
              <a:latin typeface="Lato"/>
              <a:ea typeface="Lato"/>
              <a:cs typeface="Lato"/>
              <a:sym typeface="Lato"/>
            </a:endParaRPr>
          </a:p>
        </p:txBody>
      </p:sp>
      <p:sp>
        <p:nvSpPr>
          <p:cNvPr id="459" name="Google Shape;459;g175a4b56ed1_1_1"/>
          <p:cNvSpPr/>
          <p:nvPr/>
        </p:nvSpPr>
        <p:spPr>
          <a:xfrm>
            <a:off x="6095100" y="48548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Electricity</a:t>
            </a:r>
            <a:endParaRPr b="1" i="0" sz="1400" u="none" cap="none" strike="noStrike">
              <a:solidFill>
                <a:schemeClr val="lt1"/>
              </a:solidFill>
              <a:latin typeface="Lato"/>
              <a:ea typeface="Lato"/>
              <a:cs typeface="Lato"/>
              <a:sym typeface="Lato"/>
            </a:endParaRPr>
          </a:p>
        </p:txBody>
      </p:sp>
      <p:sp>
        <p:nvSpPr>
          <p:cNvPr id="460" name="Google Shape;460;g175a4b56ed1_1_1"/>
          <p:cNvSpPr/>
          <p:nvPr/>
        </p:nvSpPr>
        <p:spPr>
          <a:xfrm>
            <a:off x="1638200" y="4652375"/>
            <a:ext cx="1945800" cy="414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Rent/ Mortgage repayments</a:t>
            </a:r>
            <a:endParaRPr b="1" i="0" sz="1400" u="none" cap="none" strike="noStrike">
              <a:solidFill>
                <a:schemeClr val="lt1"/>
              </a:solidFill>
              <a:latin typeface="Lato"/>
              <a:ea typeface="Lato"/>
              <a:cs typeface="Lato"/>
              <a:sym typeface="Lato"/>
            </a:endParaRPr>
          </a:p>
        </p:txBody>
      </p:sp>
      <p:sp>
        <p:nvSpPr>
          <p:cNvPr id="461" name="Google Shape;461;g175a4b56ed1_1_1"/>
          <p:cNvSpPr txBox="1"/>
          <p:nvPr/>
        </p:nvSpPr>
        <p:spPr>
          <a:xfrm>
            <a:off x="228600" y="0"/>
            <a:ext cx="8211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What are some of the main factors that make up the cost of living?</a:t>
            </a:r>
            <a:endParaRPr b="1" sz="2900">
              <a:solidFill>
                <a:schemeClr val="accent2"/>
              </a:solidFill>
              <a:latin typeface="Lato"/>
              <a:ea typeface="Lato"/>
              <a:cs typeface="Lato"/>
              <a:sym typeface="Lato"/>
            </a:endParaRPr>
          </a:p>
          <a:p>
            <a:pPr indent="0" lvl="0" marL="0" rtl="0" algn="l">
              <a:spcBef>
                <a:spcPts val="0"/>
              </a:spcBef>
              <a:spcAft>
                <a:spcPts val="0"/>
              </a:spcAft>
              <a:buNone/>
            </a:pPr>
            <a:r>
              <a:rPr lang="en-GB" sz="2200">
                <a:solidFill>
                  <a:schemeClr val="accent2"/>
                </a:solidFill>
                <a:latin typeface="Lato"/>
                <a:ea typeface="Lato"/>
                <a:cs typeface="Lato"/>
                <a:sym typeface="Lato"/>
              </a:rPr>
              <a:t>The cost of living is the amount of money a person needs to live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e221253de8_0_9"/>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1e221253de8_0_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21</a:t>
            </a:r>
            <a:endParaRPr>
              <a:latin typeface="Lato"/>
              <a:ea typeface="Lato"/>
              <a:cs typeface="Lato"/>
              <a:sym typeface="Lato"/>
            </a:endParaRPr>
          </a:p>
        </p:txBody>
      </p:sp>
      <p:sp>
        <p:nvSpPr>
          <p:cNvPr id="468" name="Google Shape;468;g1e221253de8_0_9"/>
          <p:cNvSpPr txBox="1"/>
          <p:nvPr/>
        </p:nvSpPr>
        <p:spPr>
          <a:xfrm>
            <a:off x="223625" y="1734475"/>
            <a:ext cx="8745300" cy="997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lang="en-GB" sz="1600">
                <a:latin typeface="Lato"/>
                <a:ea typeface="Lato"/>
                <a:cs typeface="Lato"/>
                <a:sym typeface="Lato"/>
              </a:rPr>
              <a:t>Discussion</a:t>
            </a:r>
            <a:endParaRPr b="1" sz="1600">
              <a:latin typeface="Lato"/>
              <a:ea typeface="Lato"/>
              <a:cs typeface="Lato"/>
              <a:sym typeface="Lato"/>
            </a:endParaRPr>
          </a:p>
          <a:p>
            <a:pPr indent="0" lvl="0" marL="0" marR="0" rtl="0" algn="l">
              <a:lnSpc>
                <a:spcPct val="115000"/>
              </a:lnSpc>
              <a:spcBef>
                <a:spcPts val="0"/>
              </a:spcBef>
              <a:spcAft>
                <a:spcPts val="0"/>
              </a:spcAft>
              <a:buNone/>
            </a:pPr>
            <a:r>
              <a:rPr lang="en-GB" sz="1600">
                <a:latin typeface="Lato"/>
                <a:ea typeface="Lato"/>
                <a:cs typeface="Lato"/>
                <a:sym typeface="Lato"/>
              </a:rPr>
              <a:t>1. What kind of decisions are people needing to make?</a:t>
            </a:r>
            <a:endParaRPr sz="1600">
              <a:latin typeface="Lato"/>
              <a:ea typeface="Lato"/>
              <a:cs typeface="Lato"/>
              <a:sym typeface="Lato"/>
            </a:endParaRPr>
          </a:p>
          <a:p>
            <a:pPr indent="0" lvl="0" marL="0" marR="0" rtl="0" algn="l">
              <a:lnSpc>
                <a:spcPct val="115000"/>
              </a:lnSpc>
              <a:spcBef>
                <a:spcPts val="0"/>
              </a:spcBef>
              <a:spcAft>
                <a:spcPts val="0"/>
              </a:spcAft>
              <a:buNone/>
            </a:pPr>
            <a:r>
              <a:rPr lang="en-GB" sz="1600">
                <a:latin typeface="Lato"/>
                <a:ea typeface="Lato"/>
                <a:cs typeface="Lato"/>
                <a:sym typeface="Lato"/>
              </a:rPr>
              <a:t>2. What kind of things does Charlie suggest people can do to help with the cost of living?</a:t>
            </a:r>
            <a:endParaRPr b="0" i="0" sz="1600" u="none" cap="none" strike="noStrike">
              <a:solidFill>
                <a:srgbClr val="000000"/>
              </a:solidFill>
              <a:latin typeface="Lato"/>
              <a:ea typeface="Lato"/>
              <a:cs typeface="Lato"/>
              <a:sym typeface="Lato"/>
            </a:endParaRPr>
          </a:p>
        </p:txBody>
      </p:sp>
      <p:sp>
        <p:nvSpPr>
          <p:cNvPr id="469" name="Google Shape;469;g1e221253de8_0_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and the cost of living</a:t>
            </a:r>
            <a:endParaRPr b="1" i="0" sz="2900" u="none" cap="none" strike="noStrike">
              <a:solidFill>
                <a:srgbClr val="000000"/>
              </a:solidFill>
              <a:latin typeface="Lato"/>
              <a:ea typeface="Lato"/>
              <a:cs typeface="Lato"/>
              <a:sym typeface="Lato"/>
            </a:endParaRPr>
          </a:p>
        </p:txBody>
      </p:sp>
      <p:sp>
        <p:nvSpPr>
          <p:cNvPr id="470" name="Google Shape;470;g1e221253de8_0_9"/>
          <p:cNvSpPr txBox="1"/>
          <p:nvPr/>
        </p:nvSpPr>
        <p:spPr>
          <a:xfrm>
            <a:off x="298525" y="1109850"/>
            <a:ext cx="6984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accent1"/>
                </a:solidFill>
                <a:latin typeface="Lato"/>
                <a:ea typeface="Lato"/>
                <a:cs typeface="Lato"/>
                <a:sym typeface="Lato"/>
              </a:rPr>
              <a:t>Watch the </a:t>
            </a:r>
            <a:r>
              <a:rPr b="1" i="0" lang="en-GB" sz="1800" u="sng" cap="none" strike="noStrike">
                <a:solidFill>
                  <a:schemeClr val="accent1"/>
                </a:solidFill>
                <a:latin typeface="Lato"/>
                <a:ea typeface="Lato"/>
                <a:cs typeface="Lato"/>
                <a:sym typeface="Lato"/>
                <a:hlinkClick r:id="rId3">
                  <a:extLst>
                    <a:ext uri="{A12FA001-AC4F-418D-AE19-62706E023703}">
                      <ahyp:hlinkClr val="tx"/>
                    </a:ext>
                  </a:extLst>
                </a:hlinkClick>
              </a:rPr>
              <a:t>video</a:t>
            </a:r>
            <a:r>
              <a:rPr b="1" i="0" lang="en-GB" sz="1800" u="none" cap="none" strike="noStrike">
                <a:solidFill>
                  <a:schemeClr val="accent1"/>
                </a:solidFill>
                <a:latin typeface="Lato"/>
                <a:ea typeface="Lato"/>
                <a:cs typeface="Lato"/>
                <a:sym typeface="Lato"/>
              </a:rPr>
              <a:t> (5:11) and discuss the following ques</a:t>
            </a:r>
            <a:r>
              <a:rPr b="1" lang="en-GB" sz="1800">
                <a:solidFill>
                  <a:schemeClr val="accent1"/>
                </a:solidFill>
                <a:latin typeface="Lato"/>
                <a:ea typeface="Lato"/>
                <a:cs typeface="Lato"/>
                <a:sym typeface="Lato"/>
              </a:rPr>
              <a:t>tions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1" sz="1800">
              <a:solidFill>
                <a:schemeClr val="accent1"/>
              </a:solidFill>
              <a:latin typeface="Lato"/>
              <a:ea typeface="Lato"/>
              <a:cs typeface="Lato"/>
              <a:sym typeface="Lato"/>
            </a:endParaRPr>
          </a:p>
        </p:txBody>
      </p:sp>
      <p:pic>
        <p:nvPicPr>
          <p:cNvPr id="471" name="Google Shape;471;g1e221253de8_0_9"/>
          <p:cNvPicPr preferRelativeResize="0"/>
          <p:nvPr/>
        </p:nvPicPr>
        <p:blipFill>
          <a:blip r:embed="rId4">
            <a:alphaModFix/>
          </a:blip>
          <a:stretch>
            <a:fillRect/>
          </a:stretch>
        </p:blipFill>
        <p:spPr>
          <a:xfrm>
            <a:off x="3052125" y="3054875"/>
            <a:ext cx="2887689" cy="1624325"/>
          </a:xfrm>
          <a:prstGeom prst="rect">
            <a:avLst/>
          </a:prstGeom>
          <a:noFill/>
          <a:ln>
            <a:noFill/>
          </a:ln>
        </p:spPr>
      </p:pic>
      <p:sp>
        <p:nvSpPr>
          <p:cNvPr id="472" name="Google Shape;472;g1e221253de8_0_9"/>
          <p:cNvSpPr txBox="1"/>
          <p:nvPr/>
        </p:nvSpPr>
        <p:spPr>
          <a:xfrm>
            <a:off x="30850" y="4743300"/>
            <a:ext cx="478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accent2"/>
                </a:solidFill>
                <a:latin typeface="Lato"/>
                <a:ea typeface="Lato"/>
                <a:cs typeface="Lato"/>
                <a:sym typeface="Lato"/>
              </a:rPr>
              <a:t>Video: </a:t>
            </a:r>
            <a:r>
              <a:rPr b="1" lang="en-GB" sz="1000" u="sng">
                <a:solidFill>
                  <a:schemeClr val="accent2"/>
                </a:solidFill>
                <a:latin typeface="Lato"/>
                <a:ea typeface="Lato"/>
                <a:cs typeface="Lato"/>
                <a:sym typeface="Lato"/>
                <a:hlinkClick r:id="rId5">
                  <a:extLst>
                    <a:ext uri="{A12FA001-AC4F-418D-AE19-62706E023703}">
                      <ahyp:hlinkClr val="tx"/>
                    </a:ext>
                  </a:extLst>
                </a:hlinkClick>
              </a:rPr>
              <a:t>https://www.bbc.co.uk/newsround/62038311</a:t>
            </a:r>
            <a:r>
              <a:rPr b="1" lang="en-GB" sz="1000">
                <a:solidFill>
                  <a:schemeClr val="accent2"/>
                </a:solidFill>
                <a:latin typeface="Lato"/>
                <a:ea typeface="Lato"/>
                <a:cs typeface="Lato"/>
                <a:sym typeface="Lato"/>
              </a:rPr>
              <a:t> </a:t>
            </a:r>
            <a:endParaRPr b="1" sz="1000">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6c5c376a11_0_469"/>
          <p:cNvSpPr txBox="1"/>
          <p:nvPr>
            <p:ph idx="12"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22</a:t>
            </a:r>
            <a:endParaRPr>
              <a:solidFill>
                <a:schemeClr val="dk1"/>
              </a:solidFill>
              <a:latin typeface="Lato"/>
              <a:ea typeface="Lato"/>
              <a:cs typeface="Lato"/>
              <a:sym typeface="Lato"/>
            </a:endParaRPr>
          </a:p>
        </p:txBody>
      </p:sp>
      <p:sp>
        <p:nvSpPr>
          <p:cNvPr id="478" name="Google Shape;478;g16c5c376a11_0_46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and </a:t>
            </a:r>
            <a:r>
              <a:rPr b="1" lang="en-GB" sz="2900">
                <a:solidFill>
                  <a:srgbClr val="FF8022"/>
                </a:solidFill>
                <a:latin typeface="Lato"/>
                <a:ea typeface="Lato"/>
                <a:cs typeface="Lato"/>
                <a:sym typeface="Lato"/>
              </a:rPr>
              <a:t>w</a:t>
            </a:r>
            <a:r>
              <a:rPr b="1" i="0" lang="en-GB" sz="2900" u="none" cap="none" strike="noStrike">
                <a:solidFill>
                  <a:srgbClr val="FF8022"/>
                </a:solidFill>
                <a:latin typeface="Lato"/>
                <a:ea typeface="Lato"/>
                <a:cs typeface="Lato"/>
                <a:sym typeface="Lato"/>
              </a:rPr>
              <a:t>ell-being</a:t>
            </a:r>
            <a:endParaRPr b="1" i="0" sz="2900" u="none" cap="none" strike="noStrike">
              <a:solidFill>
                <a:srgbClr val="000000"/>
              </a:solidFill>
              <a:latin typeface="Lato"/>
              <a:ea typeface="Lato"/>
              <a:cs typeface="Lato"/>
              <a:sym typeface="Lato"/>
            </a:endParaRPr>
          </a:p>
        </p:txBody>
      </p:sp>
      <p:sp>
        <p:nvSpPr>
          <p:cNvPr id="479" name="Google Shape;479;g16c5c376a11_0_469"/>
          <p:cNvSpPr txBox="1"/>
          <p:nvPr/>
        </p:nvSpPr>
        <p:spPr>
          <a:xfrm>
            <a:off x="360375" y="1408500"/>
            <a:ext cx="8346300" cy="3076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For many families rising inflation leading to a rising cost of living has been </a:t>
            </a:r>
            <a:r>
              <a:rPr b="1" i="0" lang="en-GB" sz="1800" u="none" cap="none" strike="noStrike">
                <a:solidFill>
                  <a:schemeClr val="accent1"/>
                </a:solidFill>
                <a:highlight>
                  <a:srgbClr val="FFFFFF"/>
                </a:highlight>
                <a:latin typeface="Lato"/>
                <a:ea typeface="Lato"/>
                <a:cs typeface="Lato"/>
                <a:sym typeface="Lato"/>
              </a:rPr>
              <a:t>stressful </a:t>
            </a:r>
            <a:r>
              <a:rPr b="0" i="0" lang="en-GB" sz="1800" u="none" cap="none" strike="noStrike">
                <a:solidFill>
                  <a:schemeClr val="accent1"/>
                </a:solidFill>
                <a:highlight>
                  <a:srgbClr val="FFFFFF"/>
                </a:highlight>
                <a:latin typeface="Lato"/>
                <a:ea typeface="Lato"/>
                <a:cs typeface="Lato"/>
                <a:sym typeface="Lato"/>
              </a:rPr>
              <a:t>to manage.</a:t>
            </a:r>
            <a:endParaRPr b="0"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Remember that </a:t>
            </a:r>
            <a:r>
              <a:rPr b="1" i="0" lang="en-GB" sz="1800" u="none" cap="none" strike="noStrike">
                <a:solidFill>
                  <a:schemeClr val="accent1"/>
                </a:solidFill>
                <a:highlight>
                  <a:srgbClr val="FFFFFF"/>
                </a:highlight>
                <a:latin typeface="Lato"/>
                <a:ea typeface="Lato"/>
                <a:cs typeface="Lato"/>
                <a:sym typeface="Lato"/>
              </a:rPr>
              <a:t>inflation changes over time </a:t>
            </a:r>
            <a:r>
              <a:rPr b="0" i="0" lang="en-GB" sz="1800" u="none" cap="none" strike="noStrike">
                <a:solidFill>
                  <a:schemeClr val="accent1"/>
                </a:solidFill>
                <a:highlight>
                  <a:srgbClr val="FFFFFF"/>
                </a:highlight>
                <a:latin typeface="Lato"/>
                <a:ea typeface="Lato"/>
                <a:cs typeface="Lato"/>
                <a:sym typeface="Lato"/>
              </a:rPr>
              <a:t>and this period will not last forever.</a:t>
            </a:r>
            <a:endParaRPr b="0"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As you have learnt, there are things that people can do to adjust their budgets including </a:t>
            </a:r>
            <a:r>
              <a:rPr b="1" i="0" lang="en-GB" sz="1800" u="none" cap="none" strike="noStrike">
                <a:solidFill>
                  <a:schemeClr val="accent1"/>
                </a:solidFill>
                <a:highlight>
                  <a:srgbClr val="FFFFFF"/>
                </a:highlight>
                <a:latin typeface="Lato"/>
                <a:ea typeface="Lato"/>
                <a:cs typeface="Lato"/>
                <a:sym typeface="Lato"/>
              </a:rPr>
              <a:t>reconsidering what things are needs and wants.</a:t>
            </a:r>
            <a:endParaRPr b="1"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100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There are many sources of </a:t>
            </a:r>
            <a:r>
              <a:rPr b="1" i="0" lang="en-GB" sz="1800" u="none" cap="none" strike="noStrike">
                <a:solidFill>
                  <a:schemeClr val="accent1"/>
                </a:solidFill>
                <a:highlight>
                  <a:srgbClr val="FFFFFF"/>
                </a:highlight>
                <a:latin typeface="Lato"/>
                <a:ea typeface="Lato"/>
                <a:cs typeface="Lato"/>
                <a:sym typeface="Lato"/>
              </a:rPr>
              <a:t>advisory services and help</a:t>
            </a:r>
            <a:r>
              <a:rPr b="0" i="0" lang="en-GB" sz="1800" u="none" cap="none" strike="noStrike">
                <a:solidFill>
                  <a:schemeClr val="accent1"/>
                </a:solidFill>
                <a:highlight>
                  <a:srgbClr val="FFFFFF"/>
                </a:highlight>
                <a:latin typeface="Lato"/>
                <a:ea typeface="Lato"/>
                <a:cs typeface="Lato"/>
                <a:sym typeface="Lato"/>
              </a:rPr>
              <a:t> for families who are experiencing financial difficulties.</a:t>
            </a:r>
            <a:endParaRPr b="0" i="0" sz="1800" u="none" cap="none" strike="noStrike">
              <a:solidFill>
                <a:schemeClr val="accent1"/>
              </a:solidFill>
              <a:highlight>
                <a:srgbClr val="FFFFFF"/>
              </a:highlight>
              <a:latin typeface="Lato"/>
              <a:ea typeface="Lato"/>
              <a:cs typeface="Lato"/>
              <a:sym typeface="Lato"/>
            </a:endParaRPr>
          </a:p>
        </p:txBody>
      </p:sp>
      <p:sp>
        <p:nvSpPr>
          <p:cNvPr id="480" name="Google Shape;480;g16c5c376a11_0_469"/>
          <p:cNvSpPr txBox="1"/>
          <p:nvPr/>
        </p:nvSpPr>
        <p:spPr>
          <a:xfrm>
            <a:off x="211725" y="4755300"/>
            <a:ext cx="4983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Optional supporting video resource: </a:t>
            </a:r>
            <a:r>
              <a:rPr b="1" lang="en-GB" sz="900" u="sng">
                <a:solidFill>
                  <a:schemeClr val="accent2"/>
                </a:solidFill>
                <a:latin typeface="Lato"/>
                <a:ea typeface="Lato"/>
                <a:cs typeface="Lato"/>
                <a:sym typeface="Lato"/>
                <a:hlinkClick r:id="rId3">
                  <a:extLst>
                    <a:ext uri="{A12FA001-AC4F-418D-AE19-62706E023703}">
                      <ahyp:hlinkClr val="tx"/>
                    </a:ext>
                  </a:extLst>
                </a:hlinkClick>
              </a:rPr>
              <a:t>https://www.youtube.com/watch?v=669PyOJJohY</a:t>
            </a:r>
            <a:r>
              <a:rPr b="1" lang="en-GB" sz="900">
                <a:solidFill>
                  <a:schemeClr val="accent2"/>
                </a:solidFill>
                <a:latin typeface="Lato"/>
                <a:ea typeface="Lato"/>
                <a:cs typeface="Lato"/>
                <a:sym typeface="Lato"/>
              </a:rPr>
              <a:t>  </a:t>
            </a:r>
            <a:r>
              <a:rPr b="1" lang="en-GB" sz="900">
                <a:solidFill>
                  <a:schemeClr val="accent2"/>
                </a:solidFill>
                <a:latin typeface="Lato"/>
                <a:ea typeface="Lato"/>
                <a:cs typeface="Lato"/>
                <a:sym typeface="Lato"/>
              </a:rPr>
              <a:t> </a:t>
            </a:r>
            <a:endParaRPr b="1" sz="900">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5ff3eb6ceb_0_5"/>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25ff3eb6ceb_0_5"/>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67"/>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68"/>
                  </a:ext>
                </a:extLst>
              </a:rPr>
              <a:t>finances</a:t>
            </a:r>
            <a:endParaRPr b="0" i="0" sz="1400" u="none" cap="none" strike="noStrike">
              <a:solidFill>
                <a:schemeClr val="lt1"/>
              </a:solidFill>
              <a:latin typeface="Arial"/>
              <a:ea typeface="Arial"/>
              <a:cs typeface="Arial"/>
              <a:sym typeface="Arial"/>
            </a:endParaRPr>
          </a:p>
        </p:txBody>
      </p:sp>
      <p:grpSp>
        <p:nvGrpSpPr>
          <p:cNvPr id="487" name="Google Shape;487;g25ff3eb6ceb_0_5"/>
          <p:cNvGrpSpPr/>
          <p:nvPr/>
        </p:nvGrpSpPr>
        <p:grpSpPr>
          <a:xfrm>
            <a:off x="151999" y="1183981"/>
            <a:ext cx="2846301" cy="2013582"/>
            <a:chOff x="463400" y="1321175"/>
            <a:chExt cx="2914500" cy="2113109"/>
          </a:xfrm>
        </p:grpSpPr>
        <p:sp>
          <p:nvSpPr>
            <p:cNvPr id="488" name="Google Shape;488;g25ff3eb6ceb_0_5"/>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5ff3eb6ceb_0_5"/>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90" name="Google Shape;490;g25ff3eb6ceb_0_5"/>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91" name="Google Shape;491;g25ff3eb6ceb_0_5"/>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92" name="Google Shape;492;g25ff3eb6ceb_0_5"/>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38</a:t>
            </a:r>
            <a:endParaRPr b="1" sz="1400">
              <a:latin typeface="Lato"/>
              <a:ea typeface="Lato"/>
              <a:cs typeface="Lato"/>
              <a:sym typeface="Lato"/>
            </a:endParaRPr>
          </a:p>
        </p:txBody>
      </p:sp>
      <p:sp>
        <p:nvSpPr>
          <p:cNvPr id="493" name="Google Shape;493;g25ff3eb6ceb_0_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4" name="Google Shape;494;g25ff3eb6ceb_0_5"/>
          <p:cNvGrpSpPr/>
          <p:nvPr/>
        </p:nvGrpSpPr>
        <p:grpSpPr>
          <a:xfrm>
            <a:off x="3164819" y="1184021"/>
            <a:ext cx="2846301" cy="1995658"/>
            <a:chOff x="3237025" y="1184050"/>
            <a:chExt cx="2914500" cy="2094300"/>
          </a:xfrm>
        </p:grpSpPr>
        <p:sp>
          <p:nvSpPr>
            <p:cNvPr id="495" name="Google Shape;495;g25ff3eb6ceb_0_5"/>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6" name="Google Shape;496;g25ff3eb6ceb_0_5"/>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97" name="Google Shape;497;g25ff3eb6ceb_0_5"/>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98" name="Google Shape;498;g25ff3eb6ceb_0_5"/>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499" name="Google Shape;499;g25ff3eb6ceb_0_5"/>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9"/>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0"/>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0"/>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14cb79b9a77_0_14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05" name="Google Shape;505;g14cb79b9a77_0_147"/>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06" name="Google Shape;506;g14cb79b9a77_0_147"/>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175a4b56ed1_1_4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175a4b56ed1_1_4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a:t>
            </a:r>
            <a:r>
              <a:rPr b="1" i="0" lang="en-GB" sz="2000" u="none" cap="none" strike="noStrike">
                <a:solidFill>
                  <a:schemeClr val="accent2"/>
                </a:solidFill>
                <a:latin typeface="Lato"/>
                <a:ea typeface="Lato"/>
                <a:cs typeface="Lato"/>
                <a:sym typeface="Lato"/>
              </a:rPr>
              <a:t>y the end of the session, I will be able to:</a:t>
            </a:r>
            <a:endParaRPr b="1" i="0" sz="2000" u="none" cap="none" strike="noStrike">
              <a:solidFill>
                <a:schemeClr val="accent2"/>
              </a:solidFill>
              <a:latin typeface="Lato"/>
              <a:ea typeface="Lato"/>
              <a:cs typeface="Lato"/>
              <a:sym typeface="Lato"/>
            </a:endParaRPr>
          </a:p>
        </p:txBody>
      </p:sp>
      <p:sp>
        <p:nvSpPr>
          <p:cNvPr id="513" name="Google Shape;513;g175a4b56ed1_1_44"/>
          <p:cNvSpPr txBox="1"/>
          <p:nvPr/>
        </p:nvSpPr>
        <p:spPr>
          <a:xfrm>
            <a:off x="488176" y="1578875"/>
            <a:ext cx="7568700" cy="23349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a:t>
            </a:r>
            <a:r>
              <a:rPr b="1" lang="en-GB" sz="2200">
                <a:solidFill>
                  <a:srgbClr val="00FF00"/>
                </a:solidFill>
                <a:latin typeface="Lato"/>
                <a:ea typeface="Lato"/>
                <a:cs typeface="Lato"/>
                <a:sym typeface="Lato"/>
              </a:rPr>
              <a:t> what inflation is and how it is measured</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inflation is measured </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p:txBody>
      </p:sp>
      <p:sp>
        <p:nvSpPr>
          <p:cNvPr id="514" name="Google Shape;514;g175a4b56ed1_1_4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18" name="Shape 518"/>
        <p:cNvGrpSpPr/>
        <p:nvPr/>
      </p:nvGrpSpPr>
      <p:grpSpPr>
        <a:xfrm>
          <a:off x="0" y="0"/>
          <a:ext cx="0" cy="0"/>
          <a:chOff x="0" y="0"/>
          <a:chExt cx="0" cy="0"/>
        </a:xfrm>
      </p:grpSpPr>
      <p:sp>
        <p:nvSpPr>
          <p:cNvPr id="519" name="Google Shape;519;g14cb79b9a77_0_153"/>
          <p:cNvSpPr txBox="1"/>
          <p:nvPr/>
        </p:nvSpPr>
        <p:spPr>
          <a:xfrm>
            <a:off x="462425" y="1142575"/>
            <a:ext cx="7875600" cy="345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71"/>
                  </a:ext>
                </a:extLst>
              </a:rPr>
              <a:t>Articles </a:t>
            </a:r>
            <a:r>
              <a:rPr b="1" i="0" lang="en-GB" sz="1800" u="none" cap="none" strike="noStrike">
                <a:solidFill>
                  <a:schemeClr val="lt1"/>
                </a:solidFill>
                <a:latin typeface="Lato Black"/>
                <a:ea typeface="Lato Black"/>
                <a:cs typeface="Lato Black"/>
                <a:sym typeface="Lato Black"/>
              </a:rPr>
              <a:t>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https://ftflic.com/learning-hub/</a:t>
            </a:r>
            <a:r>
              <a:rPr b="0" i="0" lang="en-GB" sz="1400" u="none" cap="none" strike="noStrike">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314325" lvl="0" marL="457200" rtl="0" algn="l">
              <a:lnSpc>
                <a:spcPct val="126315"/>
              </a:lnSpc>
              <a:spcBef>
                <a:spcPts val="0"/>
              </a:spcBef>
              <a:spcAft>
                <a:spcPts val="0"/>
              </a:spcAft>
              <a:buClr>
                <a:schemeClr val="lt1"/>
              </a:buClr>
              <a:buSzPts val="1350"/>
              <a:buFont typeface="Lato"/>
              <a:buAutoNum type="arabicPeriod"/>
            </a:pPr>
            <a:r>
              <a:rPr lang="en-GB" sz="1350" u="sng">
                <a:solidFill>
                  <a:schemeClr val="lt1"/>
                </a:solidFill>
                <a:latin typeface="Lato"/>
                <a:ea typeface="Lato"/>
                <a:cs typeface="Lato"/>
                <a:sym typeface="Lato"/>
                <a:hlinkClick r:id="rId4">
                  <a:extLst>
                    <a:ext uri="{A12FA001-AC4F-418D-AE19-62706E023703}">
                      <ahyp:hlinkClr val="tx"/>
                    </a:ext>
                  </a:extLst>
                </a:hlinkClick>
              </a:rPr>
              <a:t>How is inflation affecting your household costs?</a:t>
            </a:r>
            <a:r>
              <a:rPr lang="en-GB" sz="1350">
                <a:solidFill>
                  <a:schemeClr val="lt1"/>
                </a:solidFill>
                <a:latin typeface="Lato"/>
                <a:ea typeface="Lato"/>
                <a:cs typeface="Lato"/>
                <a:sym typeface="Lato"/>
              </a:rPr>
              <a:t>  (Census, March 2022)</a:t>
            </a:r>
            <a:endParaRPr sz="1350">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5">
                  <a:extLst>
                    <a:ext uri="{A12FA001-AC4F-418D-AE19-62706E023703}">
                      <ahyp:hlinkClr val="tx"/>
                    </a:ext>
                  </a:extLst>
                </a:hlinkClick>
              </a:rPr>
              <a:t>‘What is the UK's inflation rate and why is the cost of living going up?</a:t>
            </a:r>
            <a:r>
              <a:rPr lang="en-GB">
                <a:solidFill>
                  <a:schemeClr val="lt1"/>
                </a:solidFill>
                <a:latin typeface="Lato"/>
                <a:ea typeface="Lato"/>
                <a:cs typeface="Lato"/>
                <a:sym typeface="Lato"/>
              </a:rPr>
              <a:t> (BBC, Feb 2022)</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6">
                  <a:extLst>
                    <a:ext uri="{A12FA001-AC4F-418D-AE19-62706E023703}">
                      <ahyp:hlinkClr val="tx"/>
                    </a:ext>
                  </a:extLst>
                </a:hlinkClick>
              </a:rPr>
              <a:t>How does inflation affect me?</a:t>
            </a:r>
            <a:r>
              <a:rPr lang="en-GB">
                <a:solidFill>
                  <a:schemeClr val="lt1"/>
                </a:solidFill>
                <a:latin typeface="Lato"/>
                <a:ea typeface="Lato"/>
                <a:cs typeface="Lato"/>
                <a:sym typeface="Lato"/>
              </a:rPr>
              <a:t> (Teen Learner, Sept 2021)</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7">
                  <a:extLst>
                    <a:ext uri="{A12FA001-AC4F-418D-AE19-62706E023703}">
                      <ahyp:hlinkClr val="tx"/>
                    </a:ext>
                  </a:extLst>
                </a:hlinkClick>
              </a:rPr>
              <a:t>Will inflation in the UK keep rising?</a:t>
            </a:r>
            <a:r>
              <a:rPr lang="en-GB">
                <a:solidFill>
                  <a:schemeClr val="lt1"/>
                </a:solidFill>
                <a:latin typeface="Lato"/>
                <a:ea typeface="Lato"/>
                <a:cs typeface="Lato"/>
                <a:sym typeface="Lato"/>
              </a:rPr>
              <a:t> </a:t>
            </a:r>
            <a:r>
              <a:rPr lang="en-GB">
                <a:solidFill>
                  <a:schemeClr val="lt1"/>
                </a:solidFill>
                <a:uFill>
                  <a:noFill/>
                </a:uFill>
                <a:latin typeface="Lato"/>
                <a:ea typeface="Lato"/>
                <a:cs typeface="Lato"/>
                <a:sym typeface="Lato"/>
                <a:hlinkClick r:id="rId8">
                  <a:extLst>
                    <a:ext uri="{A12FA001-AC4F-418D-AE19-62706E023703}">
                      <ahyp:hlinkClr val="tx"/>
                    </a:ext>
                  </a:extLst>
                </a:hlinkClick>
              </a:rPr>
              <a:t>(Bank of England, May 2022)</a:t>
            </a:r>
            <a:r>
              <a:rPr lang="en-GB" u="sng">
                <a:solidFill>
                  <a:schemeClr val="lt1"/>
                </a:solidFill>
                <a:latin typeface="Lato"/>
                <a:ea typeface="Lato"/>
                <a:cs typeface="Lato"/>
                <a:sym typeface="Lato"/>
                <a:hlinkClick r:id="rId9">
                  <a:extLst>
                    <a:ext uri="{A12FA001-AC4F-418D-AE19-62706E023703}">
                      <ahyp:hlinkClr val="tx"/>
                    </a:ext>
                  </a:extLst>
                </a:hlinkClick>
              </a:rPr>
              <a:t> </a:t>
            </a:r>
            <a:endParaRPr>
              <a:solidFill>
                <a:schemeClr val="lt1"/>
              </a:solidFill>
              <a:latin typeface="Lato"/>
              <a:ea typeface="Lato"/>
              <a:cs typeface="Lato"/>
              <a:sym typeface="Lato"/>
            </a:endParaRPr>
          </a:p>
          <a:p>
            <a:pPr indent="0" lvl="0" marL="45720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20" name="Google Shape;520;g14cb79b9a77_0_153"/>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521" name="Google Shape;521;g14cb79b9a77_0_15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199d023c245_0_45"/>
          <p:cNvSpPr txBox="1"/>
          <p:nvPr/>
        </p:nvSpPr>
        <p:spPr>
          <a:xfrm>
            <a:off x="155850" y="2532500"/>
            <a:ext cx="88323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27" name="Google Shape;527;g199d023c245_0_4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199d023c245_0_45"/>
          <p:cNvSpPr txBox="1"/>
          <p:nvPr/>
        </p:nvSpPr>
        <p:spPr>
          <a:xfrm>
            <a:off x="576150" y="978750"/>
            <a:ext cx="7930200" cy="400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1" lang="en-GB" sz="2900">
                <a:solidFill>
                  <a:schemeClr val="lt1"/>
                </a:solidFill>
                <a:latin typeface="Lato"/>
                <a:ea typeface="Lato"/>
                <a:cs typeface="Lato"/>
                <a:sym typeface="Lato"/>
              </a:rPr>
              <a:t>OPTIONAL MULTIPLE CHOICE QUIZ</a:t>
            </a:r>
            <a:endParaRPr b="1" sz="2900">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sz="2900">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rPr b="1" i="1" lang="en-GB" sz="2900">
                <a:solidFill>
                  <a:schemeClr val="lt1"/>
                </a:solidFill>
                <a:latin typeface="Lato"/>
                <a:ea typeface="Lato"/>
                <a:cs typeface="Lato"/>
                <a:sym typeface="Lato"/>
              </a:rPr>
              <a:t>Can be used in </a:t>
            </a:r>
            <a:r>
              <a:rPr b="1" i="1" lang="en-GB" sz="2900">
                <a:solidFill>
                  <a:schemeClr val="lt1"/>
                </a:solidFill>
                <a:latin typeface="Lato"/>
                <a:ea typeface="Lato"/>
                <a:cs typeface="Lato"/>
                <a:sym typeface="Lato"/>
              </a:rPr>
              <a:t>form time to consolidate learning.</a:t>
            </a:r>
            <a:endParaRPr b="1" i="1" sz="2900">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1" sz="1500" u="none" cap="none" strike="noStrike">
              <a:solidFill>
                <a:schemeClr val="lt1"/>
              </a:solidFill>
              <a:latin typeface="Lato Black"/>
              <a:ea typeface="Lato Black"/>
              <a:cs typeface="Lato Black"/>
              <a:sym typeface="Lato Black"/>
            </a:endParaRPr>
          </a:p>
        </p:txBody>
      </p:sp>
      <p:sp>
        <p:nvSpPr>
          <p:cNvPr id="529" name="Google Shape;529;g199d023c245_0_45"/>
          <p:cNvSpPr txBox="1"/>
          <p:nvPr>
            <p:ph idx="12" type="sldNum"/>
          </p:nvPr>
        </p:nvSpPr>
        <p:spPr>
          <a:xfrm>
            <a:off x="8381304" y="403675"/>
            <a:ext cx="7626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a:t>       </a:t>
            </a:r>
            <a:r>
              <a:rPr lang="en-GB" sz="1400"/>
              <a:t> 27</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175a4b56ed1_1_51"/>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Inflation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535" name="Google Shape;535;g175a4b56ed1_1_51"/>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536" name="Google Shape;536;g175a4b56ed1_1_5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37" name="Google Shape;537;g175a4b56ed1_1_51"/>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38" name="Google Shape;538;g175a4b56ed1_1_51"/>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39" name="Google Shape;539;g175a4b56ed1_1_51"/>
          <p:cNvGraphicFramePr/>
          <p:nvPr/>
        </p:nvGraphicFramePr>
        <p:xfrm>
          <a:off x="952500" y="2038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in</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2"/>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3"/>
                            </a:ext>
                          </a:extLst>
                        </a:rPr>
                        <a:t>in prices of goods and services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de</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4"/>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5"/>
                            </a:ext>
                          </a:extLst>
                        </a:rPr>
                        <a:t>in prices of goods and services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when prices of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6"/>
                            </a:ext>
                          </a:extLst>
                        </a:rPr>
                        <a:t>goods and services remain the same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175a4b56ed1_1_60"/>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Inflation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545" name="Google Shape;545;g175a4b56ed1_1_6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546" name="Google Shape;546;g175a4b56ed1_1_6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47" name="Google Shape;547;g175a4b56ed1_1_6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48" name="Google Shape;548;g175a4b56ed1_1_60"/>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49" name="Google Shape;549;g175a4b56ed1_1_60"/>
          <p:cNvGraphicFramePr/>
          <p:nvPr/>
        </p:nvGraphicFramePr>
        <p:xfrm>
          <a:off x="952500" y="2038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A</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B</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C</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average </a:t>
                      </a:r>
                      <a:r>
                        <a:rPr b="1" lang="en-GB">
                          <a:solidFill>
                            <a:srgbClr val="231F20"/>
                          </a:solidFill>
                          <a:latin typeface="Lato"/>
                          <a:ea typeface="Lato"/>
                          <a:cs typeface="Lato"/>
                          <a:sym typeface="Lato"/>
                        </a:rPr>
                        <a:t>rise</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7"/>
                            </a:ext>
                          </a:extLst>
                        </a:rPr>
                        <a:t>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8"/>
                            </a:ext>
                          </a:extLst>
                        </a:rPr>
                        <a:t>in prices of </a:t>
                      </a:r>
                      <a:r>
                        <a:rPr b="1" lang="en-GB">
                          <a:solidFill>
                            <a:srgbClr val="231F20"/>
                          </a:solidFill>
                          <a:latin typeface="Lato"/>
                          <a:ea typeface="Lato"/>
                          <a:cs typeface="Lato"/>
                          <a:sym typeface="Lato"/>
                          <a:extLst>
                            <a:ext uri="http://customooxmlschemas.google.com/">
                              <go:slidesCustomData xmlns:go="http://customooxmlschemas.google.com/" textRoundtripDataId="79"/>
                            </a:ext>
                          </a:extLst>
                        </a:rPr>
                        <a:t>items</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0"/>
                            </a:ext>
                          </a:extLst>
                        </a:rPr>
                        <a:t>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de</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1"/>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2"/>
                            </a:ext>
                          </a:extLst>
                        </a:rPr>
                        <a:t>in prices of </a:t>
                      </a:r>
                      <a:r>
                        <a:rPr b="1" lang="en-GB">
                          <a:solidFill>
                            <a:srgbClr val="231F20"/>
                          </a:solidFill>
                          <a:latin typeface="Lato"/>
                          <a:ea typeface="Lato"/>
                          <a:cs typeface="Lato"/>
                          <a:sym typeface="Lato"/>
                          <a:extLst>
                            <a:ext uri="http://customooxmlschemas.google.com/">
                              <go:slidesCustomData xmlns:go="http://customooxmlschemas.google.com/" textRoundtripDataId="83"/>
                            </a:ext>
                          </a:extLst>
                        </a:rPr>
                        <a:t>item</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4"/>
                            </a:ext>
                          </a:extLst>
                        </a:rPr>
                        <a:t>s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when prices of </a:t>
                      </a:r>
                      <a:r>
                        <a:rPr b="1" lang="en-GB">
                          <a:solidFill>
                            <a:srgbClr val="231F20"/>
                          </a:solidFill>
                          <a:latin typeface="Lato"/>
                          <a:ea typeface="Lato"/>
                          <a:cs typeface="Lato"/>
                          <a:sym typeface="Lato"/>
                        </a:rPr>
                        <a:t>items</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5"/>
                            </a:ext>
                          </a:extLst>
                        </a:rPr>
                        <a:t> remain the same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286" name="Google Shape;286;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287" name="Google Shape;287;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175a4b56ed1_1_69"/>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2. When inflation goes up…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555" name="Google Shape;555;g175a4b56ed1_1_6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556" name="Google Shape;556;g175a4b56ed1_1_6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57" name="Google Shape;557;g175a4b56ed1_1_6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58" name="Google Shape;558;g175a4b56ed1_1_6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59" name="Google Shape;559;g175a4b56ed1_1_69"/>
          <p:cNvGraphicFramePr/>
          <p:nvPr/>
        </p:nvGraphicFramePr>
        <p:xfrm>
          <a:off x="952500" y="2038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Spending increases as people have more money to spend</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Spending decreases as </a:t>
                      </a:r>
                      <a:r>
                        <a:rPr b="1" lang="en-GB" sz="1400" u="none" cap="none" strike="noStrike">
                          <a:solidFill>
                            <a:srgbClr val="212121"/>
                          </a:solidFill>
                          <a:latin typeface="Lato"/>
                          <a:ea typeface="Lato"/>
                          <a:cs typeface="Lato"/>
                          <a:sym typeface="Lato"/>
                        </a:rPr>
                        <a:t>the cost of living goes up so people have less money to spend</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Nothing changes because people's spending is not affected</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75a4b56ed1_1_78"/>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2. When inflation goes up…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565" name="Google Shape;565;g175a4b56ed1_1_7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566" name="Google Shape;566;g175a4b56ed1_1_7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67" name="Google Shape;567;g175a4b56ed1_1_78"/>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68" name="Google Shape;568;g175a4b56ed1_1_78"/>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69" name="Google Shape;569;g175a4b56ed1_1_78"/>
          <p:cNvGraphicFramePr/>
          <p:nvPr/>
        </p:nvGraphicFramePr>
        <p:xfrm>
          <a:off x="952500" y="2038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0000">
                    <a:lnL cap="flat" cmpd="sng" w="28575">
                      <a:solidFill>
                        <a:srgbClr val="1E1E1E"/>
                      </a:solidFill>
                      <a:prstDash val="solid"/>
                      <a:round/>
                      <a:headEnd len="sm" w="sm" type="none"/>
                      <a:tailEnd len="sm" w="sm" type="none"/>
                    </a:lnL>
                    <a:lnR cap="flat" cmpd="sng" w="28575">
                      <a:solidFill>
                        <a:srgbClr val="1E1E1E"/>
                      </a:solidFill>
                      <a:prstDash val="solid"/>
                      <a:round/>
                      <a:headEnd len="sm" w="sm" type="none"/>
                      <a:tailEnd len="sm" w="sm" type="none"/>
                    </a:lnR>
                    <a:lnT cap="flat" cmpd="sng" w="28575">
                      <a:solidFill>
                        <a:srgbClr val="1E1E1E"/>
                      </a:solidFill>
                      <a:prstDash val="solid"/>
                      <a:round/>
                      <a:headEnd len="sm" w="sm" type="none"/>
                      <a:tailEnd len="sm" w="sm" type="none"/>
                    </a:lnT>
                    <a:lnB cap="flat" cmpd="sng" w="28575">
                      <a:solidFill>
                        <a:srgbClr val="1E1E1E"/>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rgbClr val="1E1E1E"/>
                      </a:solidFill>
                      <a:prstDash val="solid"/>
                      <a:round/>
                      <a:headEnd len="sm" w="sm" type="none"/>
                      <a:tailEnd len="sm" w="sm" type="none"/>
                    </a:lnL>
                    <a:lnR cap="flat" cmpd="sng" w="28575">
                      <a:solidFill>
                        <a:srgbClr val="1E1E1E"/>
                      </a:solidFill>
                      <a:prstDash val="solid"/>
                      <a:round/>
                      <a:headEnd len="sm" w="sm" type="none"/>
                      <a:tailEnd len="sm" w="sm" type="none"/>
                    </a:lnR>
                    <a:lnT cap="flat" cmpd="sng" w="28575">
                      <a:solidFill>
                        <a:srgbClr val="1E1E1E"/>
                      </a:solidFill>
                      <a:prstDash val="solid"/>
                      <a:round/>
                      <a:headEnd len="sm" w="sm" type="none"/>
                      <a:tailEnd len="sm" w="sm" type="none"/>
                    </a:lnT>
                    <a:lnB cap="flat" cmpd="sng" w="28575">
                      <a:solidFill>
                        <a:srgbClr val="1E1E1E"/>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rgbClr val="1E1E1E"/>
                      </a:solidFill>
                      <a:prstDash val="solid"/>
                      <a:round/>
                      <a:headEnd len="sm" w="sm" type="none"/>
                      <a:tailEnd len="sm" w="sm" type="none"/>
                    </a:lnL>
                    <a:lnR cap="flat" cmpd="sng" w="28575">
                      <a:solidFill>
                        <a:srgbClr val="1E1E1E"/>
                      </a:solidFill>
                      <a:prstDash val="solid"/>
                      <a:round/>
                      <a:headEnd len="sm" w="sm" type="none"/>
                      <a:tailEnd len="sm" w="sm" type="none"/>
                    </a:lnR>
                    <a:lnT cap="flat" cmpd="sng" w="28575">
                      <a:solidFill>
                        <a:srgbClr val="1E1E1E"/>
                      </a:solidFill>
                      <a:prstDash val="solid"/>
                      <a:round/>
                      <a:headEnd len="sm" w="sm" type="none"/>
                      <a:tailEnd len="sm" w="sm" type="none"/>
                    </a:lnT>
                    <a:lnB cap="flat" cmpd="sng" w="28575">
                      <a:solidFill>
                        <a:srgbClr val="1E1E1E"/>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Spending increases as people have more money to spend</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rgbClr val="1E1E1E"/>
                      </a:solidFill>
                      <a:prstDash val="solid"/>
                      <a:round/>
                      <a:headEnd len="sm" w="sm" type="none"/>
                      <a:tailEnd len="sm" w="sm" type="none"/>
                    </a:lnL>
                    <a:lnR cap="flat" cmpd="sng" w="28575">
                      <a:solidFill>
                        <a:srgbClr val="1E1E1E"/>
                      </a:solidFill>
                      <a:prstDash val="solid"/>
                      <a:round/>
                      <a:headEnd len="sm" w="sm" type="none"/>
                      <a:tailEnd len="sm" w="sm" type="none"/>
                    </a:lnR>
                    <a:lnT cap="flat" cmpd="sng" w="28575">
                      <a:solidFill>
                        <a:srgbClr val="1E1E1E"/>
                      </a:solidFill>
                      <a:prstDash val="solid"/>
                      <a:round/>
                      <a:headEnd len="sm" w="sm" type="none"/>
                      <a:tailEnd len="sm" w="sm" type="none"/>
                    </a:lnT>
                    <a:lnB cap="flat" cmpd="sng" w="28575">
                      <a:solidFill>
                        <a:srgbClr val="1E1E1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Spending decreases as </a:t>
                      </a:r>
                      <a:r>
                        <a:rPr b="1" lang="en-GB" sz="1400" u="none" cap="none" strike="noStrike">
                          <a:solidFill>
                            <a:srgbClr val="212121"/>
                          </a:solidFill>
                          <a:latin typeface="Lato"/>
                          <a:ea typeface="Lato"/>
                          <a:cs typeface="Lato"/>
                          <a:sym typeface="Lato"/>
                        </a:rPr>
                        <a:t>the cost of living goes up so people have less money to spend</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rgbClr val="1E1E1E"/>
                      </a:solidFill>
                      <a:prstDash val="solid"/>
                      <a:round/>
                      <a:headEnd len="sm" w="sm" type="none"/>
                      <a:tailEnd len="sm" w="sm" type="none"/>
                    </a:lnL>
                    <a:lnR cap="flat" cmpd="sng" w="28575">
                      <a:solidFill>
                        <a:srgbClr val="1E1E1E"/>
                      </a:solidFill>
                      <a:prstDash val="solid"/>
                      <a:round/>
                      <a:headEnd len="sm" w="sm" type="none"/>
                      <a:tailEnd len="sm" w="sm" type="none"/>
                    </a:lnR>
                    <a:lnT cap="flat" cmpd="sng" w="28575">
                      <a:solidFill>
                        <a:srgbClr val="1E1E1E"/>
                      </a:solidFill>
                      <a:prstDash val="solid"/>
                      <a:round/>
                      <a:headEnd len="sm" w="sm" type="none"/>
                      <a:tailEnd len="sm" w="sm" type="none"/>
                    </a:lnT>
                    <a:lnB cap="flat" cmpd="sng" w="28575">
                      <a:solidFill>
                        <a:srgbClr val="1E1E1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Nothing changes because people's spending is not affected</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rgbClr val="1E1E1E"/>
                      </a:solidFill>
                      <a:prstDash val="solid"/>
                      <a:round/>
                      <a:headEnd len="sm" w="sm" type="none"/>
                      <a:tailEnd len="sm" w="sm" type="none"/>
                    </a:lnL>
                    <a:lnR cap="flat" cmpd="sng" w="28575">
                      <a:solidFill>
                        <a:srgbClr val="1E1E1E"/>
                      </a:solidFill>
                      <a:prstDash val="solid"/>
                      <a:round/>
                      <a:headEnd len="sm" w="sm" type="none"/>
                      <a:tailEnd len="sm" w="sm" type="none"/>
                    </a:lnR>
                    <a:lnT cap="flat" cmpd="sng" w="28575">
                      <a:solidFill>
                        <a:srgbClr val="1E1E1E"/>
                      </a:solidFill>
                      <a:prstDash val="solid"/>
                      <a:round/>
                      <a:headEnd len="sm" w="sm" type="none"/>
                      <a:tailEnd len="sm" w="sm" type="none"/>
                    </a:lnT>
                    <a:lnB cap="flat" cmpd="sng" w="28575">
                      <a:solidFill>
                        <a:srgbClr val="1E1E1E"/>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175a4b56ed1_1_87"/>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3. The Bank of England wants to keep the target inflation rate at around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575" name="Google Shape;575;g175a4b56ed1_1_8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576" name="Google Shape;576;g175a4b56ed1_1_8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77" name="Google Shape;577;g175a4b56ed1_1_87"/>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78" name="Google Shape;578;g175a4b56ed1_1_87"/>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79" name="Google Shape;579;g175a4b56ed1_1_87"/>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0%</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2%</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175a4b56ed1_1_96"/>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3. The Bank of England wants to keep the target inflation rate at around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585" name="Google Shape;585;g175a4b56ed1_1_9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586" name="Google Shape;586;g175a4b56ed1_1_9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87" name="Google Shape;587;g175a4b56ed1_1_9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88" name="Google Shape;588;g175a4b56ed1_1_9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89" name="Google Shape;589;g175a4b56ed1_1_96"/>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0%</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2%</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175a4b56ed1_1_105"/>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4.</a:t>
            </a:r>
            <a:r>
              <a:rPr b="1" i="0" lang="en-GB" sz="2200" u="none" cap="none" strike="noStrike">
                <a:solidFill>
                  <a:srgbClr val="231F20"/>
                </a:solidFill>
                <a:latin typeface="Lato"/>
                <a:ea typeface="Lato"/>
                <a:cs typeface="Lato"/>
                <a:sym typeface="Lato"/>
              </a:rPr>
              <a:t> </a:t>
            </a:r>
            <a:r>
              <a:rPr b="0" i="0" lang="en-GB" sz="2200" u="none" cap="none" strike="noStrike">
                <a:solidFill>
                  <a:srgbClr val="000000"/>
                </a:solidFill>
                <a:latin typeface="Lato"/>
                <a:ea typeface="Lato"/>
                <a:cs typeface="Lato"/>
                <a:sym typeface="Lato"/>
              </a:rPr>
              <a:t>Which of these items was </a:t>
            </a:r>
            <a:r>
              <a:rPr b="0" i="0" lang="en-GB" sz="2200" u="none" cap="none" strike="noStrike">
                <a:solidFill>
                  <a:srgbClr val="231F20"/>
                </a:solidFill>
                <a:latin typeface="Lato"/>
                <a:ea typeface="Lato"/>
                <a:cs typeface="Lato"/>
                <a:sym typeface="Lato"/>
              </a:rPr>
              <a:t>removed from 2022’s basket of goods and services?</a:t>
            </a:r>
            <a:r>
              <a:rPr b="1" i="0" lang="en-GB" sz="2200" u="none" cap="none" strike="noStrike">
                <a:solidFill>
                  <a:srgbClr val="231F20"/>
                </a:solidFill>
                <a:latin typeface="Lato"/>
                <a:ea typeface="Lato"/>
                <a:cs typeface="Lato"/>
                <a:sym typeface="Lato"/>
              </a:rPr>
              <a:t> </a:t>
            </a:r>
            <a:endParaRPr b="1"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595" name="Google Shape;595;g175a4b56ed1_1_10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596" name="Google Shape;596;g175a4b56ed1_1_10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97" name="Google Shape;597;g175a4b56ed1_1_105"/>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98" name="Google Shape;598;g175a4b56ed1_1_105"/>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599" name="Google Shape;599;g175a4b56ed1_1_105"/>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Pizza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Anti-bacterial wipes</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Men’s suits</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175a4b56ed1_1_114"/>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4.</a:t>
            </a:r>
            <a:r>
              <a:rPr b="1" i="0" lang="en-GB" sz="2200" u="none" cap="none" strike="noStrike">
                <a:solidFill>
                  <a:srgbClr val="231F20"/>
                </a:solidFill>
                <a:latin typeface="Lato"/>
                <a:ea typeface="Lato"/>
                <a:cs typeface="Lato"/>
                <a:sym typeface="Lato"/>
              </a:rPr>
              <a:t> </a:t>
            </a:r>
            <a:r>
              <a:rPr b="0" i="0" lang="en-GB" sz="2200" u="none" cap="none" strike="noStrike">
                <a:solidFill>
                  <a:srgbClr val="000000"/>
                </a:solidFill>
                <a:latin typeface="Lato"/>
                <a:ea typeface="Lato"/>
                <a:cs typeface="Lato"/>
                <a:sym typeface="Lato"/>
              </a:rPr>
              <a:t>Which of these items was </a:t>
            </a:r>
            <a:r>
              <a:rPr b="0" i="0" lang="en-GB" sz="2200" u="none" cap="none" strike="noStrike">
                <a:solidFill>
                  <a:srgbClr val="231F20"/>
                </a:solidFill>
                <a:latin typeface="Lato"/>
                <a:ea typeface="Lato"/>
                <a:cs typeface="Lato"/>
                <a:sym typeface="Lato"/>
              </a:rPr>
              <a:t>removed from 2022’s basket of goods and services?</a:t>
            </a:r>
            <a:r>
              <a:rPr b="1" i="0" lang="en-GB" sz="2200" u="none" cap="none" strike="noStrike">
                <a:solidFill>
                  <a:srgbClr val="231F20"/>
                </a:solidFill>
                <a:latin typeface="Lato"/>
                <a:ea typeface="Lato"/>
                <a:cs typeface="Lato"/>
                <a:sym typeface="Lato"/>
              </a:rPr>
              <a:t> </a:t>
            </a:r>
            <a:endParaRPr b="1"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05" name="Google Shape;605;g175a4b56ed1_1_11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06" name="Google Shape;606;g175a4b56ed1_1_11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07" name="Google Shape;607;g175a4b56ed1_1_114"/>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08" name="Google Shape;608;g175a4b56ed1_1_114"/>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09" name="Google Shape;609;g175a4b56ed1_1_114"/>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Pizza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Anti-bacterial wipes</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Men’s suits</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175a4b56ed1_1_123"/>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5. When shrinkflation happens, a product's price in shops (retail price) stays the same, but what happens to its size?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15" name="Google Shape;615;g175a4b56ed1_1_123"/>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16" name="Google Shape;616;g175a4b56ed1_1_12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17" name="Google Shape;617;g175a4b56ed1_1_123"/>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18" name="Google Shape;618;g175a4b56ed1_1_123"/>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19" name="Google Shape;619;g175a4b56ed1_1_123"/>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Decreases</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Increases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Stays the same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175a4b56ed1_1_132"/>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5. When shrinkflation happens, a product's price in shops (retail price) stays the same, but what happens to its size?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25" name="Google Shape;625;g175a4b56ed1_1_13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26" name="Google Shape;626;g175a4b56ed1_1_1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27" name="Google Shape;627;g175a4b56ed1_1_132"/>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28" name="Google Shape;628;g175a4b56ed1_1_132"/>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29" name="Google Shape;629;g175a4b56ed1_1_132"/>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Decreases</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Increases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Stays the same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g175a4b56ed1_1_141"/>
          <p:cNvSpPr txBox="1"/>
          <p:nvPr/>
        </p:nvSpPr>
        <p:spPr>
          <a:xfrm>
            <a:off x="379375" y="1287575"/>
            <a:ext cx="82974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6. Inflation is measured by taking a sample ‘shopping basket’ of around how many goods and services across the UK?</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35" name="Google Shape;635;g175a4b56ed1_1_141"/>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36" name="Google Shape;636;g175a4b56ed1_1_14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37" name="Google Shape;637;g175a4b56ed1_1_141"/>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38" name="Google Shape;638;g175a4b56ed1_1_141"/>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39" name="Google Shape;639;g175a4b56ed1_1_141"/>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175a4b56ed1_1_150"/>
          <p:cNvSpPr txBox="1"/>
          <p:nvPr/>
        </p:nvSpPr>
        <p:spPr>
          <a:xfrm>
            <a:off x="379375" y="1287575"/>
            <a:ext cx="82974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6. Inflation is measured by taking a sample ‘shopping basket’ of around how many goods and services across the UK?</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45" name="Google Shape;645;g175a4b56ed1_1_15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46" name="Google Shape;646;g175a4b56ed1_1_15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47" name="Google Shape;647;g175a4b56ed1_1_15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48" name="Google Shape;648;g175a4b56ed1_1_150"/>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49" name="Google Shape;649;g175a4b56ed1_1_150"/>
          <p:cNvGraphicFramePr/>
          <p:nvPr/>
        </p:nvGraphicFramePr>
        <p:xfrm>
          <a:off x="952500" y="24193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99d023c245_0_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93" name="Google Shape;293;g199d023c245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199d023c245_0_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4</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The impact of inflation</a:t>
            </a:r>
            <a:endParaRPr b="1" i="0" sz="5600" u="none" cap="none" strike="noStrike">
              <a:solidFill>
                <a:schemeClr val="accent2"/>
              </a:solidFill>
              <a:latin typeface="Lato Black"/>
              <a:ea typeface="Lato Black"/>
              <a:cs typeface="Lato Black"/>
              <a:sym typeface="Lato Black"/>
            </a:endParaRPr>
          </a:p>
        </p:txBody>
      </p:sp>
      <p:sp>
        <p:nvSpPr>
          <p:cNvPr id="295" name="Google Shape;295;g199d023c245_0_0"/>
          <p:cNvSpPr txBox="1"/>
          <p:nvPr/>
        </p:nvSpPr>
        <p:spPr>
          <a:xfrm>
            <a:off x="8388750" y="423475"/>
            <a:ext cx="669900" cy="17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175a4b56ed1_1_159"/>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extLst>
                  <a:ext uri="http://customooxmlschemas.google.com/">
                    <go:slidesCustomData xmlns:go="http://customooxmlschemas.google.com/" textRoundtripDataId="86"/>
                  </a:ext>
                </a:extLst>
              </a:rPr>
              <a:t>7. The ……………………….. is measured by taking a sample ‘shopping based’ of around how many goods and services across the UK?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55" name="Google Shape;655;g175a4b56ed1_1_15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56" name="Google Shape;656;g175a4b56ed1_1_15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57" name="Google Shape;657;g175a4b56ed1_1_15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58" name="Google Shape;658;g175a4b56ed1_1_15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59" name="Google Shape;659;g175a4b56ed1_1_159"/>
          <p:cNvGraphicFramePr/>
          <p:nvPr/>
        </p:nvGraphicFramePr>
        <p:xfrm>
          <a:off x="952500" y="26479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Bank of England</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Producer price index</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Consumer price index</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175a4b56ed1_1_168"/>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7. The ………………………..   is measured by taking a sample ‘shopping based’ of around how many goods and services across the UK?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65" name="Google Shape;665;g175a4b56ed1_1_16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66" name="Google Shape;666;g175a4b56ed1_1_16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67" name="Google Shape;667;g175a4b56ed1_1_168"/>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68" name="Google Shape;668;g175a4b56ed1_1_168"/>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69" name="Google Shape;669;g175a4b56ed1_1_168"/>
          <p:cNvGraphicFramePr/>
          <p:nvPr/>
        </p:nvGraphicFramePr>
        <p:xfrm>
          <a:off x="952500" y="26479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Bank of England</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Producer price index</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Consumer price index</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175a4b56ed1_1_177"/>
          <p:cNvSpPr txBox="1"/>
          <p:nvPr/>
        </p:nvSpPr>
        <p:spPr>
          <a:xfrm>
            <a:off x="379375" y="1287575"/>
            <a:ext cx="8297400" cy="252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8. </a:t>
            </a:r>
            <a:r>
              <a:rPr b="0" i="0" lang="en-GB" sz="2200" u="none" cap="none" strike="noStrike">
                <a:solidFill>
                  <a:srgbClr val="231F20"/>
                </a:solidFill>
                <a:latin typeface="Lato"/>
                <a:ea typeface="Lato"/>
                <a:cs typeface="Lato"/>
                <a:sym typeface="Lato"/>
              </a:rPr>
              <a:t>When inflation goes up over the long run, what happens to the </a:t>
            </a:r>
            <a:r>
              <a:rPr b="0" i="1" lang="en-GB" sz="2200" u="none" cap="none" strike="noStrike">
                <a:solidFill>
                  <a:srgbClr val="231F20"/>
                </a:solidFill>
                <a:latin typeface="Lato"/>
                <a:ea typeface="Lato"/>
                <a:cs typeface="Lato"/>
                <a:sym typeface="Lato"/>
              </a:rPr>
              <a:t>value</a:t>
            </a:r>
            <a:r>
              <a:rPr b="0" i="0" lang="en-GB" sz="2200" u="none" cap="none" strike="noStrike">
                <a:solidFill>
                  <a:srgbClr val="231F20"/>
                </a:solidFill>
                <a:latin typeface="Lato"/>
                <a:ea typeface="Lato"/>
                <a:cs typeface="Lato"/>
                <a:sym typeface="Lato"/>
              </a:rPr>
              <a:t> of salary money earned from a job (assuming it stays the same)?</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75" name="Google Shape;675;g175a4b56ed1_1_17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76" name="Google Shape;676;g175a4b56ed1_1_17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77" name="Google Shape;677;g175a4b56ed1_1_177"/>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78" name="Google Shape;678;g175a4b56ed1_1_177"/>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79" name="Google Shape;679;g175a4b56ed1_1_177"/>
          <p:cNvGraphicFramePr/>
          <p:nvPr/>
        </p:nvGraphicFramePr>
        <p:xfrm>
          <a:off x="952500" y="26479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It goes down</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It goes up</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It is not impacted</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175a4b56ed1_1_186"/>
          <p:cNvSpPr txBox="1"/>
          <p:nvPr/>
        </p:nvSpPr>
        <p:spPr>
          <a:xfrm>
            <a:off x="379375" y="1287575"/>
            <a:ext cx="8297400" cy="252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8. </a:t>
            </a:r>
            <a:r>
              <a:rPr b="0" i="0" lang="en-GB" sz="2200" u="none" cap="none" strike="noStrike">
                <a:solidFill>
                  <a:srgbClr val="231F20"/>
                </a:solidFill>
                <a:latin typeface="Lato"/>
                <a:ea typeface="Lato"/>
                <a:cs typeface="Lato"/>
                <a:sym typeface="Lato"/>
              </a:rPr>
              <a:t>When inflation goes up over the long run, what happens to the </a:t>
            </a:r>
            <a:r>
              <a:rPr b="0" i="1" lang="en-GB" sz="2200" u="none" cap="none" strike="noStrike">
                <a:solidFill>
                  <a:srgbClr val="231F20"/>
                </a:solidFill>
                <a:latin typeface="Lato"/>
                <a:ea typeface="Lato"/>
                <a:cs typeface="Lato"/>
                <a:sym typeface="Lato"/>
              </a:rPr>
              <a:t>value</a:t>
            </a:r>
            <a:r>
              <a:rPr b="0" i="0" lang="en-GB" sz="2200" u="none" cap="none" strike="noStrike">
                <a:solidFill>
                  <a:srgbClr val="231F20"/>
                </a:solidFill>
                <a:latin typeface="Lato"/>
                <a:ea typeface="Lato"/>
                <a:cs typeface="Lato"/>
                <a:sym typeface="Lato"/>
              </a:rPr>
              <a:t> of salary money earned from a job (assuming it stays the same)?</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685" name="Google Shape;685;g175a4b56ed1_1_18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686" name="Google Shape;686;g175a4b56ed1_1_18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87" name="Google Shape;687;g175a4b56ed1_1_18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88" name="Google Shape;688;g175a4b56ed1_1_18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689" name="Google Shape;689;g175a4b56ed1_1_186"/>
          <p:cNvGraphicFramePr/>
          <p:nvPr/>
        </p:nvGraphicFramePr>
        <p:xfrm>
          <a:off x="952500" y="2647950"/>
          <a:ext cx="3000000" cy="3000000"/>
        </p:xfrm>
        <a:graphic>
          <a:graphicData uri="http://schemas.openxmlformats.org/drawingml/2006/table">
            <a:tbl>
              <a:tblPr>
                <a:noFill/>
                <a:tableStyleId>{5A82BCE8-2AFD-4844-91D6-50A167E68C84}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It goes down</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It goes up</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It is not impacted</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4cb79b9a77_0_4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14cb79b9a77_0_4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02" name="Google Shape;302;g14cb79b9a77_0_41"/>
          <p:cNvSpPr txBox="1"/>
          <p:nvPr/>
        </p:nvSpPr>
        <p:spPr>
          <a:xfrm>
            <a:off x="488176" y="1578875"/>
            <a:ext cx="7568700" cy="23349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Describe</a:t>
            </a:r>
            <a:r>
              <a:rPr b="1" lang="en-GB" sz="2200">
                <a:solidFill>
                  <a:schemeClr val="lt1"/>
                </a:solidFill>
                <a:latin typeface="Lato"/>
                <a:ea typeface="Lato"/>
                <a:cs typeface="Lato"/>
                <a:sym typeface="Lato"/>
              </a:rPr>
              <a:t> what inflation is and how it is measured</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Calculate how budgets are affected by inflation</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a:t>
            </a:r>
            <a:r>
              <a:rPr b="1" i="0" lang="en-GB" sz="2200" u="none" cap="none" strike="noStrike">
                <a:solidFill>
                  <a:schemeClr val="lt1"/>
                </a:solidFill>
                <a:latin typeface="Lato"/>
                <a:ea typeface="Lato"/>
                <a:cs typeface="Lato"/>
                <a:sym typeface="Lato"/>
              </a:rPr>
              <a:t>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303" name="Google Shape;303;g14cb79b9a77_0_4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6b93f5d2cb_0_41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sp>
        <p:nvSpPr>
          <p:cNvPr id="309" name="Google Shape;309;g16b93f5d2cb_0_412"/>
          <p:cNvSpPr txBox="1"/>
          <p:nvPr>
            <p:ph type="ctrTitle"/>
          </p:nvPr>
        </p:nvSpPr>
        <p:spPr>
          <a:xfrm>
            <a:off x="379375" y="25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Inflation - </a:t>
            </a:r>
            <a:r>
              <a:rPr b="1" i="0" lang="en-GB" sz="2900" u="none" cap="none" strike="noStrike">
                <a:solidFill>
                  <a:schemeClr val="accent2"/>
                </a:solidFill>
                <a:latin typeface="Lato"/>
                <a:ea typeface="Lato"/>
                <a:cs typeface="Lato"/>
                <a:sym typeface="Lato"/>
              </a:rPr>
              <a:t>Starter </a:t>
            </a:r>
            <a:endParaRPr b="1" i="0" sz="2900" u="none" cap="none" strike="noStrike">
              <a:solidFill>
                <a:schemeClr val="accent2"/>
              </a:solidFill>
              <a:latin typeface="Lato"/>
              <a:ea typeface="Lato"/>
              <a:cs typeface="Lato"/>
              <a:sym typeface="Lato"/>
            </a:endParaRPr>
          </a:p>
        </p:txBody>
      </p:sp>
      <p:sp>
        <p:nvSpPr>
          <p:cNvPr id="310" name="Google Shape;310;g16b93f5d2cb_0_412"/>
          <p:cNvSpPr txBox="1"/>
          <p:nvPr/>
        </p:nvSpPr>
        <p:spPr>
          <a:xfrm>
            <a:off x="32248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aphicFrame>
        <p:nvGraphicFramePr>
          <p:cNvPr id="311" name="Google Shape;311;g16b93f5d2cb_0_412"/>
          <p:cNvGraphicFramePr/>
          <p:nvPr/>
        </p:nvGraphicFramePr>
        <p:xfrm>
          <a:off x="988475" y="4199300"/>
          <a:ext cx="3000000" cy="3000000"/>
        </p:xfrm>
        <a:graphic>
          <a:graphicData uri="http://schemas.openxmlformats.org/drawingml/2006/table">
            <a:tbl>
              <a:tblPr>
                <a:noFill/>
                <a:tableStyleId>{DA6E8ADB-BBB7-4DD0-B679-673808698873}</a:tableStyleId>
              </a:tblPr>
              <a:tblGrid>
                <a:gridCol w="806700"/>
                <a:gridCol w="2264225"/>
              </a:tblGrid>
              <a:tr h="309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2007</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Nike Air Force 1 £76.36</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sp>
        <p:nvSpPr>
          <p:cNvPr id="312" name="Google Shape;312;g16b93f5d2cb_0_412"/>
          <p:cNvSpPr txBox="1"/>
          <p:nvPr/>
        </p:nvSpPr>
        <p:spPr>
          <a:xfrm>
            <a:off x="453600" y="1205925"/>
            <a:ext cx="77796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How much do you think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
                  </a:ext>
                </a:extLst>
              </a:rPr>
              <a:t>the cost of Nikes has changed over time? </a:t>
            </a:r>
            <a:endParaRPr b="0" i="0" sz="1600" u="none" cap="none" strike="noStrike">
              <a:solidFill>
                <a:srgbClr val="000000"/>
              </a:solidFill>
              <a:latin typeface="Lato"/>
              <a:ea typeface="Lato"/>
              <a:cs typeface="Lato"/>
              <a:sym typeface="Lato"/>
              <a:extLst>
                <a:ext uri="http://customooxmlschemas.google.com/">
                  <go:slidesCustomData xmlns:go="http://customooxmlschemas.google.com/" textRoundtripDataId="2"/>
                </a:ext>
              </a:extLst>
            </a:endParaRPr>
          </a:p>
          <a:p>
            <a:pPr indent="0" lvl="0" marL="0" marR="0" rtl="0" algn="ctr">
              <a:lnSpc>
                <a:spcPct val="100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3"/>
                  </a:ext>
                </a:extLst>
              </a:rPr>
              <a:t>What other products have you seen change in price over time? </a:t>
            </a:r>
            <a:endParaRPr b="0" i="0" sz="1600" u="none" cap="none" strike="noStrike">
              <a:solidFill>
                <a:srgbClr val="000000"/>
              </a:solidFill>
              <a:latin typeface="Lato"/>
              <a:ea typeface="Lato"/>
              <a:cs typeface="Lato"/>
              <a:sym typeface="Lato"/>
              <a:extLst>
                <a:ext uri="http://customooxmlschemas.google.com/">
                  <go:slidesCustomData xmlns:go="http://customooxmlschemas.google.com/" textRoundtripDataId="4"/>
                </a:ext>
              </a:extLst>
            </a:endParaRPr>
          </a:p>
          <a:p>
            <a:pPr indent="0" lvl="0" marL="0" marR="0" rtl="0" algn="ctr">
              <a:lnSpc>
                <a:spcPct val="100000"/>
              </a:lnSpc>
              <a:spcBef>
                <a:spcPts val="0"/>
              </a:spcBef>
              <a:spcAft>
                <a:spcPts val="0"/>
              </a:spcAft>
              <a:buClr>
                <a:srgbClr val="000000"/>
              </a:buClr>
              <a:buSzPts val="1400"/>
              <a:buFont typeface="Arial"/>
              <a:buNone/>
            </a:pP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
                  </a:ext>
                </a:extLst>
              </a:rPr>
              <a:t>Can you remember the previous price and </a:t>
            </a:r>
            <a:r>
              <a:rPr b="0" i="1" lang="en-GB" sz="1600" u="none" cap="none" strike="noStrike">
                <a:solidFill>
                  <a:srgbClr val="000000"/>
                </a:solidFill>
                <a:latin typeface="Lato"/>
                <a:ea typeface="Lato"/>
                <a:cs typeface="Lato"/>
                <a:sym typeface="Lato"/>
              </a:rPr>
              <a:t>today’s </a:t>
            </a: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6"/>
                  </a:ext>
                </a:extLst>
              </a:rPr>
              <a:t>price?</a:t>
            </a: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7"/>
                  </a:ext>
                </a:extLst>
              </a:rPr>
              <a:t> </a:t>
            </a:r>
            <a:endParaRPr b="0" i="1" sz="1600" u="none" cap="none" strike="noStrike">
              <a:solidFill>
                <a:srgbClr val="000000"/>
              </a:solidFill>
              <a:latin typeface="Lato"/>
              <a:ea typeface="Lato"/>
              <a:cs typeface="Lato"/>
              <a:sym typeface="Lato"/>
              <a:extLst>
                <a:ext uri="http://customooxmlschemas.google.com/">
                  <go:slidesCustomData xmlns:go="http://customooxmlschemas.google.com/" textRoundtripDataId="8"/>
                </a:ext>
              </a:extLst>
            </a:endParaRPr>
          </a:p>
          <a:p>
            <a:pPr indent="0" lvl="0" marL="0" marR="0" rtl="0" algn="ctr">
              <a:lnSpc>
                <a:spcPct val="100000"/>
              </a:lnSpc>
              <a:spcBef>
                <a:spcPts val="0"/>
              </a:spcBef>
              <a:spcAft>
                <a:spcPts val="0"/>
              </a:spcAft>
              <a:buClr>
                <a:srgbClr val="000000"/>
              </a:buClr>
              <a:buSzPts val="1400"/>
              <a:buFont typeface="Arial"/>
              <a:buNone/>
            </a:pPr>
            <a:r>
              <a:t/>
            </a:r>
            <a:endParaRPr b="0" i="0" sz="800" u="none" cap="none" strike="noStrike">
              <a:solidFill>
                <a:srgbClr val="000000"/>
              </a:solidFill>
              <a:latin typeface="Arial"/>
              <a:ea typeface="Arial"/>
              <a:cs typeface="Arial"/>
              <a:sym typeface="Arial"/>
              <a:extLst>
                <a:ext uri="http://customooxmlschemas.google.com/">
                  <go:slidesCustomData xmlns:go="http://customooxmlschemas.google.com/" textRoundtripDataId="9"/>
                </a:ext>
              </a:extLst>
            </a:endParaRPr>
          </a:p>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0"/>
                  </a:ext>
                </a:extLst>
              </a:rPr>
              <a:t>Explore your ideas with the person next to you on </a:t>
            </a:r>
            <a:r>
              <a:rPr b="1" lang="en-GB" sz="1600">
                <a:latin typeface="Lato"/>
                <a:ea typeface="Lato"/>
                <a:cs typeface="Lato"/>
                <a:sym typeface="Lato"/>
                <a:extLst>
                  <a:ext uri="http://customooxmlschemas.google.com/">
                    <go:slidesCustomData xmlns:go="http://customooxmlschemas.google.com/" textRoundtripDataId="11"/>
                  </a:ext>
                </a:extLst>
              </a:rPr>
              <a:t>P</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2"/>
                  </a:ext>
                </a:extLst>
              </a:rPr>
              <a:t>ost</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3"/>
                  </a:ext>
                </a:extLst>
              </a:rPr>
              <a:t>-it notes. </a:t>
            </a:r>
            <a:endParaRPr b="1" i="0" sz="1600" u="none" cap="none" strike="noStrike">
              <a:solidFill>
                <a:srgbClr val="000000"/>
              </a:solidFill>
              <a:latin typeface="Lato"/>
              <a:ea typeface="Lato"/>
              <a:cs typeface="Lato"/>
              <a:sym typeface="Lato"/>
            </a:endParaRPr>
          </a:p>
        </p:txBody>
      </p:sp>
      <p:pic>
        <p:nvPicPr>
          <p:cNvPr id="313" name="Google Shape;313;g16b93f5d2cb_0_412"/>
          <p:cNvPicPr preferRelativeResize="0"/>
          <p:nvPr/>
        </p:nvPicPr>
        <p:blipFill rotWithShape="1">
          <a:blip r:embed="rId3">
            <a:alphaModFix/>
          </a:blip>
          <a:srcRect b="5375" l="0" r="0" t="14623"/>
          <a:stretch/>
        </p:blipFill>
        <p:spPr>
          <a:xfrm>
            <a:off x="5434091" y="2559500"/>
            <a:ext cx="1457557" cy="1457425"/>
          </a:xfrm>
          <a:prstGeom prst="rect">
            <a:avLst/>
          </a:prstGeom>
          <a:noFill/>
          <a:ln>
            <a:noFill/>
          </a:ln>
        </p:spPr>
      </p:pic>
      <p:pic>
        <p:nvPicPr>
          <p:cNvPr id="314" name="Google Shape;314;g16b93f5d2cb_0_412"/>
          <p:cNvPicPr preferRelativeResize="0"/>
          <p:nvPr/>
        </p:nvPicPr>
        <p:blipFill rotWithShape="1">
          <a:blip r:embed="rId4">
            <a:alphaModFix/>
          </a:blip>
          <a:srcRect b="8094" l="0" r="0" t="11827"/>
          <a:stretch/>
        </p:blipFill>
        <p:spPr>
          <a:xfrm>
            <a:off x="1795174" y="2559500"/>
            <a:ext cx="1457559" cy="1457423"/>
          </a:xfrm>
          <a:prstGeom prst="rect">
            <a:avLst/>
          </a:prstGeom>
          <a:noFill/>
          <a:ln>
            <a:noFill/>
          </a:ln>
        </p:spPr>
      </p:pic>
      <p:graphicFrame>
        <p:nvGraphicFramePr>
          <p:cNvPr id="315" name="Google Shape;315;g16b93f5d2cb_0_412"/>
          <p:cNvGraphicFramePr/>
          <p:nvPr/>
        </p:nvGraphicFramePr>
        <p:xfrm>
          <a:off x="4627400" y="4199300"/>
          <a:ext cx="3000000" cy="3000000"/>
        </p:xfrm>
        <a:graphic>
          <a:graphicData uri="http://schemas.openxmlformats.org/drawingml/2006/table">
            <a:tbl>
              <a:tblPr>
                <a:noFill/>
                <a:tableStyleId>{DA6E8ADB-BBB7-4DD0-B679-673808698873}</a:tableStyleId>
              </a:tblPr>
              <a:tblGrid>
                <a:gridCol w="806700"/>
                <a:gridCol w="2264225"/>
              </a:tblGrid>
              <a:tr h="3469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202</a:t>
                      </a:r>
                      <a:r>
                        <a:rPr lang="en-GB" sz="1200">
                          <a:solidFill>
                            <a:schemeClr val="accent3"/>
                          </a:solidFill>
                          <a:latin typeface="Lato Black"/>
                          <a:ea typeface="Lato Black"/>
                          <a:cs typeface="Lato Black"/>
                          <a:sym typeface="Lato Black"/>
                        </a:rPr>
                        <a:t>3</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Nike Air Force 1 £109.95</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sp>
        <p:nvSpPr>
          <p:cNvPr id="316" name="Google Shape;316;g16b93f5d2cb_0_412"/>
          <p:cNvSpPr txBox="1"/>
          <p:nvPr/>
        </p:nvSpPr>
        <p:spPr>
          <a:xfrm>
            <a:off x="3664675" y="2641700"/>
            <a:ext cx="1459500" cy="1293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Lato Black"/>
                <a:ea typeface="Lato Black"/>
                <a:cs typeface="Lato Black"/>
                <a:sym typeface="Lato Black"/>
              </a:rPr>
              <a:t>But why?!</a:t>
            </a:r>
            <a:endParaRPr b="0" i="0" sz="3600" u="none" cap="none" strike="noStrike">
              <a:solidFill>
                <a:srgbClr val="000000"/>
              </a:solidFill>
              <a:latin typeface="Lato Black"/>
              <a:ea typeface="Lato Black"/>
              <a:cs typeface="Lato Black"/>
              <a:sym typeface="Lato Black"/>
            </a:endParaRPr>
          </a:p>
        </p:txBody>
      </p:sp>
      <p:sp>
        <p:nvSpPr>
          <p:cNvPr id="317" name="Google Shape;317;g16b93f5d2cb_0_412"/>
          <p:cNvSpPr txBox="1"/>
          <p:nvPr/>
        </p:nvSpPr>
        <p:spPr>
          <a:xfrm>
            <a:off x="150275" y="4837275"/>
            <a:ext cx="4983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Optional supporting video resource: </a:t>
            </a:r>
            <a:r>
              <a:rPr b="1" lang="en-GB" sz="900" u="sng">
                <a:solidFill>
                  <a:schemeClr val="hlink"/>
                </a:solidFill>
                <a:latin typeface="Lato"/>
                <a:ea typeface="Lato"/>
                <a:cs typeface="Lato"/>
                <a:sym typeface="Lato"/>
                <a:hlinkClick r:id="rId5"/>
              </a:rPr>
              <a:t>https://www.bbc.co.uk/newsround/59320010</a:t>
            </a:r>
            <a:r>
              <a:rPr b="1" lang="en-GB" sz="900">
                <a:solidFill>
                  <a:schemeClr val="accent2"/>
                </a:solidFill>
                <a:latin typeface="Lato"/>
                <a:ea typeface="Lato"/>
                <a:cs typeface="Lato"/>
                <a:sym typeface="Lato"/>
              </a:rPr>
              <a:t> </a:t>
            </a:r>
            <a:endParaRPr b="1" sz="9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5eb87009b4_0_1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7</a:t>
            </a:r>
            <a:endParaRPr>
              <a:latin typeface="Lato"/>
              <a:ea typeface="Lato"/>
              <a:cs typeface="Lato"/>
              <a:sym typeface="Lato"/>
            </a:endParaRPr>
          </a:p>
        </p:txBody>
      </p:sp>
      <p:sp>
        <p:nvSpPr>
          <p:cNvPr id="323" name="Google Shape;323;g25eb87009b4_0_1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The Bank of England and the target rate of inflation </a:t>
            </a:r>
            <a:endParaRPr b="1" i="0" sz="2900" u="none" cap="none" strike="noStrike">
              <a:solidFill>
                <a:srgbClr val="000000"/>
              </a:solidFill>
              <a:latin typeface="Lato"/>
              <a:ea typeface="Lato"/>
              <a:cs typeface="Lato"/>
              <a:sym typeface="Lato"/>
            </a:endParaRPr>
          </a:p>
        </p:txBody>
      </p:sp>
      <p:sp>
        <p:nvSpPr>
          <p:cNvPr id="324" name="Google Shape;324;g25eb87009b4_0_10"/>
          <p:cNvSpPr txBox="1"/>
          <p:nvPr/>
        </p:nvSpPr>
        <p:spPr>
          <a:xfrm>
            <a:off x="379375" y="1337450"/>
            <a:ext cx="3902700" cy="16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4"/>
                  </a:ext>
                </a:extLst>
              </a:rPr>
              <a:t>Welcome to the Bank of England.</a:t>
            </a:r>
            <a:endParaRPr b="1" i="0" sz="1800" u="none" cap="none" strike="noStrike">
              <a:solidFill>
                <a:srgbClr val="000000"/>
              </a:solidFill>
              <a:latin typeface="Lato"/>
              <a:ea typeface="Lato"/>
              <a:cs typeface="Lato"/>
              <a:sym typeface="Lato"/>
              <a:extLst>
                <a:ext uri="http://customooxmlschemas.google.com/">
                  <go:slidesCustomData xmlns:go="http://customooxmlschemas.google.com/" textRoundtripDataId="15"/>
                </a:ext>
              </a:extLst>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6"/>
                  </a:ext>
                </a:extLst>
              </a:rPr>
              <a:t>The Bank of England is the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7"/>
                  </a:ext>
                </a:extLst>
              </a:rPr>
              <a:t>UK’s central bank</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8"/>
                  </a:ext>
                </a:extLst>
              </a:rPr>
              <a:t> and one of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9"/>
                  </a:ext>
                </a:extLst>
              </a:rPr>
              <a:t>it</a:t>
            </a:r>
            <a:r>
              <a:rPr b="0" i="0" lang="en-GB" sz="1600" u="none" cap="none" strike="noStrike">
                <a:solidFill>
                  <a:srgbClr val="000000"/>
                </a:solidFill>
                <a:latin typeface="Lato"/>
                <a:ea typeface="Lato"/>
                <a:cs typeface="Lato"/>
                <a:sym typeface="Lato"/>
              </a:rPr>
              <a:t>s</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0"/>
                  </a:ext>
                </a:extLst>
              </a:rPr>
              <a:t> roles is to keep prices stable. It does this by having an inflation</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1"/>
                  </a:ext>
                </a:extLst>
              </a:rPr>
              <a:t> target rate of about 2%</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2"/>
                  </a:ext>
                </a:extLst>
              </a:rPr>
              <a:t>.</a:t>
            </a:r>
            <a:endParaRPr b="1" i="0" sz="1600" u="none" cap="none" strike="noStrike">
              <a:solidFill>
                <a:srgbClr val="000000"/>
              </a:solidFill>
              <a:latin typeface="Lato"/>
              <a:ea typeface="Lato"/>
              <a:cs typeface="Lato"/>
              <a:sym typeface="Lato"/>
            </a:endParaRPr>
          </a:p>
        </p:txBody>
      </p:sp>
      <p:pic>
        <p:nvPicPr>
          <p:cNvPr id="325" name="Google Shape;325;g25eb87009b4_0_10"/>
          <p:cNvPicPr preferRelativeResize="0"/>
          <p:nvPr/>
        </p:nvPicPr>
        <p:blipFill rotWithShape="1">
          <a:blip r:embed="rId3">
            <a:alphaModFix/>
          </a:blip>
          <a:srcRect b="10879" l="-3130" r="18067" t="4057"/>
          <a:stretch/>
        </p:blipFill>
        <p:spPr>
          <a:xfrm>
            <a:off x="4779003" y="1451000"/>
            <a:ext cx="4365002" cy="2455325"/>
          </a:xfrm>
          <a:prstGeom prst="rect">
            <a:avLst/>
          </a:prstGeom>
          <a:noFill/>
          <a:ln>
            <a:noFill/>
          </a:ln>
        </p:spPr>
      </p:pic>
      <p:pic>
        <p:nvPicPr>
          <p:cNvPr id="326" name="Google Shape;326;g25eb87009b4_0_10"/>
          <p:cNvPicPr preferRelativeResize="0"/>
          <p:nvPr/>
        </p:nvPicPr>
        <p:blipFill rotWithShape="1">
          <a:blip r:embed="rId4">
            <a:alphaModFix/>
          </a:blip>
          <a:srcRect b="0" l="0" r="0" t="0"/>
          <a:stretch/>
        </p:blipFill>
        <p:spPr>
          <a:xfrm>
            <a:off x="4490575" y="1224850"/>
            <a:ext cx="1391850" cy="3426675"/>
          </a:xfrm>
          <a:prstGeom prst="rect">
            <a:avLst/>
          </a:prstGeom>
          <a:noFill/>
          <a:ln>
            <a:noFill/>
          </a:ln>
        </p:spPr>
      </p:pic>
      <p:sp>
        <p:nvSpPr>
          <p:cNvPr id="327" name="Google Shape;327;g25eb87009b4_0_10"/>
          <p:cNvSpPr txBox="1"/>
          <p:nvPr/>
        </p:nvSpPr>
        <p:spPr>
          <a:xfrm>
            <a:off x="379375" y="3386250"/>
            <a:ext cx="2814000" cy="51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Andrew Bailey</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Governor of the Bank of England</a:t>
            </a:r>
            <a:endParaRPr b="0" i="0" sz="1400" u="none" cap="none" strike="noStrike">
              <a:solidFill>
                <a:srgbClr val="000000"/>
              </a:solidFill>
              <a:latin typeface="Lato"/>
              <a:ea typeface="Lato"/>
              <a:cs typeface="Lato"/>
              <a:sym typeface="Lato"/>
            </a:endParaRPr>
          </a:p>
        </p:txBody>
      </p:sp>
      <p:cxnSp>
        <p:nvCxnSpPr>
          <p:cNvPr id="328" name="Google Shape;328;g25eb87009b4_0_10"/>
          <p:cNvCxnSpPr/>
          <p:nvPr/>
        </p:nvCxnSpPr>
        <p:spPr>
          <a:xfrm flipH="1" rot="10800000">
            <a:off x="3280003" y="2934150"/>
            <a:ext cx="1002000" cy="710100"/>
          </a:xfrm>
          <a:prstGeom prst="bentConnector3">
            <a:avLst>
              <a:gd fmla="val 50000" name="adj1"/>
            </a:avLst>
          </a:prstGeom>
          <a:noFill/>
          <a:ln cap="flat" cmpd="sng" w="28575">
            <a:solidFill>
              <a:schemeClr val="accent2"/>
            </a:solidFill>
            <a:prstDash val="solid"/>
            <a:round/>
            <a:headEnd len="sm" w="sm" type="none"/>
            <a:tailEnd len="sm" w="sm" type="none"/>
          </a:ln>
        </p:spPr>
      </p:cxnSp>
      <p:sp>
        <p:nvSpPr>
          <p:cNvPr id="329" name="Google Shape;329;g25eb87009b4_0_10"/>
          <p:cNvSpPr txBox="1"/>
          <p:nvPr/>
        </p:nvSpPr>
        <p:spPr>
          <a:xfrm>
            <a:off x="361800" y="4782275"/>
            <a:ext cx="56658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en-GB" sz="1100" u="none" cap="none" strike="noStrike">
                <a:solidFill>
                  <a:schemeClr val="accent2"/>
                </a:solidFill>
                <a:latin typeface="Lato"/>
                <a:ea typeface="Lato"/>
                <a:cs typeface="Lato"/>
                <a:sym typeface="Lato"/>
              </a:rPr>
              <a:t>See </a:t>
            </a:r>
            <a:r>
              <a:rPr b="1" i="1" lang="en-GB" sz="1100" u="sng" cap="none" strike="noStrike">
                <a:solidFill>
                  <a:schemeClr val="hlink"/>
                </a:solidFill>
                <a:latin typeface="Lato"/>
                <a:ea typeface="Lato"/>
                <a:cs typeface="Lato"/>
                <a:sym typeface="Lato"/>
                <a:hlinkClick r:id="rId5"/>
              </a:rPr>
              <a:t>this optional video</a:t>
            </a:r>
            <a:r>
              <a:rPr b="1" i="1" lang="en-GB" sz="1100" u="none" cap="none" strike="noStrike">
                <a:solidFill>
                  <a:schemeClr val="accent2"/>
                </a:solidFill>
                <a:latin typeface="Lato"/>
                <a:ea typeface="Lato"/>
                <a:cs typeface="Lato"/>
                <a:sym typeface="Lato"/>
              </a:rPr>
              <a:t> for a further explanation of the Bank of England  </a:t>
            </a:r>
            <a:endParaRPr b="1" i="1" sz="11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4cb79b9a77_0_441"/>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14cb79b9a77_0_441"/>
          <p:cNvSpPr txBox="1"/>
          <p:nvPr/>
        </p:nvSpPr>
        <p:spPr>
          <a:xfrm>
            <a:off x="360375" y="1199175"/>
            <a:ext cx="81594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lang="en-GB" sz="1800">
                <a:solidFill>
                  <a:schemeClr val="lt1"/>
                </a:solidFill>
                <a:latin typeface="Lato"/>
                <a:ea typeface="Lato"/>
                <a:cs typeface="Lato"/>
                <a:sym typeface="Lato"/>
              </a:rPr>
              <a:t>Copy this definition: </a:t>
            </a:r>
            <a:r>
              <a:rPr i="0" lang="en-GB" sz="1800" u="none" cap="none" strike="noStrike">
                <a:solidFill>
                  <a:schemeClr val="lt1"/>
                </a:solidFill>
                <a:latin typeface="Lato"/>
                <a:ea typeface="Lato"/>
                <a:cs typeface="Lato"/>
                <a:sym typeface="Lato"/>
              </a:rPr>
              <a:t>What is inflation?</a:t>
            </a:r>
            <a:endParaRPr i="0" sz="2400" u="none" cap="none" strike="noStrike">
              <a:solidFill>
                <a:schemeClr val="lt1"/>
              </a:solidFill>
              <a:latin typeface="Lato"/>
              <a:ea typeface="Lato"/>
              <a:cs typeface="Lato"/>
              <a:sym typeface="Lato"/>
            </a:endParaRPr>
          </a:p>
        </p:txBody>
      </p:sp>
      <p:sp>
        <p:nvSpPr>
          <p:cNvPr id="336" name="Google Shape;336;g14cb79b9a77_0_44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8</a:t>
            </a:r>
            <a:endParaRPr>
              <a:latin typeface="Lato"/>
              <a:ea typeface="Lato"/>
              <a:cs typeface="Lato"/>
              <a:sym typeface="Lato"/>
            </a:endParaRPr>
          </a:p>
        </p:txBody>
      </p:sp>
      <p:sp>
        <p:nvSpPr>
          <p:cNvPr id="337" name="Google Shape;337;g14cb79b9a77_0_441"/>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What is i</a:t>
            </a:r>
            <a:r>
              <a:rPr b="1" i="0" lang="en-GB" sz="2900" u="none" cap="none" strike="noStrike">
                <a:solidFill>
                  <a:schemeClr val="accent2"/>
                </a:solidFill>
                <a:latin typeface="Lato"/>
                <a:ea typeface="Lato"/>
                <a:cs typeface="Lato"/>
                <a:sym typeface="Lato"/>
              </a:rPr>
              <a:t>nflation?</a:t>
            </a:r>
            <a:endParaRPr b="1" i="0" sz="2900" u="none" cap="none" strike="noStrike">
              <a:solidFill>
                <a:schemeClr val="accent2"/>
              </a:solidFill>
              <a:latin typeface="Lato"/>
              <a:ea typeface="Lato"/>
              <a:cs typeface="Lato"/>
              <a:sym typeface="Lato"/>
            </a:endParaRPr>
          </a:p>
        </p:txBody>
      </p:sp>
      <p:sp>
        <p:nvSpPr>
          <p:cNvPr id="338" name="Google Shape;338;g14cb79b9a77_0_441"/>
          <p:cNvSpPr txBox="1"/>
          <p:nvPr/>
        </p:nvSpPr>
        <p:spPr>
          <a:xfrm>
            <a:off x="360375" y="2804850"/>
            <a:ext cx="8159400" cy="18825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1C1C1C"/>
              </a:buClr>
              <a:buSzPts val="1800"/>
              <a:buFont typeface="Lato"/>
              <a:buChar char="●"/>
            </a:pPr>
            <a:r>
              <a:rPr b="0" i="0" lang="en-GB" sz="1600" u="none" cap="none" strike="noStrike">
                <a:solidFill>
                  <a:srgbClr val="231F20"/>
                </a:solidFill>
                <a:latin typeface="Lato"/>
                <a:ea typeface="Lato"/>
                <a:cs typeface="Lato"/>
                <a:sym typeface="Lato"/>
              </a:rPr>
              <a:t>An annual inflation rate of 2% means that a product that was priced at £1.00 last year will now be priced at £1.02</a:t>
            </a:r>
            <a:r>
              <a:rPr lang="en-GB" sz="1600">
                <a:solidFill>
                  <a:srgbClr val="231F20"/>
                </a:solidFill>
                <a:latin typeface="Lato"/>
                <a:ea typeface="Lato"/>
                <a:cs typeface="Lato"/>
                <a:sym typeface="Lato"/>
              </a:rPr>
              <a:t>, ie it’s gone up by 2%</a:t>
            </a:r>
            <a:endParaRPr b="0" i="0" sz="1600" u="none" cap="none" strike="noStrike">
              <a:solidFill>
                <a:srgbClr val="231F20"/>
              </a:solidFill>
              <a:latin typeface="Lato"/>
              <a:ea typeface="Lato"/>
              <a:cs typeface="Lato"/>
              <a:sym typeface="Lato"/>
            </a:endParaRPr>
          </a:p>
          <a:p>
            <a:pPr indent="-330200" lvl="0" marL="457200" marR="0" rtl="0" algn="l">
              <a:lnSpc>
                <a:spcPct val="115000"/>
              </a:lnSpc>
              <a:spcBef>
                <a:spcPts val="0"/>
              </a:spcBef>
              <a:spcAft>
                <a:spcPts val="0"/>
              </a:spcAft>
              <a:buClr>
                <a:srgbClr val="231F20"/>
              </a:buClr>
              <a:buSzPts val="1600"/>
              <a:buFont typeface="Lato"/>
              <a:buChar char="●"/>
            </a:pPr>
            <a:r>
              <a:rPr b="0" i="0" lang="en-GB" sz="1600" u="none" cap="none" strike="noStrike">
                <a:solidFill>
                  <a:srgbClr val="231F20"/>
                </a:solidFill>
                <a:latin typeface="Lato"/>
                <a:ea typeface="Lato"/>
                <a:cs typeface="Lato"/>
                <a:sym typeface="Lato"/>
              </a:rPr>
              <a:t>When inflation rises, </a:t>
            </a:r>
            <a:r>
              <a:rPr lang="en-GB" sz="1600">
                <a:solidFill>
                  <a:srgbClr val="231F20"/>
                </a:solidFill>
                <a:latin typeface="Lato"/>
                <a:ea typeface="Lato"/>
                <a:cs typeface="Lato"/>
                <a:sym typeface="Lato"/>
              </a:rPr>
              <a:t>people</a:t>
            </a:r>
            <a:r>
              <a:rPr b="0" i="0" lang="en-GB" sz="1600" u="none" cap="none" strike="noStrike">
                <a:solidFill>
                  <a:srgbClr val="231F20"/>
                </a:solidFill>
                <a:latin typeface="Lato"/>
                <a:ea typeface="Lato"/>
                <a:cs typeface="Lato"/>
                <a:sym typeface="Lato"/>
              </a:rPr>
              <a:t> will be able to buy </a:t>
            </a:r>
            <a:r>
              <a:rPr b="0" i="1" lang="en-GB" sz="1600" u="none" cap="none" strike="noStrike">
                <a:solidFill>
                  <a:srgbClr val="231F20"/>
                </a:solidFill>
                <a:latin typeface="Lato"/>
                <a:ea typeface="Lato"/>
                <a:cs typeface="Lato"/>
                <a:sym typeface="Lato"/>
              </a:rPr>
              <a:t>less</a:t>
            </a:r>
            <a:r>
              <a:rPr b="0" i="0" lang="en-GB" sz="1600" u="none" cap="none" strike="noStrike">
                <a:solidFill>
                  <a:srgbClr val="231F20"/>
                </a:solidFill>
                <a:latin typeface="Lato"/>
                <a:ea typeface="Lato"/>
                <a:cs typeface="Lato"/>
                <a:sym typeface="Lato"/>
              </a:rPr>
              <a:t> of some things with the same amount of money (assuming </a:t>
            </a:r>
            <a:r>
              <a:rPr lang="en-GB" sz="1600">
                <a:solidFill>
                  <a:srgbClr val="231F20"/>
                </a:solidFill>
                <a:latin typeface="Lato"/>
                <a:ea typeface="Lato"/>
                <a:cs typeface="Lato"/>
                <a:sym typeface="Lato"/>
              </a:rPr>
              <a:t>their</a:t>
            </a:r>
            <a:r>
              <a:rPr b="0" i="0" lang="en-GB" sz="1600" u="none" cap="none" strike="noStrike">
                <a:solidFill>
                  <a:srgbClr val="231F20"/>
                </a:solidFill>
                <a:latin typeface="Lato"/>
                <a:ea typeface="Lato"/>
                <a:cs typeface="Lato"/>
                <a:sym typeface="Lato"/>
              </a:rPr>
              <a:t> income stays the same)</a:t>
            </a:r>
            <a:endParaRPr sz="1600">
              <a:solidFill>
                <a:srgbClr val="231F20"/>
              </a:solidFill>
              <a:latin typeface="Lato"/>
              <a:ea typeface="Lato"/>
              <a:cs typeface="Lato"/>
              <a:sym typeface="Lato"/>
            </a:endParaRPr>
          </a:p>
          <a:p>
            <a:pPr indent="-330200" lvl="0" marL="457200" marR="0" rtl="0" algn="l">
              <a:lnSpc>
                <a:spcPct val="115000"/>
              </a:lnSpc>
              <a:spcBef>
                <a:spcPts val="0"/>
              </a:spcBef>
              <a:spcAft>
                <a:spcPts val="0"/>
              </a:spcAft>
              <a:buClr>
                <a:srgbClr val="231F20"/>
              </a:buClr>
              <a:buSzPts val="1600"/>
              <a:buFont typeface="Lato"/>
              <a:buChar char="●"/>
            </a:pPr>
            <a:r>
              <a:rPr b="0" i="0" lang="en-GB" sz="1600" u="none" cap="none" strike="noStrike">
                <a:solidFill>
                  <a:srgbClr val="231F20"/>
                </a:solidFill>
                <a:latin typeface="Lato"/>
                <a:ea typeface="Lato"/>
                <a:cs typeface="Lato"/>
                <a:sym typeface="Lato"/>
              </a:rPr>
              <a:t>We therefore say that the </a:t>
            </a:r>
            <a:r>
              <a:rPr b="1" i="0" lang="en-GB" sz="1600" u="none" cap="none" strike="noStrike">
                <a:solidFill>
                  <a:srgbClr val="231F20"/>
                </a:solidFill>
                <a:latin typeface="Lato"/>
                <a:ea typeface="Lato"/>
                <a:cs typeface="Lato"/>
                <a:sym typeface="Lato"/>
              </a:rPr>
              <a:t>cost of living</a:t>
            </a:r>
            <a:r>
              <a:rPr b="0" i="0" lang="en-GB" sz="1600" u="none" cap="none" strike="noStrike">
                <a:solidFill>
                  <a:srgbClr val="231F20"/>
                </a:solidFill>
                <a:latin typeface="Lato"/>
                <a:ea typeface="Lato"/>
                <a:cs typeface="Lato"/>
                <a:sym typeface="Lato"/>
              </a:rPr>
              <a:t> increases</a:t>
            </a:r>
            <a:endParaRPr b="0" i="0" sz="1600" u="none" cap="none" strike="noStrike">
              <a:solidFill>
                <a:srgbClr val="231F20"/>
              </a:solidFill>
              <a:latin typeface="Lato"/>
              <a:ea typeface="Lato"/>
              <a:cs typeface="Lato"/>
              <a:sym typeface="Lato"/>
            </a:endParaRPr>
          </a:p>
          <a:p>
            <a:pPr indent="-330200" lvl="0" marL="457200" marR="0" rtl="0" algn="l">
              <a:lnSpc>
                <a:spcPct val="115000"/>
              </a:lnSpc>
              <a:spcBef>
                <a:spcPts val="0"/>
              </a:spcBef>
              <a:spcAft>
                <a:spcPts val="0"/>
              </a:spcAft>
              <a:buClr>
                <a:schemeClr val="accent2"/>
              </a:buClr>
              <a:buSzPts val="1600"/>
              <a:buFont typeface="Lato"/>
              <a:buChar char="●"/>
            </a:pPr>
            <a:r>
              <a:rPr b="1" lang="en-GB" sz="1600">
                <a:solidFill>
                  <a:schemeClr val="accent2"/>
                </a:solidFill>
                <a:latin typeface="Lato"/>
                <a:ea typeface="Lato"/>
                <a:cs typeface="Lato"/>
                <a:sym typeface="Lato"/>
              </a:rPr>
              <a:t>Stretch: What is the current inflation rate?</a:t>
            </a:r>
            <a:endParaRPr b="1" sz="1600">
              <a:solidFill>
                <a:schemeClr val="accent2"/>
              </a:solidFill>
              <a:latin typeface="Lato"/>
              <a:ea typeface="Lato"/>
              <a:cs typeface="Lato"/>
              <a:sym typeface="Lato"/>
            </a:endParaRPr>
          </a:p>
        </p:txBody>
      </p:sp>
      <p:sp>
        <p:nvSpPr>
          <p:cNvPr id="339" name="Google Shape;339;g14cb79b9a77_0_441"/>
          <p:cNvSpPr txBox="1"/>
          <p:nvPr/>
        </p:nvSpPr>
        <p:spPr>
          <a:xfrm>
            <a:off x="360375" y="1660875"/>
            <a:ext cx="8159400" cy="461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rgbClr val="1C1C1C"/>
                </a:solidFill>
                <a:latin typeface="Lato"/>
                <a:ea typeface="Lato"/>
                <a:cs typeface="Lato"/>
                <a:sym typeface="Lato"/>
              </a:rPr>
              <a:t>The word we use to describe the rise in </a:t>
            </a:r>
            <a:r>
              <a:rPr lang="en-GB" sz="1800">
                <a:solidFill>
                  <a:srgbClr val="1C1C1C"/>
                </a:solidFill>
                <a:latin typeface="Lato"/>
                <a:ea typeface="Lato"/>
                <a:cs typeface="Lato"/>
                <a:sym typeface="Lato"/>
              </a:rPr>
              <a:t>general</a:t>
            </a:r>
            <a:r>
              <a:rPr i="0" lang="en-GB" sz="1800" u="none" cap="none" strike="noStrike">
                <a:solidFill>
                  <a:srgbClr val="1C1C1C"/>
                </a:solidFill>
                <a:latin typeface="Lato"/>
                <a:ea typeface="Lato"/>
                <a:cs typeface="Lato"/>
                <a:sym typeface="Lato"/>
              </a:rPr>
              <a:t> prices</a:t>
            </a:r>
            <a:endParaRPr i="0" sz="2400" u="none" cap="none" strike="noStrike">
              <a:solidFill>
                <a:schemeClr val="dk1"/>
              </a:solidFill>
              <a:latin typeface="Lato"/>
              <a:ea typeface="Lato"/>
              <a:cs typeface="Lato"/>
              <a:sym typeface="Lato"/>
            </a:endParaRPr>
          </a:p>
        </p:txBody>
      </p:sp>
      <p:sp>
        <p:nvSpPr>
          <p:cNvPr id="340" name="Google Shape;340;g14cb79b9a77_0_441"/>
          <p:cNvSpPr txBox="1"/>
          <p:nvPr/>
        </p:nvSpPr>
        <p:spPr>
          <a:xfrm>
            <a:off x="360375" y="2343150"/>
            <a:ext cx="8159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a:ea typeface="Lato"/>
                <a:cs typeface="Lato"/>
                <a:sym typeface="Lato"/>
              </a:rPr>
              <a:t>What does this mean?</a:t>
            </a:r>
            <a:endParaRPr i="0" sz="2400" u="none" cap="none" strike="noStrike">
              <a:solidFill>
                <a:schemeClr val="lt1"/>
              </a:solidFill>
              <a:latin typeface="Lato"/>
              <a:ea typeface="Lato"/>
              <a:cs typeface="Lato"/>
              <a:sym typeface="Lato"/>
            </a:endParaRPr>
          </a:p>
        </p:txBody>
      </p:sp>
      <p:sp>
        <p:nvSpPr>
          <p:cNvPr id="341" name="Google Shape;341;g14cb79b9a77_0_441"/>
          <p:cNvSpPr txBox="1"/>
          <p:nvPr/>
        </p:nvSpPr>
        <p:spPr>
          <a:xfrm>
            <a:off x="150275" y="4837275"/>
            <a:ext cx="4983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Optional supporting video resource: </a:t>
            </a:r>
            <a:r>
              <a:rPr b="1" lang="en-GB" sz="900" u="sng">
                <a:solidFill>
                  <a:srgbClr val="2200CC"/>
                </a:solidFill>
                <a:latin typeface="Lato"/>
                <a:ea typeface="Lato"/>
                <a:cs typeface="Lato"/>
                <a:sym typeface="Lato"/>
                <a:hlinkClick r:id="rId3">
                  <a:extLst>
                    <a:ext uri="{A12FA001-AC4F-418D-AE19-62706E023703}">
                      <ahyp:hlinkClr val="tx"/>
                    </a:ext>
                  </a:extLst>
                </a:hlinkClick>
              </a:rPr>
              <a:t>https://www.youtube.com/watch?v=zPT9RIAcgWY</a:t>
            </a:r>
            <a:r>
              <a:rPr b="1" lang="en-GB" sz="900">
                <a:latin typeface="Lato"/>
                <a:ea typeface="Lato"/>
                <a:cs typeface="Lato"/>
                <a:sym typeface="Lato"/>
              </a:rPr>
              <a:t> </a:t>
            </a:r>
            <a:endParaRPr b="1" sz="900">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4cb79b9a77_0_51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347" name="Google Shape;347;g14cb79b9a77_0_514"/>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Are rising prices, aka inflation,  always a bad thing?</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rgbClr val="000000"/>
              </a:solidFill>
              <a:latin typeface="Lato"/>
              <a:ea typeface="Lato"/>
              <a:cs typeface="Lato"/>
              <a:sym typeface="Lato"/>
            </a:endParaRPr>
          </a:p>
        </p:txBody>
      </p:sp>
      <p:sp>
        <p:nvSpPr>
          <p:cNvPr id="348" name="Google Shape;348;g14cb79b9a77_0_514"/>
          <p:cNvSpPr txBox="1"/>
          <p:nvPr/>
        </p:nvSpPr>
        <p:spPr>
          <a:xfrm>
            <a:off x="366100" y="1831475"/>
            <a:ext cx="78858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Generally prices rise year on year a small amount which shows that the level of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3"/>
                  </a:ext>
                </a:extLst>
              </a:rPr>
              <a:t>demand </a:t>
            </a:r>
            <a:r>
              <a:rPr b="1" i="0" lang="en-GB" sz="1800" u="none" cap="none" strike="noStrike">
                <a:solidFill>
                  <a:schemeClr val="lt1"/>
                </a:solidFill>
                <a:latin typeface="Lato"/>
                <a:ea typeface="Lato"/>
                <a:cs typeface="Lato"/>
                <a:sym typeface="Lato"/>
              </a:rPr>
              <a:t>in the economy is growing. It’s when prices rise very fast that people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4"/>
                  </a:ext>
                </a:extLst>
              </a:rPr>
              <a:t>worry </a:t>
            </a:r>
            <a:r>
              <a:rPr b="1" i="0" lang="en-GB" sz="1800" u="none" cap="none" strike="noStrike">
                <a:solidFill>
                  <a:schemeClr val="lt1"/>
                </a:solidFill>
                <a:latin typeface="Lato"/>
                <a:ea typeface="Lato"/>
                <a:cs typeface="Lato"/>
                <a:sym typeface="Lato"/>
              </a:rPr>
              <a:t>as they can’t buy as much with the same amount of money.</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p:txBody>
      </p:sp>
      <p:sp>
        <p:nvSpPr>
          <p:cNvPr id="349" name="Google Shape;349;g14cb79b9a77_0_514"/>
          <p:cNvSpPr txBox="1"/>
          <p:nvPr/>
        </p:nvSpPr>
        <p:spPr>
          <a:xfrm>
            <a:off x="211725" y="4755300"/>
            <a:ext cx="4983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Optional supporting video resource: </a:t>
            </a:r>
            <a:r>
              <a:rPr b="1" lang="en-GB" sz="900" u="sng">
                <a:solidFill>
                  <a:schemeClr val="accent2"/>
                </a:solidFill>
                <a:latin typeface="Lato"/>
                <a:ea typeface="Lato"/>
                <a:cs typeface="Lato"/>
                <a:sym typeface="Lato"/>
                <a:hlinkClick r:id="rId3">
                  <a:extLst>
                    <a:ext uri="{A12FA001-AC4F-418D-AE19-62706E023703}">
                      <ahyp:hlinkClr val="tx"/>
                    </a:ext>
                  </a:extLst>
                </a:hlinkClick>
              </a:rPr>
              <a:t>https://www.youtube.com/watch?v=KL7V2A190ws</a:t>
            </a:r>
            <a:r>
              <a:rPr b="1" lang="en-GB" sz="900">
                <a:solidFill>
                  <a:schemeClr val="accent2"/>
                </a:solidFill>
                <a:latin typeface="Lato"/>
                <a:ea typeface="Lato"/>
                <a:cs typeface="Lato"/>
                <a:sym typeface="Lato"/>
              </a:rPr>
              <a:t> </a:t>
            </a:r>
            <a:endParaRPr b="1" sz="900">
              <a:solidFill>
                <a:schemeClr val="accent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