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57" r:id="rId6"/>
    <p:sldMasterId id="2147483668" r:id="rId7"/>
    <p:sldMasterId id="2147483677" r:id="rId8"/>
    <p:sldMasterId id="2147483688" r:id="rId9"/>
    <p:sldMasterId id="2147483699"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Lst>
  <p:sldSz cy="5143500" cx="9144000"/>
  <p:notesSz cx="6858000" cy="9144000"/>
  <p:embeddedFontLst>
    <p:embeddedFont>
      <p:font typeface="Roboto"/>
      <p:regular r:id="rId58"/>
      <p:bold r:id="rId59"/>
      <p:italic r:id="rId60"/>
      <p:boldItalic r:id="rId61"/>
    </p:embeddedFont>
    <p:embeddedFont>
      <p:font typeface="Lato"/>
      <p:regular r:id="rId62"/>
      <p:bold r:id="rId63"/>
      <p:italic r:id="rId64"/>
      <p:boldItalic r:id="rId65"/>
    </p:embeddedFont>
    <p:embeddedFont>
      <p:font typeface="Lato Light"/>
      <p:regular r:id="rId66"/>
      <p:bold r:id="rId67"/>
      <p:italic r:id="rId68"/>
      <p:boldItalic r:id="rId69"/>
    </p:embeddedFont>
    <p:embeddedFont>
      <p:font typeface="Lato Black"/>
      <p:bold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27">
          <p15:clr>
            <a:srgbClr val="A4A3A4"/>
          </p15:clr>
        </p15:guide>
        <p15:guide id="3" orient="horz" pos="57">
          <p15:clr>
            <a:srgbClr val="747775"/>
          </p15:clr>
        </p15:guide>
      </p15:sldGuideLst>
    </p:ext>
    <p:ext uri="GoogleSlidesCustomDataVersion2">
      <go:slidesCustomData xmlns:go="http://customooxmlschemas.google.com/" r:id="rId72" roundtripDataSignature="AMtx7mh3+diOh9gd35QmyLLtDJ4LYaop9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B38F520-5306-4DA0-A5C9-E58D57AD9115}">
  <a:tblStyle styleId="{9B38F520-5306-4DA0-A5C9-E58D57AD9115}"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27"/>
        <p:guide pos="57"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43" Type="http://schemas.openxmlformats.org/officeDocument/2006/relationships/slide" Target="slides/slide32.xml"/><Relationship Id="rId46" Type="http://schemas.openxmlformats.org/officeDocument/2006/relationships/slide" Target="slides/slide35.xml"/><Relationship Id="rId45" Type="http://schemas.openxmlformats.org/officeDocument/2006/relationships/slide" Target="slides/slide34.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48" Type="http://schemas.openxmlformats.org/officeDocument/2006/relationships/slide" Target="slides/slide37.xml"/><Relationship Id="rId47" Type="http://schemas.openxmlformats.org/officeDocument/2006/relationships/slide" Target="slides/slide36.xml"/><Relationship Id="rId49" Type="http://schemas.openxmlformats.org/officeDocument/2006/relationships/slide" Target="slides/slide38.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2" Type="http://customschemas.google.com/relationships/presentationmetadata" Target="metadata"/><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32" Type="http://schemas.openxmlformats.org/officeDocument/2006/relationships/slide" Target="slides/slide21.xml"/><Relationship Id="rId35" Type="http://schemas.openxmlformats.org/officeDocument/2006/relationships/slide" Target="slides/slide24.xml"/><Relationship Id="rId34" Type="http://schemas.openxmlformats.org/officeDocument/2006/relationships/slide" Target="slides/slide23.xml"/><Relationship Id="rId71" Type="http://schemas.openxmlformats.org/officeDocument/2006/relationships/font" Target="fonts/LatoBlack-boldItalic.fntdata"/><Relationship Id="rId70" Type="http://schemas.openxmlformats.org/officeDocument/2006/relationships/font" Target="fonts/LatoBlack-bold.fntdata"/><Relationship Id="rId37" Type="http://schemas.openxmlformats.org/officeDocument/2006/relationships/slide" Target="slides/slide26.xml"/><Relationship Id="rId36" Type="http://schemas.openxmlformats.org/officeDocument/2006/relationships/slide" Target="slides/slide25.xml"/><Relationship Id="rId39" Type="http://schemas.openxmlformats.org/officeDocument/2006/relationships/slide" Target="slides/slide28.xml"/><Relationship Id="rId38" Type="http://schemas.openxmlformats.org/officeDocument/2006/relationships/slide" Target="slides/slide27.xml"/><Relationship Id="rId62" Type="http://schemas.openxmlformats.org/officeDocument/2006/relationships/font" Target="fonts/Lato-regular.fntdata"/><Relationship Id="rId61" Type="http://schemas.openxmlformats.org/officeDocument/2006/relationships/font" Target="fonts/Roboto-boldItalic.fntdata"/><Relationship Id="rId20" Type="http://schemas.openxmlformats.org/officeDocument/2006/relationships/slide" Target="slides/slide9.xml"/><Relationship Id="rId64" Type="http://schemas.openxmlformats.org/officeDocument/2006/relationships/font" Target="fonts/Lato-italic.fntdata"/><Relationship Id="rId63" Type="http://schemas.openxmlformats.org/officeDocument/2006/relationships/font" Target="fonts/Lato-bold.fntdata"/><Relationship Id="rId22" Type="http://schemas.openxmlformats.org/officeDocument/2006/relationships/slide" Target="slides/slide11.xml"/><Relationship Id="rId66" Type="http://schemas.openxmlformats.org/officeDocument/2006/relationships/font" Target="fonts/LatoLight-regular.fntdata"/><Relationship Id="rId21" Type="http://schemas.openxmlformats.org/officeDocument/2006/relationships/slide" Target="slides/slide10.xml"/><Relationship Id="rId65" Type="http://schemas.openxmlformats.org/officeDocument/2006/relationships/font" Target="fonts/Lato-boldItalic.fntdata"/><Relationship Id="rId24" Type="http://schemas.openxmlformats.org/officeDocument/2006/relationships/slide" Target="slides/slide13.xml"/><Relationship Id="rId68" Type="http://schemas.openxmlformats.org/officeDocument/2006/relationships/font" Target="fonts/LatoLight-italic.fntdata"/><Relationship Id="rId23" Type="http://schemas.openxmlformats.org/officeDocument/2006/relationships/slide" Target="slides/slide12.xml"/><Relationship Id="rId67" Type="http://schemas.openxmlformats.org/officeDocument/2006/relationships/font" Target="fonts/LatoLight-bold.fntdata"/><Relationship Id="rId60" Type="http://schemas.openxmlformats.org/officeDocument/2006/relationships/font" Target="fonts/Roboto-italic.fntdata"/><Relationship Id="rId26" Type="http://schemas.openxmlformats.org/officeDocument/2006/relationships/slide" Target="slides/slide15.xml"/><Relationship Id="rId25" Type="http://schemas.openxmlformats.org/officeDocument/2006/relationships/slide" Target="slides/slide14.xml"/><Relationship Id="rId69" Type="http://schemas.openxmlformats.org/officeDocument/2006/relationships/font" Target="fonts/LatoLight-boldItalic.fntdata"/><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11" Type="http://schemas.openxmlformats.org/officeDocument/2006/relationships/notesMaster" Target="notesMasters/notesMaster1.xml"/><Relationship Id="rId55" Type="http://schemas.openxmlformats.org/officeDocument/2006/relationships/slide" Target="slides/slide44.xml"/><Relationship Id="rId10" Type="http://schemas.openxmlformats.org/officeDocument/2006/relationships/slideMaster" Target="slideMasters/slideMaster6.xml"/><Relationship Id="rId54" Type="http://schemas.openxmlformats.org/officeDocument/2006/relationships/slide" Target="slides/slide43.xml"/><Relationship Id="rId13" Type="http://schemas.openxmlformats.org/officeDocument/2006/relationships/slide" Target="slides/slide2.xml"/><Relationship Id="rId57" Type="http://schemas.openxmlformats.org/officeDocument/2006/relationships/slide" Target="slides/slide46.xml"/><Relationship Id="rId12" Type="http://schemas.openxmlformats.org/officeDocument/2006/relationships/slide" Target="slides/slide1.xml"/><Relationship Id="rId56" Type="http://schemas.openxmlformats.org/officeDocument/2006/relationships/slide" Target="slides/slide45.xml"/><Relationship Id="rId15" Type="http://schemas.openxmlformats.org/officeDocument/2006/relationships/slide" Target="slides/slide4.xml"/><Relationship Id="rId59" Type="http://schemas.openxmlformats.org/officeDocument/2006/relationships/font" Target="fonts/Roboto-bold.fntdata"/><Relationship Id="rId14" Type="http://schemas.openxmlformats.org/officeDocument/2006/relationships/slide" Target="slides/slide3.xml"/><Relationship Id="rId58" Type="http://schemas.openxmlformats.org/officeDocument/2006/relationships/font" Target="fonts/Roboto-regular.fntdata"/><Relationship Id="rId17" Type="http://schemas.openxmlformats.org/officeDocument/2006/relationships/slide" Target="slides/slide6.xml"/><Relationship Id="rId16" Type="http://schemas.openxmlformats.org/officeDocument/2006/relationships/slide" Target="slides/slide5.xml"/><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atwest.mymoneysense.com/teachers/resources-8-12s/topic-8-what-affects-my-choices-about-money/lesson-plan/"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8" name="Google Shape;24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6" name="Google Shape;33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may be other words that students have identified and are valid such as flexibility, or job security. If they share these, ask them to link them to some of the key terms on the slide.</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sz="13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may be other words that students have identified and are valid such as flexibility, or job security. If they share these, ask them to link them to some of the key terms on the slide.</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may be other words that students have identified and are valid such as flexibility, or job security. If they share these, ask them to link them to some of the key terms on the slide.</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may be other words that students have identified and are valid such as flexibility, or job security. If they share these, ask them to link them to some of the key terms on the slide.</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may be other words that students have identified and are valid such as flexibility, or job security. If they share these, ask them to link them to some of the key terms on the slide.</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may be other words that students have identified and are valid such as flexibility, or job security. If they share these, ask them to link them to some of the key terms on the slide.</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may be other words that students have identified and are valid such as flexibility, or job security. If they share these, ask them to link them to some of the key terms on the slide.</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sz="13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may be other words that students have identified and are valid such as flexibility, or job security. If they share these, ask them to link them to some of the key terms on the slide.</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sz="13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There may be other words that students have identified and are valid such as flexibility, or job security. If they share these, ask them to link them to some of the key terms on the slide.</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sz="1300">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6" name="Google Shape;53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4" name="Google Shape;54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latin typeface="Lato"/>
                <a:ea typeface="Lato"/>
                <a:cs typeface="Lato"/>
                <a:sym typeface="Lato"/>
              </a:rPr>
              <a:t>Explain Think-Pair-Share (1min thinking alone - 1min discuss with your neighbour - 1min be ready to share with the class).</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Other examples may include: maternity/paternity leave, flexible working environment, opportunities for a bonus</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Remind students that what’s important will vary for different people. For example, if someone works for a retail brand (company) such as a H&amp;M and like their clothes, they are more likely to care about a company discount. Or if someone’s job involves working closely with people around them, working with a team that they like and feel safe working with, will be more important to them.</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1" name="Google Shape;56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Explain Think-Pair-Share (1min thinking alone - 1min discuss with your neighbour - 1min be ready to share with the class).</a:t>
            </a:r>
            <a:endParaRPr>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Other examples may include: maternity/paternity leave, flexible working environment, opportunities for a bonus</a:t>
            </a:r>
            <a:endParaRPr>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Remind students that what’s important will vary for different people. For example, if someone works for a retail brand (company) such as a H&amp;M and like their clothes, they are more likely to care about a company discount. Or if someone’s job involves working closely with people around them, working with a team that they like and feel safe working with, will be more important to them.</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6" name="Google Shape;58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latin typeface="Lato"/>
                <a:ea typeface="Lato"/>
                <a:cs typeface="Lato"/>
                <a:sym typeface="Lato"/>
              </a:rPr>
              <a:t>Delivery instruction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solidFill>
                  <a:schemeClr val="dk1"/>
                </a:solidFill>
                <a:latin typeface="Lato"/>
                <a:ea typeface="Lato"/>
                <a:cs typeface="Lato"/>
                <a:sym typeface="Lato"/>
              </a:rPr>
              <a:t>Hand out fact files sheets - 2 per pair.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solidFill>
                <a:schemeClr val="dk1"/>
              </a:solidFill>
              <a:latin typeface="Lato"/>
              <a:ea typeface="Lato"/>
              <a:cs typeface="Lato"/>
              <a:sym typeface="La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7" name="Google Shape;59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8" name="Google Shape;60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262A33"/>
              </a:buClr>
              <a:buSzPts val="1100"/>
              <a:buFont typeface="Arial"/>
              <a:buNone/>
            </a:pPr>
            <a:r>
              <a:rPr b="1" lang="en-GB">
                <a:latin typeface="Lato"/>
                <a:ea typeface="Lato"/>
                <a:cs typeface="Lato"/>
                <a:sym typeface="Lato"/>
              </a:rPr>
              <a:t>Teacher explanation </a:t>
            </a:r>
            <a:endParaRPr b="1">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Choose 2-3 jobs to walk through.</a:t>
            </a:r>
            <a:endParaRPr>
              <a:solidFill>
                <a:schemeClr val="dk1"/>
              </a:solidFill>
              <a:latin typeface="Lato"/>
              <a:ea typeface="Lato"/>
              <a:cs typeface="Lato"/>
              <a:sym typeface="Lato"/>
            </a:endParaRPr>
          </a:p>
          <a:p>
            <a:pPr indent="0" lvl="0" marL="0" rtl="0" algn="l">
              <a:lnSpc>
                <a:spcPct val="115000"/>
              </a:lnSpc>
              <a:spcBef>
                <a:spcPts val="0"/>
              </a:spcBef>
              <a:spcAft>
                <a:spcPts val="0"/>
              </a:spcAft>
              <a:buClr>
                <a:srgbClr val="262A33"/>
              </a:buClr>
              <a:buSzPts val="1100"/>
              <a:buFont typeface="Arial"/>
              <a:buNone/>
            </a:pPr>
            <a:r>
              <a:rPr lang="en-GB">
                <a:latin typeface="Lato"/>
                <a:ea typeface="Lato"/>
                <a:cs typeface="Lato"/>
                <a:sym typeface="Lato"/>
              </a:rPr>
              <a:t>Highlight that different jobs will suit different people better based on someone’s skills, values  and priorities.</a:t>
            </a:r>
            <a:endParaRPr>
              <a:latin typeface="Lato"/>
              <a:ea typeface="Lato"/>
              <a:cs typeface="Lato"/>
              <a:sym typeface="Lato"/>
            </a:endParaRPr>
          </a:p>
          <a:p>
            <a:pPr indent="0" lvl="0" marL="0" rtl="0" algn="l">
              <a:lnSpc>
                <a:spcPct val="115000"/>
              </a:lnSpc>
              <a:spcBef>
                <a:spcPts val="0"/>
              </a:spcBef>
              <a:spcAft>
                <a:spcPts val="0"/>
              </a:spcAft>
              <a:buClr>
                <a:srgbClr val="262A33"/>
              </a:buClr>
              <a:buSzPts val="1100"/>
              <a:buFont typeface="Arial"/>
              <a:buNone/>
            </a:pPr>
            <a:r>
              <a:t/>
            </a:r>
            <a:endParaRPr>
              <a:latin typeface="Lato"/>
              <a:ea typeface="Lato"/>
              <a:cs typeface="Lato"/>
              <a:sym typeface="Lato"/>
            </a:endParaRPr>
          </a:p>
          <a:p>
            <a:pPr indent="0" lvl="0" marL="0" rtl="0" algn="l">
              <a:lnSpc>
                <a:spcPct val="115000"/>
              </a:lnSpc>
              <a:spcBef>
                <a:spcPts val="0"/>
              </a:spcBef>
              <a:spcAft>
                <a:spcPts val="0"/>
              </a:spcAft>
              <a:buClr>
                <a:srgbClr val="262A33"/>
              </a:buClr>
              <a:buSzPts val="1100"/>
              <a:buFont typeface="Arial"/>
              <a:buNone/>
            </a:pPr>
            <a:r>
              <a:rPr lang="en-GB">
                <a:latin typeface="Lato"/>
                <a:ea typeface="Lato"/>
                <a:cs typeface="Lato"/>
                <a:sym typeface="Lato"/>
              </a:rPr>
              <a:t>Main factors to unpack with the class</a:t>
            </a:r>
            <a:endParaRPr>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GB">
                <a:latin typeface="Lato"/>
                <a:ea typeface="Lato"/>
                <a:cs typeface="Lato"/>
                <a:sym typeface="Lato"/>
              </a:rPr>
              <a:t>Freelance work can offer flexibility but not necessarily job security</a:t>
            </a:r>
            <a:endParaRPr>
              <a:latin typeface="Lato"/>
              <a:ea typeface="Lato"/>
              <a:cs typeface="Lato"/>
              <a:sym typeface="Lato"/>
            </a:endParaRPr>
          </a:p>
          <a:p>
            <a:pPr indent="-298450" lvl="0" marL="457200" rtl="0" algn="l">
              <a:lnSpc>
                <a:spcPct val="115000"/>
              </a:lnSpc>
              <a:spcBef>
                <a:spcPts val="0"/>
              </a:spcBef>
              <a:spcAft>
                <a:spcPts val="0"/>
              </a:spcAft>
              <a:buSzPts val="1100"/>
              <a:buFont typeface="Lato"/>
              <a:buChar char="-"/>
            </a:pPr>
            <a:r>
              <a:rPr lang="en-GB">
                <a:latin typeface="Lato"/>
                <a:ea typeface="Lato"/>
                <a:cs typeface="Lato"/>
                <a:sym typeface="Lato"/>
              </a:rPr>
              <a:t>Some jobs that pay a lot of money can be stressful and may require long working hours</a:t>
            </a:r>
            <a:endParaRPr>
              <a:latin typeface="Lato"/>
              <a:ea typeface="Lato"/>
              <a:cs typeface="Lato"/>
              <a:sym typeface="Lato"/>
            </a:endParaRPr>
          </a:p>
          <a:p>
            <a:pPr indent="0" lvl="0" marL="0" rtl="0" algn="l">
              <a:lnSpc>
                <a:spcPct val="115000"/>
              </a:lnSpc>
              <a:spcBef>
                <a:spcPts val="0"/>
              </a:spcBef>
              <a:spcAft>
                <a:spcPts val="0"/>
              </a:spcAft>
              <a:buSzPts val="1100"/>
              <a:buNone/>
            </a:pPr>
            <a:r>
              <a:t/>
            </a:r>
            <a:endParaRPr>
              <a:latin typeface="Lato"/>
              <a:ea typeface="Lato"/>
              <a:cs typeface="Lato"/>
              <a:sym typeface="Lato"/>
            </a:endParaRPr>
          </a:p>
          <a:p>
            <a:pPr indent="0" lvl="0" marL="0" rtl="0" algn="l">
              <a:lnSpc>
                <a:spcPct val="115000"/>
              </a:lnSpc>
              <a:spcBef>
                <a:spcPts val="0"/>
              </a:spcBef>
              <a:spcAft>
                <a:spcPts val="0"/>
              </a:spcAft>
              <a:buSzPts val="1100"/>
              <a:buNone/>
            </a:pPr>
            <a:r>
              <a:t/>
            </a:r>
            <a:endParaRPr>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262A33"/>
              </a:buClr>
              <a:buSzPts val="1100"/>
              <a:buFont typeface="Arial"/>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15000"/>
              </a:lnSpc>
              <a:spcBef>
                <a:spcPts val="0"/>
              </a:spcBef>
              <a:spcAft>
                <a:spcPts val="0"/>
              </a:spcAft>
              <a:buClr>
                <a:srgbClr val="262A33"/>
              </a:buClr>
              <a:buSzPts val="1100"/>
              <a:buFont typeface="Arial"/>
              <a:buNone/>
            </a:pPr>
            <a:r>
              <a:rPr lang="en-GB">
                <a:latin typeface="Lato"/>
                <a:ea typeface="Lato"/>
                <a:cs typeface="Lato"/>
                <a:sym typeface="Lato"/>
              </a:rPr>
              <a:t>Students</a:t>
            </a:r>
            <a:endParaRPr>
              <a:latin typeface="Lato"/>
              <a:ea typeface="Lato"/>
              <a:cs typeface="Lato"/>
              <a:sym typeface="Lat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1" name="Google Shape;64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Clr>
                <a:srgbClr val="262A33"/>
              </a:buClr>
              <a:buSzPts val="1100"/>
              <a:buFont typeface="Arial"/>
              <a:buNone/>
            </a:pPr>
            <a:r>
              <a:rPr lang="en-GB">
                <a:latin typeface="Lato"/>
                <a:ea typeface="Lato"/>
                <a:cs typeface="Lato"/>
                <a:sym typeface="Lato"/>
              </a:rPr>
              <a:t>https://www.canva.com/design/DAFQ0IE0-do/DeINvXpOIs9CM_TzZX_txQ/edit</a:t>
            </a:r>
            <a:endParaRPr>
              <a:latin typeface="Lato"/>
              <a:ea typeface="Lato"/>
              <a:cs typeface="Lato"/>
              <a:sym typeface="La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8" name="Google Shape;658;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262A33"/>
              </a:buClr>
              <a:buSzPts val="1100"/>
              <a:buFont typeface="Arial"/>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15000"/>
              </a:lnSpc>
              <a:spcBef>
                <a:spcPts val="0"/>
              </a:spcBef>
              <a:spcAft>
                <a:spcPts val="0"/>
              </a:spcAft>
              <a:buClr>
                <a:srgbClr val="262A33"/>
              </a:buClr>
              <a:buSzPts val="1100"/>
              <a:buFont typeface="Arial"/>
              <a:buNone/>
            </a:pPr>
            <a:r>
              <a:rPr lang="en-GB">
                <a:latin typeface="Lato"/>
                <a:ea typeface="Lato"/>
                <a:cs typeface="Lato"/>
                <a:sym typeface="Lato"/>
              </a:rPr>
              <a:t>Students</a:t>
            </a:r>
            <a:endParaRPr>
              <a:latin typeface="Lato"/>
              <a:ea typeface="Lato"/>
              <a:cs typeface="Lato"/>
              <a:sym typeface="Lato"/>
            </a:endParaRPr>
          </a:p>
          <a:p>
            <a:pPr indent="0" lvl="0" marL="0" rtl="0" algn="l">
              <a:lnSpc>
                <a:spcPct val="115000"/>
              </a:lnSpc>
              <a:spcBef>
                <a:spcPts val="0"/>
              </a:spcBef>
              <a:spcAft>
                <a:spcPts val="0"/>
              </a:spcAft>
              <a:buClr>
                <a:srgbClr val="262A33"/>
              </a:buClr>
              <a:buSzPts val="1100"/>
              <a:buFont typeface="Arial"/>
              <a:buNone/>
            </a:pPr>
            <a:r>
              <a:t/>
            </a:r>
            <a:endParaRPr sz="1200">
              <a:latin typeface="Lato"/>
              <a:ea typeface="Lato"/>
              <a:cs typeface="Lato"/>
              <a:sym typeface="Lato"/>
            </a:endParaRPr>
          </a:p>
          <a:p>
            <a:pPr indent="0" lvl="0" marL="0" rtl="0" algn="l">
              <a:lnSpc>
                <a:spcPct val="115000"/>
              </a:lnSpc>
              <a:spcBef>
                <a:spcPts val="0"/>
              </a:spcBef>
              <a:spcAft>
                <a:spcPts val="0"/>
              </a:spcAft>
              <a:buClr>
                <a:srgbClr val="262A33"/>
              </a:buClr>
              <a:buSzPts val="1100"/>
              <a:buFont typeface="Arial"/>
              <a:buNone/>
            </a:pPr>
            <a:r>
              <a:rPr b="1" lang="en-GB" sz="1200">
                <a:latin typeface="Lato"/>
                <a:ea typeface="Lato"/>
                <a:cs typeface="Lato"/>
                <a:sym typeface="Lato"/>
              </a:rPr>
              <a:t>Additional</a:t>
            </a:r>
            <a:r>
              <a:rPr lang="en-GB" sz="1200">
                <a:latin typeface="Lato"/>
                <a:ea typeface="Lato"/>
                <a:cs typeface="Lato"/>
                <a:sym typeface="Lato"/>
              </a:rPr>
              <a:t> </a:t>
            </a:r>
            <a:r>
              <a:rPr b="1" lang="en-GB" sz="1200">
                <a:latin typeface="Lato"/>
                <a:ea typeface="Lato"/>
                <a:cs typeface="Lato"/>
                <a:sym typeface="Lato"/>
              </a:rPr>
              <a:t>context</a:t>
            </a:r>
            <a:endParaRPr b="1" sz="1200">
              <a:latin typeface="Lato"/>
              <a:ea typeface="Lato"/>
              <a:cs typeface="Lato"/>
              <a:sym typeface="Lato"/>
            </a:endParaRPr>
          </a:p>
          <a:p>
            <a:pPr indent="0" lvl="0" marL="0" rtl="0" algn="l">
              <a:lnSpc>
                <a:spcPct val="115000"/>
              </a:lnSpc>
              <a:spcBef>
                <a:spcPts val="0"/>
              </a:spcBef>
              <a:spcAft>
                <a:spcPts val="0"/>
              </a:spcAft>
              <a:buClr>
                <a:srgbClr val="262A33"/>
              </a:buClr>
              <a:buSzPts val="1100"/>
              <a:buFont typeface="Arial"/>
              <a:buNone/>
            </a:pPr>
            <a:r>
              <a:rPr lang="en-GB" sz="1200">
                <a:latin typeface="Lato"/>
                <a:ea typeface="Lato"/>
                <a:cs typeface="Lato"/>
                <a:sym typeface="Lato"/>
              </a:rPr>
              <a:t>The average salary in the UK  is about £30,000</a:t>
            </a:r>
            <a:endParaRPr sz="1200">
              <a:latin typeface="Lato"/>
              <a:ea typeface="Lato"/>
              <a:cs typeface="Lato"/>
              <a:sym typeface="La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3" name="Google Shape;67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Delivery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Encourage students to read out the points and invite students to comment.</a:t>
            </a:r>
            <a:endParaRPr>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1" name="Google Shape;681;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9" name="Google Shape;68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latin typeface="Lato"/>
                <a:ea typeface="Lato"/>
                <a:cs typeface="Lato"/>
                <a:sym typeface="Lato"/>
              </a:rPr>
              <a:t>Teacher instruction</a:t>
            </a:r>
            <a:endParaRPr b="1">
              <a:latin typeface="Lato"/>
              <a:ea typeface="Lato"/>
              <a:cs typeface="Lato"/>
              <a:sym typeface="Lato"/>
            </a:endParaRPr>
          </a:p>
          <a:p>
            <a:pPr indent="0" lvl="0" marL="0" rtl="0" algn="l">
              <a:lnSpc>
                <a:spcPct val="100000"/>
              </a:lnSpc>
              <a:spcBef>
                <a:spcPts val="0"/>
              </a:spcBef>
              <a:spcAft>
                <a:spcPts val="0"/>
              </a:spcAft>
              <a:buSzPts val="1100"/>
              <a:buNone/>
            </a:pPr>
            <a:r>
              <a:rPr lang="en-GB">
                <a:latin typeface="Lato"/>
                <a:ea typeface="Lato"/>
                <a:cs typeface="Lato"/>
                <a:sym typeface="Lato"/>
              </a:rPr>
              <a:t>Students should be invited to share but given the option to not share personal reflections</a:t>
            </a:r>
            <a:endParaRPr>
              <a:latin typeface="Lato"/>
              <a:ea typeface="Lato"/>
              <a:cs typeface="Lato"/>
              <a:sym typeface="La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9" name="Google Shape;69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7" name="Google Shape;70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5fcbac797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g25fcbac7972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3" name="Google Shape;73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0" name="Google Shape;74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6" name="Google Shape;746;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7" name="Google Shape;75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200">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See Money Matters lesson 5</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u="sng">
                <a:solidFill>
                  <a:schemeClr val="hlink"/>
                </a:solidFill>
                <a:latin typeface="Lato"/>
                <a:ea typeface="Lato"/>
                <a:cs typeface="Lato"/>
                <a:sym typeface="Lato"/>
                <a:hlinkClick r:id="rId2"/>
              </a:rPr>
              <a:t>https://natwest.mymoneysense.com/teachers/resources-8-12s/topic-8-what-affects-my-choices-about-money/lesson-plan/</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sz="1200">
              <a:latin typeface="Lato"/>
              <a:ea typeface="Lato"/>
              <a:cs typeface="Lato"/>
              <a:sym typeface="La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6" name="Google Shape;77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6" name="Google Shape;78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6" name="Google Shape;79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6" name="Google Shape;806;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6" name="Google Shape;816;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6" name="Google Shape;826;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6" name="Google Shape;83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GB">
                <a:solidFill>
                  <a:schemeClr val="dk1"/>
                </a:solidFill>
                <a:latin typeface="Lato"/>
                <a:ea typeface="Lato"/>
                <a:cs typeface="Lato"/>
                <a:sym typeface="Lato"/>
              </a:rPr>
              <a:t>Delivery instruction</a:t>
            </a:r>
            <a:endParaRPr b="1">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rPr lang="en-GB">
                <a:solidFill>
                  <a:schemeClr val="dk1"/>
                </a:solidFill>
                <a:latin typeface="Lato"/>
                <a:ea typeface="Lato"/>
                <a:cs typeface="Lato"/>
                <a:sym typeface="Lato"/>
              </a:rPr>
              <a:t>Hand out 2 job profiles per pair. </a:t>
            </a:r>
            <a:endParaRPr>
              <a:solidFill>
                <a:schemeClr val="dk1"/>
              </a:solidFill>
              <a:latin typeface="Lato"/>
              <a:ea typeface="Lato"/>
              <a:cs typeface="Lato"/>
              <a:sym typeface="Lato"/>
            </a:endParaRPr>
          </a:p>
          <a:p>
            <a:pPr indent="0" lvl="0" marL="0" rtl="0" algn="l">
              <a:lnSpc>
                <a:spcPct val="100000"/>
              </a:lnSpc>
              <a:spcBef>
                <a:spcPts val="0"/>
              </a:spcBef>
              <a:spcAft>
                <a:spcPts val="0"/>
              </a:spcAft>
              <a:buSzPts val="1100"/>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Part 1: Students read through the profile and draw out key terms related to the jobs market. Encourage students to define these terms where they can.</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Lato"/>
                <a:ea typeface="Lato"/>
                <a:cs typeface="Lato"/>
                <a:sym typeface="Lato"/>
              </a:rPr>
              <a:t>Class discussion follows with students sharing their learnings and discussing the advantages and disadvantages of different types of jobs.</a:t>
            </a:r>
            <a:endParaRPr>
              <a:solidFill>
                <a:schemeClr val="dk1"/>
              </a:solidFill>
              <a:latin typeface="Lato"/>
              <a:ea typeface="Lato"/>
              <a:cs typeface="Lato"/>
              <a:sym typeface="Lato"/>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i="1" lang="en-GB">
                <a:solidFill>
                  <a:schemeClr val="dk1"/>
                </a:solidFill>
              </a:rPr>
              <a:t>Resource 1 (Lesson 3) | ‘Employment Type case studies’ - 2 case studies between pairs</a:t>
            </a:r>
            <a:endParaRPr sz="1400">
              <a:solidFill>
                <a:schemeClr val="dk1"/>
              </a:solidFill>
              <a:latin typeface="Lato"/>
              <a:ea typeface="Lato"/>
              <a:cs typeface="Lato"/>
              <a:sym typeface="La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7" name="Shape 7"/>
        <p:cNvGrpSpPr/>
        <p:nvPr/>
      </p:nvGrpSpPr>
      <p:grpSpPr>
        <a:xfrm>
          <a:off x="0" y="0"/>
          <a:ext cx="0" cy="0"/>
          <a:chOff x="0" y="0"/>
          <a:chExt cx="0" cy="0"/>
        </a:xfrm>
      </p:grpSpPr>
      <p:pic>
        <p:nvPicPr>
          <p:cNvPr id="8" name="Google Shape;8;p47"/>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 name="Google Shape;9;p47"/>
          <p:cNvPicPr preferRelativeResize="0"/>
          <p:nvPr/>
        </p:nvPicPr>
        <p:blipFill rotWithShape="1">
          <a:blip r:embed="rId3">
            <a:alphaModFix/>
          </a:blip>
          <a:srcRect b="-2277" l="-4222" r="-3757" t="-2440"/>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46" name="Shape 46"/>
        <p:cNvGrpSpPr/>
        <p:nvPr/>
      </p:nvGrpSpPr>
      <p:grpSpPr>
        <a:xfrm>
          <a:off x="0" y="0"/>
          <a:ext cx="0" cy="0"/>
          <a:chOff x="0" y="0"/>
          <a:chExt cx="0" cy="0"/>
        </a:xfrm>
      </p:grpSpPr>
      <p:sp>
        <p:nvSpPr>
          <p:cNvPr id="47" name="Google Shape;47;p54"/>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 name="Google Shape;48;p54"/>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49" name="Google Shape;49;p5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50" name="Google Shape;50;p5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51" name="Shape 51"/>
        <p:cNvGrpSpPr/>
        <p:nvPr/>
      </p:nvGrpSpPr>
      <p:grpSpPr>
        <a:xfrm>
          <a:off x="0" y="0"/>
          <a:ext cx="0" cy="0"/>
          <a:chOff x="0" y="0"/>
          <a:chExt cx="0" cy="0"/>
        </a:xfrm>
      </p:grpSpPr>
      <p:sp>
        <p:nvSpPr>
          <p:cNvPr id="52" name="Google Shape;52;p7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53" name="Google Shape;53;p76"/>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54" name="Google Shape;54;p76"/>
          <p:cNvPicPr preferRelativeResize="0"/>
          <p:nvPr/>
        </p:nvPicPr>
        <p:blipFill rotWithShape="1">
          <a:blip r:embed="rId3">
            <a:alphaModFix/>
          </a:blip>
          <a:srcRect b="-2281" l="-4222" r="-3757" t="-2440"/>
          <a:stretch/>
        </p:blipFill>
        <p:spPr>
          <a:xfrm rot="-5400000">
            <a:off x="7182681" y="3219806"/>
            <a:ext cx="2039601" cy="1978026"/>
          </a:xfrm>
          <a:prstGeom prst="rect">
            <a:avLst/>
          </a:prstGeom>
          <a:noFill/>
          <a:ln>
            <a:noFill/>
          </a:ln>
        </p:spPr>
      </p:pic>
      <p:sp>
        <p:nvSpPr>
          <p:cNvPr id="55" name="Google Shape;55;p7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56" name="Google Shape;56;p76"/>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57" name="Shape 57"/>
        <p:cNvGrpSpPr/>
        <p:nvPr/>
      </p:nvGrpSpPr>
      <p:grpSpPr>
        <a:xfrm>
          <a:off x="0" y="0"/>
          <a:ext cx="0" cy="0"/>
          <a:chOff x="0" y="0"/>
          <a:chExt cx="0" cy="0"/>
        </a:xfrm>
      </p:grpSpPr>
      <p:pic>
        <p:nvPicPr>
          <p:cNvPr id="58" name="Google Shape;58;p77"/>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59" name="Google Shape;59;p7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0" name="Google Shape;60;p7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1" name="Google Shape;61;p77"/>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62" name="Shape 62"/>
        <p:cNvGrpSpPr/>
        <p:nvPr/>
      </p:nvGrpSpPr>
      <p:grpSpPr>
        <a:xfrm>
          <a:off x="0" y="0"/>
          <a:ext cx="0" cy="0"/>
          <a:chOff x="0" y="0"/>
          <a:chExt cx="0" cy="0"/>
        </a:xfrm>
      </p:grpSpPr>
      <p:pic>
        <p:nvPicPr>
          <p:cNvPr id="63" name="Google Shape;63;p78"/>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64" name="Google Shape;64;p7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65" name="Google Shape;65;p7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66" name="Google Shape;66;p78"/>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67" name="Shape 67"/>
        <p:cNvGrpSpPr/>
        <p:nvPr/>
      </p:nvGrpSpPr>
      <p:grpSpPr>
        <a:xfrm>
          <a:off x="0" y="0"/>
          <a:ext cx="0" cy="0"/>
          <a:chOff x="0" y="0"/>
          <a:chExt cx="0" cy="0"/>
        </a:xfrm>
      </p:grpSpPr>
      <p:sp>
        <p:nvSpPr>
          <p:cNvPr id="68" name="Google Shape;68;p79"/>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69" name="Google Shape;69;p79"/>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70" name="Google Shape;70;p7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1" name="Google Shape;71;p7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2" name="Google Shape;72;p79"/>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73" name="Shape 73"/>
        <p:cNvGrpSpPr/>
        <p:nvPr/>
      </p:nvGrpSpPr>
      <p:grpSpPr>
        <a:xfrm>
          <a:off x="0" y="0"/>
          <a:ext cx="0" cy="0"/>
          <a:chOff x="0" y="0"/>
          <a:chExt cx="0" cy="0"/>
        </a:xfrm>
      </p:grpSpPr>
      <p:pic>
        <p:nvPicPr>
          <p:cNvPr id="74" name="Google Shape;74;p80"/>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75" name="Google Shape;75;p80"/>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76" name="Google Shape;76;p8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7" name="Google Shape;77;p80"/>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78" name="Shape 78"/>
        <p:cNvGrpSpPr/>
        <p:nvPr/>
      </p:nvGrpSpPr>
      <p:grpSpPr>
        <a:xfrm>
          <a:off x="0" y="0"/>
          <a:ext cx="0" cy="0"/>
          <a:chOff x="0" y="0"/>
          <a:chExt cx="0" cy="0"/>
        </a:xfrm>
      </p:grpSpPr>
      <p:pic>
        <p:nvPicPr>
          <p:cNvPr id="79" name="Google Shape;79;p81"/>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80" name="Google Shape;80;p8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1" name="Google Shape;81;p8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82" name="Shape 82"/>
        <p:cNvGrpSpPr/>
        <p:nvPr/>
      </p:nvGrpSpPr>
      <p:grpSpPr>
        <a:xfrm>
          <a:off x="0" y="0"/>
          <a:ext cx="0" cy="0"/>
          <a:chOff x="0" y="0"/>
          <a:chExt cx="0" cy="0"/>
        </a:xfrm>
      </p:grpSpPr>
      <p:sp>
        <p:nvSpPr>
          <p:cNvPr id="83" name="Google Shape;83;p82"/>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 name="Google Shape;84;p82"/>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85" name="Google Shape;85;p8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86" name="Google Shape;86;p8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87" name="Shape 87"/>
        <p:cNvGrpSpPr/>
        <p:nvPr/>
      </p:nvGrpSpPr>
      <p:grpSpPr>
        <a:xfrm>
          <a:off x="0" y="0"/>
          <a:ext cx="0" cy="0"/>
          <a:chOff x="0" y="0"/>
          <a:chExt cx="0" cy="0"/>
        </a:xfrm>
      </p:grpSpPr>
      <p:sp>
        <p:nvSpPr>
          <p:cNvPr id="88" name="Google Shape;88;p83"/>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89" name="Google Shape;89;p83"/>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92" name="Shape 92"/>
        <p:cNvGrpSpPr/>
        <p:nvPr/>
      </p:nvGrpSpPr>
      <p:grpSpPr>
        <a:xfrm>
          <a:off x="0" y="0"/>
          <a:ext cx="0" cy="0"/>
          <a:chOff x="0" y="0"/>
          <a:chExt cx="0" cy="0"/>
        </a:xfrm>
      </p:grpSpPr>
      <p:pic>
        <p:nvPicPr>
          <p:cNvPr id="93" name="Google Shape;93;p5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94" name="Google Shape;94;p5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95" name="Google Shape;95;p5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10" name="Shape 10"/>
        <p:cNvGrpSpPr/>
        <p:nvPr/>
      </p:nvGrpSpPr>
      <p:grpSpPr>
        <a:xfrm>
          <a:off x="0" y="0"/>
          <a:ext cx="0" cy="0"/>
          <a:chOff x="0" y="0"/>
          <a:chExt cx="0" cy="0"/>
        </a:xfrm>
      </p:grpSpPr>
      <p:pic>
        <p:nvPicPr>
          <p:cNvPr id="11" name="Google Shape;11;p5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 name="Google Shape;12;p50"/>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 name="Google Shape;13;p5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96" name="Shape 96"/>
        <p:cNvGrpSpPr/>
        <p:nvPr/>
      </p:nvGrpSpPr>
      <p:grpSpPr>
        <a:xfrm>
          <a:off x="0" y="0"/>
          <a:ext cx="0" cy="0"/>
          <a:chOff x="0" y="0"/>
          <a:chExt cx="0" cy="0"/>
        </a:xfrm>
      </p:grpSpPr>
      <p:pic>
        <p:nvPicPr>
          <p:cNvPr id="97" name="Google Shape;97;p92"/>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98" name="Google Shape;98;p92"/>
          <p:cNvPicPr preferRelativeResize="0"/>
          <p:nvPr/>
        </p:nvPicPr>
        <p:blipFill rotWithShape="1">
          <a:blip r:embed="rId3">
            <a:alphaModFix/>
          </a:blip>
          <a:srcRect b="-2272" l="-4222" r="-3757" t="-2439"/>
          <a:stretch/>
        </p:blipFill>
        <p:spPr>
          <a:xfrm rot="-5400000">
            <a:off x="7181808" y="322227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99" name="Shape 99"/>
        <p:cNvGrpSpPr/>
        <p:nvPr/>
      </p:nvGrpSpPr>
      <p:grpSpPr>
        <a:xfrm>
          <a:off x="0" y="0"/>
          <a:ext cx="0" cy="0"/>
          <a:chOff x="0" y="0"/>
          <a:chExt cx="0" cy="0"/>
        </a:xfrm>
      </p:grpSpPr>
      <p:pic>
        <p:nvPicPr>
          <p:cNvPr id="100" name="Google Shape;100;p93"/>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01" name="Google Shape;101;p9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2" name="Google Shape;102;p9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03" name="Shape 103"/>
        <p:cNvGrpSpPr/>
        <p:nvPr/>
      </p:nvGrpSpPr>
      <p:grpSpPr>
        <a:xfrm>
          <a:off x="0" y="0"/>
          <a:ext cx="0" cy="0"/>
          <a:chOff x="0" y="0"/>
          <a:chExt cx="0" cy="0"/>
        </a:xfrm>
      </p:grpSpPr>
      <p:sp>
        <p:nvSpPr>
          <p:cNvPr id="104" name="Google Shape;104;p94"/>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5" name="Google Shape;105;p94"/>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06" name="Google Shape;106;p9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07" name="Google Shape;107;p9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108" name="Shape 108"/>
        <p:cNvGrpSpPr/>
        <p:nvPr/>
      </p:nvGrpSpPr>
      <p:grpSpPr>
        <a:xfrm>
          <a:off x="0" y="0"/>
          <a:ext cx="0" cy="0"/>
          <a:chOff x="0" y="0"/>
          <a:chExt cx="0" cy="0"/>
        </a:xfrm>
      </p:grpSpPr>
      <p:pic>
        <p:nvPicPr>
          <p:cNvPr id="109" name="Google Shape;109;p95"/>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10" name="Google Shape;110;p95"/>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11" name="Google Shape;111;p9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112" name="Shape 112"/>
        <p:cNvGrpSpPr/>
        <p:nvPr/>
      </p:nvGrpSpPr>
      <p:grpSpPr>
        <a:xfrm>
          <a:off x="0" y="0"/>
          <a:ext cx="0" cy="0"/>
          <a:chOff x="0" y="0"/>
          <a:chExt cx="0" cy="0"/>
        </a:xfrm>
      </p:grpSpPr>
      <p:pic>
        <p:nvPicPr>
          <p:cNvPr id="113" name="Google Shape;113;p96"/>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14" name="Google Shape;114;p96"/>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15" name="Google Shape;115;p96"/>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116" name="Shape 116"/>
        <p:cNvGrpSpPr/>
        <p:nvPr/>
      </p:nvGrpSpPr>
      <p:grpSpPr>
        <a:xfrm>
          <a:off x="0" y="0"/>
          <a:ext cx="0" cy="0"/>
          <a:chOff x="0" y="0"/>
          <a:chExt cx="0" cy="0"/>
        </a:xfrm>
      </p:grpSpPr>
      <p:pic>
        <p:nvPicPr>
          <p:cNvPr id="117" name="Google Shape;117;p97"/>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18" name="Google Shape;118;p9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119" name="Shape 119"/>
        <p:cNvGrpSpPr/>
        <p:nvPr/>
      </p:nvGrpSpPr>
      <p:grpSpPr>
        <a:xfrm>
          <a:off x="0" y="0"/>
          <a:ext cx="0" cy="0"/>
          <a:chOff x="0" y="0"/>
          <a:chExt cx="0" cy="0"/>
        </a:xfrm>
      </p:grpSpPr>
      <p:sp>
        <p:nvSpPr>
          <p:cNvPr id="120" name="Google Shape;120;p98"/>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1" name="Google Shape;121;p98"/>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22" name="Google Shape;122;p98"/>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23" name="Google Shape;123;p9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spTree>
      <p:nvGrpSpPr>
        <p:cNvPr id="126" name="Shape 126"/>
        <p:cNvGrpSpPr/>
        <p:nvPr/>
      </p:nvGrpSpPr>
      <p:grpSpPr>
        <a:xfrm>
          <a:off x="0" y="0"/>
          <a:ext cx="0" cy="0"/>
          <a:chOff x="0" y="0"/>
          <a:chExt cx="0" cy="0"/>
        </a:xfrm>
      </p:grpSpPr>
      <p:pic>
        <p:nvPicPr>
          <p:cNvPr id="127" name="Google Shape;127;p56"/>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28" name="Google Shape;128;p56"/>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29" name="Google Shape;129;p56"/>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p:cSld name="TITLE_ONLY_1_1">
    <p:spTree>
      <p:nvGrpSpPr>
        <p:cNvPr id="130" name="Shape 130"/>
        <p:cNvGrpSpPr/>
        <p:nvPr/>
      </p:nvGrpSpPr>
      <p:grpSpPr>
        <a:xfrm>
          <a:off x="0" y="0"/>
          <a:ext cx="0" cy="0"/>
          <a:chOff x="0" y="0"/>
          <a:chExt cx="0" cy="0"/>
        </a:xfrm>
      </p:grpSpPr>
      <p:sp>
        <p:nvSpPr>
          <p:cNvPr id="131" name="Google Shape;131;p59"/>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2" name="Google Shape;132;p59"/>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133" name="Shape 133"/>
        <p:cNvGrpSpPr/>
        <p:nvPr/>
      </p:nvGrpSpPr>
      <p:grpSpPr>
        <a:xfrm>
          <a:off x="0" y="0"/>
          <a:ext cx="0" cy="0"/>
          <a:chOff x="0" y="0"/>
          <a:chExt cx="0" cy="0"/>
        </a:xfrm>
      </p:grpSpPr>
      <p:pic>
        <p:nvPicPr>
          <p:cNvPr id="134" name="Google Shape;134;p68"/>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135" name="Google Shape;135;p68"/>
          <p:cNvPicPr preferRelativeResize="0"/>
          <p:nvPr/>
        </p:nvPicPr>
        <p:blipFill rotWithShape="1">
          <a:blip r:embed="rId3">
            <a:alphaModFix/>
          </a:blip>
          <a:srcRect b="-2272" l="-4222" r="-3757" t="-2439"/>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14" name="Shape 14"/>
        <p:cNvGrpSpPr/>
        <p:nvPr/>
      </p:nvGrpSpPr>
      <p:grpSpPr>
        <a:xfrm>
          <a:off x="0" y="0"/>
          <a:ext cx="0" cy="0"/>
          <a:chOff x="0" y="0"/>
          <a:chExt cx="0" cy="0"/>
        </a:xfrm>
      </p:grpSpPr>
      <p:pic>
        <p:nvPicPr>
          <p:cNvPr id="15" name="Google Shape;15;p53"/>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6" name="Google Shape;16;p53"/>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 name="Google Shape;17;p5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spTree>
      <p:nvGrpSpPr>
        <p:cNvPr id="136" name="Shape 136"/>
        <p:cNvGrpSpPr/>
        <p:nvPr/>
      </p:nvGrpSpPr>
      <p:grpSpPr>
        <a:xfrm>
          <a:off x="0" y="0"/>
          <a:ext cx="0" cy="0"/>
          <a:chOff x="0" y="0"/>
          <a:chExt cx="0" cy="0"/>
        </a:xfrm>
      </p:grpSpPr>
      <p:pic>
        <p:nvPicPr>
          <p:cNvPr id="137" name="Google Shape;137;p69"/>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38" name="Google Shape;138;p69"/>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39" name="Google Shape;139;p69"/>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spTree>
      <p:nvGrpSpPr>
        <p:cNvPr id="140" name="Shape 140"/>
        <p:cNvGrpSpPr/>
        <p:nvPr/>
      </p:nvGrpSpPr>
      <p:grpSpPr>
        <a:xfrm>
          <a:off x="0" y="0"/>
          <a:ext cx="0" cy="0"/>
          <a:chOff x="0" y="0"/>
          <a:chExt cx="0" cy="0"/>
        </a:xfrm>
      </p:grpSpPr>
      <p:pic>
        <p:nvPicPr>
          <p:cNvPr id="141" name="Google Shape;141;p7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42" name="Google Shape;142;p70"/>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43" name="Google Shape;143;p70"/>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spTree>
      <p:nvGrpSpPr>
        <p:cNvPr id="144" name="Shape 144"/>
        <p:cNvGrpSpPr/>
        <p:nvPr/>
      </p:nvGrpSpPr>
      <p:grpSpPr>
        <a:xfrm>
          <a:off x="0" y="0"/>
          <a:ext cx="0" cy="0"/>
          <a:chOff x="0" y="0"/>
          <a:chExt cx="0" cy="0"/>
        </a:xfrm>
      </p:grpSpPr>
      <p:pic>
        <p:nvPicPr>
          <p:cNvPr id="145" name="Google Shape;145;p71"/>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46" name="Google Shape;146;p71"/>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47" name="Google Shape;147;p71"/>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48" name="Shape 148"/>
        <p:cNvGrpSpPr/>
        <p:nvPr/>
      </p:nvGrpSpPr>
      <p:grpSpPr>
        <a:xfrm>
          <a:off x="0" y="0"/>
          <a:ext cx="0" cy="0"/>
          <a:chOff x="0" y="0"/>
          <a:chExt cx="0" cy="0"/>
        </a:xfrm>
      </p:grpSpPr>
      <p:sp>
        <p:nvSpPr>
          <p:cNvPr id="149" name="Google Shape;149;p72"/>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7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51" name="Google Shape;151;p72"/>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52" name="Shape 152"/>
        <p:cNvGrpSpPr/>
        <p:nvPr/>
      </p:nvGrpSpPr>
      <p:grpSpPr>
        <a:xfrm>
          <a:off x="0" y="0"/>
          <a:ext cx="0" cy="0"/>
          <a:chOff x="0" y="0"/>
          <a:chExt cx="0" cy="0"/>
        </a:xfrm>
      </p:grpSpPr>
      <p:sp>
        <p:nvSpPr>
          <p:cNvPr id="153" name="Google Shape;153;p73"/>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4" name="Google Shape;154;p73"/>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55" name="Google Shape;155;p7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56" name="Google Shape;156;p73"/>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2">
  <p:cSld name="TITLE_ONLY_2">
    <p:spTree>
      <p:nvGrpSpPr>
        <p:cNvPr id="157" name="Shape 157"/>
        <p:cNvGrpSpPr/>
        <p:nvPr/>
      </p:nvGrpSpPr>
      <p:grpSpPr>
        <a:xfrm>
          <a:off x="0" y="0"/>
          <a:ext cx="0" cy="0"/>
          <a:chOff x="0" y="0"/>
          <a:chExt cx="0" cy="0"/>
        </a:xfrm>
      </p:grpSpPr>
      <p:sp>
        <p:nvSpPr>
          <p:cNvPr id="158" name="Google Shape;158;p7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59" name="Google Shape;159;p74"/>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spTree>
      <p:nvGrpSpPr>
        <p:cNvPr id="160" name="Shape 160"/>
        <p:cNvGrpSpPr/>
        <p:nvPr/>
      </p:nvGrpSpPr>
      <p:grpSpPr>
        <a:xfrm>
          <a:off x="0" y="0"/>
          <a:ext cx="0" cy="0"/>
          <a:chOff x="0" y="0"/>
          <a:chExt cx="0" cy="0"/>
        </a:xfrm>
      </p:grpSpPr>
      <p:pic>
        <p:nvPicPr>
          <p:cNvPr id="161" name="Google Shape;161;p75"/>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spTree>
      <p:nvGrpSpPr>
        <p:cNvPr id="164" name="Shape 164"/>
        <p:cNvGrpSpPr/>
        <p:nvPr/>
      </p:nvGrpSpPr>
      <p:grpSpPr>
        <a:xfrm>
          <a:off x="0" y="0"/>
          <a:ext cx="0" cy="0"/>
          <a:chOff x="0" y="0"/>
          <a:chExt cx="0" cy="0"/>
        </a:xfrm>
      </p:grpSpPr>
      <p:pic>
        <p:nvPicPr>
          <p:cNvPr id="165" name="Google Shape;165;p58"/>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66" name="Google Shape;166;p58"/>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67" name="Google Shape;167;p58"/>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1">
  <p:cSld name="TITLE_ONLY_1_1">
    <p:spTree>
      <p:nvGrpSpPr>
        <p:cNvPr id="168" name="Shape 168"/>
        <p:cNvGrpSpPr/>
        <p:nvPr/>
      </p:nvGrpSpPr>
      <p:grpSpPr>
        <a:xfrm>
          <a:off x="0" y="0"/>
          <a:ext cx="0" cy="0"/>
          <a:chOff x="0" y="0"/>
          <a:chExt cx="0" cy="0"/>
        </a:xfrm>
      </p:grpSpPr>
      <p:sp>
        <p:nvSpPr>
          <p:cNvPr id="169" name="Google Shape;169;p60"/>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0" name="Google Shape;170;p60"/>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171" name="Shape 171"/>
        <p:cNvGrpSpPr/>
        <p:nvPr/>
      </p:nvGrpSpPr>
      <p:grpSpPr>
        <a:xfrm>
          <a:off x="0" y="0"/>
          <a:ext cx="0" cy="0"/>
          <a:chOff x="0" y="0"/>
          <a:chExt cx="0" cy="0"/>
        </a:xfrm>
      </p:grpSpPr>
      <p:pic>
        <p:nvPicPr>
          <p:cNvPr id="172" name="Google Shape;172;p99"/>
          <p:cNvPicPr preferRelativeResize="0"/>
          <p:nvPr/>
        </p:nvPicPr>
        <p:blipFill rotWithShape="1">
          <a:blip r:embed="rId2">
            <a:alphaModFix/>
          </a:blip>
          <a:srcRect b="-5224" l="-1905" r="-1091" t="-5235"/>
          <a:stretch/>
        </p:blipFill>
        <p:spPr>
          <a:xfrm>
            <a:off x="426625" y="222564"/>
            <a:ext cx="2516427" cy="696225"/>
          </a:xfrm>
          <a:prstGeom prst="rect">
            <a:avLst/>
          </a:prstGeom>
          <a:noFill/>
          <a:ln>
            <a:noFill/>
          </a:ln>
        </p:spPr>
      </p:pic>
      <p:pic>
        <p:nvPicPr>
          <p:cNvPr id="173" name="Google Shape;173;p99"/>
          <p:cNvPicPr preferRelativeResize="0"/>
          <p:nvPr/>
        </p:nvPicPr>
        <p:blipFill rotWithShape="1">
          <a:blip r:embed="rId3">
            <a:alphaModFix/>
          </a:blip>
          <a:srcRect b="-2272" l="-4222" r="-3757" t="-2439"/>
          <a:stretch/>
        </p:blipFill>
        <p:spPr>
          <a:xfrm rot="-5400000">
            <a:off x="7184749" y="3227346"/>
            <a:ext cx="2039601" cy="1978026"/>
          </a:xfrm>
          <a:prstGeom prst="rect">
            <a:avLst/>
          </a:prstGeom>
          <a:noFill/>
          <a:ln>
            <a:noFill/>
          </a:ln>
        </p:spPr>
      </p:pic>
    </p:spTree>
  </p:cSld>
  <p:clrMapOvr>
    <a:masterClrMapping/>
  </p:clrMapOvr>
  <p:extLst>
    <p:ext uri="{DCECCB84-F9BA-43D5-87BE-67443E8EF086}">
      <p15:sldGuideLst>
        <p15:guide id="1" pos="302">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18" name="Shape 18"/>
        <p:cNvGrpSpPr/>
        <p:nvPr/>
      </p:nvGrpSpPr>
      <p:grpSpPr>
        <a:xfrm>
          <a:off x="0" y="0"/>
          <a:ext cx="0" cy="0"/>
          <a:chOff x="0" y="0"/>
          <a:chExt cx="0" cy="0"/>
        </a:xfrm>
      </p:grpSpPr>
      <p:sp>
        <p:nvSpPr>
          <p:cNvPr id="19" name="Google Shape;19;p63"/>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 name="Google Shape;20;p63"/>
          <p:cNvPicPr preferRelativeResize="0"/>
          <p:nvPr/>
        </p:nvPicPr>
        <p:blipFill rotWithShape="1">
          <a:blip r:embed="rId2">
            <a:alphaModFix/>
          </a:blip>
          <a:srcRect b="0" l="0" r="0" t="0"/>
          <a:stretch/>
        </p:blipFill>
        <p:spPr>
          <a:xfrm>
            <a:off x="8050064" y="4271275"/>
            <a:ext cx="792833" cy="585406"/>
          </a:xfrm>
          <a:prstGeom prst="rect">
            <a:avLst/>
          </a:prstGeom>
          <a:noFill/>
          <a:ln>
            <a:noFill/>
          </a:ln>
        </p:spPr>
      </p:pic>
      <p:sp>
        <p:nvSpPr>
          <p:cNvPr id="21" name="Google Shape;21;p63"/>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2" name="Google Shape;22;p6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spTree>
      <p:nvGrpSpPr>
        <p:cNvPr id="174" name="Shape 174"/>
        <p:cNvGrpSpPr/>
        <p:nvPr/>
      </p:nvGrpSpPr>
      <p:grpSpPr>
        <a:xfrm>
          <a:off x="0" y="0"/>
          <a:ext cx="0" cy="0"/>
          <a:chOff x="0" y="0"/>
          <a:chExt cx="0" cy="0"/>
        </a:xfrm>
      </p:grpSpPr>
      <p:pic>
        <p:nvPicPr>
          <p:cNvPr id="175" name="Google Shape;175;p100"/>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76" name="Google Shape;176;p100"/>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77" name="Google Shape;177;p100"/>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spTree>
      <p:nvGrpSpPr>
        <p:cNvPr id="178" name="Shape 178"/>
        <p:cNvGrpSpPr/>
        <p:nvPr/>
      </p:nvGrpSpPr>
      <p:grpSpPr>
        <a:xfrm>
          <a:off x="0" y="0"/>
          <a:ext cx="0" cy="0"/>
          <a:chOff x="0" y="0"/>
          <a:chExt cx="0" cy="0"/>
        </a:xfrm>
      </p:grpSpPr>
      <p:pic>
        <p:nvPicPr>
          <p:cNvPr id="179" name="Google Shape;179;p101"/>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80" name="Google Shape;180;p101"/>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81" name="Google Shape;181;p101"/>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spTree>
      <p:nvGrpSpPr>
        <p:cNvPr id="182" name="Shape 182"/>
        <p:cNvGrpSpPr/>
        <p:nvPr/>
      </p:nvGrpSpPr>
      <p:grpSpPr>
        <a:xfrm>
          <a:off x="0" y="0"/>
          <a:ext cx="0" cy="0"/>
          <a:chOff x="0" y="0"/>
          <a:chExt cx="0" cy="0"/>
        </a:xfrm>
      </p:grpSpPr>
      <p:pic>
        <p:nvPicPr>
          <p:cNvPr id="183" name="Google Shape;183;p102"/>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184" name="Google Shape;184;p102"/>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85" name="Google Shape;185;p102"/>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4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186" name="Shape 186"/>
        <p:cNvGrpSpPr/>
        <p:nvPr/>
      </p:nvGrpSpPr>
      <p:grpSpPr>
        <a:xfrm>
          <a:off x="0" y="0"/>
          <a:ext cx="0" cy="0"/>
          <a:chOff x="0" y="0"/>
          <a:chExt cx="0" cy="0"/>
        </a:xfrm>
      </p:grpSpPr>
      <p:sp>
        <p:nvSpPr>
          <p:cNvPr id="187" name="Google Shape;187;p103"/>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03"/>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89" name="Google Shape;189;p103"/>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bg>
      <p:bgPr>
        <a:solidFill>
          <a:schemeClr val="lt1"/>
        </a:solidFill>
      </p:bgPr>
    </p:bg>
    <p:spTree>
      <p:nvGrpSpPr>
        <p:cNvPr id="190" name="Shape 190"/>
        <p:cNvGrpSpPr/>
        <p:nvPr/>
      </p:nvGrpSpPr>
      <p:grpSpPr>
        <a:xfrm>
          <a:off x="0" y="0"/>
          <a:ext cx="0" cy="0"/>
          <a:chOff x="0" y="0"/>
          <a:chExt cx="0" cy="0"/>
        </a:xfrm>
      </p:grpSpPr>
      <p:sp>
        <p:nvSpPr>
          <p:cNvPr id="191" name="Google Shape;191;p104"/>
          <p:cNvSpPr/>
          <p:nvPr/>
        </p:nvSpPr>
        <p:spPr>
          <a:xfrm>
            <a:off x="0" y="0"/>
            <a:ext cx="9144000" cy="1015500"/>
          </a:xfrm>
          <a:prstGeom prst="rect">
            <a:avLst/>
          </a:prstGeom>
          <a:solidFill>
            <a:srgbClr val="0543B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2" name="Google Shape;192;p104"/>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193" name="Google Shape;193;p10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94" name="Google Shape;194;p104"/>
          <p:cNvSpPr txBox="1"/>
          <p:nvPr>
            <p:ph idx="12" type="sldNum"/>
          </p:nvPr>
        </p:nvSpPr>
        <p:spPr>
          <a:xfrm>
            <a:off x="84480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2">
  <p:cSld name="TITLE_ONLY_2">
    <p:spTree>
      <p:nvGrpSpPr>
        <p:cNvPr id="195" name="Shape 195"/>
        <p:cNvGrpSpPr/>
        <p:nvPr/>
      </p:nvGrpSpPr>
      <p:grpSpPr>
        <a:xfrm>
          <a:off x="0" y="0"/>
          <a:ext cx="0" cy="0"/>
          <a:chOff x="0" y="0"/>
          <a:chExt cx="0" cy="0"/>
        </a:xfrm>
      </p:grpSpPr>
      <p:sp>
        <p:nvSpPr>
          <p:cNvPr id="196" name="Google Shape;196;p105"/>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197" name="Google Shape;197;p105"/>
          <p:cNvSpPr txBox="1"/>
          <p:nvPr>
            <p:ph idx="12" type="sldNum"/>
          </p:nvPr>
        </p:nvSpPr>
        <p:spPr>
          <a:xfrm>
            <a:off x="8371895" y="403106"/>
            <a:ext cx="473700" cy="225300"/>
          </a:xfrm>
          <a:prstGeom prst="rect">
            <a:avLst/>
          </a:prstGeom>
          <a:noFill/>
          <a:ln>
            <a:noFill/>
          </a:ln>
        </p:spPr>
        <p:txBody>
          <a:bodyPr anchorCtr="0" anchor="ctr" bIns="91425" lIns="91425" spcFirstLastPara="1" rIns="91425" wrap="square" tIns="91425">
            <a:normAutofit/>
          </a:bodyPr>
          <a:lstStyle>
            <a:lvl1pPr indent="0" lvl="0"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6000"/>
              <a:buFont typeface="Arial"/>
              <a:buNone/>
              <a:defRPr b="1" i="0" sz="12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spTree>
      <p:nvGrpSpPr>
        <p:cNvPr id="198" name="Shape 198"/>
        <p:cNvGrpSpPr/>
        <p:nvPr/>
      </p:nvGrpSpPr>
      <p:grpSpPr>
        <a:xfrm>
          <a:off x="0" y="0"/>
          <a:ext cx="0" cy="0"/>
          <a:chOff x="0" y="0"/>
          <a:chExt cx="0" cy="0"/>
        </a:xfrm>
      </p:grpSpPr>
      <p:pic>
        <p:nvPicPr>
          <p:cNvPr id="199" name="Google Shape;199;p106"/>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type="twoColTx">
  <p:cSld name="TITLE_AND_TWO_COLUMNS">
    <p:spTree>
      <p:nvGrpSpPr>
        <p:cNvPr id="202" name="Shape 202"/>
        <p:cNvGrpSpPr/>
        <p:nvPr/>
      </p:nvGrpSpPr>
      <p:grpSpPr>
        <a:xfrm>
          <a:off x="0" y="0"/>
          <a:ext cx="0" cy="0"/>
          <a:chOff x="0" y="0"/>
          <a:chExt cx="0" cy="0"/>
        </a:xfrm>
      </p:grpSpPr>
      <p:sp>
        <p:nvSpPr>
          <p:cNvPr id="203" name="Google Shape;203;p62"/>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4" name="Google Shape;204;p62"/>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205" name="Google Shape;205;p62"/>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06" name="Google Shape;206;p6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bg>
      <p:bgPr>
        <a:solidFill>
          <a:srgbClr val="262A33"/>
        </a:solidFill>
      </p:bgPr>
    </p:bg>
    <p:spTree>
      <p:nvGrpSpPr>
        <p:cNvPr id="207" name="Shape 207"/>
        <p:cNvGrpSpPr/>
        <p:nvPr/>
      </p:nvGrpSpPr>
      <p:grpSpPr>
        <a:xfrm>
          <a:off x="0" y="0"/>
          <a:ext cx="0" cy="0"/>
          <a:chOff x="0" y="0"/>
          <a:chExt cx="0" cy="0"/>
        </a:xfrm>
      </p:grpSpPr>
      <p:sp>
        <p:nvSpPr>
          <p:cNvPr id="208" name="Google Shape;208;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09" name="Google Shape;209;p84"/>
          <p:cNvPicPr preferRelativeResize="0"/>
          <p:nvPr/>
        </p:nvPicPr>
        <p:blipFill rotWithShape="1">
          <a:blip r:embed="rId2">
            <a:alphaModFix/>
          </a:blip>
          <a:srcRect b="-5224" l="-1905" r="-1091" t="-5235"/>
          <a:stretch/>
        </p:blipFill>
        <p:spPr>
          <a:xfrm>
            <a:off x="426625" y="302950"/>
            <a:ext cx="2516427" cy="696225"/>
          </a:xfrm>
          <a:prstGeom prst="rect">
            <a:avLst/>
          </a:prstGeom>
          <a:noFill/>
          <a:ln>
            <a:noFill/>
          </a:ln>
        </p:spPr>
      </p:pic>
      <p:pic>
        <p:nvPicPr>
          <p:cNvPr id="210" name="Google Shape;210;p84"/>
          <p:cNvPicPr preferRelativeResize="0"/>
          <p:nvPr/>
        </p:nvPicPr>
        <p:blipFill rotWithShape="1">
          <a:blip r:embed="rId3">
            <a:alphaModFix/>
          </a:blip>
          <a:srcRect b="-2272" l="-4222" r="-3757" t="-2439"/>
          <a:stretch/>
        </p:blipFill>
        <p:spPr>
          <a:xfrm rot="-5400000">
            <a:off x="7182681" y="3219806"/>
            <a:ext cx="2039601" cy="1978026"/>
          </a:xfrm>
          <a:prstGeom prst="rect">
            <a:avLst/>
          </a:prstGeom>
          <a:noFill/>
          <a:ln>
            <a:noFill/>
          </a:ln>
        </p:spPr>
      </p:pic>
      <p:sp>
        <p:nvSpPr>
          <p:cNvPr id="211" name="Google Shape;211;p84"/>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12" name="Google Shape;212;p84"/>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302">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type="titleOnly">
  <p:cSld name="TITLE_ONLY">
    <p:bg>
      <p:bgPr>
        <a:solidFill>
          <a:srgbClr val="262A33"/>
        </a:solidFill>
      </p:bgPr>
    </p:bg>
    <p:spTree>
      <p:nvGrpSpPr>
        <p:cNvPr id="213" name="Shape 213"/>
        <p:cNvGrpSpPr/>
        <p:nvPr/>
      </p:nvGrpSpPr>
      <p:grpSpPr>
        <a:xfrm>
          <a:off x="0" y="0"/>
          <a:ext cx="0" cy="0"/>
          <a:chOff x="0" y="0"/>
          <a:chExt cx="0" cy="0"/>
        </a:xfrm>
      </p:grpSpPr>
      <p:pic>
        <p:nvPicPr>
          <p:cNvPr id="214" name="Google Shape;214;p85"/>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215" name="Google Shape;215;p85"/>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16" name="Google Shape;216;p8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17" name="Google Shape;217;p85"/>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23" name="Shape 23"/>
        <p:cNvGrpSpPr/>
        <p:nvPr/>
      </p:nvGrpSpPr>
      <p:grpSpPr>
        <a:xfrm>
          <a:off x="0" y="0"/>
          <a:ext cx="0" cy="0"/>
          <a:chOff x="0" y="0"/>
          <a:chExt cx="0" cy="0"/>
        </a:xfrm>
      </p:grpSpPr>
      <p:pic>
        <p:nvPicPr>
          <p:cNvPr id="24" name="Google Shape;24;p64"/>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5" name="Google Shape;25;p64"/>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26" name="Google Shape;26;p6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type="tx">
  <p:cSld name="TITLE_AND_BODY">
    <p:bg>
      <p:bgPr>
        <a:solidFill>
          <a:srgbClr val="262A33"/>
        </a:solidFill>
      </p:bgPr>
    </p:bg>
    <p:spTree>
      <p:nvGrpSpPr>
        <p:cNvPr id="218" name="Shape 218"/>
        <p:cNvGrpSpPr/>
        <p:nvPr/>
      </p:nvGrpSpPr>
      <p:grpSpPr>
        <a:xfrm>
          <a:off x="0" y="0"/>
          <a:ext cx="0" cy="0"/>
          <a:chOff x="0" y="0"/>
          <a:chExt cx="0" cy="0"/>
        </a:xfrm>
      </p:grpSpPr>
      <p:pic>
        <p:nvPicPr>
          <p:cNvPr id="219" name="Google Shape;219;p86"/>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220" name="Google Shape;220;p86"/>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21" name="Google Shape;221;p8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2" name="Google Shape;222;p86"/>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type="secHead">
  <p:cSld name="SECTION_HEADER">
    <p:bg>
      <p:bgPr>
        <a:solidFill>
          <a:srgbClr val="262A33"/>
        </a:solidFill>
      </p:bgPr>
    </p:bg>
    <p:spTree>
      <p:nvGrpSpPr>
        <p:cNvPr id="223" name="Shape 223"/>
        <p:cNvGrpSpPr/>
        <p:nvPr/>
      </p:nvGrpSpPr>
      <p:grpSpPr>
        <a:xfrm>
          <a:off x="0" y="0"/>
          <a:ext cx="0" cy="0"/>
          <a:chOff x="0" y="0"/>
          <a:chExt cx="0" cy="0"/>
        </a:xfrm>
      </p:grpSpPr>
      <p:sp>
        <p:nvSpPr>
          <p:cNvPr id="224" name="Google Shape;224;p87"/>
          <p:cNvSpPr txBox="1"/>
          <p:nvPr/>
        </p:nvSpPr>
        <p:spPr>
          <a:xfrm>
            <a:off x="388800" y="298800"/>
            <a:ext cx="6785400" cy="7815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FF8022"/>
                </a:solidFill>
                <a:latin typeface="Lato"/>
                <a:ea typeface="Lato"/>
                <a:cs typeface="Lato"/>
                <a:sym typeface="Lato"/>
              </a:rPr>
              <a:t>Contents</a:t>
            </a:r>
            <a:endParaRPr b="1" i="0" sz="2400" u="none" cap="none" strike="noStrike">
              <a:solidFill>
                <a:srgbClr val="FF8022"/>
              </a:solidFill>
              <a:latin typeface="Lato"/>
              <a:ea typeface="Lato"/>
              <a:cs typeface="Lato"/>
              <a:sym typeface="Lato"/>
            </a:endParaRPr>
          </a:p>
        </p:txBody>
      </p:sp>
      <p:pic>
        <p:nvPicPr>
          <p:cNvPr id="225" name="Google Shape;225;p87"/>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226" name="Google Shape;226;p87"/>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27" name="Google Shape;227;p8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28" name="Google Shape;228;p87"/>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p:cSld name="TITLE_AND_BODY_1">
    <p:bg>
      <p:bgPr>
        <a:solidFill>
          <a:srgbClr val="0543B3"/>
        </a:solidFill>
      </p:bgPr>
    </p:bg>
    <p:spTree>
      <p:nvGrpSpPr>
        <p:cNvPr id="229" name="Shape 229"/>
        <p:cNvGrpSpPr/>
        <p:nvPr/>
      </p:nvGrpSpPr>
      <p:grpSpPr>
        <a:xfrm>
          <a:off x="0" y="0"/>
          <a:ext cx="0" cy="0"/>
          <a:chOff x="0" y="0"/>
          <a:chExt cx="0" cy="0"/>
        </a:xfrm>
      </p:grpSpPr>
      <p:pic>
        <p:nvPicPr>
          <p:cNvPr id="230" name="Google Shape;230;p88"/>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231" name="Google Shape;231;p88"/>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32" name="Google Shape;232;p8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33" name="Google Shape;233;p88"/>
          <p:cNvSpPr txBox="1"/>
          <p:nvPr>
            <p:ph idx="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234" name="Shape 234"/>
        <p:cNvGrpSpPr/>
        <p:nvPr/>
      </p:nvGrpSpPr>
      <p:grpSpPr>
        <a:xfrm>
          <a:off x="0" y="0"/>
          <a:ext cx="0" cy="0"/>
          <a:chOff x="0" y="0"/>
          <a:chExt cx="0" cy="0"/>
        </a:xfrm>
      </p:grpSpPr>
      <p:sp>
        <p:nvSpPr>
          <p:cNvPr id="235" name="Google Shape;235;p89"/>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6" name="Google Shape;236;p89"/>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237" name="Google Shape;237;p8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38" name="Google Shape;238;p89"/>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39" name="Shape 239"/>
        <p:cNvGrpSpPr/>
        <p:nvPr/>
      </p:nvGrpSpPr>
      <p:grpSpPr>
        <a:xfrm>
          <a:off x="0" y="0"/>
          <a:ext cx="0" cy="0"/>
          <a:chOff x="0" y="0"/>
          <a:chExt cx="0" cy="0"/>
        </a:xfrm>
      </p:grpSpPr>
      <p:pic>
        <p:nvPicPr>
          <p:cNvPr id="240" name="Google Shape;240;p90"/>
          <p:cNvPicPr preferRelativeResize="0"/>
          <p:nvPr/>
        </p:nvPicPr>
        <p:blipFill rotWithShape="1">
          <a:blip r:embed="rId2">
            <a:alphaModFix/>
          </a:blip>
          <a:srcRect b="-8416" l="-5676" r="-7636" t="-10644"/>
          <a:stretch/>
        </p:blipFill>
        <p:spPr>
          <a:xfrm>
            <a:off x="8069450" y="4311925"/>
            <a:ext cx="835000" cy="650200"/>
          </a:xfrm>
          <a:prstGeom prst="rect">
            <a:avLst/>
          </a:prstGeom>
          <a:noFill/>
          <a:ln>
            <a:noFill/>
          </a:ln>
        </p:spPr>
      </p:pic>
      <p:sp>
        <p:nvSpPr>
          <p:cNvPr id="241" name="Google Shape;241;p90"/>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242" name="Google Shape;242;p9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1">
  <p:cSld name="Divider slide 2">
    <p:spTree>
      <p:nvGrpSpPr>
        <p:cNvPr id="243" name="Shape 243"/>
        <p:cNvGrpSpPr/>
        <p:nvPr/>
      </p:nvGrpSpPr>
      <p:grpSpPr>
        <a:xfrm>
          <a:off x="0" y="0"/>
          <a:ext cx="0" cy="0"/>
          <a:chOff x="0" y="0"/>
          <a:chExt cx="0" cy="0"/>
        </a:xfrm>
      </p:grpSpPr>
      <p:sp>
        <p:nvSpPr>
          <p:cNvPr id="244" name="Google Shape;244;p91"/>
          <p:cNvSpPr txBox="1"/>
          <p:nvPr>
            <p:ph idx="12" type="sldNum"/>
          </p:nvPr>
        </p:nvSpPr>
        <p:spPr>
          <a:xfrm>
            <a:off x="8372475" y="403225"/>
            <a:ext cx="4731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1pPr>
            <a:lvl2pPr indent="0" lvl="1"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2pPr>
            <a:lvl3pPr indent="0" lvl="2"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3pPr>
            <a:lvl4pPr indent="0" lvl="3"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4pPr>
            <a:lvl5pPr indent="0" lvl="4"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5pPr>
            <a:lvl6pPr indent="0" lvl="5"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6pPr>
            <a:lvl7pPr indent="0" lvl="6"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7pPr>
            <a:lvl8pPr indent="0" lvl="7"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8pPr>
            <a:lvl9pPr indent="0" lvl="8" marL="0" marR="0" algn="ctr">
              <a:lnSpc>
                <a:spcPct val="100000"/>
              </a:lnSpc>
              <a:spcBef>
                <a:spcPts val="0"/>
              </a:spcBef>
              <a:spcAft>
                <a:spcPts val="0"/>
              </a:spcAft>
              <a:buClr>
                <a:srgbClr val="262A33"/>
              </a:buClr>
              <a:buSzPts val="1200"/>
              <a:buFont typeface="Lato"/>
              <a:buNone/>
              <a:defRPr b="1" i="0" sz="1200" u="none" cap="none" strike="noStrike">
                <a:solidFill>
                  <a:srgbClr val="262A33"/>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b="0" sz="1000">
              <a:solidFill>
                <a:schemeClr val="dk2"/>
              </a:solidFill>
              <a:latin typeface="Arial"/>
              <a:ea typeface="Arial"/>
              <a:cs typeface="Arial"/>
              <a:sym typeface="Arial"/>
            </a:endParaRPr>
          </a:p>
        </p:txBody>
      </p:sp>
      <p:sp>
        <p:nvSpPr>
          <p:cNvPr id="245" name="Google Shape;245;p91"/>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pullout 1">
  <p:cSld name="TITLE_ONLY_1">
    <p:bg>
      <p:bgPr>
        <a:solidFill>
          <a:srgbClr val="0543B3"/>
        </a:solidFill>
      </p:bgPr>
    </p:bg>
    <p:spTree>
      <p:nvGrpSpPr>
        <p:cNvPr id="27" name="Shape 27"/>
        <p:cNvGrpSpPr/>
        <p:nvPr/>
      </p:nvGrpSpPr>
      <p:grpSpPr>
        <a:xfrm>
          <a:off x="0" y="0"/>
          <a:ext cx="0" cy="0"/>
          <a:chOff x="0" y="0"/>
          <a:chExt cx="0" cy="0"/>
        </a:xfrm>
      </p:grpSpPr>
      <p:pic>
        <p:nvPicPr>
          <p:cNvPr id="28" name="Google Shape;28;p65"/>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29" name="Google Shape;29;p65"/>
          <p:cNvSpPr/>
          <p:nvPr/>
        </p:nvSpPr>
        <p:spPr>
          <a:xfrm>
            <a:off x="8371895" y="380155"/>
            <a:ext cx="772105" cy="271306"/>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0" name="Google Shape;30;p6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p:cSld name="1_Divider slide">
    <p:bg>
      <p:bgPr>
        <a:solidFill>
          <a:srgbClr val="262A33"/>
        </a:solidFill>
      </p:bgPr>
    </p:bg>
    <p:spTree>
      <p:nvGrpSpPr>
        <p:cNvPr id="31" name="Shape 31"/>
        <p:cNvGrpSpPr/>
        <p:nvPr/>
      </p:nvGrpSpPr>
      <p:grpSpPr>
        <a:xfrm>
          <a:off x="0" y="0"/>
          <a:ext cx="0" cy="0"/>
          <a:chOff x="0" y="0"/>
          <a:chExt cx="0" cy="0"/>
        </a:xfrm>
      </p:grpSpPr>
      <p:pic>
        <p:nvPicPr>
          <p:cNvPr id="32" name="Google Shape;32;p66"/>
          <p:cNvPicPr preferRelativeResize="0"/>
          <p:nvPr/>
        </p:nvPicPr>
        <p:blipFill rotWithShape="1">
          <a:blip r:embed="rId2">
            <a:alphaModFix/>
          </a:blip>
          <a:srcRect b="0" l="0" r="0" t="0"/>
          <a:stretch/>
        </p:blipFill>
        <p:spPr>
          <a:xfrm>
            <a:off x="8052064" y="4271278"/>
            <a:ext cx="793551" cy="585406"/>
          </a:xfrm>
          <a:prstGeom prst="rect">
            <a:avLst/>
          </a:prstGeom>
          <a:noFill/>
          <a:ln>
            <a:noFill/>
          </a:ln>
        </p:spPr>
      </p:pic>
      <p:sp>
        <p:nvSpPr>
          <p:cNvPr id="33" name="Google Shape;33;p6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5">
  <p:cSld name="TITLE_AND_TWO_COLUMNS_6">
    <p:spTree>
      <p:nvGrpSpPr>
        <p:cNvPr id="34" name="Shape 34"/>
        <p:cNvGrpSpPr/>
        <p:nvPr/>
      </p:nvGrpSpPr>
      <p:grpSpPr>
        <a:xfrm>
          <a:off x="0" y="0"/>
          <a:ext cx="0" cy="0"/>
          <a:chOff x="0" y="0"/>
          <a:chExt cx="0" cy="0"/>
        </a:xfrm>
      </p:grpSpPr>
      <p:sp>
        <p:nvSpPr>
          <p:cNvPr id="35" name="Google Shape;35;p67"/>
          <p:cNvSpPr/>
          <p:nvPr/>
        </p:nvSpPr>
        <p:spPr>
          <a:xfrm>
            <a:off x="0" y="0"/>
            <a:ext cx="9144000" cy="1015500"/>
          </a:xfrm>
          <a:prstGeom prst="rect">
            <a:avLst/>
          </a:prstGeom>
          <a:solidFill>
            <a:srgbClr val="262A3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 name="Google Shape;36;p67"/>
          <p:cNvPicPr preferRelativeResize="0"/>
          <p:nvPr/>
        </p:nvPicPr>
        <p:blipFill rotWithShape="1">
          <a:blip r:embed="rId2">
            <a:alphaModFix/>
          </a:blip>
          <a:srcRect b="0" l="0" r="0" t="0"/>
          <a:stretch/>
        </p:blipFill>
        <p:spPr>
          <a:xfrm>
            <a:off x="8050064" y="4271275"/>
            <a:ext cx="792833" cy="585405"/>
          </a:xfrm>
          <a:prstGeom prst="rect">
            <a:avLst/>
          </a:prstGeom>
          <a:noFill/>
          <a:ln>
            <a:noFill/>
          </a:ln>
        </p:spPr>
      </p:pic>
      <p:sp>
        <p:nvSpPr>
          <p:cNvPr id="37" name="Google Shape;37;p67"/>
          <p:cNvSpPr/>
          <p:nvPr/>
        </p:nvSpPr>
        <p:spPr>
          <a:xfrm>
            <a:off x="8371895" y="380155"/>
            <a:ext cx="772200" cy="271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38" name="Google Shape;38;p6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lt2"/>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slide 1">
  <p:cSld name="TITLE_AND_TWO_COLUMNS_1">
    <p:spTree>
      <p:nvGrpSpPr>
        <p:cNvPr id="41" name="Shape 41"/>
        <p:cNvGrpSpPr/>
        <p:nvPr/>
      </p:nvGrpSpPr>
      <p:grpSpPr>
        <a:xfrm>
          <a:off x="0" y="0"/>
          <a:ext cx="0" cy="0"/>
          <a:chOff x="0" y="0"/>
          <a:chExt cx="0" cy="0"/>
        </a:xfrm>
      </p:grpSpPr>
      <p:sp>
        <p:nvSpPr>
          <p:cNvPr id="42" name="Google Shape;42;p49"/>
          <p:cNvSpPr/>
          <p:nvPr/>
        </p:nvSpPr>
        <p:spPr>
          <a:xfrm>
            <a:off x="0" y="0"/>
            <a:ext cx="9144000" cy="1015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3" name="Google Shape;43;p49"/>
          <p:cNvPicPr preferRelativeResize="0"/>
          <p:nvPr/>
        </p:nvPicPr>
        <p:blipFill rotWithShape="1">
          <a:blip r:embed="rId2">
            <a:alphaModFix/>
          </a:blip>
          <a:srcRect b="-9684" l="-7535" r="-5779" t="-8128"/>
          <a:stretch/>
        </p:blipFill>
        <p:spPr>
          <a:xfrm>
            <a:off x="8055750" y="4325600"/>
            <a:ext cx="835000" cy="643375"/>
          </a:xfrm>
          <a:prstGeom prst="rect">
            <a:avLst/>
          </a:prstGeom>
          <a:noFill/>
          <a:ln>
            <a:noFill/>
          </a:ln>
        </p:spPr>
      </p:pic>
      <p:sp>
        <p:nvSpPr>
          <p:cNvPr id="44" name="Google Shape;44;p49"/>
          <p:cNvSpPr/>
          <p:nvPr/>
        </p:nvSpPr>
        <p:spPr>
          <a:xfrm>
            <a:off x="8371895" y="380155"/>
            <a:ext cx="772200" cy="271200"/>
          </a:xfrm>
          <a:prstGeom prst="rect">
            <a:avLst/>
          </a:prstGeom>
          <a:solidFill>
            <a:srgbClr val="FF802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8022"/>
              </a:solidFill>
              <a:latin typeface="Arial"/>
              <a:ea typeface="Arial"/>
              <a:cs typeface="Arial"/>
              <a:sym typeface="Arial"/>
            </a:endParaRPr>
          </a:p>
        </p:txBody>
      </p:sp>
      <p:sp>
        <p:nvSpPr>
          <p:cNvPr id="45" name="Google Shape;45;p49"/>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lvl1pPr indent="0" lvl="0" marL="0" marR="0" algn="ct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1000"/>
              <a:buFont typeface="Arial"/>
              <a:buNone/>
              <a:defRPr b="1" i="0" sz="14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r>
              <a:rPr lang="en-GB"/>
              <a:t> </a:t>
            </a: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11" Type="http://schemas.openxmlformats.org/officeDocument/2006/relationships/theme" Target="../theme/theme4.xml"/><Relationship Id="rId10" Type="http://schemas.openxmlformats.org/officeDocument/2006/relationships/slideLayout" Target="../slideLayouts/slideLayout18.xml"/><Relationship Id="rId9" Type="http://schemas.openxmlformats.org/officeDocument/2006/relationships/slideLayout" Target="../slideLayouts/slideLayout17.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theme" Target="../theme/theme1.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11" Type="http://schemas.openxmlformats.org/officeDocument/2006/relationships/theme" Target="../theme/theme7.xml"/><Relationship Id="rId10" Type="http://schemas.openxmlformats.org/officeDocument/2006/relationships/slideLayout" Target="../slideLayouts/slideLayout36.xml"/><Relationship Id="rId9" Type="http://schemas.openxmlformats.org/officeDocument/2006/relationships/slideLayout" Target="../slideLayouts/slideLayout35.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11" Type="http://schemas.openxmlformats.org/officeDocument/2006/relationships/theme" Target="../theme/theme6.xml"/><Relationship Id="rId10" Type="http://schemas.openxmlformats.org/officeDocument/2006/relationships/slideLayout" Target="../slideLayouts/slideLayout46.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10" Type="http://schemas.openxmlformats.org/officeDocument/2006/relationships/theme" Target="../theme/theme2.xml"/><Relationship Id="rId9" Type="http://schemas.openxmlformats.org/officeDocument/2006/relationships/slideLayout" Target="../slideLayouts/slideLayout55.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9" name="Shape 39"/>
        <p:cNvGrpSpPr/>
        <p:nvPr/>
      </p:nvGrpSpPr>
      <p:grpSpPr>
        <a:xfrm>
          <a:off x="0" y="0"/>
          <a:ext cx="0" cy="0"/>
          <a:chOff x="0" y="0"/>
          <a:chExt cx="0" cy="0"/>
        </a:xfrm>
      </p:grpSpPr>
      <p:sp>
        <p:nvSpPr>
          <p:cNvPr id="40" name="Google Shape;4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0" name="Shape 90"/>
        <p:cNvGrpSpPr/>
        <p:nvPr/>
      </p:nvGrpSpPr>
      <p:grpSpPr>
        <a:xfrm>
          <a:off x="0" y="0"/>
          <a:ext cx="0" cy="0"/>
          <a:chOff x="0" y="0"/>
          <a:chExt cx="0" cy="0"/>
        </a:xfrm>
      </p:grpSpPr>
      <p:sp>
        <p:nvSpPr>
          <p:cNvPr id="91" name="Google Shape;91;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543B3"/>
        </a:solidFill>
      </p:bgPr>
    </p:bg>
    <p:spTree>
      <p:nvGrpSpPr>
        <p:cNvPr id="124" name="Shape 124"/>
        <p:cNvGrpSpPr/>
        <p:nvPr/>
      </p:nvGrpSpPr>
      <p:grpSpPr>
        <a:xfrm>
          <a:off x="0" y="0"/>
          <a:ext cx="0" cy="0"/>
          <a:chOff x="0" y="0"/>
          <a:chExt cx="0" cy="0"/>
        </a:xfrm>
      </p:grpSpPr>
      <p:sp>
        <p:nvSpPr>
          <p:cNvPr id="125" name="Google Shape;125;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543B3"/>
        </a:solidFill>
      </p:bgPr>
    </p:bg>
    <p:spTree>
      <p:nvGrpSpPr>
        <p:cNvPr id="162" name="Shape 162"/>
        <p:cNvGrpSpPr/>
        <p:nvPr/>
      </p:nvGrpSpPr>
      <p:grpSpPr>
        <a:xfrm>
          <a:off x="0" y="0"/>
          <a:ext cx="0" cy="0"/>
          <a:chOff x="0" y="0"/>
          <a:chExt cx="0" cy="0"/>
        </a:xfrm>
      </p:grpSpPr>
      <p:sp>
        <p:nvSpPr>
          <p:cNvPr id="163" name="Google Shape;163;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00" name="Shape 200"/>
        <p:cNvGrpSpPr/>
        <p:nvPr/>
      </p:nvGrpSpPr>
      <p:grpSpPr>
        <a:xfrm>
          <a:off x="0" y="0"/>
          <a:ext cx="0" cy="0"/>
          <a:chOff x="0" y="0"/>
          <a:chExt cx="0" cy="0"/>
        </a:xfrm>
      </p:grpSpPr>
      <p:sp>
        <p:nvSpPr>
          <p:cNvPr id="201" name="Google Shape;201;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hyperlink" Target="https://www.gov.uk/national-minimum-wage-rat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30.png"/><Relationship Id="rId10" Type="http://schemas.openxmlformats.org/officeDocument/2006/relationships/image" Target="../media/image23.png"/><Relationship Id="rId9" Type="http://schemas.openxmlformats.org/officeDocument/2006/relationships/image" Target="../media/image33.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30.png"/><Relationship Id="rId10" Type="http://schemas.openxmlformats.org/officeDocument/2006/relationships/image" Target="../media/image23.png"/><Relationship Id="rId9" Type="http://schemas.openxmlformats.org/officeDocument/2006/relationships/image" Target="../media/image33.png"/><Relationship Id="rId5" Type="http://schemas.openxmlformats.org/officeDocument/2006/relationships/image" Target="../media/image24.png"/><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7.xml"/><Relationship Id="rId3" Type="http://schemas.openxmlformats.org/officeDocument/2006/relationships/image" Target="../media/image45.png"/><Relationship Id="rId4" Type="http://schemas.openxmlformats.org/officeDocument/2006/relationships/image" Target="../media/image44.png"/><Relationship Id="rId5"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8.xml"/><Relationship Id="rId3" Type="http://schemas.openxmlformats.org/officeDocument/2006/relationships/image" Target="../media/image45.png"/><Relationship Id="rId4" Type="http://schemas.openxmlformats.org/officeDocument/2006/relationships/image" Target="../media/image44.png"/><Relationship Id="rId5"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hyperlink" Target="https://www.citizensadvice.org.uk/debt-and-money/" TargetMode="External"/><Relationship Id="rId4" Type="http://schemas.openxmlformats.org/officeDocument/2006/relationships/image" Target="../media/image41.png"/><Relationship Id="rId5" Type="http://schemas.openxmlformats.org/officeDocument/2006/relationships/image" Target="../media/image50.png"/><Relationship Id="rId6" Type="http://schemas.openxmlformats.org/officeDocument/2006/relationships/hyperlink" Target="https://www.nationaldebtline.org/" TargetMode="External"/><Relationship Id="rId7" Type="http://schemas.openxmlformats.org/officeDocument/2006/relationships/hyperlink" Target="http://www.moneyadvicetrust.org/Pages/default.aspx" TargetMode="External"/><Relationship Id="rId8"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s://www.bankofengland.co.uk/knowledgebank/will-inflation-in-the-uk-keep-rising" TargetMode="External"/><Relationship Id="rId4" Type="http://schemas.openxmlformats.org/officeDocument/2006/relationships/hyperlink" Target="https://www.bankofengland.co.uk/knowledgebank/will-inflation-in-the-uk-keep-rising" TargetMode="External"/><Relationship Id="rId11" Type="http://schemas.openxmlformats.org/officeDocument/2006/relationships/hyperlink" Target="https://ftflic.com/learning-hub/" TargetMode="External"/><Relationship Id="rId10" Type="http://schemas.openxmlformats.org/officeDocument/2006/relationships/hyperlink" Target="https://www.bbc.co.uk/sounds/play/w3ct30xp" TargetMode="External"/><Relationship Id="rId9" Type="http://schemas.openxmlformats.org/officeDocument/2006/relationships/hyperlink" Target="https://www.turn2us.org.uk/" TargetMode="External"/><Relationship Id="rId5" Type="http://schemas.openxmlformats.org/officeDocument/2006/relationships/hyperlink" Target="https://taxscouts.com/high-earner-tax-returns/what-are-the-tax-implications-of-earning-over-100k/" TargetMode="External"/><Relationship Id="rId6" Type="http://schemas.openxmlformats.org/officeDocument/2006/relationships/hyperlink" Target="https://www.youtube.com/watch?v=bAQ-qW4Nrs8" TargetMode="External"/><Relationship Id="rId7" Type="http://schemas.openxmlformats.org/officeDocument/2006/relationships/hyperlink" Target="https://www.livingwage.org.uk/what-real-living-wage" TargetMode="External"/><Relationship Id="rId8" Type="http://schemas.openxmlformats.org/officeDocument/2006/relationships/hyperlink" Target="https://www.turn2us.org.uk/"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A33"/>
        </a:solidFill>
      </p:bgPr>
    </p:bg>
    <p:spTree>
      <p:nvGrpSpPr>
        <p:cNvPr id="249" name="Shape 249"/>
        <p:cNvGrpSpPr/>
        <p:nvPr/>
      </p:nvGrpSpPr>
      <p:grpSpPr>
        <a:xfrm>
          <a:off x="0" y="0"/>
          <a:ext cx="0" cy="0"/>
          <a:chOff x="0" y="0"/>
          <a:chExt cx="0" cy="0"/>
        </a:xfrm>
      </p:grpSpPr>
      <p:sp>
        <p:nvSpPr>
          <p:cNvPr id="250" name="Google Shape;250;p1"/>
          <p:cNvSpPr txBox="1"/>
          <p:nvPr>
            <p:ph type="ctrTitle"/>
          </p:nvPr>
        </p:nvSpPr>
        <p:spPr>
          <a:xfrm>
            <a:off x="360375" y="1634100"/>
            <a:ext cx="5870700" cy="1884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3600"/>
              <a:buFont typeface="Arial"/>
              <a:buNone/>
            </a:pPr>
            <a:r>
              <a:rPr b="1" i="0" lang="en-GB" sz="4000" u="none" cap="none" strike="noStrike">
                <a:solidFill>
                  <a:schemeClr val="lt1"/>
                </a:solidFill>
                <a:latin typeface="Lato Black"/>
                <a:ea typeface="Lato Black"/>
                <a:cs typeface="Lato Black"/>
                <a:sym typeface="Lato Black"/>
              </a:rPr>
              <a:t>Year 7 </a:t>
            </a:r>
            <a:endParaRPr b="1" i="0" sz="4000" u="none" cap="none" strike="noStrike">
              <a:solidFill>
                <a:schemeClr val="lt1"/>
              </a:solidFill>
              <a:latin typeface="Lato Black"/>
              <a:ea typeface="Lato Black"/>
              <a:cs typeface="Lato Black"/>
              <a:sym typeface="Lato Black"/>
            </a:endParaRPr>
          </a:p>
          <a:p>
            <a:pPr indent="0" lvl="0" marL="0" rtl="0" algn="l">
              <a:spcBef>
                <a:spcPts val="0"/>
              </a:spcBef>
              <a:spcAft>
                <a:spcPts val="0"/>
              </a:spcAft>
              <a:buClr>
                <a:srgbClr val="000000"/>
              </a:buClr>
              <a:buSzPts val="3600"/>
              <a:buFont typeface="Arial"/>
              <a:buNone/>
            </a:pPr>
            <a:r>
              <a:rPr b="1" lang="en-GB" sz="4800">
                <a:solidFill>
                  <a:schemeClr val="lt1"/>
                </a:solidFill>
                <a:latin typeface="Lato Black"/>
                <a:ea typeface="Lato Black"/>
                <a:cs typeface="Lato Black"/>
                <a:sym typeface="Lato Black"/>
              </a:rPr>
              <a:t>How to take care of monthly money</a:t>
            </a:r>
            <a:endParaRPr b="1" sz="4800">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3600"/>
              <a:buFont typeface="Arial"/>
              <a:buNone/>
            </a:pPr>
            <a:r>
              <a:t/>
            </a:r>
            <a:endParaRPr b="1" sz="4800">
              <a:solidFill>
                <a:schemeClr val="lt1"/>
              </a:solidFill>
              <a:latin typeface="Lato Black"/>
              <a:ea typeface="Lato Black"/>
              <a:cs typeface="Lato Black"/>
              <a:sym typeface="Lato Black"/>
            </a:endParaRPr>
          </a:p>
        </p:txBody>
      </p:sp>
      <p:pic>
        <p:nvPicPr>
          <p:cNvPr id="251" name="Google Shape;251;p1"/>
          <p:cNvPicPr preferRelativeResize="0"/>
          <p:nvPr/>
        </p:nvPicPr>
        <p:blipFill rotWithShape="1">
          <a:blip r:embed="rId3">
            <a:alphaModFix/>
          </a:blip>
          <a:srcRect b="0" l="0" r="0" t="0"/>
          <a:stretch/>
        </p:blipFill>
        <p:spPr>
          <a:xfrm>
            <a:off x="434324" y="3306997"/>
            <a:ext cx="1053199" cy="1053199"/>
          </a:xfrm>
          <a:prstGeom prst="rect">
            <a:avLst/>
          </a:prstGeom>
          <a:noFill/>
          <a:ln>
            <a:noFill/>
          </a:ln>
        </p:spPr>
      </p:pic>
      <p:sp>
        <p:nvSpPr>
          <p:cNvPr id="252" name="Google Shape;252;p1"/>
          <p:cNvSpPr txBox="1"/>
          <p:nvPr/>
        </p:nvSpPr>
        <p:spPr>
          <a:xfrm>
            <a:off x="360375" y="4529800"/>
            <a:ext cx="66813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GB" sz="1000" u="none" cap="none" strike="noStrike">
                <a:solidFill>
                  <a:srgbClr val="FF8022"/>
                </a:solidFill>
                <a:latin typeface="Arial"/>
                <a:ea typeface="Arial"/>
                <a:cs typeface="Arial"/>
                <a:sym typeface="Arial"/>
              </a:rPr>
              <a:t>This session is aimed at key stage three (recommended for Year 7)</a:t>
            </a:r>
            <a:endParaRPr b="1" i="0" sz="1000" u="none" cap="none" strike="noStrike">
              <a:solidFill>
                <a:srgbClr val="FF802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0"/>
          <p:cNvSpPr txBox="1"/>
          <p:nvPr/>
        </p:nvSpPr>
        <p:spPr>
          <a:xfrm>
            <a:off x="1016125" y="1854475"/>
            <a:ext cx="3486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7916"/>
              </a:lnSpc>
              <a:spcBef>
                <a:spcPts val="0"/>
              </a:spcBef>
              <a:spcAft>
                <a:spcPts val="800"/>
              </a:spcAft>
              <a:buClr>
                <a:srgbClr val="000000"/>
              </a:buClr>
              <a:buSzPts val="1400"/>
              <a:buFont typeface="Arial"/>
              <a:buNone/>
            </a:pPr>
            <a:r>
              <a:t/>
            </a:r>
            <a:endParaRPr b="0" i="0" sz="1400" u="none" cap="none" strike="noStrike">
              <a:solidFill>
                <a:srgbClr val="F9F9F9"/>
              </a:solidFill>
              <a:latin typeface="Comic Sans MS"/>
              <a:ea typeface="Comic Sans MS"/>
              <a:cs typeface="Comic Sans MS"/>
              <a:sym typeface="Comic Sans MS"/>
            </a:endParaRPr>
          </a:p>
        </p:txBody>
      </p:sp>
      <p:sp>
        <p:nvSpPr>
          <p:cNvPr id="339" name="Google Shape;339;p1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sz="1400"/>
              <a:t>‹#›</a:t>
            </a:fld>
            <a:endParaRPr sz="1400"/>
          </a:p>
        </p:txBody>
      </p:sp>
      <p:sp>
        <p:nvSpPr>
          <p:cNvPr id="340" name="Google Shape;340;p10"/>
          <p:cNvSpPr txBox="1"/>
          <p:nvPr/>
        </p:nvSpPr>
        <p:spPr>
          <a:xfrm>
            <a:off x="214425" y="250700"/>
            <a:ext cx="81939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National minimum wage rates 2022</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800" u="none" cap="none" strike="noStrike">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i="0" sz="2800" u="none" cap="none" strike="noStrike">
              <a:solidFill>
                <a:srgbClr val="FF8022"/>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3600"/>
              <a:buFont typeface="Arial"/>
              <a:buNone/>
            </a:pPr>
            <a:r>
              <a:t/>
            </a:r>
            <a:endParaRPr b="1" i="0" sz="2800" u="none" cap="none" strike="noStrike">
              <a:solidFill>
                <a:srgbClr val="FF8022"/>
              </a:solidFill>
              <a:latin typeface="Lato Black"/>
              <a:ea typeface="Lato Black"/>
              <a:cs typeface="Lato Black"/>
              <a:sym typeface="Lato Black"/>
            </a:endParaRPr>
          </a:p>
        </p:txBody>
      </p:sp>
      <p:sp>
        <p:nvSpPr>
          <p:cNvPr id="341" name="Google Shape;341;p10"/>
          <p:cNvSpPr txBox="1"/>
          <p:nvPr/>
        </p:nvSpPr>
        <p:spPr>
          <a:xfrm>
            <a:off x="152450" y="738300"/>
            <a:ext cx="9144000" cy="780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First job, already employed or recruiting a team? </a:t>
            </a:r>
            <a:endParaRPr b="0" i="0" sz="18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800"/>
              <a:buFont typeface="Arial"/>
              <a:buNone/>
            </a:pPr>
            <a:r>
              <a:rPr b="0" i="0" lang="en-GB" sz="1800" u="none" cap="none" strike="noStrike">
                <a:solidFill>
                  <a:schemeClr val="lt1"/>
                </a:solidFill>
                <a:latin typeface="Lato Black"/>
                <a:ea typeface="Lato Black"/>
                <a:cs typeface="Lato Black"/>
                <a:sym typeface="Lato Black"/>
              </a:rPr>
              <a:t>What is the minimum a person should be getting paid?</a:t>
            </a:r>
            <a:endParaRPr b="0" i="0" sz="1800" u="none" cap="none" strike="noStrike">
              <a:solidFill>
                <a:schemeClr val="lt1"/>
              </a:solidFill>
              <a:latin typeface="Lato Black"/>
              <a:ea typeface="Lato Black"/>
              <a:cs typeface="Lato Black"/>
              <a:sym typeface="Lato Black"/>
            </a:endParaRPr>
          </a:p>
        </p:txBody>
      </p:sp>
      <p:sp>
        <p:nvSpPr>
          <p:cNvPr id="342" name="Google Shape;342;p10"/>
          <p:cNvSpPr txBox="1"/>
          <p:nvPr/>
        </p:nvSpPr>
        <p:spPr>
          <a:xfrm>
            <a:off x="266325" y="4472125"/>
            <a:ext cx="60882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lt1"/>
                </a:solidFill>
                <a:latin typeface="Lato"/>
                <a:ea typeface="Lato"/>
                <a:cs typeface="Lato"/>
                <a:sym typeface="Lato"/>
              </a:rPr>
              <a:t>For a full guide to national minimum and living wage rates see: </a:t>
            </a:r>
            <a:r>
              <a:rPr b="0" i="0" lang="en-GB" sz="1400" u="sng" cap="none" strike="noStrike">
                <a:solidFill>
                  <a:schemeClr val="folHlink"/>
                </a:solidFill>
                <a:latin typeface="Lato"/>
                <a:ea typeface="Lato"/>
                <a:cs typeface="Lato"/>
                <a:sym typeface="Lato"/>
                <a:hlinkClick r:id="rId3">
                  <a:extLst>
                    <a:ext uri="{A12FA001-AC4F-418D-AE19-62706E023703}">
                      <ahyp:hlinkClr val="tx"/>
                    </a:ext>
                  </a:extLst>
                </a:hlinkClick>
              </a:rPr>
              <a:t>https://www.gov.uk/national-minimum-wage-rates</a:t>
            </a:r>
            <a:endParaRPr b="0" i="0" sz="14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343" name="Google Shape;343;p10"/>
          <p:cNvSpPr/>
          <p:nvPr/>
        </p:nvSpPr>
        <p:spPr>
          <a:xfrm>
            <a:off x="1784875" y="2057400"/>
            <a:ext cx="1983000" cy="1977600"/>
          </a:xfrm>
          <a:prstGeom prst="ellipse">
            <a:avLst/>
          </a:prstGeom>
          <a:solidFill>
            <a:srgbClr val="F9CB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Lato"/>
              <a:ea typeface="Lato"/>
              <a:cs typeface="Lato"/>
              <a:sym typeface="Lato"/>
            </a:endParaRPr>
          </a:p>
        </p:txBody>
      </p:sp>
      <p:sp>
        <p:nvSpPr>
          <p:cNvPr id="344" name="Google Shape;344;p10"/>
          <p:cNvSpPr/>
          <p:nvPr/>
        </p:nvSpPr>
        <p:spPr>
          <a:xfrm>
            <a:off x="190125" y="2333775"/>
            <a:ext cx="1407300" cy="1451100"/>
          </a:xfrm>
          <a:prstGeom prst="ellipse">
            <a:avLst/>
          </a:prstGeom>
          <a:solidFill>
            <a:srgbClr val="F9CB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10"/>
          <p:cNvSpPr/>
          <p:nvPr/>
        </p:nvSpPr>
        <p:spPr>
          <a:xfrm>
            <a:off x="3914175" y="1894713"/>
            <a:ext cx="2320200" cy="2445000"/>
          </a:xfrm>
          <a:prstGeom prst="ellipse">
            <a:avLst/>
          </a:prstGeom>
          <a:solidFill>
            <a:srgbClr val="F9CB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10"/>
          <p:cNvSpPr/>
          <p:nvPr/>
        </p:nvSpPr>
        <p:spPr>
          <a:xfrm>
            <a:off x="6380675" y="1634325"/>
            <a:ext cx="2653500" cy="2705400"/>
          </a:xfrm>
          <a:prstGeom prst="ellipse">
            <a:avLst/>
          </a:prstGeom>
          <a:solidFill>
            <a:srgbClr val="F9CB9C"/>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10"/>
          <p:cNvSpPr txBox="1"/>
          <p:nvPr/>
        </p:nvSpPr>
        <p:spPr>
          <a:xfrm>
            <a:off x="219675" y="2563575"/>
            <a:ext cx="1377600" cy="1123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Apprentice / Under 18</a:t>
            </a:r>
            <a:endParaRPr b="1" i="0" sz="18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Lato"/>
                <a:ea typeface="Lato"/>
                <a:cs typeface="Lato"/>
                <a:sym typeface="Lato"/>
              </a:rPr>
              <a:t>£4.81</a:t>
            </a:r>
            <a:endParaRPr b="1" i="0" sz="2500" u="none" cap="none" strike="noStrike">
              <a:solidFill>
                <a:schemeClr val="dk1"/>
              </a:solidFill>
              <a:latin typeface="Lato"/>
              <a:ea typeface="Lato"/>
              <a:cs typeface="Lato"/>
              <a:sym typeface="Lato"/>
            </a:endParaRPr>
          </a:p>
        </p:txBody>
      </p:sp>
      <p:sp>
        <p:nvSpPr>
          <p:cNvPr id="348" name="Google Shape;348;p10"/>
          <p:cNvSpPr txBox="1"/>
          <p:nvPr/>
        </p:nvSpPr>
        <p:spPr>
          <a:xfrm>
            <a:off x="2075625" y="2709675"/>
            <a:ext cx="1377600" cy="831300"/>
          </a:xfrm>
          <a:prstGeom prst="rect">
            <a:avLst/>
          </a:prstGeom>
          <a:solidFill>
            <a:srgbClr val="F9CB9C"/>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GB" sz="1800" u="none" cap="none" strike="noStrike">
                <a:solidFill>
                  <a:schemeClr val="dk1"/>
                </a:solidFill>
                <a:latin typeface="Lato"/>
                <a:ea typeface="Lato"/>
                <a:cs typeface="Lato"/>
                <a:sym typeface="Lato"/>
              </a:rPr>
              <a:t>Aged 18-20</a:t>
            </a:r>
            <a:endParaRPr b="1" i="0" sz="18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chemeClr val="dk1"/>
              </a:buClr>
              <a:buSzPts val="1100"/>
              <a:buFont typeface="Arial"/>
              <a:buNone/>
            </a:pPr>
            <a:r>
              <a:rPr b="1" i="0" lang="en-GB" sz="2400" u="none" cap="none" strike="noStrike">
                <a:solidFill>
                  <a:schemeClr val="dk1"/>
                </a:solidFill>
                <a:latin typeface="Lato"/>
                <a:ea typeface="Lato"/>
                <a:cs typeface="Lato"/>
                <a:sym typeface="Lato"/>
              </a:rPr>
              <a:t>£6.83</a:t>
            </a:r>
            <a:endParaRPr b="1" i="0" sz="2400" u="none" cap="none" strike="noStrike">
              <a:solidFill>
                <a:schemeClr val="dk1"/>
              </a:solidFill>
              <a:latin typeface="Lato"/>
              <a:ea typeface="Lato"/>
              <a:cs typeface="Lato"/>
              <a:sym typeface="Lato"/>
            </a:endParaRPr>
          </a:p>
        </p:txBody>
      </p:sp>
      <p:sp>
        <p:nvSpPr>
          <p:cNvPr id="349" name="Google Shape;349;p10"/>
          <p:cNvSpPr txBox="1"/>
          <p:nvPr/>
        </p:nvSpPr>
        <p:spPr>
          <a:xfrm>
            <a:off x="4341250" y="2667475"/>
            <a:ext cx="1377600" cy="831300"/>
          </a:xfrm>
          <a:prstGeom prst="rect">
            <a:avLst/>
          </a:prstGeom>
          <a:solidFill>
            <a:srgbClr val="F9CB9C"/>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Aged 21-22</a:t>
            </a:r>
            <a:endParaRPr b="1" i="0" sz="18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Lato"/>
                <a:ea typeface="Lato"/>
                <a:cs typeface="Lato"/>
                <a:sym typeface="Lato"/>
              </a:rPr>
              <a:t>£9.18</a:t>
            </a:r>
            <a:endParaRPr b="1" i="0" sz="2400" u="none" cap="none" strike="noStrike">
              <a:solidFill>
                <a:schemeClr val="dk1"/>
              </a:solidFill>
              <a:latin typeface="Lato"/>
              <a:ea typeface="Lato"/>
              <a:cs typeface="Lato"/>
              <a:sym typeface="Lato"/>
            </a:endParaRPr>
          </a:p>
        </p:txBody>
      </p:sp>
      <p:sp>
        <p:nvSpPr>
          <p:cNvPr id="350" name="Google Shape;350;p10"/>
          <p:cNvSpPr txBox="1"/>
          <p:nvPr/>
        </p:nvSpPr>
        <p:spPr>
          <a:xfrm>
            <a:off x="7008250" y="2563575"/>
            <a:ext cx="1377600" cy="831300"/>
          </a:xfrm>
          <a:prstGeom prst="rect">
            <a:avLst/>
          </a:prstGeom>
          <a:solidFill>
            <a:srgbClr val="F9CB9C"/>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dk1"/>
                </a:solidFill>
                <a:latin typeface="Lato"/>
                <a:ea typeface="Lato"/>
                <a:cs typeface="Lato"/>
                <a:sym typeface="Lato"/>
              </a:rPr>
              <a:t>Aged 23+</a:t>
            </a:r>
            <a:endParaRPr b="1" i="0" sz="1800" u="none" cap="none" strike="noStrike">
              <a:solidFill>
                <a:schemeClr val="dk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400"/>
              <a:buFont typeface="Arial"/>
              <a:buNone/>
            </a:pPr>
            <a:r>
              <a:rPr b="1" i="0" lang="en-GB" sz="2400" u="none" cap="none" strike="noStrike">
                <a:solidFill>
                  <a:schemeClr val="dk1"/>
                </a:solidFill>
                <a:latin typeface="Lato"/>
                <a:ea typeface="Lato"/>
                <a:cs typeface="Lato"/>
                <a:sym typeface="Lato"/>
              </a:rPr>
              <a:t>£9.50</a:t>
            </a:r>
            <a:endParaRPr b="1" i="0" sz="2400" u="none" cap="none" strike="noStrike">
              <a:solidFill>
                <a:schemeClr val="dk1"/>
              </a:solidFill>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1"/>
          <p:cNvSpPr/>
          <p:nvPr/>
        </p:nvSpPr>
        <p:spPr>
          <a:xfrm>
            <a:off x="3209625" y="1852971"/>
            <a:ext cx="1578300" cy="943500"/>
          </a:xfrm>
          <a:prstGeom prst="flowChartMagneticTap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p:txBody>
      </p:sp>
      <p:sp>
        <p:nvSpPr>
          <p:cNvPr id="356" name="Google Shape;356;p11"/>
          <p:cNvSpPr/>
          <p:nvPr/>
        </p:nvSpPr>
        <p:spPr>
          <a:xfrm>
            <a:off x="5165611" y="1852971"/>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1" i="0" sz="1400" u="none" cap="none" strike="noStrike">
              <a:solidFill>
                <a:srgbClr val="FFFFFF"/>
              </a:solidFill>
              <a:latin typeface="Lato"/>
              <a:ea typeface="Lato"/>
              <a:cs typeface="Lato"/>
              <a:sym typeface="Lato"/>
            </a:endParaRPr>
          </a:p>
        </p:txBody>
      </p:sp>
      <p:sp>
        <p:nvSpPr>
          <p:cNvPr id="357" name="Google Shape;357;p11"/>
          <p:cNvSpPr/>
          <p:nvPr/>
        </p:nvSpPr>
        <p:spPr>
          <a:xfrm>
            <a:off x="7100002" y="1819724"/>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(C) An amount paid to a person for the hours that they actually work </a:t>
            </a:r>
            <a:endParaRPr b="0" i="0" sz="1000" u="none" cap="none" strike="noStrike">
              <a:solidFill>
                <a:schemeClr val="lt1"/>
              </a:solidFill>
              <a:latin typeface="Lato"/>
              <a:ea typeface="Lato"/>
              <a:cs typeface="Lato"/>
              <a:sym typeface="Lato"/>
            </a:endParaRPr>
          </a:p>
        </p:txBody>
      </p:sp>
      <p:sp>
        <p:nvSpPr>
          <p:cNvPr id="358" name="Google Shape;358;p11"/>
          <p:cNvSpPr/>
          <p:nvPr/>
        </p:nvSpPr>
        <p:spPr>
          <a:xfrm>
            <a:off x="3209625" y="2931823"/>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359" name="Google Shape;359;p11"/>
          <p:cNvSpPr/>
          <p:nvPr/>
        </p:nvSpPr>
        <p:spPr>
          <a:xfrm>
            <a:off x="5217096" y="2931823"/>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(E) An amount of money added to wages as a reward for good performance</a:t>
            </a:r>
            <a:endParaRPr b="0" i="0" sz="1000" u="none" cap="none" strike="noStrike">
              <a:solidFill>
                <a:schemeClr val="lt1"/>
              </a:solidFill>
              <a:latin typeface="Lato"/>
              <a:ea typeface="Lato"/>
              <a:cs typeface="Lato"/>
              <a:sym typeface="Lato"/>
            </a:endParaRPr>
          </a:p>
        </p:txBody>
      </p:sp>
      <p:sp>
        <p:nvSpPr>
          <p:cNvPr id="360" name="Google Shape;360;p11"/>
          <p:cNvSpPr/>
          <p:nvPr/>
        </p:nvSpPr>
        <p:spPr>
          <a:xfrm>
            <a:off x="7194822" y="2936624"/>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361" name="Google Shape;361;p11"/>
          <p:cNvSpPr/>
          <p:nvPr/>
        </p:nvSpPr>
        <p:spPr>
          <a:xfrm>
            <a:off x="3209625" y="3942937"/>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rgbClr val="FFFFFF"/>
                </a:solidFill>
                <a:latin typeface="Lato"/>
                <a:ea typeface="Lato"/>
                <a:cs typeface="Lato"/>
                <a:sym typeface="Lato"/>
              </a:rPr>
              <a:t>(G) Mandatory payments people have to make to the government</a:t>
            </a:r>
            <a:endParaRPr b="0" i="0" sz="1000" u="none" cap="none" strike="noStrike">
              <a:solidFill>
                <a:srgbClr val="FFFFFF"/>
              </a:solidFill>
              <a:latin typeface="Lato"/>
              <a:ea typeface="Lato"/>
              <a:cs typeface="Lato"/>
              <a:sym typeface="Lato"/>
            </a:endParaRPr>
          </a:p>
        </p:txBody>
      </p:sp>
      <p:sp>
        <p:nvSpPr>
          <p:cNvPr id="362" name="Google Shape;362;p11"/>
          <p:cNvSpPr/>
          <p:nvPr/>
        </p:nvSpPr>
        <p:spPr>
          <a:xfrm>
            <a:off x="5166259" y="3942937"/>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Roboto"/>
                <a:ea typeface="Roboto"/>
                <a:cs typeface="Roboto"/>
                <a:sym typeface="Roboto"/>
              </a:rPr>
              <a:t>(H) The minimum pay per hour all workers are entitled to</a:t>
            </a:r>
            <a:endParaRPr b="0" i="0" sz="1000" u="none" cap="none" strike="noStrike">
              <a:solidFill>
                <a:schemeClr val="lt1"/>
              </a:solidFill>
              <a:latin typeface="Lato"/>
              <a:ea typeface="Lato"/>
              <a:cs typeface="Lato"/>
              <a:sym typeface="Lato"/>
            </a:endParaRPr>
          </a:p>
        </p:txBody>
      </p:sp>
      <p:sp>
        <p:nvSpPr>
          <p:cNvPr id="363" name="Google Shape;363;p11"/>
          <p:cNvSpPr txBox="1"/>
          <p:nvPr/>
        </p:nvSpPr>
        <p:spPr>
          <a:xfrm>
            <a:off x="447325" y="427750"/>
            <a:ext cx="7262400" cy="9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What key terms did you find?</a:t>
            </a:r>
            <a:endParaRPr b="1" i="0" sz="2900" u="none" cap="none" strike="noStrike">
              <a:solidFill>
                <a:srgbClr val="FF8022"/>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rPr b="0" i="0" lang="en-GB" sz="2700" u="none" cap="none" strike="noStrike">
                <a:solidFill>
                  <a:schemeClr val="lt1"/>
                </a:solidFill>
                <a:latin typeface="Lato"/>
                <a:ea typeface="Lato"/>
                <a:cs typeface="Lato"/>
                <a:sym typeface="Lato"/>
              </a:rPr>
              <a:t>Match the words to their definitions</a:t>
            </a:r>
            <a:endParaRPr b="0" i="0" sz="2700" u="none" cap="none" strike="noStrike">
              <a:solidFill>
                <a:schemeClr val="lt1"/>
              </a:solidFill>
              <a:latin typeface="Lato Black"/>
              <a:ea typeface="Lato Black"/>
              <a:cs typeface="Lato Black"/>
              <a:sym typeface="Lato Black"/>
            </a:endParaRPr>
          </a:p>
        </p:txBody>
      </p:sp>
      <p:sp>
        <p:nvSpPr>
          <p:cNvPr id="364" name="Google Shape;364;p11"/>
          <p:cNvSpPr txBox="1"/>
          <p:nvPr/>
        </p:nvSpPr>
        <p:spPr>
          <a:xfrm>
            <a:off x="493875" y="1872675"/>
            <a:ext cx="2338200" cy="2770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Key terms</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Wage</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Salary</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Bonus</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Commission</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National minimum wage</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Taxes</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Freelancer</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Self-employed</a:t>
            </a:r>
            <a:endParaRPr b="1" i="0" sz="1500" u="none" cap="none" strike="noStrike">
              <a:solidFill>
                <a:schemeClr val="lt1"/>
              </a:solidFill>
              <a:latin typeface="Lato"/>
              <a:ea typeface="Lato"/>
              <a:cs typeface="Lato"/>
              <a:sym typeface="Lato"/>
            </a:endParaRPr>
          </a:p>
        </p:txBody>
      </p:sp>
      <p:sp>
        <p:nvSpPr>
          <p:cNvPr id="365" name="Google Shape;365;p11"/>
          <p:cNvSpPr txBox="1"/>
          <p:nvPr/>
        </p:nvSpPr>
        <p:spPr>
          <a:xfrm>
            <a:off x="5383800" y="1893875"/>
            <a:ext cx="1284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(B) The set amount a person is paid per year (per annum)</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p:txBody>
      </p:sp>
      <p:sp>
        <p:nvSpPr>
          <p:cNvPr id="366" name="Google Shape;366;p11"/>
          <p:cNvSpPr txBox="1"/>
          <p:nvPr/>
        </p:nvSpPr>
        <p:spPr>
          <a:xfrm>
            <a:off x="3356838" y="1924513"/>
            <a:ext cx="1284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(A) An amount you get  paid related to how much you sell</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p:txBody>
      </p:sp>
      <p:sp>
        <p:nvSpPr>
          <p:cNvPr id="367" name="Google Shape;367;p11"/>
          <p:cNvSpPr txBox="1"/>
          <p:nvPr/>
        </p:nvSpPr>
        <p:spPr>
          <a:xfrm>
            <a:off x="7396550" y="2965625"/>
            <a:ext cx="14343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(F) Someone who works as a freelancer or owns their own business and doesn’t have an employer</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11"/>
          <p:cNvSpPr txBox="1"/>
          <p:nvPr/>
        </p:nvSpPr>
        <p:spPr>
          <a:xfrm>
            <a:off x="3399050" y="2979775"/>
            <a:ext cx="1284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 (D) Type of self-employment that provides a variety of projects</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11"/>
          <p:cNvSpPr txBox="1"/>
          <p:nvPr>
            <p:ph idx="12" type="sldNum"/>
          </p:nvPr>
        </p:nvSpPr>
        <p:spPr>
          <a:xfrm>
            <a:off x="8684393" y="427748"/>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sz="1400"/>
              <a:t>12</a:t>
            </a:r>
            <a:endParaRPr sz="1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2"/>
          <p:cNvSpPr txBox="1"/>
          <p:nvPr/>
        </p:nvSpPr>
        <p:spPr>
          <a:xfrm>
            <a:off x="447325" y="427750"/>
            <a:ext cx="7262400" cy="9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What key terms did you find?</a:t>
            </a:r>
            <a:endParaRPr b="1" i="0" sz="2900" u="none" cap="none" strike="noStrike">
              <a:solidFill>
                <a:srgbClr val="FF8022"/>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rPr b="0" i="0" lang="en-GB" sz="2700" u="none" cap="none" strike="noStrike">
                <a:solidFill>
                  <a:schemeClr val="lt1"/>
                </a:solidFill>
                <a:latin typeface="Lato"/>
                <a:ea typeface="Lato"/>
                <a:cs typeface="Lato"/>
                <a:sym typeface="Lato"/>
              </a:rPr>
              <a:t>Match the words to their definitions</a:t>
            </a:r>
            <a:endParaRPr b="0" i="0" sz="2700" u="none" cap="none" strike="noStrike">
              <a:solidFill>
                <a:schemeClr val="lt1"/>
              </a:solidFill>
              <a:latin typeface="Lato Black"/>
              <a:ea typeface="Lato Black"/>
              <a:cs typeface="Lato Black"/>
              <a:sym typeface="Lato Black"/>
            </a:endParaRPr>
          </a:p>
        </p:txBody>
      </p:sp>
      <p:sp>
        <p:nvSpPr>
          <p:cNvPr id="375" name="Google Shape;375;p12"/>
          <p:cNvSpPr txBox="1"/>
          <p:nvPr/>
        </p:nvSpPr>
        <p:spPr>
          <a:xfrm>
            <a:off x="493875" y="1872675"/>
            <a:ext cx="2338200" cy="2770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Key terms</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(C)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Salary</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Bonus</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Commission</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National minimum wage</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Taxes</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Freelancer</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Self-employed</a:t>
            </a:r>
            <a:endParaRPr b="1" i="0" sz="1500" u="none" cap="none" strike="noStrike">
              <a:solidFill>
                <a:schemeClr val="lt1"/>
              </a:solidFill>
              <a:latin typeface="Lato"/>
              <a:ea typeface="Lato"/>
              <a:cs typeface="Lato"/>
              <a:sym typeface="Lato"/>
            </a:endParaRPr>
          </a:p>
        </p:txBody>
      </p:sp>
      <p:grpSp>
        <p:nvGrpSpPr>
          <p:cNvPr id="376" name="Google Shape;376;p12"/>
          <p:cNvGrpSpPr/>
          <p:nvPr/>
        </p:nvGrpSpPr>
        <p:grpSpPr>
          <a:xfrm>
            <a:off x="3209625" y="1819724"/>
            <a:ext cx="5621225" cy="3066713"/>
            <a:chOff x="3209625" y="1819724"/>
            <a:chExt cx="5621225" cy="3066713"/>
          </a:xfrm>
        </p:grpSpPr>
        <p:sp>
          <p:nvSpPr>
            <p:cNvPr id="377" name="Google Shape;377;p12"/>
            <p:cNvSpPr/>
            <p:nvPr/>
          </p:nvSpPr>
          <p:spPr>
            <a:xfrm>
              <a:off x="3209625" y="1852971"/>
              <a:ext cx="1578300" cy="943500"/>
            </a:xfrm>
            <a:prstGeom prst="flowChartMagneticTap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p:txBody>
        </p:sp>
        <p:sp>
          <p:nvSpPr>
            <p:cNvPr id="378" name="Google Shape;378;p12"/>
            <p:cNvSpPr/>
            <p:nvPr/>
          </p:nvSpPr>
          <p:spPr>
            <a:xfrm>
              <a:off x="5165611" y="1852971"/>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1" i="0" sz="1400" u="none" cap="none" strike="noStrike">
                <a:solidFill>
                  <a:srgbClr val="FFFFFF"/>
                </a:solidFill>
                <a:latin typeface="Lato"/>
                <a:ea typeface="Lato"/>
                <a:cs typeface="Lato"/>
                <a:sym typeface="Lato"/>
              </a:endParaRPr>
            </a:p>
          </p:txBody>
        </p:sp>
        <p:sp>
          <p:nvSpPr>
            <p:cNvPr id="379" name="Google Shape;379;p12"/>
            <p:cNvSpPr/>
            <p:nvPr/>
          </p:nvSpPr>
          <p:spPr>
            <a:xfrm>
              <a:off x="7100002" y="1819724"/>
              <a:ext cx="1578300" cy="943500"/>
            </a:xfrm>
            <a:prstGeom prst="flowChartMagneticTap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(C) An amount paid to a person for the hours that they actually work </a:t>
              </a:r>
              <a:endParaRPr b="0" i="0" sz="1000" u="none" cap="none" strike="noStrike">
                <a:solidFill>
                  <a:schemeClr val="accent2"/>
                </a:solidFill>
                <a:latin typeface="Lato"/>
                <a:ea typeface="Lato"/>
                <a:cs typeface="Lato"/>
                <a:sym typeface="Lato"/>
              </a:endParaRPr>
            </a:p>
          </p:txBody>
        </p:sp>
        <p:sp>
          <p:nvSpPr>
            <p:cNvPr id="380" name="Google Shape;380;p12"/>
            <p:cNvSpPr/>
            <p:nvPr/>
          </p:nvSpPr>
          <p:spPr>
            <a:xfrm>
              <a:off x="3209625" y="2931823"/>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381" name="Google Shape;381;p12"/>
            <p:cNvSpPr/>
            <p:nvPr/>
          </p:nvSpPr>
          <p:spPr>
            <a:xfrm>
              <a:off x="5217096" y="2931823"/>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(E) An amount of money added to wages as a reward for good performance</a:t>
              </a:r>
              <a:endParaRPr b="0" i="0" sz="1000" u="none" cap="none" strike="noStrike">
                <a:solidFill>
                  <a:schemeClr val="lt1"/>
                </a:solidFill>
                <a:latin typeface="Lato"/>
                <a:ea typeface="Lato"/>
                <a:cs typeface="Lato"/>
                <a:sym typeface="Lato"/>
              </a:endParaRPr>
            </a:p>
          </p:txBody>
        </p:sp>
        <p:sp>
          <p:nvSpPr>
            <p:cNvPr id="382" name="Google Shape;382;p12"/>
            <p:cNvSpPr/>
            <p:nvPr/>
          </p:nvSpPr>
          <p:spPr>
            <a:xfrm>
              <a:off x="7194822" y="2936624"/>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383" name="Google Shape;383;p12"/>
            <p:cNvSpPr/>
            <p:nvPr/>
          </p:nvSpPr>
          <p:spPr>
            <a:xfrm>
              <a:off x="3209625" y="3942937"/>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rgbClr val="FFFFFF"/>
                  </a:solidFill>
                  <a:latin typeface="Lato"/>
                  <a:ea typeface="Lato"/>
                  <a:cs typeface="Lato"/>
                  <a:sym typeface="Lato"/>
                </a:rPr>
                <a:t>(G) Mandatory payments people have to make to the government</a:t>
              </a:r>
              <a:endParaRPr b="0" i="0" sz="1000" u="none" cap="none" strike="noStrike">
                <a:solidFill>
                  <a:srgbClr val="FFFFFF"/>
                </a:solidFill>
                <a:latin typeface="Lato"/>
                <a:ea typeface="Lato"/>
                <a:cs typeface="Lato"/>
                <a:sym typeface="Lato"/>
              </a:endParaRPr>
            </a:p>
          </p:txBody>
        </p:sp>
        <p:sp>
          <p:nvSpPr>
            <p:cNvPr id="384" name="Google Shape;384;p12"/>
            <p:cNvSpPr/>
            <p:nvPr/>
          </p:nvSpPr>
          <p:spPr>
            <a:xfrm>
              <a:off x="5166259" y="3942937"/>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Roboto"/>
                  <a:ea typeface="Roboto"/>
                  <a:cs typeface="Roboto"/>
                  <a:sym typeface="Roboto"/>
                </a:rPr>
                <a:t>(H) The minimum pay per hour all workers are entitled to</a:t>
              </a:r>
              <a:endParaRPr b="0" i="0" sz="1000" u="none" cap="none" strike="noStrike">
                <a:solidFill>
                  <a:schemeClr val="lt1"/>
                </a:solidFill>
                <a:latin typeface="Lato"/>
                <a:ea typeface="Lato"/>
                <a:cs typeface="Lato"/>
                <a:sym typeface="Lato"/>
              </a:endParaRPr>
            </a:p>
          </p:txBody>
        </p:sp>
        <p:sp>
          <p:nvSpPr>
            <p:cNvPr id="385" name="Google Shape;385;p12"/>
            <p:cNvSpPr txBox="1"/>
            <p:nvPr/>
          </p:nvSpPr>
          <p:spPr>
            <a:xfrm>
              <a:off x="5383800" y="1893875"/>
              <a:ext cx="1284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(B)The set amount a person is paid per year (per annum)</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p:txBody>
        </p:sp>
        <p:sp>
          <p:nvSpPr>
            <p:cNvPr id="386" name="Google Shape;386;p12"/>
            <p:cNvSpPr txBox="1"/>
            <p:nvPr/>
          </p:nvSpPr>
          <p:spPr>
            <a:xfrm>
              <a:off x="3356838" y="1924513"/>
              <a:ext cx="1284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(A)An amount you get  paid related to how much you sell</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p:txBody>
        </p:sp>
        <p:sp>
          <p:nvSpPr>
            <p:cNvPr id="387" name="Google Shape;387;p12"/>
            <p:cNvSpPr txBox="1"/>
            <p:nvPr/>
          </p:nvSpPr>
          <p:spPr>
            <a:xfrm>
              <a:off x="7396550" y="2965625"/>
              <a:ext cx="14343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(F) Someone who works as a freelancer or owns their own business and doesn’t have an employer</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12"/>
            <p:cNvSpPr txBox="1"/>
            <p:nvPr/>
          </p:nvSpPr>
          <p:spPr>
            <a:xfrm>
              <a:off x="3399050" y="2979775"/>
              <a:ext cx="1284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 (D) Type of self-employment that provides a variety of projects</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89" name="Google Shape;389;p12"/>
          <p:cNvSpPr txBox="1"/>
          <p:nvPr>
            <p:ph idx="12" type="sldNum"/>
          </p:nvPr>
        </p:nvSpPr>
        <p:spPr>
          <a:xfrm>
            <a:off x="8684393" y="427748"/>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sz="1400"/>
              <a:t>13</a:t>
            </a:r>
            <a:endParaRPr sz="1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13"/>
          <p:cNvSpPr txBox="1"/>
          <p:nvPr/>
        </p:nvSpPr>
        <p:spPr>
          <a:xfrm>
            <a:off x="447325" y="427750"/>
            <a:ext cx="7262400" cy="9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What key terms did you find?</a:t>
            </a:r>
            <a:endParaRPr b="1" i="0" sz="2900" u="none" cap="none" strike="noStrike">
              <a:solidFill>
                <a:srgbClr val="FF8022"/>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rPr b="0" i="0" lang="en-GB" sz="2700" u="none" cap="none" strike="noStrike">
                <a:solidFill>
                  <a:schemeClr val="lt1"/>
                </a:solidFill>
                <a:latin typeface="Lato"/>
                <a:ea typeface="Lato"/>
                <a:cs typeface="Lato"/>
                <a:sym typeface="Lato"/>
              </a:rPr>
              <a:t>Match the words to their definitions</a:t>
            </a:r>
            <a:endParaRPr b="0" i="0" sz="2700" u="none" cap="none" strike="noStrike">
              <a:solidFill>
                <a:schemeClr val="lt1"/>
              </a:solidFill>
              <a:latin typeface="Lato Black"/>
              <a:ea typeface="Lato Black"/>
              <a:cs typeface="Lato Black"/>
              <a:sym typeface="Lato Black"/>
            </a:endParaRPr>
          </a:p>
        </p:txBody>
      </p:sp>
      <p:sp>
        <p:nvSpPr>
          <p:cNvPr id="395" name="Google Shape;395;p13"/>
          <p:cNvSpPr txBox="1"/>
          <p:nvPr/>
        </p:nvSpPr>
        <p:spPr>
          <a:xfrm>
            <a:off x="493875" y="1872675"/>
            <a:ext cx="2338200" cy="2770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Key terms</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(C)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(B) Salary</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Bonus</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Commission</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National minimum wage</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Taxes</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Freelancer</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Self-employed</a:t>
            </a:r>
            <a:endParaRPr b="1" i="0" sz="1500" u="none" cap="none" strike="noStrike">
              <a:solidFill>
                <a:schemeClr val="lt1"/>
              </a:solidFill>
              <a:latin typeface="Lato"/>
              <a:ea typeface="Lato"/>
              <a:cs typeface="Lato"/>
              <a:sym typeface="Lato"/>
            </a:endParaRPr>
          </a:p>
        </p:txBody>
      </p:sp>
      <p:grpSp>
        <p:nvGrpSpPr>
          <p:cNvPr id="396" name="Google Shape;396;p13"/>
          <p:cNvGrpSpPr/>
          <p:nvPr/>
        </p:nvGrpSpPr>
        <p:grpSpPr>
          <a:xfrm>
            <a:off x="3209625" y="1819724"/>
            <a:ext cx="5621225" cy="3066713"/>
            <a:chOff x="3209625" y="1819724"/>
            <a:chExt cx="5621225" cy="3066713"/>
          </a:xfrm>
        </p:grpSpPr>
        <p:sp>
          <p:nvSpPr>
            <p:cNvPr id="397" name="Google Shape;397;p13"/>
            <p:cNvSpPr/>
            <p:nvPr/>
          </p:nvSpPr>
          <p:spPr>
            <a:xfrm>
              <a:off x="3209625" y="1852971"/>
              <a:ext cx="1578300" cy="943500"/>
            </a:xfrm>
            <a:prstGeom prst="flowChartMagneticTap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p:txBody>
        </p:sp>
        <p:sp>
          <p:nvSpPr>
            <p:cNvPr id="398" name="Google Shape;398;p13"/>
            <p:cNvSpPr/>
            <p:nvPr/>
          </p:nvSpPr>
          <p:spPr>
            <a:xfrm>
              <a:off x="5165611"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1" i="0" sz="1400" u="none" cap="none" strike="noStrike">
                <a:solidFill>
                  <a:schemeClr val="accent2"/>
                </a:solidFill>
                <a:latin typeface="Lato"/>
                <a:ea typeface="Lato"/>
                <a:cs typeface="Lato"/>
                <a:sym typeface="Lato"/>
              </a:endParaRPr>
            </a:p>
          </p:txBody>
        </p:sp>
        <p:sp>
          <p:nvSpPr>
            <p:cNvPr id="399" name="Google Shape;399;p13"/>
            <p:cNvSpPr/>
            <p:nvPr/>
          </p:nvSpPr>
          <p:spPr>
            <a:xfrm>
              <a:off x="7100002" y="1819724"/>
              <a:ext cx="1578300" cy="943500"/>
            </a:xfrm>
            <a:prstGeom prst="flowChartMagneticTap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(C) An amount paid to a person for the hours that they actually work </a:t>
              </a:r>
              <a:endParaRPr b="0" i="0" sz="1000" u="none" cap="none" strike="noStrike">
                <a:solidFill>
                  <a:schemeClr val="accent2"/>
                </a:solidFill>
                <a:latin typeface="Lato"/>
                <a:ea typeface="Lato"/>
                <a:cs typeface="Lato"/>
                <a:sym typeface="Lato"/>
              </a:endParaRPr>
            </a:p>
          </p:txBody>
        </p:sp>
        <p:sp>
          <p:nvSpPr>
            <p:cNvPr id="400" name="Google Shape;400;p13"/>
            <p:cNvSpPr/>
            <p:nvPr/>
          </p:nvSpPr>
          <p:spPr>
            <a:xfrm>
              <a:off x="3209625" y="2931823"/>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401" name="Google Shape;401;p13"/>
            <p:cNvSpPr/>
            <p:nvPr/>
          </p:nvSpPr>
          <p:spPr>
            <a:xfrm>
              <a:off x="5217096" y="2931823"/>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(E) An amount of money added to wages as a reward for good performance</a:t>
              </a:r>
              <a:endParaRPr b="0" i="0" sz="1000" u="none" cap="none" strike="noStrike">
                <a:solidFill>
                  <a:schemeClr val="lt1"/>
                </a:solidFill>
                <a:latin typeface="Lato"/>
                <a:ea typeface="Lato"/>
                <a:cs typeface="Lato"/>
                <a:sym typeface="Lato"/>
              </a:endParaRPr>
            </a:p>
          </p:txBody>
        </p:sp>
        <p:sp>
          <p:nvSpPr>
            <p:cNvPr id="402" name="Google Shape;402;p13"/>
            <p:cNvSpPr/>
            <p:nvPr/>
          </p:nvSpPr>
          <p:spPr>
            <a:xfrm>
              <a:off x="7194822" y="2936624"/>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403" name="Google Shape;403;p13"/>
            <p:cNvSpPr/>
            <p:nvPr/>
          </p:nvSpPr>
          <p:spPr>
            <a:xfrm>
              <a:off x="3209625" y="3942937"/>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rgbClr val="FFFFFF"/>
                  </a:solidFill>
                  <a:latin typeface="Lato"/>
                  <a:ea typeface="Lato"/>
                  <a:cs typeface="Lato"/>
                  <a:sym typeface="Lato"/>
                </a:rPr>
                <a:t>(G) Mandatory payments people have to make to the government</a:t>
              </a:r>
              <a:endParaRPr b="0" i="0" sz="1000" u="none" cap="none" strike="noStrike">
                <a:solidFill>
                  <a:srgbClr val="FFFFFF"/>
                </a:solidFill>
                <a:latin typeface="Lato"/>
                <a:ea typeface="Lato"/>
                <a:cs typeface="Lato"/>
                <a:sym typeface="Lato"/>
              </a:endParaRPr>
            </a:p>
          </p:txBody>
        </p:sp>
        <p:sp>
          <p:nvSpPr>
            <p:cNvPr id="404" name="Google Shape;404;p13"/>
            <p:cNvSpPr/>
            <p:nvPr/>
          </p:nvSpPr>
          <p:spPr>
            <a:xfrm>
              <a:off x="5166259" y="3942937"/>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Roboto"/>
                  <a:ea typeface="Roboto"/>
                  <a:cs typeface="Roboto"/>
                  <a:sym typeface="Roboto"/>
                </a:rPr>
                <a:t>(H) The minimum pay per hour all workers are entitled to</a:t>
              </a:r>
              <a:endParaRPr b="0" i="0" sz="1000" u="none" cap="none" strike="noStrike">
                <a:solidFill>
                  <a:schemeClr val="lt1"/>
                </a:solidFill>
                <a:latin typeface="Lato"/>
                <a:ea typeface="Lato"/>
                <a:cs typeface="Lato"/>
                <a:sym typeface="Lato"/>
              </a:endParaRPr>
            </a:p>
          </p:txBody>
        </p:sp>
        <p:sp>
          <p:nvSpPr>
            <p:cNvPr id="405" name="Google Shape;405;p13"/>
            <p:cNvSpPr txBox="1"/>
            <p:nvPr/>
          </p:nvSpPr>
          <p:spPr>
            <a:xfrm>
              <a:off x="5383800" y="1970075"/>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(B)The set amount a person is paid per year (per annum)</a:t>
              </a:r>
              <a:endParaRPr b="0" i="0" sz="1000" u="none" cap="none" strike="noStrike">
                <a:solidFill>
                  <a:schemeClr val="accent2"/>
                </a:solidFill>
                <a:latin typeface="Lato"/>
                <a:ea typeface="Lato"/>
                <a:cs typeface="Lato"/>
                <a:sym typeface="Lato"/>
              </a:endParaRPr>
            </a:p>
          </p:txBody>
        </p:sp>
        <p:sp>
          <p:nvSpPr>
            <p:cNvPr id="406" name="Google Shape;406;p13"/>
            <p:cNvSpPr txBox="1"/>
            <p:nvPr/>
          </p:nvSpPr>
          <p:spPr>
            <a:xfrm>
              <a:off x="3356838" y="1924513"/>
              <a:ext cx="1284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(A)An amount you get  paid related to how much you sell</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p:txBody>
        </p:sp>
        <p:sp>
          <p:nvSpPr>
            <p:cNvPr id="407" name="Google Shape;407;p13"/>
            <p:cNvSpPr txBox="1"/>
            <p:nvPr/>
          </p:nvSpPr>
          <p:spPr>
            <a:xfrm>
              <a:off x="7396550" y="2965625"/>
              <a:ext cx="14343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(F) Someone who works as a freelancer or owns their own business and doesn’t have an employer</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13"/>
            <p:cNvSpPr txBox="1"/>
            <p:nvPr/>
          </p:nvSpPr>
          <p:spPr>
            <a:xfrm>
              <a:off x="3399050" y="2979775"/>
              <a:ext cx="1284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 (D) Type of self-employment that provides a variety of projects</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9" name="Google Shape;409;p13"/>
          <p:cNvSpPr txBox="1"/>
          <p:nvPr>
            <p:ph idx="12" type="sldNum"/>
          </p:nvPr>
        </p:nvSpPr>
        <p:spPr>
          <a:xfrm>
            <a:off x="8684393" y="427748"/>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sz="1400"/>
              <a:t>14</a:t>
            </a:r>
            <a:endParaRPr sz="1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14"/>
          <p:cNvSpPr txBox="1"/>
          <p:nvPr/>
        </p:nvSpPr>
        <p:spPr>
          <a:xfrm>
            <a:off x="447325" y="427750"/>
            <a:ext cx="7262400" cy="9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What key terms did you find?</a:t>
            </a:r>
            <a:endParaRPr b="1" i="0" sz="2900" u="none" cap="none" strike="noStrike">
              <a:solidFill>
                <a:srgbClr val="FF8022"/>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rPr b="0" i="0" lang="en-GB" sz="2700" u="none" cap="none" strike="noStrike">
                <a:solidFill>
                  <a:schemeClr val="lt1"/>
                </a:solidFill>
                <a:latin typeface="Lato"/>
                <a:ea typeface="Lato"/>
                <a:cs typeface="Lato"/>
                <a:sym typeface="Lato"/>
              </a:rPr>
              <a:t>Match the words to their definitions</a:t>
            </a:r>
            <a:endParaRPr b="0" i="0" sz="2700" u="none" cap="none" strike="noStrike">
              <a:solidFill>
                <a:schemeClr val="lt1"/>
              </a:solidFill>
              <a:latin typeface="Lato Black"/>
              <a:ea typeface="Lato Black"/>
              <a:cs typeface="Lato Black"/>
              <a:sym typeface="Lato Black"/>
            </a:endParaRPr>
          </a:p>
        </p:txBody>
      </p:sp>
      <p:sp>
        <p:nvSpPr>
          <p:cNvPr id="415" name="Google Shape;415;p14"/>
          <p:cNvSpPr txBox="1"/>
          <p:nvPr/>
        </p:nvSpPr>
        <p:spPr>
          <a:xfrm>
            <a:off x="493875" y="1872675"/>
            <a:ext cx="2338200" cy="2770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Key terms</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(C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(B) Salary</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(E) Bonus</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Commission</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National minimum wage</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Taxes</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Freelancer</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Self-employed</a:t>
            </a:r>
            <a:endParaRPr b="1" i="0" sz="1500" u="none" cap="none" strike="noStrike">
              <a:solidFill>
                <a:schemeClr val="lt1"/>
              </a:solidFill>
              <a:latin typeface="Lato"/>
              <a:ea typeface="Lato"/>
              <a:cs typeface="Lato"/>
              <a:sym typeface="Lato"/>
            </a:endParaRPr>
          </a:p>
        </p:txBody>
      </p:sp>
      <p:grpSp>
        <p:nvGrpSpPr>
          <p:cNvPr id="416" name="Google Shape;416;p14"/>
          <p:cNvGrpSpPr/>
          <p:nvPr/>
        </p:nvGrpSpPr>
        <p:grpSpPr>
          <a:xfrm>
            <a:off x="3209625" y="1819724"/>
            <a:ext cx="5621225" cy="3066713"/>
            <a:chOff x="3209625" y="1819724"/>
            <a:chExt cx="5621225" cy="3066713"/>
          </a:xfrm>
        </p:grpSpPr>
        <p:sp>
          <p:nvSpPr>
            <p:cNvPr id="417" name="Google Shape;417;p14"/>
            <p:cNvSpPr/>
            <p:nvPr/>
          </p:nvSpPr>
          <p:spPr>
            <a:xfrm>
              <a:off x="3209625" y="1852971"/>
              <a:ext cx="1578300" cy="943500"/>
            </a:xfrm>
            <a:prstGeom prst="flowChartMagneticTap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p:txBody>
        </p:sp>
        <p:sp>
          <p:nvSpPr>
            <p:cNvPr id="418" name="Google Shape;418;p14"/>
            <p:cNvSpPr/>
            <p:nvPr/>
          </p:nvSpPr>
          <p:spPr>
            <a:xfrm>
              <a:off x="5165611"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1" i="0" sz="1400" u="none" cap="none" strike="noStrike">
                <a:solidFill>
                  <a:schemeClr val="accent2"/>
                </a:solidFill>
                <a:latin typeface="Lato"/>
                <a:ea typeface="Lato"/>
                <a:cs typeface="Lato"/>
                <a:sym typeface="Lato"/>
              </a:endParaRPr>
            </a:p>
          </p:txBody>
        </p:sp>
        <p:sp>
          <p:nvSpPr>
            <p:cNvPr id="419" name="Google Shape;419;p14"/>
            <p:cNvSpPr/>
            <p:nvPr/>
          </p:nvSpPr>
          <p:spPr>
            <a:xfrm>
              <a:off x="7100002" y="1819724"/>
              <a:ext cx="1578300" cy="943500"/>
            </a:xfrm>
            <a:prstGeom prst="flowChartMagneticTap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(C) An amount paid to a person for the hours that they actually work </a:t>
              </a:r>
              <a:endParaRPr b="0" i="0" sz="1000" u="none" cap="none" strike="noStrike">
                <a:solidFill>
                  <a:schemeClr val="accent2"/>
                </a:solidFill>
                <a:latin typeface="Lato"/>
                <a:ea typeface="Lato"/>
                <a:cs typeface="Lato"/>
                <a:sym typeface="Lato"/>
              </a:endParaRPr>
            </a:p>
          </p:txBody>
        </p:sp>
        <p:sp>
          <p:nvSpPr>
            <p:cNvPr id="420" name="Google Shape;420;p14"/>
            <p:cNvSpPr/>
            <p:nvPr/>
          </p:nvSpPr>
          <p:spPr>
            <a:xfrm>
              <a:off x="3209625" y="2931823"/>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421" name="Google Shape;421;p14"/>
            <p:cNvSpPr/>
            <p:nvPr/>
          </p:nvSpPr>
          <p:spPr>
            <a:xfrm>
              <a:off x="5217096" y="2931823"/>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Lato"/>
                  <a:ea typeface="Lato"/>
                  <a:cs typeface="Lato"/>
                  <a:sym typeface="Lato"/>
                </a:rPr>
                <a:t>(E) An amount of money added to wages as a reward for good performance</a:t>
              </a:r>
              <a:endParaRPr b="0" i="0" sz="1000" u="none" cap="none" strike="noStrike">
                <a:solidFill>
                  <a:schemeClr val="accent2"/>
                </a:solidFill>
                <a:latin typeface="Lato"/>
                <a:ea typeface="Lato"/>
                <a:cs typeface="Lato"/>
                <a:sym typeface="Lato"/>
              </a:endParaRPr>
            </a:p>
          </p:txBody>
        </p:sp>
        <p:sp>
          <p:nvSpPr>
            <p:cNvPr id="422" name="Google Shape;422;p14"/>
            <p:cNvSpPr/>
            <p:nvPr/>
          </p:nvSpPr>
          <p:spPr>
            <a:xfrm>
              <a:off x="7194822" y="2936624"/>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423" name="Google Shape;423;p14"/>
            <p:cNvSpPr/>
            <p:nvPr/>
          </p:nvSpPr>
          <p:spPr>
            <a:xfrm>
              <a:off x="3209625" y="3942937"/>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rgbClr val="FFFFFF"/>
                  </a:solidFill>
                  <a:latin typeface="Lato"/>
                  <a:ea typeface="Lato"/>
                  <a:cs typeface="Lato"/>
                  <a:sym typeface="Lato"/>
                </a:rPr>
                <a:t>(G) Mandatory payments people have to make to the government</a:t>
              </a:r>
              <a:endParaRPr b="0" i="0" sz="1000" u="none" cap="none" strike="noStrike">
                <a:solidFill>
                  <a:srgbClr val="FFFFFF"/>
                </a:solidFill>
                <a:latin typeface="Lato"/>
                <a:ea typeface="Lato"/>
                <a:cs typeface="Lato"/>
                <a:sym typeface="Lato"/>
              </a:endParaRPr>
            </a:p>
          </p:txBody>
        </p:sp>
        <p:sp>
          <p:nvSpPr>
            <p:cNvPr id="424" name="Google Shape;424;p14"/>
            <p:cNvSpPr/>
            <p:nvPr/>
          </p:nvSpPr>
          <p:spPr>
            <a:xfrm>
              <a:off x="5166259" y="3942937"/>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Roboto"/>
                  <a:ea typeface="Roboto"/>
                  <a:cs typeface="Roboto"/>
                  <a:sym typeface="Roboto"/>
                </a:rPr>
                <a:t>(H) The minimum pay per hour all workers are entitled to</a:t>
              </a:r>
              <a:endParaRPr b="0" i="0" sz="1000" u="none" cap="none" strike="noStrike">
                <a:solidFill>
                  <a:schemeClr val="lt1"/>
                </a:solidFill>
                <a:latin typeface="Lato"/>
                <a:ea typeface="Lato"/>
                <a:cs typeface="Lato"/>
                <a:sym typeface="Lato"/>
              </a:endParaRPr>
            </a:p>
          </p:txBody>
        </p:sp>
        <p:sp>
          <p:nvSpPr>
            <p:cNvPr id="425" name="Google Shape;425;p14"/>
            <p:cNvSpPr txBox="1"/>
            <p:nvPr/>
          </p:nvSpPr>
          <p:spPr>
            <a:xfrm>
              <a:off x="5378238" y="2001475"/>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(B)The set amount a person is paid per year (per annum)</a:t>
              </a:r>
              <a:endParaRPr b="0" i="0" sz="1000" u="none" cap="none" strike="noStrike">
                <a:solidFill>
                  <a:schemeClr val="accent2"/>
                </a:solidFill>
                <a:latin typeface="Lato"/>
                <a:ea typeface="Lato"/>
                <a:cs typeface="Lato"/>
                <a:sym typeface="Lato"/>
              </a:endParaRPr>
            </a:p>
          </p:txBody>
        </p:sp>
        <p:sp>
          <p:nvSpPr>
            <p:cNvPr id="426" name="Google Shape;426;p14"/>
            <p:cNvSpPr txBox="1"/>
            <p:nvPr/>
          </p:nvSpPr>
          <p:spPr>
            <a:xfrm>
              <a:off x="3356838" y="1924513"/>
              <a:ext cx="12840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(A)An amount you get  paid related to how much you sell</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Lato"/>
                <a:ea typeface="Lato"/>
                <a:cs typeface="Lato"/>
                <a:sym typeface="Lato"/>
              </a:endParaRPr>
            </a:p>
          </p:txBody>
        </p:sp>
        <p:sp>
          <p:nvSpPr>
            <p:cNvPr id="427" name="Google Shape;427;p14"/>
            <p:cNvSpPr txBox="1"/>
            <p:nvPr/>
          </p:nvSpPr>
          <p:spPr>
            <a:xfrm>
              <a:off x="7396550" y="2965625"/>
              <a:ext cx="14343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(F) Someone who works as a freelancer or owns their own business and doesn’t have an employer</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14"/>
            <p:cNvSpPr txBox="1"/>
            <p:nvPr/>
          </p:nvSpPr>
          <p:spPr>
            <a:xfrm>
              <a:off x="3399050" y="2979775"/>
              <a:ext cx="1284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 (D) Type of self-employment that provides a variety of projects</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9" name="Google Shape;429;p14"/>
          <p:cNvSpPr txBox="1"/>
          <p:nvPr>
            <p:ph idx="12" type="sldNum"/>
          </p:nvPr>
        </p:nvSpPr>
        <p:spPr>
          <a:xfrm>
            <a:off x="8684400" y="377725"/>
            <a:ext cx="459600" cy="2754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000"/>
              <a:buNone/>
            </a:pPr>
            <a:r>
              <a:rPr lang="en-GB" sz="1400">
                <a:latin typeface="Lato Black"/>
                <a:ea typeface="Lato Black"/>
                <a:cs typeface="Lato Black"/>
                <a:sym typeface="Lato Black"/>
              </a:rPr>
              <a:t>  </a:t>
            </a:r>
            <a:r>
              <a:rPr lang="en-GB" sz="1400"/>
              <a:t>15</a:t>
            </a:r>
            <a:endParaRPr sz="1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15"/>
          <p:cNvSpPr txBox="1"/>
          <p:nvPr/>
        </p:nvSpPr>
        <p:spPr>
          <a:xfrm>
            <a:off x="447325" y="427750"/>
            <a:ext cx="7262400" cy="9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What key terms did you find?</a:t>
            </a:r>
            <a:endParaRPr b="1" i="0" sz="2900" u="none" cap="none" strike="noStrike">
              <a:solidFill>
                <a:srgbClr val="FF8022"/>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rPr b="0" i="0" lang="en-GB" sz="2700" u="none" cap="none" strike="noStrike">
                <a:solidFill>
                  <a:schemeClr val="lt1"/>
                </a:solidFill>
                <a:latin typeface="Lato"/>
                <a:ea typeface="Lato"/>
                <a:cs typeface="Lato"/>
                <a:sym typeface="Lato"/>
              </a:rPr>
              <a:t>Match the words to their definitions</a:t>
            </a:r>
            <a:endParaRPr b="0" i="0" sz="2700" u="none" cap="none" strike="noStrike">
              <a:solidFill>
                <a:schemeClr val="lt1"/>
              </a:solidFill>
              <a:latin typeface="Lato Black"/>
              <a:ea typeface="Lato Black"/>
              <a:cs typeface="Lato Black"/>
              <a:sym typeface="Lato Black"/>
            </a:endParaRPr>
          </a:p>
        </p:txBody>
      </p:sp>
      <p:sp>
        <p:nvSpPr>
          <p:cNvPr id="435" name="Google Shape;435;p15"/>
          <p:cNvSpPr txBox="1"/>
          <p:nvPr/>
        </p:nvSpPr>
        <p:spPr>
          <a:xfrm>
            <a:off x="493875" y="1872675"/>
            <a:ext cx="2338200" cy="2770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Key terms</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(C)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(B) Salary</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(E) Bonus</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(A) Commission</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National minimum wage</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Taxes</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Freelancer</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Self-employed</a:t>
            </a:r>
            <a:endParaRPr b="1" i="0" sz="1500" u="none" cap="none" strike="noStrike">
              <a:solidFill>
                <a:schemeClr val="lt1"/>
              </a:solidFill>
              <a:latin typeface="Lato"/>
              <a:ea typeface="Lato"/>
              <a:cs typeface="Lato"/>
              <a:sym typeface="Lato"/>
            </a:endParaRPr>
          </a:p>
        </p:txBody>
      </p:sp>
      <p:grpSp>
        <p:nvGrpSpPr>
          <p:cNvPr id="436" name="Google Shape;436;p15"/>
          <p:cNvGrpSpPr/>
          <p:nvPr/>
        </p:nvGrpSpPr>
        <p:grpSpPr>
          <a:xfrm>
            <a:off x="3209625" y="1819724"/>
            <a:ext cx="5621225" cy="3066713"/>
            <a:chOff x="3209625" y="1819724"/>
            <a:chExt cx="5621225" cy="3066713"/>
          </a:xfrm>
        </p:grpSpPr>
        <p:sp>
          <p:nvSpPr>
            <p:cNvPr id="437" name="Google Shape;437;p15"/>
            <p:cNvSpPr/>
            <p:nvPr/>
          </p:nvSpPr>
          <p:spPr>
            <a:xfrm>
              <a:off x="3209625"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p:txBody>
        </p:sp>
        <p:sp>
          <p:nvSpPr>
            <p:cNvPr id="438" name="Google Shape;438;p15"/>
            <p:cNvSpPr/>
            <p:nvPr/>
          </p:nvSpPr>
          <p:spPr>
            <a:xfrm>
              <a:off x="5165611"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1" i="0" sz="1400" u="none" cap="none" strike="noStrike">
                <a:solidFill>
                  <a:schemeClr val="accent2"/>
                </a:solidFill>
                <a:latin typeface="Lato"/>
                <a:ea typeface="Lato"/>
                <a:cs typeface="Lato"/>
                <a:sym typeface="Lato"/>
              </a:endParaRPr>
            </a:p>
          </p:txBody>
        </p:sp>
        <p:sp>
          <p:nvSpPr>
            <p:cNvPr id="439" name="Google Shape;439;p15"/>
            <p:cNvSpPr/>
            <p:nvPr/>
          </p:nvSpPr>
          <p:spPr>
            <a:xfrm>
              <a:off x="7100002" y="1819724"/>
              <a:ext cx="1578300" cy="943500"/>
            </a:xfrm>
            <a:prstGeom prst="flowChartMagneticTap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(C) An amount paid to a person for the hours that they actually work </a:t>
              </a:r>
              <a:endParaRPr b="0" i="0" sz="1000" u="none" cap="none" strike="noStrike">
                <a:solidFill>
                  <a:schemeClr val="accent2"/>
                </a:solidFill>
                <a:latin typeface="Lato"/>
                <a:ea typeface="Lato"/>
                <a:cs typeface="Lato"/>
                <a:sym typeface="Lato"/>
              </a:endParaRPr>
            </a:p>
          </p:txBody>
        </p:sp>
        <p:sp>
          <p:nvSpPr>
            <p:cNvPr id="440" name="Google Shape;440;p15"/>
            <p:cNvSpPr/>
            <p:nvPr/>
          </p:nvSpPr>
          <p:spPr>
            <a:xfrm>
              <a:off x="3209625" y="2931823"/>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441" name="Google Shape;441;p15"/>
            <p:cNvSpPr/>
            <p:nvPr/>
          </p:nvSpPr>
          <p:spPr>
            <a:xfrm>
              <a:off x="5217096" y="2931823"/>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Lato"/>
                  <a:ea typeface="Lato"/>
                  <a:cs typeface="Lato"/>
                  <a:sym typeface="Lato"/>
                </a:rPr>
                <a:t>(E) An amount of money added to wages as a reward for good performance</a:t>
              </a:r>
              <a:endParaRPr b="0" i="0" sz="1000" u="none" cap="none" strike="noStrike">
                <a:solidFill>
                  <a:schemeClr val="accent2"/>
                </a:solidFill>
                <a:latin typeface="Lato"/>
                <a:ea typeface="Lato"/>
                <a:cs typeface="Lato"/>
                <a:sym typeface="Lato"/>
              </a:endParaRPr>
            </a:p>
          </p:txBody>
        </p:sp>
        <p:sp>
          <p:nvSpPr>
            <p:cNvPr id="442" name="Google Shape;442;p15"/>
            <p:cNvSpPr/>
            <p:nvPr/>
          </p:nvSpPr>
          <p:spPr>
            <a:xfrm>
              <a:off x="7194822" y="2936624"/>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443" name="Google Shape;443;p15"/>
            <p:cNvSpPr/>
            <p:nvPr/>
          </p:nvSpPr>
          <p:spPr>
            <a:xfrm>
              <a:off x="3209625" y="3942937"/>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rgbClr val="FFFFFF"/>
                  </a:solidFill>
                  <a:latin typeface="Lato"/>
                  <a:ea typeface="Lato"/>
                  <a:cs typeface="Lato"/>
                  <a:sym typeface="Lato"/>
                </a:rPr>
                <a:t>(G) Mandatory payments people have to make to the government</a:t>
              </a:r>
              <a:endParaRPr b="0" i="0" sz="1000" u="none" cap="none" strike="noStrike">
                <a:solidFill>
                  <a:srgbClr val="FFFFFF"/>
                </a:solidFill>
                <a:latin typeface="Lato"/>
                <a:ea typeface="Lato"/>
                <a:cs typeface="Lato"/>
                <a:sym typeface="Lato"/>
              </a:endParaRPr>
            </a:p>
          </p:txBody>
        </p:sp>
        <p:sp>
          <p:nvSpPr>
            <p:cNvPr id="444" name="Google Shape;444;p15"/>
            <p:cNvSpPr/>
            <p:nvPr/>
          </p:nvSpPr>
          <p:spPr>
            <a:xfrm>
              <a:off x="5166259" y="3942937"/>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Roboto"/>
                  <a:ea typeface="Roboto"/>
                  <a:cs typeface="Roboto"/>
                  <a:sym typeface="Roboto"/>
                </a:rPr>
                <a:t>(H) The minimum pay per hour all workers are entitled to</a:t>
              </a:r>
              <a:endParaRPr b="0" i="0" sz="1000" u="none" cap="none" strike="noStrike">
                <a:solidFill>
                  <a:schemeClr val="lt1"/>
                </a:solidFill>
                <a:latin typeface="Lato"/>
                <a:ea typeface="Lato"/>
                <a:cs typeface="Lato"/>
                <a:sym typeface="Lato"/>
              </a:endParaRPr>
            </a:p>
          </p:txBody>
        </p:sp>
        <p:sp>
          <p:nvSpPr>
            <p:cNvPr id="445" name="Google Shape;445;p15"/>
            <p:cNvSpPr txBox="1"/>
            <p:nvPr/>
          </p:nvSpPr>
          <p:spPr>
            <a:xfrm>
              <a:off x="5378238" y="1968225"/>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(B)The set amount a person is paid per year (per annum)</a:t>
              </a:r>
              <a:endParaRPr b="0" i="0" sz="1000" u="none" cap="none" strike="noStrike">
                <a:solidFill>
                  <a:schemeClr val="accent2"/>
                </a:solidFill>
                <a:latin typeface="Lato"/>
                <a:ea typeface="Lato"/>
                <a:cs typeface="Lato"/>
                <a:sym typeface="Lato"/>
              </a:endParaRPr>
            </a:p>
          </p:txBody>
        </p:sp>
        <p:sp>
          <p:nvSpPr>
            <p:cNvPr id="446" name="Google Shape;446;p15"/>
            <p:cNvSpPr txBox="1"/>
            <p:nvPr/>
          </p:nvSpPr>
          <p:spPr>
            <a:xfrm>
              <a:off x="3356825" y="2001463"/>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(A)An amount you get  paid related to how much you sell</a:t>
              </a:r>
              <a:endParaRPr b="0" i="0" sz="1000" u="none" cap="none" strike="noStrike">
                <a:solidFill>
                  <a:schemeClr val="accent2"/>
                </a:solidFill>
                <a:latin typeface="Lato"/>
                <a:ea typeface="Lato"/>
                <a:cs typeface="Lato"/>
                <a:sym typeface="Lato"/>
              </a:endParaRPr>
            </a:p>
          </p:txBody>
        </p:sp>
        <p:sp>
          <p:nvSpPr>
            <p:cNvPr id="447" name="Google Shape;447;p15"/>
            <p:cNvSpPr txBox="1"/>
            <p:nvPr/>
          </p:nvSpPr>
          <p:spPr>
            <a:xfrm>
              <a:off x="7396550" y="2965625"/>
              <a:ext cx="14343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(F) Someone who works as a freelancer or owns their own business and doesn’t have an employer</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15"/>
            <p:cNvSpPr txBox="1"/>
            <p:nvPr/>
          </p:nvSpPr>
          <p:spPr>
            <a:xfrm>
              <a:off x="3399050" y="2979775"/>
              <a:ext cx="1284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 (D) Type of self-employment that provides a variety of projects</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49" name="Google Shape;449;p15"/>
          <p:cNvSpPr txBox="1"/>
          <p:nvPr>
            <p:ph idx="12" type="sldNum"/>
          </p:nvPr>
        </p:nvSpPr>
        <p:spPr>
          <a:xfrm>
            <a:off x="8684393" y="427748"/>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sz="1400"/>
              <a:t>16</a:t>
            </a: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16"/>
          <p:cNvSpPr txBox="1"/>
          <p:nvPr/>
        </p:nvSpPr>
        <p:spPr>
          <a:xfrm>
            <a:off x="447325" y="427750"/>
            <a:ext cx="7262400" cy="9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What key terms did you find?</a:t>
            </a:r>
            <a:endParaRPr b="1" i="0" sz="2900" u="none" cap="none" strike="noStrike">
              <a:solidFill>
                <a:srgbClr val="FF8022"/>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rPr b="0" i="0" lang="en-GB" sz="2700" u="none" cap="none" strike="noStrike">
                <a:solidFill>
                  <a:schemeClr val="lt1"/>
                </a:solidFill>
                <a:latin typeface="Lato"/>
                <a:ea typeface="Lato"/>
                <a:cs typeface="Lato"/>
                <a:sym typeface="Lato"/>
              </a:rPr>
              <a:t>Match the words to their definitions</a:t>
            </a:r>
            <a:endParaRPr b="0" i="0" sz="2700" u="none" cap="none" strike="noStrike">
              <a:solidFill>
                <a:schemeClr val="lt1"/>
              </a:solidFill>
              <a:latin typeface="Lato Black"/>
              <a:ea typeface="Lato Black"/>
              <a:cs typeface="Lato Black"/>
              <a:sym typeface="Lato Black"/>
            </a:endParaRPr>
          </a:p>
        </p:txBody>
      </p:sp>
      <p:sp>
        <p:nvSpPr>
          <p:cNvPr id="455" name="Google Shape;455;p16"/>
          <p:cNvSpPr txBox="1"/>
          <p:nvPr/>
        </p:nvSpPr>
        <p:spPr>
          <a:xfrm>
            <a:off x="493875" y="1872675"/>
            <a:ext cx="2338200" cy="2770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Key terms</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(C )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(B)Salary</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(E) Bonus</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(A) Commission</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(H) National minimum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Taxes</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Freelancer</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Self-employed</a:t>
            </a:r>
            <a:endParaRPr b="1" i="0" sz="1500" u="none" cap="none" strike="noStrike">
              <a:solidFill>
                <a:schemeClr val="lt1"/>
              </a:solidFill>
              <a:latin typeface="Lato"/>
              <a:ea typeface="Lato"/>
              <a:cs typeface="Lato"/>
              <a:sym typeface="Lato"/>
            </a:endParaRPr>
          </a:p>
        </p:txBody>
      </p:sp>
      <p:sp>
        <p:nvSpPr>
          <p:cNvPr id="456" name="Google Shape;456;p16"/>
          <p:cNvSpPr txBox="1"/>
          <p:nvPr/>
        </p:nvSpPr>
        <p:spPr>
          <a:xfrm>
            <a:off x="479150" y="4851500"/>
            <a:ext cx="7457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Arial"/>
                <a:ea typeface="Arial"/>
                <a:cs typeface="Arial"/>
                <a:sym typeface="Arial"/>
              </a:rPr>
              <a:t>*This will be different depending on age. Learn more here: https://www.gov.uk/national-minimum-wage-rates </a:t>
            </a:r>
            <a:endParaRPr b="0" i="0" sz="1000" u="none" cap="none" strike="noStrike">
              <a:solidFill>
                <a:schemeClr val="lt1"/>
              </a:solidFill>
              <a:latin typeface="Arial"/>
              <a:ea typeface="Arial"/>
              <a:cs typeface="Arial"/>
              <a:sym typeface="Arial"/>
            </a:endParaRPr>
          </a:p>
        </p:txBody>
      </p:sp>
      <p:grpSp>
        <p:nvGrpSpPr>
          <p:cNvPr id="457" name="Google Shape;457;p16"/>
          <p:cNvGrpSpPr/>
          <p:nvPr/>
        </p:nvGrpSpPr>
        <p:grpSpPr>
          <a:xfrm>
            <a:off x="3209625" y="1819724"/>
            <a:ext cx="5621225" cy="3066713"/>
            <a:chOff x="3209625" y="1819724"/>
            <a:chExt cx="5621225" cy="3066713"/>
          </a:xfrm>
        </p:grpSpPr>
        <p:sp>
          <p:nvSpPr>
            <p:cNvPr id="458" name="Google Shape;458;p16"/>
            <p:cNvSpPr/>
            <p:nvPr/>
          </p:nvSpPr>
          <p:spPr>
            <a:xfrm>
              <a:off x="3209625"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p:txBody>
        </p:sp>
        <p:sp>
          <p:nvSpPr>
            <p:cNvPr id="459" name="Google Shape;459;p16"/>
            <p:cNvSpPr/>
            <p:nvPr/>
          </p:nvSpPr>
          <p:spPr>
            <a:xfrm>
              <a:off x="5165611"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1" i="0" sz="1400" u="none" cap="none" strike="noStrike">
                <a:solidFill>
                  <a:schemeClr val="accent2"/>
                </a:solidFill>
                <a:latin typeface="Lato"/>
                <a:ea typeface="Lato"/>
                <a:cs typeface="Lato"/>
                <a:sym typeface="Lato"/>
              </a:endParaRPr>
            </a:p>
          </p:txBody>
        </p:sp>
        <p:sp>
          <p:nvSpPr>
            <p:cNvPr id="460" name="Google Shape;460;p16"/>
            <p:cNvSpPr/>
            <p:nvPr/>
          </p:nvSpPr>
          <p:spPr>
            <a:xfrm>
              <a:off x="7100002" y="1819724"/>
              <a:ext cx="1578300" cy="943500"/>
            </a:xfrm>
            <a:prstGeom prst="flowChartMagneticTap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(C) An amount paid to a person for the hours that they actually work </a:t>
              </a:r>
              <a:endParaRPr b="0" i="0" sz="1000" u="none" cap="none" strike="noStrike">
                <a:solidFill>
                  <a:schemeClr val="accent2"/>
                </a:solidFill>
                <a:latin typeface="Lato"/>
                <a:ea typeface="Lato"/>
                <a:cs typeface="Lato"/>
                <a:sym typeface="Lato"/>
              </a:endParaRPr>
            </a:p>
          </p:txBody>
        </p:sp>
        <p:sp>
          <p:nvSpPr>
            <p:cNvPr id="461" name="Google Shape;461;p16"/>
            <p:cNvSpPr/>
            <p:nvPr/>
          </p:nvSpPr>
          <p:spPr>
            <a:xfrm>
              <a:off x="3209625" y="2931823"/>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462" name="Google Shape;462;p16"/>
            <p:cNvSpPr/>
            <p:nvPr/>
          </p:nvSpPr>
          <p:spPr>
            <a:xfrm>
              <a:off x="5217096" y="2931823"/>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Lato"/>
                  <a:ea typeface="Lato"/>
                  <a:cs typeface="Lato"/>
                  <a:sym typeface="Lato"/>
                </a:rPr>
                <a:t>(E) An amount of money added to wages as a reward for good performance</a:t>
              </a:r>
              <a:endParaRPr b="0" i="0" sz="1000" u="none" cap="none" strike="noStrike">
                <a:solidFill>
                  <a:schemeClr val="accent2"/>
                </a:solidFill>
                <a:latin typeface="Lato"/>
                <a:ea typeface="Lato"/>
                <a:cs typeface="Lato"/>
                <a:sym typeface="Lato"/>
              </a:endParaRPr>
            </a:p>
          </p:txBody>
        </p:sp>
        <p:sp>
          <p:nvSpPr>
            <p:cNvPr id="463" name="Google Shape;463;p16"/>
            <p:cNvSpPr/>
            <p:nvPr/>
          </p:nvSpPr>
          <p:spPr>
            <a:xfrm>
              <a:off x="7194822" y="2936624"/>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464" name="Google Shape;464;p16"/>
            <p:cNvSpPr/>
            <p:nvPr/>
          </p:nvSpPr>
          <p:spPr>
            <a:xfrm>
              <a:off x="3209625" y="3942937"/>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rgbClr val="FFFFFF"/>
                  </a:solidFill>
                  <a:latin typeface="Lato"/>
                  <a:ea typeface="Lato"/>
                  <a:cs typeface="Lato"/>
                  <a:sym typeface="Lato"/>
                </a:rPr>
                <a:t>(G) Mandatory payments people have to make to the government</a:t>
              </a:r>
              <a:endParaRPr b="0" i="0" sz="1000" u="none" cap="none" strike="noStrike">
                <a:solidFill>
                  <a:srgbClr val="FFFFFF"/>
                </a:solidFill>
                <a:latin typeface="Lato"/>
                <a:ea typeface="Lato"/>
                <a:cs typeface="Lato"/>
                <a:sym typeface="Lato"/>
              </a:endParaRPr>
            </a:p>
          </p:txBody>
        </p:sp>
        <p:sp>
          <p:nvSpPr>
            <p:cNvPr id="465" name="Google Shape;465;p16"/>
            <p:cNvSpPr/>
            <p:nvPr/>
          </p:nvSpPr>
          <p:spPr>
            <a:xfrm>
              <a:off x="5166259" y="3942937"/>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Roboto"/>
                  <a:ea typeface="Roboto"/>
                  <a:cs typeface="Roboto"/>
                  <a:sym typeface="Roboto"/>
                </a:rPr>
                <a:t>(H) The minimum pay per hour all workers are entitled to</a:t>
              </a:r>
              <a:endParaRPr b="0" i="0" sz="1000" u="none" cap="none" strike="noStrike">
                <a:solidFill>
                  <a:schemeClr val="accent2"/>
                </a:solidFill>
                <a:latin typeface="Lato"/>
                <a:ea typeface="Lato"/>
                <a:cs typeface="Lato"/>
                <a:sym typeface="Lato"/>
              </a:endParaRPr>
            </a:p>
          </p:txBody>
        </p:sp>
        <p:sp>
          <p:nvSpPr>
            <p:cNvPr id="466" name="Google Shape;466;p16"/>
            <p:cNvSpPr txBox="1"/>
            <p:nvPr/>
          </p:nvSpPr>
          <p:spPr>
            <a:xfrm>
              <a:off x="5378238" y="1968225"/>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(B)The set amount a person is paid per year (per annum)</a:t>
              </a:r>
              <a:endParaRPr b="0" i="0" sz="1000" u="none" cap="none" strike="noStrike">
                <a:solidFill>
                  <a:schemeClr val="accent2"/>
                </a:solidFill>
                <a:latin typeface="Lato"/>
                <a:ea typeface="Lato"/>
                <a:cs typeface="Lato"/>
                <a:sym typeface="Lato"/>
              </a:endParaRPr>
            </a:p>
          </p:txBody>
        </p:sp>
        <p:sp>
          <p:nvSpPr>
            <p:cNvPr id="467" name="Google Shape;467;p16"/>
            <p:cNvSpPr txBox="1"/>
            <p:nvPr/>
          </p:nvSpPr>
          <p:spPr>
            <a:xfrm>
              <a:off x="3356825" y="2001463"/>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(A)An amount you get  paid related to how much you sell</a:t>
              </a:r>
              <a:endParaRPr b="0" i="0" sz="1000" u="none" cap="none" strike="noStrike">
                <a:solidFill>
                  <a:schemeClr val="accent2"/>
                </a:solidFill>
                <a:latin typeface="Lato"/>
                <a:ea typeface="Lato"/>
                <a:cs typeface="Lato"/>
                <a:sym typeface="Lato"/>
              </a:endParaRPr>
            </a:p>
          </p:txBody>
        </p:sp>
        <p:sp>
          <p:nvSpPr>
            <p:cNvPr id="468" name="Google Shape;468;p16"/>
            <p:cNvSpPr txBox="1"/>
            <p:nvPr/>
          </p:nvSpPr>
          <p:spPr>
            <a:xfrm>
              <a:off x="7396550" y="2965625"/>
              <a:ext cx="14343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(F) Someone who works as a freelancer or owns their own business and doesn’t have an employer</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16"/>
            <p:cNvSpPr txBox="1"/>
            <p:nvPr/>
          </p:nvSpPr>
          <p:spPr>
            <a:xfrm>
              <a:off x="3399050" y="2979775"/>
              <a:ext cx="1284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 (D) Type of self-employment that provides a variety of projects</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0" name="Google Shape;470;p16"/>
          <p:cNvSpPr txBox="1"/>
          <p:nvPr>
            <p:ph idx="12" type="sldNum"/>
          </p:nvPr>
        </p:nvSpPr>
        <p:spPr>
          <a:xfrm>
            <a:off x="8684400" y="378475"/>
            <a:ext cx="459600" cy="275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sz="1400"/>
              <a:t>17</a:t>
            </a: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17"/>
          <p:cNvSpPr txBox="1"/>
          <p:nvPr>
            <p:ph idx="12" type="sldNum"/>
          </p:nvPr>
        </p:nvSpPr>
        <p:spPr>
          <a:xfrm>
            <a:off x="8676700" y="387575"/>
            <a:ext cx="473700" cy="2409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sz="1400"/>
              <a:t>18</a:t>
            </a:r>
            <a:endParaRPr sz="1400"/>
          </a:p>
        </p:txBody>
      </p:sp>
      <p:sp>
        <p:nvSpPr>
          <p:cNvPr id="476" name="Google Shape;476;p17"/>
          <p:cNvSpPr txBox="1"/>
          <p:nvPr/>
        </p:nvSpPr>
        <p:spPr>
          <a:xfrm>
            <a:off x="447325" y="427750"/>
            <a:ext cx="7262400" cy="9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What key terms did you find?</a:t>
            </a:r>
            <a:endParaRPr b="1" i="0" sz="2900" u="none" cap="none" strike="noStrike">
              <a:solidFill>
                <a:srgbClr val="FF8022"/>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rPr b="0" i="0" lang="en-GB" sz="2700" u="none" cap="none" strike="noStrike">
                <a:solidFill>
                  <a:schemeClr val="lt1"/>
                </a:solidFill>
                <a:latin typeface="Lato"/>
                <a:ea typeface="Lato"/>
                <a:cs typeface="Lato"/>
                <a:sym typeface="Lato"/>
              </a:rPr>
              <a:t>Match the words to their definitions</a:t>
            </a:r>
            <a:endParaRPr b="0" i="0" sz="2700" u="none" cap="none" strike="noStrike">
              <a:solidFill>
                <a:schemeClr val="lt1"/>
              </a:solidFill>
              <a:latin typeface="Lato Black"/>
              <a:ea typeface="Lato Black"/>
              <a:cs typeface="Lato Black"/>
              <a:sym typeface="Lato Black"/>
            </a:endParaRPr>
          </a:p>
        </p:txBody>
      </p:sp>
      <p:sp>
        <p:nvSpPr>
          <p:cNvPr id="477" name="Google Shape;477;p17"/>
          <p:cNvSpPr txBox="1"/>
          <p:nvPr/>
        </p:nvSpPr>
        <p:spPr>
          <a:xfrm>
            <a:off x="493875" y="1872675"/>
            <a:ext cx="2338200" cy="2770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Key terms</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(C )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(B)Salary</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(A) Bonus</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(E) Commission</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(H) National minimum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(G) Taxes </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Freelancer</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Self-employed</a:t>
            </a:r>
            <a:endParaRPr b="1" i="0" sz="1500" u="none" cap="none" strike="noStrike">
              <a:solidFill>
                <a:schemeClr val="lt1"/>
              </a:solidFill>
              <a:latin typeface="Lato"/>
              <a:ea typeface="Lato"/>
              <a:cs typeface="Lato"/>
              <a:sym typeface="Lato"/>
            </a:endParaRPr>
          </a:p>
        </p:txBody>
      </p:sp>
      <p:sp>
        <p:nvSpPr>
          <p:cNvPr id="478" name="Google Shape;478;p17"/>
          <p:cNvSpPr txBox="1"/>
          <p:nvPr/>
        </p:nvSpPr>
        <p:spPr>
          <a:xfrm>
            <a:off x="479150" y="4851500"/>
            <a:ext cx="7457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Arial"/>
                <a:ea typeface="Arial"/>
                <a:cs typeface="Arial"/>
                <a:sym typeface="Arial"/>
              </a:rPr>
              <a:t>*This will be different depending on age. Learn more here: https://www.gov.uk/national-minimum-wage-rates </a:t>
            </a:r>
            <a:endParaRPr b="0" i="0" sz="1000" u="none" cap="none" strike="noStrike">
              <a:solidFill>
                <a:schemeClr val="lt1"/>
              </a:solidFill>
              <a:latin typeface="Arial"/>
              <a:ea typeface="Arial"/>
              <a:cs typeface="Arial"/>
              <a:sym typeface="Arial"/>
            </a:endParaRPr>
          </a:p>
        </p:txBody>
      </p:sp>
      <p:grpSp>
        <p:nvGrpSpPr>
          <p:cNvPr id="479" name="Google Shape;479;p17"/>
          <p:cNvGrpSpPr/>
          <p:nvPr/>
        </p:nvGrpSpPr>
        <p:grpSpPr>
          <a:xfrm>
            <a:off x="3209625" y="1819724"/>
            <a:ext cx="5621225" cy="3066713"/>
            <a:chOff x="3209625" y="1819724"/>
            <a:chExt cx="5621225" cy="3066713"/>
          </a:xfrm>
        </p:grpSpPr>
        <p:sp>
          <p:nvSpPr>
            <p:cNvPr id="480" name="Google Shape;480;p17"/>
            <p:cNvSpPr/>
            <p:nvPr/>
          </p:nvSpPr>
          <p:spPr>
            <a:xfrm>
              <a:off x="3209625"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p:txBody>
        </p:sp>
        <p:sp>
          <p:nvSpPr>
            <p:cNvPr id="481" name="Google Shape;481;p17"/>
            <p:cNvSpPr/>
            <p:nvPr/>
          </p:nvSpPr>
          <p:spPr>
            <a:xfrm>
              <a:off x="5165611"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1" i="0" sz="1400" u="none" cap="none" strike="noStrike">
                <a:solidFill>
                  <a:schemeClr val="accent2"/>
                </a:solidFill>
                <a:latin typeface="Lato"/>
                <a:ea typeface="Lato"/>
                <a:cs typeface="Lato"/>
                <a:sym typeface="Lato"/>
              </a:endParaRPr>
            </a:p>
          </p:txBody>
        </p:sp>
        <p:sp>
          <p:nvSpPr>
            <p:cNvPr id="482" name="Google Shape;482;p17"/>
            <p:cNvSpPr/>
            <p:nvPr/>
          </p:nvSpPr>
          <p:spPr>
            <a:xfrm>
              <a:off x="7100002" y="1819724"/>
              <a:ext cx="1578300" cy="943500"/>
            </a:xfrm>
            <a:prstGeom prst="flowChartMagneticTap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(C) An amount paid to a person for the hours that they actually work </a:t>
              </a:r>
              <a:endParaRPr b="0" i="0" sz="1000" u="none" cap="none" strike="noStrike">
                <a:solidFill>
                  <a:schemeClr val="accent2"/>
                </a:solidFill>
                <a:latin typeface="Lato"/>
                <a:ea typeface="Lato"/>
                <a:cs typeface="Lato"/>
                <a:sym typeface="Lato"/>
              </a:endParaRPr>
            </a:p>
          </p:txBody>
        </p:sp>
        <p:sp>
          <p:nvSpPr>
            <p:cNvPr id="483" name="Google Shape;483;p17"/>
            <p:cNvSpPr/>
            <p:nvPr/>
          </p:nvSpPr>
          <p:spPr>
            <a:xfrm>
              <a:off x="3209625" y="2931823"/>
              <a:ext cx="1578300" cy="943500"/>
            </a:xfrm>
            <a:prstGeom prst="flowChartMagneticTap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484" name="Google Shape;484;p17"/>
            <p:cNvSpPr/>
            <p:nvPr/>
          </p:nvSpPr>
          <p:spPr>
            <a:xfrm>
              <a:off x="5217096" y="2931823"/>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Lato"/>
                  <a:ea typeface="Lato"/>
                  <a:cs typeface="Lato"/>
                  <a:sym typeface="Lato"/>
                </a:rPr>
                <a:t>(E) An amount of money added to wages as a reward for good performance</a:t>
              </a:r>
              <a:endParaRPr b="0" i="0" sz="1000" u="none" cap="none" strike="noStrike">
                <a:solidFill>
                  <a:schemeClr val="accent2"/>
                </a:solidFill>
                <a:latin typeface="Lato"/>
                <a:ea typeface="Lato"/>
                <a:cs typeface="Lato"/>
                <a:sym typeface="Lato"/>
              </a:endParaRPr>
            </a:p>
          </p:txBody>
        </p:sp>
        <p:sp>
          <p:nvSpPr>
            <p:cNvPr id="485" name="Google Shape;485;p17"/>
            <p:cNvSpPr/>
            <p:nvPr/>
          </p:nvSpPr>
          <p:spPr>
            <a:xfrm>
              <a:off x="7194822" y="2936624"/>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486" name="Google Shape;486;p17"/>
            <p:cNvSpPr/>
            <p:nvPr/>
          </p:nvSpPr>
          <p:spPr>
            <a:xfrm>
              <a:off x="3209625" y="3942937"/>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Lato"/>
                  <a:ea typeface="Lato"/>
                  <a:cs typeface="Lato"/>
                  <a:sym typeface="Lato"/>
                </a:rPr>
                <a:t>(G) Mandatory payments people have to make to the government</a:t>
              </a:r>
              <a:endParaRPr b="0" i="0" sz="1000" u="none" cap="none" strike="noStrike">
                <a:solidFill>
                  <a:schemeClr val="accent2"/>
                </a:solidFill>
                <a:latin typeface="Lato"/>
                <a:ea typeface="Lato"/>
                <a:cs typeface="Lato"/>
                <a:sym typeface="Lato"/>
              </a:endParaRPr>
            </a:p>
          </p:txBody>
        </p:sp>
        <p:sp>
          <p:nvSpPr>
            <p:cNvPr id="487" name="Google Shape;487;p17"/>
            <p:cNvSpPr/>
            <p:nvPr/>
          </p:nvSpPr>
          <p:spPr>
            <a:xfrm>
              <a:off x="5166259" y="3942937"/>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Roboto"/>
                  <a:ea typeface="Roboto"/>
                  <a:cs typeface="Roboto"/>
                  <a:sym typeface="Roboto"/>
                </a:rPr>
                <a:t>(H) The minimum pay per hour all workers are entitled to</a:t>
              </a:r>
              <a:endParaRPr b="0" i="0" sz="1000" u="none" cap="none" strike="noStrike">
                <a:solidFill>
                  <a:schemeClr val="accent2"/>
                </a:solidFill>
                <a:latin typeface="Lato"/>
                <a:ea typeface="Lato"/>
                <a:cs typeface="Lato"/>
                <a:sym typeface="Lato"/>
              </a:endParaRPr>
            </a:p>
          </p:txBody>
        </p:sp>
        <p:sp>
          <p:nvSpPr>
            <p:cNvPr id="488" name="Google Shape;488;p17"/>
            <p:cNvSpPr txBox="1"/>
            <p:nvPr/>
          </p:nvSpPr>
          <p:spPr>
            <a:xfrm>
              <a:off x="5378238" y="2001475"/>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(B)The set amount a person is paid per year (per annum)</a:t>
              </a:r>
              <a:endParaRPr b="0" i="0" sz="1000" u="none" cap="none" strike="noStrike">
                <a:solidFill>
                  <a:schemeClr val="accent2"/>
                </a:solidFill>
                <a:latin typeface="Lato"/>
                <a:ea typeface="Lato"/>
                <a:cs typeface="Lato"/>
                <a:sym typeface="Lato"/>
              </a:endParaRPr>
            </a:p>
          </p:txBody>
        </p:sp>
        <p:sp>
          <p:nvSpPr>
            <p:cNvPr id="489" name="Google Shape;489;p17"/>
            <p:cNvSpPr txBox="1"/>
            <p:nvPr/>
          </p:nvSpPr>
          <p:spPr>
            <a:xfrm>
              <a:off x="3356825" y="2001463"/>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(A)An amount you get  paid related to how much you sell</a:t>
              </a:r>
              <a:endParaRPr b="0" i="0" sz="1000" u="none" cap="none" strike="noStrike">
                <a:solidFill>
                  <a:schemeClr val="accent2"/>
                </a:solidFill>
                <a:latin typeface="Lato"/>
                <a:ea typeface="Lato"/>
                <a:cs typeface="Lato"/>
                <a:sym typeface="Lato"/>
              </a:endParaRPr>
            </a:p>
          </p:txBody>
        </p:sp>
        <p:sp>
          <p:nvSpPr>
            <p:cNvPr id="490" name="Google Shape;490;p17"/>
            <p:cNvSpPr txBox="1"/>
            <p:nvPr/>
          </p:nvSpPr>
          <p:spPr>
            <a:xfrm>
              <a:off x="7396550" y="2965625"/>
              <a:ext cx="14343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(F) Someone who works as a freelancer or owns their own business and doesn’t have an employer</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17"/>
            <p:cNvSpPr txBox="1"/>
            <p:nvPr/>
          </p:nvSpPr>
          <p:spPr>
            <a:xfrm>
              <a:off x="3399050" y="2979775"/>
              <a:ext cx="1284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Lato"/>
                  <a:ea typeface="Lato"/>
                  <a:cs typeface="Lato"/>
                  <a:sym typeface="Lato"/>
                </a:rPr>
                <a:t> (D) Type of self-employment that provides a variety of projects</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18"/>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sz="1400"/>
              <a:t>‹#›</a:t>
            </a:fld>
            <a:endParaRPr sz="1400"/>
          </a:p>
        </p:txBody>
      </p:sp>
      <p:sp>
        <p:nvSpPr>
          <p:cNvPr id="497" name="Google Shape;497;p18"/>
          <p:cNvSpPr txBox="1"/>
          <p:nvPr/>
        </p:nvSpPr>
        <p:spPr>
          <a:xfrm>
            <a:off x="447325" y="427750"/>
            <a:ext cx="7262400" cy="9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What key terms did you find?</a:t>
            </a:r>
            <a:endParaRPr b="1" i="0" sz="2900" u="none" cap="none" strike="noStrike">
              <a:solidFill>
                <a:srgbClr val="FF8022"/>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rPr b="0" i="0" lang="en-GB" sz="2700" u="none" cap="none" strike="noStrike">
                <a:solidFill>
                  <a:schemeClr val="lt1"/>
                </a:solidFill>
                <a:latin typeface="Lato"/>
                <a:ea typeface="Lato"/>
                <a:cs typeface="Lato"/>
                <a:sym typeface="Lato"/>
              </a:rPr>
              <a:t>Match the words to their definitions</a:t>
            </a:r>
            <a:endParaRPr b="0" i="0" sz="2700" u="none" cap="none" strike="noStrike">
              <a:solidFill>
                <a:schemeClr val="lt1"/>
              </a:solidFill>
              <a:latin typeface="Lato Black"/>
              <a:ea typeface="Lato Black"/>
              <a:cs typeface="Lato Black"/>
              <a:sym typeface="Lato Black"/>
            </a:endParaRPr>
          </a:p>
        </p:txBody>
      </p:sp>
      <p:sp>
        <p:nvSpPr>
          <p:cNvPr id="498" name="Google Shape;498;p18"/>
          <p:cNvSpPr txBox="1"/>
          <p:nvPr/>
        </p:nvSpPr>
        <p:spPr>
          <a:xfrm>
            <a:off x="493875" y="1872675"/>
            <a:ext cx="2338200" cy="2770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Key terms</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(C )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(B)Salary</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(A) Bonus</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(E) Commission</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(H) National minimum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(G) Taxes</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(D) Freelancer </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lt1"/>
              </a:buClr>
              <a:buSzPts val="1500"/>
              <a:buFont typeface="Lato"/>
              <a:buAutoNum type="arabicPeriod"/>
            </a:pPr>
            <a:r>
              <a:rPr b="1" i="0" lang="en-GB" sz="1500" u="none" cap="none" strike="noStrike">
                <a:solidFill>
                  <a:schemeClr val="lt1"/>
                </a:solidFill>
                <a:latin typeface="Lato"/>
                <a:ea typeface="Lato"/>
                <a:cs typeface="Lato"/>
                <a:sym typeface="Lato"/>
              </a:rPr>
              <a:t>(F) Self-employed</a:t>
            </a:r>
            <a:endParaRPr b="1" i="0" sz="1500" u="none" cap="none" strike="noStrike">
              <a:solidFill>
                <a:schemeClr val="lt1"/>
              </a:solidFill>
              <a:latin typeface="Lato"/>
              <a:ea typeface="Lato"/>
              <a:cs typeface="Lato"/>
              <a:sym typeface="Lato"/>
            </a:endParaRPr>
          </a:p>
        </p:txBody>
      </p:sp>
      <p:sp>
        <p:nvSpPr>
          <p:cNvPr id="499" name="Google Shape;499;p18"/>
          <p:cNvSpPr txBox="1"/>
          <p:nvPr/>
        </p:nvSpPr>
        <p:spPr>
          <a:xfrm>
            <a:off x="479150" y="4851500"/>
            <a:ext cx="7457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Arial"/>
                <a:ea typeface="Arial"/>
                <a:cs typeface="Arial"/>
                <a:sym typeface="Arial"/>
              </a:rPr>
              <a:t>*This will be different depending on age. Learn more here: https://www.gov.uk/national-minimum-wage-rates </a:t>
            </a:r>
            <a:endParaRPr b="0" i="0" sz="1000" u="none" cap="none" strike="noStrike">
              <a:solidFill>
                <a:schemeClr val="lt1"/>
              </a:solidFill>
              <a:latin typeface="Arial"/>
              <a:ea typeface="Arial"/>
              <a:cs typeface="Arial"/>
              <a:sym typeface="Arial"/>
            </a:endParaRPr>
          </a:p>
        </p:txBody>
      </p:sp>
      <p:grpSp>
        <p:nvGrpSpPr>
          <p:cNvPr id="500" name="Google Shape;500;p18"/>
          <p:cNvGrpSpPr/>
          <p:nvPr/>
        </p:nvGrpSpPr>
        <p:grpSpPr>
          <a:xfrm>
            <a:off x="3209625" y="1819724"/>
            <a:ext cx="5621225" cy="3066713"/>
            <a:chOff x="3209625" y="1819724"/>
            <a:chExt cx="5621225" cy="3066713"/>
          </a:xfrm>
        </p:grpSpPr>
        <p:sp>
          <p:nvSpPr>
            <p:cNvPr id="501" name="Google Shape;501;p18"/>
            <p:cNvSpPr/>
            <p:nvPr/>
          </p:nvSpPr>
          <p:spPr>
            <a:xfrm>
              <a:off x="3209625"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p:txBody>
        </p:sp>
        <p:sp>
          <p:nvSpPr>
            <p:cNvPr id="502" name="Google Shape;502;p18"/>
            <p:cNvSpPr/>
            <p:nvPr/>
          </p:nvSpPr>
          <p:spPr>
            <a:xfrm>
              <a:off x="5165611"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1" i="0" sz="1400" u="none" cap="none" strike="noStrike">
                <a:solidFill>
                  <a:schemeClr val="accent2"/>
                </a:solidFill>
                <a:latin typeface="Lato"/>
                <a:ea typeface="Lato"/>
                <a:cs typeface="Lato"/>
                <a:sym typeface="Lato"/>
              </a:endParaRPr>
            </a:p>
          </p:txBody>
        </p:sp>
        <p:sp>
          <p:nvSpPr>
            <p:cNvPr id="503" name="Google Shape;503;p18"/>
            <p:cNvSpPr/>
            <p:nvPr/>
          </p:nvSpPr>
          <p:spPr>
            <a:xfrm>
              <a:off x="7100002" y="1819724"/>
              <a:ext cx="1578300" cy="943500"/>
            </a:xfrm>
            <a:prstGeom prst="flowChartMagneticTap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(C) An amount paid to a person for the hours that they actually work </a:t>
              </a:r>
              <a:endParaRPr b="0" i="0" sz="1000" u="none" cap="none" strike="noStrike">
                <a:solidFill>
                  <a:schemeClr val="accent2"/>
                </a:solidFill>
                <a:latin typeface="Lato"/>
                <a:ea typeface="Lato"/>
                <a:cs typeface="Lato"/>
                <a:sym typeface="Lato"/>
              </a:endParaRPr>
            </a:p>
          </p:txBody>
        </p:sp>
        <p:sp>
          <p:nvSpPr>
            <p:cNvPr id="504" name="Google Shape;504;p18"/>
            <p:cNvSpPr/>
            <p:nvPr/>
          </p:nvSpPr>
          <p:spPr>
            <a:xfrm>
              <a:off x="3209625" y="2931823"/>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505" name="Google Shape;505;p18"/>
            <p:cNvSpPr/>
            <p:nvPr/>
          </p:nvSpPr>
          <p:spPr>
            <a:xfrm>
              <a:off x="5217096" y="2931823"/>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Lato"/>
                  <a:ea typeface="Lato"/>
                  <a:cs typeface="Lato"/>
                  <a:sym typeface="Lato"/>
                </a:rPr>
                <a:t>(E) An amount of money added to wages as a reward for good performance</a:t>
              </a:r>
              <a:endParaRPr b="0" i="0" sz="1000" u="none" cap="none" strike="noStrike">
                <a:solidFill>
                  <a:schemeClr val="accent2"/>
                </a:solidFill>
                <a:latin typeface="Lato"/>
                <a:ea typeface="Lato"/>
                <a:cs typeface="Lato"/>
                <a:sym typeface="Lato"/>
              </a:endParaRPr>
            </a:p>
          </p:txBody>
        </p:sp>
        <p:sp>
          <p:nvSpPr>
            <p:cNvPr id="506" name="Google Shape;506;p18"/>
            <p:cNvSpPr/>
            <p:nvPr/>
          </p:nvSpPr>
          <p:spPr>
            <a:xfrm>
              <a:off x="7194822" y="2936624"/>
              <a:ext cx="1578300" cy="943500"/>
            </a:xfrm>
            <a:prstGeom prst="flowChartMagneticTape">
              <a:avLst/>
            </a:prstGeom>
            <a:solidFill>
              <a:srgbClr val="FF802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507" name="Google Shape;507;p18"/>
            <p:cNvSpPr/>
            <p:nvPr/>
          </p:nvSpPr>
          <p:spPr>
            <a:xfrm>
              <a:off x="3209625" y="3942937"/>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Lato"/>
                  <a:ea typeface="Lato"/>
                  <a:cs typeface="Lato"/>
                  <a:sym typeface="Lato"/>
                </a:rPr>
                <a:t>(G) Mandatory payments people have to make to the government</a:t>
              </a:r>
              <a:endParaRPr b="0" i="0" sz="1000" u="none" cap="none" strike="noStrike">
                <a:solidFill>
                  <a:schemeClr val="accent2"/>
                </a:solidFill>
                <a:latin typeface="Lato"/>
                <a:ea typeface="Lato"/>
                <a:cs typeface="Lato"/>
                <a:sym typeface="Lato"/>
              </a:endParaRPr>
            </a:p>
          </p:txBody>
        </p:sp>
        <p:sp>
          <p:nvSpPr>
            <p:cNvPr id="508" name="Google Shape;508;p18"/>
            <p:cNvSpPr/>
            <p:nvPr/>
          </p:nvSpPr>
          <p:spPr>
            <a:xfrm>
              <a:off x="5166259" y="3942937"/>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Roboto"/>
                  <a:ea typeface="Roboto"/>
                  <a:cs typeface="Roboto"/>
                  <a:sym typeface="Roboto"/>
                </a:rPr>
                <a:t>(H) The minimum pay per hour all workers are entitled to</a:t>
              </a:r>
              <a:endParaRPr b="0" i="0" sz="1000" u="none" cap="none" strike="noStrike">
                <a:solidFill>
                  <a:schemeClr val="accent2"/>
                </a:solidFill>
                <a:latin typeface="Lato"/>
                <a:ea typeface="Lato"/>
                <a:cs typeface="Lato"/>
                <a:sym typeface="Lato"/>
              </a:endParaRPr>
            </a:p>
          </p:txBody>
        </p:sp>
        <p:sp>
          <p:nvSpPr>
            <p:cNvPr id="509" name="Google Shape;509;p18"/>
            <p:cNvSpPr txBox="1"/>
            <p:nvPr/>
          </p:nvSpPr>
          <p:spPr>
            <a:xfrm>
              <a:off x="5378238" y="1968225"/>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(B)The set amount a person is paid per year (per annum)</a:t>
              </a:r>
              <a:endParaRPr b="0" i="0" sz="1000" u="none" cap="none" strike="noStrike">
                <a:solidFill>
                  <a:schemeClr val="accent2"/>
                </a:solidFill>
                <a:latin typeface="Lato"/>
                <a:ea typeface="Lato"/>
                <a:cs typeface="Lato"/>
                <a:sym typeface="Lato"/>
              </a:endParaRPr>
            </a:p>
          </p:txBody>
        </p:sp>
        <p:sp>
          <p:nvSpPr>
            <p:cNvPr id="510" name="Google Shape;510;p18"/>
            <p:cNvSpPr txBox="1"/>
            <p:nvPr/>
          </p:nvSpPr>
          <p:spPr>
            <a:xfrm>
              <a:off x="3356838" y="1924513"/>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(A)An amount you get  paid related to how much you sell</a:t>
              </a:r>
              <a:endParaRPr b="0" i="0" sz="1000" u="none" cap="none" strike="noStrike">
                <a:solidFill>
                  <a:schemeClr val="accent2"/>
                </a:solidFill>
                <a:latin typeface="Lato"/>
                <a:ea typeface="Lato"/>
                <a:cs typeface="Lato"/>
                <a:sym typeface="Lato"/>
              </a:endParaRPr>
            </a:p>
          </p:txBody>
        </p:sp>
        <p:sp>
          <p:nvSpPr>
            <p:cNvPr id="511" name="Google Shape;511;p18"/>
            <p:cNvSpPr txBox="1"/>
            <p:nvPr/>
          </p:nvSpPr>
          <p:spPr>
            <a:xfrm>
              <a:off x="7396550" y="2965625"/>
              <a:ext cx="14343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lt1"/>
                  </a:solidFill>
                  <a:latin typeface="Lato"/>
                  <a:ea typeface="Lato"/>
                  <a:cs typeface="Lato"/>
                  <a:sym typeface="Lato"/>
                </a:rPr>
                <a:t>(F) Someone who works as a freelancer or owns their own business and doesn’t have an employer</a:t>
              </a:r>
              <a:endParaRPr b="0" i="0" sz="1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2" name="Google Shape;512;p18"/>
            <p:cNvSpPr txBox="1"/>
            <p:nvPr/>
          </p:nvSpPr>
          <p:spPr>
            <a:xfrm>
              <a:off x="3399050" y="2979775"/>
              <a:ext cx="1284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 (D) Type of self-employment that provides a variety of projects</a:t>
              </a:r>
              <a:endParaRPr b="0" i="0" sz="10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19"/>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fld id="{00000000-1234-1234-1234-123412341234}" type="slidenum">
              <a:rPr lang="en-GB" sz="1400"/>
              <a:t>‹#›</a:t>
            </a:fld>
            <a:endParaRPr sz="1400"/>
          </a:p>
        </p:txBody>
      </p:sp>
      <p:sp>
        <p:nvSpPr>
          <p:cNvPr id="518" name="Google Shape;518;p19"/>
          <p:cNvSpPr txBox="1"/>
          <p:nvPr/>
        </p:nvSpPr>
        <p:spPr>
          <a:xfrm>
            <a:off x="447325" y="427750"/>
            <a:ext cx="7262400" cy="940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What key terms did you find?</a:t>
            </a:r>
            <a:endParaRPr b="1" i="0" sz="2900" u="none" cap="none" strike="noStrike">
              <a:solidFill>
                <a:srgbClr val="FF8022"/>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rPr b="0" i="0" lang="en-GB" sz="2700" u="none" cap="none" strike="noStrike">
                <a:solidFill>
                  <a:schemeClr val="lt1"/>
                </a:solidFill>
                <a:latin typeface="Lato"/>
                <a:ea typeface="Lato"/>
                <a:cs typeface="Lato"/>
                <a:sym typeface="Lato"/>
              </a:rPr>
              <a:t>Match the words to their definitions</a:t>
            </a:r>
            <a:endParaRPr b="0" i="0" sz="2700" u="none" cap="none" strike="noStrike">
              <a:solidFill>
                <a:schemeClr val="lt1"/>
              </a:solidFill>
              <a:latin typeface="Lato Black"/>
              <a:ea typeface="Lato Black"/>
              <a:cs typeface="Lato Black"/>
              <a:sym typeface="Lato Black"/>
            </a:endParaRPr>
          </a:p>
        </p:txBody>
      </p:sp>
      <p:sp>
        <p:nvSpPr>
          <p:cNvPr id="519" name="Google Shape;519;p19"/>
          <p:cNvSpPr txBox="1"/>
          <p:nvPr/>
        </p:nvSpPr>
        <p:spPr>
          <a:xfrm>
            <a:off x="493875" y="1872675"/>
            <a:ext cx="2338200" cy="2770500"/>
          </a:xfrm>
          <a:prstGeom prst="rect">
            <a:avLst/>
          </a:prstGeom>
          <a:noFill/>
          <a:ln cap="flat" cmpd="sng" w="9525">
            <a:solidFill>
              <a:schemeClr val="accent6"/>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Lato"/>
                <a:ea typeface="Lato"/>
                <a:cs typeface="Lato"/>
                <a:sym typeface="Lato"/>
              </a:rPr>
              <a:t>Key terms</a:t>
            </a:r>
            <a:endParaRPr b="1" i="0" sz="18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1" i="0" sz="1500" u="none" cap="none" strike="noStrike">
              <a:solidFill>
                <a:schemeClr val="lt1"/>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(C )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(B)Salary</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(A) Bonus</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(E) Commission</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(H) National minimum wage</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(G) Taxes</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(D) Freelancer </a:t>
            </a:r>
            <a:endParaRPr b="1" i="0" sz="1500" u="none" cap="none" strike="noStrike">
              <a:solidFill>
                <a:schemeClr val="accent2"/>
              </a:solidFill>
              <a:latin typeface="Lato"/>
              <a:ea typeface="Lato"/>
              <a:cs typeface="Lato"/>
              <a:sym typeface="Lato"/>
            </a:endParaRPr>
          </a:p>
          <a:p>
            <a:pPr indent="-323850" lvl="0" marL="457200" marR="0" rtl="0" algn="l">
              <a:lnSpc>
                <a:spcPct val="100000"/>
              </a:lnSpc>
              <a:spcBef>
                <a:spcPts val="0"/>
              </a:spcBef>
              <a:spcAft>
                <a:spcPts val="0"/>
              </a:spcAft>
              <a:buClr>
                <a:schemeClr val="accent2"/>
              </a:buClr>
              <a:buSzPts val="1500"/>
              <a:buFont typeface="Lato"/>
              <a:buAutoNum type="arabicPeriod"/>
            </a:pPr>
            <a:r>
              <a:rPr b="1" i="0" lang="en-GB" sz="1500" u="none" cap="none" strike="noStrike">
                <a:solidFill>
                  <a:schemeClr val="accent2"/>
                </a:solidFill>
                <a:latin typeface="Lato"/>
                <a:ea typeface="Lato"/>
                <a:cs typeface="Lato"/>
                <a:sym typeface="Lato"/>
              </a:rPr>
              <a:t>(F) Self-employed</a:t>
            </a:r>
            <a:endParaRPr b="1" i="0" sz="1500" u="none" cap="none" strike="noStrike">
              <a:solidFill>
                <a:schemeClr val="accent2"/>
              </a:solidFill>
              <a:latin typeface="Lato"/>
              <a:ea typeface="Lato"/>
              <a:cs typeface="Lato"/>
              <a:sym typeface="Lato"/>
            </a:endParaRPr>
          </a:p>
        </p:txBody>
      </p:sp>
      <p:sp>
        <p:nvSpPr>
          <p:cNvPr id="520" name="Google Shape;520;p19"/>
          <p:cNvSpPr txBox="1"/>
          <p:nvPr/>
        </p:nvSpPr>
        <p:spPr>
          <a:xfrm>
            <a:off x="479150" y="4851500"/>
            <a:ext cx="74571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lt1"/>
                </a:solidFill>
                <a:latin typeface="Arial"/>
                <a:ea typeface="Arial"/>
                <a:cs typeface="Arial"/>
                <a:sym typeface="Arial"/>
              </a:rPr>
              <a:t>*This will be different depending on age. Learn more here: https://www.gov.uk/national-minimum-wage-rates </a:t>
            </a:r>
            <a:endParaRPr b="0" i="0" sz="1000" u="none" cap="none" strike="noStrike">
              <a:solidFill>
                <a:schemeClr val="lt1"/>
              </a:solidFill>
              <a:latin typeface="Arial"/>
              <a:ea typeface="Arial"/>
              <a:cs typeface="Arial"/>
              <a:sym typeface="Arial"/>
            </a:endParaRPr>
          </a:p>
        </p:txBody>
      </p:sp>
      <p:grpSp>
        <p:nvGrpSpPr>
          <p:cNvPr id="521" name="Google Shape;521;p19"/>
          <p:cNvGrpSpPr/>
          <p:nvPr/>
        </p:nvGrpSpPr>
        <p:grpSpPr>
          <a:xfrm>
            <a:off x="3209625" y="1819724"/>
            <a:ext cx="5621225" cy="3066713"/>
            <a:chOff x="3209625" y="1819724"/>
            <a:chExt cx="5621225" cy="3066713"/>
          </a:xfrm>
        </p:grpSpPr>
        <p:sp>
          <p:nvSpPr>
            <p:cNvPr id="522" name="Google Shape;522;p19"/>
            <p:cNvSpPr/>
            <p:nvPr/>
          </p:nvSpPr>
          <p:spPr>
            <a:xfrm>
              <a:off x="3209625"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t/>
              </a:r>
              <a:endParaRPr b="1" i="0" sz="1300" u="none" cap="none" strike="noStrike">
                <a:solidFill>
                  <a:schemeClr val="lt1"/>
                </a:solidFill>
                <a:latin typeface="Lato"/>
                <a:ea typeface="Lato"/>
                <a:cs typeface="Lato"/>
                <a:sym typeface="Lato"/>
              </a:endParaRPr>
            </a:p>
          </p:txBody>
        </p:sp>
        <p:sp>
          <p:nvSpPr>
            <p:cNvPr id="523" name="Google Shape;523;p19"/>
            <p:cNvSpPr/>
            <p:nvPr/>
          </p:nvSpPr>
          <p:spPr>
            <a:xfrm>
              <a:off x="5165611" y="1852971"/>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1" i="0" sz="1400" u="none" cap="none" strike="noStrike">
                <a:solidFill>
                  <a:schemeClr val="accent2"/>
                </a:solidFill>
                <a:latin typeface="Lato"/>
                <a:ea typeface="Lato"/>
                <a:cs typeface="Lato"/>
                <a:sym typeface="Lato"/>
              </a:endParaRPr>
            </a:p>
          </p:txBody>
        </p:sp>
        <p:sp>
          <p:nvSpPr>
            <p:cNvPr id="524" name="Google Shape;524;p19"/>
            <p:cNvSpPr/>
            <p:nvPr/>
          </p:nvSpPr>
          <p:spPr>
            <a:xfrm>
              <a:off x="7100002" y="1819724"/>
              <a:ext cx="1578300" cy="943500"/>
            </a:xfrm>
            <a:prstGeom prst="flowChartMagneticTap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(C) An amount paid to a person for the hours that they actually work </a:t>
              </a:r>
              <a:endParaRPr b="0" i="0" sz="1000" u="none" cap="none" strike="noStrike">
                <a:solidFill>
                  <a:schemeClr val="accent2"/>
                </a:solidFill>
                <a:latin typeface="Lato"/>
                <a:ea typeface="Lato"/>
                <a:cs typeface="Lato"/>
                <a:sym typeface="Lato"/>
              </a:endParaRPr>
            </a:p>
          </p:txBody>
        </p:sp>
        <p:sp>
          <p:nvSpPr>
            <p:cNvPr id="525" name="Google Shape;525;p19"/>
            <p:cNvSpPr/>
            <p:nvPr/>
          </p:nvSpPr>
          <p:spPr>
            <a:xfrm>
              <a:off x="3209625" y="2931823"/>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526" name="Google Shape;526;p19"/>
            <p:cNvSpPr/>
            <p:nvPr/>
          </p:nvSpPr>
          <p:spPr>
            <a:xfrm>
              <a:off x="5217096" y="2931823"/>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Lato"/>
                  <a:ea typeface="Lato"/>
                  <a:cs typeface="Lato"/>
                  <a:sym typeface="Lato"/>
                </a:rPr>
                <a:t>(E) An amount of money added to wages as a reward for good performance</a:t>
              </a:r>
              <a:endParaRPr b="0" i="0" sz="1000" u="none" cap="none" strike="noStrike">
                <a:solidFill>
                  <a:schemeClr val="accent2"/>
                </a:solidFill>
                <a:latin typeface="Lato"/>
                <a:ea typeface="Lato"/>
                <a:cs typeface="Lato"/>
                <a:sym typeface="Lato"/>
              </a:endParaRPr>
            </a:p>
          </p:txBody>
        </p:sp>
        <p:sp>
          <p:nvSpPr>
            <p:cNvPr id="527" name="Google Shape;527;p19"/>
            <p:cNvSpPr/>
            <p:nvPr/>
          </p:nvSpPr>
          <p:spPr>
            <a:xfrm>
              <a:off x="7194822" y="2936624"/>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t/>
              </a:r>
              <a:endParaRPr b="0" i="0" sz="1000" u="none" cap="none" strike="noStrike">
                <a:solidFill>
                  <a:schemeClr val="lt1"/>
                </a:solidFill>
                <a:latin typeface="Lato"/>
                <a:ea typeface="Lato"/>
                <a:cs typeface="Lato"/>
                <a:sym typeface="Lato"/>
              </a:endParaRPr>
            </a:p>
          </p:txBody>
        </p:sp>
        <p:sp>
          <p:nvSpPr>
            <p:cNvPr id="528" name="Google Shape;528;p19"/>
            <p:cNvSpPr/>
            <p:nvPr/>
          </p:nvSpPr>
          <p:spPr>
            <a:xfrm>
              <a:off x="3209625" y="3942937"/>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Lato"/>
                  <a:ea typeface="Lato"/>
                  <a:cs typeface="Lato"/>
                  <a:sym typeface="Lato"/>
                </a:rPr>
                <a:t>(G) Mandatory payments people have to make to the government</a:t>
              </a:r>
              <a:endParaRPr b="0" i="0" sz="1000" u="none" cap="none" strike="noStrike">
                <a:solidFill>
                  <a:schemeClr val="accent2"/>
                </a:solidFill>
                <a:latin typeface="Lato"/>
                <a:ea typeface="Lato"/>
                <a:cs typeface="Lato"/>
                <a:sym typeface="Lato"/>
              </a:endParaRPr>
            </a:p>
          </p:txBody>
        </p:sp>
        <p:sp>
          <p:nvSpPr>
            <p:cNvPr id="529" name="Google Shape;529;p19"/>
            <p:cNvSpPr/>
            <p:nvPr/>
          </p:nvSpPr>
          <p:spPr>
            <a:xfrm>
              <a:off x="5166259" y="3942937"/>
              <a:ext cx="1578300" cy="943500"/>
            </a:xfrm>
            <a:prstGeom prst="flowChartMagneticTape">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Roboto"/>
                  <a:ea typeface="Roboto"/>
                  <a:cs typeface="Roboto"/>
                  <a:sym typeface="Roboto"/>
                </a:rPr>
                <a:t>(H) The minimum pay per hour all workers are entitled to</a:t>
              </a:r>
              <a:endParaRPr b="0" i="0" sz="1000" u="none" cap="none" strike="noStrike">
                <a:solidFill>
                  <a:schemeClr val="accent2"/>
                </a:solidFill>
                <a:latin typeface="Lato"/>
                <a:ea typeface="Lato"/>
                <a:cs typeface="Lato"/>
                <a:sym typeface="Lato"/>
              </a:endParaRPr>
            </a:p>
          </p:txBody>
        </p:sp>
        <p:sp>
          <p:nvSpPr>
            <p:cNvPr id="530" name="Google Shape;530;p19"/>
            <p:cNvSpPr txBox="1"/>
            <p:nvPr/>
          </p:nvSpPr>
          <p:spPr>
            <a:xfrm>
              <a:off x="5378238" y="1968225"/>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(B) The set amount a person is paid per year (per annum)</a:t>
              </a:r>
              <a:endParaRPr b="0" i="0" sz="1000" u="none" cap="none" strike="noStrike">
                <a:solidFill>
                  <a:schemeClr val="accent2"/>
                </a:solidFill>
                <a:latin typeface="Lato"/>
                <a:ea typeface="Lato"/>
                <a:cs typeface="Lato"/>
                <a:sym typeface="Lato"/>
              </a:endParaRPr>
            </a:p>
          </p:txBody>
        </p:sp>
        <p:sp>
          <p:nvSpPr>
            <p:cNvPr id="531" name="Google Shape;531;p19"/>
            <p:cNvSpPr txBox="1"/>
            <p:nvPr/>
          </p:nvSpPr>
          <p:spPr>
            <a:xfrm>
              <a:off x="3356825" y="1968213"/>
              <a:ext cx="1284000" cy="646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(A) An amount you get  paid related to how much you sell</a:t>
              </a:r>
              <a:endParaRPr b="0" i="0" sz="1000" u="none" cap="none" strike="noStrike">
                <a:solidFill>
                  <a:schemeClr val="accent2"/>
                </a:solidFill>
                <a:latin typeface="Lato"/>
                <a:ea typeface="Lato"/>
                <a:cs typeface="Lato"/>
                <a:sym typeface="Lato"/>
              </a:endParaRPr>
            </a:p>
          </p:txBody>
        </p:sp>
        <p:sp>
          <p:nvSpPr>
            <p:cNvPr id="532" name="Google Shape;532;p19"/>
            <p:cNvSpPr txBox="1"/>
            <p:nvPr/>
          </p:nvSpPr>
          <p:spPr>
            <a:xfrm>
              <a:off x="7396550" y="2965625"/>
              <a:ext cx="14343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1000" u="none" cap="none" strike="noStrike">
                  <a:solidFill>
                    <a:schemeClr val="accent2"/>
                  </a:solidFill>
                  <a:latin typeface="Lato"/>
                  <a:ea typeface="Lato"/>
                  <a:cs typeface="Lato"/>
                  <a:sym typeface="Lato"/>
                </a:rPr>
                <a:t>(F) Someone who works as a freelancer or owns their own business and doesn’t have an employer</a:t>
              </a:r>
              <a:endParaRPr b="0" i="0" sz="10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sp>
          <p:nvSpPr>
            <p:cNvPr id="533" name="Google Shape;533;p19"/>
            <p:cNvSpPr txBox="1"/>
            <p:nvPr/>
          </p:nvSpPr>
          <p:spPr>
            <a:xfrm>
              <a:off x="3399050" y="2979775"/>
              <a:ext cx="1284000" cy="1015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GB" sz="1000" u="none" cap="none" strike="noStrike">
                  <a:solidFill>
                    <a:schemeClr val="accent2"/>
                  </a:solidFill>
                  <a:latin typeface="Lato"/>
                  <a:ea typeface="Lato"/>
                  <a:cs typeface="Lato"/>
                  <a:sym typeface="Lato"/>
                </a:rPr>
                <a:t> (D) Type of self-employment that provides a variety of projects</a:t>
              </a:r>
              <a:endParaRPr b="0" i="0" sz="10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2"/>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 </a:t>
            </a:r>
            <a:r>
              <a:rPr lang="en-GB">
                <a:latin typeface="Lato"/>
                <a:ea typeface="Lato"/>
                <a:cs typeface="Lato"/>
                <a:sym typeface="Lato"/>
              </a:rPr>
              <a:t>2</a:t>
            </a:r>
            <a:endParaRPr>
              <a:latin typeface="Lato"/>
              <a:ea typeface="Lato"/>
              <a:cs typeface="Lato"/>
              <a:sym typeface="Lato"/>
            </a:endParaRPr>
          </a:p>
        </p:txBody>
      </p:sp>
      <p:sp>
        <p:nvSpPr>
          <p:cNvPr id="258" name="Google Shape;258;p2"/>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9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Unit outline</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900" u="none" cap="none" strike="noStrike">
              <a:solidFill>
                <a:schemeClr val="accent2"/>
              </a:solidFill>
              <a:latin typeface="Lato"/>
              <a:ea typeface="Lato"/>
              <a:cs typeface="Lato"/>
              <a:sym typeface="Lato"/>
            </a:endParaRPr>
          </a:p>
        </p:txBody>
      </p:sp>
      <p:graphicFrame>
        <p:nvGraphicFramePr>
          <p:cNvPr id="259" name="Google Shape;259;p2"/>
          <p:cNvGraphicFramePr/>
          <p:nvPr/>
        </p:nvGraphicFramePr>
        <p:xfrm>
          <a:off x="871975" y="1721850"/>
          <a:ext cx="3000000" cy="3000000"/>
        </p:xfrm>
        <a:graphic>
          <a:graphicData uri="http://schemas.openxmlformats.org/drawingml/2006/table">
            <a:tbl>
              <a:tblPr>
                <a:noFill/>
                <a:tableStyleId>{9B38F520-5306-4DA0-A5C9-E58D57AD9115}</a:tableStyleId>
              </a:tblPr>
              <a:tblGrid>
                <a:gridCol w="1206500"/>
                <a:gridCol w="1206500"/>
                <a:gridCol w="1206500"/>
                <a:gridCol w="1206500"/>
                <a:gridCol w="1206500"/>
                <a:gridCol w="1206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1</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2</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3</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4</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5</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Session 6</a:t>
                      </a:r>
                      <a:endParaRPr b="1" sz="1400" u="none" cap="none" strike="noStrike">
                        <a:solidFill>
                          <a:srgbClr val="262A33"/>
                        </a:solidFill>
                        <a:latin typeface="Lato"/>
                        <a:ea typeface="Lato"/>
                        <a:cs typeface="Lato"/>
                        <a:sym typeface="Lato"/>
                      </a:endParaRPr>
                    </a:p>
                  </a:txBody>
                  <a:tcPr marT="91425" marB="91425" marR="91425" marL="91425">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solidFill>
                      <a:srgbClr val="FCE5CD"/>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Spending decisions</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dk1"/>
                          </a:solidFill>
                          <a:latin typeface="Lato"/>
                          <a:ea typeface="Lato"/>
                          <a:cs typeface="Lato"/>
                          <a:sym typeface="Lato"/>
                        </a:rPr>
                        <a:t>How to budget</a:t>
                      </a:r>
                      <a:endParaRPr b="1" sz="1400" u="none" cap="none" strike="noStrike">
                        <a:solidFill>
                          <a:schemeClr val="dk1"/>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t/>
                      </a:r>
                      <a:endParaRPr b="1">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chemeClr val="accent2"/>
                          </a:solidFill>
                          <a:latin typeface="Lato"/>
                          <a:ea typeface="Lato"/>
                          <a:cs typeface="Lato"/>
                          <a:sym typeface="Lato"/>
                        </a:rPr>
                        <a:t>Getting a job</a:t>
                      </a:r>
                      <a:endParaRPr b="1" sz="14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The impact of inflation</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Being a critical consumer</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400" u="none" cap="none" strike="noStrike">
                          <a:solidFill>
                            <a:srgbClr val="262A33"/>
                          </a:solidFill>
                          <a:latin typeface="Lato"/>
                          <a:ea typeface="Lato"/>
                          <a:cs typeface="Lato"/>
                          <a:sym typeface="Lato"/>
                        </a:rPr>
                        <a:t>Decision making task- Budgeting for a holiday</a:t>
                      </a:r>
                      <a:endParaRPr b="1" sz="1400" u="none" cap="none" strike="noStrike">
                        <a:solidFill>
                          <a:srgbClr val="262A33"/>
                        </a:solidFill>
                        <a:latin typeface="Lato"/>
                        <a:ea typeface="Lato"/>
                        <a:cs typeface="Lato"/>
                        <a:sym typeface="Lato"/>
                      </a:endParaRPr>
                    </a:p>
                  </a:txBody>
                  <a:tcPr marT="91425" marB="91425" marR="91425" marL="91425" anchor="ctr">
                    <a:lnL cap="flat" cmpd="sng" w="28575">
                      <a:solidFill>
                        <a:srgbClr val="0543B3"/>
                      </a:solidFill>
                      <a:prstDash val="solid"/>
                      <a:round/>
                      <a:headEnd len="sm" w="sm" type="none"/>
                      <a:tailEnd len="sm" w="sm" type="none"/>
                    </a:lnL>
                    <a:lnR cap="flat" cmpd="sng" w="28575">
                      <a:solidFill>
                        <a:srgbClr val="0543B3"/>
                      </a:solidFill>
                      <a:prstDash val="solid"/>
                      <a:round/>
                      <a:headEnd len="sm" w="sm" type="none"/>
                      <a:tailEnd len="sm" w="sm" type="none"/>
                    </a:lnR>
                    <a:lnT cap="flat" cmpd="sng" w="28575">
                      <a:solidFill>
                        <a:srgbClr val="0543B3"/>
                      </a:solidFill>
                      <a:prstDash val="solid"/>
                      <a:round/>
                      <a:headEnd len="sm" w="sm" type="none"/>
                      <a:tailEnd len="sm" w="sm" type="none"/>
                    </a:lnT>
                    <a:lnB cap="flat" cmpd="sng" w="28575">
                      <a:solidFill>
                        <a:srgbClr val="0543B3"/>
                      </a:solidFill>
                      <a:prstDash val="solid"/>
                      <a:round/>
                      <a:headEnd len="sm" w="sm" type="none"/>
                      <a:tailEnd len="sm" w="sm" type="none"/>
                    </a:lnB>
                  </a:tcPr>
                </a:tc>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2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20"/>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540" name="Google Shape;540;p20"/>
          <p:cNvSpPr txBox="1"/>
          <p:nvPr/>
        </p:nvSpPr>
        <p:spPr>
          <a:xfrm>
            <a:off x="488176" y="1121675"/>
            <a:ext cx="7800600" cy="4379400"/>
          </a:xfrm>
          <a:prstGeom prst="rect">
            <a:avLst/>
          </a:prstGeom>
          <a:noFill/>
          <a:ln>
            <a:noFill/>
          </a:ln>
        </p:spPr>
        <p:txBody>
          <a:bodyPr anchorCtr="0" anchor="t" bIns="91425" lIns="91425" spcFirstLastPara="1" rIns="91425" wrap="square" tIns="91425">
            <a:spAutoFit/>
          </a:bodyPr>
          <a:lstStyle/>
          <a:p>
            <a:pPr indent="0" lvl="0" marL="0" marR="0" rtl="0" algn="l">
              <a:lnSpc>
                <a:spcPct val="107000"/>
              </a:lnSpc>
              <a:spcBef>
                <a:spcPts val="0"/>
              </a:spcBef>
              <a:spcAft>
                <a:spcPts val="0"/>
              </a:spcAft>
              <a:buClr>
                <a:srgbClr val="000000"/>
              </a:buClr>
              <a:buSzPts val="2000"/>
              <a:buFont typeface="Arial"/>
              <a:buNone/>
            </a:pPr>
            <a:r>
              <a:t/>
            </a:r>
            <a:endParaRPr b="1" i="0" sz="20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Recognise and define important words related to the job market</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Assess different ways of making money</a:t>
            </a:r>
            <a:endParaRPr b="1" i="0" sz="2200" u="none" cap="none" strike="noStrike">
              <a:solidFill>
                <a:schemeClr val="lt1"/>
              </a:solidFill>
              <a:latin typeface="Lato"/>
              <a:ea typeface="Lato"/>
              <a:cs typeface="Lato"/>
              <a:sym typeface="Lato"/>
            </a:endParaRPr>
          </a:p>
          <a:p>
            <a:pPr indent="0" lvl="0" marL="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Evaluate what kind of work would be best for me in the future</a:t>
            </a:r>
            <a:endParaRPr b="1" i="0" sz="22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000"/>
              <a:buFont typeface="Arial"/>
              <a:buNone/>
            </a:pPr>
            <a:r>
              <a:t/>
            </a:r>
            <a:endParaRPr b="1" i="0" sz="20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000"/>
              <a:buFont typeface="Arial"/>
              <a:buNone/>
            </a:pPr>
            <a:r>
              <a:t/>
            </a:r>
            <a:endParaRPr b="1" i="0" sz="20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1600"/>
              <a:buFont typeface="Arial"/>
              <a:buNone/>
            </a:pPr>
            <a:r>
              <a:t/>
            </a:r>
            <a:endParaRPr b="0" i="0" sz="2000" u="none" cap="none" strike="noStrike">
              <a:solidFill>
                <a:schemeClr val="lt1"/>
              </a:solidFill>
              <a:latin typeface="Lato Light"/>
              <a:ea typeface="Lato Light"/>
              <a:cs typeface="Lato Light"/>
              <a:sym typeface="Lato Light"/>
            </a:endParaRPr>
          </a:p>
        </p:txBody>
      </p:sp>
      <p:sp>
        <p:nvSpPr>
          <p:cNvPr id="541" name="Google Shape;541;p2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21"/>
          <p:cNvSpPr/>
          <p:nvPr/>
        </p:nvSpPr>
        <p:spPr>
          <a:xfrm>
            <a:off x="7174500" y="4317300"/>
            <a:ext cx="1847100" cy="653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21"/>
          <p:cNvSpPr txBox="1"/>
          <p:nvPr>
            <p:ph idx="12" type="sldNum"/>
          </p:nvPr>
        </p:nvSpPr>
        <p:spPr>
          <a:xfrm>
            <a:off x="8646359" y="314951"/>
            <a:ext cx="548700" cy="39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 </a:t>
            </a:r>
            <a:r>
              <a:rPr lang="en-GB">
                <a:latin typeface="Lato"/>
                <a:ea typeface="Lato"/>
                <a:cs typeface="Lato"/>
                <a:sym typeface="Lato"/>
              </a:rPr>
              <a:t>21</a:t>
            </a:r>
            <a:endParaRPr>
              <a:latin typeface="Lato"/>
              <a:ea typeface="Lato"/>
              <a:cs typeface="Lato"/>
              <a:sym typeface="Lato"/>
            </a:endParaRPr>
          </a:p>
        </p:txBody>
      </p:sp>
      <p:sp>
        <p:nvSpPr>
          <p:cNvPr id="548" name="Google Shape;548;p21"/>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5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What factors are important to consider when choosing a job?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500" u="none" cap="none" strike="noStrike">
              <a:solidFill>
                <a:schemeClr val="accent2"/>
              </a:solidFill>
              <a:latin typeface="Lato"/>
              <a:ea typeface="Lato"/>
              <a:cs typeface="Lato"/>
              <a:sym typeface="Lato"/>
            </a:endParaRPr>
          </a:p>
        </p:txBody>
      </p:sp>
      <p:sp>
        <p:nvSpPr>
          <p:cNvPr id="549" name="Google Shape;549;p21"/>
          <p:cNvSpPr txBox="1"/>
          <p:nvPr/>
        </p:nvSpPr>
        <p:spPr>
          <a:xfrm>
            <a:off x="2767600" y="11470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50" name="Google Shape;550;p21"/>
          <p:cNvSpPr txBox="1"/>
          <p:nvPr/>
        </p:nvSpPr>
        <p:spPr>
          <a:xfrm>
            <a:off x="357350" y="1090900"/>
            <a:ext cx="8837700" cy="148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990"/>
              <a:buFont typeface="Arial"/>
              <a:buNone/>
            </a:pPr>
            <a:r>
              <a:rPr b="0" i="0" lang="en-GB" sz="2500" u="none" cap="none" strike="noStrike">
                <a:solidFill>
                  <a:schemeClr val="accent1"/>
                </a:solidFill>
                <a:latin typeface="Lato Black"/>
                <a:ea typeface="Lato Black"/>
                <a:cs typeface="Lato Black"/>
                <a:sym typeface="Lato Black"/>
              </a:rPr>
              <a:t>Think - Pair - Share </a:t>
            </a:r>
            <a:r>
              <a:rPr b="0" i="0" lang="en-GB" sz="2500" u="none" cap="none" strike="noStrike">
                <a:solidFill>
                  <a:schemeClr val="accent1"/>
                </a:solidFill>
                <a:latin typeface="Lato"/>
                <a:ea typeface="Lato"/>
                <a:cs typeface="Lato"/>
                <a:sym typeface="Lato"/>
              </a:rPr>
              <a:t>(use the images to help you think of ideas)</a:t>
            </a:r>
            <a:endParaRPr b="0" i="0" sz="2300" u="none" cap="none" strike="noStrike">
              <a:solidFill>
                <a:schemeClr val="accen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1A0DAB"/>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1A0DAB"/>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800"/>
              <a:buFont typeface="Arial"/>
              <a:buNone/>
            </a:pPr>
            <a:r>
              <a:t/>
            </a:r>
            <a:endParaRPr b="0" i="0" sz="1800" u="none" cap="none" strike="noStrike">
              <a:solidFill>
                <a:srgbClr val="1A0DAB"/>
              </a:solidFill>
              <a:latin typeface="Lato Black"/>
              <a:ea typeface="Lato Black"/>
              <a:cs typeface="Lato Black"/>
              <a:sym typeface="Lato Black"/>
            </a:endParaRPr>
          </a:p>
        </p:txBody>
      </p:sp>
      <p:pic>
        <p:nvPicPr>
          <p:cNvPr id="551" name="Google Shape;551;p21"/>
          <p:cNvPicPr preferRelativeResize="0"/>
          <p:nvPr/>
        </p:nvPicPr>
        <p:blipFill rotWithShape="1">
          <a:blip r:embed="rId3">
            <a:alphaModFix/>
          </a:blip>
          <a:srcRect b="0" l="0" r="0" t="0"/>
          <a:stretch/>
        </p:blipFill>
        <p:spPr>
          <a:xfrm>
            <a:off x="944450" y="3561636"/>
            <a:ext cx="1341926" cy="1117166"/>
          </a:xfrm>
          <a:prstGeom prst="rect">
            <a:avLst/>
          </a:prstGeom>
          <a:noFill/>
          <a:ln cap="flat" cmpd="sng" w="19050">
            <a:solidFill>
              <a:schemeClr val="accent2"/>
            </a:solidFill>
            <a:prstDash val="solid"/>
            <a:round/>
            <a:headEnd len="sm" w="sm" type="none"/>
            <a:tailEnd len="sm" w="sm" type="none"/>
          </a:ln>
        </p:spPr>
      </p:pic>
      <p:pic>
        <p:nvPicPr>
          <p:cNvPr id="552" name="Google Shape;552;p21"/>
          <p:cNvPicPr preferRelativeResize="0"/>
          <p:nvPr/>
        </p:nvPicPr>
        <p:blipFill rotWithShape="1">
          <a:blip r:embed="rId4">
            <a:alphaModFix/>
          </a:blip>
          <a:srcRect b="0" l="0" r="0" t="0"/>
          <a:stretch/>
        </p:blipFill>
        <p:spPr>
          <a:xfrm>
            <a:off x="964067" y="1910037"/>
            <a:ext cx="1322300" cy="1165476"/>
          </a:xfrm>
          <a:prstGeom prst="rect">
            <a:avLst/>
          </a:prstGeom>
          <a:noFill/>
          <a:ln cap="flat" cmpd="sng" w="19050">
            <a:solidFill>
              <a:schemeClr val="accent2"/>
            </a:solidFill>
            <a:prstDash val="solid"/>
            <a:round/>
            <a:headEnd len="sm" w="sm" type="none"/>
            <a:tailEnd len="sm" w="sm" type="none"/>
          </a:ln>
        </p:spPr>
      </p:pic>
      <p:pic>
        <p:nvPicPr>
          <p:cNvPr id="553" name="Google Shape;553;p21"/>
          <p:cNvPicPr preferRelativeResize="0"/>
          <p:nvPr/>
        </p:nvPicPr>
        <p:blipFill rotWithShape="1">
          <a:blip r:embed="rId5">
            <a:alphaModFix/>
          </a:blip>
          <a:srcRect b="0" l="0" r="0" t="0"/>
          <a:stretch/>
        </p:blipFill>
        <p:spPr>
          <a:xfrm>
            <a:off x="2865449" y="1910037"/>
            <a:ext cx="1322298" cy="1165475"/>
          </a:xfrm>
          <a:prstGeom prst="rect">
            <a:avLst/>
          </a:prstGeom>
          <a:noFill/>
          <a:ln cap="flat" cmpd="sng" w="19050">
            <a:solidFill>
              <a:schemeClr val="accent2"/>
            </a:solidFill>
            <a:prstDash val="solid"/>
            <a:round/>
            <a:headEnd len="sm" w="sm" type="none"/>
            <a:tailEnd len="sm" w="sm" type="none"/>
          </a:ln>
        </p:spPr>
      </p:pic>
      <p:pic>
        <p:nvPicPr>
          <p:cNvPr id="554" name="Google Shape;554;p21"/>
          <p:cNvPicPr preferRelativeResize="0"/>
          <p:nvPr/>
        </p:nvPicPr>
        <p:blipFill rotWithShape="1">
          <a:blip r:embed="rId6">
            <a:alphaModFix/>
          </a:blip>
          <a:srcRect b="0" l="0" r="0" t="0"/>
          <a:stretch/>
        </p:blipFill>
        <p:spPr>
          <a:xfrm>
            <a:off x="2855624" y="3561636"/>
            <a:ext cx="1341926" cy="1117168"/>
          </a:xfrm>
          <a:prstGeom prst="rect">
            <a:avLst/>
          </a:prstGeom>
          <a:noFill/>
          <a:ln cap="flat" cmpd="sng" w="19050">
            <a:solidFill>
              <a:schemeClr val="accent2"/>
            </a:solidFill>
            <a:prstDash val="solid"/>
            <a:round/>
            <a:headEnd len="sm" w="sm" type="none"/>
            <a:tailEnd len="sm" w="sm" type="none"/>
          </a:ln>
        </p:spPr>
      </p:pic>
      <p:pic>
        <p:nvPicPr>
          <p:cNvPr id="555" name="Google Shape;555;p21"/>
          <p:cNvPicPr preferRelativeResize="0"/>
          <p:nvPr/>
        </p:nvPicPr>
        <p:blipFill rotWithShape="1">
          <a:blip r:embed="rId7">
            <a:alphaModFix/>
          </a:blip>
          <a:srcRect b="0" l="0" r="0" t="0"/>
          <a:stretch/>
        </p:blipFill>
        <p:spPr>
          <a:xfrm>
            <a:off x="4788653" y="1888260"/>
            <a:ext cx="1322298" cy="1165475"/>
          </a:xfrm>
          <a:prstGeom prst="rect">
            <a:avLst/>
          </a:prstGeom>
          <a:noFill/>
          <a:ln cap="flat" cmpd="sng" w="19050">
            <a:solidFill>
              <a:schemeClr val="accent2"/>
            </a:solidFill>
            <a:prstDash val="solid"/>
            <a:round/>
            <a:headEnd len="sm" w="sm" type="none"/>
            <a:tailEnd len="sm" w="sm" type="none"/>
          </a:ln>
        </p:spPr>
      </p:pic>
      <p:pic>
        <p:nvPicPr>
          <p:cNvPr id="556" name="Google Shape;556;p21"/>
          <p:cNvPicPr preferRelativeResize="0"/>
          <p:nvPr/>
        </p:nvPicPr>
        <p:blipFill rotWithShape="1">
          <a:blip r:embed="rId8">
            <a:alphaModFix/>
          </a:blip>
          <a:srcRect b="0" l="0" r="0" t="0"/>
          <a:stretch/>
        </p:blipFill>
        <p:spPr>
          <a:xfrm>
            <a:off x="4813895" y="3561636"/>
            <a:ext cx="1322298" cy="1117168"/>
          </a:xfrm>
          <a:prstGeom prst="rect">
            <a:avLst/>
          </a:prstGeom>
          <a:noFill/>
          <a:ln cap="flat" cmpd="sng" w="19050">
            <a:solidFill>
              <a:schemeClr val="accent2"/>
            </a:solidFill>
            <a:prstDash val="solid"/>
            <a:round/>
            <a:headEnd len="sm" w="sm" type="none"/>
            <a:tailEnd len="sm" w="sm" type="none"/>
          </a:ln>
        </p:spPr>
      </p:pic>
      <p:pic>
        <p:nvPicPr>
          <p:cNvPr id="557" name="Google Shape;557;p21"/>
          <p:cNvPicPr preferRelativeResize="0"/>
          <p:nvPr/>
        </p:nvPicPr>
        <p:blipFill rotWithShape="1">
          <a:blip r:embed="rId9">
            <a:alphaModFix/>
          </a:blip>
          <a:srcRect b="0" l="0" r="0" t="0"/>
          <a:stretch/>
        </p:blipFill>
        <p:spPr>
          <a:xfrm>
            <a:off x="6626374" y="1879600"/>
            <a:ext cx="1341926" cy="1182775"/>
          </a:xfrm>
          <a:prstGeom prst="rect">
            <a:avLst/>
          </a:prstGeom>
          <a:noFill/>
          <a:ln cap="flat" cmpd="sng" w="19050">
            <a:solidFill>
              <a:schemeClr val="accent2"/>
            </a:solidFill>
            <a:prstDash val="solid"/>
            <a:round/>
            <a:headEnd len="sm" w="sm" type="none"/>
            <a:tailEnd len="sm" w="sm" type="none"/>
          </a:ln>
        </p:spPr>
      </p:pic>
      <p:pic>
        <p:nvPicPr>
          <p:cNvPr id="558" name="Google Shape;558;p21"/>
          <p:cNvPicPr preferRelativeResize="0"/>
          <p:nvPr/>
        </p:nvPicPr>
        <p:blipFill rotWithShape="1">
          <a:blip r:embed="rId10">
            <a:alphaModFix/>
          </a:blip>
          <a:srcRect b="0" l="0" r="0" t="0"/>
          <a:stretch/>
        </p:blipFill>
        <p:spPr>
          <a:xfrm>
            <a:off x="6626374" y="3528842"/>
            <a:ext cx="1341926" cy="1182758"/>
          </a:xfrm>
          <a:prstGeom prst="rect">
            <a:avLst/>
          </a:prstGeom>
          <a:noFill/>
          <a:ln cap="flat" cmpd="sng" w="19050">
            <a:solidFill>
              <a:schemeClr val="accent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22"/>
          <p:cNvSpPr/>
          <p:nvPr/>
        </p:nvSpPr>
        <p:spPr>
          <a:xfrm>
            <a:off x="7174500" y="4317300"/>
            <a:ext cx="1847100" cy="653100"/>
          </a:xfrm>
          <a:prstGeom prst="roundRect">
            <a:avLst>
              <a:gd fmla="val 16667" name="adj"/>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22"/>
          <p:cNvSpPr txBox="1"/>
          <p:nvPr>
            <p:ph idx="12" type="sldNum"/>
          </p:nvPr>
        </p:nvSpPr>
        <p:spPr>
          <a:xfrm>
            <a:off x="8393375" y="366775"/>
            <a:ext cx="682500" cy="3069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lang="en-GB">
                <a:latin typeface="Lato"/>
                <a:ea typeface="Lato"/>
                <a:cs typeface="Lato"/>
                <a:sym typeface="Lato"/>
              </a:rPr>
              <a:t>22</a:t>
            </a:r>
            <a:endParaRPr>
              <a:latin typeface="Lato"/>
              <a:ea typeface="Lato"/>
              <a:cs typeface="Lato"/>
              <a:sym typeface="Lato"/>
            </a:endParaRPr>
          </a:p>
        </p:txBody>
      </p:sp>
      <p:sp>
        <p:nvSpPr>
          <p:cNvPr id="565" name="Google Shape;565;p22"/>
          <p:cNvSpPr txBox="1"/>
          <p:nvPr>
            <p:ph type="ctrTitle"/>
          </p:nvPr>
        </p:nvSpPr>
        <p:spPr>
          <a:xfrm>
            <a:off x="379375" y="253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25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What factors are important to consider when choosing a job?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2500" u="none" cap="none" strike="noStrike">
              <a:solidFill>
                <a:schemeClr val="accent2"/>
              </a:solidFill>
              <a:latin typeface="Lato"/>
              <a:ea typeface="Lato"/>
              <a:cs typeface="Lato"/>
              <a:sym typeface="Lato"/>
            </a:endParaRPr>
          </a:p>
        </p:txBody>
      </p:sp>
      <p:sp>
        <p:nvSpPr>
          <p:cNvPr id="566" name="Google Shape;566;p22"/>
          <p:cNvSpPr txBox="1"/>
          <p:nvPr/>
        </p:nvSpPr>
        <p:spPr>
          <a:xfrm>
            <a:off x="2767600" y="11470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67" name="Google Shape;567;p22"/>
          <p:cNvSpPr txBox="1"/>
          <p:nvPr/>
        </p:nvSpPr>
        <p:spPr>
          <a:xfrm>
            <a:off x="0" y="1014700"/>
            <a:ext cx="9144000" cy="14838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90"/>
              <a:buFont typeface="Arial"/>
              <a:buNone/>
            </a:pPr>
            <a:r>
              <a:rPr b="0" i="0" lang="en-GB" sz="2500" u="none" cap="none" strike="noStrike">
                <a:solidFill>
                  <a:schemeClr val="accent1"/>
                </a:solidFill>
                <a:latin typeface="Lato Black"/>
                <a:ea typeface="Lato Black"/>
                <a:cs typeface="Lato Black"/>
                <a:sym typeface="Lato Black"/>
              </a:rPr>
              <a:t>Write a list in your book - can you think of any others?</a:t>
            </a:r>
            <a:endParaRPr b="0" i="0" sz="2300" u="none" cap="none" strike="noStrike">
              <a:solidFill>
                <a:schemeClr val="accent1"/>
              </a:solidFill>
              <a:latin typeface="Lato"/>
              <a:ea typeface="Lato"/>
              <a:cs typeface="Lato"/>
              <a:sym typeface="Lato"/>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rgbClr val="1A0DAB"/>
              </a:solidFill>
              <a:latin typeface="Lato Black"/>
              <a:ea typeface="Lato Black"/>
              <a:cs typeface="Lato Black"/>
              <a:sym typeface="Lato Black"/>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rgbClr val="1A0DAB"/>
              </a:solidFill>
              <a:latin typeface="Lato Black"/>
              <a:ea typeface="Lato Black"/>
              <a:cs typeface="Lato Black"/>
              <a:sym typeface="Lato Black"/>
            </a:endParaRPr>
          </a:p>
          <a:p>
            <a:pPr indent="0" lvl="0" marL="0" marR="0" rtl="0" algn="ctr">
              <a:lnSpc>
                <a:spcPct val="115000"/>
              </a:lnSpc>
              <a:spcBef>
                <a:spcPts val="0"/>
              </a:spcBef>
              <a:spcAft>
                <a:spcPts val="0"/>
              </a:spcAft>
              <a:buClr>
                <a:srgbClr val="000000"/>
              </a:buClr>
              <a:buSzPts val="1800"/>
              <a:buFont typeface="Arial"/>
              <a:buNone/>
            </a:pPr>
            <a:r>
              <a:t/>
            </a:r>
            <a:endParaRPr b="0" i="0" sz="1800" u="none" cap="none" strike="noStrike">
              <a:solidFill>
                <a:srgbClr val="1A0DAB"/>
              </a:solidFill>
              <a:latin typeface="Lato Black"/>
              <a:ea typeface="Lato Black"/>
              <a:cs typeface="Lato Black"/>
              <a:sym typeface="Lato Black"/>
            </a:endParaRPr>
          </a:p>
        </p:txBody>
      </p:sp>
      <p:pic>
        <p:nvPicPr>
          <p:cNvPr id="568" name="Google Shape;568;p22"/>
          <p:cNvPicPr preferRelativeResize="0"/>
          <p:nvPr/>
        </p:nvPicPr>
        <p:blipFill rotWithShape="1">
          <a:blip r:embed="rId3">
            <a:alphaModFix/>
          </a:blip>
          <a:srcRect b="0" l="0" r="0" t="0"/>
          <a:stretch/>
        </p:blipFill>
        <p:spPr>
          <a:xfrm>
            <a:off x="944450" y="3485436"/>
            <a:ext cx="1341926" cy="1117166"/>
          </a:xfrm>
          <a:prstGeom prst="rect">
            <a:avLst/>
          </a:prstGeom>
          <a:noFill/>
          <a:ln cap="flat" cmpd="sng" w="19050">
            <a:solidFill>
              <a:schemeClr val="accent2"/>
            </a:solidFill>
            <a:prstDash val="solid"/>
            <a:round/>
            <a:headEnd len="sm" w="sm" type="none"/>
            <a:tailEnd len="sm" w="sm" type="none"/>
          </a:ln>
        </p:spPr>
      </p:pic>
      <p:pic>
        <p:nvPicPr>
          <p:cNvPr id="569" name="Google Shape;569;p22"/>
          <p:cNvPicPr preferRelativeResize="0"/>
          <p:nvPr/>
        </p:nvPicPr>
        <p:blipFill rotWithShape="1">
          <a:blip r:embed="rId4">
            <a:alphaModFix/>
          </a:blip>
          <a:srcRect b="0" l="0" r="0" t="0"/>
          <a:stretch/>
        </p:blipFill>
        <p:spPr>
          <a:xfrm>
            <a:off x="964067" y="1757637"/>
            <a:ext cx="1322300" cy="1165476"/>
          </a:xfrm>
          <a:prstGeom prst="rect">
            <a:avLst/>
          </a:prstGeom>
          <a:noFill/>
          <a:ln cap="flat" cmpd="sng" w="19050">
            <a:solidFill>
              <a:schemeClr val="accent2"/>
            </a:solidFill>
            <a:prstDash val="solid"/>
            <a:round/>
            <a:headEnd len="sm" w="sm" type="none"/>
            <a:tailEnd len="sm" w="sm" type="none"/>
          </a:ln>
        </p:spPr>
      </p:pic>
      <p:pic>
        <p:nvPicPr>
          <p:cNvPr id="570" name="Google Shape;570;p22"/>
          <p:cNvPicPr preferRelativeResize="0"/>
          <p:nvPr/>
        </p:nvPicPr>
        <p:blipFill rotWithShape="1">
          <a:blip r:embed="rId5">
            <a:alphaModFix/>
          </a:blip>
          <a:srcRect b="0" l="0" r="0" t="0"/>
          <a:stretch/>
        </p:blipFill>
        <p:spPr>
          <a:xfrm>
            <a:off x="2865449" y="1757637"/>
            <a:ext cx="1322298" cy="1165475"/>
          </a:xfrm>
          <a:prstGeom prst="rect">
            <a:avLst/>
          </a:prstGeom>
          <a:noFill/>
          <a:ln cap="flat" cmpd="sng" w="19050">
            <a:solidFill>
              <a:schemeClr val="accent2"/>
            </a:solidFill>
            <a:prstDash val="solid"/>
            <a:round/>
            <a:headEnd len="sm" w="sm" type="none"/>
            <a:tailEnd len="sm" w="sm" type="none"/>
          </a:ln>
        </p:spPr>
      </p:pic>
      <p:pic>
        <p:nvPicPr>
          <p:cNvPr id="571" name="Google Shape;571;p22"/>
          <p:cNvPicPr preferRelativeResize="0"/>
          <p:nvPr/>
        </p:nvPicPr>
        <p:blipFill rotWithShape="1">
          <a:blip r:embed="rId6">
            <a:alphaModFix/>
          </a:blip>
          <a:srcRect b="0" l="0" r="0" t="0"/>
          <a:stretch/>
        </p:blipFill>
        <p:spPr>
          <a:xfrm>
            <a:off x="2855624" y="3485436"/>
            <a:ext cx="1341926" cy="1117168"/>
          </a:xfrm>
          <a:prstGeom prst="rect">
            <a:avLst/>
          </a:prstGeom>
          <a:noFill/>
          <a:ln cap="flat" cmpd="sng" w="19050">
            <a:solidFill>
              <a:schemeClr val="accent2"/>
            </a:solidFill>
            <a:prstDash val="solid"/>
            <a:round/>
            <a:headEnd len="sm" w="sm" type="none"/>
            <a:tailEnd len="sm" w="sm" type="none"/>
          </a:ln>
        </p:spPr>
      </p:pic>
      <p:pic>
        <p:nvPicPr>
          <p:cNvPr id="572" name="Google Shape;572;p22"/>
          <p:cNvPicPr preferRelativeResize="0"/>
          <p:nvPr/>
        </p:nvPicPr>
        <p:blipFill rotWithShape="1">
          <a:blip r:embed="rId7">
            <a:alphaModFix/>
          </a:blip>
          <a:srcRect b="0" l="0" r="0" t="0"/>
          <a:stretch/>
        </p:blipFill>
        <p:spPr>
          <a:xfrm>
            <a:off x="4788653" y="1735860"/>
            <a:ext cx="1322298" cy="1165475"/>
          </a:xfrm>
          <a:prstGeom prst="rect">
            <a:avLst/>
          </a:prstGeom>
          <a:noFill/>
          <a:ln cap="flat" cmpd="sng" w="19050">
            <a:solidFill>
              <a:schemeClr val="accent2"/>
            </a:solidFill>
            <a:prstDash val="solid"/>
            <a:round/>
            <a:headEnd len="sm" w="sm" type="none"/>
            <a:tailEnd len="sm" w="sm" type="none"/>
          </a:ln>
        </p:spPr>
      </p:pic>
      <p:pic>
        <p:nvPicPr>
          <p:cNvPr id="573" name="Google Shape;573;p22"/>
          <p:cNvPicPr preferRelativeResize="0"/>
          <p:nvPr/>
        </p:nvPicPr>
        <p:blipFill rotWithShape="1">
          <a:blip r:embed="rId8">
            <a:alphaModFix/>
          </a:blip>
          <a:srcRect b="0" l="0" r="0" t="0"/>
          <a:stretch/>
        </p:blipFill>
        <p:spPr>
          <a:xfrm>
            <a:off x="4813895" y="3485436"/>
            <a:ext cx="1322298" cy="1117168"/>
          </a:xfrm>
          <a:prstGeom prst="rect">
            <a:avLst/>
          </a:prstGeom>
          <a:noFill/>
          <a:ln cap="flat" cmpd="sng" w="19050">
            <a:solidFill>
              <a:schemeClr val="accent2"/>
            </a:solidFill>
            <a:prstDash val="solid"/>
            <a:round/>
            <a:headEnd len="sm" w="sm" type="none"/>
            <a:tailEnd len="sm" w="sm" type="none"/>
          </a:ln>
        </p:spPr>
      </p:pic>
      <p:pic>
        <p:nvPicPr>
          <p:cNvPr id="574" name="Google Shape;574;p22"/>
          <p:cNvPicPr preferRelativeResize="0"/>
          <p:nvPr/>
        </p:nvPicPr>
        <p:blipFill rotWithShape="1">
          <a:blip r:embed="rId9">
            <a:alphaModFix/>
          </a:blip>
          <a:srcRect b="0" l="0" r="0" t="0"/>
          <a:stretch/>
        </p:blipFill>
        <p:spPr>
          <a:xfrm>
            <a:off x="6626374" y="1727200"/>
            <a:ext cx="1341926" cy="1182775"/>
          </a:xfrm>
          <a:prstGeom prst="rect">
            <a:avLst/>
          </a:prstGeom>
          <a:noFill/>
          <a:ln cap="flat" cmpd="sng" w="19050">
            <a:solidFill>
              <a:schemeClr val="accent2"/>
            </a:solidFill>
            <a:prstDash val="solid"/>
            <a:round/>
            <a:headEnd len="sm" w="sm" type="none"/>
            <a:tailEnd len="sm" w="sm" type="none"/>
          </a:ln>
        </p:spPr>
      </p:pic>
      <p:pic>
        <p:nvPicPr>
          <p:cNvPr id="575" name="Google Shape;575;p22"/>
          <p:cNvPicPr preferRelativeResize="0"/>
          <p:nvPr/>
        </p:nvPicPr>
        <p:blipFill rotWithShape="1">
          <a:blip r:embed="rId10">
            <a:alphaModFix/>
          </a:blip>
          <a:srcRect b="0" l="0" r="0" t="0"/>
          <a:stretch/>
        </p:blipFill>
        <p:spPr>
          <a:xfrm>
            <a:off x="6626374" y="3452642"/>
            <a:ext cx="1341926" cy="1182758"/>
          </a:xfrm>
          <a:prstGeom prst="rect">
            <a:avLst/>
          </a:prstGeom>
          <a:noFill/>
          <a:ln cap="flat" cmpd="sng" w="19050">
            <a:solidFill>
              <a:schemeClr val="accent2"/>
            </a:solidFill>
            <a:prstDash val="solid"/>
            <a:round/>
            <a:headEnd len="sm" w="sm" type="none"/>
            <a:tailEnd len="sm" w="sm" type="none"/>
          </a:ln>
        </p:spPr>
      </p:pic>
      <p:sp>
        <p:nvSpPr>
          <p:cNvPr id="576" name="Google Shape;576;p22"/>
          <p:cNvSpPr txBox="1"/>
          <p:nvPr/>
        </p:nvSpPr>
        <p:spPr>
          <a:xfrm>
            <a:off x="969650" y="2894675"/>
            <a:ext cx="1322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A good team</a:t>
            </a:r>
            <a:endParaRPr b="1" i="0" sz="1400" u="none" cap="none" strike="noStrike">
              <a:solidFill>
                <a:srgbClr val="000000"/>
              </a:solidFill>
              <a:latin typeface="Lato"/>
              <a:ea typeface="Lato"/>
              <a:cs typeface="Lato"/>
              <a:sym typeface="Lato"/>
            </a:endParaRPr>
          </a:p>
        </p:txBody>
      </p:sp>
      <p:sp>
        <p:nvSpPr>
          <p:cNvPr id="577" name="Google Shape;577;p22"/>
          <p:cNvSpPr txBox="1"/>
          <p:nvPr/>
        </p:nvSpPr>
        <p:spPr>
          <a:xfrm>
            <a:off x="2874650" y="2894675"/>
            <a:ext cx="13224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Job fits my skill-set</a:t>
            </a:r>
            <a:endParaRPr b="1" i="0" sz="1400" u="none" cap="none" strike="noStrike">
              <a:solidFill>
                <a:srgbClr val="000000"/>
              </a:solidFill>
              <a:latin typeface="Lato"/>
              <a:ea typeface="Lato"/>
              <a:cs typeface="Lato"/>
              <a:sym typeface="Lato"/>
            </a:endParaRPr>
          </a:p>
        </p:txBody>
      </p:sp>
      <p:sp>
        <p:nvSpPr>
          <p:cNvPr id="578" name="Google Shape;578;p22"/>
          <p:cNvSpPr txBox="1"/>
          <p:nvPr/>
        </p:nvSpPr>
        <p:spPr>
          <a:xfrm>
            <a:off x="4779650" y="2869825"/>
            <a:ext cx="13224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Company discount</a:t>
            </a:r>
            <a:endParaRPr b="1" i="0" sz="1400" u="none" cap="none" strike="noStrike">
              <a:solidFill>
                <a:srgbClr val="000000"/>
              </a:solidFill>
              <a:latin typeface="Lato"/>
              <a:ea typeface="Lato"/>
              <a:cs typeface="Lato"/>
              <a:sym typeface="Lato"/>
            </a:endParaRPr>
          </a:p>
        </p:txBody>
      </p:sp>
      <p:sp>
        <p:nvSpPr>
          <p:cNvPr id="579" name="Google Shape;579;p22"/>
          <p:cNvSpPr txBox="1"/>
          <p:nvPr/>
        </p:nvSpPr>
        <p:spPr>
          <a:xfrm>
            <a:off x="6608450" y="2869825"/>
            <a:ext cx="13224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Health insurance</a:t>
            </a:r>
            <a:endParaRPr b="1" i="0" sz="1400" u="none" cap="none" strike="noStrike">
              <a:solidFill>
                <a:srgbClr val="000000"/>
              </a:solidFill>
              <a:latin typeface="Lato"/>
              <a:ea typeface="Lato"/>
              <a:cs typeface="Lato"/>
              <a:sym typeface="Lato"/>
            </a:endParaRPr>
          </a:p>
        </p:txBody>
      </p:sp>
      <p:sp>
        <p:nvSpPr>
          <p:cNvPr id="580" name="Google Shape;580;p22"/>
          <p:cNvSpPr txBox="1"/>
          <p:nvPr/>
        </p:nvSpPr>
        <p:spPr>
          <a:xfrm>
            <a:off x="969650" y="4547250"/>
            <a:ext cx="13224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Good pay/bonus</a:t>
            </a:r>
            <a:endParaRPr b="1" i="0" sz="1400" u="none" cap="none" strike="noStrike">
              <a:solidFill>
                <a:srgbClr val="000000"/>
              </a:solidFill>
              <a:latin typeface="Lato"/>
              <a:ea typeface="Lato"/>
              <a:cs typeface="Lato"/>
              <a:sym typeface="Lato"/>
            </a:endParaRPr>
          </a:p>
        </p:txBody>
      </p:sp>
      <p:sp>
        <p:nvSpPr>
          <p:cNvPr id="581" name="Google Shape;581;p22"/>
          <p:cNvSpPr txBox="1"/>
          <p:nvPr/>
        </p:nvSpPr>
        <p:spPr>
          <a:xfrm>
            <a:off x="2874650" y="4602600"/>
            <a:ext cx="13224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Holiday days</a:t>
            </a:r>
            <a:endParaRPr b="1" i="0" sz="1400" u="none" cap="none" strike="noStrike">
              <a:solidFill>
                <a:srgbClr val="000000"/>
              </a:solidFill>
              <a:latin typeface="Lato"/>
              <a:ea typeface="Lato"/>
              <a:cs typeface="Lato"/>
              <a:sym typeface="Lato"/>
            </a:endParaRPr>
          </a:p>
        </p:txBody>
      </p:sp>
      <p:sp>
        <p:nvSpPr>
          <p:cNvPr id="582" name="Google Shape;582;p22"/>
          <p:cNvSpPr txBox="1"/>
          <p:nvPr/>
        </p:nvSpPr>
        <p:spPr>
          <a:xfrm>
            <a:off x="4391300" y="4602600"/>
            <a:ext cx="2125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Aligns with my religion/culture/values</a:t>
            </a:r>
            <a:endParaRPr b="1" i="0" sz="1400" u="none" cap="none" strike="noStrike">
              <a:solidFill>
                <a:srgbClr val="000000"/>
              </a:solidFill>
              <a:latin typeface="Lato"/>
              <a:ea typeface="Lato"/>
              <a:cs typeface="Lato"/>
              <a:sym typeface="Lato"/>
            </a:endParaRPr>
          </a:p>
        </p:txBody>
      </p:sp>
      <p:sp>
        <p:nvSpPr>
          <p:cNvPr id="583" name="Google Shape;583;p22"/>
          <p:cNvSpPr txBox="1"/>
          <p:nvPr/>
        </p:nvSpPr>
        <p:spPr>
          <a:xfrm>
            <a:off x="6539688" y="4602600"/>
            <a:ext cx="15153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Get freebies or food</a:t>
            </a:r>
            <a:endParaRPr b="1" i="0" sz="1400" u="none" cap="none" strike="noStrike">
              <a:solidFill>
                <a:srgbClr val="000000"/>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23"/>
          <p:cNvSpPr txBox="1"/>
          <p:nvPr/>
        </p:nvSpPr>
        <p:spPr>
          <a:xfrm>
            <a:off x="447324" y="427750"/>
            <a:ext cx="72624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Activity | Different types of work</a:t>
            </a:r>
            <a:endParaRPr b="1" i="0" sz="2900" u="none" cap="none" strike="noStrike">
              <a:solidFill>
                <a:srgbClr val="FF8022"/>
              </a:solidFill>
              <a:latin typeface="Lato"/>
              <a:ea typeface="Lato"/>
              <a:cs typeface="Lato"/>
              <a:sym typeface="Lato"/>
            </a:endParaRPr>
          </a:p>
        </p:txBody>
      </p:sp>
      <p:sp>
        <p:nvSpPr>
          <p:cNvPr id="589" name="Google Shape;589;p23"/>
          <p:cNvSpPr txBox="1"/>
          <p:nvPr/>
        </p:nvSpPr>
        <p:spPr>
          <a:xfrm>
            <a:off x="471875" y="1046450"/>
            <a:ext cx="6824700" cy="356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0" i="0" lang="en-GB" sz="2700" u="none" cap="none" strike="noStrike">
                <a:solidFill>
                  <a:schemeClr val="lt1"/>
                </a:solidFill>
                <a:latin typeface="Lato"/>
                <a:ea typeface="Lato"/>
                <a:cs typeface="Lato"/>
                <a:sym typeface="Lato"/>
              </a:rPr>
              <a:t>There are lots of ways people can earn money</a:t>
            </a:r>
            <a:endParaRPr b="0" i="0" sz="27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rPr b="0" i="0" lang="en-GB" sz="2500" u="none" cap="none" strike="noStrike">
                <a:solidFill>
                  <a:schemeClr val="lt1"/>
                </a:solidFill>
                <a:latin typeface="Lato"/>
                <a:ea typeface="Lato"/>
                <a:cs typeface="Lato"/>
                <a:sym typeface="Lato"/>
              </a:rPr>
              <a:t> </a:t>
            </a:r>
            <a:endParaRPr b="0" i="0" sz="25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t/>
            </a:r>
            <a:endParaRPr b="0" i="0" sz="3300" u="none" cap="none" strike="noStrike">
              <a:solidFill>
                <a:schemeClr val="lt1"/>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2600"/>
              <a:buFont typeface="Arial"/>
              <a:buNone/>
            </a:pPr>
            <a:r>
              <a:t/>
            </a:r>
            <a:endParaRPr b="0" i="0" sz="3300" u="none" cap="none" strike="noStrike">
              <a:solidFill>
                <a:schemeClr val="lt1"/>
              </a:solidFill>
              <a:latin typeface="Lato Light"/>
              <a:ea typeface="Lato Light"/>
              <a:cs typeface="Lato Light"/>
              <a:sym typeface="Lato Light"/>
            </a:endParaRPr>
          </a:p>
        </p:txBody>
      </p:sp>
      <p:sp>
        <p:nvSpPr>
          <p:cNvPr id="590" name="Google Shape;590;p23"/>
          <p:cNvSpPr txBox="1"/>
          <p:nvPr>
            <p:ph idx="12" type="sldNum"/>
          </p:nvPr>
        </p:nvSpPr>
        <p:spPr>
          <a:xfrm>
            <a:off x="8381300" y="383850"/>
            <a:ext cx="669000" cy="2643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r>
              <a:rPr lang="en-GB">
                <a:latin typeface="Lato Black"/>
                <a:ea typeface="Lato Black"/>
                <a:cs typeface="Lato Black"/>
                <a:sym typeface="Lato Black"/>
              </a:rPr>
              <a:t>   </a:t>
            </a:r>
            <a:r>
              <a:rPr lang="en-GB" sz="1400"/>
              <a:t>23</a:t>
            </a:r>
            <a:endParaRPr sz="1400"/>
          </a:p>
        </p:txBody>
      </p:sp>
      <p:sp>
        <p:nvSpPr>
          <p:cNvPr id="591" name="Google Shape;591;p23"/>
          <p:cNvSpPr txBox="1"/>
          <p:nvPr/>
        </p:nvSpPr>
        <p:spPr>
          <a:xfrm>
            <a:off x="447325" y="2419350"/>
            <a:ext cx="4961700" cy="291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chemeClr val="lt1"/>
                </a:solidFill>
                <a:latin typeface="Lato"/>
                <a:ea typeface="Lato"/>
                <a:cs typeface="Lato"/>
                <a:sym typeface="Lato"/>
              </a:rPr>
              <a:t>Part 3: </a:t>
            </a:r>
            <a:r>
              <a:rPr b="0" i="0" lang="en-GB" sz="1900" u="none" cap="none" strike="noStrike">
                <a:solidFill>
                  <a:schemeClr val="lt1"/>
                </a:solidFill>
                <a:latin typeface="Lato"/>
                <a:ea typeface="Lato"/>
                <a:cs typeface="Lato"/>
                <a:sym typeface="Lato"/>
              </a:rPr>
              <a:t>In pairs, read the profiles and complete the Fact File sheets for one to two job profiles.</a:t>
            </a:r>
            <a:endParaRPr b="0" i="0" sz="19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rgbClr val="000000"/>
              </a:buClr>
              <a:buSzPts val="1900"/>
              <a:buFont typeface="Arial"/>
              <a:buNone/>
            </a:pPr>
            <a:r>
              <a:rPr b="0" i="0" lang="en-GB" sz="1900" u="none" cap="none" strike="noStrike">
                <a:solidFill>
                  <a:schemeClr val="lt1"/>
                </a:solidFill>
                <a:latin typeface="Lato"/>
                <a:ea typeface="Lato"/>
                <a:cs typeface="Lato"/>
                <a:sym typeface="Lato"/>
              </a:rPr>
              <a:t>Stretch - are there other types of jobs not included in the case studies that you are aware of?</a:t>
            </a:r>
            <a:endParaRPr b="0" i="0" sz="19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rgbClr val="000000"/>
              </a:buClr>
              <a:buSzPts val="2600"/>
              <a:buFont typeface="Arial"/>
              <a:buNone/>
            </a:pPr>
            <a:r>
              <a:t/>
            </a:r>
            <a:endParaRPr b="0" i="0" sz="3300" u="none" cap="none" strike="noStrike">
              <a:solidFill>
                <a:schemeClr val="lt1"/>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2" name="Google Shape;592;p23"/>
          <p:cNvPicPr preferRelativeResize="0"/>
          <p:nvPr/>
        </p:nvPicPr>
        <p:blipFill rotWithShape="1">
          <a:blip r:embed="rId3">
            <a:alphaModFix/>
          </a:blip>
          <a:srcRect b="-885" l="-490" r="489" t="3438"/>
          <a:stretch/>
        </p:blipFill>
        <p:spPr>
          <a:xfrm rot="677882">
            <a:off x="6413503" y="2039533"/>
            <a:ext cx="1784171" cy="2051008"/>
          </a:xfrm>
          <a:prstGeom prst="rect">
            <a:avLst/>
          </a:prstGeom>
          <a:noFill/>
          <a:ln cap="flat" cmpd="sng" w="19050">
            <a:solidFill>
              <a:schemeClr val="accent2"/>
            </a:solidFill>
            <a:prstDash val="solid"/>
            <a:round/>
            <a:headEnd len="sm" w="sm" type="none"/>
            <a:tailEnd len="sm" w="sm" type="none"/>
          </a:ln>
        </p:spPr>
      </p:pic>
      <p:sp>
        <p:nvSpPr>
          <p:cNvPr id="593" name="Google Shape;593;p23"/>
          <p:cNvSpPr/>
          <p:nvPr/>
        </p:nvSpPr>
        <p:spPr>
          <a:xfrm>
            <a:off x="471875" y="1741400"/>
            <a:ext cx="5145600" cy="4842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In pairs you will receive a job profile and a Fact File sheet</a:t>
            </a:r>
            <a:endParaRPr b="1" i="0" sz="900" u="none" cap="none" strike="noStrike">
              <a:solidFill>
                <a:schemeClr val="dk2"/>
              </a:solidFill>
              <a:latin typeface="Arial"/>
              <a:ea typeface="Arial"/>
              <a:cs typeface="Arial"/>
              <a:sym typeface="Arial"/>
            </a:endParaRPr>
          </a:p>
        </p:txBody>
      </p:sp>
      <p:sp>
        <p:nvSpPr>
          <p:cNvPr id="594" name="Google Shape;594;p23"/>
          <p:cNvSpPr txBox="1"/>
          <p:nvPr/>
        </p:nvSpPr>
        <p:spPr>
          <a:xfrm>
            <a:off x="471875" y="4541075"/>
            <a:ext cx="3597600" cy="515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rgbClr val="FF8022"/>
                </a:solidFill>
                <a:latin typeface="Lato"/>
                <a:ea typeface="Lato"/>
                <a:cs typeface="Lato"/>
                <a:sym typeface="Lato"/>
              </a:rPr>
              <a:t>Resource 1: Case studies</a:t>
            </a:r>
            <a:endParaRPr b="1" i="1" sz="1000" u="none" cap="none" strike="noStrike">
              <a:solidFill>
                <a:srgbClr val="FF8022"/>
              </a:solidFill>
              <a:latin typeface="Lato"/>
              <a:ea typeface="Lato"/>
              <a:cs typeface="Lato"/>
              <a:sym typeface="Lato"/>
            </a:endParaRPr>
          </a:p>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rgbClr val="FF8022"/>
                </a:solidFill>
                <a:latin typeface="Lato"/>
                <a:ea typeface="Lato"/>
                <a:cs typeface="Lato"/>
                <a:sym typeface="Lato"/>
              </a:rPr>
              <a:t>Resource 2: Jobs fact file</a:t>
            </a:r>
            <a:endParaRPr b="1" i="1" sz="1000" u="none" cap="none" strike="noStrike">
              <a:solidFill>
                <a:srgbClr val="FF8022"/>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24"/>
          <p:cNvSpPr txBox="1"/>
          <p:nvPr>
            <p:ph idx="12" type="sldNum"/>
          </p:nvPr>
        </p:nvSpPr>
        <p:spPr>
          <a:xfrm>
            <a:off x="8384703" y="399500"/>
            <a:ext cx="759300" cy="2253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GB" sz="1400">
                <a:solidFill>
                  <a:schemeClr val="dk1"/>
                </a:solidFill>
              </a:rPr>
              <a:t>‹#›</a:t>
            </a:fld>
            <a:endParaRPr sz="1400">
              <a:solidFill>
                <a:schemeClr val="dk1"/>
              </a:solidFill>
            </a:endParaRPr>
          </a:p>
        </p:txBody>
      </p:sp>
      <p:sp>
        <p:nvSpPr>
          <p:cNvPr id="600" name="Google Shape;600;p24"/>
          <p:cNvSpPr/>
          <p:nvPr/>
        </p:nvSpPr>
        <p:spPr>
          <a:xfrm>
            <a:off x="439500" y="1003025"/>
            <a:ext cx="8143800" cy="21741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2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24"/>
          <p:cNvSpPr txBox="1"/>
          <p:nvPr/>
        </p:nvSpPr>
        <p:spPr>
          <a:xfrm>
            <a:off x="2185375" y="1150350"/>
            <a:ext cx="6133500" cy="21741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Zara</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Job Title: </a:t>
            </a:r>
            <a:r>
              <a:rPr b="0" i="0" lang="en-GB" sz="1200" u="none" cap="none" strike="noStrike">
                <a:solidFill>
                  <a:schemeClr val="lt1"/>
                </a:solidFill>
                <a:latin typeface="Lato"/>
                <a:ea typeface="Lato"/>
                <a:cs typeface="Lato"/>
                <a:sym typeface="Lato"/>
              </a:rPr>
              <a:t>Estate agent</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Type of Employment: </a:t>
            </a:r>
            <a:r>
              <a:rPr b="0" i="0" lang="en-GB" sz="1200" u="none" cap="none" strike="noStrike">
                <a:solidFill>
                  <a:schemeClr val="lt1"/>
                </a:solidFill>
                <a:latin typeface="Lato"/>
                <a:ea typeface="Lato"/>
                <a:cs typeface="Lato"/>
                <a:sym typeface="Lato"/>
              </a:rPr>
              <a:t>Employed,</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lt1"/>
                </a:solidFill>
                <a:latin typeface="Lato"/>
                <a:ea typeface="Lato"/>
                <a:cs typeface="Lato"/>
                <a:sym typeface="Lato"/>
              </a:rPr>
              <a:t>Part-time</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Weekly hours/days worked: </a:t>
            </a:r>
            <a:endParaRPr b="1" i="0" sz="1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lt1"/>
                </a:solidFill>
                <a:latin typeface="Lato"/>
                <a:ea typeface="Lato"/>
                <a:cs typeface="Lato"/>
                <a:sym typeface="Lato"/>
              </a:rPr>
              <a:t> 4 days</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Wage or salary: </a:t>
            </a:r>
            <a:r>
              <a:rPr b="0" i="0" lang="en-GB" sz="1200" u="none" cap="none" strike="noStrike">
                <a:solidFill>
                  <a:schemeClr val="lt1"/>
                </a:solidFill>
                <a:latin typeface="Lato"/>
                <a:ea typeface="Lato"/>
                <a:cs typeface="Lato"/>
                <a:sym typeface="Lato"/>
              </a:rPr>
              <a:t>£12,000</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Bonus/commission/tips?</a:t>
            </a:r>
            <a:br>
              <a:rPr b="1" i="0" lang="en-GB" sz="1200" u="none" cap="none" strike="noStrike">
                <a:solidFill>
                  <a:schemeClr val="lt1"/>
                </a:solidFill>
                <a:latin typeface="Lato Black"/>
                <a:ea typeface="Lato Black"/>
                <a:cs typeface="Lato Black"/>
                <a:sym typeface="Lato Black"/>
              </a:rPr>
            </a:br>
            <a:r>
              <a:rPr b="0" i="0" lang="en-GB" sz="1200" u="none" cap="none" strike="noStrike">
                <a:solidFill>
                  <a:schemeClr val="lt1"/>
                </a:solidFill>
                <a:latin typeface="Lato"/>
                <a:ea typeface="Lato"/>
                <a:cs typeface="Lato"/>
                <a:sym typeface="Lato"/>
              </a:rPr>
              <a:t>Yes, 5% commission on the profit of a home sold</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lt1"/>
              </a:solidFill>
              <a:latin typeface="Lato Black"/>
              <a:ea typeface="Lato Black"/>
              <a:cs typeface="Lato Black"/>
              <a:sym typeface="Lato Black"/>
            </a:endParaRPr>
          </a:p>
        </p:txBody>
      </p:sp>
      <p:pic>
        <p:nvPicPr>
          <p:cNvPr id="603" name="Google Shape;603;p24"/>
          <p:cNvPicPr preferRelativeResize="0"/>
          <p:nvPr/>
        </p:nvPicPr>
        <p:blipFill rotWithShape="1">
          <a:blip r:embed="rId3">
            <a:alphaModFix/>
          </a:blip>
          <a:srcRect b="0" l="0" r="0" t="0"/>
          <a:stretch/>
        </p:blipFill>
        <p:spPr>
          <a:xfrm>
            <a:off x="502475" y="1150350"/>
            <a:ext cx="1237499" cy="1237499"/>
          </a:xfrm>
          <a:prstGeom prst="rect">
            <a:avLst/>
          </a:prstGeom>
          <a:noFill/>
          <a:ln>
            <a:noFill/>
          </a:ln>
        </p:spPr>
      </p:pic>
      <p:sp>
        <p:nvSpPr>
          <p:cNvPr id="604" name="Google Shape;604;p24"/>
          <p:cNvSpPr txBox="1"/>
          <p:nvPr/>
        </p:nvSpPr>
        <p:spPr>
          <a:xfrm>
            <a:off x="502475" y="3324450"/>
            <a:ext cx="7411500" cy="1446900"/>
          </a:xfrm>
          <a:prstGeom prst="rect">
            <a:avLst/>
          </a:prstGeom>
          <a:noFill/>
          <a:ln>
            <a:noFill/>
          </a:ln>
        </p:spPr>
        <p:txBody>
          <a:bodyPr anchorCtr="0" anchor="t" bIns="91425" lIns="180000"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FF00"/>
                </a:solidFill>
                <a:latin typeface="Lato"/>
                <a:ea typeface="Lato"/>
                <a:cs typeface="Lato"/>
                <a:sym typeface="Lato"/>
              </a:rPr>
              <a:t>Advantages</a:t>
            </a:r>
            <a:endParaRPr b="1"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Part-time allows someone to take care of other responsibilities like study or childcare</a:t>
            </a:r>
            <a:endParaRPr b="0"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Commission can be seen as a reward for good work</a:t>
            </a:r>
            <a:endParaRPr b="0"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FF00"/>
                </a:solidFill>
                <a:latin typeface="Lato"/>
                <a:ea typeface="Lato"/>
                <a:cs typeface="Lato"/>
                <a:sym typeface="Lato"/>
              </a:rPr>
              <a:t>Disadvantages  </a:t>
            </a:r>
            <a:endParaRPr b="1"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The salary is below the national average</a:t>
            </a:r>
            <a:endParaRPr b="1"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FF00"/>
              </a:solidFill>
              <a:latin typeface="Lato"/>
              <a:ea typeface="Lato"/>
              <a:cs typeface="Lato"/>
              <a:sym typeface="Lato"/>
            </a:endParaRPr>
          </a:p>
        </p:txBody>
      </p:sp>
      <p:sp>
        <p:nvSpPr>
          <p:cNvPr id="605" name="Google Shape;605;p24"/>
          <p:cNvSpPr txBox="1"/>
          <p:nvPr/>
        </p:nvSpPr>
        <p:spPr>
          <a:xfrm>
            <a:off x="439449" y="356850"/>
            <a:ext cx="72624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Worked example</a:t>
            </a:r>
            <a:endParaRPr b="1" i="0" sz="2900" u="none" cap="none" strike="noStrike">
              <a:solidFill>
                <a:srgbClr val="FF8022"/>
              </a:solidFill>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25"/>
          <p:cNvSpPr/>
          <p:nvPr/>
        </p:nvSpPr>
        <p:spPr>
          <a:xfrm>
            <a:off x="439500" y="1307825"/>
            <a:ext cx="2629200" cy="36324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25"/>
          <p:cNvSpPr/>
          <p:nvPr/>
        </p:nvSpPr>
        <p:spPr>
          <a:xfrm>
            <a:off x="6201450" y="1301275"/>
            <a:ext cx="2612400" cy="36324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25"/>
          <p:cNvSpPr/>
          <p:nvPr/>
        </p:nvSpPr>
        <p:spPr>
          <a:xfrm>
            <a:off x="3260600" y="1301725"/>
            <a:ext cx="2709000" cy="36324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2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25"/>
          <p:cNvSpPr txBox="1"/>
          <p:nvPr/>
        </p:nvSpPr>
        <p:spPr>
          <a:xfrm>
            <a:off x="472450" y="286975"/>
            <a:ext cx="7380300" cy="846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Discuss the advantages and disadvantages of these jobs</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200" u="none" cap="none" strike="noStrike">
              <a:solidFill>
                <a:schemeClr val="lt1"/>
              </a:solidFill>
              <a:latin typeface="Lato"/>
              <a:ea typeface="Lato"/>
              <a:cs typeface="Lato"/>
              <a:sym typeface="Lato"/>
            </a:endParaRPr>
          </a:p>
        </p:txBody>
      </p:sp>
      <p:sp>
        <p:nvSpPr>
          <p:cNvPr id="615" name="Google Shape;615;p25"/>
          <p:cNvSpPr txBox="1"/>
          <p:nvPr>
            <p:ph idx="12" type="sldNum"/>
          </p:nvPr>
        </p:nvSpPr>
        <p:spPr>
          <a:xfrm>
            <a:off x="8531727" y="417625"/>
            <a:ext cx="7092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sz="1400"/>
              <a:t>  25</a:t>
            </a:r>
            <a:endParaRPr sz="1400"/>
          </a:p>
        </p:txBody>
      </p:sp>
      <p:sp>
        <p:nvSpPr>
          <p:cNvPr id="616" name="Google Shape;616;p25"/>
          <p:cNvSpPr txBox="1"/>
          <p:nvPr/>
        </p:nvSpPr>
        <p:spPr>
          <a:xfrm>
            <a:off x="2436402" y="2204100"/>
            <a:ext cx="5196000" cy="735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chemeClr val="lt1"/>
              </a:solidFill>
              <a:latin typeface="Lato"/>
              <a:ea typeface="Lato"/>
              <a:cs typeface="Lato"/>
              <a:sym typeface="Lato"/>
            </a:endParaRPr>
          </a:p>
        </p:txBody>
      </p:sp>
      <p:sp>
        <p:nvSpPr>
          <p:cNvPr id="617" name="Google Shape;617;p25"/>
          <p:cNvSpPr txBox="1"/>
          <p:nvPr/>
        </p:nvSpPr>
        <p:spPr>
          <a:xfrm>
            <a:off x="547200" y="2768850"/>
            <a:ext cx="2413800" cy="23589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Zara</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Job Title: </a:t>
            </a:r>
            <a:r>
              <a:rPr b="0" i="0" lang="en-GB" sz="1200" u="none" cap="none" strike="noStrike">
                <a:solidFill>
                  <a:schemeClr val="lt1"/>
                </a:solidFill>
                <a:latin typeface="Lato"/>
                <a:ea typeface="Lato"/>
                <a:cs typeface="Lato"/>
                <a:sym typeface="Lato"/>
              </a:rPr>
              <a:t>Estate agent</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Type of Employment: </a:t>
            </a:r>
            <a:r>
              <a:rPr b="0" i="0" lang="en-GB" sz="1200" u="none" cap="none" strike="noStrike">
                <a:solidFill>
                  <a:schemeClr val="lt1"/>
                </a:solidFill>
                <a:latin typeface="Lato"/>
                <a:ea typeface="Lato"/>
                <a:cs typeface="Lato"/>
                <a:sym typeface="Lato"/>
              </a:rPr>
              <a:t>Employed,</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lt1"/>
                </a:solidFill>
                <a:latin typeface="Lato"/>
                <a:ea typeface="Lato"/>
                <a:cs typeface="Lato"/>
                <a:sym typeface="Lato"/>
              </a:rPr>
              <a:t>Part-time</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Weekly hours/days worked: </a:t>
            </a:r>
            <a:endParaRPr b="1" i="0" sz="1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lt1"/>
                </a:solidFill>
                <a:latin typeface="Lato"/>
                <a:ea typeface="Lato"/>
                <a:cs typeface="Lato"/>
                <a:sym typeface="Lato"/>
              </a:rPr>
              <a:t> 4 days</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Wage or salary: </a:t>
            </a:r>
            <a:r>
              <a:rPr b="0" i="0" lang="en-GB" sz="1200" u="none" cap="none" strike="noStrike">
                <a:solidFill>
                  <a:schemeClr val="lt1"/>
                </a:solidFill>
                <a:latin typeface="Lato"/>
                <a:ea typeface="Lato"/>
                <a:cs typeface="Lato"/>
                <a:sym typeface="Lato"/>
              </a:rPr>
              <a:t>£12,000</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Bonus/commission/tips?</a:t>
            </a:r>
            <a:br>
              <a:rPr b="1" i="0" lang="en-GB" sz="1200" u="none" cap="none" strike="noStrike">
                <a:solidFill>
                  <a:schemeClr val="lt1"/>
                </a:solidFill>
                <a:latin typeface="Lato Black"/>
                <a:ea typeface="Lato Black"/>
                <a:cs typeface="Lato Black"/>
                <a:sym typeface="Lato Black"/>
              </a:rPr>
            </a:br>
            <a:r>
              <a:rPr b="0" i="0" lang="en-GB" sz="1200" u="none" cap="none" strike="noStrike">
                <a:solidFill>
                  <a:schemeClr val="lt1"/>
                </a:solidFill>
                <a:latin typeface="Lato"/>
                <a:ea typeface="Lato"/>
                <a:cs typeface="Lato"/>
                <a:sym typeface="Lato"/>
              </a:rPr>
              <a:t>Yes, 5% commission on the profit of a home sold</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lt1"/>
              </a:solidFill>
              <a:latin typeface="Lato Black"/>
              <a:ea typeface="Lato Black"/>
              <a:cs typeface="Lato Black"/>
              <a:sym typeface="Lato Black"/>
            </a:endParaRPr>
          </a:p>
        </p:txBody>
      </p:sp>
      <p:sp>
        <p:nvSpPr>
          <p:cNvPr id="618" name="Google Shape;618;p25"/>
          <p:cNvSpPr txBox="1"/>
          <p:nvPr/>
        </p:nvSpPr>
        <p:spPr>
          <a:xfrm>
            <a:off x="3351951" y="2762925"/>
            <a:ext cx="2413800" cy="23589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Jorge</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Job Title: </a:t>
            </a:r>
            <a:r>
              <a:rPr b="0" i="0" lang="en-GB" sz="1200" u="none" cap="none" strike="noStrike">
                <a:solidFill>
                  <a:schemeClr val="lt1"/>
                </a:solidFill>
                <a:latin typeface="Lato"/>
                <a:ea typeface="Lato"/>
                <a:cs typeface="Lato"/>
                <a:sym typeface="Lato"/>
              </a:rPr>
              <a:t>Plumber/Business Owner</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Type of Employment: </a:t>
            </a:r>
            <a:r>
              <a:rPr b="0" i="0" lang="en-GB" sz="1200" u="none" cap="none" strike="noStrike">
                <a:solidFill>
                  <a:schemeClr val="lt1"/>
                </a:solidFill>
                <a:latin typeface="Lato"/>
                <a:ea typeface="Lato"/>
                <a:cs typeface="Lato"/>
                <a:sym typeface="Lato"/>
              </a:rPr>
              <a:t>Self-employed, Full-time</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Weekly hours/days worked: </a:t>
            </a:r>
            <a:r>
              <a:rPr b="0" i="0" lang="en-GB" sz="1200" u="none" cap="none" strike="noStrike">
                <a:solidFill>
                  <a:schemeClr val="lt1"/>
                </a:solidFill>
                <a:latin typeface="Lato"/>
                <a:ea typeface="Lato"/>
                <a:cs typeface="Lato"/>
                <a:sym typeface="Lato"/>
              </a:rPr>
              <a:t>Varies but at times 50 hours a week</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Wage or salary: </a:t>
            </a:r>
            <a:r>
              <a:rPr b="0" i="0" lang="en-GB" sz="1200" u="none" cap="none" strike="noStrike">
                <a:solidFill>
                  <a:schemeClr val="lt1"/>
                </a:solidFill>
                <a:latin typeface="Lato"/>
                <a:ea typeface="Lato"/>
                <a:cs typeface="Lato"/>
                <a:sym typeface="Lato"/>
              </a:rPr>
              <a:t>£30,000-£55,000</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Bonus/commission/tips? </a:t>
            </a:r>
            <a:r>
              <a:rPr b="0" i="0" lang="en-GB" sz="1200" u="none" cap="none" strike="noStrike">
                <a:solidFill>
                  <a:schemeClr val="lt1"/>
                </a:solidFill>
                <a:latin typeface="Lato"/>
                <a:ea typeface="Lato"/>
                <a:cs typeface="Lato"/>
                <a:sym typeface="Lato"/>
              </a:rPr>
              <a:t>No</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lt1"/>
              </a:solidFill>
              <a:latin typeface="Lato Black"/>
              <a:ea typeface="Lato Black"/>
              <a:cs typeface="Lato Black"/>
              <a:sym typeface="Lato Black"/>
            </a:endParaRPr>
          </a:p>
        </p:txBody>
      </p:sp>
      <p:sp>
        <p:nvSpPr>
          <p:cNvPr id="619" name="Google Shape;619;p25"/>
          <p:cNvSpPr txBox="1"/>
          <p:nvPr/>
        </p:nvSpPr>
        <p:spPr>
          <a:xfrm>
            <a:off x="6313925" y="2762925"/>
            <a:ext cx="2495100" cy="21396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Lucy</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Job Title: </a:t>
            </a:r>
            <a:r>
              <a:rPr b="0" i="0" lang="en-GB" sz="1200" u="none" cap="none" strike="noStrike">
                <a:solidFill>
                  <a:schemeClr val="lt1"/>
                </a:solidFill>
                <a:latin typeface="Lato"/>
                <a:ea typeface="Lato"/>
                <a:cs typeface="Lato"/>
                <a:sym typeface="Lato"/>
              </a:rPr>
              <a:t>Barista</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Type of Employment: </a:t>
            </a:r>
            <a:r>
              <a:rPr b="0" i="0" lang="en-GB" sz="1200" u="none" cap="none" strike="noStrike">
                <a:solidFill>
                  <a:schemeClr val="lt1"/>
                </a:solidFill>
                <a:latin typeface="Lato"/>
                <a:ea typeface="Lato"/>
                <a:cs typeface="Lato"/>
                <a:sym typeface="Lato"/>
              </a:rPr>
              <a:t>Employed, Part-time, Shift work </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Weekly hours/days worked: </a:t>
            </a:r>
            <a:endParaRPr b="1" i="0" sz="1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lt1"/>
                </a:solidFill>
                <a:latin typeface="Lato"/>
                <a:ea typeface="Lato"/>
                <a:cs typeface="Lato"/>
                <a:sym typeface="Lato"/>
              </a:rPr>
              <a:t>Part time 15 hours/ week</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Wage or salary: </a:t>
            </a:r>
            <a:r>
              <a:rPr b="0" i="0" lang="en-GB" sz="1200" u="none" cap="none" strike="noStrike">
                <a:solidFill>
                  <a:schemeClr val="lt1"/>
                </a:solidFill>
                <a:latin typeface="Lato"/>
                <a:ea typeface="Lato"/>
                <a:cs typeface="Lato"/>
                <a:sym typeface="Lato"/>
              </a:rPr>
              <a:t>£10 per hour</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Bonus/commission/tips?</a:t>
            </a:r>
            <a:br>
              <a:rPr b="1" i="0" lang="en-GB" sz="1200" u="none" cap="none" strike="noStrike">
                <a:solidFill>
                  <a:schemeClr val="lt1"/>
                </a:solidFill>
                <a:latin typeface="Lato Black"/>
                <a:ea typeface="Lato Black"/>
                <a:cs typeface="Lato Black"/>
                <a:sym typeface="Lato Black"/>
              </a:rPr>
            </a:br>
            <a:r>
              <a:rPr b="0" i="0" lang="en-GB" sz="1200" u="none" cap="none" strike="noStrike">
                <a:solidFill>
                  <a:schemeClr val="lt1"/>
                </a:solidFill>
                <a:latin typeface="Lato"/>
                <a:ea typeface="Lato"/>
                <a:cs typeface="Lato"/>
                <a:sym typeface="Lato"/>
              </a:rPr>
              <a:t>Yes, tips</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lt1"/>
              </a:solidFill>
              <a:latin typeface="Lato Black"/>
              <a:ea typeface="Lato Black"/>
              <a:cs typeface="Lato Black"/>
              <a:sym typeface="Lato Black"/>
            </a:endParaRPr>
          </a:p>
        </p:txBody>
      </p:sp>
      <p:pic>
        <p:nvPicPr>
          <p:cNvPr id="620" name="Google Shape;620;p25"/>
          <p:cNvPicPr preferRelativeResize="0"/>
          <p:nvPr/>
        </p:nvPicPr>
        <p:blipFill rotWithShape="1">
          <a:blip r:embed="rId3">
            <a:alphaModFix/>
          </a:blip>
          <a:srcRect b="0" l="0" r="0" t="0"/>
          <a:stretch/>
        </p:blipFill>
        <p:spPr>
          <a:xfrm>
            <a:off x="502475" y="1455150"/>
            <a:ext cx="1237499" cy="1237499"/>
          </a:xfrm>
          <a:prstGeom prst="rect">
            <a:avLst/>
          </a:prstGeom>
          <a:noFill/>
          <a:ln>
            <a:noFill/>
          </a:ln>
        </p:spPr>
      </p:pic>
      <p:pic>
        <p:nvPicPr>
          <p:cNvPr id="621" name="Google Shape;621;p25"/>
          <p:cNvPicPr preferRelativeResize="0"/>
          <p:nvPr/>
        </p:nvPicPr>
        <p:blipFill rotWithShape="1">
          <a:blip r:embed="rId4">
            <a:alphaModFix/>
          </a:blip>
          <a:srcRect b="0" l="0" r="0" t="0"/>
          <a:stretch/>
        </p:blipFill>
        <p:spPr>
          <a:xfrm>
            <a:off x="3402025" y="1452188"/>
            <a:ext cx="1237499" cy="1237499"/>
          </a:xfrm>
          <a:prstGeom prst="rect">
            <a:avLst/>
          </a:prstGeom>
          <a:noFill/>
          <a:ln>
            <a:noFill/>
          </a:ln>
        </p:spPr>
      </p:pic>
      <p:pic>
        <p:nvPicPr>
          <p:cNvPr id="622" name="Google Shape;622;p25"/>
          <p:cNvPicPr preferRelativeResize="0"/>
          <p:nvPr/>
        </p:nvPicPr>
        <p:blipFill rotWithShape="1">
          <a:blip r:embed="rId5">
            <a:alphaModFix/>
          </a:blip>
          <a:srcRect b="0" l="0" r="0" t="0"/>
          <a:stretch/>
        </p:blipFill>
        <p:spPr>
          <a:xfrm>
            <a:off x="6431000" y="1452188"/>
            <a:ext cx="1237499" cy="12374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26"/>
          <p:cNvSpPr txBox="1"/>
          <p:nvPr/>
        </p:nvSpPr>
        <p:spPr>
          <a:xfrm>
            <a:off x="256650" y="88775"/>
            <a:ext cx="8325900" cy="400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What are the advantages and disadvantages of these jobs?</a:t>
            </a:r>
            <a:endParaRPr b="1" i="0" sz="2900" u="none" cap="none" strike="noStrike">
              <a:solidFill>
                <a:schemeClr val="lt1"/>
              </a:solidFill>
              <a:latin typeface="Lato"/>
              <a:ea typeface="Lato"/>
              <a:cs typeface="Lato"/>
              <a:sym typeface="Lato"/>
            </a:endParaRPr>
          </a:p>
        </p:txBody>
      </p:sp>
      <p:sp>
        <p:nvSpPr>
          <p:cNvPr id="628" name="Google Shape;628;p26"/>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sz="1400"/>
              <a:t>‹#›</a:t>
            </a:fld>
            <a:endParaRPr sz="1400"/>
          </a:p>
        </p:txBody>
      </p:sp>
      <p:grpSp>
        <p:nvGrpSpPr>
          <p:cNvPr id="629" name="Google Shape;629;p26"/>
          <p:cNvGrpSpPr/>
          <p:nvPr/>
        </p:nvGrpSpPr>
        <p:grpSpPr>
          <a:xfrm>
            <a:off x="287082" y="1060675"/>
            <a:ext cx="8704164" cy="4174400"/>
            <a:chOff x="439500" y="984475"/>
            <a:chExt cx="8431000" cy="4174400"/>
          </a:xfrm>
        </p:grpSpPr>
        <p:sp>
          <p:nvSpPr>
            <p:cNvPr id="630" name="Google Shape;630;p26"/>
            <p:cNvSpPr/>
            <p:nvPr/>
          </p:nvSpPr>
          <p:spPr>
            <a:xfrm>
              <a:off x="439500" y="991050"/>
              <a:ext cx="2629200" cy="3949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26"/>
            <p:cNvSpPr/>
            <p:nvPr/>
          </p:nvSpPr>
          <p:spPr>
            <a:xfrm>
              <a:off x="3260600" y="984925"/>
              <a:ext cx="2709000" cy="3949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2" name="Google Shape;632;p26"/>
            <p:cNvPicPr preferRelativeResize="0"/>
            <p:nvPr/>
          </p:nvPicPr>
          <p:blipFill rotWithShape="1">
            <a:blip r:embed="rId3">
              <a:alphaModFix/>
            </a:blip>
            <a:srcRect b="0" l="0" r="0" t="0"/>
            <a:stretch/>
          </p:blipFill>
          <p:spPr>
            <a:xfrm>
              <a:off x="3433300" y="1150350"/>
              <a:ext cx="1237499" cy="1237499"/>
            </a:xfrm>
            <a:prstGeom prst="rect">
              <a:avLst/>
            </a:prstGeom>
            <a:noFill/>
            <a:ln>
              <a:noFill/>
            </a:ln>
          </p:spPr>
        </p:pic>
        <p:pic>
          <p:nvPicPr>
            <p:cNvPr id="633" name="Google Shape;633;p26"/>
            <p:cNvPicPr preferRelativeResize="0"/>
            <p:nvPr/>
          </p:nvPicPr>
          <p:blipFill rotWithShape="1">
            <a:blip r:embed="rId4">
              <a:alphaModFix/>
            </a:blip>
            <a:srcRect b="0" l="0" r="0" t="0"/>
            <a:stretch/>
          </p:blipFill>
          <p:spPr>
            <a:xfrm>
              <a:off x="578675" y="1150350"/>
              <a:ext cx="1237499" cy="1237499"/>
            </a:xfrm>
            <a:prstGeom prst="rect">
              <a:avLst/>
            </a:prstGeom>
            <a:noFill/>
            <a:ln>
              <a:noFill/>
            </a:ln>
          </p:spPr>
        </p:pic>
        <p:sp>
          <p:nvSpPr>
            <p:cNvPr id="634" name="Google Shape;634;p26"/>
            <p:cNvSpPr txBox="1"/>
            <p:nvPr/>
          </p:nvSpPr>
          <p:spPr>
            <a:xfrm>
              <a:off x="602250" y="2418975"/>
              <a:ext cx="2331900" cy="2216400"/>
            </a:xfrm>
            <a:prstGeom prst="rect">
              <a:avLst/>
            </a:prstGeom>
            <a:noFill/>
            <a:ln>
              <a:noFill/>
            </a:ln>
          </p:spPr>
          <p:txBody>
            <a:bodyPr anchorCtr="0" anchor="t" bIns="91425" lIns="270000"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FF00"/>
                  </a:solidFill>
                  <a:latin typeface="Lato"/>
                  <a:ea typeface="Lato"/>
                  <a:cs typeface="Lato"/>
                  <a:sym typeface="Lato"/>
                </a:rPr>
                <a:t>Advantages</a:t>
              </a:r>
              <a:endParaRPr b="1" i="0" sz="1200" u="none" cap="none" strike="noStrike">
                <a:solidFill>
                  <a:srgbClr val="00FF00"/>
                </a:solidFill>
                <a:latin typeface="Lato"/>
                <a:ea typeface="Lato"/>
                <a:cs typeface="Lato"/>
                <a:sym typeface="Lato"/>
              </a:endParaRPr>
            </a:p>
            <a:p>
              <a:pPr indent="-166199"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Part-time allows someone to take care of other responsibilities like study or childcare</a:t>
              </a:r>
              <a:endParaRPr sz="1200">
                <a:solidFill>
                  <a:srgbClr val="00FF00"/>
                </a:solidFill>
                <a:latin typeface="Lato"/>
                <a:ea typeface="Lato"/>
                <a:cs typeface="Lato"/>
                <a:sym typeface="Lato"/>
              </a:endParaRPr>
            </a:p>
            <a:p>
              <a:pPr indent="-166199"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Commission can be seen as a reward for good work</a:t>
              </a:r>
              <a:endParaRPr sz="1200">
                <a:solidFill>
                  <a:srgbClr val="00FF00"/>
                </a:solidFill>
                <a:latin typeface="Lato"/>
                <a:ea typeface="Lato"/>
                <a:cs typeface="Lato"/>
                <a:sym typeface="Lato"/>
              </a:endParaRPr>
            </a:p>
            <a:p>
              <a:pPr indent="0" lvl="0" marL="0" rtl="0" algn="l">
                <a:spcBef>
                  <a:spcPts val="0"/>
                </a:spcBef>
                <a:spcAft>
                  <a:spcPts val="0"/>
                </a:spcAft>
                <a:buNone/>
              </a:pPr>
              <a:r>
                <a:t/>
              </a:r>
              <a:endParaRPr b="1" sz="1200">
                <a:solidFill>
                  <a:srgbClr val="00FF00"/>
                </a:solidFill>
                <a:latin typeface="Lato"/>
                <a:ea typeface="Lato"/>
                <a:cs typeface="Lato"/>
                <a:sym typeface="Lato"/>
              </a:endParaRPr>
            </a:p>
            <a:p>
              <a:pPr indent="0" lvl="0" marL="0" rtl="0" algn="l">
                <a:spcBef>
                  <a:spcPts val="0"/>
                </a:spcBef>
                <a:spcAft>
                  <a:spcPts val="0"/>
                </a:spcAft>
                <a:buNone/>
              </a:pPr>
              <a:r>
                <a:rPr b="1" lang="en-GB" sz="1200">
                  <a:solidFill>
                    <a:srgbClr val="00FF00"/>
                  </a:solidFill>
                  <a:latin typeface="Lato"/>
                  <a:ea typeface="Lato"/>
                  <a:cs typeface="Lato"/>
                  <a:sym typeface="Lato"/>
                </a:rPr>
                <a:t>Disadvantages </a:t>
              </a:r>
              <a:endParaRPr sz="1200">
                <a:solidFill>
                  <a:srgbClr val="00FF00"/>
                </a:solidFill>
                <a:latin typeface="Lato"/>
                <a:ea typeface="Lato"/>
                <a:cs typeface="Lato"/>
                <a:sym typeface="Lato"/>
              </a:endParaRPr>
            </a:p>
            <a:p>
              <a:pPr indent="-166199"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The salary is below the national average</a:t>
              </a:r>
              <a:endParaRPr b="1"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FF00"/>
                </a:solidFill>
                <a:latin typeface="Lato"/>
                <a:ea typeface="Lato"/>
                <a:cs typeface="Lato"/>
                <a:sym typeface="Lato"/>
              </a:endParaRPr>
            </a:p>
          </p:txBody>
        </p:sp>
        <p:sp>
          <p:nvSpPr>
            <p:cNvPr id="635" name="Google Shape;635;p26"/>
            <p:cNvSpPr txBox="1"/>
            <p:nvPr/>
          </p:nvSpPr>
          <p:spPr>
            <a:xfrm>
              <a:off x="3340300" y="2418975"/>
              <a:ext cx="2629200" cy="2739900"/>
            </a:xfrm>
            <a:prstGeom prst="rect">
              <a:avLst/>
            </a:prstGeom>
            <a:noFill/>
            <a:ln>
              <a:noFill/>
            </a:ln>
          </p:spPr>
          <p:txBody>
            <a:bodyPr anchorCtr="0" anchor="t" bIns="91425" lIns="180000"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FF00"/>
                  </a:solidFill>
                  <a:latin typeface="Lato"/>
                  <a:ea typeface="Lato"/>
                  <a:cs typeface="Lato"/>
                  <a:sym typeface="Lato"/>
                </a:rPr>
                <a:t>Advantages</a:t>
              </a:r>
              <a:endParaRPr b="1" i="0" sz="1200" u="none" cap="none" strike="noStrike">
                <a:solidFill>
                  <a:srgbClr val="00FF00"/>
                </a:solidFill>
                <a:latin typeface="Lato"/>
                <a:ea typeface="Lato"/>
                <a:cs typeface="Lato"/>
                <a:sym typeface="Lato"/>
              </a:endParaRPr>
            </a:p>
            <a:p>
              <a:pPr indent="-166199"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Being self-employed means you can decide the standards and culture of your business</a:t>
              </a:r>
              <a:endParaRPr b="1" sz="1000">
                <a:solidFill>
                  <a:srgbClr val="00FF00"/>
                </a:solidFill>
                <a:latin typeface="Lato"/>
                <a:ea typeface="Lato"/>
                <a:cs typeface="Lato"/>
                <a:sym typeface="Lato"/>
              </a:endParaRPr>
            </a:p>
            <a:p>
              <a:pPr indent="-166199"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Salary can be quite high</a:t>
              </a:r>
              <a:endParaRPr b="0"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FF00"/>
                  </a:solidFill>
                  <a:latin typeface="Lato"/>
                  <a:ea typeface="Lato"/>
                  <a:cs typeface="Lato"/>
                  <a:sym typeface="Lato"/>
                </a:rPr>
                <a:t>Disadvantages  </a:t>
              </a:r>
              <a:endParaRPr b="1" i="0" sz="1200" u="none" cap="none" strike="noStrike">
                <a:solidFill>
                  <a:srgbClr val="00FF00"/>
                </a:solidFill>
                <a:latin typeface="Lato"/>
                <a:ea typeface="Lato"/>
                <a:cs typeface="Lato"/>
                <a:sym typeface="Lato"/>
              </a:endParaRPr>
            </a:p>
            <a:p>
              <a:pPr indent="-256199"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Being self-employed means you take on a lot of risk and it can be stressful</a:t>
              </a:r>
              <a:endParaRPr sz="1200">
                <a:solidFill>
                  <a:srgbClr val="00FF00"/>
                </a:solidFill>
                <a:latin typeface="Lato"/>
                <a:ea typeface="Lato"/>
                <a:cs typeface="Lato"/>
                <a:sym typeface="Lato"/>
              </a:endParaRPr>
            </a:p>
            <a:p>
              <a:pPr indent="-256199"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Income is less reliable and stable</a:t>
              </a:r>
              <a:endParaRPr sz="1200">
                <a:solidFill>
                  <a:srgbClr val="00FF00"/>
                </a:solidFill>
                <a:latin typeface="Lato"/>
                <a:ea typeface="Lato"/>
                <a:cs typeface="Lato"/>
                <a:sym typeface="Lato"/>
              </a:endParaRPr>
            </a:p>
            <a:p>
              <a:pPr indent="-256199"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Responsibility for paying own taxes</a:t>
              </a:r>
              <a:endParaRPr b="0"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FF00"/>
                </a:solidFill>
                <a:latin typeface="Lato"/>
                <a:ea typeface="Lato"/>
                <a:cs typeface="Lato"/>
                <a:sym typeface="Lato"/>
              </a:endParaRPr>
            </a:p>
          </p:txBody>
        </p:sp>
        <p:sp>
          <p:nvSpPr>
            <p:cNvPr id="636" name="Google Shape;636;p26"/>
            <p:cNvSpPr/>
            <p:nvPr/>
          </p:nvSpPr>
          <p:spPr>
            <a:xfrm>
              <a:off x="6201450" y="984475"/>
              <a:ext cx="2612400" cy="39492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26"/>
            <p:cNvSpPr txBox="1"/>
            <p:nvPr/>
          </p:nvSpPr>
          <p:spPr>
            <a:xfrm>
              <a:off x="6161500" y="2458700"/>
              <a:ext cx="2709000" cy="2555100"/>
            </a:xfrm>
            <a:prstGeom prst="rect">
              <a:avLst/>
            </a:prstGeom>
            <a:noFill/>
            <a:ln>
              <a:noFill/>
            </a:ln>
          </p:spPr>
          <p:txBody>
            <a:bodyPr anchorCtr="0" anchor="t" bIns="91425" lIns="180000"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FF00"/>
                  </a:solidFill>
                  <a:latin typeface="Lato"/>
                  <a:ea typeface="Lato"/>
                  <a:cs typeface="Lato"/>
                  <a:sym typeface="Lato"/>
                </a:rPr>
                <a:t>Advantages</a:t>
              </a:r>
              <a:endParaRPr b="1" i="0" sz="1200" u="none" cap="none" strike="noStrike">
                <a:solidFill>
                  <a:srgbClr val="00FF00"/>
                </a:solidFill>
                <a:latin typeface="Lato"/>
                <a:ea typeface="Lato"/>
                <a:cs typeface="Lato"/>
                <a:sym typeface="Lato"/>
              </a:endParaRPr>
            </a:p>
            <a:p>
              <a:pPr indent="-161925"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The wage is above national minimum wage for a job in this field</a:t>
              </a:r>
              <a:endParaRPr sz="1200">
                <a:solidFill>
                  <a:srgbClr val="00FF00"/>
                </a:solidFill>
                <a:latin typeface="Lato"/>
                <a:ea typeface="Lato"/>
                <a:cs typeface="Lato"/>
                <a:sym typeface="Lato"/>
              </a:endParaRPr>
            </a:p>
            <a:p>
              <a:pPr indent="-161925"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It’s a sociable job which she enjoys</a:t>
              </a:r>
              <a:endParaRPr sz="1200">
                <a:solidFill>
                  <a:srgbClr val="00FF00"/>
                </a:solidFill>
                <a:latin typeface="Lato"/>
                <a:ea typeface="Lato"/>
                <a:cs typeface="Lato"/>
                <a:sym typeface="Lato"/>
              </a:endParaRPr>
            </a:p>
            <a:p>
              <a:pPr indent="-161925"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She gets a 30% discount on the cafe’s food so can save money that way</a:t>
              </a:r>
              <a:endParaRPr b="0"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FF00"/>
                  </a:solidFill>
                  <a:latin typeface="Lato"/>
                  <a:ea typeface="Lato"/>
                  <a:cs typeface="Lato"/>
                  <a:sym typeface="Lato"/>
                </a:rPr>
                <a:t>Disadvantages  </a:t>
              </a:r>
              <a:endParaRPr b="1" i="0" sz="1200" u="none" cap="none" strike="noStrike">
                <a:solidFill>
                  <a:srgbClr val="00FF00"/>
                </a:solidFill>
                <a:latin typeface="Lato"/>
                <a:ea typeface="Lato"/>
                <a:cs typeface="Lato"/>
                <a:sym typeface="Lato"/>
              </a:endParaRPr>
            </a:p>
            <a:p>
              <a:pPr indent="-166199" lvl="0" marL="179999" marR="0" rtl="0" algn="l">
                <a:lnSpc>
                  <a:spcPct val="100000"/>
                </a:lnSpc>
                <a:spcBef>
                  <a:spcPts val="0"/>
                </a:spcBef>
                <a:spcAft>
                  <a:spcPts val="0"/>
                </a:spcAft>
                <a:buClr>
                  <a:srgbClr val="00FF00"/>
                </a:buClr>
                <a:buSzPts val="1200"/>
                <a:buFont typeface="Lato"/>
                <a:buChar char="●"/>
              </a:pPr>
              <a:r>
                <a:rPr i="0" lang="en-GB" sz="1200" u="none" cap="none" strike="noStrike">
                  <a:solidFill>
                    <a:srgbClr val="00FF00"/>
                  </a:solidFill>
                  <a:latin typeface="Lato"/>
                  <a:ea typeface="Lato"/>
                  <a:cs typeface="Lato"/>
                  <a:sym typeface="Lato"/>
                </a:rPr>
                <a:t>She sometimes has to deal with difficult customers</a:t>
              </a:r>
              <a:endParaRPr sz="1200">
                <a:solidFill>
                  <a:srgbClr val="00FF00"/>
                </a:solidFill>
                <a:latin typeface="Lato"/>
                <a:ea typeface="Lato"/>
                <a:cs typeface="Lato"/>
                <a:sym typeface="Lato"/>
              </a:endParaRPr>
            </a:p>
            <a:p>
              <a:pPr indent="-166199" lvl="0" marL="179999" marR="0" rtl="0" algn="l">
                <a:lnSpc>
                  <a:spcPct val="100000"/>
                </a:lnSpc>
                <a:spcBef>
                  <a:spcPts val="0"/>
                </a:spcBef>
                <a:spcAft>
                  <a:spcPts val="0"/>
                </a:spcAft>
                <a:buClr>
                  <a:srgbClr val="00FF00"/>
                </a:buClr>
                <a:buSzPts val="1200"/>
                <a:buFont typeface="Lato"/>
                <a:buChar char="●"/>
              </a:pPr>
              <a:r>
                <a:rPr i="0" lang="en-GB" sz="1200" u="none" cap="none" strike="noStrike">
                  <a:solidFill>
                    <a:srgbClr val="00FF00"/>
                  </a:solidFill>
                  <a:latin typeface="Lato"/>
                  <a:ea typeface="Lato"/>
                  <a:cs typeface="Lato"/>
                  <a:sym typeface="Lato"/>
                </a:rPr>
                <a:t>Her work shifts are sometimes unsociable</a:t>
              </a:r>
              <a:endParaRPr i="0" sz="1200" u="none" cap="none" strike="noStrike">
                <a:solidFill>
                  <a:srgbClr val="00FF00"/>
                </a:solidFill>
                <a:latin typeface="Lato"/>
                <a:ea typeface="Lato"/>
                <a:cs typeface="Lato"/>
                <a:sym typeface="Lato"/>
              </a:endParaRPr>
            </a:p>
          </p:txBody>
        </p:sp>
        <p:pic>
          <p:nvPicPr>
            <p:cNvPr id="638" name="Google Shape;638;p26"/>
            <p:cNvPicPr preferRelativeResize="0"/>
            <p:nvPr/>
          </p:nvPicPr>
          <p:blipFill rotWithShape="1">
            <a:blip r:embed="rId5">
              <a:alphaModFix/>
            </a:blip>
            <a:srcRect b="0" l="0" r="0" t="0"/>
            <a:stretch/>
          </p:blipFill>
          <p:spPr>
            <a:xfrm>
              <a:off x="6375200" y="1063400"/>
              <a:ext cx="1237499" cy="1237499"/>
            </a:xfrm>
            <a:prstGeom prst="rect">
              <a:avLst/>
            </a:prstGeom>
            <a:noFill/>
            <a:ln>
              <a:noFill/>
            </a:ln>
          </p:spPr>
        </p:pic>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27"/>
          <p:cNvSpPr/>
          <p:nvPr/>
        </p:nvSpPr>
        <p:spPr>
          <a:xfrm>
            <a:off x="3260600" y="1222825"/>
            <a:ext cx="2709000" cy="3711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44" name="Google Shape;644;p27"/>
          <p:cNvSpPr/>
          <p:nvPr/>
        </p:nvSpPr>
        <p:spPr>
          <a:xfrm>
            <a:off x="439500" y="1228825"/>
            <a:ext cx="2629200" cy="3711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27"/>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27"/>
          <p:cNvSpPr txBox="1"/>
          <p:nvPr>
            <p:ph idx="12" type="sldNum"/>
          </p:nvPr>
        </p:nvSpPr>
        <p:spPr>
          <a:xfrm>
            <a:off x="8536727" y="403100"/>
            <a:ext cx="6654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sz="1400"/>
              <a:t>  27</a:t>
            </a:r>
            <a:endParaRPr sz="1400"/>
          </a:p>
        </p:txBody>
      </p:sp>
      <p:sp>
        <p:nvSpPr>
          <p:cNvPr id="647" name="Google Shape;647;p27"/>
          <p:cNvSpPr txBox="1"/>
          <p:nvPr/>
        </p:nvSpPr>
        <p:spPr>
          <a:xfrm>
            <a:off x="2665002" y="2204100"/>
            <a:ext cx="5196000" cy="735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chemeClr val="lt1"/>
              </a:solidFill>
              <a:latin typeface="Lato"/>
              <a:ea typeface="Lato"/>
              <a:cs typeface="Lato"/>
              <a:sym typeface="Lato"/>
            </a:endParaRPr>
          </a:p>
        </p:txBody>
      </p:sp>
      <p:sp>
        <p:nvSpPr>
          <p:cNvPr id="648" name="Google Shape;648;p27"/>
          <p:cNvSpPr txBox="1"/>
          <p:nvPr/>
        </p:nvSpPr>
        <p:spPr>
          <a:xfrm>
            <a:off x="502450" y="2639575"/>
            <a:ext cx="2475000" cy="25437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David</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Job Title: </a:t>
            </a:r>
            <a:r>
              <a:rPr b="0" i="0" lang="en-GB" sz="1200" u="none" cap="none" strike="noStrike">
                <a:solidFill>
                  <a:schemeClr val="lt1"/>
                </a:solidFill>
                <a:latin typeface="Lato"/>
                <a:ea typeface="Lato"/>
                <a:cs typeface="Lato"/>
                <a:sym typeface="Lato"/>
              </a:rPr>
              <a:t>Junior investment banker</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Type of Employment: </a:t>
            </a:r>
            <a:r>
              <a:rPr b="0" i="0" lang="en-GB" sz="1200" u="none" cap="none" strike="noStrike">
                <a:solidFill>
                  <a:schemeClr val="lt1"/>
                </a:solidFill>
                <a:latin typeface="Lato"/>
                <a:ea typeface="Lato"/>
                <a:cs typeface="Lato"/>
                <a:sym typeface="Lato"/>
              </a:rPr>
              <a:t>Employed, Full time</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Weekly hours/days worked: </a:t>
            </a:r>
            <a:endParaRPr b="1" i="0" sz="1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lt1"/>
                </a:solidFill>
                <a:latin typeface="Lato"/>
                <a:ea typeface="Lato"/>
                <a:cs typeface="Lato"/>
                <a:sym typeface="Lato"/>
              </a:rPr>
              <a:t>Full time contract but often works up to 50 hours a week </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Wage or salary: </a:t>
            </a:r>
            <a:r>
              <a:rPr b="0" i="0" lang="en-GB" sz="1200" u="none" cap="none" strike="noStrike">
                <a:solidFill>
                  <a:schemeClr val="lt1"/>
                </a:solidFill>
                <a:latin typeface="Lato"/>
                <a:ea typeface="Lato"/>
                <a:cs typeface="Lato"/>
                <a:sym typeface="Lato"/>
              </a:rPr>
              <a:t>£42,000</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Bonus/commission/tips?</a:t>
            </a:r>
            <a:br>
              <a:rPr b="1" i="0" lang="en-GB" sz="1200" u="none" cap="none" strike="noStrike">
                <a:solidFill>
                  <a:schemeClr val="lt1"/>
                </a:solidFill>
                <a:latin typeface="Lato Black"/>
                <a:ea typeface="Lato Black"/>
                <a:cs typeface="Lato Black"/>
                <a:sym typeface="Lato Black"/>
              </a:rPr>
            </a:br>
            <a:r>
              <a:rPr b="0" i="0" lang="en-GB" sz="1200" u="none" cap="none" strike="noStrike">
                <a:solidFill>
                  <a:schemeClr val="lt1"/>
                </a:solidFill>
                <a:latin typeface="Lato"/>
                <a:ea typeface="Lato"/>
                <a:cs typeface="Lato"/>
                <a:sym typeface="Lato"/>
              </a:rPr>
              <a:t>Yes, bonus of up to 30% of his base salary</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lt1"/>
              </a:solidFill>
              <a:latin typeface="Lato Black"/>
              <a:ea typeface="Lato Black"/>
              <a:cs typeface="Lato Black"/>
              <a:sym typeface="Lato Black"/>
            </a:endParaRPr>
          </a:p>
        </p:txBody>
      </p:sp>
      <p:sp>
        <p:nvSpPr>
          <p:cNvPr id="649" name="Google Shape;649;p27"/>
          <p:cNvSpPr txBox="1"/>
          <p:nvPr/>
        </p:nvSpPr>
        <p:spPr>
          <a:xfrm>
            <a:off x="3516651" y="2824375"/>
            <a:ext cx="2413800" cy="21741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Shivaughn</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t/>
            </a:r>
            <a:endParaRPr b="1" i="0" sz="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Job Title: </a:t>
            </a:r>
            <a:r>
              <a:rPr b="0" i="0" lang="en-GB" sz="1200" u="none" cap="none" strike="noStrike">
                <a:solidFill>
                  <a:schemeClr val="lt1"/>
                </a:solidFill>
                <a:latin typeface="Lato"/>
                <a:ea typeface="Lato"/>
                <a:cs typeface="Lato"/>
                <a:sym typeface="Lato"/>
              </a:rPr>
              <a:t>Food delivery cyclist</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Type of Employment: </a:t>
            </a:r>
            <a:r>
              <a:rPr b="0" i="0" lang="en-GB" sz="1200" u="none" cap="none" strike="noStrike">
                <a:solidFill>
                  <a:schemeClr val="lt1"/>
                </a:solidFill>
                <a:latin typeface="Lato"/>
                <a:ea typeface="Lato"/>
                <a:cs typeface="Lato"/>
                <a:sym typeface="Lato"/>
              </a:rPr>
              <a:t>Zero-hours, Part time , Self-employed</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Weekly hours/days worked: </a:t>
            </a:r>
            <a:r>
              <a:rPr b="0" i="0" lang="en-GB" sz="1200" u="none" cap="none" strike="noStrike">
                <a:solidFill>
                  <a:schemeClr val="lt1"/>
                </a:solidFill>
                <a:latin typeface="Lato"/>
                <a:ea typeface="Lato"/>
                <a:cs typeface="Lato"/>
                <a:sym typeface="Lato"/>
              </a:rPr>
              <a:t>Depends, roughly 3 days</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Wage or salary: </a:t>
            </a:r>
            <a:r>
              <a:rPr b="0" i="0" lang="en-GB" sz="1200" u="none" cap="none" strike="noStrike">
                <a:solidFill>
                  <a:schemeClr val="lt1"/>
                </a:solidFill>
                <a:latin typeface="Lato"/>
                <a:ea typeface="Lato"/>
                <a:cs typeface="Lato"/>
                <a:sym typeface="Lato"/>
              </a:rPr>
              <a:t>£11 per hour on average</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Bonus/commission/tips? </a:t>
            </a:r>
            <a:r>
              <a:rPr b="0" i="0" lang="en-GB" sz="1200" u="none" cap="none" strike="noStrike">
                <a:solidFill>
                  <a:schemeClr val="lt1"/>
                </a:solidFill>
                <a:latin typeface="Lato"/>
                <a:ea typeface="Lato"/>
                <a:cs typeface="Lato"/>
                <a:sym typeface="Lato"/>
              </a:rPr>
              <a:t>No</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lt1"/>
              </a:solidFill>
              <a:latin typeface="Lato Black"/>
              <a:ea typeface="Lato Black"/>
              <a:cs typeface="Lato Black"/>
              <a:sym typeface="Lato Black"/>
            </a:endParaRPr>
          </a:p>
        </p:txBody>
      </p:sp>
      <p:sp>
        <p:nvSpPr>
          <p:cNvPr id="650" name="Google Shape;650;p27"/>
          <p:cNvSpPr txBox="1"/>
          <p:nvPr/>
        </p:nvSpPr>
        <p:spPr>
          <a:xfrm>
            <a:off x="6469650" y="2762925"/>
            <a:ext cx="2475000" cy="2139600"/>
          </a:xfrm>
          <a:prstGeom prst="rect">
            <a:avLst/>
          </a:prstGeom>
          <a:noFill/>
          <a:ln>
            <a:noFill/>
          </a:ln>
        </p:spPr>
        <p:txBody>
          <a:bodyPr anchorCtr="0" anchor="t" bIns="45700" lIns="0"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GB" sz="1400" u="none" cap="none" strike="noStrike">
                <a:solidFill>
                  <a:schemeClr val="lt1"/>
                </a:solidFill>
                <a:latin typeface="Lato Black"/>
                <a:ea typeface="Lato Black"/>
                <a:cs typeface="Lato Black"/>
                <a:sym typeface="Lato Black"/>
              </a:rPr>
              <a:t>Karim</a:t>
            </a:r>
            <a:endParaRPr b="1" i="0" sz="14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Job Title: </a:t>
            </a:r>
            <a:r>
              <a:rPr b="0" i="0" lang="en-GB" sz="1200" u="none" cap="none" strike="noStrike">
                <a:solidFill>
                  <a:schemeClr val="lt1"/>
                </a:solidFill>
                <a:latin typeface="Lato"/>
                <a:ea typeface="Lato"/>
                <a:cs typeface="Lato"/>
                <a:sym typeface="Lato"/>
              </a:rPr>
              <a:t>Graphic designer</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Type of Employment: </a:t>
            </a:r>
            <a:r>
              <a:rPr b="0" i="0" lang="en-GB" sz="1200" u="none" cap="none" strike="noStrike">
                <a:solidFill>
                  <a:schemeClr val="lt1"/>
                </a:solidFill>
                <a:latin typeface="Lato"/>
                <a:ea typeface="Lato"/>
                <a:cs typeface="Lato"/>
                <a:sym typeface="Lato"/>
              </a:rPr>
              <a:t>Self-employed, Freelance</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Weekly hours/days worked: </a:t>
            </a:r>
            <a:endParaRPr b="1" i="0" sz="1200" u="none" cap="none" strike="noStrike">
              <a:solidFill>
                <a:schemeClr val="lt1"/>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2800"/>
              <a:buFont typeface="Arial"/>
              <a:buNone/>
            </a:pPr>
            <a:r>
              <a:rPr b="0" i="0" lang="en-GB" sz="1200" u="none" cap="none" strike="noStrike">
                <a:solidFill>
                  <a:schemeClr val="lt1"/>
                </a:solidFill>
                <a:latin typeface="Lato"/>
                <a:ea typeface="Lato"/>
                <a:cs typeface="Lato"/>
                <a:sym typeface="Lato"/>
              </a:rPr>
              <a:t>Mostly 5 days a week</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Wage or salary: </a:t>
            </a:r>
            <a:r>
              <a:rPr b="0" i="0" lang="en-GB" sz="1200" u="none" cap="none" strike="noStrike">
                <a:solidFill>
                  <a:schemeClr val="lt1"/>
                </a:solidFill>
                <a:latin typeface="Lato"/>
                <a:ea typeface="Lato"/>
                <a:cs typeface="Lato"/>
                <a:sym typeface="Lato"/>
              </a:rPr>
              <a:t>£200 per day </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0" i="0" sz="1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rPr b="1" i="0" lang="en-GB" sz="1200" u="none" cap="none" strike="noStrike">
                <a:solidFill>
                  <a:schemeClr val="lt1"/>
                </a:solidFill>
                <a:latin typeface="Lato Black"/>
                <a:ea typeface="Lato Black"/>
                <a:cs typeface="Lato Black"/>
                <a:sym typeface="Lato Black"/>
              </a:rPr>
              <a:t>Bonus/commission/tips?</a:t>
            </a:r>
            <a:br>
              <a:rPr b="1" i="0" lang="en-GB" sz="1200" u="none" cap="none" strike="noStrike">
                <a:solidFill>
                  <a:schemeClr val="lt1"/>
                </a:solidFill>
                <a:latin typeface="Lato Black"/>
                <a:ea typeface="Lato Black"/>
                <a:cs typeface="Lato Black"/>
                <a:sym typeface="Lato Black"/>
              </a:rPr>
            </a:br>
            <a:r>
              <a:rPr b="0" i="0" lang="en-GB" sz="1200" u="none" cap="none" strike="noStrike">
                <a:solidFill>
                  <a:schemeClr val="lt1"/>
                </a:solidFill>
                <a:latin typeface="Lato"/>
                <a:ea typeface="Lato"/>
                <a:cs typeface="Lato"/>
                <a:sym typeface="Lato"/>
              </a:rPr>
              <a:t>No</a:t>
            </a:r>
            <a:endParaRPr b="0" i="0" sz="12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800"/>
              <a:buFont typeface="Arial"/>
              <a:buNone/>
            </a:pPr>
            <a:r>
              <a:t/>
            </a:r>
            <a:endParaRPr b="1" i="0" sz="1400" u="none" cap="none" strike="noStrike">
              <a:solidFill>
                <a:schemeClr val="lt1"/>
              </a:solidFill>
              <a:latin typeface="Lato Black"/>
              <a:ea typeface="Lato Black"/>
              <a:cs typeface="Lato Black"/>
              <a:sym typeface="Lato Black"/>
            </a:endParaRPr>
          </a:p>
        </p:txBody>
      </p:sp>
      <p:pic>
        <p:nvPicPr>
          <p:cNvPr id="651" name="Google Shape;651;p27"/>
          <p:cNvPicPr preferRelativeResize="0"/>
          <p:nvPr/>
        </p:nvPicPr>
        <p:blipFill rotWithShape="1">
          <a:blip r:embed="rId3">
            <a:alphaModFix/>
          </a:blip>
          <a:srcRect b="0" l="0" r="0" t="0"/>
          <a:stretch/>
        </p:blipFill>
        <p:spPr>
          <a:xfrm>
            <a:off x="502450" y="1360375"/>
            <a:ext cx="1237499" cy="1237499"/>
          </a:xfrm>
          <a:prstGeom prst="rect">
            <a:avLst/>
          </a:prstGeom>
          <a:noFill/>
          <a:ln>
            <a:noFill/>
          </a:ln>
        </p:spPr>
      </p:pic>
      <p:pic>
        <p:nvPicPr>
          <p:cNvPr id="652" name="Google Shape;652;p27"/>
          <p:cNvPicPr preferRelativeResize="0"/>
          <p:nvPr/>
        </p:nvPicPr>
        <p:blipFill rotWithShape="1">
          <a:blip r:embed="rId4">
            <a:alphaModFix/>
          </a:blip>
          <a:srcRect b="0" l="0" r="0" t="0"/>
          <a:stretch/>
        </p:blipFill>
        <p:spPr>
          <a:xfrm>
            <a:off x="3543850" y="1360375"/>
            <a:ext cx="1237499" cy="1237499"/>
          </a:xfrm>
          <a:prstGeom prst="rect">
            <a:avLst/>
          </a:prstGeom>
          <a:noFill/>
          <a:ln>
            <a:noFill/>
          </a:ln>
        </p:spPr>
      </p:pic>
      <p:pic>
        <p:nvPicPr>
          <p:cNvPr id="653" name="Google Shape;653;p27"/>
          <p:cNvPicPr preferRelativeResize="0"/>
          <p:nvPr/>
        </p:nvPicPr>
        <p:blipFill rotWithShape="1">
          <a:blip r:embed="rId5">
            <a:alphaModFix/>
          </a:blip>
          <a:srcRect b="0" l="0" r="0" t="0"/>
          <a:stretch/>
        </p:blipFill>
        <p:spPr>
          <a:xfrm>
            <a:off x="6469650" y="1378950"/>
            <a:ext cx="1237499" cy="1237499"/>
          </a:xfrm>
          <a:prstGeom prst="rect">
            <a:avLst/>
          </a:prstGeom>
          <a:noFill/>
          <a:ln>
            <a:noFill/>
          </a:ln>
        </p:spPr>
      </p:pic>
      <p:sp>
        <p:nvSpPr>
          <p:cNvPr id="654" name="Google Shape;654;p27"/>
          <p:cNvSpPr txBox="1"/>
          <p:nvPr/>
        </p:nvSpPr>
        <p:spPr>
          <a:xfrm>
            <a:off x="472450" y="201725"/>
            <a:ext cx="7380300" cy="8469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Discuss the advantages and disadvantages of these jobs</a:t>
            </a:r>
            <a:endParaRPr b="1" i="0" sz="2900" u="none" cap="none" strike="noStrike">
              <a:solidFill>
                <a:schemeClr val="accent2"/>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chemeClr val="lt1"/>
              </a:solidFill>
              <a:latin typeface="Lato"/>
              <a:ea typeface="Lato"/>
              <a:cs typeface="Lato"/>
              <a:sym typeface="Lato"/>
            </a:endParaRPr>
          </a:p>
        </p:txBody>
      </p:sp>
      <p:sp>
        <p:nvSpPr>
          <p:cNvPr id="655" name="Google Shape;655;p27"/>
          <p:cNvSpPr/>
          <p:nvPr/>
        </p:nvSpPr>
        <p:spPr>
          <a:xfrm>
            <a:off x="6201450" y="1222375"/>
            <a:ext cx="2612400" cy="3711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28"/>
          <p:cNvSpPr/>
          <p:nvPr/>
        </p:nvSpPr>
        <p:spPr>
          <a:xfrm>
            <a:off x="246800" y="1213254"/>
            <a:ext cx="2574300" cy="3804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28"/>
          <p:cNvSpPr/>
          <p:nvPr/>
        </p:nvSpPr>
        <p:spPr>
          <a:xfrm>
            <a:off x="3003599" y="1207350"/>
            <a:ext cx="2817600" cy="3804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28"/>
          <p:cNvSpPr txBox="1"/>
          <p:nvPr/>
        </p:nvSpPr>
        <p:spPr>
          <a:xfrm>
            <a:off x="351875" y="170600"/>
            <a:ext cx="8460300" cy="400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accent2"/>
                </a:solidFill>
                <a:latin typeface="Lato"/>
                <a:ea typeface="Lato"/>
                <a:cs typeface="Lato"/>
                <a:sym typeface="Lato"/>
              </a:rPr>
              <a:t>What are the advantages and disadvantages of these jobs?</a:t>
            </a:r>
            <a:endParaRPr b="1" i="0" sz="2900" u="none" cap="none" strike="noStrike">
              <a:solidFill>
                <a:schemeClr val="lt1"/>
              </a:solidFill>
              <a:latin typeface="Lato"/>
              <a:ea typeface="Lato"/>
              <a:cs typeface="Lato"/>
              <a:sym typeface="Lato"/>
            </a:endParaRPr>
          </a:p>
        </p:txBody>
      </p:sp>
      <p:sp>
        <p:nvSpPr>
          <p:cNvPr id="663" name="Google Shape;663;p28"/>
          <p:cNvSpPr txBox="1"/>
          <p:nvPr>
            <p:ph idx="12" type="sldNum"/>
          </p:nvPr>
        </p:nvSpPr>
        <p:spPr>
          <a:xfrm>
            <a:off x="86004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sz="1400"/>
              <a:t>‹#›</a:t>
            </a:fld>
            <a:endParaRPr sz="1400"/>
          </a:p>
        </p:txBody>
      </p:sp>
      <p:sp>
        <p:nvSpPr>
          <p:cNvPr id="664" name="Google Shape;664;p28"/>
          <p:cNvSpPr txBox="1"/>
          <p:nvPr/>
        </p:nvSpPr>
        <p:spPr>
          <a:xfrm>
            <a:off x="246800" y="2605700"/>
            <a:ext cx="2574300" cy="2216400"/>
          </a:xfrm>
          <a:prstGeom prst="rect">
            <a:avLst/>
          </a:prstGeom>
          <a:noFill/>
          <a:ln>
            <a:noFill/>
          </a:ln>
        </p:spPr>
        <p:txBody>
          <a:bodyPr anchorCtr="0" anchor="t" bIns="91425" lIns="180000"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FF00"/>
                </a:solidFill>
                <a:latin typeface="Lato"/>
                <a:ea typeface="Lato"/>
                <a:cs typeface="Lato"/>
                <a:sym typeface="Lato"/>
              </a:rPr>
              <a:t>Advantages</a:t>
            </a:r>
            <a:endParaRPr b="1" i="0" sz="1200" u="none" cap="none" strike="noStrike">
              <a:solidFill>
                <a:srgbClr val="00FF00"/>
              </a:solidFill>
              <a:latin typeface="Lato"/>
              <a:ea typeface="Lato"/>
              <a:cs typeface="Lato"/>
              <a:sym typeface="Lato"/>
            </a:endParaRPr>
          </a:p>
          <a:p>
            <a:pPr indent="-161925" lvl="0" marL="8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He earns a high salary of £47,000</a:t>
            </a:r>
            <a:endParaRPr sz="1200">
              <a:solidFill>
                <a:srgbClr val="00FF00"/>
              </a:solidFill>
              <a:latin typeface="Lato"/>
              <a:ea typeface="Lato"/>
              <a:cs typeface="Lato"/>
              <a:sym typeface="Lato"/>
            </a:endParaRPr>
          </a:p>
          <a:p>
            <a:pPr indent="-161925" lvl="0" marL="8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He can earn a bonus</a:t>
            </a:r>
            <a:endParaRPr sz="1200">
              <a:solidFill>
                <a:srgbClr val="00FF00"/>
              </a:solidFill>
              <a:latin typeface="Lato"/>
              <a:ea typeface="Lato"/>
              <a:cs typeface="Lato"/>
              <a:sym typeface="Lato"/>
            </a:endParaRPr>
          </a:p>
          <a:p>
            <a:pPr indent="-161925" lvl="0" marL="8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He works with motivated people</a:t>
            </a:r>
            <a:endParaRPr b="0" i="0" sz="1200" u="none" cap="none" strike="noStrike">
              <a:solidFill>
                <a:srgbClr val="00FF00"/>
              </a:solidFill>
              <a:latin typeface="Lato"/>
              <a:ea typeface="Lato"/>
              <a:cs typeface="Lato"/>
              <a:sym typeface="Lato"/>
            </a:endParaRPr>
          </a:p>
          <a:p>
            <a:pPr indent="0" lvl="0" marL="457200" marR="0" rtl="0" algn="l">
              <a:lnSpc>
                <a:spcPct val="100000"/>
              </a:lnSpc>
              <a:spcBef>
                <a:spcPts val="0"/>
              </a:spcBef>
              <a:spcAft>
                <a:spcPts val="0"/>
              </a:spcAft>
              <a:buNone/>
            </a:pPr>
            <a:r>
              <a:t/>
            </a:r>
            <a:endParaRPr sz="1200">
              <a:solidFill>
                <a:srgbClr val="00FF00"/>
              </a:solidFill>
              <a:latin typeface="Lato"/>
              <a:ea typeface="Lato"/>
              <a:cs typeface="Lato"/>
              <a:sym typeface="Lato"/>
            </a:endParaRPr>
          </a:p>
          <a:p>
            <a:pPr indent="0" lvl="0" marL="0" rtl="0" algn="l">
              <a:spcBef>
                <a:spcPts val="0"/>
              </a:spcBef>
              <a:spcAft>
                <a:spcPts val="0"/>
              </a:spcAft>
              <a:buNone/>
            </a:pPr>
            <a:r>
              <a:rPr b="1" lang="en-GB" sz="1200">
                <a:solidFill>
                  <a:srgbClr val="00FF00"/>
                </a:solidFill>
                <a:latin typeface="Lato"/>
                <a:ea typeface="Lato"/>
                <a:cs typeface="Lato"/>
                <a:sym typeface="Lato"/>
              </a:rPr>
              <a:t>Disadvantages </a:t>
            </a:r>
            <a:endParaRPr sz="1200">
              <a:solidFill>
                <a:srgbClr val="00FF00"/>
              </a:solidFill>
              <a:latin typeface="Lato"/>
              <a:ea typeface="Lato"/>
              <a:cs typeface="Lato"/>
              <a:sym typeface="Lato"/>
            </a:endParaRPr>
          </a:p>
          <a:p>
            <a:pPr indent="-161925" lvl="0" marL="8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He works long hours so has less time  for other things that he enjoys</a:t>
            </a:r>
            <a:endParaRPr sz="1200">
              <a:solidFill>
                <a:srgbClr val="00FF00"/>
              </a:solidFill>
              <a:latin typeface="Lato"/>
              <a:ea typeface="Lato"/>
              <a:cs typeface="Lato"/>
              <a:sym typeface="Lato"/>
            </a:endParaRPr>
          </a:p>
          <a:p>
            <a:pPr indent="-161925" lvl="0" marL="8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His work can become stressful</a:t>
            </a:r>
            <a:endParaRPr b="0"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t/>
            </a:r>
            <a:endParaRPr b="1" i="0" sz="1200" u="none" cap="none" strike="noStrike">
              <a:solidFill>
                <a:srgbClr val="00FF00"/>
              </a:solidFill>
              <a:latin typeface="Lato"/>
              <a:ea typeface="Lato"/>
              <a:cs typeface="Lato"/>
              <a:sym typeface="Lato"/>
            </a:endParaRPr>
          </a:p>
        </p:txBody>
      </p:sp>
      <p:sp>
        <p:nvSpPr>
          <p:cNvPr id="665" name="Google Shape;665;p28"/>
          <p:cNvSpPr txBox="1"/>
          <p:nvPr/>
        </p:nvSpPr>
        <p:spPr>
          <a:xfrm>
            <a:off x="3094618" y="2647575"/>
            <a:ext cx="2684400" cy="2401200"/>
          </a:xfrm>
          <a:prstGeom prst="rect">
            <a:avLst/>
          </a:prstGeom>
          <a:noFill/>
          <a:ln>
            <a:noFill/>
          </a:ln>
        </p:spPr>
        <p:txBody>
          <a:bodyPr anchorCtr="0" anchor="t" bIns="91425" lIns="180000"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FF00"/>
                </a:solidFill>
                <a:latin typeface="Lato"/>
                <a:ea typeface="Lato"/>
                <a:cs typeface="Lato"/>
                <a:sym typeface="Lato"/>
              </a:rPr>
              <a:t>Advantages</a:t>
            </a:r>
            <a:endParaRPr b="1" i="0" sz="1200" u="none" cap="none" strike="noStrike">
              <a:solidFill>
                <a:srgbClr val="00FF00"/>
              </a:solidFill>
              <a:latin typeface="Lato"/>
              <a:ea typeface="Lato"/>
              <a:cs typeface="Lato"/>
              <a:sym typeface="Lato"/>
            </a:endParaRPr>
          </a:p>
          <a:p>
            <a:pPr indent="-166199"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Salary can be quite high</a:t>
            </a:r>
            <a:endParaRPr sz="1200">
              <a:solidFill>
                <a:srgbClr val="00FF00"/>
              </a:solidFill>
              <a:latin typeface="Lato"/>
              <a:ea typeface="Lato"/>
              <a:cs typeface="Lato"/>
              <a:sym typeface="Lato"/>
            </a:endParaRPr>
          </a:p>
          <a:p>
            <a:pPr indent="-166199"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She can be independent and take control of her time</a:t>
            </a:r>
            <a:endParaRPr sz="1200">
              <a:solidFill>
                <a:srgbClr val="00FF00"/>
              </a:solidFill>
              <a:latin typeface="Lato"/>
              <a:ea typeface="Lato"/>
              <a:cs typeface="Lato"/>
              <a:sym typeface="Lato"/>
            </a:endParaRPr>
          </a:p>
          <a:p>
            <a:pPr indent="-166199"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Good for occasional fast money</a:t>
            </a:r>
            <a:endParaRPr sz="1200">
              <a:solidFill>
                <a:srgbClr val="00FF00"/>
              </a:solidFill>
              <a:latin typeface="Lato"/>
              <a:ea typeface="Lato"/>
              <a:cs typeface="Lato"/>
              <a:sym typeface="Lato"/>
            </a:endParaRPr>
          </a:p>
          <a:p>
            <a:pPr indent="0" lvl="0" marL="457200" marR="0" rtl="0" algn="l">
              <a:lnSpc>
                <a:spcPct val="100000"/>
              </a:lnSpc>
              <a:spcBef>
                <a:spcPts val="0"/>
              </a:spcBef>
              <a:spcAft>
                <a:spcPts val="0"/>
              </a:spcAft>
              <a:buNone/>
            </a:pPr>
            <a:r>
              <a:t/>
            </a:r>
            <a:endParaRPr sz="1200">
              <a:solidFill>
                <a:srgbClr val="00FF00"/>
              </a:solidFill>
              <a:latin typeface="Lato"/>
              <a:ea typeface="Lato"/>
              <a:cs typeface="Lato"/>
              <a:sym typeface="Lato"/>
            </a:endParaRPr>
          </a:p>
          <a:p>
            <a:pPr indent="0" lvl="0" marL="0" marR="0" rtl="0" algn="l">
              <a:lnSpc>
                <a:spcPct val="100000"/>
              </a:lnSpc>
              <a:spcBef>
                <a:spcPts val="0"/>
              </a:spcBef>
              <a:spcAft>
                <a:spcPts val="0"/>
              </a:spcAft>
              <a:buNone/>
            </a:pPr>
            <a:r>
              <a:rPr b="1" i="0" lang="en-GB" sz="1200" u="none" cap="none" strike="noStrike">
                <a:solidFill>
                  <a:srgbClr val="00FF00"/>
                </a:solidFill>
                <a:latin typeface="Lato"/>
                <a:ea typeface="Lato"/>
                <a:cs typeface="Lato"/>
                <a:sym typeface="Lato"/>
              </a:rPr>
              <a:t>Disadvantages </a:t>
            </a:r>
            <a:endParaRPr b="1" i="0" sz="1200" u="none" cap="none" strike="noStrike">
              <a:solidFill>
                <a:srgbClr val="00FF00"/>
              </a:solidFill>
              <a:latin typeface="Lato"/>
              <a:ea typeface="Lato"/>
              <a:cs typeface="Lato"/>
              <a:sym typeface="Lato"/>
            </a:endParaRPr>
          </a:p>
          <a:p>
            <a:pPr indent="13799"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Hard to live and plan around</a:t>
            </a:r>
            <a:endParaRPr sz="1200">
              <a:solidFill>
                <a:srgbClr val="00FF00"/>
              </a:solidFill>
              <a:latin typeface="Lato"/>
              <a:ea typeface="Lato"/>
              <a:cs typeface="Lato"/>
              <a:sym typeface="Lato"/>
            </a:endParaRPr>
          </a:p>
          <a:p>
            <a:pPr indent="13799"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She sometimes feels lonely on  </a:t>
            </a:r>
            <a:endParaRPr b="0"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None/>
            </a:pPr>
            <a:r>
              <a:rPr b="0" i="0" lang="en-GB" sz="1200" u="none" cap="none" strike="noStrike">
                <a:solidFill>
                  <a:srgbClr val="00FF00"/>
                </a:solidFill>
                <a:latin typeface="Lato"/>
                <a:ea typeface="Lato"/>
                <a:cs typeface="Lato"/>
                <a:sym typeface="Lato"/>
              </a:rPr>
              <a:t>the job</a:t>
            </a:r>
            <a:endParaRPr sz="1200">
              <a:solidFill>
                <a:srgbClr val="00FF00"/>
              </a:solidFill>
              <a:latin typeface="Lato"/>
              <a:ea typeface="Lato"/>
              <a:cs typeface="Lato"/>
              <a:sym typeface="Lato"/>
            </a:endParaRPr>
          </a:p>
          <a:p>
            <a:pPr indent="13799" lvl="0" marL="0"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She has to take responsibility </a:t>
            </a:r>
            <a:endParaRPr b="0"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None/>
            </a:pPr>
            <a:r>
              <a:rPr b="0" i="0" lang="en-GB" sz="1200" u="none" cap="none" strike="noStrike">
                <a:solidFill>
                  <a:srgbClr val="00FF00"/>
                </a:solidFill>
                <a:latin typeface="Lato"/>
                <a:ea typeface="Lato"/>
                <a:cs typeface="Lato"/>
                <a:sym typeface="Lato"/>
              </a:rPr>
              <a:t>doing her own taxes</a:t>
            </a:r>
            <a:endParaRPr b="0" i="0" sz="1200" u="none" cap="none" strike="noStrike">
              <a:solidFill>
                <a:srgbClr val="00FF00"/>
              </a:solidFill>
              <a:latin typeface="Lato"/>
              <a:ea typeface="Lato"/>
              <a:cs typeface="Lato"/>
              <a:sym typeface="Lato"/>
            </a:endParaRPr>
          </a:p>
        </p:txBody>
      </p:sp>
      <p:sp>
        <p:nvSpPr>
          <p:cNvPr id="666" name="Google Shape;666;p28"/>
          <p:cNvSpPr/>
          <p:nvPr/>
        </p:nvSpPr>
        <p:spPr>
          <a:xfrm>
            <a:off x="6003975" y="1213075"/>
            <a:ext cx="3004800" cy="3804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28"/>
          <p:cNvSpPr txBox="1"/>
          <p:nvPr/>
        </p:nvSpPr>
        <p:spPr>
          <a:xfrm>
            <a:off x="6003975" y="2647575"/>
            <a:ext cx="2940900" cy="2370300"/>
          </a:xfrm>
          <a:prstGeom prst="rect">
            <a:avLst/>
          </a:prstGeom>
          <a:noFill/>
          <a:ln>
            <a:noFill/>
          </a:ln>
        </p:spPr>
        <p:txBody>
          <a:bodyPr anchorCtr="0" anchor="t" bIns="91425" lIns="270000" spcFirstLastPara="1" rIns="91425" wrap="square" tIns="91425">
            <a:spAutoFit/>
          </a:bodyPr>
          <a:lstStyle/>
          <a:p>
            <a:pPr indent="-89999"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FF00"/>
                </a:solidFill>
                <a:latin typeface="Lato"/>
                <a:ea typeface="Lato"/>
                <a:cs typeface="Lato"/>
                <a:sym typeface="Lato"/>
              </a:rPr>
              <a:t>Advantages</a:t>
            </a:r>
            <a:endParaRPr b="1" i="0" sz="1200" u="none" cap="none" strike="noStrike">
              <a:solidFill>
                <a:srgbClr val="00FF00"/>
              </a:solidFill>
              <a:latin typeface="Lato"/>
              <a:ea typeface="Lato"/>
              <a:cs typeface="Lato"/>
              <a:sym typeface="Lato"/>
            </a:endParaRPr>
          </a:p>
          <a:p>
            <a:pPr indent="-256199"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His job  meets his passions for creativity and business</a:t>
            </a:r>
            <a:endParaRPr sz="1200">
              <a:solidFill>
                <a:srgbClr val="00FF00"/>
              </a:solidFill>
              <a:latin typeface="Lato"/>
              <a:ea typeface="Lato"/>
              <a:cs typeface="Lato"/>
              <a:sym typeface="Lato"/>
            </a:endParaRPr>
          </a:p>
          <a:p>
            <a:pPr indent="-256199"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He can work  abroad from Greece </a:t>
            </a:r>
            <a:endParaRPr sz="1200">
              <a:solidFill>
                <a:srgbClr val="00FF00"/>
              </a:solidFill>
              <a:latin typeface="Lato"/>
              <a:ea typeface="Lato"/>
              <a:cs typeface="Lato"/>
              <a:sym typeface="Lato"/>
            </a:endParaRPr>
          </a:p>
          <a:p>
            <a:pPr indent="-256199"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He loves the variety of work which he can do as a freelancer</a:t>
            </a:r>
            <a:endParaRPr b="0" i="0" sz="12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0FF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00FF00"/>
                </a:solidFill>
                <a:latin typeface="Lato"/>
                <a:ea typeface="Lato"/>
                <a:cs typeface="Lato"/>
                <a:sym typeface="Lato"/>
              </a:rPr>
              <a:t>Disadvantages  </a:t>
            </a:r>
            <a:endParaRPr b="1" i="0" sz="1200" u="none" cap="none" strike="noStrike">
              <a:solidFill>
                <a:srgbClr val="00FF00"/>
              </a:solidFill>
              <a:latin typeface="Lato"/>
              <a:ea typeface="Lato"/>
              <a:cs typeface="Lato"/>
              <a:sym typeface="Lato"/>
            </a:endParaRPr>
          </a:p>
          <a:p>
            <a:pPr indent="-256199"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His pay is unstable - sometimes he has lots of projects coming in; other times not</a:t>
            </a:r>
            <a:endParaRPr b="0" i="0" sz="1200" u="none" cap="none" strike="noStrike">
              <a:solidFill>
                <a:srgbClr val="00FF00"/>
              </a:solidFill>
              <a:latin typeface="Lato"/>
              <a:ea typeface="Lato"/>
              <a:cs typeface="Lato"/>
              <a:sym typeface="Lato"/>
            </a:endParaRPr>
          </a:p>
          <a:p>
            <a:pPr indent="-256199" lvl="0" marL="179999" marR="0" rtl="0" algn="l">
              <a:lnSpc>
                <a:spcPct val="100000"/>
              </a:lnSpc>
              <a:spcBef>
                <a:spcPts val="0"/>
              </a:spcBef>
              <a:spcAft>
                <a:spcPts val="0"/>
              </a:spcAft>
              <a:buClr>
                <a:srgbClr val="00FF00"/>
              </a:buClr>
              <a:buSzPts val="1200"/>
              <a:buFont typeface="Lato"/>
              <a:buChar char="●"/>
            </a:pPr>
            <a:r>
              <a:rPr b="0" i="0" lang="en-GB" sz="1200" u="none" cap="none" strike="noStrike">
                <a:solidFill>
                  <a:srgbClr val="00FF00"/>
                </a:solidFill>
                <a:latin typeface="Lato"/>
                <a:ea typeface="Lato"/>
                <a:cs typeface="Lato"/>
                <a:sym typeface="Lato"/>
              </a:rPr>
              <a:t>He has to be organised with his time</a:t>
            </a:r>
            <a:endParaRPr b="0" i="0" sz="1200" u="none" cap="none" strike="noStrike">
              <a:solidFill>
                <a:srgbClr val="00FF00"/>
              </a:solidFill>
              <a:latin typeface="Lato"/>
              <a:ea typeface="Lato"/>
              <a:cs typeface="Lato"/>
              <a:sym typeface="Lato"/>
            </a:endParaRPr>
          </a:p>
        </p:txBody>
      </p:sp>
      <p:pic>
        <p:nvPicPr>
          <p:cNvPr id="668" name="Google Shape;668;p28"/>
          <p:cNvPicPr preferRelativeResize="0"/>
          <p:nvPr/>
        </p:nvPicPr>
        <p:blipFill rotWithShape="1">
          <a:blip r:embed="rId3">
            <a:alphaModFix/>
          </a:blip>
          <a:srcRect b="0" l="0" r="0" t="0"/>
          <a:stretch/>
        </p:blipFill>
        <p:spPr>
          <a:xfrm>
            <a:off x="390381" y="1302750"/>
            <a:ext cx="1276677" cy="1237499"/>
          </a:xfrm>
          <a:prstGeom prst="rect">
            <a:avLst/>
          </a:prstGeom>
          <a:noFill/>
          <a:ln>
            <a:noFill/>
          </a:ln>
        </p:spPr>
      </p:pic>
      <p:pic>
        <p:nvPicPr>
          <p:cNvPr id="669" name="Google Shape;669;p28"/>
          <p:cNvPicPr preferRelativeResize="0"/>
          <p:nvPr/>
        </p:nvPicPr>
        <p:blipFill rotWithShape="1">
          <a:blip r:embed="rId4">
            <a:alphaModFix/>
          </a:blip>
          <a:srcRect b="0" l="0" r="0" t="0"/>
          <a:stretch/>
        </p:blipFill>
        <p:spPr>
          <a:xfrm>
            <a:off x="3188680" y="1302750"/>
            <a:ext cx="1276677" cy="1237499"/>
          </a:xfrm>
          <a:prstGeom prst="rect">
            <a:avLst/>
          </a:prstGeom>
          <a:noFill/>
          <a:ln>
            <a:noFill/>
          </a:ln>
        </p:spPr>
      </p:pic>
      <p:pic>
        <p:nvPicPr>
          <p:cNvPr id="670" name="Google Shape;670;p28"/>
          <p:cNvPicPr preferRelativeResize="0"/>
          <p:nvPr/>
        </p:nvPicPr>
        <p:blipFill rotWithShape="1">
          <a:blip r:embed="rId5">
            <a:alphaModFix/>
          </a:blip>
          <a:srcRect b="0" l="0" r="0" t="0"/>
          <a:stretch/>
        </p:blipFill>
        <p:spPr>
          <a:xfrm>
            <a:off x="6151564" y="1310489"/>
            <a:ext cx="1361495" cy="127614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29"/>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 </a:t>
            </a:r>
            <a:r>
              <a:rPr lang="en-GB">
                <a:latin typeface="Lato"/>
                <a:ea typeface="Lato"/>
                <a:cs typeface="Lato"/>
                <a:sym typeface="Lato"/>
              </a:rPr>
              <a:t>29</a:t>
            </a:r>
            <a:endParaRPr>
              <a:latin typeface="Lato"/>
              <a:ea typeface="Lato"/>
              <a:cs typeface="Lato"/>
              <a:sym typeface="Lato"/>
            </a:endParaRPr>
          </a:p>
        </p:txBody>
      </p:sp>
      <p:sp>
        <p:nvSpPr>
          <p:cNvPr id="676" name="Google Shape;676;p29"/>
          <p:cNvSpPr txBox="1"/>
          <p:nvPr/>
        </p:nvSpPr>
        <p:spPr>
          <a:xfrm>
            <a:off x="2767600" y="11470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677" name="Google Shape;677;p29"/>
          <p:cNvSpPr txBox="1"/>
          <p:nvPr/>
        </p:nvSpPr>
        <p:spPr>
          <a:xfrm>
            <a:off x="429375" y="1160250"/>
            <a:ext cx="8166000" cy="33954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accent1"/>
              </a:buClr>
              <a:buSzPts val="1800"/>
              <a:buFont typeface="Lato"/>
              <a:buChar char="●"/>
            </a:pPr>
            <a:r>
              <a:rPr b="0" i="0" lang="en-GB" sz="1800" u="none" cap="none" strike="noStrike">
                <a:solidFill>
                  <a:schemeClr val="accent1"/>
                </a:solidFill>
                <a:latin typeface="Lato"/>
                <a:ea typeface="Lato"/>
                <a:cs typeface="Lato"/>
                <a:sym typeface="Lato"/>
              </a:rPr>
              <a:t>There is </a:t>
            </a:r>
            <a:r>
              <a:rPr b="1" i="0" lang="en-GB" sz="1800" u="none" cap="none" strike="noStrike">
                <a:solidFill>
                  <a:schemeClr val="accent1"/>
                </a:solidFill>
                <a:latin typeface="Lato"/>
                <a:ea typeface="Lato"/>
                <a:cs typeface="Lato"/>
                <a:sym typeface="Lato"/>
              </a:rPr>
              <a:t>no one right or wrong job</a:t>
            </a:r>
            <a:r>
              <a:rPr b="0" i="0" lang="en-GB" sz="1800" u="none" cap="none" strike="noStrike">
                <a:solidFill>
                  <a:schemeClr val="accent1"/>
                </a:solidFill>
                <a:latin typeface="Lato"/>
                <a:ea typeface="Lato"/>
                <a:cs typeface="Lato"/>
                <a:sym typeface="Lato"/>
              </a:rPr>
              <a:t> to choose</a:t>
            </a:r>
            <a:endParaRPr b="0" i="0" sz="1800" u="none" cap="none" strike="noStrike">
              <a:solidFill>
                <a:schemeClr val="accent1"/>
              </a:solidFill>
              <a:latin typeface="Lato"/>
              <a:ea typeface="Lato"/>
              <a:cs typeface="Lato"/>
              <a:sym typeface="Lato"/>
            </a:endParaRPr>
          </a:p>
          <a:p>
            <a:pPr indent="-342900" lvl="0" marL="457200" marR="0" rtl="0" algn="l">
              <a:lnSpc>
                <a:spcPct val="115000"/>
              </a:lnSpc>
              <a:spcBef>
                <a:spcPts val="1000"/>
              </a:spcBef>
              <a:spcAft>
                <a:spcPts val="0"/>
              </a:spcAft>
              <a:buClr>
                <a:schemeClr val="accent1"/>
              </a:buClr>
              <a:buSzPts val="1800"/>
              <a:buFont typeface="Lato"/>
              <a:buChar char="●"/>
            </a:pPr>
            <a:r>
              <a:rPr b="0" i="0" lang="en-GB" sz="1800" u="none" cap="none" strike="noStrike">
                <a:solidFill>
                  <a:schemeClr val="accent1"/>
                </a:solidFill>
                <a:latin typeface="Lato"/>
                <a:ea typeface="Lato"/>
                <a:cs typeface="Lato"/>
                <a:sym typeface="Lato"/>
              </a:rPr>
              <a:t>People have </a:t>
            </a:r>
            <a:r>
              <a:rPr b="1" i="0" lang="en-GB" sz="1800" u="none" cap="none" strike="noStrike">
                <a:solidFill>
                  <a:schemeClr val="accent1"/>
                </a:solidFill>
                <a:latin typeface="Lato"/>
                <a:ea typeface="Lato"/>
                <a:cs typeface="Lato"/>
                <a:sym typeface="Lato"/>
              </a:rPr>
              <a:t>different preferences</a:t>
            </a:r>
            <a:r>
              <a:rPr b="0" i="0" lang="en-GB" sz="1800" u="none" cap="none" strike="noStrike">
                <a:solidFill>
                  <a:schemeClr val="accent1"/>
                </a:solidFill>
                <a:latin typeface="Lato"/>
                <a:ea typeface="Lato"/>
                <a:cs typeface="Lato"/>
                <a:sym typeface="Lato"/>
              </a:rPr>
              <a:t> for jobs based on their personal circumstances, skills, culture and values </a:t>
            </a:r>
            <a:endParaRPr b="0" i="0" sz="1800" u="none" cap="none" strike="noStrike">
              <a:solidFill>
                <a:schemeClr val="accent1"/>
              </a:solidFill>
              <a:latin typeface="Lato"/>
              <a:ea typeface="Lato"/>
              <a:cs typeface="Lato"/>
              <a:sym typeface="Lato"/>
            </a:endParaRPr>
          </a:p>
          <a:p>
            <a:pPr indent="-342900" lvl="0" marL="457200" marR="0" rtl="0" algn="l">
              <a:lnSpc>
                <a:spcPct val="115000"/>
              </a:lnSpc>
              <a:spcBef>
                <a:spcPts val="1000"/>
              </a:spcBef>
              <a:spcAft>
                <a:spcPts val="0"/>
              </a:spcAft>
              <a:buClr>
                <a:schemeClr val="accent1"/>
              </a:buClr>
              <a:buSzPts val="1800"/>
              <a:buFont typeface="Lato"/>
              <a:buChar char="●"/>
            </a:pPr>
            <a:r>
              <a:rPr b="0" i="0" lang="en-GB" sz="1800" u="none" cap="none" strike="noStrike">
                <a:solidFill>
                  <a:schemeClr val="accent1"/>
                </a:solidFill>
                <a:latin typeface="Lato"/>
                <a:ea typeface="Lato"/>
                <a:cs typeface="Lato"/>
                <a:sym typeface="Lato"/>
              </a:rPr>
              <a:t>People may also try out a </a:t>
            </a:r>
            <a:r>
              <a:rPr b="1" i="0" lang="en-GB" sz="1800" u="none" cap="none" strike="noStrike">
                <a:solidFill>
                  <a:schemeClr val="accent1"/>
                </a:solidFill>
                <a:latin typeface="Lato"/>
                <a:ea typeface="Lato"/>
                <a:cs typeface="Lato"/>
                <a:sym typeface="Lato"/>
              </a:rPr>
              <a:t>range of different jobs</a:t>
            </a:r>
            <a:r>
              <a:rPr b="0" i="0" lang="en-GB" sz="1800" u="none" cap="none" strike="noStrike">
                <a:solidFill>
                  <a:schemeClr val="accent1"/>
                </a:solidFill>
                <a:latin typeface="Lato"/>
                <a:ea typeface="Lato"/>
                <a:cs typeface="Lato"/>
                <a:sym typeface="Lato"/>
              </a:rPr>
              <a:t> before they find one that suits them best. Or, they may find that </a:t>
            </a:r>
            <a:r>
              <a:rPr b="1" i="0" lang="en-GB" sz="1800" u="none" cap="none" strike="noStrike">
                <a:solidFill>
                  <a:schemeClr val="accent1"/>
                </a:solidFill>
                <a:latin typeface="Lato"/>
                <a:ea typeface="Lato"/>
                <a:cs typeface="Lato"/>
                <a:sym typeface="Lato"/>
              </a:rPr>
              <a:t>over time they change</a:t>
            </a:r>
            <a:r>
              <a:rPr b="0" i="0" lang="en-GB" sz="1800" u="none" cap="none" strike="noStrike">
                <a:solidFill>
                  <a:schemeClr val="accent1"/>
                </a:solidFill>
                <a:latin typeface="Lato"/>
                <a:ea typeface="Lato"/>
                <a:cs typeface="Lato"/>
                <a:sym typeface="Lato"/>
              </a:rPr>
              <a:t> job as their experience and circumstances change</a:t>
            </a:r>
            <a:endParaRPr b="0" i="0" sz="1800" u="none" cap="none" strike="noStrike">
              <a:solidFill>
                <a:schemeClr val="accent1"/>
              </a:solidFill>
              <a:latin typeface="Lato"/>
              <a:ea typeface="Lato"/>
              <a:cs typeface="Lato"/>
              <a:sym typeface="Lato"/>
            </a:endParaRPr>
          </a:p>
          <a:p>
            <a:pPr indent="-342900" lvl="0" marL="457200" marR="0" rtl="0" algn="l">
              <a:lnSpc>
                <a:spcPct val="115000"/>
              </a:lnSpc>
              <a:spcBef>
                <a:spcPts val="1000"/>
              </a:spcBef>
              <a:spcAft>
                <a:spcPts val="1000"/>
              </a:spcAft>
              <a:buClr>
                <a:schemeClr val="accent1"/>
              </a:buClr>
              <a:buSzPts val="1800"/>
              <a:buFont typeface="Lato"/>
              <a:buChar char="●"/>
            </a:pPr>
            <a:r>
              <a:rPr b="0" i="0" lang="en-GB" sz="1800" u="none" cap="none" strike="noStrike">
                <a:solidFill>
                  <a:schemeClr val="accent1"/>
                </a:solidFill>
                <a:latin typeface="Lato"/>
                <a:ea typeface="Lato"/>
                <a:cs typeface="Lato"/>
                <a:sym typeface="Lato"/>
              </a:rPr>
              <a:t>Lastly, some people work and are not paid, known as </a:t>
            </a:r>
            <a:r>
              <a:rPr b="1" i="0" lang="en-GB" sz="1800" u="none" cap="none" strike="noStrike">
                <a:solidFill>
                  <a:schemeClr val="accent1"/>
                </a:solidFill>
                <a:latin typeface="Lato"/>
                <a:ea typeface="Lato"/>
                <a:cs typeface="Lato"/>
                <a:sym typeface="Lato"/>
              </a:rPr>
              <a:t>volunteering. </a:t>
            </a:r>
            <a:r>
              <a:rPr b="0" i="0" lang="en-GB" sz="1800" u="none" cap="none" strike="noStrike">
                <a:solidFill>
                  <a:schemeClr val="accent1"/>
                </a:solidFill>
                <a:latin typeface="Lato"/>
                <a:ea typeface="Lato"/>
                <a:cs typeface="Lato"/>
                <a:sym typeface="Lato"/>
              </a:rPr>
              <a:t>For example, chatting to the elderly at a care home. This kind of work may give people personal satisfaction and joy </a:t>
            </a:r>
            <a:endParaRPr b="0" i="0" sz="1800" u="none" cap="none" strike="noStrike">
              <a:solidFill>
                <a:schemeClr val="accent1"/>
              </a:solidFill>
              <a:latin typeface="Lato"/>
              <a:ea typeface="Lato"/>
              <a:cs typeface="Lato"/>
              <a:sym typeface="Lato"/>
            </a:endParaRPr>
          </a:p>
        </p:txBody>
      </p:sp>
      <p:sp>
        <p:nvSpPr>
          <p:cNvPr id="678" name="Google Shape;678;p29"/>
          <p:cNvSpPr txBox="1"/>
          <p:nvPr/>
        </p:nvSpPr>
        <p:spPr>
          <a:xfrm>
            <a:off x="599724" y="199150"/>
            <a:ext cx="7187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Different jobs for different people</a:t>
            </a:r>
            <a:endParaRPr b="1" i="0" sz="2900" u="none" cap="none" strike="noStrike">
              <a:solidFill>
                <a:srgbClr val="FF8022"/>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
          <p:cNvSpPr txBox="1"/>
          <p:nvPr/>
        </p:nvSpPr>
        <p:spPr>
          <a:xfrm>
            <a:off x="360375" y="270375"/>
            <a:ext cx="80310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Having a respectful learning environment</a:t>
            </a:r>
            <a:endParaRPr b="1" i="0" sz="2900" u="none" cap="none" strike="noStrike">
              <a:solidFill>
                <a:srgbClr val="FF8022"/>
              </a:solidFill>
              <a:latin typeface="Lato"/>
              <a:ea typeface="Lato"/>
              <a:cs typeface="Lato"/>
              <a:sym typeface="Lato"/>
            </a:endParaRPr>
          </a:p>
        </p:txBody>
      </p:sp>
      <p:sp>
        <p:nvSpPr>
          <p:cNvPr id="265" name="Google Shape;265;p3"/>
          <p:cNvSpPr txBox="1"/>
          <p:nvPr/>
        </p:nvSpPr>
        <p:spPr>
          <a:xfrm>
            <a:off x="324100" y="1254075"/>
            <a:ext cx="7907100" cy="21240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50000"/>
              </a:lnSpc>
              <a:spcBef>
                <a:spcPts val="0"/>
              </a:spcBef>
              <a:spcAft>
                <a:spcPts val="0"/>
              </a:spcAft>
              <a:buClr>
                <a:schemeClr val="accent2"/>
              </a:buClr>
              <a:buSzPts val="1800"/>
              <a:buFont typeface="Lato"/>
              <a:buChar char="●"/>
            </a:pPr>
            <a:r>
              <a:rPr b="1" i="0" lang="en-GB" sz="1800" u="none" cap="none" strike="noStrike">
                <a:solidFill>
                  <a:schemeClr val="accent2"/>
                </a:solidFill>
                <a:latin typeface="Lato"/>
                <a:ea typeface="Lato"/>
                <a:cs typeface="Lato"/>
                <a:sym typeface="Lato"/>
              </a:rPr>
              <a:t>We will listen to each other respectfully</a:t>
            </a:r>
            <a:endParaRPr b="1" i="0" sz="1800" u="none" cap="none" strike="noStrike">
              <a:solidFill>
                <a:schemeClr val="accent2"/>
              </a:solidFill>
              <a:latin typeface="Lato"/>
              <a:ea typeface="Lato"/>
              <a:cs typeface="Lato"/>
              <a:sym typeface="Lato"/>
            </a:endParaRPr>
          </a:p>
          <a:p>
            <a:pPr indent="-342900" lvl="0" marL="457200" marR="0" rtl="0" algn="l">
              <a:lnSpc>
                <a:spcPct val="150000"/>
              </a:lnSpc>
              <a:spcBef>
                <a:spcPts val="0"/>
              </a:spcBef>
              <a:spcAft>
                <a:spcPts val="0"/>
              </a:spcAft>
              <a:buClr>
                <a:schemeClr val="accent2"/>
              </a:buClr>
              <a:buSzPts val="1800"/>
              <a:buFont typeface="Lato"/>
              <a:buChar char="●"/>
            </a:pPr>
            <a:r>
              <a:rPr b="1" i="0" lang="en-GB" sz="1800" u="none" cap="none" strike="noStrike">
                <a:solidFill>
                  <a:schemeClr val="accent2"/>
                </a:solidFill>
                <a:latin typeface="Lato"/>
                <a:ea typeface="Lato"/>
                <a:cs typeface="Lato"/>
                <a:sym typeface="Lato"/>
              </a:rPr>
              <a:t>We will avoid making judgements or assumptions about others</a:t>
            </a:r>
            <a:endParaRPr b="1" i="0" sz="1800" u="none" cap="none" strike="noStrike">
              <a:solidFill>
                <a:schemeClr val="accent2"/>
              </a:solidFill>
              <a:latin typeface="Lato"/>
              <a:ea typeface="Lato"/>
              <a:cs typeface="Lato"/>
              <a:sym typeface="Lato"/>
            </a:endParaRPr>
          </a:p>
          <a:p>
            <a:pPr indent="-342900" lvl="0" marL="457200" marR="0" rtl="0" algn="l">
              <a:lnSpc>
                <a:spcPct val="150000"/>
              </a:lnSpc>
              <a:spcBef>
                <a:spcPts val="0"/>
              </a:spcBef>
              <a:spcAft>
                <a:spcPts val="0"/>
              </a:spcAft>
              <a:buClr>
                <a:schemeClr val="accent2"/>
              </a:buClr>
              <a:buSzPts val="1800"/>
              <a:buFont typeface="Lato"/>
              <a:buChar char="●"/>
            </a:pPr>
            <a:r>
              <a:rPr b="1" i="0" lang="en-GB" sz="1800" u="none" cap="none" strike="noStrike">
                <a:solidFill>
                  <a:schemeClr val="accent2"/>
                </a:solidFill>
                <a:latin typeface="Lato"/>
                <a:ea typeface="Lato"/>
                <a:cs typeface="Lato"/>
                <a:sym typeface="Lato"/>
              </a:rPr>
              <a:t>We will comment on what has been said, not the person who has said it</a:t>
            </a:r>
            <a:endParaRPr b="1" i="0" sz="1800" u="none" cap="none" strike="noStrike">
              <a:solidFill>
                <a:schemeClr val="accent2"/>
              </a:solidFill>
              <a:latin typeface="Lato"/>
              <a:ea typeface="Lato"/>
              <a:cs typeface="Lato"/>
              <a:sym typeface="Lato"/>
            </a:endParaRPr>
          </a:p>
          <a:p>
            <a:pPr indent="-342900" lvl="0" marL="457200" marR="0" rtl="0" algn="l">
              <a:lnSpc>
                <a:spcPct val="150000"/>
              </a:lnSpc>
              <a:spcBef>
                <a:spcPts val="0"/>
              </a:spcBef>
              <a:spcAft>
                <a:spcPts val="0"/>
              </a:spcAft>
              <a:buClr>
                <a:schemeClr val="accent2"/>
              </a:buClr>
              <a:buSzPts val="1800"/>
              <a:buFont typeface="Lato"/>
              <a:buChar char="●"/>
            </a:pPr>
            <a:r>
              <a:rPr b="1" i="0" lang="en-GB" sz="1800" u="none" cap="none" strike="noStrike">
                <a:solidFill>
                  <a:schemeClr val="accent2"/>
                </a:solidFill>
                <a:latin typeface="Lato"/>
                <a:ea typeface="Lato"/>
                <a:cs typeface="Lato"/>
                <a:sym typeface="Lato"/>
              </a:rPr>
              <a:t>We won’t put anyone on the spot and we have the right to pass</a:t>
            </a:r>
            <a:endParaRPr b="1" i="0" sz="1800" u="none" cap="none" strike="noStrike">
              <a:solidFill>
                <a:schemeClr val="accent2"/>
              </a:solidFill>
              <a:latin typeface="Lato"/>
              <a:ea typeface="Lato"/>
              <a:cs typeface="Lato"/>
              <a:sym typeface="Lato"/>
            </a:endParaRPr>
          </a:p>
          <a:p>
            <a:pPr indent="-342900" lvl="0" marL="457200" marR="0" rtl="0" algn="l">
              <a:lnSpc>
                <a:spcPct val="150000"/>
              </a:lnSpc>
              <a:spcBef>
                <a:spcPts val="0"/>
              </a:spcBef>
              <a:spcAft>
                <a:spcPts val="0"/>
              </a:spcAft>
              <a:buClr>
                <a:schemeClr val="accent2"/>
              </a:buClr>
              <a:buSzPts val="1800"/>
              <a:buFont typeface="Lato"/>
              <a:buChar char="●"/>
            </a:pPr>
            <a:r>
              <a:rPr b="1" i="0" lang="en-GB" sz="1800" u="none" cap="none" strike="noStrike">
                <a:solidFill>
                  <a:schemeClr val="accent2"/>
                </a:solidFill>
                <a:latin typeface="Lato"/>
                <a:ea typeface="Lato"/>
                <a:cs typeface="Lato"/>
                <a:sym typeface="Lato"/>
              </a:rPr>
              <a:t>We will not share personal stories or ask personal questions</a:t>
            </a:r>
            <a:endParaRPr b="1" i="0" sz="1800" u="none" cap="none" strike="noStrike">
              <a:solidFill>
                <a:schemeClr val="accent2"/>
              </a:solidFill>
              <a:latin typeface="Lato"/>
              <a:ea typeface="Lato"/>
              <a:cs typeface="Lato"/>
              <a:sym typeface="Lato"/>
            </a:endParaRPr>
          </a:p>
        </p:txBody>
      </p:sp>
      <p:sp>
        <p:nvSpPr>
          <p:cNvPr id="266" name="Google Shape;266;p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30"/>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30"/>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685" name="Google Shape;685;p30"/>
          <p:cNvSpPr txBox="1"/>
          <p:nvPr/>
        </p:nvSpPr>
        <p:spPr>
          <a:xfrm>
            <a:off x="488176" y="1121675"/>
            <a:ext cx="7800600" cy="4017000"/>
          </a:xfrm>
          <a:prstGeom prst="rect">
            <a:avLst/>
          </a:prstGeom>
          <a:noFill/>
          <a:ln>
            <a:noFill/>
          </a:ln>
        </p:spPr>
        <p:txBody>
          <a:bodyPr anchorCtr="0" anchor="t" bIns="91425" lIns="91425" spcFirstLastPara="1" rIns="91425" wrap="square" tIns="91425">
            <a:spAutoFit/>
          </a:bodyPr>
          <a:lstStyle/>
          <a:p>
            <a:pPr indent="0" lvl="0" marL="457200" marR="0" rtl="0" algn="l">
              <a:lnSpc>
                <a:spcPct val="107000"/>
              </a:lnSpc>
              <a:spcBef>
                <a:spcPts val="0"/>
              </a:spcBef>
              <a:spcAft>
                <a:spcPts val="0"/>
              </a:spcAft>
              <a:buClr>
                <a:srgbClr val="000000"/>
              </a:buClr>
              <a:buSzPts val="2000"/>
              <a:buFont typeface="Arial"/>
              <a:buNone/>
            </a:pPr>
            <a:r>
              <a:t/>
            </a:r>
            <a:endParaRPr b="1" i="0" sz="20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Recognise and define important words in the jobs market</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Assess different ways of making money</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Evaluate what kind of work would be best for me in the future</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000"/>
              <a:buFont typeface="Arial"/>
              <a:buNone/>
            </a:pPr>
            <a:r>
              <a:t/>
            </a:r>
            <a:endParaRPr b="1" i="0" sz="20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000"/>
              <a:buFont typeface="Arial"/>
              <a:buNone/>
            </a:pPr>
            <a:r>
              <a:t/>
            </a:r>
            <a:endParaRPr b="1" i="0" sz="20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000"/>
              <a:buFont typeface="Arial"/>
              <a:buNone/>
            </a:pPr>
            <a:r>
              <a:t/>
            </a:r>
            <a:endParaRPr b="0" i="0" sz="2000" u="none" cap="none" strike="noStrike">
              <a:solidFill>
                <a:schemeClr val="lt1"/>
              </a:solidFill>
              <a:latin typeface="Lato Light"/>
              <a:ea typeface="Lato Light"/>
              <a:cs typeface="Lato Light"/>
              <a:sym typeface="Lato Light"/>
            </a:endParaRPr>
          </a:p>
        </p:txBody>
      </p:sp>
      <p:sp>
        <p:nvSpPr>
          <p:cNvPr id="686" name="Google Shape;686;p30"/>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31"/>
          <p:cNvSpPr/>
          <p:nvPr/>
        </p:nvSpPr>
        <p:spPr>
          <a:xfrm>
            <a:off x="7174500" y="4317300"/>
            <a:ext cx="1847100" cy="653100"/>
          </a:xfrm>
          <a:prstGeom prst="round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31"/>
          <p:cNvSpPr txBox="1"/>
          <p:nvPr/>
        </p:nvSpPr>
        <p:spPr>
          <a:xfrm>
            <a:off x="294924" y="199150"/>
            <a:ext cx="71877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My ideal job</a:t>
            </a:r>
            <a:endParaRPr b="1" i="0" sz="2900" u="none" cap="none" strike="noStrike">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3600"/>
              <a:buFont typeface="Arial"/>
              <a:buNone/>
            </a:pPr>
            <a:r>
              <a:t/>
            </a:r>
            <a:endParaRPr b="1" i="0" sz="2900" u="none" cap="none" strike="noStrike">
              <a:solidFill>
                <a:schemeClr val="lt1"/>
              </a:solidFill>
              <a:latin typeface="Lato"/>
              <a:ea typeface="Lato"/>
              <a:cs typeface="Lato"/>
              <a:sym typeface="Lato"/>
            </a:endParaRPr>
          </a:p>
        </p:txBody>
      </p:sp>
      <p:sp>
        <p:nvSpPr>
          <p:cNvPr id="693" name="Google Shape;693;p31"/>
          <p:cNvSpPr txBox="1"/>
          <p:nvPr/>
        </p:nvSpPr>
        <p:spPr>
          <a:xfrm>
            <a:off x="183475" y="980350"/>
            <a:ext cx="5339400" cy="4528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chemeClr val="lt1"/>
                </a:solidFill>
                <a:latin typeface="Lato"/>
                <a:ea typeface="Lato"/>
                <a:cs typeface="Lato"/>
                <a:sym typeface="Lato"/>
              </a:rPr>
              <a:t>Write down your ideal job in your 20s using full sentences, including:</a:t>
            </a:r>
            <a:endParaRPr b="0" i="0" sz="2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342900" lvl="0" marL="457200" marR="0" rtl="0" algn="l">
              <a:lnSpc>
                <a:spcPct val="100000"/>
              </a:lnSpc>
              <a:spcBef>
                <a:spcPts val="0"/>
              </a:spcBef>
              <a:spcAft>
                <a:spcPts val="0"/>
              </a:spcAft>
              <a:buClr>
                <a:schemeClr val="lt1"/>
              </a:buClr>
              <a:buSzPts val="1800"/>
              <a:buFont typeface="Lato"/>
              <a:buChar char="●"/>
            </a:pPr>
            <a:r>
              <a:rPr b="0" i="0" lang="en-GB" sz="1800" u="none" cap="none" strike="noStrike">
                <a:solidFill>
                  <a:schemeClr val="lt1"/>
                </a:solidFill>
                <a:latin typeface="Lato"/>
                <a:ea typeface="Lato"/>
                <a:cs typeface="Lato"/>
                <a:sym typeface="Lato"/>
              </a:rPr>
              <a:t>Which industry you want to work in</a:t>
            </a:r>
            <a:endParaRPr b="0" i="0" sz="1800" u="none" cap="none" strike="noStrike">
              <a:solidFill>
                <a:schemeClr val="lt1"/>
              </a:solidFill>
              <a:latin typeface="Lato"/>
              <a:ea typeface="Lato"/>
              <a:cs typeface="Lato"/>
              <a:sym typeface="Lato"/>
            </a:endParaRPr>
          </a:p>
          <a:p>
            <a:pPr indent="-330200" lvl="0" marL="457200" marR="755613" rtl="0" algn="l">
              <a:lnSpc>
                <a:spcPct val="100000"/>
              </a:lnSpc>
              <a:spcBef>
                <a:spcPts val="0"/>
              </a:spcBef>
              <a:spcAft>
                <a:spcPts val="0"/>
              </a:spcAft>
              <a:buClr>
                <a:schemeClr val="lt1"/>
              </a:buClr>
              <a:buSzPts val="1600"/>
              <a:buFont typeface="Lato"/>
              <a:buChar char="●"/>
            </a:pPr>
            <a:r>
              <a:rPr b="0" i="0" lang="en-GB" sz="1800" u="none" cap="none" strike="noStrike">
                <a:solidFill>
                  <a:schemeClr val="lt1"/>
                </a:solidFill>
                <a:latin typeface="Lato"/>
                <a:ea typeface="Lato"/>
                <a:cs typeface="Lato"/>
                <a:sym typeface="Lato"/>
              </a:rPr>
              <a:t>Employment types (you may choose multiple of these):</a:t>
            </a:r>
            <a:r>
              <a:rPr b="0" i="0" lang="en-GB" sz="1600" u="none" cap="none" strike="noStrike">
                <a:solidFill>
                  <a:schemeClr val="lt1"/>
                </a:solidFill>
                <a:latin typeface="Lato"/>
                <a:ea typeface="Lato"/>
                <a:cs typeface="Lato"/>
                <a:sym typeface="Lato"/>
              </a:rPr>
              <a:t> </a:t>
            </a:r>
            <a:r>
              <a:rPr b="0" i="1" lang="en-GB" sz="1600" u="none" cap="none" strike="noStrike">
                <a:solidFill>
                  <a:schemeClr val="lt1"/>
                </a:solidFill>
                <a:latin typeface="Lato"/>
                <a:ea typeface="Lato"/>
                <a:cs typeface="Lato"/>
                <a:sym typeface="Lato"/>
              </a:rPr>
              <a:t>Full time | Part time | Shift work | Freelancer | Employed | Self-employed | Gig work </a:t>
            </a:r>
            <a:endParaRPr b="0" i="1" sz="1600" u="none" cap="none" strike="noStrike">
              <a:solidFill>
                <a:schemeClr val="lt1"/>
              </a:solidFill>
              <a:latin typeface="Lato"/>
              <a:ea typeface="Lato"/>
              <a:cs typeface="Lato"/>
              <a:sym typeface="Lato"/>
            </a:endParaRPr>
          </a:p>
          <a:p>
            <a:pPr indent="-342900" lvl="0" marL="457200" marR="0" rtl="0" algn="l">
              <a:lnSpc>
                <a:spcPct val="100000"/>
              </a:lnSpc>
              <a:spcBef>
                <a:spcPts val="0"/>
              </a:spcBef>
              <a:spcAft>
                <a:spcPts val="0"/>
              </a:spcAft>
              <a:buClr>
                <a:schemeClr val="lt1"/>
              </a:buClr>
              <a:buSzPts val="1800"/>
              <a:buFont typeface="Lato"/>
              <a:buChar char="●"/>
            </a:pPr>
            <a:r>
              <a:rPr b="0" i="0" lang="en-GB" sz="1800" u="none" cap="none" strike="noStrike">
                <a:solidFill>
                  <a:schemeClr val="lt1"/>
                </a:solidFill>
                <a:latin typeface="Lato"/>
                <a:ea typeface="Lato"/>
                <a:cs typeface="Lato"/>
                <a:sym typeface="Lato"/>
              </a:rPr>
              <a:t>Wage or salary</a:t>
            </a:r>
            <a:endParaRPr b="0" i="0" sz="1800" u="none" cap="none" strike="noStrike">
              <a:solidFill>
                <a:schemeClr val="lt1"/>
              </a:solidFill>
              <a:latin typeface="Lato"/>
              <a:ea typeface="Lato"/>
              <a:cs typeface="Lato"/>
              <a:sym typeface="Lato"/>
            </a:endParaRPr>
          </a:p>
          <a:p>
            <a:pPr indent="-342900" lvl="0" marL="457200" marR="0" rtl="0" algn="l">
              <a:lnSpc>
                <a:spcPct val="100000"/>
              </a:lnSpc>
              <a:spcBef>
                <a:spcPts val="0"/>
              </a:spcBef>
              <a:spcAft>
                <a:spcPts val="0"/>
              </a:spcAft>
              <a:buClr>
                <a:schemeClr val="lt1"/>
              </a:buClr>
              <a:buSzPts val="1800"/>
              <a:buFont typeface="Lato"/>
              <a:buChar char="●"/>
            </a:pPr>
            <a:r>
              <a:rPr b="0" i="0" lang="en-GB" sz="1800" u="none" cap="none" strike="noStrike">
                <a:solidFill>
                  <a:schemeClr val="lt1"/>
                </a:solidFill>
                <a:latin typeface="Lato"/>
                <a:ea typeface="Lato"/>
                <a:cs typeface="Lato"/>
                <a:sym typeface="Lato"/>
              </a:rPr>
              <a:t>Other aspects of the job that fit with your skills and values </a:t>
            </a:r>
            <a:endParaRPr b="0" i="0" sz="1800" u="none" cap="none" strike="noStrike">
              <a:solidFill>
                <a:schemeClr val="lt1"/>
              </a:solidFill>
              <a:latin typeface="Lato"/>
              <a:ea typeface="Lato"/>
              <a:cs typeface="Lato"/>
              <a:sym typeface="Lato"/>
            </a:endParaRPr>
          </a:p>
          <a:p>
            <a:pPr indent="0" lvl="0" marL="0" marR="0" rtl="0" algn="l">
              <a:lnSpc>
                <a:spcPct val="100000"/>
              </a:lnSpc>
              <a:spcBef>
                <a:spcPts val="12"/>
              </a:spcBef>
              <a:spcAft>
                <a:spcPts val="0"/>
              </a:spcAft>
              <a:buClr>
                <a:srgbClr val="000000"/>
              </a:buClr>
              <a:buSzPts val="1600"/>
              <a:buFont typeface="Arial"/>
              <a:buNone/>
            </a:pPr>
            <a:r>
              <a:t/>
            </a:r>
            <a:endParaRPr b="1" i="0" sz="1600" u="none" cap="none" strike="noStrike">
              <a:solidFill>
                <a:schemeClr val="lt1"/>
              </a:solidFill>
              <a:latin typeface="Lato"/>
              <a:ea typeface="Lato"/>
              <a:cs typeface="Lato"/>
              <a:sym typeface="Lato"/>
            </a:endParaRPr>
          </a:p>
          <a:p>
            <a:pPr indent="0" lvl="0" marL="0" marR="0" rtl="0" algn="l">
              <a:lnSpc>
                <a:spcPct val="100000"/>
              </a:lnSpc>
              <a:spcBef>
                <a:spcPts val="12"/>
              </a:spcBef>
              <a:spcAft>
                <a:spcPts val="0"/>
              </a:spcAft>
              <a:buClr>
                <a:srgbClr val="000000"/>
              </a:buClr>
              <a:buSzPts val="1600"/>
              <a:buFont typeface="Arial"/>
              <a:buNone/>
            </a:pPr>
            <a:r>
              <a:rPr b="1" i="1" lang="en-GB" sz="1600" u="none" cap="none" strike="noStrike">
                <a:solidFill>
                  <a:schemeClr val="lt1"/>
                </a:solidFill>
                <a:latin typeface="Lato"/>
                <a:ea typeface="Lato"/>
                <a:cs typeface="Lato"/>
                <a:sym typeface="Lato"/>
              </a:rPr>
              <a:t>Stretch - Describe the disadvantages of your choice and how you might overcome them</a:t>
            </a:r>
            <a:endParaRPr b="1" i="1" sz="1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ato"/>
              <a:ea typeface="Lato"/>
              <a:cs typeface="Lato"/>
              <a:sym typeface="Lato"/>
            </a:endParaRPr>
          </a:p>
        </p:txBody>
      </p:sp>
      <p:sp>
        <p:nvSpPr>
          <p:cNvPr id="694" name="Google Shape;694;p31"/>
          <p:cNvSpPr/>
          <p:nvPr/>
        </p:nvSpPr>
        <p:spPr>
          <a:xfrm>
            <a:off x="5786725" y="760101"/>
            <a:ext cx="3160200" cy="2034000"/>
          </a:xfrm>
          <a:prstGeom prst="wedgeRoundRectCallout">
            <a:avLst>
              <a:gd fmla="val -20833" name="adj1"/>
              <a:gd fmla="val 62500" name="adj2"/>
              <a:gd fmla="val 0" name="adj3"/>
            </a:avLst>
          </a:prstGeom>
          <a:solidFill>
            <a:srgbClr val="FFFFFF"/>
          </a:solidFill>
          <a:ln cap="flat" cmpd="sng" w="28575">
            <a:solidFill>
              <a:srgbClr val="FF802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262A33"/>
                </a:solidFill>
                <a:latin typeface="Lato"/>
                <a:ea typeface="Lato"/>
                <a:cs typeface="Lato"/>
                <a:sym typeface="Lato"/>
              </a:rPr>
              <a:t>Riya’s Example</a:t>
            </a:r>
            <a:endParaRPr b="1" i="0" sz="1400" u="none" cap="none" strike="noStrike">
              <a:solidFill>
                <a:srgbClr val="262A33"/>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262A33"/>
                </a:solidFill>
                <a:latin typeface="Lato"/>
                <a:ea typeface="Lato"/>
                <a:cs typeface="Lato"/>
                <a:sym typeface="Lato"/>
              </a:rPr>
              <a:t>I would like to work as a photographer because I am creative and good at taking and editing pictures. I would like to be freelance so that I can work on lots of different projects because I love animals and keeping up with different fashion trends.</a:t>
            </a:r>
            <a:endParaRPr b="0" i="0" sz="1400" u="none" cap="none" strike="noStrike">
              <a:solidFill>
                <a:srgbClr val="262A33"/>
              </a:solidFill>
              <a:latin typeface="Lato"/>
              <a:ea typeface="Lato"/>
              <a:cs typeface="Lato"/>
              <a:sym typeface="Lato"/>
            </a:endParaRPr>
          </a:p>
        </p:txBody>
      </p:sp>
      <p:pic>
        <p:nvPicPr>
          <p:cNvPr id="695" name="Google Shape;695;p31"/>
          <p:cNvPicPr preferRelativeResize="0"/>
          <p:nvPr/>
        </p:nvPicPr>
        <p:blipFill rotWithShape="1">
          <a:blip r:embed="rId3">
            <a:alphaModFix/>
          </a:blip>
          <a:srcRect b="7977" l="22073" r="3126" t="0"/>
          <a:stretch/>
        </p:blipFill>
        <p:spPr>
          <a:xfrm>
            <a:off x="6289975" y="3049225"/>
            <a:ext cx="2165650" cy="1910350"/>
          </a:xfrm>
          <a:prstGeom prst="rect">
            <a:avLst/>
          </a:prstGeom>
          <a:noFill/>
          <a:ln>
            <a:noFill/>
          </a:ln>
        </p:spPr>
      </p:pic>
      <p:sp>
        <p:nvSpPr>
          <p:cNvPr id="696" name="Google Shape;696;p31"/>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sz="1400"/>
              <a:t>31</a:t>
            </a:r>
            <a:endParaRPr sz="14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32"/>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32"/>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703" name="Google Shape;703;p32"/>
          <p:cNvSpPr txBox="1"/>
          <p:nvPr/>
        </p:nvSpPr>
        <p:spPr>
          <a:xfrm>
            <a:off x="488176" y="1274075"/>
            <a:ext cx="7800600" cy="4379400"/>
          </a:xfrm>
          <a:prstGeom prst="rect">
            <a:avLst/>
          </a:prstGeom>
          <a:noFill/>
          <a:ln>
            <a:noFill/>
          </a:ln>
        </p:spPr>
        <p:txBody>
          <a:bodyPr anchorCtr="0" anchor="t" bIns="91425" lIns="91425" spcFirstLastPara="1" rIns="91425" wrap="square" tIns="91425">
            <a:spAutoFit/>
          </a:bodyPr>
          <a:lstStyle/>
          <a:p>
            <a:pPr indent="0" lvl="0" marL="914400" marR="0" rtl="0" algn="l">
              <a:lnSpc>
                <a:spcPct val="107000"/>
              </a:lnSpc>
              <a:spcBef>
                <a:spcPts val="0"/>
              </a:spcBef>
              <a:spcAft>
                <a:spcPts val="0"/>
              </a:spcAft>
              <a:buClr>
                <a:srgbClr val="000000"/>
              </a:buClr>
              <a:buSzPts val="2000"/>
              <a:buFont typeface="Arial"/>
              <a:buNone/>
            </a:pPr>
            <a:r>
              <a:t/>
            </a:r>
            <a:endParaRPr b="1" i="0" sz="2000" u="none" cap="none" strike="noStrike">
              <a:solidFill>
                <a:srgbClr val="00FF00"/>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Identify important factors to consider when choosing a job</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Recognise and  assess the different ways of making money</a:t>
            </a:r>
            <a:endParaRPr b="1" i="0" sz="2200" u="none" cap="none" strike="noStrike">
              <a:solidFill>
                <a:srgbClr val="00FF00"/>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rgbClr val="00FF00"/>
              </a:buClr>
              <a:buSzPts val="2200"/>
              <a:buFont typeface="Lato"/>
              <a:buChar char="●"/>
            </a:pPr>
            <a:r>
              <a:rPr b="1" i="0" lang="en-GB" sz="2200" u="none" cap="none" strike="noStrike">
                <a:solidFill>
                  <a:srgbClr val="00FF00"/>
                </a:solidFill>
                <a:latin typeface="Lato"/>
                <a:ea typeface="Lato"/>
                <a:cs typeface="Lato"/>
                <a:sym typeface="Lato"/>
              </a:rPr>
              <a:t>Evaluate what kind of work would be best for me in the future</a:t>
            </a:r>
            <a:endParaRPr b="1" i="0" sz="2200" u="none" cap="none" strike="noStrike">
              <a:solidFill>
                <a:srgbClr val="00FF00"/>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000"/>
              <a:buFont typeface="Arial"/>
              <a:buNone/>
            </a:pPr>
            <a:r>
              <a:t/>
            </a:r>
            <a:endParaRPr b="1" i="0" sz="20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000"/>
              <a:buFont typeface="Arial"/>
              <a:buNone/>
            </a:pPr>
            <a:r>
              <a:t/>
            </a:r>
            <a:endParaRPr b="1" i="0" sz="20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000"/>
              <a:buFont typeface="Arial"/>
              <a:buNone/>
            </a:pPr>
            <a:r>
              <a:t/>
            </a:r>
            <a:endParaRPr b="0" i="0" sz="2000" u="none" cap="none" strike="noStrike">
              <a:solidFill>
                <a:schemeClr val="lt1"/>
              </a:solidFill>
              <a:latin typeface="Lato Light"/>
              <a:ea typeface="Lato Light"/>
              <a:cs typeface="Lato Light"/>
              <a:sym typeface="Lato Light"/>
            </a:endParaRPr>
          </a:p>
        </p:txBody>
      </p:sp>
      <p:sp>
        <p:nvSpPr>
          <p:cNvPr id="704" name="Google Shape;704;p32"/>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3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710" name="Google Shape;710;p33"/>
          <p:cNvSpPr txBox="1"/>
          <p:nvPr/>
        </p:nvSpPr>
        <p:spPr>
          <a:xfrm>
            <a:off x="0" y="985063"/>
            <a:ext cx="9144000" cy="960600"/>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Any questions?</a:t>
            </a:r>
            <a:endParaRPr b="1" i="0" sz="5600" u="none" cap="none" strike="noStrike">
              <a:solidFill>
                <a:schemeClr val="accent2"/>
              </a:solidFill>
              <a:latin typeface="Lato Black"/>
              <a:ea typeface="Lato Black"/>
              <a:cs typeface="Lato Black"/>
              <a:sym typeface="Lato Black"/>
            </a:endParaRPr>
          </a:p>
        </p:txBody>
      </p:sp>
      <p:sp>
        <p:nvSpPr>
          <p:cNvPr id="711" name="Google Shape;711;p33"/>
          <p:cNvSpPr/>
          <p:nvPr/>
        </p:nvSpPr>
        <p:spPr>
          <a:xfrm>
            <a:off x="3806600" y="2159450"/>
            <a:ext cx="1734900" cy="1483800"/>
          </a:xfrm>
          <a:prstGeom prst="rect">
            <a:avLst/>
          </a:prstGeom>
          <a:solidFill>
            <a:srgbClr val="FF802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GB" sz="9600" u="none" cap="none" strike="noStrike">
                <a:solidFill>
                  <a:srgbClr val="000000"/>
                </a:solidFill>
                <a:latin typeface="Lato Black"/>
                <a:ea typeface="Lato Black"/>
                <a:cs typeface="Lato Black"/>
                <a:sym typeface="Lato Black"/>
              </a:rPr>
              <a:t>?</a:t>
            </a:r>
            <a:endParaRPr b="0" i="0" sz="9600" u="none" cap="none" strike="noStrike">
              <a:solidFill>
                <a:srgbClr val="000000"/>
              </a:solidFill>
              <a:latin typeface="Lato Black"/>
              <a:ea typeface="Lato Black"/>
              <a:cs typeface="Lato Black"/>
              <a:sym typeface="Lato Black"/>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25fcbac7972_0_1"/>
          <p:cNvSpPr/>
          <p:nvPr/>
        </p:nvSpPr>
        <p:spPr>
          <a:xfrm>
            <a:off x="6177819" y="1184061"/>
            <a:ext cx="2846400" cy="19956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g25fcbac7972_0_1"/>
          <p:cNvSpPr txBox="1"/>
          <p:nvPr/>
        </p:nvSpPr>
        <p:spPr>
          <a:xfrm>
            <a:off x="110800" y="391125"/>
            <a:ext cx="8489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800"/>
              <a:buFont typeface="Arial"/>
              <a:buNone/>
            </a:pPr>
            <a:r>
              <a:rPr b="1" i="0" lang="en-GB" sz="1800" u="none" cap="none" strike="noStrike">
                <a:solidFill>
                  <a:schemeClr val="lt1"/>
                </a:solidFill>
                <a:latin typeface="Lato"/>
                <a:ea typeface="Lato"/>
                <a:cs typeface="Lato"/>
                <a:sym typeface="Lato"/>
                <a:extLst>
                  <a:ext uri="http://customooxmlschemas.google.com/">
                    <go:slidesCustomData xmlns:go="http://customooxmlschemas.google.com/" textRoundtripDataId="0"/>
                  </a:ext>
                </a:extLst>
              </a:rPr>
              <a:t>Services available for people who have concerns about their personal </a:t>
            </a:r>
            <a:r>
              <a:rPr b="1" i="0" lang="en-GB" sz="1800" u="none" cap="none" strike="noStrike">
                <a:solidFill>
                  <a:schemeClr val="lt1"/>
                </a:solidFill>
                <a:latin typeface="Lato"/>
                <a:ea typeface="Lato"/>
                <a:cs typeface="Lato"/>
                <a:sym typeface="Lato"/>
                <a:extLst>
                  <a:ext uri="http://customooxmlschemas.google.com/">
                    <go:slidesCustomData xmlns:go="http://customooxmlschemas.google.com/" textRoundtripDataId="1"/>
                  </a:ext>
                </a:extLst>
              </a:rPr>
              <a:t>finances</a:t>
            </a:r>
            <a:endParaRPr b="0" i="0" sz="1400" u="none" cap="none" strike="noStrike">
              <a:solidFill>
                <a:schemeClr val="lt1"/>
              </a:solidFill>
              <a:latin typeface="Arial"/>
              <a:ea typeface="Arial"/>
              <a:cs typeface="Arial"/>
              <a:sym typeface="Arial"/>
            </a:endParaRPr>
          </a:p>
        </p:txBody>
      </p:sp>
      <p:grpSp>
        <p:nvGrpSpPr>
          <p:cNvPr id="718" name="Google Shape;718;g25fcbac7972_0_1"/>
          <p:cNvGrpSpPr/>
          <p:nvPr/>
        </p:nvGrpSpPr>
        <p:grpSpPr>
          <a:xfrm>
            <a:off x="151999" y="1183981"/>
            <a:ext cx="2846301" cy="2013582"/>
            <a:chOff x="463400" y="1321175"/>
            <a:chExt cx="2914500" cy="2113109"/>
          </a:xfrm>
        </p:grpSpPr>
        <p:sp>
          <p:nvSpPr>
            <p:cNvPr id="719" name="Google Shape;719;g25fcbac7972_0_1"/>
            <p:cNvSpPr/>
            <p:nvPr/>
          </p:nvSpPr>
          <p:spPr>
            <a:xfrm>
              <a:off x="463400" y="1321175"/>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g25fcbac7972_0_1"/>
            <p:cNvSpPr txBox="1"/>
            <p:nvPr/>
          </p:nvSpPr>
          <p:spPr>
            <a:xfrm>
              <a:off x="1345676" y="1339984"/>
              <a:ext cx="2032200" cy="2094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300" u="sng" cap="none" strike="noStrike">
                  <a:solidFill>
                    <a:schemeClr val="lt1"/>
                  </a:solidFill>
                  <a:latin typeface="Lato"/>
                  <a:ea typeface="Lato"/>
                  <a:cs typeface="Lato"/>
                  <a:sym typeface="Lato"/>
                  <a:hlinkClick r:id="rId3">
                    <a:extLst>
                      <a:ext uri="{A12FA001-AC4F-418D-AE19-62706E023703}">
                        <ahyp:hlinkClr val="tx"/>
                      </a:ext>
                    </a:extLst>
                  </a:hlinkClick>
                </a:rPr>
                <a:t>Citizens Advice – Debt and Money</a:t>
              </a:r>
              <a:r>
                <a:rPr b="0" i="0" lang="en-GB" sz="1300" u="none" cap="none" strike="noStrike">
                  <a:solidFill>
                    <a:schemeClr val="lt1"/>
                  </a:solidFill>
                  <a:latin typeface="Lato"/>
                  <a:ea typeface="Lato"/>
                  <a:cs typeface="Lato"/>
                  <a:sym typeface="Lato"/>
                </a:rPr>
                <a:t> – This resource contains links to advice on a number of topics, including financial difficulties, cost of living and communicating with creditors.</a:t>
              </a:r>
              <a:endParaRPr b="0" i="0" sz="1400" u="none" cap="none" strike="noStrike">
                <a:solidFill>
                  <a:srgbClr val="000000"/>
                </a:solidFill>
                <a:latin typeface="Arial"/>
                <a:ea typeface="Arial"/>
                <a:cs typeface="Arial"/>
                <a:sym typeface="Arial"/>
              </a:endParaRPr>
            </a:p>
          </p:txBody>
        </p:sp>
        <p:pic>
          <p:nvPicPr>
            <p:cNvPr id="721" name="Google Shape;721;g25fcbac7972_0_1"/>
            <p:cNvPicPr preferRelativeResize="0"/>
            <p:nvPr/>
          </p:nvPicPr>
          <p:blipFill rotWithShape="1">
            <a:blip r:embed="rId4">
              <a:alphaModFix/>
            </a:blip>
            <a:srcRect b="0" l="0" r="0" t="0"/>
            <a:stretch/>
          </p:blipFill>
          <p:spPr>
            <a:xfrm>
              <a:off x="532125" y="1419947"/>
              <a:ext cx="813554" cy="928675"/>
            </a:xfrm>
            <a:prstGeom prst="rect">
              <a:avLst/>
            </a:prstGeom>
            <a:noFill/>
            <a:ln>
              <a:noFill/>
            </a:ln>
          </p:spPr>
        </p:pic>
      </p:grpSp>
      <p:sp>
        <p:nvSpPr>
          <p:cNvPr id="722" name="Google Shape;722;g25fcbac7972_0_1"/>
          <p:cNvSpPr txBox="1"/>
          <p:nvPr/>
        </p:nvSpPr>
        <p:spPr>
          <a:xfrm>
            <a:off x="152000" y="3312950"/>
            <a:ext cx="8872200" cy="738900"/>
          </a:xfrm>
          <a:prstGeom prst="rect">
            <a:avLst/>
          </a:prstGeom>
          <a:noFill/>
          <a:ln cap="flat" cmpd="sng" w="19050">
            <a:solidFill>
              <a:schemeClr val="accen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At school, you can speak with an adult you trust. </a:t>
            </a:r>
            <a:endParaRPr b="1" i="0" sz="1800" u="none" cap="none" strike="noStrike">
              <a:solidFill>
                <a:schemeClr val="accen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1800"/>
              <a:buFont typeface="Arial"/>
              <a:buNone/>
            </a:pPr>
            <a:r>
              <a:rPr b="1" i="0" lang="en-GB" sz="1800" u="none" cap="none" strike="noStrike">
                <a:solidFill>
                  <a:schemeClr val="accent2"/>
                </a:solidFill>
                <a:latin typeface="Lato"/>
                <a:ea typeface="Lato"/>
                <a:cs typeface="Lato"/>
                <a:sym typeface="Lato"/>
              </a:rPr>
              <a:t>This could be your form tutor, head of year or the school’s safeguarding officer.</a:t>
            </a:r>
            <a:endParaRPr b="1" i="0" sz="1800" u="none" cap="none" strike="noStrike">
              <a:solidFill>
                <a:schemeClr val="accent2"/>
              </a:solidFill>
              <a:latin typeface="Lato"/>
              <a:ea typeface="Lato"/>
              <a:cs typeface="Lato"/>
              <a:sym typeface="Lato"/>
            </a:endParaRPr>
          </a:p>
        </p:txBody>
      </p:sp>
      <p:sp>
        <p:nvSpPr>
          <p:cNvPr id="723" name="Google Shape;723;g25fcbac7972_0_1"/>
          <p:cNvSpPr txBox="1"/>
          <p:nvPr>
            <p:ph idx="4294967295" type="sldNum"/>
          </p:nvPr>
        </p:nvSpPr>
        <p:spPr>
          <a:xfrm>
            <a:off x="8595309" y="303951"/>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rPr b="1" lang="en-GB" sz="1400">
                <a:latin typeface="Lato"/>
                <a:ea typeface="Lato"/>
                <a:cs typeface="Lato"/>
                <a:sym typeface="Lato"/>
              </a:rPr>
              <a:t>34</a:t>
            </a:r>
            <a:endParaRPr b="1" sz="1400">
              <a:latin typeface="Lato"/>
              <a:ea typeface="Lato"/>
              <a:cs typeface="Lato"/>
              <a:sym typeface="Lato"/>
            </a:endParaRPr>
          </a:p>
        </p:txBody>
      </p:sp>
      <p:sp>
        <p:nvSpPr>
          <p:cNvPr id="724" name="Google Shape;724;g25fcbac7972_0_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25" name="Google Shape;725;g25fcbac7972_0_1"/>
          <p:cNvGrpSpPr/>
          <p:nvPr/>
        </p:nvGrpSpPr>
        <p:grpSpPr>
          <a:xfrm>
            <a:off x="3164819" y="1184021"/>
            <a:ext cx="2846301" cy="1995658"/>
            <a:chOff x="3237025" y="1184050"/>
            <a:chExt cx="2914500" cy="2094300"/>
          </a:xfrm>
        </p:grpSpPr>
        <p:sp>
          <p:nvSpPr>
            <p:cNvPr id="726" name="Google Shape;726;g25fcbac7972_0_1"/>
            <p:cNvSpPr/>
            <p:nvPr/>
          </p:nvSpPr>
          <p:spPr>
            <a:xfrm>
              <a:off x="3237025" y="1184050"/>
              <a:ext cx="2914500" cy="2094300"/>
            </a:xfrm>
            <a:prstGeom prst="rect">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27" name="Google Shape;727;g25fcbac7972_0_1"/>
            <p:cNvPicPr preferRelativeResize="0"/>
            <p:nvPr/>
          </p:nvPicPr>
          <p:blipFill rotWithShape="1">
            <a:blip r:embed="rId5">
              <a:alphaModFix/>
            </a:blip>
            <a:srcRect b="0" l="0" r="0" t="0"/>
            <a:stretch/>
          </p:blipFill>
          <p:spPr>
            <a:xfrm>
              <a:off x="3344950" y="1434825"/>
              <a:ext cx="666111" cy="400200"/>
            </a:xfrm>
            <a:prstGeom prst="rect">
              <a:avLst/>
            </a:prstGeom>
            <a:noFill/>
            <a:ln>
              <a:noFill/>
            </a:ln>
          </p:spPr>
        </p:pic>
        <p:sp>
          <p:nvSpPr>
            <p:cNvPr id="728" name="Google Shape;728;g25fcbac7972_0_1"/>
            <p:cNvSpPr txBox="1"/>
            <p:nvPr/>
          </p:nvSpPr>
          <p:spPr>
            <a:xfrm>
              <a:off x="4068426" y="1358613"/>
              <a:ext cx="2032200" cy="1852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1200"/>
                </a:spcBef>
                <a:spcAft>
                  <a:spcPts val="1200"/>
                </a:spcAft>
                <a:buClr>
                  <a:srgbClr val="000000"/>
                </a:buClr>
                <a:buSzPts val="1300"/>
                <a:buFont typeface="Arial"/>
                <a:buNone/>
              </a:pPr>
              <a:r>
                <a:rPr b="0" i="0" lang="en-GB" sz="1300" u="sng" cap="none" strike="noStrike">
                  <a:solidFill>
                    <a:schemeClr val="lt1"/>
                  </a:solidFill>
                  <a:latin typeface="Lato"/>
                  <a:ea typeface="Lato"/>
                  <a:cs typeface="Lato"/>
                  <a:sym typeface="Lato"/>
                  <a:hlinkClick r:id="rId6">
                    <a:extLst>
                      <a:ext uri="{A12FA001-AC4F-418D-AE19-62706E023703}">
                        <ahyp:hlinkClr val="tx"/>
                      </a:ext>
                    </a:extLst>
                  </a:hlinkClick>
                </a:rPr>
                <a:t>National Debtline  – Debt and Money</a:t>
              </a:r>
              <a:r>
                <a:rPr b="0" i="0" lang="en-GB" sz="1300" u="none" cap="none" strike="noStrike">
                  <a:solidFill>
                    <a:schemeClr val="lt1"/>
                  </a:solidFill>
                  <a:latin typeface="Lato"/>
                  <a:ea typeface="Lato"/>
                  <a:cs typeface="Lato"/>
                  <a:sym typeface="Lato"/>
                </a:rPr>
                <a:t> – a debt advice charity run by the </a:t>
              </a:r>
              <a:r>
                <a:rPr b="0" i="0" lang="en-GB" sz="1300" u="sng" cap="none" strike="noStrike">
                  <a:solidFill>
                    <a:schemeClr val="lt1"/>
                  </a:solidFill>
                  <a:latin typeface="Lato"/>
                  <a:ea typeface="Lato"/>
                  <a:cs typeface="Lato"/>
                  <a:sym typeface="Lato"/>
                  <a:hlinkClick r:id="rId7">
                    <a:extLst>
                      <a:ext uri="{A12FA001-AC4F-418D-AE19-62706E023703}">
                        <ahyp:hlinkClr val="tx"/>
                      </a:ext>
                    </a:extLst>
                  </a:hlinkClick>
                </a:rPr>
                <a:t>Money Advice Trust</a:t>
              </a:r>
              <a:r>
                <a:rPr b="0" i="0" lang="en-GB" sz="1300" u="none" cap="none" strike="noStrike">
                  <a:solidFill>
                    <a:schemeClr val="lt1"/>
                  </a:solidFill>
                  <a:latin typeface="Lato"/>
                  <a:ea typeface="Lato"/>
                  <a:cs typeface="Lato"/>
                  <a:sym typeface="Lato"/>
                </a:rPr>
                <a:t>, offering a  free and confidential debt advice service.</a:t>
              </a:r>
              <a:endParaRPr b="0" i="0" sz="1300" u="none" cap="none" strike="noStrike">
                <a:solidFill>
                  <a:schemeClr val="lt1"/>
                </a:solidFill>
                <a:latin typeface="Lato"/>
                <a:ea typeface="Lato"/>
                <a:cs typeface="Lato"/>
                <a:sym typeface="Lato"/>
              </a:endParaRPr>
            </a:p>
          </p:txBody>
        </p:sp>
      </p:grpSp>
      <p:pic>
        <p:nvPicPr>
          <p:cNvPr id="729" name="Google Shape;729;g25fcbac7972_0_1"/>
          <p:cNvPicPr preferRelativeResize="0"/>
          <p:nvPr/>
        </p:nvPicPr>
        <p:blipFill rotWithShape="1">
          <a:blip r:embed="rId8">
            <a:alphaModFix/>
          </a:blip>
          <a:srcRect b="0" l="0" r="0" t="0"/>
          <a:stretch/>
        </p:blipFill>
        <p:spPr>
          <a:xfrm>
            <a:off x="6341200" y="1426525"/>
            <a:ext cx="876125" cy="680625"/>
          </a:xfrm>
          <a:prstGeom prst="rect">
            <a:avLst/>
          </a:prstGeom>
          <a:noFill/>
          <a:ln>
            <a:noFill/>
          </a:ln>
        </p:spPr>
      </p:pic>
      <p:sp>
        <p:nvSpPr>
          <p:cNvPr id="730" name="Google Shape;730;g25fcbac7972_0_1"/>
          <p:cNvSpPr txBox="1"/>
          <p:nvPr/>
        </p:nvSpPr>
        <p:spPr>
          <a:xfrm>
            <a:off x="7264128" y="1459325"/>
            <a:ext cx="1760100" cy="6150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900"/>
              </a:spcAft>
              <a:buClr>
                <a:srgbClr val="000000"/>
              </a:buClr>
              <a:buSzPts val="1300"/>
              <a:buFont typeface="Arial"/>
              <a:buNone/>
            </a:pPr>
            <a:r>
              <a:rPr b="1" i="0" lang="en-GB" sz="1300" u="none" cap="none" strike="noStrike">
                <a:solidFill>
                  <a:schemeClr val="lt1"/>
                </a:solidFill>
                <a:latin typeface="Lato"/>
                <a:ea typeface="Lato"/>
                <a:cs typeface="Lato"/>
                <a:sym typeface="Lato"/>
              </a:rPr>
              <a:t>Childline </a:t>
            </a:r>
            <a:r>
              <a:rPr b="1"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2"/>
                  </a:ext>
                </a:extLst>
              </a:rPr>
              <a:t>Helpline</a:t>
            </a:r>
            <a:b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3"/>
                  </a:ext>
                </a:extLst>
              </a:rPr>
            </a:br>
            <a:r>
              <a:rPr b="0" i="0" lang="en-GB" sz="1300" u="none" cap="none" strike="noStrike">
                <a:solidFill>
                  <a:schemeClr val="lt1"/>
                </a:solidFill>
                <a:latin typeface="Lato"/>
                <a:ea typeface="Lato"/>
                <a:cs typeface="Lato"/>
                <a:sym typeface="Lato"/>
                <a:extLst>
                  <a:ext uri="http://customooxmlschemas.google.com/">
                    <go:slidesCustomData xmlns:go="http://customooxmlschemas.google.com/" textRoundtripDataId="3"/>
                  </a:ext>
                </a:extLst>
              </a:rPr>
              <a:t>080</a:t>
            </a:r>
            <a:r>
              <a:rPr b="0" i="0" lang="en-GB" sz="1300" u="none" cap="none" strike="noStrike">
                <a:solidFill>
                  <a:schemeClr val="lt1"/>
                </a:solidFill>
                <a:latin typeface="Lato"/>
                <a:ea typeface="Lato"/>
                <a:cs typeface="Lato"/>
                <a:sym typeface="Lato"/>
              </a:rPr>
              <a:t>0 1111</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734" name="Shape 734"/>
        <p:cNvGrpSpPr/>
        <p:nvPr/>
      </p:nvGrpSpPr>
      <p:grpSpPr>
        <a:xfrm>
          <a:off x="0" y="0"/>
          <a:ext cx="0" cy="0"/>
          <a:chOff x="0" y="0"/>
          <a:chExt cx="0" cy="0"/>
        </a:xfrm>
      </p:grpSpPr>
      <p:sp>
        <p:nvSpPr>
          <p:cNvPr id="735" name="Google Shape;735;p34"/>
          <p:cNvSpPr txBox="1"/>
          <p:nvPr/>
        </p:nvSpPr>
        <p:spPr>
          <a:xfrm>
            <a:off x="462425" y="837775"/>
            <a:ext cx="7875600" cy="5528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0" lang="en-GB" sz="1800" u="none" cap="none" strike="noStrike">
                <a:solidFill>
                  <a:schemeClr val="lt1"/>
                </a:solidFill>
                <a:latin typeface="Lato Black"/>
                <a:ea typeface="Lato Black"/>
                <a:cs typeface="Lato Black"/>
                <a:sym typeface="Lato Black"/>
              </a:rPr>
              <a:t>Articles to extend learning</a:t>
            </a:r>
            <a:r>
              <a:rPr b="1" i="0" lang="en-GB" sz="3600" u="none" cap="none" strike="noStrike">
                <a:solidFill>
                  <a:schemeClr val="lt1"/>
                </a:solidFill>
                <a:latin typeface="Lato Black"/>
                <a:ea typeface="Lato Black"/>
                <a:cs typeface="Lato Black"/>
                <a:sym typeface="Lato Black"/>
              </a:rPr>
              <a:t> </a:t>
            </a:r>
            <a:endParaRPr b="1" i="0" sz="3600" u="none" cap="none" strike="noStrike">
              <a:solidFill>
                <a:schemeClr val="lt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a:p>
            <a:pPr indent="-317500" lvl="0" marL="457200" rtl="0" algn="l">
              <a:lnSpc>
                <a:spcPct val="150000"/>
              </a:lnSpc>
              <a:spcBef>
                <a:spcPts val="0"/>
              </a:spcBef>
              <a:spcAft>
                <a:spcPts val="0"/>
              </a:spcAft>
              <a:buClr>
                <a:srgbClr val="FFFFFF"/>
              </a:buClr>
              <a:buSzPts val="1400"/>
              <a:buFont typeface="Lato"/>
              <a:buAutoNum type="arabicPeriod"/>
            </a:pPr>
            <a:r>
              <a:rPr lang="en-GB" u="sng">
                <a:solidFill>
                  <a:srgbClr val="FFFFFF"/>
                </a:solidFill>
                <a:latin typeface="Lato"/>
                <a:ea typeface="Lato"/>
                <a:cs typeface="Lato"/>
                <a:sym typeface="Lato"/>
                <a:hlinkClick r:id="rId3">
                  <a:extLst>
                    <a:ext uri="{A12FA001-AC4F-418D-AE19-62706E023703}">
                      <ahyp:hlinkClr val="tx"/>
                    </a:ext>
                  </a:extLst>
                </a:hlinkClick>
              </a:rPr>
              <a:t>How does UK tax work?</a:t>
            </a:r>
            <a:r>
              <a:rPr lang="en-GB">
                <a:solidFill>
                  <a:srgbClr val="FFFFFF"/>
                </a:solidFill>
                <a:latin typeface="Lato"/>
                <a:ea typeface="Lato"/>
                <a:cs typeface="Lato"/>
                <a:sym typeface="Lato"/>
              </a:rPr>
              <a:t> </a:t>
            </a:r>
            <a:r>
              <a:rPr lang="en-GB" u="sng">
                <a:solidFill>
                  <a:srgbClr val="FFFFFF"/>
                </a:solidFill>
                <a:latin typeface="Lato"/>
                <a:ea typeface="Lato"/>
                <a:cs typeface="Lato"/>
                <a:sym typeface="Lato"/>
                <a:hlinkClick r:id="rId4">
                  <a:extLst>
                    <a:ext uri="{A12FA001-AC4F-418D-AE19-62706E023703}">
                      <ahyp:hlinkClr val="tx"/>
                    </a:ext>
                  </a:extLst>
                </a:hlinkClick>
              </a:rPr>
              <a:t>(Youtube ‘Joe Georgekutty’, Sept 2020) </a:t>
            </a:r>
            <a:endParaRPr>
              <a:solidFill>
                <a:srgbClr val="FFFFFF"/>
              </a:solidFill>
              <a:latin typeface="Lato"/>
              <a:ea typeface="Lato"/>
              <a:cs typeface="Lato"/>
              <a:sym typeface="Lato"/>
            </a:endParaRPr>
          </a:p>
          <a:p>
            <a:pPr indent="-317500" lvl="0" marL="457200" rtl="0" algn="l">
              <a:lnSpc>
                <a:spcPct val="150000"/>
              </a:lnSpc>
              <a:spcBef>
                <a:spcPts val="0"/>
              </a:spcBef>
              <a:spcAft>
                <a:spcPts val="0"/>
              </a:spcAft>
              <a:buClr>
                <a:srgbClr val="FFFFFF"/>
              </a:buClr>
              <a:buSzPts val="1400"/>
              <a:buFont typeface="Lato"/>
              <a:buAutoNum type="arabicPeriod"/>
            </a:pPr>
            <a:r>
              <a:rPr lang="en-GB" u="sng">
                <a:solidFill>
                  <a:srgbClr val="FFFFFF"/>
                </a:solidFill>
                <a:latin typeface="Lato"/>
                <a:ea typeface="Lato"/>
                <a:cs typeface="Lato"/>
                <a:sym typeface="Lato"/>
                <a:hlinkClick r:id="rId5">
                  <a:extLst>
                    <a:ext uri="{A12FA001-AC4F-418D-AE19-62706E023703}">
                      <ahyp:hlinkClr val="tx"/>
                    </a:ext>
                  </a:extLst>
                </a:hlinkClick>
              </a:rPr>
              <a:t>What are the tax implications of earning over £100,000?</a:t>
            </a:r>
            <a:r>
              <a:rPr lang="en-GB">
                <a:solidFill>
                  <a:srgbClr val="FFFFFF"/>
                </a:solidFill>
                <a:latin typeface="Lato"/>
                <a:ea typeface="Lato"/>
                <a:cs typeface="Lato"/>
                <a:sym typeface="Lato"/>
              </a:rPr>
              <a:t> (TaxScouts, July 2022)</a:t>
            </a:r>
            <a:endParaRPr>
              <a:solidFill>
                <a:srgbClr val="FFFFFF"/>
              </a:solidFill>
              <a:latin typeface="Lato"/>
              <a:ea typeface="Lato"/>
              <a:cs typeface="Lato"/>
              <a:sym typeface="Lato"/>
            </a:endParaRPr>
          </a:p>
          <a:p>
            <a:pPr indent="-317500" lvl="0" marL="457200" rtl="0" algn="l">
              <a:lnSpc>
                <a:spcPct val="150000"/>
              </a:lnSpc>
              <a:spcBef>
                <a:spcPts val="0"/>
              </a:spcBef>
              <a:spcAft>
                <a:spcPts val="0"/>
              </a:spcAft>
              <a:buClr>
                <a:srgbClr val="FFFFFF"/>
              </a:buClr>
              <a:buSzPts val="1400"/>
              <a:buFont typeface="Lato"/>
              <a:buAutoNum type="arabicPeriod"/>
            </a:pPr>
            <a:r>
              <a:rPr lang="en-GB" u="sng">
                <a:solidFill>
                  <a:srgbClr val="FFFFFF"/>
                </a:solidFill>
                <a:latin typeface="Lato"/>
                <a:ea typeface="Lato"/>
                <a:cs typeface="Lato"/>
                <a:sym typeface="Lato"/>
                <a:hlinkClick r:id="rId6">
                  <a:extLst>
                    <a:ext uri="{A12FA001-AC4F-418D-AE19-62706E023703}">
                      <ahyp:hlinkClr val="tx"/>
                    </a:ext>
                  </a:extLst>
                </a:hlinkClick>
              </a:rPr>
              <a:t>Difference between sole trade and limited company</a:t>
            </a:r>
            <a:r>
              <a:rPr lang="en-GB">
                <a:solidFill>
                  <a:srgbClr val="FFFFFF"/>
                </a:solidFill>
                <a:latin typeface="Lato"/>
                <a:ea typeface="Lato"/>
                <a:cs typeface="Lato"/>
                <a:sym typeface="Lato"/>
              </a:rPr>
              <a:t>  (Youtube ‘Pennies to Pounds’, Nov 2020)</a:t>
            </a:r>
            <a:endParaRPr>
              <a:solidFill>
                <a:srgbClr val="FFFFFF"/>
              </a:solidFill>
              <a:latin typeface="Lato"/>
              <a:ea typeface="Lato"/>
              <a:cs typeface="Lato"/>
              <a:sym typeface="Lato"/>
            </a:endParaRPr>
          </a:p>
          <a:p>
            <a:pPr indent="-317500" lvl="0" marL="457200" rtl="0" algn="l">
              <a:lnSpc>
                <a:spcPct val="150000"/>
              </a:lnSpc>
              <a:spcBef>
                <a:spcPts val="0"/>
              </a:spcBef>
              <a:spcAft>
                <a:spcPts val="0"/>
              </a:spcAft>
              <a:buClr>
                <a:srgbClr val="FFFFFF"/>
              </a:buClr>
              <a:buSzPts val="1400"/>
              <a:buFont typeface="Lato"/>
              <a:buAutoNum type="arabicPeriod"/>
            </a:pPr>
            <a:r>
              <a:rPr lang="en-GB" u="sng">
                <a:solidFill>
                  <a:srgbClr val="FFFFFF"/>
                </a:solidFill>
                <a:latin typeface="Lato"/>
                <a:ea typeface="Lato"/>
                <a:cs typeface="Lato"/>
                <a:sym typeface="Lato"/>
                <a:hlinkClick r:id="rId7">
                  <a:extLst>
                    <a:ext uri="{A12FA001-AC4F-418D-AE19-62706E023703}">
                      <ahyp:hlinkClr val="tx"/>
                    </a:ext>
                  </a:extLst>
                </a:hlinkClick>
              </a:rPr>
              <a:t>A guide to the living wage</a:t>
            </a:r>
            <a:r>
              <a:rPr lang="en-GB">
                <a:solidFill>
                  <a:srgbClr val="FFFFFF"/>
                </a:solidFill>
                <a:latin typeface="Lato"/>
                <a:ea typeface="Lato"/>
                <a:cs typeface="Lato"/>
                <a:sym typeface="Lato"/>
              </a:rPr>
              <a:t> (Living Wage Foundation)</a:t>
            </a:r>
            <a:endParaRPr>
              <a:solidFill>
                <a:srgbClr val="FFFFFF"/>
              </a:solidFill>
              <a:latin typeface="Lato"/>
              <a:ea typeface="Lato"/>
              <a:cs typeface="Lato"/>
              <a:sym typeface="Lato"/>
            </a:endParaRPr>
          </a:p>
          <a:p>
            <a:pPr indent="-317500" lvl="0" marL="457200" rtl="0" algn="l">
              <a:lnSpc>
                <a:spcPct val="150000"/>
              </a:lnSpc>
              <a:spcBef>
                <a:spcPts val="0"/>
              </a:spcBef>
              <a:spcAft>
                <a:spcPts val="0"/>
              </a:spcAft>
              <a:buClr>
                <a:srgbClr val="FFFFFF"/>
              </a:buClr>
              <a:buSzPts val="1400"/>
              <a:buFont typeface="Lato"/>
              <a:buAutoNum type="arabicPeriod"/>
            </a:pPr>
            <a:r>
              <a:rPr lang="en-GB" u="sng">
                <a:solidFill>
                  <a:srgbClr val="FFFFFF"/>
                </a:solidFill>
                <a:latin typeface="Lato"/>
                <a:ea typeface="Lato"/>
                <a:cs typeface="Lato"/>
                <a:sym typeface="Lato"/>
                <a:hlinkClick r:id="rId8">
                  <a:extLst>
                    <a:ext uri="{A12FA001-AC4F-418D-AE19-62706E023703}">
                      <ahyp:hlinkClr val="tx"/>
                    </a:ext>
                  </a:extLst>
                </a:hlinkClick>
              </a:rPr>
              <a:t>Benefits checker/calculator and grants finding website which also has useful info about benefits</a:t>
            </a:r>
            <a:r>
              <a:rPr lang="en-GB" sz="1200" u="sng">
                <a:solidFill>
                  <a:srgbClr val="FFFFFF"/>
                </a:solidFill>
                <a:latin typeface="Lato"/>
                <a:ea typeface="Lato"/>
                <a:cs typeface="Lato"/>
                <a:sym typeface="Lato"/>
                <a:hlinkClick r:id="rId9">
                  <a:extLst>
                    <a:ext uri="{A12FA001-AC4F-418D-AE19-62706E023703}">
                      <ahyp:hlinkClr val="tx"/>
                    </a:ext>
                  </a:extLst>
                </a:hlinkClick>
              </a:rPr>
              <a:t>.</a:t>
            </a:r>
            <a:r>
              <a:rPr lang="en-GB">
                <a:solidFill>
                  <a:srgbClr val="FFFFFF"/>
                </a:solidFill>
                <a:latin typeface="Lato"/>
                <a:ea typeface="Lato"/>
                <a:cs typeface="Lato"/>
                <a:sym typeface="Lato"/>
              </a:rPr>
              <a:t> (Turn to Us, UK National Charity) </a:t>
            </a:r>
            <a:endParaRPr>
              <a:solidFill>
                <a:srgbClr val="FFFFFF"/>
              </a:solidFill>
              <a:latin typeface="Lato"/>
              <a:ea typeface="Lato"/>
              <a:cs typeface="Lato"/>
              <a:sym typeface="Lato"/>
            </a:endParaRPr>
          </a:p>
          <a:p>
            <a:pPr indent="-317500" lvl="0" marL="457200" rtl="0" algn="l">
              <a:lnSpc>
                <a:spcPct val="150000"/>
              </a:lnSpc>
              <a:spcBef>
                <a:spcPts val="0"/>
              </a:spcBef>
              <a:spcAft>
                <a:spcPts val="0"/>
              </a:spcAft>
              <a:buClr>
                <a:srgbClr val="FFFFFF"/>
              </a:buClr>
              <a:buSzPts val="1400"/>
              <a:buFont typeface="Lato"/>
              <a:buAutoNum type="arabicPeriod"/>
            </a:pPr>
            <a:r>
              <a:rPr lang="en-GB" u="sng">
                <a:solidFill>
                  <a:srgbClr val="FFFFFF"/>
                </a:solidFill>
                <a:latin typeface="Lato"/>
                <a:ea typeface="Lato"/>
                <a:cs typeface="Lato"/>
                <a:sym typeface="Lato"/>
                <a:hlinkClick r:id="rId10">
                  <a:extLst>
                    <a:ext uri="{A12FA001-AC4F-418D-AE19-62706E023703}">
                      <ahyp:hlinkClr val="tx"/>
                    </a:ext>
                  </a:extLst>
                </a:hlinkClick>
              </a:rPr>
              <a:t>BBC Sounds - Should we be more open about salaries?</a:t>
            </a:r>
            <a:endParaRPr>
              <a:solidFill>
                <a:srgbClr val="FFFFFF"/>
              </a:solidFill>
              <a:latin typeface="Lato"/>
              <a:ea typeface="Lato"/>
              <a:cs typeface="Lato"/>
              <a:sym typeface="Lato"/>
            </a:endParaRPr>
          </a:p>
          <a:p>
            <a:pPr indent="0" lvl="0" marL="457200" rtl="0" algn="l">
              <a:lnSpc>
                <a:spcPct val="150000"/>
              </a:lnSpc>
              <a:spcBef>
                <a:spcPts val="0"/>
              </a:spcBef>
              <a:spcAft>
                <a:spcPts val="0"/>
              </a:spcAft>
              <a:buNone/>
            </a:pPr>
            <a:r>
              <a:t/>
            </a:r>
            <a:endParaRPr>
              <a:solidFill>
                <a:srgbClr val="FFFFFF"/>
              </a:solidFill>
              <a:latin typeface="Lato"/>
              <a:ea typeface="Lato"/>
              <a:cs typeface="Lato"/>
              <a:sym typeface="Lato"/>
            </a:endParaRPr>
          </a:p>
          <a:p>
            <a:pPr indent="0" lvl="0" marL="0" rtl="0" algn="l">
              <a:lnSpc>
                <a:spcPct val="115000"/>
              </a:lnSpc>
              <a:spcBef>
                <a:spcPts val="0"/>
              </a:spcBef>
              <a:spcAft>
                <a:spcPts val="0"/>
              </a:spcAft>
              <a:buNone/>
            </a:pPr>
            <a:r>
              <a:rPr lang="en-GB">
                <a:solidFill>
                  <a:srgbClr val="FFFFFF"/>
                </a:solidFill>
                <a:latin typeface="Lato"/>
                <a:ea typeface="Lato"/>
                <a:cs typeface="Lato"/>
                <a:sym typeface="Lato"/>
              </a:rPr>
              <a:t>Please visit the  FLIC learning hub - </a:t>
            </a:r>
            <a:r>
              <a:rPr lang="en-GB" u="sng">
                <a:solidFill>
                  <a:srgbClr val="FFFFFF"/>
                </a:solidFill>
                <a:latin typeface="Lato"/>
                <a:ea typeface="Lato"/>
                <a:cs typeface="Lato"/>
                <a:sym typeface="Lato"/>
                <a:hlinkClick r:id="rId11">
                  <a:extLst>
                    <a:ext uri="{A12FA001-AC4F-418D-AE19-62706E023703}">
                      <ahyp:hlinkClr val="tx"/>
                    </a:ext>
                  </a:extLst>
                </a:hlinkClick>
              </a:rPr>
              <a:t>https://ftflic.com/learning-hub/</a:t>
            </a:r>
            <a:r>
              <a:rPr lang="en-GB">
                <a:solidFill>
                  <a:srgbClr val="FFFFFF"/>
                </a:solidFill>
                <a:latin typeface="Lato"/>
                <a:ea typeface="Lato"/>
                <a:cs typeface="Lato"/>
                <a:sym typeface="Lato"/>
              </a:rPr>
              <a:t>  for further resources</a:t>
            </a:r>
            <a:endParaRPr>
              <a:solidFill>
                <a:srgbClr val="FFFFFF"/>
              </a:solidFill>
              <a:latin typeface="Lato"/>
              <a:ea typeface="Lato"/>
              <a:cs typeface="Lato"/>
              <a:sym typeface="Lato"/>
            </a:endParaRPr>
          </a:p>
          <a:p>
            <a:pPr indent="0" lvl="0" marL="457200" rtl="0" algn="l">
              <a:lnSpc>
                <a:spcPct val="123076"/>
              </a:lnSpc>
              <a:spcBef>
                <a:spcPts val="1200"/>
              </a:spcBef>
              <a:spcAft>
                <a:spcPts val="0"/>
              </a:spcAft>
              <a:buNone/>
            </a:pPr>
            <a:r>
              <a:t/>
            </a:r>
            <a:endParaRPr>
              <a:solidFill>
                <a:srgbClr val="FFFFFF"/>
              </a:solidFill>
              <a:latin typeface="Lato"/>
              <a:ea typeface="Lato"/>
              <a:cs typeface="Lato"/>
              <a:sym typeface="Lato"/>
            </a:endParaRPr>
          </a:p>
          <a:p>
            <a:pPr indent="0" lvl="0" marL="0" rtl="0" algn="l">
              <a:lnSpc>
                <a:spcPct val="150000"/>
              </a:lnSpc>
              <a:spcBef>
                <a:spcPts val="0"/>
              </a:spcBef>
              <a:spcAft>
                <a:spcPts val="0"/>
              </a:spcAft>
              <a:buNone/>
            </a:pPr>
            <a:r>
              <a:t/>
            </a:r>
            <a:endParaRPr>
              <a:solidFill>
                <a:srgbClr val="FFFFFF"/>
              </a:solidFill>
              <a:latin typeface="Lato"/>
              <a:ea typeface="Lato"/>
              <a:cs typeface="Lato"/>
              <a:sym typeface="Lato"/>
            </a:endParaRPr>
          </a:p>
          <a:p>
            <a:pPr indent="0" lvl="0" marL="0" rtl="0" algn="l">
              <a:lnSpc>
                <a:spcPct val="115000"/>
              </a:lnSpc>
              <a:spcBef>
                <a:spcPts val="0"/>
              </a:spcBef>
              <a:spcAft>
                <a:spcPts val="0"/>
              </a:spcAft>
              <a:buClr>
                <a:srgbClr val="000000"/>
              </a:buClr>
              <a:buSzPts val="1400"/>
              <a:buFont typeface="Arial"/>
              <a:buNone/>
            </a:pPr>
            <a:r>
              <a:t/>
            </a:r>
            <a:endParaRPr>
              <a:solidFill>
                <a:srgbClr val="FFFFFF"/>
              </a:solidFill>
              <a:latin typeface="Lato"/>
              <a:ea typeface="Lato"/>
              <a:cs typeface="Lato"/>
              <a:sym typeface="Lato"/>
            </a:endParaRPr>
          </a:p>
          <a:p>
            <a:pPr indent="0" lvl="0" marL="457200" marR="0" rtl="0" algn="l">
              <a:lnSpc>
                <a:spcPct val="123076"/>
              </a:lnSpc>
              <a:spcBef>
                <a:spcPts val="1200"/>
              </a:spcBef>
              <a:spcAft>
                <a:spcPts val="0"/>
              </a:spcAft>
              <a:buClr>
                <a:srgbClr val="000000"/>
              </a:buClr>
              <a:buSzPts val="1400"/>
              <a:buFont typeface="Arial"/>
              <a:buNone/>
            </a:pPr>
            <a:r>
              <a:t/>
            </a:r>
            <a:endParaRPr>
              <a:solidFill>
                <a:schemeClr val="lt1"/>
              </a:solidFill>
              <a:latin typeface="Lato"/>
              <a:ea typeface="Lato"/>
              <a:cs typeface="Lato"/>
              <a:sym typeface="Lato"/>
            </a:endParaRPr>
          </a:p>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lt1"/>
              </a:solidFill>
              <a:latin typeface="Lato"/>
              <a:ea typeface="Lato"/>
              <a:cs typeface="Lato"/>
              <a:sym typeface="Lato"/>
            </a:endParaRPr>
          </a:p>
        </p:txBody>
      </p:sp>
      <p:sp>
        <p:nvSpPr>
          <p:cNvPr id="736" name="Google Shape;736;p34"/>
          <p:cNvSpPr txBox="1"/>
          <p:nvPr/>
        </p:nvSpPr>
        <p:spPr>
          <a:xfrm>
            <a:off x="1640100" y="403675"/>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Links to learn more!</a:t>
            </a:r>
            <a:endParaRPr b="1" i="0" sz="2900" u="none" cap="none" strike="noStrike">
              <a:solidFill>
                <a:srgbClr val="000000"/>
              </a:solidFill>
              <a:latin typeface="Lato"/>
              <a:ea typeface="Lato"/>
              <a:cs typeface="Lato"/>
              <a:sym typeface="Lato"/>
            </a:endParaRPr>
          </a:p>
        </p:txBody>
      </p:sp>
      <p:sp>
        <p:nvSpPr>
          <p:cNvPr id="737" name="Google Shape;737;p34"/>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741" name="Shape 741"/>
        <p:cNvGrpSpPr/>
        <p:nvPr/>
      </p:nvGrpSpPr>
      <p:grpSpPr>
        <a:xfrm>
          <a:off x="0" y="0"/>
          <a:ext cx="0" cy="0"/>
          <a:chOff x="0" y="0"/>
          <a:chExt cx="0" cy="0"/>
        </a:xfrm>
      </p:grpSpPr>
      <p:sp>
        <p:nvSpPr>
          <p:cNvPr id="742" name="Google Shape;742;p35"/>
          <p:cNvSpPr txBox="1"/>
          <p:nvPr/>
        </p:nvSpPr>
        <p:spPr>
          <a:xfrm>
            <a:off x="1640100" y="1877300"/>
            <a:ext cx="5863800" cy="6312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3600"/>
              <a:buFont typeface="Arial"/>
              <a:buNone/>
            </a:pPr>
            <a:r>
              <a:rPr b="1" i="0" lang="en-GB" sz="2900" u="none" cap="none" strike="noStrike">
                <a:solidFill>
                  <a:schemeClr val="lt1"/>
                </a:solidFill>
                <a:latin typeface="Lato"/>
                <a:ea typeface="Lato"/>
                <a:cs typeface="Lato"/>
                <a:sym typeface="Lato"/>
              </a:rPr>
              <a:t>Additional quiz - optional</a:t>
            </a:r>
            <a:endParaRPr b="1" i="0" sz="2900" u="none" cap="none" strike="noStrike">
              <a:solidFill>
                <a:srgbClr val="000000"/>
              </a:solidFill>
              <a:latin typeface="Lato"/>
              <a:ea typeface="Lato"/>
              <a:cs typeface="Lato"/>
              <a:sym typeface="Lato"/>
            </a:endParaRPr>
          </a:p>
        </p:txBody>
      </p:sp>
      <p:sp>
        <p:nvSpPr>
          <p:cNvPr id="743" name="Google Shape;743;p3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36"/>
          <p:cNvSpPr txBox="1"/>
          <p:nvPr/>
        </p:nvSpPr>
        <p:spPr>
          <a:xfrm>
            <a:off x="379375" y="1287575"/>
            <a:ext cx="7661100" cy="15393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000000"/>
              </a:buClr>
              <a:buSzPts val="2200"/>
              <a:buFont typeface="Lato"/>
              <a:buAutoNum type="arabicPeriod"/>
            </a:pPr>
            <a:r>
              <a:rPr b="0" i="0" lang="en-GB" sz="2200" u="none" cap="none" strike="noStrike">
                <a:solidFill>
                  <a:srgbClr val="000000"/>
                </a:solidFill>
                <a:latin typeface="Lato"/>
                <a:ea typeface="Lato"/>
                <a:cs typeface="Lato"/>
                <a:sym typeface="Lato"/>
              </a:rPr>
              <a:t>Dalia is looking to get a job at university to help pay for her rent. She’s also passionate about food and recipes. What job would suit her best?</a:t>
            </a:r>
            <a:endParaRPr b="0" i="0" sz="2200" u="none" cap="none" strike="noStrike">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rgbClr val="231F20"/>
              </a:solidFill>
              <a:latin typeface="Lato"/>
              <a:ea typeface="Lato"/>
              <a:cs typeface="Lato"/>
              <a:sym typeface="Lato"/>
            </a:endParaRPr>
          </a:p>
        </p:txBody>
      </p:sp>
      <p:sp>
        <p:nvSpPr>
          <p:cNvPr id="749" name="Google Shape;749;p36"/>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Q1</a:t>
            </a:r>
            <a:endParaRPr b="1" i="0" sz="2900" u="none" cap="none" strike="noStrike">
              <a:solidFill>
                <a:srgbClr val="000000"/>
              </a:solidFill>
              <a:latin typeface="Lato"/>
              <a:ea typeface="Lato"/>
              <a:cs typeface="Lato"/>
              <a:sym typeface="Lato"/>
            </a:endParaRPr>
          </a:p>
        </p:txBody>
      </p:sp>
      <p:sp>
        <p:nvSpPr>
          <p:cNvPr id="750" name="Google Shape;750;p36"/>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t/>
            </a:r>
            <a:endParaRPr/>
          </a:p>
        </p:txBody>
      </p:sp>
      <p:sp>
        <p:nvSpPr>
          <p:cNvPr id="751" name="Google Shape;751;p36"/>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52" name="Google Shape;752;p36"/>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aphicFrame>
        <p:nvGraphicFramePr>
          <p:cNvPr id="753" name="Google Shape;753;p36"/>
          <p:cNvGraphicFramePr/>
          <p:nvPr/>
        </p:nvGraphicFramePr>
        <p:xfrm>
          <a:off x="756175" y="2743950"/>
          <a:ext cx="3000000" cy="3000000"/>
        </p:xfrm>
        <a:graphic>
          <a:graphicData uri="http://schemas.openxmlformats.org/drawingml/2006/table">
            <a:tbl>
              <a:tblPr>
                <a:noFill/>
                <a:tableStyleId>{9B38F520-5306-4DA0-A5C9-E58D57AD9115}</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A</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B</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C</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solidFill>
                            <a:srgbClr val="231F20"/>
                          </a:solidFill>
                          <a:latin typeface="Lato"/>
                          <a:ea typeface="Lato"/>
                          <a:cs typeface="Lato"/>
                          <a:sym typeface="Lato"/>
                        </a:rPr>
                        <a:t>Full time job in a top restaurant in the city centre</a:t>
                      </a:r>
                      <a:endParaRPr b="1" sz="14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Supporting a recipe writer to create a new recipe book in London</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400" u="none" cap="none" strike="noStrike">
                          <a:latin typeface="Lato"/>
                          <a:ea typeface="Lato"/>
                          <a:cs typeface="Lato"/>
                          <a:sym typeface="Lato"/>
                        </a:rPr>
                        <a:t>A part time waitressing job at a local cafe</a:t>
                      </a:r>
                      <a:endParaRPr b="1" sz="14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1" sz="14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
        <p:nvSpPr>
          <p:cNvPr id="754" name="Google Shape;754;p36"/>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b="1" lang="en-GB" sz="1400">
                <a:latin typeface="Lato"/>
                <a:ea typeface="Lato"/>
                <a:cs typeface="Lato"/>
                <a:sym typeface="Lato"/>
              </a:rPr>
              <a:t>37</a:t>
            </a:r>
            <a:endParaRPr b="1" sz="1400">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37"/>
          <p:cNvSpPr txBox="1"/>
          <p:nvPr>
            <p:ph idx="12" type="sldNum"/>
          </p:nvPr>
        </p:nvSpPr>
        <p:spPr>
          <a:xfrm>
            <a:off x="8556784" y="4749851"/>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r>
              <a:t/>
            </a:r>
            <a:endParaRPr/>
          </a:p>
        </p:txBody>
      </p:sp>
      <p:sp>
        <p:nvSpPr>
          <p:cNvPr id="760" name="Google Shape;760;p37"/>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61" name="Google Shape;761;p37"/>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aphicFrame>
        <p:nvGraphicFramePr>
          <p:cNvPr id="762" name="Google Shape;762;p37"/>
          <p:cNvGraphicFramePr/>
          <p:nvPr/>
        </p:nvGraphicFramePr>
        <p:xfrm>
          <a:off x="801475" y="2769675"/>
          <a:ext cx="3000000" cy="3000000"/>
        </p:xfrm>
        <a:graphic>
          <a:graphicData uri="http://schemas.openxmlformats.org/drawingml/2006/table">
            <a:tbl>
              <a:tblPr>
                <a:noFill/>
                <a:tableStyleId>{9B38F520-5306-4DA0-A5C9-E58D57AD9115}</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A</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B</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C</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lt1"/>
                      </a:solidFill>
                      <a:prstDash val="solid"/>
                      <a:round/>
                      <a:headEnd len="sm" w="sm" type="none"/>
                      <a:tailEnd len="sm" w="sm" type="none"/>
                    </a:lnL>
                    <a:lnR cap="flat" cmpd="sng" w="2857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solidFill>
                      <a:srgbClr val="00FF00"/>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solidFill>
                            <a:srgbClr val="231F20"/>
                          </a:solidFill>
                          <a:latin typeface="Lato"/>
                          <a:ea typeface="Lato"/>
                          <a:cs typeface="Lato"/>
                          <a:sym typeface="Lato"/>
                        </a:rPr>
                        <a:t>Full time job in a top restaurant in the city centre</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Supporting a recipe writer to create a new recipe book in London</a:t>
                      </a:r>
                      <a:endParaRPr b="1" sz="18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A part time waitressing job in a local cafe</a:t>
                      </a:r>
                      <a:endParaRPr b="1" sz="18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lt1"/>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
        <p:nvSpPr>
          <p:cNvPr id="763" name="Google Shape;763;p37"/>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Q1</a:t>
            </a:r>
            <a:endParaRPr b="1" i="0" sz="2900" u="none" cap="none" strike="noStrike">
              <a:solidFill>
                <a:srgbClr val="000000"/>
              </a:solidFill>
              <a:latin typeface="Lato"/>
              <a:ea typeface="Lato"/>
              <a:cs typeface="Lato"/>
              <a:sym typeface="Lato"/>
            </a:endParaRPr>
          </a:p>
        </p:txBody>
      </p:sp>
      <p:sp>
        <p:nvSpPr>
          <p:cNvPr id="764" name="Google Shape;764;p37"/>
          <p:cNvSpPr txBox="1"/>
          <p:nvPr/>
        </p:nvSpPr>
        <p:spPr>
          <a:xfrm>
            <a:off x="379375" y="1287575"/>
            <a:ext cx="7661100" cy="15393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0"/>
              </a:spcBef>
              <a:spcAft>
                <a:spcPts val="0"/>
              </a:spcAft>
              <a:buClr>
                <a:srgbClr val="000000"/>
              </a:buClr>
              <a:buSzPts val="2200"/>
              <a:buFont typeface="Lato"/>
              <a:buAutoNum type="arabicPeriod"/>
            </a:pPr>
            <a:r>
              <a:rPr b="0" i="0" lang="en-GB" sz="2200" u="none" cap="none" strike="noStrike">
                <a:solidFill>
                  <a:srgbClr val="000000"/>
                </a:solidFill>
                <a:latin typeface="Lato"/>
                <a:ea typeface="Lato"/>
                <a:cs typeface="Lato"/>
                <a:sym typeface="Lato"/>
              </a:rPr>
              <a:t>Dalia is looking to get a job while at Birmingham university to help pay for her rent. She’s also passionate about food and recipes. What job would suit her best?</a:t>
            </a:r>
            <a:endParaRPr b="0" i="0" sz="2200" u="none" cap="none" strike="noStrike">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rgbClr val="231F20"/>
              </a:solidFill>
              <a:latin typeface="Lato"/>
              <a:ea typeface="Lato"/>
              <a:cs typeface="Lato"/>
              <a:sym typeface="Lato"/>
            </a:endParaRPr>
          </a:p>
        </p:txBody>
      </p:sp>
      <p:sp>
        <p:nvSpPr>
          <p:cNvPr id="765" name="Google Shape;765;p37"/>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b="1" lang="en-GB" sz="1400">
                <a:latin typeface="Lato"/>
                <a:ea typeface="Lato"/>
                <a:cs typeface="Lato"/>
                <a:sym typeface="Lato"/>
              </a:rPr>
              <a:t>38</a:t>
            </a:r>
            <a:endParaRPr b="1" sz="1400">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38"/>
          <p:cNvSpPr txBox="1"/>
          <p:nvPr/>
        </p:nvSpPr>
        <p:spPr>
          <a:xfrm>
            <a:off x="379375" y="1135175"/>
            <a:ext cx="76611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Lato"/>
                <a:ea typeface="Lato"/>
                <a:cs typeface="Lato"/>
                <a:sym typeface="Lato"/>
              </a:rPr>
              <a:t>2. </a:t>
            </a:r>
            <a:r>
              <a:rPr b="0" i="0" lang="en-GB" sz="2200" u="none" cap="none" strike="noStrike">
                <a:solidFill>
                  <a:srgbClr val="000000"/>
                </a:solidFill>
                <a:latin typeface="Lato"/>
                <a:ea typeface="Lato"/>
                <a:cs typeface="Lato"/>
                <a:sym typeface="Lato"/>
              </a:rPr>
              <a:t>Being self-employed means… </a:t>
            </a:r>
            <a:endParaRPr b="0" i="0" sz="2200" u="none" cap="none" strike="noStrike">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rgbClr val="231F20"/>
              </a:solidFill>
              <a:latin typeface="Lato"/>
              <a:ea typeface="Lato"/>
              <a:cs typeface="Lato"/>
              <a:sym typeface="Lato"/>
            </a:endParaRPr>
          </a:p>
        </p:txBody>
      </p:sp>
      <p:graphicFrame>
        <p:nvGraphicFramePr>
          <p:cNvPr id="771" name="Google Shape;771;p38"/>
          <p:cNvGraphicFramePr/>
          <p:nvPr/>
        </p:nvGraphicFramePr>
        <p:xfrm>
          <a:off x="952500" y="1885950"/>
          <a:ext cx="3000000" cy="3000000"/>
        </p:xfrm>
        <a:graphic>
          <a:graphicData uri="http://schemas.openxmlformats.org/drawingml/2006/table">
            <a:tbl>
              <a:tblPr>
                <a:noFill/>
                <a:tableStyleId>{9B38F520-5306-4DA0-A5C9-E58D57AD9115}</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A</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B</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C</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the government sends you the right taxes you need to pay</a:t>
                      </a:r>
                      <a:endParaRPr b="1" sz="1800" u="none" cap="none" strike="noStrike">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you have to take ownership of doing your own taxes by filling in a self-assessment form</a:t>
                      </a:r>
                      <a:endParaRPr b="1" sz="1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you work for an employer who organises your taxes for you</a:t>
                      </a:r>
                      <a:endParaRPr b="1" sz="18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
        <p:nvSpPr>
          <p:cNvPr id="772" name="Google Shape;772;p38"/>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Q2</a:t>
            </a:r>
            <a:endParaRPr b="1" i="0" sz="2900" u="none" cap="none" strike="noStrike">
              <a:solidFill>
                <a:srgbClr val="000000"/>
              </a:solidFill>
              <a:latin typeface="Lato"/>
              <a:ea typeface="Lato"/>
              <a:cs typeface="Lato"/>
              <a:sym typeface="Lato"/>
            </a:endParaRPr>
          </a:p>
        </p:txBody>
      </p:sp>
      <p:sp>
        <p:nvSpPr>
          <p:cNvPr id="773" name="Google Shape;773;p38"/>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000"/>
              <a:buNone/>
            </a:pPr>
            <a:r>
              <a:rPr lang="en-GB"/>
              <a:t>  </a:t>
            </a:r>
            <a:r>
              <a:rPr b="1" lang="en-GB" sz="1400">
                <a:latin typeface="Lato"/>
                <a:ea typeface="Lato"/>
                <a:cs typeface="Lato"/>
                <a:sym typeface="Lato"/>
              </a:rPr>
              <a:t>39</a:t>
            </a:r>
            <a:endParaRPr b="1" sz="1400">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
          <p:cNvSpPr txBox="1"/>
          <p:nvPr/>
        </p:nvSpPr>
        <p:spPr>
          <a:xfrm>
            <a:off x="311700" y="3442550"/>
            <a:ext cx="8520600" cy="792600"/>
          </a:xfrm>
          <a:prstGeom prst="rect">
            <a:avLst/>
          </a:prstGeom>
          <a:noFill/>
          <a:ln>
            <a:noFill/>
          </a:ln>
        </p:spPr>
        <p:txBody>
          <a:bodyPr anchorCtr="0" anchor="t"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rgbClr val="595959"/>
              </a:solidFill>
              <a:latin typeface="Arial"/>
              <a:ea typeface="Arial"/>
              <a:cs typeface="Arial"/>
              <a:sym typeface="Arial"/>
            </a:endParaRPr>
          </a:p>
        </p:txBody>
      </p:sp>
      <p:sp>
        <p:nvSpPr>
          <p:cNvPr id="272" name="Google Shape;272;p4"/>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4"/>
          <p:cNvSpPr txBox="1"/>
          <p:nvPr/>
        </p:nvSpPr>
        <p:spPr>
          <a:xfrm>
            <a:off x="0" y="1491150"/>
            <a:ext cx="9144000" cy="13854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0"/>
              </a:spcBef>
              <a:spcAft>
                <a:spcPts val="0"/>
              </a:spcAft>
              <a:buClr>
                <a:srgbClr val="000000"/>
              </a:buClr>
              <a:buSzPts val="8000"/>
              <a:buFont typeface="Arial"/>
              <a:buNone/>
            </a:pPr>
            <a:r>
              <a:rPr b="0" i="0" lang="en-GB" sz="2400" u="none" cap="none" strike="noStrike">
                <a:solidFill>
                  <a:schemeClr val="lt1"/>
                </a:solidFill>
                <a:latin typeface="Lato"/>
                <a:ea typeface="Lato"/>
                <a:cs typeface="Lato"/>
                <a:sym typeface="Lato"/>
              </a:rPr>
              <a:t>Session 3:</a:t>
            </a:r>
            <a:endParaRPr b="0" i="0" sz="2400" u="none" cap="none" strike="noStrike">
              <a:solidFill>
                <a:schemeClr val="lt1"/>
              </a:solidFill>
              <a:latin typeface="Lato"/>
              <a:ea typeface="Lato"/>
              <a:cs typeface="Lato"/>
              <a:sym typeface="Lato"/>
            </a:endParaRPr>
          </a:p>
          <a:p>
            <a:pPr indent="0" lvl="0" marL="0" marR="0" rtl="0" algn="ctr">
              <a:lnSpc>
                <a:spcPct val="90000"/>
              </a:lnSpc>
              <a:spcBef>
                <a:spcPts val="0"/>
              </a:spcBef>
              <a:spcAft>
                <a:spcPts val="0"/>
              </a:spcAft>
              <a:buClr>
                <a:srgbClr val="000000"/>
              </a:buClr>
              <a:buSzPts val="8000"/>
              <a:buFont typeface="Arial"/>
              <a:buNone/>
            </a:pPr>
            <a:r>
              <a:rPr b="1" i="0" lang="en-GB" sz="5600" u="none" cap="none" strike="noStrike">
                <a:solidFill>
                  <a:schemeClr val="lt1"/>
                </a:solidFill>
                <a:latin typeface="Lato Black"/>
                <a:ea typeface="Lato Black"/>
                <a:cs typeface="Lato Black"/>
                <a:sym typeface="Lato Black"/>
              </a:rPr>
              <a:t>Getting a job</a:t>
            </a:r>
            <a:endParaRPr b="1" i="0" sz="5600" u="none" cap="none" strike="noStrike">
              <a:solidFill>
                <a:schemeClr val="accent2"/>
              </a:solidFill>
              <a:latin typeface="Lato Black"/>
              <a:ea typeface="Lato Black"/>
              <a:cs typeface="Lato Black"/>
              <a:sym typeface="Lato Black"/>
            </a:endParaRPr>
          </a:p>
        </p:txBody>
      </p:sp>
      <p:sp>
        <p:nvSpPr>
          <p:cNvPr id="274" name="Google Shape;274;p4"/>
          <p:cNvSpPr txBox="1"/>
          <p:nvPr/>
        </p:nvSpPr>
        <p:spPr>
          <a:xfrm>
            <a:off x="8738275" y="326800"/>
            <a:ext cx="241500" cy="28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Lato"/>
                <a:ea typeface="Lato"/>
                <a:cs typeface="Lato"/>
                <a:sym typeface="Lato"/>
              </a:rPr>
              <a:t>4</a:t>
            </a:r>
            <a:endParaRPr b="1" i="0" sz="1400" u="none" cap="none" strike="noStrike">
              <a:solidFill>
                <a:srgbClr val="000000"/>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39"/>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79" name="Google Shape;779;p39"/>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aphicFrame>
        <p:nvGraphicFramePr>
          <p:cNvPr id="780" name="Google Shape;780;p39"/>
          <p:cNvGraphicFramePr/>
          <p:nvPr/>
        </p:nvGraphicFramePr>
        <p:xfrm>
          <a:off x="952500" y="2076763"/>
          <a:ext cx="3000000" cy="3000000"/>
        </p:xfrm>
        <a:graphic>
          <a:graphicData uri="http://schemas.openxmlformats.org/drawingml/2006/table">
            <a:tbl>
              <a:tblPr>
                <a:noFill/>
                <a:tableStyleId>{9B38F520-5306-4DA0-A5C9-E58D57AD9115}</a:tableStyleId>
              </a:tblPr>
              <a:tblGrid>
                <a:gridCol w="2413000"/>
                <a:gridCol w="2413000"/>
                <a:gridCol w="2413000"/>
              </a:tblGrid>
              <a:tr h="4191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A</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B</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solidFill>
                      <a:srgbClr val="00FF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C</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solidFill>
                      <a:srgbClr val="FF0000"/>
                    </a:solidFill>
                  </a:tcPr>
                </a:tc>
              </a:tr>
              <a:tr h="862850">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the government sends you taxes you need to pay</a:t>
                      </a:r>
                      <a:endParaRPr b="1" sz="1800" u="none" cap="none" strike="noStrike">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you have to take ownership of doing your taxes</a:t>
                      </a:r>
                      <a:endParaRPr b="1" sz="1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you work for an employer who organises your taxes for you</a:t>
                      </a:r>
                      <a:endParaRPr b="1" sz="18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
        <p:nvSpPr>
          <p:cNvPr id="781" name="Google Shape;781;p39"/>
          <p:cNvSpPr txBox="1"/>
          <p:nvPr/>
        </p:nvSpPr>
        <p:spPr>
          <a:xfrm>
            <a:off x="360375" y="242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Q2</a:t>
            </a:r>
            <a:endParaRPr b="1" i="0" sz="2900" u="none" cap="none" strike="noStrike">
              <a:solidFill>
                <a:srgbClr val="000000"/>
              </a:solidFill>
              <a:latin typeface="Lato"/>
              <a:ea typeface="Lato"/>
              <a:cs typeface="Lato"/>
              <a:sym typeface="Lato"/>
            </a:endParaRPr>
          </a:p>
        </p:txBody>
      </p:sp>
      <p:sp>
        <p:nvSpPr>
          <p:cNvPr id="782" name="Google Shape;782;p39"/>
          <p:cNvSpPr txBox="1"/>
          <p:nvPr/>
        </p:nvSpPr>
        <p:spPr>
          <a:xfrm>
            <a:off x="379375" y="1287575"/>
            <a:ext cx="76611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chemeClr val="dk1"/>
                </a:solidFill>
                <a:latin typeface="Lato"/>
                <a:ea typeface="Lato"/>
                <a:cs typeface="Lato"/>
                <a:sym typeface="Lato"/>
              </a:rPr>
              <a:t>2. </a:t>
            </a:r>
            <a:r>
              <a:rPr b="0" i="0" lang="en-GB" sz="2200" u="none" cap="none" strike="noStrike">
                <a:solidFill>
                  <a:srgbClr val="000000"/>
                </a:solidFill>
                <a:latin typeface="Lato"/>
                <a:ea typeface="Lato"/>
                <a:cs typeface="Lato"/>
                <a:sym typeface="Lato"/>
              </a:rPr>
              <a:t>Being self-employed means… </a:t>
            </a:r>
            <a:endParaRPr b="0" i="0" sz="2200" u="none" cap="none" strike="noStrike">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200" u="none" cap="none" strike="noStrike">
              <a:solidFill>
                <a:srgbClr val="231F20"/>
              </a:solidFill>
              <a:latin typeface="Lato"/>
              <a:ea typeface="Lato"/>
              <a:cs typeface="Lato"/>
              <a:sym typeface="Lato"/>
            </a:endParaRPr>
          </a:p>
        </p:txBody>
      </p:sp>
      <p:sp>
        <p:nvSpPr>
          <p:cNvPr id="783" name="Google Shape;783;p39"/>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b="1" lang="en-GB" sz="1400">
                <a:latin typeface="Lato"/>
                <a:ea typeface="Lato"/>
                <a:cs typeface="Lato"/>
                <a:sym typeface="Lato"/>
              </a:rPr>
              <a:t>40</a:t>
            </a:r>
            <a:endParaRPr b="1" sz="1400">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sp>
        <p:nvSpPr>
          <p:cNvPr id="788" name="Google Shape;788;p40"/>
          <p:cNvSpPr txBox="1"/>
          <p:nvPr/>
        </p:nvSpPr>
        <p:spPr>
          <a:xfrm>
            <a:off x="379375" y="1287575"/>
            <a:ext cx="7661100" cy="1723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Lato"/>
                <a:ea typeface="Lato"/>
                <a:cs typeface="Lato"/>
                <a:sym typeface="Lato"/>
              </a:rPr>
              <a:t>3. Jonny is looking for a stable and consistent income, but also enjoys spending time abroad. Which job best suits his preferences?</a:t>
            </a:r>
            <a:endParaRPr b="0" i="0" sz="2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31F2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500"/>
              <a:buFont typeface="Arial"/>
              <a:buNone/>
            </a:pPr>
            <a:r>
              <a:t/>
            </a:r>
            <a:endParaRPr b="0" i="0" sz="2000" u="none" cap="none" strike="noStrike">
              <a:solidFill>
                <a:srgbClr val="231F20"/>
              </a:solidFill>
              <a:latin typeface="Lato"/>
              <a:ea typeface="Lato"/>
              <a:cs typeface="Lato"/>
              <a:sym typeface="Lato"/>
            </a:endParaRPr>
          </a:p>
        </p:txBody>
      </p:sp>
      <p:sp>
        <p:nvSpPr>
          <p:cNvPr id="789" name="Google Shape;789;p40"/>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Q3</a:t>
            </a:r>
            <a:endParaRPr b="1" i="0" sz="2900" u="none" cap="none" strike="noStrike">
              <a:solidFill>
                <a:srgbClr val="000000"/>
              </a:solidFill>
              <a:latin typeface="Lato"/>
              <a:ea typeface="Lato"/>
              <a:cs typeface="Lato"/>
              <a:sym typeface="Lato"/>
            </a:endParaRPr>
          </a:p>
        </p:txBody>
      </p:sp>
      <p:sp>
        <p:nvSpPr>
          <p:cNvPr id="790" name="Google Shape;790;p40"/>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791" name="Google Shape;791;p40"/>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aphicFrame>
        <p:nvGraphicFramePr>
          <p:cNvPr id="792" name="Google Shape;792;p40"/>
          <p:cNvGraphicFramePr/>
          <p:nvPr/>
        </p:nvGraphicFramePr>
        <p:xfrm>
          <a:off x="510663" y="2257097"/>
          <a:ext cx="3000000" cy="3000000"/>
        </p:xfrm>
        <a:graphic>
          <a:graphicData uri="http://schemas.openxmlformats.org/drawingml/2006/table">
            <a:tbl>
              <a:tblPr>
                <a:noFill/>
                <a:tableStyleId>{9B38F520-5306-4DA0-A5C9-E58D57AD9115}</a:tableStyleId>
              </a:tblPr>
              <a:tblGrid>
                <a:gridCol w="2466175"/>
                <a:gridCol w="2466175"/>
                <a:gridCol w="2466175"/>
              </a:tblGrid>
              <a:tr h="518125">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A</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B</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C</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1280125">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A free-lance job where he can work from any European country</a:t>
                      </a:r>
                      <a:endParaRPr b="1" sz="18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A full time job at an accountancy firm based in Manchester</a:t>
                      </a:r>
                      <a:endParaRPr b="1" sz="18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Full time employment at a tech company that allows him to work from abroad for 3 months a year</a:t>
                      </a:r>
                      <a:endParaRPr b="1" sz="1800" u="none" cap="none" strike="noStrike">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
        <p:nvSpPr>
          <p:cNvPr id="793" name="Google Shape;793;p40"/>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b="1" lang="en-GB" sz="1400">
                <a:latin typeface="Lato"/>
                <a:ea typeface="Lato"/>
                <a:cs typeface="Lato"/>
                <a:sym typeface="Lato"/>
              </a:rPr>
              <a:t>41</a:t>
            </a:r>
            <a:endParaRPr b="1" sz="1400">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41"/>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Q3</a:t>
            </a:r>
            <a:endParaRPr b="1" i="0" sz="2900" u="none" cap="none" strike="noStrike">
              <a:solidFill>
                <a:srgbClr val="000000"/>
              </a:solidFill>
              <a:latin typeface="Lato"/>
              <a:ea typeface="Lato"/>
              <a:cs typeface="Lato"/>
              <a:sym typeface="Lato"/>
            </a:endParaRPr>
          </a:p>
        </p:txBody>
      </p:sp>
      <p:sp>
        <p:nvSpPr>
          <p:cNvPr id="799" name="Google Shape;799;p41"/>
          <p:cNvSpPr txBox="1"/>
          <p:nvPr/>
        </p:nvSpPr>
        <p:spPr>
          <a:xfrm>
            <a:off x="455575" y="23188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00" name="Google Shape;800;p41"/>
          <p:cNvSpPr txBox="1"/>
          <p:nvPr/>
        </p:nvSpPr>
        <p:spPr>
          <a:xfrm>
            <a:off x="455575" y="2852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aphicFrame>
        <p:nvGraphicFramePr>
          <p:cNvPr id="801" name="Google Shape;801;p41"/>
          <p:cNvGraphicFramePr/>
          <p:nvPr/>
        </p:nvGraphicFramePr>
        <p:xfrm>
          <a:off x="455575" y="2332575"/>
          <a:ext cx="3000000" cy="3000000"/>
        </p:xfrm>
        <a:graphic>
          <a:graphicData uri="http://schemas.openxmlformats.org/drawingml/2006/table">
            <a:tbl>
              <a:tblPr>
                <a:noFill/>
                <a:tableStyleId>{9B38F520-5306-4DA0-A5C9-E58D57AD9115}</a:tableStyleId>
              </a:tblPr>
              <a:tblGrid>
                <a:gridCol w="2589625"/>
                <a:gridCol w="2589625"/>
                <a:gridCol w="2589625"/>
              </a:tblGrid>
              <a:tr h="518125">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A</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B</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C</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solidFill>
                      <a:srgbClr val="00FF00"/>
                    </a:solidFill>
                  </a:tcPr>
                </a:tc>
              </a:tr>
              <a:tr h="880875">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A free-lance job where he can work from any European country</a:t>
                      </a:r>
                      <a:endParaRPr b="1" sz="1800" u="none" cap="none" strike="noStrike">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A full time job at an accountancy firm based in Manchester</a:t>
                      </a:r>
                      <a:endParaRPr b="1" sz="1800" u="none" cap="none" strike="noStrike">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latin typeface="Lato"/>
                          <a:ea typeface="Lato"/>
                          <a:cs typeface="Lato"/>
                          <a:sym typeface="Lato"/>
                        </a:rPr>
                        <a:t>Full time employment at a tech company that allows him to work from abroad for 3 months a year</a:t>
                      </a:r>
                      <a:endParaRPr b="1" sz="1800" u="none" cap="none" strike="noStrike">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802" name="Google Shape;802;p41"/>
          <p:cNvSpPr txBox="1"/>
          <p:nvPr/>
        </p:nvSpPr>
        <p:spPr>
          <a:xfrm>
            <a:off x="379375" y="1135175"/>
            <a:ext cx="80664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000" u="none" cap="none" strike="noStrike">
                <a:solidFill>
                  <a:srgbClr val="000000"/>
                </a:solidFill>
                <a:latin typeface="Lato"/>
                <a:ea typeface="Lato"/>
                <a:cs typeface="Lato"/>
                <a:sym typeface="Lato"/>
              </a:rPr>
              <a:t>3. Jonny is looking for a stable and consistent income, but being able to work from abroad part of the year is very important to him. Which job best suits his preferences?</a:t>
            </a:r>
            <a:endParaRPr b="0" i="0" sz="2000" u="none" cap="none" strike="noStrike">
              <a:solidFill>
                <a:srgbClr val="231F20"/>
              </a:solidFill>
              <a:latin typeface="Lato"/>
              <a:ea typeface="Lato"/>
              <a:cs typeface="Lato"/>
              <a:sym typeface="Lato"/>
            </a:endParaRPr>
          </a:p>
        </p:txBody>
      </p:sp>
      <p:sp>
        <p:nvSpPr>
          <p:cNvPr id="803" name="Google Shape;803;p41"/>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b="1" lang="en-GB" sz="1400">
                <a:latin typeface="Lato"/>
                <a:ea typeface="Lato"/>
                <a:cs typeface="Lato"/>
                <a:sym typeface="Lato"/>
              </a:rPr>
              <a:t>42</a:t>
            </a:r>
            <a:endParaRPr b="1" sz="1400">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42"/>
          <p:cNvSpPr txBox="1"/>
          <p:nvPr/>
        </p:nvSpPr>
        <p:spPr>
          <a:xfrm>
            <a:off x="360375" y="1815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Q4</a:t>
            </a:r>
            <a:endParaRPr b="1" i="0" sz="2900" u="none" cap="none" strike="noStrike">
              <a:solidFill>
                <a:srgbClr val="000000"/>
              </a:solidFill>
              <a:latin typeface="Lato"/>
              <a:ea typeface="Lato"/>
              <a:cs typeface="Lato"/>
              <a:sym typeface="Lato"/>
            </a:endParaRPr>
          </a:p>
        </p:txBody>
      </p:sp>
      <p:sp>
        <p:nvSpPr>
          <p:cNvPr id="809" name="Google Shape;809;p42"/>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10" name="Google Shape;810;p42"/>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aphicFrame>
        <p:nvGraphicFramePr>
          <p:cNvPr id="811" name="Google Shape;811;p42"/>
          <p:cNvGraphicFramePr/>
          <p:nvPr/>
        </p:nvGraphicFramePr>
        <p:xfrm>
          <a:off x="952500" y="2266950"/>
          <a:ext cx="3000000" cy="3000000"/>
        </p:xfrm>
        <a:graphic>
          <a:graphicData uri="http://schemas.openxmlformats.org/drawingml/2006/table">
            <a:tbl>
              <a:tblPr>
                <a:noFill/>
                <a:tableStyleId>{9B38F520-5306-4DA0-A5C9-E58D57AD9115}</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A</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B</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C</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latin typeface="Lato"/>
                          <a:ea typeface="Lato"/>
                          <a:cs typeface="Lato"/>
                          <a:sym typeface="Lato"/>
                        </a:rPr>
                        <a:t>Wage</a:t>
                      </a:r>
                      <a:endParaRPr b="1" sz="22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2200"/>
                        <a:buFont typeface="Arial"/>
                        <a:buNone/>
                      </a:pPr>
                      <a:r>
                        <a:t/>
                      </a:r>
                      <a:endParaRPr b="1" sz="2200" u="none" cap="none" strike="noStrike">
                        <a:latin typeface="Lato"/>
                        <a:ea typeface="Lato"/>
                        <a:cs typeface="Lato"/>
                        <a:sym typeface="Lato"/>
                      </a:endParaRPr>
                    </a:p>
                  </a:txBody>
                  <a:tcPr marT="91425" marB="91425" marR="91425" marL="91425" anchor="ctr">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latin typeface="Lato"/>
                          <a:ea typeface="Lato"/>
                          <a:cs typeface="Lato"/>
                          <a:sym typeface="Lato"/>
                        </a:rPr>
                        <a:t>Salary</a:t>
                      </a:r>
                      <a:endParaRPr b="1" sz="22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2200"/>
                        <a:buFont typeface="Arial"/>
                        <a:buNone/>
                      </a:pPr>
                      <a:r>
                        <a:t/>
                      </a:r>
                      <a:endParaRPr b="1" sz="2200" u="none" cap="none" strike="noStrike">
                        <a:latin typeface="Lato"/>
                        <a:ea typeface="Lato"/>
                        <a:cs typeface="Lato"/>
                        <a:sym typeface="Lato"/>
                      </a:endParaRPr>
                    </a:p>
                  </a:txBody>
                  <a:tcPr marT="91425" marB="91425" marR="91425" marL="91425" anchor="ctr">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latin typeface="Lato"/>
                          <a:ea typeface="Lato"/>
                          <a:cs typeface="Lato"/>
                          <a:sym typeface="Lato"/>
                        </a:rPr>
                        <a:t>Commission</a:t>
                      </a:r>
                      <a:endParaRPr b="1" sz="2200" u="none" cap="none" strike="noStrike">
                        <a:latin typeface="Lato"/>
                        <a:ea typeface="Lato"/>
                        <a:cs typeface="Lato"/>
                        <a:sym typeface="Lato"/>
                      </a:endParaRPr>
                    </a:p>
                  </a:txBody>
                  <a:tcPr marT="91425" marB="91425" marR="91425" marL="91425" anchor="ctr">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
        <p:nvSpPr>
          <p:cNvPr id="812" name="Google Shape;812;p42"/>
          <p:cNvSpPr txBox="1"/>
          <p:nvPr/>
        </p:nvSpPr>
        <p:spPr>
          <a:xfrm>
            <a:off x="699525" y="1260400"/>
            <a:ext cx="7491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4. When you are paid a set amount per year it is called a</a:t>
            </a:r>
            <a:endParaRPr b="0" i="0" sz="2200" u="none" cap="none" strike="noStrike">
              <a:solidFill>
                <a:srgbClr val="000000"/>
              </a:solidFill>
              <a:latin typeface="Lato"/>
              <a:ea typeface="Lato"/>
              <a:cs typeface="Lato"/>
              <a:sym typeface="Lato"/>
            </a:endParaRPr>
          </a:p>
        </p:txBody>
      </p:sp>
      <p:sp>
        <p:nvSpPr>
          <p:cNvPr id="813" name="Google Shape;813;p42"/>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b="1" lang="en-GB" sz="1400">
                <a:latin typeface="Lato"/>
                <a:ea typeface="Lato"/>
                <a:cs typeface="Lato"/>
                <a:sym typeface="Lato"/>
              </a:rPr>
              <a:t>43</a:t>
            </a:r>
            <a:endParaRPr b="1" sz="1400">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43"/>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Q4</a:t>
            </a:r>
            <a:endParaRPr b="1" i="0" sz="2900" u="none" cap="none" strike="noStrike">
              <a:solidFill>
                <a:srgbClr val="000000"/>
              </a:solidFill>
              <a:latin typeface="Lato"/>
              <a:ea typeface="Lato"/>
              <a:cs typeface="Lato"/>
              <a:sym typeface="Lato"/>
            </a:endParaRPr>
          </a:p>
        </p:txBody>
      </p:sp>
      <p:sp>
        <p:nvSpPr>
          <p:cNvPr id="819" name="Google Shape;819;p43"/>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820" name="Google Shape;820;p43"/>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21" name="Google Shape;821;p43"/>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aphicFrame>
        <p:nvGraphicFramePr>
          <p:cNvPr id="822" name="Google Shape;822;p43"/>
          <p:cNvGraphicFramePr/>
          <p:nvPr/>
        </p:nvGraphicFramePr>
        <p:xfrm>
          <a:off x="952500" y="2190750"/>
          <a:ext cx="3000000" cy="3000000"/>
        </p:xfrm>
        <a:graphic>
          <a:graphicData uri="http://schemas.openxmlformats.org/drawingml/2006/table">
            <a:tbl>
              <a:tblPr>
                <a:noFill/>
                <a:tableStyleId>{9B38F520-5306-4DA0-A5C9-E58D57AD9115}</a:tableStyleId>
              </a:tblPr>
              <a:tblGrid>
                <a:gridCol w="2413000"/>
                <a:gridCol w="2413000"/>
                <a:gridCol w="2413000"/>
              </a:tblGrid>
              <a:tr h="37095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A</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B</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solidFill>
                      <a:srgbClr val="00FF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C</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solidFill>
                      <a:srgbClr val="FF0000"/>
                    </a:solidFill>
                  </a:tcPr>
                </a:tc>
              </a:tr>
              <a:tr h="89465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latin typeface="Lato"/>
                          <a:ea typeface="Lato"/>
                          <a:cs typeface="Lato"/>
                          <a:sym typeface="Lato"/>
                        </a:rPr>
                        <a:t>Wage</a:t>
                      </a:r>
                      <a:endParaRPr b="1" sz="22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2200"/>
                        <a:buFont typeface="Arial"/>
                        <a:buNone/>
                      </a:pPr>
                      <a:r>
                        <a:t/>
                      </a:r>
                      <a:endParaRPr b="1" sz="2200" u="none" cap="none" strike="noStrike">
                        <a:solidFill>
                          <a:srgbClr val="231F20"/>
                        </a:solidFill>
                        <a:latin typeface="Lato"/>
                        <a:ea typeface="Lato"/>
                        <a:cs typeface="Lato"/>
                        <a:sym typeface="Lato"/>
                      </a:endParaRPr>
                    </a:p>
                  </a:txBody>
                  <a:tcPr marT="91425" marB="91425" marR="91425" marL="91425"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latin typeface="Lato"/>
                          <a:ea typeface="Lato"/>
                          <a:cs typeface="Lato"/>
                          <a:sym typeface="Lato"/>
                        </a:rPr>
                        <a:t>Salary</a:t>
                      </a:r>
                      <a:endParaRPr b="1" sz="22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2200"/>
                        <a:buFont typeface="Arial"/>
                        <a:buNone/>
                      </a:pPr>
                      <a:r>
                        <a:t/>
                      </a:r>
                      <a:endParaRPr b="1" sz="2200" u="none" cap="none" strike="noStrike">
                        <a:solidFill>
                          <a:srgbClr val="231F20"/>
                        </a:solidFill>
                        <a:latin typeface="Lato"/>
                        <a:ea typeface="Lato"/>
                        <a:cs typeface="Lato"/>
                        <a:sym typeface="Lato"/>
                      </a:endParaRPr>
                    </a:p>
                  </a:txBody>
                  <a:tcPr marT="91425" marB="91425" marR="91425" marL="91425"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latin typeface="Lato"/>
                          <a:ea typeface="Lato"/>
                          <a:cs typeface="Lato"/>
                          <a:sym typeface="Lato"/>
                        </a:rPr>
                        <a:t>Commission</a:t>
                      </a:r>
                      <a:endParaRPr b="1" sz="2200" u="none" cap="none" strike="noStrike">
                        <a:latin typeface="Lato"/>
                        <a:ea typeface="Lato"/>
                        <a:cs typeface="Lato"/>
                        <a:sym typeface="Lato"/>
                      </a:endParaRPr>
                    </a:p>
                    <a:p>
                      <a:pPr indent="0" lvl="0" marL="0" marR="0" rtl="0" algn="ctr">
                        <a:lnSpc>
                          <a:spcPct val="100000"/>
                        </a:lnSpc>
                        <a:spcBef>
                          <a:spcPts val="0"/>
                        </a:spcBef>
                        <a:spcAft>
                          <a:spcPts val="0"/>
                        </a:spcAft>
                        <a:buClr>
                          <a:srgbClr val="000000"/>
                        </a:buClr>
                        <a:buSzPts val="2200"/>
                        <a:buFont typeface="Arial"/>
                        <a:buNone/>
                      </a:pPr>
                      <a:r>
                        <a:t/>
                      </a:r>
                      <a:endParaRPr b="1" sz="2200" u="none" cap="none" strike="noStrike">
                        <a:latin typeface="Lato"/>
                        <a:ea typeface="Lato"/>
                        <a:cs typeface="Lato"/>
                        <a:sym typeface="Lato"/>
                      </a:endParaRPr>
                    </a:p>
                  </a:txBody>
                  <a:tcPr marT="91425" marB="91425" marR="91425" marL="91425" anchor="ctr">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1"/>
                      </a:solidFill>
                      <a:prstDash val="solid"/>
                      <a:round/>
                      <a:headEnd len="sm" w="sm" type="none"/>
                      <a:tailEnd len="sm" w="sm" type="none"/>
                    </a:lnB>
                  </a:tcPr>
                </a:tc>
              </a:tr>
            </a:tbl>
          </a:graphicData>
        </a:graphic>
      </p:graphicFrame>
      <p:sp>
        <p:nvSpPr>
          <p:cNvPr id="823" name="Google Shape;823;p43"/>
          <p:cNvSpPr txBox="1"/>
          <p:nvPr/>
        </p:nvSpPr>
        <p:spPr>
          <a:xfrm>
            <a:off x="699525" y="1260400"/>
            <a:ext cx="74919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4. When you are paid a set amount per year it is called a</a:t>
            </a:r>
            <a:endParaRPr b="0" i="0" sz="2200" u="none" cap="none" strike="noStrike">
              <a:solidFill>
                <a:srgbClr val="000000"/>
              </a:solidFill>
              <a:latin typeface="Lato"/>
              <a:ea typeface="Lato"/>
              <a:cs typeface="Lato"/>
              <a:sym typeface="Lat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44"/>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29" name="Google Shape;829;p44"/>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aphicFrame>
        <p:nvGraphicFramePr>
          <p:cNvPr id="830" name="Google Shape;830;p44"/>
          <p:cNvGraphicFramePr/>
          <p:nvPr/>
        </p:nvGraphicFramePr>
        <p:xfrm>
          <a:off x="952500" y="2190750"/>
          <a:ext cx="3000000" cy="3000000"/>
        </p:xfrm>
        <a:graphic>
          <a:graphicData uri="http://schemas.openxmlformats.org/drawingml/2006/table">
            <a:tbl>
              <a:tblPr>
                <a:noFill/>
                <a:tableStyleId>{9B38F520-5306-4DA0-A5C9-E58D57AD9115}</a:tableStyleId>
              </a:tblPr>
              <a:tblGrid>
                <a:gridCol w="2413000"/>
                <a:gridCol w="2413000"/>
                <a:gridCol w="2413000"/>
              </a:tblGrid>
              <a:tr h="3810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A</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6"/>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B</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6"/>
                      </a:solidFill>
                      <a:prstDash val="solid"/>
                      <a:round/>
                      <a:headEnd len="sm" w="sm" type="none"/>
                      <a:tailEnd len="sm" w="sm" type="none"/>
                    </a:lnL>
                    <a:lnR cap="flat" cmpd="sng" w="28575">
                      <a:solidFill>
                        <a:schemeClr val="accent3"/>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C</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accent3"/>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solidFill>
                      <a:schemeClr val="accent2"/>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solidFill>
                            <a:schemeClr val="dk1"/>
                          </a:solidFill>
                          <a:latin typeface="Lato"/>
                          <a:ea typeface="Lato"/>
                          <a:cs typeface="Lato"/>
                          <a:sym typeface="Lato"/>
                        </a:rPr>
                        <a:t>The set amount a person is paid per year (per annum)</a:t>
                      </a:r>
                      <a:endParaRPr b="1" sz="1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chemeClr val="dk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200"/>
                        <a:buFont typeface="Arial"/>
                        <a:buNone/>
                      </a:pPr>
                      <a:r>
                        <a:rPr b="1" lang="en-GB" sz="1800" u="none" cap="none" strike="noStrike">
                          <a:solidFill>
                            <a:schemeClr val="dk1"/>
                          </a:solidFill>
                          <a:latin typeface="Lato"/>
                          <a:ea typeface="Lato"/>
                          <a:cs typeface="Lato"/>
                          <a:sym typeface="Lato"/>
                        </a:rPr>
                        <a:t>Type of self-employment that provides a variety of projects</a:t>
                      </a:r>
                      <a:endParaRPr b="1" sz="1800" u="none" cap="none" strike="noStrike">
                        <a:solidFill>
                          <a:schemeClr val="dk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200"/>
                        <a:buFont typeface="Arial"/>
                        <a:buNone/>
                      </a:pPr>
                      <a:r>
                        <a:rPr b="1" lang="en-GB" sz="1800" u="none" cap="none" strike="noStrike">
                          <a:solidFill>
                            <a:schemeClr val="dk1"/>
                          </a:solidFill>
                          <a:latin typeface="Lato"/>
                          <a:ea typeface="Lato"/>
                          <a:cs typeface="Lato"/>
                          <a:sym typeface="Lato"/>
                        </a:rPr>
                        <a:t>An amount of money added to wages as a reward for good performance</a:t>
                      </a:r>
                      <a:endParaRPr b="1" sz="1800" u="none" cap="none" strike="noStrike">
                        <a:solidFill>
                          <a:schemeClr val="dk1"/>
                        </a:solidFill>
                        <a:latin typeface="Lato"/>
                        <a:ea typeface="Lato"/>
                        <a:cs typeface="Lato"/>
                        <a:sym typeface="Lato"/>
                      </a:endParaRPr>
                    </a:p>
                  </a:txBody>
                  <a:tcPr marT="91425" marB="91425" marR="91425" marL="91425">
                    <a:lnL cap="flat" cmpd="sng" w="28575">
                      <a:solidFill>
                        <a:schemeClr val="accent2"/>
                      </a:solidFill>
                      <a:prstDash val="solid"/>
                      <a:round/>
                      <a:headEnd len="sm" w="sm" type="none"/>
                      <a:tailEnd len="sm" w="sm" type="none"/>
                    </a:lnL>
                    <a:lnR cap="flat" cmpd="sng" w="28575">
                      <a:solidFill>
                        <a:schemeClr val="accent2"/>
                      </a:solidFill>
                      <a:prstDash val="solid"/>
                      <a:round/>
                      <a:headEnd len="sm" w="sm" type="none"/>
                      <a:tailEnd len="sm" w="sm" type="none"/>
                    </a:lnR>
                    <a:lnT cap="flat" cmpd="sng" w="28575">
                      <a:solidFill>
                        <a:schemeClr val="accent2"/>
                      </a:solidFill>
                      <a:prstDash val="solid"/>
                      <a:round/>
                      <a:headEnd len="sm" w="sm" type="none"/>
                      <a:tailEnd len="sm" w="sm" type="none"/>
                    </a:lnT>
                    <a:lnB cap="flat" cmpd="sng" w="28575">
                      <a:solidFill>
                        <a:schemeClr val="accent2"/>
                      </a:solidFill>
                      <a:prstDash val="solid"/>
                      <a:round/>
                      <a:headEnd len="sm" w="sm" type="none"/>
                      <a:tailEnd len="sm" w="sm" type="none"/>
                    </a:lnB>
                  </a:tcPr>
                </a:tc>
              </a:tr>
            </a:tbl>
          </a:graphicData>
        </a:graphic>
      </p:graphicFrame>
      <p:sp>
        <p:nvSpPr>
          <p:cNvPr id="831" name="Google Shape;831;p44"/>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Q5</a:t>
            </a:r>
            <a:endParaRPr b="1" i="0" sz="2900" u="none" cap="none" strike="noStrike">
              <a:solidFill>
                <a:srgbClr val="000000"/>
              </a:solidFill>
              <a:latin typeface="Lato"/>
              <a:ea typeface="Lato"/>
              <a:cs typeface="Lato"/>
              <a:sym typeface="Lato"/>
            </a:endParaRPr>
          </a:p>
        </p:txBody>
      </p:sp>
      <p:sp>
        <p:nvSpPr>
          <p:cNvPr id="832" name="Google Shape;832;p44"/>
          <p:cNvSpPr txBox="1"/>
          <p:nvPr/>
        </p:nvSpPr>
        <p:spPr>
          <a:xfrm>
            <a:off x="504050" y="1255025"/>
            <a:ext cx="8209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5. A bonus is… </a:t>
            </a:r>
            <a:endParaRPr b="0" i="0" sz="2200" u="none" cap="none" strike="noStrike">
              <a:solidFill>
                <a:srgbClr val="000000"/>
              </a:solidFill>
              <a:latin typeface="Lato"/>
              <a:ea typeface="Lato"/>
              <a:cs typeface="Lato"/>
              <a:sym typeface="Lato"/>
            </a:endParaRPr>
          </a:p>
        </p:txBody>
      </p:sp>
      <p:sp>
        <p:nvSpPr>
          <p:cNvPr id="833" name="Google Shape;833;p44"/>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r>
              <a:rPr b="1" lang="en-GB" sz="1400">
                <a:latin typeface="Lato"/>
                <a:ea typeface="Lato"/>
                <a:cs typeface="Lato"/>
                <a:sym typeface="Lato"/>
              </a:rPr>
              <a:t>45</a:t>
            </a:r>
            <a:endParaRPr b="1" sz="1400">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p4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
        <p:nvSpPr>
          <p:cNvPr id="839" name="Google Shape;839;p45"/>
          <p:cNvSpPr txBox="1"/>
          <p:nvPr/>
        </p:nvSpPr>
        <p:spPr>
          <a:xfrm>
            <a:off x="455575" y="24712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840" name="Google Shape;840;p45"/>
          <p:cNvSpPr txBox="1"/>
          <p:nvPr/>
        </p:nvSpPr>
        <p:spPr>
          <a:xfrm>
            <a:off x="455575" y="3004600"/>
            <a:ext cx="4581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graphicFrame>
        <p:nvGraphicFramePr>
          <p:cNvPr id="841" name="Google Shape;841;p45"/>
          <p:cNvGraphicFramePr/>
          <p:nvPr/>
        </p:nvGraphicFramePr>
        <p:xfrm>
          <a:off x="952500" y="2038350"/>
          <a:ext cx="3000000" cy="3000000"/>
        </p:xfrm>
        <a:graphic>
          <a:graphicData uri="http://schemas.openxmlformats.org/drawingml/2006/table">
            <a:tbl>
              <a:tblPr>
                <a:noFill/>
                <a:tableStyleId>{9B38F520-5306-4DA0-A5C9-E58D57AD9115}</a:tableStyleId>
              </a:tblPr>
              <a:tblGrid>
                <a:gridCol w="2413000"/>
                <a:gridCol w="2413000"/>
                <a:gridCol w="2413000"/>
              </a:tblGrid>
              <a:tr h="368400">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A</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2"/>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B</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2"/>
                      </a:solidFill>
                      <a:prstDash val="solid"/>
                      <a:round/>
                      <a:headEnd len="sm" w="sm" type="none"/>
                      <a:tailEnd len="sm" w="sm" type="none"/>
                    </a:lnB>
                    <a:solidFill>
                      <a:srgbClr val="FF0000"/>
                    </a:solidFill>
                  </a:tcPr>
                </a:tc>
                <a:tc>
                  <a:txBody>
                    <a:bodyPr/>
                    <a:lstStyle/>
                    <a:p>
                      <a:pPr indent="0" lvl="0" marL="0" marR="0" rtl="0" algn="ctr">
                        <a:lnSpc>
                          <a:spcPct val="100000"/>
                        </a:lnSpc>
                        <a:spcBef>
                          <a:spcPts val="0"/>
                        </a:spcBef>
                        <a:spcAft>
                          <a:spcPts val="0"/>
                        </a:spcAft>
                        <a:buClr>
                          <a:srgbClr val="000000"/>
                        </a:buClr>
                        <a:buSzPts val="2200"/>
                        <a:buFont typeface="Arial"/>
                        <a:buNone/>
                      </a:pPr>
                      <a:r>
                        <a:rPr b="1" lang="en-GB" sz="2200" u="none" cap="none" strike="noStrike">
                          <a:solidFill>
                            <a:schemeClr val="lt1"/>
                          </a:solidFill>
                          <a:latin typeface="Lato"/>
                          <a:ea typeface="Lato"/>
                          <a:cs typeface="Lato"/>
                          <a:sym typeface="Lato"/>
                        </a:rPr>
                        <a:t>C</a:t>
                      </a:r>
                      <a:endParaRPr b="1" sz="2200" u="none" cap="none" strike="noStrike">
                        <a:solidFill>
                          <a:schemeClr val="lt1"/>
                        </a:solidFill>
                        <a:latin typeface="Lato"/>
                        <a:ea typeface="Lato"/>
                        <a:cs typeface="Lato"/>
                        <a:sym typeface="Lato"/>
                      </a:endParaRPr>
                    </a:p>
                  </a:txBody>
                  <a:tcPr marT="91425" marB="91425" marR="91425" marL="91425">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2"/>
                      </a:solidFill>
                      <a:prstDash val="solid"/>
                      <a:round/>
                      <a:headEnd len="sm" w="sm" type="none"/>
                      <a:tailEnd len="sm" w="sm" type="none"/>
                    </a:lnB>
                    <a:solidFill>
                      <a:srgbClr val="00FF00"/>
                    </a:solidFill>
                  </a:tcPr>
                </a:tc>
              </a:tr>
              <a:tr h="1086000">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solidFill>
                            <a:schemeClr val="dk1"/>
                          </a:solidFill>
                          <a:latin typeface="Lato"/>
                          <a:ea typeface="Lato"/>
                          <a:cs typeface="Lato"/>
                          <a:sym typeface="Lato"/>
                        </a:rPr>
                        <a:t>The set amount a person is paid per year (per annum)</a:t>
                      </a:r>
                      <a:endParaRPr b="1" sz="18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800" u="none" cap="none" strike="noStrike">
                        <a:solidFill>
                          <a:schemeClr val="dk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solidFill>
                            <a:schemeClr val="dk1"/>
                          </a:solidFill>
                          <a:latin typeface="Lato"/>
                          <a:ea typeface="Lato"/>
                          <a:cs typeface="Lato"/>
                          <a:sym typeface="Lato"/>
                        </a:rPr>
                        <a:t>Type of self-employment that provides a variety of projects</a:t>
                      </a:r>
                      <a:endParaRPr b="1" sz="1800" u="none" cap="none" strike="noStrike">
                        <a:solidFill>
                          <a:schemeClr val="dk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b="1" lang="en-GB" sz="1800" u="none" cap="none" strike="noStrike">
                          <a:solidFill>
                            <a:schemeClr val="dk1"/>
                          </a:solidFill>
                          <a:latin typeface="Lato"/>
                          <a:ea typeface="Lato"/>
                          <a:cs typeface="Lato"/>
                          <a:sym typeface="Lato"/>
                        </a:rPr>
                        <a:t>An amount of money added to wages as a reward for good performance</a:t>
                      </a:r>
                      <a:endParaRPr b="1" sz="1800" u="none" cap="none" strike="noStrike">
                        <a:solidFill>
                          <a:schemeClr val="dk1"/>
                        </a:solidFill>
                        <a:latin typeface="Lato"/>
                        <a:ea typeface="Lato"/>
                        <a:cs typeface="Lato"/>
                        <a:sym typeface="Lato"/>
                      </a:endParaRPr>
                    </a:p>
                  </a:txBody>
                  <a:tcPr marT="91425" marB="91425" marR="91425" marL="91425">
                    <a:lnL cap="flat" cmpd="sng" w="28575">
                      <a:solidFill>
                        <a:schemeClr val="dk2"/>
                      </a:solidFill>
                      <a:prstDash val="solid"/>
                      <a:round/>
                      <a:headEnd len="sm" w="sm" type="none"/>
                      <a:tailEnd len="sm" w="sm" type="none"/>
                    </a:lnL>
                    <a:lnR cap="flat" cmpd="sng" w="28575">
                      <a:solidFill>
                        <a:schemeClr val="dk2"/>
                      </a:solidFill>
                      <a:prstDash val="solid"/>
                      <a:round/>
                      <a:headEnd len="sm" w="sm" type="none"/>
                      <a:tailEnd len="sm" w="sm" type="none"/>
                    </a:lnR>
                    <a:lnT cap="flat" cmpd="sng" w="28575">
                      <a:solidFill>
                        <a:schemeClr val="dk2"/>
                      </a:solidFill>
                      <a:prstDash val="solid"/>
                      <a:round/>
                      <a:headEnd len="sm" w="sm" type="none"/>
                      <a:tailEnd len="sm" w="sm" type="none"/>
                    </a:lnT>
                    <a:lnB cap="flat" cmpd="sng" w="28575">
                      <a:solidFill>
                        <a:schemeClr val="dk2"/>
                      </a:solidFill>
                      <a:prstDash val="solid"/>
                      <a:round/>
                      <a:headEnd len="sm" w="sm" type="none"/>
                      <a:tailEnd len="sm" w="sm" type="none"/>
                    </a:lnB>
                  </a:tcPr>
                </a:tc>
              </a:tr>
            </a:tbl>
          </a:graphicData>
        </a:graphic>
      </p:graphicFrame>
      <p:sp>
        <p:nvSpPr>
          <p:cNvPr id="842" name="Google Shape;842;p45"/>
          <p:cNvSpPr txBox="1"/>
          <p:nvPr/>
        </p:nvSpPr>
        <p:spPr>
          <a:xfrm>
            <a:off x="379375" y="253750"/>
            <a:ext cx="7992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Multiple choice Q5</a:t>
            </a:r>
            <a:endParaRPr b="1" i="0" sz="2900" u="none" cap="none" strike="noStrike">
              <a:solidFill>
                <a:srgbClr val="000000"/>
              </a:solidFill>
              <a:latin typeface="Lato"/>
              <a:ea typeface="Lato"/>
              <a:cs typeface="Lato"/>
              <a:sym typeface="Lato"/>
            </a:endParaRPr>
          </a:p>
        </p:txBody>
      </p:sp>
      <p:sp>
        <p:nvSpPr>
          <p:cNvPr id="843" name="Google Shape;843;p45"/>
          <p:cNvSpPr txBox="1"/>
          <p:nvPr/>
        </p:nvSpPr>
        <p:spPr>
          <a:xfrm>
            <a:off x="504050" y="1255025"/>
            <a:ext cx="82092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000000"/>
                </a:solidFill>
                <a:latin typeface="Lato"/>
                <a:ea typeface="Lato"/>
                <a:cs typeface="Lato"/>
                <a:sym typeface="Lato"/>
              </a:rPr>
              <a:t>5. A bonus is… </a:t>
            </a:r>
            <a:endParaRPr b="0" i="0" sz="2200" u="none" cap="none" strike="noStrike">
              <a:solidFill>
                <a:srgbClr val="000000"/>
              </a:solidFill>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5"/>
          <p:cNvSpPr txBox="1"/>
          <p:nvPr/>
        </p:nvSpPr>
        <p:spPr>
          <a:xfrm>
            <a:off x="439450" y="978750"/>
            <a:ext cx="6212100" cy="400200"/>
          </a:xfrm>
          <a:prstGeom prst="rect">
            <a:avLst/>
          </a:prstGeom>
          <a:noFill/>
          <a:ln>
            <a:noFill/>
          </a:ln>
        </p:spPr>
        <p:txBody>
          <a:bodyPr anchorCtr="0" anchor="b"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5"/>
          <p:cNvSpPr txBox="1"/>
          <p:nvPr/>
        </p:nvSpPr>
        <p:spPr>
          <a:xfrm>
            <a:off x="360374" y="629069"/>
            <a:ext cx="66255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600"/>
              <a:buFont typeface="Arial"/>
              <a:buNone/>
            </a:pPr>
            <a:r>
              <a:rPr b="1" i="0" lang="en-GB" sz="2000" u="none" cap="none" strike="noStrike">
                <a:solidFill>
                  <a:schemeClr val="accent2"/>
                </a:solidFill>
                <a:latin typeface="Lato"/>
                <a:ea typeface="Lato"/>
                <a:cs typeface="Lato"/>
                <a:sym typeface="Lato"/>
              </a:rPr>
              <a:t>By the end of the session, I will be able to:</a:t>
            </a:r>
            <a:endParaRPr b="1" i="0" sz="2000" u="none" cap="none" strike="noStrike">
              <a:solidFill>
                <a:schemeClr val="accent2"/>
              </a:solidFill>
              <a:latin typeface="Lato"/>
              <a:ea typeface="Lato"/>
              <a:cs typeface="Lato"/>
              <a:sym typeface="Lato"/>
            </a:endParaRPr>
          </a:p>
        </p:txBody>
      </p:sp>
      <p:sp>
        <p:nvSpPr>
          <p:cNvPr id="281" name="Google Shape;281;p5"/>
          <p:cNvSpPr txBox="1"/>
          <p:nvPr/>
        </p:nvSpPr>
        <p:spPr>
          <a:xfrm>
            <a:off x="360375" y="1121675"/>
            <a:ext cx="8188500" cy="30597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Recognise and define important words related to the job market</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Assess different ways of making money</a:t>
            </a:r>
            <a:endParaRPr b="1" i="0" sz="2200" u="none" cap="none" strike="noStrike">
              <a:solidFill>
                <a:schemeClr val="lt1"/>
              </a:solidFill>
              <a:latin typeface="Lato"/>
              <a:ea typeface="Lato"/>
              <a:cs typeface="Lato"/>
              <a:sym typeface="Lato"/>
            </a:endParaRPr>
          </a:p>
          <a:p>
            <a:pPr indent="0" lvl="0" marL="457200" marR="0" rtl="0" algn="l">
              <a:lnSpc>
                <a:spcPct val="107000"/>
              </a:lnSpc>
              <a:spcBef>
                <a:spcPts val="0"/>
              </a:spcBef>
              <a:spcAft>
                <a:spcPts val="0"/>
              </a:spcAft>
              <a:buClr>
                <a:srgbClr val="000000"/>
              </a:buClr>
              <a:buSzPts val="2200"/>
              <a:buFont typeface="Arial"/>
              <a:buNone/>
            </a:pPr>
            <a:r>
              <a:t/>
            </a:r>
            <a:endParaRPr b="1" i="0" sz="2200" u="none" cap="none" strike="noStrike">
              <a:solidFill>
                <a:schemeClr val="lt1"/>
              </a:solidFill>
              <a:latin typeface="Lato"/>
              <a:ea typeface="Lato"/>
              <a:cs typeface="Lato"/>
              <a:sym typeface="Lato"/>
            </a:endParaRPr>
          </a:p>
          <a:p>
            <a:pPr indent="-368300" lvl="0" marL="457200" marR="0" rtl="0" algn="l">
              <a:lnSpc>
                <a:spcPct val="107000"/>
              </a:lnSpc>
              <a:spcBef>
                <a:spcPts val="0"/>
              </a:spcBef>
              <a:spcAft>
                <a:spcPts val="0"/>
              </a:spcAft>
              <a:buClr>
                <a:schemeClr val="lt1"/>
              </a:buClr>
              <a:buSzPts val="2200"/>
              <a:buFont typeface="Lato"/>
              <a:buChar char="●"/>
            </a:pPr>
            <a:r>
              <a:rPr b="1" i="0" lang="en-GB" sz="2200" u="none" cap="none" strike="noStrike">
                <a:solidFill>
                  <a:schemeClr val="lt1"/>
                </a:solidFill>
                <a:latin typeface="Lato"/>
                <a:ea typeface="Lato"/>
                <a:cs typeface="Lato"/>
                <a:sym typeface="Lato"/>
              </a:rPr>
              <a:t>Evaluate what kind of work would be best for me in the future</a:t>
            </a:r>
            <a:endParaRPr b="1" i="0" sz="2200" u="none" cap="none" strike="noStrike">
              <a:solidFill>
                <a:schemeClr val="lt1"/>
              </a:solidFill>
              <a:latin typeface="Lato"/>
              <a:ea typeface="Lato"/>
              <a:cs typeface="Lato"/>
              <a:sym typeface="Lato"/>
            </a:endParaRPr>
          </a:p>
          <a:p>
            <a:pPr indent="0" lvl="0" marL="914400" marR="0" rtl="0" algn="l">
              <a:lnSpc>
                <a:spcPct val="107000"/>
              </a:lnSpc>
              <a:spcBef>
                <a:spcPts val="0"/>
              </a:spcBef>
              <a:spcAft>
                <a:spcPts val="0"/>
              </a:spcAft>
              <a:buClr>
                <a:srgbClr val="000000"/>
              </a:buClr>
              <a:buSzPts val="2200"/>
              <a:buFont typeface="Arial"/>
              <a:buNone/>
            </a:pPr>
            <a:r>
              <a:t/>
            </a:r>
            <a:endParaRPr b="0" i="0" sz="2200" u="none" cap="none" strike="noStrike">
              <a:solidFill>
                <a:schemeClr val="lt1"/>
              </a:solidFill>
              <a:latin typeface="Lato Light"/>
              <a:ea typeface="Lato Light"/>
              <a:cs typeface="Lato Light"/>
              <a:sym typeface="Lato Light"/>
            </a:endParaRPr>
          </a:p>
        </p:txBody>
      </p:sp>
      <p:sp>
        <p:nvSpPr>
          <p:cNvPr id="282" name="Google Shape;282;p5"/>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6"/>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 </a:t>
            </a:r>
            <a:r>
              <a:rPr lang="en-GB">
                <a:latin typeface="Lato"/>
                <a:ea typeface="Lato"/>
                <a:cs typeface="Lato"/>
                <a:sym typeface="Lato"/>
              </a:rPr>
              <a:t>6</a:t>
            </a:r>
            <a:endParaRPr>
              <a:latin typeface="Lato"/>
              <a:ea typeface="Lato"/>
              <a:cs typeface="Lato"/>
              <a:sym typeface="Lato"/>
            </a:endParaRPr>
          </a:p>
        </p:txBody>
      </p:sp>
      <p:pic>
        <p:nvPicPr>
          <p:cNvPr id="288" name="Google Shape;288;p6"/>
          <p:cNvPicPr preferRelativeResize="0"/>
          <p:nvPr/>
        </p:nvPicPr>
        <p:blipFill rotWithShape="1">
          <a:blip r:embed="rId3">
            <a:alphaModFix/>
          </a:blip>
          <a:srcRect b="0" l="0" r="0" t="0"/>
          <a:stretch/>
        </p:blipFill>
        <p:spPr>
          <a:xfrm>
            <a:off x="2726150" y="2329575"/>
            <a:ext cx="1567789" cy="1763600"/>
          </a:xfrm>
          <a:prstGeom prst="rect">
            <a:avLst/>
          </a:prstGeom>
          <a:noFill/>
          <a:ln cap="flat" cmpd="sng" w="28575">
            <a:solidFill>
              <a:srgbClr val="FF8022"/>
            </a:solidFill>
            <a:prstDash val="solid"/>
            <a:round/>
            <a:headEnd len="sm" w="sm" type="none"/>
            <a:tailEnd len="sm" w="sm" type="none"/>
          </a:ln>
        </p:spPr>
      </p:pic>
      <p:pic>
        <p:nvPicPr>
          <p:cNvPr id="289" name="Google Shape;289;p6"/>
          <p:cNvPicPr preferRelativeResize="0"/>
          <p:nvPr/>
        </p:nvPicPr>
        <p:blipFill rotWithShape="1">
          <a:blip r:embed="rId4">
            <a:alphaModFix/>
          </a:blip>
          <a:srcRect b="10313" l="9724" r="9908" t="0"/>
          <a:stretch/>
        </p:blipFill>
        <p:spPr>
          <a:xfrm>
            <a:off x="6351512" y="2329575"/>
            <a:ext cx="1567788" cy="1763597"/>
          </a:xfrm>
          <a:prstGeom prst="rect">
            <a:avLst/>
          </a:prstGeom>
          <a:noFill/>
          <a:ln cap="flat" cmpd="sng" w="28575">
            <a:solidFill>
              <a:schemeClr val="accent2"/>
            </a:solidFill>
            <a:prstDash val="solid"/>
            <a:round/>
            <a:headEnd len="sm" w="sm" type="none"/>
            <a:tailEnd len="sm" w="sm" type="none"/>
          </a:ln>
        </p:spPr>
      </p:pic>
      <p:pic>
        <p:nvPicPr>
          <p:cNvPr id="290" name="Google Shape;290;p6"/>
          <p:cNvPicPr preferRelativeResize="0"/>
          <p:nvPr/>
        </p:nvPicPr>
        <p:blipFill rotWithShape="1">
          <a:blip r:embed="rId5">
            <a:alphaModFix/>
          </a:blip>
          <a:srcRect b="0" l="0" r="0" t="0"/>
          <a:stretch/>
        </p:blipFill>
        <p:spPr>
          <a:xfrm>
            <a:off x="4538825" y="2329575"/>
            <a:ext cx="1567800" cy="1783250"/>
          </a:xfrm>
          <a:prstGeom prst="rect">
            <a:avLst/>
          </a:prstGeom>
          <a:noFill/>
          <a:ln cap="flat" cmpd="sng" w="19050">
            <a:solidFill>
              <a:srgbClr val="FF8022"/>
            </a:solidFill>
            <a:prstDash val="solid"/>
            <a:round/>
            <a:headEnd len="sm" w="sm" type="none"/>
            <a:tailEnd len="sm" w="sm" type="none"/>
          </a:ln>
        </p:spPr>
      </p:pic>
      <p:pic>
        <p:nvPicPr>
          <p:cNvPr id="291" name="Google Shape;291;p6"/>
          <p:cNvPicPr preferRelativeResize="0"/>
          <p:nvPr/>
        </p:nvPicPr>
        <p:blipFill rotWithShape="1">
          <a:blip r:embed="rId6">
            <a:alphaModFix/>
          </a:blip>
          <a:srcRect b="0" l="0" r="0" t="0"/>
          <a:stretch/>
        </p:blipFill>
        <p:spPr>
          <a:xfrm>
            <a:off x="913475" y="2332225"/>
            <a:ext cx="1567800" cy="1758300"/>
          </a:xfrm>
          <a:prstGeom prst="rect">
            <a:avLst/>
          </a:prstGeom>
          <a:noFill/>
          <a:ln cap="flat" cmpd="sng" w="28575">
            <a:solidFill>
              <a:schemeClr val="accent2"/>
            </a:solidFill>
            <a:prstDash val="solid"/>
            <a:round/>
            <a:headEnd len="sm" w="sm" type="none"/>
            <a:tailEnd len="sm" w="sm" type="none"/>
          </a:ln>
        </p:spPr>
      </p:pic>
      <p:sp>
        <p:nvSpPr>
          <p:cNvPr id="292" name="Google Shape;292;p6"/>
          <p:cNvSpPr txBox="1"/>
          <p:nvPr>
            <p:ph type="ctrTitle"/>
          </p:nvPr>
        </p:nvSpPr>
        <p:spPr>
          <a:xfrm>
            <a:off x="379375" y="5585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36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Starter activity </a:t>
            </a:r>
            <a:endParaRPr b="1" i="0" sz="29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rPr b="0" i="0" lang="en-GB" sz="3600" u="none" cap="none" strike="noStrike">
                <a:solidFill>
                  <a:schemeClr val="accent2"/>
                </a:solidFill>
                <a:latin typeface="Lato Black"/>
                <a:ea typeface="Lato Black"/>
                <a:cs typeface="Lato Black"/>
                <a:sym typeface="Lato Black"/>
              </a:rPr>
              <a:t> </a:t>
            </a:r>
            <a:endParaRPr b="1" i="0" sz="36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3600" u="none" cap="none" strike="noStrike">
              <a:solidFill>
                <a:schemeClr val="accent2"/>
              </a:solidFill>
              <a:latin typeface="Lato"/>
              <a:ea typeface="Lato"/>
              <a:cs typeface="Lato"/>
              <a:sym typeface="Lato"/>
            </a:endParaRPr>
          </a:p>
        </p:txBody>
      </p:sp>
      <p:sp>
        <p:nvSpPr>
          <p:cNvPr id="293" name="Google Shape;293;p6"/>
          <p:cNvSpPr txBox="1"/>
          <p:nvPr/>
        </p:nvSpPr>
        <p:spPr>
          <a:xfrm>
            <a:off x="2767600" y="1147025"/>
            <a:ext cx="2329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294" name="Google Shape;294;p6"/>
          <p:cNvSpPr txBox="1"/>
          <p:nvPr/>
        </p:nvSpPr>
        <p:spPr>
          <a:xfrm>
            <a:off x="266675" y="1287900"/>
            <a:ext cx="6973500" cy="7803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15000"/>
              </a:lnSpc>
              <a:spcBef>
                <a:spcPts val="0"/>
              </a:spcBef>
              <a:spcAft>
                <a:spcPts val="0"/>
              </a:spcAft>
              <a:buClr>
                <a:schemeClr val="accent1"/>
              </a:buClr>
              <a:buSzPts val="1800"/>
              <a:buFont typeface="Lato"/>
              <a:buChar char="●"/>
            </a:pPr>
            <a:r>
              <a:rPr b="0" i="0" lang="en-GB" sz="1800" u="none" cap="none" strike="noStrike">
                <a:solidFill>
                  <a:schemeClr val="accent1"/>
                </a:solidFill>
                <a:latin typeface="Lato"/>
                <a:ea typeface="Lato"/>
                <a:cs typeface="Lato"/>
                <a:sym typeface="Lato"/>
              </a:rPr>
              <a:t>Mind-map ‘What different ways can people make money?’</a:t>
            </a:r>
            <a:endParaRPr b="0" i="0" sz="1800" u="none" cap="none" strike="noStrike">
              <a:solidFill>
                <a:schemeClr val="accent1"/>
              </a:solidFill>
              <a:latin typeface="Lato"/>
              <a:ea typeface="Lato"/>
              <a:cs typeface="Lato"/>
              <a:sym typeface="Lato"/>
            </a:endParaRPr>
          </a:p>
          <a:p>
            <a:pPr indent="-342900" lvl="1" marL="914400" marR="0" rtl="0" algn="l">
              <a:lnSpc>
                <a:spcPct val="115000"/>
              </a:lnSpc>
              <a:spcBef>
                <a:spcPts val="0"/>
              </a:spcBef>
              <a:spcAft>
                <a:spcPts val="0"/>
              </a:spcAft>
              <a:buClr>
                <a:schemeClr val="accent1"/>
              </a:buClr>
              <a:buSzPts val="1800"/>
              <a:buFont typeface="Lato"/>
              <a:buChar char="○"/>
            </a:pPr>
            <a:r>
              <a:rPr b="0" i="0" lang="en-GB" sz="1800" u="none" cap="none" strike="noStrike">
                <a:solidFill>
                  <a:schemeClr val="accent1"/>
                </a:solidFill>
                <a:latin typeface="Lato"/>
                <a:ea typeface="Lato"/>
                <a:cs typeface="Lato"/>
                <a:sym typeface="Lato"/>
              </a:rPr>
              <a:t>Consider different stages of a person’s life </a:t>
            </a:r>
            <a:endParaRPr b="0" i="0" sz="1800" u="none" cap="none" strike="noStrike">
              <a:solidFill>
                <a:schemeClr val="accen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7"/>
          <p:cNvSpPr txBox="1"/>
          <p:nvPr/>
        </p:nvSpPr>
        <p:spPr>
          <a:xfrm>
            <a:off x="307950" y="257750"/>
            <a:ext cx="72609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900" u="none" cap="none" strike="noStrike">
                <a:solidFill>
                  <a:srgbClr val="FF8022"/>
                </a:solidFill>
                <a:latin typeface="Lato"/>
                <a:ea typeface="Lato"/>
                <a:cs typeface="Lato"/>
                <a:sym typeface="Lato"/>
              </a:rPr>
              <a:t>There are many ways </a:t>
            </a:r>
            <a:r>
              <a:rPr b="1" i="0" lang="en-GB" sz="2900" u="none" cap="none" strike="noStrike">
                <a:solidFill>
                  <a:schemeClr val="accent2"/>
                </a:solidFill>
                <a:latin typeface="Lato"/>
                <a:ea typeface="Lato"/>
                <a:cs typeface="Lato"/>
                <a:sym typeface="Lato"/>
              </a:rPr>
              <a:t>to generate income</a:t>
            </a:r>
            <a:endParaRPr b="1" i="0" sz="2900" u="none" cap="none" strike="noStrike">
              <a:solidFill>
                <a:srgbClr val="FF8022"/>
              </a:solidFill>
              <a:latin typeface="Lato"/>
              <a:ea typeface="Lato"/>
              <a:cs typeface="Lato"/>
              <a:sym typeface="Lato"/>
            </a:endParaRPr>
          </a:p>
        </p:txBody>
      </p:sp>
      <p:sp>
        <p:nvSpPr>
          <p:cNvPr id="300" name="Google Shape;300;p7"/>
          <p:cNvSpPr txBox="1"/>
          <p:nvPr>
            <p:ph idx="12" type="sldNum"/>
          </p:nvPr>
        </p:nvSpPr>
        <p:spPr>
          <a:xfrm>
            <a:off x="8676695" y="403106"/>
            <a:ext cx="4737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fld id="{00000000-1234-1234-1234-123412341234}" type="slidenum">
              <a:rPr lang="en-GB"/>
              <a:t>‹#›</a:t>
            </a:fld>
            <a:endParaRPr/>
          </a:p>
        </p:txBody>
      </p:sp>
      <p:pic>
        <p:nvPicPr>
          <p:cNvPr id="301" name="Google Shape;301;p7"/>
          <p:cNvPicPr preferRelativeResize="0"/>
          <p:nvPr/>
        </p:nvPicPr>
        <p:blipFill rotWithShape="1">
          <a:blip r:embed="rId3">
            <a:alphaModFix/>
          </a:blip>
          <a:srcRect b="0" l="0" r="0" t="0"/>
          <a:stretch/>
        </p:blipFill>
        <p:spPr>
          <a:xfrm>
            <a:off x="252713" y="3501113"/>
            <a:ext cx="1986975" cy="1360674"/>
          </a:xfrm>
          <a:prstGeom prst="rect">
            <a:avLst/>
          </a:prstGeom>
          <a:noFill/>
          <a:ln>
            <a:noFill/>
          </a:ln>
        </p:spPr>
      </p:pic>
      <p:grpSp>
        <p:nvGrpSpPr>
          <p:cNvPr id="302" name="Google Shape;302;p7"/>
          <p:cNvGrpSpPr/>
          <p:nvPr/>
        </p:nvGrpSpPr>
        <p:grpSpPr>
          <a:xfrm>
            <a:off x="5367600" y="1318075"/>
            <a:ext cx="3252525" cy="2094900"/>
            <a:chOff x="5594875" y="1330375"/>
            <a:chExt cx="3252525" cy="2094900"/>
          </a:xfrm>
        </p:grpSpPr>
        <p:sp>
          <p:nvSpPr>
            <p:cNvPr id="303" name="Google Shape;303;p7"/>
            <p:cNvSpPr txBox="1"/>
            <p:nvPr/>
          </p:nvSpPr>
          <p:spPr>
            <a:xfrm>
              <a:off x="5895700" y="1330375"/>
              <a:ext cx="2951700" cy="2094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Rental income</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0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Government benefits</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0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Investment in stocks and shares, crypto or other assets</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0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Inheritance</a:t>
              </a:r>
              <a:endParaRPr b="1" i="0" sz="1600" u="none" cap="none" strike="noStrike">
                <a:solidFill>
                  <a:schemeClr val="dk1"/>
                </a:solidFill>
                <a:latin typeface="Lato Black"/>
                <a:ea typeface="Lato Black"/>
                <a:cs typeface="Lato Black"/>
                <a:sym typeface="Lato Black"/>
              </a:endParaRPr>
            </a:p>
          </p:txBody>
        </p:sp>
        <p:pic>
          <p:nvPicPr>
            <p:cNvPr id="304" name="Google Shape;304;p7"/>
            <p:cNvPicPr preferRelativeResize="0"/>
            <p:nvPr/>
          </p:nvPicPr>
          <p:blipFill rotWithShape="1">
            <a:blip r:embed="rId4">
              <a:alphaModFix/>
            </a:blip>
            <a:srcRect b="0" l="0" r="0" t="0"/>
            <a:stretch/>
          </p:blipFill>
          <p:spPr>
            <a:xfrm>
              <a:off x="5594875" y="3057811"/>
              <a:ext cx="273100" cy="273100"/>
            </a:xfrm>
            <a:prstGeom prst="rect">
              <a:avLst/>
            </a:prstGeom>
            <a:noFill/>
            <a:ln>
              <a:noFill/>
            </a:ln>
          </p:spPr>
        </p:pic>
        <p:pic>
          <p:nvPicPr>
            <p:cNvPr id="305" name="Google Shape;305;p7"/>
            <p:cNvPicPr preferRelativeResize="0"/>
            <p:nvPr/>
          </p:nvPicPr>
          <p:blipFill rotWithShape="1">
            <a:blip r:embed="rId4">
              <a:alphaModFix/>
            </a:blip>
            <a:srcRect b="0" l="0" r="0" t="0"/>
            <a:stretch/>
          </p:blipFill>
          <p:spPr>
            <a:xfrm>
              <a:off x="5594875" y="1424704"/>
              <a:ext cx="273100" cy="273100"/>
            </a:xfrm>
            <a:prstGeom prst="rect">
              <a:avLst/>
            </a:prstGeom>
            <a:noFill/>
            <a:ln>
              <a:noFill/>
            </a:ln>
          </p:spPr>
        </p:pic>
        <p:pic>
          <p:nvPicPr>
            <p:cNvPr id="306" name="Google Shape;306;p7"/>
            <p:cNvPicPr preferRelativeResize="0"/>
            <p:nvPr/>
          </p:nvPicPr>
          <p:blipFill rotWithShape="1">
            <a:blip r:embed="rId4">
              <a:alphaModFix/>
            </a:blip>
            <a:srcRect b="0" l="0" r="0" t="0"/>
            <a:stretch/>
          </p:blipFill>
          <p:spPr>
            <a:xfrm>
              <a:off x="5594875" y="1893378"/>
              <a:ext cx="273100" cy="273100"/>
            </a:xfrm>
            <a:prstGeom prst="rect">
              <a:avLst/>
            </a:prstGeom>
            <a:noFill/>
            <a:ln>
              <a:noFill/>
            </a:ln>
          </p:spPr>
        </p:pic>
        <p:pic>
          <p:nvPicPr>
            <p:cNvPr id="307" name="Google Shape;307;p7"/>
            <p:cNvPicPr preferRelativeResize="0"/>
            <p:nvPr/>
          </p:nvPicPr>
          <p:blipFill rotWithShape="1">
            <a:blip r:embed="rId4">
              <a:alphaModFix/>
            </a:blip>
            <a:srcRect b="0" l="0" r="0" t="0"/>
            <a:stretch/>
          </p:blipFill>
          <p:spPr>
            <a:xfrm>
              <a:off x="5594875" y="2475591"/>
              <a:ext cx="273100" cy="273100"/>
            </a:xfrm>
            <a:prstGeom prst="rect">
              <a:avLst/>
            </a:prstGeom>
            <a:noFill/>
            <a:ln>
              <a:noFill/>
            </a:ln>
          </p:spPr>
        </p:pic>
      </p:grpSp>
      <p:grpSp>
        <p:nvGrpSpPr>
          <p:cNvPr id="308" name="Google Shape;308;p7"/>
          <p:cNvGrpSpPr/>
          <p:nvPr/>
        </p:nvGrpSpPr>
        <p:grpSpPr>
          <a:xfrm>
            <a:off x="1842575" y="1394275"/>
            <a:ext cx="3148600" cy="1811700"/>
            <a:chOff x="1842575" y="1318075"/>
            <a:chExt cx="3148600" cy="1811700"/>
          </a:xfrm>
        </p:grpSpPr>
        <p:sp>
          <p:nvSpPr>
            <p:cNvPr id="309" name="Google Shape;309;p7"/>
            <p:cNvSpPr txBox="1"/>
            <p:nvPr/>
          </p:nvSpPr>
          <p:spPr>
            <a:xfrm>
              <a:off x="2115675" y="1318075"/>
              <a:ext cx="2875500" cy="1811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9am-5pm traditional job</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0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Side hustle / variable hours</a:t>
              </a:r>
              <a:endParaRPr b="1" i="0" sz="10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0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Self-employment</a:t>
              </a:r>
              <a:endParaRPr b="1" i="0" sz="16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t/>
              </a:r>
              <a:endParaRPr b="1" i="0" sz="1000" u="none" cap="none" strike="noStrike">
                <a:solidFill>
                  <a:schemeClr val="dk1"/>
                </a:solidFill>
                <a:latin typeface="Lato Black"/>
                <a:ea typeface="Lato Black"/>
                <a:cs typeface="Lato Black"/>
                <a:sym typeface="Lato Black"/>
              </a:endParaRPr>
            </a:p>
            <a:p>
              <a:pPr indent="0" lvl="0" marL="0" marR="0" rtl="0" algn="l">
                <a:lnSpc>
                  <a:spcPct val="115000"/>
                </a:lnSpc>
                <a:spcBef>
                  <a:spcPts val="0"/>
                </a:spcBef>
                <a:spcAft>
                  <a:spcPts val="0"/>
                </a:spcAft>
                <a:buClr>
                  <a:srgbClr val="000000"/>
                </a:buClr>
                <a:buSzPts val="7400"/>
                <a:buFont typeface="Arial"/>
                <a:buNone/>
              </a:pPr>
              <a:r>
                <a:rPr b="1" i="0" lang="en-GB" sz="1600" u="none" cap="none" strike="noStrike">
                  <a:solidFill>
                    <a:schemeClr val="dk1"/>
                  </a:solidFill>
                  <a:latin typeface="Lato Black"/>
                  <a:ea typeface="Lato Black"/>
                  <a:cs typeface="Lato Black"/>
                  <a:sym typeface="Lato Black"/>
                </a:rPr>
                <a:t>Pensions</a:t>
              </a:r>
              <a:endParaRPr b="1" i="0" sz="1600" u="none" cap="none" strike="noStrike">
                <a:solidFill>
                  <a:schemeClr val="dk1"/>
                </a:solidFill>
                <a:latin typeface="Lato Black"/>
                <a:ea typeface="Lato Black"/>
                <a:cs typeface="Lato Black"/>
                <a:sym typeface="Lato Black"/>
              </a:endParaRPr>
            </a:p>
          </p:txBody>
        </p:sp>
        <p:pic>
          <p:nvPicPr>
            <p:cNvPr id="310" name="Google Shape;310;p7"/>
            <p:cNvPicPr preferRelativeResize="0"/>
            <p:nvPr/>
          </p:nvPicPr>
          <p:blipFill rotWithShape="1">
            <a:blip r:embed="rId4">
              <a:alphaModFix/>
            </a:blip>
            <a:srcRect b="0" l="0" r="0" t="0"/>
            <a:stretch/>
          </p:blipFill>
          <p:spPr>
            <a:xfrm>
              <a:off x="1842575" y="1387161"/>
              <a:ext cx="273100" cy="273100"/>
            </a:xfrm>
            <a:prstGeom prst="rect">
              <a:avLst/>
            </a:prstGeom>
            <a:noFill/>
            <a:ln>
              <a:noFill/>
            </a:ln>
          </p:spPr>
        </p:pic>
        <p:pic>
          <p:nvPicPr>
            <p:cNvPr id="311" name="Google Shape;311;p7"/>
            <p:cNvPicPr preferRelativeResize="0"/>
            <p:nvPr/>
          </p:nvPicPr>
          <p:blipFill rotWithShape="1">
            <a:blip r:embed="rId4">
              <a:alphaModFix/>
            </a:blip>
            <a:srcRect b="0" l="0" r="0" t="0"/>
            <a:stretch/>
          </p:blipFill>
          <p:spPr>
            <a:xfrm>
              <a:off x="1842575" y="2328694"/>
              <a:ext cx="273100" cy="273100"/>
            </a:xfrm>
            <a:prstGeom prst="rect">
              <a:avLst/>
            </a:prstGeom>
            <a:noFill/>
            <a:ln>
              <a:noFill/>
            </a:ln>
          </p:spPr>
        </p:pic>
        <p:pic>
          <p:nvPicPr>
            <p:cNvPr id="312" name="Google Shape;312;p7"/>
            <p:cNvPicPr preferRelativeResize="0"/>
            <p:nvPr/>
          </p:nvPicPr>
          <p:blipFill rotWithShape="1">
            <a:blip r:embed="rId4">
              <a:alphaModFix/>
            </a:blip>
            <a:srcRect b="0" l="0" r="0" t="0"/>
            <a:stretch/>
          </p:blipFill>
          <p:spPr>
            <a:xfrm>
              <a:off x="1842575" y="1872711"/>
              <a:ext cx="273100" cy="273100"/>
            </a:xfrm>
            <a:prstGeom prst="rect">
              <a:avLst/>
            </a:prstGeom>
            <a:noFill/>
            <a:ln>
              <a:noFill/>
            </a:ln>
          </p:spPr>
        </p:pic>
        <p:pic>
          <p:nvPicPr>
            <p:cNvPr id="313" name="Google Shape;313;p7"/>
            <p:cNvPicPr preferRelativeResize="0"/>
            <p:nvPr/>
          </p:nvPicPr>
          <p:blipFill rotWithShape="1">
            <a:blip r:embed="rId4">
              <a:alphaModFix/>
            </a:blip>
            <a:srcRect b="0" l="0" r="0" t="0"/>
            <a:stretch/>
          </p:blipFill>
          <p:spPr>
            <a:xfrm>
              <a:off x="1842575" y="2784694"/>
              <a:ext cx="273100" cy="2731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8"/>
          <p:cNvSpPr txBox="1"/>
          <p:nvPr/>
        </p:nvSpPr>
        <p:spPr>
          <a:xfrm>
            <a:off x="142525" y="199150"/>
            <a:ext cx="7724400" cy="7812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Clr>
                <a:srgbClr val="000000"/>
              </a:buClr>
              <a:buSzPts val="3600"/>
              <a:buFont typeface="Arial"/>
              <a:buNone/>
            </a:pPr>
            <a:r>
              <a:rPr b="1" i="0" lang="en-GB" sz="2900" u="none" cap="none" strike="noStrike">
                <a:solidFill>
                  <a:srgbClr val="FF8022"/>
                </a:solidFill>
                <a:latin typeface="Lato"/>
                <a:ea typeface="Lato"/>
                <a:cs typeface="Lato"/>
                <a:sym typeface="Lato"/>
              </a:rPr>
              <a:t>Activity | Different types of work</a:t>
            </a:r>
            <a:endParaRPr b="1" i="0" sz="2900" u="none" cap="none" strike="noStrike">
              <a:solidFill>
                <a:srgbClr val="FF8022"/>
              </a:solidFill>
              <a:latin typeface="Lato"/>
              <a:ea typeface="Lato"/>
              <a:cs typeface="Lato"/>
              <a:sym typeface="Lato"/>
            </a:endParaRPr>
          </a:p>
        </p:txBody>
      </p:sp>
      <p:sp>
        <p:nvSpPr>
          <p:cNvPr id="319" name="Google Shape;319;p8"/>
          <p:cNvSpPr txBox="1"/>
          <p:nvPr/>
        </p:nvSpPr>
        <p:spPr>
          <a:xfrm>
            <a:off x="168638" y="817850"/>
            <a:ext cx="7258800" cy="356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600"/>
              <a:buFont typeface="Arial"/>
              <a:buNone/>
            </a:pPr>
            <a:r>
              <a:rPr b="0" i="0" lang="en-GB" sz="2700" u="none" cap="none" strike="noStrike">
                <a:solidFill>
                  <a:schemeClr val="lt1"/>
                </a:solidFill>
                <a:latin typeface="Lato"/>
                <a:ea typeface="Lato"/>
                <a:cs typeface="Lato"/>
                <a:sym typeface="Lato"/>
              </a:rPr>
              <a:t>There are lots of ways people can earn money</a:t>
            </a:r>
            <a:endParaRPr b="0" i="0" sz="27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rPr b="0" i="0" lang="en-GB" sz="2500" u="none" cap="none" strike="noStrike">
                <a:solidFill>
                  <a:schemeClr val="lt1"/>
                </a:solidFill>
                <a:latin typeface="Lato"/>
                <a:ea typeface="Lato"/>
                <a:cs typeface="Lato"/>
                <a:sym typeface="Lato"/>
              </a:rPr>
              <a:t> </a:t>
            </a:r>
            <a:endParaRPr b="0" i="0" sz="25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2600"/>
              <a:buFont typeface="Arial"/>
              <a:buNone/>
            </a:pPr>
            <a:r>
              <a:t/>
            </a:r>
            <a:endParaRPr b="0" i="0" sz="3300" u="none" cap="none" strike="noStrike">
              <a:solidFill>
                <a:schemeClr val="lt1"/>
              </a:solidFill>
              <a:latin typeface="Lato Light"/>
              <a:ea typeface="Lato Light"/>
              <a:cs typeface="Lato Light"/>
              <a:sym typeface="Lato Light"/>
            </a:endParaRPr>
          </a:p>
          <a:p>
            <a:pPr indent="0" lvl="0" marL="0" marR="0" rtl="0" algn="l">
              <a:lnSpc>
                <a:spcPct val="100000"/>
              </a:lnSpc>
              <a:spcBef>
                <a:spcPts val="0"/>
              </a:spcBef>
              <a:spcAft>
                <a:spcPts val="0"/>
              </a:spcAft>
              <a:buClr>
                <a:srgbClr val="000000"/>
              </a:buClr>
              <a:buSzPts val="2600"/>
              <a:buFont typeface="Arial"/>
              <a:buNone/>
            </a:pPr>
            <a:r>
              <a:t/>
            </a:r>
            <a:endParaRPr b="0" i="0" sz="3300" u="none" cap="none" strike="noStrike">
              <a:solidFill>
                <a:schemeClr val="lt1"/>
              </a:solidFill>
              <a:latin typeface="Lato Light"/>
              <a:ea typeface="Lato Light"/>
              <a:cs typeface="Lato Light"/>
              <a:sym typeface="Lato Light"/>
            </a:endParaRPr>
          </a:p>
        </p:txBody>
      </p:sp>
      <p:sp>
        <p:nvSpPr>
          <p:cNvPr id="320" name="Google Shape;320;p8"/>
          <p:cNvSpPr txBox="1"/>
          <p:nvPr>
            <p:ph idx="12" type="sldNum"/>
          </p:nvPr>
        </p:nvSpPr>
        <p:spPr>
          <a:xfrm>
            <a:off x="8684393" y="427748"/>
            <a:ext cx="459600" cy="225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1000"/>
              <a:buNone/>
            </a:pPr>
            <a:r>
              <a:rPr lang="en-GB" sz="1400"/>
              <a:t>8</a:t>
            </a:r>
            <a:endParaRPr sz="1400"/>
          </a:p>
        </p:txBody>
      </p:sp>
      <p:sp>
        <p:nvSpPr>
          <p:cNvPr id="321" name="Google Shape;321;p8"/>
          <p:cNvSpPr txBox="1"/>
          <p:nvPr/>
        </p:nvSpPr>
        <p:spPr>
          <a:xfrm>
            <a:off x="93050" y="47480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rgbClr val="FF8022"/>
                </a:solidFill>
                <a:latin typeface="Lato"/>
                <a:ea typeface="Lato"/>
                <a:cs typeface="Lato"/>
                <a:sym typeface="Lato"/>
              </a:rPr>
              <a:t>Resource 1: Case studies</a:t>
            </a:r>
            <a:endParaRPr b="1" i="1" sz="1000" u="none" cap="none" strike="noStrike">
              <a:solidFill>
                <a:srgbClr val="FF8022"/>
              </a:solidFill>
              <a:latin typeface="Lato"/>
              <a:ea typeface="Lato"/>
              <a:cs typeface="Lato"/>
              <a:sym typeface="Lato"/>
            </a:endParaRPr>
          </a:p>
        </p:txBody>
      </p:sp>
      <p:sp>
        <p:nvSpPr>
          <p:cNvPr id="322" name="Google Shape;322;p8"/>
          <p:cNvSpPr txBox="1"/>
          <p:nvPr/>
        </p:nvSpPr>
        <p:spPr>
          <a:xfrm>
            <a:off x="142525" y="2190750"/>
            <a:ext cx="5277300" cy="193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chemeClr val="lt1"/>
                </a:solidFill>
                <a:latin typeface="Lato"/>
                <a:ea typeface="Lato"/>
                <a:cs typeface="Lato"/>
                <a:sym typeface="Lato"/>
              </a:rPr>
              <a:t>Part 1: Class reading profile 1</a:t>
            </a:r>
            <a:endParaRPr b="1" i="0" sz="1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chemeClr val="lt1"/>
                </a:solidFill>
                <a:latin typeface="Lato"/>
                <a:ea typeface="Lato"/>
                <a:cs typeface="Lato"/>
                <a:sym typeface="Lato"/>
              </a:rPr>
              <a:t>Part 2: </a:t>
            </a:r>
            <a:r>
              <a:rPr b="0" i="0" lang="en-GB" sz="1900" u="none" cap="none" strike="noStrike">
                <a:solidFill>
                  <a:schemeClr val="lt1"/>
                </a:solidFill>
                <a:latin typeface="Lato"/>
                <a:ea typeface="Lato"/>
                <a:cs typeface="Lato"/>
                <a:sym typeface="Lato"/>
              </a:rPr>
              <a:t>Choose one more profile. </a:t>
            </a:r>
            <a:r>
              <a:rPr b="0" i="0" lang="en-GB" sz="1900" u="sng" cap="none" strike="noStrike">
                <a:solidFill>
                  <a:schemeClr val="lt1"/>
                </a:solidFill>
                <a:latin typeface="Lato"/>
                <a:ea typeface="Lato"/>
                <a:cs typeface="Lato"/>
                <a:sym typeface="Lato"/>
              </a:rPr>
              <a:t>Underline/</a:t>
            </a:r>
            <a:r>
              <a:rPr b="1" i="0" lang="en-GB" sz="1900" u="none" cap="none" strike="noStrike">
                <a:solidFill>
                  <a:schemeClr val="accent2"/>
                </a:solidFill>
                <a:latin typeface="Lato"/>
                <a:ea typeface="Lato"/>
                <a:cs typeface="Lato"/>
                <a:sym typeface="Lato"/>
              </a:rPr>
              <a:t>highlight</a:t>
            </a:r>
            <a:r>
              <a:rPr b="0" i="0" lang="en-GB" sz="1900" u="none" cap="none" strike="noStrike">
                <a:solidFill>
                  <a:schemeClr val="lt1"/>
                </a:solidFill>
                <a:latin typeface="Lato"/>
                <a:ea typeface="Lato"/>
                <a:cs typeface="Lato"/>
                <a:sym typeface="Lato"/>
              </a:rPr>
              <a:t> any key terms or words that are new to you. </a:t>
            </a:r>
            <a:endParaRPr b="0" i="0" sz="1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1000"/>
              </a:spcAft>
              <a:buClr>
                <a:srgbClr val="000000"/>
              </a:buClr>
              <a:buSzPts val="1900"/>
              <a:buFont typeface="Arial"/>
              <a:buNone/>
            </a:pPr>
            <a:r>
              <a:rPr b="0" i="0" lang="en-GB" sz="1900" u="none" cap="none" strike="noStrike">
                <a:solidFill>
                  <a:schemeClr val="lt1"/>
                </a:solidFill>
                <a:latin typeface="Lato"/>
                <a:ea typeface="Lato"/>
                <a:cs typeface="Lato"/>
                <a:sym typeface="Lato"/>
              </a:rPr>
              <a:t>Stretch - see if you can define these words.</a:t>
            </a:r>
            <a:endParaRPr b="0" i="0" sz="1400" u="none" cap="none" strike="noStrike">
              <a:solidFill>
                <a:srgbClr val="000000"/>
              </a:solidFill>
              <a:latin typeface="Arial"/>
              <a:ea typeface="Arial"/>
              <a:cs typeface="Arial"/>
              <a:sym typeface="Arial"/>
            </a:endParaRPr>
          </a:p>
        </p:txBody>
      </p:sp>
      <p:sp>
        <p:nvSpPr>
          <p:cNvPr id="323" name="Google Shape;323;p8"/>
          <p:cNvSpPr/>
          <p:nvPr/>
        </p:nvSpPr>
        <p:spPr>
          <a:xfrm>
            <a:off x="168638" y="1436600"/>
            <a:ext cx="5046900" cy="450300"/>
          </a:xfrm>
          <a:prstGeom prst="round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rgbClr val="000000"/>
              </a:buClr>
              <a:buSzPts val="1400"/>
              <a:buFont typeface="Arial"/>
              <a:buNone/>
            </a:pPr>
            <a:r>
              <a:rPr b="1" i="0" lang="en-GB" sz="1400" u="none" cap="none" strike="noStrike">
                <a:solidFill>
                  <a:schemeClr val="lt1"/>
                </a:solidFill>
                <a:latin typeface="Lato"/>
                <a:ea typeface="Lato"/>
                <a:cs typeface="Lato"/>
                <a:sym typeface="Lato"/>
              </a:rPr>
              <a:t>In pairs you will receive a job profile and a fact file sheet </a:t>
            </a:r>
            <a:endParaRPr b="1" i="0" sz="1400" u="none" cap="none" strike="noStrike">
              <a:solidFill>
                <a:schemeClr val="lt1"/>
              </a:solidFill>
              <a:latin typeface="Lato"/>
              <a:ea typeface="Lato"/>
              <a:cs typeface="Lato"/>
              <a:sym typeface="Lato"/>
            </a:endParaRPr>
          </a:p>
          <a:p>
            <a:pPr indent="0" lvl="0" marL="0" marR="0" rtl="0" algn="l">
              <a:lnSpc>
                <a:spcPct val="100000"/>
              </a:lnSpc>
              <a:spcBef>
                <a:spcPts val="1000"/>
              </a:spcBef>
              <a:spcAft>
                <a:spcPts val="0"/>
              </a:spcAft>
              <a:buClr>
                <a:srgbClr val="000000"/>
              </a:buClr>
              <a:buSzPts val="900"/>
              <a:buFont typeface="Arial"/>
              <a:buNone/>
            </a:pPr>
            <a:r>
              <a:t/>
            </a:r>
            <a:endParaRPr b="1" i="0" sz="900" u="none" cap="none" strike="noStrike">
              <a:solidFill>
                <a:schemeClr val="dk2"/>
              </a:solidFill>
              <a:latin typeface="Arial"/>
              <a:ea typeface="Arial"/>
              <a:cs typeface="Arial"/>
              <a:sym typeface="Arial"/>
            </a:endParaRPr>
          </a:p>
        </p:txBody>
      </p:sp>
      <p:pic>
        <p:nvPicPr>
          <p:cNvPr id="324" name="Google Shape;324;p8"/>
          <p:cNvPicPr preferRelativeResize="0"/>
          <p:nvPr/>
        </p:nvPicPr>
        <p:blipFill rotWithShape="1">
          <a:blip r:embed="rId3">
            <a:alphaModFix/>
          </a:blip>
          <a:srcRect b="-885" l="-490" r="489" t="3438"/>
          <a:stretch/>
        </p:blipFill>
        <p:spPr>
          <a:xfrm rot="677882">
            <a:off x="6443053" y="1783333"/>
            <a:ext cx="1784171" cy="2051008"/>
          </a:xfrm>
          <a:prstGeom prst="rect">
            <a:avLst/>
          </a:prstGeom>
          <a:noFill/>
          <a:ln cap="flat" cmpd="sng" w="19050">
            <a:solidFill>
              <a:schemeClr val="accent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9"/>
          <p:cNvSpPr txBox="1"/>
          <p:nvPr>
            <p:ph idx="12" type="sldNum"/>
          </p:nvPr>
        </p:nvSpPr>
        <p:spPr>
          <a:xfrm>
            <a:off x="8595309" y="303951"/>
            <a:ext cx="548700" cy="393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000000"/>
              </a:buClr>
              <a:buSzPts val="1000"/>
              <a:buFont typeface="Arial"/>
              <a:buNone/>
            </a:pPr>
            <a:r>
              <a:rPr lang="en-GB"/>
              <a:t> </a:t>
            </a:r>
            <a:r>
              <a:rPr lang="en-GB">
                <a:latin typeface="Lato"/>
                <a:ea typeface="Lato"/>
                <a:cs typeface="Lato"/>
                <a:sym typeface="Lato"/>
              </a:rPr>
              <a:t>10</a:t>
            </a:r>
            <a:endParaRPr>
              <a:latin typeface="Lato"/>
              <a:ea typeface="Lato"/>
              <a:cs typeface="Lato"/>
              <a:sym typeface="Lato"/>
            </a:endParaRPr>
          </a:p>
        </p:txBody>
      </p:sp>
      <p:sp>
        <p:nvSpPr>
          <p:cNvPr id="330" name="Google Shape;330;p9"/>
          <p:cNvSpPr txBox="1"/>
          <p:nvPr>
            <p:ph type="ctrTitle"/>
          </p:nvPr>
        </p:nvSpPr>
        <p:spPr>
          <a:xfrm>
            <a:off x="259950" y="242750"/>
            <a:ext cx="7731600" cy="5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990"/>
              <a:buFont typeface="Arial"/>
              <a:buNone/>
            </a:pPr>
            <a:r>
              <a:t/>
            </a:r>
            <a:endParaRPr b="0" i="0" sz="3600" u="none" cap="none" strike="noStrike">
              <a:solidFill>
                <a:schemeClr val="accent2"/>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990"/>
              <a:buFont typeface="Arial"/>
              <a:buNone/>
            </a:pPr>
            <a:r>
              <a:rPr b="1" i="0" lang="en-GB" sz="2900" u="none" cap="none" strike="noStrike">
                <a:solidFill>
                  <a:schemeClr val="accent2"/>
                </a:solidFill>
                <a:latin typeface="Lato"/>
                <a:ea typeface="Lato"/>
                <a:cs typeface="Lato"/>
                <a:sym typeface="Lato"/>
              </a:rPr>
              <a:t>Keywords when it comes to jobs</a:t>
            </a:r>
            <a:endParaRPr b="1" i="0" sz="3600" u="none" cap="none" strike="noStrike">
              <a:solidFill>
                <a:schemeClr val="accent2"/>
              </a:solidFill>
              <a:latin typeface="Lato"/>
              <a:ea typeface="Lato"/>
              <a:cs typeface="Lato"/>
              <a:sym typeface="Lato"/>
            </a:endParaRPr>
          </a:p>
          <a:p>
            <a:pPr indent="0" lvl="0" marL="0" marR="0" rtl="0" algn="l">
              <a:lnSpc>
                <a:spcPct val="100000"/>
              </a:lnSpc>
              <a:spcBef>
                <a:spcPts val="0"/>
              </a:spcBef>
              <a:spcAft>
                <a:spcPts val="0"/>
              </a:spcAft>
              <a:buClr>
                <a:srgbClr val="000000"/>
              </a:buClr>
              <a:buSzPts val="990"/>
              <a:buFont typeface="Arial"/>
              <a:buNone/>
            </a:pPr>
            <a:r>
              <a:t/>
            </a:r>
            <a:endParaRPr b="1" i="0" sz="3600" u="none" cap="none" strike="noStrike">
              <a:solidFill>
                <a:schemeClr val="accent2"/>
              </a:solidFill>
              <a:latin typeface="Lato"/>
              <a:ea typeface="Lato"/>
              <a:cs typeface="Lato"/>
              <a:sym typeface="Lato"/>
            </a:endParaRPr>
          </a:p>
        </p:txBody>
      </p:sp>
      <p:pic>
        <p:nvPicPr>
          <p:cNvPr id="331" name="Google Shape;331;p9"/>
          <p:cNvPicPr preferRelativeResize="0"/>
          <p:nvPr/>
        </p:nvPicPr>
        <p:blipFill rotWithShape="1">
          <a:blip r:embed="rId3">
            <a:alphaModFix/>
          </a:blip>
          <a:srcRect b="0" l="0" r="0" t="0"/>
          <a:stretch/>
        </p:blipFill>
        <p:spPr>
          <a:xfrm>
            <a:off x="4844525" y="1139300"/>
            <a:ext cx="2645050" cy="3739775"/>
          </a:xfrm>
          <a:prstGeom prst="rect">
            <a:avLst/>
          </a:prstGeom>
          <a:noFill/>
          <a:ln>
            <a:noFill/>
          </a:ln>
          <a:effectLst>
            <a:outerShdw blurRad="57150" rotWithShape="0" algn="bl" dir="5400000" dist="19050">
              <a:srgbClr val="000000">
                <a:alpha val="49803"/>
              </a:srgbClr>
            </a:outerShdw>
          </a:effectLst>
        </p:spPr>
      </p:pic>
      <p:sp>
        <p:nvSpPr>
          <p:cNvPr id="332" name="Google Shape;332;p9"/>
          <p:cNvSpPr txBox="1"/>
          <p:nvPr/>
        </p:nvSpPr>
        <p:spPr>
          <a:xfrm>
            <a:off x="413775" y="1581900"/>
            <a:ext cx="3200400" cy="1108200"/>
          </a:xfrm>
          <a:prstGeom prst="rect">
            <a:avLst/>
          </a:prstGeom>
          <a:solidFill>
            <a:schemeClr val="accent2"/>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lt1"/>
                </a:solidFill>
                <a:latin typeface="Lato"/>
                <a:ea typeface="Lato"/>
                <a:cs typeface="Lato"/>
                <a:sym typeface="Lato"/>
              </a:rPr>
              <a:t>Have a read through of the key terms on the worksheet provided.</a:t>
            </a:r>
            <a:endParaRPr b="1" i="0" sz="2000" u="none" cap="none" strike="noStrike">
              <a:solidFill>
                <a:schemeClr val="lt1"/>
              </a:solidFill>
              <a:latin typeface="Lato"/>
              <a:ea typeface="Lato"/>
              <a:cs typeface="Lato"/>
              <a:sym typeface="Lato"/>
            </a:endParaRPr>
          </a:p>
        </p:txBody>
      </p:sp>
      <p:sp>
        <p:nvSpPr>
          <p:cNvPr id="333" name="Google Shape;333;p9"/>
          <p:cNvSpPr txBox="1"/>
          <p:nvPr/>
        </p:nvSpPr>
        <p:spPr>
          <a:xfrm>
            <a:off x="93050" y="4748000"/>
            <a:ext cx="35976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800"/>
              <a:buFont typeface="Arial"/>
              <a:buNone/>
            </a:pPr>
            <a:r>
              <a:rPr b="1" i="1" lang="en-GB" sz="1000" u="none" cap="none" strike="noStrike">
                <a:solidFill>
                  <a:srgbClr val="FF8022"/>
                </a:solidFill>
                <a:latin typeface="Lato"/>
                <a:ea typeface="Lato"/>
                <a:cs typeface="Lato"/>
                <a:sym typeface="Lato"/>
              </a:rPr>
              <a:t>Resource 2: Key terms</a:t>
            </a:r>
            <a:endParaRPr b="1" i="1" sz="1000" u="none" cap="none" strike="noStrike">
              <a:solidFill>
                <a:srgbClr val="FF8022"/>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FLIC_Presentation">
  <a:themeElements>
    <a:clrScheme name="Simple Light">
      <a:dk1>
        <a:srgbClr val="262A33"/>
      </a:dk1>
      <a:lt1>
        <a:srgbClr val="FFFFFF"/>
      </a:lt1>
      <a:dk2>
        <a:srgbClr val="262A33"/>
      </a:dk2>
      <a:lt2>
        <a:srgbClr val="262A33"/>
      </a:lt2>
      <a:accent1>
        <a:srgbClr val="0543B3"/>
      </a:accent1>
      <a:accent2>
        <a:srgbClr val="FF8022"/>
      </a:accent2>
      <a:accent3>
        <a:srgbClr val="FFFFFF"/>
      </a:accent3>
      <a:accent4>
        <a:srgbClr val="FFFFFF"/>
      </a:accent4>
      <a:accent5>
        <a:srgbClr val="FFFFFF"/>
      </a:accent5>
      <a:accent6>
        <a:srgbClr val="FFFFFF"/>
      </a:accent6>
      <a:hlink>
        <a:srgbClr val="0543B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Charlotte Jessop</dc:creator>
</cp:coreProperties>
</file>