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8" r:id="rId5"/>
    <p:sldMasterId id="2147483679"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5143500" cx="9144000"/>
  <p:notesSz cx="6858000" cy="9144000"/>
  <p:embeddedFontLst>
    <p:embeddedFont>
      <p:font typeface="Lato"/>
      <p:regular r:id="rId16"/>
      <p:bold r:id="rId17"/>
      <p:italic r:id="rId18"/>
      <p:boldItalic r:id="rId19"/>
    </p:embeddedFont>
    <p:embeddedFont>
      <p:font typeface="Lato Light"/>
      <p:regular r:id="rId20"/>
      <p:bold r:id="rId21"/>
      <p:italic r:id="rId22"/>
      <p:boldItalic r:id="rId23"/>
    </p:embeddedFont>
    <p:embeddedFont>
      <p:font typeface="Lato Black"/>
      <p:bold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D376E0F-AF71-499A-BC62-3EAC33D1914F}">
  <a:tblStyle styleId="{5D376E0F-AF71-499A-BC62-3EAC33D1914F}"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Light-regular.fntdata"/><Relationship Id="rId22" Type="http://schemas.openxmlformats.org/officeDocument/2006/relationships/font" Target="fonts/LatoLight-italic.fntdata"/><Relationship Id="rId21" Type="http://schemas.openxmlformats.org/officeDocument/2006/relationships/font" Target="fonts/LatoLight-bold.fntdata"/><Relationship Id="rId24" Type="http://schemas.openxmlformats.org/officeDocument/2006/relationships/font" Target="fonts/LatoBlack-bold.fntdata"/><Relationship Id="rId23" Type="http://schemas.openxmlformats.org/officeDocument/2006/relationships/font" Target="fonts/LatoLight-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5" Type="http://schemas.openxmlformats.org/officeDocument/2006/relationships/font" Target="fonts/LatoBlack-bold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font" Target="fonts/Lato-bold.fntdata"/><Relationship Id="rId16" Type="http://schemas.openxmlformats.org/officeDocument/2006/relationships/font" Target="fonts/Lato-regular.fntdata"/><Relationship Id="rId19" Type="http://schemas.openxmlformats.org/officeDocument/2006/relationships/font" Target="fonts/Lato-boldItalic.fntdata"/><Relationship Id="rId18" Type="http://schemas.openxmlformats.org/officeDocument/2006/relationships/font" Target="fonts/Lato-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fab341a88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fab341a88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fab341a888_0_2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4" name="Google Shape;144;g1fab341a888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faebbd8df9_0_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g1faebbd8df9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faebbd8df9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9" name="Google Shape;159;g1faebbd8df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fab341a888_0_4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6" name="Google Shape;166;g1fab341a888_0_4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faebbd8df9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faebbd8df9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faebbd8df9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1faebbd8df9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fab341a888_0_5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9" name="Google Shape;189;g1fab341a888_0_5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_1">
    <p:bg>
      <p:bgPr>
        <a:solidFill>
          <a:srgbClr val="0543B3"/>
        </a:solidFill>
      </p:bgPr>
    </p:bg>
    <p:spTree>
      <p:nvGrpSpPr>
        <p:cNvPr id="52" name="Shape 52"/>
        <p:cNvGrpSpPr/>
        <p:nvPr/>
      </p:nvGrpSpPr>
      <p:grpSpPr>
        <a:xfrm>
          <a:off x="0" y="0"/>
          <a:ext cx="0" cy="0"/>
          <a:chOff x="0" y="0"/>
          <a:chExt cx="0" cy="0"/>
        </a:xfrm>
      </p:grpSpPr>
      <p:pic>
        <p:nvPicPr>
          <p:cNvPr id="53" name="Google Shape;53;p11"/>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54" name="Google Shape;54;p11"/>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5" name="Google Shape;55;p1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p:cSld name="TITLE_AND_TWO_COLUMNS_2">
    <p:spTree>
      <p:nvGrpSpPr>
        <p:cNvPr id="56" name="Shape 56"/>
        <p:cNvGrpSpPr/>
        <p:nvPr/>
      </p:nvGrpSpPr>
      <p:grpSpPr>
        <a:xfrm>
          <a:off x="0" y="0"/>
          <a:ext cx="0" cy="0"/>
          <a:chOff x="0" y="0"/>
          <a:chExt cx="0" cy="0"/>
        </a:xfrm>
      </p:grpSpPr>
      <p:sp>
        <p:nvSpPr>
          <p:cNvPr id="57" name="Google Shape;57;p12"/>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 name="Google Shape;58;p1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59" name="Google Shape;59;p1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60" name="Google Shape;60;p1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61" name="Shape 61"/>
        <p:cNvGrpSpPr/>
        <p:nvPr/>
      </p:nvGrpSpPr>
      <p:grpSpPr>
        <a:xfrm>
          <a:off x="0" y="0"/>
          <a:ext cx="0" cy="0"/>
          <a:chOff x="0" y="0"/>
          <a:chExt cx="0" cy="0"/>
        </a:xfrm>
      </p:grpSpPr>
      <p:sp>
        <p:nvSpPr>
          <p:cNvPr id="62" name="Google Shape;62;p13"/>
          <p:cNvSpPr txBox="1"/>
          <p:nvPr>
            <p:ph idx="12" type="sldNum"/>
          </p:nvPr>
        </p:nvSpPr>
        <p:spPr>
          <a:xfrm>
            <a:off x="8372475" y="403225"/>
            <a:ext cx="4731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1pPr>
            <a:lvl2pPr indent="0" lvl="1"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2pPr>
            <a:lvl3pPr indent="0" lvl="2"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3pPr>
            <a:lvl4pPr indent="0" lvl="3"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4pPr>
            <a:lvl5pPr indent="0" lvl="4"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5pPr>
            <a:lvl6pPr indent="0" lvl="5"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6pPr>
            <a:lvl7pPr indent="0" lvl="6"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7pPr>
            <a:lvl8pPr indent="0" lvl="7"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8pPr>
            <a:lvl9pPr indent="0" lvl="8"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b="0" sz="1000">
              <a:solidFill>
                <a:schemeClr val="dk2"/>
              </a:solidFill>
              <a:latin typeface="Arial"/>
              <a:ea typeface="Arial"/>
              <a:cs typeface="Arial"/>
              <a:sym typeface="Arial"/>
            </a:endParaRPr>
          </a:p>
        </p:txBody>
      </p:sp>
      <p:sp>
        <p:nvSpPr>
          <p:cNvPr id="63" name="Google Shape;63;p13"/>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6" name="Google Shape;66;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7" name="Google Shape;67;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8" name="Google Shape;68;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1" name="Google Shape;71;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2" name="Shape 72"/>
        <p:cNvGrpSpPr/>
        <p:nvPr/>
      </p:nvGrpSpPr>
      <p:grpSpPr>
        <a:xfrm>
          <a:off x="0" y="0"/>
          <a:ext cx="0" cy="0"/>
          <a:chOff x="0" y="0"/>
          <a:chExt cx="0" cy="0"/>
        </a:xfrm>
      </p:grpSpPr>
      <p:sp>
        <p:nvSpPr>
          <p:cNvPr id="73" name="Google Shape;73;p16"/>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4" name="Google Shape;74;p16"/>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5" name="Google Shape;75;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6" name="Shape 76"/>
        <p:cNvGrpSpPr/>
        <p:nvPr/>
      </p:nvGrpSpPr>
      <p:grpSpPr>
        <a:xfrm>
          <a:off x="0" y="0"/>
          <a:ext cx="0" cy="0"/>
          <a:chOff x="0" y="0"/>
          <a:chExt cx="0" cy="0"/>
        </a:xfrm>
      </p:grpSpPr>
      <p:sp>
        <p:nvSpPr>
          <p:cNvPr id="77" name="Google Shape;77;p17"/>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78" name="Google Shape;78;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9" name="Shape 79"/>
        <p:cNvGrpSpPr/>
        <p:nvPr/>
      </p:nvGrpSpPr>
      <p:grpSpPr>
        <a:xfrm>
          <a:off x="0" y="0"/>
          <a:ext cx="0" cy="0"/>
          <a:chOff x="0" y="0"/>
          <a:chExt cx="0" cy="0"/>
        </a:xfrm>
      </p:grpSpPr>
      <p:sp>
        <p:nvSpPr>
          <p:cNvPr id="80" name="Google Shape;80;p1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8"/>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2" name="Google Shape;82;p18"/>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3" name="Google Shape;83;p18"/>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84" name="Google Shape;84;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5" name="Shape 85"/>
        <p:cNvGrpSpPr/>
        <p:nvPr/>
      </p:nvGrpSpPr>
      <p:grpSpPr>
        <a:xfrm>
          <a:off x="0" y="0"/>
          <a:ext cx="0" cy="0"/>
          <a:chOff x="0" y="0"/>
          <a:chExt cx="0" cy="0"/>
        </a:xfrm>
      </p:grpSpPr>
      <p:sp>
        <p:nvSpPr>
          <p:cNvPr id="86" name="Google Shape;86;p19"/>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87" name="Google Shape;8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8" name="Shape 88"/>
        <p:cNvGrpSpPr/>
        <p:nvPr/>
      </p:nvGrpSpPr>
      <p:grpSpPr>
        <a:xfrm>
          <a:off x="0" y="0"/>
          <a:ext cx="0" cy="0"/>
          <a:chOff x="0" y="0"/>
          <a:chExt cx="0" cy="0"/>
        </a:xfrm>
      </p:grpSpPr>
      <p:sp>
        <p:nvSpPr>
          <p:cNvPr id="89" name="Google Shape;89;p2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0" name="Google Shape;90;p20"/>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1" name="Google Shape;91;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96" name="Shape 96"/>
        <p:cNvGrpSpPr/>
        <p:nvPr/>
      </p:nvGrpSpPr>
      <p:grpSpPr>
        <a:xfrm>
          <a:off x="0" y="0"/>
          <a:ext cx="0" cy="0"/>
          <a:chOff x="0" y="0"/>
          <a:chExt cx="0" cy="0"/>
        </a:xfrm>
      </p:grpSpPr>
      <p:pic>
        <p:nvPicPr>
          <p:cNvPr id="97" name="Google Shape;97;p23"/>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8" name="Google Shape;98;p23"/>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99" name="Shape 99"/>
        <p:cNvGrpSpPr/>
        <p:nvPr/>
      </p:nvGrpSpPr>
      <p:grpSpPr>
        <a:xfrm>
          <a:off x="0" y="0"/>
          <a:ext cx="0" cy="0"/>
          <a:chOff x="0" y="0"/>
          <a:chExt cx="0" cy="0"/>
        </a:xfrm>
      </p:grpSpPr>
      <p:pic>
        <p:nvPicPr>
          <p:cNvPr id="100" name="Google Shape;100;p24"/>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101" name="Google Shape;101;p24"/>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02" name="Shape 102"/>
        <p:cNvGrpSpPr/>
        <p:nvPr/>
      </p:nvGrpSpPr>
      <p:grpSpPr>
        <a:xfrm>
          <a:off x="0" y="0"/>
          <a:ext cx="0" cy="0"/>
          <a:chOff x="0" y="0"/>
          <a:chExt cx="0" cy="0"/>
        </a:xfrm>
      </p:grpSpPr>
      <p:pic>
        <p:nvPicPr>
          <p:cNvPr id="103" name="Google Shape;103;p2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4" name="Google Shape;104;p25"/>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5" name="Google Shape;105;p2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06" name="Shape 106"/>
        <p:cNvGrpSpPr/>
        <p:nvPr/>
      </p:nvGrpSpPr>
      <p:grpSpPr>
        <a:xfrm>
          <a:off x="0" y="0"/>
          <a:ext cx="0" cy="0"/>
          <a:chOff x="0" y="0"/>
          <a:chExt cx="0" cy="0"/>
        </a:xfrm>
      </p:grpSpPr>
      <p:pic>
        <p:nvPicPr>
          <p:cNvPr id="107" name="Google Shape;107;p26"/>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8" name="Google Shape;108;p26"/>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9" name="Google Shape;109;p2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10" name="Shape 110"/>
        <p:cNvGrpSpPr/>
        <p:nvPr/>
      </p:nvGrpSpPr>
      <p:grpSpPr>
        <a:xfrm>
          <a:off x="0" y="0"/>
          <a:ext cx="0" cy="0"/>
          <a:chOff x="0" y="0"/>
          <a:chExt cx="0" cy="0"/>
        </a:xfrm>
      </p:grpSpPr>
      <p:pic>
        <p:nvPicPr>
          <p:cNvPr id="111" name="Google Shape;111;p27"/>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12" name="Google Shape;112;p27"/>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3" name="Google Shape;113;p2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14" name="Shape 114"/>
        <p:cNvGrpSpPr/>
        <p:nvPr/>
      </p:nvGrpSpPr>
      <p:grpSpPr>
        <a:xfrm>
          <a:off x="0" y="0"/>
          <a:ext cx="0" cy="0"/>
          <a:chOff x="0" y="0"/>
          <a:chExt cx="0" cy="0"/>
        </a:xfrm>
      </p:grpSpPr>
      <p:sp>
        <p:nvSpPr>
          <p:cNvPr id="115" name="Google Shape;115;p28"/>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6" name="Google Shape;116;p28"/>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17" name="Google Shape;117;p28"/>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8" name="Google Shape;118;p28"/>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119" name="Shape 119"/>
        <p:cNvGrpSpPr/>
        <p:nvPr/>
      </p:nvGrpSpPr>
      <p:grpSpPr>
        <a:xfrm>
          <a:off x="0" y="0"/>
          <a:ext cx="0" cy="0"/>
          <a:chOff x="0" y="0"/>
          <a:chExt cx="0" cy="0"/>
        </a:xfrm>
      </p:grpSpPr>
      <p:pic>
        <p:nvPicPr>
          <p:cNvPr id="120" name="Google Shape;120;p29"/>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1" name="Google Shape;121;p29"/>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22" name="Google Shape;122;p2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123" name="Shape 123"/>
        <p:cNvGrpSpPr/>
        <p:nvPr/>
      </p:nvGrpSpPr>
      <p:grpSpPr>
        <a:xfrm>
          <a:off x="0" y="0"/>
          <a:ext cx="0" cy="0"/>
          <a:chOff x="0" y="0"/>
          <a:chExt cx="0" cy="0"/>
        </a:xfrm>
      </p:grpSpPr>
      <p:pic>
        <p:nvPicPr>
          <p:cNvPr id="124" name="Google Shape;124;p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5" name="Google Shape;125;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6" name="Shape 126"/>
        <p:cNvGrpSpPr/>
        <p:nvPr/>
      </p:nvGrpSpPr>
      <p:grpSpPr>
        <a:xfrm>
          <a:off x="0" y="0"/>
          <a:ext cx="0" cy="0"/>
          <a:chOff x="0" y="0"/>
          <a:chExt cx="0" cy="0"/>
        </a:xfrm>
      </p:grpSpPr>
      <p:sp>
        <p:nvSpPr>
          <p:cNvPr id="127" name="Google Shape;127;p31"/>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8" name="Google Shape;128;p31"/>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29" name="Google Shape;129;p31"/>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30" name="Google Shape;130;p31"/>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31" name="Shape 131"/>
        <p:cNvGrpSpPr/>
        <p:nvPr/>
      </p:nvGrpSpPr>
      <p:grpSpPr>
        <a:xfrm>
          <a:off x="0" y="0"/>
          <a:ext cx="0" cy="0"/>
          <a:chOff x="0" y="0"/>
          <a:chExt cx="0" cy="0"/>
        </a:xfrm>
      </p:grpSpPr>
      <p:sp>
        <p:nvSpPr>
          <p:cNvPr id="132" name="Google Shape;132;p32"/>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3" name="Google Shape;133;p3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34" name="Google Shape;134;p3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35" name="Google Shape;135;p32"/>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0" name="Shape 20"/>
        <p:cNvGrpSpPr/>
        <p:nvPr/>
      </p:nvGrpSpPr>
      <p:grpSpPr>
        <a:xfrm>
          <a:off x="0" y="0"/>
          <a:ext cx="0" cy="0"/>
          <a:chOff x="0" y="0"/>
          <a:chExt cx="0" cy="0"/>
        </a:xfrm>
      </p:grpSpPr>
      <p:sp>
        <p:nvSpPr>
          <p:cNvPr id="21" name="Google Shape;21;p5"/>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2" name="Google Shape;22;p5"/>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23" name="Google Shape;23;p5"/>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24" name="Google Shape;24;p5"/>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TITLE_1">
    <p:bg>
      <p:bgPr>
        <a:solidFill>
          <a:srgbClr val="262A33"/>
        </a:solidFill>
      </p:bgPr>
    </p:bg>
    <p:spTree>
      <p:nvGrpSpPr>
        <p:cNvPr id="25" name="Shape 25"/>
        <p:cNvGrpSpPr/>
        <p:nvPr/>
      </p:nvGrpSpPr>
      <p:grpSpPr>
        <a:xfrm>
          <a:off x="0" y="0"/>
          <a:ext cx="0" cy="0"/>
          <a:chOff x="0" y="0"/>
          <a:chExt cx="0" cy="0"/>
        </a:xfrm>
      </p:grpSpPr>
      <p:sp>
        <p:nvSpPr>
          <p:cNvPr id="26" name="Google Shape;26;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27" name="Google Shape;27;p6"/>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28" name="Google Shape;28;p6"/>
          <p:cNvPicPr preferRelativeResize="0"/>
          <p:nvPr/>
        </p:nvPicPr>
        <p:blipFill rotWithShape="1">
          <a:blip r:embed="rId3">
            <a:alphaModFix/>
          </a:blip>
          <a:srcRect b="-2272" l="-4222" r="-3757" t="-2439"/>
          <a:stretch/>
        </p:blipFill>
        <p:spPr>
          <a:xfrm rot="-5400000">
            <a:off x="7182681" y="3219806"/>
            <a:ext cx="2039601" cy="1978026"/>
          </a:xfrm>
          <a:prstGeom prst="rect">
            <a:avLst/>
          </a:prstGeom>
          <a:noFill/>
          <a:ln>
            <a:noFill/>
          </a:ln>
        </p:spPr>
      </p:pic>
      <p:sp>
        <p:nvSpPr>
          <p:cNvPr id="29" name="Google Shape;29;p6"/>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0" name="Google Shape;30;p6"/>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p15:guide id="1" pos="302">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p:cSld name="TITLE_ONLY_1">
    <p:bg>
      <p:bgPr>
        <a:solidFill>
          <a:srgbClr val="262A33"/>
        </a:solidFill>
      </p:bgPr>
    </p:bg>
    <p:spTree>
      <p:nvGrpSpPr>
        <p:cNvPr id="31" name="Shape 31"/>
        <p:cNvGrpSpPr/>
        <p:nvPr/>
      </p:nvGrpSpPr>
      <p:grpSpPr>
        <a:xfrm>
          <a:off x="0" y="0"/>
          <a:ext cx="0" cy="0"/>
          <a:chOff x="0" y="0"/>
          <a:chExt cx="0" cy="0"/>
        </a:xfrm>
      </p:grpSpPr>
      <p:pic>
        <p:nvPicPr>
          <p:cNvPr id="32" name="Google Shape;32;p7"/>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3" name="Google Shape;33;p7"/>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4" name="Google Shape;34;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5" name="Google Shape;35;p7"/>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TITLE_AND_BODY_1">
    <p:bg>
      <p:bgPr>
        <a:solidFill>
          <a:srgbClr val="262A33"/>
        </a:solidFill>
      </p:bgPr>
    </p:bg>
    <p:spTree>
      <p:nvGrpSpPr>
        <p:cNvPr id="36" name="Shape 36"/>
        <p:cNvGrpSpPr/>
        <p:nvPr/>
      </p:nvGrpSpPr>
      <p:grpSpPr>
        <a:xfrm>
          <a:off x="0" y="0"/>
          <a:ext cx="0" cy="0"/>
          <a:chOff x="0" y="0"/>
          <a:chExt cx="0" cy="0"/>
        </a:xfrm>
      </p:grpSpPr>
      <p:pic>
        <p:nvPicPr>
          <p:cNvPr id="37" name="Google Shape;37;p8"/>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8" name="Google Shape;38;p8"/>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9" name="Google Shape;39;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8"/>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SECTION_HEADER_1">
    <p:bg>
      <p:bgPr>
        <a:solidFill>
          <a:srgbClr val="262A33"/>
        </a:solidFill>
      </p:bgPr>
    </p:bg>
    <p:spTree>
      <p:nvGrpSpPr>
        <p:cNvPr id="41" name="Shape 41"/>
        <p:cNvGrpSpPr/>
        <p:nvPr/>
      </p:nvGrpSpPr>
      <p:grpSpPr>
        <a:xfrm>
          <a:off x="0" y="0"/>
          <a:ext cx="0" cy="0"/>
          <a:chOff x="0" y="0"/>
          <a:chExt cx="0" cy="0"/>
        </a:xfrm>
      </p:grpSpPr>
      <p:sp>
        <p:nvSpPr>
          <p:cNvPr id="42" name="Google Shape;42;p9"/>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43" name="Google Shape;43;p9"/>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4" name="Google Shape;44;p9"/>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45" name="Google Shape;45;p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6" name="Google Shape;46;p9"/>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_1">
    <p:bg>
      <p:bgPr>
        <a:solidFill>
          <a:srgbClr val="0543B3"/>
        </a:solidFill>
      </p:bgPr>
    </p:bg>
    <p:spTree>
      <p:nvGrpSpPr>
        <p:cNvPr id="47" name="Shape 47"/>
        <p:cNvGrpSpPr/>
        <p:nvPr/>
      </p:nvGrpSpPr>
      <p:grpSpPr>
        <a:xfrm>
          <a:off x="0" y="0"/>
          <a:ext cx="0" cy="0"/>
          <a:chOff x="0" y="0"/>
          <a:chExt cx="0" cy="0"/>
        </a:xfrm>
      </p:grpSpPr>
      <p:pic>
        <p:nvPicPr>
          <p:cNvPr id="48" name="Google Shape;48;p10"/>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9" name="Google Shape;49;p10"/>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0" name="Google Shape;50;p1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1" name="Google Shape;51;p10"/>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3.xml"/><Relationship Id="rId10" Type="http://schemas.openxmlformats.org/officeDocument/2006/relationships/slideLayout" Target="../slideLayouts/slideLayout30.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4" name="Shape 94"/>
        <p:cNvGrpSpPr/>
        <p:nvPr/>
      </p:nvGrpSpPr>
      <p:grpSpPr>
        <a:xfrm>
          <a:off x="0" y="0"/>
          <a:ext cx="0" cy="0"/>
          <a:chOff x="0" y="0"/>
          <a:chExt cx="0" cy="0"/>
        </a:xfrm>
      </p:grpSpPr>
      <p:sp>
        <p:nvSpPr>
          <p:cNvPr id="95" name="Google Shape;9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hyperlink" Target="http://www.youtube.com/watch?v=KL7V2A190ws" TargetMode="External"/><Relationship Id="rId4" Type="http://schemas.openxmlformats.org/officeDocument/2006/relationships/image" Target="../media/image1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6.xml"/><Relationship Id="rId3"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7.xml"/><Relationship Id="rId3"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8.xml"/><Relationship Id="rId3"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3"/>
          <p:cNvSpPr txBox="1"/>
          <p:nvPr>
            <p:ph type="ctrTitle"/>
          </p:nvPr>
        </p:nvSpPr>
        <p:spPr>
          <a:xfrm>
            <a:off x="266050" y="1193975"/>
            <a:ext cx="87990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lang="en-GB" sz="4800">
                <a:solidFill>
                  <a:schemeClr val="lt1"/>
                </a:solidFill>
                <a:latin typeface="Lato Black"/>
                <a:ea typeface="Lato Black"/>
                <a:cs typeface="Lato Black"/>
                <a:sym typeface="Lato Black"/>
              </a:rPr>
              <a:t>Financial Literacy Curriculum </a:t>
            </a:r>
            <a:endParaRPr b="1" i="0" sz="4800" u="none" cap="none" strike="noStrike">
              <a:solidFill>
                <a:schemeClr val="lt1"/>
              </a:solidFill>
              <a:latin typeface="Lato Black"/>
              <a:ea typeface="Lato Black"/>
              <a:cs typeface="Lato Black"/>
              <a:sym typeface="Lato Black"/>
            </a:endParaRPr>
          </a:p>
        </p:txBody>
      </p:sp>
      <p:sp>
        <p:nvSpPr>
          <p:cNvPr id="141" name="Google Shape;141;p33"/>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GB" sz="1000">
                <a:solidFill>
                  <a:schemeClr val="accent2"/>
                </a:solidFill>
                <a:latin typeface="Lato"/>
                <a:ea typeface="Lato"/>
                <a:cs typeface="Lato"/>
                <a:sym typeface="Lato"/>
              </a:rPr>
              <a:t>Year 7 Assembly</a:t>
            </a:r>
            <a:endParaRPr b="1" i="0" sz="1000" u="none" cap="none" strike="noStrike">
              <a:solidFill>
                <a:schemeClr val="accent2"/>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4"/>
          <p:cNvSpPr txBox="1"/>
          <p:nvPr/>
        </p:nvSpPr>
        <p:spPr>
          <a:xfrm>
            <a:off x="462399" y="403092"/>
            <a:ext cx="32625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600" u="none" cap="none" strike="noStrike">
                <a:solidFill>
                  <a:srgbClr val="FF8022"/>
                </a:solidFill>
                <a:latin typeface="Lato Black"/>
                <a:ea typeface="Lato Black"/>
                <a:cs typeface="Lato Black"/>
                <a:sym typeface="Lato Black"/>
              </a:rPr>
              <a:t>What is FLIC?</a:t>
            </a:r>
            <a:endParaRPr b="1" i="0" sz="3600" u="none" cap="none" strike="noStrike">
              <a:solidFill>
                <a:srgbClr val="FF8022"/>
              </a:solidFill>
              <a:latin typeface="Lato Black"/>
              <a:ea typeface="Lato Black"/>
              <a:cs typeface="Lato Black"/>
              <a:sym typeface="Lato Black"/>
            </a:endParaRPr>
          </a:p>
        </p:txBody>
      </p:sp>
      <p:sp>
        <p:nvSpPr>
          <p:cNvPr id="147" name="Google Shape;147;p34"/>
          <p:cNvSpPr txBox="1"/>
          <p:nvPr/>
        </p:nvSpPr>
        <p:spPr>
          <a:xfrm>
            <a:off x="462400" y="1189575"/>
            <a:ext cx="75273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b="0" i="0" lang="en-GB" sz="2600" u="none" cap="none" strike="noStrike">
                <a:solidFill>
                  <a:schemeClr val="lt1"/>
                </a:solidFill>
                <a:latin typeface="Lato Light"/>
                <a:ea typeface="Lato Light"/>
                <a:cs typeface="Lato Light"/>
                <a:sym typeface="Lato Light"/>
              </a:rPr>
              <a:t>The Financial Times news group has set up a charity</a:t>
            </a:r>
            <a:r>
              <a:rPr lang="en-GB" sz="2600">
                <a:solidFill>
                  <a:schemeClr val="lt1"/>
                </a:solidFill>
                <a:latin typeface="Lato Light"/>
                <a:ea typeface="Lato Light"/>
                <a:cs typeface="Lato Light"/>
                <a:sym typeface="Lato Light"/>
              </a:rPr>
              <a:t>, </a:t>
            </a:r>
            <a:r>
              <a:rPr b="0" i="0" lang="en-GB" sz="2600" u="none" cap="none" strike="noStrike">
                <a:solidFill>
                  <a:schemeClr val="lt1"/>
                </a:solidFill>
                <a:latin typeface="Lato Light"/>
                <a:ea typeface="Lato Light"/>
                <a:cs typeface="Lato Light"/>
                <a:sym typeface="Lato Light"/>
              </a:rPr>
              <a:t>Financial Literacy and Inclusion Campaign focused on </a:t>
            </a:r>
            <a:r>
              <a:rPr b="1" i="0" lang="en-GB" sz="2600" u="none" cap="none" strike="noStrike">
                <a:solidFill>
                  <a:schemeClr val="lt1"/>
                </a:solidFill>
                <a:latin typeface="Lato"/>
                <a:ea typeface="Lato"/>
                <a:cs typeface="Lato"/>
                <a:sym typeface="Lato"/>
              </a:rPr>
              <a:t>building up the financial knowledge and skills of everyone in the UK</a:t>
            </a:r>
            <a:r>
              <a:rPr b="0" i="0" lang="en-GB" sz="2600" u="none" cap="none" strike="noStrike">
                <a:solidFill>
                  <a:schemeClr val="lt1"/>
                </a:solidFill>
                <a:latin typeface="Lato Light"/>
                <a:ea typeface="Lato Light"/>
                <a:cs typeface="Lato Light"/>
                <a:sym typeface="Lato Light"/>
              </a:rPr>
              <a:t>, especially the people that don’t usually come across this information. </a:t>
            </a:r>
            <a:endParaRPr b="0" i="0" sz="2600" u="none" cap="none" strike="noStrike">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0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Flic have been working with Shoreditch Park to plan lessons that will improve your financial literacy.</a:t>
            </a:r>
            <a:endParaRPr sz="2600">
              <a:solidFill>
                <a:schemeClr val="lt1"/>
              </a:solidFill>
              <a:latin typeface="Lato Light"/>
              <a:ea typeface="Lato Light"/>
              <a:cs typeface="Lato Light"/>
              <a:sym typeface="Lato Light"/>
            </a:endParaRPr>
          </a:p>
        </p:txBody>
      </p:sp>
      <p:sp>
        <p:nvSpPr>
          <p:cNvPr id="148" name="Google Shape;148;p34"/>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49" name="Google Shape;149;p3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5"/>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155" name="Google Shape;155;p3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pic>
        <p:nvPicPr>
          <p:cNvPr descr="#Newsround #costofliving #costoflivinginuk #explainer &#10;&#10;Welcome to the official BBC Newsround YouTube channel. Subscribe here ➡️.➡️ ➡️  https://bit.ly/3bYidJ3&#10;&#10;You may have heard lots of people talking about the cost of living crisis.&#10;&#10;The UK has seen the cost of food, fuel and energy go up, but the amount of money people are earning from their jobs isn't rising to the same level.&#10;&#10;BBC journalist and presenter Sean Farrington has been answering some of your big questions about what's been going on.&#10;&#10;The cost of living crisis. It's been all over the news and everyone seems to be talking about it - but why?&#10;&#10;You may have heard grown-ups talking a lot more about the price of things or you might have noticed changes in your life because your family is trying to save money.&#10;&#10;At the moment, the cost of food, fuel and energy just keeps going up in the UK, but the amount of money people are earning from their jobs isn't rising to the same level.&#10;&#10;This is what people are calling the cost of living crisis.&#10;&#10;The rising cost of things is known as inflation.&#10;&#10;That's when, over time, prices rise and how much you can buy with your money falls, so people want to be paid more in wages, which means it costs companies more to pay people to make things, which then pushes up how much they cost to make and the prices rise... and so on.&#10;&#10;There are lots of different reasons why prices have risen.&#10;&#10;It's partly down to an increased demand for fossil fuels like oil and gas which has meant energy prices have gone up.&#10;&#10;We don't just need energy for our homes - businesses also need energy to make their products, heat up offices and transport goods.&#10;&#10;There have also been shortages of goods like building materials and computer chips, which has created problems in the supply chain.&#10;&#10;All of this means a bigger cost for businesses which is then passed onto the customers - us!&#10;&#10;What's being done to help?&#10;&#10;Every year the government announces something called a budget, setting out its plans for the country's money.&#10;&#10;But last week, a 'mini' budget was released to try and help us out with the cost of living.&#10;&#10;Chancellor Kwasi Kwarteng, who's in charge of the UK's money, also announced some of the biggest tax cuts in 50 years.&#10;&#10;Adults pay tax on money they earn, and on things you buy, like food and drink.&#10;&#10;Taxes are one way the government can raise money to pay for things.&#10;&#10;What was announced in the 'mini' budget?&#10;Income tax - the tax on the money someone earns - will be reduced, so people have to pay less of what they earn to the government.&#10;National Insurance - also a tax on the money someone earns - has also been reduced.&#10;People on benefits should expect a rise in what they receive from April next year.&#10;People's energy bills shouldn't be going up by as much and they'll get a discount from the government from October.&#10;&#10;he government hopes that these plans will stimulate growth in our economy - in other words, if people have more money, they'll go out and spend it, which will make businesses richer and if they have less to pay in tax, they'll share their money around more.&#10;&#10;But not everyone's convinced the government's plans will help.&#10;&#10;What are people saying about the plans?&#10;&#10;In order to pay for these tax cuts, the government is going to be borrowing money and not everyone agrees with this strategy.&#10;&#10;Economists - experts who study information on how a country or region makes and spends its money - have said the plans would help the richest in our society more than the poorest.&#10;&#10;The Institute for Fiscal Studies - an organisation of experts who research the economy - said there was a chance the government's plans could work, but that it was also a big risk.&#10;&#10;After the 'mini' budget was announced, the pound started to fall.&#10;&#10;The pound sterling is the currency we use in the UK to buy and sell things.&#10;&#10;When our currency is worth less, it gets more expensive to buy from other countries.&#10;&#10;Please visit www.bbc.co.uk/newsround/13865002 for tips about what to do if you are feeling sad about what you've seen, heard or read.&#10;&#10;We have everything for an inquisitive mind – do you want to know what’s going on in the world? Complex stories explained in a way that makes sense to you? Well, you’re in the right place! &#10;&#10;At Newsround we bring you news stories which are affecting you and hear your opinion, the latest trends, movie reviews and what you’re doing to help each other and the environment. Want top tips on the latest video games? Want to know more about what’s going on in the world of sport and music? Then you’re in the right place.  &#10;&#10;Why not sit back, enjoy and don’t forget to subscribe so you never miss one of our videos.&#10;&#10;To watch the daily bulletins head to the BBC iPlayer and to get involved with votes and have your say on a news story head over to the Newsround website ➡️ https://www.bbc.co.uk/newsround&#10;&#10;For daily news bulletins visit the BBC iPlayer ➡️ https://www.bbc.co.uk/iplayer/episodes/b006mdbc/newsround" id="156" name="Google Shape;156;p35" title="Cost of Living Crisis: YOUR Questions Answered | Newsround">
            <a:hlinkClick r:id="rId3"/>
          </p:cNvPr>
          <p:cNvPicPr preferRelativeResize="0"/>
          <p:nvPr/>
        </p:nvPicPr>
        <p:blipFill>
          <a:blip r:embed="rId4">
            <a:alphaModFix/>
          </a:blip>
          <a:stretch>
            <a:fillRect/>
          </a:stretch>
        </p:blipFill>
        <p:spPr>
          <a:xfrm>
            <a:off x="1982725" y="1184300"/>
            <a:ext cx="4572000" cy="3429000"/>
          </a:xfrm>
          <a:prstGeom prst="rect">
            <a:avLst/>
          </a:prstGeom>
          <a:noFill/>
          <a:ln cap="flat" cmpd="sng" w="28575">
            <a:solidFill>
              <a:schemeClr val="accent2"/>
            </a:solidFill>
            <a:prstDash val="solid"/>
            <a:round/>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6"/>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162" name="Google Shape;162;p36"/>
          <p:cNvSpPr txBox="1"/>
          <p:nvPr/>
        </p:nvSpPr>
        <p:spPr>
          <a:xfrm>
            <a:off x="467425" y="1198800"/>
            <a:ext cx="83859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have been hearing about the cost of living in the news.</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Due to national and international changes, many families are experiencing difficulties with their finances. </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2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want to make sure that you are equipped with the knowledge and skills that can help you to prepare and protect yourself financially in the future.</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2600">
              <a:solidFill>
                <a:schemeClr val="lt1"/>
              </a:solidFill>
              <a:latin typeface="Lato Light"/>
              <a:ea typeface="Lato Light"/>
              <a:cs typeface="Lato Light"/>
              <a:sym typeface="Lato Light"/>
            </a:endParaRPr>
          </a:p>
        </p:txBody>
      </p:sp>
      <p:sp>
        <p:nvSpPr>
          <p:cNvPr id="163" name="Google Shape;163;p3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7"/>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200" u="none" cap="none" strike="noStrike">
                <a:solidFill>
                  <a:srgbClr val="FF8022"/>
                </a:solidFill>
                <a:latin typeface="Lato"/>
                <a:ea typeface="Lato"/>
                <a:cs typeface="Lato"/>
                <a:sym typeface="Lato"/>
              </a:rPr>
              <a:t>Having a respectful learning environment</a:t>
            </a:r>
            <a:endParaRPr b="1" i="0" sz="3200" u="none" cap="none" strike="noStrike">
              <a:solidFill>
                <a:srgbClr val="FF8022"/>
              </a:solidFill>
              <a:latin typeface="Lato"/>
              <a:ea typeface="Lato"/>
              <a:cs typeface="Lato"/>
              <a:sym typeface="Lato"/>
            </a:endParaRPr>
          </a:p>
        </p:txBody>
      </p:sp>
      <p:sp>
        <p:nvSpPr>
          <p:cNvPr id="169" name="Google Shape;169;p37"/>
          <p:cNvSpPr txBox="1"/>
          <p:nvPr/>
        </p:nvSpPr>
        <p:spPr>
          <a:xfrm>
            <a:off x="234450" y="2388925"/>
            <a:ext cx="86751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listen to each other respectfully</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avoid making judgements or assumptions about others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comment on what has been said, not the person who has said it</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won’t put anyone on the spot and we have the right to pass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not share personal stories or ask personal questions</a:t>
            </a:r>
            <a:endParaRPr i="1" sz="1600" u="none" cap="none" strike="noStrike">
              <a:solidFill>
                <a:schemeClr val="accent2"/>
              </a:solidFill>
              <a:latin typeface="Lato"/>
              <a:ea typeface="Lato"/>
              <a:cs typeface="Lato"/>
              <a:sym typeface="Lato"/>
            </a:endParaRPr>
          </a:p>
        </p:txBody>
      </p:sp>
      <p:sp>
        <p:nvSpPr>
          <p:cNvPr id="170" name="Google Shape;170;p3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71" name="Google Shape;171;p37"/>
          <p:cNvSpPr txBox="1"/>
          <p:nvPr/>
        </p:nvSpPr>
        <p:spPr>
          <a:xfrm>
            <a:off x="325300" y="1149813"/>
            <a:ext cx="8351400" cy="11697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GB" sz="1600">
                <a:solidFill>
                  <a:schemeClr val="accent1"/>
                </a:solidFill>
                <a:latin typeface="Lato"/>
                <a:ea typeface="Lato"/>
                <a:cs typeface="Lato"/>
                <a:sym typeface="Lato"/>
              </a:rPr>
              <a:t>Money is a very personal topic. People have different values about money and this might be influenced by their circumstances. During your financial literacy lessons, there are some important expectations for keeping our </a:t>
            </a:r>
            <a:r>
              <a:rPr lang="en-GB" sz="1600">
                <a:solidFill>
                  <a:schemeClr val="accent1"/>
                </a:solidFill>
                <a:latin typeface="Lato"/>
                <a:ea typeface="Lato"/>
                <a:cs typeface="Lato"/>
                <a:sym typeface="Lato"/>
              </a:rPr>
              <a:t>learning</a:t>
            </a:r>
            <a:r>
              <a:rPr lang="en-GB" sz="1600">
                <a:solidFill>
                  <a:schemeClr val="accent1"/>
                </a:solidFill>
                <a:latin typeface="Lato"/>
                <a:ea typeface="Lato"/>
                <a:cs typeface="Lato"/>
                <a:sym typeface="Lato"/>
              </a:rPr>
              <a:t> environment safe and respectful. </a:t>
            </a:r>
            <a:endParaRPr sz="1600">
              <a:solidFill>
                <a:schemeClr val="accent1"/>
              </a:solidFill>
              <a:latin typeface="Lato"/>
              <a:ea typeface="Lato"/>
              <a:cs typeface="Lato"/>
              <a:sym typeface="Lato"/>
            </a:endParaRPr>
          </a:p>
          <a:p>
            <a:pPr indent="0" lvl="0" marL="0" rtl="0" algn="l">
              <a:spcBef>
                <a:spcPts val="0"/>
              </a:spcBef>
              <a:spcAft>
                <a:spcPts val="0"/>
              </a:spcAft>
              <a:buNone/>
            </a:pPr>
            <a:r>
              <a:rPr lang="en-GB" sz="1600">
                <a:solidFill>
                  <a:schemeClr val="accent1"/>
                </a:solidFill>
                <a:latin typeface="Lato"/>
                <a:ea typeface="Lato"/>
                <a:cs typeface="Lato"/>
                <a:sym typeface="Lato"/>
              </a:rPr>
              <a:t>In every lesson; </a:t>
            </a:r>
            <a:endParaRPr sz="1600">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pic>
        <p:nvPicPr>
          <p:cNvPr id="176" name="Google Shape;176;p38"/>
          <p:cNvPicPr preferRelativeResize="0"/>
          <p:nvPr/>
        </p:nvPicPr>
        <p:blipFill>
          <a:blip r:embed="rId3">
            <a:alphaModFix/>
          </a:blip>
          <a:stretch>
            <a:fillRect/>
          </a:stretch>
        </p:blipFill>
        <p:spPr>
          <a:xfrm>
            <a:off x="83425" y="1433350"/>
            <a:ext cx="2961300" cy="2961300"/>
          </a:xfrm>
          <a:prstGeom prst="rect">
            <a:avLst/>
          </a:prstGeom>
          <a:noFill/>
          <a:ln>
            <a:noFill/>
          </a:ln>
        </p:spPr>
      </p:pic>
      <p:sp>
        <p:nvSpPr>
          <p:cNvPr id="177" name="Google Shape;177;p38"/>
          <p:cNvSpPr txBox="1"/>
          <p:nvPr/>
        </p:nvSpPr>
        <p:spPr>
          <a:xfrm>
            <a:off x="3941375" y="1783500"/>
            <a:ext cx="4936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78" name="Google Shape;178;p38"/>
          <p:cNvSpPr txBox="1"/>
          <p:nvPr/>
        </p:nvSpPr>
        <p:spPr>
          <a:xfrm>
            <a:off x="2956025" y="1344675"/>
            <a:ext cx="60402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2200">
                <a:solidFill>
                  <a:schemeClr val="accent2"/>
                </a:solidFill>
                <a:latin typeface="Lato"/>
                <a:ea typeface="Lato"/>
                <a:cs typeface="Lato"/>
                <a:sym typeface="Lato"/>
              </a:rPr>
              <a:t>Every child should have a laptop. Do you agree?</a:t>
            </a:r>
            <a:endParaRPr b="1" sz="2200">
              <a:solidFill>
                <a:schemeClr val="accent2"/>
              </a:solidFill>
              <a:latin typeface="Lato"/>
              <a:ea typeface="Lato"/>
              <a:cs typeface="Lato"/>
              <a:sym typeface="Lato"/>
            </a:endParaRPr>
          </a:p>
        </p:txBody>
      </p:sp>
      <p:sp>
        <p:nvSpPr>
          <p:cNvPr id="179" name="Google Shape;179;p38"/>
          <p:cNvSpPr txBox="1"/>
          <p:nvPr/>
        </p:nvSpPr>
        <p:spPr>
          <a:xfrm>
            <a:off x="3044725" y="2004025"/>
            <a:ext cx="5572800" cy="1477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800">
                <a:solidFill>
                  <a:schemeClr val="accent1"/>
                </a:solidFill>
                <a:latin typeface="Lato"/>
                <a:ea typeface="Lato"/>
                <a:cs typeface="Lato"/>
                <a:sym typeface="Lato"/>
              </a:rPr>
              <a:t>You have two minutes to discuss your opinion with the person next to you. </a:t>
            </a:r>
            <a:endParaRPr sz="1800">
              <a:solidFill>
                <a:schemeClr val="accent1"/>
              </a:solidFill>
              <a:latin typeface="Lato"/>
              <a:ea typeface="Lato"/>
              <a:cs typeface="Lato"/>
              <a:sym typeface="Lato"/>
            </a:endParaRPr>
          </a:p>
          <a:p>
            <a:pPr indent="0" lvl="0" marL="0" rtl="0" algn="ctr">
              <a:spcBef>
                <a:spcPts val="0"/>
              </a:spcBef>
              <a:spcAft>
                <a:spcPts val="0"/>
              </a:spcAft>
              <a:buNone/>
            </a:pPr>
            <a:r>
              <a:t/>
            </a:r>
            <a:endParaRPr sz="1200">
              <a:solidFill>
                <a:schemeClr val="accent1"/>
              </a:solidFill>
              <a:latin typeface="Lato"/>
              <a:ea typeface="Lato"/>
              <a:cs typeface="Lato"/>
              <a:sym typeface="Lato"/>
            </a:endParaRPr>
          </a:p>
          <a:p>
            <a:pPr indent="0" lvl="0" marL="0" rtl="0" algn="ctr">
              <a:spcBef>
                <a:spcPts val="0"/>
              </a:spcBef>
              <a:spcAft>
                <a:spcPts val="0"/>
              </a:spcAft>
              <a:buNone/>
            </a:pPr>
            <a:r>
              <a:rPr lang="en-GB" sz="1800">
                <a:solidFill>
                  <a:schemeClr val="accent1"/>
                </a:solidFill>
                <a:latin typeface="Lato"/>
                <a:ea typeface="Lato"/>
                <a:cs typeface="Lato"/>
                <a:sym typeface="Lato"/>
              </a:rPr>
              <a:t>You must give a reason to support your argument. Even better if you have examples.</a:t>
            </a:r>
            <a:endParaRPr sz="1800">
              <a:solidFill>
                <a:schemeClr val="accent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pic>
        <p:nvPicPr>
          <p:cNvPr id="184" name="Google Shape;184;p39"/>
          <p:cNvPicPr preferRelativeResize="0"/>
          <p:nvPr/>
        </p:nvPicPr>
        <p:blipFill>
          <a:blip r:embed="rId3">
            <a:alphaModFix/>
          </a:blip>
          <a:stretch>
            <a:fillRect/>
          </a:stretch>
        </p:blipFill>
        <p:spPr>
          <a:xfrm>
            <a:off x="-54525" y="1775425"/>
            <a:ext cx="2527725" cy="2527725"/>
          </a:xfrm>
          <a:prstGeom prst="rect">
            <a:avLst/>
          </a:prstGeom>
          <a:noFill/>
          <a:ln>
            <a:noFill/>
          </a:ln>
        </p:spPr>
      </p:pic>
      <p:sp>
        <p:nvSpPr>
          <p:cNvPr id="185" name="Google Shape;185;p39"/>
          <p:cNvSpPr txBox="1"/>
          <p:nvPr/>
        </p:nvSpPr>
        <p:spPr>
          <a:xfrm>
            <a:off x="2564525" y="1076675"/>
            <a:ext cx="60402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2200">
                <a:solidFill>
                  <a:schemeClr val="accent2"/>
                </a:solidFill>
                <a:latin typeface="Lato"/>
                <a:ea typeface="Lato"/>
                <a:cs typeface="Lato"/>
                <a:sym typeface="Lato"/>
              </a:rPr>
              <a:t>Every child should have a laptop. Do you agree?</a:t>
            </a:r>
            <a:endParaRPr b="1" sz="2200">
              <a:solidFill>
                <a:schemeClr val="accent2"/>
              </a:solidFill>
              <a:latin typeface="Lato"/>
              <a:ea typeface="Lato"/>
              <a:cs typeface="Lato"/>
              <a:sym typeface="Lato"/>
            </a:endParaRPr>
          </a:p>
        </p:txBody>
      </p:sp>
      <p:sp>
        <p:nvSpPr>
          <p:cNvPr id="186" name="Google Shape;186;p39"/>
          <p:cNvSpPr txBox="1"/>
          <p:nvPr/>
        </p:nvSpPr>
        <p:spPr>
          <a:xfrm>
            <a:off x="2384525" y="1599875"/>
            <a:ext cx="6400200" cy="2862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600">
                <a:solidFill>
                  <a:schemeClr val="accent1"/>
                </a:solidFill>
                <a:latin typeface="Lato"/>
                <a:ea typeface="Lato"/>
                <a:cs typeface="Lato"/>
                <a:sym typeface="Lato"/>
              </a:rPr>
              <a:t>Some people would say that a laptop is a luxury or a </a:t>
            </a:r>
            <a:r>
              <a:rPr b="1" lang="en-GB" sz="1600">
                <a:solidFill>
                  <a:schemeClr val="accent1"/>
                </a:solidFill>
                <a:latin typeface="Lato"/>
                <a:ea typeface="Lato"/>
                <a:cs typeface="Lato"/>
                <a:sym typeface="Lato"/>
              </a:rPr>
              <a:t>want </a:t>
            </a:r>
            <a:r>
              <a:rPr lang="en-GB" sz="1600">
                <a:solidFill>
                  <a:schemeClr val="accent1"/>
                </a:solidFill>
                <a:latin typeface="Lato"/>
                <a:ea typeface="Lato"/>
                <a:cs typeface="Lato"/>
                <a:sym typeface="Lato"/>
              </a:rPr>
              <a:t>and you can live without one.</a:t>
            </a:r>
            <a:endParaRPr sz="1600">
              <a:solidFill>
                <a:schemeClr val="accent1"/>
              </a:solidFill>
              <a:latin typeface="Lato"/>
              <a:ea typeface="Lato"/>
              <a:cs typeface="Lato"/>
              <a:sym typeface="Lato"/>
            </a:endParaRPr>
          </a:p>
          <a:p>
            <a:pPr indent="0" lvl="0" marL="0" rtl="0" algn="ctr">
              <a:spcBef>
                <a:spcPts val="0"/>
              </a:spcBef>
              <a:spcAft>
                <a:spcPts val="0"/>
              </a:spcAft>
              <a:buNone/>
            </a:pPr>
            <a:r>
              <a:t/>
            </a:r>
            <a:endParaRPr sz="1000">
              <a:solidFill>
                <a:schemeClr val="accent1"/>
              </a:solidFill>
              <a:latin typeface="Lato"/>
              <a:ea typeface="Lato"/>
              <a:cs typeface="Lato"/>
              <a:sym typeface="Lato"/>
            </a:endParaRPr>
          </a:p>
          <a:p>
            <a:pPr indent="0" lvl="0" marL="0" rtl="0" algn="ctr">
              <a:spcBef>
                <a:spcPts val="0"/>
              </a:spcBef>
              <a:spcAft>
                <a:spcPts val="0"/>
              </a:spcAft>
              <a:buNone/>
            </a:pPr>
            <a:r>
              <a:rPr lang="en-GB" sz="1600">
                <a:solidFill>
                  <a:schemeClr val="accent1"/>
                </a:solidFill>
                <a:latin typeface="Lato"/>
                <a:ea typeface="Lato"/>
                <a:cs typeface="Lato"/>
                <a:sym typeface="Lato"/>
              </a:rPr>
              <a:t>Other people </a:t>
            </a:r>
            <a:r>
              <a:rPr lang="en-GB" sz="1600">
                <a:solidFill>
                  <a:schemeClr val="accent1"/>
                </a:solidFill>
                <a:latin typeface="Lato"/>
                <a:ea typeface="Lato"/>
                <a:cs typeface="Lato"/>
                <a:sym typeface="Lato"/>
              </a:rPr>
              <a:t>would say that a laptop is a </a:t>
            </a:r>
            <a:r>
              <a:rPr b="1" lang="en-GB" sz="1600">
                <a:solidFill>
                  <a:schemeClr val="accent1"/>
                </a:solidFill>
                <a:latin typeface="Lato"/>
                <a:ea typeface="Lato"/>
                <a:cs typeface="Lato"/>
                <a:sym typeface="Lato"/>
              </a:rPr>
              <a:t>need</a:t>
            </a:r>
            <a:r>
              <a:rPr lang="en-GB" sz="1600">
                <a:solidFill>
                  <a:schemeClr val="accent1"/>
                </a:solidFill>
                <a:latin typeface="Lato"/>
                <a:ea typeface="Lato"/>
                <a:cs typeface="Lato"/>
                <a:sym typeface="Lato"/>
              </a:rPr>
              <a:t>, especially after 2020 where we had to adapt to the pandemic and learn and work from home.</a:t>
            </a:r>
            <a:endParaRPr sz="1600">
              <a:solidFill>
                <a:schemeClr val="accent1"/>
              </a:solidFill>
              <a:latin typeface="Lato"/>
              <a:ea typeface="Lato"/>
              <a:cs typeface="Lato"/>
              <a:sym typeface="Lato"/>
            </a:endParaRPr>
          </a:p>
          <a:p>
            <a:pPr indent="0" lvl="0" marL="0" rtl="0" algn="ctr">
              <a:spcBef>
                <a:spcPts val="0"/>
              </a:spcBef>
              <a:spcAft>
                <a:spcPts val="0"/>
              </a:spcAft>
              <a:buNone/>
            </a:pPr>
            <a:r>
              <a:t/>
            </a:r>
            <a:endParaRPr sz="1000">
              <a:solidFill>
                <a:schemeClr val="accent1"/>
              </a:solidFill>
              <a:latin typeface="Lato"/>
              <a:ea typeface="Lato"/>
              <a:cs typeface="Lato"/>
              <a:sym typeface="Lato"/>
            </a:endParaRPr>
          </a:p>
          <a:p>
            <a:pPr indent="0" lvl="0" marL="0" rtl="0" algn="ctr">
              <a:spcBef>
                <a:spcPts val="0"/>
              </a:spcBef>
              <a:spcAft>
                <a:spcPts val="0"/>
              </a:spcAft>
              <a:buNone/>
            </a:pPr>
            <a:r>
              <a:rPr lang="en-GB" sz="1600">
                <a:solidFill>
                  <a:schemeClr val="accent2"/>
                </a:solidFill>
                <a:latin typeface="Lato"/>
                <a:ea typeface="Lato"/>
                <a:cs typeface="Lato"/>
                <a:sym typeface="Lato"/>
              </a:rPr>
              <a:t>How does this link to money? </a:t>
            </a:r>
            <a:r>
              <a:rPr lang="en-GB" sz="1600">
                <a:solidFill>
                  <a:schemeClr val="accent1"/>
                </a:solidFill>
                <a:latin typeface="Lato"/>
                <a:ea typeface="Lato"/>
                <a:cs typeface="Lato"/>
                <a:sym typeface="Lato"/>
              </a:rPr>
              <a:t>Knowing the difference between a need and a want is one of the first steps to thinking about how you can spend your money wisely. </a:t>
            </a:r>
            <a:endParaRPr sz="1600">
              <a:solidFill>
                <a:schemeClr val="accent1"/>
              </a:solidFill>
              <a:latin typeface="Lato"/>
              <a:ea typeface="Lato"/>
              <a:cs typeface="Lato"/>
              <a:sym typeface="Lato"/>
            </a:endParaRPr>
          </a:p>
          <a:p>
            <a:pPr indent="0" lvl="0" marL="0" rtl="0" algn="ctr">
              <a:spcBef>
                <a:spcPts val="0"/>
              </a:spcBef>
              <a:spcAft>
                <a:spcPts val="0"/>
              </a:spcAft>
              <a:buNone/>
            </a:pPr>
            <a:r>
              <a:t/>
            </a:r>
            <a:endParaRPr sz="1000">
              <a:solidFill>
                <a:schemeClr val="accent1"/>
              </a:solidFill>
              <a:latin typeface="Lato"/>
              <a:ea typeface="Lato"/>
              <a:cs typeface="Lato"/>
              <a:sym typeface="Lato"/>
            </a:endParaRPr>
          </a:p>
          <a:p>
            <a:pPr indent="0" lvl="0" marL="0" rtl="0" algn="ctr">
              <a:spcBef>
                <a:spcPts val="0"/>
              </a:spcBef>
              <a:spcAft>
                <a:spcPts val="0"/>
              </a:spcAft>
              <a:buNone/>
            </a:pPr>
            <a:r>
              <a:rPr lang="en-GB" sz="1600">
                <a:solidFill>
                  <a:schemeClr val="accent1"/>
                </a:solidFill>
                <a:latin typeface="Lato"/>
                <a:ea typeface="Lato"/>
                <a:cs typeface="Lato"/>
                <a:sym typeface="Lato"/>
              </a:rPr>
              <a:t>This will be  the topic of your first financial literacy lessons.</a:t>
            </a:r>
            <a:endParaRPr sz="1600">
              <a:solidFill>
                <a:schemeClr val="accent1"/>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40"/>
          <p:cNvSpPr txBox="1"/>
          <p:nvPr/>
        </p:nvSpPr>
        <p:spPr>
          <a:xfrm>
            <a:off x="187400" y="213825"/>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What will you be learning?</a:t>
            </a:r>
            <a:endParaRPr b="1" i="0" sz="3200" u="none" cap="none" strike="noStrike">
              <a:solidFill>
                <a:srgbClr val="FF8022"/>
              </a:solidFill>
              <a:latin typeface="Lato"/>
              <a:ea typeface="Lato"/>
              <a:cs typeface="Lato"/>
              <a:sym typeface="Lato"/>
            </a:endParaRPr>
          </a:p>
        </p:txBody>
      </p:sp>
      <p:sp>
        <p:nvSpPr>
          <p:cNvPr id="192" name="Google Shape;192;p40"/>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93" name="Google Shape;193;p40"/>
          <p:cNvSpPr txBox="1"/>
          <p:nvPr/>
        </p:nvSpPr>
        <p:spPr>
          <a:xfrm>
            <a:off x="1840350" y="1549825"/>
            <a:ext cx="57456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1"/>
                </a:solidFill>
                <a:latin typeface="Lato"/>
                <a:ea typeface="Lato"/>
                <a:cs typeface="Lato"/>
                <a:sym typeface="Lato"/>
              </a:rPr>
              <a:t>How to look after your monthly money</a:t>
            </a:r>
            <a:endParaRPr sz="2200">
              <a:solidFill>
                <a:schemeClr val="accent1"/>
              </a:solidFill>
            </a:endParaRPr>
          </a:p>
        </p:txBody>
      </p:sp>
      <p:graphicFrame>
        <p:nvGraphicFramePr>
          <p:cNvPr id="194" name="Google Shape;194;p40"/>
          <p:cNvGraphicFramePr/>
          <p:nvPr/>
        </p:nvGraphicFramePr>
        <p:xfrm>
          <a:off x="321825" y="2247700"/>
          <a:ext cx="3000000" cy="3000000"/>
        </p:xfrm>
        <a:graphic>
          <a:graphicData uri="http://schemas.openxmlformats.org/drawingml/2006/table">
            <a:tbl>
              <a:tblPr>
                <a:noFill/>
                <a:tableStyleId>{5D376E0F-AF71-499A-BC62-3EAC33D1914F}</a:tableStyleId>
              </a:tblPr>
              <a:tblGrid>
                <a:gridCol w="1403575"/>
                <a:gridCol w="1403575"/>
                <a:gridCol w="1403575"/>
                <a:gridCol w="1403575"/>
                <a:gridCol w="1403575"/>
                <a:gridCol w="1403575"/>
              </a:tblGrid>
              <a:tr h="380625">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1</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2</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3</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4</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5</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600" u="none" cap="none" strike="noStrike">
                          <a:solidFill>
                            <a:schemeClr val="lt1"/>
                          </a:solidFill>
                          <a:latin typeface="Lato"/>
                          <a:ea typeface="Lato"/>
                          <a:cs typeface="Lato"/>
                          <a:sym typeface="Lato"/>
                        </a:rPr>
                        <a:t>Session 6</a:t>
                      </a:r>
                      <a:endParaRPr b="1" sz="1600" u="none" cap="none" strike="noStrike">
                        <a:solidFill>
                          <a:schemeClr val="lt1"/>
                        </a:solidFill>
                        <a:latin typeface="Lato"/>
                        <a:ea typeface="Lato"/>
                        <a:cs typeface="Lato"/>
                        <a:sym typeface="Lato"/>
                      </a:endParaRPr>
                    </a:p>
                  </a:txBody>
                  <a:tcPr marT="91425" marB="91425" marR="91425" marL="91425">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chemeClr val="accent2"/>
                    </a:solidFill>
                  </a:tcPr>
                </a:tc>
              </a:tr>
              <a:tr h="1162175">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FF8022"/>
                          </a:solidFill>
                          <a:latin typeface="Lato"/>
                          <a:ea typeface="Lato"/>
                          <a:cs typeface="Lato"/>
                          <a:sym typeface="Lato"/>
                        </a:rPr>
                        <a:t>Spending decisions</a:t>
                      </a:r>
                      <a:endParaRPr sz="1400" u="none" cap="none" strike="noStrike">
                        <a:solidFill>
                          <a:srgbClr val="FF8022"/>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262A33"/>
                          </a:solidFill>
                          <a:latin typeface="Lato"/>
                          <a:ea typeface="Lato"/>
                          <a:cs typeface="Lato"/>
                          <a:sym typeface="Lato"/>
                        </a:rPr>
                        <a:t>How to budget</a:t>
                      </a:r>
                      <a:endParaRPr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262A33"/>
                          </a:solidFill>
                          <a:latin typeface="Lato"/>
                          <a:ea typeface="Lato"/>
                          <a:cs typeface="Lato"/>
                          <a:sym typeface="Lato"/>
                        </a:rPr>
                        <a:t>Getting a job</a:t>
                      </a:r>
                      <a:endParaRPr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262A33"/>
                          </a:solidFill>
                          <a:latin typeface="Lato"/>
                          <a:ea typeface="Lato"/>
                          <a:cs typeface="Lato"/>
                          <a:sym typeface="Lato"/>
                        </a:rPr>
                        <a:t>The impact of inflation</a:t>
                      </a:r>
                      <a:endParaRPr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262A33"/>
                          </a:solidFill>
                          <a:latin typeface="Lato"/>
                          <a:ea typeface="Lato"/>
                          <a:cs typeface="Lato"/>
                          <a:sym typeface="Lato"/>
                        </a:rPr>
                        <a:t>Being a critical consumer</a:t>
                      </a:r>
                      <a:endParaRPr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rgbClr val="262A33"/>
                          </a:solidFill>
                          <a:latin typeface="Lato"/>
                          <a:ea typeface="Lato"/>
                          <a:cs typeface="Lato"/>
                          <a:sym typeface="Lato"/>
                        </a:rPr>
                        <a:t>Decision making task- Budgeting for a holiday</a:t>
                      </a:r>
                      <a:endParaRPr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r>
            </a:tbl>
          </a:graphicData>
        </a:graphic>
      </p:graphicFrame>
      <p:sp>
        <p:nvSpPr>
          <p:cNvPr id="195" name="Google Shape;195;p40"/>
          <p:cNvSpPr txBox="1"/>
          <p:nvPr/>
        </p:nvSpPr>
        <p:spPr>
          <a:xfrm>
            <a:off x="152400" y="1029338"/>
            <a:ext cx="8897700" cy="5232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GB" sz="2200">
                <a:solidFill>
                  <a:schemeClr val="accent1"/>
                </a:solidFill>
                <a:latin typeface="Lato"/>
                <a:ea typeface="Lato"/>
                <a:cs typeface="Lato"/>
                <a:sym typeface="Lato"/>
              </a:rPr>
              <a:t>You will have six lessons on how to make financial decisions</a:t>
            </a:r>
            <a:endParaRPr sz="1000">
              <a:solidFill>
                <a:schemeClr val="accent1"/>
              </a:solidFill>
              <a:latin typeface="Lato"/>
              <a:ea typeface="Lato"/>
              <a:cs typeface="Lato"/>
              <a:sym typeface="Lato"/>
            </a:endParaRPr>
          </a:p>
        </p:txBody>
      </p:sp>
      <p:pic>
        <p:nvPicPr>
          <p:cNvPr id="196" name="Google Shape;196;p40"/>
          <p:cNvPicPr preferRelativeResize="0"/>
          <p:nvPr/>
        </p:nvPicPr>
        <p:blipFill>
          <a:blip r:embed="rId3">
            <a:alphaModFix/>
          </a:blip>
          <a:stretch>
            <a:fillRect/>
          </a:stretch>
        </p:blipFill>
        <p:spPr>
          <a:xfrm>
            <a:off x="2196475" y="4391675"/>
            <a:ext cx="473700" cy="473700"/>
          </a:xfrm>
          <a:prstGeom prst="rect">
            <a:avLst/>
          </a:prstGeom>
          <a:noFill/>
          <a:ln>
            <a:noFill/>
          </a:ln>
        </p:spPr>
      </p:pic>
      <p:sp>
        <p:nvSpPr>
          <p:cNvPr id="197" name="Google Shape;197;p40"/>
          <p:cNvSpPr txBox="1"/>
          <p:nvPr/>
        </p:nvSpPr>
        <p:spPr>
          <a:xfrm>
            <a:off x="2436450" y="4366925"/>
            <a:ext cx="41922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1"/>
                </a:solidFill>
                <a:latin typeface="Lato"/>
                <a:ea typeface="Lato"/>
                <a:cs typeface="Lato"/>
                <a:sym typeface="Lato"/>
              </a:rPr>
              <a:t>Don’t forget your calculator!</a:t>
            </a:r>
            <a:endParaRPr sz="2200">
              <a:solidFill>
                <a:schemeClr val="accen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