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y="5143500" cx="9144000"/>
  <p:notesSz cx="6858000" cy="9144000"/>
  <p:embeddedFontLst>
    <p:embeddedFont>
      <p:font typeface="Roboto"/>
      <p:regular r:id="rId50"/>
      <p:bold r:id="rId51"/>
      <p:italic r:id="rId52"/>
      <p:boldItalic r:id="rId53"/>
    </p:embeddedFont>
    <p:embeddedFont>
      <p:font typeface="Lato"/>
      <p:regular r:id="rId54"/>
      <p:bold r:id="rId55"/>
      <p:italic r:id="rId56"/>
      <p:boldItalic r:id="rId57"/>
    </p:embeddedFont>
    <p:embeddedFont>
      <p:font typeface="Lato Light"/>
      <p:regular r:id="rId58"/>
      <p:bold r:id="rId59"/>
      <p:italic r:id="rId60"/>
      <p:boldItalic r:id="rId61"/>
    </p:embeddedFont>
    <p:embeddedFont>
      <p:font typeface="Lato Black"/>
      <p:bold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4" roundtripDataSignature="AMtx7misUzDZHHpbNrfaV0zSp48MkopA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A54307-2CCB-4E77-B9C4-12DAD65D540C}">
  <a:tblStyle styleId="{EAA54307-2CCB-4E77-B9C4-12DAD65D540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86A008D-3256-494C-8E88-43D1569013E3}"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LatoBlack-bold.fntdata"/><Relationship Id="rId61" Type="http://schemas.openxmlformats.org/officeDocument/2006/relationships/font" Target="fonts/LatoLight-boldItalic.fntdata"/><Relationship Id="rId20" Type="http://schemas.openxmlformats.org/officeDocument/2006/relationships/slide" Target="slides/slide13.xml"/><Relationship Id="rId64" Type="http://customschemas.google.com/relationships/presentationmetadata" Target="metadata"/><Relationship Id="rId63" Type="http://schemas.openxmlformats.org/officeDocument/2006/relationships/font" Target="fonts/LatoBlack-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LatoLight-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4.xml"/><Relationship Id="rId55" Type="http://schemas.openxmlformats.org/officeDocument/2006/relationships/font" Target="fonts/Lato-bold.fntdata"/><Relationship Id="rId10" Type="http://schemas.openxmlformats.org/officeDocument/2006/relationships/slide" Target="slides/slide3.xml"/><Relationship Id="rId54" Type="http://schemas.openxmlformats.org/officeDocument/2006/relationships/font" Target="fonts/Lato-regular.fntdata"/><Relationship Id="rId13" Type="http://schemas.openxmlformats.org/officeDocument/2006/relationships/slide" Target="slides/slide6.xml"/><Relationship Id="rId57" Type="http://schemas.openxmlformats.org/officeDocument/2006/relationships/font" Target="fonts/Lato-boldItalic.fntdata"/><Relationship Id="rId12" Type="http://schemas.openxmlformats.org/officeDocument/2006/relationships/slide" Target="slides/slide5.xml"/><Relationship Id="rId56" Type="http://schemas.openxmlformats.org/officeDocument/2006/relationships/font" Target="fonts/Lato-italic.fntdata"/><Relationship Id="rId15" Type="http://schemas.openxmlformats.org/officeDocument/2006/relationships/slide" Target="slides/slide8.xml"/><Relationship Id="rId59" Type="http://schemas.openxmlformats.org/officeDocument/2006/relationships/font" Target="fonts/LatoLight-bold.fntdata"/><Relationship Id="rId14" Type="http://schemas.openxmlformats.org/officeDocument/2006/relationships/slide" Target="slides/slide7.xml"/><Relationship Id="rId58" Type="http://schemas.openxmlformats.org/officeDocument/2006/relationships/font" Target="fonts/LatoLight-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helper.org.uk/en/savings/types-of-savings/a-guide-to-lifetime-isas#:~:text=Lifetime%20ISAs%20can%20be%20used,your%20bonus%20by%20November%202030"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l.co.uk/partners/search/isa-ppc-calculator?theSource=PCGIL&amp;Override=1&amp;adg=G+ISAL+SAS+EP+FOS&amp;gad=1&amp;gclid=Cj0KCQjw2qKmBhCfARIsAFy8buI5w9eE-t0MVucW9q4D7xbfxfpEW8K29pLM3zZucahUao13EMOdALoaAu_VEALw_wcB"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49ce7dc6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249ce7dc66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now introduces that the information on the slide starts to explain how ISAs work.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work in pairs to verbally gap fill using the word bank of the left of the slide. Students also to refer to the clip they have just watched on the previous task too.</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4ce4ae927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24ce4ae927b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a:t>
            </a:r>
            <a:r>
              <a:rPr lang="en-GB">
                <a:solidFill>
                  <a:schemeClr val="dk1"/>
                </a:solidFill>
                <a:latin typeface="Lato"/>
                <a:ea typeface="Lato"/>
                <a:cs typeface="Lato"/>
                <a:sym typeface="Lato"/>
              </a:rPr>
              <a:t>invites students to share their responses and addresses any questions from the students.</a:t>
            </a:r>
            <a:endParaRPr>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4ce4ae927b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24ce4ae927b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5a58fecb7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15a58fecb7c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r>
              <a:rPr b="1" lang="en-GB">
                <a:latin typeface="Lato"/>
                <a:ea typeface="Lato"/>
                <a:cs typeface="Lato"/>
                <a:sym typeface="Lato"/>
              </a:rPr>
              <a:t>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work in pairs to match the definitions to the correct explanation.</a:t>
            </a:r>
            <a:r>
              <a:rPr lang="en-GB">
                <a:solidFill>
                  <a:schemeClr val="dk1"/>
                </a:solidFill>
                <a:latin typeface="Lato"/>
                <a:ea typeface="Lato"/>
                <a:cs typeface="Lato"/>
                <a:sym typeface="Lato"/>
              </a:rPr>
              <a:t>of the ISAs to the correct type of ISA.</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asks students to read the information carefully and use the knowledge they have learnt from the previous tasks as well as looking for clues.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5bb146d1a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5bb146d1a3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to refer to bolded information to prompt students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5bb146d1a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25bb146d1a3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SzPts val="1100"/>
              <a:buNone/>
            </a:pPr>
            <a:r>
              <a:rPr lang="en-GB">
                <a:solidFill>
                  <a:schemeClr val="dk1"/>
                </a:solidFill>
                <a:latin typeface="Lato"/>
                <a:ea typeface="Lato"/>
                <a:cs typeface="Lato"/>
                <a:sym typeface="Lato"/>
              </a:rPr>
              <a:t>Teacher invites feedback from the pairs.</a:t>
            </a:r>
            <a:endParaRPr>
              <a:solidFill>
                <a:schemeClr val="dk1"/>
              </a:solidFill>
              <a:latin typeface="Lato"/>
              <a:ea typeface="Lato"/>
              <a:cs typeface="Lato"/>
              <a:sym typeface="Lato"/>
            </a:endParaRPr>
          </a:p>
          <a:p>
            <a:pPr indent="0" lvl="0" marL="0" rtl="0" algn="l">
              <a:spcBef>
                <a:spcPts val="0"/>
              </a:spcBef>
              <a:spcAft>
                <a:spcPts val="0"/>
              </a:spcAft>
              <a:buSzPts val="1100"/>
              <a:buNone/>
            </a:pPr>
            <a:r>
              <a:rPr lang="en-GB">
                <a:solidFill>
                  <a:schemeClr val="dk1"/>
                </a:solidFill>
                <a:latin typeface="Lato"/>
                <a:ea typeface="Lato"/>
                <a:cs typeface="Lato"/>
                <a:sym typeface="Lato"/>
              </a:rPr>
              <a:t>Optional - use mini whiteboards for whole class AfL</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4ce4ae927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24ce4ae927b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SzPts val="1100"/>
              <a:buNone/>
            </a:pPr>
            <a:r>
              <a:rPr lang="en-GB">
                <a:solidFill>
                  <a:schemeClr val="dk1"/>
                </a:solidFill>
                <a:latin typeface="Lato"/>
                <a:ea typeface="Lato"/>
                <a:cs typeface="Lato"/>
                <a:sym typeface="Lato"/>
              </a:rPr>
              <a:t>Teacher to refer to bolded information to prompt students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5bb146d1a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25bb146d1a3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a:t>
            </a:r>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5bb146d1a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25bb146d1a3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to refer to bolded information to prompt students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5bb146d1a3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25bb146d1a3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4e9e68247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24e9e68247a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to refer to bolded information to prompt students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4e9e68247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24e9e68247a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a:t>
            </a:r>
            <a:endParaRPr>
              <a:solidFill>
                <a:srgbClr val="262A3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rgbClr val="262A33"/>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rgbClr val="262A33"/>
                </a:solidFill>
                <a:latin typeface="Lato"/>
                <a:ea typeface="Lato"/>
                <a:cs typeface="Lato"/>
                <a:sym typeface="Lato"/>
              </a:rPr>
              <a:t>If somebody has a Help to Buy ISA, be aware that they can only use them to buy homes worth up to £250,000, or £450,000 if it's located in London.</a:t>
            </a:r>
            <a:endParaRPr>
              <a:solidFill>
                <a:srgbClr val="262A33"/>
              </a:solidFill>
              <a:latin typeface="Lato"/>
              <a:ea typeface="Lato"/>
              <a:cs typeface="Lato"/>
              <a:sym typeface="Lato"/>
            </a:endParaRPr>
          </a:p>
          <a:p>
            <a:pPr indent="0" lvl="0" marL="0" rtl="0" algn="l">
              <a:lnSpc>
                <a:spcPct val="100000"/>
              </a:lnSpc>
              <a:spcBef>
                <a:spcPts val="1200"/>
              </a:spcBef>
              <a:spcAft>
                <a:spcPts val="0"/>
              </a:spcAft>
              <a:buClr>
                <a:schemeClr val="dk1"/>
              </a:buClr>
              <a:buSzPts val="1100"/>
              <a:buFont typeface="Arial"/>
              <a:buNone/>
            </a:pPr>
            <a:r>
              <a:rPr lang="en-GB" sz="1050" u="sng">
                <a:solidFill>
                  <a:srgbClr val="0B57D0"/>
                </a:solidFill>
                <a:latin typeface="Roboto"/>
                <a:ea typeface="Roboto"/>
                <a:cs typeface="Roboto"/>
                <a:sym typeface="Roboto"/>
                <a:hlinkClick r:id="rId2">
                  <a:extLst>
                    <a:ext uri="{A12FA001-AC4F-418D-AE19-62706E023703}">
                      <ahyp:hlinkClr val="tx"/>
                    </a:ext>
                  </a:extLst>
                </a:hlinkClick>
              </a:rPr>
              <a:t>https://www.moneyhelper.org.uk/en/savings/types-of-savings/a-guide-to-lifetime-isas#:~:text=Lifetime%20ISAs%20can%20be%20used,your%20bonus%20by%20November%202030</a:t>
            </a:r>
            <a:r>
              <a:rPr lang="en-GB" sz="1050">
                <a:solidFill>
                  <a:srgbClr val="444746"/>
                </a:solidFill>
                <a:latin typeface="Roboto"/>
                <a:ea typeface="Roboto"/>
                <a:cs typeface="Roboto"/>
                <a:sym typeface="Roboto"/>
              </a:rPr>
              <a:t>.</a:t>
            </a:r>
            <a:endParaRPr>
              <a:solidFill>
                <a:srgbClr val="262A33"/>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4ce4ae927b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24ce4ae927b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5c2eba239b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25c2eba239b_1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work in pairs to give their advice to Simon.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r>
              <a:rPr lang="en-GB">
                <a:latin typeface="Lato"/>
                <a:ea typeface="Lato"/>
                <a:cs typeface="Lato"/>
                <a:sym typeface="Lato"/>
              </a:rPr>
              <a:t>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Students must use the information from the previous exercise and look at the figures carefully- draw students attentions to the ‘Note:Stocks &amp; Shares ISAs are made up of equity &amp; funds’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feeds back by</a:t>
            </a:r>
            <a:r>
              <a:rPr lang="en-GB">
                <a:solidFill>
                  <a:schemeClr val="dk1"/>
                </a:solidFill>
                <a:latin typeface="Lato"/>
                <a:ea typeface="Lato"/>
                <a:cs typeface="Lato"/>
                <a:sym typeface="Lato"/>
              </a:rPr>
              <a:t> focusing on the figures mentioned in the task to identify that Simon would not be able to invest £5,000 of the £25,000. (£25,000 - £20,000 maximum annual investment limit into an ISA). He’s likely to put the majority into Stocks and shares ISAs, and some into a Cash ISA.</a:t>
            </a:r>
            <a:endParaRPr b="1">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4067dd8f17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24067dd8f17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lang="en-GB">
                <a:solidFill>
                  <a:schemeClr val="dk1"/>
                </a:solidFill>
                <a:latin typeface="Lato"/>
                <a:ea typeface="Lato"/>
                <a:cs typeface="Lato"/>
                <a:sym typeface="Lato"/>
              </a:rPr>
              <a:t>Students work in groups of three to read each case study - </a:t>
            </a:r>
            <a:r>
              <a:rPr i="1" lang="en-GB">
                <a:solidFill>
                  <a:schemeClr val="dk1"/>
                </a:solidFill>
                <a:latin typeface="Lato"/>
                <a:ea typeface="Lato"/>
                <a:cs typeface="Lato"/>
                <a:sym typeface="Lato"/>
              </a:rPr>
              <a:t> Resource 2 ‘Best ISA options’ </a:t>
            </a:r>
            <a:r>
              <a:rPr lang="en-GB">
                <a:solidFill>
                  <a:schemeClr val="dk1"/>
                </a:solidFill>
                <a:latin typeface="Lato"/>
                <a:ea typeface="Lato"/>
                <a:cs typeface="Lato"/>
                <a:sym typeface="Lato"/>
              </a:rPr>
              <a:t>worksheet and analyse the reasons why</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lang="en-GB">
                <a:solidFill>
                  <a:schemeClr val="dk1"/>
                </a:solidFill>
                <a:latin typeface="Lato"/>
                <a:ea typeface="Lato"/>
                <a:cs typeface="Lato"/>
                <a:sym typeface="Lato"/>
              </a:rPr>
              <a:t>Students should use the definitions from the previous task and apply here from Resource 3 ‘</a:t>
            </a:r>
            <a:r>
              <a:rPr i="1" lang="en-GB">
                <a:solidFill>
                  <a:schemeClr val="dk1"/>
                </a:solidFill>
                <a:latin typeface="Lato"/>
                <a:ea typeface="Lato"/>
                <a:cs typeface="Lato"/>
                <a:sym typeface="Lato"/>
              </a:rPr>
              <a:t>Types of ISAs’ - Matching activity</a:t>
            </a:r>
            <a:endParaRPr i="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Stretch: </a:t>
            </a:r>
            <a:r>
              <a:rPr lang="en-GB">
                <a:solidFill>
                  <a:schemeClr val="dk1"/>
                </a:solidFill>
                <a:latin typeface="Lato"/>
                <a:ea typeface="Lato"/>
                <a:cs typeface="Lato"/>
                <a:sym typeface="Lato"/>
              </a:rPr>
              <a:t>Students consider whether other ISAs may also be applicable for each case study and analyse why they may not be the best option in comparison to their first choice.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randomly selects a group for whole class feedback and discussion.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4eb1a67d5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24eb1a67d56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whiteboard to illustrate calculations -  stocks and </a:t>
            </a:r>
            <a:r>
              <a:rPr lang="en-GB">
                <a:solidFill>
                  <a:schemeClr val="dk1"/>
                </a:solidFill>
                <a:latin typeface="Lato"/>
                <a:ea typeface="Lato"/>
                <a:cs typeface="Lato"/>
                <a:sym typeface="Lato"/>
              </a:rPr>
              <a:t>shares</a:t>
            </a:r>
            <a:r>
              <a:rPr lang="en-GB">
                <a:solidFill>
                  <a:schemeClr val="dk1"/>
                </a:solidFill>
                <a:latin typeface="Lato"/>
                <a:ea typeface="Lato"/>
                <a:cs typeface="Lato"/>
                <a:sym typeface="Lato"/>
              </a:rPr>
              <a:t> and CASH. £1,500 x 12 = £18,000. Could distribute  e.g. £12,000 into Investment and £6,000 into Cash.</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5d7e7401f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25d7e7401f5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whiteboard to illustrate calculations -  stocks and shares and CASH. £1,500 x 12 = £18,000. Could distribute  e.g. £12,000 into Investment and £6,000 into Cash.</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are also potential tax advantages. For example, if Miriam earns £55,000 a year and puts £1,000 a month into an ISA, then she won’t have to pay the higher rate tax on her money of 40%; instead she’ll be moved to a lower tax band of 20%. See an ISA tax savings calculator here:</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rgbClr val="0B57D0"/>
                </a:solidFill>
                <a:latin typeface="Lato"/>
                <a:ea typeface="Lato"/>
                <a:cs typeface="Lato"/>
                <a:sym typeface="Lato"/>
                <a:hlinkClick r:id="rId2">
                  <a:extLst>
                    <a:ext uri="{A12FA001-AC4F-418D-AE19-62706E023703}">
                      <ahyp:hlinkClr val="tx"/>
                    </a:ext>
                  </a:extLst>
                </a:hlinkClick>
              </a:rPr>
              <a:t>https://www.hl.co.uk/partners/search/isa-ppc-calculator?theSource=PCGIL&amp;Override=1&amp;adg=G+ISAL+SAS+EP+FOS&amp;gad=1&amp;gclid=Cj0KCQjw2qKmBhCfARIsAFy8buI5w9eE-t0MVucW9q4D7xbfxfpEW8K29pLM3zZucahUao13EMOdALoaAu_VEALw_wcB</a:t>
            </a:r>
            <a:endParaRPr>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4eb1a67d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24eb1a67d5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Junior and Cash ISas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5d42f6d82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g25d42f6d82c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Junior and Cash ISas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4eb1a67d5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24eb1a67d5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whiteboard to illustrate calculations - </a:t>
            </a:r>
            <a:r>
              <a:rPr lang="en-GB">
                <a:solidFill>
                  <a:schemeClr val="dk1"/>
                </a:solidFill>
                <a:latin typeface="Lato"/>
                <a:ea typeface="Lato"/>
                <a:cs typeface="Lato"/>
                <a:sym typeface="Lato"/>
              </a:rPr>
              <a:t>Lifetime ISA (£4,000) and Investment ISA (£6,000)</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575e96a1f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5d42f6d82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25d42f6d82c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whiteboard to illustrate calculations -  Lifetime ISA (£4,000) and Investment ISA (£6,000)</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4eb1a67d5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g24eb1a67d56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Cash ISA</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5d42f6d82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g25d42f6d82c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Cash ISA</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4067dd8f17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g24067dd8f17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5d7e7401f5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25d7e7401f5_0_3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5d7e7401f5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g25d7e7401f5_0_3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5d7e7401f5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g25d7e7401f5_0_3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5d7e7401f5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g25d7e7401f5_0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610b6a70a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g2610b6a70a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5d7e7401f5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g25d7e7401f5_0_3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5d7e7401f5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g25d7e7401f5_0_4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16cb5d41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g216cb5d41b1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575e96a1fb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5" name="Google Shape;605;g1575e96a1fb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4ce4ae927b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4ce4ae927b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9c334e2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259c334e20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introduces the statement, reminding students that they have covered this material in previous sessions.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discuss their answers in pairs, explaining the reasons for their responses.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Stretch:</a:t>
            </a:r>
            <a:r>
              <a:rPr lang="en-GB">
                <a:solidFill>
                  <a:schemeClr val="dk1"/>
                </a:solidFill>
                <a:latin typeface="Lato"/>
                <a:ea typeface="Lato"/>
                <a:cs typeface="Lato"/>
                <a:sym typeface="Lato"/>
              </a:rPr>
              <a:t> Students consider which other factors may be significant to consider here.</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then invites students to share their responses and gauges prior student knowledge of the topic.</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bb146d1a3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25bb146d1a3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introduces the statement, reminding students that this is what they learnt a few lessons ago.</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Stretch:</a:t>
            </a:r>
            <a:r>
              <a:rPr lang="en-GB">
                <a:solidFill>
                  <a:schemeClr val="dk1"/>
                </a:solidFill>
                <a:latin typeface="Lato"/>
                <a:ea typeface="Lato"/>
                <a:cs typeface="Lato"/>
                <a:sym typeface="Lato"/>
              </a:rPr>
              <a:t> Students consider which other factors may be significant to consider here.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4ce4ae927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24ce4ae927b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Teacher explanation</a:t>
            </a:r>
            <a:endParaRPr b="1"/>
          </a:p>
          <a:p>
            <a:pPr indent="0" lvl="0" marL="0" rtl="0" algn="l">
              <a:lnSpc>
                <a:spcPct val="100000"/>
              </a:lnSpc>
              <a:spcBef>
                <a:spcPts val="0"/>
              </a:spcBef>
              <a:spcAft>
                <a:spcPts val="0"/>
              </a:spcAft>
              <a:buSzPts val="1100"/>
              <a:buNone/>
            </a:pPr>
            <a:r>
              <a:rPr lang="en-GB"/>
              <a:t>Teacher advises that this session will be looking at a way to save money, unlike credit cards which are a form of borrowing money. They will mention that there are many ways to borrow money and that ISAs are just one way.</a:t>
            </a:r>
            <a:endParaRPr/>
          </a:p>
          <a:p>
            <a:pPr indent="0" lvl="0" marL="0" rtl="0" algn="l">
              <a:lnSpc>
                <a:spcPct val="100000"/>
              </a:lnSpc>
              <a:spcBef>
                <a:spcPts val="0"/>
              </a:spcBef>
              <a:spcAft>
                <a:spcPts val="0"/>
              </a:spcAft>
              <a:buSzPts val="1100"/>
              <a:buNone/>
            </a:pPr>
            <a:r>
              <a:t/>
            </a:r>
            <a:endParaRPr b="1"/>
          </a:p>
          <a:p>
            <a:pPr indent="0" lvl="0" marL="0" rtl="0" algn="l">
              <a:spcBef>
                <a:spcPts val="0"/>
              </a:spcBef>
              <a:spcAft>
                <a:spcPts val="0"/>
              </a:spcAft>
              <a:buClr>
                <a:schemeClr val="dk1"/>
              </a:buClr>
              <a:buSzPts val="1100"/>
              <a:buFont typeface="Arial"/>
              <a:buNone/>
            </a:pPr>
            <a:r>
              <a:rPr b="1" lang="en-GB">
                <a:solidFill>
                  <a:schemeClr val="dk1"/>
                </a:solidFill>
              </a:rPr>
              <a:t>Teacher delivery </a:t>
            </a:r>
            <a:endParaRPr b="1"/>
          </a:p>
          <a:p>
            <a:pPr indent="0" lvl="0" marL="0" rtl="0" algn="l">
              <a:lnSpc>
                <a:spcPct val="100000"/>
              </a:lnSpc>
              <a:spcBef>
                <a:spcPts val="0"/>
              </a:spcBef>
              <a:spcAft>
                <a:spcPts val="0"/>
              </a:spcAft>
              <a:buSzPts val="1100"/>
              <a:buNone/>
            </a:pPr>
            <a:r>
              <a:rPr lang="en-GB"/>
              <a:t>Students should listen to the clip and note down their responses to the 4 questions</a:t>
            </a:r>
            <a:endParaRPr/>
          </a:p>
          <a:p>
            <a:pPr indent="0" lvl="0" marL="0" rtl="0" algn="l">
              <a:lnSpc>
                <a:spcPct val="100000"/>
              </a:lnSpc>
              <a:spcBef>
                <a:spcPts val="0"/>
              </a:spcBef>
              <a:spcAft>
                <a:spcPts val="0"/>
              </a:spcAft>
              <a:buSzPts val="1100"/>
              <a:buNone/>
            </a:pPr>
            <a:r>
              <a:rPr lang="en-GB"/>
              <a:t>Teacher then invites students to share their responses and discuss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5c2eba239b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5c2eba239b_1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Teacher explanation</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Teacher advises that this session will be looking at a way to save money, unlike credit cards which are a form of borrowing money. They will mention that there are many ways to borrow money and that ISAs are just one way.</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Teacher delivery </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Students should listen to the clip and note down their responses to the 4 questions</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Teacher then invites students to share their responses and discuss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
    <p:spTree>
      <p:nvGrpSpPr>
        <p:cNvPr id="44" name="Shape 44"/>
        <p:cNvGrpSpPr/>
        <p:nvPr/>
      </p:nvGrpSpPr>
      <p:grpSpPr>
        <a:xfrm>
          <a:off x="0" y="0"/>
          <a:ext cx="0" cy="0"/>
          <a:chOff x="0" y="0"/>
          <a:chExt cx="0" cy="0"/>
        </a:xfrm>
      </p:grpSpPr>
      <p:sp>
        <p:nvSpPr>
          <p:cNvPr id="45" name="Google Shape;45;g25d7e7401f5_0_49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 name="Google Shape;46;g25d7e7401f5_0_498"/>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7" name="Google Shape;47;g25d7e7401f5_0_49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8" name="Google Shape;48;g25d7e7401f5_0_49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51" name="Shape 51"/>
        <p:cNvGrpSpPr/>
        <p:nvPr/>
      </p:nvGrpSpPr>
      <p:grpSpPr>
        <a:xfrm>
          <a:off x="0" y="0"/>
          <a:ext cx="0" cy="0"/>
          <a:chOff x="0" y="0"/>
          <a:chExt cx="0" cy="0"/>
        </a:xfrm>
      </p:grpSpPr>
      <p:sp>
        <p:nvSpPr>
          <p:cNvPr id="52" name="Google Shape;52;g139b5aa61ea_0_9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 name="Google Shape;53;g139b5aa61ea_0_9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54" name="Google Shape;54;g139b5aa61ea_0_9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5" name="Google Shape;55;g139b5aa61ea_0_9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6" name="Shape 56"/>
        <p:cNvGrpSpPr/>
        <p:nvPr/>
      </p:nvGrpSpPr>
      <p:grpSpPr>
        <a:xfrm>
          <a:off x="0" y="0"/>
          <a:ext cx="0" cy="0"/>
          <a:chOff x="0" y="0"/>
          <a:chExt cx="0" cy="0"/>
        </a:xfrm>
      </p:grpSpPr>
      <p:sp>
        <p:nvSpPr>
          <p:cNvPr id="57" name="Google Shape;57;g139b5aa61ea_0_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8" name="Google Shape;58;g139b5aa61ea_0_6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9" name="Google Shape;59;g139b5aa61ea_0_65"/>
          <p:cNvPicPr preferRelativeResize="0"/>
          <p:nvPr/>
        </p:nvPicPr>
        <p:blipFill rotWithShape="1">
          <a:blip r:embed="rId3">
            <a:alphaModFix/>
          </a:blip>
          <a:srcRect b="-2277" l="-4222" r="-3757" t="-2440"/>
          <a:stretch/>
        </p:blipFill>
        <p:spPr>
          <a:xfrm rot="-5400000">
            <a:off x="7182681" y="3219806"/>
            <a:ext cx="2039601" cy="1978026"/>
          </a:xfrm>
          <a:prstGeom prst="rect">
            <a:avLst/>
          </a:prstGeom>
          <a:noFill/>
          <a:ln>
            <a:noFill/>
          </a:ln>
        </p:spPr>
      </p:pic>
      <p:sp>
        <p:nvSpPr>
          <p:cNvPr id="60" name="Google Shape;60;g139b5aa61ea_0_6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1" name="Google Shape;61;g139b5aa61ea_0_6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62" name="Shape 62"/>
        <p:cNvGrpSpPr/>
        <p:nvPr/>
      </p:nvGrpSpPr>
      <p:grpSpPr>
        <a:xfrm>
          <a:off x="0" y="0"/>
          <a:ext cx="0" cy="0"/>
          <a:chOff x="0" y="0"/>
          <a:chExt cx="0" cy="0"/>
        </a:xfrm>
      </p:grpSpPr>
      <p:pic>
        <p:nvPicPr>
          <p:cNvPr id="63" name="Google Shape;63;g139b5aa61ea_0_71"/>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64" name="Google Shape;64;g139b5aa61ea_0_7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5" name="Google Shape;65;g139b5aa61ea_0_7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g139b5aa61ea_0_7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67" name="Shape 67"/>
        <p:cNvGrpSpPr/>
        <p:nvPr/>
      </p:nvGrpSpPr>
      <p:grpSpPr>
        <a:xfrm>
          <a:off x="0" y="0"/>
          <a:ext cx="0" cy="0"/>
          <a:chOff x="0" y="0"/>
          <a:chExt cx="0" cy="0"/>
        </a:xfrm>
      </p:grpSpPr>
      <p:pic>
        <p:nvPicPr>
          <p:cNvPr id="68" name="Google Shape;68;g139b5aa61ea_0_76"/>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69" name="Google Shape;69;g139b5aa61ea_0_7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0" name="Google Shape;70;g139b5aa61ea_0_7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1" name="Google Shape;71;g139b5aa61ea_0_7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72" name="Shape 72"/>
        <p:cNvGrpSpPr/>
        <p:nvPr/>
      </p:nvGrpSpPr>
      <p:grpSpPr>
        <a:xfrm>
          <a:off x="0" y="0"/>
          <a:ext cx="0" cy="0"/>
          <a:chOff x="0" y="0"/>
          <a:chExt cx="0" cy="0"/>
        </a:xfrm>
      </p:grpSpPr>
      <p:sp>
        <p:nvSpPr>
          <p:cNvPr id="73" name="Google Shape;73;g139b5aa61ea_0_81"/>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74" name="Google Shape;74;g139b5aa61ea_0_81"/>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75" name="Google Shape;75;g139b5aa61ea_0_8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g139b5aa61ea_0_8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g139b5aa61ea_0_8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78" name="Shape 78"/>
        <p:cNvGrpSpPr/>
        <p:nvPr/>
      </p:nvGrpSpPr>
      <p:grpSpPr>
        <a:xfrm>
          <a:off x="0" y="0"/>
          <a:ext cx="0" cy="0"/>
          <a:chOff x="0" y="0"/>
          <a:chExt cx="0" cy="0"/>
        </a:xfrm>
      </p:grpSpPr>
      <p:pic>
        <p:nvPicPr>
          <p:cNvPr id="79" name="Google Shape;79;g139b5aa61ea_0_87"/>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80" name="Google Shape;80;g139b5aa61ea_0_8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g139b5aa61ea_0_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g139b5aa61ea_0_8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83" name="Shape 83"/>
        <p:cNvGrpSpPr/>
        <p:nvPr/>
      </p:nvGrpSpPr>
      <p:grpSpPr>
        <a:xfrm>
          <a:off x="0" y="0"/>
          <a:ext cx="0" cy="0"/>
          <a:chOff x="0" y="0"/>
          <a:chExt cx="0" cy="0"/>
        </a:xfrm>
      </p:grpSpPr>
      <p:pic>
        <p:nvPicPr>
          <p:cNvPr id="84" name="Google Shape;84;g139b5aa61ea_0_97"/>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85" name="Google Shape;85;g139b5aa61ea_0_9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6" name="Google Shape;86;g139b5aa61ea_0_9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87" name="Shape 87"/>
        <p:cNvGrpSpPr/>
        <p:nvPr/>
      </p:nvGrpSpPr>
      <p:grpSpPr>
        <a:xfrm>
          <a:off x="0" y="0"/>
          <a:ext cx="0" cy="0"/>
          <a:chOff x="0" y="0"/>
          <a:chExt cx="0" cy="0"/>
        </a:xfrm>
      </p:grpSpPr>
      <p:sp>
        <p:nvSpPr>
          <p:cNvPr id="88" name="Google Shape;88;g139b5aa61ea_0_10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9" name="Google Shape;89;g139b5aa61ea_0_101"/>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90" name="Google Shape;90;g139b5aa61ea_0_10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1" name="Google Shape;91;g139b5aa61ea_0_10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92" name="Shape 92"/>
        <p:cNvGrpSpPr/>
        <p:nvPr/>
      </p:nvGrpSpPr>
      <p:grpSpPr>
        <a:xfrm>
          <a:off x="0" y="0"/>
          <a:ext cx="0" cy="0"/>
          <a:chOff x="0" y="0"/>
          <a:chExt cx="0" cy="0"/>
        </a:xfrm>
      </p:grpSpPr>
      <p:sp>
        <p:nvSpPr>
          <p:cNvPr id="93" name="Google Shape;93;g139b5aa61ea_0_106"/>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94" name="Google Shape;94;g139b5aa61ea_0_10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 name="Shape 10"/>
        <p:cNvGrpSpPr/>
        <p:nvPr/>
      </p:nvGrpSpPr>
      <p:grpSpPr>
        <a:xfrm>
          <a:off x="0" y="0"/>
          <a:ext cx="0" cy="0"/>
          <a:chOff x="0" y="0"/>
          <a:chExt cx="0" cy="0"/>
        </a:xfrm>
      </p:grpSpPr>
      <p:pic>
        <p:nvPicPr>
          <p:cNvPr id="11" name="Google Shape;11;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39" name="Shape 39"/>
        <p:cNvGrpSpPr/>
        <p:nvPr/>
      </p:nvGrpSpPr>
      <p:grpSpPr>
        <a:xfrm>
          <a:off x="0" y="0"/>
          <a:ext cx="0" cy="0"/>
          <a:chOff x="0" y="0"/>
          <a:chExt cx="0" cy="0"/>
        </a:xfrm>
      </p:grpSpPr>
      <p:sp>
        <p:nvSpPr>
          <p:cNvPr id="40" name="Google Shape;40;g25d7e7401f5_0_49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g25d7e7401f5_0_493"/>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2" name="Google Shape;42;g25d7e7401f5_0_49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3" name="Google Shape;43;g25d7e7401f5_0_49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9" name="Shape 49"/>
        <p:cNvGrpSpPr/>
        <p:nvPr/>
      </p:nvGrpSpPr>
      <p:grpSpPr>
        <a:xfrm>
          <a:off x="0" y="0"/>
          <a:ext cx="0" cy="0"/>
          <a:chOff x="0" y="0"/>
          <a:chExt cx="0" cy="0"/>
        </a:xfrm>
      </p:grpSpPr>
      <p:sp>
        <p:nvSpPr>
          <p:cNvPr id="50" name="Google Shape;50;g139b5aa61ea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www.citizensadvice.org.uk/debt-and-money/" TargetMode="External"/><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ftflic.com/learning-hub/" TargetMode="External"/><Relationship Id="rId4" Type="http://schemas.openxmlformats.org/officeDocument/2006/relationships/hyperlink" Target="https://ftflic.com/learning-hub/" TargetMode="External"/><Relationship Id="rId5" Type="http://schemas.openxmlformats.org/officeDocument/2006/relationships/hyperlink" Target="https://www.moneyhelper.org.uk/en/everyday-money/types-of-credit/simple-guide-to-credit-cards" TargetMode="External"/><Relationship Id="rId6" Type="http://schemas.openxmlformats.org/officeDocument/2006/relationships/hyperlink" Target="https://www.money.co.uk/credit-cards/guides" TargetMode="External"/><Relationship Id="rId7" Type="http://schemas.openxmlformats.org/officeDocument/2006/relationships/hyperlink" Target="https://www.which.co.uk/money/savings-and-isas/isas/cash-isas/what-is-an-isa-aMsB46O009W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barclayslifeskills.com/help-others/lessons/money-skills-lesson-three-next-steps-in-your-financial-journe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www.youtube.com/watch?v=O4IvZibewAY&amp;t=15s" TargetMode="External"/><Relationship Id="rId4" Type="http://schemas.openxmlformats.org/officeDocument/2006/relationships/hyperlink" Target="https://www.youtube.com/watch?v=i_BBsR2atVc" TargetMode="External"/><Relationship Id="rId5" Type="http://schemas.openxmlformats.org/officeDocument/2006/relationships/hyperlink" Target="http://www.youtube.com/watch?v=i_BBsR2atVc" TargetMode="External"/><Relationship Id="rId6"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98" name="Shape 98"/>
        <p:cNvGrpSpPr/>
        <p:nvPr/>
      </p:nvGrpSpPr>
      <p:grpSpPr>
        <a:xfrm>
          <a:off x="0" y="0"/>
          <a:ext cx="0" cy="0"/>
          <a:chOff x="0" y="0"/>
          <a:chExt cx="0" cy="0"/>
        </a:xfrm>
      </p:grpSpPr>
      <p:sp>
        <p:nvSpPr>
          <p:cNvPr id="99" name="Google Shape;99;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prepare for your financial future</a:t>
            </a:r>
            <a:endParaRPr b="1" i="0" sz="4800" u="none" cap="none" strike="noStrike">
              <a:solidFill>
                <a:schemeClr val="lt1"/>
              </a:solidFill>
              <a:latin typeface="Lato Black"/>
              <a:ea typeface="Lato Black"/>
              <a:cs typeface="Lato Black"/>
              <a:sym typeface="Lato Black"/>
            </a:endParaRPr>
          </a:p>
        </p:txBody>
      </p:sp>
      <p:pic>
        <p:nvPicPr>
          <p:cNvPr id="100" name="Google Shape;100;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sp>
        <p:nvSpPr>
          <p:cNvPr id="101" name="Google Shape;101;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en-GB" sz="1000">
                <a:solidFill>
                  <a:schemeClr val="accent2"/>
                </a:solidFill>
              </a:rPr>
              <a:t>This session is aimed at Year 9 and is also appropriate or KS4 and KS5</a:t>
            </a:r>
            <a:endParaRPr b="1" sz="10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49ce7dc66c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10</a:t>
            </a:r>
            <a:endParaRPr>
              <a:latin typeface="Lato"/>
              <a:ea typeface="Lato"/>
              <a:cs typeface="Lato"/>
              <a:sym typeface="Lato"/>
            </a:endParaRPr>
          </a:p>
        </p:txBody>
      </p:sp>
      <p:sp>
        <p:nvSpPr>
          <p:cNvPr id="183" name="Google Shape;183;g249ce7dc66c_0_0"/>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is an ISA and how does it work?</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84" name="Google Shape;184;g249ce7dc66c_0_0"/>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5" name="Google Shape;185;g249ce7dc66c_0_0"/>
          <p:cNvSpPr txBox="1"/>
          <p:nvPr/>
        </p:nvSpPr>
        <p:spPr>
          <a:xfrm>
            <a:off x="116200" y="1090675"/>
            <a:ext cx="6303300" cy="3879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ISA stands for an </a:t>
            </a:r>
            <a:r>
              <a:rPr b="0" i="0" lang="en-GB" sz="1600" u="none" cap="none" strike="noStrike">
                <a:solidFill>
                  <a:schemeClr val="accent1"/>
                </a:solidFill>
                <a:latin typeface="Lato"/>
                <a:ea typeface="Lato"/>
                <a:cs typeface="Lato"/>
                <a:sym typeface="Lato"/>
              </a:rPr>
              <a:t>(1)……………………...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ISAs are another way to </a:t>
            </a:r>
            <a:r>
              <a:rPr b="0" i="0" lang="en-GB" sz="1600" u="none" cap="none" strike="noStrike">
                <a:solidFill>
                  <a:schemeClr val="accent1"/>
                </a:solidFill>
                <a:latin typeface="Lato"/>
                <a:ea typeface="Lato"/>
                <a:cs typeface="Lato"/>
                <a:sym typeface="Lato"/>
              </a:rPr>
              <a:t>(2) …….... </a:t>
            </a:r>
            <a:r>
              <a:rPr b="0" i="0" lang="en-GB" sz="1600" u="none" cap="none" strike="noStrike">
                <a:solidFill>
                  <a:schemeClr val="dk1"/>
                </a:solidFill>
                <a:latin typeface="Lato"/>
                <a:ea typeface="Lato"/>
                <a:cs typeface="Lato"/>
                <a:sym typeface="Lato"/>
              </a:rPr>
              <a:t>money and earn interest </a:t>
            </a:r>
            <a:r>
              <a:rPr b="0" i="0" lang="en-GB" sz="1600" u="none" cap="none" strike="noStrike">
                <a:solidFill>
                  <a:schemeClr val="accent1"/>
                </a:solidFill>
                <a:latin typeface="Lato"/>
                <a:ea typeface="Lato"/>
                <a:cs typeface="Lato"/>
                <a:sym typeface="Lato"/>
              </a:rPr>
              <a:t>(3)</a:t>
            </a:r>
            <a:r>
              <a:rPr lang="en-GB" sz="1600">
                <a:solidFill>
                  <a:schemeClr val="accent1"/>
                </a:solidFill>
                <a:latin typeface="Lato"/>
                <a:ea typeface="Lato"/>
                <a:cs typeface="Lato"/>
                <a:sym typeface="Lato"/>
              </a:rPr>
              <a:t>…..…</a:t>
            </a:r>
            <a:r>
              <a:rPr b="0" i="0" lang="en-GB" sz="1600" u="none" cap="none" strike="noStrike">
                <a:solidFill>
                  <a:schemeClr val="accent1"/>
                </a:solidFill>
                <a:latin typeface="Lato"/>
                <a:ea typeface="Lato"/>
                <a:cs typeface="Lato"/>
                <a:sym typeface="Lato"/>
              </a:rPr>
              <a:t>. </a:t>
            </a:r>
            <a:r>
              <a:rPr b="0" i="0" lang="en-GB" sz="1600" u="none" cap="none" strike="noStrike">
                <a:solidFill>
                  <a:schemeClr val="dk1"/>
                </a:solidFill>
                <a:latin typeface="Lato"/>
                <a:ea typeface="Lato"/>
                <a:cs typeface="Lato"/>
                <a:sym typeface="Lato"/>
              </a:rPr>
              <a:t>The interest rate that applies to the ISA will help the person opening and investing in the ISA </a:t>
            </a:r>
            <a:r>
              <a:rPr b="0" i="0" lang="en-GB" sz="1600" u="none" cap="none" strike="noStrike">
                <a:solidFill>
                  <a:schemeClr val="accent1"/>
                </a:solidFill>
                <a:latin typeface="Lato"/>
                <a:ea typeface="Lato"/>
                <a:cs typeface="Lato"/>
                <a:sym typeface="Lato"/>
              </a:rPr>
              <a:t>(4)</a:t>
            </a:r>
            <a:r>
              <a:rPr lang="en-GB" sz="1600">
                <a:solidFill>
                  <a:schemeClr val="accent1"/>
                </a:solidFill>
                <a:latin typeface="Lato"/>
                <a:ea typeface="Lato"/>
                <a:cs typeface="Lato"/>
                <a:sym typeface="Lato"/>
              </a:rPr>
              <a:t>……..</a:t>
            </a:r>
            <a:r>
              <a:rPr b="0" i="0" lang="en-GB" sz="1600" u="none" cap="none" strike="noStrike">
                <a:solidFill>
                  <a:schemeClr val="accent1"/>
                </a:solidFill>
                <a:latin typeface="Lato"/>
                <a:ea typeface="Lato"/>
                <a:cs typeface="Lato"/>
                <a:sym typeface="Lato"/>
              </a:rPr>
              <a:t> </a:t>
            </a:r>
            <a:r>
              <a:rPr b="0" i="0" lang="en-GB" sz="1600" u="none" cap="none" strike="noStrike">
                <a:solidFill>
                  <a:schemeClr val="dk1"/>
                </a:solidFill>
                <a:latin typeface="Lato"/>
                <a:ea typeface="Lato"/>
                <a:cs typeface="Lato"/>
                <a:sym typeface="Lato"/>
              </a:rPr>
              <a:t>their money.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Essentially ISAs are a way to invest money into a savings account without getting </a:t>
            </a:r>
            <a:r>
              <a:rPr b="0" i="0" lang="en-GB" sz="1600" u="none" cap="none" strike="noStrike">
                <a:solidFill>
                  <a:schemeClr val="accent1"/>
                </a:solidFill>
                <a:latin typeface="Lato"/>
                <a:ea typeface="Lato"/>
                <a:cs typeface="Lato"/>
                <a:sym typeface="Lato"/>
              </a:rPr>
              <a:t>(</a:t>
            </a:r>
            <a:r>
              <a:rPr lang="en-GB" sz="1600">
                <a:solidFill>
                  <a:schemeClr val="accent1"/>
                </a:solidFill>
                <a:latin typeface="Lato"/>
                <a:ea typeface="Lato"/>
                <a:cs typeface="Lato"/>
                <a:sym typeface="Lato"/>
              </a:rPr>
              <a:t>5</a:t>
            </a:r>
            <a:r>
              <a:rPr b="0" i="0" lang="en-GB" sz="1600" u="none" cap="none" strike="noStrike">
                <a:solidFill>
                  <a:schemeClr val="accent1"/>
                </a:solidFill>
                <a:latin typeface="Lato"/>
                <a:ea typeface="Lato"/>
                <a:cs typeface="Lato"/>
                <a:sym typeface="Lato"/>
              </a:rPr>
              <a:t>)..........</a:t>
            </a:r>
            <a:r>
              <a:rPr b="0" i="0" lang="en-GB" sz="1600" u="none" cap="none" strike="noStrike">
                <a:solidFill>
                  <a:schemeClr val="dk1"/>
                </a:solidFill>
                <a:latin typeface="Lato"/>
                <a:ea typeface="Lato"/>
                <a:cs typeface="Lato"/>
                <a:sym typeface="Lato"/>
              </a:rPr>
              <a:t>(unlike other types of savings). For this reason they are referred to as a </a:t>
            </a:r>
            <a:r>
              <a:rPr b="0" i="0" lang="en-GB" sz="1600" u="none" cap="none" strike="noStrike">
                <a:solidFill>
                  <a:schemeClr val="accent1"/>
                </a:solidFill>
                <a:latin typeface="Lato"/>
                <a:ea typeface="Lato"/>
                <a:cs typeface="Lato"/>
                <a:sym typeface="Lato"/>
              </a:rPr>
              <a:t>(</a:t>
            </a:r>
            <a:r>
              <a:rPr lang="en-GB" sz="1600">
                <a:solidFill>
                  <a:schemeClr val="accent1"/>
                </a:solidFill>
                <a:latin typeface="Lato"/>
                <a:ea typeface="Lato"/>
                <a:cs typeface="Lato"/>
                <a:sym typeface="Lato"/>
              </a:rPr>
              <a:t>6</a:t>
            </a:r>
            <a:r>
              <a:rPr b="0" i="0" lang="en-GB" sz="1600" u="none" cap="none" strike="noStrike">
                <a:solidFill>
                  <a:schemeClr val="accent1"/>
                </a:solidFill>
                <a:latin typeface="Lato"/>
                <a:ea typeface="Lato"/>
                <a:cs typeface="Lato"/>
                <a:sym typeface="Lato"/>
              </a:rPr>
              <a:t>)</a:t>
            </a:r>
            <a:r>
              <a:rPr lang="en-GB" sz="1600">
                <a:solidFill>
                  <a:schemeClr val="accent1"/>
                </a:solidFill>
                <a:latin typeface="Lato"/>
                <a:ea typeface="Lato"/>
                <a:cs typeface="Lato"/>
                <a:sym typeface="Lato"/>
              </a:rPr>
              <a:t>.</a:t>
            </a:r>
            <a:r>
              <a:rPr b="0" i="0" lang="en-GB" sz="1600" u="none" cap="none" strike="noStrike">
                <a:solidFill>
                  <a:schemeClr val="accent1"/>
                </a:solidFill>
                <a:latin typeface="Lato"/>
                <a:ea typeface="Lato"/>
                <a:cs typeface="Lato"/>
                <a:sym typeface="Lato"/>
              </a:rPr>
              <a:t>……</a:t>
            </a:r>
            <a:r>
              <a:rPr lang="en-GB" sz="1600">
                <a:solidFill>
                  <a:schemeClr val="accent1"/>
                </a:solidFill>
                <a:latin typeface="Lato"/>
                <a:ea typeface="Lato"/>
                <a:cs typeface="Lato"/>
                <a:sym typeface="Lato"/>
              </a:rPr>
              <a:t>…..</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You can invest up to a set amount  in an ISA every financial year (April to April), this varies depending on the type of </a:t>
            </a:r>
            <a:r>
              <a:rPr b="0" i="0" lang="en-GB" sz="1600" u="none" cap="none" strike="noStrike">
                <a:solidFill>
                  <a:schemeClr val="accent1"/>
                </a:solidFill>
                <a:latin typeface="Lato"/>
                <a:ea typeface="Lato"/>
                <a:cs typeface="Lato"/>
                <a:sym typeface="Lato"/>
              </a:rPr>
              <a:t>(</a:t>
            </a:r>
            <a:r>
              <a:rPr lang="en-GB" sz="1600">
                <a:solidFill>
                  <a:schemeClr val="accent1"/>
                </a:solidFill>
                <a:latin typeface="Lato"/>
                <a:ea typeface="Lato"/>
                <a:cs typeface="Lato"/>
                <a:sym typeface="Lato"/>
              </a:rPr>
              <a:t>7</a:t>
            </a:r>
            <a:r>
              <a:rPr b="0" i="0" lang="en-GB" sz="1600" u="none" cap="none" strike="noStrike">
                <a:solidFill>
                  <a:schemeClr val="accent1"/>
                </a:solidFill>
                <a:latin typeface="Lato"/>
                <a:ea typeface="Lato"/>
                <a:cs typeface="Lato"/>
                <a:sym typeface="Lato"/>
              </a:rPr>
              <a:t>) …..….</a:t>
            </a:r>
            <a:r>
              <a:rPr b="0" i="0" lang="en-GB" sz="1600" u="none" cap="none" strike="noStrike">
                <a:solidFill>
                  <a:schemeClr val="dk1"/>
                </a:solidFill>
                <a:latin typeface="Lato"/>
                <a:ea typeface="Lato"/>
                <a:cs typeface="Lato"/>
                <a:sym typeface="Lato"/>
              </a:rPr>
              <a:t>There are two</a:t>
            </a:r>
            <a:r>
              <a:rPr lang="en-GB" sz="1600">
                <a:solidFill>
                  <a:schemeClr val="dk1"/>
                </a:solidFill>
                <a:latin typeface="Lato"/>
                <a:ea typeface="Lato"/>
                <a:cs typeface="Lato"/>
                <a:sym typeface="Lato"/>
              </a:rPr>
              <a:t> </a:t>
            </a:r>
            <a:r>
              <a:rPr b="0" i="0" lang="en-GB" sz="1600" u="none" cap="none" strike="noStrike">
                <a:solidFill>
                  <a:schemeClr val="dk1"/>
                </a:solidFill>
                <a:latin typeface="Lato"/>
                <a:ea typeface="Lato"/>
                <a:cs typeface="Lato"/>
                <a:sym typeface="Lato"/>
              </a:rPr>
              <a:t>ISAs t</a:t>
            </a:r>
            <a:r>
              <a:rPr lang="en-GB" sz="1600">
                <a:solidFill>
                  <a:schemeClr val="dk1"/>
                </a:solidFill>
                <a:latin typeface="Lato"/>
                <a:ea typeface="Lato"/>
                <a:cs typeface="Lato"/>
                <a:sym typeface="Lato"/>
              </a:rPr>
              <a:t>hat are c</a:t>
            </a:r>
            <a:r>
              <a:rPr lang="en-GB" sz="1600">
                <a:solidFill>
                  <a:schemeClr val="dk1"/>
                </a:solidFill>
                <a:latin typeface="Lato"/>
                <a:ea typeface="Lato"/>
                <a:cs typeface="Lato"/>
                <a:sym typeface="Lato"/>
              </a:rPr>
              <a:t>ommonly referred to: Cash ISAs and Stocks &amp; Shares ISAs. However there are </a:t>
            </a:r>
            <a:r>
              <a:rPr lang="en-GB" sz="1600">
                <a:solidFill>
                  <a:schemeClr val="dk1"/>
                </a:solidFill>
                <a:latin typeface="Lato"/>
                <a:ea typeface="Lato"/>
                <a:cs typeface="Lato"/>
                <a:sym typeface="Lato"/>
              </a:rPr>
              <a:t> others</a:t>
            </a:r>
            <a:r>
              <a:rPr b="0" i="0" lang="en-GB" sz="1600" u="none" cap="none" strike="noStrike">
                <a:solidFill>
                  <a:schemeClr val="dk1"/>
                </a:solidFill>
                <a:latin typeface="Lato"/>
                <a:ea typeface="Lato"/>
                <a:cs typeface="Lato"/>
                <a:sym typeface="Lato"/>
              </a:rPr>
              <a:t> and they all work slightly differently.</a:t>
            </a:r>
            <a:r>
              <a:rPr lang="en-GB" sz="1600">
                <a:solidFill>
                  <a:schemeClr val="dk1"/>
                </a:solidFill>
                <a:latin typeface="Lato"/>
                <a:ea typeface="Lato"/>
                <a:cs typeface="Lato"/>
                <a:sym typeface="Lato"/>
              </a:rPr>
              <a:t> </a:t>
            </a:r>
            <a:r>
              <a:rPr lang="en-GB" sz="1600">
                <a:solidFill>
                  <a:schemeClr val="dk1"/>
                </a:solidFill>
                <a:latin typeface="Lato"/>
                <a:ea typeface="Lato"/>
                <a:cs typeface="Lato"/>
                <a:sym typeface="Lato"/>
              </a:rPr>
              <a:t>You can invest in one or more, up to a maximum of</a:t>
            </a:r>
            <a:r>
              <a:rPr lang="en-GB" sz="1600">
                <a:solidFill>
                  <a:schemeClr val="accent1"/>
                </a:solidFill>
                <a:latin typeface="Lato"/>
                <a:ea typeface="Lato"/>
                <a:cs typeface="Lato"/>
                <a:sym typeface="Lato"/>
              </a:rPr>
              <a:t> (8)...........</a:t>
            </a:r>
            <a:r>
              <a:rPr lang="en-GB" sz="1600">
                <a:solidFill>
                  <a:schemeClr val="dk1"/>
                </a:solidFill>
                <a:latin typeface="Lato"/>
                <a:ea typeface="Lato"/>
                <a:cs typeface="Lato"/>
                <a:sym typeface="Lato"/>
              </a:rPr>
              <a:t> combined.</a:t>
            </a:r>
            <a:endParaRPr b="0" i="0" sz="1500" u="none" cap="none" strike="noStrike">
              <a:solidFill>
                <a:schemeClr val="dk1"/>
              </a:solidFill>
              <a:latin typeface="Lato"/>
              <a:ea typeface="Lato"/>
              <a:cs typeface="Lato"/>
              <a:sym typeface="Lato"/>
            </a:endParaRPr>
          </a:p>
        </p:txBody>
      </p:sp>
      <p:sp>
        <p:nvSpPr>
          <p:cNvPr id="186" name="Google Shape;186;g249ce7dc66c_0_0"/>
          <p:cNvSpPr/>
          <p:nvPr/>
        </p:nvSpPr>
        <p:spPr>
          <a:xfrm>
            <a:off x="6724300" y="1708150"/>
            <a:ext cx="2235900" cy="2363100"/>
          </a:xfrm>
          <a:prstGeom prst="rect">
            <a:avLst/>
          </a:pr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Word bank</a:t>
            </a:r>
            <a:endParaRPr b="1" i="0" sz="1500" u="none" cap="none" strike="noStrike">
              <a:solidFill>
                <a:schemeClr val="lt1"/>
              </a:solidFill>
              <a:latin typeface="Arial"/>
              <a:ea typeface="Arial"/>
              <a:cs typeface="Arial"/>
              <a:sym typeface="Arial"/>
            </a:endParaRPr>
          </a:p>
          <a:p>
            <a:pPr indent="-323850" lvl="0" marL="457200" marR="0" rtl="0" algn="l">
              <a:lnSpc>
                <a:spcPct val="100000"/>
              </a:lnSpc>
              <a:spcBef>
                <a:spcPts val="0"/>
              </a:spcBef>
              <a:spcAft>
                <a:spcPts val="0"/>
              </a:spcAft>
              <a:buClr>
                <a:schemeClr val="lt1"/>
              </a:buClr>
              <a:buSzPts val="1500"/>
              <a:buFont typeface="Arial"/>
              <a:buChar char="●"/>
            </a:pPr>
            <a:r>
              <a:rPr b="1" i="0" lang="en-GB" sz="1500" u="none" cap="none" strike="noStrike">
                <a:solidFill>
                  <a:schemeClr val="lt1"/>
                </a:solidFill>
                <a:latin typeface="Arial"/>
                <a:ea typeface="Arial"/>
                <a:cs typeface="Arial"/>
                <a:sym typeface="Arial"/>
              </a:rPr>
              <a:t>ISA</a:t>
            </a:r>
            <a:endParaRPr b="1" i="0" sz="1500" u="none" cap="none" strike="noStrike">
              <a:solidFill>
                <a:schemeClr val="lt1"/>
              </a:solidFill>
              <a:latin typeface="Arial"/>
              <a:ea typeface="Arial"/>
              <a:cs typeface="Arial"/>
              <a:sym typeface="Arial"/>
            </a:endParaRPr>
          </a:p>
          <a:p>
            <a:pPr indent="-323850" lvl="0" marL="457200" marR="0" rtl="0" algn="l">
              <a:lnSpc>
                <a:spcPct val="100000"/>
              </a:lnSpc>
              <a:spcBef>
                <a:spcPts val="0"/>
              </a:spcBef>
              <a:spcAft>
                <a:spcPts val="0"/>
              </a:spcAft>
              <a:buClr>
                <a:schemeClr val="lt1"/>
              </a:buClr>
              <a:buSzPts val="1500"/>
              <a:buFont typeface="Arial"/>
              <a:buChar char="●"/>
            </a:pPr>
            <a:r>
              <a:rPr b="1" i="0" lang="en-GB" sz="1500" u="none" cap="none" strike="noStrike">
                <a:solidFill>
                  <a:schemeClr val="lt1"/>
                </a:solidFill>
                <a:latin typeface="Arial"/>
                <a:ea typeface="Arial"/>
                <a:cs typeface="Arial"/>
                <a:sym typeface="Arial"/>
              </a:rPr>
              <a:t>Tax wrapper</a:t>
            </a:r>
            <a:endParaRPr b="1" i="0" sz="1500" u="none" cap="none" strike="noStrike">
              <a:solidFill>
                <a:schemeClr val="lt1"/>
              </a:solidFill>
              <a:latin typeface="Arial"/>
              <a:ea typeface="Arial"/>
              <a:cs typeface="Arial"/>
              <a:sym typeface="Arial"/>
            </a:endParaRPr>
          </a:p>
          <a:p>
            <a:pPr indent="-323850" lvl="0" marL="457200" marR="0" rtl="0" algn="l">
              <a:lnSpc>
                <a:spcPct val="100000"/>
              </a:lnSpc>
              <a:spcBef>
                <a:spcPts val="0"/>
              </a:spcBef>
              <a:spcAft>
                <a:spcPts val="0"/>
              </a:spcAft>
              <a:buClr>
                <a:schemeClr val="lt1"/>
              </a:buClr>
              <a:buSzPts val="1500"/>
              <a:buFont typeface="Arial"/>
              <a:buChar char="●"/>
            </a:pPr>
            <a:r>
              <a:rPr b="1" i="0" lang="en-GB" sz="1500" u="none" cap="none" strike="noStrike">
                <a:solidFill>
                  <a:schemeClr val="lt1"/>
                </a:solidFill>
                <a:latin typeface="Arial"/>
                <a:ea typeface="Arial"/>
                <a:cs typeface="Arial"/>
                <a:sym typeface="Arial"/>
              </a:rPr>
              <a:t>Save</a:t>
            </a:r>
            <a:endParaRPr b="1" sz="1500">
              <a:solidFill>
                <a:schemeClr val="lt1"/>
              </a:solidFill>
            </a:endParaRPr>
          </a:p>
          <a:p>
            <a:pPr indent="-323850" lvl="0" marL="457200" marR="0" rtl="0" algn="l">
              <a:lnSpc>
                <a:spcPct val="100000"/>
              </a:lnSpc>
              <a:spcBef>
                <a:spcPts val="0"/>
              </a:spcBef>
              <a:spcAft>
                <a:spcPts val="0"/>
              </a:spcAft>
              <a:buClr>
                <a:schemeClr val="lt1"/>
              </a:buClr>
              <a:buSzPts val="1500"/>
              <a:buFont typeface="Arial"/>
              <a:buChar char="●"/>
            </a:pPr>
            <a:r>
              <a:rPr b="1" lang="en-GB" sz="1500">
                <a:solidFill>
                  <a:schemeClr val="lt1"/>
                </a:solidFill>
              </a:rPr>
              <a:t>Grow </a:t>
            </a:r>
            <a:endParaRPr b="1" sz="1500">
              <a:solidFill>
                <a:schemeClr val="lt1"/>
              </a:solidFill>
            </a:endParaRPr>
          </a:p>
          <a:p>
            <a:pPr indent="-317500" lvl="0" marL="457200" marR="0" rtl="0" algn="l">
              <a:lnSpc>
                <a:spcPct val="100000"/>
              </a:lnSpc>
              <a:spcBef>
                <a:spcPts val="0"/>
              </a:spcBef>
              <a:spcAft>
                <a:spcPts val="0"/>
              </a:spcAft>
              <a:buClr>
                <a:schemeClr val="lt1"/>
              </a:buClr>
              <a:buSzPts val="1400"/>
              <a:buFont typeface="Arial"/>
              <a:buChar char="●"/>
            </a:pPr>
            <a:r>
              <a:rPr b="1" i="0" lang="en-GB" sz="1400" u="none" cap="none" strike="noStrike">
                <a:solidFill>
                  <a:schemeClr val="lt1"/>
                </a:solidFill>
                <a:latin typeface="Arial"/>
                <a:ea typeface="Arial"/>
                <a:cs typeface="Arial"/>
                <a:sym typeface="Arial"/>
              </a:rPr>
              <a:t>Individual savings account</a:t>
            </a:r>
            <a:endParaRPr b="1" i="0" sz="1400" u="none" cap="none" strike="noStrike">
              <a:solidFill>
                <a:schemeClr val="lt1"/>
              </a:solidFill>
              <a:latin typeface="Arial"/>
              <a:ea typeface="Arial"/>
              <a:cs typeface="Arial"/>
              <a:sym typeface="Arial"/>
            </a:endParaRPr>
          </a:p>
          <a:p>
            <a:pPr indent="-323850" lvl="0" marL="457200" marR="0" rtl="0" algn="l">
              <a:lnSpc>
                <a:spcPct val="100000"/>
              </a:lnSpc>
              <a:spcBef>
                <a:spcPts val="0"/>
              </a:spcBef>
              <a:spcAft>
                <a:spcPts val="0"/>
              </a:spcAft>
              <a:buClr>
                <a:schemeClr val="lt1"/>
              </a:buClr>
              <a:buSzPts val="1500"/>
              <a:buFont typeface="Arial"/>
              <a:buChar char="●"/>
            </a:pPr>
            <a:r>
              <a:rPr b="1" i="0" lang="en-GB" sz="1500" u="none" cap="none" strike="noStrike">
                <a:solidFill>
                  <a:schemeClr val="lt1"/>
                </a:solidFill>
                <a:latin typeface="Arial"/>
                <a:ea typeface="Arial"/>
                <a:cs typeface="Arial"/>
                <a:sym typeface="Arial"/>
              </a:rPr>
              <a:t>Taxed </a:t>
            </a:r>
            <a:endParaRPr b="1" i="0" sz="1500" u="none" cap="none" strike="noStrike">
              <a:solidFill>
                <a:schemeClr val="lt1"/>
              </a:solidFill>
              <a:latin typeface="Arial"/>
              <a:ea typeface="Arial"/>
              <a:cs typeface="Arial"/>
              <a:sym typeface="Arial"/>
            </a:endParaRPr>
          </a:p>
          <a:p>
            <a:pPr indent="-323850" lvl="0" marL="457200" marR="0" rtl="0" algn="l">
              <a:lnSpc>
                <a:spcPct val="100000"/>
              </a:lnSpc>
              <a:spcBef>
                <a:spcPts val="0"/>
              </a:spcBef>
              <a:spcAft>
                <a:spcPts val="0"/>
              </a:spcAft>
              <a:buClr>
                <a:schemeClr val="lt1"/>
              </a:buClr>
              <a:buSzPts val="1500"/>
              <a:buChar char="●"/>
            </a:pPr>
            <a:r>
              <a:rPr b="1" lang="en-GB" sz="1500">
                <a:solidFill>
                  <a:schemeClr val="lt1"/>
                </a:solidFill>
              </a:rPr>
              <a:t>£20,000</a:t>
            </a:r>
            <a:endParaRPr b="1" sz="1500">
              <a:solidFill>
                <a:schemeClr val="lt1"/>
              </a:solidFill>
            </a:endParaRPr>
          </a:p>
          <a:p>
            <a:pPr indent="-323850" lvl="0" marL="457200" marR="0" rtl="0" algn="l">
              <a:lnSpc>
                <a:spcPct val="100000"/>
              </a:lnSpc>
              <a:spcBef>
                <a:spcPts val="0"/>
              </a:spcBef>
              <a:spcAft>
                <a:spcPts val="0"/>
              </a:spcAft>
              <a:buClr>
                <a:schemeClr val="lt1"/>
              </a:buClr>
              <a:buSzPts val="1500"/>
              <a:buChar char="●"/>
            </a:pPr>
            <a:r>
              <a:rPr b="1" lang="en-GB" sz="1500">
                <a:solidFill>
                  <a:schemeClr val="lt1"/>
                </a:solidFill>
              </a:rPr>
              <a:t>Interest </a:t>
            </a:r>
            <a:endParaRPr b="1" sz="1500">
              <a:solidFill>
                <a:schemeClr val="lt1"/>
              </a:solidFill>
            </a:endParaRPr>
          </a:p>
        </p:txBody>
      </p:sp>
      <p:sp>
        <p:nvSpPr>
          <p:cNvPr id="187" name="Google Shape;187;g249ce7dc66c_0_0"/>
          <p:cNvSpPr txBox="1"/>
          <p:nvPr/>
        </p:nvSpPr>
        <p:spPr>
          <a:xfrm>
            <a:off x="183300" y="4852375"/>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accent2"/>
                </a:solidFill>
                <a:latin typeface="Lato"/>
                <a:ea typeface="Lato"/>
                <a:cs typeface="Lato"/>
                <a:sym typeface="Lato"/>
              </a:rPr>
              <a:t>Resource 2 - What is an ISA? </a:t>
            </a:r>
            <a:endParaRPr sz="1100">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4ce4ae927b_0_10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11</a:t>
            </a:r>
            <a:endParaRPr>
              <a:latin typeface="Lato"/>
              <a:ea typeface="Lato"/>
              <a:cs typeface="Lato"/>
              <a:sym typeface="Lato"/>
            </a:endParaRPr>
          </a:p>
        </p:txBody>
      </p:sp>
      <p:sp>
        <p:nvSpPr>
          <p:cNvPr id="193" name="Google Shape;193;g24ce4ae927b_0_103"/>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is an ISA? | </a:t>
            </a:r>
            <a:r>
              <a:rPr b="1" i="0" lang="en-GB" sz="2900" u="none" cap="none" strike="noStrike">
                <a:solidFill>
                  <a:srgbClr val="00FF00"/>
                </a:solidFill>
                <a:latin typeface="Lato"/>
                <a:ea typeface="Lato"/>
                <a:cs typeface="Lato"/>
                <a:sym typeface="Lato"/>
              </a:rPr>
              <a:t>ANSWERS</a:t>
            </a:r>
            <a:endParaRPr b="1" i="0" sz="29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94" name="Google Shape;194;g24ce4ae927b_0_103"/>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95" name="Google Shape;195;g24ce4ae927b_0_103"/>
          <p:cNvSpPr txBox="1"/>
          <p:nvPr/>
        </p:nvSpPr>
        <p:spPr>
          <a:xfrm>
            <a:off x="386425" y="1022475"/>
            <a:ext cx="7724700" cy="410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700" u="none" cap="none" strike="noStrike">
                <a:solidFill>
                  <a:schemeClr val="dk1"/>
                </a:solidFill>
                <a:latin typeface="Lato"/>
                <a:ea typeface="Lato"/>
                <a:cs typeface="Lato"/>
                <a:sym typeface="Lato"/>
              </a:rPr>
              <a:t>ISA stands for an</a:t>
            </a:r>
            <a:r>
              <a:rPr b="0" i="0" lang="en-GB" sz="1700" u="none" cap="none" strike="noStrike">
                <a:solidFill>
                  <a:schemeClr val="accent1"/>
                </a:solidFill>
                <a:latin typeface="Lato"/>
                <a:ea typeface="Lato"/>
                <a:cs typeface="Lato"/>
                <a:sym typeface="Lato"/>
              </a:rPr>
              <a:t> (1)</a:t>
            </a:r>
            <a:r>
              <a:rPr b="1" i="0" lang="en-GB" sz="1700" u="none" cap="none" strike="noStrike">
                <a:solidFill>
                  <a:schemeClr val="accent1"/>
                </a:solidFill>
                <a:latin typeface="Lato"/>
                <a:ea typeface="Lato"/>
                <a:cs typeface="Lato"/>
                <a:sym typeface="Lato"/>
              </a:rPr>
              <a:t>individual savings account. </a:t>
            </a:r>
            <a:endParaRPr b="1" i="0" sz="17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700" u="none" cap="none" strike="noStrike">
                <a:solidFill>
                  <a:schemeClr val="dk1"/>
                </a:solidFill>
                <a:latin typeface="Lato"/>
                <a:ea typeface="Lato"/>
                <a:cs typeface="Lato"/>
                <a:sym typeface="Lato"/>
              </a:rPr>
              <a:t>ISAs are another way to </a:t>
            </a:r>
            <a:r>
              <a:rPr b="0" i="0" lang="en-GB" sz="1700" u="none" cap="none" strike="noStrike">
                <a:solidFill>
                  <a:schemeClr val="accent1"/>
                </a:solidFill>
                <a:latin typeface="Lato"/>
                <a:ea typeface="Lato"/>
                <a:cs typeface="Lato"/>
                <a:sym typeface="Lato"/>
              </a:rPr>
              <a:t>(2)</a:t>
            </a:r>
            <a:r>
              <a:rPr b="1" i="0" lang="en-GB" sz="1700" u="none" cap="none" strike="noStrike">
                <a:solidFill>
                  <a:srgbClr val="0543B3"/>
                </a:solidFill>
                <a:latin typeface="Lato"/>
                <a:ea typeface="Lato"/>
                <a:cs typeface="Lato"/>
                <a:sym typeface="Lato"/>
              </a:rPr>
              <a:t>save</a:t>
            </a:r>
            <a:r>
              <a:rPr b="1" i="0" lang="en-GB" sz="1700" u="none" cap="none" strike="noStrike">
                <a:solidFill>
                  <a:schemeClr val="dk1"/>
                </a:solidFill>
                <a:latin typeface="Lato"/>
                <a:ea typeface="Lato"/>
                <a:cs typeface="Lato"/>
                <a:sym typeface="Lato"/>
              </a:rPr>
              <a:t> </a:t>
            </a:r>
            <a:r>
              <a:rPr b="0" i="0" lang="en-GB" sz="1700" u="none" cap="none" strike="noStrike">
                <a:solidFill>
                  <a:schemeClr val="dk1"/>
                </a:solidFill>
                <a:latin typeface="Lato"/>
                <a:ea typeface="Lato"/>
                <a:cs typeface="Lato"/>
                <a:sym typeface="Lato"/>
              </a:rPr>
              <a:t>money and earn</a:t>
            </a:r>
            <a:r>
              <a:rPr b="0" i="0" lang="en-GB" sz="1700" u="none" cap="none" strike="noStrike">
                <a:solidFill>
                  <a:schemeClr val="accent1"/>
                </a:solidFill>
                <a:latin typeface="Lato"/>
                <a:ea typeface="Lato"/>
                <a:cs typeface="Lato"/>
                <a:sym typeface="Lato"/>
              </a:rPr>
              <a:t> (3)</a:t>
            </a:r>
            <a:r>
              <a:rPr b="1" i="0" lang="en-GB" sz="1700" u="none" cap="none" strike="noStrike">
                <a:solidFill>
                  <a:schemeClr val="accent1"/>
                </a:solidFill>
                <a:latin typeface="Lato"/>
                <a:ea typeface="Lato"/>
                <a:cs typeface="Lato"/>
                <a:sym typeface="Lato"/>
              </a:rPr>
              <a:t>interest</a:t>
            </a:r>
            <a:r>
              <a:rPr b="0" i="0" lang="en-GB" sz="1700" u="none" cap="none" strike="noStrike">
                <a:solidFill>
                  <a:schemeClr val="dk1"/>
                </a:solidFill>
                <a:latin typeface="Lato"/>
                <a:ea typeface="Lato"/>
                <a:cs typeface="Lato"/>
                <a:sym typeface="Lato"/>
              </a:rPr>
              <a:t>. The interest rate that applies to the ISA will help the person opening and investing in the ISA </a:t>
            </a:r>
            <a:r>
              <a:rPr b="0" i="0" lang="en-GB" sz="1700" u="none" cap="none" strike="noStrike">
                <a:solidFill>
                  <a:schemeClr val="accent1"/>
                </a:solidFill>
                <a:latin typeface="Lato"/>
                <a:ea typeface="Lato"/>
                <a:cs typeface="Lato"/>
                <a:sym typeface="Lato"/>
              </a:rPr>
              <a:t>(4)</a:t>
            </a:r>
            <a:r>
              <a:rPr b="1" i="0" lang="en-GB" sz="1700" u="none" cap="none" strike="noStrike">
                <a:solidFill>
                  <a:schemeClr val="accent1"/>
                </a:solidFill>
                <a:latin typeface="Lato"/>
                <a:ea typeface="Lato"/>
                <a:cs typeface="Lato"/>
                <a:sym typeface="Lato"/>
              </a:rPr>
              <a:t>grow</a:t>
            </a:r>
            <a:r>
              <a:rPr b="0" i="0" lang="en-GB" sz="1700" u="none" cap="none" strike="noStrike">
                <a:solidFill>
                  <a:schemeClr val="dk1"/>
                </a:solidFill>
                <a:latin typeface="Lato"/>
                <a:ea typeface="Lato"/>
                <a:cs typeface="Lato"/>
                <a:sym typeface="Lato"/>
              </a:rPr>
              <a:t> their money.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700" u="none" cap="none" strike="noStrike">
                <a:solidFill>
                  <a:schemeClr val="dk1"/>
                </a:solidFill>
                <a:latin typeface="Lato"/>
                <a:ea typeface="Lato"/>
                <a:cs typeface="Lato"/>
                <a:sym typeface="Lato"/>
              </a:rPr>
              <a:t>Essentially ISAs are a way to invest money into a savings account without getting </a:t>
            </a:r>
            <a:r>
              <a:rPr b="0" i="0" lang="en-GB" sz="1700" u="none" cap="none" strike="noStrike">
                <a:solidFill>
                  <a:schemeClr val="accent1"/>
                </a:solidFill>
                <a:latin typeface="Lato"/>
                <a:ea typeface="Lato"/>
                <a:cs typeface="Lato"/>
                <a:sym typeface="Lato"/>
              </a:rPr>
              <a:t>(5)</a:t>
            </a:r>
            <a:r>
              <a:rPr b="1" i="0" lang="en-GB" sz="1700" u="none" cap="none" strike="noStrike">
                <a:solidFill>
                  <a:schemeClr val="accent1"/>
                </a:solidFill>
                <a:latin typeface="Lato"/>
                <a:ea typeface="Lato"/>
                <a:cs typeface="Lato"/>
                <a:sym typeface="Lato"/>
              </a:rPr>
              <a:t>taxed</a:t>
            </a:r>
            <a:r>
              <a:rPr b="0" i="0" lang="en-GB" sz="1700" u="none" cap="none" strike="noStrike">
                <a:solidFill>
                  <a:schemeClr val="dk1"/>
                </a:solidFill>
                <a:latin typeface="Lato"/>
                <a:ea typeface="Lato"/>
                <a:cs typeface="Lato"/>
                <a:sym typeface="Lato"/>
              </a:rPr>
              <a:t> (unlike other types of savings). For this reason they are referred to as a </a:t>
            </a:r>
            <a:r>
              <a:rPr b="0" i="0" lang="en-GB" sz="1700" u="none" cap="none" strike="noStrike">
                <a:solidFill>
                  <a:schemeClr val="accent1"/>
                </a:solidFill>
                <a:latin typeface="Lato"/>
                <a:ea typeface="Lato"/>
                <a:cs typeface="Lato"/>
                <a:sym typeface="Lato"/>
              </a:rPr>
              <a:t>(6)</a:t>
            </a:r>
            <a:r>
              <a:rPr b="1" i="0" lang="en-GB" sz="1700" u="none" cap="none" strike="noStrike">
                <a:solidFill>
                  <a:schemeClr val="accent1"/>
                </a:solidFill>
                <a:latin typeface="Lato"/>
                <a:ea typeface="Lato"/>
                <a:cs typeface="Lato"/>
                <a:sym typeface="Lato"/>
              </a:rPr>
              <a:t>tax wrapper. </a:t>
            </a:r>
            <a:endParaRPr b="1" i="0" sz="17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700" u="none" cap="none" strike="noStrike">
                <a:solidFill>
                  <a:schemeClr val="dk1"/>
                </a:solidFill>
                <a:latin typeface="Lato"/>
                <a:ea typeface="Lato"/>
                <a:cs typeface="Lato"/>
                <a:sym typeface="Lato"/>
              </a:rPr>
              <a:t>You can invest up to a set amount in an ISA every financial year (April to April), this varies depending on the type of</a:t>
            </a:r>
            <a:r>
              <a:rPr b="0" i="0" lang="en-GB" sz="1700" u="none" cap="none" strike="noStrike">
                <a:solidFill>
                  <a:schemeClr val="accent1"/>
                </a:solidFill>
                <a:latin typeface="Lato"/>
                <a:ea typeface="Lato"/>
                <a:cs typeface="Lato"/>
                <a:sym typeface="Lato"/>
              </a:rPr>
              <a:t> (7)</a:t>
            </a:r>
            <a:r>
              <a:rPr b="1" lang="en-GB" sz="1700">
                <a:solidFill>
                  <a:schemeClr val="accent1"/>
                </a:solidFill>
                <a:latin typeface="Lato"/>
                <a:ea typeface="Lato"/>
                <a:cs typeface="Lato"/>
                <a:sym typeface="Lato"/>
              </a:rPr>
              <a:t>IS</a:t>
            </a:r>
            <a:r>
              <a:rPr b="1" i="0" lang="en-GB" sz="1700" u="none" cap="none" strike="noStrike">
                <a:solidFill>
                  <a:schemeClr val="accent1"/>
                </a:solidFill>
                <a:latin typeface="Lato"/>
                <a:ea typeface="Lato"/>
                <a:cs typeface="Lato"/>
                <a:sym typeface="Lato"/>
              </a:rPr>
              <a:t>A. </a:t>
            </a:r>
            <a:r>
              <a:rPr b="0" i="0" lang="en-GB" sz="1700" u="none" cap="none" strike="noStrike">
                <a:solidFill>
                  <a:schemeClr val="dk1"/>
                </a:solidFill>
                <a:latin typeface="Lato"/>
                <a:ea typeface="Lato"/>
                <a:cs typeface="Lato"/>
                <a:sym typeface="Lato"/>
              </a:rPr>
              <a:t>There are two ISAs that are commonly referred to</a:t>
            </a:r>
            <a:r>
              <a:rPr lang="en-GB" sz="1700">
                <a:solidFill>
                  <a:schemeClr val="dk1"/>
                </a:solidFill>
                <a:latin typeface="Lato"/>
                <a:ea typeface="Lato"/>
                <a:cs typeface="Lato"/>
                <a:sym typeface="Lato"/>
              </a:rPr>
              <a:t>:</a:t>
            </a:r>
            <a:r>
              <a:rPr b="0" i="0" lang="en-GB" sz="1700" u="none" cap="none" strike="noStrike">
                <a:solidFill>
                  <a:schemeClr val="dk1"/>
                </a:solidFill>
                <a:latin typeface="Lato"/>
                <a:ea typeface="Lato"/>
                <a:cs typeface="Lato"/>
                <a:sym typeface="Lato"/>
              </a:rPr>
              <a:t> Cash ISAs and Stocks &amp; Shares ISAs. However, th</a:t>
            </a:r>
            <a:r>
              <a:rPr lang="en-GB" sz="1700">
                <a:solidFill>
                  <a:schemeClr val="dk1"/>
                </a:solidFill>
                <a:latin typeface="Lato"/>
                <a:ea typeface="Lato"/>
                <a:cs typeface="Lato"/>
                <a:sym typeface="Lato"/>
              </a:rPr>
              <a:t>ere </a:t>
            </a:r>
            <a:r>
              <a:rPr lang="en-GB" sz="1700">
                <a:solidFill>
                  <a:schemeClr val="dk1"/>
                </a:solidFill>
                <a:latin typeface="Lato"/>
                <a:ea typeface="Lato"/>
                <a:cs typeface="Lato"/>
                <a:sym typeface="Lato"/>
              </a:rPr>
              <a:t>are</a:t>
            </a:r>
            <a:r>
              <a:rPr lang="en-GB" sz="1700">
                <a:solidFill>
                  <a:schemeClr val="dk1"/>
                </a:solidFill>
                <a:latin typeface="Lato"/>
                <a:ea typeface="Lato"/>
                <a:cs typeface="Lato"/>
                <a:sym typeface="Lato"/>
              </a:rPr>
              <a:t> others and they all work slightly </a:t>
            </a:r>
            <a:r>
              <a:rPr lang="en-GB" sz="1700">
                <a:solidFill>
                  <a:schemeClr val="dk1"/>
                </a:solidFill>
                <a:latin typeface="Lato"/>
                <a:ea typeface="Lato"/>
                <a:cs typeface="Lato"/>
                <a:sym typeface="Lato"/>
              </a:rPr>
              <a:t>differently</a:t>
            </a:r>
            <a:r>
              <a:rPr lang="en-GB" sz="1700">
                <a:solidFill>
                  <a:schemeClr val="dk1"/>
                </a:solidFill>
                <a:latin typeface="Lato"/>
                <a:ea typeface="Lato"/>
                <a:cs typeface="Lato"/>
                <a:sym typeface="Lato"/>
              </a:rPr>
              <a:t>.</a:t>
            </a:r>
            <a:r>
              <a:rPr lang="en-GB" sz="1500">
                <a:solidFill>
                  <a:schemeClr val="dk1"/>
                </a:solidFill>
                <a:latin typeface="Lato"/>
                <a:ea typeface="Lato"/>
                <a:cs typeface="Lato"/>
                <a:sym typeface="Lato"/>
              </a:rPr>
              <a:t> </a:t>
            </a:r>
            <a:r>
              <a:rPr b="0" i="0" lang="en-GB" sz="1700" u="none" cap="none" strike="noStrike">
                <a:solidFill>
                  <a:schemeClr val="dk1"/>
                </a:solidFill>
                <a:latin typeface="Lato"/>
                <a:ea typeface="Lato"/>
                <a:cs typeface="Lato"/>
                <a:sym typeface="Lato"/>
              </a:rPr>
              <a:t>You can invest in one or </a:t>
            </a:r>
            <a:r>
              <a:rPr lang="en-GB" sz="1700">
                <a:solidFill>
                  <a:schemeClr val="dk1"/>
                </a:solidFill>
                <a:latin typeface="Lato"/>
                <a:ea typeface="Lato"/>
                <a:cs typeface="Lato"/>
                <a:sym typeface="Lato"/>
              </a:rPr>
              <a:t>more, </a:t>
            </a:r>
            <a:r>
              <a:rPr b="0" i="0" lang="en-GB" sz="1700" u="none" cap="none" strike="noStrike">
                <a:solidFill>
                  <a:schemeClr val="dk1"/>
                </a:solidFill>
                <a:latin typeface="Lato"/>
                <a:ea typeface="Lato"/>
                <a:cs typeface="Lato"/>
                <a:sym typeface="Lato"/>
              </a:rPr>
              <a:t>up to a maximum of</a:t>
            </a:r>
            <a:r>
              <a:rPr b="0" i="0" lang="en-GB" sz="1700" u="none" cap="none" strike="noStrike">
                <a:solidFill>
                  <a:schemeClr val="accent1"/>
                </a:solidFill>
                <a:latin typeface="Lato"/>
                <a:ea typeface="Lato"/>
                <a:cs typeface="Lato"/>
                <a:sym typeface="Lato"/>
              </a:rPr>
              <a:t> (</a:t>
            </a:r>
            <a:r>
              <a:rPr lang="en-GB" sz="1700">
                <a:solidFill>
                  <a:schemeClr val="accent1"/>
                </a:solidFill>
                <a:latin typeface="Lato"/>
                <a:ea typeface="Lato"/>
                <a:cs typeface="Lato"/>
                <a:sym typeface="Lato"/>
              </a:rPr>
              <a:t>8)</a:t>
            </a:r>
            <a:r>
              <a:rPr b="1" i="0" lang="en-GB" sz="1700" u="none" cap="none" strike="noStrike">
                <a:solidFill>
                  <a:schemeClr val="accent1"/>
                </a:solidFill>
                <a:latin typeface="Lato"/>
                <a:ea typeface="Lato"/>
                <a:cs typeface="Lato"/>
                <a:sym typeface="Lato"/>
              </a:rPr>
              <a:t>£20,000</a:t>
            </a:r>
            <a:r>
              <a:rPr b="0" i="0" lang="en-GB" sz="1700" u="none" cap="none" strike="noStrike">
                <a:solidFill>
                  <a:schemeClr val="dk1"/>
                </a:solidFill>
                <a:latin typeface="Lato"/>
                <a:ea typeface="Lato"/>
                <a:cs typeface="Lato"/>
                <a:sym typeface="Lato"/>
              </a:rPr>
              <a:t> combined.</a:t>
            </a:r>
            <a:endParaRPr b="0" i="0" sz="170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4ce4ae927b_0_6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24ce4ae927b_0_66"/>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02" name="Google Shape;202;g24ce4ae927b_0_66"/>
          <p:cNvSpPr txBox="1"/>
          <p:nvPr/>
        </p:nvSpPr>
        <p:spPr>
          <a:xfrm>
            <a:off x="439450" y="1426475"/>
            <a:ext cx="8543700" cy="27402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Explain what ISA</a:t>
            </a:r>
            <a:r>
              <a:rPr lang="en-GB" sz="2200">
                <a:solidFill>
                  <a:srgbClr val="00FF00"/>
                </a:solidFill>
                <a:latin typeface="Lato"/>
                <a:ea typeface="Lato"/>
                <a:cs typeface="Lato"/>
                <a:sym typeface="Lato"/>
              </a:rPr>
              <a:t>s are</a:t>
            </a:r>
            <a:r>
              <a:rPr b="0" i="0" lang="en-GB" sz="2200" u="none" cap="none" strike="noStrike">
                <a:solidFill>
                  <a:srgbClr val="00FF00"/>
                </a:solidFill>
                <a:latin typeface="Lato"/>
                <a:ea typeface="Lato"/>
                <a:cs typeface="Lato"/>
                <a:sym typeface="Lato"/>
              </a:rPr>
              <a:t> and how they work</a:t>
            </a:r>
            <a:endParaRPr b="0" i="0" sz="2200" u="none" cap="none" strike="noStrike">
              <a:solidFill>
                <a:srgbClr val="00FF00"/>
              </a:solidFill>
              <a:latin typeface="Lato"/>
              <a:ea typeface="Lato"/>
              <a:cs typeface="Lato"/>
              <a:sym typeface="Lato"/>
            </a:endParaRPr>
          </a:p>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Describe different types of ISAs</a:t>
            </a:r>
            <a:endParaRPr b="0" i="0" sz="2200" u="none" cap="none" strike="noStrike">
              <a:solidFill>
                <a:schemeClr val="lt1"/>
              </a:solidFill>
              <a:latin typeface="Lato"/>
              <a:ea typeface="Lato"/>
              <a:cs typeface="Lato"/>
              <a:sym typeface="Lato"/>
            </a:endParaRPr>
          </a:p>
          <a:p>
            <a:pPr indent="-431800" lvl="0" marL="457200" marR="0" rtl="0" algn="l">
              <a:lnSpc>
                <a:spcPct val="115000"/>
              </a:lnSpc>
              <a:spcBef>
                <a:spcPts val="0"/>
              </a:spcBef>
              <a:spcAft>
                <a:spcPts val="0"/>
              </a:spcAft>
              <a:buClr>
                <a:schemeClr val="lt1"/>
              </a:buClr>
              <a:buSzPts val="3200"/>
              <a:buFont typeface="Lato"/>
              <a:buChar char="●"/>
            </a:pPr>
            <a:r>
              <a:rPr lang="en-GB" sz="2200">
                <a:solidFill>
                  <a:schemeClr val="lt1"/>
                </a:solidFill>
                <a:latin typeface="Lato"/>
                <a:ea typeface="Lato"/>
                <a:cs typeface="Lato"/>
                <a:sym typeface="Lato"/>
              </a:rPr>
              <a:t>Identify best</a:t>
            </a:r>
            <a:r>
              <a:rPr b="0" i="0" lang="en-GB" sz="2200" u="none" cap="none" strike="noStrike">
                <a:solidFill>
                  <a:schemeClr val="lt1"/>
                </a:solidFill>
                <a:latin typeface="Lato"/>
                <a:ea typeface="Lato"/>
                <a:cs typeface="Lato"/>
                <a:sym typeface="Lato"/>
              </a:rPr>
              <a:t> ISA </a:t>
            </a:r>
            <a:r>
              <a:rPr lang="en-GB" sz="2200">
                <a:solidFill>
                  <a:schemeClr val="lt1"/>
                </a:solidFill>
                <a:latin typeface="Lato"/>
                <a:ea typeface="Lato"/>
                <a:cs typeface="Lato"/>
                <a:sym typeface="Lato"/>
              </a:rPr>
              <a:t>options for different people’s financial goals</a:t>
            </a:r>
            <a:endParaRPr b="1" i="0" sz="2200" u="none" cap="none" strike="noStrike">
              <a:solidFill>
                <a:srgbClr val="00FF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FF00"/>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
        <p:nvSpPr>
          <p:cNvPr id="203" name="Google Shape;203;g24ce4ae927b_0_6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5a58fecb7c_0_10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13</a:t>
            </a:r>
            <a:endParaRPr>
              <a:latin typeface="Lato"/>
              <a:ea typeface="Lato"/>
              <a:cs typeface="Lato"/>
              <a:sym typeface="Lato"/>
            </a:endParaRPr>
          </a:p>
        </p:txBody>
      </p:sp>
      <p:sp>
        <p:nvSpPr>
          <p:cNvPr id="209" name="Google Shape;209;g15a58fecb7c_0_106"/>
          <p:cNvSpPr txBox="1"/>
          <p:nvPr>
            <p:ph type="ctrTitle"/>
          </p:nvPr>
        </p:nvSpPr>
        <p:spPr>
          <a:xfrm>
            <a:off x="163925" y="267375"/>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Matching activity</a:t>
            </a:r>
            <a:endParaRPr b="1" i="0" sz="2900" u="none" cap="none" strike="noStrike">
              <a:solidFill>
                <a:schemeClr val="accent2"/>
              </a:solidFill>
              <a:latin typeface="Lato"/>
              <a:ea typeface="Lato"/>
              <a:cs typeface="Lato"/>
              <a:sym typeface="Lato"/>
            </a:endParaRPr>
          </a:p>
        </p:txBody>
      </p:sp>
      <p:sp>
        <p:nvSpPr>
          <p:cNvPr id="210" name="Google Shape;210;g15a58fecb7c_0_106"/>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15a58fecb7c_0_106"/>
          <p:cNvSpPr txBox="1"/>
          <p:nvPr/>
        </p:nvSpPr>
        <p:spPr>
          <a:xfrm>
            <a:off x="406650" y="12964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12" name="Google Shape;212;g15a58fecb7c_0_106"/>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213" name="Google Shape;213;g15a58fecb7c_0_106"/>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14" name="Google Shape;214;g15a58fecb7c_0_106"/>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15" name="Google Shape;215;g15a58fecb7c_0_106"/>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16" name="Google Shape;216;g15a58fecb7c_0_106"/>
          <p:cNvSpPr txBox="1"/>
          <p:nvPr/>
        </p:nvSpPr>
        <p:spPr>
          <a:xfrm>
            <a:off x="406650" y="2118650"/>
            <a:ext cx="28350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i="0" lang="en-GB" sz="1800" u="none" cap="none" strike="noStrike">
                <a:solidFill>
                  <a:schemeClr val="lt2"/>
                </a:solidFill>
                <a:latin typeface="Lato"/>
                <a:ea typeface="Lato"/>
                <a:cs typeface="Lato"/>
                <a:sym typeface="Lato"/>
              </a:rPr>
              <a:t>Use the definitions on the </a:t>
            </a:r>
            <a:r>
              <a:rPr lang="en-GB" sz="1800">
                <a:solidFill>
                  <a:schemeClr val="lt2"/>
                </a:solidFill>
                <a:latin typeface="Lato"/>
                <a:ea typeface="Lato"/>
                <a:cs typeface="Lato"/>
                <a:sym typeface="Lato"/>
              </a:rPr>
              <a:t>‘Types of ISAs’ worksheet </a:t>
            </a:r>
            <a:r>
              <a:rPr i="0" lang="en-GB" sz="1800" u="none" cap="none" strike="noStrike">
                <a:solidFill>
                  <a:schemeClr val="lt2"/>
                </a:solidFill>
                <a:latin typeface="Lato"/>
                <a:ea typeface="Lato"/>
                <a:cs typeface="Lato"/>
                <a:sym typeface="Lato"/>
              </a:rPr>
              <a:t>and match the right definition with the right type of ISA</a:t>
            </a:r>
            <a:endParaRPr i="0" sz="1800" u="none" cap="none" strike="noStrike">
              <a:solidFill>
                <a:schemeClr val="lt2"/>
              </a:solidFill>
              <a:latin typeface="Lato"/>
              <a:ea typeface="Lato"/>
              <a:cs typeface="Lato"/>
              <a:sym typeface="Lato"/>
            </a:endParaRPr>
          </a:p>
        </p:txBody>
      </p:sp>
      <p:pic>
        <p:nvPicPr>
          <p:cNvPr id="217" name="Google Shape;217;g15a58fecb7c_0_106"/>
          <p:cNvPicPr preferRelativeResize="0"/>
          <p:nvPr/>
        </p:nvPicPr>
        <p:blipFill>
          <a:blip r:embed="rId3">
            <a:alphaModFix/>
          </a:blip>
          <a:stretch>
            <a:fillRect/>
          </a:stretch>
        </p:blipFill>
        <p:spPr>
          <a:xfrm rot="4">
            <a:off x="3895473" y="1648729"/>
            <a:ext cx="4425178" cy="2440019"/>
          </a:xfrm>
          <a:prstGeom prst="rect">
            <a:avLst/>
          </a:prstGeom>
          <a:noFill/>
          <a:ln>
            <a:noFill/>
          </a:ln>
          <a:effectLst>
            <a:outerShdw blurRad="57150" rotWithShape="0" algn="bl" dir="5400000" dist="19050">
              <a:srgbClr val="000000">
                <a:alpha val="50000"/>
              </a:srgbClr>
            </a:outerShdw>
          </a:effectLst>
        </p:spPr>
      </p:pic>
      <p:sp>
        <p:nvSpPr>
          <p:cNvPr id="218" name="Google Shape;218;g15a58fecb7c_0_106"/>
          <p:cNvSpPr txBox="1"/>
          <p:nvPr/>
        </p:nvSpPr>
        <p:spPr>
          <a:xfrm>
            <a:off x="239075" y="4716075"/>
            <a:ext cx="4238100" cy="2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accent2"/>
                </a:solidFill>
                <a:latin typeface="Lato"/>
                <a:ea typeface="Lato"/>
                <a:cs typeface="Lato"/>
                <a:sym typeface="Lato"/>
              </a:rPr>
              <a:t>Resource 3 | Types of ISAs - Matching activity</a:t>
            </a:r>
            <a:endParaRPr sz="1200">
              <a:solidFill>
                <a:schemeClr val="accent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5bb146d1a3_0_22"/>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5bb146d1a3_0_2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14</a:t>
            </a:r>
            <a:endParaRPr>
              <a:latin typeface="Lato"/>
              <a:ea typeface="Lato"/>
              <a:cs typeface="Lato"/>
              <a:sym typeface="Lato"/>
            </a:endParaRPr>
          </a:p>
        </p:txBody>
      </p:sp>
      <p:sp>
        <p:nvSpPr>
          <p:cNvPr id="225" name="Google Shape;225;g25bb146d1a3_0_22"/>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a:p>
            <a:pPr indent="0" lvl="0" marL="0" rtl="0" algn="l">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Types of ISAs</a:t>
            </a:r>
            <a:endParaRPr b="1" sz="2900">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p:txBody>
      </p:sp>
      <p:sp>
        <p:nvSpPr>
          <p:cNvPr id="226" name="Google Shape;226;g25bb146d1a3_0_22"/>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25bb146d1a3_0_22"/>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28" name="Google Shape;228;g25bb146d1a3_0_22"/>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229" name="Google Shape;229;g25bb146d1a3_0_22"/>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30" name="Google Shape;230;g25bb146d1a3_0_22"/>
          <p:cNvSpPr txBox="1"/>
          <p:nvPr/>
        </p:nvSpPr>
        <p:spPr>
          <a:xfrm>
            <a:off x="6068475" y="38409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31" name="Google Shape;231;g25bb146d1a3_0_22"/>
          <p:cNvSpPr txBox="1"/>
          <p:nvPr/>
        </p:nvSpPr>
        <p:spPr>
          <a:xfrm>
            <a:off x="7521800" y="43206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32" name="Google Shape;232;g25bb146d1a3_0_22"/>
          <p:cNvSpPr txBox="1"/>
          <p:nvPr/>
        </p:nvSpPr>
        <p:spPr>
          <a:xfrm>
            <a:off x="212825" y="1092025"/>
            <a:ext cx="8721300" cy="316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rgbClr val="000000"/>
              </a:buClr>
              <a:buSzPts val="2700"/>
              <a:buFont typeface="Arial"/>
              <a:buNone/>
            </a:pPr>
            <a:r>
              <a:rPr lang="en-GB" sz="1800">
                <a:solidFill>
                  <a:schemeClr val="dk1"/>
                </a:solidFill>
                <a:latin typeface="Lato"/>
                <a:ea typeface="Lato"/>
                <a:cs typeface="Lato"/>
                <a:sym typeface="Lato"/>
              </a:rPr>
              <a:t>Also known as an investment ISA. These can enable a person to make investments, such as in stocks (shares in a company or companies) and bonds (</a:t>
            </a:r>
            <a:r>
              <a:rPr lang="en-GB" sz="1800">
                <a:solidFill>
                  <a:schemeClr val="dk1"/>
                </a:solidFill>
                <a:highlight>
                  <a:srgbClr val="FFFFFF"/>
                </a:highlight>
                <a:latin typeface="Lato"/>
                <a:ea typeface="Lato"/>
                <a:cs typeface="Lato"/>
                <a:sym typeface="Lato"/>
              </a:rPr>
              <a:t>a loan to a company or a government</a:t>
            </a:r>
            <a:r>
              <a:rPr lang="en-GB" sz="1800">
                <a:solidFill>
                  <a:schemeClr val="dk1"/>
                </a:solidFill>
                <a:latin typeface="Lato"/>
                <a:ea typeface="Lato"/>
                <a:cs typeface="Lato"/>
                <a:sym typeface="Lato"/>
              </a:rPr>
              <a:t>), and </a:t>
            </a:r>
            <a:r>
              <a:rPr b="1" lang="en-GB" sz="1800">
                <a:solidFill>
                  <a:schemeClr val="dk1"/>
                </a:solidFill>
                <a:latin typeface="Lato"/>
                <a:ea typeface="Lato"/>
                <a:cs typeface="Lato"/>
                <a:sym typeface="Lato"/>
              </a:rPr>
              <a:t>not have to pay tax on any profit made. </a:t>
            </a:r>
            <a:r>
              <a:rPr lang="en-GB" sz="1800">
                <a:solidFill>
                  <a:schemeClr val="dk1"/>
                </a:solidFill>
                <a:latin typeface="Lato"/>
                <a:ea typeface="Lato"/>
                <a:cs typeface="Lato"/>
                <a:sym typeface="Lato"/>
              </a:rPr>
              <a:t>They help to make a </a:t>
            </a:r>
            <a:r>
              <a:rPr b="1" lang="en-GB" sz="1800">
                <a:solidFill>
                  <a:schemeClr val="dk1"/>
                </a:solidFill>
                <a:latin typeface="Lato"/>
                <a:ea typeface="Lato"/>
                <a:cs typeface="Lato"/>
                <a:sym typeface="Lato"/>
              </a:rPr>
              <a:t>higher rate of interest </a:t>
            </a:r>
            <a:r>
              <a:rPr b="1" lang="en-GB" sz="1800">
                <a:solidFill>
                  <a:schemeClr val="dk1"/>
                </a:solidFill>
                <a:latin typeface="Lato"/>
                <a:ea typeface="Lato"/>
                <a:cs typeface="Lato"/>
                <a:sym typeface="Lato"/>
                <a:extLst>
                  <a:ext uri="http://customooxmlschemas.google.com/">
                    <go:slidesCustomData xmlns:go="http://customooxmlschemas.google.com/" textRoundtripDataId="0"/>
                  </a:ext>
                </a:extLst>
              </a:rPr>
              <a:t>return</a:t>
            </a:r>
            <a:r>
              <a:rPr lang="en-GB" sz="1800">
                <a:solidFill>
                  <a:schemeClr val="dk1"/>
                </a:solidFill>
                <a:latin typeface="Lato"/>
                <a:ea typeface="Lato"/>
                <a:cs typeface="Lato"/>
                <a:sym typeface="Lato"/>
              </a:rPr>
              <a:t> on the money put into the ISA compared with other types of ISAs, but it is important to know that the </a:t>
            </a:r>
            <a:r>
              <a:rPr b="1" lang="en-GB" sz="1800">
                <a:solidFill>
                  <a:schemeClr val="dk1"/>
                </a:solidFill>
                <a:latin typeface="Lato"/>
                <a:ea typeface="Lato"/>
                <a:cs typeface="Lato"/>
                <a:sym typeface="Lato"/>
              </a:rPr>
              <a:t>value of the investments can go down</a:t>
            </a:r>
            <a:r>
              <a:rPr lang="en-GB" sz="1800">
                <a:solidFill>
                  <a:schemeClr val="dk1"/>
                </a:solidFill>
                <a:latin typeface="Lato"/>
                <a:ea typeface="Lato"/>
                <a:cs typeface="Lato"/>
                <a:sym typeface="Lato"/>
              </a:rPr>
              <a:t>, so money can be lost too. They should be viewed as a </a:t>
            </a:r>
            <a:r>
              <a:rPr b="1" lang="en-GB" sz="1800">
                <a:solidFill>
                  <a:schemeClr val="dk1"/>
                </a:solidFill>
                <a:latin typeface="Lato"/>
                <a:ea typeface="Lato"/>
                <a:cs typeface="Lato"/>
                <a:sym typeface="Lato"/>
              </a:rPr>
              <a:t>medium to long term investment,</a:t>
            </a:r>
            <a:r>
              <a:rPr lang="en-GB" sz="1800">
                <a:solidFill>
                  <a:schemeClr val="dk1"/>
                </a:solidFill>
                <a:latin typeface="Lato"/>
                <a:ea typeface="Lato"/>
                <a:cs typeface="Lato"/>
                <a:sym typeface="Lato"/>
              </a:rPr>
              <a:t> and ideally be held onto for at least 5-10 years before taking money out.</a:t>
            </a:r>
            <a:endParaRPr sz="1800">
              <a:solidFill>
                <a:schemeClr val="dk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900"/>
              <a:buFont typeface="Arial"/>
              <a:buNone/>
            </a:pPr>
            <a:r>
              <a:t/>
            </a:r>
            <a:endParaRPr sz="18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dk1"/>
              </a:solidFill>
              <a:latin typeface="Lato"/>
              <a:ea typeface="Lato"/>
              <a:cs typeface="Lato"/>
              <a:sym typeface="Lato"/>
            </a:endParaRPr>
          </a:p>
        </p:txBody>
      </p:sp>
      <p:sp>
        <p:nvSpPr>
          <p:cNvPr id="233" name="Google Shape;233;g25bb146d1a3_0_22"/>
          <p:cNvSpPr/>
          <p:nvPr/>
        </p:nvSpPr>
        <p:spPr>
          <a:xfrm>
            <a:off x="253240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Stocks and shares ISA</a:t>
            </a:r>
            <a:endParaRPr b="1" sz="1800">
              <a:solidFill>
                <a:schemeClr val="lt1"/>
              </a:solidFill>
              <a:latin typeface="Lato"/>
              <a:ea typeface="Lato"/>
              <a:cs typeface="Lato"/>
              <a:sym typeface="Lato"/>
            </a:endParaRPr>
          </a:p>
        </p:txBody>
      </p:sp>
      <p:sp>
        <p:nvSpPr>
          <p:cNvPr id="234" name="Google Shape;234;g25bb146d1a3_0_22"/>
          <p:cNvSpPr/>
          <p:nvPr/>
        </p:nvSpPr>
        <p:spPr>
          <a:xfrm>
            <a:off x="46358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Lifetime ISA</a:t>
            </a:r>
            <a:endParaRPr b="1" sz="1800">
              <a:solidFill>
                <a:schemeClr val="lt1"/>
              </a:solidFill>
              <a:latin typeface="Lato"/>
              <a:ea typeface="Lato"/>
              <a:cs typeface="Lato"/>
              <a:sym typeface="Lato"/>
            </a:endParaRPr>
          </a:p>
        </p:txBody>
      </p:sp>
      <p:sp>
        <p:nvSpPr>
          <p:cNvPr id="235" name="Google Shape;235;g25bb146d1a3_0_22"/>
          <p:cNvSpPr/>
          <p:nvPr/>
        </p:nvSpPr>
        <p:spPr>
          <a:xfrm>
            <a:off x="67504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Junior ISA</a:t>
            </a:r>
            <a:endParaRPr b="1" sz="1800">
              <a:solidFill>
                <a:schemeClr val="lt1"/>
              </a:solidFill>
              <a:latin typeface="Lato"/>
              <a:ea typeface="Lato"/>
              <a:cs typeface="Lato"/>
              <a:sym typeface="Lato"/>
            </a:endParaRPr>
          </a:p>
        </p:txBody>
      </p:sp>
      <p:sp>
        <p:nvSpPr>
          <p:cNvPr id="236" name="Google Shape;236;g25bb146d1a3_0_22"/>
          <p:cNvSpPr/>
          <p:nvPr/>
        </p:nvSpPr>
        <p:spPr>
          <a:xfrm>
            <a:off x="4289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Cash ISA</a:t>
            </a:r>
            <a:endParaRPr b="1" sz="1800">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5bb146d1a3_0_71"/>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5bb146d1a3_0_7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15</a:t>
            </a:r>
            <a:endParaRPr>
              <a:latin typeface="Lato"/>
              <a:ea typeface="Lato"/>
              <a:cs typeface="Lato"/>
              <a:sym typeface="Lato"/>
            </a:endParaRPr>
          </a:p>
        </p:txBody>
      </p:sp>
      <p:sp>
        <p:nvSpPr>
          <p:cNvPr id="243" name="Google Shape;243;g25bb146d1a3_0_71"/>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a:p>
            <a:pPr indent="0" lvl="0" marL="0" rtl="0" algn="l">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Types of ISAs</a:t>
            </a:r>
            <a:endParaRPr b="1" sz="2900">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p:txBody>
      </p:sp>
      <p:sp>
        <p:nvSpPr>
          <p:cNvPr id="244" name="Google Shape;244;g25bb146d1a3_0_71"/>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25bb146d1a3_0_71"/>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46" name="Google Shape;246;g25bb146d1a3_0_71"/>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247" name="Google Shape;247;g25bb146d1a3_0_71"/>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48" name="Google Shape;248;g25bb146d1a3_0_71"/>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49" name="Google Shape;249;g25bb146d1a3_0_71"/>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50" name="Google Shape;250;g25bb146d1a3_0_71"/>
          <p:cNvSpPr/>
          <p:nvPr/>
        </p:nvSpPr>
        <p:spPr>
          <a:xfrm>
            <a:off x="2532400" y="3738625"/>
            <a:ext cx="1986900" cy="1008600"/>
          </a:xfrm>
          <a:prstGeom prst="roundRect">
            <a:avLst>
              <a:gd fmla="val 16667" name="adj"/>
            </a:avLst>
          </a:prstGeom>
          <a:solidFill>
            <a:srgbClr val="00FF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Lato"/>
                <a:ea typeface="Lato"/>
                <a:cs typeface="Lato"/>
                <a:sym typeface="Lato"/>
              </a:rPr>
              <a:t>Stocks and shares ISA</a:t>
            </a:r>
            <a:endParaRPr b="1" sz="1800">
              <a:solidFill>
                <a:schemeClr val="dk1"/>
              </a:solidFill>
              <a:latin typeface="Lato"/>
              <a:ea typeface="Lato"/>
              <a:cs typeface="Lato"/>
              <a:sym typeface="Lato"/>
            </a:endParaRPr>
          </a:p>
        </p:txBody>
      </p:sp>
      <p:sp>
        <p:nvSpPr>
          <p:cNvPr id="251" name="Google Shape;251;g25bb146d1a3_0_71"/>
          <p:cNvSpPr/>
          <p:nvPr/>
        </p:nvSpPr>
        <p:spPr>
          <a:xfrm>
            <a:off x="46358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Lifetime ISA</a:t>
            </a:r>
            <a:endParaRPr b="1" sz="1800">
              <a:solidFill>
                <a:schemeClr val="lt1"/>
              </a:solidFill>
              <a:latin typeface="Lato"/>
              <a:ea typeface="Lato"/>
              <a:cs typeface="Lato"/>
              <a:sym typeface="Lato"/>
            </a:endParaRPr>
          </a:p>
        </p:txBody>
      </p:sp>
      <p:sp>
        <p:nvSpPr>
          <p:cNvPr id="252" name="Google Shape;252;g25bb146d1a3_0_71"/>
          <p:cNvSpPr/>
          <p:nvPr/>
        </p:nvSpPr>
        <p:spPr>
          <a:xfrm>
            <a:off x="67504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Junior ISA</a:t>
            </a:r>
            <a:endParaRPr b="1" sz="1800">
              <a:solidFill>
                <a:schemeClr val="lt1"/>
              </a:solidFill>
              <a:latin typeface="Lato"/>
              <a:ea typeface="Lato"/>
              <a:cs typeface="Lato"/>
              <a:sym typeface="Lato"/>
            </a:endParaRPr>
          </a:p>
        </p:txBody>
      </p:sp>
      <p:sp>
        <p:nvSpPr>
          <p:cNvPr id="253" name="Google Shape;253;g25bb146d1a3_0_71"/>
          <p:cNvSpPr/>
          <p:nvPr/>
        </p:nvSpPr>
        <p:spPr>
          <a:xfrm>
            <a:off x="4289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Cash ISA</a:t>
            </a:r>
            <a:endParaRPr b="1" sz="1800">
              <a:solidFill>
                <a:schemeClr val="lt1"/>
              </a:solidFill>
              <a:latin typeface="Lato"/>
              <a:ea typeface="Lato"/>
              <a:cs typeface="Lato"/>
              <a:sym typeface="Lato"/>
            </a:endParaRPr>
          </a:p>
        </p:txBody>
      </p:sp>
      <p:sp>
        <p:nvSpPr>
          <p:cNvPr id="254" name="Google Shape;254;g25bb146d1a3_0_71"/>
          <p:cNvSpPr txBox="1"/>
          <p:nvPr/>
        </p:nvSpPr>
        <p:spPr>
          <a:xfrm>
            <a:off x="212825" y="1092025"/>
            <a:ext cx="8721300" cy="316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rgbClr val="000000"/>
              </a:buClr>
              <a:buSzPts val="2700"/>
              <a:buFont typeface="Arial"/>
              <a:buNone/>
            </a:pPr>
            <a:r>
              <a:rPr lang="en-GB" sz="1800">
                <a:solidFill>
                  <a:schemeClr val="dk1"/>
                </a:solidFill>
                <a:latin typeface="Lato"/>
                <a:ea typeface="Lato"/>
                <a:cs typeface="Lato"/>
                <a:sym typeface="Lato"/>
              </a:rPr>
              <a:t>Also known as an investment ISA. These can enable a person to make investments, such as in stocks (shares in a company or companies) and bonds (</a:t>
            </a:r>
            <a:r>
              <a:rPr lang="en-GB" sz="1800">
                <a:solidFill>
                  <a:schemeClr val="dk1"/>
                </a:solidFill>
                <a:highlight>
                  <a:srgbClr val="FFFFFF"/>
                </a:highlight>
                <a:latin typeface="Lato"/>
                <a:ea typeface="Lato"/>
                <a:cs typeface="Lato"/>
                <a:sym typeface="Lato"/>
              </a:rPr>
              <a:t>a loan to a company or a government</a:t>
            </a:r>
            <a:r>
              <a:rPr lang="en-GB" sz="1800">
                <a:solidFill>
                  <a:schemeClr val="dk1"/>
                </a:solidFill>
                <a:latin typeface="Lato"/>
                <a:ea typeface="Lato"/>
                <a:cs typeface="Lato"/>
                <a:sym typeface="Lato"/>
              </a:rPr>
              <a:t>), and </a:t>
            </a:r>
            <a:r>
              <a:rPr b="1" lang="en-GB" sz="1800">
                <a:solidFill>
                  <a:schemeClr val="dk1"/>
                </a:solidFill>
                <a:latin typeface="Lato"/>
                <a:ea typeface="Lato"/>
                <a:cs typeface="Lato"/>
                <a:sym typeface="Lato"/>
              </a:rPr>
              <a:t>not have to pay tax on any profit made. </a:t>
            </a:r>
            <a:r>
              <a:rPr lang="en-GB" sz="1800">
                <a:solidFill>
                  <a:schemeClr val="dk1"/>
                </a:solidFill>
                <a:latin typeface="Lato"/>
                <a:ea typeface="Lato"/>
                <a:cs typeface="Lato"/>
                <a:sym typeface="Lato"/>
              </a:rPr>
              <a:t>They help to make a </a:t>
            </a:r>
            <a:r>
              <a:rPr b="1" lang="en-GB" sz="1800">
                <a:solidFill>
                  <a:schemeClr val="dk1"/>
                </a:solidFill>
                <a:latin typeface="Lato"/>
                <a:ea typeface="Lato"/>
                <a:cs typeface="Lato"/>
                <a:sym typeface="Lato"/>
              </a:rPr>
              <a:t>higher rate of interest </a:t>
            </a:r>
            <a:r>
              <a:rPr b="1" lang="en-GB" sz="1800">
                <a:solidFill>
                  <a:schemeClr val="dk1"/>
                </a:solidFill>
                <a:latin typeface="Lato"/>
                <a:ea typeface="Lato"/>
                <a:cs typeface="Lato"/>
                <a:sym typeface="Lato"/>
                <a:extLst>
                  <a:ext uri="http://customooxmlschemas.google.com/">
                    <go:slidesCustomData xmlns:go="http://customooxmlschemas.google.com/" textRoundtripDataId="1"/>
                  </a:ext>
                </a:extLst>
              </a:rPr>
              <a:t>return</a:t>
            </a:r>
            <a:r>
              <a:rPr lang="en-GB" sz="1800">
                <a:solidFill>
                  <a:schemeClr val="dk1"/>
                </a:solidFill>
                <a:latin typeface="Lato"/>
                <a:ea typeface="Lato"/>
                <a:cs typeface="Lato"/>
                <a:sym typeface="Lato"/>
              </a:rPr>
              <a:t> on the money put into the ISA compared with other types of ISAs, but it is important to know that the </a:t>
            </a:r>
            <a:r>
              <a:rPr b="1" lang="en-GB" sz="1800">
                <a:solidFill>
                  <a:schemeClr val="dk1"/>
                </a:solidFill>
                <a:latin typeface="Lato"/>
                <a:ea typeface="Lato"/>
                <a:cs typeface="Lato"/>
                <a:sym typeface="Lato"/>
              </a:rPr>
              <a:t>value of the investments can go down</a:t>
            </a:r>
            <a:r>
              <a:rPr lang="en-GB" sz="1800">
                <a:solidFill>
                  <a:schemeClr val="dk1"/>
                </a:solidFill>
                <a:latin typeface="Lato"/>
                <a:ea typeface="Lato"/>
                <a:cs typeface="Lato"/>
                <a:sym typeface="Lato"/>
              </a:rPr>
              <a:t>, so money can be lost too. They should be viewed as a </a:t>
            </a:r>
            <a:r>
              <a:rPr b="1" lang="en-GB" sz="1800">
                <a:solidFill>
                  <a:schemeClr val="dk1"/>
                </a:solidFill>
                <a:latin typeface="Lato"/>
                <a:ea typeface="Lato"/>
                <a:cs typeface="Lato"/>
                <a:sym typeface="Lato"/>
              </a:rPr>
              <a:t>medium to long term investment,</a:t>
            </a:r>
            <a:r>
              <a:rPr lang="en-GB" sz="1800">
                <a:solidFill>
                  <a:schemeClr val="dk1"/>
                </a:solidFill>
                <a:latin typeface="Lato"/>
                <a:ea typeface="Lato"/>
                <a:cs typeface="Lato"/>
                <a:sym typeface="Lato"/>
              </a:rPr>
              <a:t> and ideally be held onto for at least 5-10 years before taking money out.</a:t>
            </a:r>
            <a:endParaRPr sz="1800">
              <a:solidFill>
                <a:schemeClr val="dk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900"/>
              <a:buFont typeface="Arial"/>
              <a:buNone/>
            </a:pPr>
            <a:r>
              <a:t/>
            </a:r>
            <a:endParaRPr sz="18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4ce4ae927b_0_27"/>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4ce4ae927b_0_2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16</a:t>
            </a:r>
            <a:endParaRPr>
              <a:latin typeface="Lato"/>
              <a:ea typeface="Lato"/>
              <a:cs typeface="Lato"/>
              <a:sym typeface="Lato"/>
            </a:endParaRPr>
          </a:p>
        </p:txBody>
      </p:sp>
      <p:sp>
        <p:nvSpPr>
          <p:cNvPr id="261" name="Google Shape;261;g24ce4ae927b_0_27"/>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Types of ISAs</a:t>
            </a:r>
            <a:endParaRPr b="1" i="0" sz="2900" u="none" cap="none" strike="noStrike">
              <a:solidFill>
                <a:schemeClr val="accent2"/>
              </a:solidFill>
              <a:latin typeface="Lato"/>
              <a:ea typeface="Lato"/>
              <a:cs typeface="Lato"/>
              <a:sym typeface="Lato"/>
            </a:endParaRPr>
          </a:p>
        </p:txBody>
      </p:sp>
      <p:sp>
        <p:nvSpPr>
          <p:cNvPr id="262" name="Google Shape;262;g24ce4ae927b_0_27"/>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63" name="Google Shape;263;g24ce4ae927b_0_27"/>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64" name="Google Shape;264;g24ce4ae927b_0_27"/>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65" name="Google Shape;265;g24ce4ae927b_0_27"/>
          <p:cNvSpPr txBox="1"/>
          <p:nvPr/>
        </p:nvSpPr>
        <p:spPr>
          <a:xfrm>
            <a:off x="289025" y="1168225"/>
            <a:ext cx="8721300" cy="20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900"/>
              <a:buFont typeface="Arial"/>
              <a:buNone/>
            </a:pPr>
            <a:r>
              <a:rPr i="0" lang="en-GB" sz="1900" u="none" cap="none" strike="noStrike">
                <a:solidFill>
                  <a:schemeClr val="dk1"/>
                </a:solidFill>
                <a:latin typeface="Lato"/>
                <a:ea typeface="Lato"/>
                <a:cs typeface="Lato"/>
                <a:sym typeface="Lato"/>
              </a:rPr>
              <a:t>These types of ISAs work like a savings account with the bonus that they are </a:t>
            </a:r>
            <a:r>
              <a:rPr b="1" i="0" lang="en-GB" sz="1900" u="none" cap="none" strike="noStrike">
                <a:solidFill>
                  <a:schemeClr val="dk1"/>
                </a:solidFill>
                <a:latin typeface="Lato"/>
                <a:ea typeface="Lato"/>
                <a:cs typeface="Lato"/>
                <a:sym typeface="Lato"/>
              </a:rPr>
              <a:t>tax efficient.</a:t>
            </a:r>
            <a:r>
              <a:rPr i="0" lang="en-GB" sz="1900" u="none" cap="none" strike="noStrike">
                <a:solidFill>
                  <a:schemeClr val="dk1"/>
                </a:solidFill>
                <a:latin typeface="Lato"/>
                <a:ea typeface="Lato"/>
                <a:cs typeface="Lato"/>
                <a:sym typeface="Lato"/>
              </a:rPr>
              <a:t> Unlike a normal savings account, where any interest made will be taxed as it is considered income, in an ISA, any </a:t>
            </a:r>
            <a:r>
              <a:rPr b="1" i="0" lang="en-GB" sz="1900" u="none" cap="none" strike="noStrike">
                <a:solidFill>
                  <a:schemeClr val="dk1"/>
                </a:solidFill>
                <a:latin typeface="Lato"/>
                <a:ea typeface="Lato"/>
                <a:cs typeface="Lato"/>
                <a:sym typeface="Lato"/>
              </a:rPr>
              <a:t>interest made is tax free</a:t>
            </a:r>
            <a:r>
              <a:rPr i="0" lang="en-GB" sz="1900" u="none" cap="none" strike="noStrike">
                <a:solidFill>
                  <a:schemeClr val="dk1"/>
                </a:solidFill>
                <a:latin typeface="Lato"/>
                <a:ea typeface="Lato"/>
                <a:cs typeface="Lato"/>
                <a:sym typeface="Lato"/>
              </a:rPr>
              <a:t>. There are two types of interest you apply to </a:t>
            </a:r>
            <a:r>
              <a:rPr lang="en-GB" sz="1900">
                <a:solidFill>
                  <a:schemeClr val="dk1"/>
                </a:solidFill>
                <a:latin typeface="Lato"/>
                <a:ea typeface="Lato"/>
                <a:cs typeface="Lato"/>
                <a:sym typeface="Lato"/>
              </a:rPr>
              <a:t>this type of</a:t>
            </a:r>
            <a:r>
              <a:rPr i="0" lang="en-GB" sz="1900" u="none" cap="none" strike="noStrike">
                <a:solidFill>
                  <a:schemeClr val="dk1"/>
                </a:solidFill>
                <a:latin typeface="Lato"/>
                <a:ea typeface="Lato"/>
                <a:cs typeface="Lato"/>
                <a:sym typeface="Lato"/>
              </a:rPr>
              <a:t> ISA: </a:t>
            </a:r>
            <a:r>
              <a:rPr b="1" lang="en-GB" sz="1900">
                <a:solidFill>
                  <a:schemeClr val="dk1"/>
                </a:solidFill>
                <a:latin typeface="Lato"/>
                <a:ea typeface="Lato"/>
                <a:cs typeface="Lato"/>
                <a:sym typeface="Lato"/>
              </a:rPr>
              <a:t>f</a:t>
            </a:r>
            <a:r>
              <a:rPr b="1" i="0" lang="en-GB" sz="1900" u="none" cap="none" strike="noStrike">
                <a:solidFill>
                  <a:schemeClr val="dk1"/>
                </a:solidFill>
                <a:latin typeface="Lato"/>
                <a:ea typeface="Lato"/>
                <a:cs typeface="Lato"/>
                <a:sym typeface="Lato"/>
              </a:rPr>
              <a:t>ixed rate</a:t>
            </a:r>
            <a:r>
              <a:rPr i="0" lang="en-GB" sz="1900" u="none" cap="none" strike="noStrike">
                <a:solidFill>
                  <a:schemeClr val="dk1"/>
                </a:solidFill>
                <a:latin typeface="Lato"/>
                <a:ea typeface="Lato"/>
                <a:cs typeface="Lato"/>
                <a:sym typeface="Lato"/>
              </a:rPr>
              <a:t> (set interest rate over a defined period) and </a:t>
            </a:r>
            <a:r>
              <a:rPr b="1" i="0" lang="en-GB" sz="1900" u="none" cap="none" strike="noStrike">
                <a:solidFill>
                  <a:schemeClr val="dk1"/>
                </a:solidFill>
                <a:latin typeface="Lato"/>
                <a:ea typeface="Lato"/>
                <a:cs typeface="Lato"/>
                <a:sym typeface="Lato"/>
              </a:rPr>
              <a:t>variable rate</a:t>
            </a:r>
            <a:r>
              <a:rPr i="0" lang="en-GB" sz="1900" u="none" cap="none" strike="noStrike">
                <a:solidFill>
                  <a:schemeClr val="dk1"/>
                </a:solidFill>
                <a:latin typeface="Lato"/>
                <a:ea typeface="Lato"/>
                <a:cs typeface="Lato"/>
                <a:sym typeface="Lato"/>
              </a:rPr>
              <a:t> ISAs (interest rate changes over time).  </a:t>
            </a:r>
            <a:endParaRPr i="0" sz="19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Lato"/>
              <a:ea typeface="Lato"/>
              <a:cs typeface="Lato"/>
              <a:sym typeface="Lato"/>
            </a:endParaRPr>
          </a:p>
        </p:txBody>
      </p:sp>
      <p:sp>
        <p:nvSpPr>
          <p:cNvPr id="266" name="Google Shape;266;g24ce4ae927b_0_27"/>
          <p:cNvSpPr/>
          <p:nvPr/>
        </p:nvSpPr>
        <p:spPr>
          <a:xfrm>
            <a:off x="253240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Stocks and shares</a:t>
            </a:r>
            <a:r>
              <a:rPr b="1" lang="en-GB" sz="1800">
                <a:solidFill>
                  <a:schemeClr val="lt1"/>
                </a:solidFill>
                <a:latin typeface="Lato"/>
                <a:ea typeface="Lato"/>
                <a:cs typeface="Lato"/>
                <a:sym typeface="Lato"/>
              </a:rPr>
              <a:t> ISA</a:t>
            </a:r>
            <a:endParaRPr b="1" sz="1800">
              <a:solidFill>
                <a:schemeClr val="lt1"/>
              </a:solidFill>
              <a:latin typeface="Lato"/>
              <a:ea typeface="Lato"/>
              <a:cs typeface="Lato"/>
              <a:sym typeface="Lato"/>
            </a:endParaRPr>
          </a:p>
        </p:txBody>
      </p:sp>
      <p:sp>
        <p:nvSpPr>
          <p:cNvPr id="267" name="Google Shape;267;g24ce4ae927b_0_27"/>
          <p:cNvSpPr/>
          <p:nvPr/>
        </p:nvSpPr>
        <p:spPr>
          <a:xfrm>
            <a:off x="463585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Lifetime</a:t>
            </a:r>
            <a:r>
              <a:rPr b="1" lang="en-GB" sz="1800">
                <a:solidFill>
                  <a:schemeClr val="lt1"/>
                </a:solidFill>
                <a:latin typeface="Lato"/>
                <a:ea typeface="Lato"/>
                <a:cs typeface="Lato"/>
                <a:sym typeface="Lato"/>
              </a:rPr>
              <a:t> ISA</a:t>
            </a:r>
            <a:endParaRPr b="1" sz="1800">
              <a:solidFill>
                <a:schemeClr val="lt1"/>
              </a:solidFill>
              <a:latin typeface="Lato"/>
              <a:ea typeface="Lato"/>
              <a:cs typeface="Lato"/>
              <a:sym typeface="Lato"/>
            </a:endParaRPr>
          </a:p>
        </p:txBody>
      </p:sp>
      <p:sp>
        <p:nvSpPr>
          <p:cNvPr id="268" name="Google Shape;268;g24ce4ae927b_0_27"/>
          <p:cNvSpPr/>
          <p:nvPr/>
        </p:nvSpPr>
        <p:spPr>
          <a:xfrm>
            <a:off x="675045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Junior </a:t>
            </a:r>
            <a:r>
              <a:rPr b="1" lang="en-GB" sz="1800">
                <a:solidFill>
                  <a:schemeClr val="lt1"/>
                </a:solidFill>
                <a:latin typeface="Lato"/>
                <a:ea typeface="Lato"/>
                <a:cs typeface="Lato"/>
                <a:sym typeface="Lato"/>
              </a:rPr>
              <a:t>ISA</a:t>
            </a:r>
            <a:endParaRPr b="1" sz="1800">
              <a:solidFill>
                <a:schemeClr val="lt1"/>
              </a:solidFill>
              <a:latin typeface="Lato"/>
              <a:ea typeface="Lato"/>
              <a:cs typeface="Lato"/>
              <a:sym typeface="Lato"/>
            </a:endParaRPr>
          </a:p>
        </p:txBody>
      </p:sp>
      <p:sp>
        <p:nvSpPr>
          <p:cNvPr id="269" name="Google Shape;269;g24ce4ae927b_0_27"/>
          <p:cNvSpPr/>
          <p:nvPr/>
        </p:nvSpPr>
        <p:spPr>
          <a:xfrm>
            <a:off x="42895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Cash ISA</a:t>
            </a:r>
            <a:endParaRPr b="1" sz="1800">
              <a:solidFill>
                <a:schemeClr val="l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5bb146d1a3_0_40"/>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5bb146d1a3_0_4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17</a:t>
            </a:r>
            <a:endParaRPr>
              <a:latin typeface="Lato"/>
              <a:ea typeface="Lato"/>
              <a:cs typeface="Lato"/>
              <a:sym typeface="Lato"/>
            </a:endParaRPr>
          </a:p>
        </p:txBody>
      </p:sp>
      <p:sp>
        <p:nvSpPr>
          <p:cNvPr id="276" name="Google Shape;276;g25bb146d1a3_0_4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Types of ISAs</a:t>
            </a:r>
            <a:endParaRPr b="1" i="0" sz="2900" u="none" cap="none" strike="noStrike">
              <a:solidFill>
                <a:schemeClr val="accent2"/>
              </a:solidFill>
              <a:latin typeface="Lato"/>
              <a:ea typeface="Lato"/>
              <a:cs typeface="Lato"/>
              <a:sym typeface="Lato"/>
            </a:endParaRPr>
          </a:p>
        </p:txBody>
      </p:sp>
      <p:sp>
        <p:nvSpPr>
          <p:cNvPr id="277" name="Google Shape;277;g25bb146d1a3_0_4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5bb146d1a3_0_40"/>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79" name="Google Shape;279;g25bb146d1a3_0_40"/>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280" name="Google Shape;280;g25bb146d1a3_0_40"/>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81" name="Google Shape;281;g25bb146d1a3_0_40"/>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82" name="Google Shape;282;g25bb146d1a3_0_40"/>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83" name="Google Shape;283;g25bb146d1a3_0_40"/>
          <p:cNvSpPr/>
          <p:nvPr/>
        </p:nvSpPr>
        <p:spPr>
          <a:xfrm>
            <a:off x="2553825" y="3559850"/>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Stocks and shares ISA</a:t>
            </a:r>
            <a:endParaRPr b="1" sz="1800">
              <a:solidFill>
                <a:schemeClr val="lt1"/>
              </a:solidFill>
              <a:latin typeface="Lato"/>
              <a:ea typeface="Lato"/>
              <a:cs typeface="Lato"/>
              <a:sym typeface="Lato"/>
            </a:endParaRPr>
          </a:p>
        </p:txBody>
      </p:sp>
      <p:sp>
        <p:nvSpPr>
          <p:cNvPr id="284" name="Google Shape;284;g25bb146d1a3_0_40"/>
          <p:cNvSpPr/>
          <p:nvPr/>
        </p:nvSpPr>
        <p:spPr>
          <a:xfrm>
            <a:off x="4652138" y="3559850"/>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Lifetime ISA</a:t>
            </a:r>
            <a:endParaRPr b="1" sz="1800">
              <a:solidFill>
                <a:schemeClr val="lt1"/>
              </a:solidFill>
              <a:latin typeface="Lato"/>
              <a:ea typeface="Lato"/>
              <a:cs typeface="Lato"/>
              <a:sym typeface="Lato"/>
            </a:endParaRPr>
          </a:p>
        </p:txBody>
      </p:sp>
      <p:sp>
        <p:nvSpPr>
          <p:cNvPr id="285" name="Google Shape;285;g25bb146d1a3_0_40"/>
          <p:cNvSpPr/>
          <p:nvPr/>
        </p:nvSpPr>
        <p:spPr>
          <a:xfrm>
            <a:off x="6750475" y="3559850"/>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Junior ISA</a:t>
            </a:r>
            <a:endParaRPr b="1" sz="1800">
              <a:solidFill>
                <a:schemeClr val="lt1"/>
              </a:solidFill>
              <a:latin typeface="Lato"/>
              <a:ea typeface="Lato"/>
              <a:cs typeface="Lato"/>
              <a:sym typeface="Lato"/>
            </a:endParaRPr>
          </a:p>
        </p:txBody>
      </p:sp>
      <p:sp>
        <p:nvSpPr>
          <p:cNvPr id="286" name="Google Shape;286;g25bb146d1a3_0_40"/>
          <p:cNvSpPr/>
          <p:nvPr/>
        </p:nvSpPr>
        <p:spPr>
          <a:xfrm>
            <a:off x="455500" y="3559850"/>
            <a:ext cx="1986900" cy="1008600"/>
          </a:xfrm>
          <a:prstGeom prst="roundRect">
            <a:avLst>
              <a:gd fmla="val 16667" name="adj"/>
            </a:avLst>
          </a:prstGeom>
          <a:solidFill>
            <a:srgbClr val="00FF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Lato"/>
                <a:ea typeface="Lato"/>
                <a:cs typeface="Lato"/>
                <a:sym typeface="Lato"/>
              </a:rPr>
              <a:t>Cash ISA</a:t>
            </a:r>
            <a:endParaRPr b="1" sz="1800">
              <a:solidFill>
                <a:schemeClr val="dk2"/>
              </a:solidFill>
              <a:latin typeface="Lato"/>
              <a:ea typeface="Lato"/>
              <a:cs typeface="Lato"/>
              <a:sym typeface="Lato"/>
            </a:endParaRPr>
          </a:p>
        </p:txBody>
      </p:sp>
      <p:sp>
        <p:nvSpPr>
          <p:cNvPr id="287" name="Google Shape;287;g25bb146d1a3_0_40"/>
          <p:cNvSpPr txBox="1"/>
          <p:nvPr/>
        </p:nvSpPr>
        <p:spPr>
          <a:xfrm>
            <a:off x="289025" y="1168225"/>
            <a:ext cx="8721300" cy="20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900"/>
              <a:buFont typeface="Arial"/>
              <a:buNone/>
            </a:pPr>
            <a:r>
              <a:rPr i="0" lang="en-GB" sz="1900" u="none" cap="none" strike="noStrike">
                <a:solidFill>
                  <a:schemeClr val="dk1"/>
                </a:solidFill>
                <a:latin typeface="Lato"/>
                <a:ea typeface="Lato"/>
                <a:cs typeface="Lato"/>
                <a:sym typeface="Lato"/>
              </a:rPr>
              <a:t>These types of ISAs work like a savings account with the bonus that they are </a:t>
            </a:r>
            <a:r>
              <a:rPr b="1" i="0" lang="en-GB" sz="1900" u="none" cap="none" strike="noStrike">
                <a:solidFill>
                  <a:schemeClr val="dk1"/>
                </a:solidFill>
                <a:latin typeface="Lato"/>
                <a:ea typeface="Lato"/>
                <a:cs typeface="Lato"/>
                <a:sym typeface="Lato"/>
              </a:rPr>
              <a:t>tax efficient.</a:t>
            </a:r>
            <a:r>
              <a:rPr i="0" lang="en-GB" sz="1900" u="none" cap="none" strike="noStrike">
                <a:solidFill>
                  <a:schemeClr val="dk1"/>
                </a:solidFill>
                <a:latin typeface="Lato"/>
                <a:ea typeface="Lato"/>
                <a:cs typeface="Lato"/>
                <a:sym typeface="Lato"/>
              </a:rPr>
              <a:t> Unlike a normal savings account, where any interest made will be taxed as it is considered income, in an ISA, any </a:t>
            </a:r>
            <a:r>
              <a:rPr b="1" i="0" lang="en-GB" sz="1900" u="none" cap="none" strike="noStrike">
                <a:solidFill>
                  <a:schemeClr val="dk1"/>
                </a:solidFill>
                <a:latin typeface="Lato"/>
                <a:ea typeface="Lato"/>
                <a:cs typeface="Lato"/>
                <a:sym typeface="Lato"/>
              </a:rPr>
              <a:t>interest made is tax free</a:t>
            </a:r>
            <a:r>
              <a:rPr i="0" lang="en-GB" sz="1900" u="none" cap="none" strike="noStrike">
                <a:solidFill>
                  <a:schemeClr val="dk1"/>
                </a:solidFill>
                <a:latin typeface="Lato"/>
                <a:ea typeface="Lato"/>
                <a:cs typeface="Lato"/>
                <a:sym typeface="Lato"/>
              </a:rPr>
              <a:t>. There are two types of interest you apply to </a:t>
            </a:r>
            <a:r>
              <a:rPr lang="en-GB" sz="1900">
                <a:solidFill>
                  <a:schemeClr val="dk1"/>
                </a:solidFill>
                <a:latin typeface="Lato"/>
                <a:ea typeface="Lato"/>
                <a:cs typeface="Lato"/>
                <a:sym typeface="Lato"/>
              </a:rPr>
              <a:t>this type of</a:t>
            </a:r>
            <a:r>
              <a:rPr i="0" lang="en-GB" sz="1900" u="none" cap="none" strike="noStrike">
                <a:solidFill>
                  <a:schemeClr val="dk1"/>
                </a:solidFill>
                <a:latin typeface="Lato"/>
                <a:ea typeface="Lato"/>
                <a:cs typeface="Lato"/>
                <a:sym typeface="Lato"/>
              </a:rPr>
              <a:t> ISA: </a:t>
            </a:r>
            <a:r>
              <a:rPr b="1" lang="en-GB" sz="1900">
                <a:solidFill>
                  <a:schemeClr val="dk1"/>
                </a:solidFill>
                <a:latin typeface="Lato"/>
                <a:ea typeface="Lato"/>
                <a:cs typeface="Lato"/>
                <a:sym typeface="Lato"/>
              </a:rPr>
              <a:t>f</a:t>
            </a:r>
            <a:r>
              <a:rPr b="1" i="0" lang="en-GB" sz="1900" u="none" cap="none" strike="noStrike">
                <a:solidFill>
                  <a:schemeClr val="dk1"/>
                </a:solidFill>
                <a:latin typeface="Lato"/>
                <a:ea typeface="Lato"/>
                <a:cs typeface="Lato"/>
                <a:sym typeface="Lato"/>
              </a:rPr>
              <a:t>ixed rate</a:t>
            </a:r>
            <a:r>
              <a:rPr i="0" lang="en-GB" sz="1900" u="none" cap="none" strike="noStrike">
                <a:solidFill>
                  <a:schemeClr val="dk1"/>
                </a:solidFill>
                <a:latin typeface="Lato"/>
                <a:ea typeface="Lato"/>
                <a:cs typeface="Lato"/>
                <a:sym typeface="Lato"/>
              </a:rPr>
              <a:t> (set interest rate over a defined period) and </a:t>
            </a:r>
            <a:r>
              <a:rPr b="1" i="0" lang="en-GB" sz="1900" u="none" cap="none" strike="noStrike">
                <a:solidFill>
                  <a:schemeClr val="dk1"/>
                </a:solidFill>
                <a:latin typeface="Lato"/>
                <a:ea typeface="Lato"/>
                <a:cs typeface="Lato"/>
                <a:sym typeface="Lato"/>
              </a:rPr>
              <a:t>variable rate</a:t>
            </a:r>
            <a:r>
              <a:rPr i="0" lang="en-GB" sz="1900" u="none" cap="none" strike="noStrike">
                <a:solidFill>
                  <a:schemeClr val="dk1"/>
                </a:solidFill>
                <a:latin typeface="Lato"/>
                <a:ea typeface="Lato"/>
                <a:cs typeface="Lato"/>
                <a:sym typeface="Lato"/>
              </a:rPr>
              <a:t> ISAs (interest rate changes over time).  </a:t>
            </a:r>
            <a:endParaRPr i="0" sz="19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5bb146d1a3_0_113"/>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5bb146d1a3_0_11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18</a:t>
            </a:r>
            <a:endParaRPr>
              <a:latin typeface="Lato"/>
              <a:ea typeface="Lato"/>
              <a:cs typeface="Lato"/>
              <a:sym typeface="Lato"/>
            </a:endParaRPr>
          </a:p>
        </p:txBody>
      </p:sp>
      <p:sp>
        <p:nvSpPr>
          <p:cNvPr id="294" name="Google Shape;294;g25bb146d1a3_0_113"/>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25bb146d1a3_0_113"/>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96" name="Google Shape;296;g25bb146d1a3_0_113"/>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297" name="Google Shape;297;g25bb146d1a3_0_113"/>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98" name="Google Shape;298;g25bb146d1a3_0_113"/>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99" name="Google Shape;299;g25bb146d1a3_0_113"/>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00" name="Google Shape;300;g25bb146d1a3_0_113"/>
          <p:cNvSpPr txBox="1"/>
          <p:nvPr/>
        </p:nvSpPr>
        <p:spPr>
          <a:xfrm>
            <a:off x="200350" y="1215950"/>
            <a:ext cx="8646000" cy="215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100"/>
              <a:buFont typeface="Arial"/>
              <a:buNone/>
            </a:pPr>
            <a:r>
              <a:rPr b="1" lang="en-GB" sz="1900">
                <a:solidFill>
                  <a:schemeClr val="dk1"/>
                </a:solidFill>
                <a:latin typeface="Lato"/>
                <a:ea typeface="Lato"/>
                <a:cs typeface="Lato"/>
                <a:sym typeface="Lato"/>
              </a:rPr>
              <a:t>Parents/guardians can open an ISA on behalf of their child</a:t>
            </a:r>
            <a:r>
              <a:rPr lang="en-GB" sz="1900">
                <a:solidFill>
                  <a:schemeClr val="dk1"/>
                </a:solidFill>
                <a:latin typeface="Lato"/>
                <a:ea typeface="Lato"/>
                <a:cs typeface="Lato"/>
                <a:sym typeface="Lato"/>
              </a:rPr>
              <a:t> (the child must be under 18 years old and living in the UK) and manage the account but the money belongs to the child. The child can </a:t>
            </a:r>
            <a:r>
              <a:rPr b="1" lang="en-GB" sz="1900">
                <a:solidFill>
                  <a:schemeClr val="dk1"/>
                </a:solidFill>
                <a:latin typeface="Lato"/>
                <a:ea typeface="Lato"/>
                <a:cs typeface="Lato"/>
                <a:sym typeface="Lato"/>
              </a:rPr>
              <a:t>take control </a:t>
            </a:r>
            <a:r>
              <a:rPr lang="en-GB" sz="1900">
                <a:solidFill>
                  <a:schemeClr val="dk1"/>
                </a:solidFill>
                <a:latin typeface="Lato"/>
                <a:ea typeface="Lato"/>
                <a:cs typeface="Lato"/>
                <a:sym typeface="Lato"/>
              </a:rPr>
              <a:t>of the ISA when they turn </a:t>
            </a:r>
            <a:r>
              <a:rPr b="1" lang="en-GB" sz="1900">
                <a:solidFill>
                  <a:schemeClr val="dk1"/>
                </a:solidFill>
                <a:latin typeface="Lato"/>
                <a:ea typeface="Lato"/>
                <a:cs typeface="Lato"/>
                <a:sym typeface="Lato"/>
              </a:rPr>
              <a:t>16 years old</a:t>
            </a:r>
            <a:r>
              <a:rPr lang="en-GB" sz="1900">
                <a:solidFill>
                  <a:schemeClr val="dk1"/>
                </a:solidFill>
                <a:latin typeface="Lato"/>
                <a:ea typeface="Lato"/>
                <a:cs typeface="Lato"/>
                <a:sym typeface="Lato"/>
              </a:rPr>
              <a:t> but</a:t>
            </a:r>
            <a:r>
              <a:rPr b="1" lang="en-GB" sz="1900">
                <a:solidFill>
                  <a:schemeClr val="dk1"/>
                </a:solidFill>
                <a:latin typeface="Lato"/>
                <a:ea typeface="Lato"/>
                <a:cs typeface="Lato"/>
                <a:sym typeface="Lato"/>
              </a:rPr>
              <a:t> cannot withdraw cash until they are 18 years old.</a:t>
            </a:r>
            <a:r>
              <a:rPr lang="en-GB" sz="1900">
                <a:solidFill>
                  <a:schemeClr val="dk1"/>
                </a:solidFill>
                <a:latin typeface="Lato"/>
                <a:ea typeface="Lato"/>
                <a:cs typeface="Lato"/>
                <a:sym typeface="Lato"/>
              </a:rPr>
              <a:t> This can be a cash or stocks and shares ISA, or both. The maximum that can be saved in this type of ISA per year is £9,000</a:t>
            </a:r>
            <a:endParaRPr i="0" sz="1900" u="none" cap="none" strike="noStrike">
              <a:solidFill>
                <a:schemeClr val="dk1"/>
              </a:solidFill>
              <a:latin typeface="Lato"/>
              <a:ea typeface="Lato"/>
              <a:cs typeface="Lato"/>
              <a:sym typeface="Lato"/>
            </a:endParaRPr>
          </a:p>
        </p:txBody>
      </p:sp>
      <p:sp>
        <p:nvSpPr>
          <p:cNvPr id="301" name="Google Shape;301;g25bb146d1a3_0_113"/>
          <p:cNvSpPr/>
          <p:nvPr/>
        </p:nvSpPr>
        <p:spPr>
          <a:xfrm>
            <a:off x="2567675"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Stocks and shares ISA</a:t>
            </a:r>
            <a:endParaRPr b="1" sz="1800">
              <a:solidFill>
                <a:schemeClr val="lt1"/>
              </a:solidFill>
              <a:latin typeface="Lato"/>
              <a:ea typeface="Lato"/>
              <a:cs typeface="Lato"/>
              <a:sym typeface="Lato"/>
            </a:endParaRPr>
          </a:p>
        </p:txBody>
      </p:sp>
      <p:sp>
        <p:nvSpPr>
          <p:cNvPr id="302" name="Google Shape;302;g25bb146d1a3_0_113"/>
          <p:cNvSpPr/>
          <p:nvPr/>
        </p:nvSpPr>
        <p:spPr>
          <a:xfrm>
            <a:off x="67504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Junior ISA</a:t>
            </a:r>
            <a:endParaRPr b="1" sz="1800">
              <a:solidFill>
                <a:schemeClr val="lt1"/>
              </a:solidFill>
              <a:latin typeface="Lato"/>
              <a:ea typeface="Lato"/>
              <a:cs typeface="Lato"/>
              <a:sym typeface="Lato"/>
            </a:endParaRPr>
          </a:p>
        </p:txBody>
      </p:sp>
      <p:sp>
        <p:nvSpPr>
          <p:cNvPr id="303" name="Google Shape;303;g25bb146d1a3_0_113"/>
          <p:cNvSpPr/>
          <p:nvPr/>
        </p:nvSpPr>
        <p:spPr>
          <a:xfrm>
            <a:off x="4289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Cash ISA</a:t>
            </a:r>
            <a:endParaRPr b="1" sz="1800">
              <a:solidFill>
                <a:schemeClr val="lt1"/>
              </a:solidFill>
              <a:latin typeface="Lato"/>
              <a:ea typeface="Lato"/>
              <a:cs typeface="Lato"/>
              <a:sym typeface="Lato"/>
            </a:endParaRPr>
          </a:p>
        </p:txBody>
      </p:sp>
      <p:sp>
        <p:nvSpPr>
          <p:cNvPr id="304" name="Google Shape;304;g25bb146d1a3_0_113"/>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a:p>
            <a:pPr indent="0" lvl="0" marL="0" rtl="0" algn="l">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Types of ISAs</a:t>
            </a:r>
            <a:endParaRPr b="1" sz="2900">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p:txBody>
      </p:sp>
      <p:sp>
        <p:nvSpPr>
          <p:cNvPr id="305" name="Google Shape;305;g25bb146d1a3_0_113"/>
          <p:cNvSpPr/>
          <p:nvPr/>
        </p:nvSpPr>
        <p:spPr>
          <a:xfrm>
            <a:off x="46358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Lifetime ISA</a:t>
            </a:r>
            <a:endParaRPr b="1" sz="1800">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5bb146d1a3_0_130"/>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5bb146d1a3_0_13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19</a:t>
            </a:r>
            <a:endParaRPr>
              <a:latin typeface="Lato"/>
              <a:ea typeface="Lato"/>
              <a:cs typeface="Lato"/>
              <a:sym typeface="Lato"/>
            </a:endParaRPr>
          </a:p>
        </p:txBody>
      </p:sp>
      <p:sp>
        <p:nvSpPr>
          <p:cNvPr id="312" name="Google Shape;312;g25bb146d1a3_0_13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25bb146d1a3_0_130"/>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314" name="Google Shape;314;g25bb146d1a3_0_130"/>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315" name="Google Shape;315;g25bb146d1a3_0_130"/>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16" name="Google Shape;316;g25bb146d1a3_0_130"/>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17" name="Google Shape;317;g25bb146d1a3_0_130"/>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18" name="Google Shape;318;g25bb146d1a3_0_130"/>
          <p:cNvSpPr/>
          <p:nvPr/>
        </p:nvSpPr>
        <p:spPr>
          <a:xfrm>
            <a:off x="253240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Stocks and shares ISA</a:t>
            </a:r>
            <a:endParaRPr b="1" sz="1800">
              <a:solidFill>
                <a:schemeClr val="lt1"/>
              </a:solidFill>
              <a:latin typeface="Lato"/>
              <a:ea typeface="Lato"/>
              <a:cs typeface="Lato"/>
              <a:sym typeface="Lato"/>
            </a:endParaRPr>
          </a:p>
        </p:txBody>
      </p:sp>
      <p:sp>
        <p:nvSpPr>
          <p:cNvPr id="319" name="Google Shape;319;g25bb146d1a3_0_130"/>
          <p:cNvSpPr/>
          <p:nvPr/>
        </p:nvSpPr>
        <p:spPr>
          <a:xfrm>
            <a:off x="6750450" y="3891025"/>
            <a:ext cx="1986900" cy="1008600"/>
          </a:xfrm>
          <a:prstGeom prst="roundRect">
            <a:avLst>
              <a:gd fmla="val 16667" name="adj"/>
            </a:avLst>
          </a:prstGeom>
          <a:solidFill>
            <a:srgbClr val="00FF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Lato"/>
                <a:ea typeface="Lato"/>
                <a:cs typeface="Lato"/>
                <a:sym typeface="Lato"/>
              </a:rPr>
              <a:t>Junior ISA</a:t>
            </a:r>
            <a:endParaRPr b="1" sz="1800">
              <a:solidFill>
                <a:schemeClr val="dk1"/>
              </a:solidFill>
              <a:latin typeface="Lato"/>
              <a:ea typeface="Lato"/>
              <a:cs typeface="Lato"/>
              <a:sym typeface="Lato"/>
            </a:endParaRPr>
          </a:p>
        </p:txBody>
      </p:sp>
      <p:sp>
        <p:nvSpPr>
          <p:cNvPr id="320" name="Google Shape;320;g25bb146d1a3_0_130"/>
          <p:cNvSpPr/>
          <p:nvPr/>
        </p:nvSpPr>
        <p:spPr>
          <a:xfrm>
            <a:off x="4289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Cash ISA</a:t>
            </a:r>
            <a:endParaRPr b="1" sz="1800">
              <a:solidFill>
                <a:schemeClr val="lt1"/>
              </a:solidFill>
              <a:latin typeface="Lato"/>
              <a:ea typeface="Lato"/>
              <a:cs typeface="Lato"/>
              <a:sym typeface="Lato"/>
            </a:endParaRPr>
          </a:p>
        </p:txBody>
      </p:sp>
      <p:sp>
        <p:nvSpPr>
          <p:cNvPr id="321" name="Google Shape;321;g25bb146d1a3_0_13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a:p>
            <a:pPr indent="0" lvl="0" marL="0" rtl="0" algn="l">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Types of ISAs</a:t>
            </a:r>
            <a:endParaRPr b="1" sz="2900">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p:txBody>
      </p:sp>
      <p:sp>
        <p:nvSpPr>
          <p:cNvPr id="322" name="Google Shape;322;g25bb146d1a3_0_130"/>
          <p:cNvSpPr/>
          <p:nvPr/>
        </p:nvSpPr>
        <p:spPr>
          <a:xfrm>
            <a:off x="46358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Lifetime ISA</a:t>
            </a:r>
            <a:endParaRPr b="1" sz="1800">
              <a:solidFill>
                <a:schemeClr val="lt1"/>
              </a:solidFill>
              <a:latin typeface="Lato"/>
              <a:ea typeface="Lato"/>
              <a:cs typeface="Lato"/>
              <a:sym typeface="Lato"/>
            </a:endParaRPr>
          </a:p>
        </p:txBody>
      </p:sp>
      <p:sp>
        <p:nvSpPr>
          <p:cNvPr id="323" name="Google Shape;323;g25bb146d1a3_0_130"/>
          <p:cNvSpPr txBox="1"/>
          <p:nvPr/>
        </p:nvSpPr>
        <p:spPr>
          <a:xfrm>
            <a:off x="200350" y="1215950"/>
            <a:ext cx="8646000" cy="215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100"/>
              <a:buFont typeface="Arial"/>
              <a:buNone/>
            </a:pPr>
            <a:r>
              <a:rPr b="1" lang="en-GB" sz="1900">
                <a:solidFill>
                  <a:schemeClr val="dk1"/>
                </a:solidFill>
                <a:latin typeface="Lato"/>
                <a:ea typeface="Lato"/>
                <a:cs typeface="Lato"/>
                <a:sym typeface="Lato"/>
              </a:rPr>
              <a:t>Parents/guardians can open an ISA on behalf of their child</a:t>
            </a:r>
            <a:r>
              <a:rPr lang="en-GB" sz="1900">
                <a:solidFill>
                  <a:schemeClr val="dk1"/>
                </a:solidFill>
                <a:latin typeface="Lato"/>
                <a:ea typeface="Lato"/>
                <a:cs typeface="Lato"/>
                <a:sym typeface="Lato"/>
              </a:rPr>
              <a:t> (the child must be under 18 years old and living in the UK) and manage the account but the money belongs to the child. The child can </a:t>
            </a:r>
            <a:r>
              <a:rPr b="1" lang="en-GB" sz="1900">
                <a:solidFill>
                  <a:schemeClr val="dk1"/>
                </a:solidFill>
                <a:latin typeface="Lato"/>
                <a:ea typeface="Lato"/>
                <a:cs typeface="Lato"/>
                <a:sym typeface="Lato"/>
              </a:rPr>
              <a:t>take control </a:t>
            </a:r>
            <a:r>
              <a:rPr lang="en-GB" sz="1900">
                <a:solidFill>
                  <a:schemeClr val="dk1"/>
                </a:solidFill>
                <a:latin typeface="Lato"/>
                <a:ea typeface="Lato"/>
                <a:cs typeface="Lato"/>
                <a:sym typeface="Lato"/>
              </a:rPr>
              <a:t>of the ISA when they turn </a:t>
            </a:r>
            <a:r>
              <a:rPr b="1" lang="en-GB" sz="1900">
                <a:solidFill>
                  <a:schemeClr val="dk1"/>
                </a:solidFill>
                <a:latin typeface="Lato"/>
                <a:ea typeface="Lato"/>
                <a:cs typeface="Lato"/>
                <a:sym typeface="Lato"/>
              </a:rPr>
              <a:t>16 years old</a:t>
            </a:r>
            <a:r>
              <a:rPr lang="en-GB" sz="1900">
                <a:solidFill>
                  <a:schemeClr val="dk1"/>
                </a:solidFill>
                <a:latin typeface="Lato"/>
                <a:ea typeface="Lato"/>
                <a:cs typeface="Lato"/>
                <a:sym typeface="Lato"/>
              </a:rPr>
              <a:t> but</a:t>
            </a:r>
            <a:r>
              <a:rPr b="1" lang="en-GB" sz="1900">
                <a:solidFill>
                  <a:schemeClr val="dk1"/>
                </a:solidFill>
                <a:latin typeface="Lato"/>
                <a:ea typeface="Lato"/>
                <a:cs typeface="Lato"/>
                <a:sym typeface="Lato"/>
              </a:rPr>
              <a:t> cannot withdraw cash until they are 18 years old.</a:t>
            </a:r>
            <a:r>
              <a:rPr lang="en-GB" sz="1900">
                <a:solidFill>
                  <a:schemeClr val="dk1"/>
                </a:solidFill>
                <a:latin typeface="Lato"/>
                <a:ea typeface="Lato"/>
                <a:cs typeface="Lato"/>
                <a:sym typeface="Lato"/>
              </a:rPr>
              <a:t> This can be a cash or stocks and shares ISA, or both. The maximum that can be saved in this type of ISA per year is £9,000</a:t>
            </a:r>
            <a:endParaRPr i="0" sz="1900" u="none" cap="none" strike="noStrik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107" name="Google Shape;107;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08" name="Google Shape;108;g1466ef7c98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09" name="Google Shape;109;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a:t>
            </a:r>
            <a:r>
              <a:rPr b="1" lang="en-GB" sz="1600">
                <a:solidFill>
                  <a:srgbClr val="FFFFFF"/>
                </a:solidFill>
                <a:latin typeface="Lato"/>
                <a:ea typeface="Lato"/>
                <a:cs typeface="Lato"/>
                <a:sym typeface="Lato"/>
              </a:rPr>
              <a:t>P</a:t>
            </a:r>
            <a:r>
              <a:rPr b="1" i="0" lang="en-GB" sz="1600" u="none" cap="none" strike="noStrike">
                <a:solidFill>
                  <a:srgbClr val="FFFFFF"/>
                </a:solidFill>
                <a:latin typeface="Lato"/>
                <a:ea typeface="Lato"/>
                <a:cs typeface="Lato"/>
                <a:sym typeface="Lato"/>
              </a:rPr>
              <a:t>ost-it </a:t>
            </a:r>
            <a:r>
              <a:rPr b="1" lang="en-GB" sz="1600">
                <a:solidFill>
                  <a:srgbClr val="FFFFFF"/>
                </a:solidFill>
                <a:latin typeface="Lato"/>
                <a:ea typeface="Lato"/>
                <a:cs typeface="Lato"/>
                <a:sym typeface="Lato"/>
              </a:rPr>
              <a:t>N</a:t>
            </a:r>
            <a:r>
              <a:rPr b="1" i="0" lang="en-GB" sz="1600" u="none" cap="none" strike="noStrike">
                <a:solidFill>
                  <a:srgbClr val="FFFFFF"/>
                </a:solidFill>
                <a:latin typeface="Lato"/>
                <a:ea typeface="Lato"/>
                <a:cs typeface="Lato"/>
                <a:sym typeface="Lato"/>
              </a:rPr>
              <a:t>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4e9e68247a_0_9"/>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4e9e68247a_0_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20</a:t>
            </a:r>
            <a:endParaRPr>
              <a:latin typeface="Lato"/>
              <a:ea typeface="Lato"/>
              <a:cs typeface="Lato"/>
              <a:sym typeface="Lato"/>
            </a:endParaRPr>
          </a:p>
        </p:txBody>
      </p:sp>
      <p:sp>
        <p:nvSpPr>
          <p:cNvPr id="330" name="Google Shape;330;g24e9e68247a_0_9"/>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24e9e68247a_0_9"/>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332" name="Google Shape;332;g24e9e68247a_0_9"/>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33" name="Google Shape;333;g24e9e68247a_0_9"/>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34" name="Google Shape;334;g24e9e68247a_0_9"/>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35" name="Google Shape;335;g24e9e68247a_0_9"/>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Types of ISAs</a:t>
            </a:r>
            <a:endParaRPr b="1" i="0" sz="2900" u="none" cap="none" strike="noStrike">
              <a:solidFill>
                <a:schemeClr val="accent2"/>
              </a:solidFill>
              <a:latin typeface="Lato"/>
              <a:ea typeface="Lato"/>
              <a:cs typeface="Lato"/>
              <a:sym typeface="Lato"/>
            </a:endParaRPr>
          </a:p>
        </p:txBody>
      </p:sp>
      <p:sp>
        <p:nvSpPr>
          <p:cNvPr id="336" name="Google Shape;336;g24e9e68247a_0_9"/>
          <p:cNvSpPr/>
          <p:nvPr/>
        </p:nvSpPr>
        <p:spPr>
          <a:xfrm>
            <a:off x="253240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Stocks and shares ISA</a:t>
            </a:r>
            <a:endParaRPr b="1" sz="1800">
              <a:solidFill>
                <a:schemeClr val="lt1"/>
              </a:solidFill>
              <a:latin typeface="Lato"/>
              <a:ea typeface="Lato"/>
              <a:cs typeface="Lato"/>
              <a:sym typeface="Lato"/>
            </a:endParaRPr>
          </a:p>
        </p:txBody>
      </p:sp>
      <p:sp>
        <p:nvSpPr>
          <p:cNvPr id="337" name="Google Shape;337;g24e9e68247a_0_9"/>
          <p:cNvSpPr/>
          <p:nvPr/>
        </p:nvSpPr>
        <p:spPr>
          <a:xfrm>
            <a:off x="463585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Lifetime ISA</a:t>
            </a:r>
            <a:endParaRPr b="1" sz="1800">
              <a:solidFill>
                <a:schemeClr val="lt1"/>
              </a:solidFill>
              <a:latin typeface="Lato"/>
              <a:ea typeface="Lato"/>
              <a:cs typeface="Lato"/>
              <a:sym typeface="Lato"/>
            </a:endParaRPr>
          </a:p>
        </p:txBody>
      </p:sp>
      <p:sp>
        <p:nvSpPr>
          <p:cNvPr id="338" name="Google Shape;338;g24e9e68247a_0_9"/>
          <p:cNvSpPr/>
          <p:nvPr/>
        </p:nvSpPr>
        <p:spPr>
          <a:xfrm>
            <a:off x="675045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Junior ISA</a:t>
            </a:r>
            <a:endParaRPr b="1" sz="1800">
              <a:solidFill>
                <a:schemeClr val="lt1"/>
              </a:solidFill>
              <a:latin typeface="Lato"/>
              <a:ea typeface="Lato"/>
              <a:cs typeface="Lato"/>
              <a:sym typeface="Lato"/>
            </a:endParaRPr>
          </a:p>
        </p:txBody>
      </p:sp>
      <p:sp>
        <p:nvSpPr>
          <p:cNvPr id="339" name="Google Shape;339;g24e9e68247a_0_9"/>
          <p:cNvSpPr/>
          <p:nvPr/>
        </p:nvSpPr>
        <p:spPr>
          <a:xfrm>
            <a:off x="42895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Cash ISA</a:t>
            </a:r>
            <a:endParaRPr b="1" sz="1800">
              <a:solidFill>
                <a:schemeClr val="lt1"/>
              </a:solidFill>
              <a:latin typeface="Lato"/>
              <a:ea typeface="Lato"/>
              <a:cs typeface="Lato"/>
              <a:sym typeface="Lato"/>
            </a:endParaRPr>
          </a:p>
        </p:txBody>
      </p:sp>
      <p:sp>
        <p:nvSpPr>
          <p:cNvPr id="340" name="Google Shape;340;g24e9e68247a_0_9"/>
          <p:cNvSpPr txBox="1"/>
          <p:nvPr/>
        </p:nvSpPr>
        <p:spPr>
          <a:xfrm>
            <a:off x="125175" y="1139750"/>
            <a:ext cx="8886900" cy="297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900">
                <a:solidFill>
                  <a:schemeClr val="dk1"/>
                </a:solidFill>
                <a:latin typeface="Lato"/>
                <a:ea typeface="Lato"/>
                <a:cs typeface="Lato"/>
                <a:sym typeface="Lato"/>
              </a:rPr>
              <a:t>These ISAs can help a person get on the </a:t>
            </a:r>
            <a:r>
              <a:rPr b="1" lang="en-GB" sz="1900">
                <a:solidFill>
                  <a:schemeClr val="dk1"/>
                </a:solidFill>
                <a:latin typeface="Lato"/>
                <a:ea typeface="Lato"/>
                <a:cs typeface="Lato"/>
                <a:sym typeface="Lato"/>
              </a:rPr>
              <a:t>property ladder</a:t>
            </a:r>
            <a:r>
              <a:rPr lang="en-GB" sz="1900">
                <a:solidFill>
                  <a:schemeClr val="dk1"/>
                </a:solidFill>
                <a:latin typeface="Lato"/>
                <a:ea typeface="Lato"/>
                <a:cs typeface="Lato"/>
                <a:sym typeface="Lato"/>
              </a:rPr>
              <a:t> to buy a home worth up to £450,000 (both inside or outside of London) or </a:t>
            </a:r>
            <a:r>
              <a:rPr b="1" lang="en-GB" sz="1900">
                <a:solidFill>
                  <a:schemeClr val="dk1"/>
                </a:solidFill>
                <a:latin typeface="Lato"/>
                <a:ea typeface="Lato"/>
                <a:cs typeface="Lato"/>
                <a:sym typeface="Lato"/>
              </a:rPr>
              <a:t>save for their retirement.</a:t>
            </a:r>
            <a:r>
              <a:rPr lang="en-GB" sz="1900">
                <a:solidFill>
                  <a:schemeClr val="dk1"/>
                </a:solidFill>
                <a:latin typeface="Lato"/>
                <a:ea typeface="Lato"/>
                <a:cs typeface="Lato"/>
                <a:sym typeface="Lato"/>
              </a:rPr>
              <a:t> Every tax year a person can pay </a:t>
            </a:r>
            <a:r>
              <a:rPr b="1" lang="en-GB" sz="1900">
                <a:solidFill>
                  <a:schemeClr val="dk1"/>
                </a:solidFill>
                <a:latin typeface="Lato"/>
                <a:ea typeface="Lato"/>
                <a:cs typeface="Lato"/>
                <a:sym typeface="Lato"/>
              </a:rPr>
              <a:t>up to £4,000 </a:t>
            </a:r>
            <a:r>
              <a:rPr lang="en-GB" sz="1900">
                <a:solidFill>
                  <a:schemeClr val="dk1"/>
                </a:solidFill>
                <a:latin typeface="Lato"/>
                <a:ea typeface="Lato"/>
                <a:cs typeface="Lato"/>
                <a:sym typeface="Lato"/>
              </a:rPr>
              <a:t>into this ISA account and receive a </a:t>
            </a:r>
            <a:r>
              <a:rPr b="1" lang="en-GB" sz="1900">
                <a:solidFill>
                  <a:schemeClr val="dk1"/>
                </a:solidFill>
                <a:latin typeface="Lato"/>
                <a:ea typeface="Lato"/>
                <a:cs typeface="Lato"/>
                <a:sym typeface="Lato"/>
              </a:rPr>
              <a:t>25% bonus from the government.</a:t>
            </a:r>
            <a:r>
              <a:rPr lang="en-GB" sz="1900">
                <a:solidFill>
                  <a:schemeClr val="dk1"/>
                </a:solidFill>
                <a:latin typeface="Lato"/>
                <a:ea typeface="Lato"/>
                <a:cs typeface="Lato"/>
                <a:sym typeface="Lato"/>
              </a:rPr>
              <a:t> This equates to £1 for every £4 paid into the ISA account. The person must be </a:t>
            </a:r>
            <a:r>
              <a:rPr b="1" lang="en-GB" sz="1900">
                <a:solidFill>
                  <a:schemeClr val="dk1"/>
                </a:solidFill>
                <a:latin typeface="Lato"/>
                <a:ea typeface="Lato"/>
                <a:cs typeface="Lato"/>
                <a:sym typeface="Lato"/>
              </a:rPr>
              <a:t>over 18 years</a:t>
            </a:r>
            <a:r>
              <a:rPr lang="en-GB" sz="1900">
                <a:solidFill>
                  <a:schemeClr val="dk1"/>
                </a:solidFill>
                <a:latin typeface="Lato"/>
                <a:ea typeface="Lato"/>
                <a:cs typeface="Lato"/>
                <a:sym typeface="Lato"/>
              </a:rPr>
              <a:t> and </a:t>
            </a:r>
            <a:r>
              <a:rPr b="1" lang="en-GB" sz="1900">
                <a:solidFill>
                  <a:schemeClr val="dk1"/>
                </a:solidFill>
                <a:latin typeface="Lato"/>
                <a:ea typeface="Lato"/>
                <a:cs typeface="Lato"/>
                <a:sym typeface="Lato"/>
              </a:rPr>
              <a:t>under 40 years </a:t>
            </a:r>
            <a:r>
              <a:rPr lang="en-GB" sz="1900">
                <a:solidFill>
                  <a:schemeClr val="dk1"/>
                </a:solidFill>
                <a:latin typeface="Lato"/>
                <a:ea typeface="Lato"/>
                <a:cs typeface="Lato"/>
                <a:sym typeface="Lato"/>
              </a:rPr>
              <a:t>of age to open this type of ISA. They can make their last payment into the ISA at the age of 50. They </a:t>
            </a:r>
            <a:r>
              <a:rPr b="1" lang="en-GB" sz="1900">
                <a:solidFill>
                  <a:schemeClr val="dk1"/>
                </a:solidFill>
                <a:latin typeface="Lato"/>
                <a:ea typeface="Lato"/>
                <a:cs typeface="Lato"/>
                <a:sym typeface="Lato"/>
              </a:rPr>
              <a:t>can hold both cash and investment ISAs</a:t>
            </a:r>
            <a:r>
              <a:rPr lang="en-GB" sz="1900">
                <a:solidFill>
                  <a:schemeClr val="dk1"/>
                </a:solidFill>
                <a:latin typeface="Lato"/>
                <a:ea typeface="Lato"/>
                <a:cs typeface="Lato"/>
                <a:sym typeface="Lato"/>
              </a:rPr>
              <a:t> within this ISA.</a:t>
            </a:r>
            <a:endParaRPr sz="1800">
              <a:solidFill>
                <a:schemeClr val="dk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100"/>
              <a:buFont typeface="Arial"/>
              <a:buNone/>
            </a:pPr>
            <a:r>
              <a:t/>
            </a:r>
            <a:endParaRPr sz="18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24e9e68247a_0_23"/>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24e9e68247a_0_2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21</a:t>
            </a:r>
            <a:endParaRPr>
              <a:latin typeface="Lato"/>
              <a:ea typeface="Lato"/>
              <a:cs typeface="Lato"/>
              <a:sym typeface="Lato"/>
            </a:endParaRPr>
          </a:p>
        </p:txBody>
      </p:sp>
      <p:sp>
        <p:nvSpPr>
          <p:cNvPr id="347" name="Google Shape;347;g24e9e68247a_0_23"/>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24e9e68247a_0_23"/>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349" name="Google Shape;349;g24e9e68247a_0_23"/>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350" name="Google Shape;350;g24e9e68247a_0_23"/>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51" name="Google Shape;351;g24e9e68247a_0_23"/>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52" name="Google Shape;352;g24e9e68247a_0_23"/>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53" name="Google Shape;353;g24e9e68247a_0_23"/>
          <p:cNvSpPr/>
          <p:nvPr/>
        </p:nvSpPr>
        <p:spPr>
          <a:xfrm>
            <a:off x="25607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Stocks and shares ISA</a:t>
            </a:r>
            <a:endParaRPr b="1" sz="1800">
              <a:solidFill>
                <a:schemeClr val="lt1"/>
              </a:solidFill>
              <a:latin typeface="Lato"/>
              <a:ea typeface="Lato"/>
              <a:cs typeface="Lato"/>
              <a:sym typeface="Lato"/>
            </a:endParaRPr>
          </a:p>
        </p:txBody>
      </p:sp>
      <p:sp>
        <p:nvSpPr>
          <p:cNvPr id="354" name="Google Shape;354;g24e9e68247a_0_23"/>
          <p:cNvSpPr/>
          <p:nvPr/>
        </p:nvSpPr>
        <p:spPr>
          <a:xfrm>
            <a:off x="67504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Junior ISA</a:t>
            </a:r>
            <a:endParaRPr b="1" sz="1800">
              <a:solidFill>
                <a:schemeClr val="lt1"/>
              </a:solidFill>
              <a:latin typeface="Lato"/>
              <a:ea typeface="Lato"/>
              <a:cs typeface="Lato"/>
              <a:sym typeface="Lato"/>
            </a:endParaRPr>
          </a:p>
        </p:txBody>
      </p:sp>
      <p:sp>
        <p:nvSpPr>
          <p:cNvPr id="355" name="Google Shape;355;g24e9e68247a_0_23"/>
          <p:cNvSpPr/>
          <p:nvPr/>
        </p:nvSpPr>
        <p:spPr>
          <a:xfrm>
            <a:off x="4289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Cash ISA</a:t>
            </a:r>
            <a:endParaRPr b="1" sz="1800">
              <a:solidFill>
                <a:schemeClr val="lt1"/>
              </a:solidFill>
              <a:latin typeface="Lato"/>
              <a:ea typeface="Lato"/>
              <a:cs typeface="Lato"/>
              <a:sym typeface="Lato"/>
            </a:endParaRPr>
          </a:p>
        </p:txBody>
      </p:sp>
      <p:sp>
        <p:nvSpPr>
          <p:cNvPr id="356" name="Google Shape;356;g24e9e68247a_0_23"/>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a:p>
            <a:pPr indent="0" lvl="0" marL="0" rtl="0" algn="l">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Types of ISAs</a:t>
            </a:r>
            <a:endParaRPr b="1" sz="2900">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p:txBody>
      </p:sp>
      <p:sp>
        <p:nvSpPr>
          <p:cNvPr id="357" name="Google Shape;357;g24e9e68247a_0_23"/>
          <p:cNvSpPr/>
          <p:nvPr/>
        </p:nvSpPr>
        <p:spPr>
          <a:xfrm>
            <a:off x="4635850" y="3891025"/>
            <a:ext cx="1986900" cy="1008600"/>
          </a:xfrm>
          <a:prstGeom prst="roundRect">
            <a:avLst>
              <a:gd fmla="val 16667" name="adj"/>
            </a:avLst>
          </a:prstGeom>
          <a:solidFill>
            <a:srgbClr val="00FF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Lato"/>
                <a:ea typeface="Lato"/>
                <a:cs typeface="Lato"/>
                <a:sym typeface="Lato"/>
              </a:rPr>
              <a:t>Lifetime ISA</a:t>
            </a:r>
            <a:endParaRPr b="1" sz="1800">
              <a:solidFill>
                <a:schemeClr val="dk1"/>
              </a:solidFill>
              <a:latin typeface="Lato"/>
              <a:ea typeface="Lato"/>
              <a:cs typeface="Lato"/>
              <a:sym typeface="Lato"/>
            </a:endParaRPr>
          </a:p>
        </p:txBody>
      </p:sp>
      <p:sp>
        <p:nvSpPr>
          <p:cNvPr id="358" name="Google Shape;358;g24e9e68247a_0_23"/>
          <p:cNvSpPr txBox="1"/>
          <p:nvPr/>
        </p:nvSpPr>
        <p:spPr>
          <a:xfrm>
            <a:off x="125175" y="1063550"/>
            <a:ext cx="8886900" cy="297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900">
                <a:solidFill>
                  <a:schemeClr val="dk1"/>
                </a:solidFill>
                <a:latin typeface="Lato"/>
                <a:ea typeface="Lato"/>
                <a:cs typeface="Lato"/>
                <a:sym typeface="Lato"/>
              </a:rPr>
              <a:t>These ISAs can help a person get on the </a:t>
            </a:r>
            <a:r>
              <a:rPr b="1" lang="en-GB" sz="1900">
                <a:solidFill>
                  <a:schemeClr val="dk1"/>
                </a:solidFill>
                <a:latin typeface="Lato"/>
                <a:ea typeface="Lato"/>
                <a:cs typeface="Lato"/>
                <a:sym typeface="Lato"/>
              </a:rPr>
              <a:t>property ladder</a:t>
            </a:r>
            <a:r>
              <a:rPr lang="en-GB" sz="1900">
                <a:solidFill>
                  <a:schemeClr val="dk1"/>
                </a:solidFill>
                <a:latin typeface="Lato"/>
                <a:ea typeface="Lato"/>
                <a:cs typeface="Lato"/>
                <a:sym typeface="Lato"/>
              </a:rPr>
              <a:t> to buy a home worth up to £450,000 (both inside or outside of London) or </a:t>
            </a:r>
            <a:r>
              <a:rPr b="1" lang="en-GB" sz="1900">
                <a:solidFill>
                  <a:schemeClr val="dk1"/>
                </a:solidFill>
                <a:latin typeface="Lato"/>
                <a:ea typeface="Lato"/>
                <a:cs typeface="Lato"/>
                <a:sym typeface="Lato"/>
              </a:rPr>
              <a:t>save for their retirement.</a:t>
            </a:r>
            <a:r>
              <a:rPr lang="en-GB" sz="1900">
                <a:solidFill>
                  <a:schemeClr val="dk1"/>
                </a:solidFill>
                <a:latin typeface="Lato"/>
                <a:ea typeface="Lato"/>
                <a:cs typeface="Lato"/>
                <a:sym typeface="Lato"/>
              </a:rPr>
              <a:t> Every tax year a person can pay </a:t>
            </a:r>
            <a:r>
              <a:rPr b="1" lang="en-GB" sz="1900">
                <a:solidFill>
                  <a:schemeClr val="dk1"/>
                </a:solidFill>
                <a:latin typeface="Lato"/>
                <a:ea typeface="Lato"/>
                <a:cs typeface="Lato"/>
                <a:sym typeface="Lato"/>
              </a:rPr>
              <a:t>up to £4,000 </a:t>
            </a:r>
            <a:r>
              <a:rPr lang="en-GB" sz="1900">
                <a:solidFill>
                  <a:schemeClr val="dk1"/>
                </a:solidFill>
                <a:latin typeface="Lato"/>
                <a:ea typeface="Lato"/>
                <a:cs typeface="Lato"/>
                <a:sym typeface="Lato"/>
              </a:rPr>
              <a:t>into this ISA account and receive a </a:t>
            </a:r>
            <a:r>
              <a:rPr b="1" lang="en-GB" sz="1900">
                <a:solidFill>
                  <a:schemeClr val="dk1"/>
                </a:solidFill>
                <a:latin typeface="Lato"/>
                <a:ea typeface="Lato"/>
                <a:cs typeface="Lato"/>
                <a:sym typeface="Lato"/>
              </a:rPr>
              <a:t>25% bonus from the government.</a:t>
            </a:r>
            <a:r>
              <a:rPr lang="en-GB" sz="1900">
                <a:solidFill>
                  <a:schemeClr val="dk1"/>
                </a:solidFill>
                <a:latin typeface="Lato"/>
                <a:ea typeface="Lato"/>
                <a:cs typeface="Lato"/>
                <a:sym typeface="Lato"/>
              </a:rPr>
              <a:t> This equates to £1 for every £4 paid into the ISA account. The person must be </a:t>
            </a:r>
            <a:r>
              <a:rPr b="1" lang="en-GB" sz="1900">
                <a:solidFill>
                  <a:schemeClr val="dk1"/>
                </a:solidFill>
                <a:latin typeface="Lato"/>
                <a:ea typeface="Lato"/>
                <a:cs typeface="Lato"/>
                <a:sym typeface="Lato"/>
              </a:rPr>
              <a:t>over 18 years</a:t>
            </a:r>
            <a:r>
              <a:rPr lang="en-GB" sz="1900">
                <a:solidFill>
                  <a:schemeClr val="dk1"/>
                </a:solidFill>
                <a:latin typeface="Lato"/>
                <a:ea typeface="Lato"/>
                <a:cs typeface="Lato"/>
                <a:sym typeface="Lato"/>
              </a:rPr>
              <a:t> and </a:t>
            </a:r>
            <a:r>
              <a:rPr b="1" lang="en-GB" sz="1900">
                <a:solidFill>
                  <a:schemeClr val="dk1"/>
                </a:solidFill>
                <a:latin typeface="Lato"/>
                <a:ea typeface="Lato"/>
                <a:cs typeface="Lato"/>
                <a:sym typeface="Lato"/>
              </a:rPr>
              <a:t>under 40 years </a:t>
            </a:r>
            <a:r>
              <a:rPr lang="en-GB" sz="1900">
                <a:solidFill>
                  <a:schemeClr val="dk1"/>
                </a:solidFill>
                <a:latin typeface="Lato"/>
                <a:ea typeface="Lato"/>
                <a:cs typeface="Lato"/>
                <a:sym typeface="Lato"/>
              </a:rPr>
              <a:t>of age to open this type of ISA. They can make their last payment into the ISA at the age of 50. They </a:t>
            </a:r>
            <a:r>
              <a:rPr b="1" lang="en-GB" sz="1900">
                <a:solidFill>
                  <a:schemeClr val="dk1"/>
                </a:solidFill>
                <a:latin typeface="Lato"/>
                <a:ea typeface="Lato"/>
                <a:cs typeface="Lato"/>
                <a:sym typeface="Lato"/>
              </a:rPr>
              <a:t>can hold both cash and investment ISAs</a:t>
            </a:r>
            <a:r>
              <a:rPr lang="en-GB" sz="1900">
                <a:solidFill>
                  <a:schemeClr val="dk1"/>
                </a:solidFill>
                <a:latin typeface="Lato"/>
                <a:ea typeface="Lato"/>
                <a:cs typeface="Lato"/>
                <a:sym typeface="Lato"/>
              </a:rPr>
              <a:t> within this ISA.</a:t>
            </a:r>
            <a:endParaRPr sz="1800">
              <a:solidFill>
                <a:schemeClr val="dk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100"/>
              <a:buFont typeface="Arial"/>
              <a:buNone/>
            </a:pPr>
            <a:r>
              <a:t/>
            </a:r>
            <a:endParaRPr sz="180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4ce4ae927b_0_5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g24ce4ae927b_0_5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65" name="Google Shape;365;g24ce4ae927b_0_59"/>
          <p:cNvSpPr txBox="1"/>
          <p:nvPr/>
        </p:nvSpPr>
        <p:spPr>
          <a:xfrm>
            <a:off x="439450" y="1426475"/>
            <a:ext cx="8543700" cy="1810200"/>
          </a:xfrm>
          <a:prstGeom prst="rect">
            <a:avLst/>
          </a:prstGeom>
          <a:noFill/>
          <a:ln>
            <a:noFill/>
          </a:ln>
        </p:spPr>
        <p:txBody>
          <a:bodyPr anchorCtr="0" anchor="t" bIns="91425" lIns="91425" spcFirstLastPara="1" rIns="91425" wrap="square" tIns="91425">
            <a:spAutoFit/>
          </a:bodyPr>
          <a:lstStyle/>
          <a:p>
            <a:pPr indent="-431800" lvl="0" marL="457200" rtl="0" algn="l">
              <a:lnSpc>
                <a:spcPct val="115000"/>
              </a:lnSpc>
              <a:spcBef>
                <a:spcPts val="0"/>
              </a:spcBef>
              <a:spcAft>
                <a:spcPts val="0"/>
              </a:spcAft>
              <a:buClr>
                <a:srgbClr val="00FF00"/>
              </a:buClr>
              <a:buSzPts val="3200"/>
              <a:buFont typeface="Lato"/>
              <a:buChar char="●"/>
            </a:pPr>
            <a:r>
              <a:rPr lang="en-GB" sz="2200">
                <a:solidFill>
                  <a:srgbClr val="00FF00"/>
                </a:solidFill>
                <a:latin typeface="Lato"/>
                <a:ea typeface="Lato"/>
                <a:cs typeface="Lato"/>
                <a:sym typeface="Lato"/>
              </a:rPr>
              <a:t>Explain what ISAs are and how they work</a:t>
            </a:r>
            <a:endParaRPr sz="2200">
              <a:solidFill>
                <a:srgbClr val="00FF00"/>
              </a:solidFill>
              <a:latin typeface="Lato"/>
              <a:ea typeface="Lato"/>
              <a:cs typeface="Lato"/>
              <a:sym typeface="Lato"/>
            </a:endParaRPr>
          </a:p>
          <a:p>
            <a:pPr indent="-431800" lvl="0" marL="457200" rtl="0" algn="l">
              <a:lnSpc>
                <a:spcPct val="115000"/>
              </a:lnSpc>
              <a:spcBef>
                <a:spcPts val="0"/>
              </a:spcBef>
              <a:spcAft>
                <a:spcPts val="0"/>
              </a:spcAft>
              <a:buClr>
                <a:srgbClr val="00FF00"/>
              </a:buClr>
              <a:buSzPts val="3200"/>
              <a:buFont typeface="Lato"/>
              <a:buChar char="●"/>
            </a:pPr>
            <a:r>
              <a:rPr lang="en-GB" sz="2200">
                <a:solidFill>
                  <a:srgbClr val="00FF00"/>
                </a:solidFill>
                <a:latin typeface="Lato"/>
                <a:ea typeface="Lato"/>
                <a:cs typeface="Lato"/>
                <a:sym typeface="Lato"/>
              </a:rPr>
              <a:t>Describe different types of ISAs</a:t>
            </a:r>
            <a:endParaRPr sz="2200">
              <a:solidFill>
                <a:srgbClr val="00FF00"/>
              </a:solidFill>
              <a:latin typeface="Lato"/>
              <a:ea typeface="Lato"/>
              <a:cs typeface="Lato"/>
              <a:sym typeface="Lato"/>
            </a:endParaRPr>
          </a:p>
          <a:p>
            <a:pPr indent="-431800" lvl="0" marL="457200" rtl="0" algn="l">
              <a:lnSpc>
                <a:spcPct val="115000"/>
              </a:lnSpc>
              <a:spcBef>
                <a:spcPts val="0"/>
              </a:spcBef>
              <a:spcAft>
                <a:spcPts val="0"/>
              </a:spcAft>
              <a:buClr>
                <a:schemeClr val="lt1"/>
              </a:buClr>
              <a:buSzPts val="3200"/>
              <a:buFont typeface="Lato"/>
              <a:buChar char="●"/>
            </a:pPr>
            <a:r>
              <a:rPr lang="en-GB" sz="2200">
                <a:solidFill>
                  <a:schemeClr val="lt1"/>
                </a:solidFill>
                <a:latin typeface="Lato"/>
                <a:ea typeface="Lato"/>
                <a:cs typeface="Lato"/>
                <a:sym typeface="Lato"/>
              </a:rPr>
              <a:t>Identify best ISA options for different people’s financial goals </a:t>
            </a:r>
            <a:endParaRPr sz="2200">
              <a:solidFill>
                <a:srgbClr val="00FF00"/>
              </a:solidFill>
              <a:latin typeface="Lato"/>
              <a:ea typeface="Lato"/>
              <a:cs typeface="Lato"/>
              <a:sym typeface="Lato"/>
            </a:endParaRPr>
          </a:p>
        </p:txBody>
      </p:sp>
      <p:sp>
        <p:nvSpPr>
          <p:cNvPr id="366" name="Google Shape;366;g24ce4ae927b_0_5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25c2eba239b_1_3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23</a:t>
            </a:r>
            <a:endParaRPr>
              <a:latin typeface="Lato"/>
              <a:ea typeface="Lato"/>
              <a:cs typeface="Lato"/>
              <a:sym typeface="Lato"/>
            </a:endParaRPr>
          </a:p>
        </p:txBody>
      </p:sp>
      <p:sp>
        <p:nvSpPr>
          <p:cNvPr id="372" name="Google Shape;372;g25c2eba239b_1_36"/>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Discussion </a:t>
            </a:r>
            <a:endParaRPr b="1" i="0" sz="2900" u="none" cap="none" strike="noStrike">
              <a:solidFill>
                <a:schemeClr val="accent2"/>
              </a:solidFill>
              <a:latin typeface="Lato"/>
              <a:ea typeface="Lato"/>
              <a:cs typeface="Lato"/>
              <a:sym typeface="Lato"/>
            </a:endParaRPr>
          </a:p>
        </p:txBody>
      </p:sp>
      <p:sp>
        <p:nvSpPr>
          <p:cNvPr id="373" name="Google Shape;373;g25c2eba239b_1_36"/>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25c2eba239b_1_36"/>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375" name="Google Shape;375;g25c2eba239b_1_36"/>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76" name="Google Shape;376;g25c2eba239b_1_36"/>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77" name="Google Shape;377;g25c2eba239b_1_36"/>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78" name="Google Shape;378;g25c2eba239b_1_36"/>
          <p:cNvSpPr txBox="1"/>
          <p:nvPr/>
        </p:nvSpPr>
        <p:spPr>
          <a:xfrm>
            <a:off x="55300" y="1152000"/>
            <a:ext cx="2797200" cy="5787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sz="1600">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600">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600">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600">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200">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chemeClr val="accent1"/>
                </a:solidFill>
                <a:latin typeface="Lato"/>
                <a:ea typeface="Lato"/>
                <a:cs typeface="Lato"/>
                <a:sym typeface="Lato"/>
              </a:rPr>
              <a:t>Simon is </a:t>
            </a:r>
            <a:r>
              <a:rPr b="1" lang="en-GB">
                <a:solidFill>
                  <a:schemeClr val="accent1"/>
                </a:solidFill>
                <a:latin typeface="Lato"/>
                <a:ea typeface="Lato"/>
                <a:cs typeface="Lato"/>
                <a:sym typeface="Lato"/>
              </a:rPr>
              <a:t>40</a:t>
            </a:r>
            <a:r>
              <a:rPr b="1" i="0" lang="en-GB" u="none" cap="none" strike="noStrike">
                <a:solidFill>
                  <a:schemeClr val="accent1"/>
                </a:solidFill>
                <a:latin typeface="Lato"/>
                <a:ea typeface="Lato"/>
                <a:cs typeface="Lato"/>
                <a:sym typeface="Lato"/>
              </a:rPr>
              <a:t> years old</a:t>
            </a:r>
            <a:r>
              <a:rPr b="1" lang="en-GB">
                <a:solidFill>
                  <a:schemeClr val="accent1"/>
                </a:solidFill>
                <a:latin typeface="Lato"/>
                <a:ea typeface="Lato"/>
                <a:cs typeface="Lato"/>
                <a:sym typeface="Lato"/>
              </a:rPr>
              <a:t>. </a:t>
            </a:r>
            <a:endParaRPr b="1">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lang="en-GB">
                <a:solidFill>
                  <a:schemeClr val="accent1"/>
                </a:solidFill>
                <a:latin typeface="Lato"/>
                <a:ea typeface="Lato"/>
                <a:cs typeface="Lato"/>
                <a:sym typeface="Lato"/>
              </a:rPr>
              <a:t>He works as a software engineer and ha</a:t>
            </a:r>
            <a:r>
              <a:rPr b="1" i="0" lang="en-GB" u="none" cap="none" strike="noStrike">
                <a:solidFill>
                  <a:schemeClr val="accent1"/>
                </a:solidFill>
                <a:latin typeface="Lato"/>
                <a:ea typeface="Lato"/>
                <a:cs typeface="Lato"/>
                <a:sym typeface="Lato"/>
              </a:rPr>
              <a:t>s £</a:t>
            </a:r>
            <a:r>
              <a:rPr b="1" lang="en-GB">
                <a:solidFill>
                  <a:schemeClr val="accent1"/>
                </a:solidFill>
                <a:latin typeface="Lato"/>
                <a:ea typeface="Lato"/>
                <a:cs typeface="Lato"/>
                <a:sym typeface="Lato"/>
              </a:rPr>
              <a:t>2</a:t>
            </a:r>
            <a:r>
              <a:rPr b="1" i="0" lang="en-GB" u="none" cap="none" strike="noStrike">
                <a:solidFill>
                  <a:schemeClr val="accent1"/>
                </a:solidFill>
                <a:latin typeface="Lato"/>
                <a:ea typeface="Lato"/>
                <a:cs typeface="Lato"/>
                <a:sym typeface="Lato"/>
              </a:rPr>
              <a:t>5,000 in savings. He doesn</a:t>
            </a:r>
            <a:r>
              <a:rPr b="1" lang="en-GB">
                <a:solidFill>
                  <a:schemeClr val="accent1"/>
                </a:solidFill>
                <a:latin typeface="Lato"/>
                <a:ea typeface="Lato"/>
                <a:cs typeface="Lato"/>
                <a:sym typeface="Lato"/>
              </a:rPr>
              <a:t>’t have dependents and is looking to grow his money over the long run, while also having some savings that he can access more easily for some refurbishments.</a:t>
            </a:r>
            <a:endParaRPr b="1" i="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chemeClr val="accent1"/>
                </a:solidFill>
                <a:latin typeface="Lato"/>
                <a:ea typeface="Lato"/>
                <a:cs typeface="Lato"/>
                <a:sym typeface="Lato"/>
              </a:rPr>
              <a:t>How could he </a:t>
            </a:r>
            <a:r>
              <a:rPr b="1" lang="en-GB">
                <a:solidFill>
                  <a:schemeClr val="accent1"/>
                </a:solidFill>
                <a:latin typeface="Lato"/>
                <a:ea typeface="Lato"/>
                <a:cs typeface="Lato"/>
                <a:sym typeface="Lato"/>
              </a:rPr>
              <a:t>allocate</a:t>
            </a:r>
            <a:r>
              <a:rPr b="1" i="0" lang="en-GB" u="none" cap="none" strike="noStrike">
                <a:solidFill>
                  <a:schemeClr val="accent1"/>
                </a:solidFill>
                <a:latin typeface="Lato"/>
                <a:ea typeface="Lato"/>
                <a:cs typeface="Lato"/>
                <a:sym typeface="Lato"/>
              </a:rPr>
              <a:t> his money </a:t>
            </a:r>
            <a:r>
              <a:rPr b="1" lang="en-GB">
                <a:solidFill>
                  <a:schemeClr val="accent1"/>
                </a:solidFill>
                <a:latin typeface="Lato"/>
                <a:ea typeface="Lato"/>
                <a:cs typeface="Lato"/>
                <a:sym typeface="Lato"/>
              </a:rPr>
              <a:t>to the various</a:t>
            </a:r>
            <a:r>
              <a:rPr b="1" i="0" lang="en-GB" u="none" cap="none" strike="noStrike">
                <a:solidFill>
                  <a:schemeClr val="accent1"/>
                </a:solidFill>
                <a:latin typeface="Lato"/>
                <a:ea typeface="Lato"/>
                <a:cs typeface="Lato"/>
                <a:sym typeface="Lato"/>
              </a:rPr>
              <a:t> ISAs?</a:t>
            </a:r>
            <a:endParaRPr b="1" i="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p:txBody>
      </p:sp>
      <p:sp>
        <p:nvSpPr>
          <p:cNvPr id="379" name="Google Shape;379;g25c2eba239b_1_36"/>
          <p:cNvSpPr txBox="1"/>
          <p:nvPr/>
        </p:nvSpPr>
        <p:spPr>
          <a:xfrm>
            <a:off x="2852600" y="4007450"/>
            <a:ext cx="4170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(Note: Stocks &amp; Shares ISAs are made up of equity &amp; funds)</a:t>
            </a:r>
            <a:endParaRPr b="0" i="0" sz="900" u="none" cap="none" strike="noStrike">
              <a:solidFill>
                <a:srgbClr val="000000"/>
              </a:solidFill>
              <a:latin typeface="Arial"/>
              <a:ea typeface="Arial"/>
              <a:cs typeface="Arial"/>
              <a:sym typeface="Arial"/>
            </a:endParaRPr>
          </a:p>
        </p:txBody>
      </p:sp>
      <p:graphicFrame>
        <p:nvGraphicFramePr>
          <p:cNvPr id="380" name="Google Shape;380;g25c2eba239b_1_36"/>
          <p:cNvGraphicFramePr/>
          <p:nvPr/>
        </p:nvGraphicFramePr>
        <p:xfrm>
          <a:off x="2819100" y="1340625"/>
          <a:ext cx="3000000" cy="3000000"/>
        </p:xfrm>
        <a:graphic>
          <a:graphicData uri="http://schemas.openxmlformats.org/drawingml/2006/table">
            <a:tbl>
              <a:tblPr>
                <a:noFill/>
                <a:tableStyleId>{786A008D-3256-494C-8E88-43D1569013E3}</a:tableStyleId>
              </a:tblPr>
              <a:tblGrid>
                <a:gridCol w="1207175"/>
                <a:gridCol w="1207175"/>
                <a:gridCol w="1207175"/>
                <a:gridCol w="1154325"/>
                <a:gridCol w="1343075"/>
              </a:tblGrid>
              <a:tr h="822925">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500">
                          <a:solidFill>
                            <a:schemeClr val="lt1"/>
                          </a:solidFill>
                          <a:latin typeface="Lato"/>
                          <a:ea typeface="Lato"/>
                          <a:cs typeface="Lato"/>
                          <a:sym typeface="Lato"/>
                        </a:rPr>
                        <a:t>Age to open</a:t>
                      </a:r>
                      <a:endParaRPr b="1" sz="1500">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500">
                          <a:solidFill>
                            <a:schemeClr val="lt1"/>
                          </a:solidFill>
                          <a:latin typeface="Lato"/>
                          <a:ea typeface="Lato"/>
                          <a:cs typeface="Lato"/>
                          <a:sym typeface="Lato"/>
                        </a:rPr>
                        <a:t>Annual deposit limit</a:t>
                      </a:r>
                      <a:endParaRPr b="1" sz="1500">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500">
                          <a:solidFill>
                            <a:schemeClr val="lt1"/>
                          </a:solidFill>
                          <a:latin typeface="Lato"/>
                          <a:ea typeface="Lato"/>
                          <a:cs typeface="Lato"/>
                          <a:sym typeface="Lato"/>
                        </a:rPr>
                        <a:t>Savings at risk?</a:t>
                      </a:r>
                      <a:endParaRPr b="1" sz="1500">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500">
                          <a:solidFill>
                            <a:schemeClr val="lt1"/>
                          </a:solidFill>
                          <a:latin typeface="Lato"/>
                          <a:ea typeface="Lato"/>
                          <a:cs typeface="Lato"/>
                          <a:sym typeface="Lato"/>
                        </a:rPr>
                        <a:t>Government bonus?</a:t>
                      </a:r>
                      <a:endParaRPr b="1" sz="1500">
                        <a:solidFill>
                          <a:schemeClr val="lt1"/>
                        </a:solidFill>
                        <a:latin typeface="Lato"/>
                        <a:ea typeface="Lato"/>
                        <a:cs typeface="Lato"/>
                        <a:sym typeface="Lato"/>
                      </a:endParaRPr>
                    </a:p>
                  </a:txBody>
                  <a:tcPr marT="91425" marB="91425" marR="91425" marL="91425">
                    <a:solidFill>
                      <a:schemeClr val="accent2"/>
                    </a:solidFill>
                  </a:tcPr>
                </a:tc>
              </a:tr>
              <a:tr h="396200">
                <a:tc>
                  <a:txBody>
                    <a:bodyPr/>
                    <a:lstStyle/>
                    <a:p>
                      <a:pPr indent="0" lvl="0" marL="0" rtl="0" algn="l">
                        <a:spcBef>
                          <a:spcPts val="0"/>
                        </a:spcBef>
                        <a:spcAft>
                          <a:spcPts val="0"/>
                        </a:spcAft>
                        <a:buNone/>
                      </a:pPr>
                      <a:r>
                        <a:rPr b="1" lang="en-GB">
                          <a:latin typeface="Lato"/>
                          <a:ea typeface="Lato"/>
                          <a:cs typeface="Lato"/>
                          <a:sym typeface="Lato"/>
                        </a:rPr>
                        <a:t>Cash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16+</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£20,000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r h="609575">
                <a:tc>
                  <a:txBody>
                    <a:bodyPr/>
                    <a:lstStyle/>
                    <a:p>
                      <a:pPr indent="0" lvl="0" marL="0" rtl="0" algn="l">
                        <a:spcBef>
                          <a:spcPts val="0"/>
                        </a:spcBef>
                        <a:spcAft>
                          <a:spcPts val="0"/>
                        </a:spcAft>
                        <a:buNone/>
                      </a:pPr>
                      <a:r>
                        <a:rPr b="1" lang="en-GB">
                          <a:latin typeface="Lato"/>
                          <a:ea typeface="Lato"/>
                          <a:cs typeface="Lato"/>
                          <a:sym typeface="Lato"/>
                        </a:rPr>
                        <a:t>Stocks and </a:t>
                      </a:r>
                      <a:r>
                        <a:rPr b="1" lang="en-GB">
                          <a:latin typeface="Lato"/>
                          <a:ea typeface="Lato"/>
                          <a:cs typeface="Lato"/>
                          <a:sym typeface="Lato"/>
                        </a:rPr>
                        <a:t>shares</a:t>
                      </a:r>
                      <a:r>
                        <a:rPr b="1" lang="en-GB">
                          <a:latin typeface="Lato"/>
                          <a:ea typeface="Lato"/>
                          <a:cs typeface="Lato"/>
                          <a:sym typeface="Lato"/>
                        </a:rPr>
                        <a:t>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18+</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£20,000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Yes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Lifetime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18-39</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£4,000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Depends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Yes, 25%</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Junior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0-17</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£9,000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Depends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bl>
          </a:graphicData>
        </a:graphic>
      </p:graphicFrame>
      <p:sp>
        <p:nvSpPr>
          <p:cNvPr id="381" name="Google Shape;381;g25c2eba239b_1_36"/>
          <p:cNvSpPr txBox="1"/>
          <p:nvPr/>
        </p:nvSpPr>
        <p:spPr>
          <a:xfrm>
            <a:off x="2943725" y="4178150"/>
            <a:ext cx="617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800">
                <a:solidFill>
                  <a:schemeClr val="accent2"/>
                </a:solidFill>
                <a:latin typeface="Lato"/>
                <a:ea typeface="Lato"/>
                <a:cs typeface="Lato"/>
                <a:sym typeface="Lato"/>
              </a:rPr>
              <a:t>Adapted from Money Saving Expert</a:t>
            </a:r>
            <a:endParaRPr i="1" sz="800">
              <a:solidFill>
                <a:schemeClr val="accent2"/>
              </a:solidFill>
              <a:latin typeface="Lato"/>
              <a:ea typeface="Lato"/>
              <a:cs typeface="Lato"/>
              <a:sym typeface="Lato"/>
            </a:endParaRPr>
          </a:p>
        </p:txBody>
      </p:sp>
      <p:pic>
        <p:nvPicPr>
          <p:cNvPr id="382" name="Google Shape;382;g25c2eba239b_1_36"/>
          <p:cNvPicPr preferRelativeResize="0"/>
          <p:nvPr/>
        </p:nvPicPr>
        <p:blipFill>
          <a:blip r:embed="rId3">
            <a:alphaModFix/>
          </a:blip>
          <a:stretch>
            <a:fillRect/>
          </a:stretch>
        </p:blipFill>
        <p:spPr>
          <a:xfrm>
            <a:off x="124150" y="1064400"/>
            <a:ext cx="901662" cy="1287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4067dd8f17_0_11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24</a:t>
            </a:r>
            <a:endParaRPr>
              <a:latin typeface="Lato"/>
              <a:ea typeface="Lato"/>
              <a:cs typeface="Lato"/>
              <a:sym typeface="Lato"/>
            </a:endParaRPr>
          </a:p>
        </p:txBody>
      </p:sp>
      <p:sp>
        <p:nvSpPr>
          <p:cNvPr id="388" name="Google Shape;388;g24067dd8f17_0_119"/>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Activity | Case studies </a:t>
            </a:r>
            <a:endParaRPr b="1" i="0" sz="2900" u="none" cap="none" strike="noStrike">
              <a:solidFill>
                <a:schemeClr val="accent2"/>
              </a:solidFill>
              <a:latin typeface="Lato"/>
              <a:ea typeface="Lato"/>
              <a:cs typeface="Lato"/>
              <a:sym typeface="Lato"/>
            </a:endParaRPr>
          </a:p>
        </p:txBody>
      </p:sp>
      <p:sp>
        <p:nvSpPr>
          <p:cNvPr id="389" name="Google Shape;389;g24067dd8f17_0_119"/>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24067dd8f17_0_119"/>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91" name="Google Shape;391;g24067dd8f17_0_119"/>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92" name="Google Shape;392;g24067dd8f17_0_119"/>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93" name="Google Shape;393;g24067dd8f17_0_119"/>
          <p:cNvSpPr txBox="1"/>
          <p:nvPr/>
        </p:nvSpPr>
        <p:spPr>
          <a:xfrm>
            <a:off x="276550" y="1445075"/>
            <a:ext cx="4089000" cy="252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1900" u="none" cap="none" strike="noStrike">
                <a:solidFill>
                  <a:schemeClr val="dk2"/>
                </a:solidFill>
                <a:latin typeface="Lato"/>
                <a:ea typeface="Lato"/>
                <a:cs typeface="Lato"/>
                <a:sym typeface="Lato"/>
              </a:rPr>
              <a:t>Read each case study and advise on the best ISA for each person</a:t>
            </a:r>
            <a:r>
              <a:rPr lang="en-GB" sz="1900">
                <a:solidFill>
                  <a:schemeClr val="dk2"/>
                </a:solidFill>
                <a:latin typeface="Lato"/>
                <a:ea typeface="Lato"/>
                <a:cs typeface="Lato"/>
                <a:sym typeface="Lato"/>
              </a:rPr>
              <a:t>’s </a:t>
            </a:r>
            <a:r>
              <a:rPr i="0" lang="en-GB" sz="1900" u="none" cap="none" strike="noStrike">
                <a:solidFill>
                  <a:schemeClr val="dk2"/>
                </a:solidFill>
                <a:latin typeface="Lato"/>
                <a:ea typeface="Lato"/>
                <a:cs typeface="Lato"/>
                <a:sym typeface="Lato"/>
              </a:rPr>
              <a:t>situation, explaini</a:t>
            </a:r>
            <a:r>
              <a:rPr lang="en-GB" sz="1900">
                <a:solidFill>
                  <a:schemeClr val="dk2"/>
                </a:solidFill>
                <a:latin typeface="Lato"/>
                <a:ea typeface="Lato"/>
                <a:cs typeface="Lato"/>
                <a:sym typeface="Lato"/>
              </a:rPr>
              <a:t>ng</a:t>
            </a:r>
            <a:r>
              <a:rPr i="0" lang="en-GB" sz="1900" u="none" cap="none" strike="noStrike">
                <a:solidFill>
                  <a:schemeClr val="dk2"/>
                </a:solidFill>
                <a:latin typeface="Lato"/>
                <a:ea typeface="Lato"/>
                <a:cs typeface="Lato"/>
                <a:sym typeface="Lato"/>
              </a:rPr>
              <a:t> your reasons.</a:t>
            </a:r>
            <a:endParaRPr i="0" sz="19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900">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GB" sz="1900">
                <a:solidFill>
                  <a:schemeClr val="dk2"/>
                </a:solidFill>
                <a:latin typeface="Lato"/>
                <a:ea typeface="Lato"/>
                <a:cs typeface="Lato"/>
                <a:sym typeface="Lato"/>
              </a:rPr>
              <a:t>Then have a go at allocating annual amounts of of funds to the ISA or ISAs that you think would best meet the person’s financial goals.</a:t>
            </a:r>
            <a:endParaRPr sz="1900">
              <a:solidFill>
                <a:schemeClr val="dk2"/>
              </a:solidFill>
              <a:latin typeface="Lato"/>
              <a:ea typeface="Lato"/>
              <a:cs typeface="Lato"/>
              <a:sym typeface="Lato"/>
            </a:endParaRPr>
          </a:p>
        </p:txBody>
      </p:sp>
      <p:pic>
        <p:nvPicPr>
          <p:cNvPr id="394" name="Google Shape;394;g24067dd8f17_0_119"/>
          <p:cNvPicPr preferRelativeResize="0"/>
          <p:nvPr/>
        </p:nvPicPr>
        <p:blipFill>
          <a:blip r:embed="rId3">
            <a:alphaModFix/>
          </a:blip>
          <a:stretch>
            <a:fillRect/>
          </a:stretch>
        </p:blipFill>
        <p:spPr>
          <a:xfrm rot="-6">
            <a:off x="5377798" y="1792247"/>
            <a:ext cx="3370764" cy="1829848"/>
          </a:xfrm>
          <a:prstGeom prst="rect">
            <a:avLst/>
          </a:prstGeom>
          <a:noFill/>
          <a:ln>
            <a:noFill/>
          </a:ln>
          <a:effectLst>
            <a:outerShdw blurRad="57150" rotWithShape="0" algn="bl" dir="5400000" dist="19050">
              <a:srgbClr val="000000">
                <a:alpha val="50000"/>
              </a:srgbClr>
            </a:outerShdw>
          </a:effectLst>
        </p:spPr>
      </p:pic>
      <p:sp>
        <p:nvSpPr>
          <p:cNvPr id="395" name="Google Shape;395;g24067dd8f17_0_119"/>
          <p:cNvSpPr txBox="1"/>
          <p:nvPr/>
        </p:nvSpPr>
        <p:spPr>
          <a:xfrm>
            <a:off x="239075" y="4716075"/>
            <a:ext cx="4238100" cy="2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accent2"/>
                </a:solidFill>
                <a:latin typeface="Lato"/>
                <a:ea typeface="Lato"/>
                <a:cs typeface="Lato"/>
                <a:sym typeface="Lato"/>
              </a:rPr>
              <a:t>Resource 4  | Best ISA options?</a:t>
            </a:r>
            <a:endParaRPr sz="1200">
              <a:solidFill>
                <a:schemeClr val="accent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4eb1a67d56_0_2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25</a:t>
            </a:r>
            <a:endParaRPr>
              <a:latin typeface="Lato"/>
              <a:ea typeface="Lato"/>
              <a:cs typeface="Lato"/>
              <a:sym typeface="Lato"/>
            </a:endParaRPr>
          </a:p>
        </p:txBody>
      </p:sp>
      <p:sp>
        <p:nvSpPr>
          <p:cNvPr id="401" name="Google Shape;401;g24eb1a67d56_0_2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g24eb1a67d56_0_20"/>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03" name="Google Shape;403;g24eb1a67d56_0_20"/>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04" name="Google Shape;404;g24eb1a67d56_0_20"/>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05" name="Google Shape;405;g24eb1a67d56_0_20"/>
          <p:cNvSpPr txBox="1"/>
          <p:nvPr/>
        </p:nvSpPr>
        <p:spPr>
          <a:xfrm>
            <a:off x="3430850" y="1415450"/>
            <a:ext cx="5310300" cy="29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latin typeface="Lato"/>
                <a:ea typeface="Lato"/>
                <a:cs typeface="Lato"/>
                <a:sym typeface="Lato"/>
              </a:rPr>
              <a:t>Miriam</a:t>
            </a:r>
            <a:r>
              <a:rPr lang="en-GB" sz="1900">
                <a:latin typeface="Lato"/>
                <a:ea typeface="Lato"/>
                <a:cs typeface="Lato"/>
                <a:sym typeface="Lato"/>
              </a:rPr>
              <a:t> is 30 years old and has been saving money in her </a:t>
            </a:r>
            <a:r>
              <a:rPr lang="en-GB" sz="1900">
                <a:latin typeface="Lato"/>
                <a:ea typeface="Lato"/>
                <a:cs typeface="Lato"/>
                <a:sym typeface="Lato"/>
              </a:rPr>
              <a:t>current</a:t>
            </a:r>
            <a:r>
              <a:rPr lang="en-GB" sz="1900">
                <a:latin typeface="Lato"/>
                <a:ea typeface="Lato"/>
                <a:cs typeface="Lato"/>
                <a:sym typeface="Lato"/>
              </a:rPr>
              <a:t> account and does not feel that she is earning enough </a:t>
            </a:r>
            <a:r>
              <a:rPr lang="en-GB" sz="1900">
                <a:latin typeface="Lato"/>
                <a:ea typeface="Lato"/>
                <a:cs typeface="Lato"/>
                <a:sym typeface="Lato"/>
              </a:rPr>
              <a:t>interest</a:t>
            </a:r>
            <a:r>
              <a:rPr lang="en-GB" sz="1900">
                <a:latin typeface="Lato"/>
                <a:ea typeface="Lato"/>
                <a:cs typeface="Lato"/>
                <a:sym typeface="Lato"/>
              </a:rPr>
              <a:t> on her </a:t>
            </a:r>
            <a:r>
              <a:rPr lang="en-GB" sz="1900">
                <a:latin typeface="Lato"/>
                <a:ea typeface="Lato"/>
                <a:cs typeface="Lato"/>
                <a:sym typeface="Lato"/>
              </a:rPr>
              <a:t>money</a:t>
            </a:r>
            <a:r>
              <a:rPr lang="en-GB" sz="1900">
                <a:latin typeface="Lato"/>
                <a:ea typeface="Lato"/>
                <a:cs typeface="Lato"/>
                <a:sym typeface="Lato"/>
              </a:rPr>
              <a:t>. Her current monthly salary is £4,300 and she thinks that she can save about £1,500 a month to put into an ISA, but </a:t>
            </a:r>
            <a:r>
              <a:rPr lang="en-GB" sz="1900">
                <a:latin typeface="Lato"/>
                <a:ea typeface="Lato"/>
                <a:cs typeface="Lato"/>
                <a:sym typeface="Lato"/>
              </a:rPr>
              <a:t>she’s unsure what type of account. She pays reduced rent on her accommodation as she shares with a friend, and is willing to take some risk on her savings.</a:t>
            </a:r>
            <a:endParaRPr sz="1900">
              <a:latin typeface="Lato"/>
              <a:ea typeface="Lato"/>
              <a:cs typeface="Lato"/>
              <a:sym typeface="Lato"/>
            </a:endParaRPr>
          </a:p>
        </p:txBody>
      </p:sp>
      <p:sp>
        <p:nvSpPr>
          <p:cNvPr id="406" name="Google Shape;406;g24eb1a67d56_0_2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Best ISA options</a:t>
            </a:r>
            <a:r>
              <a:rPr b="1" i="0" lang="en-GB" sz="2900" u="none" cap="none" strike="noStrike">
                <a:solidFill>
                  <a:schemeClr val="accent2"/>
                </a:solidFill>
                <a:latin typeface="Lato"/>
                <a:ea typeface="Lato"/>
                <a:cs typeface="Lato"/>
                <a:sym typeface="Lato"/>
              </a:rPr>
              <a:t>?</a:t>
            </a:r>
            <a:r>
              <a:rPr b="0" i="0" lang="en-GB" sz="2900" u="none" cap="none" strike="noStrike">
                <a:solidFill>
                  <a:schemeClr val="accent2"/>
                </a:solidFill>
                <a:latin typeface="Lato Black"/>
                <a:ea typeface="Lato Black"/>
                <a:cs typeface="Lato Black"/>
                <a:sym typeface="Lato Black"/>
              </a:rPr>
              <a:t> </a:t>
            </a:r>
            <a:r>
              <a:rPr i="0" lang="en-GB" sz="2900" u="none" cap="none" strike="noStrike">
                <a:solidFill>
                  <a:schemeClr val="accent2"/>
                </a:solidFill>
                <a:latin typeface="Lato"/>
                <a:ea typeface="Lato"/>
                <a:cs typeface="Lato"/>
                <a:sym typeface="Lato"/>
              </a:rPr>
              <a:t>Allocate amounts</a:t>
            </a:r>
            <a:endParaRPr i="0" sz="2900" u="none" cap="none" strike="noStrike">
              <a:solidFill>
                <a:schemeClr val="accent2"/>
              </a:solidFill>
              <a:latin typeface="Lato"/>
              <a:ea typeface="Lato"/>
              <a:cs typeface="Lato"/>
              <a:sym typeface="Lato"/>
            </a:endParaRPr>
          </a:p>
        </p:txBody>
      </p:sp>
      <p:pic>
        <p:nvPicPr>
          <p:cNvPr id="407" name="Google Shape;407;g24eb1a67d56_0_20"/>
          <p:cNvPicPr preferRelativeResize="0"/>
          <p:nvPr/>
        </p:nvPicPr>
        <p:blipFill rotWithShape="1">
          <a:blip r:embed="rId3">
            <a:alphaModFix/>
          </a:blip>
          <a:srcRect b="7732" l="8025" r="6504" t="0"/>
          <a:stretch/>
        </p:blipFill>
        <p:spPr>
          <a:xfrm>
            <a:off x="651575" y="1437200"/>
            <a:ext cx="2091650" cy="3049650"/>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5d7e7401f5_0_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26</a:t>
            </a:r>
            <a:endParaRPr>
              <a:latin typeface="Lato"/>
              <a:ea typeface="Lato"/>
              <a:cs typeface="Lato"/>
              <a:sym typeface="Lato"/>
            </a:endParaRPr>
          </a:p>
        </p:txBody>
      </p:sp>
      <p:sp>
        <p:nvSpPr>
          <p:cNvPr id="413" name="Google Shape;413;g25d7e7401f5_0_3"/>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g25d7e7401f5_0_3"/>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15" name="Google Shape;415;g25d7e7401f5_0_3"/>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16" name="Google Shape;416;g25d7e7401f5_0_3"/>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17" name="Google Shape;417;g25d7e7401f5_0_3"/>
          <p:cNvSpPr txBox="1"/>
          <p:nvPr/>
        </p:nvSpPr>
        <p:spPr>
          <a:xfrm>
            <a:off x="3601350" y="1437375"/>
            <a:ext cx="5310300" cy="29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latin typeface="Lato"/>
                <a:ea typeface="Lato"/>
                <a:cs typeface="Lato"/>
                <a:sym typeface="Lato"/>
                <a:extLst>
                  <a:ext uri="http://customooxmlschemas.google.com/">
                    <go:slidesCustomData xmlns:go="http://customooxmlschemas.google.com/" textRoundtripDataId="2"/>
                  </a:ext>
                </a:extLst>
              </a:rPr>
              <a:t>Miriam </a:t>
            </a:r>
            <a:r>
              <a:rPr lang="en-GB" sz="1900">
                <a:latin typeface="Lato"/>
                <a:ea typeface="Lato"/>
                <a:cs typeface="Lato"/>
                <a:sym typeface="Lato"/>
              </a:rPr>
              <a:t>is </a:t>
            </a:r>
            <a:r>
              <a:rPr b="1" lang="en-GB" sz="1900">
                <a:solidFill>
                  <a:schemeClr val="accent2"/>
                </a:solidFill>
                <a:latin typeface="Lato"/>
                <a:ea typeface="Lato"/>
                <a:cs typeface="Lato"/>
                <a:sym typeface="Lato"/>
              </a:rPr>
              <a:t>30 years old</a:t>
            </a:r>
            <a:r>
              <a:rPr lang="en-GB" sz="1900">
                <a:latin typeface="Lato"/>
                <a:ea typeface="Lato"/>
                <a:cs typeface="Lato"/>
                <a:sym typeface="Lato"/>
              </a:rPr>
              <a:t> and has been saving money in her current account but does not feel that she is earning enough interest on her money. Her current monthly salary is £4,300 and she thinks that she can </a:t>
            </a:r>
            <a:r>
              <a:rPr b="1" lang="en-GB" sz="1900">
                <a:solidFill>
                  <a:schemeClr val="accent2"/>
                </a:solidFill>
                <a:latin typeface="Lato"/>
                <a:ea typeface="Lato"/>
                <a:cs typeface="Lato"/>
                <a:sym typeface="Lato"/>
              </a:rPr>
              <a:t>save about £1,000 a month</a:t>
            </a:r>
            <a:r>
              <a:rPr lang="en-GB" sz="1900">
                <a:latin typeface="Lato"/>
                <a:ea typeface="Lato"/>
                <a:cs typeface="Lato"/>
                <a:sym typeface="Lato"/>
              </a:rPr>
              <a:t> to put into an ISA, but she’s unsure what type of account. She pays </a:t>
            </a:r>
            <a:r>
              <a:rPr b="1" lang="en-GB" sz="1900">
                <a:solidFill>
                  <a:schemeClr val="accent2"/>
                </a:solidFill>
                <a:latin typeface="Lato"/>
                <a:ea typeface="Lato"/>
                <a:cs typeface="Lato"/>
                <a:sym typeface="Lato"/>
              </a:rPr>
              <a:t>reduced rent </a:t>
            </a:r>
            <a:r>
              <a:rPr lang="en-GB" sz="1900">
                <a:latin typeface="Lato"/>
                <a:ea typeface="Lato"/>
                <a:cs typeface="Lato"/>
                <a:sym typeface="Lato"/>
              </a:rPr>
              <a:t>on her accommodation as she shares with a friend, and is willing to </a:t>
            </a:r>
            <a:r>
              <a:rPr b="1" lang="en-GB" sz="1900">
                <a:solidFill>
                  <a:schemeClr val="accent2"/>
                </a:solidFill>
                <a:latin typeface="Lato"/>
                <a:ea typeface="Lato"/>
                <a:cs typeface="Lato"/>
                <a:sym typeface="Lato"/>
              </a:rPr>
              <a:t>take some risk</a:t>
            </a:r>
            <a:r>
              <a:rPr lang="en-GB" sz="1900">
                <a:latin typeface="Lato"/>
                <a:ea typeface="Lato"/>
                <a:cs typeface="Lato"/>
                <a:sym typeface="Lato"/>
              </a:rPr>
              <a:t> on her </a:t>
            </a:r>
            <a:r>
              <a:rPr lang="en-GB" sz="1900">
                <a:latin typeface="Lato"/>
                <a:ea typeface="Lato"/>
                <a:cs typeface="Lato"/>
                <a:sym typeface="Lato"/>
                <a:extLst>
                  <a:ext uri="http://customooxmlschemas.google.com/">
                    <go:slidesCustomData xmlns:go="http://customooxmlschemas.google.com/" textRoundtripDataId="3"/>
                  </a:ext>
                </a:extLst>
              </a:rPr>
              <a:t>savings</a:t>
            </a:r>
            <a:r>
              <a:rPr lang="en-GB" sz="1900">
                <a:latin typeface="Lato"/>
                <a:ea typeface="Lato"/>
                <a:cs typeface="Lato"/>
                <a:sym typeface="Lato"/>
              </a:rPr>
              <a:t>.</a:t>
            </a:r>
            <a:endParaRPr sz="1900">
              <a:latin typeface="Lato"/>
              <a:ea typeface="Lato"/>
              <a:cs typeface="Lato"/>
              <a:sym typeface="Lato"/>
            </a:endParaRPr>
          </a:p>
        </p:txBody>
      </p:sp>
      <p:sp>
        <p:nvSpPr>
          <p:cNvPr id="418" name="Google Shape;418;g25d7e7401f5_0_3"/>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Best ISA options</a:t>
            </a:r>
            <a:r>
              <a:rPr b="1" i="0" lang="en-GB" sz="2900" u="none" cap="none" strike="noStrike">
                <a:solidFill>
                  <a:schemeClr val="accent2"/>
                </a:solidFill>
                <a:latin typeface="Lato"/>
                <a:ea typeface="Lato"/>
                <a:cs typeface="Lato"/>
                <a:sym typeface="Lato"/>
              </a:rPr>
              <a:t>?</a:t>
            </a:r>
            <a:r>
              <a:rPr b="0" i="0" lang="en-GB" sz="2900" u="none" cap="none" strike="noStrike">
                <a:solidFill>
                  <a:schemeClr val="accent2"/>
                </a:solidFill>
                <a:latin typeface="Lato Black"/>
                <a:ea typeface="Lato Black"/>
                <a:cs typeface="Lato Black"/>
                <a:sym typeface="Lato Black"/>
              </a:rPr>
              <a:t> </a:t>
            </a:r>
            <a:r>
              <a:rPr i="0" lang="en-GB" sz="2900" u="none" cap="none" strike="noStrike">
                <a:solidFill>
                  <a:schemeClr val="accent2"/>
                </a:solidFill>
                <a:latin typeface="Lato"/>
                <a:ea typeface="Lato"/>
                <a:cs typeface="Lato"/>
                <a:sym typeface="Lato"/>
              </a:rPr>
              <a:t>Allocate amounts</a:t>
            </a:r>
            <a:endParaRPr i="0" sz="2900" u="none" cap="none" strike="noStrike">
              <a:solidFill>
                <a:schemeClr val="accent2"/>
              </a:solidFill>
              <a:latin typeface="Lato"/>
              <a:ea typeface="Lato"/>
              <a:cs typeface="Lato"/>
              <a:sym typeface="Lato"/>
            </a:endParaRPr>
          </a:p>
        </p:txBody>
      </p:sp>
      <p:pic>
        <p:nvPicPr>
          <p:cNvPr id="419" name="Google Shape;419;g25d7e7401f5_0_3"/>
          <p:cNvPicPr preferRelativeResize="0"/>
          <p:nvPr/>
        </p:nvPicPr>
        <p:blipFill rotWithShape="1">
          <a:blip r:embed="rId3">
            <a:alphaModFix/>
          </a:blip>
          <a:srcRect b="7732" l="8025" r="6504" t="0"/>
          <a:stretch/>
        </p:blipFill>
        <p:spPr>
          <a:xfrm>
            <a:off x="651575" y="1437200"/>
            <a:ext cx="2091650" cy="3049650"/>
          </a:xfrm>
          <a:prstGeom prst="rect">
            <a:avLst/>
          </a:prstGeom>
          <a:noFill/>
          <a:ln cap="flat" cmpd="sng" w="38100">
            <a:solidFill>
              <a:schemeClr val="accent2"/>
            </a:solidFill>
            <a:prstDash val="solid"/>
            <a:round/>
            <a:headEnd len="sm" w="sm" type="none"/>
            <a:tailEnd len="sm" w="sm" type="none"/>
          </a:ln>
        </p:spPr>
      </p:pic>
      <p:sp>
        <p:nvSpPr>
          <p:cNvPr id="420" name="Google Shape;420;g25d7e7401f5_0_3"/>
          <p:cNvSpPr/>
          <p:nvPr/>
        </p:nvSpPr>
        <p:spPr>
          <a:xfrm>
            <a:off x="360375" y="1208775"/>
            <a:ext cx="2921400" cy="35979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chemeClr val="lt1"/>
                </a:solidFill>
                <a:latin typeface="Lato"/>
                <a:ea typeface="Lato"/>
                <a:cs typeface="Lato"/>
                <a:sym typeface="Lato"/>
              </a:rPr>
              <a:t>She is likely to go for a Stocks and Shares ISA, but may split that with a Cash ISA so has some money that’s less risky. Overall, she can put away £12,000 in ISAs over the year, where she doesn’t need to pay tax on her returns.</a:t>
            </a:r>
            <a:endParaRPr b="1" sz="18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24eb1a67d56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27</a:t>
            </a:r>
            <a:endParaRPr>
              <a:latin typeface="Lato"/>
              <a:ea typeface="Lato"/>
              <a:cs typeface="Lato"/>
              <a:sym typeface="Lato"/>
            </a:endParaRPr>
          </a:p>
        </p:txBody>
      </p:sp>
      <p:sp>
        <p:nvSpPr>
          <p:cNvPr id="426" name="Google Shape;426;g24eb1a67d56_0_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Best ISA options</a:t>
            </a:r>
            <a:r>
              <a:rPr b="1" i="0" lang="en-GB" sz="2900" u="none" cap="none" strike="noStrike">
                <a:solidFill>
                  <a:schemeClr val="accent2"/>
                </a:solidFill>
                <a:latin typeface="Lato"/>
                <a:ea typeface="Lato"/>
                <a:cs typeface="Lato"/>
                <a:sym typeface="Lato"/>
              </a:rPr>
              <a:t>?</a:t>
            </a:r>
            <a:r>
              <a:rPr b="0" i="0" lang="en-GB" sz="2900" u="none" cap="none" strike="noStrike">
                <a:solidFill>
                  <a:schemeClr val="accent2"/>
                </a:solidFill>
                <a:latin typeface="Lato Black"/>
                <a:ea typeface="Lato Black"/>
                <a:cs typeface="Lato Black"/>
                <a:sym typeface="Lato Black"/>
              </a:rPr>
              <a:t> </a:t>
            </a:r>
            <a:r>
              <a:rPr i="0" lang="en-GB" sz="2900" u="none" cap="none" strike="noStrike">
                <a:solidFill>
                  <a:schemeClr val="accent2"/>
                </a:solidFill>
                <a:latin typeface="Lato"/>
                <a:ea typeface="Lato"/>
                <a:cs typeface="Lato"/>
                <a:sym typeface="Lato"/>
              </a:rPr>
              <a:t>Allocate amounts</a:t>
            </a:r>
            <a:endParaRPr i="0" sz="2900" u="none" cap="none" strike="noStrike">
              <a:solidFill>
                <a:schemeClr val="accent2"/>
              </a:solidFill>
              <a:latin typeface="Lato"/>
              <a:ea typeface="Lato"/>
              <a:cs typeface="Lato"/>
              <a:sym typeface="Lato"/>
            </a:endParaRPr>
          </a:p>
        </p:txBody>
      </p:sp>
      <p:sp>
        <p:nvSpPr>
          <p:cNvPr id="427" name="Google Shape;427;g24eb1a67d56_0_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24eb1a67d56_0_0"/>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29" name="Google Shape;429;g24eb1a67d56_0_0"/>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30" name="Google Shape;430;g24eb1a67d56_0_0"/>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pic>
        <p:nvPicPr>
          <p:cNvPr id="431" name="Google Shape;431;g24eb1a67d56_0_0"/>
          <p:cNvPicPr preferRelativeResize="0"/>
          <p:nvPr/>
        </p:nvPicPr>
        <p:blipFill rotWithShape="1">
          <a:blip r:embed="rId3">
            <a:alphaModFix/>
          </a:blip>
          <a:srcRect b="8113" l="4743" r="0" t="0"/>
          <a:stretch/>
        </p:blipFill>
        <p:spPr>
          <a:xfrm>
            <a:off x="205150" y="1939000"/>
            <a:ext cx="2709676" cy="1548300"/>
          </a:xfrm>
          <a:prstGeom prst="rect">
            <a:avLst/>
          </a:prstGeom>
          <a:noFill/>
          <a:ln cap="flat" cmpd="sng" w="38100">
            <a:solidFill>
              <a:schemeClr val="accent2"/>
            </a:solidFill>
            <a:prstDash val="solid"/>
            <a:round/>
            <a:headEnd len="sm" w="sm" type="none"/>
            <a:tailEnd len="sm" w="sm" type="none"/>
          </a:ln>
        </p:spPr>
      </p:pic>
      <p:sp>
        <p:nvSpPr>
          <p:cNvPr id="432" name="Google Shape;432;g24eb1a67d56_0_0"/>
          <p:cNvSpPr txBox="1"/>
          <p:nvPr/>
        </p:nvSpPr>
        <p:spPr>
          <a:xfrm>
            <a:off x="3143425" y="1217450"/>
            <a:ext cx="5913900" cy="18600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Lato"/>
                <a:ea typeface="Lato"/>
                <a:cs typeface="Lato"/>
                <a:sym typeface="Lato"/>
              </a:rPr>
              <a:t>Alison and Hakim have been married for 7 years and they have one child, Sarah, who is 6 years old. Most of their money has been put towards house bills and  childcare fees, but Alison got a job promotion which came with higher pay and they are thinking about saving for the future. They both would like to ensure they are putting some money aside for Sarah, who they hope can use the money for university or training when she finishes college. They are also keen to refurbish their living room in about 5 years time, and are looking for the best way to save money for that.</a:t>
            </a:r>
            <a:endParaRPr sz="1800">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25d42f6d82c_0_5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28</a:t>
            </a:r>
            <a:endParaRPr>
              <a:latin typeface="Lato"/>
              <a:ea typeface="Lato"/>
              <a:cs typeface="Lato"/>
              <a:sym typeface="Lato"/>
            </a:endParaRPr>
          </a:p>
        </p:txBody>
      </p:sp>
      <p:sp>
        <p:nvSpPr>
          <p:cNvPr id="438" name="Google Shape;438;g25d42f6d82c_0_53"/>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Best ISA options</a:t>
            </a:r>
            <a:r>
              <a:rPr b="1" i="0" lang="en-GB" sz="2900" u="none" cap="none" strike="noStrike">
                <a:solidFill>
                  <a:schemeClr val="accent2"/>
                </a:solidFill>
                <a:latin typeface="Lato"/>
                <a:ea typeface="Lato"/>
                <a:cs typeface="Lato"/>
                <a:sym typeface="Lato"/>
              </a:rPr>
              <a:t>?</a:t>
            </a:r>
            <a:r>
              <a:rPr b="0" i="0" lang="en-GB" sz="2900" u="none" cap="none" strike="noStrike">
                <a:solidFill>
                  <a:schemeClr val="accent2"/>
                </a:solidFill>
                <a:latin typeface="Lato Black"/>
                <a:ea typeface="Lato Black"/>
                <a:cs typeface="Lato Black"/>
                <a:sym typeface="Lato Black"/>
              </a:rPr>
              <a:t> </a:t>
            </a:r>
            <a:r>
              <a:rPr i="0" lang="en-GB" sz="2900" u="none" cap="none" strike="noStrike">
                <a:solidFill>
                  <a:schemeClr val="accent2"/>
                </a:solidFill>
                <a:latin typeface="Lato"/>
                <a:ea typeface="Lato"/>
                <a:cs typeface="Lato"/>
                <a:sym typeface="Lato"/>
              </a:rPr>
              <a:t>Allocate amounts</a:t>
            </a:r>
            <a:endParaRPr i="0" sz="2900" u="none" cap="none" strike="noStrike">
              <a:solidFill>
                <a:schemeClr val="accent2"/>
              </a:solidFill>
              <a:latin typeface="Lato"/>
              <a:ea typeface="Lato"/>
              <a:cs typeface="Lato"/>
              <a:sym typeface="Lato"/>
            </a:endParaRPr>
          </a:p>
        </p:txBody>
      </p:sp>
      <p:sp>
        <p:nvSpPr>
          <p:cNvPr id="439" name="Google Shape;439;g25d42f6d82c_0_53"/>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25d42f6d82c_0_53"/>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41" name="Google Shape;441;g25d42f6d82c_0_53"/>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42" name="Google Shape;442;g25d42f6d82c_0_53"/>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43" name="Google Shape;443;g25d42f6d82c_0_53"/>
          <p:cNvSpPr txBox="1"/>
          <p:nvPr/>
        </p:nvSpPr>
        <p:spPr>
          <a:xfrm>
            <a:off x="3143425" y="1141250"/>
            <a:ext cx="5913900" cy="18600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Lato"/>
                <a:ea typeface="Lato"/>
                <a:cs typeface="Lato"/>
                <a:sym typeface="Lato"/>
              </a:rPr>
              <a:t>Alison and Hakim have been </a:t>
            </a:r>
            <a:r>
              <a:rPr b="1" lang="en-GB" sz="1800">
                <a:solidFill>
                  <a:schemeClr val="accent2"/>
                </a:solidFill>
                <a:latin typeface="Lato"/>
                <a:ea typeface="Lato"/>
                <a:cs typeface="Lato"/>
                <a:sym typeface="Lato"/>
              </a:rPr>
              <a:t>married for 7 years </a:t>
            </a:r>
            <a:r>
              <a:rPr lang="en-GB" sz="1800">
                <a:latin typeface="Lato"/>
                <a:ea typeface="Lato"/>
                <a:cs typeface="Lato"/>
                <a:sym typeface="Lato"/>
              </a:rPr>
              <a:t>and they have </a:t>
            </a:r>
            <a:r>
              <a:rPr b="1" lang="en-GB" sz="1800">
                <a:solidFill>
                  <a:schemeClr val="accent2"/>
                </a:solidFill>
                <a:latin typeface="Lato"/>
                <a:ea typeface="Lato"/>
                <a:cs typeface="Lato"/>
                <a:sym typeface="Lato"/>
              </a:rPr>
              <a:t>one child</a:t>
            </a:r>
            <a:r>
              <a:rPr lang="en-GB" sz="1800">
                <a:latin typeface="Lato"/>
                <a:ea typeface="Lato"/>
                <a:cs typeface="Lato"/>
                <a:sym typeface="Lato"/>
              </a:rPr>
              <a:t>, Sarah, who is 6 years old. Most of their money has been put towards house bills and  childcare fees, but Alison got a </a:t>
            </a:r>
            <a:r>
              <a:rPr b="1" lang="en-GB" sz="1800">
                <a:solidFill>
                  <a:schemeClr val="accent2"/>
                </a:solidFill>
                <a:latin typeface="Lato"/>
                <a:ea typeface="Lato"/>
                <a:cs typeface="Lato"/>
                <a:sym typeface="Lato"/>
              </a:rPr>
              <a:t>job promotion</a:t>
            </a:r>
            <a:r>
              <a:rPr lang="en-GB" sz="1800">
                <a:latin typeface="Lato"/>
                <a:ea typeface="Lato"/>
                <a:cs typeface="Lato"/>
                <a:sym typeface="Lato"/>
              </a:rPr>
              <a:t> which came with </a:t>
            </a:r>
            <a:r>
              <a:rPr b="1" lang="en-GB" sz="1800">
                <a:solidFill>
                  <a:schemeClr val="accent2"/>
                </a:solidFill>
                <a:latin typeface="Lato"/>
                <a:ea typeface="Lato"/>
                <a:cs typeface="Lato"/>
                <a:sym typeface="Lato"/>
              </a:rPr>
              <a:t>higher pay </a:t>
            </a:r>
            <a:r>
              <a:rPr lang="en-GB" sz="1800">
                <a:latin typeface="Lato"/>
                <a:ea typeface="Lato"/>
                <a:cs typeface="Lato"/>
                <a:sym typeface="Lato"/>
              </a:rPr>
              <a:t>and they are thinking about saving for the future. They both would like to ensure they are putting some </a:t>
            </a:r>
            <a:r>
              <a:rPr b="1" lang="en-GB" sz="1800">
                <a:solidFill>
                  <a:schemeClr val="accent2"/>
                </a:solidFill>
                <a:latin typeface="Lato"/>
                <a:ea typeface="Lato"/>
                <a:cs typeface="Lato"/>
                <a:sym typeface="Lato"/>
              </a:rPr>
              <a:t>money aside for Sarah,</a:t>
            </a:r>
            <a:r>
              <a:rPr lang="en-GB" sz="1800">
                <a:latin typeface="Lato"/>
                <a:ea typeface="Lato"/>
                <a:cs typeface="Lato"/>
                <a:sym typeface="Lato"/>
              </a:rPr>
              <a:t> who they hope can use the money for university or training when she finishes college. They are also keen to </a:t>
            </a:r>
            <a:r>
              <a:rPr b="1" lang="en-GB" sz="1800">
                <a:solidFill>
                  <a:schemeClr val="accent2"/>
                </a:solidFill>
                <a:latin typeface="Lato"/>
                <a:ea typeface="Lato"/>
                <a:cs typeface="Lato"/>
                <a:sym typeface="Lato"/>
              </a:rPr>
              <a:t>refurbish their living room</a:t>
            </a:r>
            <a:r>
              <a:rPr lang="en-GB" sz="1800">
                <a:latin typeface="Lato"/>
                <a:ea typeface="Lato"/>
                <a:cs typeface="Lato"/>
                <a:sym typeface="Lato"/>
              </a:rPr>
              <a:t> in about </a:t>
            </a:r>
            <a:r>
              <a:rPr b="1" lang="en-GB" sz="1800">
                <a:solidFill>
                  <a:schemeClr val="accent2"/>
                </a:solidFill>
                <a:latin typeface="Lato"/>
                <a:ea typeface="Lato"/>
                <a:cs typeface="Lato"/>
                <a:sym typeface="Lato"/>
              </a:rPr>
              <a:t>5 years time</a:t>
            </a:r>
            <a:r>
              <a:rPr lang="en-GB" sz="1800">
                <a:latin typeface="Lato"/>
                <a:ea typeface="Lato"/>
                <a:cs typeface="Lato"/>
                <a:sym typeface="Lato"/>
              </a:rPr>
              <a:t>, and are looking for the </a:t>
            </a:r>
            <a:r>
              <a:rPr b="1" lang="en-GB" sz="1800">
                <a:solidFill>
                  <a:schemeClr val="accent2"/>
                </a:solidFill>
                <a:latin typeface="Lato"/>
                <a:ea typeface="Lato"/>
                <a:cs typeface="Lato"/>
                <a:sym typeface="Lato"/>
              </a:rPr>
              <a:t>best way to save</a:t>
            </a:r>
            <a:r>
              <a:rPr lang="en-GB" sz="1800">
                <a:latin typeface="Lato"/>
                <a:ea typeface="Lato"/>
                <a:cs typeface="Lato"/>
                <a:sym typeface="Lato"/>
              </a:rPr>
              <a:t> money for that.</a:t>
            </a:r>
            <a:endParaRPr sz="1800">
              <a:latin typeface="Lato"/>
              <a:ea typeface="Lato"/>
              <a:cs typeface="Lato"/>
              <a:sym typeface="Lato"/>
            </a:endParaRPr>
          </a:p>
        </p:txBody>
      </p:sp>
      <p:pic>
        <p:nvPicPr>
          <p:cNvPr id="444" name="Google Shape;444;g25d42f6d82c_0_53"/>
          <p:cNvPicPr preferRelativeResize="0"/>
          <p:nvPr/>
        </p:nvPicPr>
        <p:blipFill rotWithShape="1">
          <a:blip r:embed="rId3">
            <a:alphaModFix/>
          </a:blip>
          <a:srcRect b="8113" l="4743" r="0" t="0"/>
          <a:stretch/>
        </p:blipFill>
        <p:spPr>
          <a:xfrm>
            <a:off x="205150" y="1939000"/>
            <a:ext cx="2709676" cy="1548300"/>
          </a:xfrm>
          <a:prstGeom prst="rect">
            <a:avLst/>
          </a:prstGeom>
          <a:noFill/>
          <a:ln cap="flat" cmpd="sng" w="38100">
            <a:solidFill>
              <a:schemeClr val="accent2"/>
            </a:solidFill>
            <a:prstDash val="solid"/>
            <a:round/>
            <a:headEnd len="sm" w="sm" type="none"/>
            <a:tailEnd len="sm" w="sm" type="none"/>
          </a:ln>
        </p:spPr>
      </p:pic>
      <p:sp>
        <p:nvSpPr>
          <p:cNvPr id="445" name="Google Shape;445;g25d42f6d82c_0_53"/>
          <p:cNvSpPr/>
          <p:nvPr/>
        </p:nvSpPr>
        <p:spPr>
          <a:xfrm>
            <a:off x="118450" y="1198700"/>
            <a:ext cx="2948700" cy="33699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chemeClr val="lt1"/>
                </a:solidFill>
                <a:latin typeface="Lato"/>
                <a:ea typeface="Lato"/>
                <a:cs typeface="Lato"/>
                <a:sym typeface="Lato"/>
              </a:rPr>
              <a:t>Alison and Hakim are </a:t>
            </a:r>
            <a:r>
              <a:rPr b="1" lang="en-GB" sz="1800">
                <a:solidFill>
                  <a:schemeClr val="lt1"/>
                </a:solidFill>
                <a:latin typeface="Lato"/>
                <a:ea typeface="Lato"/>
                <a:cs typeface="Lato"/>
                <a:sym typeface="Lato"/>
              </a:rPr>
              <a:t>likely</a:t>
            </a:r>
            <a:r>
              <a:rPr b="1" lang="en-GB" sz="1800">
                <a:solidFill>
                  <a:schemeClr val="lt1"/>
                </a:solidFill>
                <a:latin typeface="Lato"/>
                <a:ea typeface="Lato"/>
                <a:cs typeface="Lato"/>
                <a:sym typeface="Lato"/>
              </a:rPr>
              <a:t> to split the money between a Cash ISA and Junior ISA. We don’t know how much they earn so it’s difficult to put an exact amount on how much. If they can afford it, they may put the full £9,000 into a Junior ISA for Sarah and the rest into a Cash ISA.</a:t>
            </a:r>
            <a:endParaRPr b="1" sz="18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24eb1a67d56_0_1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29</a:t>
            </a:r>
            <a:endParaRPr>
              <a:latin typeface="Lato"/>
              <a:ea typeface="Lato"/>
              <a:cs typeface="Lato"/>
              <a:sym typeface="Lato"/>
            </a:endParaRPr>
          </a:p>
        </p:txBody>
      </p:sp>
      <p:sp>
        <p:nvSpPr>
          <p:cNvPr id="451" name="Google Shape;451;g24eb1a67d56_0_1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g24eb1a67d56_0_10"/>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53" name="Google Shape;453;g24eb1a67d56_0_10"/>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54" name="Google Shape;454;g24eb1a67d56_0_10"/>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55" name="Google Shape;455;g24eb1a67d56_0_10"/>
          <p:cNvSpPr txBox="1"/>
          <p:nvPr/>
        </p:nvSpPr>
        <p:spPr>
          <a:xfrm>
            <a:off x="3354650" y="1263050"/>
            <a:ext cx="5310300" cy="29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latin typeface="Lato"/>
                <a:ea typeface="Lato"/>
                <a:cs typeface="Lato"/>
                <a:sym typeface="Lato"/>
              </a:rPr>
              <a:t>Jenna is 33 years old and has </a:t>
            </a:r>
            <a:r>
              <a:rPr lang="en-GB" sz="1900">
                <a:latin typeface="Lato"/>
                <a:ea typeface="Lato"/>
                <a:cs typeface="Lato"/>
                <a:sym typeface="Lato"/>
              </a:rPr>
              <a:t>recently</a:t>
            </a:r>
            <a:r>
              <a:rPr lang="en-GB" sz="1900">
                <a:latin typeface="Lato"/>
                <a:ea typeface="Lato"/>
                <a:cs typeface="Lato"/>
                <a:sym typeface="Lato"/>
              </a:rPr>
              <a:t> been </a:t>
            </a:r>
            <a:r>
              <a:rPr lang="en-GB" sz="1900">
                <a:latin typeface="Lato"/>
                <a:ea typeface="Lato"/>
                <a:cs typeface="Lato"/>
                <a:sym typeface="Lato"/>
              </a:rPr>
              <a:t>promoted</a:t>
            </a:r>
            <a:r>
              <a:rPr lang="en-GB" sz="1900">
                <a:latin typeface="Lato"/>
                <a:ea typeface="Lato"/>
                <a:cs typeface="Lato"/>
                <a:sym typeface="Lato"/>
              </a:rPr>
              <a:t> to Senior Associate Director at an architectural firm and is now earning £70,000 per year.</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None/>
            </a:pPr>
            <a:r>
              <a:rPr lang="en-GB" sz="1900">
                <a:latin typeface="Lato"/>
                <a:ea typeface="Lato"/>
                <a:cs typeface="Lato"/>
                <a:sym typeface="Lato"/>
              </a:rPr>
              <a:t>She is </a:t>
            </a:r>
            <a:r>
              <a:rPr lang="en-GB" sz="1900">
                <a:latin typeface="Lato"/>
                <a:ea typeface="Lato"/>
                <a:cs typeface="Lato"/>
                <a:sym typeface="Lato"/>
              </a:rPr>
              <a:t>eager</a:t>
            </a:r>
            <a:r>
              <a:rPr lang="en-GB" sz="1900">
                <a:latin typeface="Lato"/>
                <a:ea typeface="Lato"/>
                <a:cs typeface="Lato"/>
                <a:sym typeface="Lato"/>
              </a:rPr>
              <a:t> to start saving money for a deposit to buy her own apartment in the next 5 years. Shee does not want to pay tax on her </a:t>
            </a:r>
            <a:r>
              <a:rPr lang="en-GB" sz="1900">
                <a:latin typeface="Lato"/>
                <a:ea typeface="Lato"/>
                <a:cs typeface="Lato"/>
                <a:sym typeface="Lato"/>
              </a:rPr>
              <a:t>savings</a:t>
            </a:r>
            <a:r>
              <a:rPr lang="en-GB" sz="1900">
                <a:latin typeface="Lato"/>
                <a:ea typeface="Lato"/>
                <a:cs typeface="Lato"/>
                <a:sym typeface="Lato"/>
              </a:rPr>
              <a:t> and hasn’t yet made a </a:t>
            </a:r>
            <a:r>
              <a:rPr lang="en-GB" sz="1900">
                <a:latin typeface="Lato"/>
                <a:ea typeface="Lato"/>
                <a:cs typeface="Lato"/>
                <a:sym typeface="Lato"/>
              </a:rPr>
              <a:t>savings</a:t>
            </a:r>
            <a:r>
              <a:rPr lang="en-GB" sz="1900">
                <a:latin typeface="Lato"/>
                <a:ea typeface="Lato"/>
                <a:cs typeface="Lato"/>
                <a:sym typeface="Lato"/>
              </a:rPr>
              <a:t> plan. Jenna would like to save at least £10,000 a </a:t>
            </a:r>
            <a:r>
              <a:rPr lang="en-GB" sz="1900">
                <a:latin typeface="Lato"/>
                <a:ea typeface="Lato"/>
                <a:cs typeface="Lato"/>
                <a:sym typeface="Lato"/>
              </a:rPr>
              <a:t>year and wants to make a good return.</a:t>
            </a:r>
            <a:r>
              <a:rPr lang="en-GB" sz="1900">
                <a:latin typeface="Lato"/>
                <a:ea typeface="Lato"/>
                <a:cs typeface="Lato"/>
                <a:sym typeface="Lato"/>
              </a:rPr>
              <a:t>  </a:t>
            </a:r>
            <a:endParaRPr sz="1900">
              <a:latin typeface="Lato"/>
              <a:ea typeface="Lato"/>
              <a:cs typeface="Lato"/>
              <a:sym typeface="Lato"/>
            </a:endParaRPr>
          </a:p>
        </p:txBody>
      </p:sp>
      <p:sp>
        <p:nvSpPr>
          <p:cNvPr id="456" name="Google Shape;456;g24eb1a67d56_0_1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Best ISA options</a:t>
            </a:r>
            <a:r>
              <a:rPr b="1" i="0" lang="en-GB" sz="2900" u="none" cap="none" strike="noStrike">
                <a:solidFill>
                  <a:schemeClr val="accent2"/>
                </a:solidFill>
                <a:latin typeface="Lato"/>
                <a:ea typeface="Lato"/>
                <a:cs typeface="Lato"/>
                <a:sym typeface="Lato"/>
              </a:rPr>
              <a:t>?</a:t>
            </a:r>
            <a:r>
              <a:rPr b="0" i="0" lang="en-GB" sz="2900" u="none" cap="none" strike="noStrike">
                <a:solidFill>
                  <a:schemeClr val="accent2"/>
                </a:solidFill>
                <a:latin typeface="Lato Black"/>
                <a:ea typeface="Lato Black"/>
                <a:cs typeface="Lato Black"/>
                <a:sym typeface="Lato Black"/>
              </a:rPr>
              <a:t> </a:t>
            </a:r>
            <a:r>
              <a:rPr i="0" lang="en-GB" sz="2900" u="none" cap="none" strike="noStrike">
                <a:solidFill>
                  <a:schemeClr val="accent2"/>
                </a:solidFill>
                <a:latin typeface="Lato"/>
                <a:ea typeface="Lato"/>
                <a:cs typeface="Lato"/>
                <a:sym typeface="Lato"/>
              </a:rPr>
              <a:t>Allocate amounts</a:t>
            </a:r>
            <a:endParaRPr i="0" sz="2900" u="none" cap="none" strike="noStrike">
              <a:solidFill>
                <a:schemeClr val="accent2"/>
              </a:solidFill>
              <a:latin typeface="Lato"/>
              <a:ea typeface="Lato"/>
              <a:cs typeface="Lato"/>
              <a:sym typeface="Lato"/>
            </a:endParaRPr>
          </a:p>
        </p:txBody>
      </p:sp>
      <p:pic>
        <p:nvPicPr>
          <p:cNvPr id="457" name="Google Shape;457;g24eb1a67d56_0_10"/>
          <p:cNvPicPr preferRelativeResize="0"/>
          <p:nvPr/>
        </p:nvPicPr>
        <p:blipFill rotWithShape="1">
          <a:blip r:embed="rId3">
            <a:alphaModFix/>
          </a:blip>
          <a:srcRect b="3767" l="10881" r="8336" t="2053"/>
          <a:stretch/>
        </p:blipFill>
        <p:spPr>
          <a:xfrm>
            <a:off x="436575" y="1263050"/>
            <a:ext cx="2262125" cy="3408900"/>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575e96a1fb_0_24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a:t>
            </a:r>
            <a:endParaRPr>
              <a:latin typeface="Lato"/>
              <a:ea typeface="Lato"/>
              <a:cs typeface="Lato"/>
              <a:sym typeface="Lato"/>
            </a:endParaRPr>
          </a:p>
        </p:txBody>
      </p:sp>
      <p:sp>
        <p:nvSpPr>
          <p:cNvPr id="115" name="Google Shape;115;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116" name="Google Shape;116;g1575e96a1fb_0_240"/>
          <p:cNvGraphicFramePr/>
          <p:nvPr/>
        </p:nvGraphicFramePr>
        <p:xfrm>
          <a:off x="871975" y="1721850"/>
          <a:ext cx="3000000" cy="3000000"/>
        </p:xfrm>
        <a:graphic>
          <a:graphicData uri="http://schemas.openxmlformats.org/drawingml/2006/table">
            <a:tbl>
              <a:tblPr>
                <a:noFill/>
                <a:tableStyleId>{EAA54307-2CCB-4E77-B9C4-12DAD65D540C}</a:tableStyleId>
              </a:tblPr>
              <a:tblGrid>
                <a:gridCol w="1206500"/>
                <a:gridCol w="1206500"/>
                <a:gridCol w="1206500"/>
                <a:gridCol w="1206500"/>
                <a:gridCol w="1206500"/>
                <a:gridCol w="1206500"/>
              </a:tblGrid>
              <a:tr h="5390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3338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How the economy works</a:t>
                      </a:r>
                      <a:endParaRPr sz="1400"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Mortgages</a:t>
                      </a:r>
                      <a:endParaRPr sz="1400"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Credit cards</a:t>
                      </a:r>
                      <a:endParaRPr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Pensions </a:t>
                      </a:r>
                      <a:endParaRPr sz="1400"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ISAs</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Decision-</a:t>
                      </a:r>
                      <a:endParaRPr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making -</a:t>
                      </a:r>
                      <a:endParaRPr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Financial decisions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25d42f6d82c_0_6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30</a:t>
            </a:r>
            <a:endParaRPr>
              <a:latin typeface="Lato"/>
              <a:ea typeface="Lato"/>
              <a:cs typeface="Lato"/>
              <a:sym typeface="Lato"/>
            </a:endParaRPr>
          </a:p>
        </p:txBody>
      </p:sp>
      <p:sp>
        <p:nvSpPr>
          <p:cNvPr id="463" name="Google Shape;463;g25d42f6d82c_0_65"/>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g25d42f6d82c_0_65"/>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65" name="Google Shape;465;g25d42f6d82c_0_65"/>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66" name="Google Shape;466;g25d42f6d82c_0_65"/>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67" name="Google Shape;467;g25d42f6d82c_0_65"/>
          <p:cNvSpPr txBox="1"/>
          <p:nvPr/>
        </p:nvSpPr>
        <p:spPr>
          <a:xfrm>
            <a:off x="3660350" y="1186850"/>
            <a:ext cx="5460900" cy="29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latin typeface="Lato"/>
                <a:ea typeface="Lato"/>
                <a:cs typeface="Lato"/>
                <a:sym typeface="Lato"/>
              </a:rPr>
              <a:t>Jenna is </a:t>
            </a:r>
            <a:r>
              <a:rPr b="1" lang="en-GB" sz="1900">
                <a:solidFill>
                  <a:schemeClr val="accent2"/>
                </a:solidFill>
                <a:latin typeface="Lato"/>
                <a:ea typeface="Lato"/>
                <a:cs typeface="Lato"/>
                <a:sym typeface="Lato"/>
              </a:rPr>
              <a:t>33 years old</a:t>
            </a:r>
            <a:r>
              <a:rPr lang="en-GB" sz="1900">
                <a:latin typeface="Lato"/>
                <a:ea typeface="Lato"/>
                <a:cs typeface="Lato"/>
                <a:sym typeface="Lato"/>
              </a:rPr>
              <a:t> and has recently been promoted to Senior Associate Director at an architectural firm and is now on a salary of </a:t>
            </a:r>
            <a:r>
              <a:rPr b="1" lang="en-GB" sz="1900">
                <a:solidFill>
                  <a:schemeClr val="accent2"/>
                </a:solidFill>
                <a:latin typeface="Lato"/>
                <a:ea typeface="Lato"/>
                <a:cs typeface="Lato"/>
                <a:sym typeface="Lato"/>
                <a:extLst>
                  <a:ext uri="http://customooxmlschemas.google.com/">
                    <go:slidesCustomData xmlns:go="http://customooxmlschemas.google.com/" textRoundtripDataId="4"/>
                  </a:ext>
                </a:extLst>
              </a:rPr>
              <a:t>£70,000 per year.</a:t>
            </a:r>
            <a:endParaRPr b="1" sz="1900">
              <a:solidFill>
                <a:schemeClr val="accent2"/>
              </a:solidFill>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None/>
            </a:pPr>
            <a:r>
              <a:rPr lang="en-GB" sz="1900">
                <a:latin typeface="Lato"/>
                <a:ea typeface="Lato"/>
                <a:cs typeface="Lato"/>
                <a:sym typeface="Lato"/>
              </a:rPr>
              <a:t>She is eager to start saving money for a deposit to </a:t>
            </a:r>
            <a:r>
              <a:rPr b="1" lang="en-GB" sz="1900">
                <a:solidFill>
                  <a:schemeClr val="accent2"/>
                </a:solidFill>
                <a:latin typeface="Lato"/>
                <a:ea typeface="Lato"/>
                <a:cs typeface="Lato"/>
                <a:sym typeface="Lato"/>
              </a:rPr>
              <a:t>buy her own apartment</a:t>
            </a:r>
            <a:r>
              <a:rPr lang="en-GB" sz="1900">
                <a:solidFill>
                  <a:schemeClr val="accent2"/>
                </a:solidFill>
                <a:latin typeface="Lato"/>
                <a:ea typeface="Lato"/>
                <a:cs typeface="Lato"/>
                <a:sym typeface="Lato"/>
              </a:rPr>
              <a:t> </a:t>
            </a:r>
            <a:r>
              <a:rPr lang="en-GB" sz="1900">
                <a:latin typeface="Lato"/>
                <a:ea typeface="Lato"/>
                <a:cs typeface="Lato"/>
                <a:sym typeface="Lato"/>
              </a:rPr>
              <a:t>in the next 5 years. She does </a:t>
            </a:r>
            <a:r>
              <a:rPr b="1" lang="en-GB" sz="1900">
                <a:solidFill>
                  <a:schemeClr val="accent2"/>
                </a:solidFill>
                <a:latin typeface="Lato"/>
                <a:ea typeface="Lato"/>
                <a:cs typeface="Lato"/>
                <a:sym typeface="Lato"/>
              </a:rPr>
              <a:t>not want to pay tax on her savings</a:t>
            </a:r>
            <a:r>
              <a:rPr lang="en-GB" sz="1900">
                <a:latin typeface="Lato"/>
                <a:ea typeface="Lato"/>
                <a:cs typeface="Lato"/>
                <a:sym typeface="Lato"/>
              </a:rPr>
              <a:t> and hasn’t yet made a savings plan. Jenna would like to save </a:t>
            </a:r>
            <a:r>
              <a:rPr b="1" lang="en-GB" sz="1900">
                <a:solidFill>
                  <a:schemeClr val="accent2"/>
                </a:solidFill>
                <a:latin typeface="Lato"/>
                <a:ea typeface="Lato"/>
                <a:cs typeface="Lato"/>
                <a:sym typeface="Lato"/>
              </a:rPr>
              <a:t>at least £10,000 a year</a:t>
            </a:r>
            <a:r>
              <a:rPr b="1" lang="en-GB" sz="1900">
                <a:latin typeface="Lato"/>
                <a:ea typeface="Lato"/>
                <a:cs typeface="Lato"/>
                <a:sym typeface="Lato"/>
              </a:rPr>
              <a:t> </a:t>
            </a:r>
            <a:r>
              <a:rPr lang="en-GB" sz="1900">
                <a:latin typeface="Lato"/>
                <a:ea typeface="Lato"/>
                <a:cs typeface="Lato"/>
                <a:sym typeface="Lato"/>
              </a:rPr>
              <a:t>and wants to make a </a:t>
            </a:r>
            <a:r>
              <a:rPr b="1" lang="en-GB" sz="1900">
                <a:solidFill>
                  <a:schemeClr val="accent2"/>
                </a:solidFill>
                <a:latin typeface="Lato"/>
                <a:ea typeface="Lato"/>
                <a:cs typeface="Lato"/>
                <a:sym typeface="Lato"/>
              </a:rPr>
              <a:t>good return.  </a:t>
            </a:r>
            <a:endParaRPr b="1" sz="1900">
              <a:solidFill>
                <a:schemeClr val="accent2"/>
              </a:solidFill>
              <a:latin typeface="Lato"/>
              <a:ea typeface="Lato"/>
              <a:cs typeface="Lato"/>
              <a:sym typeface="Lato"/>
            </a:endParaRPr>
          </a:p>
        </p:txBody>
      </p:sp>
      <p:sp>
        <p:nvSpPr>
          <p:cNvPr id="468" name="Google Shape;468;g25d42f6d82c_0_65"/>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Best ISA options</a:t>
            </a:r>
            <a:r>
              <a:rPr b="1" i="0" lang="en-GB" sz="2900" u="none" cap="none" strike="noStrike">
                <a:solidFill>
                  <a:schemeClr val="accent2"/>
                </a:solidFill>
                <a:latin typeface="Lato"/>
                <a:ea typeface="Lato"/>
                <a:cs typeface="Lato"/>
                <a:sym typeface="Lato"/>
              </a:rPr>
              <a:t>?</a:t>
            </a:r>
            <a:r>
              <a:rPr b="0" i="0" lang="en-GB" sz="2900" u="none" cap="none" strike="noStrike">
                <a:solidFill>
                  <a:schemeClr val="accent2"/>
                </a:solidFill>
                <a:latin typeface="Lato Black"/>
                <a:ea typeface="Lato Black"/>
                <a:cs typeface="Lato Black"/>
                <a:sym typeface="Lato Black"/>
              </a:rPr>
              <a:t> </a:t>
            </a:r>
            <a:r>
              <a:rPr i="0" lang="en-GB" sz="2900" u="none" cap="none" strike="noStrike">
                <a:solidFill>
                  <a:schemeClr val="accent2"/>
                </a:solidFill>
                <a:latin typeface="Lato"/>
                <a:ea typeface="Lato"/>
                <a:cs typeface="Lato"/>
                <a:sym typeface="Lato"/>
              </a:rPr>
              <a:t>Allocate amounts</a:t>
            </a:r>
            <a:endParaRPr i="0" sz="2900" u="none" cap="none" strike="noStrike">
              <a:solidFill>
                <a:schemeClr val="accent2"/>
              </a:solidFill>
              <a:latin typeface="Lato"/>
              <a:ea typeface="Lato"/>
              <a:cs typeface="Lato"/>
              <a:sym typeface="Lato"/>
            </a:endParaRPr>
          </a:p>
        </p:txBody>
      </p:sp>
      <p:pic>
        <p:nvPicPr>
          <p:cNvPr id="469" name="Google Shape;469;g25d42f6d82c_0_65"/>
          <p:cNvPicPr preferRelativeResize="0"/>
          <p:nvPr/>
        </p:nvPicPr>
        <p:blipFill rotWithShape="1">
          <a:blip r:embed="rId3">
            <a:alphaModFix/>
          </a:blip>
          <a:srcRect b="3767" l="17976" r="12617" t="2053"/>
          <a:stretch/>
        </p:blipFill>
        <p:spPr>
          <a:xfrm>
            <a:off x="559000" y="1263050"/>
            <a:ext cx="1943575" cy="3408900"/>
          </a:xfrm>
          <a:prstGeom prst="rect">
            <a:avLst/>
          </a:prstGeom>
          <a:noFill/>
          <a:ln cap="flat" cmpd="sng" w="38100">
            <a:solidFill>
              <a:schemeClr val="accent2"/>
            </a:solidFill>
            <a:prstDash val="solid"/>
            <a:round/>
            <a:headEnd len="sm" w="sm" type="none"/>
            <a:tailEnd len="sm" w="sm" type="none"/>
          </a:ln>
        </p:spPr>
      </p:pic>
      <p:sp>
        <p:nvSpPr>
          <p:cNvPr id="470" name="Google Shape;470;g25d42f6d82c_0_65"/>
          <p:cNvSpPr/>
          <p:nvPr/>
        </p:nvSpPr>
        <p:spPr>
          <a:xfrm>
            <a:off x="124150" y="1110875"/>
            <a:ext cx="3520200" cy="39417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50">
              <a:solidFill>
                <a:schemeClr val="lt1"/>
              </a:solidFill>
              <a:latin typeface="Lato"/>
              <a:ea typeface="Lato"/>
              <a:cs typeface="Lato"/>
              <a:sym typeface="Lato"/>
            </a:endParaRPr>
          </a:p>
          <a:p>
            <a:pPr indent="0" lvl="0" marL="0" rtl="0" algn="l">
              <a:spcBef>
                <a:spcPts val="0"/>
              </a:spcBef>
              <a:spcAft>
                <a:spcPts val="0"/>
              </a:spcAft>
              <a:buNone/>
            </a:pPr>
            <a:r>
              <a:t/>
            </a:r>
            <a:endParaRPr b="1" sz="1650">
              <a:solidFill>
                <a:schemeClr val="lt1"/>
              </a:solidFill>
              <a:latin typeface="Lato"/>
              <a:ea typeface="Lato"/>
              <a:cs typeface="Lato"/>
              <a:sym typeface="Lato"/>
            </a:endParaRPr>
          </a:p>
          <a:p>
            <a:pPr indent="0" lvl="0" marL="0" rtl="0" algn="l">
              <a:spcBef>
                <a:spcPts val="0"/>
              </a:spcBef>
              <a:spcAft>
                <a:spcPts val="0"/>
              </a:spcAft>
              <a:buNone/>
            </a:pPr>
            <a:r>
              <a:rPr b="1" lang="en-GB" sz="1650">
                <a:solidFill>
                  <a:schemeClr val="lt1"/>
                </a:solidFill>
                <a:latin typeface="Lato"/>
                <a:ea typeface="Lato"/>
                <a:cs typeface="Lato"/>
                <a:sym typeface="Lato"/>
              </a:rPr>
              <a:t>Jenna would benefit from putting some of her savings aside into a Lifetime ISA. She can easily put £4,000 a year into this ISA and enjoy the 25% </a:t>
            </a:r>
            <a:r>
              <a:rPr b="1" lang="en-GB" sz="1650">
                <a:solidFill>
                  <a:schemeClr val="lt1"/>
                </a:solidFill>
                <a:latin typeface="Lato"/>
                <a:ea typeface="Lato"/>
                <a:cs typeface="Lato"/>
                <a:sym typeface="Lato"/>
              </a:rPr>
              <a:t>bonus</a:t>
            </a:r>
            <a:r>
              <a:rPr b="1" lang="en-GB" sz="1650">
                <a:solidFill>
                  <a:schemeClr val="lt1"/>
                </a:solidFill>
                <a:latin typeface="Lato"/>
                <a:ea typeface="Lato"/>
                <a:cs typeface="Lato"/>
                <a:sym typeface="Lato"/>
              </a:rPr>
              <a:t> of £1,000 each year from the </a:t>
            </a:r>
            <a:r>
              <a:rPr b="1" lang="en-GB" sz="1650">
                <a:solidFill>
                  <a:schemeClr val="lt1"/>
                </a:solidFill>
                <a:latin typeface="Lato"/>
                <a:ea typeface="Lato"/>
                <a:cs typeface="Lato"/>
                <a:sym typeface="Lato"/>
              </a:rPr>
              <a:t>government</a:t>
            </a:r>
            <a:r>
              <a:rPr b="1" lang="en-GB" sz="1650">
                <a:solidFill>
                  <a:schemeClr val="lt1"/>
                </a:solidFill>
                <a:latin typeface="Lato"/>
                <a:ea typeface="Lato"/>
                <a:cs typeface="Lato"/>
                <a:sym typeface="Lato"/>
              </a:rPr>
              <a:t>. </a:t>
            </a:r>
            <a:endParaRPr b="1" sz="1650">
              <a:solidFill>
                <a:schemeClr val="lt1"/>
              </a:solidFill>
              <a:latin typeface="Lato"/>
              <a:ea typeface="Lato"/>
              <a:cs typeface="Lato"/>
              <a:sym typeface="Lato"/>
            </a:endParaRPr>
          </a:p>
          <a:p>
            <a:pPr indent="0" lvl="0" marL="0" rtl="0" algn="l">
              <a:spcBef>
                <a:spcPts val="0"/>
              </a:spcBef>
              <a:spcAft>
                <a:spcPts val="0"/>
              </a:spcAft>
              <a:buNone/>
            </a:pPr>
            <a:r>
              <a:rPr b="1" lang="en-GB" sz="1650">
                <a:solidFill>
                  <a:schemeClr val="lt1"/>
                </a:solidFill>
                <a:latin typeface="Lato"/>
                <a:ea typeface="Lato"/>
                <a:cs typeface="Lato"/>
                <a:sym typeface="Lato"/>
              </a:rPr>
              <a:t>It’s important to note that she may have to pay a penalty if she removes money from the ISA in the first year, and she can only buy a property worth less than £450,000.</a:t>
            </a:r>
            <a:endParaRPr b="1" sz="1650">
              <a:solidFill>
                <a:schemeClr val="lt1"/>
              </a:solidFill>
              <a:latin typeface="Lato"/>
              <a:ea typeface="Lato"/>
              <a:cs typeface="Lato"/>
              <a:sym typeface="Lato"/>
            </a:endParaRPr>
          </a:p>
          <a:p>
            <a:pPr indent="0" lvl="0" marL="0" rtl="0" algn="l">
              <a:spcBef>
                <a:spcPts val="0"/>
              </a:spcBef>
              <a:spcAft>
                <a:spcPts val="0"/>
              </a:spcAft>
              <a:buNone/>
            </a:pPr>
            <a:r>
              <a:t/>
            </a:r>
            <a:endParaRPr b="1" sz="1650">
              <a:solidFill>
                <a:schemeClr val="lt1"/>
              </a:solidFill>
              <a:latin typeface="Lato"/>
              <a:ea typeface="Lato"/>
              <a:cs typeface="Lato"/>
              <a:sym typeface="Lato"/>
            </a:endParaRPr>
          </a:p>
          <a:p>
            <a:pPr indent="0" lvl="0" marL="0" rtl="0" algn="l">
              <a:spcBef>
                <a:spcPts val="0"/>
              </a:spcBef>
              <a:spcAft>
                <a:spcPts val="0"/>
              </a:spcAft>
              <a:buNone/>
            </a:pPr>
            <a:r>
              <a:rPr b="1" lang="en-GB" sz="1650">
                <a:solidFill>
                  <a:schemeClr val="lt1"/>
                </a:solidFill>
                <a:latin typeface="Lato"/>
                <a:ea typeface="Lato"/>
                <a:cs typeface="Lato"/>
                <a:sym typeface="Lato"/>
              </a:rPr>
              <a:t>The rest of the money she can put in a Stocks and Shares ISA, with maybe a little bit in a Cash ISA too.</a:t>
            </a:r>
            <a:endParaRPr b="1" sz="1650">
              <a:solidFill>
                <a:schemeClr val="lt1"/>
              </a:solidFill>
              <a:latin typeface="Lato"/>
              <a:ea typeface="Lato"/>
              <a:cs typeface="Lato"/>
              <a:sym typeface="Lato"/>
            </a:endParaRPr>
          </a:p>
          <a:p>
            <a:pPr indent="0" lvl="0" marL="0" rtl="0" algn="l">
              <a:spcBef>
                <a:spcPts val="0"/>
              </a:spcBef>
              <a:spcAft>
                <a:spcPts val="0"/>
              </a:spcAft>
              <a:buNone/>
            </a:pPr>
            <a:r>
              <a:t/>
            </a:r>
            <a:endParaRPr b="1" sz="1650">
              <a:solidFill>
                <a:schemeClr val="lt1"/>
              </a:solidFill>
              <a:latin typeface="Lato"/>
              <a:ea typeface="Lato"/>
              <a:cs typeface="Lato"/>
              <a:sym typeface="Lato"/>
            </a:endParaRPr>
          </a:p>
          <a:p>
            <a:pPr indent="0" lvl="0" marL="0" rtl="0" algn="l">
              <a:spcBef>
                <a:spcPts val="0"/>
              </a:spcBef>
              <a:spcAft>
                <a:spcPts val="0"/>
              </a:spcAft>
              <a:buNone/>
            </a:pPr>
            <a:r>
              <a:t/>
            </a:r>
            <a:endParaRPr b="1" sz="165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24eb1a67d56_0_3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31</a:t>
            </a:r>
            <a:endParaRPr>
              <a:latin typeface="Lato"/>
              <a:ea typeface="Lato"/>
              <a:cs typeface="Lato"/>
              <a:sym typeface="Lato"/>
            </a:endParaRPr>
          </a:p>
        </p:txBody>
      </p:sp>
      <p:sp>
        <p:nvSpPr>
          <p:cNvPr id="476" name="Google Shape;476;g24eb1a67d56_0_3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g24eb1a67d56_0_30"/>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78" name="Google Shape;478;g24eb1a67d56_0_30"/>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79" name="Google Shape;479;g24eb1a67d56_0_30"/>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80" name="Google Shape;480;g24eb1a67d56_0_30"/>
          <p:cNvSpPr txBox="1"/>
          <p:nvPr>
            <p:ph type="ctrTitle"/>
          </p:nvPr>
        </p:nvSpPr>
        <p:spPr>
          <a:xfrm>
            <a:off x="3527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Best ISA options</a:t>
            </a:r>
            <a:r>
              <a:rPr b="1" i="0" lang="en-GB" sz="2900" u="none" cap="none" strike="noStrike">
                <a:solidFill>
                  <a:schemeClr val="accent2"/>
                </a:solidFill>
                <a:latin typeface="Lato"/>
                <a:ea typeface="Lato"/>
                <a:cs typeface="Lato"/>
                <a:sym typeface="Lato"/>
              </a:rPr>
              <a:t>?</a:t>
            </a:r>
            <a:r>
              <a:rPr b="0" i="0" lang="en-GB" sz="2900" u="none" cap="none" strike="noStrike">
                <a:solidFill>
                  <a:schemeClr val="accent2"/>
                </a:solidFill>
                <a:latin typeface="Lato Black"/>
                <a:ea typeface="Lato Black"/>
                <a:cs typeface="Lato Black"/>
                <a:sym typeface="Lato Black"/>
              </a:rPr>
              <a:t> </a:t>
            </a:r>
            <a:r>
              <a:rPr i="0" lang="en-GB" sz="2900" u="none" cap="none" strike="noStrike">
                <a:solidFill>
                  <a:schemeClr val="accent2"/>
                </a:solidFill>
                <a:latin typeface="Lato"/>
                <a:ea typeface="Lato"/>
                <a:cs typeface="Lato"/>
                <a:sym typeface="Lato"/>
              </a:rPr>
              <a:t>Allocate amounts</a:t>
            </a:r>
            <a:endParaRPr i="0" sz="2900" u="none" cap="none" strike="noStrike">
              <a:solidFill>
                <a:schemeClr val="accent2"/>
              </a:solidFill>
              <a:latin typeface="Lato"/>
              <a:ea typeface="Lato"/>
              <a:cs typeface="Lato"/>
              <a:sym typeface="Lato"/>
            </a:endParaRPr>
          </a:p>
        </p:txBody>
      </p:sp>
      <p:sp>
        <p:nvSpPr>
          <p:cNvPr id="481" name="Google Shape;481;g24eb1a67d56_0_30"/>
          <p:cNvSpPr txBox="1"/>
          <p:nvPr/>
        </p:nvSpPr>
        <p:spPr>
          <a:xfrm>
            <a:off x="3430850" y="1339250"/>
            <a:ext cx="5310300" cy="29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latin typeface="Lato"/>
                <a:ea typeface="Lato"/>
                <a:cs typeface="Lato"/>
                <a:sym typeface="Lato"/>
              </a:rPr>
              <a:t>Wen is 25 years old. He has been saving £5,000 a year in a traditional savings account and  has seen his money slowly grow</a:t>
            </a:r>
            <a:r>
              <a:rPr lang="en-GB" sz="1900">
                <a:latin typeface="Lato"/>
                <a:ea typeface="Lato"/>
                <a:cs typeface="Lato"/>
                <a:sym typeface="Lato"/>
              </a:rPr>
              <a:t> over the last 3 years. Wen has a steady job as a manage at the local </a:t>
            </a:r>
            <a:r>
              <a:rPr lang="en-GB" sz="1900">
                <a:latin typeface="Lato"/>
                <a:ea typeface="Lato"/>
                <a:cs typeface="Lato"/>
                <a:sym typeface="Lato"/>
              </a:rPr>
              <a:t>supermarket</a:t>
            </a:r>
            <a:r>
              <a:rPr lang="en-GB" sz="1900">
                <a:latin typeface="Lato"/>
                <a:ea typeface="Lato"/>
                <a:cs typeface="Lato"/>
                <a:sym typeface="Lato"/>
              </a:rPr>
              <a:t> and earns £30,000. He rents a </a:t>
            </a:r>
            <a:r>
              <a:rPr lang="en-GB" sz="1900">
                <a:latin typeface="Lato"/>
                <a:ea typeface="Lato"/>
                <a:cs typeface="Lato"/>
                <a:sym typeface="Lato"/>
              </a:rPr>
              <a:t>property</a:t>
            </a:r>
            <a:r>
              <a:rPr lang="en-GB" sz="1900">
                <a:latin typeface="Lato"/>
                <a:ea typeface="Lato"/>
                <a:cs typeface="Lato"/>
                <a:sym typeface="Lato"/>
              </a:rPr>
              <a:t> close to work, </a:t>
            </a:r>
            <a:r>
              <a:rPr lang="en-GB" sz="1900">
                <a:latin typeface="Lato"/>
                <a:ea typeface="Lato"/>
                <a:cs typeface="Lato"/>
                <a:sym typeface="Lato"/>
              </a:rPr>
              <a:t>which</a:t>
            </a:r>
            <a:r>
              <a:rPr lang="en-GB" sz="1900">
                <a:latin typeface="Lato"/>
                <a:ea typeface="Lato"/>
                <a:cs typeface="Lato"/>
                <a:sym typeface="Lato"/>
              </a:rPr>
              <a:t> also helps him to save </a:t>
            </a:r>
            <a:r>
              <a:rPr lang="en-GB" sz="1900">
                <a:latin typeface="Lato"/>
                <a:ea typeface="Lato"/>
                <a:cs typeface="Lato"/>
                <a:sym typeface="Lato"/>
              </a:rPr>
              <a:t>money</a:t>
            </a:r>
            <a:r>
              <a:rPr lang="en-GB" sz="1900">
                <a:latin typeface="Lato"/>
                <a:ea typeface="Lato"/>
                <a:cs typeface="Lato"/>
                <a:sym typeface="Lato"/>
              </a:rPr>
              <a:t> on the commute to work. He would like to save his money but is unsure exactly what he would spend it on. He enjoys travelling and would love to go on a round the world </a:t>
            </a:r>
            <a:r>
              <a:rPr lang="en-GB" sz="1900">
                <a:latin typeface="Lato"/>
                <a:ea typeface="Lato"/>
                <a:cs typeface="Lato"/>
                <a:sym typeface="Lato"/>
              </a:rPr>
              <a:t>trip</a:t>
            </a:r>
            <a:r>
              <a:rPr lang="en-GB" sz="1900">
                <a:latin typeface="Lato"/>
                <a:ea typeface="Lato"/>
                <a:cs typeface="Lato"/>
                <a:sym typeface="Lato"/>
              </a:rPr>
              <a:t> but is undecided. </a:t>
            </a:r>
            <a:endParaRPr sz="1900">
              <a:latin typeface="Lato"/>
              <a:ea typeface="Lato"/>
              <a:cs typeface="Lato"/>
              <a:sym typeface="Lato"/>
            </a:endParaRPr>
          </a:p>
        </p:txBody>
      </p:sp>
      <p:pic>
        <p:nvPicPr>
          <p:cNvPr id="482" name="Google Shape;482;g24eb1a67d56_0_30"/>
          <p:cNvPicPr preferRelativeResize="0"/>
          <p:nvPr/>
        </p:nvPicPr>
        <p:blipFill rotWithShape="1">
          <a:blip r:embed="rId3">
            <a:alphaModFix/>
          </a:blip>
          <a:srcRect b="6076" l="2280" r="2290" t="0"/>
          <a:stretch/>
        </p:blipFill>
        <p:spPr>
          <a:xfrm>
            <a:off x="601150" y="1418250"/>
            <a:ext cx="2414525" cy="3208125"/>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5d42f6d82c_0_7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32</a:t>
            </a:r>
            <a:endParaRPr>
              <a:latin typeface="Lato"/>
              <a:ea typeface="Lato"/>
              <a:cs typeface="Lato"/>
              <a:sym typeface="Lato"/>
            </a:endParaRPr>
          </a:p>
        </p:txBody>
      </p:sp>
      <p:sp>
        <p:nvSpPr>
          <p:cNvPr id="488" name="Google Shape;488;g25d42f6d82c_0_76"/>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25d42f6d82c_0_76"/>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90" name="Google Shape;490;g25d42f6d82c_0_76"/>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91" name="Google Shape;491;g25d42f6d82c_0_76"/>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92" name="Google Shape;492;g25d42f6d82c_0_76"/>
          <p:cNvSpPr txBox="1"/>
          <p:nvPr>
            <p:ph type="ctrTitle"/>
          </p:nvPr>
        </p:nvSpPr>
        <p:spPr>
          <a:xfrm>
            <a:off x="3527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Best ISA options</a:t>
            </a:r>
            <a:r>
              <a:rPr b="1" i="0" lang="en-GB" sz="2900" u="none" cap="none" strike="noStrike">
                <a:solidFill>
                  <a:schemeClr val="accent2"/>
                </a:solidFill>
                <a:latin typeface="Lato"/>
                <a:ea typeface="Lato"/>
                <a:cs typeface="Lato"/>
                <a:sym typeface="Lato"/>
              </a:rPr>
              <a:t>?</a:t>
            </a:r>
            <a:r>
              <a:rPr b="0" i="0" lang="en-GB" sz="2900" u="none" cap="none" strike="noStrike">
                <a:solidFill>
                  <a:schemeClr val="accent2"/>
                </a:solidFill>
                <a:latin typeface="Lato Black"/>
                <a:ea typeface="Lato Black"/>
                <a:cs typeface="Lato Black"/>
                <a:sym typeface="Lato Black"/>
              </a:rPr>
              <a:t> </a:t>
            </a:r>
            <a:r>
              <a:rPr i="0" lang="en-GB" sz="2900" u="none" cap="none" strike="noStrike">
                <a:solidFill>
                  <a:schemeClr val="accent2"/>
                </a:solidFill>
                <a:latin typeface="Lato"/>
                <a:ea typeface="Lato"/>
                <a:cs typeface="Lato"/>
                <a:sym typeface="Lato"/>
              </a:rPr>
              <a:t>Allocate amounts</a:t>
            </a:r>
            <a:endParaRPr i="0" sz="2900" u="none" cap="none" strike="noStrike">
              <a:solidFill>
                <a:schemeClr val="accent2"/>
              </a:solidFill>
              <a:latin typeface="Lato"/>
              <a:ea typeface="Lato"/>
              <a:cs typeface="Lato"/>
              <a:sym typeface="Lato"/>
            </a:endParaRPr>
          </a:p>
        </p:txBody>
      </p:sp>
      <p:sp>
        <p:nvSpPr>
          <p:cNvPr id="493" name="Google Shape;493;g25d42f6d82c_0_76"/>
          <p:cNvSpPr txBox="1"/>
          <p:nvPr/>
        </p:nvSpPr>
        <p:spPr>
          <a:xfrm>
            <a:off x="3382975" y="1263050"/>
            <a:ext cx="5510700" cy="29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latin typeface="Lato"/>
                <a:ea typeface="Lato"/>
                <a:cs typeface="Lato"/>
                <a:sym typeface="Lato"/>
              </a:rPr>
              <a:t>Wen is </a:t>
            </a:r>
            <a:r>
              <a:rPr b="1" lang="en-GB" sz="1900">
                <a:solidFill>
                  <a:schemeClr val="accent2"/>
                </a:solidFill>
                <a:latin typeface="Lato"/>
                <a:ea typeface="Lato"/>
                <a:cs typeface="Lato"/>
                <a:sym typeface="Lato"/>
              </a:rPr>
              <a:t>25 years old</a:t>
            </a:r>
            <a:r>
              <a:rPr lang="en-GB" sz="1900">
                <a:latin typeface="Lato"/>
                <a:ea typeface="Lato"/>
                <a:cs typeface="Lato"/>
                <a:sym typeface="Lato"/>
              </a:rPr>
              <a:t>. He has been </a:t>
            </a:r>
            <a:r>
              <a:rPr b="1" lang="en-GB" sz="1900">
                <a:solidFill>
                  <a:schemeClr val="accent2"/>
                </a:solidFill>
                <a:latin typeface="Lato"/>
                <a:ea typeface="Lato"/>
                <a:cs typeface="Lato"/>
                <a:sym typeface="Lato"/>
              </a:rPr>
              <a:t>saving £5,000 a year </a:t>
            </a:r>
            <a:r>
              <a:rPr lang="en-GB" sz="1900">
                <a:latin typeface="Lato"/>
                <a:ea typeface="Lato"/>
                <a:cs typeface="Lato"/>
                <a:sym typeface="Lato"/>
              </a:rPr>
              <a:t>in a traditional savings account and  has seen his money slowly grow over the last 3 years. Wen has a </a:t>
            </a:r>
            <a:r>
              <a:rPr b="1" lang="en-GB" sz="1900">
                <a:solidFill>
                  <a:schemeClr val="accent2"/>
                </a:solidFill>
                <a:latin typeface="Lato"/>
                <a:ea typeface="Lato"/>
                <a:cs typeface="Lato"/>
                <a:sym typeface="Lato"/>
              </a:rPr>
              <a:t>steady job</a:t>
            </a:r>
            <a:r>
              <a:rPr lang="en-GB" sz="1900">
                <a:latin typeface="Lato"/>
                <a:ea typeface="Lato"/>
                <a:cs typeface="Lato"/>
                <a:sym typeface="Lato"/>
              </a:rPr>
              <a:t> as a manager at the local supermarket and </a:t>
            </a:r>
            <a:r>
              <a:rPr b="1" lang="en-GB" sz="1900">
                <a:solidFill>
                  <a:schemeClr val="accent2"/>
                </a:solidFill>
                <a:latin typeface="Lato"/>
                <a:ea typeface="Lato"/>
                <a:cs typeface="Lato"/>
                <a:sym typeface="Lato"/>
              </a:rPr>
              <a:t>earns £30,000.</a:t>
            </a:r>
            <a:r>
              <a:rPr lang="en-GB" sz="1900">
                <a:latin typeface="Lato"/>
                <a:ea typeface="Lato"/>
                <a:cs typeface="Lato"/>
                <a:sym typeface="Lato"/>
              </a:rPr>
              <a:t> He rents a property close to work, which also helps him to </a:t>
            </a:r>
            <a:r>
              <a:rPr b="1" lang="en-GB" sz="1900">
                <a:solidFill>
                  <a:schemeClr val="accent2"/>
                </a:solidFill>
                <a:latin typeface="Lato"/>
                <a:ea typeface="Lato"/>
                <a:cs typeface="Lato"/>
                <a:sym typeface="Lato"/>
              </a:rPr>
              <a:t>save money on the commute</a:t>
            </a:r>
            <a:r>
              <a:rPr lang="en-GB" sz="1900">
                <a:latin typeface="Lato"/>
                <a:ea typeface="Lato"/>
                <a:cs typeface="Lato"/>
                <a:sym typeface="Lato"/>
              </a:rPr>
              <a:t> to work. He would like to save his money but is unsure exactly what he would spend it on. He enjoys travelling and would love to to an </a:t>
            </a:r>
            <a:r>
              <a:rPr b="1" lang="en-GB" sz="1900">
                <a:solidFill>
                  <a:schemeClr val="accent2"/>
                </a:solidFill>
                <a:latin typeface="Lato"/>
                <a:ea typeface="Lato"/>
                <a:cs typeface="Lato"/>
                <a:sym typeface="Lato"/>
              </a:rPr>
              <a:t>all around the world trip</a:t>
            </a:r>
            <a:r>
              <a:rPr b="1" lang="en-GB" sz="1900">
                <a:latin typeface="Lato"/>
                <a:ea typeface="Lato"/>
                <a:cs typeface="Lato"/>
                <a:sym typeface="Lato"/>
              </a:rPr>
              <a:t> </a:t>
            </a:r>
            <a:r>
              <a:rPr lang="en-GB" sz="1900">
                <a:latin typeface="Lato"/>
                <a:ea typeface="Lato"/>
                <a:cs typeface="Lato"/>
                <a:sym typeface="Lato"/>
              </a:rPr>
              <a:t>but is undecided. </a:t>
            </a:r>
            <a:endParaRPr sz="1900">
              <a:latin typeface="Lato"/>
              <a:ea typeface="Lato"/>
              <a:cs typeface="Lato"/>
              <a:sym typeface="Lato"/>
            </a:endParaRPr>
          </a:p>
        </p:txBody>
      </p:sp>
      <p:pic>
        <p:nvPicPr>
          <p:cNvPr id="494" name="Google Shape;494;g25d42f6d82c_0_76"/>
          <p:cNvPicPr preferRelativeResize="0"/>
          <p:nvPr/>
        </p:nvPicPr>
        <p:blipFill rotWithShape="1">
          <a:blip r:embed="rId3">
            <a:alphaModFix/>
          </a:blip>
          <a:srcRect b="6076" l="2280" r="2290" t="0"/>
          <a:stretch/>
        </p:blipFill>
        <p:spPr>
          <a:xfrm>
            <a:off x="601150" y="1418250"/>
            <a:ext cx="2414525" cy="3208125"/>
          </a:xfrm>
          <a:prstGeom prst="rect">
            <a:avLst/>
          </a:prstGeom>
          <a:noFill/>
          <a:ln cap="flat" cmpd="sng" w="38100">
            <a:solidFill>
              <a:schemeClr val="accent2"/>
            </a:solidFill>
            <a:prstDash val="solid"/>
            <a:round/>
            <a:headEnd len="sm" w="sm" type="none"/>
            <a:tailEnd len="sm" w="sm" type="none"/>
          </a:ln>
        </p:spPr>
      </p:pic>
      <p:sp>
        <p:nvSpPr>
          <p:cNvPr id="495" name="Google Shape;495;g25d42f6d82c_0_76"/>
          <p:cNvSpPr/>
          <p:nvPr/>
        </p:nvSpPr>
        <p:spPr>
          <a:xfrm>
            <a:off x="495675" y="1244525"/>
            <a:ext cx="2684100" cy="36303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chemeClr val="lt1"/>
                </a:solidFill>
                <a:latin typeface="Lato"/>
                <a:ea typeface="Lato"/>
                <a:cs typeface="Lato"/>
                <a:sym typeface="Lato"/>
              </a:rPr>
              <a:t>Wen is likely to put the </a:t>
            </a:r>
            <a:r>
              <a:rPr b="1" lang="en-GB" sz="1800">
                <a:solidFill>
                  <a:schemeClr val="lt1"/>
                </a:solidFill>
                <a:latin typeface="Lato"/>
                <a:ea typeface="Lato"/>
                <a:cs typeface="Lato"/>
                <a:sym typeface="Lato"/>
              </a:rPr>
              <a:t>majority</a:t>
            </a:r>
            <a:r>
              <a:rPr b="1" lang="en-GB" sz="1800">
                <a:solidFill>
                  <a:schemeClr val="lt1"/>
                </a:solidFill>
                <a:latin typeface="Lato"/>
                <a:ea typeface="Lato"/>
                <a:cs typeface="Lato"/>
                <a:sym typeface="Lato"/>
              </a:rPr>
              <a:t> of his savings into a Cash ISA. This way the money he is already putting into a savings account can grow, and he won’t pay tax on the interest made. This will allow him to safely save for the future, once he knows exactly what he wants to do.</a:t>
            </a:r>
            <a:endParaRPr b="1" sz="18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24067dd8f17_0_9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g24067dd8f17_0_9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502" name="Google Shape;502;g24067dd8f17_0_90"/>
          <p:cNvSpPr txBox="1"/>
          <p:nvPr/>
        </p:nvSpPr>
        <p:spPr>
          <a:xfrm>
            <a:off x="439450" y="1426475"/>
            <a:ext cx="8543700" cy="1810200"/>
          </a:xfrm>
          <a:prstGeom prst="rect">
            <a:avLst/>
          </a:prstGeom>
          <a:noFill/>
          <a:ln>
            <a:noFill/>
          </a:ln>
        </p:spPr>
        <p:txBody>
          <a:bodyPr anchorCtr="0" anchor="t" bIns="91425" lIns="91425" spcFirstLastPara="1" rIns="91425" wrap="square" tIns="91425">
            <a:spAutoFit/>
          </a:bodyPr>
          <a:lstStyle/>
          <a:p>
            <a:pPr indent="-431800" lvl="0" marL="457200" rtl="0" algn="l">
              <a:lnSpc>
                <a:spcPct val="115000"/>
              </a:lnSpc>
              <a:spcBef>
                <a:spcPts val="0"/>
              </a:spcBef>
              <a:spcAft>
                <a:spcPts val="0"/>
              </a:spcAft>
              <a:buClr>
                <a:srgbClr val="00FF00"/>
              </a:buClr>
              <a:buSzPts val="3200"/>
              <a:buFont typeface="Lato"/>
              <a:buChar char="●"/>
            </a:pPr>
            <a:r>
              <a:rPr lang="en-GB" sz="2200">
                <a:solidFill>
                  <a:srgbClr val="00FF00"/>
                </a:solidFill>
                <a:latin typeface="Lato"/>
                <a:ea typeface="Lato"/>
                <a:cs typeface="Lato"/>
                <a:sym typeface="Lato"/>
              </a:rPr>
              <a:t>Explain what ISAs are and how they work</a:t>
            </a:r>
            <a:endParaRPr sz="2200">
              <a:solidFill>
                <a:srgbClr val="00FF00"/>
              </a:solidFill>
              <a:latin typeface="Lato"/>
              <a:ea typeface="Lato"/>
              <a:cs typeface="Lato"/>
              <a:sym typeface="Lato"/>
            </a:endParaRPr>
          </a:p>
          <a:p>
            <a:pPr indent="-431800" lvl="0" marL="457200" rtl="0" algn="l">
              <a:lnSpc>
                <a:spcPct val="115000"/>
              </a:lnSpc>
              <a:spcBef>
                <a:spcPts val="0"/>
              </a:spcBef>
              <a:spcAft>
                <a:spcPts val="0"/>
              </a:spcAft>
              <a:buClr>
                <a:srgbClr val="00FF00"/>
              </a:buClr>
              <a:buSzPts val="3200"/>
              <a:buFont typeface="Lato"/>
              <a:buChar char="●"/>
            </a:pPr>
            <a:r>
              <a:rPr lang="en-GB" sz="2200">
                <a:solidFill>
                  <a:srgbClr val="00FF00"/>
                </a:solidFill>
                <a:latin typeface="Lato"/>
                <a:ea typeface="Lato"/>
                <a:cs typeface="Lato"/>
                <a:sym typeface="Lato"/>
              </a:rPr>
              <a:t>Describe different types of ISAs</a:t>
            </a:r>
            <a:endParaRPr sz="2200">
              <a:solidFill>
                <a:srgbClr val="00FF00"/>
              </a:solidFill>
              <a:latin typeface="Lato"/>
              <a:ea typeface="Lato"/>
              <a:cs typeface="Lato"/>
              <a:sym typeface="Lato"/>
            </a:endParaRPr>
          </a:p>
          <a:p>
            <a:pPr indent="-431800" lvl="0" marL="457200" rtl="0" algn="l">
              <a:lnSpc>
                <a:spcPct val="115000"/>
              </a:lnSpc>
              <a:spcBef>
                <a:spcPts val="0"/>
              </a:spcBef>
              <a:spcAft>
                <a:spcPts val="0"/>
              </a:spcAft>
              <a:buClr>
                <a:srgbClr val="00FF00"/>
              </a:buClr>
              <a:buSzPts val="3200"/>
              <a:buFont typeface="Lato"/>
              <a:buChar char="●"/>
            </a:pPr>
            <a:r>
              <a:rPr lang="en-GB" sz="2200">
                <a:solidFill>
                  <a:srgbClr val="00FF00"/>
                </a:solidFill>
                <a:latin typeface="Lato"/>
                <a:ea typeface="Lato"/>
                <a:cs typeface="Lato"/>
                <a:sym typeface="Lato"/>
              </a:rPr>
              <a:t>Identify best ISA options for different people’s financial goals  </a:t>
            </a:r>
            <a:endParaRPr b="0" i="0" sz="2200" u="none" cap="none" strike="noStrike">
              <a:solidFill>
                <a:srgbClr val="B7B7B7"/>
              </a:solidFill>
              <a:latin typeface="Lato Light"/>
              <a:ea typeface="Lato Light"/>
              <a:cs typeface="Lato Light"/>
              <a:sym typeface="Lato Light"/>
            </a:endParaRPr>
          </a:p>
        </p:txBody>
      </p:sp>
      <p:sp>
        <p:nvSpPr>
          <p:cNvPr id="503" name="Google Shape;503;g24067dd8f17_0_9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25d7e7401f5_0_33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34</a:t>
            </a:r>
            <a:endParaRPr>
              <a:latin typeface="Lato"/>
              <a:ea typeface="Lato"/>
              <a:cs typeface="Lato"/>
              <a:sym typeface="Lato"/>
            </a:endParaRPr>
          </a:p>
        </p:txBody>
      </p:sp>
      <p:sp>
        <p:nvSpPr>
          <p:cNvPr id="509" name="Google Shape;509;g25d7e7401f5_0_333"/>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25d7e7401f5_0_333"/>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511" name="Google Shape;511;g25d7e7401f5_0_333"/>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12" name="Google Shape;512;g25d7e7401f5_0_333"/>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13" name="Google Shape;513;g25d7e7401f5_0_333"/>
          <p:cNvSpPr txBox="1"/>
          <p:nvPr/>
        </p:nvSpPr>
        <p:spPr>
          <a:xfrm>
            <a:off x="379375" y="1287575"/>
            <a:ext cx="7661100" cy="12006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4A4A4A"/>
              </a:buClr>
              <a:buSzPts val="2200"/>
              <a:buFont typeface="Lato"/>
              <a:buAutoNum type="arabicPeriod"/>
            </a:pPr>
            <a:r>
              <a:rPr b="1" lang="en-GB" sz="2200">
                <a:solidFill>
                  <a:srgbClr val="4A4A4A"/>
                </a:solidFill>
                <a:highlight>
                  <a:schemeClr val="lt1"/>
                </a:highlight>
                <a:latin typeface="Lato"/>
                <a:ea typeface="Lato"/>
                <a:cs typeface="Lato"/>
                <a:sym typeface="Lato"/>
              </a:rPr>
              <a:t>The annual ISA allowance is:</a:t>
            </a:r>
            <a:endParaRPr b="1"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514" name="Google Shape;514;g25d7e7401f5_0_333"/>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515" name="Google Shape;515;g25d7e7401f5_0_333"/>
          <p:cNvGraphicFramePr/>
          <p:nvPr/>
        </p:nvGraphicFramePr>
        <p:xfrm>
          <a:off x="952500" y="2343150"/>
          <a:ext cx="3000000" cy="3000000"/>
        </p:xfrm>
        <a:graphic>
          <a:graphicData uri="http://schemas.openxmlformats.org/drawingml/2006/table">
            <a:tbl>
              <a:tblPr>
                <a:noFill/>
                <a:tableStyleId>{EAA54307-2CCB-4E77-B9C4-12DAD65D540C}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800">
                          <a:solidFill>
                            <a:srgbClr val="231F20"/>
                          </a:solidFill>
                          <a:latin typeface="Lato"/>
                          <a:ea typeface="Lato"/>
                          <a:cs typeface="Lato"/>
                          <a:sym typeface="Lato"/>
                        </a:rPr>
                        <a:t>£25,000 in total</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a:solidFill>
                            <a:srgbClr val="231F20"/>
                          </a:solidFill>
                          <a:latin typeface="Lato"/>
                          <a:ea typeface="Lato"/>
                          <a:cs typeface="Lato"/>
                          <a:sym typeface="Lato"/>
                        </a:rPr>
                        <a:t>£10,000 per ISA account</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a:solidFill>
                            <a:srgbClr val="231F20"/>
                          </a:solidFill>
                          <a:latin typeface="Lato"/>
                          <a:ea typeface="Lato"/>
                          <a:cs typeface="Lato"/>
                          <a:sym typeface="Lato"/>
                        </a:rPr>
                        <a:t>£20,000 in total</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25d7e7401f5_0_34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35</a:t>
            </a:r>
            <a:endParaRPr>
              <a:latin typeface="Lato"/>
              <a:ea typeface="Lato"/>
              <a:cs typeface="Lato"/>
              <a:sym typeface="Lato"/>
            </a:endParaRPr>
          </a:p>
        </p:txBody>
      </p:sp>
      <p:sp>
        <p:nvSpPr>
          <p:cNvPr id="521" name="Google Shape;521;g25d7e7401f5_0_348"/>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g25d7e7401f5_0_348"/>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523" name="Google Shape;523;g25d7e7401f5_0_348"/>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24" name="Google Shape;524;g25d7e7401f5_0_348"/>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25" name="Google Shape;525;g25d7e7401f5_0_348"/>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526" name="Google Shape;526;g25d7e7401f5_0_348"/>
          <p:cNvGraphicFramePr/>
          <p:nvPr/>
        </p:nvGraphicFramePr>
        <p:xfrm>
          <a:off x="952500" y="2343150"/>
          <a:ext cx="3000000" cy="3000000"/>
        </p:xfrm>
        <a:graphic>
          <a:graphicData uri="http://schemas.openxmlformats.org/drawingml/2006/table">
            <a:tbl>
              <a:tblPr>
                <a:noFill/>
                <a:tableStyleId>{EAA54307-2CCB-4E77-B9C4-12DAD65D540C}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rgbClr val="00FF00"/>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800">
                          <a:solidFill>
                            <a:srgbClr val="231F20"/>
                          </a:solidFill>
                          <a:latin typeface="Lato"/>
                          <a:ea typeface="Lato"/>
                          <a:cs typeface="Lato"/>
                          <a:sym typeface="Lato"/>
                        </a:rPr>
                        <a:t>£25,000 in total</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a:solidFill>
                            <a:srgbClr val="231F20"/>
                          </a:solidFill>
                          <a:latin typeface="Lato"/>
                          <a:ea typeface="Lato"/>
                          <a:cs typeface="Lato"/>
                          <a:sym typeface="Lato"/>
                        </a:rPr>
                        <a:t>£10,000 per ISA account</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a:solidFill>
                            <a:srgbClr val="231F20"/>
                          </a:solidFill>
                          <a:latin typeface="Lato"/>
                          <a:ea typeface="Lato"/>
                          <a:cs typeface="Lato"/>
                          <a:sym typeface="Lato"/>
                        </a:rPr>
                        <a:t>£20,000 in total</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527" name="Google Shape;527;g25d7e7401f5_0_348"/>
          <p:cNvSpPr txBox="1"/>
          <p:nvPr/>
        </p:nvSpPr>
        <p:spPr>
          <a:xfrm>
            <a:off x="379375" y="1287575"/>
            <a:ext cx="7661100" cy="12006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4A4A4A"/>
              </a:buClr>
              <a:buSzPts val="2200"/>
              <a:buFont typeface="Lato"/>
              <a:buAutoNum type="arabicPeriod"/>
            </a:pPr>
            <a:r>
              <a:rPr b="1" lang="en-GB" sz="2200">
                <a:solidFill>
                  <a:srgbClr val="4A4A4A"/>
                </a:solidFill>
                <a:highlight>
                  <a:schemeClr val="lt1"/>
                </a:highlight>
                <a:latin typeface="Lato"/>
                <a:ea typeface="Lato"/>
                <a:cs typeface="Lato"/>
                <a:sym typeface="Lato"/>
              </a:rPr>
              <a:t>The annual ISA allowance is:</a:t>
            </a:r>
            <a:endParaRPr b="1"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25d7e7401f5_0_36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36</a:t>
            </a:r>
            <a:endParaRPr>
              <a:latin typeface="Lato"/>
              <a:ea typeface="Lato"/>
              <a:cs typeface="Lato"/>
              <a:sym typeface="Lato"/>
            </a:endParaRPr>
          </a:p>
        </p:txBody>
      </p:sp>
      <p:sp>
        <p:nvSpPr>
          <p:cNvPr id="533" name="Google Shape;533;g25d7e7401f5_0_36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g25d7e7401f5_0_360"/>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535" name="Google Shape;535;g25d7e7401f5_0_360"/>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36" name="Google Shape;536;g25d7e7401f5_0_360"/>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37" name="Google Shape;537;g25d7e7401f5_0_360"/>
          <p:cNvSpPr txBox="1"/>
          <p:nvPr/>
        </p:nvSpPr>
        <p:spPr>
          <a:xfrm>
            <a:off x="379375" y="1287575"/>
            <a:ext cx="76611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lang="en-GB" sz="2200">
                <a:solidFill>
                  <a:srgbClr val="4A4A4A"/>
                </a:solidFill>
                <a:highlight>
                  <a:schemeClr val="lt1"/>
                </a:highlight>
                <a:latin typeface="Lato"/>
                <a:ea typeface="Lato"/>
                <a:cs typeface="Lato"/>
                <a:sym typeface="Lato"/>
              </a:rPr>
              <a:t>2. </a:t>
            </a:r>
            <a:r>
              <a:rPr b="1" lang="en-GB" sz="2200">
                <a:solidFill>
                  <a:srgbClr val="4A4A4A"/>
                </a:solidFill>
                <a:highlight>
                  <a:schemeClr val="lt1"/>
                </a:highlight>
                <a:latin typeface="Lato"/>
                <a:ea typeface="Lato"/>
                <a:cs typeface="Lato"/>
                <a:sym typeface="Lato"/>
              </a:rPr>
              <a:t>People will get a new allowance:</a:t>
            </a:r>
            <a:endParaRPr b="1" i="1" sz="2200">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538" name="Google Shape;538;g25d7e7401f5_0_36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539" name="Google Shape;539;g25d7e7401f5_0_360"/>
          <p:cNvGraphicFramePr/>
          <p:nvPr/>
        </p:nvGraphicFramePr>
        <p:xfrm>
          <a:off x="952500" y="2343150"/>
          <a:ext cx="3000000" cy="3000000"/>
        </p:xfrm>
        <a:graphic>
          <a:graphicData uri="http://schemas.openxmlformats.org/drawingml/2006/table">
            <a:tbl>
              <a:tblPr>
                <a:noFill/>
                <a:tableStyleId>{EAA54307-2CCB-4E77-B9C4-12DAD65D540C}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rtl="0" algn="l">
                        <a:spcBef>
                          <a:spcPts val="0"/>
                        </a:spcBef>
                        <a:spcAft>
                          <a:spcPts val="0"/>
                        </a:spcAft>
                        <a:buClr>
                          <a:srgbClr val="000000"/>
                        </a:buClr>
                        <a:buSzPts val="2200"/>
                        <a:buFont typeface="Arial"/>
                        <a:buNone/>
                      </a:pPr>
                      <a:r>
                        <a:rPr b="1" lang="en-GB" sz="1800">
                          <a:solidFill>
                            <a:srgbClr val="4A4A4A"/>
                          </a:solidFill>
                          <a:latin typeface="Lato"/>
                          <a:ea typeface="Lato"/>
                          <a:cs typeface="Lato"/>
                          <a:sym typeface="Lato"/>
                        </a:rPr>
                        <a:t>O</a:t>
                      </a:r>
                      <a:r>
                        <a:rPr b="1" lang="en-GB" sz="1800">
                          <a:solidFill>
                            <a:srgbClr val="4A4A4A"/>
                          </a:solidFill>
                          <a:latin typeface="Lato"/>
                          <a:ea typeface="Lato"/>
                          <a:cs typeface="Lato"/>
                          <a:sym typeface="Lato"/>
                        </a:rPr>
                        <a:t>n 6 April each year when the next tax year starts </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2200"/>
                        <a:buFont typeface="Arial"/>
                        <a:buNone/>
                      </a:pPr>
                      <a:r>
                        <a:rPr b="1" lang="en-GB" sz="1800">
                          <a:solidFill>
                            <a:srgbClr val="4A4A4A"/>
                          </a:solidFill>
                          <a:latin typeface="Lato"/>
                          <a:ea typeface="Lato"/>
                          <a:cs typeface="Lato"/>
                          <a:sym typeface="Lato"/>
                        </a:rPr>
                        <a:t>E</a:t>
                      </a:r>
                      <a:r>
                        <a:rPr b="1" lang="en-GB" sz="1800">
                          <a:solidFill>
                            <a:srgbClr val="4A4A4A"/>
                          </a:solidFill>
                          <a:latin typeface="Lato"/>
                          <a:ea typeface="Lato"/>
                          <a:cs typeface="Lato"/>
                          <a:sym typeface="Lato"/>
                        </a:rPr>
                        <a:t>very 5 years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2200"/>
                        <a:buFont typeface="Arial"/>
                        <a:buNone/>
                      </a:pPr>
                      <a:r>
                        <a:rPr b="1" lang="en-GB" sz="1800">
                          <a:solidFill>
                            <a:srgbClr val="4A4A4A"/>
                          </a:solidFill>
                          <a:latin typeface="Lato"/>
                          <a:ea typeface="Lato"/>
                          <a:cs typeface="Lato"/>
                          <a:sym typeface="Lato"/>
                        </a:rPr>
                        <a:t>1st January every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25d7e7401f5_0_37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37</a:t>
            </a:r>
            <a:endParaRPr>
              <a:latin typeface="Lato"/>
              <a:ea typeface="Lato"/>
              <a:cs typeface="Lato"/>
              <a:sym typeface="Lato"/>
            </a:endParaRPr>
          </a:p>
        </p:txBody>
      </p:sp>
      <p:sp>
        <p:nvSpPr>
          <p:cNvPr id="545" name="Google Shape;545;g25d7e7401f5_0_371"/>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g25d7e7401f5_0_371"/>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547" name="Google Shape;547;g25d7e7401f5_0_371"/>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48" name="Google Shape;548;g25d7e7401f5_0_371"/>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49" name="Google Shape;549;g25d7e7401f5_0_371"/>
          <p:cNvSpPr txBox="1"/>
          <p:nvPr/>
        </p:nvSpPr>
        <p:spPr>
          <a:xfrm>
            <a:off x="379375" y="1287575"/>
            <a:ext cx="76611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lang="en-GB" sz="2200">
                <a:solidFill>
                  <a:srgbClr val="4A4A4A"/>
                </a:solidFill>
                <a:highlight>
                  <a:schemeClr val="lt1"/>
                </a:highlight>
                <a:latin typeface="Lato"/>
                <a:ea typeface="Lato"/>
                <a:cs typeface="Lato"/>
                <a:sym typeface="Lato"/>
              </a:rPr>
              <a:t>2. People will get a new allowance:</a:t>
            </a:r>
            <a:endParaRPr b="1" i="1" sz="2200">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550" name="Google Shape;550;g25d7e7401f5_0_371"/>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551" name="Google Shape;551;g25d7e7401f5_0_371"/>
          <p:cNvGraphicFramePr/>
          <p:nvPr/>
        </p:nvGraphicFramePr>
        <p:xfrm>
          <a:off x="952500" y="2343150"/>
          <a:ext cx="3000000" cy="3000000"/>
        </p:xfrm>
        <a:graphic>
          <a:graphicData uri="http://schemas.openxmlformats.org/drawingml/2006/table">
            <a:tbl>
              <a:tblPr>
                <a:noFill/>
                <a:tableStyleId>{EAA54307-2CCB-4E77-B9C4-12DAD65D540C}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rtl="0" algn="l">
                        <a:spcBef>
                          <a:spcPts val="0"/>
                        </a:spcBef>
                        <a:spcAft>
                          <a:spcPts val="0"/>
                        </a:spcAft>
                        <a:buClr>
                          <a:srgbClr val="000000"/>
                        </a:buClr>
                        <a:buSzPts val="2200"/>
                        <a:buFont typeface="Arial"/>
                        <a:buNone/>
                      </a:pPr>
                      <a:r>
                        <a:rPr b="1" lang="en-GB" sz="1800">
                          <a:solidFill>
                            <a:srgbClr val="4A4A4A"/>
                          </a:solidFill>
                          <a:latin typeface="Lato"/>
                          <a:ea typeface="Lato"/>
                          <a:cs typeface="Lato"/>
                          <a:sym typeface="Lato"/>
                        </a:rPr>
                        <a:t>On 6 April each year when the next tax year starts </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2200"/>
                        <a:buFont typeface="Arial"/>
                        <a:buNone/>
                      </a:pPr>
                      <a:r>
                        <a:rPr b="1" lang="en-GB" sz="1800">
                          <a:solidFill>
                            <a:srgbClr val="4A4A4A"/>
                          </a:solidFill>
                          <a:latin typeface="Lato"/>
                          <a:ea typeface="Lato"/>
                          <a:cs typeface="Lato"/>
                          <a:sym typeface="Lato"/>
                        </a:rPr>
                        <a:t>Every 5 years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2200"/>
                        <a:buFont typeface="Arial"/>
                        <a:buNone/>
                      </a:pPr>
                      <a:r>
                        <a:rPr b="1" lang="en-GB" sz="1800">
                          <a:solidFill>
                            <a:srgbClr val="4A4A4A"/>
                          </a:solidFill>
                          <a:latin typeface="Lato"/>
                          <a:ea typeface="Lato"/>
                          <a:cs typeface="Lato"/>
                          <a:sym typeface="Lato"/>
                        </a:rPr>
                        <a:t>1st January every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2610b6a70ac_0_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39</a:t>
            </a:r>
            <a:endParaRPr>
              <a:latin typeface="Lato"/>
              <a:ea typeface="Lato"/>
              <a:cs typeface="Lato"/>
              <a:sym typeface="Lato"/>
            </a:endParaRPr>
          </a:p>
        </p:txBody>
      </p:sp>
      <p:sp>
        <p:nvSpPr>
          <p:cNvPr id="557" name="Google Shape;557;g2610b6a70ac_0_5"/>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g2610b6a70ac_0_5"/>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559" name="Google Shape;559;g2610b6a70ac_0_5"/>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60" name="Google Shape;560;g2610b6a70ac_0_5"/>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61" name="Google Shape;561;g2610b6a70ac_0_5"/>
          <p:cNvSpPr txBox="1"/>
          <p:nvPr/>
        </p:nvSpPr>
        <p:spPr>
          <a:xfrm>
            <a:off x="379375" y="1287575"/>
            <a:ext cx="76611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lang="en-GB" sz="2200">
                <a:solidFill>
                  <a:srgbClr val="4A4A4A"/>
                </a:solidFill>
                <a:highlight>
                  <a:schemeClr val="lt1"/>
                </a:highlight>
                <a:latin typeface="Lato"/>
                <a:ea typeface="Lato"/>
                <a:cs typeface="Lato"/>
                <a:sym typeface="Lato"/>
              </a:rPr>
              <a:t>3. If Sally puts £10,000 into a range of ISAs one tax year, she: </a:t>
            </a:r>
            <a:endParaRPr b="1" sz="2200">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562" name="Google Shape;562;g2610b6a70ac_0_5"/>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563" name="Google Shape;563;g2610b6a70ac_0_5"/>
          <p:cNvGraphicFramePr/>
          <p:nvPr/>
        </p:nvGraphicFramePr>
        <p:xfrm>
          <a:off x="952500" y="2343150"/>
          <a:ext cx="3000000" cy="3000000"/>
        </p:xfrm>
        <a:graphic>
          <a:graphicData uri="http://schemas.openxmlformats.org/drawingml/2006/table">
            <a:tbl>
              <a:tblPr>
                <a:noFill/>
                <a:tableStyleId>{EAA54307-2CCB-4E77-B9C4-12DAD65D540C}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rtl="0" algn="l">
                        <a:spcBef>
                          <a:spcPts val="0"/>
                        </a:spcBef>
                        <a:spcAft>
                          <a:spcPts val="0"/>
                        </a:spcAft>
                        <a:buClr>
                          <a:srgbClr val="000000"/>
                        </a:buClr>
                        <a:buSzPts val="2200"/>
                        <a:buFont typeface="Arial"/>
                        <a:buNone/>
                      </a:pPr>
                      <a:r>
                        <a:rPr b="1" lang="en-GB" sz="1800">
                          <a:solidFill>
                            <a:srgbClr val="4A4A4A"/>
                          </a:solidFill>
                          <a:latin typeface="Lato"/>
                          <a:ea typeface="Lato"/>
                          <a:cs typeface="Lato"/>
                          <a:sym typeface="Lato"/>
                        </a:rPr>
                        <a:t>Can roll over the remaining £15,000 to be used the following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2200"/>
                        <a:buFont typeface="Arial"/>
                        <a:buNone/>
                      </a:pPr>
                      <a:r>
                        <a:rPr b="1" lang="en-GB" sz="1800">
                          <a:solidFill>
                            <a:srgbClr val="4A4A4A"/>
                          </a:solidFill>
                          <a:latin typeface="Lato"/>
                          <a:ea typeface="Lato"/>
                          <a:cs typeface="Lato"/>
                          <a:sym typeface="Lato"/>
                        </a:rPr>
                        <a:t>Loses the chance to use the remaining £10,000 as it doesn’t roll over</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2200"/>
                        <a:buFont typeface="Arial"/>
                        <a:buNone/>
                      </a:pPr>
                      <a:r>
                        <a:rPr b="1" lang="en-GB" sz="1800">
                          <a:solidFill>
                            <a:srgbClr val="4A4A4A"/>
                          </a:solidFill>
                          <a:latin typeface="Lato"/>
                          <a:ea typeface="Lato"/>
                          <a:cs typeface="Lato"/>
                          <a:sym typeface="Lato"/>
                        </a:rPr>
                        <a:t>Is mandated to put the remaining £15,000 into an ISA the following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g25d7e7401f5_0_38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38</a:t>
            </a:r>
            <a:endParaRPr>
              <a:latin typeface="Lato"/>
              <a:ea typeface="Lato"/>
              <a:cs typeface="Lato"/>
              <a:sym typeface="Lato"/>
            </a:endParaRPr>
          </a:p>
        </p:txBody>
      </p:sp>
      <p:sp>
        <p:nvSpPr>
          <p:cNvPr id="569" name="Google Shape;569;g25d7e7401f5_0_382"/>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g25d7e7401f5_0_382"/>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571" name="Google Shape;571;g25d7e7401f5_0_382"/>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72" name="Google Shape;572;g25d7e7401f5_0_382"/>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73" name="Google Shape;573;g25d7e7401f5_0_382"/>
          <p:cNvSpPr txBox="1"/>
          <p:nvPr/>
        </p:nvSpPr>
        <p:spPr>
          <a:xfrm>
            <a:off x="379375" y="1287575"/>
            <a:ext cx="76611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lang="en-GB" sz="2200">
                <a:solidFill>
                  <a:srgbClr val="4A4A4A"/>
                </a:solidFill>
                <a:highlight>
                  <a:schemeClr val="lt1"/>
                </a:highlight>
                <a:latin typeface="Lato"/>
                <a:ea typeface="Lato"/>
                <a:cs typeface="Lato"/>
                <a:sym typeface="Lato"/>
              </a:rPr>
              <a:t>3</a:t>
            </a:r>
            <a:r>
              <a:rPr b="1" lang="en-GB" sz="2200">
                <a:solidFill>
                  <a:srgbClr val="4A4A4A"/>
                </a:solidFill>
                <a:highlight>
                  <a:schemeClr val="lt1"/>
                </a:highlight>
                <a:latin typeface="Lato"/>
                <a:ea typeface="Lato"/>
                <a:cs typeface="Lato"/>
                <a:sym typeface="Lato"/>
              </a:rPr>
              <a:t>. </a:t>
            </a:r>
            <a:r>
              <a:rPr b="1" lang="en-GB" sz="2200">
                <a:solidFill>
                  <a:srgbClr val="4A4A4A"/>
                </a:solidFill>
                <a:highlight>
                  <a:schemeClr val="lt1"/>
                </a:highlight>
                <a:latin typeface="Lato"/>
                <a:ea typeface="Lato"/>
                <a:cs typeface="Lato"/>
                <a:sym typeface="Lato"/>
              </a:rPr>
              <a:t>If Sally puts £10,000 into a range of ISAs one tax year, she: </a:t>
            </a:r>
            <a:endParaRPr b="1" sz="2200">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574" name="Google Shape;574;g25d7e7401f5_0_382"/>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575" name="Google Shape;575;g25d7e7401f5_0_382"/>
          <p:cNvGraphicFramePr/>
          <p:nvPr/>
        </p:nvGraphicFramePr>
        <p:xfrm>
          <a:off x="952500" y="2343150"/>
          <a:ext cx="3000000" cy="3000000"/>
        </p:xfrm>
        <a:graphic>
          <a:graphicData uri="http://schemas.openxmlformats.org/drawingml/2006/table">
            <a:tbl>
              <a:tblPr>
                <a:noFill/>
                <a:tableStyleId>{EAA54307-2CCB-4E77-B9C4-12DAD65D540C}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rtl="0" algn="l">
                        <a:spcBef>
                          <a:spcPts val="0"/>
                        </a:spcBef>
                        <a:spcAft>
                          <a:spcPts val="0"/>
                        </a:spcAft>
                        <a:buClr>
                          <a:srgbClr val="000000"/>
                        </a:buClr>
                        <a:buSzPts val="2200"/>
                        <a:buFont typeface="Arial"/>
                        <a:buNone/>
                      </a:pPr>
                      <a:r>
                        <a:rPr b="1" lang="en-GB" sz="1800">
                          <a:solidFill>
                            <a:srgbClr val="4A4A4A"/>
                          </a:solidFill>
                          <a:latin typeface="Lato"/>
                          <a:ea typeface="Lato"/>
                          <a:cs typeface="Lato"/>
                          <a:sym typeface="Lato"/>
                        </a:rPr>
                        <a:t>Can roll over the remaining £15,000 to be used the following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2200"/>
                        <a:buFont typeface="Arial"/>
                        <a:buNone/>
                      </a:pPr>
                      <a:r>
                        <a:rPr b="1" lang="en-GB" sz="1800">
                          <a:solidFill>
                            <a:srgbClr val="4A4A4A"/>
                          </a:solidFill>
                          <a:latin typeface="Lato"/>
                          <a:ea typeface="Lato"/>
                          <a:cs typeface="Lato"/>
                          <a:sym typeface="Lato"/>
                        </a:rPr>
                        <a:t>Loses the chance to use the remaining £10,000 as it doesn’t roll over</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2200"/>
                        <a:buFont typeface="Arial"/>
                        <a:buNone/>
                      </a:pPr>
                      <a:r>
                        <a:rPr b="1" lang="en-GB" sz="1800">
                          <a:solidFill>
                            <a:srgbClr val="4A4A4A"/>
                          </a:solidFill>
                          <a:latin typeface="Lato"/>
                          <a:ea typeface="Lato"/>
                          <a:cs typeface="Lato"/>
                          <a:sym typeface="Lato"/>
                        </a:rPr>
                        <a:t>Is </a:t>
                      </a:r>
                      <a:r>
                        <a:rPr b="1" lang="en-GB" sz="1800">
                          <a:solidFill>
                            <a:srgbClr val="4A4A4A"/>
                          </a:solidFill>
                          <a:latin typeface="Lato"/>
                          <a:ea typeface="Lato"/>
                          <a:cs typeface="Lato"/>
                          <a:sym typeface="Lato"/>
                        </a:rPr>
                        <a:t>mandated</a:t>
                      </a:r>
                      <a:r>
                        <a:rPr b="1" lang="en-GB" sz="1800">
                          <a:solidFill>
                            <a:srgbClr val="4A4A4A"/>
                          </a:solidFill>
                          <a:latin typeface="Lato"/>
                          <a:ea typeface="Lato"/>
                          <a:cs typeface="Lato"/>
                          <a:sym typeface="Lato"/>
                        </a:rPr>
                        <a:t> to put the remaining £15,000 into an ISA the following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22" name="Google Shape;122;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132c63cc0bd_0_20"/>
          <p:cNvSpPr txBox="1"/>
          <p:nvPr/>
        </p:nvSpPr>
        <p:spPr>
          <a:xfrm>
            <a:off x="0" y="1491150"/>
            <a:ext cx="9144000" cy="2936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5:</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Individual Savings Accounts</a:t>
            </a:r>
            <a:endParaRPr b="1" i="0" sz="56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(ISAs)</a:t>
            </a:r>
            <a:endParaRPr b="1" i="0" sz="5600" u="none" cap="none" strike="noStrike">
              <a:solidFill>
                <a:schemeClr val="lt1"/>
              </a:solidFill>
              <a:latin typeface="Lato Black"/>
              <a:ea typeface="Lato Black"/>
              <a:cs typeface="Lato Black"/>
              <a:sym typeface="Lato Black"/>
            </a:endParaRPr>
          </a:p>
        </p:txBody>
      </p:sp>
      <p:sp>
        <p:nvSpPr>
          <p:cNvPr id="124" name="Google Shape;124;g132c63cc0bd_0_20"/>
          <p:cNvSpPr txBox="1"/>
          <p:nvPr/>
        </p:nvSpPr>
        <p:spPr>
          <a:xfrm>
            <a:off x="8832300" y="326000"/>
            <a:ext cx="519300" cy="2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25d7e7401f5_0_44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81" name="Google Shape;581;g25d7e7401f5_0_443"/>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82" name="Google Shape;582;g25d7e7401f5_0_443"/>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216cb5d41b1_0_4"/>
          <p:cNvSpPr/>
          <p:nvPr/>
        </p:nvSpPr>
        <p:spPr>
          <a:xfrm>
            <a:off x="6177644" y="11866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g216cb5d41b1_0_4"/>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589" name="Google Shape;589;g216cb5d41b1_0_4"/>
          <p:cNvGrpSpPr/>
          <p:nvPr/>
        </p:nvGrpSpPr>
        <p:grpSpPr>
          <a:xfrm>
            <a:off x="151999" y="1183981"/>
            <a:ext cx="2846301" cy="2013581"/>
            <a:chOff x="463400" y="1321175"/>
            <a:chExt cx="2914500" cy="2113109"/>
          </a:xfrm>
        </p:grpSpPr>
        <p:sp>
          <p:nvSpPr>
            <p:cNvPr id="590" name="Google Shape;590;g216cb5d41b1_0_4"/>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g216cb5d41b1_0_4"/>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592" name="Google Shape;592;g216cb5d41b1_0_4"/>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593" name="Google Shape;593;g216cb5d41b1_0_4"/>
          <p:cNvSpPr txBox="1"/>
          <p:nvPr/>
        </p:nvSpPr>
        <p:spPr>
          <a:xfrm>
            <a:off x="182550" y="337640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594" name="Google Shape;594;g216cb5d41b1_0_4"/>
          <p:cNvSpPr txBox="1"/>
          <p:nvPr>
            <p:ph idx="4294967295"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b="1" lang="en-GB" sz="1400">
                <a:latin typeface="Lato"/>
                <a:ea typeface="Lato"/>
                <a:cs typeface="Lato"/>
                <a:sym typeface="Lato"/>
              </a:rPr>
              <a:t>41</a:t>
            </a:r>
            <a:endParaRPr b="1" sz="1400">
              <a:latin typeface="Lato"/>
              <a:ea typeface="Lato"/>
              <a:cs typeface="Lato"/>
              <a:sym typeface="Lato"/>
            </a:endParaRPr>
          </a:p>
        </p:txBody>
      </p:sp>
      <p:sp>
        <p:nvSpPr>
          <p:cNvPr id="595" name="Google Shape;595;g216cb5d41b1_0_4"/>
          <p:cNvSpPr txBox="1"/>
          <p:nvPr/>
        </p:nvSpPr>
        <p:spPr>
          <a:xfrm>
            <a:off x="6299300" y="2080975"/>
            <a:ext cx="2603100" cy="107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https://www.moneyhelper.org.uk/en/savings/types-of-savings/isas-and-other-tax-efficient-ways-to-save-or-invest </a:t>
            </a:r>
            <a:endParaRPr b="0" i="0" sz="1400" u="none" cap="none" strike="noStrike">
              <a:solidFill>
                <a:srgbClr val="000000"/>
              </a:solidFill>
              <a:latin typeface="Arial"/>
              <a:ea typeface="Arial"/>
              <a:cs typeface="Arial"/>
              <a:sym typeface="Arial"/>
            </a:endParaRPr>
          </a:p>
        </p:txBody>
      </p:sp>
      <p:sp>
        <p:nvSpPr>
          <p:cNvPr id="596" name="Google Shape;596;g216cb5d41b1_0_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7" name="Google Shape;597;g216cb5d41b1_0_4"/>
          <p:cNvGrpSpPr/>
          <p:nvPr/>
        </p:nvGrpSpPr>
        <p:grpSpPr>
          <a:xfrm>
            <a:off x="3164819" y="1184021"/>
            <a:ext cx="2846301" cy="1995658"/>
            <a:chOff x="3237025" y="1184050"/>
            <a:chExt cx="2914500" cy="2094300"/>
          </a:xfrm>
        </p:grpSpPr>
        <p:sp>
          <p:nvSpPr>
            <p:cNvPr id="598" name="Google Shape;598;g216cb5d41b1_0_4"/>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g216cb5d41b1_0_4"/>
            <p:cNvSpPr txBox="1"/>
            <p:nvPr/>
          </p:nvSpPr>
          <p:spPr>
            <a:xfrm>
              <a:off x="3500778" y="1771403"/>
              <a:ext cx="2609100" cy="64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none" cap="none" strike="noStrike">
                  <a:solidFill>
                    <a:schemeClr val="lt1"/>
                  </a:solidFill>
                  <a:latin typeface="Lato"/>
                  <a:ea typeface="Lato"/>
                  <a:cs typeface="Lato"/>
                  <a:sym typeface="Lato"/>
                </a:rPr>
                <a:t>https://www.gov.uk/individual-savings-accounts/how-isas-work </a:t>
              </a:r>
              <a:endParaRPr b="0" i="0" sz="1300" u="none" cap="none" strike="noStrike">
                <a:solidFill>
                  <a:schemeClr val="lt1"/>
                </a:solidFill>
                <a:latin typeface="Lato"/>
                <a:ea typeface="Lato"/>
                <a:cs typeface="Lato"/>
                <a:sym typeface="Lato"/>
              </a:endParaRPr>
            </a:p>
          </p:txBody>
        </p:sp>
      </p:grpSp>
      <p:sp>
        <p:nvSpPr>
          <p:cNvPr id="600" name="Google Shape;600;g216cb5d41b1_0_4"/>
          <p:cNvSpPr txBox="1"/>
          <p:nvPr/>
        </p:nvSpPr>
        <p:spPr>
          <a:xfrm>
            <a:off x="4097150" y="3429775"/>
            <a:ext cx="3933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1" name="Google Shape;601;g216cb5d41b1_0_4"/>
          <p:cNvPicPr preferRelativeResize="0"/>
          <p:nvPr/>
        </p:nvPicPr>
        <p:blipFill rotWithShape="1">
          <a:blip r:embed="rId5">
            <a:alphaModFix/>
          </a:blip>
          <a:srcRect b="0" l="0" r="0" t="0"/>
          <a:stretch/>
        </p:blipFill>
        <p:spPr>
          <a:xfrm>
            <a:off x="3204400" y="1296125"/>
            <a:ext cx="1003350" cy="384900"/>
          </a:xfrm>
          <a:prstGeom prst="rect">
            <a:avLst/>
          </a:prstGeom>
          <a:noFill/>
          <a:ln>
            <a:noFill/>
          </a:ln>
        </p:spPr>
      </p:pic>
      <p:pic>
        <p:nvPicPr>
          <p:cNvPr id="602" name="Google Shape;602;g216cb5d41b1_0_4"/>
          <p:cNvPicPr preferRelativeResize="0"/>
          <p:nvPr/>
        </p:nvPicPr>
        <p:blipFill rotWithShape="1">
          <a:blip r:embed="rId6">
            <a:alphaModFix/>
          </a:blip>
          <a:srcRect b="0" l="0" r="0" t="0"/>
          <a:stretch/>
        </p:blipFill>
        <p:spPr>
          <a:xfrm>
            <a:off x="6381100" y="1296113"/>
            <a:ext cx="1390650" cy="733425"/>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06" name="Shape 606"/>
        <p:cNvGrpSpPr/>
        <p:nvPr/>
      </p:nvGrpSpPr>
      <p:grpSpPr>
        <a:xfrm>
          <a:off x="0" y="0"/>
          <a:ext cx="0" cy="0"/>
          <a:chOff x="0" y="0"/>
          <a:chExt cx="0" cy="0"/>
        </a:xfrm>
      </p:grpSpPr>
      <p:sp>
        <p:nvSpPr>
          <p:cNvPr id="607" name="Google Shape;607;g1575e96a1fb_0_330"/>
          <p:cNvSpPr txBox="1"/>
          <p:nvPr/>
        </p:nvSpPr>
        <p:spPr>
          <a:xfrm>
            <a:off x="462425" y="1142575"/>
            <a:ext cx="7875600" cy="334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a:t>
            </a:r>
            <a:r>
              <a:rPr b="0" i="0" lang="en-GB" sz="14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t>he  F</a:t>
            </a:r>
            <a:r>
              <a:rPr b="0" i="0" lang="en-GB" sz="1400" u="none" cap="none" strike="noStrike">
                <a:solidFill>
                  <a:schemeClr val="lt1"/>
                </a:solidFill>
                <a:latin typeface="Lato"/>
                <a:ea typeface="Lato"/>
                <a:cs typeface="Lato"/>
                <a:sym typeface="Lato"/>
              </a:rPr>
              <a:t>LIC learning hub -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https://ftflic.com/learning-h</a:t>
            </a: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extLst>
                  <a:ext uri="http://customooxmlschemas.google.com/">
                    <go:slidesCustomData xmlns:go="http://customooxmlschemas.google.com/" textRoundtripDataId="7"/>
                  </a:ext>
                </a:extLst>
              </a:rPr>
              <a:t>ub/</a:t>
            </a:r>
            <a:r>
              <a:rPr b="0" i="0" lang="en-GB" sz="1400" u="none" cap="none" strike="noStrike">
                <a:solidFill>
                  <a:schemeClr val="lt1"/>
                </a:solidFill>
                <a:latin typeface="Lato"/>
                <a:ea typeface="Lato"/>
                <a:cs typeface="Lato"/>
                <a:sym typeface="Lato"/>
                <a:extLst>
                  <a:ext uri="http://customooxmlschemas.google.com/">
                    <go:slidesCustomData xmlns:go="http://customooxmlschemas.google.com/" textRoundtripDataId="8"/>
                  </a:ext>
                </a:extLst>
              </a:rPr>
              <a:t>  for</a:t>
            </a:r>
            <a:r>
              <a:rPr b="0" i="0" lang="en-GB" sz="1400" u="none" cap="none" strike="noStrike">
                <a:solidFill>
                  <a:schemeClr val="lt1"/>
                </a:solidFill>
                <a:latin typeface="Lato"/>
                <a:ea typeface="Lato"/>
                <a:cs typeface="Lato"/>
                <a:sym typeface="Lato"/>
              </a:rPr>
              <a:t> further </a:t>
            </a:r>
            <a:r>
              <a:rPr b="0" i="0" lang="en-GB" sz="1400" u="none" cap="none" strike="noStrike">
                <a:solidFill>
                  <a:schemeClr val="lt1"/>
                </a:solidFill>
                <a:latin typeface="Lato"/>
                <a:ea typeface="Lato"/>
                <a:cs typeface="Lato"/>
                <a:sym typeface="Lato"/>
                <a:extLst>
                  <a:ext uri="http://customooxmlschemas.google.com/">
                    <go:slidesCustomData xmlns:go="http://customooxmlschemas.google.com/" textRoundtripDataId="9"/>
                  </a:ext>
                </a:extLst>
              </a:rPr>
              <a:t>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Money Helper</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Money</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7">
                  <a:extLst>
                    <a:ext uri="{A12FA001-AC4F-418D-AE19-62706E023703}">
                      <ahyp:hlinkClr val="tx"/>
                    </a:ext>
                  </a:extLst>
                </a:hlinkClick>
              </a:rPr>
              <a:t>What is an Isa? - Which?</a:t>
            </a:r>
            <a:endParaRPr b="0" i="0" sz="1400" u="sng" cap="none" strike="noStrike">
              <a:solidFill>
                <a:schemeClr val="lt1"/>
              </a:solidFill>
              <a:latin typeface="Lato"/>
              <a:ea typeface="Lato"/>
              <a:cs typeface="Lato"/>
              <a:sym typeface="Lato"/>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608" name="Google Shape;608;g1575e96a1fb_0_3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700" u="none" cap="none" strike="noStrike">
              <a:solidFill>
                <a:srgbClr val="000000"/>
              </a:solidFill>
              <a:latin typeface="Lato"/>
              <a:ea typeface="Lato"/>
              <a:cs typeface="Lato"/>
              <a:sym typeface="Lato"/>
            </a:endParaRPr>
          </a:p>
        </p:txBody>
      </p:sp>
      <p:sp>
        <p:nvSpPr>
          <p:cNvPr id="609" name="Google Shape;609;g1575e96a1fb_0_3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4ce4ae927b_0_8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4ce4ae927b_0_8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31" name="Google Shape;131;g24ce4ae927b_0_80"/>
          <p:cNvSpPr txBox="1"/>
          <p:nvPr/>
        </p:nvSpPr>
        <p:spPr>
          <a:xfrm>
            <a:off x="439450" y="1426475"/>
            <a:ext cx="8543700" cy="1810200"/>
          </a:xfrm>
          <a:prstGeom prst="rect">
            <a:avLst/>
          </a:prstGeom>
          <a:noFill/>
          <a:ln>
            <a:noFill/>
          </a:ln>
        </p:spPr>
        <p:txBody>
          <a:bodyPr anchorCtr="0" anchor="t" bIns="91425" lIns="91425" spcFirstLastPara="1" rIns="91425" wrap="square" tIns="91425">
            <a:spAutoFit/>
          </a:bodyPr>
          <a:lstStyle/>
          <a:p>
            <a:pPr indent="-431800" lvl="0" marL="457200" rtl="0" algn="l">
              <a:lnSpc>
                <a:spcPct val="115000"/>
              </a:lnSpc>
              <a:spcBef>
                <a:spcPts val="0"/>
              </a:spcBef>
              <a:spcAft>
                <a:spcPts val="0"/>
              </a:spcAft>
              <a:buClr>
                <a:schemeClr val="lt1"/>
              </a:buClr>
              <a:buSzPts val="3200"/>
              <a:buFont typeface="Lato"/>
              <a:buChar char="●"/>
            </a:pPr>
            <a:r>
              <a:rPr lang="en-GB" sz="2200">
                <a:solidFill>
                  <a:schemeClr val="lt1"/>
                </a:solidFill>
                <a:latin typeface="Lato"/>
                <a:ea typeface="Lato"/>
                <a:cs typeface="Lato"/>
                <a:sym typeface="Lato"/>
              </a:rPr>
              <a:t>Explain what ISAs are and how they work</a:t>
            </a:r>
            <a:endParaRPr sz="2200">
              <a:solidFill>
                <a:schemeClr val="lt1"/>
              </a:solidFill>
              <a:latin typeface="Lato"/>
              <a:ea typeface="Lato"/>
              <a:cs typeface="Lato"/>
              <a:sym typeface="Lato"/>
            </a:endParaRPr>
          </a:p>
          <a:p>
            <a:pPr indent="-431800" lvl="0" marL="457200" rtl="0" algn="l">
              <a:lnSpc>
                <a:spcPct val="115000"/>
              </a:lnSpc>
              <a:spcBef>
                <a:spcPts val="0"/>
              </a:spcBef>
              <a:spcAft>
                <a:spcPts val="0"/>
              </a:spcAft>
              <a:buClr>
                <a:schemeClr val="lt1"/>
              </a:buClr>
              <a:buSzPts val="3200"/>
              <a:buFont typeface="Lato"/>
              <a:buChar char="●"/>
            </a:pPr>
            <a:r>
              <a:rPr lang="en-GB" sz="2200">
                <a:solidFill>
                  <a:schemeClr val="lt1"/>
                </a:solidFill>
                <a:latin typeface="Lato"/>
                <a:ea typeface="Lato"/>
                <a:cs typeface="Lato"/>
                <a:sym typeface="Lato"/>
              </a:rPr>
              <a:t>Describe different types of ISAs</a:t>
            </a:r>
            <a:endParaRPr sz="2200">
              <a:solidFill>
                <a:schemeClr val="lt1"/>
              </a:solidFill>
              <a:latin typeface="Lato"/>
              <a:ea typeface="Lato"/>
              <a:cs typeface="Lato"/>
              <a:sym typeface="Lato"/>
            </a:endParaRPr>
          </a:p>
          <a:p>
            <a:pPr indent="-431800" lvl="0" marL="457200" rtl="0" algn="l">
              <a:lnSpc>
                <a:spcPct val="115000"/>
              </a:lnSpc>
              <a:spcBef>
                <a:spcPts val="0"/>
              </a:spcBef>
              <a:spcAft>
                <a:spcPts val="0"/>
              </a:spcAft>
              <a:buClr>
                <a:schemeClr val="lt1"/>
              </a:buClr>
              <a:buSzPts val="3200"/>
              <a:buFont typeface="Lato"/>
              <a:buChar char="●"/>
            </a:pPr>
            <a:r>
              <a:rPr lang="en-GB" sz="2200">
                <a:solidFill>
                  <a:schemeClr val="lt1"/>
                </a:solidFill>
                <a:latin typeface="Lato"/>
                <a:ea typeface="Lato"/>
                <a:cs typeface="Lato"/>
                <a:sym typeface="Lato"/>
              </a:rPr>
              <a:t>Identify best ISA options for different people’s financial goals</a:t>
            </a:r>
            <a:endParaRPr b="0" i="0" sz="2200" u="none" cap="none" strike="noStrike">
              <a:solidFill>
                <a:srgbClr val="B7B7B7"/>
              </a:solidFill>
              <a:latin typeface="Lato Light"/>
              <a:ea typeface="Lato Light"/>
              <a:cs typeface="Lato Light"/>
              <a:sym typeface="Lato Light"/>
            </a:endParaRPr>
          </a:p>
        </p:txBody>
      </p:sp>
      <p:sp>
        <p:nvSpPr>
          <p:cNvPr id="132" name="Google Shape;132;g24ce4ae927b_0_8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59c334e20a_0_0"/>
          <p:cNvSpPr/>
          <p:nvPr/>
        </p:nvSpPr>
        <p:spPr>
          <a:xfrm>
            <a:off x="7948225" y="4427675"/>
            <a:ext cx="1080600" cy="5853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59c334e20a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6</a:t>
            </a:r>
            <a:endParaRPr>
              <a:latin typeface="Lato"/>
              <a:ea typeface="Lato"/>
              <a:cs typeface="Lato"/>
              <a:sym typeface="Lato"/>
            </a:endParaRPr>
          </a:p>
        </p:txBody>
      </p:sp>
      <p:graphicFrame>
        <p:nvGraphicFramePr>
          <p:cNvPr id="139" name="Google Shape;139;g259c334e20a_0_0"/>
          <p:cNvGraphicFramePr/>
          <p:nvPr/>
        </p:nvGraphicFramePr>
        <p:xfrm>
          <a:off x="86475" y="1412340"/>
          <a:ext cx="3000000" cy="3000000"/>
        </p:xfrm>
        <a:graphic>
          <a:graphicData uri="http://schemas.openxmlformats.org/drawingml/2006/table">
            <a:tbl>
              <a:tblPr>
                <a:noFill/>
                <a:tableStyleId>{786A008D-3256-494C-8E88-43D1569013E3}</a:tableStyleId>
              </a:tblPr>
              <a:tblGrid>
                <a:gridCol w="4165500"/>
                <a:gridCol w="1171825"/>
                <a:gridCol w="1031950"/>
                <a:gridCol w="1299525"/>
                <a:gridCol w="1302250"/>
              </a:tblGrid>
              <a:tr h="535600">
                <a:tc>
                  <a:txBody>
                    <a:bodyPr/>
                    <a:lstStyle/>
                    <a:p>
                      <a:pPr indent="0" lvl="0" marL="0" rtl="0" algn="l">
                        <a:spcBef>
                          <a:spcPts val="0"/>
                        </a:spcBef>
                        <a:spcAft>
                          <a:spcPts val="0"/>
                        </a:spcAft>
                        <a:buNone/>
                      </a:pPr>
                      <a:r>
                        <a:t/>
                      </a:r>
                      <a:endParaRPr b="1" sz="1200">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200">
                          <a:solidFill>
                            <a:schemeClr val="lt1"/>
                          </a:solidFill>
                          <a:latin typeface="Lato"/>
                          <a:ea typeface="Lato"/>
                          <a:cs typeface="Lato"/>
                          <a:sym typeface="Lato"/>
                        </a:rPr>
                        <a:t>Benefits of saving</a:t>
                      </a:r>
                      <a:endParaRPr b="1" sz="1200">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200">
                          <a:solidFill>
                            <a:schemeClr val="lt1"/>
                          </a:solidFill>
                          <a:latin typeface="Lato"/>
                          <a:ea typeface="Lato"/>
                          <a:cs typeface="Lato"/>
                          <a:sym typeface="Lato"/>
                        </a:rPr>
                        <a:t>Drawbacks of </a:t>
                      </a:r>
                      <a:r>
                        <a:rPr b="1" lang="en-GB" sz="1200">
                          <a:solidFill>
                            <a:schemeClr val="lt1"/>
                          </a:solidFill>
                          <a:latin typeface="Lato"/>
                          <a:ea typeface="Lato"/>
                          <a:cs typeface="Lato"/>
                          <a:sym typeface="Lato"/>
                        </a:rPr>
                        <a:t>saving</a:t>
                      </a:r>
                      <a:endParaRPr b="1" sz="1200">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200">
                          <a:solidFill>
                            <a:schemeClr val="lt1"/>
                          </a:solidFill>
                          <a:latin typeface="Lato"/>
                          <a:ea typeface="Lato"/>
                          <a:cs typeface="Lato"/>
                          <a:sym typeface="Lato"/>
                        </a:rPr>
                        <a:t>Benefits of using credit </a:t>
                      </a:r>
                      <a:endParaRPr b="1" sz="1200">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200">
                          <a:solidFill>
                            <a:schemeClr val="lt1"/>
                          </a:solidFill>
                          <a:latin typeface="Lato"/>
                          <a:ea typeface="Lato"/>
                          <a:cs typeface="Lato"/>
                          <a:sym typeface="Lato"/>
                        </a:rPr>
                        <a:t>Drawbacks of using credit </a:t>
                      </a:r>
                      <a:endParaRPr b="1" sz="1200">
                        <a:solidFill>
                          <a:schemeClr val="lt1"/>
                        </a:solidFill>
                        <a:latin typeface="Lato"/>
                        <a:ea typeface="Lato"/>
                        <a:cs typeface="Lato"/>
                        <a:sym typeface="Lato"/>
                      </a:endParaRPr>
                    </a:p>
                  </a:txBody>
                  <a:tcPr marT="91425" marB="91425" marR="91425" marL="91425">
                    <a:solidFill>
                      <a:schemeClr val="accent2"/>
                    </a:solidFill>
                  </a:tcPr>
                </a:tc>
              </a:tr>
              <a:tr h="366725">
                <a:tc>
                  <a:txBody>
                    <a:bodyPr/>
                    <a:lstStyle/>
                    <a:p>
                      <a:pPr indent="0" lvl="0" marL="0" rtl="0" algn="l">
                        <a:spcBef>
                          <a:spcPts val="0"/>
                        </a:spcBef>
                        <a:spcAft>
                          <a:spcPts val="0"/>
                        </a:spcAft>
                        <a:buNone/>
                      </a:pPr>
                      <a:r>
                        <a:rPr lang="en-GB" sz="1200">
                          <a:latin typeface="Lato"/>
                          <a:ea typeface="Lato"/>
                          <a:cs typeface="Lato"/>
                          <a:sym typeface="Lato"/>
                        </a:rPr>
                        <a:t>Using a credit card lets you buy something new</a:t>
                      </a:r>
                      <a:endParaRPr sz="12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r>
              <a:tr h="406175">
                <a:tc>
                  <a:txBody>
                    <a:bodyPr/>
                    <a:lstStyle/>
                    <a:p>
                      <a:pPr indent="0" lvl="0" marL="0" rtl="0" algn="l">
                        <a:spcBef>
                          <a:spcPts val="0"/>
                        </a:spcBef>
                        <a:spcAft>
                          <a:spcPts val="0"/>
                        </a:spcAft>
                        <a:buNone/>
                      </a:pPr>
                      <a:r>
                        <a:rPr lang="en-GB" sz="1200">
                          <a:latin typeface="Lato"/>
                          <a:ea typeface="Lato"/>
                          <a:cs typeface="Lato"/>
                          <a:sym typeface="Lato"/>
                        </a:rPr>
                        <a:t>Saving for something means you have to wait to buy it</a:t>
                      </a:r>
                      <a:endParaRPr sz="12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r>
              <a:tr h="366725">
                <a:tc>
                  <a:txBody>
                    <a:bodyPr/>
                    <a:lstStyle/>
                    <a:p>
                      <a:pPr indent="0" lvl="0" marL="0" rtl="0" algn="l">
                        <a:spcBef>
                          <a:spcPts val="0"/>
                        </a:spcBef>
                        <a:spcAft>
                          <a:spcPts val="0"/>
                        </a:spcAft>
                        <a:buNone/>
                      </a:pPr>
                      <a:r>
                        <a:rPr lang="en-GB" sz="1200">
                          <a:latin typeface="Lato"/>
                          <a:ea typeface="Lato"/>
                          <a:cs typeface="Lato"/>
                          <a:sym typeface="Lato"/>
                        </a:rPr>
                        <a:t>Using</a:t>
                      </a:r>
                      <a:r>
                        <a:rPr lang="en-GB" sz="1200">
                          <a:latin typeface="Lato"/>
                          <a:ea typeface="Lato"/>
                          <a:cs typeface="Lato"/>
                          <a:sym typeface="Lato"/>
                        </a:rPr>
                        <a:t> a savings account earns interest on money</a:t>
                      </a:r>
                      <a:endParaRPr sz="12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r>
              <a:tr h="373400">
                <a:tc>
                  <a:txBody>
                    <a:bodyPr/>
                    <a:lstStyle/>
                    <a:p>
                      <a:pPr indent="0" lvl="0" marL="0" rtl="0" algn="l">
                        <a:spcBef>
                          <a:spcPts val="0"/>
                        </a:spcBef>
                        <a:spcAft>
                          <a:spcPts val="0"/>
                        </a:spcAft>
                        <a:buNone/>
                      </a:pPr>
                      <a:r>
                        <a:rPr lang="en-GB" sz="1200">
                          <a:latin typeface="Lato"/>
                          <a:ea typeface="Lato"/>
                          <a:cs typeface="Lato"/>
                          <a:sym typeface="Lato"/>
                        </a:rPr>
                        <a:t>Getting into debt can have a negative effect on credit score</a:t>
                      </a:r>
                      <a:endParaRPr sz="12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r>
              <a:tr h="535600">
                <a:tc>
                  <a:txBody>
                    <a:bodyPr/>
                    <a:lstStyle/>
                    <a:p>
                      <a:pPr indent="0" lvl="0" marL="0" rtl="0" algn="l">
                        <a:spcBef>
                          <a:spcPts val="0"/>
                        </a:spcBef>
                        <a:spcAft>
                          <a:spcPts val="0"/>
                        </a:spcAft>
                        <a:buNone/>
                      </a:pPr>
                      <a:r>
                        <a:rPr lang="en-GB" sz="1200">
                          <a:latin typeface="Lato"/>
                          <a:ea typeface="Lato"/>
                          <a:cs typeface="Lato"/>
                          <a:sym typeface="Lato"/>
                        </a:rPr>
                        <a:t>If a credit card is used and not all the money is paid back each month, interest will be paid on the amount spent</a:t>
                      </a:r>
                      <a:endParaRPr sz="12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r>
              <a:tr h="535600">
                <a:tc>
                  <a:txBody>
                    <a:bodyPr/>
                    <a:lstStyle/>
                    <a:p>
                      <a:pPr indent="0" lvl="0" marL="0" rtl="0" algn="l">
                        <a:spcBef>
                          <a:spcPts val="0"/>
                        </a:spcBef>
                        <a:spcAft>
                          <a:spcPts val="0"/>
                        </a:spcAft>
                        <a:buNone/>
                      </a:pPr>
                      <a:r>
                        <a:rPr lang="en-GB" sz="1200">
                          <a:latin typeface="Lato"/>
                          <a:ea typeface="Lato"/>
                          <a:cs typeface="Lato"/>
                          <a:sym typeface="Lato"/>
                        </a:rPr>
                        <a:t>Having money saved and set aside reduces stress if an unexpected event happens</a:t>
                      </a:r>
                      <a:endParaRPr sz="12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r>
            </a:tbl>
          </a:graphicData>
        </a:graphic>
      </p:graphicFrame>
      <p:sp>
        <p:nvSpPr>
          <p:cNvPr id="140" name="Google Shape;140;g259c334e20a_0_0"/>
          <p:cNvSpPr txBox="1"/>
          <p:nvPr/>
        </p:nvSpPr>
        <p:spPr>
          <a:xfrm>
            <a:off x="40650" y="4583800"/>
            <a:ext cx="7638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accent2"/>
                </a:solidFill>
                <a:latin typeface="Lato"/>
                <a:ea typeface="Lato"/>
                <a:cs typeface="Lato"/>
                <a:sym typeface="Lato"/>
              </a:rPr>
              <a:t>Resource 1 - Starter</a:t>
            </a:r>
            <a:endParaRPr sz="1100">
              <a:solidFill>
                <a:schemeClr val="accent2"/>
              </a:solidFill>
              <a:latin typeface="Lato"/>
              <a:ea typeface="Lato"/>
              <a:cs typeface="Lato"/>
              <a:sym typeface="Lato"/>
            </a:endParaRPr>
          </a:p>
          <a:p>
            <a:pPr indent="0" lvl="0" marL="0" rtl="0" algn="l">
              <a:spcBef>
                <a:spcPts val="0"/>
              </a:spcBef>
              <a:spcAft>
                <a:spcPts val="0"/>
              </a:spcAft>
              <a:buNone/>
            </a:pPr>
            <a:r>
              <a:rPr i="1" lang="en-GB" sz="1100">
                <a:solidFill>
                  <a:schemeClr val="accent2"/>
                </a:solidFill>
                <a:latin typeface="Lato"/>
                <a:ea typeface="Lato"/>
                <a:cs typeface="Lato"/>
                <a:sym typeface="Lato"/>
              </a:rPr>
              <a:t>Activity a</a:t>
            </a:r>
            <a:r>
              <a:rPr i="1" lang="en-GB" sz="1100">
                <a:solidFill>
                  <a:schemeClr val="accent2"/>
                </a:solidFill>
                <a:latin typeface="Lato"/>
                <a:ea typeface="Lato"/>
                <a:cs typeface="Lato"/>
                <a:sym typeface="Lato"/>
              </a:rPr>
              <a:t>dapted from </a:t>
            </a:r>
            <a:r>
              <a:rPr i="1" lang="en-GB" sz="1100" u="sng">
                <a:solidFill>
                  <a:schemeClr val="hlink"/>
                </a:solidFill>
                <a:latin typeface="Lato"/>
                <a:ea typeface="Lato"/>
                <a:cs typeface="Lato"/>
                <a:sym typeface="Lato"/>
                <a:hlinkClick r:id="rId3"/>
              </a:rPr>
              <a:t>Barclays Life Skills</a:t>
            </a:r>
            <a:r>
              <a:rPr i="1" lang="en-GB" sz="1100">
                <a:solidFill>
                  <a:schemeClr val="accent2"/>
                </a:solidFill>
                <a:latin typeface="Lato"/>
                <a:ea typeface="Lato"/>
                <a:cs typeface="Lato"/>
                <a:sym typeface="Lato"/>
              </a:rPr>
              <a:t> </a:t>
            </a:r>
            <a:endParaRPr i="1" sz="1100">
              <a:solidFill>
                <a:schemeClr val="accent2"/>
              </a:solidFill>
              <a:latin typeface="Lato"/>
              <a:ea typeface="Lato"/>
              <a:cs typeface="Lato"/>
              <a:sym typeface="Lato"/>
            </a:endParaRPr>
          </a:p>
        </p:txBody>
      </p:sp>
      <p:sp>
        <p:nvSpPr>
          <p:cNvPr id="141" name="Google Shape;141;g259c334e20a_0_0"/>
          <p:cNvSpPr txBox="1"/>
          <p:nvPr/>
        </p:nvSpPr>
        <p:spPr>
          <a:xfrm>
            <a:off x="86475" y="984525"/>
            <a:ext cx="6146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Tick the box that describes the </a:t>
            </a:r>
            <a:r>
              <a:rPr b="1" lang="en-GB" sz="1600">
                <a:solidFill>
                  <a:schemeClr val="accent1"/>
                </a:solidFill>
                <a:latin typeface="Lato"/>
                <a:ea typeface="Lato"/>
                <a:cs typeface="Lato"/>
                <a:sym typeface="Lato"/>
              </a:rPr>
              <a:t>statement</a:t>
            </a:r>
            <a:r>
              <a:rPr b="1" lang="en-GB" sz="1600">
                <a:solidFill>
                  <a:schemeClr val="accent1"/>
                </a:solidFill>
                <a:latin typeface="Lato"/>
                <a:ea typeface="Lato"/>
                <a:cs typeface="Lato"/>
                <a:sym typeface="Lato"/>
              </a:rPr>
              <a:t> </a:t>
            </a:r>
            <a:endParaRPr b="1" sz="1600">
              <a:solidFill>
                <a:schemeClr val="accent1"/>
              </a:solidFill>
              <a:latin typeface="Lato"/>
              <a:ea typeface="Lato"/>
              <a:cs typeface="Lato"/>
              <a:sym typeface="Lato"/>
            </a:endParaRPr>
          </a:p>
        </p:txBody>
      </p:sp>
      <p:sp>
        <p:nvSpPr>
          <p:cNvPr id="142" name="Google Shape;142;g259c334e20a_0_0"/>
          <p:cNvSpPr txBox="1"/>
          <p:nvPr>
            <p:ph type="ctrTitle"/>
          </p:nvPr>
        </p:nvSpPr>
        <p:spPr>
          <a:xfrm>
            <a:off x="2269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Starter </a:t>
            </a:r>
            <a:endParaRPr b="1" sz="29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lang="en-GB" sz="2400">
                <a:solidFill>
                  <a:schemeClr val="accent2"/>
                </a:solidFill>
                <a:latin typeface="Lato"/>
                <a:ea typeface="Lato"/>
                <a:cs typeface="Lato"/>
                <a:sym typeface="Lato"/>
              </a:rPr>
              <a:t>Tick the appropriate boxes for each statement</a:t>
            </a:r>
            <a:endParaRPr sz="24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600" u="none" cap="none" strike="noStrike">
              <a:solidFill>
                <a:schemeClr val="accent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5bb146d1a3_0_99"/>
          <p:cNvSpPr/>
          <p:nvPr/>
        </p:nvSpPr>
        <p:spPr>
          <a:xfrm>
            <a:off x="7948225" y="4427675"/>
            <a:ext cx="1080600" cy="5853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5bb146d1a3_0_9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7</a:t>
            </a:r>
            <a:endParaRPr>
              <a:latin typeface="Lato"/>
              <a:ea typeface="Lato"/>
              <a:cs typeface="Lato"/>
              <a:sym typeface="Lato"/>
            </a:endParaRPr>
          </a:p>
        </p:txBody>
      </p:sp>
      <p:sp>
        <p:nvSpPr>
          <p:cNvPr id="149" name="Google Shape;149;g25bb146d1a3_0_99"/>
          <p:cNvSpPr txBox="1"/>
          <p:nvPr>
            <p:ph type="ctrTitle"/>
          </p:nvPr>
        </p:nvSpPr>
        <p:spPr>
          <a:xfrm>
            <a:off x="379375" y="4823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Starter </a:t>
            </a:r>
            <a:endParaRPr b="1" sz="29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lang="en-GB" sz="2400">
                <a:solidFill>
                  <a:schemeClr val="accent2"/>
                </a:solidFill>
                <a:latin typeface="Lato"/>
                <a:ea typeface="Lato"/>
                <a:cs typeface="Lato"/>
                <a:sym typeface="Lato"/>
              </a:rPr>
              <a:t>Tick the appropriate boxes for each statement</a:t>
            </a:r>
            <a:endParaRPr sz="24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600" u="none" cap="none" strike="noStrike">
              <a:solidFill>
                <a:schemeClr val="accent2"/>
              </a:solidFill>
              <a:latin typeface="Lato"/>
              <a:ea typeface="Lato"/>
              <a:cs typeface="Lato"/>
              <a:sym typeface="Lato"/>
            </a:endParaRPr>
          </a:p>
        </p:txBody>
      </p:sp>
      <p:graphicFrame>
        <p:nvGraphicFramePr>
          <p:cNvPr id="150" name="Google Shape;150;g25bb146d1a3_0_99"/>
          <p:cNvGraphicFramePr/>
          <p:nvPr/>
        </p:nvGraphicFramePr>
        <p:xfrm>
          <a:off x="86475" y="1150750"/>
          <a:ext cx="3000000" cy="3000000"/>
        </p:xfrm>
        <a:graphic>
          <a:graphicData uri="http://schemas.openxmlformats.org/drawingml/2006/table">
            <a:tbl>
              <a:tblPr>
                <a:noFill/>
                <a:tableStyleId>{786A008D-3256-494C-8E88-43D1569013E3}</a:tableStyleId>
              </a:tblPr>
              <a:tblGrid>
                <a:gridCol w="4165500"/>
                <a:gridCol w="1171825"/>
                <a:gridCol w="1031950"/>
                <a:gridCol w="1299525"/>
                <a:gridCol w="1302250"/>
              </a:tblGrid>
              <a:tr h="539350">
                <a:tc>
                  <a:txBody>
                    <a:bodyPr/>
                    <a:lstStyle/>
                    <a:p>
                      <a:pPr indent="0" lvl="0" marL="0" rtl="0" algn="l">
                        <a:spcBef>
                          <a:spcPts val="0"/>
                        </a:spcBef>
                        <a:spcAft>
                          <a:spcPts val="0"/>
                        </a:spcAft>
                        <a:buNone/>
                      </a:pPr>
                      <a:r>
                        <a:t/>
                      </a:r>
                      <a:endParaRPr b="1" sz="1200">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200">
                          <a:solidFill>
                            <a:schemeClr val="lt1"/>
                          </a:solidFill>
                          <a:latin typeface="Lato"/>
                          <a:ea typeface="Lato"/>
                          <a:cs typeface="Lato"/>
                          <a:sym typeface="Lato"/>
                        </a:rPr>
                        <a:t>Benefits of saving</a:t>
                      </a:r>
                      <a:endParaRPr b="1" sz="1200">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200">
                          <a:solidFill>
                            <a:schemeClr val="lt1"/>
                          </a:solidFill>
                          <a:latin typeface="Lato"/>
                          <a:ea typeface="Lato"/>
                          <a:cs typeface="Lato"/>
                          <a:sym typeface="Lato"/>
                        </a:rPr>
                        <a:t>Drawbacks of saving</a:t>
                      </a:r>
                      <a:endParaRPr b="1" sz="1200">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200">
                          <a:solidFill>
                            <a:schemeClr val="lt1"/>
                          </a:solidFill>
                          <a:latin typeface="Lato"/>
                          <a:ea typeface="Lato"/>
                          <a:cs typeface="Lato"/>
                          <a:sym typeface="Lato"/>
                        </a:rPr>
                        <a:t>Benefits of using credit </a:t>
                      </a:r>
                      <a:endParaRPr b="1" sz="1200">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sz="1200">
                          <a:solidFill>
                            <a:schemeClr val="lt1"/>
                          </a:solidFill>
                          <a:latin typeface="Lato"/>
                          <a:ea typeface="Lato"/>
                          <a:cs typeface="Lato"/>
                          <a:sym typeface="Lato"/>
                        </a:rPr>
                        <a:t>Drawbacks of using credit </a:t>
                      </a:r>
                      <a:endParaRPr b="1" sz="1200">
                        <a:solidFill>
                          <a:schemeClr val="lt1"/>
                        </a:solidFill>
                        <a:latin typeface="Lato"/>
                        <a:ea typeface="Lato"/>
                        <a:cs typeface="Lato"/>
                        <a:sym typeface="Lato"/>
                      </a:endParaRPr>
                    </a:p>
                  </a:txBody>
                  <a:tcPr marT="91425" marB="91425" marR="91425" marL="91425">
                    <a:solidFill>
                      <a:schemeClr val="accent2"/>
                    </a:solidFill>
                  </a:tcPr>
                </a:tc>
              </a:tr>
              <a:tr h="426275">
                <a:tc>
                  <a:txBody>
                    <a:bodyPr/>
                    <a:lstStyle/>
                    <a:p>
                      <a:pPr indent="0" lvl="0" marL="0" rtl="0" algn="l">
                        <a:spcBef>
                          <a:spcPts val="0"/>
                        </a:spcBef>
                        <a:spcAft>
                          <a:spcPts val="0"/>
                        </a:spcAft>
                        <a:buNone/>
                      </a:pPr>
                      <a:r>
                        <a:rPr lang="en-GB" sz="1200">
                          <a:latin typeface="Lato"/>
                          <a:ea typeface="Lato"/>
                          <a:cs typeface="Lato"/>
                          <a:sym typeface="Lato"/>
                        </a:rPr>
                        <a:t>Using a credit card lets you buy something new</a:t>
                      </a:r>
                      <a:endParaRPr sz="12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r>
              <a:tr h="472125">
                <a:tc>
                  <a:txBody>
                    <a:bodyPr/>
                    <a:lstStyle/>
                    <a:p>
                      <a:pPr indent="0" lvl="0" marL="0" rtl="0" algn="l">
                        <a:spcBef>
                          <a:spcPts val="0"/>
                        </a:spcBef>
                        <a:spcAft>
                          <a:spcPts val="0"/>
                        </a:spcAft>
                        <a:buNone/>
                      </a:pPr>
                      <a:r>
                        <a:rPr lang="en-GB" sz="1200">
                          <a:latin typeface="Lato"/>
                          <a:ea typeface="Lato"/>
                          <a:cs typeface="Lato"/>
                          <a:sym typeface="Lato"/>
                        </a:rPr>
                        <a:t>Saving for something means you have to wait to buy it</a:t>
                      </a:r>
                      <a:endParaRPr sz="12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r>
              <a:tr h="426275">
                <a:tc>
                  <a:txBody>
                    <a:bodyPr/>
                    <a:lstStyle/>
                    <a:p>
                      <a:pPr indent="0" lvl="0" marL="0" rtl="0" algn="l">
                        <a:spcBef>
                          <a:spcPts val="0"/>
                        </a:spcBef>
                        <a:spcAft>
                          <a:spcPts val="0"/>
                        </a:spcAft>
                        <a:buNone/>
                      </a:pPr>
                      <a:r>
                        <a:rPr lang="en-GB" sz="1200">
                          <a:latin typeface="Lato"/>
                          <a:ea typeface="Lato"/>
                          <a:cs typeface="Lato"/>
                          <a:sym typeface="Lato"/>
                        </a:rPr>
                        <a:t>Using a savings account earns interest on money</a:t>
                      </a:r>
                      <a:endParaRPr sz="12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r>
              <a:tr h="434050">
                <a:tc>
                  <a:txBody>
                    <a:bodyPr/>
                    <a:lstStyle/>
                    <a:p>
                      <a:pPr indent="0" lvl="0" marL="0" rtl="0" algn="l">
                        <a:spcBef>
                          <a:spcPts val="0"/>
                        </a:spcBef>
                        <a:spcAft>
                          <a:spcPts val="0"/>
                        </a:spcAft>
                        <a:buNone/>
                      </a:pPr>
                      <a:r>
                        <a:rPr lang="en-GB" sz="1200">
                          <a:latin typeface="Lato"/>
                          <a:ea typeface="Lato"/>
                          <a:cs typeface="Lato"/>
                          <a:sym typeface="Lato"/>
                        </a:rPr>
                        <a:t>Getting into debt can have a negative effect on credit score</a:t>
                      </a:r>
                      <a:endParaRPr sz="12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r>
              <a:tr h="594025">
                <a:tc>
                  <a:txBody>
                    <a:bodyPr/>
                    <a:lstStyle/>
                    <a:p>
                      <a:pPr indent="0" lvl="0" marL="0" rtl="0" algn="l">
                        <a:spcBef>
                          <a:spcPts val="0"/>
                        </a:spcBef>
                        <a:spcAft>
                          <a:spcPts val="0"/>
                        </a:spcAft>
                        <a:buNone/>
                      </a:pPr>
                      <a:r>
                        <a:rPr lang="en-GB" sz="1200">
                          <a:latin typeface="Lato"/>
                          <a:ea typeface="Lato"/>
                          <a:cs typeface="Lato"/>
                          <a:sym typeface="Lato"/>
                        </a:rPr>
                        <a:t>If a credit card is used and not all the money is paid back each month, interest will be paid on the amount spent</a:t>
                      </a:r>
                      <a:endParaRPr sz="12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r>
              <a:tr h="548600">
                <a:tc>
                  <a:txBody>
                    <a:bodyPr/>
                    <a:lstStyle/>
                    <a:p>
                      <a:pPr indent="0" lvl="0" marL="0" rtl="0" algn="l">
                        <a:spcBef>
                          <a:spcPts val="0"/>
                        </a:spcBef>
                        <a:spcAft>
                          <a:spcPts val="0"/>
                        </a:spcAft>
                        <a:buNone/>
                      </a:pPr>
                      <a:r>
                        <a:rPr lang="en-GB" sz="1200">
                          <a:latin typeface="Lato"/>
                          <a:ea typeface="Lato"/>
                          <a:cs typeface="Lato"/>
                          <a:sym typeface="Lato"/>
                        </a:rPr>
                        <a:t>Having money saved and set aside reduces stress if an unexpected event happens</a:t>
                      </a:r>
                      <a:endParaRPr sz="12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lt1"/>
                    </a:solidFill>
                  </a:tcPr>
                </a:tc>
              </a:tr>
            </a:tbl>
          </a:graphicData>
        </a:graphic>
      </p:graphicFrame>
      <p:sp>
        <p:nvSpPr>
          <p:cNvPr id="151" name="Google Shape;151;g25bb146d1a3_0_99"/>
          <p:cNvSpPr txBox="1"/>
          <p:nvPr/>
        </p:nvSpPr>
        <p:spPr>
          <a:xfrm>
            <a:off x="40650" y="4583800"/>
            <a:ext cx="7638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accent2"/>
                </a:solidFill>
                <a:latin typeface="Lato"/>
                <a:ea typeface="Lato"/>
                <a:cs typeface="Lato"/>
                <a:sym typeface="Lato"/>
              </a:rPr>
              <a:t>Adapted from Barclays Life Skills: https://barclayslifeskills.com/help-others/lessons/money-skills-lesson-three-next-steps-in-your-financial-journey/</a:t>
            </a:r>
            <a:endParaRPr sz="1100">
              <a:solidFill>
                <a:schemeClr val="accent2"/>
              </a:solidFill>
              <a:latin typeface="Lato"/>
              <a:ea typeface="Lato"/>
              <a:cs typeface="Lato"/>
              <a:sym typeface="Lato"/>
            </a:endParaRPr>
          </a:p>
        </p:txBody>
      </p:sp>
      <p:pic>
        <p:nvPicPr>
          <p:cNvPr id="152" name="Google Shape;152;g25bb146d1a3_0_99"/>
          <p:cNvPicPr preferRelativeResize="0"/>
          <p:nvPr/>
        </p:nvPicPr>
        <p:blipFill>
          <a:blip r:embed="rId3">
            <a:alphaModFix/>
          </a:blip>
          <a:stretch>
            <a:fillRect/>
          </a:stretch>
        </p:blipFill>
        <p:spPr>
          <a:xfrm>
            <a:off x="6792850" y="1623150"/>
            <a:ext cx="585300" cy="585300"/>
          </a:xfrm>
          <a:prstGeom prst="rect">
            <a:avLst/>
          </a:prstGeom>
          <a:noFill/>
          <a:ln>
            <a:noFill/>
          </a:ln>
        </p:spPr>
      </p:pic>
      <p:pic>
        <p:nvPicPr>
          <p:cNvPr id="153" name="Google Shape;153;g25bb146d1a3_0_99"/>
          <p:cNvPicPr preferRelativeResize="0"/>
          <p:nvPr/>
        </p:nvPicPr>
        <p:blipFill>
          <a:blip r:embed="rId3">
            <a:alphaModFix/>
          </a:blip>
          <a:stretch>
            <a:fillRect/>
          </a:stretch>
        </p:blipFill>
        <p:spPr>
          <a:xfrm>
            <a:off x="5656325" y="2088650"/>
            <a:ext cx="585300" cy="585300"/>
          </a:xfrm>
          <a:prstGeom prst="rect">
            <a:avLst/>
          </a:prstGeom>
          <a:noFill/>
          <a:ln>
            <a:noFill/>
          </a:ln>
        </p:spPr>
      </p:pic>
      <p:pic>
        <p:nvPicPr>
          <p:cNvPr id="154" name="Google Shape;154;g25bb146d1a3_0_99"/>
          <p:cNvPicPr preferRelativeResize="0"/>
          <p:nvPr/>
        </p:nvPicPr>
        <p:blipFill>
          <a:blip r:embed="rId3">
            <a:alphaModFix/>
          </a:blip>
          <a:stretch>
            <a:fillRect/>
          </a:stretch>
        </p:blipFill>
        <p:spPr>
          <a:xfrm>
            <a:off x="4544325" y="2498425"/>
            <a:ext cx="585300" cy="585300"/>
          </a:xfrm>
          <a:prstGeom prst="rect">
            <a:avLst/>
          </a:prstGeom>
          <a:noFill/>
          <a:ln>
            <a:noFill/>
          </a:ln>
        </p:spPr>
      </p:pic>
      <p:pic>
        <p:nvPicPr>
          <p:cNvPr id="155" name="Google Shape;155;g25bb146d1a3_0_99"/>
          <p:cNvPicPr preferRelativeResize="0"/>
          <p:nvPr/>
        </p:nvPicPr>
        <p:blipFill>
          <a:blip r:embed="rId3">
            <a:alphaModFix/>
          </a:blip>
          <a:stretch>
            <a:fillRect/>
          </a:stretch>
        </p:blipFill>
        <p:spPr>
          <a:xfrm>
            <a:off x="8110975" y="2957725"/>
            <a:ext cx="585300" cy="585300"/>
          </a:xfrm>
          <a:prstGeom prst="rect">
            <a:avLst/>
          </a:prstGeom>
          <a:noFill/>
          <a:ln>
            <a:noFill/>
          </a:ln>
        </p:spPr>
      </p:pic>
      <p:pic>
        <p:nvPicPr>
          <p:cNvPr id="156" name="Google Shape;156;g25bb146d1a3_0_99"/>
          <p:cNvPicPr preferRelativeResize="0"/>
          <p:nvPr/>
        </p:nvPicPr>
        <p:blipFill>
          <a:blip r:embed="rId3">
            <a:alphaModFix/>
          </a:blip>
          <a:stretch>
            <a:fillRect/>
          </a:stretch>
        </p:blipFill>
        <p:spPr>
          <a:xfrm>
            <a:off x="8110975" y="3414925"/>
            <a:ext cx="585300" cy="585300"/>
          </a:xfrm>
          <a:prstGeom prst="rect">
            <a:avLst/>
          </a:prstGeom>
          <a:noFill/>
          <a:ln>
            <a:noFill/>
          </a:ln>
        </p:spPr>
      </p:pic>
      <p:pic>
        <p:nvPicPr>
          <p:cNvPr id="157" name="Google Shape;157;g25bb146d1a3_0_99"/>
          <p:cNvPicPr preferRelativeResize="0"/>
          <p:nvPr/>
        </p:nvPicPr>
        <p:blipFill>
          <a:blip r:embed="rId3">
            <a:alphaModFix/>
          </a:blip>
          <a:stretch>
            <a:fillRect/>
          </a:stretch>
        </p:blipFill>
        <p:spPr>
          <a:xfrm>
            <a:off x="4544325" y="4000225"/>
            <a:ext cx="585300" cy="585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4ce4ae927b_0_4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8</a:t>
            </a:r>
            <a:endParaRPr>
              <a:latin typeface="Lato"/>
              <a:ea typeface="Lato"/>
              <a:cs typeface="Lato"/>
              <a:sym typeface="Lato"/>
            </a:endParaRPr>
          </a:p>
        </p:txBody>
      </p:sp>
      <p:sp>
        <p:nvSpPr>
          <p:cNvPr id="163" name="Google Shape;163;g24ce4ae927b_0_40"/>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is an ISA?</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64" name="Google Shape;164;g24ce4ae927b_0_40"/>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5" name="Google Shape;165;g24ce4ae927b_0_40"/>
          <p:cNvSpPr txBox="1"/>
          <p:nvPr/>
        </p:nvSpPr>
        <p:spPr>
          <a:xfrm>
            <a:off x="3470075" y="1113500"/>
            <a:ext cx="56295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Arial"/>
                <a:ea typeface="Arial"/>
                <a:cs typeface="Arial"/>
                <a:sym typeface="Arial"/>
              </a:rPr>
              <a:t>               </a:t>
            </a:r>
            <a:endParaRPr b="0" i="0" sz="1500" u="none" cap="none" strike="noStrike">
              <a:solidFill>
                <a:schemeClr val="dk1"/>
              </a:solidFill>
              <a:latin typeface="Arial"/>
              <a:ea typeface="Arial"/>
              <a:cs typeface="Arial"/>
              <a:sym typeface="Arial"/>
            </a:endParaRPr>
          </a:p>
        </p:txBody>
      </p:sp>
      <p:sp>
        <p:nvSpPr>
          <p:cNvPr id="166" name="Google Shape;166;g24ce4ae927b_0_40"/>
          <p:cNvSpPr txBox="1"/>
          <p:nvPr/>
        </p:nvSpPr>
        <p:spPr>
          <a:xfrm>
            <a:off x="455575" y="1619700"/>
            <a:ext cx="8059500" cy="24627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3700">
                <a:solidFill>
                  <a:srgbClr val="4A4A4A"/>
                </a:solidFill>
                <a:highlight>
                  <a:srgbClr val="FFFFFF"/>
                </a:highlight>
                <a:latin typeface="Lato Black"/>
                <a:ea typeface="Lato Black"/>
                <a:cs typeface="Lato Black"/>
                <a:sym typeface="Lato Black"/>
              </a:rPr>
              <a:t>ISAs are simply accounts for people’s savings or investments where the amount earned within the account is tax-free forever. </a:t>
            </a:r>
            <a:endParaRPr sz="3700">
              <a:latin typeface="Lato Black"/>
              <a:ea typeface="Lato Black"/>
              <a:cs typeface="Lato Black"/>
              <a:sym typeface="La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5c2eba239b_1_1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9</a:t>
            </a:r>
            <a:endParaRPr>
              <a:latin typeface="Lato"/>
              <a:ea typeface="Lato"/>
              <a:cs typeface="Lato"/>
              <a:sym typeface="Lato"/>
            </a:endParaRPr>
          </a:p>
        </p:txBody>
      </p:sp>
      <p:sp>
        <p:nvSpPr>
          <p:cNvPr id="172" name="Google Shape;172;g25c2eba239b_1_14"/>
          <p:cNvSpPr txBox="1"/>
          <p:nvPr>
            <p:ph type="ctrTitle"/>
          </p:nvPr>
        </p:nvSpPr>
        <p:spPr>
          <a:xfrm>
            <a:off x="284175" y="4274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is an ISA?</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73" name="Google Shape;173;g25c2eba239b_1_14"/>
          <p:cNvSpPr txBox="1"/>
          <p:nvPr/>
        </p:nvSpPr>
        <p:spPr>
          <a:xfrm>
            <a:off x="2539000" y="9946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4" name="Google Shape;174;g25c2eba239b_1_14"/>
          <p:cNvSpPr txBox="1"/>
          <p:nvPr/>
        </p:nvSpPr>
        <p:spPr>
          <a:xfrm>
            <a:off x="193475" y="1039950"/>
            <a:ext cx="5993400" cy="144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accent1"/>
                </a:solidFill>
                <a:latin typeface="Lato"/>
                <a:ea typeface="Lato"/>
                <a:cs typeface="Lato"/>
                <a:sym typeface="Lato"/>
                <a:hlinkClick r:id="rId3">
                  <a:extLst>
                    <a:ext uri="{A12FA001-AC4F-418D-AE19-62706E023703}">
                      <ahyp:hlinkClr val="tx"/>
                    </a:ext>
                  </a:extLst>
                </a:hlinkClick>
              </a:rPr>
              <a:t>ISAs explained</a:t>
            </a:r>
            <a:endParaRPr sz="18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Watch the video and respond to the following questions.</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25c2eba239b_1_14"/>
          <p:cNvSpPr/>
          <p:nvPr/>
        </p:nvSpPr>
        <p:spPr>
          <a:xfrm>
            <a:off x="284175" y="2116525"/>
            <a:ext cx="4750800" cy="20991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Questions:</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What</a:t>
            </a:r>
            <a:r>
              <a:rPr lang="en-GB" sz="1800">
                <a:solidFill>
                  <a:schemeClr val="lt1"/>
                </a:solidFill>
                <a:latin typeface="Lato"/>
                <a:ea typeface="Lato"/>
                <a:cs typeface="Lato"/>
                <a:sym typeface="Lato"/>
              </a:rPr>
              <a:t> are ISAs</a:t>
            </a:r>
            <a:r>
              <a:rPr b="0" i="0" lang="en-GB" sz="1800" u="none" cap="none" strike="noStrike">
                <a:solidFill>
                  <a:schemeClr val="lt1"/>
                </a:solidFill>
                <a:latin typeface="Lato"/>
                <a:ea typeface="Lato"/>
                <a:cs typeface="Lato"/>
                <a:sym typeface="Lato"/>
              </a:rPr>
              <a:t>?</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Why </a:t>
            </a:r>
            <a:r>
              <a:rPr lang="en-GB" sz="1800">
                <a:solidFill>
                  <a:schemeClr val="lt1"/>
                </a:solidFill>
                <a:latin typeface="Lato"/>
                <a:ea typeface="Lato"/>
                <a:cs typeface="Lato"/>
                <a:sym typeface="Lato"/>
              </a:rPr>
              <a:t>might </a:t>
            </a:r>
            <a:r>
              <a:rPr b="0" i="0" lang="en-GB" sz="1800" u="none" cap="none" strike="noStrike">
                <a:solidFill>
                  <a:schemeClr val="lt1"/>
                </a:solidFill>
                <a:latin typeface="Lato"/>
                <a:ea typeface="Lato"/>
                <a:cs typeface="Lato"/>
                <a:sym typeface="Lato"/>
              </a:rPr>
              <a:t>ISAs </a:t>
            </a:r>
            <a:r>
              <a:rPr lang="en-GB" sz="1800">
                <a:solidFill>
                  <a:schemeClr val="lt1"/>
                </a:solidFill>
                <a:latin typeface="Lato"/>
                <a:ea typeface="Lato"/>
                <a:cs typeface="Lato"/>
                <a:sym typeface="Lato"/>
              </a:rPr>
              <a:t>be  known as</a:t>
            </a:r>
            <a:r>
              <a:rPr b="0" i="0" lang="en-GB" sz="1800" u="none" cap="none" strike="noStrike">
                <a:solidFill>
                  <a:schemeClr val="lt1"/>
                </a:solidFill>
                <a:latin typeface="Lato"/>
                <a:ea typeface="Lato"/>
                <a:cs typeface="Lato"/>
                <a:sym typeface="Lato"/>
              </a:rPr>
              <a:t> </a:t>
            </a:r>
            <a:r>
              <a:rPr b="1" i="0" lang="en-GB" sz="1800" u="none" cap="none" strike="noStrike">
                <a:solidFill>
                  <a:schemeClr val="lt1"/>
                </a:solidFill>
                <a:latin typeface="Lato"/>
                <a:ea typeface="Lato"/>
                <a:cs typeface="Lato"/>
                <a:sym typeface="Lato"/>
              </a:rPr>
              <a:t>tax wrappers</a:t>
            </a:r>
            <a:r>
              <a:rPr b="0" i="0" lang="en-GB" sz="1800" u="none" cap="none" strike="noStrike">
                <a:solidFill>
                  <a:schemeClr val="lt1"/>
                </a:solidFill>
                <a:latin typeface="Lato"/>
                <a:ea typeface="Lato"/>
                <a:cs typeface="Lato"/>
                <a:sym typeface="Lato"/>
              </a:rPr>
              <a:t>?</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How much is the </a:t>
            </a:r>
            <a:r>
              <a:rPr b="1" i="0" lang="en-GB" sz="1800" u="none" cap="none" strike="noStrike">
                <a:solidFill>
                  <a:schemeClr val="lt1"/>
                </a:solidFill>
                <a:latin typeface="Lato"/>
                <a:ea typeface="Lato"/>
                <a:cs typeface="Lato"/>
                <a:sym typeface="Lato"/>
              </a:rPr>
              <a:t>annual ISA allowance</a:t>
            </a:r>
            <a:r>
              <a:rPr b="0" i="0" lang="en-GB" sz="1800" u="none" cap="none" strike="noStrike">
                <a:solidFill>
                  <a:schemeClr val="lt1"/>
                </a:solidFill>
                <a:latin typeface="Lato"/>
                <a:ea typeface="Lato"/>
                <a:cs typeface="Lato"/>
                <a:sym typeface="Lato"/>
              </a:rPr>
              <a:t>?</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176" name="Google Shape;176;g25c2eba239b_1_14"/>
          <p:cNvSpPr txBox="1"/>
          <p:nvPr/>
        </p:nvSpPr>
        <p:spPr>
          <a:xfrm>
            <a:off x="269675" y="4756375"/>
            <a:ext cx="4387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accent2"/>
                </a:solidFill>
                <a:latin typeface="Lato"/>
                <a:ea typeface="Lato"/>
                <a:cs typeface="Lato"/>
                <a:sym typeface="Lato"/>
              </a:rPr>
              <a:t>Video: </a:t>
            </a:r>
            <a:r>
              <a:rPr lang="en-GB" sz="900" u="sng">
                <a:solidFill>
                  <a:schemeClr val="accent2"/>
                </a:solidFill>
                <a:latin typeface="Lato"/>
                <a:ea typeface="Lato"/>
                <a:cs typeface="Lato"/>
                <a:sym typeface="Lato"/>
                <a:hlinkClick r:id="rId4">
                  <a:extLst>
                    <a:ext uri="{A12FA001-AC4F-418D-AE19-62706E023703}">
                      <ahyp:hlinkClr val="tx"/>
                    </a:ext>
                  </a:extLst>
                </a:hlinkClick>
              </a:rPr>
              <a:t>https://www.youtube.com/watch?v=i_BBsR2atVc</a:t>
            </a:r>
            <a:r>
              <a:rPr lang="en-GB" sz="900">
                <a:solidFill>
                  <a:schemeClr val="accent2"/>
                </a:solidFill>
                <a:latin typeface="Lato"/>
                <a:ea typeface="Lato"/>
                <a:cs typeface="Lato"/>
                <a:sym typeface="Lato"/>
              </a:rPr>
              <a:t> </a:t>
            </a:r>
            <a:endParaRPr sz="900">
              <a:solidFill>
                <a:schemeClr val="accent2"/>
              </a:solidFill>
              <a:latin typeface="Lato"/>
              <a:ea typeface="Lato"/>
              <a:cs typeface="Lato"/>
              <a:sym typeface="Lato"/>
            </a:endParaRPr>
          </a:p>
        </p:txBody>
      </p:sp>
      <p:pic>
        <p:nvPicPr>
          <p:cNvPr descr="What is an ISA? We’ve put together a handy video to help explain what an ISA is, why they’re important and what makes ours different.&#10;&#10;                                                  ⇢ Previous Video: &#10;                                          https://youtu.be/XOkdthoKKVI&#10;&#10;                                                Funding Circle Links:&#10;                       ⇢ BLOG :https://www.fundingcircle.com/blog/&#10;                ⇢ TWITTER : https://twitter.com/FundingCircleUK&#10;         ⇢ INSTAGRAM : https://www.instagram.com/fundingcirc...&#10;     ⇢ FACEBOOK : https://www.facebook.com/FundingCircl...&#10;    ⇢ LINKEDIN : https://www.linkedin.com/company/2422602&#10;&#10;                            Interested in investing?&#10;                            ⇢ https://bit.ly/2TM5ana&#10;&#10;                              Interested in a business loan?&#10;                            ⇢ https://bit.ly/2XPdwK9&#10;&#10;Funding Circle is the leading small business loans platform in the UK, US, Germany and the Netherlands, matching investors with money to lend with businesses looking to fund their next step.&#10;&#10;So whether you’re a business owner who aspires to more, or an investor who wants your money to go further, we believe in you. &#10;You’re the ones we built Funding Circle for.&#10;&#10;                     To find out more visit fundingcircle.com" id="177" name="Google Shape;177;g25c2eba239b_1_14" title="What is an ISA?">
            <a:hlinkClick r:id="rId5"/>
          </p:cNvPr>
          <p:cNvPicPr preferRelativeResize="0"/>
          <p:nvPr/>
        </p:nvPicPr>
        <p:blipFill>
          <a:blip r:embed="rId6">
            <a:alphaModFix/>
          </a:blip>
          <a:stretch>
            <a:fillRect/>
          </a:stretch>
        </p:blipFill>
        <p:spPr>
          <a:xfrm>
            <a:off x="5378900" y="2132175"/>
            <a:ext cx="3448900" cy="2083450"/>
          </a:xfrm>
          <a:prstGeom prst="rect">
            <a:avLst/>
          </a:prstGeom>
          <a:noFill/>
          <a:ln cap="flat" cmpd="sng" w="952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