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7" r:id="rId6"/>
    <p:sldMasterId id="214748366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Lst>
  <p:sldSz cy="5143500" cx="9144000"/>
  <p:notesSz cx="6858000" cy="9144000"/>
  <p:embeddedFontLst>
    <p:embeddedFont>
      <p:font typeface="Lato"/>
      <p:regular r:id="rId36"/>
      <p:bold r:id="rId37"/>
      <p:italic r:id="rId38"/>
      <p:boldItalic r:id="rId39"/>
    </p:embeddedFont>
    <p:embeddedFont>
      <p:font typeface="Lato Light"/>
      <p:regular r:id="rId40"/>
      <p:bold r:id="rId41"/>
      <p:italic r:id="rId42"/>
      <p:boldItalic r:id="rId43"/>
    </p:embeddedFont>
    <p:embeddedFont>
      <p:font typeface="Lato Black"/>
      <p:bold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46" roundtripDataSignature="AMtx7mg1aR5CjgSVotgdfbiEe241UJYt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8CBBBC3-07EE-4684-A32F-5D5B3F4CED7F}">
  <a:tblStyle styleId="{B8CBBBC3-07EE-4684-A32F-5D5B3F4CED7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regular.fntdata"/><Relationship Id="rId20" Type="http://schemas.openxmlformats.org/officeDocument/2006/relationships/slide" Target="slides/slide12.xml"/><Relationship Id="rId42" Type="http://schemas.openxmlformats.org/officeDocument/2006/relationships/font" Target="fonts/LatoLight-italic.fntdata"/><Relationship Id="rId41" Type="http://schemas.openxmlformats.org/officeDocument/2006/relationships/font" Target="fonts/LatoLight-bold.fntdata"/><Relationship Id="rId22" Type="http://schemas.openxmlformats.org/officeDocument/2006/relationships/slide" Target="slides/slide14.xml"/><Relationship Id="rId44" Type="http://schemas.openxmlformats.org/officeDocument/2006/relationships/font" Target="fonts/LatoBlack-bold.fntdata"/><Relationship Id="rId21" Type="http://schemas.openxmlformats.org/officeDocument/2006/relationships/slide" Target="slides/slide13.xml"/><Relationship Id="rId43" Type="http://schemas.openxmlformats.org/officeDocument/2006/relationships/font" Target="fonts/LatoLight-boldItalic.fntdata"/><Relationship Id="rId24" Type="http://schemas.openxmlformats.org/officeDocument/2006/relationships/slide" Target="slides/slide16.xml"/><Relationship Id="rId46" Type="http://customschemas.google.com/relationships/presentationmetadata" Target="metadata"/><Relationship Id="rId23" Type="http://schemas.openxmlformats.org/officeDocument/2006/relationships/slide" Target="slides/slide15.xml"/><Relationship Id="rId45" Type="http://schemas.openxmlformats.org/officeDocument/2006/relationships/font" Target="fonts/LatoBlack-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font" Target="fonts/Lato-bold.fntdata"/><Relationship Id="rId14" Type="http://schemas.openxmlformats.org/officeDocument/2006/relationships/slide" Target="slides/slide6.xml"/><Relationship Id="rId36" Type="http://schemas.openxmlformats.org/officeDocument/2006/relationships/font" Target="fonts/Lato-regular.fntdata"/><Relationship Id="rId17" Type="http://schemas.openxmlformats.org/officeDocument/2006/relationships/slide" Target="slides/slide9.xml"/><Relationship Id="rId39" Type="http://schemas.openxmlformats.org/officeDocument/2006/relationships/font" Target="fonts/Lato-boldItalic.fntdata"/><Relationship Id="rId16" Type="http://schemas.openxmlformats.org/officeDocument/2006/relationships/slide" Target="slides/slide8.xml"/><Relationship Id="rId38" Type="http://schemas.openxmlformats.org/officeDocument/2006/relationships/font" Target="fonts/Lato-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1e7ee27e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251e7ee27e1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Play the video twice. First time- give students a chance to listen. Second time - students watch the clip and answer the questions before they share their responses with the rest of the class.</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The answers for each question are developed on the following slides.</a:t>
            </a:r>
            <a:endParaRPr>
              <a:solidFill>
                <a:schemeClr val="dk1"/>
              </a:solidFill>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51e7ee27e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251e7ee27e1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gets feedback from the students and develops this using the information on the slide.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may be able to draw on their own knowledge too.</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Give </a:t>
            </a:r>
            <a:r>
              <a:rPr lang="en-GB">
                <a:latin typeface="Lato"/>
                <a:ea typeface="Lato"/>
                <a:cs typeface="Lato"/>
                <a:sym typeface="Lato"/>
              </a:rPr>
              <a:t>students</a:t>
            </a:r>
            <a:r>
              <a:rPr lang="en-GB">
                <a:latin typeface="Lato"/>
                <a:ea typeface="Lato"/>
                <a:cs typeface="Lato"/>
                <a:sym typeface="Lato"/>
              </a:rPr>
              <a:t> a chance to add missing detail to their answers.</a:t>
            </a:r>
            <a:endParaRPr>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51e7ee27e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251e7ee27e1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Teacher gets feedback from the students and develops this using the information on the slide. </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Teacher may be able to draw on their own knowledge too.</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Give students a chance to add missing detail to their answers.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51e7ee27e1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251e7ee27e1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Teacher gets feedback from the students and develops this using the information on the slide. </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Teacher may be able to draw on their own knowledge too.</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Give students a chance to add missing detail to their answers.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5646f13885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5646f13885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5646f1388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25646f13885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51e7ee27e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251e7ee27e1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spcBef>
                <a:spcPts val="0"/>
              </a:spcBef>
              <a:spcAft>
                <a:spcPts val="0"/>
              </a:spcAft>
              <a:buSzPts val="1100"/>
              <a:buNone/>
            </a:pPr>
            <a:r>
              <a:rPr lang="en-GB">
                <a:solidFill>
                  <a:schemeClr val="dk1"/>
                </a:solidFill>
                <a:latin typeface="Lato"/>
                <a:ea typeface="Lato"/>
                <a:cs typeface="Lato"/>
                <a:sym typeface="Lato"/>
              </a:rPr>
              <a:t>Read ‘state pensions’ together as a class and then allow students to work in pairs to read about the other types of pension.</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6112d27af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26112d27afd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spcBef>
                <a:spcPts val="0"/>
              </a:spcBef>
              <a:spcAft>
                <a:spcPts val="0"/>
              </a:spcAft>
              <a:buSzPts val="1100"/>
              <a:buNone/>
            </a:pPr>
            <a:r>
              <a:rPr lang="en-GB">
                <a:latin typeface="Lato"/>
                <a:ea typeface="Lato"/>
                <a:cs typeface="Lato"/>
                <a:sym typeface="Lato"/>
              </a:rPr>
              <a:t>Read the case study as a class and then give students time to draw out the key factors that need to be considered - these are highlighted on the next slide.</a:t>
            </a:r>
            <a:endParaRPr>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latin typeface="Lato"/>
                <a:ea typeface="Lato"/>
                <a:cs typeface="Lato"/>
                <a:sym typeface="Lato"/>
              </a:rPr>
              <a:t>Give students further time to refer to their notes from the previous activity to suggest which pension options might be best for the case study.</a:t>
            </a:r>
            <a:endParaRPr>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754377a68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2754377a685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spcBef>
                <a:spcPts val="0"/>
              </a:spcBef>
              <a:spcAft>
                <a:spcPts val="0"/>
              </a:spcAft>
              <a:buSzPts val="1100"/>
              <a:buNone/>
            </a:pPr>
            <a:r>
              <a:rPr lang="en-GB">
                <a:latin typeface="Lato"/>
                <a:ea typeface="Lato"/>
                <a:cs typeface="Lato"/>
                <a:sym typeface="Lato"/>
              </a:rPr>
              <a:t>Use prompt questions to draw out why these factors are significant?</a:t>
            </a:r>
            <a:endParaRPr>
              <a:latin typeface="Lato"/>
              <a:ea typeface="Lato"/>
              <a:cs typeface="Lato"/>
              <a:sym typeface="Lato"/>
            </a:endParaRPr>
          </a:p>
          <a:p>
            <a:pPr indent="0" lvl="0" marL="0" rtl="0" algn="l">
              <a:spcBef>
                <a:spcPts val="0"/>
              </a:spcBef>
              <a:spcAft>
                <a:spcPts val="0"/>
              </a:spcAft>
              <a:buSzPts val="1100"/>
              <a:buNone/>
            </a:pPr>
            <a:r>
              <a:rPr lang="en-GB">
                <a:latin typeface="Lato"/>
                <a:ea typeface="Lato"/>
                <a:cs typeface="Lato"/>
                <a:sym typeface="Lato"/>
              </a:rPr>
              <a:t>What are the pension options for someone who is self-employed?</a:t>
            </a:r>
            <a:endParaRPr>
              <a:latin typeface="Lato"/>
              <a:ea typeface="Lato"/>
              <a:cs typeface="Lato"/>
              <a:sym typeface="Lato"/>
            </a:endParaRPr>
          </a:p>
          <a:p>
            <a:pPr indent="0" lvl="0" marL="0" rtl="0" algn="l">
              <a:spcBef>
                <a:spcPts val="0"/>
              </a:spcBef>
              <a:spcAft>
                <a:spcPts val="0"/>
              </a:spcAft>
              <a:buSzPts val="1100"/>
              <a:buNone/>
            </a:pPr>
            <a:r>
              <a:rPr lang="en-GB">
                <a:latin typeface="Lato"/>
                <a:ea typeface="Lato"/>
                <a:cs typeface="Lato"/>
                <a:sym typeface="Lato"/>
              </a:rPr>
              <a:t>What other gaps might people have in the work history?</a:t>
            </a:r>
            <a:endParaRPr>
              <a:latin typeface="Lato"/>
              <a:ea typeface="Lato"/>
              <a:cs typeface="Lato"/>
              <a:sym typeface="Lato"/>
            </a:endParaRPr>
          </a:p>
          <a:p>
            <a:pPr indent="0" lvl="0" marL="0" rtl="0" algn="l">
              <a:spcBef>
                <a:spcPts val="0"/>
              </a:spcBef>
              <a:spcAft>
                <a:spcPts val="0"/>
              </a:spcAft>
              <a:buSzPts val="1100"/>
              <a:buNone/>
            </a:pPr>
            <a:r>
              <a:rPr lang="en-GB">
                <a:latin typeface="Lato"/>
                <a:ea typeface="Lato"/>
                <a:cs typeface="Lato"/>
                <a:sym typeface="Lato"/>
              </a:rPr>
              <a:t>Is ten years enough time to be able to receive a pension?</a:t>
            </a:r>
            <a:endParaRPr>
              <a:latin typeface="Lato"/>
              <a:ea typeface="Lato"/>
              <a:cs typeface="Lato"/>
              <a:sym typeface="Lato"/>
            </a:endParaRPr>
          </a:p>
          <a:p>
            <a:pPr indent="0" lvl="0" marL="0" rtl="0" algn="l">
              <a:spcBef>
                <a:spcPts val="0"/>
              </a:spcBef>
              <a:spcAft>
                <a:spcPts val="0"/>
              </a:spcAft>
              <a:buSzPts val="1100"/>
              <a:buNone/>
            </a:pPr>
            <a:r>
              <a:rPr lang="en-GB">
                <a:latin typeface="Lato"/>
                <a:ea typeface="Lato"/>
                <a:cs typeface="Lato"/>
                <a:sym typeface="Lato"/>
              </a:rPr>
              <a:t>What are the implications of having a family? - consider lifestyle like holidays or being able to support grandchildren</a:t>
            </a:r>
            <a:endParaRPr>
              <a:latin typeface="Lato"/>
              <a:ea typeface="Lato"/>
              <a:cs typeface="Lato"/>
              <a:sym typeface="Lato"/>
            </a:endParaRPr>
          </a:p>
          <a:p>
            <a:pPr indent="0" lvl="0" marL="0" rtl="0" algn="l">
              <a:spcBef>
                <a:spcPts val="0"/>
              </a:spcBef>
              <a:spcAft>
                <a:spcPts val="0"/>
              </a:spcAft>
              <a:buSzPts val="1100"/>
              <a:buNone/>
            </a:pPr>
            <a:r>
              <a:rPr lang="en-GB">
                <a:latin typeface="Lato"/>
                <a:ea typeface="Lato"/>
                <a:cs typeface="Lato"/>
                <a:sym typeface="Lato"/>
              </a:rPr>
              <a:t>Is a pension an investment? </a:t>
            </a:r>
            <a:endParaRPr>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7441f0fca3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27441f0fca3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6112d27af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g26112d27afd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6112d27afd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26112d27afd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55e766358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255e766358e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Students work in pairs, using  what they have learnt about pensions and how they work to try to come up with as many different benefits of having a pension as they can. </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explanation</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Draw on the point that people do have the choice to opt out, inviting students to suggest reasons people might make this decision and the impact of this decision.</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latin typeface="Lato"/>
              <a:ea typeface="Lato"/>
              <a:cs typeface="Lato"/>
              <a:sym typeface="La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56d6da368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256d6da3682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a:t>
            </a:r>
            <a:r>
              <a:rPr b="1" lang="en-GB">
                <a:latin typeface="Lato"/>
                <a:ea typeface="Lato"/>
                <a:cs typeface="Lato"/>
                <a:sym typeface="Lato"/>
              </a:rPr>
              <a:t>delivery</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goes </a:t>
            </a:r>
            <a:r>
              <a:rPr lang="en-GB">
                <a:latin typeface="Lato"/>
                <a:ea typeface="Lato"/>
                <a:cs typeface="Lato"/>
                <a:sym typeface="Lato"/>
              </a:rPr>
              <a:t>through</a:t>
            </a:r>
            <a:r>
              <a:rPr lang="en-GB">
                <a:latin typeface="Lato"/>
                <a:ea typeface="Lato"/>
                <a:cs typeface="Lato"/>
                <a:sym typeface="Lato"/>
              </a:rPr>
              <a:t> benefits on the slide and any others students may have introduced (some more able students might identify that currently the government does not have enough money to pay into pensions and this alleviates this pressure, if individuals have a pension pot).</a:t>
            </a:r>
            <a:endParaRPr>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e5ed41b60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1e5ed41b60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00"/>
              <a:buFont typeface="Arial"/>
              <a:buNone/>
            </a:pPr>
            <a:r>
              <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575e96a1fb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1575e96a1fb_0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a:t>
            </a:r>
            <a:r>
              <a:rPr b="1" lang="en-GB">
                <a:latin typeface="Lato"/>
                <a:ea typeface="Lato"/>
                <a:cs typeface="Lato"/>
                <a:sym typeface="Lato"/>
              </a:rPr>
              <a:t>delivery</a:t>
            </a:r>
            <a:r>
              <a:rPr b="1" lang="en-GB">
                <a:latin typeface="Lato"/>
                <a:ea typeface="Lato"/>
                <a:cs typeface="Lato"/>
                <a:sym typeface="Lato"/>
              </a:rPr>
              <a:t>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Students have an opportunity to ask further questions (time depending). Teachers can signpost other resources for further information.</a:t>
            </a:r>
            <a:endParaRPr>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16cb5d41b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216cb5d41b1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575e96a1fb_0_3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1575e96a1fb_0_3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466ef7c9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g1466ef7c9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32c63cc0bd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132c63cc0b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646f13885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5646f13885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7441f0fca3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27441f0fca3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7441f0fca3_0_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g27441f0fca3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441f0fc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7441f0fc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Use prompt questions </a:t>
            </a:r>
            <a:endParaRPr>
              <a:solidFill>
                <a:schemeClr val="dk1"/>
              </a:solidFill>
              <a:latin typeface="Lato"/>
              <a:ea typeface="Lato"/>
              <a:cs typeface="Lato"/>
              <a:sym typeface="Lato"/>
            </a:endParaRPr>
          </a:p>
          <a:p>
            <a:pPr indent="0" lvl="0" marL="0" rtl="0" algn="l">
              <a:spcBef>
                <a:spcPts val="0"/>
              </a:spcBef>
              <a:spcAft>
                <a:spcPts val="0"/>
              </a:spcAft>
              <a:buNone/>
            </a:pPr>
            <a:r>
              <a:rPr lang="en-GB">
                <a:solidFill>
                  <a:schemeClr val="dk1"/>
                </a:solidFill>
                <a:latin typeface="Lato"/>
                <a:ea typeface="Lato"/>
                <a:cs typeface="Lato"/>
                <a:sym typeface="Lato"/>
              </a:rPr>
              <a:t>Do these figures surprise you? Do you think it’s fair? What is meant by ‘public spending’?</a:t>
            </a:r>
            <a:endParaRPr>
              <a:solidFill>
                <a:schemeClr val="dk1"/>
              </a:solidFill>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7441f0fca3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7441f0fca3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explanation </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Highlight to students that these deductions benefit society as a whole regardless of their income whereas other deductions  such as pensions and student loan can be considered as individual investments.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pic>
        <p:nvPicPr>
          <p:cNvPr id="8" name="Google Shape;8;p26"/>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p26"/>
          <p:cNvPicPr preferRelativeResize="0"/>
          <p:nvPr/>
        </p:nvPicPr>
        <p:blipFill rotWithShape="1">
          <a:blip r:embed="rId3">
            <a:alphaModFix/>
          </a:blip>
          <a:srcRect b="-2277" l="-4222" r="-3757" t="-2440"/>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46" name="Shape 46"/>
        <p:cNvGrpSpPr/>
        <p:nvPr/>
      </p:nvGrpSpPr>
      <p:grpSpPr>
        <a:xfrm>
          <a:off x="0" y="0"/>
          <a:ext cx="0" cy="0"/>
          <a:chOff x="0" y="0"/>
          <a:chExt cx="0" cy="0"/>
        </a:xfrm>
      </p:grpSpPr>
      <p:sp>
        <p:nvSpPr>
          <p:cNvPr id="47" name="Google Shape;47;g139b5aa61ea_0_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48" name="Google Shape;48;g139b5aa61ea_0_65"/>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49" name="Google Shape;49;g139b5aa61ea_0_65"/>
          <p:cNvPicPr preferRelativeResize="0"/>
          <p:nvPr/>
        </p:nvPicPr>
        <p:blipFill rotWithShape="1">
          <a:blip r:embed="rId3">
            <a:alphaModFix/>
          </a:blip>
          <a:srcRect b="-2279" l="-4222" r="-3757" t="-2440"/>
          <a:stretch/>
        </p:blipFill>
        <p:spPr>
          <a:xfrm rot="-5400000">
            <a:off x="7182681" y="3219806"/>
            <a:ext cx="2039601" cy="1978026"/>
          </a:xfrm>
          <a:prstGeom prst="rect">
            <a:avLst/>
          </a:prstGeom>
          <a:noFill/>
          <a:ln>
            <a:noFill/>
          </a:ln>
        </p:spPr>
      </p:pic>
      <p:sp>
        <p:nvSpPr>
          <p:cNvPr id="50" name="Google Shape;50;g139b5aa61ea_0_65"/>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1" name="Google Shape;51;g139b5aa61ea_0_65"/>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52" name="Shape 52"/>
        <p:cNvGrpSpPr/>
        <p:nvPr/>
      </p:nvGrpSpPr>
      <p:grpSpPr>
        <a:xfrm>
          <a:off x="0" y="0"/>
          <a:ext cx="0" cy="0"/>
          <a:chOff x="0" y="0"/>
          <a:chExt cx="0" cy="0"/>
        </a:xfrm>
      </p:grpSpPr>
      <p:pic>
        <p:nvPicPr>
          <p:cNvPr id="53" name="Google Shape;53;g139b5aa61ea_0_71"/>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54" name="Google Shape;54;g139b5aa61ea_0_7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5" name="Google Shape;55;g139b5aa61ea_0_7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g139b5aa61ea_0_71"/>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57" name="Shape 57"/>
        <p:cNvGrpSpPr/>
        <p:nvPr/>
      </p:nvGrpSpPr>
      <p:grpSpPr>
        <a:xfrm>
          <a:off x="0" y="0"/>
          <a:ext cx="0" cy="0"/>
          <a:chOff x="0" y="0"/>
          <a:chExt cx="0" cy="0"/>
        </a:xfrm>
      </p:grpSpPr>
      <p:pic>
        <p:nvPicPr>
          <p:cNvPr id="58" name="Google Shape;58;g139b5aa61ea_0_76"/>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59" name="Google Shape;59;g139b5aa61ea_0_7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0" name="Google Shape;60;g139b5aa61ea_0_7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g139b5aa61ea_0_76"/>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62" name="Shape 62"/>
        <p:cNvGrpSpPr/>
        <p:nvPr/>
      </p:nvGrpSpPr>
      <p:grpSpPr>
        <a:xfrm>
          <a:off x="0" y="0"/>
          <a:ext cx="0" cy="0"/>
          <a:chOff x="0" y="0"/>
          <a:chExt cx="0" cy="0"/>
        </a:xfrm>
      </p:grpSpPr>
      <p:sp>
        <p:nvSpPr>
          <p:cNvPr id="63" name="Google Shape;63;g139b5aa61ea_0_81"/>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64" name="Google Shape;64;g139b5aa61ea_0_81"/>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65" name="Google Shape;65;g139b5aa61ea_0_8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6" name="Google Shape;66;g139b5aa61ea_0_8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7" name="Google Shape;67;g139b5aa61ea_0_81"/>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68" name="Shape 68"/>
        <p:cNvGrpSpPr/>
        <p:nvPr/>
      </p:nvGrpSpPr>
      <p:grpSpPr>
        <a:xfrm>
          <a:off x="0" y="0"/>
          <a:ext cx="0" cy="0"/>
          <a:chOff x="0" y="0"/>
          <a:chExt cx="0" cy="0"/>
        </a:xfrm>
      </p:grpSpPr>
      <p:pic>
        <p:nvPicPr>
          <p:cNvPr id="69" name="Google Shape;69;g139b5aa61ea_0_87"/>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70" name="Google Shape;70;g139b5aa61ea_0_8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1" name="Google Shape;71;g139b5aa61ea_0_8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g139b5aa61ea_0_8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73" name="Shape 73"/>
        <p:cNvGrpSpPr/>
        <p:nvPr/>
      </p:nvGrpSpPr>
      <p:grpSpPr>
        <a:xfrm>
          <a:off x="0" y="0"/>
          <a:ext cx="0" cy="0"/>
          <a:chOff x="0" y="0"/>
          <a:chExt cx="0" cy="0"/>
        </a:xfrm>
      </p:grpSpPr>
      <p:pic>
        <p:nvPicPr>
          <p:cNvPr id="74" name="Google Shape;74;g139b5aa61ea_0_97"/>
          <p:cNvPicPr preferRelativeResize="0"/>
          <p:nvPr/>
        </p:nvPicPr>
        <p:blipFill rotWithShape="1">
          <a:blip r:embed="rId2">
            <a:alphaModFix/>
          </a:blip>
          <a:srcRect b="-8414" l="-5675" r="-7635" t="-10644"/>
          <a:stretch/>
        </p:blipFill>
        <p:spPr>
          <a:xfrm>
            <a:off x="8069450" y="4311925"/>
            <a:ext cx="835000" cy="650200"/>
          </a:xfrm>
          <a:prstGeom prst="rect">
            <a:avLst/>
          </a:prstGeom>
          <a:noFill/>
          <a:ln>
            <a:noFill/>
          </a:ln>
        </p:spPr>
      </p:pic>
      <p:sp>
        <p:nvSpPr>
          <p:cNvPr id="75" name="Google Shape;75;g139b5aa61ea_0_9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6" name="Google Shape;76;g139b5aa61ea_0_9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77" name="Shape 77"/>
        <p:cNvGrpSpPr/>
        <p:nvPr/>
      </p:nvGrpSpPr>
      <p:grpSpPr>
        <a:xfrm>
          <a:off x="0" y="0"/>
          <a:ext cx="0" cy="0"/>
          <a:chOff x="0" y="0"/>
          <a:chExt cx="0" cy="0"/>
        </a:xfrm>
      </p:grpSpPr>
      <p:sp>
        <p:nvSpPr>
          <p:cNvPr id="78" name="Google Shape;78;g139b5aa61ea_0_10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 name="Google Shape;79;g139b5aa61ea_0_101"/>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80" name="Google Shape;80;g139b5aa61ea_0_10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1" name="Google Shape;81;g139b5aa61ea_0_10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82" name="Shape 82"/>
        <p:cNvGrpSpPr/>
        <p:nvPr/>
      </p:nvGrpSpPr>
      <p:grpSpPr>
        <a:xfrm>
          <a:off x="0" y="0"/>
          <a:ext cx="0" cy="0"/>
          <a:chOff x="0" y="0"/>
          <a:chExt cx="0" cy="0"/>
        </a:xfrm>
      </p:grpSpPr>
      <p:sp>
        <p:nvSpPr>
          <p:cNvPr id="83" name="Google Shape;83;g139b5aa61ea_0_106"/>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84" name="Google Shape;84;g139b5aa61ea_0_10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87" name="Shape 87"/>
        <p:cNvGrpSpPr/>
        <p:nvPr/>
      </p:nvGrpSpPr>
      <p:grpSpPr>
        <a:xfrm>
          <a:off x="0" y="0"/>
          <a:ext cx="0" cy="0"/>
          <a:chOff x="0" y="0"/>
          <a:chExt cx="0" cy="0"/>
        </a:xfrm>
      </p:grpSpPr>
      <p:pic>
        <p:nvPicPr>
          <p:cNvPr id="88" name="Google Shape;88;g27441f0fca3_0_122"/>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89" name="Google Shape;89;g27441f0fca3_0_122"/>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spTree>
      <p:nvGrpSpPr>
        <p:cNvPr id="90" name="Shape 90"/>
        <p:cNvGrpSpPr/>
        <p:nvPr/>
      </p:nvGrpSpPr>
      <p:grpSpPr>
        <a:xfrm>
          <a:off x="0" y="0"/>
          <a:ext cx="0" cy="0"/>
          <a:chOff x="0" y="0"/>
          <a:chExt cx="0" cy="0"/>
        </a:xfrm>
      </p:grpSpPr>
      <p:pic>
        <p:nvPicPr>
          <p:cNvPr id="91" name="Google Shape;91;g27441f0fca3_0_12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92" name="Google Shape;92;g27441f0fca3_0_12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3" name="Google Shape;93;g27441f0fca3_0_125"/>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1pPr>
            <a:lvl2pPr indent="0" lvl="1"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2pPr>
            <a:lvl3pPr indent="0" lvl="2"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3pPr>
            <a:lvl4pPr indent="0" lvl="3"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4pPr>
            <a:lvl5pPr indent="0" lvl="4"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5pPr>
            <a:lvl6pPr indent="0" lvl="5"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6pPr>
            <a:lvl7pPr indent="0" lvl="6"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7pPr>
            <a:lvl8pPr indent="0" lvl="7"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8pPr>
            <a:lvl9pPr indent="0" lvl="8"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0" name="Shape 10"/>
        <p:cNvGrpSpPr/>
        <p:nvPr/>
      </p:nvGrpSpPr>
      <p:grpSpPr>
        <a:xfrm>
          <a:off x="0" y="0"/>
          <a:ext cx="0" cy="0"/>
          <a:chOff x="0" y="0"/>
          <a:chExt cx="0" cy="0"/>
        </a:xfrm>
      </p:grpSpPr>
      <p:pic>
        <p:nvPicPr>
          <p:cNvPr id="11" name="Google Shape;11;p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p28"/>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p2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spTree>
      <p:nvGrpSpPr>
        <p:cNvPr id="94" name="Shape 94"/>
        <p:cNvGrpSpPr/>
        <p:nvPr/>
      </p:nvGrpSpPr>
      <p:grpSpPr>
        <a:xfrm>
          <a:off x="0" y="0"/>
          <a:ext cx="0" cy="0"/>
          <a:chOff x="0" y="0"/>
          <a:chExt cx="0" cy="0"/>
        </a:xfrm>
      </p:grpSpPr>
      <p:pic>
        <p:nvPicPr>
          <p:cNvPr id="95" name="Google Shape;95;g27441f0fca3_0_1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96" name="Google Shape;96;g27441f0fca3_0_12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7" name="Google Shape;97;g27441f0fca3_0_129"/>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spTree>
      <p:nvGrpSpPr>
        <p:cNvPr id="98" name="Shape 98"/>
        <p:cNvGrpSpPr/>
        <p:nvPr/>
      </p:nvGrpSpPr>
      <p:grpSpPr>
        <a:xfrm>
          <a:off x="0" y="0"/>
          <a:ext cx="0" cy="0"/>
          <a:chOff x="0" y="0"/>
          <a:chExt cx="0" cy="0"/>
        </a:xfrm>
      </p:grpSpPr>
      <p:pic>
        <p:nvPicPr>
          <p:cNvPr id="99" name="Google Shape;99;g27441f0fca3_0_133"/>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00" name="Google Shape;100;g27441f0fca3_0_13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1" name="Google Shape;101;g27441f0fca3_0_133"/>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spTree>
      <p:nvGrpSpPr>
        <p:cNvPr id="102" name="Shape 102"/>
        <p:cNvGrpSpPr/>
        <p:nvPr/>
      </p:nvGrpSpPr>
      <p:grpSpPr>
        <a:xfrm>
          <a:off x="0" y="0"/>
          <a:ext cx="0" cy="0"/>
          <a:chOff x="0" y="0"/>
          <a:chExt cx="0" cy="0"/>
        </a:xfrm>
      </p:grpSpPr>
      <p:pic>
        <p:nvPicPr>
          <p:cNvPr id="103" name="Google Shape;103;g27441f0fca3_0_13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04" name="Google Shape;104;g27441f0fca3_0_13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5" name="Google Shape;105;g27441f0fca3_0_137"/>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p:cSld name="TITLE_ONLY_1_1">
    <p:spTree>
      <p:nvGrpSpPr>
        <p:cNvPr id="106" name="Shape 106"/>
        <p:cNvGrpSpPr/>
        <p:nvPr/>
      </p:nvGrpSpPr>
      <p:grpSpPr>
        <a:xfrm>
          <a:off x="0" y="0"/>
          <a:ext cx="0" cy="0"/>
          <a:chOff x="0" y="0"/>
          <a:chExt cx="0" cy="0"/>
        </a:xfrm>
      </p:grpSpPr>
      <p:sp>
        <p:nvSpPr>
          <p:cNvPr id="107" name="Google Shape;107;g27441f0fca3_0_141"/>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8" name="Google Shape;108;g27441f0fca3_0_14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09" name="Shape 109"/>
        <p:cNvGrpSpPr/>
        <p:nvPr/>
      </p:nvGrpSpPr>
      <p:grpSpPr>
        <a:xfrm>
          <a:off x="0" y="0"/>
          <a:ext cx="0" cy="0"/>
          <a:chOff x="0" y="0"/>
          <a:chExt cx="0" cy="0"/>
        </a:xfrm>
      </p:grpSpPr>
      <p:sp>
        <p:nvSpPr>
          <p:cNvPr id="110" name="Google Shape;110;g27441f0fca3_0_14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g27441f0fca3_0_14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2" name="Google Shape;112;g27441f0fca3_0_144"/>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bg>
      <p:bgPr>
        <a:solidFill>
          <a:schemeClr val="lt1"/>
        </a:solidFill>
      </p:bgPr>
    </p:bg>
    <p:spTree>
      <p:nvGrpSpPr>
        <p:cNvPr id="113" name="Shape 113"/>
        <p:cNvGrpSpPr/>
        <p:nvPr/>
      </p:nvGrpSpPr>
      <p:grpSpPr>
        <a:xfrm>
          <a:off x="0" y="0"/>
          <a:ext cx="0" cy="0"/>
          <a:chOff x="0" y="0"/>
          <a:chExt cx="0" cy="0"/>
        </a:xfrm>
      </p:grpSpPr>
      <p:sp>
        <p:nvSpPr>
          <p:cNvPr id="114" name="Google Shape;114;g27441f0fca3_0_148"/>
          <p:cNvSpPr/>
          <p:nvPr/>
        </p:nvSpPr>
        <p:spPr>
          <a:xfrm>
            <a:off x="0" y="0"/>
            <a:ext cx="9144000" cy="1015500"/>
          </a:xfrm>
          <a:prstGeom prst="rect">
            <a:avLst/>
          </a:prstGeom>
          <a:solidFill>
            <a:srgbClr val="054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5" name="Google Shape;115;g27441f0fca3_0_148"/>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16" name="Google Shape;116;g27441f0fca3_0_148"/>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7" name="Google Shape;117;g27441f0fca3_0_14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2">
  <p:cSld name="TITLE_ONLY_2">
    <p:spTree>
      <p:nvGrpSpPr>
        <p:cNvPr id="118" name="Shape 118"/>
        <p:cNvGrpSpPr/>
        <p:nvPr/>
      </p:nvGrpSpPr>
      <p:grpSpPr>
        <a:xfrm>
          <a:off x="0" y="0"/>
          <a:ext cx="0" cy="0"/>
          <a:chOff x="0" y="0"/>
          <a:chExt cx="0" cy="0"/>
        </a:xfrm>
      </p:grpSpPr>
      <p:sp>
        <p:nvSpPr>
          <p:cNvPr id="119" name="Google Shape;119;g27441f0fca3_0_15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20" name="Google Shape;120;g27441f0fca3_0_15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spTree>
      <p:nvGrpSpPr>
        <p:cNvPr id="121" name="Shape 121"/>
        <p:cNvGrpSpPr/>
        <p:nvPr/>
      </p:nvGrpSpPr>
      <p:grpSpPr>
        <a:xfrm>
          <a:off x="0" y="0"/>
          <a:ext cx="0" cy="0"/>
          <a:chOff x="0" y="0"/>
          <a:chExt cx="0" cy="0"/>
        </a:xfrm>
      </p:grpSpPr>
      <p:pic>
        <p:nvPicPr>
          <p:cNvPr id="122" name="Google Shape;122;g27441f0fca3_0_15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4" name="Shape 14"/>
        <p:cNvGrpSpPr/>
        <p:nvPr/>
      </p:nvGrpSpPr>
      <p:grpSpPr>
        <a:xfrm>
          <a:off x="0" y="0"/>
          <a:ext cx="0" cy="0"/>
          <a:chOff x="0" y="0"/>
          <a:chExt cx="0" cy="0"/>
        </a:xfrm>
      </p:grpSpPr>
      <p:pic>
        <p:nvPicPr>
          <p:cNvPr id="15" name="Google Shape;15;p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p29"/>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p2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8" name="Shape 18"/>
        <p:cNvGrpSpPr/>
        <p:nvPr/>
      </p:nvGrpSpPr>
      <p:grpSpPr>
        <a:xfrm>
          <a:off x="0" y="0"/>
          <a:ext cx="0" cy="0"/>
          <a:chOff x="0" y="0"/>
          <a:chExt cx="0" cy="0"/>
        </a:xfrm>
      </p:grpSpPr>
      <p:pic>
        <p:nvPicPr>
          <p:cNvPr id="19" name="Google Shape;19;p3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 name="Google Shape;20;p3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 name="Google Shape;21;p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2" name="Shape 22"/>
        <p:cNvGrpSpPr/>
        <p:nvPr/>
      </p:nvGrpSpPr>
      <p:grpSpPr>
        <a:xfrm>
          <a:off x="0" y="0"/>
          <a:ext cx="0" cy="0"/>
          <a:chOff x="0" y="0"/>
          <a:chExt cx="0" cy="0"/>
        </a:xfrm>
      </p:grpSpPr>
      <p:sp>
        <p:nvSpPr>
          <p:cNvPr id="23" name="Google Shape;23;p3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31"/>
          <p:cNvPicPr preferRelativeResize="0"/>
          <p:nvPr/>
        </p:nvPicPr>
        <p:blipFill rotWithShape="1">
          <a:blip r:embed="rId2">
            <a:alphaModFix/>
          </a:blip>
          <a:srcRect b="0" l="0" r="0" t="0"/>
          <a:stretch/>
        </p:blipFill>
        <p:spPr>
          <a:xfrm>
            <a:off x="8050064" y="4271275"/>
            <a:ext cx="792833" cy="585406"/>
          </a:xfrm>
          <a:prstGeom prst="rect">
            <a:avLst/>
          </a:prstGeom>
          <a:noFill/>
          <a:ln>
            <a:noFill/>
          </a:ln>
        </p:spPr>
      </p:pic>
      <p:sp>
        <p:nvSpPr>
          <p:cNvPr id="25" name="Google Shape;25;p31"/>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6" name="Google Shape;26;p3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7" name="Shape 27"/>
        <p:cNvGrpSpPr/>
        <p:nvPr/>
      </p:nvGrpSpPr>
      <p:grpSpPr>
        <a:xfrm>
          <a:off x="0" y="0"/>
          <a:ext cx="0" cy="0"/>
          <a:chOff x="0" y="0"/>
          <a:chExt cx="0" cy="0"/>
        </a:xfrm>
      </p:grpSpPr>
      <p:pic>
        <p:nvPicPr>
          <p:cNvPr id="28" name="Google Shape;28;p3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9" name="Google Shape;29;p30"/>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0" name="Google Shape;30;p3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31" name="Shape 31"/>
        <p:cNvGrpSpPr/>
        <p:nvPr/>
      </p:nvGrpSpPr>
      <p:grpSpPr>
        <a:xfrm>
          <a:off x="0" y="0"/>
          <a:ext cx="0" cy="0"/>
          <a:chOff x="0" y="0"/>
          <a:chExt cx="0" cy="0"/>
        </a:xfrm>
      </p:grpSpPr>
      <p:pic>
        <p:nvPicPr>
          <p:cNvPr id="32" name="Google Shape;32;p2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3" name="Google Shape;33;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4" name="Shape 34"/>
        <p:cNvGrpSpPr/>
        <p:nvPr/>
      </p:nvGrpSpPr>
      <p:grpSpPr>
        <a:xfrm>
          <a:off x="0" y="0"/>
          <a:ext cx="0" cy="0"/>
          <a:chOff x="0" y="0"/>
          <a:chExt cx="0" cy="0"/>
        </a:xfrm>
      </p:grpSpPr>
      <p:sp>
        <p:nvSpPr>
          <p:cNvPr id="35" name="Google Shape;35;g14b5d431ea2_0_1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 name="Google Shape;36;g14b5d431ea2_0_117"/>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37" name="Google Shape;37;g14b5d431ea2_0_11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8" name="Google Shape;38;g14b5d431ea2_0_11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41" name="Shape 41"/>
        <p:cNvGrpSpPr/>
        <p:nvPr/>
      </p:nvGrpSpPr>
      <p:grpSpPr>
        <a:xfrm>
          <a:off x="0" y="0"/>
          <a:ext cx="0" cy="0"/>
          <a:chOff x="0" y="0"/>
          <a:chExt cx="0" cy="0"/>
        </a:xfrm>
      </p:grpSpPr>
      <p:sp>
        <p:nvSpPr>
          <p:cNvPr id="42" name="Google Shape;42;g139b5aa61ea_0_9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 name="Google Shape;43;g139b5aa61ea_0_92"/>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44" name="Google Shape;44;g139b5aa61ea_0_9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45" name="Google Shape;45;g139b5aa61ea_0_9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0" Type="http://schemas.openxmlformats.org/officeDocument/2006/relationships/theme" Target="../theme/theme1.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theme" Target="../theme/theme2.xml"/><Relationship Id="rId10" Type="http://schemas.openxmlformats.org/officeDocument/2006/relationships/slideLayout" Target="../slideLayouts/slideLayout27.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9" name="Shape 39"/>
        <p:cNvGrpSpPr/>
        <p:nvPr/>
      </p:nvGrpSpPr>
      <p:grpSpPr>
        <a:xfrm>
          <a:off x="0" y="0"/>
          <a:ext cx="0" cy="0"/>
          <a:chOff x="0" y="0"/>
          <a:chExt cx="0" cy="0"/>
        </a:xfrm>
      </p:grpSpPr>
      <p:sp>
        <p:nvSpPr>
          <p:cNvPr id="40" name="Google Shape;40;g139b5aa61ea_0_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543B3"/>
        </a:solidFill>
      </p:bgPr>
    </p:bg>
    <p:spTree>
      <p:nvGrpSpPr>
        <p:cNvPr id="85" name="Shape 85"/>
        <p:cNvGrpSpPr/>
        <p:nvPr/>
      </p:nvGrpSpPr>
      <p:grpSpPr>
        <a:xfrm>
          <a:off x="0" y="0"/>
          <a:ext cx="0" cy="0"/>
          <a:chOff x="0" y="0"/>
          <a:chExt cx="0" cy="0"/>
        </a:xfrm>
      </p:grpSpPr>
      <p:sp>
        <p:nvSpPr>
          <p:cNvPr id="86" name="Google Shape;86;g27441f0fca3_0_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www.youtube.com/watch?v=AFVYSwKWwKo" TargetMode="External"/><Relationship Id="rId4" Type="http://schemas.openxmlformats.org/officeDocument/2006/relationships/image" Target="../media/image15.jpg"/><Relationship Id="rId5" Type="http://schemas.openxmlformats.org/officeDocument/2006/relationships/hyperlink" Target="https://www.youtube.com/watch?v=AFVYSwKWwK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hyperlink" Target="https://www.moneyhelper.org.uk/en/pensions-and-retirement/pensions-basics/why-save-into-a-pensio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www.moneyhelper.org.uk/en/pensions-and-retirement/pension-wise" TargetMode="External"/><Relationship Id="rId4" Type="http://schemas.openxmlformats.org/officeDocument/2006/relationships/hyperlink" Target="https://www.citizensadvice.org.uk/debt-and-money/pensions/types-of-pension/workplace-pensions/" TargetMode="External"/><Relationship Id="rId5" Type="http://schemas.openxmlformats.org/officeDocument/2006/relationships/image" Target="../media/image28.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hyperlink" Target="https://www.gov.uk/new-state-pensi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moneyandpensionsservice.org.uk/" TargetMode="External"/><Relationship Id="rId4" Type="http://schemas.openxmlformats.org/officeDocument/2006/relationships/hyperlink" Target="https://moneyandpensionsservice.org.uk/" TargetMode="External"/><Relationship Id="rId9" Type="http://schemas.openxmlformats.org/officeDocument/2006/relationships/hyperlink" Target="https://ftflic.com/learning-hub/" TargetMode="External"/><Relationship Id="rId5" Type="http://schemas.openxmlformats.org/officeDocument/2006/relationships/hyperlink" Target="https://www.investopedia.com/terms/p/pensionplan.asp" TargetMode="External"/><Relationship Id="rId6" Type="http://schemas.openxmlformats.org/officeDocument/2006/relationships/hyperlink" Target="https://www.gov.uk/government/organisations/the-pensions-advisory-service" TargetMode="External"/><Relationship Id="rId7" Type="http://schemas.openxmlformats.org/officeDocument/2006/relationships/hyperlink" Target="https://www.pensionattention.co.uk/" TargetMode="External"/><Relationship Id="rId8" Type="http://schemas.openxmlformats.org/officeDocument/2006/relationships/hyperlink" Target="https://ftflic.com/learning-hub/"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126" name="Shape 126"/>
        <p:cNvGrpSpPr/>
        <p:nvPr/>
      </p:nvGrpSpPr>
      <p:grpSpPr>
        <a:xfrm>
          <a:off x="0" y="0"/>
          <a:ext cx="0" cy="0"/>
          <a:chOff x="0" y="0"/>
          <a:chExt cx="0" cy="0"/>
        </a:xfrm>
      </p:grpSpPr>
      <p:pic>
        <p:nvPicPr>
          <p:cNvPr id="127" name="Google Shape;127;p1"/>
          <p:cNvPicPr preferRelativeResize="0"/>
          <p:nvPr/>
        </p:nvPicPr>
        <p:blipFill rotWithShape="1">
          <a:blip r:embed="rId3">
            <a:alphaModFix/>
          </a:blip>
          <a:srcRect b="0" l="0" r="0" t="0"/>
          <a:stretch/>
        </p:blipFill>
        <p:spPr>
          <a:xfrm>
            <a:off x="6383475" y="152400"/>
            <a:ext cx="2608123" cy="2608123"/>
          </a:xfrm>
          <a:prstGeom prst="rect">
            <a:avLst/>
          </a:prstGeom>
          <a:noFill/>
          <a:ln>
            <a:noFill/>
          </a:ln>
        </p:spPr>
      </p:pic>
      <p:sp>
        <p:nvSpPr>
          <p:cNvPr id="128" name="Google Shape;128;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8022"/>
                </a:solidFill>
                <a:latin typeface="Arial"/>
                <a:ea typeface="Arial"/>
                <a:cs typeface="Arial"/>
                <a:sym typeface="Arial"/>
              </a:rPr>
              <a:t>This session is aimed at key stage</a:t>
            </a:r>
            <a:r>
              <a:rPr b="1" lang="en-GB" sz="1000">
                <a:solidFill>
                  <a:srgbClr val="FF8022"/>
                </a:solidFill>
              </a:rPr>
              <a:t> </a:t>
            </a:r>
            <a:r>
              <a:rPr b="1" i="0" lang="en-GB" sz="1000" u="none" cap="none" strike="noStrike">
                <a:solidFill>
                  <a:srgbClr val="FF8022"/>
                </a:solidFill>
                <a:latin typeface="Arial"/>
                <a:ea typeface="Arial"/>
                <a:cs typeface="Arial"/>
                <a:sym typeface="Arial"/>
              </a:rPr>
              <a:t>four </a:t>
            </a:r>
            <a:r>
              <a:rPr b="1" lang="en-GB" sz="1000">
                <a:solidFill>
                  <a:srgbClr val="FF8022"/>
                </a:solidFill>
              </a:rPr>
              <a:t>and </a:t>
            </a:r>
            <a:r>
              <a:rPr b="1" i="0" lang="en-GB" sz="1000" u="none" cap="none" strike="noStrike">
                <a:solidFill>
                  <a:srgbClr val="FF8022"/>
                </a:solidFill>
                <a:latin typeface="Arial"/>
                <a:ea typeface="Arial"/>
                <a:cs typeface="Arial"/>
                <a:sym typeface="Arial"/>
              </a:rPr>
              <a:t>five (recommended for Year </a:t>
            </a:r>
            <a:r>
              <a:rPr b="1" lang="en-GB" sz="1000">
                <a:solidFill>
                  <a:srgbClr val="FF8022"/>
                </a:solidFill>
              </a:rPr>
              <a:t>12</a:t>
            </a:r>
            <a:r>
              <a:rPr b="1" i="0" lang="en-GB" sz="1000" u="none" cap="none" strike="noStrike">
                <a:solidFill>
                  <a:srgbClr val="FF8022"/>
                </a:solidFill>
                <a:latin typeface="Arial"/>
                <a:ea typeface="Arial"/>
                <a:cs typeface="Arial"/>
                <a:sym typeface="Arial"/>
              </a:rPr>
              <a:t> and above)</a:t>
            </a:r>
            <a:endParaRPr b="1" i="0" sz="1000" u="none" cap="none" strike="noStrike">
              <a:solidFill>
                <a:srgbClr val="FF8022"/>
              </a:solidFill>
              <a:latin typeface="Arial"/>
              <a:ea typeface="Arial"/>
              <a:cs typeface="Arial"/>
              <a:sym typeface="Arial"/>
            </a:endParaRPr>
          </a:p>
        </p:txBody>
      </p:sp>
      <p:sp>
        <p:nvSpPr>
          <p:cNvPr id="129" name="Google Shape;129;p1"/>
          <p:cNvSpPr txBox="1"/>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4800">
                <a:solidFill>
                  <a:srgbClr val="FFFFFF"/>
                </a:solidFill>
                <a:latin typeface="Lato Black"/>
                <a:ea typeface="Lato Black"/>
                <a:cs typeface="Lato Black"/>
                <a:sym typeface="Lato Black"/>
              </a:rPr>
              <a:t>How to prepare for your financial future</a:t>
            </a:r>
            <a:endParaRPr b="1" sz="4800">
              <a:solidFill>
                <a:srgbClr val="FFFFFF"/>
              </a:solidFill>
              <a:latin typeface="Lato Black"/>
              <a:ea typeface="Lato Black"/>
              <a:cs typeface="Lato Black"/>
              <a:sym typeface="Lat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51e7ee27e1_0_5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8</a:t>
            </a:r>
            <a:endParaRPr>
              <a:latin typeface="Lato"/>
              <a:ea typeface="Lato"/>
              <a:cs typeface="Lato"/>
              <a:sym typeface="Lato"/>
            </a:endParaRPr>
          </a:p>
        </p:txBody>
      </p:sp>
      <p:sp>
        <p:nvSpPr>
          <p:cNvPr id="222" name="Google Shape;222;g251e7ee27e1_0_59"/>
          <p:cNvSpPr txBox="1"/>
          <p:nvPr>
            <p:ph type="ctrTitle"/>
          </p:nvPr>
        </p:nvSpPr>
        <p:spPr>
          <a:xfrm>
            <a:off x="116275" y="416825"/>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What is a pension?</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223" name="Google Shape;223;g251e7ee27e1_0_59"/>
          <p:cNvSpPr txBox="1"/>
          <p:nvPr/>
        </p:nvSpPr>
        <p:spPr>
          <a:xfrm>
            <a:off x="116275" y="1128500"/>
            <a:ext cx="8953500" cy="303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600"/>
              <a:buFont typeface="Arial"/>
              <a:buNone/>
            </a:pPr>
            <a:r>
              <a:rPr lang="en-GB" sz="1800">
                <a:solidFill>
                  <a:schemeClr val="accent1"/>
                </a:solidFill>
                <a:latin typeface="Lato"/>
                <a:ea typeface="Lato"/>
                <a:cs typeface="Lato"/>
                <a:sym typeface="Lato"/>
              </a:rPr>
              <a:t>Throughout working life a person can choose to invest into their future by paying into a pension, often from </a:t>
            </a:r>
            <a:r>
              <a:rPr lang="en-GB" sz="1800">
                <a:solidFill>
                  <a:schemeClr val="accent1"/>
                </a:solidFill>
                <a:latin typeface="Lato"/>
                <a:ea typeface="Lato"/>
                <a:cs typeface="Lato"/>
                <a:sym typeface="Lato"/>
              </a:rPr>
              <a:t>their</a:t>
            </a:r>
            <a:r>
              <a:rPr lang="en-GB" sz="1800">
                <a:solidFill>
                  <a:schemeClr val="accent1"/>
                </a:solidFill>
                <a:latin typeface="Lato"/>
                <a:ea typeface="Lato"/>
                <a:cs typeface="Lato"/>
                <a:sym typeface="Lato"/>
              </a:rPr>
              <a:t> monthly salary. </a:t>
            </a:r>
            <a:endParaRPr sz="1800">
              <a:solidFill>
                <a:schemeClr val="accent1"/>
              </a:solidFill>
              <a:latin typeface="Lato"/>
              <a:ea typeface="Lato"/>
              <a:cs typeface="Lato"/>
              <a:sym typeface="Lato"/>
            </a:endParaRPr>
          </a:p>
          <a:p>
            <a:pPr indent="0" lvl="0" marL="0" rtl="0" algn="l">
              <a:spcBef>
                <a:spcPts val="0"/>
              </a:spcBef>
              <a:spcAft>
                <a:spcPts val="0"/>
              </a:spcAft>
              <a:buClr>
                <a:srgbClr val="000000"/>
              </a:buClr>
              <a:buSzPts val="1600"/>
              <a:buFont typeface="Arial"/>
              <a:buNone/>
            </a:pPr>
            <a:r>
              <a:t/>
            </a:r>
            <a:endParaRPr sz="800">
              <a:solidFill>
                <a:schemeClr val="accent1"/>
              </a:solidFill>
              <a:latin typeface="Lato"/>
              <a:ea typeface="Lato"/>
              <a:cs typeface="Lato"/>
              <a:sym typeface="Lato"/>
            </a:endParaRPr>
          </a:p>
          <a:p>
            <a:pPr indent="0" lvl="0" marL="0" rtl="0" algn="l">
              <a:spcBef>
                <a:spcPts val="0"/>
              </a:spcBef>
              <a:spcAft>
                <a:spcPts val="0"/>
              </a:spcAft>
              <a:buClr>
                <a:srgbClr val="000000"/>
              </a:buClr>
              <a:buSzPts val="1600"/>
              <a:buFont typeface="Arial"/>
              <a:buNone/>
            </a:pPr>
            <a:r>
              <a:rPr lang="en-GB" sz="1800">
                <a:solidFill>
                  <a:schemeClr val="accent1"/>
                </a:solidFill>
                <a:latin typeface="Lato"/>
                <a:ea typeface="Lato"/>
                <a:cs typeface="Lato"/>
                <a:sym typeface="Lato"/>
              </a:rPr>
              <a:t>Watch the following video  (up to 1 minute 30 seconds only): </a:t>
            </a:r>
            <a:endParaRPr sz="1800">
              <a:solidFill>
                <a:schemeClr val="accent1"/>
              </a:solidFill>
              <a:latin typeface="Lato"/>
              <a:ea typeface="Lato"/>
              <a:cs typeface="Lato"/>
              <a:sym typeface="Lato"/>
            </a:endParaRPr>
          </a:p>
          <a:p>
            <a:pPr indent="0" lvl="0" marL="0" rtl="0" algn="l">
              <a:spcBef>
                <a:spcPts val="0"/>
              </a:spcBef>
              <a:spcAft>
                <a:spcPts val="0"/>
              </a:spcAft>
              <a:buClr>
                <a:srgbClr val="000000"/>
              </a:buClr>
              <a:buSzPts val="1600"/>
              <a:buFont typeface="Arial"/>
              <a:buNone/>
            </a:pPr>
            <a:r>
              <a:t/>
            </a:r>
            <a:endParaRPr b="1" sz="1800">
              <a:solidFill>
                <a:schemeClr val="accent1"/>
              </a:solidFill>
              <a:latin typeface="Lato"/>
              <a:ea typeface="Lato"/>
              <a:cs typeface="Lato"/>
              <a:sym typeface="Lato"/>
            </a:endParaRPr>
          </a:p>
          <a:p>
            <a:pPr indent="0" lvl="0" marL="0" rtl="0" algn="l">
              <a:spcBef>
                <a:spcPts val="0"/>
              </a:spcBef>
              <a:spcAft>
                <a:spcPts val="0"/>
              </a:spcAft>
              <a:buClr>
                <a:srgbClr val="000000"/>
              </a:buClr>
              <a:buSzPts val="1600"/>
              <a:buFont typeface="Arial"/>
              <a:buNone/>
            </a:pPr>
            <a:r>
              <a:rPr b="1" lang="en-GB" sz="1800">
                <a:solidFill>
                  <a:schemeClr val="accent1"/>
                </a:solidFill>
                <a:latin typeface="Lato"/>
                <a:ea typeface="Lato"/>
                <a:cs typeface="Lato"/>
                <a:sym typeface="Lato"/>
              </a:rPr>
              <a:t>Answer the questions below.</a:t>
            </a:r>
            <a:endParaRPr b="1" sz="1800">
              <a:solidFill>
                <a:schemeClr val="accent1"/>
              </a:solidFill>
              <a:latin typeface="Lato"/>
              <a:ea typeface="Lato"/>
              <a:cs typeface="Lato"/>
              <a:sym typeface="Lato"/>
            </a:endParaRPr>
          </a:p>
          <a:p>
            <a:pPr indent="0" lvl="0" marL="0" rtl="0" algn="l">
              <a:spcBef>
                <a:spcPts val="0"/>
              </a:spcBef>
              <a:spcAft>
                <a:spcPts val="0"/>
              </a:spcAft>
              <a:buClr>
                <a:srgbClr val="000000"/>
              </a:buClr>
              <a:buSzPts val="1600"/>
              <a:buFont typeface="Arial"/>
              <a:buNone/>
            </a:pPr>
            <a:r>
              <a:t/>
            </a:r>
            <a:endParaRPr sz="1000">
              <a:solidFill>
                <a:schemeClr val="accent1"/>
              </a:solidFill>
              <a:latin typeface="Lato"/>
              <a:ea typeface="Lato"/>
              <a:cs typeface="Lato"/>
              <a:sym typeface="Lato"/>
            </a:endParaRPr>
          </a:p>
          <a:p>
            <a:pPr indent="-204299" lvl="0" marL="269999" rtl="0" algn="l">
              <a:lnSpc>
                <a:spcPct val="115000"/>
              </a:lnSpc>
              <a:spcBef>
                <a:spcPts val="0"/>
              </a:spcBef>
              <a:spcAft>
                <a:spcPts val="0"/>
              </a:spcAft>
              <a:buClr>
                <a:schemeClr val="accent1"/>
              </a:buClr>
              <a:buSzPts val="1800"/>
              <a:buFont typeface="Lato"/>
              <a:buAutoNum type="arabicPeriod"/>
            </a:pPr>
            <a:r>
              <a:rPr lang="en-GB" sz="1800">
                <a:solidFill>
                  <a:schemeClr val="accent1"/>
                </a:solidFill>
                <a:latin typeface="Lato"/>
                <a:ea typeface="Lato"/>
                <a:cs typeface="Lato"/>
                <a:sym typeface="Lato"/>
              </a:rPr>
              <a:t>What is a pension?</a:t>
            </a:r>
            <a:endParaRPr sz="1800">
              <a:solidFill>
                <a:schemeClr val="accent1"/>
              </a:solidFill>
              <a:latin typeface="Lato"/>
              <a:ea typeface="Lato"/>
              <a:cs typeface="Lato"/>
              <a:sym typeface="Lato"/>
            </a:endParaRPr>
          </a:p>
          <a:p>
            <a:pPr indent="-204299" lvl="0" marL="269999" rtl="0" algn="l">
              <a:lnSpc>
                <a:spcPct val="115000"/>
              </a:lnSpc>
              <a:spcBef>
                <a:spcPts val="0"/>
              </a:spcBef>
              <a:spcAft>
                <a:spcPts val="0"/>
              </a:spcAft>
              <a:buClr>
                <a:schemeClr val="accent1"/>
              </a:buClr>
              <a:buSzPts val="1800"/>
              <a:buFont typeface="Lato"/>
              <a:buAutoNum type="arabicPeriod"/>
            </a:pPr>
            <a:r>
              <a:rPr lang="en-GB" sz="1800">
                <a:solidFill>
                  <a:schemeClr val="accent1"/>
                </a:solidFill>
                <a:latin typeface="Lato"/>
                <a:ea typeface="Lato"/>
                <a:cs typeface="Lato"/>
                <a:sym typeface="Lato"/>
              </a:rPr>
              <a:t>What is auto enrolment?</a:t>
            </a:r>
            <a:endParaRPr sz="1800">
              <a:solidFill>
                <a:schemeClr val="accent1"/>
              </a:solidFill>
              <a:latin typeface="Lato"/>
              <a:ea typeface="Lato"/>
              <a:cs typeface="Lato"/>
              <a:sym typeface="Lato"/>
            </a:endParaRPr>
          </a:p>
          <a:p>
            <a:pPr indent="-204299" lvl="0" marL="269999" rtl="0" algn="l">
              <a:lnSpc>
                <a:spcPct val="100000"/>
              </a:lnSpc>
              <a:spcBef>
                <a:spcPts val="0"/>
              </a:spcBef>
              <a:spcAft>
                <a:spcPts val="0"/>
              </a:spcAft>
              <a:buClr>
                <a:schemeClr val="accent1"/>
              </a:buClr>
              <a:buSzPts val="1800"/>
              <a:buFont typeface="Lato"/>
              <a:buAutoNum type="arabicPeriod"/>
            </a:pPr>
            <a:r>
              <a:rPr lang="en-GB" sz="1800">
                <a:solidFill>
                  <a:schemeClr val="accent1"/>
                </a:solidFill>
                <a:latin typeface="Lato"/>
                <a:ea typeface="Lato"/>
                <a:cs typeface="Lato"/>
                <a:sym typeface="Lato"/>
              </a:rPr>
              <a:t>How old do you have to be before you </a:t>
            </a:r>
            <a:endParaRPr sz="1800">
              <a:solidFill>
                <a:schemeClr val="accent1"/>
              </a:solidFill>
              <a:latin typeface="Lato"/>
              <a:ea typeface="Lato"/>
              <a:cs typeface="Lato"/>
              <a:sym typeface="Lato"/>
            </a:endParaRPr>
          </a:p>
          <a:p>
            <a:pPr indent="0" lvl="0" marL="0" rtl="0" algn="l">
              <a:lnSpc>
                <a:spcPct val="100000"/>
              </a:lnSpc>
              <a:spcBef>
                <a:spcPts val="0"/>
              </a:spcBef>
              <a:spcAft>
                <a:spcPts val="0"/>
              </a:spcAft>
              <a:buNone/>
            </a:pPr>
            <a:r>
              <a:rPr lang="en-GB" sz="1800">
                <a:solidFill>
                  <a:schemeClr val="accent1"/>
                </a:solidFill>
                <a:latin typeface="Lato"/>
                <a:ea typeface="Lato"/>
                <a:cs typeface="Lato"/>
                <a:sym typeface="Lato"/>
              </a:rPr>
              <a:t>can start getting money from your pension?</a:t>
            </a:r>
            <a:endParaRPr sz="1800">
              <a:solidFill>
                <a:schemeClr val="accent1"/>
              </a:solidFill>
              <a:latin typeface="Lato"/>
              <a:ea typeface="Lato"/>
              <a:cs typeface="Lato"/>
              <a:sym typeface="Lato"/>
            </a:endParaRPr>
          </a:p>
        </p:txBody>
      </p:sp>
      <p:pic>
        <p:nvPicPr>
          <p:cNvPr descr="We explain how pensions work, including workplace pensions (auto enrolment), your State Pension and the NOW: Pensions Trust ('the Scheme'), to help you work out how much your future pension savings might be worth. Pay your pension some attention - your future self will thank you!&#10;&#10;Discover NOW: Pensions online:&#10;Web: https://www.nowpensions.com&#10;LinkedIn: https://www.linkedin.com/company/nowpensions&#10;Twitter: https://www.twitter.com/nowpensions&#10;Facebook: https://www.facebook.com/nowpensions" id="224" name="Google Shape;224;g251e7ee27e1_0_59" title="Pension basics explained">
            <a:hlinkClick r:id="rId3"/>
          </p:cNvPr>
          <p:cNvPicPr preferRelativeResize="0"/>
          <p:nvPr/>
        </p:nvPicPr>
        <p:blipFill>
          <a:blip r:embed="rId4">
            <a:alphaModFix/>
          </a:blip>
          <a:stretch>
            <a:fillRect/>
          </a:stretch>
        </p:blipFill>
        <p:spPr>
          <a:xfrm>
            <a:off x="5097775" y="2313200"/>
            <a:ext cx="3438525" cy="1872775"/>
          </a:xfrm>
          <a:prstGeom prst="rect">
            <a:avLst/>
          </a:prstGeom>
          <a:noFill/>
          <a:ln cap="flat" cmpd="sng" w="28575">
            <a:solidFill>
              <a:schemeClr val="accent2"/>
            </a:solidFill>
            <a:prstDash val="solid"/>
            <a:round/>
            <a:headEnd len="sm" w="sm" type="none"/>
            <a:tailEnd len="sm" w="sm" type="none"/>
          </a:ln>
        </p:spPr>
      </p:pic>
      <p:sp>
        <p:nvSpPr>
          <p:cNvPr id="225" name="Google Shape;225;g251e7ee27e1_0_59"/>
          <p:cNvSpPr txBox="1"/>
          <p:nvPr/>
        </p:nvSpPr>
        <p:spPr>
          <a:xfrm>
            <a:off x="116275" y="4693475"/>
            <a:ext cx="4558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accent2"/>
                </a:solidFill>
                <a:latin typeface="Lato"/>
                <a:ea typeface="Lato"/>
                <a:cs typeface="Lato"/>
                <a:sym typeface="Lato"/>
              </a:rPr>
              <a:t>Video: </a:t>
            </a:r>
            <a:r>
              <a:rPr lang="en-GB" sz="900" u="sng">
                <a:solidFill>
                  <a:schemeClr val="accent2"/>
                </a:solidFill>
                <a:latin typeface="Lato"/>
                <a:ea typeface="Lato"/>
                <a:cs typeface="Lato"/>
                <a:sym typeface="Lato"/>
                <a:hlinkClick r:id="rId5">
                  <a:extLst>
                    <a:ext uri="{A12FA001-AC4F-418D-AE19-62706E023703}">
                      <ahyp:hlinkClr val="tx"/>
                    </a:ext>
                  </a:extLst>
                </a:hlinkClick>
              </a:rPr>
              <a:t>https://www.youtube.com/watch?v=AFVYSwKWwKo</a:t>
            </a:r>
            <a:r>
              <a:rPr lang="en-GB" sz="900">
                <a:solidFill>
                  <a:schemeClr val="accent2"/>
                </a:solidFill>
                <a:latin typeface="Lato"/>
                <a:ea typeface="Lato"/>
                <a:cs typeface="Lato"/>
                <a:sym typeface="Lato"/>
              </a:rPr>
              <a:t> </a:t>
            </a:r>
            <a:endParaRPr sz="900">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51e7ee27e1_0_8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9</a:t>
            </a:r>
            <a:endParaRPr>
              <a:latin typeface="Lato"/>
              <a:ea typeface="Lato"/>
              <a:cs typeface="Lato"/>
              <a:sym typeface="Lato"/>
            </a:endParaRPr>
          </a:p>
        </p:txBody>
      </p:sp>
      <p:sp>
        <p:nvSpPr>
          <p:cNvPr id="231" name="Google Shape;231;g251e7ee27e1_0_81"/>
          <p:cNvSpPr/>
          <p:nvPr/>
        </p:nvSpPr>
        <p:spPr>
          <a:xfrm>
            <a:off x="260825" y="1721025"/>
            <a:ext cx="2206500" cy="2050200"/>
          </a:xfrm>
          <a:prstGeom prst="flowChartMagneticTape">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chemeClr val="lt1"/>
                </a:solidFill>
                <a:latin typeface="Lato"/>
                <a:ea typeface="Lato"/>
                <a:cs typeface="Lato"/>
                <a:sym typeface="Lato"/>
              </a:rPr>
              <a:t>1. </a:t>
            </a:r>
            <a:r>
              <a:rPr b="1" lang="en-GB" sz="2200">
                <a:solidFill>
                  <a:schemeClr val="lt1"/>
                </a:solidFill>
                <a:latin typeface="Lato"/>
                <a:ea typeface="Lato"/>
                <a:cs typeface="Lato"/>
                <a:sym typeface="Lato"/>
              </a:rPr>
              <a:t>What is a pension?</a:t>
            </a:r>
            <a:endParaRPr b="1" i="0" sz="2200" u="none" cap="none" strike="noStrike">
              <a:solidFill>
                <a:schemeClr val="lt1"/>
              </a:solidFill>
              <a:latin typeface="Lato"/>
              <a:ea typeface="Lato"/>
              <a:cs typeface="Lato"/>
              <a:sym typeface="Lato"/>
            </a:endParaRPr>
          </a:p>
        </p:txBody>
      </p:sp>
      <p:sp>
        <p:nvSpPr>
          <p:cNvPr id="232" name="Google Shape;232;g251e7ee27e1_0_81"/>
          <p:cNvSpPr txBox="1"/>
          <p:nvPr>
            <p:ph type="ctrTitle"/>
          </p:nvPr>
        </p:nvSpPr>
        <p:spPr>
          <a:xfrm>
            <a:off x="132775" y="416825"/>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Activity</a:t>
            </a:r>
            <a:r>
              <a:rPr b="1" lang="en-GB" sz="2900">
                <a:solidFill>
                  <a:schemeClr val="accent2"/>
                </a:solidFill>
                <a:latin typeface="Lato"/>
                <a:ea typeface="Lato"/>
                <a:cs typeface="Lato"/>
                <a:sym typeface="Lato"/>
              </a:rPr>
              <a:t> 1: What is a pension?</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233" name="Google Shape;233;g251e7ee27e1_0_81"/>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4" name="Google Shape;234;g251e7ee27e1_0_81"/>
          <p:cNvSpPr txBox="1"/>
          <p:nvPr/>
        </p:nvSpPr>
        <p:spPr>
          <a:xfrm>
            <a:off x="1263925" y="1126825"/>
            <a:ext cx="569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a:solidFill>
                <a:schemeClr val="dk1"/>
              </a:solidFill>
              <a:latin typeface="Lato"/>
              <a:ea typeface="Lato"/>
              <a:cs typeface="Lato"/>
              <a:sym typeface="Lato"/>
            </a:endParaRPr>
          </a:p>
        </p:txBody>
      </p:sp>
      <p:sp>
        <p:nvSpPr>
          <p:cNvPr id="235" name="Google Shape;235;g251e7ee27e1_0_81"/>
          <p:cNvSpPr txBox="1"/>
          <p:nvPr/>
        </p:nvSpPr>
        <p:spPr>
          <a:xfrm>
            <a:off x="2808650" y="1325175"/>
            <a:ext cx="5517000" cy="338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343A40"/>
                </a:solidFill>
                <a:latin typeface="Lato"/>
                <a:ea typeface="Lato"/>
                <a:cs typeface="Lato"/>
                <a:sym typeface="Lato"/>
              </a:rPr>
              <a:t>A </a:t>
            </a:r>
            <a:r>
              <a:rPr b="1" lang="en-GB" sz="1600">
                <a:solidFill>
                  <a:srgbClr val="343A40"/>
                </a:solidFill>
                <a:latin typeface="Lato"/>
                <a:ea typeface="Lato"/>
                <a:cs typeface="Lato"/>
                <a:sym typeface="Lato"/>
              </a:rPr>
              <a:t>pot of money for a person for when they retire.</a:t>
            </a:r>
            <a:r>
              <a:rPr lang="en-GB" sz="1600">
                <a:solidFill>
                  <a:srgbClr val="343A40"/>
                </a:solidFill>
                <a:latin typeface="Lato"/>
                <a:ea typeface="Lato"/>
                <a:cs typeface="Lato"/>
                <a:sym typeface="Lato"/>
              </a:rPr>
              <a:t> This may be</a:t>
            </a:r>
            <a:r>
              <a:rPr lang="en-GB" sz="1600">
                <a:solidFill>
                  <a:srgbClr val="343A40"/>
                </a:solidFill>
                <a:latin typeface="Lato"/>
                <a:ea typeface="Lato"/>
                <a:cs typeface="Lato"/>
                <a:sym typeface="Lato"/>
              </a:rPr>
              <a:t> </a:t>
            </a:r>
            <a:r>
              <a:rPr lang="en-GB" sz="1600">
                <a:solidFill>
                  <a:srgbClr val="343A40"/>
                </a:solidFill>
                <a:latin typeface="Lato"/>
                <a:ea typeface="Lato"/>
                <a:cs typeface="Lato"/>
                <a:sym typeface="Lato"/>
              </a:rPr>
              <a:t>to use when they decide to work less (semi-retire) or stop working entirely (retire).</a:t>
            </a:r>
            <a:endParaRPr sz="1600">
              <a:solidFill>
                <a:srgbClr val="343A40"/>
              </a:solidFill>
              <a:latin typeface="Lato"/>
              <a:ea typeface="Lato"/>
              <a:cs typeface="Lato"/>
              <a:sym typeface="Lato"/>
            </a:endParaRPr>
          </a:p>
          <a:p>
            <a:pPr indent="0" lvl="0" marL="0" rtl="0" algn="ctr">
              <a:spcBef>
                <a:spcPts val="0"/>
              </a:spcBef>
              <a:spcAft>
                <a:spcPts val="0"/>
              </a:spcAft>
              <a:buNone/>
            </a:pPr>
            <a:r>
              <a:t/>
            </a:r>
            <a:endParaRPr sz="1600">
              <a:solidFill>
                <a:srgbClr val="343A40"/>
              </a:solidFill>
              <a:latin typeface="Lato"/>
              <a:ea typeface="Lato"/>
              <a:cs typeface="Lato"/>
              <a:sym typeface="Lato"/>
            </a:endParaRPr>
          </a:p>
          <a:p>
            <a:pPr indent="0" lvl="0" marL="0" rtl="0" algn="ctr">
              <a:spcBef>
                <a:spcPts val="0"/>
              </a:spcBef>
              <a:spcAft>
                <a:spcPts val="0"/>
              </a:spcAft>
              <a:buNone/>
            </a:pPr>
            <a:r>
              <a:rPr lang="en-GB" sz="1600">
                <a:solidFill>
                  <a:srgbClr val="343A40"/>
                </a:solidFill>
                <a:latin typeface="Lato"/>
                <a:ea typeface="Lato"/>
                <a:cs typeface="Lato"/>
                <a:sym typeface="Lato"/>
              </a:rPr>
              <a:t>So, it is a retirement fund </a:t>
            </a:r>
            <a:r>
              <a:rPr b="1" lang="en-GB" sz="1600">
                <a:solidFill>
                  <a:srgbClr val="343A40"/>
                </a:solidFill>
                <a:latin typeface="Lato"/>
                <a:ea typeface="Lato"/>
                <a:cs typeface="Lato"/>
                <a:sym typeface="Lato"/>
              </a:rPr>
              <a:t>built up over the course of a person’s working life</a:t>
            </a:r>
            <a:r>
              <a:rPr lang="en-GB" sz="1600">
                <a:solidFill>
                  <a:srgbClr val="343A40"/>
                </a:solidFill>
                <a:latin typeface="Lato"/>
                <a:ea typeface="Lato"/>
                <a:cs typeface="Lato"/>
                <a:sym typeface="Lato"/>
              </a:rPr>
              <a:t>. </a:t>
            </a:r>
            <a:endParaRPr sz="1600">
              <a:solidFill>
                <a:srgbClr val="343A40"/>
              </a:solidFill>
              <a:latin typeface="Lato"/>
              <a:ea typeface="Lato"/>
              <a:cs typeface="Lato"/>
              <a:sym typeface="Lato"/>
            </a:endParaRPr>
          </a:p>
          <a:p>
            <a:pPr indent="0" lvl="0" marL="0" rtl="0" algn="ctr">
              <a:spcBef>
                <a:spcPts val="0"/>
              </a:spcBef>
              <a:spcAft>
                <a:spcPts val="0"/>
              </a:spcAft>
              <a:buNone/>
            </a:pPr>
            <a:r>
              <a:t/>
            </a:r>
            <a:endParaRPr sz="1600">
              <a:solidFill>
                <a:srgbClr val="343A40"/>
              </a:solidFill>
              <a:latin typeface="Lato"/>
              <a:ea typeface="Lato"/>
              <a:cs typeface="Lato"/>
              <a:sym typeface="Lato"/>
            </a:endParaRPr>
          </a:p>
          <a:p>
            <a:pPr indent="0" lvl="0" marL="0" rtl="0" algn="ctr">
              <a:spcBef>
                <a:spcPts val="0"/>
              </a:spcBef>
              <a:spcAft>
                <a:spcPts val="0"/>
              </a:spcAft>
              <a:buNone/>
            </a:pPr>
            <a:r>
              <a:rPr lang="en-GB" sz="1600">
                <a:solidFill>
                  <a:srgbClr val="343A40"/>
                </a:solidFill>
                <a:latin typeface="Lato"/>
                <a:ea typeface="Lato"/>
                <a:cs typeface="Lato"/>
                <a:sym typeface="Lato"/>
              </a:rPr>
              <a:t>A person makes </a:t>
            </a:r>
            <a:r>
              <a:rPr b="1" lang="en-GB" sz="1600">
                <a:solidFill>
                  <a:srgbClr val="343A40"/>
                </a:solidFill>
                <a:latin typeface="Lato"/>
                <a:ea typeface="Lato"/>
                <a:cs typeface="Lato"/>
                <a:sym typeface="Lato"/>
              </a:rPr>
              <a:t>regular contributions</a:t>
            </a:r>
            <a:r>
              <a:rPr lang="en-GB" sz="1600">
                <a:solidFill>
                  <a:srgbClr val="343A40"/>
                </a:solidFill>
                <a:latin typeface="Lato"/>
                <a:ea typeface="Lato"/>
                <a:cs typeface="Lato"/>
                <a:sym typeface="Lato"/>
              </a:rPr>
              <a:t> and typically the money is invested, with the aim to grow the savings over time. </a:t>
            </a:r>
            <a:endParaRPr sz="1600">
              <a:solidFill>
                <a:srgbClr val="343A40"/>
              </a:solidFill>
              <a:latin typeface="Lato"/>
              <a:ea typeface="Lato"/>
              <a:cs typeface="Lato"/>
              <a:sym typeface="Lato"/>
            </a:endParaRPr>
          </a:p>
          <a:p>
            <a:pPr indent="0" lvl="0" marL="0" rtl="0" algn="l">
              <a:spcBef>
                <a:spcPts val="0"/>
              </a:spcBef>
              <a:spcAft>
                <a:spcPts val="0"/>
              </a:spcAft>
              <a:buNone/>
            </a:pPr>
            <a:r>
              <a:t/>
            </a:r>
            <a:endParaRPr sz="1600">
              <a:solidFill>
                <a:srgbClr val="343A40"/>
              </a:solidFill>
              <a:latin typeface="Lato"/>
              <a:ea typeface="Lato"/>
              <a:cs typeface="Lato"/>
              <a:sym typeface="Lato"/>
            </a:endParaRPr>
          </a:p>
          <a:p>
            <a:pPr indent="0" lvl="0" marL="0" rtl="0" algn="ctr">
              <a:spcBef>
                <a:spcPts val="0"/>
              </a:spcBef>
              <a:spcAft>
                <a:spcPts val="0"/>
              </a:spcAft>
              <a:buNone/>
            </a:pPr>
            <a:r>
              <a:rPr lang="en-GB" sz="1600">
                <a:solidFill>
                  <a:srgbClr val="343A40"/>
                </a:solidFill>
                <a:latin typeface="Lato"/>
                <a:ea typeface="Lato"/>
                <a:cs typeface="Lato"/>
                <a:sym typeface="Lato"/>
              </a:rPr>
              <a:t>In contrast to other types of long-term saving, pensions come with the added benefit of </a:t>
            </a:r>
            <a:r>
              <a:rPr b="1" lang="en-GB" sz="1600">
                <a:solidFill>
                  <a:srgbClr val="343A40"/>
                </a:solidFill>
                <a:latin typeface="Lato"/>
                <a:ea typeface="Lato"/>
                <a:cs typeface="Lato"/>
                <a:sym typeface="Lato"/>
              </a:rPr>
              <a:t>tax relief</a:t>
            </a:r>
            <a:r>
              <a:rPr lang="en-GB" sz="1600">
                <a:solidFill>
                  <a:srgbClr val="343A40"/>
                </a:solidFill>
                <a:latin typeface="Lato"/>
                <a:ea typeface="Lato"/>
                <a:cs typeface="Lato"/>
                <a:sym typeface="Lato"/>
              </a:rPr>
              <a:t>.</a:t>
            </a:r>
            <a:endParaRPr sz="16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51e7ee27e1_0_9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10</a:t>
            </a:r>
            <a:endParaRPr>
              <a:latin typeface="Lato"/>
              <a:ea typeface="Lato"/>
              <a:cs typeface="Lato"/>
              <a:sym typeface="Lato"/>
            </a:endParaRPr>
          </a:p>
        </p:txBody>
      </p:sp>
      <p:sp>
        <p:nvSpPr>
          <p:cNvPr id="241" name="Google Shape;241;g251e7ee27e1_0_92"/>
          <p:cNvSpPr/>
          <p:nvPr/>
        </p:nvSpPr>
        <p:spPr>
          <a:xfrm>
            <a:off x="96025" y="1695800"/>
            <a:ext cx="2329800" cy="1981500"/>
          </a:xfrm>
          <a:prstGeom prst="flowChartMagneticTape">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chemeClr val="lt1"/>
                </a:solidFill>
                <a:latin typeface="Lato"/>
                <a:ea typeface="Lato"/>
                <a:cs typeface="Lato"/>
                <a:sym typeface="Lato"/>
              </a:rPr>
              <a:t>2.What is auto enrolment?</a:t>
            </a:r>
            <a:endParaRPr b="1" i="0" sz="2200" u="none" cap="none" strike="noStrike">
              <a:solidFill>
                <a:schemeClr val="lt1"/>
              </a:solidFill>
              <a:latin typeface="Lato"/>
              <a:ea typeface="Lato"/>
              <a:cs typeface="Lato"/>
              <a:sym typeface="Lato"/>
            </a:endParaRPr>
          </a:p>
        </p:txBody>
      </p:sp>
      <p:sp>
        <p:nvSpPr>
          <p:cNvPr id="242" name="Google Shape;242;g251e7ee27e1_0_92"/>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3" name="Google Shape;243;g251e7ee27e1_0_92"/>
          <p:cNvSpPr txBox="1"/>
          <p:nvPr/>
        </p:nvSpPr>
        <p:spPr>
          <a:xfrm>
            <a:off x="1263925" y="1126825"/>
            <a:ext cx="569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a:solidFill>
                <a:schemeClr val="dk1"/>
              </a:solidFill>
              <a:latin typeface="Lato"/>
              <a:ea typeface="Lato"/>
              <a:cs typeface="Lato"/>
              <a:sym typeface="Lato"/>
            </a:endParaRPr>
          </a:p>
        </p:txBody>
      </p:sp>
      <p:sp>
        <p:nvSpPr>
          <p:cNvPr id="244" name="Google Shape;244;g251e7ee27e1_0_92"/>
          <p:cNvSpPr txBox="1"/>
          <p:nvPr/>
        </p:nvSpPr>
        <p:spPr>
          <a:xfrm>
            <a:off x="2702525" y="1269650"/>
            <a:ext cx="63609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dk1"/>
                </a:solidFill>
                <a:latin typeface="Lato"/>
                <a:ea typeface="Lato"/>
                <a:cs typeface="Lato"/>
                <a:sym typeface="Lato"/>
              </a:rPr>
              <a:t>Auto enrolment is when a person is </a:t>
            </a:r>
            <a:r>
              <a:rPr b="1" lang="en-GB" sz="1500">
                <a:solidFill>
                  <a:schemeClr val="dk1"/>
                </a:solidFill>
                <a:latin typeface="Lato"/>
                <a:ea typeface="Lato"/>
                <a:cs typeface="Lato"/>
                <a:sym typeface="Lato"/>
              </a:rPr>
              <a:t>automatically enrolled</a:t>
            </a:r>
            <a:r>
              <a:rPr lang="en-GB" sz="1500">
                <a:solidFill>
                  <a:schemeClr val="dk1"/>
                </a:solidFill>
                <a:latin typeface="Lato"/>
                <a:ea typeface="Lato"/>
                <a:cs typeface="Lato"/>
                <a:sym typeface="Lato"/>
              </a:rPr>
              <a:t> (signed up to) a </a:t>
            </a:r>
            <a:r>
              <a:rPr b="1" lang="en-GB" sz="1500">
                <a:solidFill>
                  <a:schemeClr val="dk1"/>
                </a:solidFill>
                <a:latin typeface="Lato"/>
                <a:ea typeface="Lato"/>
                <a:cs typeface="Lato"/>
                <a:sym typeface="Lato"/>
              </a:rPr>
              <a:t>workplace pension</a:t>
            </a:r>
            <a:r>
              <a:rPr lang="en-GB" sz="1500">
                <a:solidFill>
                  <a:schemeClr val="dk1"/>
                </a:solidFill>
                <a:latin typeface="Lato"/>
                <a:ea typeface="Lato"/>
                <a:cs typeface="Lato"/>
                <a:sym typeface="Lato"/>
              </a:rPr>
              <a:t>.</a:t>
            </a:r>
            <a:endParaRPr sz="15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a:p>
            <a:pPr indent="0" lvl="0" marL="0" rtl="0" algn="l">
              <a:spcBef>
                <a:spcPts val="0"/>
              </a:spcBef>
              <a:spcAft>
                <a:spcPts val="0"/>
              </a:spcAft>
              <a:buNone/>
            </a:pPr>
            <a:r>
              <a:rPr lang="en-GB" sz="1500">
                <a:solidFill>
                  <a:schemeClr val="dk1"/>
                </a:solidFill>
                <a:latin typeface="Lato"/>
                <a:ea typeface="Lato"/>
                <a:cs typeface="Lato"/>
                <a:sym typeface="Lato"/>
              </a:rPr>
              <a:t>Automatic Enrolment or ‘Auto Enrolment’ is an initiative that was introduced by the government as part of the </a:t>
            </a:r>
            <a:r>
              <a:rPr b="1" lang="en-GB" sz="1500">
                <a:solidFill>
                  <a:schemeClr val="dk1"/>
                </a:solidFill>
                <a:latin typeface="Lato"/>
                <a:ea typeface="Lato"/>
                <a:cs typeface="Lato"/>
                <a:sym typeface="Lato"/>
              </a:rPr>
              <a:t>Pensions Act 2008</a:t>
            </a:r>
            <a:r>
              <a:rPr lang="en-GB" sz="1500">
                <a:solidFill>
                  <a:schemeClr val="dk1"/>
                </a:solidFill>
                <a:latin typeface="Lato"/>
                <a:ea typeface="Lato"/>
                <a:cs typeface="Lato"/>
                <a:sym typeface="Lato"/>
              </a:rPr>
              <a:t> (a law that required that </a:t>
            </a:r>
            <a:r>
              <a:rPr b="1" lang="en-GB" sz="1500">
                <a:solidFill>
                  <a:srgbClr val="040C28"/>
                </a:solidFill>
                <a:latin typeface="Lato"/>
                <a:ea typeface="Lato"/>
                <a:cs typeface="Lato"/>
                <a:sym typeface="Lato"/>
              </a:rPr>
              <a:t>every employer in the UK must put certain staff into a workplace pension scheme and contribute towards it</a:t>
            </a:r>
            <a:r>
              <a:rPr b="1" lang="en-GB" sz="1500">
                <a:solidFill>
                  <a:srgbClr val="202124"/>
                </a:solidFill>
                <a:highlight>
                  <a:srgbClr val="FFFFFF"/>
                </a:highlight>
                <a:latin typeface="Lato"/>
                <a:ea typeface="Lato"/>
                <a:cs typeface="Lato"/>
                <a:sym typeface="Lato"/>
              </a:rPr>
              <a:t>.</a:t>
            </a:r>
            <a:r>
              <a:rPr lang="en-GB" sz="1500">
                <a:solidFill>
                  <a:schemeClr val="dk1"/>
                </a:solidFill>
                <a:latin typeface="Lato"/>
                <a:ea typeface="Lato"/>
                <a:cs typeface="Lato"/>
                <a:sym typeface="Lato"/>
              </a:rPr>
              <a:t>)</a:t>
            </a:r>
            <a:endParaRPr sz="15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a:p>
            <a:pPr indent="0" lvl="0" marL="0" rtl="0" algn="l">
              <a:spcBef>
                <a:spcPts val="0"/>
              </a:spcBef>
              <a:spcAft>
                <a:spcPts val="0"/>
              </a:spcAft>
              <a:buNone/>
            </a:pPr>
            <a:r>
              <a:rPr lang="en-GB" sz="1500">
                <a:solidFill>
                  <a:schemeClr val="dk1"/>
                </a:solidFill>
                <a:latin typeface="Lato"/>
                <a:ea typeface="Lato"/>
                <a:cs typeface="Lato"/>
                <a:sym typeface="Lato"/>
              </a:rPr>
              <a:t>Auto enroll aims to deal with the issue of the high number of British workers not saving enough money for their retirement. </a:t>
            </a:r>
            <a:endParaRPr sz="15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a:p>
            <a:pPr indent="0" lvl="0" marL="0" rtl="0" algn="l">
              <a:spcBef>
                <a:spcPts val="0"/>
              </a:spcBef>
              <a:spcAft>
                <a:spcPts val="0"/>
              </a:spcAft>
              <a:buNone/>
            </a:pPr>
            <a:r>
              <a:rPr lang="en-GB" sz="1500">
                <a:solidFill>
                  <a:schemeClr val="dk1"/>
                </a:solidFill>
                <a:latin typeface="Lato"/>
                <a:ea typeface="Lato"/>
                <a:cs typeface="Lato"/>
                <a:sym typeface="Lato"/>
              </a:rPr>
              <a:t>The new workplace pension law was introduced between 2012-2018.</a:t>
            </a:r>
            <a:endParaRPr sz="15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a:p>
            <a:pPr indent="0" lvl="0" marL="0" rtl="0" algn="l">
              <a:spcBef>
                <a:spcPts val="0"/>
              </a:spcBef>
              <a:spcAft>
                <a:spcPts val="0"/>
              </a:spcAft>
              <a:buNone/>
            </a:pPr>
            <a:r>
              <a:rPr lang="en-GB" sz="1500">
                <a:solidFill>
                  <a:schemeClr val="dk1"/>
                </a:solidFill>
                <a:latin typeface="Lato"/>
                <a:ea typeface="Lato"/>
                <a:cs typeface="Lato"/>
                <a:sym typeface="Lato"/>
              </a:rPr>
              <a:t>As of 2018 all companies must comply with the new Auto Enrolment rules.</a:t>
            </a:r>
            <a:endParaRPr sz="1500">
              <a:solidFill>
                <a:schemeClr val="dk1"/>
              </a:solidFill>
              <a:latin typeface="Lato"/>
              <a:ea typeface="Lato"/>
              <a:cs typeface="Lato"/>
              <a:sym typeface="Lato"/>
            </a:endParaRPr>
          </a:p>
        </p:txBody>
      </p:sp>
      <p:sp>
        <p:nvSpPr>
          <p:cNvPr id="245" name="Google Shape;245;g251e7ee27e1_0_92"/>
          <p:cNvSpPr txBox="1"/>
          <p:nvPr>
            <p:ph type="ctrTitle"/>
          </p:nvPr>
        </p:nvSpPr>
        <p:spPr>
          <a:xfrm>
            <a:off x="132775" y="416825"/>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Activity 1: What is a</a:t>
            </a:r>
            <a:r>
              <a:rPr b="1" lang="en-GB" sz="2900">
                <a:solidFill>
                  <a:schemeClr val="accent2"/>
                </a:solidFill>
                <a:latin typeface="Lato"/>
                <a:ea typeface="Lato"/>
                <a:cs typeface="Lato"/>
                <a:sym typeface="Lato"/>
              </a:rPr>
              <a:t> pension</a:t>
            </a:r>
            <a:r>
              <a:rPr b="1" lang="en-GB" sz="2900">
                <a:solidFill>
                  <a:schemeClr val="accent2"/>
                </a:solidFill>
                <a:latin typeface="Lato"/>
                <a:ea typeface="Lato"/>
                <a:cs typeface="Lato"/>
                <a:sym typeface="Lato"/>
              </a:rPr>
              <a:t>?</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51e7ee27e1_0_103"/>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11</a:t>
            </a:r>
            <a:endParaRPr>
              <a:latin typeface="Lato"/>
              <a:ea typeface="Lato"/>
              <a:cs typeface="Lato"/>
              <a:sym typeface="Lato"/>
            </a:endParaRPr>
          </a:p>
        </p:txBody>
      </p:sp>
      <p:sp>
        <p:nvSpPr>
          <p:cNvPr id="251" name="Google Shape;251;g251e7ee27e1_0_103"/>
          <p:cNvSpPr/>
          <p:nvPr/>
        </p:nvSpPr>
        <p:spPr>
          <a:xfrm flipH="1">
            <a:off x="5997125" y="1620400"/>
            <a:ext cx="2727000" cy="2235900"/>
          </a:xfrm>
          <a:prstGeom prst="flowChartMagneticTape">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lang="en-GB" sz="1800">
                <a:solidFill>
                  <a:schemeClr val="lt1"/>
                </a:solidFill>
                <a:latin typeface="Lato"/>
                <a:ea typeface="Lato"/>
                <a:cs typeface="Lato"/>
                <a:sym typeface="Lato"/>
              </a:rPr>
              <a:t>3. How old do you have to be before you can start getting money from your pension?</a:t>
            </a:r>
            <a:endParaRPr b="1" i="0" sz="1800" u="none" cap="none" strike="noStrike">
              <a:solidFill>
                <a:schemeClr val="lt1"/>
              </a:solidFill>
              <a:latin typeface="Lato"/>
              <a:ea typeface="Lato"/>
              <a:cs typeface="Lato"/>
              <a:sym typeface="Lato"/>
            </a:endParaRPr>
          </a:p>
        </p:txBody>
      </p:sp>
      <p:sp>
        <p:nvSpPr>
          <p:cNvPr id="252" name="Google Shape;252;g251e7ee27e1_0_103"/>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3" name="Google Shape;253;g251e7ee27e1_0_103"/>
          <p:cNvSpPr txBox="1"/>
          <p:nvPr/>
        </p:nvSpPr>
        <p:spPr>
          <a:xfrm>
            <a:off x="464950" y="1524375"/>
            <a:ext cx="5218800" cy="267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latin typeface="Lato"/>
                <a:ea typeface="Lato"/>
                <a:cs typeface="Lato"/>
                <a:sym typeface="Lato"/>
              </a:rPr>
              <a:t>You can only start receiving payments from your pension fund when you are at least 55 years old. </a:t>
            </a:r>
            <a:endParaRPr sz="1800">
              <a:latin typeface="Lato"/>
              <a:ea typeface="Lato"/>
              <a:cs typeface="Lato"/>
              <a:sym typeface="Lato"/>
            </a:endParaRPr>
          </a:p>
          <a:p>
            <a:pPr indent="0" lvl="0" marL="0" rtl="0" algn="ctr">
              <a:spcBef>
                <a:spcPts val="0"/>
              </a:spcBef>
              <a:spcAft>
                <a:spcPts val="0"/>
              </a:spcAft>
              <a:buNone/>
            </a:pPr>
            <a:r>
              <a:t/>
            </a:r>
            <a:endParaRPr sz="1800">
              <a:latin typeface="Lato"/>
              <a:ea typeface="Lato"/>
              <a:cs typeface="Lato"/>
              <a:sym typeface="Lato"/>
            </a:endParaRPr>
          </a:p>
          <a:p>
            <a:pPr indent="0" lvl="0" marL="0" rtl="0" algn="ctr">
              <a:spcBef>
                <a:spcPts val="0"/>
              </a:spcBef>
              <a:spcAft>
                <a:spcPts val="0"/>
              </a:spcAft>
              <a:buNone/>
            </a:pPr>
            <a:r>
              <a:rPr lang="en-GB" sz="1800">
                <a:latin typeface="Lato"/>
                <a:ea typeface="Lato"/>
                <a:cs typeface="Lato"/>
                <a:sym typeface="Lato"/>
              </a:rPr>
              <a:t>For a state pension this currently is 66 years (for men &amp; women) but will </a:t>
            </a:r>
            <a:r>
              <a:rPr lang="en-GB" sz="1800">
                <a:latin typeface="Lato"/>
                <a:ea typeface="Lato"/>
                <a:cs typeface="Lato"/>
                <a:sym typeface="Lato"/>
              </a:rPr>
              <a:t>gradually</a:t>
            </a:r>
            <a:r>
              <a:rPr lang="en-GB" sz="1800">
                <a:latin typeface="Lato"/>
                <a:ea typeface="Lato"/>
                <a:cs typeface="Lato"/>
                <a:sym typeface="Lato"/>
              </a:rPr>
              <a:t> increase from 2026.</a:t>
            </a:r>
            <a:endParaRPr sz="1800">
              <a:latin typeface="Lato"/>
              <a:ea typeface="Lato"/>
              <a:cs typeface="Lato"/>
              <a:sym typeface="Lato"/>
            </a:endParaRPr>
          </a:p>
          <a:p>
            <a:pPr indent="0" lvl="0" marL="0" rtl="0" algn="ctr">
              <a:spcBef>
                <a:spcPts val="0"/>
              </a:spcBef>
              <a:spcAft>
                <a:spcPts val="0"/>
              </a:spcAft>
              <a:buNone/>
            </a:pPr>
            <a:r>
              <a:t/>
            </a:r>
            <a:endParaRPr sz="1800">
              <a:latin typeface="Lato"/>
              <a:ea typeface="Lato"/>
              <a:cs typeface="Lato"/>
              <a:sym typeface="Lato"/>
            </a:endParaRPr>
          </a:p>
          <a:p>
            <a:pPr indent="0" lvl="0" marL="0" rtl="0" algn="ctr">
              <a:spcBef>
                <a:spcPts val="0"/>
              </a:spcBef>
              <a:spcAft>
                <a:spcPts val="0"/>
              </a:spcAft>
              <a:buNone/>
            </a:pPr>
            <a:r>
              <a:rPr lang="en-GB" sz="1800">
                <a:latin typeface="Lato"/>
                <a:ea typeface="Lato"/>
                <a:cs typeface="Lato"/>
                <a:sym typeface="Lato"/>
              </a:rPr>
              <a:t>This varies considerably </a:t>
            </a:r>
            <a:r>
              <a:rPr lang="en-GB" sz="1800">
                <a:latin typeface="Lato"/>
                <a:ea typeface="Lato"/>
                <a:cs typeface="Lato"/>
                <a:sym typeface="Lato"/>
              </a:rPr>
              <a:t>according</a:t>
            </a:r>
            <a:r>
              <a:rPr lang="en-GB" sz="1800">
                <a:latin typeface="Lato"/>
                <a:ea typeface="Lato"/>
                <a:cs typeface="Lato"/>
                <a:sym typeface="Lato"/>
              </a:rPr>
              <a:t> to the type of pension you have been contributing to.</a:t>
            </a:r>
            <a:endParaRPr sz="1800">
              <a:latin typeface="Lato"/>
              <a:ea typeface="Lato"/>
              <a:cs typeface="Lato"/>
              <a:sym typeface="Lato"/>
            </a:endParaRPr>
          </a:p>
        </p:txBody>
      </p:sp>
      <p:sp>
        <p:nvSpPr>
          <p:cNvPr id="254" name="Google Shape;254;g251e7ee27e1_0_103"/>
          <p:cNvSpPr txBox="1"/>
          <p:nvPr>
            <p:ph type="ctrTitle"/>
          </p:nvPr>
        </p:nvSpPr>
        <p:spPr>
          <a:xfrm>
            <a:off x="132775" y="416825"/>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Activity 1: </a:t>
            </a:r>
            <a:r>
              <a:rPr b="1" lang="en-GB" sz="2900">
                <a:solidFill>
                  <a:schemeClr val="accent2"/>
                </a:solidFill>
                <a:latin typeface="Lato"/>
                <a:ea typeface="Lato"/>
                <a:cs typeface="Lato"/>
                <a:sym typeface="Lato"/>
              </a:rPr>
              <a:t>What is a pension</a:t>
            </a:r>
            <a:r>
              <a:rPr b="1" lang="en-GB" sz="2900">
                <a:solidFill>
                  <a:schemeClr val="accent2"/>
                </a:solidFill>
                <a:latin typeface="Lato"/>
                <a:ea typeface="Lato"/>
                <a:cs typeface="Lato"/>
                <a:sym typeface="Lato"/>
              </a:rPr>
              <a:t>?</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5646f13885_0_3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25646f13885_0_32"/>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61" name="Google Shape;261;g25646f13885_0_32"/>
          <p:cNvSpPr txBox="1"/>
          <p:nvPr/>
        </p:nvSpPr>
        <p:spPr>
          <a:xfrm>
            <a:off x="488175" y="1197875"/>
            <a:ext cx="77691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a:t>
            </a:r>
            <a:r>
              <a:rPr b="1" lang="en-GB" sz="2200">
                <a:solidFill>
                  <a:srgbClr val="00FF00"/>
                </a:solidFill>
                <a:latin typeface="Lato"/>
                <a:ea typeface="Lato"/>
                <a:cs typeface="Lato"/>
                <a:sym typeface="Lato"/>
              </a:rPr>
              <a:t> what a pension is</a:t>
            </a:r>
            <a:endParaRPr b="1" sz="2200">
              <a:solidFill>
                <a:srgbClr val="00FF00"/>
              </a:solidFill>
              <a:latin typeface="Lato"/>
              <a:ea typeface="Lato"/>
              <a:cs typeface="Lato"/>
              <a:sym typeface="Lato"/>
            </a:endParaRPr>
          </a:p>
          <a:p>
            <a:pPr indent="-368300" lvl="0" marL="45720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Identify the different types of pensions that exist and how they work</a:t>
            </a:r>
            <a:endParaRPr b="1" sz="2200">
              <a:solidFill>
                <a:schemeClr val="lt1"/>
              </a:solidFill>
              <a:latin typeface="Lato"/>
              <a:ea typeface="Lato"/>
              <a:cs typeface="Lato"/>
              <a:sym typeface="Lato"/>
            </a:endParaRPr>
          </a:p>
          <a:p>
            <a:pPr indent="-368300" lvl="0" marL="45720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Explain the benefits of paying into a pension</a:t>
            </a:r>
            <a:endParaRPr b="1" sz="2200">
              <a:solidFill>
                <a:schemeClr val="lt1"/>
              </a:solidFill>
              <a:latin typeface="Lato"/>
              <a:ea typeface="Lato"/>
              <a:cs typeface="Lato"/>
              <a:sym typeface="Lato"/>
            </a:endParaRPr>
          </a:p>
          <a:p>
            <a:pPr indent="0" lvl="0" marL="457200" marR="0" rtl="0" algn="l">
              <a:lnSpc>
                <a:spcPct val="107000"/>
              </a:lnSpc>
              <a:spcBef>
                <a:spcPts val="0"/>
              </a:spcBef>
              <a:spcAft>
                <a:spcPts val="0"/>
              </a:spcAft>
              <a:buNone/>
            </a:pPr>
            <a:r>
              <a:t/>
            </a:r>
            <a:endParaRPr b="1" sz="2200">
              <a:solidFill>
                <a:schemeClr val="lt1"/>
              </a:solidFill>
              <a:latin typeface="Lato"/>
              <a:ea typeface="Lato"/>
              <a:cs typeface="Lato"/>
              <a:sym typeface="Lato"/>
            </a:endParaRPr>
          </a:p>
          <a:p>
            <a:pPr indent="0" lvl="0" marL="9144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B7B7B7"/>
              </a:solidFill>
              <a:latin typeface="Lato Light"/>
              <a:ea typeface="Lato Light"/>
              <a:cs typeface="Lato Light"/>
              <a:sym typeface="Lato Light"/>
            </a:endParaRPr>
          </a:p>
        </p:txBody>
      </p:sp>
      <p:sp>
        <p:nvSpPr>
          <p:cNvPr id="262" name="Google Shape;262;g25646f13885_0_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25646f13885_0_9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13</a:t>
            </a:r>
            <a:endParaRPr>
              <a:latin typeface="Lato"/>
              <a:ea typeface="Lato"/>
              <a:cs typeface="Lato"/>
              <a:sym typeface="Lato"/>
            </a:endParaRPr>
          </a:p>
        </p:txBody>
      </p:sp>
      <p:sp>
        <p:nvSpPr>
          <p:cNvPr id="268" name="Google Shape;268;g25646f13885_0_91"/>
          <p:cNvSpPr txBox="1"/>
          <p:nvPr>
            <p:ph type="ctrTitle"/>
          </p:nvPr>
        </p:nvSpPr>
        <p:spPr>
          <a:xfrm>
            <a:off x="189125" y="242750"/>
            <a:ext cx="7415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What types of pensions are there? </a:t>
            </a:r>
            <a:endParaRPr b="1" i="0" sz="2900" u="none" cap="none" strike="noStrike">
              <a:solidFill>
                <a:schemeClr val="accent2"/>
              </a:solidFill>
              <a:latin typeface="Lato"/>
              <a:ea typeface="Lato"/>
              <a:cs typeface="Lato"/>
              <a:sym typeface="Lato"/>
            </a:endParaRPr>
          </a:p>
        </p:txBody>
      </p:sp>
      <p:sp>
        <p:nvSpPr>
          <p:cNvPr id="269" name="Google Shape;269;g25646f13885_0_91"/>
          <p:cNvSpPr/>
          <p:nvPr/>
        </p:nvSpPr>
        <p:spPr>
          <a:xfrm>
            <a:off x="5573676" y="2060414"/>
            <a:ext cx="2055563" cy="1902712"/>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5646f13885_0_91"/>
          <p:cNvSpPr/>
          <p:nvPr/>
        </p:nvSpPr>
        <p:spPr>
          <a:xfrm>
            <a:off x="3152103" y="2060414"/>
            <a:ext cx="2055563" cy="1902712"/>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g25646f13885_0_91"/>
          <p:cNvPicPr preferRelativeResize="0"/>
          <p:nvPr/>
        </p:nvPicPr>
        <p:blipFill>
          <a:blip r:embed="rId3">
            <a:alphaModFix/>
          </a:blip>
          <a:stretch>
            <a:fillRect/>
          </a:stretch>
        </p:blipFill>
        <p:spPr>
          <a:xfrm>
            <a:off x="835720" y="2191858"/>
            <a:ext cx="1845183" cy="1639824"/>
          </a:xfrm>
          <a:prstGeom prst="rect">
            <a:avLst/>
          </a:prstGeom>
          <a:noFill/>
          <a:ln>
            <a:noFill/>
          </a:ln>
        </p:spPr>
      </p:pic>
      <p:pic>
        <p:nvPicPr>
          <p:cNvPr id="272" name="Google Shape;272;g25646f13885_0_91"/>
          <p:cNvPicPr preferRelativeResize="0"/>
          <p:nvPr/>
        </p:nvPicPr>
        <p:blipFill>
          <a:blip r:embed="rId4">
            <a:alphaModFix/>
          </a:blip>
          <a:stretch>
            <a:fillRect/>
          </a:stretch>
        </p:blipFill>
        <p:spPr>
          <a:xfrm>
            <a:off x="3382690" y="2303299"/>
            <a:ext cx="1594388" cy="1416941"/>
          </a:xfrm>
          <a:prstGeom prst="rect">
            <a:avLst/>
          </a:prstGeom>
          <a:noFill/>
          <a:ln>
            <a:noFill/>
          </a:ln>
        </p:spPr>
      </p:pic>
      <p:grpSp>
        <p:nvGrpSpPr>
          <p:cNvPr id="273" name="Google Shape;273;g25646f13885_0_91"/>
          <p:cNvGrpSpPr/>
          <p:nvPr/>
        </p:nvGrpSpPr>
        <p:grpSpPr>
          <a:xfrm>
            <a:off x="5721290" y="2191868"/>
            <a:ext cx="1738201" cy="1639824"/>
            <a:chOff x="7239000" y="2032150"/>
            <a:chExt cx="1794550" cy="1905000"/>
          </a:xfrm>
        </p:grpSpPr>
        <p:pic>
          <p:nvPicPr>
            <p:cNvPr id="274" name="Google Shape;274;g25646f13885_0_91"/>
            <p:cNvPicPr preferRelativeResize="0"/>
            <p:nvPr/>
          </p:nvPicPr>
          <p:blipFill rotWithShape="1">
            <a:blip r:embed="rId5">
              <a:alphaModFix/>
            </a:blip>
            <a:srcRect b="0" l="0" r="5793" t="0"/>
            <a:stretch/>
          </p:blipFill>
          <p:spPr>
            <a:xfrm>
              <a:off x="7239000" y="2032150"/>
              <a:ext cx="1794550" cy="1905000"/>
            </a:xfrm>
            <a:prstGeom prst="rect">
              <a:avLst/>
            </a:prstGeom>
            <a:noFill/>
            <a:ln>
              <a:noFill/>
            </a:ln>
          </p:spPr>
        </p:pic>
        <p:pic>
          <p:nvPicPr>
            <p:cNvPr id="275" name="Google Shape;275;g25646f13885_0_91"/>
            <p:cNvPicPr preferRelativeResize="0"/>
            <p:nvPr/>
          </p:nvPicPr>
          <p:blipFill>
            <a:blip r:embed="rId6">
              <a:alphaModFix/>
            </a:blip>
            <a:stretch>
              <a:fillRect/>
            </a:stretch>
          </p:blipFill>
          <p:spPr>
            <a:xfrm>
              <a:off x="7843625" y="3177100"/>
              <a:ext cx="286150" cy="286150"/>
            </a:xfrm>
            <a:prstGeom prst="rect">
              <a:avLst/>
            </a:prstGeom>
            <a:noFill/>
            <a:ln>
              <a:noFill/>
            </a:ln>
          </p:spPr>
        </p:pic>
        <p:pic>
          <p:nvPicPr>
            <p:cNvPr id="276" name="Google Shape;276;g25646f13885_0_91"/>
            <p:cNvPicPr preferRelativeResize="0"/>
            <p:nvPr/>
          </p:nvPicPr>
          <p:blipFill>
            <a:blip r:embed="rId6">
              <a:alphaModFix/>
            </a:blip>
            <a:stretch>
              <a:fillRect/>
            </a:stretch>
          </p:blipFill>
          <p:spPr>
            <a:xfrm>
              <a:off x="7760075" y="2659300"/>
              <a:ext cx="369700" cy="286150"/>
            </a:xfrm>
            <a:prstGeom prst="rect">
              <a:avLst/>
            </a:prstGeom>
            <a:noFill/>
            <a:ln>
              <a:noFill/>
            </a:ln>
          </p:spPr>
        </p:pic>
      </p:grpSp>
      <p:sp>
        <p:nvSpPr>
          <p:cNvPr id="277" name="Google Shape;277;g25646f13885_0_91"/>
          <p:cNvSpPr/>
          <p:nvPr/>
        </p:nvSpPr>
        <p:spPr>
          <a:xfrm>
            <a:off x="730530" y="2060414"/>
            <a:ext cx="2055563" cy="1902712"/>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5646f13885_0_91"/>
          <p:cNvSpPr/>
          <p:nvPr/>
        </p:nvSpPr>
        <p:spPr>
          <a:xfrm>
            <a:off x="730525" y="1334725"/>
            <a:ext cx="2031300" cy="5769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Lato"/>
                <a:ea typeface="Lato"/>
                <a:cs typeface="Lato"/>
                <a:sym typeface="Lato"/>
              </a:rPr>
              <a:t>State pension</a:t>
            </a:r>
            <a:endParaRPr b="1" i="0" sz="1600" u="none" cap="none" strike="noStrike">
              <a:solidFill>
                <a:schemeClr val="lt1"/>
              </a:solidFill>
              <a:latin typeface="Lato"/>
              <a:ea typeface="Lato"/>
              <a:cs typeface="Lato"/>
              <a:sym typeface="Lato"/>
            </a:endParaRPr>
          </a:p>
        </p:txBody>
      </p:sp>
      <p:sp>
        <p:nvSpPr>
          <p:cNvPr id="279" name="Google Shape;279;g25646f13885_0_91"/>
          <p:cNvSpPr/>
          <p:nvPr/>
        </p:nvSpPr>
        <p:spPr>
          <a:xfrm>
            <a:off x="3164238" y="1334725"/>
            <a:ext cx="2031300" cy="5769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Lato"/>
                <a:ea typeface="Lato"/>
                <a:cs typeface="Lato"/>
                <a:sym typeface="Lato"/>
              </a:rPr>
              <a:t>Workplace p</a:t>
            </a:r>
            <a:r>
              <a:rPr b="1" lang="en-GB" sz="1600">
                <a:solidFill>
                  <a:schemeClr val="lt1"/>
                </a:solidFill>
                <a:latin typeface="Lato"/>
                <a:ea typeface="Lato"/>
                <a:cs typeface="Lato"/>
                <a:sym typeface="Lato"/>
              </a:rPr>
              <a:t>ension</a:t>
            </a:r>
            <a:endParaRPr b="1" i="0" sz="1600" u="none" cap="none" strike="noStrike">
              <a:solidFill>
                <a:schemeClr val="lt1"/>
              </a:solidFill>
              <a:latin typeface="Lato"/>
              <a:ea typeface="Lato"/>
              <a:cs typeface="Lato"/>
              <a:sym typeface="Lato"/>
            </a:endParaRPr>
          </a:p>
        </p:txBody>
      </p:sp>
      <p:sp>
        <p:nvSpPr>
          <p:cNvPr id="280" name="Google Shape;280;g25646f13885_0_91"/>
          <p:cNvSpPr/>
          <p:nvPr/>
        </p:nvSpPr>
        <p:spPr>
          <a:xfrm>
            <a:off x="5597963" y="1334725"/>
            <a:ext cx="2031300" cy="5769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Lato"/>
                <a:ea typeface="Lato"/>
                <a:cs typeface="Lato"/>
                <a:sym typeface="Lato"/>
              </a:rPr>
              <a:t>Private p</a:t>
            </a:r>
            <a:r>
              <a:rPr b="1" lang="en-GB" sz="1600">
                <a:solidFill>
                  <a:schemeClr val="lt1"/>
                </a:solidFill>
                <a:latin typeface="Lato"/>
                <a:ea typeface="Lato"/>
                <a:cs typeface="Lato"/>
                <a:sym typeface="Lato"/>
              </a:rPr>
              <a:t>ension</a:t>
            </a:r>
            <a:endParaRPr b="1" i="0" sz="1600" u="none" cap="none" strike="noStrike">
              <a:solidFill>
                <a:schemeClr val="lt1"/>
              </a:solidFill>
              <a:latin typeface="Lato"/>
              <a:ea typeface="Lato"/>
              <a:cs typeface="Lato"/>
              <a:sym typeface="Lato"/>
            </a:endParaRPr>
          </a:p>
        </p:txBody>
      </p:sp>
      <p:sp>
        <p:nvSpPr>
          <p:cNvPr id="281" name="Google Shape;281;g25646f13885_0_91"/>
          <p:cNvSpPr/>
          <p:nvPr/>
        </p:nvSpPr>
        <p:spPr>
          <a:xfrm>
            <a:off x="814525" y="4111925"/>
            <a:ext cx="1863300" cy="723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accent1"/>
                </a:solidFill>
                <a:latin typeface="Lato"/>
                <a:ea typeface="Lato"/>
                <a:cs typeface="Lato"/>
                <a:sym typeface="Lato"/>
              </a:rPr>
              <a:t>The government</a:t>
            </a:r>
            <a:endParaRPr sz="1600">
              <a:solidFill>
                <a:schemeClr val="accent1"/>
              </a:solidFill>
              <a:latin typeface="Lato"/>
              <a:ea typeface="Lato"/>
              <a:cs typeface="Lato"/>
              <a:sym typeface="Lato"/>
            </a:endParaRPr>
          </a:p>
        </p:txBody>
      </p:sp>
      <p:sp>
        <p:nvSpPr>
          <p:cNvPr id="282" name="Google Shape;282;g25646f13885_0_91"/>
          <p:cNvSpPr/>
          <p:nvPr/>
        </p:nvSpPr>
        <p:spPr>
          <a:xfrm>
            <a:off x="3248238" y="4116000"/>
            <a:ext cx="1863300" cy="723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accent1"/>
                </a:solidFill>
                <a:latin typeface="Lato"/>
                <a:ea typeface="Lato"/>
                <a:cs typeface="Lato"/>
                <a:sym typeface="Lato"/>
              </a:rPr>
              <a:t>Employees</a:t>
            </a:r>
            <a:endParaRPr sz="1600">
              <a:solidFill>
                <a:schemeClr val="accent1"/>
              </a:solidFill>
              <a:latin typeface="Lato"/>
              <a:ea typeface="Lato"/>
              <a:cs typeface="Lato"/>
              <a:sym typeface="Lato"/>
            </a:endParaRPr>
          </a:p>
          <a:p>
            <a:pPr indent="0" lvl="0" marL="0" rtl="0" algn="ctr">
              <a:spcBef>
                <a:spcPts val="0"/>
              </a:spcBef>
              <a:spcAft>
                <a:spcPts val="0"/>
              </a:spcAft>
              <a:buNone/>
            </a:pPr>
            <a:r>
              <a:rPr lang="en-GB" sz="1600">
                <a:solidFill>
                  <a:schemeClr val="accent1"/>
                </a:solidFill>
                <a:latin typeface="Lato"/>
                <a:ea typeface="Lato"/>
                <a:cs typeface="Lato"/>
                <a:sym typeface="Lato"/>
              </a:rPr>
              <a:t>Employers</a:t>
            </a:r>
            <a:endParaRPr sz="1600">
              <a:solidFill>
                <a:schemeClr val="accent1"/>
              </a:solidFill>
              <a:latin typeface="Lato"/>
              <a:ea typeface="Lato"/>
              <a:cs typeface="Lato"/>
              <a:sym typeface="Lato"/>
            </a:endParaRPr>
          </a:p>
        </p:txBody>
      </p:sp>
      <p:sp>
        <p:nvSpPr>
          <p:cNvPr id="283" name="Google Shape;283;g25646f13885_0_91"/>
          <p:cNvSpPr/>
          <p:nvPr/>
        </p:nvSpPr>
        <p:spPr>
          <a:xfrm>
            <a:off x="5538125" y="4111925"/>
            <a:ext cx="2175000" cy="723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chemeClr val="accent1"/>
                </a:solidFill>
                <a:latin typeface="Lato"/>
                <a:ea typeface="Lato"/>
                <a:cs typeface="Lato"/>
                <a:sym typeface="Lato"/>
              </a:rPr>
              <a:t>Any individual</a:t>
            </a:r>
            <a:endParaRPr sz="1500">
              <a:solidFill>
                <a:schemeClr val="accent1"/>
              </a:solidFill>
              <a:latin typeface="Lato"/>
              <a:ea typeface="Lato"/>
              <a:cs typeface="Lato"/>
              <a:sym typeface="Lato"/>
            </a:endParaRPr>
          </a:p>
          <a:p>
            <a:pPr indent="0" lvl="0" marL="0" rtl="0" algn="ctr">
              <a:spcBef>
                <a:spcPts val="0"/>
              </a:spcBef>
              <a:spcAft>
                <a:spcPts val="0"/>
              </a:spcAft>
              <a:buNone/>
            </a:pPr>
            <a:r>
              <a:rPr lang="en-GB" sz="1500">
                <a:solidFill>
                  <a:schemeClr val="accent1"/>
                </a:solidFill>
                <a:latin typeface="Lato"/>
                <a:ea typeface="Lato"/>
                <a:cs typeface="Lato"/>
                <a:sym typeface="Lato"/>
              </a:rPr>
              <a:t>Government tax break</a:t>
            </a:r>
            <a:endParaRPr sz="1500">
              <a:solidFill>
                <a:schemeClr val="accen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51e7ee27e1_0_7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14</a:t>
            </a:r>
            <a:endParaRPr>
              <a:latin typeface="Lato"/>
              <a:ea typeface="Lato"/>
              <a:cs typeface="Lato"/>
              <a:sym typeface="Lato"/>
            </a:endParaRPr>
          </a:p>
        </p:txBody>
      </p:sp>
      <p:sp>
        <p:nvSpPr>
          <p:cNvPr id="289" name="Google Shape;289;g251e7ee27e1_0_70"/>
          <p:cNvSpPr txBox="1"/>
          <p:nvPr>
            <p:ph type="ctrTitle"/>
          </p:nvPr>
        </p:nvSpPr>
        <p:spPr>
          <a:xfrm>
            <a:off x="131050" y="203700"/>
            <a:ext cx="7731600" cy="71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Types of Pension </a:t>
            </a:r>
            <a:r>
              <a:rPr b="1" lang="en-GB" sz="2900">
                <a:solidFill>
                  <a:schemeClr val="accent2"/>
                </a:solidFill>
                <a:latin typeface="Lato"/>
                <a:ea typeface="Lato"/>
                <a:cs typeface="Lato"/>
                <a:sym typeface="Lato"/>
              </a:rPr>
              <a:t>&amp; how they work?</a:t>
            </a:r>
            <a:endParaRPr b="1" i="0" sz="2900" u="none" cap="none" strike="noStrike">
              <a:solidFill>
                <a:schemeClr val="accent2"/>
              </a:solidFill>
              <a:latin typeface="Lato"/>
              <a:ea typeface="Lato"/>
              <a:cs typeface="Lato"/>
              <a:sym typeface="Lato"/>
            </a:endParaRPr>
          </a:p>
        </p:txBody>
      </p:sp>
      <p:sp>
        <p:nvSpPr>
          <p:cNvPr id="290" name="Google Shape;290;g251e7ee27e1_0_70"/>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1" name="Google Shape;291;g251e7ee27e1_0_70"/>
          <p:cNvSpPr txBox="1"/>
          <p:nvPr/>
        </p:nvSpPr>
        <p:spPr>
          <a:xfrm>
            <a:off x="131050" y="1211875"/>
            <a:ext cx="4939800" cy="4402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GB" sz="1600">
                <a:solidFill>
                  <a:schemeClr val="dk1"/>
                </a:solidFill>
                <a:latin typeface="Lato"/>
                <a:ea typeface="Lato"/>
                <a:cs typeface="Lato"/>
                <a:sym typeface="Lato"/>
              </a:rPr>
              <a:t>Activity  2</a:t>
            </a:r>
            <a:endParaRPr b="1" sz="16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a:solidFill>
                  <a:schemeClr val="dk1"/>
                </a:solidFill>
                <a:latin typeface="Lato"/>
                <a:ea typeface="Lato"/>
                <a:cs typeface="Lato"/>
                <a:sym typeface="Lato"/>
              </a:rPr>
              <a:t>In pair work complete the worksheet on the main types of pensions.</a:t>
            </a:r>
            <a:endParaRPr b="1" sz="16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lang="en-GB" sz="1600">
                <a:solidFill>
                  <a:schemeClr val="dk1"/>
                </a:solidFill>
                <a:latin typeface="Lato"/>
                <a:ea typeface="Lato"/>
                <a:cs typeface="Lato"/>
                <a:sym typeface="Lato"/>
              </a:rPr>
              <a:t>State pension</a:t>
            </a:r>
            <a:endParaRPr sz="1600">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sz="800">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lang="en-GB" sz="1600">
                <a:solidFill>
                  <a:schemeClr val="dk1"/>
                </a:solidFill>
                <a:latin typeface="Lato"/>
                <a:ea typeface="Lato"/>
                <a:cs typeface="Lato"/>
                <a:sym typeface="Lato"/>
              </a:rPr>
              <a:t>Defined contribution pensions (a type of workplace pension)</a:t>
            </a:r>
            <a:endParaRPr sz="1600">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sz="800">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lang="en-GB" sz="1600">
                <a:solidFill>
                  <a:schemeClr val="dk1"/>
                </a:solidFill>
                <a:latin typeface="Lato"/>
                <a:ea typeface="Lato"/>
                <a:cs typeface="Lato"/>
                <a:sym typeface="Lato"/>
              </a:rPr>
              <a:t>Defined benefit pensions (</a:t>
            </a:r>
            <a:r>
              <a:rPr lang="en-GB" sz="1600">
                <a:solidFill>
                  <a:schemeClr val="dk1"/>
                </a:solidFill>
                <a:latin typeface="Lato"/>
                <a:ea typeface="Lato"/>
                <a:cs typeface="Lato"/>
                <a:sym typeface="Lato"/>
              </a:rPr>
              <a:t>a type of workplace or private pension)</a:t>
            </a:r>
            <a:endParaRPr sz="1600">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sz="800">
              <a:solidFill>
                <a:schemeClr val="dk1"/>
              </a:solidFill>
              <a:latin typeface="Lato"/>
              <a:ea typeface="Lato"/>
              <a:cs typeface="Lato"/>
              <a:sym typeface="Lato"/>
            </a:endParaRPr>
          </a:p>
          <a:p>
            <a:pPr indent="-330200" lvl="0" marL="457200" rtl="0" algn="l">
              <a:spcBef>
                <a:spcPts val="0"/>
              </a:spcBef>
              <a:spcAft>
                <a:spcPts val="0"/>
              </a:spcAft>
              <a:buClr>
                <a:schemeClr val="dk1"/>
              </a:buClr>
              <a:buSzPts val="1600"/>
              <a:buFont typeface="Lato"/>
              <a:buAutoNum type="arabicPeriod"/>
            </a:pPr>
            <a:r>
              <a:rPr lang="en-GB" sz="1600">
                <a:solidFill>
                  <a:schemeClr val="dk1"/>
                </a:solidFill>
                <a:latin typeface="Lato"/>
                <a:ea typeface="Lato"/>
                <a:cs typeface="Lato"/>
                <a:sym typeface="Lato"/>
              </a:rPr>
              <a:t>Private pension - if you are self employed or want to top up (a state or workplace pension)</a:t>
            </a:r>
            <a:endParaRPr sz="1600">
              <a:solidFill>
                <a:schemeClr val="dk1"/>
              </a:solidFill>
              <a:latin typeface="Lato"/>
              <a:ea typeface="Lato"/>
              <a:cs typeface="Lato"/>
              <a:sym typeface="Lato"/>
            </a:endParaRPr>
          </a:p>
          <a:p>
            <a:pPr indent="0" lvl="0" marL="0" marR="0" rtl="0" algn="l">
              <a:lnSpc>
                <a:spcPct val="100000"/>
              </a:lnSpc>
              <a:spcBef>
                <a:spcPts val="0"/>
              </a:spcBef>
              <a:spcAft>
                <a:spcPts val="0"/>
              </a:spcAft>
              <a:buNone/>
            </a:pPr>
            <a:r>
              <a:t/>
            </a:r>
            <a:endParaRPr sz="1600">
              <a:solidFill>
                <a:schemeClr val="dk1"/>
              </a:solidFill>
              <a:latin typeface="Lato"/>
              <a:ea typeface="Lato"/>
              <a:cs typeface="Lato"/>
              <a:sym typeface="Lato"/>
            </a:endParaRPr>
          </a:p>
          <a:p>
            <a:pPr indent="0" lvl="0" marL="0" marR="0" rtl="0" algn="l">
              <a:lnSpc>
                <a:spcPct val="100000"/>
              </a:lnSpc>
              <a:spcBef>
                <a:spcPts val="0"/>
              </a:spcBef>
              <a:spcAft>
                <a:spcPts val="0"/>
              </a:spcAft>
              <a:buNone/>
            </a:pPr>
            <a:r>
              <a:t/>
            </a:r>
            <a:endParaRPr sz="1600">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latin typeface="Lato"/>
              <a:ea typeface="Lato"/>
              <a:cs typeface="Lato"/>
              <a:sym typeface="Lato"/>
            </a:endParaRPr>
          </a:p>
          <a:p>
            <a:pPr indent="0" lvl="0" marL="0" rtl="0" algn="l">
              <a:lnSpc>
                <a:spcPct val="115000"/>
              </a:lnSpc>
              <a:spcBef>
                <a:spcPts val="1200"/>
              </a:spcBef>
              <a:spcAft>
                <a:spcPts val="1200"/>
              </a:spcAft>
              <a:buNone/>
            </a:pPr>
            <a:r>
              <a:t/>
            </a:r>
            <a:endParaRPr sz="1600">
              <a:solidFill>
                <a:schemeClr val="dk1"/>
              </a:solidFill>
              <a:latin typeface="Lato"/>
              <a:ea typeface="Lato"/>
              <a:cs typeface="Lato"/>
              <a:sym typeface="Lato"/>
            </a:endParaRPr>
          </a:p>
        </p:txBody>
      </p:sp>
      <p:pic>
        <p:nvPicPr>
          <p:cNvPr id="292" name="Google Shape;292;g251e7ee27e1_0_70"/>
          <p:cNvPicPr preferRelativeResize="0"/>
          <p:nvPr/>
        </p:nvPicPr>
        <p:blipFill rotWithShape="1">
          <a:blip r:embed="rId3">
            <a:alphaModFix/>
          </a:blip>
          <a:srcRect b="0" l="10119" r="10515" t="0"/>
          <a:stretch/>
        </p:blipFill>
        <p:spPr>
          <a:xfrm>
            <a:off x="5579900" y="1714850"/>
            <a:ext cx="3292877" cy="2333775"/>
          </a:xfrm>
          <a:prstGeom prst="rect">
            <a:avLst/>
          </a:prstGeom>
          <a:noFill/>
          <a:ln>
            <a:noFill/>
          </a:ln>
          <a:effectLst>
            <a:outerShdw blurRad="57150" rotWithShape="0" algn="bl" dir="5400000" dist="19050">
              <a:srgbClr val="000000">
                <a:alpha val="50000"/>
              </a:srgbClr>
            </a:outerShdw>
          </a:effectLst>
        </p:spPr>
      </p:pic>
      <p:sp>
        <p:nvSpPr>
          <p:cNvPr id="293" name="Google Shape;293;g251e7ee27e1_0_70"/>
          <p:cNvSpPr txBox="1"/>
          <p:nvPr/>
        </p:nvSpPr>
        <p:spPr>
          <a:xfrm>
            <a:off x="78900" y="4820500"/>
            <a:ext cx="4898100" cy="2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i="1" lang="en-GB" sz="1000">
                <a:solidFill>
                  <a:srgbClr val="FF8022"/>
                </a:solidFill>
                <a:latin typeface="Lato"/>
                <a:ea typeface="Lato"/>
                <a:cs typeface="Lato"/>
                <a:sym typeface="Lato"/>
              </a:rPr>
              <a:t>Resource 2</a:t>
            </a:r>
            <a:endParaRPr b="0" i="1" sz="1000" u="none" cap="none" strike="noStrike">
              <a:solidFill>
                <a:srgbClr val="FF8022"/>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6112d27afd_0_125"/>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99" name="Google Shape;299;g26112d27afd_0_125"/>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800" u="none" cap="none" strike="noStrike">
                <a:solidFill>
                  <a:srgbClr val="FF8022"/>
                </a:solidFill>
                <a:latin typeface="Lato Black"/>
                <a:ea typeface="Lato Black"/>
                <a:cs typeface="Lato Black"/>
                <a:sym typeface="Lato Black"/>
              </a:rPr>
              <a:t>Case stud</a:t>
            </a:r>
            <a:r>
              <a:rPr lang="en-GB" sz="2800">
                <a:solidFill>
                  <a:srgbClr val="FF8022"/>
                </a:solidFill>
                <a:latin typeface="Lato Black"/>
                <a:ea typeface="Lato Black"/>
                <a:cs typeface="Lato Black"/>
                <a:sym typeface="Lato Black"/>
              </a:rPr>
              <a:t>y</a:t>
            </a:r>
            <a:endParaRPr b="0" i="0" sz="2800" u="none" cap="none" strike="noStrike">
              <a:solidFill>
                <a:srgbClr val="FF8022"/>
              </a:solidFill>
              <a:latin typeface="Lato Black"/>
              <a:ea typeface="Lato Black"/>
              <a:cs typeface="Lato Black"/>
              <a:sym typeface="Lato Black"/>
            </a:endParaRPr>
          </a:p>
        </p:txBody>
      </p:sp>
      <p:sp>
        <p:nvSpPr>
          <p:cNvPr id="300" name="Google Shape;300;g26112d27afd_0_125"/>
          <p:cNvSpPr txBox="1"/>
          <p:nvPr/>
        </p:nvSpPr>
        <p:spPr>
          <a:xfrm>
            <a:off x="2309725" y="1110950"/>
            <a:ext cx="6598200" cy="24321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Jorge is 45 and has a varied work history. </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He started out running his own business but did not realise he should be saving money for his pension.</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Unfortunately, he had to take a period of time off work due to </a:t>
            </a:r>
            <a:r>
              <a:rPr lang="en-GB">
                <a:latin typeface="Lato"/>
                <a:ea typeface="Lato"/>
                <a:cs typeface="Lato"/>
                <a:sym typeface="Lato"/>
                <a:extLst>
                  <a:ext uri="http://customooxmlschemas.google.com/">
                    <go:slidesCustomData xmlns:go="http://customooxmlschemas.google.com/" textRoundtripDataId="5"/>
                  </a:ext>
                </a:extLst>
              </a:rPr>
              <a:t>ill</a:t>
            </a:r>
            <a:r>
              <a:rPr lang="en-GB">
                <a:latin typeface="Lato"/>
                <a:ea typeface="Lato"/>
                <a:cs typeface="Lato"/>
                <a:sym typeface="Lato"/>
              </a:rPr>
              <a:t>-</a:t>
            </a:r>
            <a:r>
              <a:rPr lang="en-GB">
                <a:latin typeface="Lato"/>
                <a:ea typeface="Lato"/>
                <a:cs typeface="Lato"/>
                <a:sym typeface="Lato"/>
              </a:rPr>
              <a:t>health. This meant closing down his business. </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For the last 10 years has worked with the local council, where he has paid into a pension, in order to secure a more stable income to provide for his family.</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Jorge cares about climate change and would like to invest in new </a:t>
            </a:r>
            <a:r>
              <a:rPr lang="en-GB">
                <a:latin typeface="Lato"/>
                <a:ea typeface="Lato"/>
                <a:cs typeface="Lato"/>
                <a:sym typeface="Lato"/>
              </a:rPr>
              <a:t>green</a:t>
            </a:r>
            <a:r>
              <a:rPr lang="en-GB">
                <a:latin typeface="Lato"/>
                <a:ea typeface="Lato"/>
                <a:cs typeface="Lato"/>
                <a:sym typeface="Lato"/>
              </a:rPr>
              <a:t> energy solutions but he knows he needs to prioritise saving into his pension.</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sz="600">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a:solidFill>
                  <a:schemeClr val="accent2"/>
                </a:solidFill>
                <a:latin typeface="Lato"/>
                <a:ea typeface="Lato"/>
                <a:cs typeface="Lato"/>
                <a:sym typeface="Lato"/>
              </a:rPr>
              <a:t>What type of pension should Jorge opt for?</a:t>
            </a:r>
            <a:endParaRPr>
              <a:latin typeface="Lato"/>
              <a:ea typeface="Lato"/>
              <a:cs typeface="Lato"/>
              <a:sym typeface="Lato"/>
            </a:endParaRPr>
          </a:p>
        </p:txBody>
      </p:sp>
      <p:sp>
        <p:nvSpPr>
          <p:cNvPr id="301" name="Google Shape;301;g26112d27afd_0_125"/>
          <p:cNvSpPr/>
          <p:nvPr/>
        </p:nvSpPr>
        <p:spPr>
          <a:xfrm>
            <a:off x="604300"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Lato"/>
                <a:ea typeface="Lato"/>
                <a:cs typeface="Lato"/>
                <a:sym typeface="Lato"/>
              </a:rPr>
              <a:t>State Pension</a:t>
            </a:r>
            <a:endParaRPr b="1" i="0" sz="1600" u="none" cap="none" strike="noStrike">
              <a:solidFill>
                <a:schemeClr val="lt1"/>
              </a:solidFill>
              <a:latin typeface="Lato"/>
              <a:ea typeface="Lato"/>
              <a:cs typeface="Lato"/>
              <a:sym typeface="Lato"/>
            </a:endParaRPr>
          </a:p>
        </p:txBody>
      </p:sp>
      <p:sp>
        <p:nvSpPr>
          <p:cNvPr id="302" name="Google Shape;302;g26112d27afd_0_125"/>
          <p:cNvSpPr/>
          <p:nvPr/>
        </p:nvSpPr>
        <p:spPr>
          <a:xfrm>
            <a:off x="2466087"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Lato"/>
                <a:ea typeface="Lato"/>
                <a:cs typeface="Lato"/>
                <a:sym typeface="Lato"/>
              </a:rPr>
              <a:t>Defined contribution pension</a:t>
            </a:r>
            <a:endParaRPr b="1" i="0" sz="1600" u="none" cap="none" strike="noStrike">
              <a:solidFill>
                <a:schemeClr val="lt1"/>
              </a:solidFill>
              <a:latin typeface="Lato"/>
              <a:ea typeface="Lato"/>
              <a:cs typeface="Lato"/>
              <a:sym typeface="Lato"/>
            </a:endParaRPr>
          </a:p>
        </p:txBody>
      </p:sp>
      <p:sp>
        <p:nvSpPr>
          <p:cNvPr id="303" name="Google Shape;303;g26112d27afd_0_125"/>
          <p:cNvSpPr/>
          <p:nvPr/>
        </p:nvSpPr>
        <p:spPr>
          <a:xfrm>
            <a:off x="4327866"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Lato"/>
                <a:ea typeface="Lato"/>
                <a:cs typeface="Lato"/>
                <a:sym typeface="Lato"/>
              </a:rPr>
              <a:t>Defined benefit pension</a:t>
            </a:r>
            <a:endParaRPr b="1" i="0" sz="1600" u="none" cap="none" strike="noStrike">
              <a:solidFill>
                <a:schemeClr val="lt1"/>
              </a:solidFill>
              <a:latin typeface="Lato"/>
              <a:ea typeface="Lato"/>
              <a:cs typeface="Lato"/>
              <a:sym typeface="Lato"/>
            </a:endParaRPr>
          </a:p>
        </p:txBody>
      </p:sp>
      <p:sp>
        <p:nvSpPr>
          <p:cNvPr id="304" name="Google Shape;304;g26112d27afd_0_125"/>
          <p:cNvSpPr/>
          <p:nvPr/>
        </p:nvSpPr>
        <p:spPr>
          <a:xfrm>
            <a:off x="6189652"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Private pension</a:t>
            </a:r>
            <a:endParaRPr b="1" i="0" sz="1600" u="none" cap="none" strike="noStrike">
              <a:solidFill>
                <a:schemeClr val="lt1"/>
              </a:solidFill>
              <a:latin typeface="Lato"/>
              <a:ea typeface="Lato"/>
              <a:cs typeface="Lato"/>
              <a:sym typeface="Lato"/>
            </a:endParaRPr>
          </a:p>
        </p:txBody>
      </p:sp>
      <p:pic>
        <p:nvPicPr>
          <p:cNvPr id="305" name="Google Shape;305;g26112d27afd_0_125"/>
          <p:cNvPicPr preferRelativeResize="0"/>
          <p:nvPr/>
        </p:nvPicPr>
        <p:blipFill rotWithShape="1">
          <a:blip r:embed="rId3">
            <a:alphaModFix/>
          </a:blip>
          <a:srcRect b="0" l="0" r="0" t="0"/>
          <a:stretch/>
        </p:blipFill>
        <p:spPr>
          <a:xfrm>
            <a:off x="360375" y="1261050"/>
            <a:ext cx="1613998" cy="16139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2754377a685_0_3"/>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311" name="Google Shape;311;g2754377a685_0_3"/>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800" u="none" cap="none" strike="noStrike">
                <a:solidFill>
                  <a:srgbClr val="FF8022"/>
                </a:solidFill>
                <a:latin typeface="Lato Black"/>
                <a:ea typeface="Lato Black"/>
                <a:cs typeface="Lato Black"/>
                <a:sym typeface="Lato Black"/>
              </a:rPr>
              <a:t>Case stud</a:t>
            </a:r>
            <a:r>
              <a:rPr lang="en-GB" sz="2800">
                <a:solidFill>
                  <a:srgbClr val="FF8022"/>
                </a:solidFill>
                <a:latin typeface="Lato Black"/>
                <a:ea typeface="Lato Black"/>
                <a:cs typeface="Lato Black"/>
                <a:sym typeface="Lato Black"/>
              </a:rPr>
              <a:t>y</a:t>
            </a:r>
            <a:endParaRPr b="0" i="0" sz="2800" u="none" cap="none" strike="noStrike">
              <a:solidFill>
                <a:srgbClr val="FF8022"/>
              </a:solidFill>
              <a:latin typeface="Lato Black"/>
              <a:ea typeface="Lato Black"/>
              <a:cs typeface="Lato Black"/>
              <a:sym typeface="Lato Black"/>
            </a:endParaRPr>
          </a:p>
        </p:txBody>
      </p:sp>
      <p:sp>
        <p:nvSpPr>
          <p:cNvPr id="312" name="Google Shape;312;g2754377a685_0_3"/>
          <p:cNvSpPr txBox="1"/>
          <p:nvPr/>
        </p:nvSpPr>
        <p:spPr>
          <a:xfrm>
            <a:off x="2309725" y="1110950"/>
            <a:ext cx="6598200" cy="24321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Jorge is 45 and has a varied work history. </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He started out running his own business but </a:t>
            </a:r>
            <a:r>
              <a:rPr b="1" lang="en-GB">
                <a:solidFill>
                  <a:schemeClr val="accent1"/>
                </a:solidFill>
                <a:latin typeface="Lato"/>
                <a:ea typeface="Lato"/>
                <a:cs typeface="Lato"/>
                <a:sym typeface="Lato"/>
              </a:rPr>
              <a:t>did not realise he should be saving money for his pension.</a:t>
            </a:r>
            <a:endParaRPr b="1">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Unfortunately, he had to take a period of</a:t>
            </a:r>
            <a:r>
              <a:rPr b="1" lang="en-GB">
                <a:solidFill>
                  <a:schemeClr val="accent1"/>
                </a:solidFill>
                <a:latin typeface="Lato"/>
                <a:ea typeface="Lato"/>
                <a:cs typeface="Lato"/>
                <a:sym typeface="Lato"/>
              </a:rPr>
              <a:t> time off work due to </a:t>
            </a:r>
            <a:r>
              <a:rPr b="1" lang="en-GB">
                <a:solidFill>
                  <a:schemeClr val="accent1"/>
                </a:solidFill>
                <a:latin typeface="Lato"/>
                <a:ea typeface="Lato"/>
                <a:cs typeface="Lato"/>
                <a:sym typeface="Lato"/>
                <a:extLst>
                  <a:ext uri="http://customooxmlschemas.google.com/">
                    <go:slidesCustomData xmlns:go="http://customooxmlschemas.google.com/" textRoundtripDataId="6"/>
                  </a:ext>
                </a:extLst>
              </a:rPr>
              <a:t>ill</a:t>
            </a:r>
            <a:r>
              <a:rPr b="1" lang="en-GB">
                <a:solidFill>
                  <a:schemeClr val="accent1"/>
                </a:solidFill>
                <a:latin typeface="Lato"/>
                <a:ea typeface="Lato"/>
                <a:cs typeface="Lato"/>
                <a:sym typeface="Lato"/>
              </a:rPr>
              <a:t>-health.</a:t>
            </a:r>
            <a:r>
              <a:rPr lang="en-GB">
                <a:latin typeface="Lato"/>
                <a:ea typeface="Lato"/>
                <a:cs typeface="Lato"/>
                <a:sym typeface="Lato"/>
              </a:rPr>
              <a:t> This meant closing down his business. </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For the last </a:t>
            </a:r>
            <a:r>
              <a:rPr b="1" lang="en-GB">
                <a:solidFill>
                  <a:schemeClr val="accent1"/>
                </a:solidFill>
                <a:latin typeface="Lato"/>
                <a:ea typeface="Lato"/>
                <a:cs typeface="Lato"/>
                <a:sym typeface="Lato"/>
              </a:rPr>
              <a:t>10 years has worked with the local council</a:t>
            </a:r>
            <a:r>
              <a:rPr lang="en-GB">
                <a:latin typeface="Lato"/>
                <a:ea typeface="Lato"/>
                <a:cs typeface="Lato"/>
                <a:sym typeface="Lato"/>
              </a:rPr>
              <a:t>, where he has paid into a pension, in order to secure a more stable income to </a:t>
            </a:r>
            <a:r>
              <a:rPr b="1" lang="en-GB">
                <a:solidFill>
                  <a:schemeClr val="accent1"/>
                </a:solidFill>
                <a:latin typeface="Lato"/>
                <a:ea typeface="Lato"/>
                <a:cs typeface="Lato"/>
                <a:sym typeface="Lato"/>
              </a:rPr>
              <a:t>provide for his family</a:t>
            </a:r>
            <a:r>
              <a:rPr lang="en-GB">
                <a:latin typeface="Lato"/>
                <a:ea typeface="Lato"/>
                <a:cs typeface="Lato"/>
                <a:sym typeface="Lato"/>
              </a:rPr>
              <a:t>.</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lang="en-GB">
                <a:latin typeface="Lato"/>
                <a:ea typeface="Lato"/>
                <a:cs typeface="Lato"/>
                <a:sym typeface="Lato"/>
              </a:rPr>
              <a:t>Jorge </a:t>
            </a:r>
            <a:r>
              <a:rPr b="1" lang="en-GB">
                <a:solidFill>
                  <a:schemeClr val="accent1"/>
                </a:solidFill>
                <a:latin typeface="Lato"/>
                <a:ea typeface="Lato"/>
                <a:cs typeface="Lato"/>
                <a:sym typeface="Lato"/>
              </a:rPr>
              <a:t>cares about climate change and would like to invest in new green energy solutions</a:t>
            </a:r>
            <a:r>
              <a:rPr lang="en-GB">
                <a:latin typeface="Lato"/>
                <a:ea typeface="Lato"/>
                <a:cs typeface="Lato"/>
                <a:sym typeface="Lato"/>
              </a:rPr>
              <a:t> but he knows he needs to prioritise saving into his pension.</a:t>
            </a:r>
            <a:endParaRPr>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sz="600">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a:solidFill>
                  <a:schemeClr val="accent2"/>
                </a:solidFill>
                <a:latin typeface="Lato"/>
                <a:ea typeface="Lato"/>
                <a:cs typeface="Lato"/>
                <a:sym typeface="Lato"/>
              </a:rPr>
              <a:t>What type of pension should Jorge opt for?</a:t>
            </a:r>
            <a:endParaRPr>
              <a:latin typeface="Lato"/>
              <a:ea typeface="Lato"/>
              <a:cs typeface="Lato"/>
              <a:sym typeface="Lato"/>
            </a:endParaRPr>
          </a:p>
        </p:txBody>
      </p:sp>
      <p:sp>
        <p:nvSpPr>
          <p:cNvPr id="313" name="Google Shape;313;g2754377a685_0_3"/>
          <p:cNvSpPr/>
          <p:nvPr/>
        </p:nvSpPr>
        <p:spPr>
          <a:xfrm>
            <a:off x="604300"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Lato"/>
                <a:ea typeface="Lato"/>
                <a:cs typeface="Lato"/>
                <a:sym typeface="Lato"/>
              </a:rPr>
              <a:t>State pension</a:t>
            </a:r>
            <a:endParaRPr b="1" i="0" sz="1600" u="none" cap="none" strike="noStrike">
              <a:solidFill>
                <a:schemeClr val="lt1"/>
              </a:solidFill>
              <a:latin typeface="Lato"/>
              <a:ea typeface="Lato"/>
              <a:cs typeface="Lato"/>
              <a:sym typeface="Lato"/>
            </a:endParaRPr>
          </a:p>
        </p:txBody>
      </p:sp>
      <p:sp>
        <p:nvSpPr>
          <p:cNvPr id="314" name="Google Shape;314;g2754377a685_0_3"/>
          <p:cNvSpPr/>
          <p:nvPr/>
        </p:nvSpPr>
        <p:spPr>
          <a:xfrm>
            <a:off x="2466087"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Lato"/>
                <a:ea typeface="Lato"/>
                <a:cs typeface="Lato"/>
                <a:sym typeface="Lato"/>
              </a:rPr>
              <a:t>Defined contribution pension</a:t>
            </a:r>
            <a:endParaRPr b="1" i="0" sz="1600" u="none" cap="none" strike="noStrike">
              <a:solidFill>
                <a:schemeClr val="lt1"/>
              </a:solidFill>
              <a:latin typeface="Lato"/>
              <a:ea typeface="Lato"/>
              <a:cs typeface="Lato"/>
              <a:sym typeface="Lato"/>
            </a:endParaRPr>
          </a:p>
        </p:txBody>
      </p:sp>
      <p:sp>
        <p:nvSpPr>
          <p:cNvPr id="315" name="Google Shape;315;g2754377a685_0_3"/>
          <p:cNvSpPr/>
          <p:nvPr/>
        </p:nvSpPr>
        <p:spPr>
          <a:xfrm>
            <a:off x="4327866"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Lato"/>
                <a:ea typeface="Lato"/>
                <a:cs typeface="Lato"/>
                <a:sym typeface="Lato"/>
              </a:rPr>
              <a:t>Defined benefit pension</a:t>
            </a:r>
            <a:endParaRPr b="1" i="0" sz="1600" u="none" cap="none" strike="noStrike">
              <a:solidFill>
                <a:schemeClr val="lt1"/>
              </a:solidFill>
              <a:latin typeface="Lato"/>
              <a:ea typeface="Lato"/>
              <a:cs typeface="Lato"/>
              <a:sym typeface="Lato"/>
            </a:endParaRPr>
          </a:p>
        </p:txBody>
      </p:sp>
      <p:sp>
        <p:nvSpPr>
          <p:cNvPr id="316" name="Google Shape;316;g2754377a685_0_3"/>
          <p:cNvSpPr/>
          <p:nvPr/>
        </p:nvSpPr>
        <p:spPr>
          <a:xfrm>
            <a:off x="6189652"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Private pension</a:t>
            </a:r>
            <a:endParaRPr b="1" i="0" sz="1600" u="none" cap="none" strike="noStrike">
              <a:solidFill>
                <a:schemeClr val="lt1"/>
              </a:solidFill>
              <a:latin typeface="Lato"/>
              <a:ea typeface="Lato"/>
              <a:cs typeface="Lato"/>
              <a:sym typeface="Lato"/>
            </a:endParaRPr>
          </a:p>
        </p:txBody>
      </p:sp>
      <p:pic>
        <p:nvPicPr>
          <p:cNvPr id="317" name="Google Shape;317;g2754377a685_0_3"/>
          <p:cNvPicPr preferRelativeResize="0"/>
          <p:nvPr/>
        </p:nvPicPr>
        <p:blipFill rotWithShape="1">
          <a:blip r:embed="rId3">
            <a:alphaModFix/>
          </a:blip>
          <a:srcRect b="0" l="0" r="0" t="0"/>
          <a:stretch/>
        </p:blipFill>
        <p:spPr>
          <a:xfrm>
            <a:off x="360375" y="1261050"/>
            <a:ext cx="1613998" cy="16139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7441f0fca3_0_203"/>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323" name="Google Shape;323;g27441f0fca3_0_203"/>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800" u="none" cap="none" strike="noStrike">
                <a:solidFill>
                  <a:srgbClr val="FF8022"/>
                </a:solidFill>
                <a:latin typeface="Lato Black"/>
                <a:ea typeface="Lato Black"/>
                <a:cs typeface="Lato Black"/>
                <a:sym typeface="Lato Black"/>
              </a:rPr>
              <a:t>Case studies</a:t>
            </a:r>
            <a:endParaRPr b="0" i="0" sz="2800" u="none" cap="none" strike="noStrike">
              <a:solidFill>
                <a:srgbClr val="FF8022"/>
              </a:solidFill>
              <a:latin typeface="Lato Black"/>
              <a:ea typeface="Lato Black"/>
              <a:cs typeface="Lato Black"/>
              <a:sym typeface="Lato Black"/>
            </a:endParaRPr>
          </a:p>
        </p:txBody>
      </p:sp>
      <p:sp>
        <p:nvSpPr>
          <p:cNvPr id="324" name="Google Shape;324;g27441f0fca3_0_203"/>
          <p:cNvSpPr txBox="1"/>
          <p:nvPr/>
        </p:nvSpPr>
        <p:spPr>
          <a:xfrm>
            <a:off x="2309725" y="1110950"/>
            <a:ext cx="6598200" cy="8313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GB">
                <a:solidFill>
                  <a:schemeClr val="dk1"/>
                </a:solidFill>
                <a:latin typeface="Lato"/>
                <a:ea typeface="Lato"/>
                <a:cs typeface="Lato"/>
                <a:sym typeface="Lato"/>
              </a:rPr>
              <a:t>Jorge will be entitled to an amount of his state pension as he has made </a:t>
            </a:r>
            <a:r>
              <a:rPr lang="en-GB">
                <a:solidFill>
                  <a:schemeClr val="dk1"/>
                </a:solidFill>
                <a:latin typeface="Lato"/>
                <a:ea typeface="Lato"/>
                <a:cs typeface="Lato"/>
                <a:sym typeface="Lato"/>
              </a:rPr>
              <a:t>contributions</a:t>
            </a:r>
            <a:r>
              <a:rPr lang="en-GB">
                <a:solidFill>
                  <a:schemeClr val="dk1"/>
                </a:solidFill>
                <a:latin typeface="Lato"/>
                <a:ea typeface="Lato"/>
                <a:cs typeface="Lato"/>
                <a:sym typeface="Lato"/>
              </a:rPr>
              <a:t> for at least 10 years. This payment may not be enough to offer any support to his family when he retires.</a:t>
            </a:r>
            <a:endParaRPr>
              <a:solidFill>
                <a:schemeClr val="dk1"/>
              </a:solidFill>
              <a:latin typeface="Lato"/>
              <a:ea typeface="Lato"/>
              <a:cs typeface="Lato"/>
              <a:sym typeface="Lato"/>
            </a:endParaRPr>
          </a:p>
        </p:txBody>
      </p:sp>
      <p:pic>
        <p:nvPicPr>
          <p:cNvPr id="325" name="Google Shape;325;g27441f0fca3_0_203"/>
          <p:cNvPicPr preferRelativeResize="0"/>
          <p:nvPr/>
        </p:nvPicPr>
        <p:blipFill rotWithShape="1">
          <a:blip r:embed="rId3">
            <a:alphaModFix/>
          </a:blip>
          <a:srcRect b="0" l="0" r="0" t="0"/>
          <a:stretch/>
        </p:blipFill>
        <p:spPr>
          <a:xfrm>
            <a:off x="360375" y="1337250"/>
            <a:ext cx="1613998" cy="1613998"/>
          </a:xfrm>
          <a:prstGeom prst="rect">
            <a:avLst/>
          </a:prstGeom>
          <a:noFill/>
          <a:ln>
            <a:noFill/>
          </a:ln>
        </p:spPr>
      </p:pic>
      <p:sp>
        <p:nvSpPr>
          <p:cNvPr id="326" name="Google Shape;326;g27441f0fca3_0_203"/>
          <p:cNvSpPr txBox="1"/>
          <p:nvPr/>
        </p:nvSpPr>
        <p:spPr>
          <a:xfrm>
            <a:off x="2309725" y="4368500"/>
            <a:ext cx="6598200" cy="6156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lang="en-GB">
                <a:solidFill>
                  <a:schemeClr val="lt1"/>
                </a:solidFill>
                <a:latin typeface="Lato"/>
                <a:ea typeface="Lato"/>
                <a:cs typeface="Lato"/>
                <a:sym typeface="Lato"/>
              </a:rPr>
              <a:t>Jorge will benefit from seeking </a:t>
            </a:r>
            <a:r>
              <a:rPr b="1" lang="en-GB">
                <a:solidFill>
                  <a:schemeClr val="lt1"/>
                </a:solidFill>
                <a:latin typeface="Lato"/>
                <a:ea typeface="Lato"/>
                <a:cs typeface="Lato"/>
                <a:sym typeface="Lato"/>
              </a:rPr>
              <a:t>advice</a:t>
            </a:r>
            <a:r>
              <a:rPr b="1" lang="en-GB">
                <a:solidFill>
                  <a:schemeClr val="lt1"/>
                </a:solidFill>
                <a:latin typeface="Lato"/>
                <a:ea typeface="Lato"/>
                <a:cs typeface="Lato"/>
                <a:sym typeface="Lato"/>
              </a:rPr>
              <a:t> from a financial </a:t>
            </a:r>
            <a:r>
              <a:rPr b="1" lang="en-GB">
                <a:solidFill>
                  <a:schemeClr val="lt1"/>
                </a:solidFill>
                <a:latin typeface="Lato"/>
                <a:ea typeface="Lato"/>
                <a:cs typeface="Lato"/>
                <a:sym typeface="Lato"/>
                <a:extLst>
                  <a:ext uri="http://customooxmlschemas.google.com/">
                    <go:slidesCustomData xmlns:go="http://customooxmlschemas.google.com/" textRoundtripDataId="7"/>
                  </a:ext>
                </a:extLst>
              </a:rPr>
              <a:t>adviser </a:t>
            </a:r>
            <a:r>
              <a:rPr b="1" lang="en-GB">
                <a:solidFill>
                  <a:schemeClr val="lt1"/>
                </a:solidFill>
                <a:latin typeface="Lato"/>
                <a:ea typeface="Lato"/>
                <a:cs typeface="Lato"/>
                <a:sym typeface="Lato"/>
              </a:rPr>
              <a:t>if he is unsure </a:t>
            </a:r>
            <a:r>
              <a:rPr b="1" lang="en-GB">
                <a:solidFill>
                  <a:schemeClr val="lt1"/>
                </a:solidFill>
                <a:latin typeface="Lato"/>
                <a:ea typeface="Lato"/>
                <a:cs typeface="Lato"/>
                <a:sym typeface="Lato"/>
              </a:rPr>
              <a:t>about</a:t>
            </a:r>
            <a:r>
              <a:rPr b="1" lang="en-GB">
                <a:solidFill>
                  <a:schemeClr val="lt1"/>
                </a:solidFill>
                <a:latin typeface="Lato"/>
                <a:ea typeface="Lato"/>
                <a:cs typeface="Lato"/>
                <a:sym typeface="Lato"/>
              </a:rPr>
              <a:t> his pension options.</a:t>
            </a:r>
            <a:endParaRPr b="1">
              <a:solidFill>
                <a:schemeClr val="lt1"/>
              </a:solidFill>
              <a:latin typeface="Lato"/>
              <a:ea typeface="Lato"/>
              <a:cs typeface="Lato"/>
              <a:sym typeface="Lato"/>
            </a:endParaRPr>
          </a:p>
        </p:txBody>
      </p:sp>
      <p:sp>
        <p:nvSpPr>
          <p:cNvPr id="327" name="Google Shape;327;g27441f0fca3_0_203"/>
          <p:cNvSpPr txBox="1"/>
          <p:nvPr/>
        </p:nvSpPr>
        <p:spPr>
          <a:xfrm>
            <a:off x="2309725" y="2038350"/>
            <a:ext cx="6598200" cy="10467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latin typeface="Lato"/>
                <a:ea typeface="Lato"/>
                <a:cs typeface="Lato"/>
                <a:sym typeface="Lato"/>
              </a:rPr>
              <a:t>The defined benefit pension  guarantees a specific payout based on Jorge’s years of service and final salary. The defined benefit pension might be more appealing because Jorge has gaps in his employment, as it's less dependent on consistent contributions. But it might not provide as much flexibility in investment choices. </a:t>
            </a:r>
            <a:endParaRPr>
              <a:solidFill>
                <a:schemeClr val="dk1"/>
              </a:solidFill>
              <a:latin typeface="Lato"/>
              <a:ea typeface="Lato"/>
              <a:cs typeface="Lato"/>
              <a:sym typeface="Lato"/>
            </a:endParaRPr>
          </a:p>
        </p:txBody>
      </p:sp>
      <p:sp>
        <p:nvSpPr>
          <p:cNvPr id="328" name="Google Shape;328;g27441f0fca3_0_203"/>
          <p:cNvSpPr txBox="1"/>
          <p:nvPr/>
        </p:nvSpPr>
        <p:spPr>
          <a:xfrm>
            <a:off x="2309725" y="3181150"/>
            <a:ext cx="6598200" cy="10467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latin typeface="Lato"/>
                <a:ea typeface="Lato"/>
                <a:cs typeface="Lato"/>
                <a:sym typeface="Lato"/>
              </a:rPr>
              <a:t>The defined contribution pension could be good if Jorge wants more control over his investments and could allow him to catch up on retirement savings. His employer might also match his contribution. However, his pension amount here depends on the investment performance."</a:t>
            </a:r>
            <a:endParaRPr>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26112d27afd_0_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35" name="Google Shape;135;g26112d27afd_0_2"/>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136" name="Google Shape;136;g26112d27afd_0_2"/>
          <p:cNvGraphicFramePr/>
          <p:nvPr/>
        </p:nvGraphicFramePr>
        <p:xfrm>
          <a:off x="637650" y="1743175"/>
          <a:ext cx="3000000" cy="3000000"/>
        </p:xfrm>
        <a:graphic>
          <a:graphicData uri="http://schemas.openxmlformats.org/drawingml/2006/table">
            <a:tbl>
              <a:tblPr>
                <a:noFill/>
                <a:tableStyleId>{B8CBBBC3-07EE-4684-A32F-5D5B3F4CED7F}</a:tableStyleId>
              </a:tblPr>
              <a:tblGrid>
                <a:gridCol w="1311450"/>
                <a:gridCol w="1311450"/>
                <a:gridCol w="1311450"/>
                <a:gridCol w="1311450"/>
                <a:gridCol w="1311450"/>
                <a:gridCol w="1311450"/>
              </a:tblGrid>
              <a:tr h="39622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1</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2</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3</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4</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5</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r>
              <a:tr h="767075">
                <a:tc>
                  <a:txBody>
                    <a:bodyPr/>
                    <a:lstStyle/>
                    <a:p>
                      <a:pPr indent="0" lvl="0" marL="0" marR="0" rtl="0" algn="ctr">
                        <a:lnSpc>
                          <a:spcPct val="100000"/>
                        </a:lnSpc>
                        <a:spcBef>
                          <a:spcPts val="0"/>
                        </a:spcBef>
                        <a:spcAft>
                          <a:spcPts val="0"/>
                        </a:spcAft>
                        <a:buClr>
                          <a:srgbClr val="000000"/>
                        </a:buClr>
                        <a:buSzPts val="1400"/>
                        <a:buFont typeface="Arial"/>
                        <a:buNone/>
                      </a:pPr>
                      <a:r>
                        <a:rPr lang="en-GB">
                          <a:solidFill>
                            <a:schemeClr val="dk1"/>
                          </a:solidFill>
                          <a:latin typeface="Lato"/>
                          <a:ea typeface="Lato"/>
                          <a:cs typeface="Lato"/>
                          <a:sym typeface="Lato"/>
                        </a:rPr>
                        <a:t>The economy</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a:solidFill>
                            <a:schemeClr val="dk1"/>
                          </a:solidFill>
                          <a:latin typeface="Lato"/>
                          <a:ea typeface="Lato"/>
                          <a:cs typeface="Lato"/>
                          <a:sym typeface="Lato"/>
                        </a:rPr>
                        <a:t>Mortgages</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a:latin typeface="Lato"/>
                          <a:ea typeface="Lato"/>
                          <a:cs typeface="Lato"/>
                          <a:sym typeface="Lato"/>
                        </a:rPr>
                        <a:t>Credit cards</a:t>
                      </a:r>
                      <a:endParaRPr sz="1400" u="none" cap="none" strike="noStrike">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a:solidFill>
                            <a:schemeClr val="accent2"/>
                          </a:solidFill>
                          <a:latin typeface="Lato"/>
                          <a:ea typeface="Lato"/>
                          <a:cs typeface="Lato"/>
                          <a:sym typeface="Lato"/>
                        </a:rPr>
                        <a:t>Pensions </a:t>
                      </a:r>
                      <a:endParaRPr b="1" sz="1400" u="none" cap="none" strike="noStrike">
                        <a:solidFill>
                          <a:schemeClr val="accent2"/>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a:solidFill>
                            <a:schemeClr val="dk1"/>
                          </a:solidFill>
                          <a:latin typeface="Lato"/>
                          <a:ea typeface="Lato"/>
                          <a:cs typeface="Lato"/>
                          <a:sym typeface="Lato"/>
                        </a:rPr>
                        <a:t>ISAs</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Decision-</a:t>
                      </a:r>
                      <a:endParaRPr sz="14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making </a:t>
                      </a:r>
                      <a:endParaRPr sz="1400" u="none" cap="none" strike="noStrike">
                        <a:solidFill>
                          <a:srgbClr val="262A33"/>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6112d27afd_0_19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26112d27afd_0_199"/>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335" name="Google Shape;335;g26112d27afd_0_199"/>
          <p:cNvSpPr txBox="1"/>
          <p:nvPr/>
        </p:nvSpPr>
        <p:spPr>
          <a:xfrm>
            <a:off x="488175" y="1197875"/>
            <a:ext cx="7769100" cy="19728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a:t>
            </a:r>
            <a:r>
              <a:rPr b="1" lang="en-GB" sz="2200">
                <a:solidFill>
                  <a:srgbClr val="00FF00"/>
                </a:solidFill>
                <a:latin typeface="Lato"/>
                <a:ea typeface="Lato"/>
                <a:cs typeface="Lato"/>
                <a:sym typeface="Lato"/>
              </a:rPr>
              <a:t> what a pension is</a:t>
            </a:r>
            <a:endParaRPr b="1" sz="2200">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Idenitify the different types of pensions that exist and how they work</a:t>
            </a:r>
            <a:endParaRPr b="1" sz="2200">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Explain the benefits of paying into a pension</a:t>
            </a:r>
            <a:endParaRPr b="1" sz="2200">
              <a:solidFill>
                <a:schemeClr val="lt1"/>
              </a:solidFill>
              <a:latin typeface="Lato"/>
              <a:ea typeface="Lato"/>
              <a:cs typeface="Lato"/>
              <a:sym typeface="Lato"/>
            </a:endParaRPr>
          </a:p>
          <a:p>
            <a:pPr indent="0" lvl="0" marL="9144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B7B7B7"/>
              </a:solidFill>
              <a:latin typeface="Lato Light"/>
              <a:ea typeface="Lato Light"/>
              <a:cs typeface="Lato Light"/>
              <a:sym typeface="Lato Light"/>
            </a:endParaRPr>
          </a:p>
        </p:txBody>
      </p:sp>
      <p:sp>
        <p:nvSpPr>
          <p:cNvPr id="336" name="Google Shape;336;g26112d27afd_0_19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55e766358e_0_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20</a:t>
            </a:r>
            <a:endParaRPr>
              <a:latin typeface="Lato"/>
              <a:ea typeface="Lato"/>
              <a:cs typeface="Lato"/>
              <a:sym typeface="Lato"/>
            </a:endParaRPr>
          </a:p>
        </p:txBody>
      </p:sp>
      <p:sp>
        <p:nvSpPr>
          <p:cNvPr id="342" name="Google Shape;342;g255e766358e_0_4"/>
          <p:cNvSpPr txBox="1"/>
          <p:nvPr>
            <p:ph type="ctrTitle"/>
          </p:nvPr>
        </p:nvSpPr>
        <p:spPr>
          <a:xfrm>
            <a:off x="211125" y="242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What are the benefits of having a pension?</a:t>
            </a:r>
            <a:endParaRPr b="1" i="0" sz="2900" u="none" cap="none" strike="noStrike">
              <a:solidFill>
                <a:schemeClr val="accent2"/>
              </a:solidFill>
              <a:latin typeface="Lato"/>
              <a:ea typeface="Lato"/>
              <a:cs typeface="Lato"/>
              <a:sym typeface="Lato"/>
            </a:endParaRPr>
          </a:p>
        </p:txBody>
      </p:sp>
      <p:sp>
        <p:nvSpPr>
          <p:cNvPr id="343" name="Google Shape;343;g255e766358e_0_4"/>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4" name="Google Shape;344;g255e766358e_0_4"/>
          <p:cNvSpPr txBox="1"/>
          <p:nvPr/>
        </p:nvSpPr>
        <p:spPr>
          <a:xfrm>
            <a:off x="1828800" y="2670650"/>
            <a:ext cx="6926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Lato"/>
                <a:ea typeface="Lato"/>
                <a:cs typeface="Lato"/>
                <a:sym typeface="Lato"/>
              </a:rPr>
              <a:t>Discussion:</a:t>
            </a:r>
            <a:endParaRPr b="1">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In your groups/pairs, list down as many different benefits as you can think of for Shivaughn having a pension pot ready for when she retires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Stretch </a:t>
            </a:r>
            <a:r>
              <a:rPr lang="en-GB">
                <a:latin typeface="Lato"/>
                <a:ea typeface="Lato"/>
                <a:cs typeface="Lato"/>
                <a:sym typeface="Lato"/>
              </a:rPr>
              <a:t>- What is the most important reason for you to want to save into a pension pot?</a:t>
            </a:r>
            <a:endParaRPr>
              <a:latin typeface="Lato"/>
              <a:ea typeface="Lato"/>
              <a:cs typeface="Lato"/>
              <a:sym typeface="Lato"/>
            </a:endParaRPr>
          </a:p>
        </p:txBody>
      </p:sp>
      <p:pic>
        <p:nvPicPr>
          <p:cNvPr id="345" name="Google Shape;345;g255e766358e_0_4"/>
          <p:cNvPicPr preferRelativeResize="0"/>
          <p:nvPr/>
        </p:nvPicPr>
        <p:blipFill rotWithShape="1">
          <a:blip r:embed="rId3">
            <a:alphaModFix/>
          </a:blip>
          <a:srcRect b="0" l="0" r="0" t="0"/>
          <a:stretch/>
        </p:blipFill>
        <p:spPr>
          <a:xfrm>
            <a:off x="314875" y="1255600"/>
            <a:ext cx="1237499" cy="1237499"/>
          </a:xfrm>
          <a:prstGeom prst="rect">
            <a:avLst/>
          </a:prstGeom>
          <a:noFill/>
          <a:ln>
            <a:noFill/>
          </a:ln>
        </p:spPr>
      </p:pic>
      <p:sp>
        <p:nvSpPr>
          <p:cNvPr id="346" name="Google Shape;346;g255e766358e_0_4"/>
          <p:cNvSpPr txBox="1"/>
          <p:nvPr/>
        </p:nvSpPr>
        <p:spPr>
          <a:xfrm>
            <a:off x="1828800" y="1266825"/>
            <a:ext cx="6926700" cy="12621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latin typeface="Lato"/>
                <a:ea typeface="Lato"/>
                <a:cs typeface="Lato"/>
                <a:sym typeface="Lato"/>
              </a:rPr>
              <a:t>Shivaughn is in her 20s. </a:t>
            </a:r>
            <a:endParaRPr>
              <a:solidFill>
                <a:schemeClr val="dk1"/>
              </a:solidFill>
              <a:latin typeface="Lato"/>
              <a:ea typeface="Lato"/>
              <a:cs typeface="Lato"/>
              <a:sym typeface="Lato"/>
            </a:endParaRPr>
          </a:p>
          <a:p>
            <a:pPr indent="0" lvl="0" marL="0" rtl="0" algn="l">
              <a:spcBef>
                <a:spcPts val="0"/>
              </a:spcBef>
              <a:spcAft>
                <a:spcPts val="0"/>
              </a:spcAft>
              <a:buNone/>
            </a:pPr>
            <a:r>
              <a:rPr lang="en-GB">
                <a:solidFill>
                  <a:schemeClr val="dk1"/>
                </a:solidFill>
                <a:latin typeface="Lato"/>
                <a:ea typeface="Lato"/>
                <a:cs typeface="Lato"/>
                <a:sym typeface="Lato"/>
              </a:rPr>
              <a:t>She’s not decided on her career yet but has always worked with a stable income.</a:t>
            </a:r>
            <a:endParaRPr>
              <a:solidFill>
                <a:schemeClr val="dk1"/>
              </a:solidFill>
              <a:latin typeface="Lato"/>
              <a:ea typeface="Lato"/>
              <a:cs typeface="Lato"/>
              <a:sym typeface="Lato"/>
            </a:endParaRPr>
          </a:p>
          <a:p>
            <a:pPr indent="0" lvl="0" marL="0" rtl="0" algn="l">
              <a:spcBef>
                <a:spcPts val="0"/>
              </a:spcBef>
              <a:spcAft>
                <a:spcPts val="0"/>
              </a:spcAft>
              <a:buNone/>
            </a:pPr>
            <a:r>
              <a:rPr lang="en-GB">
                <a:solidFill>
                  <a:schemeClr val="dk1"/>
                </a:solidFill>
                <a:latin typeface="Lato"/>
                <a:ea typeface="Lato"/>
                <a:cs typeface="Lato"/>
                <a:sym typeface="Lato"/>
              </a:rPr>
              <a:t>Shivaughn does not make any contributions to her pension. She believes she’s too young to be thinking about retirement and would rather enjoy the money she has especially as things can be tight with the rising cost of living.</a:t>
            </a:r>
            <a:endParaRPr>
              <a:solidFill>
                <a:schemeClr val="dk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56d6da3682_0_2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21</a:t>
            </a:r>
            <a:endParaRPr>
              <a:latin typeface="Lato"/>
              <a:ea typeface="Lato"/>
              <a:cs typeface="Lato"/>
              <a:sym typeface="Lato"/>
            </a:endParaRPr>
          </a:p>
        </p:txBody>
      </p:sp>
      <p:sp>
        <p:nvSpPr>
          <p:cNvPr id="352" name="Google Shape;352;g256d6da3682_0_22"/>
          <p:cNvSpPr txBox="1"/>
          <p:nvPr>
            <p:ph type="ctrTitle"/>
          </p:nvPr>
        </p:nvSpPr>
        <p:spPr>
          <a:xfrm>
            <a:off x="74575" y="253750"/>
            <a:ext cx="7731600" cy="5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Benefits of having a pension</a:t>
            </a:r>
            <a:endParaRPr b="1" i="0" sz="2900" u="none" cap="none" strike="noStrike">
              <a:solidFill>
                <a:schemeClr val="accent2"/>
              </a:solidFill>
              <a:latin typeface="Lato"/>
              <a:ea typeface="Lato"/>
              <a:cs typeface="Lato"/>
              <a:sym typeface="Lato"/>
            </a:endParaRPr>
          </a:p>
        </p:txBody>
      </p:sp>
      <p:sp>
        <p:nvSpPr>
          <p:cNvPr id="353" name="Google Shape;353;g256d6da3682_0_22"/>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54" name="Google Shape;354;g256d6da3682_0_22"/>
          <p:cNvSpPr txBox="1"/>
          <p:nvPr/>
        </p:nvSpPr>
        <p:spPr>
          <a:xfrm>
            <a:off x="131450" y="1406050"/>
            <a:ext cx="6312300" cy="259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Lato"/>
                <a:ea typeface="Lato"/>
                <a:cs typeface="Lato"/>
                <a:sym typeface="Lato"/>
              </a:rPr>
              <a:t>Some benefits of having a pension may include:</a:t>
            </a:r>
            <a:endParaRPr b="1" sz="1600">
              <a:latin typeface="Lato"/>
              <a:ea typeface="Lato"/>
              <a:cs typeface="Lato"/>
              <a:sym typeface="Lato"/>
            </a:endParaRPr>
          </a:p>
          <a:p>
            <a:pPr indent="-330200" lvl="0" marL="457200" rtl="0" algn="l">
              <a:spcBef>
                <a:spcPts val="1000"/>
              </a:spcBef>
              <a:spcAft>
                <a:spcPts val="0"/>
              </a:spcAft>
              <a:buSzPts val="1600"/>
              <a:buFont typeface="Lato"/>
              <a:buChar char="●"/>
            </a:pPr>
            <a:r>
              <a:rPr lang="en-GB" sz="1600">
                <a:latin typeface="Lato"/>
                <a:ea typeface="Lato"/>
                <a:cs typeface="Lato"/>
                <a:sym typeface="Lato"/>
              </a:rPr>
              <a:t>A person can save enough money to live comfortably when you retire</a:t>
            </a:r>
            <a:endParaRPr sz="600">
              <a:latin typeface="Lato"/>
              <a:ea typeface="Lato"/>
              <a:cs typeface="Lato"/>
              <a:sym typeface="Lato"/>
            </a:endParaRPr>
          </a:p>
          <a:p>
            <a:pPr indent="-330200" lvl="0" marL="457200" rtl="0" algn="l">
              <a:spcBef>
                <a:spcPts val="1000"/>
              </a:spcBef>
              <a:spcAft>
                <a:spcPts val="0"/>
              </a:spcAft>
              <a:buSzPts val="1600"/>
              <a:buFont typeface="Lato"/>
              <a:buChar char="●"/>
            </a:pPr>
            <a:r>
              <a:rPr lang="en-GB" sz="1600">
                <a:latin typeface="Lato"/>
                <a:ea typeface="Lato"/>
                <a:cs typeface="Lato"/>
                <a:sym typeface="Lato"/>
              </a:rPr>
              <a:t>A person gets reductions in tax on their income (wages/salary)</a:t>
            </a:r>
            <a:endParaRPr sz="1600">
              <a:latin typeface="Lato"/>
              <a:ea typeface="Lato"/>
              <a:cs typeface="Lato"/>
              <a:sym typeface="Lato"/>
            </a:endParaRPr>
          </a:p>
          <a:p>
            <a:pPr indent="0" lvl="0" marL="457200" rtl="0" algn="l">
              <a:spcBef>
                <a:spcPts val="0"/>
              </a:spcBef>
              <a:spcAft>
                <a:spcPts val="0"/>
              </a:spcAft>
              <a:buNone/>
            </a:pPr>
            <a:r>
              <a:t/>
            </a:r>
            <a:endParaRPr sz="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A person with a pension pot can get free government contributions to their pension pot through the workplace pension and if they are self-employed and have a private pension</a:t>
            </a:r>
            <a:endParaRPr sz="1600">
              <a:latin typeface="Lato"/>
              <a:ea typeface="Lato"/>
              <a:cs typeface="Lato"/>
              <a:sym typeface="Lato"/>
            </a:endParaRPr>
          </a:p>
          <a:p>
            <a:pPr indent="0" lvl="0" marL="457200" rtl="0" algn="l">
              <a:spcBef>
                <a:spcPts val="0"/>
              </a:spcBef>
              <a:spcAft>
                <a:spcPts val="0"/>
              </a:spcAft>
              <a:buNone/>
            </a:pPr>
            <a:r>
              <a:t/>
            </a:r>
            <a:endParaRPr sz="600">
              <a:latin typeface="Lato"/>
              <a:ea typeface="Lato"/>
              <a:cs typeface="Lato"/>
              <a:sym typeface="Lato"/>
            </a:endParaRPr>
          </a:p>
          <a:p>
            <a:pPr indent="-330200" lvl="0" marL="457200" rtl="0" algn="l">
              <a:spcBef>
                <a:spcPts val="0"/>
              </a:spcBef>
              <a:spcAft>
                <a:spcPts val="1000"/>
              </a:spcAft>
              <a:buSzPts val="1600"/>
              <a:buFont typeface="Lato"/>
              <a:buChar char="●"/>
            </a:pPr>
            <a:r>
              <a:rPr lang="en-GB" sz="1600">
                <a:latin typeface="Lato"/>
                <a:ea typeface="Lato"/>
                <a:cs typeface="Lato"/>
                <a:sym typeface="Lato"/>
              </a:rPr>
              <a:t>A pension is a great way to save money in the long term</a:t>
            </a:r>
            <a:endParaRPr sz="1600">
              <a:latin typeface="Lato"/>
              <a:ea typeface="Lato"/>
              <a:cs typeface="Lato"/>
              <a:sym typeface="Lato"/>
            </a:endParaRPr>
          </a:p>
        </p:txBody>
      </p:sp>
      <p:pic>
        <p:nvPicPr>
          <p:cNvPr id="355" name="Google Shape;355;g256d6da3682_0_22"/>
          <p:cNvPicPr preferRelativeResize="0"/>
          <p:nvPr/>
        </p:nvPicPr>
        <p:blipFill>
          <a:blip r:embed="rId3">
            <a:alphaModFix/>
          </a:blip>
          <a:stretch>
            <a:fillRect/>
          </a:stretch>
        </p:blipFill>
        <p:spPr>
          <a:xfrm>
            <a:off x="6824475" y="1751650"/>
            <a:ext cx="1905000" cy="1905000"/>
          </a:xfrm>
          <a:prstGeom prst="rect">
            <a:avLst/>
          </a:prstGeom>
          <a:noFill/>
          <a:ln>
            <a:noFill/>
          </a:ln>
        </p:spPr>
      </p:pic>
      <p:grpSp>
        <p:nvGrpSpPr>
          <p:cNvPr id="356" name="Google Shape;356;g256d6da3682_0_22"/>
          <p:cNvGrpSpPr/>
          <p:nvPr/>
        </p:nvGrpSpPr>
        <p:grpSpPr>
          <a:xfrm>
            <a:off x="7768000" y="2882950"/>
            <a:ext cx="696400" cy="696400"/>
            <a:chOff x="7058950" y="1056275"/>
            <a:chExt cx="696400" cy="696400"/>
          </a:xfrm>
        </p:grpSpPr>
        <p:sp>
          <p:nvSpPr>
            <p:cNvPr id="357" name="Google Shape;357;g256d6da3682_0_22"/>
            <p:cNvSpPr/>
            <p:nvPr/>
          </p:nvSpPr>
          <p:spPr>
            <a:xfrm>
              <a:off x="7132800" y="1146475"/>
              <a:ext cx="548700" cy="5160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8" name="Google Shape;358;g256d6da3682_0_22"/>
            <p:cNvPicPr preferRelativeResize="0"/>
            <p:nvPr/>
          </p:nvPicPr>
          <p:blipFill>
            <a:blip r:embed="rId4">
              <a:alphaModFix/>
            </a:blip>
            <a:stretch>
              <a:fillRect/>
            </a:stretch>
          </p:blipFill>
          <p:spPr>
            <a:xfrm>
              <a:off x="7058950" y="1056275"/>
              <a:ext cx="696400" cy="696400"/>
            </a:xfrm>
            <a:prstGeom prst="rect">
              <a:avLst/>
            </a:prstGeom>
            <a:noFill/>
            <a:ln>
              <a:noFill/>
            </a:ln>
          </p:spPr>
        </p:pic>
      </p:grpSp>
      <p:sp>
        <p:nvSpPr>
          <p:cNvPr id="359" name="Google Shape;359;g256d6da3682_0_22"/>
          <p:cNvSpPr txBox="1"/>
          <p:nvPr/>
        </p:nvSpPr>
        <p:spPr>
          <a:xfrm>
            <a:off x="76200" y="4800600"/>
            <a:ext cx="671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u="sng">
                <a:solidFill>
                  <a:schemeClr val="accent2"/>
                </a:solidFill>
                <a:latin typeface="Lato"/>
                <a:ea typeface="Lato"/>
                <a:cs typeface="Lato"/>
                <a:sym typeface="Lato"/>
                <a:hlinkClick r:id="rId5">
                  <a:extLst>
                    <a:ext uri="{A12FA001-AC4F-418D-AE19-62706E023703}">
                      <ahyp:hlinkClr val="tx"/>
                    </a:ext>
                  </a:extLst>
                </a:hlinkClick>
              </a:rPr>
              <a:t>https://www.moneyhelper.org.uk/en/pensions-and-retirement/pensions-basics/why-save-into-a-pension</a:t>
            </a:r>
            <a:r>
              <a:rPr lang="en-GB" sz="800">
                <a:solidFill>
                  <a:schemeClr val="accent2"/>
                </a:solidFill>
                <a:latin typeface="Lato"/>
                <a:ea typeface="Lato"/>
                <a:cs typeface="Lato"/>
                <a:sym typeface="Lato"/>
              </a:rPr>
              <a:t> </a:t>
            </a:r>
            <a:endParaRPr sz="800">
              <a:solidFill>
                <a:schemeClr val="accent2"/>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1e5ed41b607_0_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1e5ed41b607_0_0"/>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366" name="Google Shape;366;g1e5ed41b607_0_0"/>
          <p:cNvSpPr txBox="1"/>
          <p:nvPr/>
        </p:nvSpPr>
        <p:spPr>
          <a:xfrm>
            <a:off x="488175" y="1197875"/>
            <a:ext cx="7769100" cy="2697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Describe</a:t>
            </a:r>
            <a:r>
              <a:rPr b="1" lang="en-GB" sz="2200">
                <a:solidFill>
                  <a:srgbClr val="00FF00"/>
                </a:solidFill>
                <a:latin typeface="Lato"/>
                <a:ea typeface="Lato"/>
                <a:cs typeface="Lato"/>
                <a:sym typeface="Lato"/>
              </a:rPr>
              <a:t> what a pension is</a:t>
            </a:r>
            <a:endParaRPr b="1" sz="2200">
              <a:solidFill>
                <a:srgbClr val="00FF00"/>
              </a:solidFill>
              <a:latin typeface="Lato"/>
              <a:ea typeface="Lato"/>
              <a:cs typeface="Lato"/>
              <a:sym typeface="Lato"/>
            </a:endParaRPr>
          </a:p>
          <a:p>
            <a:pPr indent="0" lvl="0" marL="457200" marR="0" rtl="0" algn="l">
              <a:lnSpc>
                <a:spcPct val="107000"/>
              </a:lnSpc>
              <a:spcBef>
                <a:spcPts val="0"/>
              </a:spcBef>
              <a:spcAft>
                <a:spcPts val="0"/>
              </a:spcAft>
              <a:buNone/>
            </a:pPr>
            <a:r>
              <a:t/>
            </a:r>
            <a:endParaRPr b="1" sz="2200">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Identify the different types of pensions that exist and how they work</a:t>
            </a:r>
            <a:endParaRPr b="1" sz="2200">
              <a:solidFill>
                <a:srgbClr val="00FF00"/>
              </a:solidFill>
              <a:latin typeface="Lato"/>
              <a:ea typeface="Lato"/>
              <a:cs typeface="Lato"/>
              <a:sym typeface="Lato"/>
            </a:endParaRPr>
          </a:p>
          <a:p>
            <a:pPr indent="0" lvl="0" marL="457200" marR="0" rtl="0" algn="l">
              <a:lnSpc>
                <a:spcPct val="107000"/>
              </a:lnSpc>
              <a:spcBef>
                <a:spcPts val="0"/>
              </a:spcBef>
              <a:spcAft>
                <a:spcPts val="0"/>
              </a:spcAft>
              <a:buNone/>
            </a:pPr>
            <a:r>
              <a:t/>
            </a:r>
            <a:endParaRPr b="1" sz="2200">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Explain the benefits of paying into a pension</a:t>
            </a:r>
            <a:endParaRPr b="1" sz="2200">
              <a:solidFill>
                <a:srgbClr val="00FF00"/>
              </a:solidFill>
              <a:latin typeface="Lato"/>
              <a:ea typeface="Lato"/>
              <a:cs typeface="Lato"/>
              <a:sym typeface="Lato"/>
            </a:endParaRPr>
          </a:p>
          <a:p>
            <a:pPr indent="0" lvl="0" marL="9144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B7B7B7"/>
              </a:solidFill>
              <a:latin typeface="Lato Light"/>
              <a:ea typeface="Lato Light"/>
              <a:cs typeface="Lato Light"/>
              <a:sym typeface="Lato Light"/>
            </a:endParaRPr>
          </a:p>
        </p:txBody>
      </p:sp>
      <p:sp>
        <p:nvSpPr>
          <p:cNvPr id="367" name="Google Shape;367;g1e5ed41b607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7"/>
          <p:cNvSpPr txBox="1"/>
          <p:nvPr/>
        </p:nvSpPr>
        <p:spPr>
          <a:xfrm>
            <a:off x="495400" y="403100"/>
            <a:ext cx="7288800" cy="11583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3600"/>
              <a:buFont typeface="Arial"/>
              <a:buNone/>
            </a:pPr>
            <a:r>
              <a:rPr b="1" lang="en-GB" sz="2900">
                <a:solidFill>
                  <a:srgbClr val="FF8022"/>
                </a:solidFill>
                <a:latin typeface="Lato"/>
                <a:ea typeface="Lato"/>
                <a:cs typeface="Lato"/>
                <a:sym typeface="Lato"/>
              </a:rPr>
              <a:t>What are the three most important things you have learnt about pensions today?</a:t>
            </a:r>
            <a:endParaRPr b="1" i="0" sz="2900" u="none" cap="none" strike="noStrike">
              <a:solidFill>
                <a:srgbClr val="FF8022"/>
              </a:solidFill>
              <a:latin typeface="Lato"/>
              <a:ea typeface="Lato"/>
              <a:cs typeface="Lato"/>
              <a:sym typeface="Lato"/>
            </a:endParaRPr>
          </a:p>
        </p:txBody>
      </p:sp>
      <p:pic>
        <p:nvPicPr>
          <p:cNvPr id="373" name="Google Shape;373;p7"/>
          <p:cNvPicPr preferRelativeResize="0"/>
          <p:nvPr/>
        </p:nvPicPr>
        <p:blipFill rotWithShape="1">
          <a:blip r:embed="rId3">
            <a:alphaModFix/>
          </a:blip>
          <a:srcRect b="0" l="0" r="0" t="0"/>
          <a:stretch/>
        </p:blipFill>
        <p:spPr>
          <a:xfrm rot="672513">
            <a:off x="3352078" y="1969699"/>
            <a:ext cx="2572630" cy="2661621"/>
          </a:xfrm>
          <a:prstGeom prst="rect">
            <a:avLst/>
          </a:prstGeom>
          <a:noFill/>
          <a:ln>
            <a:noFill/>
          </a:ln>
        </p:spPr>
      </p:pic>
      <p:sp>
        <p:nvSpPr>
          <p:cNvPr id="374" name="Google Shape;374;p7"/>
          <p:cNvSpPr txBox="1"/>
          <p:nvPr/>
        </p:nvSpPr>
        <p:spPr>
          <a:xfrm rot="199820">
            <a:off x="3786643" y="2615811"/>
            <a:ext cx="1843613" cy="64307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lang="en-GB" sz="2000">
                <a:solidFill>
                  <a:schemeClr val="dk2"/>
                </a:solidFill>
                <a:latin typeface="Lato Black"/>
                <a:ea typeface="Lato Black"/>
                <a:cs typeface="Lato Black"/>
                <a:sym typeface="Lato Black"/>
              </a:rPr>
              <a:t>2.</a:t>
            </a:r>
            <a:endParaRPr b="1" i="0" sz="2000" u="none" cap="none" strike="noStrike">
              <a:solidFill>
                <a:schemeClr val="dk2"/>
              </a:solidFill>
              <a:latin typeface="Lato Black"/>
              <a:ea typeface="Lato Black"/>
              <a:cs typeface="Lato Black"/>
              <a:sym typeface="Lato Black"/>
            </a:endParaRPr>
          </a:p>
        </p:txBody>
      </p:sp>
      <p:sp>
        <p:nvSpPr>
          <p:cNvPr id="375" name="Google Shape;375;p7"/>
          <p:cNvSpPr/>
          <p:nvPr/>
        </p:nvSpPr>
        <p:spPr>
          <a:xfrm rot="-97172">
            <a:off x="4628821" y="2190551"/>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76" name="Google Shape;376;p7"/>
          <p:cNvPicPr preferRelativeResize="0"/>
          <p:nvPr/>
        </p:nvPicPr>
        <p:blipFill rotWithShape="1">
          <a:blip r:embed="rId4">
            <a:alphaModFix/>
          </a:blip>
          <a:srcRect b="0" l="0" r="0" t="0"/>
          <a:stretch/>
        </p:blipFill>
        <p:spPr>
          <a:xfrm>
            <a:off x="6073124" y="1708635"/>
            <a:ext cx="2313644" cy="2714990"/>
          </a:xfrm>
          <a:prstGeom prst="rect">
            <a:avLst/>
          </a:prstGeom>
          <a:noFill/>
          <a:ln>
            <a:noFill/>
          </a:ln>
        </p:spPr>
      </p:pic>
      <p:sp>
        <p:nvSpPr>
          <p:cNvPr id="377" name="Google Shape;377;p7"/>
          <p:cNvSpPr/>
          <p:nvPr/>
        </p:nvSpPr>
        <p:spPr>
          <a:xfrm rot="-97172">
            <a:off x="6835210" y="2194512"/>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8" name="Google Shape;378;p7"/>
          <p:cNvSpPr txBox="1"/>
          <p:nvPr/>
        </p:nvSpPr>
        <p:spPr>
          <a:xfrm rot="-491745">
            <a:off x="6429963" y="2369025"/>
            <a:ext cx="1740375" cy="6431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lang="en-GB" sz="2000">
                <a:solidFill>
                  <a:schemeClr val="dk2"/>
                </a:solidFill>
                <a:latin typeface="Lato Black"/>
                <a:ea typeface="Lato Black"/>
                <a:cs typeface="Lato Black"/>
                <a:sym typeface="Lato Black"/>
              </a:rPr>
              <a:t>3.</a:t>
            </a:r>
            <a:endParaRPr b="0" i="0" sz="1400" u="none" cap="none" strike="noStrike">
              <a:solidFill>
                <a:srgbClr val="000000"/>
              </a:solidFill>
              <a:latin typeface="Arial"/>
              <a:ea typeface="Arial"/>
              <a:cs typeface="Arial"/>
              <a:sym typeface="Arial"/>
            </a:endParaRPr>
          </a:p>
        </p:txBody>
      </p:sp>
      <p:pic>
        <p:nvPicPr>
          <p:cNvPr id="379" name="Google Shape;379;p7"/>
          <p:cNvPicPr preferRelativeResize="0"/>
          <p:nvPr/>
        </p:nvPicPr>
        <p:blipFill rotWithShape="1">
          <a:blip r:embed="rId5">
            <a:alphaModFix/>
          </a:blip>
          <a:srcRect b="0" l="0" r="0" t="0"/>
          <a:stretch/>
        </p:blipFill>
        <p:spPr>
          <a:xfrm rot="177664">
            <a:off x="631436" y="1973090"/>
            <a:ext cx="2687958" cy="2654773"/>
          </a:xfrm>
          <a:prstGeom prst="rect">
            <a:avLst/>
          </a:prstGeom>
          <a:noFill/>
          <a:ln>
            <a:noFill/>
          </a:ln>
        </p:spPr>
      </p:pic>
      <p:sp>
        <p:nvSpPr>
          <p:cNvPr id="380" name="Google Shape;380;p7"/>
          <p:cNvSpPr txBox="1"/>
          <p:nvPr/>
        </p:nvSpPr>
        <p:spPr>
          <a:xfrm rot="-204546">
            <a:off x="862929" y="2652033"/>
            <a:ext cx="2224837" cy="68731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lang="en-GB" sz="2000">
                <a:solidFill>
                  <a:schemeClr val="dk1"/>
                </a:solidFill>
                <a:latin typeface="Lato Black"/>
                <a:ea typeface="Lato Black"/>
                <a:cs typeface="Lato Black"/>
                <a:sym typeface="Lato Black"/>
              </a:rPr>
              <a:t>1.</a:t>
            </a:r>
            <a:endParaRPr b="0" i="0" sz="1400" u="none" cap="none" strike="noStrike">
              <a:solidFill>
                <a:srgbClr val="000000"/>
              </a:solidFill>
              <a:latin typeface="Arial"/>
              <a:ea typeface="Arial"/>
              <a:cs typeface="Arial"/>
              <a:sym typeface="Arial"/>
            </a:endParaRPr>
          </a:p>
        </p:txBody>
      </p:sp>
      <p:sp>
        <p:nvSpPr>
          <p:cNvPr id="381" name="Google Shape;381;p7"/>
          <p:cNvSpPr/>
          <p:nvPr/>
        </p:nvSpPr>
        <p:spPr>
          <a:xfrm>
            <a:off x="1561741" y="2358855"/>
            <a:ext cx="201600" cy="201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2" name="Google Shape;382;p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1575e96a1fb_0_29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88" name="Google Shape;388;g1575e96a1fb_0_290"/>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389" name="Google Shape;389;g1575e96a1fb_0_290"/>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216cb5d41b1_0_4"/>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216cb5d41b1_0_4"/>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chemeClr val="lt1"/>
                </a:solidFill>
                <a:latin typeface="Lato"/>
                <a:ea typeface="Lato"/>
                <a:cs typeface="Lato"/>
                <a:sym typeface="Lato"/>
                <a:extLst>
                  <a:ext uri="http://customooxmlschemas.google.com/">
                    <go:slidesCustomData xmlns:go="http://customooxmlschemas.google.com/" textRoundtripDataId="8"/>
                  </a:ext>
                </a:extLst>
              </a:rPr>
              <a:t>Services available for people who have concerns about their personal finances</a:t>
            </a:r>
            <a:endParaRPr b="0" i="0" sz="1400" u="none" cap="none" strike="noStrike">
              <a:solidFill>
                <a:schemeClr val="lt1"/>
              </a:solidFill>
              <a:latin typeface="Arial"/>
              <a:ea typeface="Arial"/>
              <a:cs typeface="Arial"/>
              <a:sym typeface="Arial"/>
            </a:endParaRPr>
          </a:p>
        </p:txBody>
      </p:sp>
      <p:sp>
        <p:nvSpPr>
          <p:cNvPr id="396" name="Google Shape;396;g216cb5d41b1_0_4"/>
          <p:cNvSpPr txBox="1"/>
          <p:nvPr/>
        </p:nvSpPr>
        <p:spPr>
          <a:xfrm>
            <a:off x="182550" y="3376400"/>
            <a:ext cx="87789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At school, you can speak with an adult you trust. </a:t>
            </a:r>
            <a:endParaRPr b="1" i="0" sz="18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This could be your form tutor, head of year or the school’s safeguarding officer</a:t>
            </a:r>
            <a:endParaRPr b="1" i="0" sz="1800" u="none" cap="none" strike="noStrike">
              <a:solidFill>
                <a:schemeClr val="accent2"/>
              </a:solidFill>
              <a:latin typeface="Lato"/>
              <a:ea typeface="Lato"/>
              <a:cs typeface="Lato"/>
              <a:sym typeface="Lato"/>
            </a:endParaRPr>
          </a:p>
        </p:txBody>
      </p:sp>
      <p:sp>
        <p:nvSpPr>
          <p:cNvPr id="397" name="Google Shape;397;g216cb5d41b1_0_4"/>
          <p:cNvSpPr txBox="1"/>
          <p:nvPr>
            <p:ph idx="4294967295" type="sldNum"/>
          </p:nvPr>
        </p:nvSpPr>
        <p:spPr>
          <a:xfrm>
            <a:off x="8595309" y="3039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b="1" lang="en-GB" sz="1400">
                <a:latin typeface="Lato"/>
                <a:ea typeface="Lato"/>
                <a:cs typeface="Lato"/>
                <a:sym typeface="Lato"/>
              </a:rPr>
              <a:t>24</a:t>
            </a:r>
            <a:endParaRPr b="1" sz="1400">
              <a:latin typeface="Lato"/>
              <a:ea typeface="Lato"/>
              <a:cs typeface="Lato"/>
              <a:sym typeface="Lato"/>
            </a:endParaRPr>
          </a:p>
        </p:txBody>
      </p:sp>
      <p:sp>
        <p:nvSpPr>
          <p:cNvPr id="398" name="Google Shape;398;g216cb5d41b1_0_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9" name="Google Shape;399;g216cb5d41b1_0_4"/>
          <p:cNvGrpSpPr/>
          <p:nvPr/>
        </p:nvGrpSpPr>
        <p:grpSpPr>
          <a:xfrm>
            <a:off x="3164819" y="1184021"/>
            <a:ext cx="2846301" cy="1995658"/>
            <a:chOff x="3237025" y="1184050"/>
            <a:chExt cx="2914500" cy="2094300"/>
          </a:xfrm>
        </p:grpSpPr>
        <p:sp>
          <p:nvSpPr>
            <p:cNvPr id="400" name="Google Shape;400;g216cb5d41b1_0_4"/>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g216cb5d41b1_0_4"/>
            <p:cNvSpPr txBox="1"/>
            <p:nvPr/>
          </p:nvSpPr>
          <p:spPr>
            <a:xfrm>
              <a:off x="4896416" y="1358600"/>
              <a:ext cx="1204200" cy="94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a:solidFill>
                    <a:schemeClr val="lt1"/>
                  </a:solidFill>
                  <a:latin typeface="Lato"/>
                  <a:ea typeface="Lato"/>
                  <a:cs typeface="Lato"/>
                  <a:sym typeface="Lato"/>
                </a:rPr>
                <a:t>Money</a:t>
              </a:r>
              <a:r>
                <a:rPr lang="en-GB">
                  <a:solidFill>
                    <a:schemeClr val="lt1"/>
                  </a:solidFill>
                  <a:latin typeface="Lato"/>
                  <a:ea typeface="Lato"/>
                  <a:cs typeface="Lato"/>
                  <a:sym typeface="Lato"/>
                </a:rPr>
                <a:t> Helper - </a:t>
              </a:r>
              <a:r>
                <a:rPr lang="en-GB" u="sng">
                  <a:solidFill>
                    <a:schemeClr val="lt1"/>
                  </a:solidFill>
                  <a:latin typeface="Lato"/>
                  <a:ea typeface="Lato"/>
                  <a:cs typeface="Lato"/>
                  <a:sym typeface="Lato"/>
                  <a:hlinkClick r:id="rId3">
                    <a:extLst>
                      <a:ext uri="{A12FA001-AC4F-418D-AE19-62706E023703}">
                        <ahyp:hlinkClr val="tx"/>
                      </a:ext>
                    </a:extLst>
                  </a:hlinkClick>
                </a:rPr>
                <a:t>Pensions</a:t>
              </a:r>
              <a:endParaRPr b="0" i="0" u="none" cap="none" strike="noStrike">
                <a:solidFill>
                  <a:schemeClr val="lt1"/>
                </a:solidFill>
                <a:latin typeface="Lato"/>
                <a:ea typeface="Lato"/>
                <a:cs typeface="Lato"/>
                <a:sym typeface="Lato"/>
              </a:endParaRPr>
            </a:p>
          </p:txBody>
        </p:sp>
      </p:grpSp>
      <p:grpSp>
        <p:nvGrpSpPr>
          <p:cNvPr id="402" name="Google Shape;402;g216cb5d41b1_0_4"/>
          <p:cNvGrpSpPr/>
          <p:nvPr/>
        </p:nvGrpSpPr>
        <p:grpSpPr>
          <a:xfrm>
            <a:off x="151999" y="1183981"/>
            <a:ext cx="2846301" cy="1995658"/>
            <a:chOff x="463400" y="1321175"/>
            <a:chExt cx="2914500" cy="2094300"/>
          </a:xfrm>
        </p:grpSpPr>
        <p:sp>
          <p:nvSpPr>
            <p:cNvPr id="403" name="Google Shape;403;g216cb5d41b1_0_4"/>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216cb5d41b1_0_4"/>
            <p:cNvSpPr txBox="1"/>
            <p:nvPr/>
          </p:nvSpPr>
          <p:spPr>
            <a:xfrm>
              <a:off x="1284136" y="1648293"/>
              <a:ext cx="2032200" cy="680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a:solidFill>
                    <a:schemeClr val="lt1"/>
                  </a:solidFill>
                  <a:latin typeface="Lato"/>
                  <a:ea typeface="Lato"/>
                  <a:cs typeface="Lato"/>
                  <a:sym typeface="Lato"/>
                </a:rPr>
                <a:t>Citizens Advice - </a:t>
              </a:r>
              <a:r>
                <a:rPr lang="en-GB" u="sng">
                  <a:solidFill>
                    <a:schemeClr val="lt1"/>
                  </a:solidFill>
                  <a:latin typeface="Lato"/>
                  <a:ea typeface="Lato"/>
                  <a:cs typeface="Lato"/>
                  <a:sym typeface="Lato"/>
                  <a:hlinkClick r:id="rId4">
                    <a:extLst>
                      <a:ext uri="{A12FA001-AC4F-418D-AE19-62706E023703}">
                        <ahyp:hlinkClr val="tx"/>
                      </a:ext>
                    </a:extLst>
                  </a:hlinkClick>
                </a:rPr>
                <a:t>Workplace pensions </a:t>
              </a:r>
              <a:endParaRPr i="0" u="none" cap="none" strike="noStrike">
                <a:solidFill>
                  <a:schemeClr val="lt1"/>
                </a:solidFill>
                <a:latin typeface="Lato"/>
                <a:ea typeface="Lato"/>
                <a:cs typeface="Lato"/>
                <a:sym typeface="Lato"/>
              </a:endParaRPr>
            </a:p>
          </p:txBody>
        </p:sp>
        <p:pic>
          <p:nvPicPr>
            <p:cNvPr id="405" name="Google Shape;405;g216cb5d41b1_0_4"/>
            <p:cNvPicPr preferRelativeResize="0"/>
            <p:nvPr/>
          </p:nvPicPr>
          <p:blipFill rotWithShape="1">
            <a:blip r:embed="rId5">
              <a:alphaModFix/>
            </a:blip>
            <a:srcRect b="0" l="0" r="0" t="0"/>
            <a:stretch/>
          </p:blipFill>
          <p:spPr>
            <a:xfrm>
              <a:off x="532125" y="1499913"/>
              <a:ext cx="813554" cy="928675"/>
            </a:xfrm>
            <a:prstGeom prst="rect">
              <a:avLst/>
            </a:prstGeom>
            <a:noFill/>
            <a:ln>
              <a:noFill/>
            </a:ln>
          </p:spPr>
        </p:pic>
      </p:grpSp>
      <p:pic>
        <p:nvPicPr>
          <p:cNvPr id="406" name="Google Shape;406;g216cb5d41b1_0_4"/>
          <p:cNvPicPr preferRelativeResize="0"/>
          <p:nvPr/>
        </p:nvPicPr>
        <p:blipFill rotWithShape="1">
          <a:blip r:embed="rId6">
            <a:alphaModFix/>
          </a:blip>
          <a:srcRect b="0" l="0" r="0" t="0"/>
          <a:stretch/>
        </p:blipFill>
        <p:spPr>
          <a:xfrm>
            <a:off x="3316625" y="1436413"/>
            <a:ext cx="1390650" cy="733425"/>
          </a:xfrm>
          <a:prstGeom prst="rect">
            <a:avLst/>
          </a:prstGeom>
          <a:noFill/>
          <a:ln cap="flat" cmpd="sng" w="28575">
            <a:solidFill>
              <a:srgbClr val="FF8022"/>
            </a:solidFill>
            <a:prstDash val="solid"/>
            <a:round/>
            <a:headEnd len="sm" w="sm" type="none"/>
            <a:tailEnd len="sm" w="sm" type="none"/>
          </a:ln>
        </p:spPr>
      </p:pic>
      <p:pic>
        <p:nvPicPr>
          <p:cNvPr id="407" name="Google Shape;407;g216cb5d41b1_0_4"/>
          <p:cNvPicPr preferRelativeResize="0"/>
          <p:nvPr/>
        </p:nvPicPr>
        <p:blipFill rotWithShape="1">
          <a:blip r:embed="rId7">
            <a:alphaModFix/>
          </a:blip>
          <a:srcRect b="0" l="0" r="0" t="0"/>
          <a:stretch/>
        </p:blipFill>
        <p:spPr>
          <a:xfrm>
            <a:off x="6317000" y="1436425"/>
            <a:ext cx="1390650" cy="733425"/>
          </a:xfrm>
          <a:prstGeom prst="rect">
            <a:avLst/>
          </a:prstGeom>
          <a:noFill/>
          <a:ln cap="flat" cmpd="sng" w="28575">
            <a:solidFill>
              <a:schemeClr val="accent2"/>
            </a:solidFill>
            <a:prstDash val="solid"/>
            <a:round/>
            <a:headEnd len="sm" w="sm" type="none"/>
            <a:tailEnd len="sm" w="sm" type="none"/>
          </a:ln>
        </p:spPr>
      </p:pic>
      <p:sp>
        <p:nvSpPr>
          <p:cNvPr id="408" name="Google Shape;408;g216cb5d41b1_0_4"/>
          <p:cNvSpPr txBox="1"/>
          <p:nvPr/>
        </p:nvSpPr>
        <p:spPr>
          <a:xfrm>
            <a:off x="7757180" y="1350350"/>
            <a:ext cx="11760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a:solidFill>
                  <a:schemeClr val="lt1"/>
                </a:solidFill>
                <a:latin typeface="Lato"/>
                <a:ea typeface="Lato"/>
                <a:cs typeface="Lato"/>
                <a:sym typeface="Lato"/>
              </a:rPr>
              <a:t>Gov UK - </a:t>
            </a:r>
            <a:r>
              <a:rPr lang="en-GB" u="sng">
                <a:solidFill>
                  <a:schemeClr val="lt1"/>
                </a:solidFill>
                <a:latin typeface="Lato"/>
                <a:ea typeface="Lato"/>
                <a:cs typeface="Lato"/>
                <a:sym typeface="Lato"/>
                <a:hlinkClick r:id="rId8">
                  <a:extLst>
                    <a:ext uri="{A12FA001-AC4F-418D-AE19-62706E023703}">
                      <ahyp:hlinkClr val="tx"/>
                    </a:ext>
                  </a:extLst>
                </a:hlinkClick>
              </a:rPr>
              <a:t>State pensions</a:t>
            </a:r>
            <a:endParaRPr i="0" u="none" cap="none" strike="noStrike">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12" name="Shape 412"/>
        <p:cNvGrpSpPr/>
        <p:nvPr/>
      </p:nvGrpSpPr>
      <p:grpSpPr>
        <a:xfrm>
          <a:off x="0" y="0"/>
          <a:ext cx="0" cy="0"/>
          <a:chOff x="0" y="0"/>
          <a:chExt cx="0" cy="0"/>
        </a:xfrm>
      </p:grpSpPr>
      <p:sp>
        <p:nvSpPr>
          <p:cNvPr id="413" name="Google Shape;413;g1575e96a1fb_0_330"/>
          <p:cNvSpPr txBox="1"/>
          <p:nvPr/>
        </p:nvSpPr>
        <p:spPr>
          <a:xfrm>
            <a:off x="462425" y="1142575"/>
            <a:ext cx="7875600" cy="2601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1" i="0" sz="3600" u="none" cap="none" strike="noStrike">
              <a:solidFill>
                <a:schemeClr val="lt1"/>
              </a:solidFill>
              <a:latin typeface="Lato Black"/>
              <a:ea typeface="Lato Black"/>
              <a:cs typeface="Lato Black"/>
              <a:sym typeface="Lato Black"/>
            </a:endParaRPr>
          </a:p>
          <a:p>
            <a:pPr indent="-317500" lvl="0" marL="457200" rtl="0" algn="l">
              <a:lnSpc>
                <a:spcPct val="115000"/>
              </a:lnSpc>
              <a:spcBef>
                <a:spcPts val="120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3">
                  <a:extLst>
                    <a:ext uri="{A12FA001-AC4F-418D-AE19-62706E023703}">
                      <ahyp:hlinkClr val="tx"/>
                    </a:ext>
                  </a:extLst>
                </a:hlinkClick>
              </a:rPr>
              <a:t>h</a:t>
            </a:r>
            <a:r>
              <a:rPr lang="en-GB" u="sng">
                <a:solidFill>
                  <a:schemeClr val="lt1"/>
                </a:solidFill>
                <a:latin typeface="Lato"/>
                <a:ea typeface="Lato"/>
                <a:cs typeface="Lato"/>
                <a:sym typeface="Lato"/>
                <a:hlinkClick r:id="rId4">
                  <a:extLst>
                    <a:ext uri="{A12FA001-AC4F-418D-AE19-62706E023703}">
                      <ahyp:hlinkClr val="tx"/>
                    </a:ext>
                  </a:extLst>
                </a:hlinkClick>
              </a:rPr>
              <a:t>ttps://moneyandpensionsservice.org.uk/</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5">
                  <a:extLst>
                    <a:ext uri="{A12FA001-AC4F-418D-AE19-62706E023703}">
                      <ahyp:hlinkClr val="tx"/>
                    </a:ext>
                  </a:extLst>
                </a:hlinkClick>
              </a:rPr>
              <a:t>https://www.investopedia.com/terms/p/pensionplan.asp</a:t>
            </a:r>
            <a:endParaRPr>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6">
                  <a:extLst>
                    <a:ext uri="{A12FA001-AC4F-418D-AE19-62706E023703}">
                      <ahyp:hlinkClr val="tx"/>
                    </a:ext>
                  </a:extLst>
                </a:hlinkClick>
              </a:rPr>
              <a:t>https://www.gov.uk/government/organisations/the-pensions-advisory-service</a:t>
            </a:r>
            <a:r>
              <a:rPr lang="en-GB">
                <a:solidFill>
                  <a:schemeClr val="lt1"/>
                </a:solidFill>
                <a:latin typeface="Lato"/>
                <a:ea typeface="Lato"/>
                <a:cs typeface="Lato"/>
                <a:sym typeface="Lato"/>
              </a:rPr>
              <a:t> </a:t>
            </a:r>
            <a:endParaRPr>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lang="en-GB" u="sng">
                <a:solidFill>
                  <a:schemeClr val="lt1"/>
                </a:solidFill>
                <a:latin typeface="Lato"/>
                <a:ea typeface="Lato"/>
                <a:cs typeface="Lato"/>
                <a:sym typeface="Lato"/>
                <a:hlinkClick r:id="rId7">
                  <a:extLst>
                    <a:ext uri="{A12FA001-AC4F-418D-AE19-62706E023703}">
                      <ahyp:hlinkClr val="tx"/>
                    </a:ext>
                  </a:extLst>
                </a:hlinkClick>
              </a:rPr>
              <a:t>https://www.pensionattention.co.uk/</a:t>
            </a:r>
            <a:r>
              <a:rPr lang="en-GB">
                <a:solidFill>
                  <a:schemeClr val="lt1"/>
                </a:solidFill>
                <a:latin typeface="Lato"/>
                <a:ea typeface="Lato"/>
                <a:cs typeface="Lato"/>
                <a:sym typeface="Lato"/>
              </a:rPr>
              <a:t> </a:t>
            </a:r>
            <a:endParaRPr>
              <a:solidFill>
                <a:schemeClr val="lt1"/>
              </a:solidFill>
              <a:latin typeface="Lato"/>
              <a:ea typeface="Lato"/>
              <a:cs typeface="Lato"/>
              <a:sym typeface="Lato"/>
            </a:endParaRPr>
          </a:p>
          <a:p>
            <a:pPr indent="0" lvl="0" marL="457200" marR="0" rtl="0" algn="l">
              <a:lnSpc>
                <a:spcPct val="123076"/>
              </a:lnSpc>
              <a:spcBef>
                <a:spcPts val="1200"/>
              </a:spcBef>
              <a:spcAft>
                <a:spcPts val="0"/>
              </a:spcAft>
              <a:buClr>
                <a:srgbClr val="000000"/>
              </a:buClr>
              <a:buSzPts val="1400"/>
              <a:buFont typeface="Arial"/>
              <a:buNone/>
            </a:pPr>
            <a:r>
              <a:t/>
            </a:r>
            <a:endParaRPr b="0" i="0" u="none" cap="none" strike="noStrike">
              <a:solidFill>
                <a:schemeClr val="lt1"/>
              </a:solidFill>
              <a:latin typeface="Lato"/>
              <a:ea typeface="Lato"/>
              <a:cs typeface="Lato"/>
              <a:sym typeface="Lato"/>
            </a:endParaRPr>
          </a:p>
          <a:p>
            <a:pPr indent="0" lvl="0" marL="0" rtl="0" algn="l">
              <a:lnSpc>
                <a:spcPct val="115000"/>
              </a:lnSpc>
              <a:spcBef>
                <a:spcPts val="0"/>
              </a:spcBef>
              <a:spcAft>
                <a:spcPts val="0"/>
              </a:spcAft>
              <a:buClr>
                <a:srgbClr val="000000"/>
              </a:buClr>
              <a:buSzPts val="1400"/>
              <a:buFont typeface="Arial"/>
              <a:buNone/>
            </a:pPr>
            <a:r>
              <a:rPr lang="en-GB">
                <a:solidFill>
                  <a:schemeClr val="lt1"/>
                </a:solidFill>
                <a:latin typeface="Lato"/>
                <a:ea typeface="Lato"/>
                <a:cs typeface="Lato"/>
                <a:sym typeface="Lato"/>
              </a:rPr>
              <a:t>Please visit t</a:t>
            </a:r>
            <a:r>
              <a:rPr lang="en-GB">
                <a:solidFill>
                  <a:schemeClr val="lt1"/>
                </a:solidFill>
                <a:latin typeface="Lato"/>
                <a:ea typeface="Lato"/>
                <a:cs typeface="Lato"/>
                <a:sym typeface="Lato"/>
                <a:extLst>
                  <a:ext uri="http://customooxmlschemas.google.com/">
                    <go:slidesCustomData xmlns:go="http://customooxmlschemas.google.com/" textRoundtripDataId="9"/>
                  </a:ext>
                </a:extLst>
              </a:rPr>
              <a:t>he  F</a:t>
            </a:r>
            <a:r>
              <a:rPr lang="en-GB">
                <a:solidFill>
                  <a:schemeClr val="lt1"/>
                </a:solidFill>
                <a:latin typeface="Lato"/>
                <a:ea typeface="Lato"/>
                <a:cs typeface="Lato"/>
                <a:sym typeface="Lato"/>
              </a:rPr>
              <a:t>LIC learning hub - </a:t>
            </a:r>
            <a:r>
              <a:rPr lang="en-GB" u="sng">
                <a:solidFill>
                  <a:schemeClr val="lt1"/>
                </a:solidFill>
                <a:latin typeface="Lato"/>
                <a:ea typeface="Lato"/>
                <a:cs typeface="Lato"/>
                <a:sym typeface="Lato"/>
                <a:hlinkClick r:id="rId8">
                  <a:extLst>
                    <a:ext uri="{A12FA001-AC4F-418D-AE19-62706E023703}">
                      <ahyp:hlinkClr val="tx"/>
                    </a:ext>
                  </a:extLst>
                </a:hlinkClick>
              </a:rPr>
              <a:t>https://ftflic.com/learning-h</a:t>
            </a:r>
            <a:r>
              <a:rPr lang="en-GB" u="sng">
                <a:solidFill>
                  <a:schemeClr val="lt1"/>
                </a:solidFill>
                <a:latin typeface="Lato"/>
                <a:ea typeface="Lato"/>
                <a:cs typeface="Lato"/>
                <a:sym typeface="Lato"/>
                <a:hlinkClick r:id="rId9">
                  <a:extLst>
                    <a:ext uri="{A12FA001-AC4F-418D-AE19-62706E023703}">
                      <ahyp:hlinkClr val="tx"/>
                    </a:ext>
                  </a:extLst>
                </a:hlinkClick>
                <a:extLst>
                  <a:ext uri="http://customooxmlschemas.google.com/">
                    <go:slidesCustomData xmlns:go="http://customooxmlschemas.google.com/" textRoundtripDataId="10"/>
                  </a:ext>
                </a:extLst>
              </a:rPr>
              <a:t>ub/</a:t>
            </a:r>
            <a:r>
              <a:rPr lang="en-GB">
                <a:solidFill>
                  <a:schemeClr val="lt1"/>
                </a:solidFill>
                <a:latin typeface="Lato"/>
                <a:ea typeface="Lato"/>
                <a:cs typeface="Lato"/>
                <a:sym typeface="Lato"/>
                <a:extLst>
                  <a:ext uri="http://customooxmlschemas.google.com/">
                    <go:slidesCustomData xmlns:go="http://customooxmlschemas.google.com/" textRoundtripDataId="11"/>
                  </a:ext>
                </a:extLst>
              </a:rPr>
              <a:t>  for</a:t>
            </a:r>
            <a:r>
              <a:rPr lang="en-GB">
                <a:solidFill>
                  <a:schemeClr val="lt1"/>
                </a:solidFill>
                <a:latin typeface="Lato"/>
                <a:ea typeface="Lato"/>
                <a:cs typeface="Lato"/>
                <a:sym typeface="Lato"/>
              </a:rPr>
              <a:t> further </a:t>
            </a:r>
            <a:r>
              <a:rPr lang="en-GB">
                <a:solidFill>
                  <a:schemeClr val="lt1"/>
                </a:solidFill>
                <a:latin typeface="Lato"/>
                <a:ea typeface="Lato"/>
                <a:cs typeface="Lato"/>
                <a:sym typeface="Lato"/>
                <a:extLst>
                  <a:ext uri="http://customooxmlschemas.google.com/">
                    <go:slidesCustomData xmlns:go="http://customooxmlschemas.google.com/" textRoundtripDataId="12"/>
                  </a:ext>
                </a:extLst>
              </a:rPr>
              <a:t>resources</a:t>
            </a:r>
            <a:endParaRPr b="0" i="0" u="none" cap="none" strike="noStrike">
              <a:solidFill>
                <a:schemeClr val="lt1"/>
              </a:solidFill>
              <a:latin typeface="Lato"/>
              <a:ea typeface="Lato"/>
              <a:cs typeface="Lato"/>
              <a:sym typeface="Lato"/>
            </a:endParaRPr>
          </a:p>
        </p:txBody>
      </p:sp>
      <p:sp>
        <p:nvSpPr>
          <p:cNvPr id="414" name="Google Shape;414;g1575e96a1fb_0_330"/>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
        <p:nvSpPr>
          <p:cNvPr id="415" name="Google Shape;415;g1575e96a1fb_0_33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1466ef7c987_0_0"/>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t>
            </a:r>
            <a:r>
              <a:rPr b="1" i="0" lang="en-GB" sz="2900" u="none" cap="none" strike="noStrike">
                <a:solidFill>
                  <a:srgbClr val="FF8022"/>
                </a:solidFill>
                <a:latin typeface="Lato"/>
                <a:ea typeface="Lato"/>
                <a:cs typeface="Lato"/>
                <a:sym typeface="Lato"/>
              </a:rPr>
              <a:t>aving a respectful learning environment</a:t>
            </a:r>
            <a:endParaRPr b="1" i="0" sz="2900" u="none" cap="none" strike="noStrike">
              <a:solidFill>
                <a:srgbClr val="FF8022"/>
              </a:solidFill>
              <a:latin typeface="Lato"/>
              <a:ea typeface="Lato"/>
              <a:cs typeface="Lato"/>
              <a:sym typeface="Lato"/>
            </a:endParaRPr>
          </a:p>
        </p:txBody>
      </p:sp>
      <p:sp>
        <p:nvSpPr>
          <p:cNvPr id="142" name="Google Shape;142;g1466ef7c987_0_0"/>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143" name="Google Shape;143;g1466ef7c987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44" name="Google Shape;144;g1466ef7c987_0_0"/>
          <p:cNvSpPr txBox="1"/>
          <p:nvPr/>
        </p:nvSpPr>
        <p:spPr>
          <a:xfrm>
            <a:off x="418625" y="3452475"/>
            <a:ext cx="8242200" cy="677100"/>
          </a:xfrm>
          <a:prstGeom prst="rect">
            <a:avLst/>
          </a:prstGeom>
          <a:no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Lato"/>
                <a:ea typeface="Lato"/>
                <a:cs typeface="Lato"/>
                <a:sym typeface="Lato"/>
              </a:rPr>
              <a:t>If there is a question that you do not wish to ask aloud, you can write it on a </a:t>
            </a:r>
            <a:r>
              <a:rPr b="1" lang="en-GB" sz="1600">
                <a:solidFill>
                  <a:srgbClr val="FFFFFF"/>
                </a:solidFill>
                <a:latin typeface="Lato"/>
                <a:ea typeface="Lato"/>
                <a:cs typeface="Lato"/>
                <a:sym typeface="Lato"/>
              </a:rPr>
              <a:t>P</a:t>
            </a:r>
            <a:r>
              <a:rPr b="1" i="0" lang="en-GB" sz="1600" u="none" cap="none" strike="noStrike">
                <a:solidFill>
                  <a:srgbClr val="FFFFFF"/>
                </a:solidFill>
                <a:latin typeface="Lato"/>
                <a:ea typeface="Lato"/>
                <a:cs typeface="Lato"/>
                <a:sym typeface="Lato"/>
                <a:extLst>
                  <a:ext uri="http://customooxmlschemas.google.com/">
                    <go:slidesCustomData xmlns:go="http://customooxmlschemas.google.com/" textRoundtripDataId="0"/>
                  </a:ext>
                </a:extLst>
              </a:rPr>
              <a:t>ost</a:t>
            </a:r>
            <a:r>
              <a:rPr b="1" i="0" lang="en-GB" sz="1600" u="none" cap="none" strike="noStrike">
                <a:solidFill>
                  <a:srgbClr val="FFFFFF"/>
                </a:solidFill>
                <a:latin typeface="Lato"/>
                <a:ea typeface="Lato"/>
                <a:cs typeface="Lato"/>
                <a:sym typeface="Lato"/>
              </a:rPr>
              <a:t>-it </a:t>
            </a:r>
            <a:r>
              <a:rPr b="1" lang="en-GB" sz="1600">
                <a:solidFill>
                  <a:srgbClr val="FFFFFF"/>
                </a:solidFill>
                <a:latin typeface="Lato"/>
                <a:ea typeface="Lato"/>
                <a:cs typeface="Lato"/>
                <a:sym typeface="Lato"/>
              </a:rPr>
              <a:t>N</a:t>
            </a:r>
            <a:r>
              <a:rPr b="1" i="0" lang="en-GB" sz="1600" u="none" cap="none" strike="noStrike">
                <a:solidFill>
                  <a:srgbClr val="FFFFFF"/>
                </a:solidFill>
                <a:latin typeface="Lato"/>
                <a:ea typeface="Lato"/>
                <a:cs typeface="Lato"/>
                <a:sym typeface="Lato"/>
              </a:rPr>
              <a:t>ote which will be collected throughout the session and answered at the end</a:t>
            </a:r>
            <a:endParaRPr b="1" i="0" sz="1600" u="none" cap="none" strike="noStrike">
              <a:solidFill>
                <a:srgbClr val="FFFF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132c63cc0bd_0_20"/>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50" name="Google Shape;150;g132c63cc0bd_0_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132c63cc0bd_0_20"/>
          <p:cNvSpPr txBox="1"/>
          <p:nvPr/>
        </p:nvSpPr>
        <p:spPr>
          <a:xfrm>
            <a:off x="0" y="14911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a:t>
            </a:r>
            <a:r>
              <a:rPr lang="en-GB" sz="2400">
                <a:solidFill>
                  <a:schemeClr val="lt1"/>
                </a:solidFill>
                <a:latin typeface="Lato"/>
                <a:ea typeface="Lato"/>
                <a:cs typeface="Lato"/>
                <a:sym typeface="Lato"/>
              </a:rPr>
              <a:t>4</a:t>
            </a:r>
            <a:r>
              <a:rPr b="0" i="0" lang="en-GB" sz="2400" u="none" cap="none" strike="noStrike">
                <a:solidFill>
                  <a:schemeClr val="lt1"/>
                </a:solidFill>
                <a:latin typeface="Lato"/>
                <a:ea typeface="Lato"/>
                <a:cs typeface="Lato"/>
                <a:sym typeface="Lato"/>
              </a:rPr>
              <a:t>:</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Pensions</a:t>
            </a:r>
            <a:endParaRPr b="1" i="0" sz="5600" u="none" cap="none" strike="noStrike">
              <a:solidFill>
                <a:schemeClr val="accent2"/>
              </a:solidFill>
              <a:latin typeface="Lato Black"/>
              <a:ea typeface="Lato Black"/>
              <a:cs typeface="Lato Black"/>
              <a:sym typeface="Lato Black"/>
            </a:endParaRPr>
          </a:p>
        </p:txBody>
      </p:sp>
      <p:sp>
        <p:nvSpPr>
          <p:cNvPr id="152" name="Google Shape;152;g132c63cc0bd_0_20"/>
          <p:cNvSpPr txBox="1"/>
          <p:nvPr/>
        </p:nvSpPr>
        <p:spPr>
          <a:xfrm>
            <a:off x="8769600" y="326000"/>
            <a:ext cx="374400" cy="2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4</a:t>
            </a:r>
            <a:endParaRPr b="1">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5646f13885_0_3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5646f13885_0_39"/>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59" name="Google Shape;159;g25646f13885_0_39"/>
          <p:cNvSpPr txBox="1"/>
          <p:nvPr/>
        </p:nvSpPr>
        <p:spPr>
          <a:xfrm>
            <a:off x="488175" y="1197875"/>
            <a:ext cx="7769100" cy="19728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Describe</a:t>
            </a:r>
            <a:r>
              <a:rPr b="1" lang="en-GB" sz="2200">
                <a:solidFill>
                  <a:schemeClr val="lt1"/>
                </a:solidFill>
                <a:latin typeface="Lato"/>
                <a:ea typeface="Lato"/>
                <a:cs typeface="Lato"/>
                <a:sym typeface="Lato"/>
              </a:rPr>
              <a:t> what a pension is</a:t>
            </a:r>
            <a:endParaRPr b="1" sz="2200">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Identify the different types of pensions that exist and how they work</a:t>
            </a:r>
            <a:endParaRPr b="1" sz="2200">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Explain the benefits of paying into a pension</a:t>
            </a:r>
            <a:endParaRPr b="1" sz="2200">
              <a:solidFill>
                <a:schemeClr val="lt1"/>
              </a:solidFill>
              <a:latin typeface="Lato"/>
              <a:ea typeface="Lato"/>
              <a:cs typeface="Lato"/>
              <a:sym typeface="Lato"/>
            </a:endParaRPr>
          </a:p>
          <a:p>
            <a:pPr indent="0" lvl="0" marL="9144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B7B7B7"/>
              </a:solidFill>
              <a:latin typeface="Lato Light"/>
              <a:ea typeface="Lato Light"/>
              <a:cs typeface="Lato Light"/>
              <a:sym typeface="Lato Light"/>
            </a:endParaRPr>
          </a:p>
        </p:txBody>
      </p:sp>
      <p:sp>
        <p:nvSpPr>
          <p:cNvPr id="160" name="Google Shape;160;g25646f13885_0_3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7441f0fca3_0_112"/>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27441f0fca3_0_112"/>
          <p:cNvSpPr txBox="1"/>
          <p:nvPr/>
        </p:nvSpPr>
        <p:spPr>
          <a:xfrm>
            <a:off x="160300" y="2156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lang="en-GB" sz="2800">
                <a:solidFill>
                  <a:srgbClr val="FF8022"/>
                </a:solidFill>
                <a:latin typeface="Lato Black"/>
                <a:ea typeface="Lato Black"/>
                <a:cs typeface="Lato Black"/>
                <a:sym typeface="Lato Black"/>
              </a:rPr>
              <a:t>Starter</a:t>
            </a:r>
            <a:endParaRPr i="0" sz="1600" u="none" cap="none" strike="noStrike">
              <a:solidFill>
                <a:srgbClr val="000000"/>
              </a:solidFill>
              <a:latin typeface="Lato"/>
              <a:ea typeface="Lato"/>
              <a:cs typeface="Lato"/>
              <a:sym typeface="Lato"/>
            </a:endParaRPr>
          </a:p>
        </p:txBody>
      </p:sp>
      <p:sp>
        <p:nvSpPr>
          <p:cNvPr id="167" name="Google Shape;167;g27441f0fca3_0_112"/>
          <p:cNvSpPr txBox="1"/>
          <p:nvPr/>
        </p:nvSpPr>
        <p:spPr>
          <a:xfrm flipH="1">
            <a:off x="4345150" y="1437750"/>
            <a:ext cx="4534200" cy="23241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800"/>
              <a:buFont typeface="Arial"/>
              <a:buNone/>
            </a:pPr>
            <a:r>
              <a:rPr b="1" lang="en-GB" sz="2400">
                <a:solidFill>
                  <a:schemeClr val="accent2"/>
                </a:solidFill>
                <a:latin typeface="Lato"/>
                <a:ea typeface="Lato"/>
                <a:cs typeface="Lato"/>
                <a:sym typeface="Lato"/>
              </a:rPr>
              <a:t>What is this document</a:t>
            </a:r>
            <a:endParaRPr b="1" sz="2400">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lang="en-GB" sz="2400">
                <a:solidFill>
                  <a:schemeClr val="accent2"/>
                </a:solidFill>
                <a:latin typeface="Lato"/>
                <a:ea typeface="Lato"/>
                <a:cs typeface="Lato"/>
                <a:sym typeface="Lato"/>
              </a:rPr>
              <a:t>showing you?</a:t>
            </a:r>
            <a:endParaRPr b="1" sz="2400">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sz="1100">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lang="en-GB" sz="2000">
                <a:solidFill>
                  <a:schemeClr val="dk1"/>
                </a:solidFill>
                <a:latin typeface="Lato"/>
                <a:ea typeface="Lato"/>
                <a:cs typeface="Lato"/>
                <a:sym typeface="Lato"/>
              </a:rPr>
              <a:t>Stretch: </a:t>
            </a:r>
            <a:r>
              <a:rPr lang="en-GB" sz="2000">
                <a:solidFill>
                  <a:schemeClr val="dk1"/>
                </a:solidFill>
                <a:latin typeface="Lato"/>
                <a:ea typeface="Lato"/>
                <a:cs typeface="Lato"/>
                <a:sym typeface="Lato"/>
              </a:rPr>
              <a:t>Can you write an equation to show how net pay is calculated?</a:t>
            </a:r>
            <a:endParaRPr sz="2000">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sz="2000">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sz="2000">
              <a:solidFill>
                <a:schemeClr val="dk1"/>
              </a:solidFill>
              <a:latin typeface="Lato"/>
              <a:ea typeface="Lato"/>
              <a:cs typeface="Lato"/>
              <a:sym typeface="Lato"/>
            </a:endParaRPr>
          </a:p>
        </p:txBody>
      </p:sp>
      <p:sp>
        <p:nvSpPr>
          <p:cNvPr id="168" name="Google Shape;168;g27441f0fca3_0_112"/>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solidFill>
                  <a:schemeClr val="lt1"/>
                </a:solidFill>
              </a:rPr>
              <a:t>‹#›</a:t>
            </a:fld>
            <a:endParaRPr>
              <a:solidFill>
                <a:schemeClr val="lt1"/>
              </a:solidFill>
            </a:endParaRPr>
          </a:p>
        </p:txBody>
      </p:sp>
      <p:pic>
        <p:nvPicPr>
          <p:cNvPr id="169" name="Google Shape;169;g27441f0fca3_0_112"/>
          <p:cNvPicPr preferRelativeResize="0"/>
          <p:nvPr/>
        </p:nvPicPr>
        <p:blipFill rotWithShape="1">
          <a:blip r:embed="rId3">
            <a:alphaModFix/>
          </a:blip>
          <a:srcRect b="9" l="0" r="0" t="9"/>
          <a:stretch/>
        </p:blipFill>
        <p:spPr>
          <a:xfrm>
            <a:off x="0" y="1023575"/>
            <a:ext cx="4708675" cy="4119924"/>
          </a:xfrm>
          <a:prstGeom prst="rect">
            <a:avLst/>
          </a:prstGeom>
          <a:noFill/>
          <a:ln>
            <a:noFill/>
          </a:ln>
        </p:spPr>
      </p:pic>
      <p:sp>
        <p:nvSpPr>
          <p:cNvPr id="170" name="Google Shape;170;g27441f0fca3_0_112"/>
          <p:cNvSpPr txBox="1"/>
          <p:nvPr/>
        </p:nvSpPr>
        <p:spPr>
          <a:xfrm>
            <a:off x="78900" y="4820500"/>
            <a:ext cx="4898100" cy="2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i="1" lang="en-GB" sz="1000">
                <a:solidFill>
                  <a:srgbClr val="FF8022"/>
                </a:solidFill>
                <a:latin typeface="Lato"/>
                <a:ea typeface="Lato"/>
                <a:cs typeface="Lato"/>
                <a:sym typeface="Lato"/>
              </a:rPr>
              <a:t>Resource 1</a:t>
            </a:r>
            <a:endParaRPr b="0" i="1" sz="1000" u="none" cap="none" strike="noStrike">
              <a:solidFill>
                <a:srgbClr val="FF8022"/>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7441f0fca3_0_189"/>
          <p:cNvSpPr txBox="1"/>
          <p:nvPr/>
        </p:nvSpPr>
        <p:spPr>
          <a:xfrm>
            <a:off x="160300" y="2156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lang="en-GB" sz="2800">
                <a:solidFill>
                  <a:srgbClr val="FF8022"/>
                </a:solidFill>
                <a:latin typeface="Lato Black"/>
                <a:ea typeface="Lato Black"/>
                <a:cs typeface="Lato Black"/>
                <a:sym typeface="Lato Black"/>
              </a:rPr>
              <a:t>Starter: </a:t>
            </a:r>
            <a:r>
              <a:rPr i="0" lang="en-GB" sz="2800" u="none" cap="none" strike="noStrike">
                <a:solidFill>
                  <a:srgbClr val="FF8022"/>
                </a:solidFill>
                <a:latin typeface="Lato Black"/>
                <a:ea typeface="Lato Black"/>
                <a:cs typeface="Lato Black"/>
                <a:sym typeface="Lato Black"/>
              </a:rPr>
              <a:t>Understanding a payslip</a:t>
            </a:r>
            <a:endParaRPr i="0" sz="1600" u="none" cap="none" strike="noStrike">
              <a:solidFill>
                <a:srgbClr val="000000"/>
              </a:solidFill>
              <a:latin typeface="Lato"/>
              <a:ea typeface="Lato"/>
              <a:cs typeface="Lato"/>
              <a:sym typeface="Lato"/>
            </a:endParaRPr>
          </a:p>
        </p:txBody>
      </p:sp>
      <p:sp>
        <p:nvSpPr>
          <p:cNvPr id="176" name="Google Shape;176;g27441f0fca3_0_189"/>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solidFill>
                  <a:schemeClr val="lt1"/>
                </a:solidFill>
              </a:rPr>
              <a:t>‹#›</a:t>
            </a:fld>
            <a:endParaRPr>
              <a:solidFill>
                <a:schemeClr val="lt1"/>
              </a:solidFill>
            </a:endParaRPr>
          </a:p>
        </p:txBody>
      </p:sp>
      <p:pic>
        <p:nvPicPr>
          <p:cNvPr id="177" name="Google Shape;177;g27441f0fca3_0_189"/>
          <p:cNvPicPr preferRelativeResize="0"/>
          <p:nvPr/>
        </p:nvPicPr>
        <p:blipFill rotWithShape="1">
          <a:blip r:embed="rId3">
            <a:alphaModFix/>
          </a:blip>
          <a:srcRect b="9" l="0" r="0" t="9"/>
          <a:stretch/>
        </p:blipFill>
        <p:spPr>
          <a:xfrm>
            <a:off x="381000" y="1023575"/>
            <a:ext cx="4708675" cy="4119924"/>
          </a:xfrm>
          <a:prstGeom prst="rect">
            <a:avLst/>
          </a:prstGeom>
          <a:noFill/>
          <a:ln>
            <a:noFill/>
          </a:ln>
        </p:spPr>
      </p:pic>
      <p:sp>
        <p:nvSpPr>
          <p:cNvPr id="178" name="Google Shape;178;g27441f0fca3_0_189"/>
          <p:cNvSpPr/>
          <p:nvPr/>
        </p:nvSpPr>
        <p:spPr>
          <a:xfrm>
            <a:off x="3983350" y="1278675"/>
            <a:ext cx="885900" cy="4002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7441f0fca3_0_189"/>
          <p:cNvSpPr/>
          <p:nvPr/>
        </p:nvSpPr>
        <p:spPr>
          <a:xfrm>
            <a:off x="590550" y="3489950"/>
            <a:ext cx="647700" cy="5937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7441f0fca3_0_189"/>
          <p:cNvSpPr txBox="1"/>
          <p:nvPr/>
        </p:nvSpPr>
        <p:spPr>
          <a:xfrm>
            <a:off x="1322425" y="3413750"/>
            <a:ext cx="927300" cy="7389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lt1"/>
                </a:solidFill>
                <a:latin typeface="Lato"/>
                <a:ea typeface="Lato"/>
                <a:cs typeface="Lato"/>
                <a:sym typeface="Lato"/>
              </a:rPr>
              <a:t>T</a:t>
            </a:r>
            <a:r>
              <a:rPr lang="en-GB" sz="900">
                <a:solidFill>
                  <a:schemeClr val="lt1"/>
                </a:solidFill>
                <a:latin typeface="Lato"/>
                <a:ea typeface="Lato"/>
                <a:cs typeface="Lato"/>
                <a:sym typeface="Lato"/>
              </a:rPr>
              <a:t>he name and address of the payee (person being paid)</a:t>
            </a:r>
            <a:endParaRPr sz="900">
              <a:solidFill>
                <a:schemeClr val="lt1"/>
              </a:solidFill>
              <a:latin typeface="Lato"/>
              <a:ea typeface="Lato"/>
              <a:cs typeface="Lato"/>
              <a:sym typeface="Lato"/>
            </a:endParaRPr>
          </a:p>
        </p:txBody>
      </p:sp>
      <p:sp>
        <p:nvSpPr>
          <p:cNvPr id="181" name="Google Shape;181;g27441f0fca3_0_189"/>
          <p:cNvSpPr txBox="1"/>
          <p:nvPr/>
        </p:nvSpPr>
        <p:spPr>
          <a:xfrm>
            <a:off x="5027725" y="1224025"/>
            <a:ext cx="2432400" cy="14316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sz="1200">
                <a:solidFill>
                  <a:schemeClr val="lt1"/>
                </a:solidFill>
                <a:latin typeface="Lato"/>
                <a:ea typeface="Lato"/>
                <a:cs typeface="Lato"/>
                <a:sym typeface="Lato"/>
              </a:rPr>
              <a:t>In the UK each person will have a National Insurance number to make sure the National Insurance contributions they pay, and tax are recorded against their name only.</a:t>
            </a:r>
            <a:endParaRPr sz="1200">
              <a:solidFill>
                <a:schemeClr val="lt1"/>
              </a:solidFill>
              <a:latin typeface="Lato"/>
              <a:ea typeface="Lato"/>
              <a:cs typeface="Lato"/>
              <a:sym typeface="Lato"/>
            </a:endParaRPr>
          </a:p>
        </p:txBody>
      </p:sp>
      <p:sp>
        <p:nvSpPr>
          <p:cNvPr id="182" name="Google Shape;182;g27441f0fca3_0_189"/>
          <p:cNvSpPr/>
          <p:nvPr/>
        </p:nvSpPr>
        <p:spPr>
          <a:xfrm>
            <a:off x="2230750" y="1278675"/>
            <a:ext cx="600000" cy="4002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7441f0fca3_0_0"/>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pic>
        <p:nvPicPr>
          <p:cNvPr id="188" name="Google Shape;188;g27441f0fca3_0_0"/>
          <p:cNvPicPr preferRelativeResize="0"/>
          <p:nvPr/>
        </p:nvPicPr>
        <p:blipFill rotWithShape="1">
          <a:blip r:embed="rId3">
            <a:alphaModFix/>
          </a:blip>
          <a:srcRect b="4035" l="0" r="0" t="3628"/>
          <a:stretch/>
        </p:blipFill>
        <p:spPr>
          <a:xfrm>
            <a:off x="190215" y="1187955"/>
            <a:ext cx="4484766" cy="3324200"/>
          </a:xfrm>
          <a:prstGeom prst="rect">
            <a:avLst/>
          </a:prstGeom>
          <a:noFill/>
          <a:ln>
            <a:noFill/>
          </a:ln>
        </p:spPr>
      </p:pic>
      <p:sp>
        <p:nvSpPr>
          <p:cNvPr id="189" name="Google Shape;189;g27441f0fca3_0_0"/>
          <p:cNvSpPr/>
          <p:nvPr/>
        </p:nvSpPr>
        <p:spPr>
          <a:xfrm>
            <a:off x="2782778" y="1925571"/>
            <a:ext cx="1645201" cy="63275"/>
          </a:xfrm>
          <a:prstGeom prst="rect">
            <a:avLst/>
          </a:prstGeom>
          <a:solidFill>
            <a:srgbClr val="FF8022">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0" name="Google Shape;190;g27441f0fca3_0_0"/>
          <p:cNvSpPr/>
          <p:nvPr/>
        </p:nvSpPr>
        <p:spPr>
          <a:xfrm>
            <a:off x="2782776" y="2012033"/>
            <a:ext cx="1645201" cy="63275"/>
          </a:xfrm>
          <a:prstGeom prst="rect">
            <a:avLst/>
          </a:prstGeom>
          <a:solidFill>
            <a:srgbClr val="FF8022">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1" name="Google Shape;191;g27441f0fca3_0_0"/>
          <p:cNvSpPr txBox="1"/>
          <p:nvPr/>
        </p:nvSpPr>
        <p:spPr>
          <a:xfrm>
            <a:off x="4959185" y="1102045"/>
            <a:ext cx="1843696" cy="46172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8022"/>
                </a:solidFill>
                <a:latin typeface="Lato Black"/>
                <a:ea typeface="Lato Black"/>
                <a:cs typeface="Lato Black"/>
                <a:sym typeface="Lato Black"/>
              </a:rPr>
              <a:t>Income tax</a:t>
            </a:r>
            <a:endParaRPr b="1" i="0" sz="1800" u="none" cap="none" strike="noStrike">
              <a:solidFill>
                <a:srgbClr val="FF8022"/>
              </a:solidFill>
              <a:latin typeface="Lato Black"/>
              <a:ea typeface="Lato Black"/>
              <a:cs typeface="Lato Black"/>
              <a:sym typeface="Lato Black"/>
            </a:endParaRPr>
          </a:p>
        </p:txBody>
      </p:sp>
      <p:sp>
        <p:nvSpPr>
          <p:cNvPr id="192" name="Google Shape;192;g27441f0fca3_0_0"/>
          <p:cNvSpPr txBox="1"/>
          <p:nvPr/>
        </p:nvSpPr>
        <p:spPr>
          <a:xfrm>
            <a:off x="4759087" y="1366533"/>
            <a:ext cx="3317708" cy="923448"/>
          </a:xfrm>
          <a:prstGeom prst="rect">
            <a:avLst/>
          </a:prstGeom>
          <a:noFill/>
          <a:ln>
            <a:noFill/>
          </a:ln>
        </p:spPr>
        <p:txBody>
          <a:bodyPr anchorCtr="0" anchor="t" bIns="91425" lIns="360000" spcFirstLastPara="1" rIns="91425" wrap="square" tIns="91425">
            <a:spAutoFit/>
          </a:bodyPr>
          <a:lstStyle/>
          <a:p>
            <a:pPr indent="-166199" lvl="0" marL="89999" marR="0" rtl="0" algn="l">
              <a:lnSpc>
                <a:spcPct val="100000"/>
              </a:lnSpc>
              <a:spcBef>
                <a:spcPts val="0"/>
              </a:spcBef>
              <a:spcAft>
                <a:spcPts val="0"/>
              </a:spcAft>
              <a:buClr>
                <a:srgbClr val="262A33"/>
              </a:buClr>
              <a:buSzPts val="1200"/>
              <a:buFont typeface="Lato"/>
              <a:buChar char="•"/>
            </a:pPr>
            <a:r>
              <a:rPr i="0" lang="en-GB" sz="1200" u="none" cap="none" strike="noStrike">
                <a:solidFill>
                  <a:srgbClr val="262A33"/>
                </a:solidFill>
                <a:latin typeface="Lato"/>
                <a:ea typeface="Lato"/>
                <a:cs typeface="Lato"/>
                <a:sym typeface="Lato"/>
              </a:rPr>
              <a:t>Paid on earnings</a:t>
            </a:r>
            <a:endParaRPr i="0" sz="1200" u="none" cap="none" strike="noStrike">
              <a:solidFill>
                <a:srgbClr val="000000"/>
              </a:solidFill>
              <a:latin typeface="Lato"/>
              <a:ea typeface="Lato"/>
              <a:cs typeface="Lato"/>
              <a:sym typeface="Lato"/>
            </a:endParaRPr>
          </a:p>
          <a:p>
            <a:pPr indent="-166199" lvl="0" marL="89999" marR="0" rtl="0" algn="l">
              <a:lnSpc>
                <a:spcPct val="100000"/>
              </a:lnSpc>
              <a:spcBef>
                <a:spcPts val="0"/>
              </a:spcBef>
              <a:spcAft>
                <a:spcPts val="0"/>
              </a:spcAft>
              <a:buClr>
                <a:srgbClr val="000000"/>
              </a:buClr>
              <a:buSzPts val="1200"/>
              <a:buFont typeface="Lato"/>
              <a:buChar char="•"/>
            </a:pPr>
            <a:r>
              <a:rPr i="0" lang="en-GB" sz="1200" u="none" cap="none" strike="noStrike">
                <a:solidFill>
                  <a:srgbClr val="262A33"/>
                </a:solidFill>
                <a:latin typeface="Lato"/>
                <a:ea typeface="Lato"/>
                <a:cs typeface="Lato"/>
                <a:sym typeface="Lato"/>
              </a:rPr>
              <a:t>Used for general public spending</a:t>
            </a:r>
            <a:endParaRPr i="0" sz="1200" u="none" cap="none" strike="noStrike">
              <a:solidFill>
                <a:srgbClr val="000000"/>
              </a:solidFill>
              <a:latin typeface="Lato"/>
              <a:ea typeface="Lato"/>
              <a:cs typeface="Lato"/>
              <a:sym typeface="Lato"/>
            </a:endParaRPr>
          </a:p>
          <a:p>
            <a:pPr indent="-166199" lvl="0" marL="89999" marR="0" rtl="0" algn="l">
              <a:lnSpc>
                <a:spcPct val="100000"/>
              </a:lnSpc>
              <a:spcBef>
                <a:spcPts val="0"/>
              </a:spcBef>
              <a:spcAft>
                <a:spcPts val="0"/>
              </a:spcAft>
              <a:buClr>
                <a:srgbClr val="000000"/>
              </a:buClr>
              <a:buSzPts val="1200"/>
              <a:buFont typeface="Lato"/>
              <a:buChar char="•"/>
            </a:pPr>
            <a:r>
              <a:rPr i="0" lang="en-GB" sz="1200" u="none" cap="none" strike="noStrike">
                <a:solidFill>
                  <a:srgbClr val="262A33"/>
                </a:solidFill>
                <a:latin typeface="Lato"/>
                <a:ea typeface="Lato"/>
                <a:cs typeface="Lato"/>
                <a:sym typeface="Lato"/>
              </a:rPr>
              <a:t>The more a person earns, the more they pay</a:t>
            </a:r>
            <a:endParaRPr i="0" sz="1200" u="none" cap="none" strike="noStrike">
              <a:solidFill>
                <a:srgbClr val="262A33"/>
              </a:solidFill>
              <a:latin typeface="Lato"/>
              <a:ea typeface="Lato"/>
              <a:cs typeface="Lato"/>
              <a:sym typeface="Lato"/>
            </a:endParaRPr>
          </a:p>
        </p:txBody>
      </p:sp>
      <p:sp>
        <p:nvSpPr>
          <p:cNvPr id="193" name="Google Shape;193;g27441f0fca3_0_0"/>
          <p:cNvSpPr txBox="1"/>
          <p:nvPr/>
        </p:nvSpPr>
        <p:spPr>
          <a:xfrm>
            <a:off x="4882999" y="2248852"/>
            <a:ext cx="2879758" cy="46172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8022"/>
                </a:solidFill>
                <a:latin typeface="Lato Black"/>
                <a:ea typeface="Lato Black"/>
                <a:cs typeface="Lato Black"/>
                <a:sym typeface="Lato Black"/>
              </a:rPr>
              <a:t>National Insurance</a:t>
            </a:r>
            <a:endParaRPr b="1" i="0" sz="1800" u="none" cap="none" strike="noStrike">
              <a:solidFill>
                <a:srgbClr val="FF8022"/>
              </a:solidFill>
              <a:latin typeface="Lato Black"/>
              <a:ea typeface="Lato Black"/>
              <a:cs typeface="Lato Black"/>
              <a:sym typeface="Lato Black"/>
            </a:endParaRPr>
          </a:p>
        </p:txBody>
      </p:sp>
      <p:sp>
        <p:nvSpPr>
          <p:cNvPr id="194" name="Google Shape;194;g27441f0fca3_0_0"/>
          <p:cNvSpPr txBox="1"/>
          <p:nvPr/>
        </p:nvSpPr>
        <p:spPr>
          <a:xfrm>
            <a:off x="4759087" y="2513360"/>
            <a:ext cx="3405600" cy="1293000"/>
          </a:xfrm>
          <a:prstGeom prst="rect">
            <a:avLst/>
          </a:prstGeom>
          <a:noFill/>
          <a:ln>
            <a:noFill/>
          </a:ln>
        </p:spPr>
        <p:txBody>
          <a:bodyPr anchorCtr="0" anchor="t" bIns="91425" lIns="91425" spcFirstLastPara="1" rIns="91425" wrap="square" tIns="91425">
            <a:spAutoFit/>
          </a:bodyPr>
          <a:lstStyle/>
          <a:p>
            <a:pPr indent="-166201" lvl="0" marL="360000" marR="0" rtl="0" algn="l">
              <a:lnSpc>
                <a:spcPct val="100000"/>
              </a:lnSpc>
              <a:spcBef>
                <a:spcPts val="0"/>
              </a:spcBef>
              <a:spcAft>
                <a:spcPts val="0"/>
              </a:spcAft>
              <a:buClr>
                <a:srgbClr val="000000"/>
              </a:buClr>
              <a:buSzPts val="1200"/>
              <a:buFont typeface="Lato"/>
              <a:buChar char="•"/>
            </a:pPr>
            <a:r>
              <a:rPr b="0" i="0" lang="en-GB" sz="1200" u="none" cap="none" strike="noStrike">
                <a:solidFill>
                  <a:srgbClr val="262A33"/>
                </a:solidFill>
                <a:latin typeface="Lato"/>
                <a:ea typeface="Lato"/>
                <a:cs typeface="Lato"/>
                <a:sym typeface="Lato"/>
              </a:rPr>
              <a:t>Paid on earnings</a:t>
            </a:r>
            <a:endParaRPr b="0" i="0" sz="1200" u="none" cap="none" strike="noStrike">
              <a:solidFill>
                <a:srgbClr val="000000"/>
              </a:solidFill>
              <a:latin typeface="Arial"/>
              <a:ea typeface="Arial"/>
              <a:cs typeface="Arial"/>
              <a:sym typeface="Arial"/>
            </a:endParaRPr>
          </a:p>
          <a:p>
            <a:pPr indent="-166201" lvl="0" marL="360000" marR="0" rtl="0" algn="l">
              <a:lnSpc>
                <a:spcPct val="100000"/>
              </a:lnSpc>
              <a:spcBef>
                <a:spcPts val="0"/>
              </a:spcBef>
              <a:spcAft>
                <a:spcPts val="0"/>
              </a:spcAft>
              <a:buClr>
                <a:srgbClr val="000000"/>
              </a:buClr>
              <a:buSzPts val="1200"/>
              <a:buFont typeface="Lato"/>
              <a:buChar char="•"/>
            </a:pPr>
            <a:r>
              <a:rPr b="0" i="0" lang="en-GB" sz="1200" u="none" cap="none" strike="noStrike">
                <a:solidFill>
                  <a:srgbClr val="262A33"/>
                </a:solidFill>
                <a:latin typeface="Lato"/>
                <a:ea typeface="Lato"/>
                <a:cs typeface="Lato"/>
                <a:sym typeface="Lato"/>
              </a:rPr>
              <a:t>Used for state benefits such as pensions and matern</a:t>
            </a:r>
            <a:r>
              <a:rPr lang="en-GB" sz="1200">
                <a:solidFill>
                  <a:srgbClr val="262A33"/>
                </a:solidFill>
                <a:latin typeface="Lato"/>
                <a:ea typeface="Lato"/>
                <a:cs typeface="Lato"/>
                <a:sym typeface="Lato"/>
              </a:rPr>
              <a:t>ity pay</a:t>
            </a:r>
            <a:endParaRPr b="0" i="0" sz="1200" u="none" cap="none" strike="noStrike">
              <a:solidFill>
                <a:srgbClr val="000000"/>
              </a:solidFill>
              <a:latin typeface="Arial"/>
              <a:ea typeface="Arial"/>
              <a:cs typeface="Arial"/>
              <a:sym typeface="Arial"/>
            </a:endParaRPr>
          </a:p>
          <a:p>
            <a:pPr indent="-166201" lvl="0" marL="360000" marR="0" rtl="0" algn="l">
              <a:lnSpc>
                <a:spcPct val="100000"/>
              </a:lnSpc>
              <a:spcBef>
                <a:spcPts val="0"/>
              </a:spcBef>
              <a:spcAft>
                <a:spcPts val="0"/>
              </a:spcAft>
              <a:buClr>
                <a:srgbClr val="000000"/>
              </a:buClr>
              <a:buSzPts val="1200"/>
              <a:buFont typeface="Lato"/>
              <a:buChar char="•"/>
            </a:pPr>
            <a:r>
              <a:rPr b="0" i="0" lang="en-GB" sz="1200" u="none" cap="none" strike="noStrike">
                <a:solidFill>
                  <a:srgbClr val="262A33"/>
                </a:solidFill>
                <a:latin typeface="Lato"/>
                <a:ea typeface="Lato"/>
                <a:cs typeface="Lato"/>
                <a:sym typeface="Lato"/>
              </a:rPr>
              <a:t>The more a person earns, the more they pay</a:t>
            </a:r>
            <a:r>
              <a:rPr b="0" i="0" lang="en-GB" sz="1200" u="none" cap="none" strike="noStrike">
                <a:solidFill>
                  <a:srgbClr val="000000"/>
                </a:solidFill>
                <a:latin typeface="Arial"/>
                <a:ea typeface="Arial"/>
                <a:cs typeface="Arial"/>
                <a:sym typeface="Arial"/>
              </a:rPr>
              <a:t> </a:t>
            </a:r>
            <a:r>
              <a:rPr b="0" i="0" lang="en-GB" sz="1200" u="none" cap="none" strike="noStrike">
                <a:solidFill>
                  <a:srgbClr val="262A33"/>
                </a:solidFill>
                <a:latin typeface="Lato"/>
                <a:ea typeface="Lato"/>
                <a:cs typeface="Lato"/>
                <a:sym typeface="Lato"/>
              </a:rPr>
              <a:t>(to a point)</a:t>
            </a:r>
            <a:endParaRPr b="0" i="0" sz="1200" u="none" cap="none" strike="noStrike">
              <a:solidFill>
                <a:srgbClr val="262A33"/>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300"/>
              <a:buFont typeface="Arial"/>
              <a:buNone/>
            </a:pPr>
            <a:r>
              <a:t/>
            </a:r>
            <a:endParaRPr b="0" i="0" sz="1200" u="none" cap="none" strike="noStrike">
              <a:solidFill>
                <a:srgbClr val="262A33"/>
              </a:solidFill>
              <a:latin typeface="Lato"/>
              <a:ea typeface="Lato"/>
              <a:cs typeface="Lato"/>
              <a:sym typeface="Lato"/>
            </a:endParaRPr>
          </a:p>
        </p:txBody>
      </p:sp>
      <p:cxnSp>
        <p:nvCxnSpPr>
          <p:cNvPr id="195" name="Google Shape;195;g27441f0fca3_0_0"/>
          <p:cNvCxnSpPr>
            <a:stCxn id="189" idx="3"/>
          </p:cNvCxnSpPr>
          <p:nvPr/>
        </p:nvCxnSpPr>
        <p:spPr>
          <a:xfrm flipH="1" rot="10800000">
            <a:off x="4427979" y="1443308"/>
            <a:ext cx="523200" cy="513900"/>
          </a:xfrm>
          <a:prstGeom prst="bentConnector3">
            <a:avLst>
              <a:gd fmla="val 50000" name="adj1"/>
            </a:avLst>
          </a:prstGeom>
          <a:noFill/>
          <a:ln cap="flat" cmpd="sng" w="28575">
            <a:solidFill>
              <a:srgbClr val="FF8022"/>
            </a:solidFill>
            <a:prstDash val="solid"/>
            <a:round/>
            <a:headEnd len="sm" w="sm" type="none"/>
            <a:tailEnd len="sm" w="sm" type="none"/>
          </a:ln>
        </p:spPr>
      </p:cxnSp>
      <p:cxnSp>
        <p:nvCxnSpPr>
          <p:cNvPr id="196" name="Google Shape;196;g27441f0fca3_0_0"/>
          <p:cNvCxnSpPr>
            <a:stCxn id="190" idx="3"/>
            <a:endCxn id="193" idx="1"/>
          </p:cNvCxnSpPr>
          <p:nvPr/>
        </p:nvCxnSpPr>
        <p:spPr>
          <a:xfrm>
            <a:off x="4427977" y="2043671"/>
            <a:ext cx="455100" cy="435900"/>
          </a:xfrm>
          <a:prstGeom prst="bentConnector3">
            <a:avLst>
              <a:gd fmla="val 50001" name="adj1"/>
            </a:avLst>
          </a:prstGeom>
          <a:noFill/>
          <a:ln cap="flat" cmpd="sng" w="28575">
            <a:solidFill>
              <a:srgbClr val="FF8022"/>
            </a:solidFill>
            <a:prstDash val="solid"/>
            <a:round/>
            <a:headEnd len="sm" w="sm" type="none"/>
            <a:tailEnd len="sm" w="sm" type="none"/>
          </a:ln>
        </p:spPr>
      </p:cxnSp>
      <p:sp>
        <p:nvSpPr>
          <p:cNvPr id="197" name="Google Shape;197;g27441f0fca3_0_0"/>
          <p:cNvSpPr txBox="1"/>
          <p:nvPr/>
        </p:nvSpPr>
        <p:spPr>
          <a:xfrm>
            <a:off x="160300" y="2156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lang="en-GB" sz="2800">
                <a:solidFill>
                  <a:srgbClr val="FF8022"/>
                </a:solidFill>
                <a:latin typeface="Lato Black"/>
                <a:ea typeface="Lato Black"/>
                <a:cs typeface="Lato Black"/>
                <a:sym typeface="Lato Black"/>
              </a:rPr>
              <a:t>Starter: </a:t>
            </a:r>
            <a:r>
              <a:rPr i="0" lang="en-GB" sz="2800" u="none" cap="none" strike="noStrike">
                <a:solidFill>
                  <a:srgbClr val="FF8022"/>
                </a:solidFill>
                <a:latin typeface="Lato Black"/>
                <a:ea typeface="Lato Black"/>
                <a:cs typeface="Lato Black"/>
                <a:sym typeface="Lato Black"/>
              </a:rPr>
              <a:t>Understanding a payslip</a:t>
            </a:r>
            <a:endParaRPr i="0" sz="16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7441f0fca3_0_158"/>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203" name="Google Shape;203;g27441f0fca3_0_158"/>
          <p:cNvPicPr preferRelativeResize="0"/>
          <p:nvPr/>
        </p:nvPicPr>
        <p:blipFill rotWithShape="1">
          <a:blip r:embed="rId3">
            <a:alphaModFix/>
          </a:blip>
          <a:srcRect b="4035" l="0" r="0" t="3628"/>
          <a:stretch/>
        </p:blipFill>
        <p:spPr>
          <a:xfrm>
            <a:off x="180690" y="1264155"/>
            <a:ext cx="4484767" cy="3324200"/>
          </a:xfrm>
          <a:prstGeom prst="rect">
            <a:avLst/>
          </a:prstGeom>
          <a:noFill/>
          <a:ln>
            <a:noFill/>
          </a:ln>
        </p:spPr>
      </p:pic>
      <p:cxnSp>
        <p:nvCxnSpPr>
          <p:cNvPr id="204" name="Google Shape;204;g27441f0fca3_0_158"/>
          <p:cNvCxnSpPr/>
          <p:nvPr/>
        </p:nvCxnSpPr>
        <p:spPr>
          <a:xfrm flipH="1" rot="10800000">
            <a:off x="4418451" y="1261247"/>
            <a:ext cx="1031700" cy="951900"/>
          </a:xfrm>
          <a:prstGeom prst="bentConnector3">
            <a:avLst>
              <a:gd fmla="val 50000" name="adj1"/>
            </a:avLst>
          </a:prstGeom>
          <a:noFill/>
          <a:ln cap="flat" cmpd="sng" w="28575">
            <a:solidFill>
              <a:schemeClr val="accent1"/>
            </a:solidFill>
            <a:prstDash val="solid"/>
            <a:round/>
            <a:headEnd len="sm" w="sm" type="none"/>
            <a:tailEnd len="sm" w="sm" type="none"/>
          </a:ln>
        </p:spPr>
      </p:cxnSp>
      <p:cxnSp>
        <p:nvCxnSpPr>
          <p:cNvPr id="205" name="Google Shape;205;g27441f0fca3_0_158"/>
          <p:cNvCxnSpPr/>
          <p:nvPr/>
        </p:nvCxnSpPr>
        <p:spPr>
          <a:xfrm>
            <a:off x="4418451" y="2316210"/>
            <a:ext cx="965100" cy="649800"/>
          </a:xfrm>
          <a:prstGeom prst="bentConnector3">
            <a:avLst>
              <a:gd fmla="val 50000" name="adj1"/>
            </a:avLst>
          </a:prstGeom>
          <a:noFill/>
          <a:ln cap="flat" cmpd="sng" w="28575">
            <a:solidFill>
              <a:schemeClr val="accent1"/>
            </a:solidFill>
            <a:prstDash val="solid"/>
            <a:round/>
            <a:headEnd len="sm" w="sm" type="none"/>
            <a:tailEnd len="sm" w="sm" type="none"/>
          </a:ln>
        </p:spPr>
      </p:cxnSp>
      <p:sp>
        <p:nvSpPr>
          <p:cNvPr id="206" name="Google Shape;206;g27441f0fca3_0_158"/>
          <p:cNvSpPr txBox="1"/>
          <p:nvPr/>
        </p:nvSpPr>
        <p:spPr>
          <a:xfrm>
            <a:off x="5054603" y="2676425"/>
            <a:ext cx="1688400" cy="461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543B3"/>
                </a:solidFill>
                <a:latin typeface="Lato Black"/>
                <a:ea typeface="Lato Black"/>
                <a:cs typeface="Lato Black"/>
                <a:sym typeface="Lato Black"/>
                <a:extLst>
                  <a:ext uri="http://customooxmlschemas.google.com/">
                    <go:slidesCustomData xmlns:go="http://customooxmlschemas.google.com/" textRoundtripDataId="1"/>
                  </a:ext>
                </a:extLst>
              </a:rPr>
              <a:t>Pension</a:t>
            </a:r>
            <a:endParaRPr b="1" i="0" sz="1800" u="none" cap="none" strike="noStrike">
              <a:solidFill>
                <a:srgbClr val="0543B3"/>
              </a:solidFill>
              <a:latin typeface="Lato Black"/>
              <a:ea typeface="Lato Black"/>
              <a:cs typeface="Lato Black"/>
              <a:sym typeface="Lato Black"/>
            </a:endParaRPr>
          </a:p>
        </p:txBody>
      </p:sp>
      <p:sp>
        <p:nvSpPr>
          <p:cNvPr id="207" name="Google Shape;207;g27441f0fca3_0_158"/>
          <p:cNvSpPr/>
          <p:nvPr/>
        </p:nvSpPr>
        <p:spPr>
          <a:xfrm>
            <a:off x="2779400" y="2166950"/>
            <a:ext cx="1643100" cy="99900"/>
          </a:xfrm>
          <a:prstGeom prst="rect">
            <a:avLst/>
          </a:prstGeom>
          <a:solidFill>
            <a:srgbClr val="0080FF">
              <a:alpha val="244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8" name="Google Shape;208;g27441f0fca3_0_158"/>
          <p:cNvSpPr/>
          <p:nvPr/>
        </p:nvSpPr>
        <p:spPr>
          <a:xfrm>
            <a:off x="2779400" y="2287900"/>
            <a:ext cx="1643100" cy="78900"/>
          </a:xfrm>
          <a:prstGeom prst="rect">
            <a:avLst/>
          </a:prstGeom>
          <a:solidFill>
            <a:srgbClr val="0080FF">
              <a:alpha val="244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9" name="Google Shape;209;g27441f0fca3_0_158"/>
          <p:cNvSpPr txBox="1"/>
          <p:nvPr/>
        </p:nvSpPr>
        <p:spPr>
          <a:xfrm>
            <a:off x="5056525" y="1057575"/>
            <a:ext cx="1643100" cy="461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chemeClr val="accent1"/>
                </a:solidFill>
                <a:latin typeface="Lato Black"/>
                <a:ea typeface="Lato Black"/>
                <a:cs typeface="Lato Black"/>
                <a:sym typeface="Lato Black"/>
              </a:rPr>
              <a:t>Student loan</a:t>
            </a:r>
            <a:endParaRPr b="1" i="0" sz="1800" u="none" cap="none" strike="noStrike">
              <a:solidFill>
                <a:schemeClr val="accent1"/>
              </a:solidFill>
              <a:latin typeface="Lato Black"/>
              <a:ea typeface="Lato Black"/>
              <a:cs typeface="Lato Black"/>
              <a:sym typeface="Lato Black"/>
            </a:endParaRPr>
          </a:p>
        </p:txBody>
      </p:sp>
      <p:sp>
        <p:nvSpPr>
          <p:cNvPr id="210" name="Google Shape;210;g27441f0fca3_0_158"/>
          <p:cNvSpPr txBox="1"/>
          <p:nvPr/>
        </p:nvSpPr>
        <p:spPr>
          <a:xfrm>
            <a:off x="5010925" y="1403975"/>
            <a:ext cx="2820600" cy="1336800"/>
          </a:xfrm>
          <a:prstGeom prst="rect">
            <a:avLst/>
          </a:prstGeom>
          <a:noFill/>
          <a:ln>
            <a:noFill/>
          </a:ln>
        </p:spPr>
        <p:txBody>
          <a:bodyPr anchorCtr="0" anchor="t" bIns="91425" lIns="91425" spcFirstLastPara="1" rIns="91425" wrap="square" tIns="91425">
            <a:spAutoFit/>
          </a:bodyPr>
          <a:lstStyle/>
          <a:p>
            <a:pPr indent="-304800" lvl="0" marL="269999" marR="0" rtl="0" algn="l">
              <a:lnSpc>
                <a:spcPct val="100000"/>
              </a:lnSpc>
              <a:spcBef>
                <a:spcPts val="0"/>
              </a:spcBef>
              <a:spcAft>
                <a:spcPts val="0"/>
              </a:spcAft>
              <a:buClr>
                <a:srgbClr val="000000"/>
              </a:buClr>
              <a:buSzPts val="1200"/>
              <a:buFont typeface="Lato"/>
              <a:buChar char="•"/>
            </a:pPr>
            <a:r>
              <a:rPr lang="en-GB" sz="1200">
                <a:latin typeface="Lato"/>
                <a:ea typeface="Lato"/>
                <a:cs typeface="Lato"/>
                <a:sym typeface="Lato"/>
                <a:extLst>
                  <a:ext uri="http://customooxmlschemas.google.com/">
                    <go:slidesCustomData xmlns:go="http://customooxmlschemas.google.com/" textRoundtripDataId="2"/>
                  </a:ext>
                </a:extLst>
              </a:rPr>
              <a:t>Money borrowed to pay for </a:t>
            </a:r>
            <a:r>
              <a:rPr lang="en-GB" sz="1200">
                <a:latin typeface="Lato"/>
                <a:ea typeface="Lato"/>
                <a:cs typeface="Lato"/>
                <a:sym typeface="Lato"/>
                <a:extLst>
                  <a:ext uri="http://customooxmlschemas.google.com/">
                    <go:slidesCustomData xmlns:go="http://customooxmlschemas.google.com/" textRoundtripDataId="3"/>
                  </a:ext>
                </a:extLst>
              </a:rPr>
              <a:t>university</a:t>
            </a:r>
            <a:r>
              <a:rPr lang="en-GB" sz="1200">
                <a:latin typeface="Lato"/>
                <a:ea typeface="Lato"/>
                <a:cs typeface="Lato"/>
                <a:sym typeface="Lato"/>
                <a:extLst>
                  <a:ext uri="http://customooxmlschemas.google.com/">
                    <go:slidesCustomData xmlns:go="http://customooxmlschemas.google.com/" textRoundtripDataId="4"/>
                  </a:ext>
                </a:extLst>
              </a:rPr>
              <a:t> education </a:t>
            </a:r>
            <a:endParaRPr b="0" i="0" sz="1400" u="none" cap="none" strike="noStrike">
              <a:solidFill>
                <a:srgbClr val="000000"/>
              </a:solidFill>
              <a:latin typeface="Arial"/>
              <a:ea typeface="Arial"/>
              <a:cs typeface="Arial"/>
              <a:sym typeface="Arial"/>
            </a:endParaRPr>
          </a:p>
          <a:p>
            <a:pPr indent="-304800" lvl="0" marL="269999" rtl="0" algn="l">
              <a:lnSpc>
                <a:spcPct val="107916"/>
              </a:lnSpc>
              <a:spcBef>
                <a:spcPts val="0"/>
              </a:spcBef>
              <a:spcAft>
                <a:spcPts val="0"/>
              </a:spcAft>
              <a:buSzPts val="1200"/>
              <a:buFont typeface="Lato"/>
              <a:buChar char="•"/>
            </a:pPr>
            <a:r>
              <a:rPr lang="en-GB" sz="1200">
                <a:latin typeface="Lato"/>
                <a:ea typeface="Lato"/>
                <a:cs typeface="Lato"/>
                <a:sym typeface="Lato"/>
              </a:rPr>
              <a:t>It is paid back through salary deductions. This is  based on how much you earn, not how much you borrow</a:t>
            </a:r>
            <a:endParaRPr b="0" i="0" sz="1300" u="none" cap="none" strike="noStrike">
              <a:solidFill>
                <a:srgbClr val="EEEEEE"/>
              </a:solidFill>
              <a:latin typeface="Lato"/>
              <a:ea typeface="Lato"/>
              <a:cs typeface="Lato"/>
              <a:sym typeface="Lato"/>
            </a:endParaRPr>
          </a:p>
        </p:txBody>
      </p:sp>
      <p:sp>
        <p:nvSpPr>
          <p:cNvPr id="211" name="Google Shape;211;g27441f0fca3_0_158"/>
          <p:cNvSpPr txBox="1"/>
          <p:nvPr/>
        </p:nvSpPr>
        <p:spPr>
          <a:xfrm>
            <a:off x="4753650" y="2970550"/>
            <a:ext cx="3030300" cy="1477500"/>
          </a:xfrm>
          <a:prstGeom prst="rect">
            <a:avLst/>
          </a:prstGeom>
          <a:noFill/>
          <a:ln>
            <a:noFill/>
          </a:ln>
        </p:spPr>
        <p:txBody>
          <a:bodyPr anchorCtr="0" anchor="t" bIns="91425" lIns="91425" spcFirstLastPara="1" rIns="91425" wrap="square" tIns="91425">
            <a:spAutoFit/>
          </a:bodyPr>
          <a:lstStyle/>
          <a:p>
            <a:pPr indent="-166201" lvl="0" marL="360000" rtl="0" algn="l">
              <a:spcBef>
                <a:spcPts val="0"/>
              </a:spcBef>
              <a:spcAft>
                <a:spcPts val="0"/>
              </a:spcAft>
              <a:buSzPts val="1200"/>
              <a:buFont typeface="Lato"/>
              <a:buChar char="•"/>
            </a:pPr>
            <a:r>
              <a:rPr lang="en-GB" sz="1200">
                <a:solidFill>
                  <a:schemeClr val="dk1"/>
                </a:solidFill>
                <a:latin typeface="Lato"/>
                <a:ea typeface="Lato"/>
                <a:cs typeface="Lato"/>
                <a:sym typeface="Lato"/>
              </a:rPr>
              <a:t>Some people also pay into a pension, and their employer will contribute too.</a:t>
            </a:r>
            <a:endParaRPr sz="1200">
              <a:solidFill>
                <a:schemeClr val="dk1"/>
              </a:solidFill>
              <a:latin typeface="Lato"/>
              <a:ea typeface="Lato"/>
              <a:cs typeface="Lato"/>
              <a:sym typeface="Lato"/>
            </a:endParaRPr>
          </a:p>
          <a:p>
            <a:pPr indent="-166201" lvl="0" marL="360000" rtl="0" algn="l">
              <a:spcBef>
                <a:spcPts val="0"/>
              </a:spcBef>
              <a:spcAft>
                <a:spcPts val="0"/>
              </a:spcAft>
              <a:buSzPts val="1200"/>
              <a:buFont typeface="Lato"/>
              <a:buChar char="•"/>
            </a:pPr>
            <a:r>
              <a:rPr lang="en-GB" sz="1200">
                <a:solidFill>
                  <a:schemeClr val="dk1"/>
                </a:solidFill>
                <a:latin typeface="Lato"/>
                <a:ea typeface="Lato"/>
                <a:cs typeface="Lato"/>
                <a:sym typeface="Lato"/>
              </a:rPr>
              <a:t>It goes towards a person’s income after they stop working in older age.</a:t>
            </a:r>
            <a:endParaRPr sz="1200">
              <a:solidFill>
                <a:schemeClr val="dk1"/>
              </a:solidFill>
              <a:latin typeface="Lato"/>
              <a:ea typeface="Lato"/>
              <a:cs typeface="Lato"/>
              <a:sym typeface="Lato"/>
            </a:endParaRPr>
          </a:p>
          <a:p>
            <a:pPr indent="0" lvl="0" marL="360000" marR="0" rtl="0" algn="l">
              <a:lnSpc>
                <a:spcPct val="100000"/>
              </a:lnSpc>
              <a:spcBef>
                <a:spcPts val="0"/>
              </a:spcBef>
              <a:spcAft>
                <a:spcPts val="0"/>
              </a:spcAft>
              <a:buNone/>
            </a:pPr>
            <a:r>
              <a:t/>
            </a:r>
            <a:endParaRPr sz="1200">
              <a:solidFill>
                <a:srgbClr val="262A33"/>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300"/>
              <a:buFont typeface="Arial"/>
              <a:buNone/>
            </a:pPr>
            <a:r>
              <a:t/>
            </a:r>
            <a:endParaRPr b="0" i="0" sz="1200" u="none" cap="none" strike="noStrike">
              <a:solidFill>
                <a:srgbClr val="262A33"/>
              </a:solidFill>
              <a:latin typeface="Lato"/>
              <a:ea typeface="Lato"/>
              <a:cs typeface="Lato"/>
              <a:sym typeface="Lato"/>
            </a:endParaRPr>
          </a:p>
        </p:txBody>
      </p:sp>
      <p:sp>
        <p:nvSpPr>
          <p:cNvPr id="212" name="Google Shape;212;g27441f0fca3_0_158"/>
          <p:cNvSpPr txBox="1"/>
          <p:nvPr/>
        </p:nvSpPr>
        <p:spPr>
          <a:xfrm>
            <a:off x="160300" y="2156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lang="en-GB" sz="2800">
                <a:solidFill>
                  <a:srgbClr val="FF8022"/>
                </a:solidFill>
                <a:latin typeface="Lato Black"/>
                <a:ea typeface="Lato Black"/>
                <a:cs typeface="Lato Black"/>
                <a:sym typeface="Lato Black"/>
              </a:rPr>
              <a:t>Starter: </a:t>
            </a:r>
            <a:r>
              <a:rPr i="0" lang="en-GB" sz="2800" u="none" cap="none" strike="noStrike">
                <a:solidFill>
                  <a:srgbClr val="FF8022"/>
                </a:solidFill>
                <a:latin typeface="Lato Black"/>
                <a:ea typeface="Lato Black"/>
                <a:cs typeface="Lato Black"/>
                <a:sym typeface="Lato Black"/>
              </a:rPr>
              <a:t>Understanding a payslip</a:t>
            </a:r>
            <a:endParaRPr i="0" sz="1600" u="none" cap="none" strike="noStrike">
              <a:solidFill>
                <a:srgbClr val="000000"/>
              </a:solidFill>
              <a:latin typeface="Lato"/>
              <a:ea typeface="Lato"/>
              <a:cs typeface="Lato"/>
              <a:sym typeface="Lato"/>
            </a:endParaRPr>
          </a:p>
        </p:txBody>
      </p:sp>
      <p:sp>
        <p:nvSpPr>
          <p:cNvPr id="213" name="Google Shape;213;g27441f0fca3_0_158"/>
          <p:cNvSpPr txBox="1"/>
          <p:nvPr/>
        </p:nvSpPr>
        <p:spPr>
          <a:xfrm>
            <a:off x="4759087" y="4373833"/>
            <a:ext cx="2447700" cy="554100"/>
          </a:xfrm>
          <a:prstGeom prst="rect">
            <a:avLst/>
          </a:prstGeom>
          <a:noFill/>
          <a:ln>
            <a:noFill/>
          </a:ln>
        </p:spPr>
        <p:txBody>
          <a:bodyPr anchorCtr="0" anchor="t" bIns="91425" lIns="91425" spcFirstLastPara="1" rIns="91425" wrap="square" tIns="91425">
            <a:spAutoFit/>
          </a:bodyPr>
          <a:lstStyle/>
          <a:p>
            <a:pPr indent="-166201" lvl="0" marL="360000" marR="0" rtl="0" algn="l">
              <a:lnSpc>
                <a:spcPct val="100000"/>
              </a:lnSpc>
              <a:spcBef>
                <a:spcPts val="0"/>
              </a:spcBef>
              <a:spcAft>
                <a:spcPts val="0"/>
              </a:spcAft>
              <a:buClr>
                <a:srgbClr val="000000"/>
              </a:buClr>
              <a:buSzPts val="1200"/>
              <a:buFont typeface="Lato"/>
              <a:buChar char="•"/>
            </a:pPr>
            <a:r>
              <a:rPr b="0" i="0" lang="en-GB" sz="1200" u="none" cap="none" strike="noStrike">
                <a:solidFill>
                  <a:srgbClr val="262A33"/>
                </a:solidFill>
                <a:latin typeface="Lato"/>
                <a:ea typeface="Lato"/>
                <a:cs typeface="Lato"/>
                <a:sym typeface="Lato"/>
              </a:rPr>
              <a:t>What’s left after deductions have been removed</a:t>
            </a:r>
            <a:endParaRPr b="0" i="0" sz="1300" u="none" cap="none" strike="noStrike">
              <a:solidFill>
                <a:srgbClr val="000000"/>
              </a:solidFill>
              <a:latin typeface="Arial"/>
              <a:ea typeface="Arial"/>
              <a:cs typeface="Arial"/>
              <a:sym typeface="Arial"/>
            </a:endParaRPr>
          </a:p>
        </p:txBody>
      </p:sp>
      <p:sp>
        <p:nvSpPr>
          <p:cNvPr id="214" name="Google Shape;214;g27441f0fca3_0_158"/>
          <p:cNvSpPr txBox="1"/>
          <p:nvPr/>
        </p:nvSpPr>
        <p:spPr>
          <a:xfrm>
            <a:off x="5014644" y="4075417"/>
            <a:ext cx="287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8022"/>
                </a:solidFill>
                <a:latin typeface="Lato Black"/>
                <a:ea typeface="Lato Black"/>
                <a:cs typeface="Lato Black"/>
                <a:sym typeface="Lato Black"/>
              </a:rPr>
              <a:t>Net pay</a:t>
            </a:r>
            <a:endParaRPr b="1" i="0" sz="1800" u="none" cap="none" strike="noStrike">
              <a:solidFill>
                <a:srgbClr val="FF8022"/>
              </a:solidFill>
              <a:latin typeface="Lato Black"/>
              <a:ea typeface="Lato Black"/>
              <a:cs typeface="Lato Black"/>
              <a:sym typeface="Lato Black"/>
            </a:endParaRPr>
          </a:p>
        </p:txBody>
      </p:sp>
      <p:sp>
        <p:nvSpPr>
          <p:cNvPr id="215" name="Google Shape;215;g27441f0fca3_0_158"/>
          <p:cNvSpPr/>
          <p:nvPr/>
        </p:nvSpPr>
        <p:spPr>
          <a:xfrm>
            <a:off x="3981406" y="4235929"/>
            <a:ext cx="491700" cy="140700"/>
          </a:xfrm>
          <a:prstGeom prst="rect">
            <a:avLst/>
          </a:prstGeom>
          <a:solidFill>
            <a:srgbClr val="FF8022">
              <a:alpha val="247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6" name="Google Shape;216;g27441f0fca3_0_158"/>
          <p:cNvCxnSpPr/>
          <p:nvPr/>
        </p:nvCxnSpPr>
        <p:spPr>
          <a:xfrm>
            <a:off x="4494734" y="4327246"/>
            <a:ext cx="498300" cy="124800"/>
          </a:xfrm>
          <a:prstGeom prst="bentConnector3">
            <a:avLst>
              <a:gd fmla="val 50000" name="adj1"/>
            </a:avLst>
          </a:prstGeom>
          <a:noFill/>
          <a:ln cap="flat" cmpd="sng" w="28575">
            <a:solidFill>
              <a:srgbClr val="FF8022"/>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