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9" r:id="rId6"/>
    <p:sldMasterId id="2147483669" r:id="rId7"/>
    <p:sldMasterId id="214748367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Lst>
  <p:sldSz cy="5143500" cx="9144000"/>
  <p:notesSz cx="6858000" cy="9144000"/>
  <p:embeddedFontLst>
    <p:embeddedFont>
      <p:font typeface="Lato"/>
      <p:regular r:id="rId45"/>
      <p:bold r:id="rId46"/>
      <p:italic r:id="rId47"/>
      <p:boldItalic r:id="rId48"/>
    </p:embeddedFont>
    <p:embeddedFont>
      <p:font typeface="Lato Light"/>
      <p:regular r:id="rId49"/>
      <p:bold r:id="rId50"/>
      <p:italic r:id="rId51"/>
      <p:boldItalic r:id="rId52"/>
    </p:embeddedFont>
    <p:embeddedFont>
      <p:font typeface="Lato Black"/>
      <p:bold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5" roundtripDataSignature="AMtx7mh/nyV9vOhcTkbqdg0ImPujoJ/k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23BD88-3487-46C7-A1B3-96787F25BC6F}">
  <a:tblStyle styleId="{0423BD88-3487-46C7-A1B3-96787F25BC6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0E97EF0-AF88-4D05-8319-717F8DCDC041}"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Lato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LatoLight-italic.fntdata"/><Relationship Id="rId50" Type="http://schemas.openxmlformats.org/officeDocument/2006/relationships/font" Target="fonts/LatoLight-bold.fntdata"/><Relationship Id="rId53" Type="http://schemas.openxmlformats.org/officeDocument/2006/relationships/font" Target="fonts/LatoBlack-bold.fntdata"/><Relationship Id="rId52" Type="http://schemas.openxmlformats.org/officeDocument/2006/relationships/font" Target="fonts/LatoLight-boldItalic.fntdata"/><Relationship Id="rId11" Type="http://schemas.openxmlformats.org/officeDocument/2006/relationships/slide" Target="slides/slide2.xml"/><Relationship Id="rId55" Type="http://customschemas.google.com/relationships/presentationmetadata" Target="metadata"/><Relationship Id="rId10" Type="http://schemas.openxmlformats.org/officeDocument/2006/relationships/slide" Target="slides/slide1.xml"/><Relationship Id="rId54" Type="http://schemas.openxmlformats.org/officeDocument/2006/relationships/font" Target="fonts/LatoBlack-boldItalic.fntdata"/><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loydsbank.com/credit-cards/help-and-guidance/how-credit-cards-work.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ankofengland.co.uk/statistics/money-and-credit/2023/january-2023"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5e2f1462a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15e2f1462ae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d</a:t>
            </a:r>
            <a:r>
              <a:rPr b="1" lang="en-GB">
                <a:latin typeface="Lato"/>
                <a:ea typeface="Lato"/>
                <a:cs typeface="Lato"/>
                <a:sym typeface="Lato"/>
              </a:rPr>
              <a:t>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latin typeface="Lato"/>
              <a:ea typeface="Lato"/>
              <a:cs typeface="Lato"/>
              <a:sym typeface="Lato"/>
            </a:endParaRPr>
          </a:p>
          <a:p>
            <a:pPr indent="0" lvl="0" marL="0" rtl="0" algn="l">
              <a:lnSpc>
                <a:spcPct val="100000"/>
              </a:lnSpc>
              <a:spcBef>
                <a:spcPts val="0"/>
              </a:spcBef>
              <a:spcAft>
                <a:spcPts val="0"/>
              </a:spcAft>
              <a:buNone/>
            </a:pPr>
            <a:r>
              <a:rPr lang="en-GB">
                <a:latin typeface="Lato"/>
                <a:ea typeface="Lato"/>
                <a:cs typeface="Lato"/>
                <a:sym typeface="Lato"/>
              </a:rPr>
              <a:t>1. Not everyone has to use credit cards, their use is dependent of many factors including their lifestyle, perhaps unexpected costs like a car breaking down.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2. Can show banks that a person is able to pay back money on a regular basis and manage their money.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3. They do not </a:t>
            </a:r>
            <a:r>
              <a:rPr lang="en-GB">
                <a:latin typeface="Lato"/>
                <a:ea typeface="Lato"/>
                <a:cs typeface="Lato"/>
                <a:sym typeface="Lato"/>
              </a:rPr>
              <a:t>provide</a:t>
            </a:r>
            <a:r>
              <a:rPr lang="en-GB">
                <a:latin typeface="Lato"/>
                <a:ea typeface="Lato"/>
                <a:cs typeface="Lato"/>
                <a:sym typeface="Lato"/>
              </a:rPr>
              <a:t> free money as at some point a person would have to pay interest even if for a limited amount of time at the beginning they may not have to. Also, not unlimited money </a:t>
            </a:r>
            <a:r>
              <a:rPr lang="en-GB">
                <a:latin typeface="Lato"/>
                <a:ea typeface="Lato"/>
                <a:cs typeface="Lato"/>
                <a:sym typeface="Lato"/>
              </a:rPr>
              <a:t>because</a:t>
            </a:r>
            <a:r>
              <a:rPr lang="en-GB">
                <a:latin typeface="Lato"/>
                <a:ea typeface="Lato"/>
                <a:cs typeface="Lato"/>
                <a:sym typeface="Lato"/>
              </a:rPr>
              <a:t> the amount you can borrow is normally capped to a maximum amount.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61116ae79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261116ae791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1. Not everyone has to use credit cards, their use is dependent of many factors including their lifestyle, perhaps unexpected costs like a car breaking down.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2. Can show banks that a person is able to pay back money on a regular basis and manage their money.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3. They do not provide free money as at some point a person would have to pay interest even if for a limited amount of time at the beginning they may not have to. Also, not unlimited money because the amount you can borrow is normally capped to a maximum amount.</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4851f3330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24851f3330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1. Not everyone has to use credit cards, their use is dependent of many factors including their lifestyle, perhaps unexpected costs like a car breaking down.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2. Can show banks that a person is able to pay back money on a regular basis and manage their money.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3. They do not provide free money as at some point a person would have to pay interest even if for a limited amount of time at the beginning they may not have to. Also, not unlimited money because the amount you can borrow is normally capped to a maximum amount.</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61116ae79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261116ae79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1. Not everyone has to use credit cards, their use is dependent of many factors including their lifestyle, perhaps unexpected costs like a car breaking down.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2. Can show banks that a person is able to pay back money on a regular basis and manage their money.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3. They do not provide free money as at some point a person would have to pay interest even if for a limited amount of time at the beginning they may not have to. Also, not unlimited money because the amount you can borrow is normally capped to a maximum amount.</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61116ae791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261116ae791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4067dd8f17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24067dd8f17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 </a:t>
            </a:r>
            <a:r>
              <a:rPr lang="en-GB">
                <a:solidFill>
                  <a:schemeClr val="dk1"/>
                </a:solidFill>
                <a:latin typeface="Lato"/>
                <a:ea typeface="Lato"/>
                <a:cs typeface="Lato"/>
                <a:sym typeface="Lato"/>
              </a:rPr>
              <a:t>Students to place the 3 points in order considering the process of managing credit cards and the whole process. This task can be done verbally.</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sz="1050">
                <a:solidFill>
                  <a:srgbClr val="0B57D0"/>
                </a:solidFill>
                <a:highlight>
                  <a:srgbClr val="FFFFFF"/>
                </a:highlight>
                <a:uFill>
                  <a:noFill/>
                </a:uFill>
                <a:latin typeface="Lato"/>
                <a:ea typeface="Lato"/>
                <a:cs typeface="Lato"/>
                <a:sym typeface="Lato"/>
                <a:hlinkClick r:id="rId2">
                  <a:extLst>
                    <a:ext uri="{A12FA001-AC4F-418D-AE19-62706E023703}">
                      <ahyp:hlinkClr val="tx"/>
                    </a:ext>
                  </a:extLst>
                </a:hlinkClick>
              </a:rPr>
              <a:t>https://www.lloydsbank.com/credit-cards/help-and-guidance/how-credit-cards-work.html</a:t>
            </a:r>
            <a:endParaRPr>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e443350127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1e443350127_1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Feedback on the correct order and introduction. </a:t>
            </a:r>
            <a:endParaRPr>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e443350127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1e443350127_1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a:t>
            </a:r>
            <a:r>
              <a:rPr b="1" lang="en-GB">
                <a:latin typeface="Lato"/>
                <a:ea typeface="Lato"/>
                <a:cs typeface="Lato"/>
                <a:sym typeface="Lato"/>
              </a:rPr>
              <a:t>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match the factors to the correct explanation.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r>
              <a:rPr lang="en-GB">
                <a:latin typeface="Lato"/>
                <a:ea typeface="Lato"/>
                <a:cs typeface="Lato"/>
                <a:sym typeface="Lato"/>
              </a:rPr>
              <a:t>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introduces the idea that there are many factor that impact which credit card is best for an individual depending on their personal circumstances and that this activity will help them to identify and explain some of these factors- students will then use these factors in the following task in advising which credit card is best to use in different situations.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Stretch: </a:t>
            </a:r>
            <a:r>
              <a:rPr lang="en-GB">
                <a:latin typeface="Lato"/>
                <a:ea typeface="Lato"/>
                <a:cs typeface="Lato"/>
                <a:sym typeface="Lato"/>
              </a:rPr>
              <a:t>Students</a:t>
            </a:r>
            <a:r>
              <a:rPr b="1" lang="en-GB">
                <a:latin typeface="Lato"/>
                <a:ea typeface="Lato"/>
                <a:cs typeface="Lato"/>
                <a:sym typeface="Lato"/>
              </a:rPr>
              <a:t> </a:t>
            </a:r>
            <a:r>
              <a:rPr lang="en-GB">
                <a:latin typeface="Lato"/>
                <a:ea typeface="Lato"/>
                <a:cs typeface="Lato"/>
                <a:sym typeface="Lato"/>
              </a:rPr>
              <a:t>rank the factors from most important to least when making your choice explaining why they think this.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feedback using the answers: Correct pairs of factors and definitions:</a:t>
            </a:r>
            <a:r>
              <a:rPr b="1" lang="en-GB">
                <a:latin typeface="Lato"/>
                <a:ea typeface="Lato"/>
                <a:cs typeface="Lato"/>
                <a:sym typeface="Lato"/>
              </a:rPr>
              <a:t> 1E, 2H, 3A, 4J, 5F, 6B, 7D, 8I, 9C, 10G.</a:t>
            </a:r>
            <a:endParaRPr b="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4067dd8f17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24067dd8f17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rgbClr val="4A4A4A"/>
                </a:solidFill>
                <a:latin typeface="Lato"/>
                <a:ea typeface="Lato"/>
                <a:cs typeface="Lato"/>
                <a:sym typeface="Lato"/>
              </a:rPr>
              <a:t>An APR is therefor</a:t>
            </a:r>
            <a:r>
              <a:rPr lang="en-GB">
                <a:solidFill>
                  <a:srgbClr val="4A4A4A"/>
                </a:solidFill>
                <a:latin typeface="Lato"/>
                <a:ea typeface="Lato"/>
                <a:cs typeface="Lato"/>
                <a:sym typeface="Lato"/>
              </a:rPr>
              <a:t>e</a:t>
            </a:r>
            <a:r>
              <a:rPr lang="en-GB">
                <a:solidFill>
                  <a:srgbClr val="4A4A4A"/>
                </a:solidFill>
                <a:latin typeface="Lato"/>
                <a:ea typeface="Lato"/>
                <a:cs typeface="Lato"/>
                <a:sym typeface="Lato"/>
              </a:rPr>
              <a:t> meant to give you the overall equivalent cost of a debt, which you can then use to compare against other credit and loan products. It must be displayed by a lender before any agreement is signed. The fact it includes charges sometimes means the APR can be a bit confusing. For example, an interest rate could be 22.2% per annum but the APR is 27.3%, as the impact of a £25 annual fee adds the equivalent to another 5.1% interest. Yet this is </a:t>
            </a:r>
            <a:r>
              <a:rPr b="1" lang="en-GB">
                <a:solidFill>
                  <a:srgbClr val="4A4A4A"/>
                </a:solidFill>
                <a:latin typeface="Lato"/>
                <a:ea typeface="Lato"/>
                <a:cs typeface="Lato"/>
                <a:sym typeface="Lato"/>
              </a:rPr>
              <a:t>useful as it allows a true comparison.</a:t>
            </a:r>
            <a:endParaRPr b="1">
              <a:solidFill>
                <a:srgbClr val="4A4A4A"/>
              </a:solidFill>
              <a:latin typeface="Lato"/>
              <a:ea typeface="Lato"/>
              <a:cs typeface="Lato"/>
              <a:sym typeface="Lato"/>
            </a:endParaRPr>
          </a:p>
          <a:p>
            <a:pPr indent="0" lvl="0" marL="0" rtl="0" algn="l">
              <a:lnSpc>
                <a:spcPct val="100000"/>
              </a:lnSpc>
              <a:spcBef>
                <a:spcPts val="180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e443f0f29e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1e443f0f29e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575e96a1f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420c7e3ec3_0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2420c7e3ec3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Please find average credit card interest rates here: </a:t>
            </a:r>
            <a:r>
              <a:rPr lang="en-GB" u="sng">
                <a:solidFill>
                  <a:schemeClr val="hlink"/>
                </a:solidFill>
                <a:latin typeface="Lato"/>
                <a:ea typeface="Lato"/>
                <a:cs typeface="Lato"/>
                <a:sym typeface="Lato"/>
                <a:hlinkClick r:id="rId2"/>
              </a:rPr>
              <a:t>https://www.bankofengland.co.uk/statistics/money-and-credit/2023/january-2023</a:t>
            </a:r>
            <a:r>
              <a:rPr lang="en-GB">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420c7e3ec3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420c7e3ec3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7b768375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7b768375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e443f0f29e_0_2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1e443f0f29e_0_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e443f0f29e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1e443f0f29e_0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a:t>
            </a:r>
            <a:r>
              <a:rPr b="1" lang="en-GB">
                <a:solidFill>
                  <a:schemeClr val="dk1"/>
                </a:solidFill>
                <a:latin typeface="Lato"/>
                <a:ea typeface="Lato"/>
                <a:cs typeface="Lato"/>
                <a:sym typeface="Lato"/>
              </a:rPr>
              <a:t>elivery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Assessment for learning. </a:t>
            </a:r>
            <a:r>
              <a:rPr lang="en-GB">
                <a:solidFill>
                  <a:schemeClr val="dk1"/>
                </a:solidFill>
                <a:latin typeface="Lato"/>
                <a:ea typeface="Lato"/>
                <a:cs typeface="Lato"/>
                <a:sym typeface="Lato"/>
              </a:rPr>
              <a:t>Teacher reads out or students to read aloud and put their hands up to share answers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e443f0f29e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g1e443f0f29e_0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e443f0f29e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1e443f0f29e_0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Assessment for learning. Teacher reads out or students to read aloud and put their hands up to share answers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e443f0f29e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1e443f0f29e_0_3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e443f0f29e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g1e443f0f29e_0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Assessment for learning. Teacher reads out or students to read aloud and put their hands up to share answers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e443f0f29e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g1e443f0f29e_0_4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e443f0f29e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g1e443f0f29e_0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Delivery instruction:</a:t>
            </a:r>
            <a:r>
              <a:rPr lang="en-GB">
                <a:solidFill>
                  <a:schemeClr val="dk1"/>
                </a:solidFill>
                <a:latin typeface="Lato"/>
                <a:ea typeface="Lato"/>
                <a:cs typeface="Lato"/>
                <a:sym typeface="Lato"/>
              </a:rPr>
              <a:t>Students work in groups of three to discuss and complete the Learning Resource 4 ‘</a:t>
            </a:r>
            <a:r>
              <a:rPr i="1" lang="en-GB">
                <a:solidFill>
                  <a:schemeClr val="dk1"/>
                </a:solidFill>
                <a:latin typeface="Lato"/>
                <a:ea typeface="Lato"/>
                <a:cs typeface="Lato"/>
                <a:sym typeface="Lato"/>
              </a:rPr>
              <a:t>Assessing Credit Cards Worksheet</a:t>
            </a:r>
            <a:r>
              <a:rPr lang="en-GB">
                <a:solidFill>
                  <a:schemeClr val="dk1"/>
                </a:solidFill>
                <a:latin typeface="Lato"/>
                <a:ea typeface="Lato"/>
                <a:cs typeface="Lato"/>
                <a:sym typeface="Lato"/>
              </a:rPr>
              <a:t>’ by ticking risk or benefit</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lang="en-GB">
                <a:solidFill>
                  <a:schemeClr val="dk1"/>
                </a:solidFill>
                <a:latin typeface="Lato"/>
                <a:ea typeface="Lato"/>
                <a:cs typeface="Lato"/>
                <a:sym typeface="Lato"/>
              </a:rPr>
              <a:t>Teacher develops the idea that risks and benefits have to be weighed up against the individual’s circumstances and ability to manage their finance and budget their monthly expenditure (money coming into their account) and outgoings (money leaving their accounts (bills and personal spending).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e443f0f29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e443f0f29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Adaptive learning</a:t>
            </a:r>
            <a:endParaRPr b="1"/>
          </a:p>
          <a:p>
            <a:pPr indent="0" lvl="0" marL="0" rtl="0" algn="l">
              <a:spcBef>
                <a:spcPts val="0"/>
              </a:spcBef>
              <a:spcAft>
                <a:spcPts val="0"/>
              </a:spcAft>
              <a:buNone/>
            </a:pPr>
            <a:r>
              <a:rPr lang="en-GB"/>
              <a:t>Ask higher ability students to write up a short article explaining their reasoning.</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4067dd8f17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g24067dd8f17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575e96a1f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61116ae791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g261116ae791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4067dd8f17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24067dd8f17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416db440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2416db4405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Use as a baseline assessment.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5d9097666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15d90976663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a:t>
            </a:r>
            <a:r>
              <a:rPr b="1" lang="en-GB">
                <a:latin typeface="Lato"/>
                <a:ea typeface="Lato"/>
                <a:cs typeface="Lato"/>
                <a:sym typeface="Lato"/>
              </a:rPr>
              <a:t>elivery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 can work in pairs to fill in the right word- this task can be done verbally and teacher feedback is a quick verbal check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4067dd8f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24067dd8f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Consolidate and go through explanation of what credit cards are.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Stretch:</a:t>
            </a:r>
            <a:r>
              <a:rPr lang="en-GB">
                <a:solidFill>
                  <a:schemeClr val="dk1"/>
                </a:solidFill>
                <a:latin typeface="Lato"/>
                <a:ea typeface="Lato"/>
                <a:cs typeface="Lato"/>
                <a:sym typeface="Lato"/>
              </a:rPr>
              <a:t> Teacher can also question students about a debit card and how this differs from a credit card.</a:t>
            </a:r>
            <a:endParaRPr>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e44335012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e44335012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
    <p:spTree>
      <p:nvGrpSpPr>
        <p:cNvPr id="44" name="Shape 44"/>
        <p:cNvGrpSpPr/>
        <p:nvPr/>
      </p:nvGrpSpPr>
      <p:grpSpPr>
        <a:xfrm>
          <a:off x="0" y="0"/>
          <a:ext cx="0" cy="0"/>
          <a:chOff x="0" y="0"/>
          <a:chExt cx="0" cy="0"/>
        </a:xfrm>
      </p:grpSpPr>
      <p:sp>
        <p:nvSpPr>
          <p:cNvPr id="45" name="Google Shape;45;g1e443f0f29e_0_21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g1e443f0f29e_0_21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7" name="Google Shape;47;g1e443f0f29e_0_21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8" name="Google Shape;48;g1e443f0f29e_0_21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51" name="Shape 51"/>
        <p:cNvGrpSpPr/>
        <p:nvPr/>
      </p:nvGrpSpPr>
      <p:grpSpPr>
        <a:xfrm>
          <a:off x="0" y="0"/>
          <a:ext cx="0" cy="0"/>
          <a:chOff x="0" y="0"/>
          <a:chExt cx="0" cy="0"/>
        </a:xfrm>
      </p:grpSpPr>
      <p:sp>
        <p:nvSpPr>
          <p:cNvPr id="52" name="Google Shape;52;g139b5aa61ea_0_9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 name="Google Shape;53;g139b5aa61ea_0_9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54" name="Google Shape;54;g139b5aa61ea_0_9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5" name="Google Shape;55;g139b5aa61ea_0_9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6" name="Shape 56"/>
        <p:cNvGrpSpPr/>
        <p:nvPr/>
      </p:nvGrpSpPr>
      <p:grpSpPr>
        <a:xfrm>
          <a:off x="0" y="0"/>
          <a:ext cx="0" cy="0"/>
          <a:chOff x="0" y="0"/>
          <a:chExt cx="0" cy="0"/>
        </a:xfrm>
      </p:grpSpPr>
      <p:sp>
        <p:nvSpPr>
          <p:cNvPr id="57" name="Google Shape;57;g139b5aa61ea_0_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8" name="Google Shape;58;g139b5aa61ea_0_6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9" name="Google Shape;59;g139b5aa61ea_0_65"/>
          <p:cNvPicPr preferRelativeResize="0"/>
          <p:nvPr/>
        </p:nvPicPr>
        <p:blipFill rotWithShape="1">
          <a:blip r:embed="rId3">
            <a:alphaModFix/>
          </a:blip>
          <a:srcRect b="-2277" l="-4222" r="-3757" t="-2440"/>
          <a:stretch/>
        </p:blipFill>
        <p:spPr>
          <a:xfrm rot="-5400000">
            <a:off x="7182681" y="3219806"/>
            <a:ext cx="2039601" cy="1978026"/>
          </a:xfrm>
          <a:prstGeom prst="rect">
            <a:avLst/>
          </a:prstGeom>
          <a:noFill/>
          <a:ln>
            <a:noFill/>
          </a:ln>
        </p:spPr>
      </p:pic>
      <p:sp>
        <p:nvSpPr>
          <p:cNvPr id="60" name="Google Shape;60;g139b5aa61ea_0_6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1" name="Google Shape;61;g139b5aa61ea_0_6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62" name="Shape 62"/>
        <p:cNvGrpSpPr/>
        <p:nvPr/>
      </p:nvGrpSpPr>
      <p:grpSpPr>
        <a:xfrm>
          <a:off x="0" y="0"/>
          <a:ext cx="0" cy="0"/>
          <a:chOff x="0" y="0"/>
          <a:chExt cx="0" cy="0"/>
        </a:xfrm>
      </p:grpSpPr>
      <p:pic>
        <p:nvPicPr>
          <p:cNvPr id="63" name="Google Shape;63;g139b5aa61ea_0_71"/>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64" name="Google Shape;64;g139b5aa61ea_0_7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5" name="Google Shape;65;g139b5aa61ea_0_7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g139b5aa61ea_0_7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67" name="Shape 67"/>
        <p:cNvGrpSpPr/>
        <p:nvPr/>
      </p:nvGrpSpPr>
      <p:grpSpPr>
        <a:xfrm>
          <a:off x="0" y="0"/>
          <a:ext cx="0" cy="0"/>
          <a:chOff x="0" y="0"/>
          <a:chExt cx="0" cy="0"/>
        </a:xfrm>
      </p:grpSpPr>
      <p:pic>
        <p:nvPicPr>
          <p:cNvPr id="68" name="Google Shape;68;g139b5aa61ea_0_76"/>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69" name="Google Shape;69;g139b5aa61ea_0_7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0" name="Google Shape;70;g139b5aa61ea_0_7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1" name="Google Shape;71;g139b5aa61ea_0_7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72" name="Shape 72"/>
        <p:cNvGrpSpPr/>
        <p:nvPr/>
      </p:nvGrpSpPr>
      <p:grpSpPr>
        <a:xfrm>
          <a:off x="0" y="0"/>
          <a:ext cx="0" cy="0"/>
          <a:chOff x="0" y="0"/>
          <a:chExt cx="0" cy="0"/>
        </a:xfrm>
      </p:grpSpPr>
      <p:sp>
        <p:nvSpPr>
          <p:cNvPr id="73" name="Google Shape;73;g139b5aa61ea_0_81"/>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74" name="Google Shape;74;g139b5aa61ea_0_81"/>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75" name="Google Shape;75;g139b5aa61ea_0_8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139b5aa61ea_0_8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g139b5aa61ea_0_8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78" name="Shape 78"/>
        <p:cNvGrpSpPr/>
        <p:nvPr/>
      </p:nvGrpSpPr>
      <p:grpSpPr>
        <a:xfrm>
          <a:off x="0" y="0"/>
          <a:ext cx="0" cy="0"/>
          <a:chOff x="0" y="0"/>
          <a:chExt cx="0" cy="0"/>
        </a:xfrm>
      </p:grpSpPr>
      <p:pic>
        <p:nvPicPr>
          <p:cNvPr id="79" name="Google Shape;79;g139b5aa61ea_0_87"/>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80" name="Google Shape;80;g139b5aa61ea_0_8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139b5aa61ea_0_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g139b5aa61ea_0_8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83" name="Shape 83"/>
        <p:cNvGrpSpPr/>
        <p:nvPr/>
      </p:nvGrpSpPr>
      <p:grpSpPr>
        <a:xfrm>
          <a:off x="0" y="0"/>
          <a:ext cx="0" cy="0"/>
          <a:chOff x="0" y="0"/>
          <a:chExt cx="0" cy="0"/>
        </a:xfrm>
      </p:grpSpPr>
      <p:pic>
        <p:nvPicPr>
          <p:cNvPr id="84" name="Google Shape;84;g139b5aa61ea_0_97"/>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85" name="Google Shape;85;g139b5aa61ea_0_9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6" name="Google Shape;86;g139b5aa61ea_0_9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87" name="Shape 87"/>
        <p:cNvGrpSpPr/>
        <p:nvPr/>
      </p:nvGrpSpPr>
      <p:grpSpPr>
        <a:xfrm>
          <a:off x="0" y="0"/>
          <a:ext cx="0" cy="0"/>
          <a:chOff x="0" y="0"/>
          <a:chExt cx="0" cy="0"/>
        </a:xfrm>
      </p:grpSpPr>
      <p:sp>
        <p:nvSpPr>
          <p:cNvPr id="88" name="Google Shape;88;g139b5aa61ea_0_10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9" name="Google Shape;89;g139b5aa61ea_0_101"/>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90" name="Google Shape;90;g139b5aa61ea_0_10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1" name="Google Shape;91;g139b5aa61ea_0_10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92" name="Shape 92"/>
        <p:cNvGrpSpPr/>
        <p:nvPr/>
      </p:nvGrpSpPr>
      <p:grpSpPr>
        <a:xfrm>
          <a:off x="0" y="0"/>
          <a:ext cx="0" cy="0"/>
          <a:chOff x="0" y="0"/>
          <a:chExt cx="0" cy="0"/>
        </a:xfrm>
      </p:grpSpPr>
      <p:sp>
        <p:nvSpPr>
          <p:cNvPr id="93" name="Google Shape;93;g139b5aa61ea_0_106"/>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94" name="Google Shape;94;g139b5aa61ea_0_10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Divider/pullout 1">
    <p:bg>
      <p:bgPr>
        <a:solidFill>
          <a:srgbClr val="0543B3"/>
        </a:solidFill>
      </p:bgPr>
    </p:bg>
    <p:spTree>
      <p:nvGrpSpPr>
        <p:cNvPr id="97" name="Shape 97"/>
        <p:cNvGrpSpPr/>
        <p:nvPr/>
      </p:nvGrpSpPr>
      <p:grpSpPr>
        <a:xfrm>
          <a:off x="0" y="0"/>
          <a:ext cx="0" cy="0"/>
          <a:chOff x="0" y="0"/>
          <a:chExt cx="0" cy="0"/>
        </a:xfrm>
      </p:grpSpPr>
      <p:pic>
        <p:nvPicPr>
          <p:cNvPr id="98" name="Google Shape;98;g2420c7e3ec3_0_19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99" name="Google Shape;99;g2420c7e3ec3_0_19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0" name="Google Shape;100;g2420c7e3ec3_0_19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101" name="Shape 101"/>
        <p:cNvGrpSpPr/>
        <p:nvPr/>
      </p:nvGrpSpPr>
      <p:grpSpPr>
        <a:xfrm>
          <a:off x="0" y="0"/>
          <a:ext cx="0" cy="0"/>
          <a:chOff x="0" y="0"/>
          <a:chExt cx="0" cy="0"/>
        </a:xfrm>
      </p:grpSpPr>
      <p:sp>
        <p:nvSpPr>
          <p:cNvPr id="102" name="Google Shape;102;g2420c7e3ec3_0_19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3" name="Google Shape;103;g2420c7e3ec3_0_198"/>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04" name="Google Shape;104;g2420c7e3ec3_0_19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5" name="Google Shape;105;g2420c7e3ec3_0_19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06" name="Shape 106"/>
        <p:cNvGrpSpPr/>
        <p:nvPr/>
      </p:nvGrpSpPr>
      <p:grpSpPr>
        <a:xfrm>
          <a:off x="0" y="0"/>
          <a:ext cx="0" cy="0"/>
          <a:chOff x="0" y="0"/>
          <a:chExt cx="0" cy="0"/>
        </a:xfrm>
      </p:grpSpPr>
      <p:sp>
        <p:nvSpPr>
          <p:cNvPr id="107" name="Google Shape;107;g2420c7e3ec3_0_20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8" name="Google Shape;108;g2420c7e3ec3_0_203"/>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09" name="Google Shape;109;g2420c7e3ec3_0_20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0" name="Google Shape;110;g2420c7e3ec3_0_20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1">
    <p:spTree>
      <p:nvGrpSpPr>
        <p:cNvPr id="111" name="Shape 111"/>
        <p:cNvGrpSpPr/>
        <p:nvPr/>
      </p:nvGrpSpPr>
      <p:grpSpPr>
        <a:xfrm>
          <a:off x="0" y="0"/>
          <a:ext cx="0" cy="0"/>
          <a:chOff x="0" y="0"/>
          <a:chExt cx="0" cy="0"/>
        </a:xfrm>
      </p:grpSpPr>
      <p:sp>
        <p:nvSpPr>
          <p:cNvPr id="112" name="Google Shape;112;g2420c7e3ec3_0_208"/>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latin typeface="Arial"/>
              <a:ea typeface="Arial"/>
              <a:cs typeface="Arial"/>
              <a:sym typeface="Arial"/>
            </a:endParaRPr>
          </a:p>
        </p:txBody>
      </p:sp>
      <p:sp>
        <p:nvSpPr>
          <p:cNvPr id="113" name="Google Shape;113;g2420c7e3ec3_0_20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16" name="Shape 116"/>
        <p:cNvGrpSpPr/>
        <p:nvPr/>
      </p:nvGrpSpPr>
      <p:grpSpPr>
        <a:xfrm>
          <a:off x="0" y="0"/>
          <a:ext cx="0" cy="0"/>
          <a:chOff x="0" y="0"/>
          <a:chExt cx="0" cy="0"/>
        </a:xfrm>
      </p:grpSpPr>
      <p:pic>
        <p:nvPicPr>
          <p:cNvPr id="117" name="Google Shape;117;g261116ae791_0_118"/>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18" name="Google Shape;118;g261116ae791_0_118"/>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19" name="Shape 119"/>
        <p:cNvGrpSpPr/>
        <p:nvPr/>
      </p:nvGrpSpPr>
      <p:grpSpPr>
        <a:xfrm>
          <a:off x="0" y="0"/>
          <a:ext cx="0" cy="0"/>
          <a:chOff x="0" y="0"/>
          <a:chExt cx="0" cy="0"/>
        </a:xfrm>
      </p:grpSpPr>
      <p:pic>
        <p:nvPicPr>
          <p:cNvPr id="120" name="Google Shape;120;g261116ae791_0_12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1" name="Google Shape;121;g261116ae791_0_12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2" name="Google Shape;122;g261116ae791_0_12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23" name="Shape 123"/>
        <p:cNvGrpSpPr/>
        <p:nvPr/>
      </p:nvGrpSpPr>
      <p:grpSpPr>
        <a:xfrm>
          <a:off x="0" y="0"/>
          <a:ext cx="0" cy="0"/>
          <a:chOff x="0" y="0"/>
          <a:chExt cx="0" cy="0"/>
        </a:xfrm>
      </p:grpSpPr>
      <p:pic>
        <p:nvPicPr>
          <p:cNvPr id="124" name="Google Shape;124;g261116ae791_0_12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5" name="Google Shape;125;g261116ae791_0_12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6" name="Google Shape;126;g261116ae791_0_12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27" name="Shape 127"/>
        <p:cNvGrpSpPr/>
        <p:nvPr/>
      </p:nvGrpSpPr>
      <p:grpSpPr>
        <a:xfrm>
          <a:off x="0" y="0"/>
          <a:ext cx="0" cy="0"/>
          <a:chOff x="0" y="0"/>
          <a:chExt cx="0" cy="0"/>
        </a:xfrm>
      </p:grpSpPr>
      <p:pic>
        <p:nvPicPr>
          <p:cNvPr id="128" name="Google Shape;128;g261116ae791_0_1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9" name="Google Shape;129;g261116ae791_0_12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0" name="Google Shape;130;g261116ae791_0_1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31" name="Shape 131"/>
        <p:cNvGrpSpPr/>
        <p:nvPr/>
      </p:nvGrpSpPr>
      <p:grpSpPr>
        <a:xfrm>
          <a:off x="0" y="0"/>
          <a:ext cx="0" cy="0"/>
          <a:chOff x="0" y="0"/>
          <a:chExt cx="0" cy="0"/>
        </a:xfrm>
      </p:grpSpPr>
      <p:sp>
        <p:nvSpPr>
          <p:cNvPr id="132" name="Google Shape;132;g261116ae791_0_13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3" name="Google Shape;133;g261116ae791_0_133"/>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34" name="Google Shape;134;g261116ae791_0_13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5" name="Google Shape;135;g261116ae791_0_13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36" name="Shape 136"/>
        <p:cNvGrpSpPr/>
        <p:nvPr/>
      </p:nvGrpSpPr>
      <p:grpSpPr>
        <a:xfrm>
          <a:off x="0" y="0"/>
          <a:ext cx="0" cy="0"/>
          <a:chOff x="0" y="0"/>
          <a:chExt cx="0" cy="0"/>
        </a:xfrm>
      </p:grpSpPr>
      <p:sp>
        <p:nvSpPr>
          <p:cNvPr id="137" name="Google Shape;137;g261116ae791_0_13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g261116ae791_0_138"/>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39" name="Google Shape;139;g261116ae791_0_13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0" name="Google Shape;140;g261116ae791_0_13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41" name="Shape 141"/>
        <p:cNvGrpSpPr/>
        <p:nvPr/>
      </p:nvGrpSpPr>
      <p:grpSpPr>
        <a:xfrm>
          <a:off x="0" y="0"/>
          <a:ext cx="0" cy="0"/>
          <a:chOff x="0" y="0"/>
          <a:chExt cx="0" cy="0"/>
        </a:xfrm>
      </p:grpSpPr>
      <p:pic>
        <p:nvPicPr>
          <p:cNvPr id="142" name="Google Shape;142;g261116ae791_0_14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3" name="Google Shape;143;g261116ae791_0_14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4" name="Google Shape;144;g261116ae791_0_14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45" name="Shape 145"/>
        <p:cNvGrpSpPr/>
        <p:nvPr/>
      </p:nvGrpSpPr>
      <p:grpSpPr>
        <a:xfrm>
          <a:off x="0" y="0"/>
          <a:ext cx="0" cy="0"/>
          <a:chOff x="0" y="0"/>
          <a:chExt cx="0" cy="0"/>
        </a:xfrm>
      </p:grpSpPr>
      <p:pic>
        <p:nvPicPr>
          <p:cNvPr id="146" name="Google Shape;146;g261116ae791_0_14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7" name="Google Shape;147;g261116ae791_0_14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48" name="Shape 148"/>
        <p:cNvGrpSpPr/>
        <p:nvPr/>
      </p:nvGrpSpPr>
      <p:grpSpPr>
        <a:xfrm>
          <a:off x="0" y="0"/>
          <a:ext cx="0" cy="0"/>
          <a:chOff x="0" y="0"/>
          <a:chExt cx="0" cy="0"/>
        </a:xfrm>
      </p:grpSpPr>
      <p:sp>
        <p:nvSpPr>
          <p:cNvPr id="149" name="Google Shape;149;g261116ae791_0_15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g261116ae791_0_150"/>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51" name="Google Shape;151;g261116ae791_0_15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2" name="Google Shape;152;g261116ae791_0_15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39" name="Shape 39"/>
        <p:cNvGrpSpPr/>
        <p:nvPr/>
      </p:nvGrpSpPr>
      <p:grpSpPr>
        <a:xfrm>
          <a:off x="0" y="0"/>
          <a:ext cx="0" cy="0"/>
          <a:chOff x="0" y="0"/>
          <a:chExt cx="0" cy="0"/>
        </a:xfrm>
      </p:grpSpPr>
      <p:sp>
        <p:nvSpPr>
          <p:cNvPr id="40" name="Google Shape;40;g1e443f0f29e_0_21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g1e443f0f29e_0_21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2" name="Google Shape;42;g1e443f0f29e_0_21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3" name="Google Shape;43;g1e443f0f29e_0_21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5.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10" Type="http://schemas.openxmlformats.org/officeDocument/2006/relationships/theme" Target="../theme/theme4.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9" name="Shape 49"/>
        <p:cNvGrpSpPr/>
        <p:nvPr/>
      </p:nvGrpSpPr>
      <p:grpSpPr>
        <a:xfrm>
          <a:off x="0" y="0"/>
          <a:ext cx="0" cy="0"/>
          <a:chOff x="0" y="0"/>
          <a:chExt cx="0" cy="0"/>
        </a:xfrm>
      </p:grpSpPr>
      <p:sp>
        <p:nvSpPr>
          <p:cNvPr id="50" name="Google Shape;50;g139b5aa61ea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g2420c7e3ec3_0_1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4" name="Shape 114"/>
        <p:cNvGrpSpPr/>
        <p:nvPr/>
      </p:nvGrpSpPr>
      <p:grpSpPr>
        <a:xfrm>
          <a:off x="0" y="0"/>
          <a:ext cx="0" cy="0"/>
          <a:chOff x="0" y="0"/>
          <a:chExt cx="0" cy="0"/>
        </a:xfrm>
      </p:grpSpPr>
      <p:sp>
        <p:nvSpPr>
          <p:cNvPr id="115" name="Google Shape;115;g261116ae791_0_1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hyperlink" Target="https://www.moneyhelper.org.uk/en/everyday-money/credit-and-purchases/use-our-credit-card-calculator" TargetMode="External"/><Relationship Id="rId5"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4.xml"/><Relationship Id="rId3" Type="http://schemas.openxmlformats.org/officeDocument/2006/relationships/hyperlink" Target="https://www.citizensadvice.org.uk/debt-and-money/" TargetMode="External"/><Relationship Id="rId4" Type="http://schemas.openxmlformats.org/officeDocument/2006/relationships/image" Target="../media/image28.png"/><Relationship Id="rId5" Type="http://schemas.openxmlformats.org/officeDocument/2006/relationships/image" Target="../media/image32.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www.moneyhelper.org.uk/en/everyday-money/types-of-credit/simple-guide-to-credit-cards" TargetMode="External"/><Relationship Id="rId4" Type="http://schemas.openxmlformats.org/officeDocument/2006/relationships/hyperlink" Target="https://www.money.co.uk/credit-cards/guides" TargetMode="External"/><Relationship Id="rId5" Type="http://schemas.openxmlformats.org/officeDocument/2006/relationships/hyperlink" Target="https://www.bankrate.com/uk/credit-cards/how-to-use-your-credit-card-correctly/" TargetMode="External"/><Relationship Id="rId6" Type="http://schemas.openxmlformats.org/officeDocument/2006/relationships/hyperlink" Target="https://ftflic.com/learning-hub/" TargetMode="External"/><Relationship Id="rId7" Type="http://schemas.openxmlformats.org/officeDocument/2006/relationships/hyperlink" Target="https://ftflic.com/learning-hu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56" name="Shape 156"/>
        <p:cNvGrpSpPr/>
        <p:nvPr/>
      </p:nvGrpSpPr>
      <p:grpSpPr>
        <a:xfrm>
          <a:off x="0" y="0"/>
          <a:ext cx="0" cy="0"/>
          <a:chOff x="0" y="0"/>
          <a:chExt cx="0" cy="0"/>
        </a:xfrm>
      </p:grpSpPr>
      <p:sp>
        <p:nvSpPr>
          <p:cNvPr id="157" name="Google Shape;157;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prepare for your financial future</a:t>
            </a:r>
            <a:endParaRPr b="1" i="0" sz="4800" u="none" cap="none" strike="noStrike">
              <a:solidFill>
                <a:schemeClr val="lt1"/>
              </a:solidFill>
              <a:latin typeface="Lato Black"/>
              <a:ea typeface="Lato Black"/>
              <a:cs typeface="Lato Black"/>
              <a:sym typeface="Lato Black"/>
            </a:endParaRPr>
          </a:p>
        </p:txBody>
      </p:sp>
      <p:pic>
        <p:nvPicPr>
          <p:cNvPr id="158" name="Google Shape;158;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sp>
        <p:nvSpPr>
          <p:cNvPr id="159" name="Google Shape;159;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five (recommended for Year 13)</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5e2f1462ae_0_7"/>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Your perspective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42" name="Google Shape;242;g15e2f1462ae_0_7"/>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3" name="Google Shape;243;g15e2f1462ae_0_7"/>
          <p:cNvSpPr txBox="1"/>
          <p:nvPr/>
        </p:nvSpPr>
        <p:spPr>
          <a:xfrm>
            <a:off x="251450" y="1949550"/>
            <a:ext cx="8931600" cy="2470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200" u="none" cap="none" strike="noStrike">
              <a:solidFill>
                <a:schemeClr val="accent1"/>
              </a:solidFill>
              <a:highlight>
                <a:schemeClr val="lt1"/>
              </a:highlight>
              <a:latin typeface="Lato"/>
              <a:ea typeface="Lato"/>
              <a:cs typeface="Lato"/>
              <a:sym typeface="Lato"/>
            </a:endParaRPr>
          </a:p>
          <a:p>
            <a:pPr indent="-368300" lvl="0" marL="457200" marR="0" rtl="0" algn="l">
              <a:lnSpc>
                <a:spcPct val="115000"/>
              </a:lnSpc>
              <a:spcBef>
                <a:spcPts val="0"/>
              </a:spcBef>
              <a:spcAft>
                <a:spcPts val="0"/>
              </a:spcAft>
              <a:buClr>
                <a:schemeClr val="accent1"/>
              </a:buClr>
              <a:buSzPts val="2200"/>
              <a:buFont typeface="Lato"/>
              <a:buAutoNum type="arabicPeriod"/>
            </a:pPr>
            <a:r>
              <a:rPr b="1" i="0" lang="en-GB" sz="2200" u="none" cap="none" strike="noStrike">
                <a:solidFill>
                  <a:schemeClr val="accent1"/>
                </a:solidFill>
                <a:highlight>
                  <a:schemeClr val="lt1"/>
                </a:highlight>
                <a:latin typeface="Lato"/>
                <a:ea typeface="Lato"/>
                <a:cs typeface="Lato"/>
                <a:sym typeface="Lato"/>
              </a:rPr>
              <a:t>Everyone uses credit cards</a:t>
            </a:r>
            <a:endParaRPr b="1" i="0" sz="2200" u="none" cap="none" strike="noStrike">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2200">
              <a:solidFill>
                <a:schemeClr val="accent1"/>
              </a:solidFill>
              <a:highlight>
                <a:schemeClr val="lt1"/>
              </a:highlight>
              <a:latin typeface="Lato"/>
              <a:ea typeface="Lato"/>
              <a:cs typeface="Lato"/>
              <a:sym typeface="Lato"/>
            </a:endParaRPr>
          </a:p>
          <a:p>
            <a:pPr indent="-368300" lvl="0" marL="457200" marR="0" rtl="0" algn="l">
              <a:lnSpc>
                <a:spcPct val="115000"/>
              </a:lnSpc>
              <a:spcBef>
                <a:spcPts val="0"/>
              </a:spcBef>
              <a:spcAft>
                <a:spcPts val="0"/>
              </a:spcAft>
              <a:buClr>
                <a:schemeClr val="accent1"/>
              </a:buClr>
              <a:buSzPts val="2200"/>
              <a:buFont typeface="Lato"/>
              <a:buAutoNum type="arabicPeriod"/>
            </a:pPr>
            <a:r>
              <a:rPr b="1" i="0" lang="en-GB" sz="2200" u="none" cap="none" strike="noStrike">
                <a:solidFill>
                  <a:schemeClr val="accent1"/>
                </a:solidFill>
                <a:highlight>
                  <a:schemeClr val="lt1"/>
                </a:highlight>
                <a:latin typeface="Lato"/>
                <a:ea typeface="Lato"/>
                <a:cs typeface="Lato"/>
                <a:sym typeface="Lato"/>
              </a:rPr>
              <a:t>Using credit cards can help </a:t>
            </a:r>
            <a:r>
              <a:rPr b="1" lang="en-GB" sz="2200">
                <a:solidFill>
                  <a:schemeClr val="accent1"/>
                </a:solidFill>
                <a:highlight>
                  <a:schemeClr val="lt1"/>
                </a:highlight>
                <a:latin typeface="Lato"/>
                <a:ea typeface="Lato"/>
                <a:cs typeface="Lato"/>
                <a:sym typeface="Lato"/>
              </a:rPr>
              <a:t>people</a:t>
            </a:r>
            <a:r>
              <a:rPr b="1" i="0" lang="en-GB" sz="2200" u="none" cap="none" strike="noStrike">
                <a:solidFill>
                  <a:schemeClr val="accent1"/>
                </a:solidFill>
                <a:highlight>
                  <a:schemeClr val="lt1"/>
                </a:highlight>
                <a:latin typeface="Lato"/>
                <a:ea typeface="Lato"/>
                <a:cs typeface="Lato"/>
                <a:sym typeface="Lato"/>
              </a:rPr>
              <a:t> build up a good credit rating</a:t>
            </a:r>
            <a:endParaRPr b="1" i="0" sz="2200" u="none" cap="none" strike="noStrike">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2200">
              <a:solidFill>
                <a:schemeClr val="accent1"/>
              </a:solidFill>
              <a:highlight>
                <a:schemeClr val="lt1"/>
              </a:highlight>
              <a:latin typeface="Lato"/>
              <a:ea typeface="Lato"/>
              <a:cs typeface="Lato"/>
              <a:sym typeface="Lato"/>
            </a:endParaRPr>
          </a:p>
          <a:p>
            <a:pPr indent="-368300" lvl="0" marL="457200" marR="0" rtl="0" algn="l">
              <a:lnSpc>
                <a:spcPct val="115000"/>
              </a:lnSpc>
              <a:spcBef>
                <a:spcPts val="0"/>
              </a:spcBef>
              <a:spcAft>
                <a:spcPts val="0"/>
              </a:spcAft>
              <a:buClr>
                <a:schemeClr val="accent1"/>
              </a:buClr>
              <a:buSzPts val="2200"/>
              <a:buFont typeface="Lato"/>
              <a:buAutoNum type="arabicPeriod"/>
            </a:pPr>
            <a:r>
              <a:rPr b="1" i="0" lang="en-GB" sz="2200" u="none" cap="none" strike="noStrike">
                <a:solidFill>
                  <a:schemeClr val="accent1"/>
                </a:solidFill>
                <a:highlight>
                  <a:schemeClr val="lt1"/>
                </a:highlight>
                <a:latin typeface="Lato"/>
                <a:ea typeface="Lato"/>
                <a:cs typeface="Lato"/>
                <a:sym typeface="Lato"/>
              </a:rPr>
              <a:t>Credit cards provide free and unlimited money</a:t>
            </a:r>
            <a:endParaRPr b="1" i="0" sz="2200" u="none" cap="none" strike="noStrike">
              <a:solidFill>
                <a:schemeClr val="accent1"/>
              </a:solidFill>
              <a:highlight>
                <a:schemeClr val="lt1"/>
              </a:highlight>
              <a:latin typeface="Lato"/>
              <a:ea typeface="Lato"/>
              <a:cs typeface="Lato"/>
              <a:sym typeface="Lato"/>
            </a:endParaRPr>
          </a:p>
        </p:txBody>
      </p:sp>
      <p:sp>
        <p:nvSpPr>
          <p:cNvPr id="244" name="Google Shape;244;g15e2f1462ae_0_7"/>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15e2f1462ae_0_7"/>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246" name="Google Shape;246;g15e2f1462ae_0_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61116ae791_0_11"/>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2" name="Google Shape;252;g261116ae791_0_11"/>
          <p:cNvSpPr txBox="1"/>
          <p:nvPr/>
        </p:nvSpPr>
        <p:spPr>
          <a:xfrm>
            <a:off x="360375" y="2163900"/>
            <a:ext cx="8832600" cy="815700"/>
          </a:xfrm>
          <a:prstGeom prst="rect">
            <a:avLst/>
          </a:prstGeom>
          <a:solidFill>
            <a:schemeClr val="lt1"/>
          </a:solid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accent1"/>
              </a:buClr>
              <a:buSzPts val="2000"/>
              <a:buFont typeface="Lato"/>
              <a:buAutoNum type="arabicPeriod"/>
            </a:pPr>
            <a:r>
              <a:rPr b="1" i="0" lang="en-GB" sz="2000" u="none" cap="none" strike="noStrike">
                <a:solidFill>
                  <a:schemeClr val="accent1"/>
                </a:solidFill>
                <a:highlight>
                  <a:schemeClr val="lt1"/>
                </a:highlight>
                <a:latin typeface="Lato"/>
                <a:ea typeface="Lato"/>
                <a:cs typeface="Lato"/>
                <a:sym typeface="Lato"/>
              </a:rPr>
              <a:t>Everyone uses credit card</a:t>
            </a:r>
            <a:r>
              <a:rPr b="1" i="0" lang="en-GB" sz="2000" u="none" cap="none" strike="noStrike">
                <a:solidFill>
                  <a:schemeClr val="accent1"/>
                </a:solidFill>
                <a:highlight>
                  <a:schemeClr val="lt1"/>
                </a:highlight>
                <a:latin typeface="Lato"/>
                <a:ea typeface="Lato"/>
                <a:cs typeface="Lato"/>
                <a:sym typeface="Lato"/>
              </a:rPr>
              <a:t>s</a:t>
            </a:r>
            <a:endParaRPr b="1" i="0" sz="2000" u="none" cap="none" strike="noStrike">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i="1" sz="1800" u="sng" cap="none" strike="noStrike">
              <a:solidFill>
                <a:schemeClr val="dk1"/>
              </a:solidFill>
              <a:highlight>
                <a:schemeClr val="lt1"/>
              </a:highlight>
              <a:latin typeface="Lato"/>
              <a:ea typeface="Lato"/>
              <a:cs typeface="Lato"/>
              <a:sym typeface="Lato"/>
            </a:endParaRPr>
          </a:p>
        </p:txBody>
      </p:sp>
      <p:sp>
        <p:nvSpPr>
          <p:cNvPr id="253" name="Google Shape;253;g261116ae791_0_11"/>
          <p:cNvSpPr txBox="1"/>
          <p:nvPr/>
        </p:nvSpPr>
        <p:spPr>
          <a:xfrm>
            <a:off x="760800" y="14821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254" name="Google Shape;254;g261116ae791_0_11"/>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61116ae791_0_11"/>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256" name="Google Shape;256;g261116ae791_0_11"/>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Your perspective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57" name="Google Shape;257;g261116ae791_0_11"/>
          <p:cNvSpPr txBox="1"/>
          <p:nvPr/>
        </p:nvSpPr>
        <p:spPr>
          <a:xfrm>
            <a:off x="377325" y="2753100"/>
            <a:ext cx="8676900" cy="14175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i="1" lang="en-GB" sz="1800">
                <a:solidFill>
                  <a:schemeClr val="dk1"/>
                </a:solidFill>
                <a:highlight>
                  <a:schemeClr val="lt1"/>
                </a:highlight>
                <a:latin typeface="Lato"/>
                <a:ea typeface="Lato"/>
                <a:cs typeface="Lato"/>
                <a:sym typeface="Lato"/>
              </a:rPr>
              <a:t>N</a:t>
            </a:r>
            <a:r>
              <a:rPr i="1" lang="en-GB" sz="1800" u="none" cap="none" strike="noStrike">
                <a:solidFill>
                  <a:schemeClr val="dk1"/>
                </a:solidFill>
                <a:highlight>
                  <a:schemeClr val="lt1"/>
                </a:highlight>
                <a:latin typeface="Lato"/>
                <a:ea typeface="Lato"/>
                <a:cs typeface="Lato"/>
                <a:sym typeface="Lato"/>
              </a:rPr>
              <a:t>ot everyone does, it</a:t>
            </a:r>
            <a:r>
              <a:rPr i="1" lang="en-GB" sz="1800">
                <a:solidFill>
                  <a:schemeClr val="dk1"/>
                </a:solidFill>
                <a:highlight>
                  <a:schemeClr val="lt1"/>
                </a:highlight>
                <a:latin typeface="Lato"/>
                <a:ea typeface="Lato"/>
                <a:cs typeface="Lato"/>
                <a:sym typeface="Lato"/>
              </a:rPr>
              <a:t> depends on personal preference. Some people may also not pass a ‘</a:t>
            </a:r>
            <a:r>
              <a:rPr i="1" lang="en-GB" sz="1800" u="sng">
                <a:solidFill>
                  <a:schemeClr val="dk1"/>
                </a:solidFill>
                <a:highlight>
                  <a:schemeClr val="lt1"/>
                </a:highlight>
                <a:latin typeface="Lato"/>
                <a:ea typeface="Lato"/>
                <a:cs typeface="Lato"/>
                <a:sym typeface="Lato"/>
              </a:rPr>
              <a:t>credit check</a:t>
            </a:r>
            <a:r>
              <a:rPr i="1" lang="en-GB" sz="1800">
                <a:solidFill>
                  <a:schemeClr val="dk1"/>
                </a:solidFill>
                <a:highlight>
                  <a:schemeClr val="lt1"/>
                </a:highlight>
                <a:latin typeface="Lato"/>
                <a:ea typeface="Lato"/>
                <a:cs typeface="Lato"/>
                <a:sym typeface="Lato"/>
              </a:rPr>
              <a:t>’ (which is a way for banks to see how well </a:t>
            </a:r>
            <a:r>
              <a:rPr i="1" lang="en-GB" sz="1800">
                <a:solidFill>
                  <a:schemeClr val="dk1"/>
                </a:solidFill>
                <a:highlight>
                  <a:schemeClr val="lt1"/>
                </a:highlight>
                <a:latin typeface="Lato"/>
                <a:ea typeface="Lato"/>
                <a:cs typeface="Lato"/>
                <a:sym typeface="Lato"/>
              </a:rPr>
              <a:t>somebody</a:t>
            </a:r>
            <a:r>
              <a:rPr i="1" lang="en-GB" sz="1800">
                <a:solidFill>
                  <a:schemeClr val="dk1"/>
                </a:solidFill>
                <a:highlight>
                  <a:schemeClr val="lt1"/>
                </a:highlight>
                <a:latin typeface="Lato"/>
                <a:ea typeface="Lato"/>
                <a:cs typeface="Lato"/>
                <a:sym typeface="Lato"/>
              </a:rPr>
              <a:t> has managed their money or credit in the past to assess how financially risky they are) so may not be eligible.</a:t>
            </a:r>
            <a:endParaRPr i="1" sz="1800" u="none" cap="none" strike="noStrike">
              <a:solidFill>
                <a:schemeClr val="dk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i="1" sz="1800" u="sng" cap="none" strike="noStrike">
              <a:solidFill>
                <a:schemeClr val="dk1"/>
              </a:solidFill>
              <a:highlight>
                <a:schemeClr val="lt1"/>
              </a:highlight>
              <a:latin typeface="Lato"/>
              <a:ea typeface="Lato"/>
              <a:cs typeface="Lato"/>
              <a:sym typeface="Lato"/>
            </a:endParaRPr>
          </a:p>
        </p:txBody>
      </p:sp>
      <p:sp>
        <p:nvSpPr>
          <p:cNvPr id="258" name="Google Shape;258;g261116ae791_0_1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4851f3330f_0_1"/>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64" name="Google Shape;264;g24851f3330f_0_1"/>
          <p:cNvSpPr txBox="1"/>
          <p:nvPr/>
        </p:nvSpPr>
        <p:spPr>
          <a:xfrm>
            <a:off x="412700" y="2471000"/>
            <a:ext cx="8400900" cy="2037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i="1" sz="1800" u="none" cap="none" strike="noStrike">
              <a:solidFill>
                <a:schemeClr val="dk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2000">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i="1" lang="en-GB" sz="1700">
                <a:solidFill>
                  <a:schemeClr val="dk1"/>
                </a:solidFill>
                <a:highlight>
                  <a:schemeClr val="lt1"/>
                </a:highlight>
                <a:latin typeface="Lato"/>
                <a:ea typeface="Lato"/>
                <a:cs typeface="Lato"/>
                <a:sym typeface="Lato"/>
              </a:rPr>
              <a:t>If a person pays back the money they owe regularly, using a credit card can be a good way to improve credit rating, </a:t>
            </a:r>
            <a:r>
              <a:rPr i="1" lang="en-GB" sz="1700">
                <a:solidFill>
                  <a:schemeClr val="dk1"/>
                </a:solidFill>
                <a:highlight>
                  <a:schemeClr val="lt1"/>
                </a:highlight>
                <a:latin typeface="Lato"/>
                <a:ea typeface="Lato"/>
                <a:cs typeface="Lato"/>
                <a:sym typeface="Lato"/>
                <a:extLst>
                  <a:ext uri="http://customooxmlschemas.google.com/">
                    <go:slidesCustomData xmlns:go="http://customooxmlschemas.google.com/" textRoundtripDataId="6"/>
                  </a:ext>
                </a:extLst>
              </a:rPr>
              <a:t>but </a:t>
            </a:r>
            <a:r>
              <a:rPr i="1" lang="en-GB" sz="1700">
                <a:solidFill>
                  <a:schemeClr val="dk1"/>
                </a:solidFill>
                <a:highlight>
                  <a:schemeClr val="lt1"/>
                </a:highlight>
                <a:latin typeface="Lato"/>
                <a:ea typeface="Lato"/>
                <a:cs typeface="Lato"/>
                <a:sym typeface="Lato"/>
              </a:rPr>
              <a:t>if repayments are not paid back in time, it can worsen or lead to a poor credit rating.</a:t>
            </a:r>
            <a:endParaRPr i="1" sz="1700" u="none" cap="none" strike="noStrike">
              <a:solidFill>
                <a:schemeClr val="dk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i="1" sz="1800" u="sng" cap="none" strike="noStrike">
              <a:solidFill>
                <a:schemeClr val="dk1"/>
              </a:solidFill>
              <a:highlight>
                <a:schemeClr val="lt1"/>
              </a:highlight>
              <a:latin typeface="Lato"/>
              <a:ea typeface="Lato"/>
              <a:cs typeface="Lato"/>
              <a:sym typeface="Lato"/>
            </a:endParaRPr>
          </a:p>
        </p:txBody>
      </p:sp>
      <p:sp>
        <p:nvSpPr>
          <p:cNvPr id="265" name="Google Shape;265;g24851f3330f_0_1"/>
          <p:cNvSpPr txBox="1"/>
          <p:nvPr/>
        </p:nvSpPr>
        <p:spPr>
          <a:xfrm>
            <a:off x="760800" y="14821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266" name="Google Shape;266;g24851f3330f_0_1"/>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4851f3330f_0_1"/>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268" name="Google Shape;268;g24851f3330f_0_1"/>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Your perspective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69" name="Google Shape;269;g24851f3330f_0_1"/>
          <p:cNvSpPr txBox="1"/>
          <p:nvPr/>
        </p:nvSpPr>
        <p:spPr>
          <a:xfrm>
            <a:off x="412700" y="2409800"/>
            <a:ext cx="83043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000">
                <a:solidFill>
                  <a:schemeClr val="accent1"/>
                </a:solidFill>
                <a:highlight>
                  <a:schemeClr val="lt1"/>
                </a:highlight>
                <a:latin typeface="Lato"/>
                <a:ea typeface="Lato"/>
                <a:cs typeface="Lato"/>
                <a:sym typeface="Lato"/>
              </a:rPr>
              <a:t>2. Using credit cards can help people build up a good credit score</a:t>
            </a:r>
            <a:endParaRPr/>
          </a:p>
        </p:txBody>
      </p:sp>
      <p:sp>
        <p:nvSpPr>
          <p:cNvPr id="270" name="Google Shape;270;g24851f3330f_0_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61116ae791_0_1"/>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6" name="Google Shape;276;g261116ae791_0_1"/>
          <p:cNvSpPr txBox="1"/>
          <p:nvPr/>
        </p:nvSpPr>
        <p:spPr>
          <a:xfrm>
            <a:off x="478700" y="2178150"/>
            <a:ext cx="8470800" cy="1435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i="1" sz="1700" u="none" cap="none" strike="noStrike">
              <a:solidFill>
                <a:schemeClr val="dk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2000">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i="1" lang="en-GB" sz="1800">
                <a:solidFill>
                  <a:schemeClr val="dk1"/>
                </a:solidFill>
                <a:highlight>
                  <a:schemeClr val="lt1"/>
                </a:highlight>
                <a:latin typeface="Lato"/>
                <a:ea typeface="Lato"/>
                <a:cs typeface="Lato"/>
                <a:sym typeface="Lato"/>
              </a:rPr>
              <a:t>No, eventually there is a cost in interest payments and a limited amount that can be spent, known as a </a:t>
            </a:r>
            <a:r>
              <a:rPr i="1" lang="en-GB" sz="1800" u="sng">
                <a:solidFill>
                  <a:schemeClr val="dk1"/>
                </a:solidFill>
                <a:highlight>
                  <a:schemeClr val="lt1"/>
                </a:highlight>
                <a:latin typeface="Lato"/>
                <a:ea typeface="Lato"/>
                <a:cs typeface="Lato"/>
                <a:sym typeface="Lato"/>
              </a:rPr>
              <a:t>credit limit.</a:t>
            </a:r>
            <a:endParaRPr i="1" sz="1800" u="sng" cap="none" strike="noStrike">
              <a:solidFill>
                <a:schemeClr val="dk1"/>
              </a:solidFill>
              <a:highlight>
                <a:schemeClr val="lt1"/>
              </a:highlight>
              <a:latin typeface="Lato"/>
              <a:ea typeface="Lato"/>
              <a:cs typeface="Lato"/>
              <a:sym typeface="Lato"/>
            </a:endParaRPr>
          </a:p>
        </p:txBody>
      </p:sp>
      <p:sp>
        <p:nvSpPr>
          <p:cNvPr id="277" name="Google Shape;277;g261116ae791_0_1"/>
          <p:cNvSpPr txBox="1"/>
          <p:nvPr/>
        </p:nvSpPr>
        <p:spPr>
          <a:xfrm>
            <a:off x="760800" y="14821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278" name="Google Shape;278;g261116ae791_0_1"/>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61116ae791_0_1"/>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280" name="Google Shape;280;g261116ae791_0_1"/>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Your perspective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81" name="Google Shape;281;g261116ae791_0_1"/>
          <p:cNvSpPr txBox="1"/>
          <p:nvPr/>
        </p:nvSpPr>
        <p:spPr>
          <a:xfrm>
            <a:off x="373250" y="2189800"/>
            <a:ext cx="83832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000">
                <a:solidFill>
                  <a:schemeClr val="accent1"/>
                </a:solidFill>
                <a:highlight>
                  <a:schemeClr val="lt1"/>
                </a:highlight>
                <a:latin typeface="Lato"/>
                <a:ea typeface="Lato"/>
                <a:cs typeface="Lato"/>
                <a:sym typeface="Lato"/>
              </a:rPr>
              <a:t>3. Credit cards </a:t>
            </a:r>
            <a:r>
              <a:rPr b="1" lang="en-GB" sz="2000">
                <a:solidFill>
                  <a:schemeClr val="accent1"/>
                </a:solidFill>
                <a:highlight>
                  <a:schemeClr val="lt1"/>
                </a:highlight>
                <a:latin typeface="Lato"/>
                <a:ea typeface="Lato"/>
                <a:cs typeface="Lato"/>
                <a:sym typeface="Lato"/>
              </a:rPr>
              <a:t>provide</a:t>
            </a:r>
            <a:r>
              <a:rPr b="1" lang="en-GB" sz="2000">
                <a:solidFill>
                  <a:schemeClr val="accent1"/>
                </a:solidFill>
                <a:highlight>
                  <a:schemeClr val="lt1"/>
                </a:highlight>
                <a:latin typeface="Lato"/>
                <a:ea typeface="Lato"/>
                <a:cs typeface="Lato"/>
                <a:sym typeface="Lato"/>
              </a:rPr>
              <a:t> free and unlimited money  </a:t>
            </a:r>
            <a:endParaRPr/>
          </a:p>
        </p:txBody>
      </p:sp>
      <p:sp>
        <p:nvSpPr>
          <p:cNvPr id="282" name="Google Shape;282;g261116ae791_0_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61116ae791_0_2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261116ae791_0_2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89" name="Google Shape;289;g261116ae791_0_26"/>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what a credit card is</a:t>
            </a:r>
            <a:endParaRPr b="1" sz="2200">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extLst>
                  <a:ext uri="http://customooxmlschemas.google.com/">
                    <go:slidesCustomData xmlns:go="http://customooxmlschemas.google.com/" textRoundtripDataId="7"/>
                  </a:ext>
                </a:extLst>
              </a:rPr>
              <a:t>Describe how a credit card work</a:t>
            </a:r>
            <a:r>
              <a:rPr b="1" i="0" lang="en-GB" sz="2200" u="none" cap="none" strike="noStrike">
                <a:solidFill>
                  <a:schemeClr val="lt1"/>
                </a:solidFill>
                <a:latin typeface="Lato"/>
                <a:ea typeface="Lato"/>
                <a:cs typeface="Lato"/>
                <a:sym typeface="Lato"/>
              </a:rPr>
              <a:t>s</a:t>
            </a:r>
            <a:endParaRPr b="1" i="0" sz="2200" u="none" cap="none" strike="noStrike">
              <a:solidFill>
                <a:schemeClr val="lt1"/>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benefits and risks of having a credit card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
        <p:nvSpPr>
          <p:cNvPr id="290" name="Google Shape;290;g261116ae791_0_2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4067dd8f17_0_197"/>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How do credit cards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8"/>
                  </a:ext>
                </a:extLst>
              </a:rPr>
              <a:t>work</a:t>
            </a:r>
            <a:r>
              <a:rPr b="1" i="0" lang="en-GB" sz="2900" u="none" cap="none" strike="noStrike">
                <a:solidFill>
                  <a:schemeClr val="accent2"/>
                </a:solidFill>
                <a:latin typeface="Lato"/>
                <a:ea typeface="Lato"/>
                <a:cs typeface="Lato"/>
                <a:sym typeface="Lato"/>
              </a:rPr>
              <a:t>?</a:t>
            </a:r>
            <a:endParaRPr b="1" i="0" sz="2900" u="none" cap="none" strike="noStrike">
              <a:solidFill>
                <a:schemeClr val="accent2"/>
              </a:solidFill>
              <a:latin typeface="Lato"/>
              <a:ea typeface="Lato"/>
              <a:cs typeface="Lato"/>
              <a:sym typeface="Lato"/>
            </a:endParaRPr>
          </a:p>
        </p:txBody>
      </p:sp>
      <p:sp>
        <p:nvSpPr>
          <p:cNvPr id="296" name="Google Shape;296;g24067dd8f17_0_197"/>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24067dd8f17_0_197"/>
          <p:cNvSpPr txBox="1"/>
          <p:nvPr/>
        </p:nvSpPr>
        <p:spPr>
          <a:xfrm>
            <a:off x="0" y="4138900"/>
            <a:ext cx="87837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5"/>
            </a:pPr>
            <a:r>
              <a:rPr lang="en-GB" sz="1600">
                <a:solidFill>
                  <a:schemeClr val="accent1"/>
                </a:solidFill>
                <a:latin typeface="Lato"/>
                <a:ea typeface="Lato"/>
                <a:cs typeface="Lato"/>
                <a:sym typeface="Lato"/>
              </a:rPr>
              <a:t>If the balance is paid off in instalments, interest will charged on what's owed, unless in                       an introductory interest free (known as 0% APR) period.</a:t>
            </a:r>
            <a:endParaRPr/>
          </a:p>
        </p:txBody>
      </p:sp>
      <p:sp>
        <p:nvSpPr>
          <p:cNvPr id="298" name="Google Shape;298;g24067dd8f17_0_197"/>
          <p:cNvSpPr txBox="1"/>
          <p:nvPr/>
        </p:nvSpPr>
        <p:spPr>
          <a:xfrm>
            <a:off x="35725" y="1681775"/>
            <a:ext cx="9047400" cy="677100"/>
          </a:xfrm>
          <a:prstGeom prst="rect">
            <a:avLst/>
          </a:prstGeom>
          <a:noFill/>
          <a:ln>
            <a:noFill/>
          </a:ln>
        </p:spPr>
        <p:txBody>
          <a:bodyPr anchorCtr="0" anchor="ctr" bIns="91425" lIns="91425" spcFirstLastPara="1" rIns="91425" wrap="square" tIns="91425">
            <a:spAutoFit/>
          </a:bodyPr>
          <a:lstStyle/>
          <a:p>
            <a:pPr indent="-330200" lvl="0" marL="457200" marR="0" rtl="0" algn="l">
              <a:lnSpc>
                <a:spcPct val="100000"/>
              </a:lnSpc>
              <a:spcBef>
                <a:spcPts val="0"/>
              </a:spcBef>
              <a:spcAft>
                <a:spcPts val="0"/>
              </a:spcAft>
              <a:buClr>
                <a:schemeClr val="accent2"/>
              </a:buClr>
              <a:buSzPts val="1600"/>
              <a:buFont typeface="Lato"/>
              <a:buAutoNum type="alphaUcPeriod"/>
            </a:pPr>
            <a:r>
              <a:rPr lang="en-GB" sz="1600">
                <a:solidFill>
                  <a:schemeClr val="accent1"/>
                </a:solidFill>
                <a:latin typeface="Lato"/>
                <a:ea typeface="Lato"/>
                <a:cs typeface="Lato"/>
                <a:sym typeface="Lato"/>
              </a:rPr>
              <a:t>Pay back</a:t>
            </a:r>
            <a:r>
              <a:rPr i="0" lang="en-GB" sz="1600" u="none" cap="none" strike="noStrike">
                <a:solidFill>
                  <a:schemeClr val="accent1"/>
                </a:solidFill>
                <a:latin typeface="Lato"/>
                <a:ea typeface="Lato"/>
                <a:cs typeface="Lato"/>
                <a:sym typeface="Lato"/>
              </a:rPr>
              <a:t> at least minimum repayments or more</a:t>
            </a:r>
            <a:r>
              <a:rPr lang="en-GB" sz="1600">
                <a:solidFill>
                  <a:schemeClr val="accent1"/>
                </a:solidFill>
                <a:latin typeface="Lato"/>
                <a:ea typeface="Lato"/>
                <a:cs typeface="Lato"/>
                <a:sym typeface="Lato"/>
              </a:rPr>
              <a:t> </a:t>
            </a:r>
            <a:r>
              <a:rPr i="0" lang="en-GB" sz="1600" u="none" cap="none" strike="noStrike">
                <a:solidFill>
                  <a:schemeClr val="accent1"/>
                </a:solidFill>
                <a:latin typeface="Lato"/>
                <a:ea typeface="Lato"/>
                <a:cs typeface="Lato"/>
                <a:sym typeface="Lato"/>
              </a:rPr>
              <a:t>based on </a:t>
            </a:r>
            <a:r>
              <a:rPr lang="en-GB" sz="1600">
                <a:solidFill>
                  <a:schemeClr val="accent1"/>
                </a:solidFill>
                <a:latin typeface="Lato"/>
                <a:ea typeface="Lato"/>
                <a:cs typeface="Lato"/>
                <a:sym typeface="Lato"/>
              </a:rPr>
              <a:t>somebody’s </a:t>
            </a:r>
            <a:r>
              <a:rPr i="0" lang="en-GB" sz="1600" u="none" cap="none" strike="noStrike">
                <a:solidFill>
                  <a:schemeClr val="accent1"/>
                </a:solidFill>
                <a:latin typeface="Lato"/>
                <a:ea typeface="Lato"/>
                <a:cs typeface="Lato"/>
                <a:sym typeface="Lato"/>
              </a:rPr>
              <a:t>monthly salary and how long </a:t>
            </a:r>
            <a:r>
              <a:rPr lang="en-GB" sz="1600">
                <a:solidFill>
                  <a:schemeClr val="accent1"/>
                </a:solidFill>
                <a:latin typeface="Lato"/>
                <a:ea typeface="Lato"/>
                <a:cs typeface="Lato"/>
                <a:sym typeface="Lato"/>
              </a:rPr>
              <a:t>they can</a:t>
            </a:r>
            <a:r>
              <a:rPr i="0" lang="en-GB" sz="1600" u="none" cap="none" strike="noStrike">
                <a:solidFill>
                  <a:schemeClr val="accent1"/>
                </a:solidFill>
                <a:latin typeface="Lato"/>
                <a:ea typeface="Lato"/>
                <a:cs typeface="Lato"/>
                <a:sym typeface="Lato"/>
              </a:rPr>
              <a:t> pay back what </a:t>
            </a:r>
            <a:r>
              <a:rPr lang="en-GB" sz="1600">
                <a:solidFill>
                  <a:schemeClr val="accent1"/>
                </a:solidFill>
                <a:latin typeface="Lato"/>
                <a:ea typeface="Lato"/>
                <a:cs typeface="Lato"/>
                <a:sym typeface="Lato"/>
              </a:rPr>
              <a:t>they</a:t>
            </a:r>
            <a:r>
              <a:rPr i="0" lang="en-GB" sz="1600" u="none" cap="none" strike="noStrike">
                <a:solidFill>
                  <a:schemeClr val="accent1"/>
                </a:solidFill>
                <a:latin typeface="Lato"/>
                <a:ea typeface="Lato"/>
                <a:cs typeface="Lato"/>
                <a:sym typeface="Lato"/>
              </a:rPr>
              <a:t> owe on the credit card (also known as the </a:t>
            </a:r>
            <a:r>
              <a:rPr i="0" lang="en-GB" sz="1600" u="sng" cap="none" strike="noStrike">
                <a:solidFill>
                  <a:schemeClr val="accent1"/>
                </a:solidFill>
                <a:latin typeface="Lato"/>
                <a:ea typeface="Lato"/>
                <a:cs typeface="Lato"/>
                <a:sym typeface="Lato"/>
              </a:rPr>
              <a:t>balance</a:t>
            </a:r>
            <a:r>
              <a:rPr i="0" lang="en-GB" sz="1600" u="none" cap="none" strike="noStrike">
                <a:solidFill>
                  <a:schemeClr val="accent1"/>
                </a:solidFill>
                <a:latin typeface="Lato"/>
                <a:ea typeface="Lato"/>
                <a:cs typeface="Lato"/>
                <a:sym typeface="Lato"/>
              </a:rPr>
              <a:t>)</a:t>
            </a:r>
            <a:r>
              <a:rPr lang="en-GB" sz="1600">
                <a:solidFill>
                  <a:schemeClr val="accent1"/>
                </a:solidFill>
                <a:latin typeface="Lato"/>
                <a:ea typeface="Lato"/>
                <a:cs typeface="Lato"/>
                <a:sym typeface="Lato"/>
              </a:rPr>
              <a:t>.</a:t>
            </a:r>
            <a:endParaRPr i="0" sz="1600" u="none" cap="none" strike="noStrike">
              <a:solidFill>
                <a:srgbClr val="000000"/>
              </a:solidFill>
              <a:latin typeface="Lato"/>
              <a:ea typeface="Lato"/>
              <a:cs typeface="Lato"/>
              <a:sym typeface="Lato"/>
            </a:endParaRPr>
          </a:p>
        </p:txBody>
      </p:sp>
      <p:sp>
        <p:nvSpPr>
          <p:cNvPr id="299" name="Google Shape;299;g24067dd8f17_0_197"/>
          <p:cNvSpPr txBox="1"/>
          <p:nvPr/>
        </p:nvSpPr>
        <p:spPr>
          <a:xfrm>
            <a:off x="0" y="1144671"/>
            <a:ext cx="91440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chemeClr val="lt1"/>
                </a:solidFill>
                <a:latin typeface="Lato"/>
                <a:ea typeface="Lato"/>
                <a:cs typeface="Lato"/>
                <a:sym typeface="Lato"/>
              </a:rPr>
              <a:t>Activity: Place the statements in the correct order</a:t>
            </a:r>
            <a:endParaRPr b="1" i="0" sz="1600" cap="none" strike="noStrike">
              <a:solidFill>
                <a:schemeClr val="accent2"/>
              </a:solidFill>
              <a:latin typeface="Lato"/>
              <a:ea typeface="Lato"/>
              <a:cs typeface="Lato"/>
              <a:sym typeface="Lato"/>
            </a:endParaRPr>
          </a:p>
        </p:txBody>
      </p:sp>
      <p:sp>
        <p:nvSpPr>
          <p:cNvPr id="300" name="Google Shape;300;g24067dd8f17_0_197"/>
          <p:cNvSpPr txBox="1"/>
          <p:nvPr/>
        </p:nvSpPr>
        <p:spPr>
          <a:xfrm>
            <a:off x="0" y="2358875"/>
            <a:ext cx="88980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2"/>
            </a:pPr>
            <a:r>
              <a:rPr lang="en-GB" sz="1600">
                <a:solidFill>
                  <a:schemeClr val="accent1"/>
                </a:solidFill>
                <a:latin typeface="Lato"/>
                <a:ea typeface="Lato"/>
                <a:cs typeface="Lato"/>
                <a:sym typeface="Lato"/>
              </a:rPr>
              <a:t>Apply for a credit card online by comparing the terms and conditions of using credit cards, such as the rate of interest charged (we will explore this later in more detail).</a:t>
            </a:r>
            <a:endParaRPr sz="1600">
              <a:solidFill>
                <a:schemeClr val="accent1"/>
              </a:solidFill>
              <a:latin typeface="Lato"/>
              <a:ea typeface="Lato"/>
              <a:cs typeface="Lato"/>
              <a:sym typeface="Lato"/>
            </a:endParaRPr>
          </a:p>
        </p:txBody>
      </p:sp>
      <p:sp>
        <p:nvSpPr>
          <p:cNvPr id="301" name="Google Shape;301;g24067dd8f17_0_197"/>
          <p:cNvSpPr txBox="1"/>
          <p:nvPr/>
        </p:nvSpPr>
        <p:spPr>
          <a:xfrm>
            <a:off x="0" y="308540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3"/>
            </a:pPr>
            <a:r>
              <a:rPr lang="en-GB" sz="1600">
                <a:solidFill>
                  <a:schemeClr val="accent1"/>
                </a:solidFill>
                <a:latin typeface="Lato"/>
                <a:ea typeface="Lato"/>
                <a:cs typeface="Lato"/>
                <a:sym typeface="Lato"/>
              </a:rPr>
              <a:t>Use the credit card to buy goods &amp; services.</a:t>
            </a:r>
            <a:endParaRPr/>
          </a:p>
        </p:txBody>
      </p:sp>
      <p:sp>
        <p:nvSpPr>
          <p:cNvPr id="302" name="Google Shape;302;g24067dd8f17_0_197"/>
          <p:cNvSpPr txBox="1"/>
          <p:nvPr/>
        </p:nvSpPr>
        <p:spPr>
          <a:xfrm>
            <a:off x="0" y="361215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4"/>
            </a:pPr>
            <a:r>
              <a:rPr lang="en-GB" sz="1600">
                <a:solidFill>
                  <a:schemeClr val="accent1"/>
                </a:solidFill>
                <a:latin typeface="Lato"/>
                <a:ea typeface="Lato"/>
                <a:cs typeface="Lato"/>
                <a:sym typeface="Lato"/>
              </a:rPr>
              <a:t>If the balance is paid back in full, no interest is paid. </a:t>
            </a:r>
            <a:endParaRPr/>
          </a:p>
        </p:txBody>
      </p:sp>
      <p:sp>
        <p:nvSpPr>
          <p:cNvPr id="303" name="Google Shape;303;g24067dd8f17_0_197"/>
          <p:cNvSpPr txBox="1"/>
          <p:nvPr/>
        </p:nvSpPr>
        <p:spPr>
          <a:xfrm>
            <a:off x="175250" y="4777900"/>
            <a:ext cx="4167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Resource 2: How do credit cards work?  Card sort</a:t>
            </a:r>
            <a:endParaRPr sz="800">
              <a:solidFill>
                <a:schemeClr val="accent2"/>
              </a:solidFill>
              <a:latin typeface="Lato"/>
              <a:ea typeface="Lato"/>
              <a:cs typeface="Lato"/>
              <a:sym typeface="Lato"/>
            </a:endParaRPr>
          </a:p>
        </p:txBody>
      </p:sp>
      <p:sp>
        <p:nvSpPr>
          <p:cNvPr id="304" name="Google Shape;304;g24067dd8f17_0_19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1e443350127_1_22"/>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rgbClr val="00FF00"/>
                </a:solidFill>
                <a:latin typeface="Lato"/>
                <a:ea typeface="Lato"/>
                <a:cs typeface="Lato"/>
                <a:sym typeface="Lato"/>
              </a:rPr>
              <a:t>Answers</a:t>
            </a:r>
            <a:r>
              <a:rPr b="1" lang="en-GB" sz="2900">
                <a:solidFill>
                  <a:schemeClr val="accent2"/>
                </a:solidFill>
                <a:latin typeface="Lato"/>
                <a:ea typeface="Lato"/>
                <a:cs typeface="Lato"/>
                <a:sym typeface="Lato"/>
              </a:rPr>
              <a:t> | </a:t>
            </a:r>
            <a:r>
              <a:rPr b="1" i="0" lang="en-GB" sz="2900" u="none" cap="none" strike="noStrike">
                <a:solidFill>
                  <a:schemeClr val="accent2"/>
                </a:solidFill>
                <a:latin typeface="Lato"/>
                <a:ea typeface="Lato"/>
                <a:cs typeface="Lato"/>
                <a:sym typeface="Lato"/>
              </a:rPr>
              <a:t>How do credit cards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9"/>
                  </a:ext>
                </a:extLst>
              </a:rPr>
              <a:t>work</a:t>
            </a:r>
            <a:r>
              <a:rPr b="1" i="0" lang="en-GB" sz="2900" u="none" cap="none" strike="noStrike">
                <a:solidFill>
                  <a:schemeClr val="accent2"/>
                </a:solidFill>
                <a:latin typeface="Lato"/>
                <a:ea typeface="Lato"/>
                <a:cs typeface="Lato"/>
                <a:sym typeface="Lato"/>
              </a:rPr>
              <a:t>?</a:t>
            </a:r>
            <a:endParaRPr b="1" i="0" sz="2900" u="none" cap="none" strike="noStrike">
              <a:solidFill>
                <a:schemeClr val="accent2"/>
              </a:solidFill>
              <a:latin typeface="Lato"/>
              <a:ea typeface="Lato"/>
              <a:cs typeface="Lato"/>
              <a:sym typeface="Lato"/>
            </a:endParaRPr>
          </a:p>
        </p:txBody>
      </p:sp>
      <p:sp>
        <p:nvSpPr>
          <p:cNvPr id="310" name="Google Shape;310;g1e443350127_1_22"/>
          <p:cNvSpPr txBox="1"/>
          <p:nvPr/>
        </p:nvSpPr>
        <p:spPr>
          <a:xfrm>
            <a:off x="6293825" y="272720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1e443350127_1_22"/>
          <p:cNvSpPr txBox="1"/>
          <p:nvPr/>
        </p:nvSpPr>
        <p:spPr>
          <a:xfrm>
            <a:off x="0" y="3642250"/>
            <a:ext cx="8783700" cy="923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5"/>
            </a:pPr>
            <a:r>
              <a:rPr lang="en-GB" sz="1600">
                <a:solidFill>
                  <a:schemeClr val="accent1"/>
                </a:solidFill>
                <a:latin typeface="Lato"/>
                <a:ea typeface="Lato"/>
                <a:cs typeface="Lato"/>
                <a:sym typeface="Lato"/>
              </a:rPr>
              <a:t>If the balance is paid off in instalments, interest will charged on what's owed, unless in                       an introductory </a:t>
            </a:r>
            <a:r>
              <a:rPr lang="en-GB" sz="1600">
                <a:solidFill>
                  <a:schemeClr val="accent1"/>
                </a:solidFill>
                <a:latin typeface="Lato"/>
                <a:ea typeface="Lato"/>
                <a:cs typeface="Lato"/>
                <a:sym typeface="Lato"/>
              </a:rPr>
              <a:t>unless in an introductory interest free (known as 0% APR) period.</a:t>
            </a:r>
            <a:endParaRPr/>
          </a:p>
          <a:p>
            <a:pPr indent="0" lvl="0" marL="0" rtl="0" algn="l">
              <a:spcBef>
                <a:spcPts val="0"/>
              </a:spcBef>
              <a:spcAft>
                <a:spcPts val="0"/>
              </a:spcAft>
              <a:buNone/>
            </a:pPr>
            <a:r>
              <a:t/>
            </a:r>
            <a:endParaRPr sz="1600">
              <a:solidFill>
                <a:schemeClr val="accent1"/>
              </a:solidFill>
              <a:latin typeface="Lato"/>
              <a:ea typeface="Lato"/>
              <a:cs typeface="Lato"/>
              <a:sym typeface="Lato"/>
            </a:endParaRPr>
          </a:p>
        </p:txBody>
      </p:sp>
      <p:sp>
        <p:nvSpPr>
          <p:cNvPr id="312" name="Google Shape;312;g1e443350127_1_22"/>
          <p:cNvSpPr txBox="1"/>
          <p:nvPr/>
        </p:nvSpPr>
        <p:spPr>
          <a:xfrm>
            <a:off x="0" y="2438400"/>
            <a:ext cx="9047400" cy="923400"/>
          </a:xfrm>
          <a:prstGeom prst="rect">
            <a:avLst/>
          </a:prstGeom>
          <a:noFill/>
          <a:ln>
            <a:noFill/>
          </a:ln>
        </p:spPr>
        <p:txBody>
          <a:bodyPr anchorCtr="0" anchor="ctr"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a:pPr>
            <a:r>
              <a:rPr lang="en-GB" sz="1600">
                <a:solidFill>
                  <a:schemeClr val="accent1"/>
                </a:solidFill>
                <a:latin typeface="Lato"/>
                <a:ea typeface="Lato"/>
                <a:cs typeface="Lato"/>
                <a:sym typeface="Lato"/>
              </a:rPr>
              <a:t>Pay back at least the minimum repayments or more based on somebody’s monthly salary and how long they can pay back what they owe on the credit card (also known as the </a:t>
            </a:r>
            <a:r>
              <a:rPr lang="en-GB" sz="1600" u="sng">
                <a:solidFill>
                  <a:schemeClr val="accent1"/>
                </a:solidFill>
                <a:latin typeface="Lato"/>
                <a:ea typeface="Lato"/>
                <a:cs typeface="Lato"/>
                <a:sym typeface="Lato"/>
              </a:rPr>
              <a:t>balance</a:t>
            </a:r>
            <a:r>
              <a:rPr lang="en-GB" sz="1600">
                <a:solidFill>
                  <a:schemeClr val="accent1"/>
                </a:solidFill>
                <a:latin typeface="Lato"/>
                <a:ea typeface="Lato"/>
                <a:cs typeface="Lato"/>
                <a:sym typeface="Lato"/>
              </a:rPr>
              <a:t>).</a:t>
            </a:r>
            <a:endParaRPr sz="1600">
              <a:latin typeface="Lato"/>
              <a:ea typeface="Lato"/>
              <a:cs typeface="Lato"/>
              <a:sym typeface="Lato"/>
            </a:endParaRPr>
          </a:p>
          <a:p>
            <a:pPr indent="0" lvl="0" marL="457200" marR="0" rtl="0" algn="l">
              <a:lnSpc>
                <a:spcPct val="100000"/>
              </a:lnSpc>
              <a:spcBef>
                <a:spcPts val="0"/>
              </a:spcBef>
              <a:spcAft>
                <a:spcPts val="0"/>
              </a:spcAft>
              <a:buNone/>
            </a:pPr>
            <a:r>
              <a:t/>
            </a:r>
            <a:endParaRPr sz="1600">
              <a:solidFill>
                <a:schemeClr val="accent1"/>
              </a:solidFill>
              <a:latin typeface="Lato"/>
              <a:ea typeface="Lato"/>
              <a:cs typeface="Lato"/>
              <a:sym typeface="Lato"/>
            </a:endParaRPr>
          </a:p>
        </p:txBody>
      </p:sp>
      <p:sp>
        <p:nvSpPr>
          <p:cNvPr id="313" name="Google Shape;313;g1e443350127_1_22"/>
          <p:cNvSpPr txBox="1"/>
          <p:nvPr/>
        </p:nvSpPr>
        <p:spPr>
          <a:xfrm>
            <a:off x="0" y="1171925"/>
            <a:ext cx="88980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2"/>
            </a:pPr>
            <a:r>
              <a:rPr lang="en-GB" sz="1600">
                <a:solidFill>
                  <a:schemeClr val="accent1"/>
                </a:solidFill>
                <a:latin typeface="Lato"/>
                <a:ea typeface="Lato"/>
                <a:cs typeface="Lato"/>
                <a:sym typeface="Lato"/>
              </a:rPr>
              <a:t>Apply for a credit card online by comparing the terms and conditions of using credit cards, such as the rate of interest charged (we will explore this later in more detail).</a:t>
            </a:r>
            <a:endParaRPr sz="1600">
              <a:solidFill>
                <a:schemeClr val="accent1"/>
              </a:solidFill>
              <a:latin typeface="Lato"/>
              <a:ea typeface="Lato"/>
              <a:cs typeface="Lato"/>
              <a:sym typeface="Lato"/>
            </a:endParaRPr>
          </a:p>
        </p:txBody>
      </p:sp>
      <p:sp>
        <p:nvSpPr>
          <p:cNvPr id="314" name="Google Shape;314;g1e443350127_1_22"/>
          <p:cNvSpPr txBox="1"/>
          <p:nvPr/>
        </p:nvSpPr>
        <p:spPr>
          <a:xfrm>
            <a:off x="0" y="189845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3"/>
            </a:pPr>
            <a:r>
              <a:rPr lang="en-GB" sz="1600">
                <a:solidFill>
                  <a:schemeClr val="accent1"/>
                </a:solidFill>
                <a:latin typeface="Lato"/>
                <a:ea typeface="Lato"/>
                <a:cs typeface="Lato"/>
                <a:sym typeface="Lato"/>
              </a:rPr>
              <a:t>Use the credit card to buy goods &amp; services.</a:t>
            </a:r>
            <a:endParaRPr/>
          </a:p>
        </p:txBody>
      </p:sp>
      <p:sp>
        <p:nvSpPr>
          <p:cNvPr id="315" name="Google Shape;315;g1e443350127_1_22"/>
          <p:cNvSpPr txBox="1"/>
          <p:nvPr/>
        </p:nvSpPr>
        <p:spPr>
          <a:xfrm>
            <a:off x="0" y="311550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4"/>
            </a:pPr>
            <a:r>
              <a:rPr lang="en-GB" sz="1600">
                <a:solidFill>
                  <a:schemeClr val="accent1"/>
                </a:solidFill>
                <a:latin typeface="Lato"/>
                <a:ea typeface="Lato"/>
                <a:cs typeface="Lato"/>
                <a:sym typeface="Lato"/>
              </a:rPr>
              <a:t>If the balance is paid back in full, no interest is paid. </a:t>
            </a:r>
            <a:endParaRPr/>
          </a:p>
        </p:txBody>
      </p:sp>
      <p:sp>
        <p:nvSpPr>
          <p:cNvPr id="316" name="Google Shape;316;g1e443350127_1_2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1e443350127_1_6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14</a:t>
            </a:r>
            <a:endParaRPr>
              <a:latin typeface="Lato"/>
              <a:ea typeface="Lato"/>
              <a:cs typeface="Lato"/>
              <a:sym typeface="Lato"/>
            </a:endParaRPr>
          </a:p>
        </p:txBody>
      </p:sp>
      <p:sp>
        <p:nvSpPr>
          <p:cNvPr id="322" name="Google Shape;322;g1e443350127_1_64"/>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Factors to consider when selecting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 credit card</a:t>
            </a:r>
            <a:endParaRPr b="1" i="0" sz="2900" u="none" cap="none" strike="noStrike">
              <a:solidFill>
                <a:schemeClr val="accent2"/>
              </a:solidFill>
              <a:latin typeface="Lato"/>
              <a:ea typeface="Lato"/>
              <a:cs typeface="Lato"/>
              <a:sym typeface="Lato"/>
            </a:endParaRPr>
          </a:p>
        </p:txBody>
      </p:sp>
      <p:sp>
        <p:nvSpPr>
          <p:cNvPr id="323" name="Google Shape;323;g1e443350127_1_64"/>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1e443350127_1_64"/>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325" name="Google Shape;325;g1e443350127_1_64"/>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26" name="Google Shape;326;g1e443350127_1_64"/>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27" name="Google Shape;327;g1e443350127_1_64"/>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28" name="Google Shape;328;g1e443350127_1_64"/>
          <p:cNvSpPr txBox="1"/>
          <p:nvPr/>
        </p:nvSpPr>
        <p:spPr>
          <a:xfrm>
            <a:off x="142200" y="1219425"/>
            <a:ext cx="5154300" cy="3233100"/>
          </a:xfrm>
          <a:prstGeom prst="rect">
            <a:avLst/>
          </a:prstGeom>
          <a:noFill/>
          <a:ln>
            <a:noFill/>
          </a:ln>
        </p:spPr>
        <p:txBody>
          <a:bodyPr anchorCtr="0" anchor="t" bIns="91425" lIns="91425" spcFirstLastPara="1" rIns="91425" wrap="square" tIns="91425">
            <a:spAutoFit/>
          </a:bodyPr>
          <a:lstStyle/>
          <a:p>
            <a:pPr indent="0" lvl="0" marL="0" rtl="0" algn="l">
              <a:lnSpc>
                <a:spcPct val="129545"/>
              </a:lnSpc>
              <a:spcBef>
                <a:spcPts val="1200"/>
              </a:spcBef>
              <a:spcAft>
                <a:spcPts val="0"/>
              </a:spcAft>
              <a:buNone/>
            </a:pPr>
            <a:r>
              <a:rPr b="1" lang="en-GB" sz="2200">
                <a:solidFill>
                  <a:schemeClr val="accent1"/>
                </a:solidFill>
                <a:latin typeface="Lato"/>
                <a:ea typeface="Lato"/>
                <a:cs typeface="Lato"/>
                <a:sym typeface="Lato"/>
              </a:rPr>
              <a:t>Activity  </a:t>
            </a:r>
            <a:endParaRPr b="1" sz="2200">
              <a:solidFill>
                <a:schemeClr val="accent1"/>
              </a:solidFill>
              <a:latin typeface="Lato"/>
              <a:ea typeface="Lato"/>
              <a:cs typeface="Lato"/>
              <a:sym typeface="Lato"/>
            </a:endParaRPr>
          </a:p>
          <a:p>
            <a:pPr indent="0" lvl="0" marL="0" rtl="0" algn="l">
              <a:lnSpc>
                <a:spcPct val="129545"/>
              </a:lnSpc>
              <a:spcBef>
                <a:spcPts val="1200"/>
              </a:spcBef>
              <a:spcAft>
                <a:spcPts val="0"/>
              </a:spcAft>
              <a:buNone/>
            </a:pPr>
            <a:r>
              <a:rPr lang="en-GB" sz="2000">
                <a:solidFill>
                  <a:schemeClr val="accent1"/>
                </a:solidFill>
                <a:latin typeface="Lato"/>
                <a:ea typeface="Lato"/>
                <a:cs typeface="Lato"/>
                <a:sym typeface="Lato"/>
              </a:rPr>
              <a:t>Read about the different factors to consider when choosing a credit card.</a:t>
            </a:r>
            <a:endParaRPr sz="2000">
              <a:solidFill>
                <a:schemeClr val="accent1"/>
              </a:solidFill>
              <a:latin typeface="Lato"/>
              <a:ea typeface="Lato"/>
              <a:cs typeface="Lato"/>
              <a:sym typeface="Lato"/>
            </a:endParaRPr>
          </a:p>
          <a:p>
            <a:pPr indent="0" lvl="0" marL="0" rtl="0" algn="l">
              <a:lnSpc>
                <a:spcPct val="129545"/>
              </a:lnSpc>
              <a:spcBef>
                <a:spcPts val="1200"/>
              </a:spcBef>
              <a:spcAft>
                <a:spcPts val="1200"/>
              </a:spcAft>
              <a:buNone/>
            </a:pPr>
            <a:r>
              <a:rPr lang="en-GB" sz="2000">
                <a:solidFill>
                  <a:schemeClr val="accent1"/>
                </a:solidFill>
                <a:latin typeface="Lato"/>
                <a:ea typeface="Lato"/>
                <a:cs typeface="Lato"/>
                <a:sym typeface="Lato"/>
              </a:rPr>
              <a:t>Decide which factors are most important to an 18 year old applying for their first credit card. Rank these in order, explaining your reasoning.</a:t>
            </a:r>
            <a:endParaRPr b="1" sz="900">
              <a:solidFill>
                <a:srgbClr val="FFFFFF"/>
              </a:solidFill>
              <a:latin typeface="Lato"/>
              <a:ea typeface="Lato"/>
              <a:cs typeface="Lato"/>
              <a:sym typeface="Lato"/>
            </a:endParaRPr>
          </a:p>
        </p:txBody>
      </p:sp>
      <p:pic>
        <p:nvPicPr>
          <p:cNvPr id="329" name="Google Shape;329;g1e443350127_1_64"/>
          <p:cNvPicPr preferRelativeResize="0"/>
          <p:nvPr/>
        </p:nvPicPr>
        <p:blipFill>
          <a:blip r:embed="rId3">
            <a:alphaModFix/>
          </a:blip>
          <a:stretch>
            <a:fillRect/>
          </a:stretch>
        </p:blipFill>
        <p:spPr>
          <a:xfrm>
            <a:off x="6068475" y="1371825"/>
            <a:ext cx="2066074" cy="2924475"/>
          </a:xfrm>
          <a:prstGeom prst="rect">
            <a:avLst/>
          </a:prstGeom>
          <a:noFill/>
          <a:ln>
            <a:noFill/>
          </a:ln>
          <a:effectLst>
            <a:outerShdw blurRad="57150" rotWithShape="0" algn="bl" dir="5400000" dist="19050">
              <a:srgbClr val="000000">
                <a:alpha val="50000"/>
              </a:srgbClr>
            </a:outerShdw>
          </a:effectLst>
        </p:spPr>
      </p:pic>
      <p:sp>
        <p:nvSpPr>
          <p:cNvPr id="330" name="Google Shape;330;g1e443350127_1_64"/>
          <p:cNvSpPr txBox="1"/>
          <p:nvPr/>
        </p:nvSpPr>
        <p:spPr>
          <a:xfrm>
            <a:off x="175250" y="4777900"/>
            <a:ext cx="4167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Resource 3: Credit cards | Factors to consider</a:t>
            </a:r>
            <a:endParaRPr sz="800">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4067dd8f17_0_22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16</a:t>
            </a:r>
            <a:endParaRPr>
              <a:latin typeface="Lato"/>
              <a:ea typeface="Lato"/>
              <a:cs typeface="Lato"/>
              <a:sym typeface="Lato"/>
            </a:endParaRPr>
          </a:p>
        </p:txBody>
      </p:sp>
      <p:sp>
        <p:nvSpPr>
          <p:cNvPr id="336" name="Google Shape;336;g24067dd8f17_0_227"/>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GB" sz="2900" u="none" cap="none" strike="noStrike">
                <a:solidFill>
                  <a:schemeClr val="accent2"/>
                </a:solidFill>
                <a:latin typeface="Lato"/>
                <a:ea typeface="Lato"/>
                <a:cs typeface="Lato"/>
                <a:sym typeface="Lato"/>
              </a:rPr>
              <a:t>Annual Percentage Rate (APR)</a:t>
            </a:r>
            <a:endParaRPr b="1" i="0" sz="2900" u="none" cap="none" strike="noStrike">
              <a:solidFill>
                <a:schemeClr val="accent2"/>
              </a:solidFill>
              <a:latin typeface="Lato"/>
              <a:ea typeface="Lato"/>
              <a:cs typeface="Lato"/>
              <a:sym typeface="Lato"/>
            </a:endParaRPr>
          </a:p>
        </p:txBody>
      </p:sp>
      <p:sp>
        <p:nvSpPr>
          <p:cNvPr id="337" name="Google Shape;337;g24067dd8f17_0_227"/>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g24067dd8f17_0_227"/>
          <p:cNvSpPr txBox="1"/>
          <p:nvPr/>
        </p:nvSpPr>
        <p:spPr>
          <a:xfrm>
            <a:off x="200350" y="1377050"/>
            <a:ext cx="8628900" cy="355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GB" sz="2600" u="none" cap="none" strike="noStrike">
                <a:solidFill>
                  <a:schemeClr val="accent2"/>
                </a:solidFill>
                <a:latin typeface="Lato"/>
                <a:ea typeface="Lato"/>
                <a:cs typeface="Lato"/>
                <a:sym typeface="Lato"/>
              </a:rPr>
              <a:t>APR</a:t>
            </a:r>
            <a:r>
              <a:rPr b="1" lang="en-GB" sz="2600">
                <a:solidFill>
                  <a:schemeClr val="accent2"/>
                </a:solidFill>
                <a:latin typeface="Lato"/>
                <a:ea typeface="Lato"/>
                <a:cs typeface="Lato"/>
                <a:sym typeface="Lato"/>
              </a:rPr>
              <a:t> i</a:t>
            </a:r>
            <a:r>
              <a:rPr b="1" i="0" lang="en-GB" sz="2600" u="none" cap="none" strike="noStrike">
                <a:solidFill>
                  <a:schemeClr val="accent2"/>
                </a:solidFill>
                <a:latin typeface="Lato"/>
                <a:ea typeface="Lato"/>
                <a:cs typeface="Lato"/>
                <a:sym typeface="Lato"/>
              </a:rPr>
              <a:t>s the cost of borrowing on </a:t>
            </a:r>
            <a:r>
              <a:rPr b="1" lang="en-GB" sz="2600">
                <a:solidFill>
                  <a:schemeClr val="accent2"/>
                </a:solidFill>
                <a:latin typeface="Lato"/>
                <a:ea typeface="Lato"/>
                <a:cs typeface="Lato"/>
                <a:sym typeface="Lato"/>
              </a:rPr>
              <a:t>a</a:t>
            </a:r>
            <a:r>
              <a:rPr b="1" i="0" lang="en-GB" sz="2600" u="none" cap="none" strike="noStrike">
                <a:solidFill>
                  <a:schemeClr val="accent2"/>
                </a:solidFill>
                <a:latin typeface="Lato"/>
                <a:ea typeface="Lato"/>
                <a:cs typeface="Lato"/>
                <a:sym typeface="Lato"/>
              </a:rPr>
              <a:t> credit card for a year, which includes:</a:t>
            </a:r>
            <a:endParaRPr b="1" i="0" sz="26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300"/>
              <a:buFont typeface="Arial"/>
              <a:buNone/>
            </a:pPr>
            <a:r>
              <a:t/>
            </a:r>
            <a:endParaRPr b="1" i="0" sz="2300" u="none" cap="none" strike="noStrike">
              <a:solidFill>
                <a:schemeClr val="accent2"/>
              </a:solidFill>
              <a:latin typeface="Lato"/>
              <a:ea typeface="Lato"/>
              <a:cs typeface="Lato"/>
              <a:sym typeface="Lato"/>
            </a:endParaRPr>
          </a:p>
          <a:p>
            <a:pPr indent="-374650" lvl="0" marL="457200" marR="0" rtl="0" algn="l">
              <a:lnSpc>
                <a:spcPct val="100000"/>
              </a:lnSpc>
              <a:spcBef>
                <a:spcPts val="0"/>
              </a:spcBef>
              <a:spcAft>
                <a:spcPts val="0"/>
              </a:spcAft>
              <a:buSzPts val="2300"/>
              <a:buFont typeface="Lato"/>
              <a:buChar char="●"/>
            </a:pPr>
            <a:r>
              <a:rPr b="1" lang="en-GB" sz="2300">
                <a:latin typeface="Lato"/>
                <a:ea typeface="Lato"/>
                <a:cs typeface="Lato"/>
                <a:sym typeface="Lato"/>
              </a:rPr>
              <a:t>The cost of borrowing i.e. the </a:t>
            </a:r>
            <a:r>
              <a:rPr b="1" lang="en-GB" sz="2300">
                <a:solidFill>
                  <a:schemeClr val="accent2"/>
                </a:solidFill>
                <a:latin typeface="Lato"/>
                <a:ea typeface="Lato"/>
                <a:cs typeface="Lato"/>
                <a:sym typeface="Lato"/>
              </a:rPr>
              <a:t>interest rate </a:t>
            </a:r>
            <a:r>
              <a:rPr b="1" lang="en-GB" sz="2300">
                <a:latin typeface="Lato"/>
                <a:ea typeface="Lato"/>
                <a:cs typeface="Lato"/>
                <a:sym typeface="Lato"/>
              </a:rPr>
              <a:t>charged </a:t>
            </a:r>
            <a:endParaRPr b="1" sz="2300">
              <a:latin typeface="Lato"/>
              <a:ea typeface="Lato"/>
              <a:cs typeface="Lato"/>
              <a:sym typeface="Lato"/>
            </a:endParaRPr>
          </a:p>
          <a:p>
            <a:pPr indent="-374650" lvl="0" marL="457200" marR="0" rtl="0" algn="l">
              <a:lnSpc>
                <a:spcPct val="100000"/>
              </a:lnSpc>
              <a:spcBef>
                <a:spcPts val="0"/>
              </a:spcBef>
              <a:spcAft>
                <a:spcPts val="0"/>
              </a:spcAft>
              <a:buSzPts val="2300"/>
              <a:buFont typeface="Lato"/>
              <a:buChar char="●"/>
            </a:pPr>
            <a:r>
              <a:rPr b="1" lang="en-GB" sz="2300">
                <a:solidFill>
                  <a:schemeClr val="accent2"/>
                </a:solidFill>
                <a:latin typeface="Lato"/>
                <a:ea typeface="Lato"/>
                <a:cs typeface="Lato"/>
                <a:sym typeface="Lato"/>
              </a:rPr>
              <a:t>Other fees</a:t>
            </a:r>
            <a:r>
              <a:rPr b="1" lang="en-GB" sz="2300">
                <a:latin typeface="Lato"/>
                <a:ea typeface="Lato"/>
                <a:cs typeface="Lato"/>
                <a:sym typeface="Lato"/>
              </a:rPr>
              <a:t> such as </a:t>
            </a:r>
            <a:r>
              <a:rPr b="1" lang="en-GB" sz="2300">
                <a:latin typeface="Lato"/>
                <a:ea typeface="Lato"/>
                <a:cs typeface="Lato"/>
                <a:sym typeface="Lato"/>
              </a:rPr>
              <a:t>an </a:t>
            </a:r>
            <a:r>
              <a:rPr b="1" lang="en-GB" sz="2300">
                <a:latin typeface="Lato"/>
                <a:ea typeface="Lato"/>
                <a:cs typeface="Lato"/>
                <a:sym typeface="Lato"/>
              </a:rPr>
              <a:t>application fee</a:t>
            </a:r>
            <a:endParaRPr b="1" sz="2300">
              <a:latin typeface="Lato"/>
              <a:ea typeface="Lato"/>
              <a:cs typeface="Lato"/>
              <a:sym typeface="Lato"/>
            </a:endParaRPr>
          </a:p>
          <a:p>
            <a:pPr indent="0" lvl="0" marL="0" marR="0" rtl="0" algn="ctr">
              <a:lnSpc>
                <a:spcPct val="100000"/>
              </a:lnSpc>
              <a:spcBef>
                <a:spcPts val="0"/>
              </a:spcBef>
              <a:spcAft>
                <a:spcPts val="0"/>
              </a:spcAft>
              <a:buNone/>
            </a:pPr>
            <a:r>
              <a:t/>
            </a:r>
            <a:endParaRPr b="1" sz="2300">
              <a:latin typeface="Lato"/>
              <a:ea typeface="Lato"/>
              <a:cs typeface="Lato"/>
              <a:sym typeface="Lato"/>
            </a:endParaRPr>
          </a:p>
          <a:p>
            <a:pPr indent="0" lvl="0" marL="0" marR="0" rtl="0" algn="ctr">
              <a:lnSpc>
                <a:spcPct val="100000"/>
              </a:lnSpc>
              <a:spcBef>
                <a:spcPts val="0"/>
              </a:spcBef>
              <a:spcAft>
                <a:spcPts val="0"/>
              </a:spcAft>
              <a:buNone/>
            </a:pPr>
            <a:r>
              <a:t/>
            </a:r>
            <a:endParaRPr b="1" sz="2300">
              <a:latin typeface="Lato"/>
              <a:ea typeface="Lato"/>
              <a:cs typeface="Lato"/>
              <a:sym typeface="Lato"/>
            </a:endParaRPr>
          </a:p>
          <a:p>
            <a:pPr indent="0" lvl="0" marL="0" marR="0" rtl="0" algn="ctr">
              <a:lnSpc>
                <a:spcPct val="100000"/>
              </a:lnSpc>
              <a:spcBef>
                <a:spcPts val="0"/>
              </a:spcBef>
              <a:spcAft>
                <a:spcPts val="0"/>
              </a:spcAft>
              <a:buNone/>
            </a:pPr>
            <a:r>
              <a:rPr b="1" i="1" lang="en-GB" sz="2300" u="none" cap="none" strike="noStrike">
                <a:solidFill>
                  <a:schemeClr val="accent1"/>
                </a:solidFill>
                <a:latin typeface="Lato"/>
                <a:ea typeface="Lato"/>
                <a:cs typeface="Lato"/>
                <a:sym typeface="Lato"/>
              </a:rPr>
              <a:t>The higher the % APR, the more expensive it is to borrow</a:t>
            </a:r>
            <a:endParaRPr b="1" i="1" sz="23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None/>
            </a:pPr>
            <a:r>
              <a:t/>
            </a:r>
            <a:endParaRPr b="1" sz="600">
              <a:solidFill>
                <a:schemeClr val="accent1"/>
              </a:solidFill>
              <a:latin typeface="Lato"/>
              <a:ea typeface="Lato"/>
              <a:cs typeface="Lato"/>
              <a:sym typeface="Lato"/>
            </a:endParaRPr>
          </a:p>
          <a:p>
            <a:pPr indent="0" lvl="0" marL="0" marR="0" rtl="0" algn="ctr">
              <a:lnSpc>
                <a:spcPct val="100000"/>
              </a:lnSpc>
              <a:spcBef>
                <a:spcPts val="0"/>
              </a:spcBef>
              <a:spcAft>
                <a:spcPts val="0"/>
              </a:spcAft>
              <a:buNone/>
            </a:pPr>
            <a:r>
              <a:rPr b="1" i="1" lang="en-GB" sz="2300" u="none" cap="none" strike="noStrike">
                <a:solidFill>
                  <a:schemeClr val="accent1"/>
                </a:solidFill>
                <a:latin typeface="Lato"/>
                <a:ea typeface="Lato"/>
                <a:cs typeface="Lato"/>
                <a:sym typeface="Lato"/>
              </a:rPr>
              <a:t>The lower the % APR, the cheaper it is to borrow</a:t>
            </a:r>
            <a:endParaRPr b="1" i="1" sz="2300" u="none" cap="none" strike="noStrike">
              <a:solidFill>
                <a:schemeClr val="accent1"/>
              </a:solidFill>
              <a:latin typeface="Lato"/>
              <a:ea typeface="Lato"/>
              <a:cs typeface="Lato"/>
              <a:sym typeface="Lato"/>
            </a:endParaRPr>
          </a:p>
        </p:txBody>
      </p:sp>
      <p:sp>
        <p:nvSpPr>
          <p:cNvPr id="339" name="Google Shape;339;g24067dd8f17_0_227"/>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1e443f0f29e_0_16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17</a:t>
            </a:r>
            <a:endParaRPr>
              <a:latin typeface="Lato"/>
              <a:ea typeface="Lato"/>
              <a:cs typeface="Lato"/>
              <a:sym typeface="Lato"/>
            </a:endParaRPr>
          </a:p>
        </p:txBody>
      </p:sp>
      <p:sp>
        <p:nvSpPr>
          <p:cNvPr id="345" name="Google Shape;345;g1e443f0f29e_0_160"/>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APR (annual percentage rate)</a:t>
            </a:r>
            <a:endParaRPr b="1" i="0" sz="2900" u="none" cap="none" strike="noStrike">
              <a:solidFill>
                <a:schemeClr val="accent2"/>
              </a:solidFill>
              <a:latin typeface="Lato"/>
              <a:ea typeface="Lato"/>
              <a:cs typeface="Lato"/>
              <a:sym typeface="Lato"/>
            </a:endParaRPr>
          </a:p>
        </p:txBody>
      </p:sp>
      <p:sp>
        <p:nvSpPr>
          <p:cNvPr id="346" name="Google Shape;346;g1e443f0f29e_0_160"/>
          <p:cNvSpPr txBox="1"/>
          <p:nvPr/>
        </p:nvSpPr>
        <p:spPr>
          <a:xfrm>
            <a:off x="613925" y="1415025"/>
            <a:ext cx="6004500" cy="101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The APR is the cost of a loan (how much was borrowed plus the interest and any fees) per year.</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The higher the APR, the more expensive it is to borrow.</a:t>
            </a:r>
            <a:endParaRPr b="1" i="0" sz="1800" u="none" cap="none" strike="noStrike">
              <a:solidFill>
                <a:schemeClr val="lt1"/>
              </a:solidFill>
              <a:latin typeface="Lato"/>
              <a:ea typeface="Lato"/>
              <a:cs typeface="Lato"/>
              <a:sym typeface="Lato"/>
            </a:endParaRPr>
          </a:p>
        </p:txBody>
      </p:sp>
      <p:sp>
        <p:nvSpPr>
          <p:cNvPr id="347" name="Google Shape;347;g1e443f0f29e_0_160"/>
          <p:cNvSpPr txBox="1"/>
          <p:nvPr/>
        </p:nvSpPr>
        <p:spPr>
          <a:xfrm>
            <a:off x="613925" y="2558025"/>
            <a:ext cx="6004500" cy="17547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Example: </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If Neeta borrows </a:t>
            </a:r>
            <a:r>
              <a:rPr b="1" i="0" lang="en-GB" sz="2400" u="none" cap="none" strike="noStrike">
                <a:solidFill>
                  <a:schemeClr val="accent1"/>
                </a:solidFill>
                <a:latin typeface="Lato"/>
                <a:ea typeface="Lato"/>
                <a:cs typeface="Lato"/>
                <a:sym typeface="Lato"/>
              </a:rPr>
              <a:t>£1,000 </a:t>
            </a:r>
            <a:r>
              <a:rPr b="1" i="0" lang="en-GB" sz="1800" u="none" cap="none" strike="noStrike">
                <a:solidFill>
                  <a:schemeClr val="accent1"/>
                </a:solidFill>
                <a:latin typeface="Lato"/>
                <a:ea typeface="Lato"/>
                <a:cs typeface="Lato"/>
                <a:sym typeface="Lato"/>
              </a:rPr>
              <a:t>from the bank with 3</a:t>
            </a:r>
            <a:r>
              <a:rPr b="1" lang="en-GB" sz="1800">
                <a:solidFill>
                  <a:schemeClr val="accent1"/>
                </a:solidFill>
                <a:latin typeface="Lato"/>
                <a:ea typeface="Lato"/>
                <a:cs typeface="Lato"/>
                <a:sym typeface="Lato"/>
              </a:rPr>
              <a:t>0</a:t>
            </a:r>
            <a:r>
              <a:rPr b="1" i="0" lang="en-GB" sz="1800" u="none" cap="none" strike="noStrike">
                <a:solidFill>
                  <a:schemeClr val="accent1"/>
                </a:solidFill>
                <a:latin typeface="Lato"/>
                <a:ea typeface="Lato"/>
                <a:cs typeface="Lato"/>
                <a:sym typeface="Lato"/>
              </a:rPr>
              <a:t>% APR and paid this back over one year, she’d </a:t>
            </a:r>
            <a:r>
              <a:rPr b="1" lang="en-GB" sz="1800">
                <a:solidFill>
                  <a:schemeClr val="accent1"/>
                </a:solidFill>
                <a:latin typeface="Lato"/>
                <a:ea typeface="Lato"/>
                <a:cs typeface="Lato"/>
                <a:sym typeface="Lato"/>
              </a:rPr>
              <a:t>have to pay back </a:t>
            </a:r>
            <a:r>
              <a:rPr b="1" i="0" lang="en-GB" sz="2400" u="none" cap="none" strike="noStrike">
                <a:solidFill>
                  <a:schemeClr val="accent1"/>
                </a:solidFill>
                <a:latin typeface="Lato"/>
                <a:ea typeface="Lato"/>
                <a:cs typeface="Lato"/>
                <a:sym typeface="Lato"/>
              </a:rPr>
              <a:t>£1,3</a:t>
            </a:r>
            <a:r>
              <a:rPr b="1" lang="en-GB" sz="2400">
                <a:solidFill>
                  <a:schemeClr val="accent1"/>
                </a:solidFill>
                <a:latin typeface="Lato"/>
                <a:ea typeface="Lato"/>
                <a:cs typeface="Lato"/>
                <a:sym typeface="Lato"/>
              </a:rPr>
              <a:t>0</a:t>
            </a:r>
            <a:r>
              <a:rPr b="1" i="0" lang="en-GB" sz="2400" u="none" cap="none" strike="noStrike">
                <a:solidFill>
                  <a:schemeClr val="accent1"/>
                </a:solidFill>
                <a:latin typeface="Lato"/>
                <a:ea typeface="Lato"/>
                <a:cs typeface="Lato"/>
                <a:sym typeface="Lato"/>
              </a:rPr>
              <a:t>0</a:t>
            </a:r>
            <a:r>
              <a:rPr b="1" i="0" lang="en-GB" sz="1800" u="none" cap="none" strike="noStrike">
                <a:solidFill>
                  <a:schemeClr val="accent1"/>
                </a:solidFill>
                <a:latin typeface="Lato"/>
                <a:ea typeface="Lato"/>
                <a:cs typeface="Lato"/>
                <a:sym typeface="Lato"/>
              </a:rPr>
              <a:t> in total.</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This includes £1,000 loan + £3</a:t>
            </a:r>
            <a:r>
              <a:rPr b="1" lang="en-GB" sz="1800">
                <a:solidFill>
                  <a:schemeClr val="accent1"/>
                </a:solidFill>
                <a:latin typeface="Lato"/>
                <a:ea typeface="Lato"/>
                <a:cs typeface="Lato"/>
                <a:sym typeface="Lato"/>
              </a:rPr>
              <a:t>0</a:t>
            </a:r>
            <a:r>
              <a:rPr b="1" i="0" lang="en-GB" sz="1800" u="none" cap="none" strike="noStrike">
                <a:solidFill>
                  <a:schemeClr val="accent1"/>
                </a:solidFill>
                <a:latin typeface="Lato"/>
                <a:ea typeface="Lato"/>
                <a:cs typeface="Lato"/>
                <a:sym typeface="Lato"/>
              </a:rPr>
              <a:t>0 interest and fees </a:t>
            </a:r>
            <a:endParaRPr b="1" i="0" sz="1800" u="none" cap="none" strike="noStrike">
              <a:solidFill>
                <a:schemeClr val="accent1"/>
              </a:solidFill>
              <a:latin typeface="Lato"/>
              <a:ea typeface="Lato"/>
              <a:cs typeface="Lato"/>
              <a:sym typeface="Lato"/>
            </a:endParaRPr>
          </a:p>
        </p:txBody>
      </p:sp>
      <p:pic>
        <p:nvPicPr>
          <p:cNvPr id="348" name="Google Shape;348;g1e443f0f29e_0_160"/>
          <p:cNvPicPr preferRelativeResize="0"/>
          <p:nvPr/>
        </p:nvPicPr>
        <p:blipFill rotWithShape="1">
          <a:blip r:embed="rId3">
            <a:alphaModFix/>
          </a:blip>
          <a:srcRect b="16262" l="23602" r="20940" t="14913"/>
          <a:stretch/>
        </p:blipFill>
        <p:spPr>
          <a:xfrm>
            <a:off x="6783125" y="1491225"/>
            <a:ext cx="2123550" cy="2635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575e96a1fb_0_240"/>
          <p:cNvSpPr txBox="1"/>
          <p:nvPr>
            <p:ph idx="12" type="sldNum"/>
          </p:nvPr>
        </p:nvSpPr>
        <p:spPr>
          <a:xfrm>
            <a:off x="8595301" y="303950"/>
            <a:ext cx="4881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a:t>
            </a:r>
            <a:endParaRPr>
              <a:latin typeface="Lato"/>
              <a:ea typeface="Lato"/>
              <a:cs typeface="Lato"/>
              <a:sym typeface="Lato"/>
            </a:endParaRPr>
          </a:p>
        </p:txBody>
      </p:sp>
      <p:sp>
        <p:nvSpPr>
          <p:cNvPr id="165" name="Google Shape;165;g1575e96a1fb_0_240"/>
          <p:cNvSpPr txBox="1"/>
          <p:nvPr>
            <p:ph type="ctrTitle"/>
          </p:nvPr>
        </p:nvSpPr>
        <p:spPr>
          <a:xfrm>
            <a:off x="360375" y="303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66" name="Google Shape;166;g1575e96a1fb_0_240"/>
          <p:cNvGraphicFramePr/>
          <p:nvPr/>
        </p:nvGraphicFramePr>
        <p:xfrm>
          <a:off x="871975" y="1721850"/>
          <a:ext cx="3000000" cy="3000000"/>
        </p:xfrm>
        <a:graphic>
          <a:graphicData uri="http://schemas.openxmlformats.org/drawingml/2006/table">
            <a:tbl>
              <a:tblPr>
                <a:noFill/>
                <a:tableStyleId>{0423BD88-3487-46C7-A1B3-96787F25BC6F}</a:tableStyleId>
              </a:tblPr>
              <a:tblGrid>
                <a:gridCol w="1206500"/>
                <a:gridCol w="1206500"/>
                <a:gridCol w="1206500"/>
                <a:gridCol w="1206500"/>
                <a:gridCol w="1206500"/>
                <a:gridCol w="1206500"/>
              </a:tblGrid>
              <a:tr h="3844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r>
              <a:tr h="904850">
                <a:tc>
                  <a:txBody>
                    <a:bodyPr/>
                    <a:lstStyle/>
                    <a:p>
                      <a:pPr indent="0" lvl="0" marL="0" marR="0" rtl="0" algn="l">
                        <a:lnSpc>
                          <a:spcPct val="100000"/>
                        </a:lnSpc>
                        <a:spcBef>
                          <a:spcPts val="0"/>
                        </a:spcBef>
                        <a:spcAft>
                          <a:spcPts val="0"/>
                        </a:spcAft>
                        <a:buClr>
                          <a:srgbClr val="000000"/>
                        </a:buClr>
                        <a:buSzPts val="1400"/>
                        <a:buFont typeface="Arial"/>
                        <a:buNone/>
                      </a:pPr>
                      <a:r>
                        <a:rPr b="1" lang="en-GB">
                          <a:solidFill>
                            <a:schemeClr val="dk1"/>
                          </a:solidFill>
                          <a:latin typeface="Lato"/>
                          <a:ea typeface="Lato"/>
                          <a:cs typeface="Lato"/>
                          <a:sym typeface="Lato"/>
                        </a:rPr>
                        <a:t>The economy </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a:t>Mortgages </a:t>
                      </a:r>
                      <a:endParaRPr b="1" sz="1400" u="none" cap="none" strike="noStrike"/>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a:solidFill>
                            <a:schemeClr val="accent2"/>
                          </a:solidFill>
                        </a:rPr>
                        <a:t>C</a:t>
                      </a:r>
                      <a:r>
                        <a:rPr b="1" lang="en-GB" sz="1400" u="none" cap="none" strike="noStrike">
                          <a:solidFill>
                            <a:schemeClr val="accent2"/>
                          </a:solidFill>
                        </a:rPr>
                        <a:t>redit </a:t>
                      </a:r>
                      <a:r>
                        <a:rPr b="1" lang="en-GB">
                          <a:solidFill>
                            <a:schemeClr val="accent2"/>
                          </a:solidFill>
                        </a:rPr>
                        <a:t>c</a:t>
                      </a:r>
                      <a:r>
                        <a:rPr b="1" lang="en-GB" sz="1400" u="none" cap="none" strike="noStrike">
                          <a:solidFill>
                            <a:schemeClr val="accent2"/>
                          </a:solidFill>
                        </a:rPr>
                        <a:t>ards </a:t>
                      </a:r>
                      <a:endParaRPr b="1" sz="1400" u="none" cap="none" strike="noStrike">
                        <a:solidFill>
                          <a:schemeClr val="accent2"/>
                        </a:solidFill>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a:t>Pensions </a:t>
                      </a:r>
                      <a:endParaRPr b="1" sz="1400" u="none" cap="none" strike="noStrike"/>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a:t>ISAs </a:t>
                      </a:r>
                      <a:endParaRPr b="1" sz="1400" u="none" cap="none" strike="noStrike"/>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a:solidFill>
                            <a:srgbClr val="262A33"/>
                          </a:solidFill>
                          <a:latin typeface="Lato"/>
                          <a:ea typeface="Lato"/>
                          <a:cs typeface="Lato"/>
                          <a:sym typeface="Lato"/>
                        </a:rPr>
                        <a:t>Decision making</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420c7e3ec3_0_16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18</a:t>
            </a:r>
            <a:endParaRPr>
              <a:solidFill>
                <a:srgbClr val="262A33"/>
              </a:solidFill>
              <a:latin typeface="Lato"/>
              <a:ea typeface="Lato"/>
              <a:cs typeface="Lato"/>
              <a:sym typeface="Lato"/>
            </a:endParaRPr>
          </a:p>
        </p:txBody>
      </p:sp>
      <p:sp>
        <p:nvSpPr>
          <p:cNvPr id="354" name="Google Shape;354;g2420c7e3ec3_0_169"/>
          <p:cNvSpPr txBox="1"/>
          <p:nvPr>
            <p:ph type="ctrTitle"/>
          </p:nvPr>
        </p:nvSpPr>
        <p:spPr>
          <a:xfrm>
            <a:off x="969977" y="22576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a:t>
            </a:r>
            <a:r>
              <a:rPr b="1" lang="en-GB" sz="2900">
                <a:solidFill>
                  <a:schemeClr val="accent2"/>
                </a:solidFill>
                <a:latin typeface="Lato"/>
                <a:ea typeface="Lato"/>
                <a:cs typeface="Lato"/>
                <a:sym typeface="Lato"/>
                <a:extLst>
                  <a:ext uri="http://customooxmlschemas.google.com/">
                    <go:slidesCustomData xmlns:go="http://customooxmlschemas.google.com/" textRoundtripDataId="10"/>
                  </a:ext>
                </a:extLst>
              </a:rPr>
              <a:t>pay-</a:t>
            </a:r>
            <a:r>
              <a:rPr b="1" lang="en-GB" sz="2900">
                <a:solidFill>
                  <a:schemeClr val="accent2"/>
                </a:solidFill>
                <a:latin typeface="Lato"/>
                <a:ea typeface="Lato"/>
                <a:cs typeface="Lato"/>
                <a:sym typeface="Lato"/>
              </a:rPr>
              <a:t>back options | Case study</a:t>
            </a:r>
            <a:endParaRPr b="1" i="0" sz="2900" u="none" cap="none" strike="noStrike">
              <a:solidFill>
                <a:schemeClr val="accent2"/>
              </a:solidFill>
              <a:latin typeface="Lato"/>
              <a:ea typeface="Lato"/>
              <a:cs typeface="Lato"/>
              <a:sym typeface="Lato"/>
            </a:endParaRPr>
          </a:p>
        </p:txBody>
      </p:sp>
      <p:sp>
        <p:nvSpPr>
          <p:cNvPr id="355" name="Google Shape;355;g2420c7e3ec3_0_169"/>
          <p:cNvSpPr txBox="1"/>
          <p:nvPr/>
        </p:nvSpPr>
        <p:spPr>
          <a:xfrm>
            <a:off x="131775" y="1116650"/>
            <a:ext cx="8830800" cy="1519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lang="en-GB">
                <a:solidFill>
                  <a:srgbClr val="0543B3"/>
                </a:solidFill>
                <a:latin typeface="Lato"/>
                <a:ea typeface="Lato"/>
                <a:cs typeface="Lato"/>
                <a:sym typeface="Lato"/>
              </a:rPr>
              <a:t>Lucy </a:t>
            </a:r>
            <a:r>
              <a:rPr lang="en-GB">
                <a:solidFill>
                  <a:srgbClr val="0543B3"/>
                </a:solidFill>
                <a:latin typeface="Lato"/>
                <a:ea typeface="Lato"/>
                <a:cs typeface="Lato"/>
                <a:sym typeface="Lato"/>
              </a:rPr>
              <a:t>has £1,000 credit on her credit card. This means she owes the bank £1,000. She has an </a:t>
            </a:r>
            <a:r>
              <a:rPr lang="en-GB">
                <a:solidFill>
                  <a:srgbClr val="0543B3"/>
                </a:solidFill>
                <a:latin typeface="Lato"/>
                <a:ea typeface="Lato"/>
                <a:cs typeface="Lato"/>
                <a:sym typeface="Lato"/>
              </a:rPr>
              <a:t>APR</a:t>
            </a:r>
            <a:r>
              <a:rPr lang="en-GB">
                <a:solidFill>
                  <a:srgbClr val="0543B3"/>
                </a:solidFill>
                <a:latin typeface="Lato"/>
                <a:ea typeface="Lato"/>
                <a:cs typeface="Lato"/>
                <a:sym typeface="Lato"/>
              </a:rPr>
              <a:t> (annual percentage rate) of 30% and has to pay a minimum of £50 back per month. Here are 3 different ways she can pay off her credit.</a:t>
            </a:r>
            <a:endParaRPr>
              <a:solidFill>
                <a:srgbClr val="0543B3"/>
              </a:solidFill>
              <a:latin typeface="Lato"/>
              <a:ea typeface="Lato"/>
              <a:cs typeface="Lato"/>
              <a:sym typeface="Lato"/>
            </a:endParaRPr>
          </a:p>
          <a:p>
            <a:pPr indent="0" lvl="0" marL="0" marR="0" rtl="0" algn="l">
              <a:lnSpc>
                <a:spcPct val="115000"/>
              </a:lnSpc>
              <a:spcBef>
                <a:spcPts val="1000"/>
              </a:spcBef>
              <a:spcAft>
                <a:spcPts val="1000"/>
              </a:spcAft>
              <a:buNone/>
            </a:pPr>
            <a:r>
              <a:rPr b="1" lang="en-GB">
                <a:solidFill>
                  <a:schemeClr val="accent1"/>
                </a:solidFill>
                <a:latin typeface="Lato"/>
                <a:ea typeface="Lato"/>
                <a:cs typeface="Lato"/>
                <a:sym typeface="Lato"/>
              </a:rPr>
              <a:t>What do you notice about these options</a:t>
            </a:r>
            <a:r>
              <a:rPr b="1" lang="en-GB">
                <a:solidFill>
                  <a:schemeClr val="accent1"/>
                </a:solidFill>
                <a:latin typeface="Lato"/>
                <a:ea typeface="Lato"/>
                <a:cs typeface="Lato"/>
                <a:sym typeface="Lato"/>
              </a:rPr>
              <a:t>? Which might be best for Lucy and why? Use the numbers in the tables to support your responses.</a:t>
            </a:r>
            <a:endParaRPr b="1" i="0" u="none" cap="none" strike="noStrike">
              <a:solidFill>
                <a:schemeClr val="accent1"/>
              </a:solidFill>
              <a:latin typeface="Lato"/>
              <a:ea typeface="Lato"/>
              <a:cs typeface="Lato"/>
              <a:sym typeface="Lato"/>
            </a:endParaRPr>
          </a:p>
        </p:txBody>
      </p:sp>
      <p:graphicFrame>
        <p:nvGraphicFramePr>
          <p:cNvPr id="356" name="Google Shape;356;g2420c7e3ec3_0_169"/>
          <p:cNvGraphicFramePr/>
          <p:nvPr/>
        </p:nvGraphicFramePr>
        <p:xfrm>
          <a:off x="207975" y="2730000"/>
          <a:ext cx="3000000" cy="3000000"/>
        </p:xfrm>
        <a:graphic>
          <a:graphicData uri="http://schemas.openxmlformats.org/drawingml/2006/table">
            <a:tbl>
              <a:tblPr>
                <a:noFill/>
                <a:tableStyleId>{A0E97EF0-AF88-4D05-8319-717F8DCDC041}</a:tableStyleId>
              </a:tblPr>
              <a:tblGrid>
                <a:gridCol w="1617500"/>
                <a:gridCol w="1062925"/>
              </a:tblGrid>
              <a:tr h="609575">
                <a:tc gridSpan="2">
                  <a:txBody>
                    <a:bodyPr/>
                    <a:lstStyle/>
                    <a:p>
                      <a:pPr indent="0" lvl="0" marL="0" rtl="0" algn="l">
                        <a:spcBef>
                          <a:spcPts val="0"/>
                        </a:spcBef>
                        <a:spcAft>
                          <a:spcPts val="0"/>
                        </a:spcAft>
                        <a:buNone/>
                      </a:pPr>
                      <a:r>
                        <a:rPr b="1" lang="en-GB">
                          <a:latin typeface="Lato"/>
                          <a:ea typeface="Lato"/>
                          <a:cs typeface="Lato"/>
                          <a:sym typeface="Lato"/>
                          <a:extLst>
                            <a:ext uri="http://customooxmlschemas.google.com/">
                              <go:slidesCustomData xmlns:go="http://customooxmlschemas.google.com/" textRoundtripDataId="11"/>
                            </a:ext>
                          </a:extLst>
                        </a:rPr>
                        <a:t>Option 1: </a:t>
                      </a:r>
                      <a:endParaRPr b="1">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Pay back in full</a:t>
                      </a:r>
                      <a:endParaRPr b="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822925">
                <a:tc>
                  <a:txBody>
                    <a:bodyPr/>
                    <a:lstStyle/>
                    <a:p>
                      <a:pPr indent="0" lvl="0" marL="0" rtl="0" algn="l">
                        <a:spcBef>
                          <a:spcPts val="0"/>
                        </a:spcBef>
                        <a:spcAft>
                          <a:spcPts val="0"/>
                        </a:spcAft>
                        <a:buNone/>
                      </a:pPr>
                      <a:r>
                        <a:rPr i="1" lang="en-GB">
                          <a:latin typeface="Lato"/>
                          <a:ea typeface="Lato"/>
                          <a:cs typeface="Lato"/>
                          <a:sym typeface="Lato"/>
                        </a:rPr>
                        <a:t>Pays the full amount</a:t>
                      </a:r>
                      <a:endParaRPr i="1">
                        <a:latin typeface="Lato"/>
                        <a:ea typeface="Lato"/>
                        <a:cs typeface="Lato"/>
                        <a:sym typeface="Lato"/>
                      </a:endParaRPr>
                    </a:p>
                    <a:p>
                      <a:pPr indent="0" lvl="0" marL="0" rtl="0" algn="l">
                        <a:spcBef>
                          <a:spcPts val="0"/>
                        </a:spcBef>
                        <a:spcAft>
                          <a:spcPts val="0"/>
                        </a:spcAft>
                        <a:buNone/>
                      </a:pPr>
                      <a:r>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Pay £1,000</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i="1" lang="en-GB">
                          <a:latin typeface="Lato"/>
                          <a:ea typeface="Lato"/>
                          <a:cs typeface="Lato"/>
                          <a:sym typeface="Lato"/>
                        </a:rPr>
                        <a:t>Interest charged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None</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i="1" lang="en-GB">
                          <a:latin typeface="Lato"/>
                          <a:ea typeface="Lato"/>
                          <a:cs typeface="Lato"/>
                          <a:sym typeface="Lato"/>
                        </a:rPr>
                        <a:t>Time to pay back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0</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357" name="Google Shape;357;g2420c7e3ec3_0_169"/>
          <p:cNvGraphicFramePr/>
          <p:nvPr/>
        </p:nvGraphicFramePr>
        <p:xfrm>
          <a:off x="3057650" y="2730000"/>
          <a:ext cx="3000000" cy="3000000"/>
        </p:xfrm>
        <a:graphic>
          <a:graphicData uri="http://schemas.openxmlformats.org/drawingml/2006/table">
            <a:tbl>
              <a:tblPr>
                <a:noFill/>
                <a:tableStyleId>{A0E97EF0-AF88-4D05-8319-717F8DCDC041}</a:tableStyleId>
              </a:tblPr>
              <a:tblGrid>
                <a:gridCol w="1705750"/>
                <a:gridCol w="1120900"/>
              </a:tblGrid>
              <a:tr h="381000">
                <a:tc gridSpan="2">
                  <a:txBody>
                    <a:bodyPr/>
                    <a:lstStyle/>
                    <a:p>
                      <a:pPr indent="0" lvl="0" marL="0" rtl="0" algn="l">
                        <a:spcBef>
                          <a:spcPts val="0"/>
                        </a:spcBef>
                        <a:spcAft>
                          <a:spcPts val="0"/>
                        </a:spcAft>
                        <a:buNone/>
                      </a:pPr>
                      <a:r>
                        <a:rPr b="1" lang="en-GB">
                          <a:latin typeface="Lato"/>
                          <a:ea typeface="Lato"/>
                          <a:cs typeface="Lato"/>
                          <a:sym typeface="Lato"/>
                        </a:rPr>
                        <a:t>Option 2: </a:t>
                      </a:r>
                      <a:endParaRPr b="1">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Pay the minimum amount</a:t>
                      </a:r>
                      <a:endParaRPr b="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i="1" lang="en-GB">
                          <a:latin typeface="Lato"/>
                          <a:ea typeface="Lato"/>
                          <a:cs typeface="Lato"/>
                          <a:sym typeface="Lato"/>
                        </a:rPr>
                        <a:t>Pays the minimum monthly amount</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Pay £50 per month</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i="1" lang="en-GB">
                          <a:latin typeface="Lato"/>
                          <a:ea typeface="Lato"/>
                          <a:cs typeface="Lato"/>
                          <a:sym typeface="Lato"/>
                        </a:rPr>
                        <a:t>Interest charged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£335</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i="1" lang="en-GB">
                          <a:latin typeface="Lato"/>
                          <a:ea typeface="Lato"/>
                          <a:cs typeface="Lato"/>
                          <a:sym typeface="Lato"/>
                        </a:rPr>
                        <a:t>Time to pay back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2 years, 3 months</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358" name="Google Shape;358;g2420c7e3ec3_0_169"/>
          <p:cNvGraphicFramePr/>
          <p:nvPr/>
        </p:nvGraphicFramePr>
        <p:xfrm>
          <a:off x="6059725" y="2730000"/>
          <a:ext cx="3000000" cy="3000000"/>
        </p:xfrm>
        <a:graphic>
          <a:graphicData uri="http://schemas.openxmlformats.org/drawingml/2006/table">
            <a:tbl>
              <a:tblPr>
                <a:noFill/>
                <a:tableStyleId>{A0E97EF0-AF88-4D05-8319-717F8DCDC041}</a:tableStyleId>
              </a:tblPr>
              <a:tblGrid>
                <a:gridCol w="1751725"/>
                <a:gridCol w="1151125"/>
              </a:tblGrid>
              <a:tr h="609575">
                <a:tc gridSpan="2">
                  <a:txBody>
                    <a:bodyPr/>
                    <a:lstStyle/>
                    <a:p>
                      <a:pPr indent="0" lvl="0" marL="0" rtl="0" algn="l">
                        <a:spcBef>
                          <a:spcPts val="0"/>
                        </a:spcBef>
                        <a:spcAft>
                          <a:spcPts val="0"/>
                        </a:spcAft>
                        <a:buNone/>
                      </a:pPr>
                      <a:r>
                        <a:rPr b="1" lang="en-GB" sz="1300">
                          <a:latin typeface="Lato"/>
                          <a:ea typeface="Lato"/>
                          <a:cs typeface="Lato"/>
                          <a:sym typeface="Lato"/>
                        </a:rPr>
                        <a:t>Option 3: </a:t>
                      </a:r>
                      <a:endParaRPr b="1" sz="1300">
                        <a:latin typeface="Lato"/>
                        <a:ea typeface="Lato"/>
                        <a:cs typeface="Lato"/>
                        <a:sym typeface="Lato"/>
                      </a:endParaRPr>
                    </a:p>
                    <a:p>
                      <a:pPr indent="0" lvl="0" marL="0" rtl="0" algn="l">
                        <a:spcBef>
                          <a:spcPts val="0"/>
                        </a:spcBef>
                        <a:spcAft>
                          <a:spcPts val="0"/>
                        </a:spcAft>
                        <a:buNone/>
                      </a:pPr>
                      <a:r>
                        <a:rPr b="1" lang="en-GB" sz="1300">
                          <a:latin typeface="Lato"/>
                          <a:ea typeface="Lato"/>
                          <a:cs typeface="Lato"/>
                          <a:sym typeface="Lato"/>
                        </a:rPr>
                        <a:t>Pay more than minimum amount</a:t>
                      </a:r>
                      <a:endParaRPr b="1" sz="1300">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hMerge="1"/>
              </a:tr>
              <a:tr h="822925">
                <a:tc>
                  <a:txBody>
                    <a:bodyPr/>
                    <a:lstStyle/>
                    <a:p>
                      <a:pPr indent="0" lvl="0" marL="0" rtl="0" algn="l">
                        <a:spcBef>
                          <a:spcPts val="0"/>
                        </a:spcBef>
                        <a:spcAft>
                          <a:spcPts val="0"/>
                        </a:spcAft>
                        <a:buNone/>
                      </a:pPr>
                      <a:r>
                        <a:rPr i="1" lang="en-GB">
                          <a:latin typeface="Lato"/>
                          <a:ea typeface="Lato"/>
                          <a:cs typeface="Lato"/>
                          <a:sym typeface="Lato"/>
                        </a:rPr>
                        <a:t>Pays more than the minimum per month</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latin typeface="Lato"/>
                          <a:ea typeface="Lato"/>
                          <a:cs typeface="Lato"/>
                          <a:sym typeface="Lato"/>
                        </a:rPr>
                        <a:t>£200 per month</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i="1" lang="en-GB">
                          <a:latin typeface="Lato"/>
                          <a:ea typeface="Lato"/>
                          <a:cs typeface="Lato"/>
                          <a:sym typeface="Lato"/>
                        </a:rPr>
                        <a:t>Interest charged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latin typeface="Lato"/>
                          <a:ea typeface="Lato"/>
                          <a:cs typeface="Lato"/>
                          <a:sym typeface="Lato"/>
                        </a:rPr>
                        <a:t>£72</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i="1" lang="en-GB">
                          <a:latin typeface="Lato"/>
                          <a:ea typeface="Lato"/>
                          <a:cs typeface="Lato"/>
                          <a:sym typeface="Lato"/>
                        </a:rPr>
                        <a:t>Time to pay back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latin typeface="Lato"/>
                          <a:ea typeface="Lato"/>
                          <a:cs typeface="Lato"/>
                          <a:sym typeface="Lato"/>
                        </a:rPr>
                        <a:t>6 months</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bl>
          </a:graphicData>
        </a:graphic>
      </p:graphicFrame>
      <p:pic>
        <p:nvPicPr>
          <p:cNvPr id="359" name="Google Shape;359;g2420c7e3ec3_0_169"/>
          <p:cNvPicPr preferRelativeResize="0"/>
          <p:nvPr/>
        </p:nvPicPr>
        <p:blipFill rotWithShape="1">
          <a:blip r:embed="rId3">
            <a:alphaModFix/>
          </a:blip>
          <a:srcRect b="0" l="0" r="0" t="0"/>
          <a:stretch/>
        </p:blipFill>
        <p:spPr>
          <a:xfrm>
            <a:off x="2512421" y="2750917"/>
            <a:ext cx="273100" cy="273100"/>
          </a:xfrm>
          <a:prstGeom prst="rect">
            <a:avLst/>
          </a:prstGeom>
          <a:noFill/>
          <a:ln>
            <a:noFill/>
          </a:ln>
        </p:spPr>
      </p:pic>
      <p:pic>
        <p:nvPicPr>
          <p:cNvPr id="360" name="Google Shape;360;g2420c7e3ec3_0_169"/>
          <p:cNvPicPr preferRelativeResize="0"/>
          <p:nvPr/>
        </p:nvPicPr>
        <p:blipFill rotWithShape="1">
          <a:blip r:embed="rId3">
            <a:alphaModFix/>
          </a:blip>
          <a:srcRect b="0" l="0" r="0" t="0"/>
          <a:stretch/>
        </p:blipFill>
        <p:spPr>
          <a:xfrm>
            <a:off x="5513021" y="2750917"/>
            <a:ext cx="273100" cy="273100"/>
          </a:xfrm>
          <a:prstGeom prst="rect">
            <a:avLst/>
          </a:prstGeom>
          <a:noFill/>
          <a:ln>
            <a:noFill/>
          </a:ln>
        </p:spPr>
      </p:pic>
      <p:pic>
        <p:nvPicPr>
          <p:cNvPr id="361" name="Google Shape;361;g2420c7e3ec3_0_169"/>
          <p:cNvPicPr preferRelativeResize="0"/>
          <p:nvPr/>
        </p:nvPicPr>
        <p:blipFill rotWithShape="1">
          <a:blip r:embed="rId3">
            <a:alphaModFix/>
          </a:blip>
          <a:srcRect b="0" l="0" r="0" t="0"/>
          <a:stretch/>
        </p:blipFill>
        <p:spPr>
          <a:xfrm>
            <a:off x="8589821" y="2751642"/>
            <a:ext cx="273100" cy="273100"/>
          </a:xfrm>
          <a:prstGeom prst="rect">
            <a:avLst/>
          </a:prstGeom>
          <a:noFill/>
          <a:ln>
            <a:noFill/>
          </a:ln>
        </p:spPr>
      </p:pic>
      <p:sp>
        <p:nvSpPr>
          <p:cNvPr id="362" name="Google Shape;362;g2420c7e3ec3_0_169"/>
          <p:cNvSpPr txBox="1"/>
          <p:nvPr>
            <p:ph idx="2" type="ctrTitle"/>
          </p:nvPr>
        </p:nvSpPr>
        <p:spPr>
          <a:xfrm>
            <a:off x="156600" y="1176050"/>
            <a:ext cx="8830800" cy="1401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The longer it takes to pay back credit (borrowed money), the more interest a customer will </a:t>
            </a:r>
            <a:r>
              <a:rPr b="1" lang="en-GB" sz="2900">
                <a:solidFill>
                  <a:schemeClr val="lt1"/>
                </a:solidFill>
                <a:latin typeface="Lato"/>
                <a:ea typeface="Lato"/>
                <a:cs typeface="Lato"/>
                <a:sym typeface="Lato"/>
                <a:extLst>
                  <a:ext uri="http://customooxmlschemas.google.com/">
                    <go:slidesCustomData xmlns:go="http://customooxmlschemas.google.com/" textRoundtripDataId="12"/>
                  </a:ext>
                </a:extLst>
              </a:rPr>
              <a:t>pay</a:t>
            </a:r>
            <a:endParaRPr b="1" i="0" sz="2900" u="none" cap="none" strike="noStrike">
              <a:solidFill>
                <a:schemeClr val="lt1"/>
              </a:solidFill>
              <a:latin typeface="Lato"/>
              <a:ea typeface="Lato"/>
              <a:cs typeface="Lato"/>
              <a:sym typeface="Lato"/>
            </a:endParaRPr>
          </a:p>
        </p:txBody>
      </p:sp>
      <p:pic>
        <p:nvPicPr>
          <p:cNvPr id="363" name="Google Shape;363;g2420c7e3ec3_0_169"/>
          <p:cNvPicPr preferRelativeResize="0"/>
          <p:nvPr/>
        </p:nvPicPr>
        <p:blipFill rotWithShape="1">
          <a:blip r:embed="rId4">
            <a:alphaModFix/>
          </a:blip>
          <a:srcRect b="0" l="0" r="0" t="0"/>
          <a:stretch/>
        </p:blipFill>
        <p:spPr>
          <a:xfrm>
            <a:off x="220199" y="94988"/>
            <a:ext cx="690376" cy="690376"/>
          </a:xfrm>
          <a:prstGeom prst="rect">
            <a:avLst/>
          </a:prstGeom>
          <a:noFill/>
          <a:ln>
            <a:noFill/>
          </a:ln>
        </p:spPr>
      </p:pic>
      <p:sp>
        <p:nvSpPr>
          <p:cNvPr id="364" name="Google Shape;364;g2420c7e3ec3_0_169"/>
          <p:cNvSpPr txBox="1"/>
          <p:nvPr/>
        </p:nvSpPr>
        <p:spPr>
          <a:xfrm>
            <a:off x="200350" y="4863825"/>
            <a:ext cx="6687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accent2"/>
                </a:solidFill>
                <a:latin typeface="Lato"/>
                <a:ea typeface="Lato"/>
                <a:cs typeface="Lato"/>
                <a:sym typeface="Lato"/>
              </a:rPr>
              <a:t>Credit card calculator used: https://www.moneysupermarket.com/credit-cards/calculator/</a:t>
            </a:r>
            <a:endParaRPr b="1" sz="9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420c7e3ec3_0_182"/>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19</a:t>
            </a:r>
            <a:endParaRPr>
              <a:latin typeface="Lato"/>
              <a:ea typeface="Lato"/>
              <a:cs typeface="Lato"/>
              <a:sym typeface="Lato"/>
            </a:endParaRPr>
          </a:p>
        </p:txBody>
      </p:sp>
      <p:sp>
        <p:nvSpPr>
          <p:cNvPr id="370" name="Google Shape;370;g2420c7e3ec3_0_182"/>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payback options</a:t>
            </a:r>
            <a:endParaRPr b="1" i="0" sz="2900" u="none" cap="none" strike="noStrike">
              <a:solidFill>
                <a:schemeClr val="accent2"/>
              </a:solidFill>
              <a:latin typeface="Lato"/>
              <a:ea typeface="Lato"/>
              <a:cs typeface="Lato"/>
              <a:sym typeface="Lato"/>
            </a:endParaRPr>
          </a:p>
        </p:txBody>
      </p:sp>
      <p:sp>
        <p:nvSpPr>
          <p:cNvPr id="371" name="Google Shape;371;g2420c7e3ec3_0_182"/>
          <p:cNvSpPr txBox="1"/>
          <p:nvPr/>
        </p:nvSpPr>
        <p:spPr>
          <a:xfrm>
            <a:off x="224675" y="1117775"/>
            <a:ext cx="3681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What have we learnt?</a:t>
            </a:r>
            <a:endParaRPr b="1" sz="1800">
              <a:latin typeface="Lato"/>
              <a:ea typeface="Lato"/>
              <a:cs typeface="Lato"/>
              <a:sym typeface="Lato"/>
            </a:endParaRPr>
          </a:p>
        </p:txBody>
      </p:sp>
      <p:grpSp>
        <p:nvGrpSpPr>
          <p:cNvPr id="372" name="Google Shape;372;g2420c7e3ec3_0_182"/>
          <p:cNvGrpSpPr/>
          <p:nvPr/>
        </p:nvGrpSpPr>
        <p:grpSpPr>
          <a:xfrm>
            <a:off x="106748" y="1440499"/>
            <a:ext cx="6214012" cy="1016016"/>
            <a:chOff x="129289" y="1745350"/>
            <a:chExt cx="8765711" cy="865800"/>
          </a:xfrm>
        </p:grpSpPr>
        <p:sp>
          <p:nvSpPr>
            <p:cNvPr id="373" name="Google Shape;373;g2420c7e3ec3_0_182"/>
            <p:cNvSpPr txBox="1"/>
            <p:nvPr/>
          </p:nvSpPr>
          <p:spPr>
            <a:xfrm>
              <a:off x="524400" y="1745350"/>
              <a:ext cx="8370600" cy="86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When </a:t>
              </a:r>
              <a:r>
                <a:rPr lang="en-GB" sz="1800">
                  <a:latin typeface="Lato"/>
                  <a:ea typeface="Lato"/>
                  <a:cs typeface="Lato"/>
                  <a:sym typeface="Lato"/>
                </a:rPr>
                <a:t>Lucy</a:t>
              </a:r>
              <a:r>
                <a:rPr lang="en-GB" sz="1800">
                  <a:latin typeface="Lato"/>
                  <a:ea typeface="Lato"/>
                  <a:cs typeface="Lato"/>
                  <a:sym typeface="Lato"/>
                </a:rPr>
                <a:t> pays more</a:t>
              </a:r>
              <a:r>
                <a:rPr lang="en-GB" sz="1800">
                  <a:latin typeface="Lato"/>
                  <a:ea typeface="Lato"/>
                  <a:cs typeface="Lato"/>
                  <a:sym typeface="Lato"/>
                </a:rPr>
                <a:t> money back per month there is a decrease in the amount of interest charged and it takes less time for her to pay the borrowed money back</a:t>
              </a:r>
              <a:endParaRPr sz="1800">
                <a:latin typeface="Lato"/>
                <a:ea typeface="Lato"/>
                <a:cs typeface="Lato"/>
                <a:sym typeface="Lato"/>
              </a:endParaRPr>
            </a:p>
          </p:txBody>
        </p:sp>
        <p:pic>
          <p:nvPicPr>
            <p:cNvPr id="374" name="Google Shape;374;g2420c7e3ec3_0_182"/>
            <p:cNvPicPr preferRelativeResize="0"/>
            <p:nvPr/>
          </p:nvPicPr>
          <p:blipFill rotWithShape="1">
            <a:blip r:embed="rId3">
              <a:alphaModFix/>
            </a:blip>
            <a:srcRect b="0" l="0" r="0" t="0"/>
            <a:stretch/>
          </p:blipFill>
          <p:spPr>
            <a:xfrm>
              <a:off x="129289" y="1897719"/>
              <a:ext cx="377168" cy="273115"/>
            </a:xfrm>
            <a:prstGeom prst="rect">
              <a:avLst/>
            </a:prstGeom>
            <a:noFill/>
            <a:ln>
              <a:noFill/>
            </a:ln>
          </p:spPr>
        </p:pic>
      </p:grpSp>
      <p:grpSp>
        <p:nvGrpSpPr>
          <p:cNvPr id="375" name="Google Shape;375;g2420c7e3ec3_0_182"/>
          <p:cNvGrpSpPr/>
          <p:nvPr/>
        </p:nvGrpSpPr>
        <p:grpSpPr>
          <a:xfrm>
            <a:off x="106747" y="2412832"/>
            <a:ext cx="6001644" cy="1016016"/>
            <a:chOff x="129289" y="2573925"/>
            <a:chExt cx="8466136" cy="865800"/>
          </a:xfrm>
        </p:grpSpPr>
        <p:pic>
          <p:nvPicPr>
            <p:cNvPr id="376" name="Google Shape;376;g2420c7e3ec3_0_182"/>
            <p:cNvPicPr preferRelativeResize="0"/>
            <p:nvPr/>
          </p:nvPicPr>
          <p:blipFill rotWithShape="1">
            <a:blip r:embed="rId3">
              <a:alphaModFix/>
            </a:blip>
            <a:srcRect b="0" l="0" r="0" t="0"/>
            <a:stretch/>
          </p:blipFill>
          <p:spPr>
            <a:xfrm>
              <a:off x="129289" y="2735917"/>
              <a:ext cx="377168" cy="273115"/>
            </a:xfrm>
            <a:prstGeom prst="rect">
              <a:avLst/>
            </a:prstGeom>
            <a:noFill/>
            <a:ln>
              <a:noFill/>
            </a:ln>
          </p:spPr>
        </p:pic>
        <p:sp>
          <p:nvSpPr>
            <p:cNvPr id="377" name="Google Shape;377;g2420c7e3ec3_0_182"/>
            <p:cNvSpPr txBox="1"/>
            <p:nvPr/>
          </p:nvSpPr>
          <p:spPr>
            <a:xfrm>
              <a:off x="565325" y="2573925"/>
              <a:ext cx="8030100" cy="86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If Lucy pays back the borrowed money immediately, no interest is charged! This is the best option but not always feasible or realistic</a:t>
              </a:r>
              <a:endParaRPr/>
            </a:p>
          </p:txBody>
        </p:sp>
      </p:grpSp>
      <p:grpSp>
        <p:nvGrpSpPr>
          <p:cNvPr id="378" name="Google Shape;378;g2420c7e3ec3_0_182"/>
          <p:cNvGrpSpPr/>
          <p:nvPr/>
        </p:nvGrpSpPr>
        <p:grpSpPr>
          <a:xfrm>
            <a:off x="106746" y="3385161"/>
            <a:ext cx="6142125" cy="738953"/>
            <a:chOff x="129290" y="3402500"/>
            <a:chExt cx="8389735" cy="629700"/>
          </a:xfrm>
        </p:grpSpPr>
        <p:pic>
          <p:nvPicPr>
            <p:cNvPr id="379" name="Google Shape;379;g2420c7e3ec3_0_182"/>
            <p:cNvPicPr preferRelativeResize="0"/>
            <p:nvPr/>
          </p:nvPicPr>
          <p:blipFill rotWithShape="1">
            <a:blip r:embed="rId3">
              <a:alphaModFix/>
            </a:blip>
            <a:srcRect b="0" l="0" r="0" t="0"/>
            <a:stretch/>
          </p:blipFill>
          <p:spPr>
            <a:xfrm>
              <a:off x="129290" y="3574114"/>
              <a:ext cx="377168" cy="273115"/>
            </a:xfrm>
            <a:prstGeom prst="rect">
              <a:avLst/>
            </a:prstGeom>
            <a:noFill/>
            <a:ln>
              <a:noFill/>
            </a:ln>
          </p:spPr>
        </p:pic>
        <p:sp>
          <p:nvSpPr>
            <p:cNvPr id="380" name="Google Shape;380;g2420c7e3ec3_0_182"/>
            <p:cNvSpPr txBox="1"/>
            <p:nvPr/>
          </p:nvSpPr>
          <p:spPr>
            <a:xfrm>
              <a:off x="551925" y="3402500"/>
              <a:ext cx="7967100" cy="62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Lucy should pay back the minimum repayment or she might have to pay fees and her credit score may go down</a:t>
              </a:r>
              <a:r>
                <a:rPr lang="en-GB" sz="1800">
                  <a:latin typeface="Lato"/>
                  <a:ea typeface="Lato"/>
                  <a:cs typeface="Lato"/>
                  <a:sym typeface="Lato"/>
                </a:rPr>
                <a:t> </a:t>
              </a:r>
              <a:endParaRPr/>
            </a:p>
          </p:txBody>
        </p:sp>
      </p:grpSp>
      <p:sp>
        <p:nvSpPr>
          <p:cNvPr id="381" name="Google Shape;381;g2420c7e3ec3_0_182"/>
          <p:cNvSpPr txBox="1"/>
          <p:nvPr/>
        </p:nvSpPr>
        <p:spPr>
          <a:xfrm>
            <a:off x="6309125" y="1098200"/>
            <a:ext cx="3736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Lato"/>
                <a:ea typeface="Lato"/>
                <a:cs typeface="Lato"/>
                <a:sym typeface="Lato"/>
              </a:rPr>
              <a:t>Play around with credit payback options </a:t>
            </a:r>
            <a:r>
              <a:rPr lang="en-GB" sz="1000" u="sng">
                <a:solidFill>
                  <a:schemeClr val="hlink"/>
                </a:solidFill>
                <a:latin typeface="Lato"/>
                <a:ea typeface="Lato"/>
                <a:cs typeface="Lato"/>
                <a:sym typeface="Lato"/>
                <a:hlinkClick r:id="rId4"/>
              </a:rPr>
              <a:t>here</a:t>
            </a:r>
            <a:r>
              <a:rPr lang="en-GB" sz="1000">
                <a:latin typeface="Lato"/>
                <a:ea typeface="Lato"/>
                <a:cs typeface="Lato"/>
                <a:sym typeface="Lato"/>
              </a:rPr>
              <a:t> </a:t>
            </a:r>
            <a:endParaRPr sz="1000">
              <a:latin typeface="Lato"/>
              <a:ea typeface="Lato"/>
              <a:cs typeface="Lato"/>
              <a:sym typeface="Lato"/>
            </a:endParaRPr>
          </a:p>
        </p:txBody>
      </p:sp>
      <p:pic>
        <p:nvPicPr>
          <p:cNvPr id="382" name="Google Shape;382;g2420c7e3ec3_0_182"/>
          <p:cNvPicPr preferRelativeResize="0"/>
          <p:nvPr/>
        </p:nvPicPr>
        <p:blipFill>
          <a:blip r:embed="rId5">
            <a:alphaModFix/>
          </a:blip>
          <a:stretch>
            <a:fillRect/>
          </a:stretch>
        </p:blipFill>
        <p:spPr>
          <a:xfrm>
            <a:off x="6266450" y="1470524"/>
            <a:ext cx="2677026" cy="2489924"/>
          </a:xfrm>
          <a:prstGeom prst="rect">
            <a:avLst/>
          </a:prstGeom>
          <a:noFill/>
          <a:ln cap="flat" cmpd="sng" w="28575">
            <a:solidFill>
              <a:schemeClr val="accent2"/>
            </a:solidFill>
            <a:prstDash val="solid"/>
            <a:round/>
            <a:headEnd len="sm" w="sm" type="none"/>
            <a:tailEnd len="sm" w="sm" type="none"/>
          </a:ln>
        </p:spPr>
      </p:pic>
      <p:sp>
        <p:nvSpPr>
          <p:cNvPr id="383" name="Google Shape;383;g2420c7e3ec3_0_182"/>
          <p:cNvSpPr/>
          <p:nvPr/>
        </p:nvSpPr>
        <p:spPr>
          <a:xfrm>
            <a:off x="130700" y="4185325"/>
            <a:ext cx="8812800" cy="859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chemeClr val="lt1"/>
                </a:solidFill>
                <a:latin typeface="Lato"/>
                <a:ea typeface="Lato"/>
                <a:cs typeface="Lato"/>
                <a:sym typeface="Lato"/>
              </a:rPr>
              <a:t>Credit cards offer </a:t>
            </a:r>
            <a:r>
              <a:rPr lang="en-GB" sz="1700">
                <a:solidFill>
                  <a:schemeClr val="lt1"/>
                </a:solidFill>
                <a:latin typeface="Lato Black"/>
                <a:ea typeface="Lato Black"/>
                <a:cs typeface="Lato Black"/>
                <a:sym typeface="Lato Black"/>
              </a:rPr>
              <a:t>interest-free periods</a:t>
            </a:r>
            <a:r>
              <a:rPr b="1" lang="en-GB" sz="1700">
                <a:solidFill>
                  <a:schemeClr val="lt1"/>
                </a:solidFill>
                <a:latin typeface="Lato"/>
                <a:ea typeface="Lato"/>
                <a:cs typeface="Lato"/>
                <a:sym typeface="Lato"/>
              </a:rPr>
              <a:t>. This means that the user will typically get up to 3 or 4 weeks between spending on their credit card and having to pay back interest.</a:t>
            </a:r>
            <a:endParaRPr b="1" sz="17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7b76837555_0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19</a:t>
            </a:r>
            <a:endParaRPr>
              <a:latin typeface="Lato"/>
              <a:ea typeface="Lato"/>
              <a:cs typeface="Lato"/>
              <a:sym typeface="Lato"/>
            </a:endParaRPr>
          </a:p>
        </p:txBody>
      </p:sp>
      <p:sp>
        <p:nvSpPr>
          <p:cNvPr id="389" name="Google Shape;389;g27b76837555_0_0"/>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cards vs. other borrowing options</a:t>
            </a:r>
            <a:endParaRPr b="1" i="0" sz="2900" u="none" cap="none" strike="noStrike">
              <a:solidFill>
                <a:schemeClr val="accent2"/>
              </a:solidFill>
              <a:latin typeface="Lato"/>
              <a:ea typeface="Lato"/>
              <a:cs typeface="Lato"/>
              <a:sym typeface="Lato"/>
            </a:endParaRPr>
          </a:p>
        </p:txBody>
      </p:sp>
      <p:sp>
        <p:nvSpPr>
          <p:cNvPr id="390" name="Google Shape;390;g27b76837555_0_0"/>
          <p:cNvSpPr txBox="1"/>
          <p:nvPr/>
        </p:nvSpPr>
        <p:spPr>
          <a:xfrm>
            <a:off x="360375" y="1251150"/>
            <a:ext cx="8431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There’s a time and a place for credit cards but, i</a:t>
            </a:r>
            <a:r>
              <a:rPr b="1" lang="en-GB" sz="1800">
                <a:latin typeface="Lato"/>
                <a:ea typeface="Lato"/>
                <a:cs typeface="Lato"/>
                <a:sym typeface="Lato"/>
              </a:rPr>
              <a:t>f a person is planning to make a big purchase such as refurbishing their kitchen, or has other debts to sort out, then a personal loan from a bank or other trusted and established lender is likely to be far cheaper e.g. 5-10% compared to 25-30% interest may be charged.</a:t>
            </a:r>
            <a:endParaRPr b="1" sz="1800">
              <a:latin typeface="Lato"/>
              <a:ea typeface="Lato"/>
              <a:cs typeface="Lato"/>
              <a:sym typeface="Lato"/>
            </a:endParaRPr>
          </a:p>
        </p:txBody>
      </p:sp>
      <p:pic>
        <p:nvPicPr>
          <p:cNvPr id="391" name="Google Shape;391;g27b76837555_0_0"/>
          <p:cNvPicPr preferRelativeResize="0"/>
          <p:nvPr/>
        </p:nvPicPr>
        <p:blipFill>
          <a:blip r:embed="rId3">
            <a:alphaModFix/>
          </a:blip>
          <a:stretch>
            <a:fillRect/>
          </a:stretch>
        </p:blipFill>
        <p:spPr>
          <a:xfrm>
            <a:off x="3368525" y="2890311"/>
            <a:ext cx="2077588" cy="2077588"/>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1e443f0f29e_0_22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g1e443f0f29e_0_22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98" name="Google Shape;398;g1e443f0f29e_0_222"/>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a credit card is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how a credit card works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benefits and risks of </a:t>
            </a:r>
            <a:r>
              <a:rPr b="1" lang="en-GB" sz="2200">
                <a:solidFill>
                  <a:schemeClr val="lt1"/>
                </a:solidFill>
                <a:latin typeface="Lato"/>
                <a:ea typeface="Lato"/>
                <a:cs typeface="Lato"/>
                <a:sym typeface="Lato"/>
              </a:rPr>
              <a:t>us</a:t>
            </a:r>
            <a:r>
              <a:rPr b="1" i="0" lang="en-GB" sz="2200" u="none" cap="none" strike="noStrike">
                <a:solidFill>
                  <a:schemeClr val="lt1"/>
                </a:solidFill>
                <a:latin typeface="Lato"/>
                <a:ea typeface="Lato"/>
                <a:cs typeface="Lato"/>
                <a:sym typeface="Lato"/>
              </a:rPr>
              <a:t>ing a credit card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
        <p:nvSpPr>
          <p:cNvPr id="399" name="Google Shape;399;g1e443f0f29e_0_22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1e443f0f29e_0_31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21</a:t>
            </a:r>
            <a:endParaRPr>
              <a:latin typeface="Lato"/>
              <a:ea typeface="Lato"/>
              <a:cs typeface="Lato"/>
              <a:sym typeface="Lato"/>
            </a:endParaRPr>
          </a:p>
        </p:txBody>
      </p:sp>
      <p:sp>
        <p:nvSpPr>
          <p:cNvPr id="405" name="Google Shape;405;g1e443f0f29e_0_313"/>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g1e443f0f29e_0_313"/>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407" name="Google Shape;407;g1e443f0f29e_0_313"/>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08" name="Google Shape;408;g1e443f0f29e_0_313"/>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09" name="Google Shape;409;g1e443f0f29e_0_313"/>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10" name="Google Shape;410;g1e443f0f29e_0_313"/>
          <p:cNvSpPr txBox="1"/>
          <p:nvPr/>
        </p:nvSpPr>
        <p:spPr>
          <a:xfrm>
            <a:off x="360363" y="1346750"/>
            <a:ext cx="4721700" cy="113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700">
                <a:solidFill>
                  <a:schemeClr val="accent1"/>
                </a:solidFill>
                <a:latin typeface="Lato"/>
                <a:ea typeface="Lato"/>
                <a:cs typeface="Lato"/>
                <a:sym typeface="Lato"/>
              </a:rPr>
              <a:t>APR stands for:</a:t>
            </a:r>
            <a:endParaRPr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2"/>
              </a:solidFill>
            </a:endParaRPr>
          </a:p>
        </p:txBody>
      </p:sp>
      <p:sp>
        <p:nvSpPr>
          <p:cNvPr id="411" name="Google Shape;411;g1e443f0f29e_0_313"/>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Q1</a:t>
            </a:r>
            <a:endParaRPr b="1" i="0" sz="2900" u="none" cap="none" strike="noStrike">
              <a:solidFill>
                <a:schemeClr val="accent2"/>
              </a:solidFill>
              <a:latin typeface="Lato"/>
              <a:ea typeface="Lato"/>
              <a:cs typeface="Lato"/>
              <a:sym typeface="Lato"/>
            </a:endParaRPr>
          </a:p>
        </p:txBody>
      </p:sp>
      <p:sp>
        <p:nvSpPr>
          <p:cNvPr id="412" name="Google Shape;412;g1e443f0f29e_0_313"/>
          <p:cNvSpPr/>
          <p:nvPr/>
        </p:nvSpPr>
        <p:spPr>
          <a:xfrm>
            <a:off x="2476625"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B. </a:t>
            </a:r>
            <a:r>
              <a:rPr b="1" lang="en-GB" sz="1800">
                <a:solidFill>
                  <a:schemeClr val="lt1"/>
                </a:solidFill>
                <a:latin typeface="Lato"/>
                <a:ea typeface="Lato"/>
                <a:cs typeface="Lato"/>
                <a:sym typeface="Lato"/>
              </a:rPr>
              <a:t>Annual Percentage Rate</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413" name="Google Shape;413;g1e443f0f29e_0_313"/>
          <p:cNvSpPr/>
          <p:nvPr/>
        </p:nvSpPr>
        <p:spPr>
          <a:xfrm>
            <a:off x="30785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A. Annual Profit Rate</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p:txBody>
      </p:sp>
      <p:sp>
        <p:nvSpPr>
          <p:cNvPr id="414" name="Google Shape;414;g1e443f0f29e_0_313"/>
          <p:cNvSpPr/>
          <p:nvPr/>
        </p:nvSpPr>
        <p:spPr>
          <a:xfrm>
            <a:off x="67019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D</a:t>
            </a:r>
            <a:r>
              <a:rPr b="1" lang="en-GB" sz="1800">
                <a:solidFill>
                  <a:schemeClr val="lt1"/>
                </a:solidFill>
                <a:latin typeface="Lato"/>
                <a:ea typeface="Lato"/>
                <a:cs typeface="Lato"/>
                <a:sym typeface="Lato"/>
              </a:rPr>
              <a:t>.</a:t>
            </a:r>
            <a:r>
              <a:rPr b="1" lang="en-GB" sz="1800">
                <a:solidFill>
                  <a:schemeClr val="lt1"/>
                </a:solidFill>
                <a:latin typeface="Lato"/>
                <a:ea typeface="Lato"/>
                <a:cs typeface="Lato"/>
                <a:sym typeface="Lato"/>
              </a:rPr>
              <a:t> Absolute Percentage Return</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415" name="Google Shape;415;g1e443f0f29e_0_313"/>
          <p:cNvSpPr txBox="1"/>
          <p:nvPr/>
        </p:nvSpPr>
        <p:spPr>
          <a:xfrm>
            <a:off x="2248250" y="242750"/>
            <a:ext cx="3000000" cy="4002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1200"/>
              </a:spcAft>
              <a:buNone/>
            </a:pPr>
            <a:r>
              <a:t/>
            </a:r>
            <a:endParaRPr/>
          </a:p>
        </p:txBody>
      </p:sp>
      <p:sp>
        <p:nvSpPr>
          <p:cNvPr id="416" name="Google Shape;416;g1e443f0f29e_0_313"/>
          <p:cNvSpPr/>
          <p:nvPr/>
        </p:nvSpPr>
        <p:spPr>
          <a:xfrm>
            <a:off x="46454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C</a:t>
            </a:r>
            <a:r>
              <a:rPr b="1" lang="en-GB" sz="1800">
                <a:solidFill>
                  <a:schemeClr val="lt1"/>
                </a:solidFill>
                <a:latin typeface="Lato"/>
                <a:ea typeface="Lato"/>
                <a:cs typeface="Lato"/>
                <a:sym typeface="Lato"/>
              </a:rPr>
              <a:t>. </a:t>
            </a:r>
            <a:r>
              <a:rPr b="1" lang="en-GB" sz="1800">
                <a:solidFill>
                  <a:schemeClr val="lt1"/>
                </a:solidFill>
                <a:latin typeface="Lato"/>
                <a:ea typeface="Lato"/>
                <a:cs typeface="Lato"/>
                <a:sym typeface="Lato"/>
              </a:rPr>
              <a:t>Accumulated Percentage Rate</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1e443f0f29e_0_34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22</a:t>
            </a:r>
            <a:endParaRPr>
              <a:latin typeface="Lato"/>
              <a:ea typeface="Lato"/>
              <a:cs typeface="Lato"/>
              <a:sym typeface="Lato"/>
            </a:endParaRPr>
          </a:p>
        </p:txBody>
      </p:sp>
      <p:sp>
        <p:nvSpPr>
          <p:cNvPr id="422" name="Google Shape;422;g1e443f0f29e_0_346"/>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g1e443f0f29e_0_346"/>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424" name="Google Shape;424;g1e443f0f29e_0_346"/>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25" name="Google Shape;425;g1e443f0f29e_0_346"/>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26" name="Google Shape;426;g1e443f0f29e_0_346"/>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27" name="Google Shape;427;g1e443f0f29e_0_346"/>
          <p:cNvSpPr txBox="1"/>
          <p:nvPr/>
        </p:nvSpPr>
        <p:spPr>
          <a:xfrm>
            <a:off x="360363" y="1346750"/>
            <a:ext cx="4721700" cy="113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700">
                <a:solidFill>
                  <a:schemeClr val="accent1"/>
                </a:solidFill>
                <a:latin typeface="Lato"/>
                <a:ea typeface="Lato"/>
                <a:cs typeface="Lato"/>
                <a:sym typeface="Lato"/>
              </a:rPr>
              <a:t>APR stands for:</a:t>
            </a:r>
            <a:endParaRPr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2"/>
              </a:solidFill>
            </a:endParaRPr>
          </a:p>
        </p:txBody>
      </p:sp>
      <p:sp>
        <p:nvSpPr>
          <p:cNvPr id="428" name="Google Shape;428;g1e443f0f29e_0_346"/>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Q1</a:t>
            </a:r>
            <a:endParaRPr b="1" i="0" sz="2900" u="none" cap="none" strike="noStrike">
              <a:solidFill>
                <a:schemeClr val="accent2"/>
              </a:solidFill>
              <a:latin typeface="Lato"/>
              <a:ea typeface="Lato"/>
              <a:cs typeface="Lato"/>
              <a:sym typeface="Lato"/>
            </a:endParaRPr>
          </a:p>
        </p:txBody>
      </p:sp>
      <p:sp>
        <p:nvSpPr>
          <p:cNvPr id="429" name="Google Shape;429;g1e443f0f29e_0_346"/>
          <p:cNvSpPr/>
          <p:nvPr/>
        </p:nvSpPr>
        <p:spPr>
          <a:xfrm>
            <a:off x="2476625" y="2422550"/>
            <a:ext cx="1940400" cy="12015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dk1"/>
                </a:solidFill>
                <a:latin typeface="Lato"/>
                <a:ea typeface="Lato"/>
                <a:cs typeface="Lato"/>
                <a:sym typeface="Lato"/>
              </a:rPr>
              <a:t>B. Annual Percentage Rate</a:t>
            </a:r>
            <a:endParaRPr b="1" sz="1800">
              <a:solidFill>
                <a:schemeClr val="dk1"/>
              </a:solidFill>
              <a:latin typeface="Lato"/>
              <a:ea typeface="Lato"/>
              <a:cs typeface="Lato"/>
              <a:sym typeface="Lato"/>
            </a:endParaRPr>
          </a:p>
          <a:p>
            <a:pPr indent="0" lvl="0" marL="0" rtl="0" algn="ctr">
              <a:spcBef>
                <a:spcPts val="1200"/>
              </a:spcBef>
              <a:spcAft>
                <a:spcPts val="0"/>
              </a:spcAft>
              <a:buNone/>
            </a:pPr>
            <a:r>
              <a:t/>
            </a:r>
            <a:endParaRPr b="1" sz="1800">
              <a:solidFill>
                <a:schemeClr val="dk1"/>
              </a:solidFill>
              <a:latin typeface="Lato"/>
              <a:ea typeface="Lato"/>
              <a:cs typeface="Lato"/>
              <a:sym typeface="Lato"/>
            </a:endParaRPr>
          </a:p>
          <a:p>
            <a:pPr indent="0" lvl="0" marL="0" rtl="0" algn="ctr">
              <a:spcBef>
                <a:spcPts val="0"/>
              </a:spcBef>
              <a:spcAft>
                <a:spcPts val="0"/>
              </a:spcAft>
              <a:buNone/>
            </a:pPr>
            <a:r>
              <a:t/>
            </a:r>
            <a:endParaRPr b="1" sz="1800">
              <a:solidFill>
                <a:schemeClr val="dk1"/>
              </a:solidFill>
              <a:latin typeface="Lato"/>
              <a:ea typeface="Lato"/>
              <a:cs typeface="Lato"/>
              <a:sym typeface="Lato"/>
            </a:endParaRPr>
          </a:p>
        </p:txBody>
      </p:sp>
      <p:sp>
        <p:nvSpPr>
          <p:cNvPr id="430" name="Google Shape;430;g1e443f0f29e_0_346"/>
          <p:cNvSpPr/>
          <p:nvPr/>
        </p:nvSpPr>
        <p:spPr>
          <a:xfrm>
            <a:off x="30785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A. </a:t>
            </a:r>
            <a:r>
              <a:rPr b="1" lang="en-GB" sz="1800">
                <a:solidFill>
                  <a:schemeClr val="lt1"/>
                </a:solidFill>
                <a:latin typeface="Lato"/>
                <a:ea typeface="Lato"/>
                <a:cs typeface="Lato"/>
                <a:sym typeface="Lato"/>
              </a:rPr>
              <a:t>Annual Profit Rate</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p:txBody>
      </p:sp>
      <p:sp>
        <p:nvSpPr>
          <p:cNvPr id="431" name="Google Shape;431;g1e443f0f29e_0_346"/>
          <p:cNvSpPr/>
          <p:nvPr/>
        </p:nvSpPr>
        <p:spPr>
          <a:xfrm>
            <a:off x="67019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D. Absolute Percentage Return</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432" name="Google Shape;432;g1e443f0f29e_0_34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1200"/>
              </a:spcAft>
              <a:buNone/>
            </a:pPr>
            <a:r>
              <a:t/>
            </a:r>
            <a:endParaRPr/>
          </a:p>
        </p:txBody>
      </p:sp>
      <p:sp>
        <p:nvSpPr>
          <p:cNvPr id="433" name="Google Shape;433;g1e443f0f29e_0_346"/>
          <p:cNvSpPr/>
          <p:nvPr/>
        </p:nvSpPr>
        <p:spPr>
          <a:xfrm>
            <a:off x="46454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C. Accumulated Percentage Rate</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1e443f0f29e_0_36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23</a:t>
            </a:r>
            <a:endParaRPr>
              <a:latin typeface="Lato"/>
              <a:ea typeface="Lato"/>
              <a:cs typeface="Lato"/>
              <a:sym typeface="Lato"/>
            </a:endParaRPr>
          </a:p>
        </p:txBody>
      </p:sp>
      <p:sp>
        <p:nvSpPr>
          <p:cNvPr id="439" name="Google Shape;439;g1e443f0f29e_0_362"/>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1e443f0f29e_0_362"/>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441" name="Google Shape;441;g1e443f0f29e_0_362"/>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42" name="Google Shape;442;g1e443f0f29e_0_362"/>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43" name="Google Shape;443;g1e443f0f29e_0_362"/>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44" name="Google Shape;444;g1e443f0f29e_0_362"/>
          <p:cNvSpPr txBox="1"/>
          <p:nvPr/>
        </p:nvSpPr>
        <p:spPr>
          <a:xfrm>
            <a:off x="360384" y="1270550"/>
            <a:ext cx="8235000" cy="214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2400">
                <a:solidFill>
                  <a:schemeClr val="accent1"/>
                </a:solidFill>
                <a:latin typeface="Lato"/>
                <a:ea typeface="Lato"/>
                <a:cs typeface="Lato"/>
                <a:sym typeface="Lato"/>
              </a:rPr>
              <a:t>The credit card holder should repay the bank or financial institution that issued the credit card:</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1"/>
              </a:solidFill>
              <a:latin typeface="Lato"/>
              <a:ea typeface="Lato"/>
              <a:cs typeface="Lato"/>
              <a:sym typeface="Lato"/>
            </a:endParaRPr>
          </a:p>
        </p:txBody>
      </p:sp>
      <p:sp>
        <p:nvSpPr>
          <p:cNvPr id="445" name="Google Shape;445;g1e443f0f29e_0_362"/>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Q2</a:t>
            </a:r>
            <a:endParaRPr b="1" i="0" sz="2900" u="none" cap="none" strike="noStrike">
              <a:solidFill>
                <a:schemeClr val="accent2"/>
              </a:solidFill>
              <a:latin typeface="Lato"/>
              <a:ea typeface="Lato"/>
              <a:cs typeface="Lato"/>
              <a:sym typeface="Lato"/>
            </a:endParaRPr>
          </a:p>
        </p:txBody>
      </p:sp>
      <p:sp>
        <p:nvSpPr>
          <p:cNvPr id="446" name="Google Shape;446;g1e443f0f29e_0_362"/>
          <p:cNvSpPr/>
          <p:nvPr/>
        </p:nvSpPr>
        <p:spPr>
          <a:xfrm>
            <a:off x="2476625"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a:t>
            </a:r>
            <a:r>
              <a:rPr b="1" lang="en-GB" sz="1600">
                <a:solidFill>
                  <a:schemeClr val="lt1"/>
                </a:solidFill>
                <a:latin typeface="Lato"/>
                <a:ea typeface="Lato"/>
                <a:cs typeface="Lato"/>
                <a:sym typeface="Lato"/>
              </a:rPr>
              <a:t>B.  A minimum flat rate of £5 per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447" name="Google Shape;447;g1e443f0f29e_0_362"/>
          <p:cNvSpPr/>
          <p:nvPr/>
        </p:nvSpPr>
        <p:spPr>
          <a:xfrm>
            <a:off x="30785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600">
                <a:solidFill>
                  <a:schemeClr val="lt1"/>
                </a:solidFill>
                <a:latin typeface="Lato"/>
                <a:ea typeface="Lato"/>
                <a:cs typeface="Lato"/>
                <a:sym typeface="Lato"/>
              </a:rPr>
              <a:t>A. As little or as much as they like every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p:txBody>
      </p:sp>
      <p:sp>
        <p:nvSpPr>
          <p:cNvPr id="448" name="Google Shape;448;g1e443f0f29e_0_362"/>
          <p:cNvSpPr/>
          <p:nvPr/>
        </p:nvSpPr>
        <p:spPr>
          <a:xfrm>
            <a:off x="670190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a:t>
            </a:r>
            <a:r>
              <a:rPr b="1" lang="en-GB" sz="1600">
                <a:solidFill>
                  <a:schemeClr val="lt1"/>
                </a:solidFill>
                <a:latin typeface="Lato"/>
                <a:ea typeface="Lato"/>
                <a:cs typeface="Lato"/>
                <a:sym typeface="Lato"/>
              </a:rPr>
              <a:t>D.  25% of the total amount they owe the lender</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449" name="Google Shape;449;g1e443f0f29e_0_362"/>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1200"/>
              </a:spcAft>
              <a:buNone/>
            </a:pPr>
            <a:r>
              <a:t/>
            </a:r>
            <a:endParaRPr/>
          </a:p>
        </p:txBody>
      </p:sp>
      <p:sp>
        <p:nvSpPr>
          <p:cNvPr id="450" name="Google Shape;450;g1e443f0f29e_0_362"/>
          <p:cNvSpPr/>
          <p:nvPr/>
        </p:nvSpPr>
        <p:spPr>
          <a:xfrm>
            <a:off x="464540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a:t>
            </a:r>
            <a:r>
              <a:rPr b="1" lang="en-GB" sz="1600">
                <a:solidFill>
                  <a:schemeClr val="lt1"/>
                </a:solidFill>
                <a:latin typeface="Lato"/>
                <a:ea typeface="Lato"/>
                <a:cs typeface="Lato"/>
                <a:sym typeface="Lato"/>
              </a:rPr>
              <a:t>C. The minimum percentage or minimum amount required by the lender</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1e443f0f29e_0_37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24</a:t>
            </a:r>
            <a:endParaRPr>
              <a:latin typeface="Lato"/>
              <a:ea typeface="Lato"/>
              <a:cs typeface="Lato"/>
              <a:sym typeface="Lato"/>
            </a:endParaRPr>
          </a:p>
        </p:txBody>
      </p:sp>
      <p:sp>
        <p:nvSpPr>
          <p:cNvPr id="456" name="Google Shape;456;g1e443f0f29e_0_378"/>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1e443f0f29e_0_378"/>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458" name="Google Shape;458;g1e443f0f29e_0_378"/>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59" name="Google Shape;459;g1e443f0f29e_0_378"/>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60" name="Google Shape;460;g1e443f0f29e_0_378"/>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61" name="Google Shape;461;g1e443f0f29e_0_378"/>
          <p:cNvSpPr txBox="1"/>
          <p:nvPr/>
        </p:nvSpPr>
        <p:spPr>
          <a:xfrm>
            <a:off x="360384" y="1270550"/>
            <a:ext cx="8235000" cy="27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2400">
                <a:solidFill>
                  <a:schemeClr val="accent1"/>
                </a:solidFill>
                <a:latin typeface="Lato"/>
                <a:ea typeface="Lato"/>
                <a:cs typeface="Lato"/>
                <a:sym typeface="Lato"/>
              </a:rPr>
              <a:t>The credit card holder should repay the bank or financial institution that issued the credit card:</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1"/>
              </a:solidFill>
              <a:latin typeface="Lato"/>
              <a:ea typeface="Lato"/>
              <a:cs typeface="Lato"/>
              <a:sym typeface="Lato"/>
            </a:endParaRPr>
          </a:p>
        </p:txBody>
      </p:sp>
      <p:sp>
        <p:nvSpPr>
          <p:cNvPr id="462" name="Google Shape;462;g1e443f0f29e_0_378"/>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Q2</a:t>
            </a:r>
            <a:endParaRPr b="1" i="0" sz="2900" u="none" cap="none" strike="noStrike">
              <a:solidFill>
                <a:schemeClr val="accent2"/>
              </a:solidFill>
              <a:latin typeface="Lato"/>
              <a:ea typeface="Lato"/>
              <a:cs typeface="Lato"/>
              <a:sym typeface="Lato"/>
            </a:endParaRPr>
          </a:p>
        </p:txBody>
      </p:sp>
      <p:sp>
        <p:nvSpPr>
          <p:cNvPr id="463" name="Google Shape;463;g1e443f0f29e_0_378"/>
          <p:cNvSpPr/>
          <p:nvPr/>
        </p:nvSpPr>
        <p:spPr>
          <a:xfrm>
            <a:off x="2476625"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B.  A minimum flat rate of £5 per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464" name="Google Shape;464;g1e443f0f29e_0_378"/>
          <p:cNvSpPr/>
          <p:nvPr/>
        </p:nvSpPr>
        <p:spPr>
          <a:xfrm>
            <a:off x="30785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A. </a:t>
            </a:r>
            <a:r>
              <a:rPr b="1" lang="en-GB" sz="1600">
                <a:solidFill>
                  <a:schemeClr val="lt1"/>
                </a:solidFill>
                <a:latin typeface="Lato"/>
                <a:ea typeface="Lato"/>
                <a:cs typeface="Lato"/>
                <a:sym typeface="Lato"/>
              </a:rPr>
              <a:t>As little or as much as they like every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p:txBody>
      </p:sp>
      <p:sp>
        <p:nvSpPr>
          <p:cNvPr id="465" name="Google Shape;465;g1e443f0f29e_0_378"/>
          <p:cNvSpPr/>
          <p:nvPr/>
        </p:nvSpPr>
        <p:spPr>
          <a:xfrm>
            <a:off x="670190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D.  25% of the total amount they owe the lender</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466" name="Google Shape;466;g1e443f0f29e_0_37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1200"/>
              </a:spcAft>
              <a:buNone/>
            </a:pPr>
            <a:r>
              <a:t/>
            </a:r>
            <a:endParaRPr/>
          </a:p>
        </p:txBody>
      </p:sp>
      <p:sp>
        <p:nvSpPr>
          <p:cNvPr id="467" name="Google Shape;467;g1e443f0f29e_0_378"/>
          <p:cNvSpPr/>
          <p:nvPr/>
        </p:nvSpPr>
        <p:spPr>
          <a:xfrm>
            <a:off x="4645400" y="2422550"/>
            <a:ext cx="1940400" cy="16362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dk1"/>
                </a:solidFill>
                <a:latin typeface="Lato"/>
                <a:ea typeface="Lato"/>
                <a:cs typeface="Lato"/>
                <a:sym typeface="Lato"/>
              </a:rPr>
              <a:t>     C. The minimum percentage or minimum amount required by the lender</a:t>
            </a:r>
            <a:endParaRPr b="1" sz="16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dk1"/>
              </a:solidFill>
              <a:latin typeface="Lato"/>
              <a:ea typeface="Lato"/>
              <a:cs typeface="Lato"/>
              <a:sym typeface="Lato"/>
            </a:endParaRPr>
          </a:p>
          <a:p>
            <a:pPr indent="0" lvl="0" marL="0" rtl="0" algn="ctr">
              <a:spcBef>
                <a:spcPts val="1200"/>
              </a:spcBef>
              <a:spcAft>
                <a:spcPts val="0"/>
              </a:spcAft>
              <a:buNone/>
            </a:pPr>
            <a:r>
              <a:t/>
            </a:r>
            <a:endParaRPr b="1" sz="1600">
              <a:solidFill>
                <a:schemeClr val="dk1"/>
              </a:solidFill>
              <a:latin typeface="Lato"/>
              <a:ea typeface="Lato"/>
              <a:cs typeface="Lato"/>
              <a:sym typeface="Lato"/>
            </a:endParaRPr>
          </a:p>
          <a:p>
            <a:pPr indent="0" lvl="0" marL="0" rtl="0" algn="ctr">
              <a:spcBef>
                <a:spcPts val="0"/>
              </a:spcBef>
              <a:spcAft>
                <a:spcPts val="0"/>
              </a:spcAft>
              <a:buNone/>
            </a:pPr>
            <a:r>
              <a:t/>
            </a:r>
            <a:endParaRPr b="1" sz="160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1e443f0f29e_0_39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25</a:t>
            </a:r>
            <a:endParaRPr>
              <a:latin typeface="Lato"/>
              <a:ea typeface="Lato"/>
              <a:cs typeface="Lato"/>
              <a:sym typeface="Lato"/>
            </a:endParaRPr>
          </a:p>
        </p:txBody>
      </p:sp>
      <p:sp>
        <p:nvSpPr>
          <p:cNvPr id="473" name="Google Shape;473;g1e443f0f29e_0_394"/>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1e443f0f29e_0_394"/>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475" name="Google Shape;475;g1e443f0f29e_0_394"/>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76" name="Google Shape;476;g1e443f0f29e_0_394"/>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77" name="Google Shape;477;g1e443f0f29e_0_394"/>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78" name="Google Shape;478;g1e443f0f29e_0_394"/>
          <p:cNvSpPr txBox="1"/>
          <p:nvPr/>
        </p:nvSpPr>
        <p:spPr>
          <a:xfrm>
            <a:off x="360384" y="1270550"/>
            <a:ext cx="8235000" cy="27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2400">
                <a:solidFill>
                  <a:schemeClr val="accent1"/>
                </a:solidFill>
                <a:latin typeface="Lato"/>
                <a:ea typeface="Lato"/>
                <a:cs typeface="Lato"/>
                <a:sym typeface="Lato"/>
              </a:rPr>
              <a:t>Using a credit card responsibly and managing repayments on time can:</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1"/>
              </a:solidFill>
              <a:latin typeface="Lato"/>
              <a:ea typeface="Lato"/>
              <a:cs typeface="Lato"/>
              <a:sym typeface="Lato"/>
            </a:endParaRPr>
          </a:p>
        </p:txBody>
      </p:sp>
      <p:sp>
        <p:nvSpPr>
          <p:cNvPr id="479" name="Google Shape;479;g1e443f0f29e_0_394"/>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Q3</a:t>
            </a:r>
            <a:endParaRPr b="1" i="0" sz="2900" u="none" cap="none" strike="noStrike">
              <a:solidFill>
                <a:schemeClr val="accent2"/>
              </a:solidFill>
              <a:latin typeface="Lato"/>
              <a:ea typeface="Lato"/>
              <a:cs typeface="Lato"/>
              <a:sym typeface="Lato"/>
            </a:endParaRPr>
          </a:p>
        </p:txBody>
      </p:sp>
      <p:sp>
        <p:nvSpPr>
          <p:cNvPr id="480" name="Google Shape;480;g1e443f0f29e_0_394"/>
          <p:cNvSpPr/>
          <p:nvPr/>
        </p:nvSpPr>
        <p:spPr>
          <a:xfrm>
            <a:off x="3185502" y="2422550"/>
            <a:ext cx="2343600" cy="1847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800">
                <a:solidFill>
                  <a:schemeClr val="lt1"/>
                </a:solidFill>
                <a:latin typeface="Lato"/>
                <a:ea typeface="Lato"/>
                <a:cs typeface="Lato"/>
                <a:sym typeface="Lato"/>
              </a:rPr>
              <a:t>     </a:t>
            </a:r>
            <a:r>
              <a:rPr b="1" lang="en-GB" sz="1500">
                <a:solidFill>
                  <a:schemeClr val="lt1"/>
                </a:solidFill>
                <a:latin typeface="Lato"/>
                <a:ea typeface="Lato"/>
                <a:cs typeface="Lato"/>
                <a:sym typeface="Lato"/>
              </a:rPr>
              <a:t>B. </a:t>
            </a:r>
            <a:r>
              <a:rPr b="1" lang="en-GB" sz="1500">
                <a:solidFill>
                  <a:schemeClr val="lt1"/>
                </a:solidFill>
                <a:latin typeface="Lato"/>
                <a:ea typeface="Lato"/>
                <a:cs typeface="Lato"/>
                <a:sym typeface="Lato"/>
              </a:rPr>
              <a:t>Help a person afford to buy even more goods and services that they might not be able to fund from their salary</a:t>
            </a:r>
            <a:endParaRPr b="1" sz="1500">
              <a:solidFill>
                <a:schemeClr val="lt1"/>
              </a:solidFill>
              <a:latin typeface="Lato"/>
              <a:ea typeface="Lato"/>
              <a:cs typeface="Lato"/>
              <a:sym typeface="Lato"/>
            </a:endParaRPr>
          </a:p>
          <a:p>
            <a:pPr indent="-22860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481" name="Google Shape;481;g1e443f0f29e_0_394"/>
          <p:cNvSpPr/>
          <p:nvPr/>
        </p:nvSpPr>
        <p:spPr>
          <a:xfrm>
            <a:off x="436575" y="2422550"/>
            <a:ext cx="2343600" cy="1847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500">
                <a:solidFill>
                  <a:schemeClr val="lt1"/>
                </a:solidFill>
                <a:latin typeface="Lato"/>
                <a:ea typeface="Lato"/>
                <a:cs typeface="Lato"/>
                <a:sym typeface="Lato"/>
              </a:rPr>
              <a:t>A. Help to build a person’s credit score, which makes it easier to borrow further money for a loan or mortgage</a:t>
            </a:r>
            <a:endParaRPr b="1" sz="1500">
              <a:solidFill>
                <a:schemeClr val="lt1"/>
              </a:solidFill>
              <a:latin typeface="Lato"/>
              <a:ea typeface="Lato"/>
              <a:cs typeface="Lato"/>
              <a:sym typeface="Lato"/>
            </a:endParaRPr>
          </a:p>
          <a:p>
            <a:pPr indent="-22860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p:txBody>
      </p:sp>
      <p:sp>
        <p:nvSpPr>
          <p:cNvPr id="482" name="Google Shape;482;g1e443f0f29e_0_39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1200"/>
              </a:spcAft>
              <a:buNone/>
            </a:pPr>
            <a:r>
              <a:t/>
            </a:r>
            <a:endParaRPr/>
          </a:p>
        </p:txBody>
      </p:sp>
      <p:sp>
        <p:nvSpPr>
          <p:cNvPr id="483" name="Google Shape;483;g1e443f0f29e_0_394"/>
          <p:cNvSpPr/>
          <p:nvPr/>
        </p:nvSpPr>
        <p:spPr>
          <a:xfrm>
            <a:off x="6002625" y="2422550"/>
            <a:ext cx="2197800" cy="1847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500">
                <a:solidFill>
                  <a:schemeClr val="lt1"/>
                </a:solidFill>
                <a:latin typeface="Lato"/>
                <a:ea typeface="Lato"/>
                <a:cs typeface="Lato"/>
                <a:sym typeface="Lato"/>
              </a:rPr>
              <a:t>     C.</a:t>
            </a:r>
            <a:r>
              <a:rPr b="1" lang="en-GB" sz="1500">
                <a:solidFill>
                  <a:schemeClr val="lt1"/>
                </a:solidFill>
                <a:latin typeface="Lato"/>
                <a:ea typeface="Lato"/>
                <a:cs typeface="Lato"/>
                <a:sym typeface="Lato"/>
              </a:rPr>
              <a:t> Damage a person’s credit score, as they should only be borrowing money they actually have in their bank account</a:t>
            </a:r>
            <a:endParaRPr b="1" sz="1500">
              <a:solidFill>
                <a:schemeClr val="lt1"/>
              </a:solidFill>
              <a:latin typeface="Lato"/>
              <a:ea typeface="Lato"/>
              <a:cs typeface="Lato"/>
              <a:sym typeface="Lato"/>
            </a:endParaRPr>
          </a:p>
          <a:p>
            <a:pPr indent="-22860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1e443f0f29e_0_41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26</a:t>
            </a:r>
            <a:endParaRPr>
              <a:latin typeface="Lato"/>
              <a:ea typeface="Lato"/>
              <a:cs typeface="Lato"/>
              <a:sym typeface="Lato"/>
            </a:endParaRPr>
          </a:p>
        </p:txBody>
      </p:sp>
      <p:sp>
        <p:nvSpPr>
          <p:cNvPr id="489" name="Google Shape;489;g1e443f0f29e_0_41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1e443f0f29e_0_410"/>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491" name="Google Shape;491;g1e443f0f29e_0_410"/>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92" name="Google Shape;492;g1e443f0f29e_0_41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93" name="Google Shape;493;g1e443f0f29e_0_410"/>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94" name="Google Shape;494;g1e443f0f29e_0_410"/>
          <p:cNvSpPr txBox="1"/>
          <p:nvPr/>
        </p:nvSpPr>
        <p:spPr>
          <a:xfrm>
            <a:off x="360384" y="1270550"/>
            <a:ext cx="8235000" cy="27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2400">
                <a:solidFill>
                  <a:schemeClr val="accent1"/>
                </a:solidFill>
                <a:latin typeface="Lato"/>
                <a:ea typeface="Lato"/>
                <a:cs typeface="Lato"/>
                <a:sym typeface="Lato"/>
              </a:rPr>
              <a:t>Using a credit card responsibly and managing repayments on time can:</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1"/>
              </a:solidFill>
              <a:latin typeface="Lato"/>
              <a:ea typeface="Lato"/>
              <a:cs typeface="Lato"/>
              <a:sym typeface="Lato"/>
            </a:endParaRPr>
          </a:p>
        </p:txBody>
      </p:sp>
      <p:sp>
        <p:nvSpPr>
          <p:cNvPr id="495" name="Google Shape;495;g1e443f0f29e_0_41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Q3</a:t>
            </a:r>
            <a:endParaRPr b="1" i="0" sz="2900" u="none" cap="none" strike="noStrike">
              <a:solidFill>
                <a:schemeClr val="accent2"/>
              </a:solidFill>
              <a:latin typeface="Lato"/>
              <a:ea typeface="Lato"/>
              <a:cs typeface="Lato"/>
              <a:sym typeface="Lato"/>
            </a:endParaRPr>
          </a:p>
        </p:txBody>
      </p:sp>
      <p:sp>
        <p:nvSpPr>
          <p:cNvPr id="496" name="Google Shape;496;g1e443f0f29e_0_410"/>
          <p:cNvSpPr/>
          <p:nvPr/>
        </p:nvSpPr>
        <p:spPr>
          <a:xfrm>
            <a:off x="3185502" y="2422550"/>
            <a:ext cx="2343600" cy="1811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800">
                <a:solidFill>
                  <a:schemeClr val="lt1"/>
                </a:solidFill>
                <a:latin typeface="Lato"/>
                <a:ea typeface="Lato"/>
                <a:cs typeface="Lato"/>
                <a:sym typeface="Lato"/>
              </a:rPr>
              <a:t>     </a:t>
            </a:r>
            <a:r>
              <a:rPr b="1" lang="en-GB" sz="1500">
                <a:solidFill>
                  <a:schemeClr val="lt1"/>
                </a:solidFill>
                <a:latin typeface="Lato"/>
                <a:ea typeface="Lato"/>
                <a:cs typeface="Lato"/>
                <a:sym typeface="Lato"/>
              </a:rPr>
              <a:t>B. Help a person afford to buy even more goods and services that they might not be able to fund from their salary</a:t>
            </a:r>
            <a:endParaRPr b="1" sz="1500">
              <a:solidFill>
                <a:schemeClr val="lt1"/>
              </a:solidFill>
              <a:latin typeface="Lato"/>
              <a:ea typeface="Lato"/>
              <a:cs typeface="Lato"/>
              <a:sym typeface="Lato"/>
            </a:endParaRPr>
          </a:p>
          <a:p>
            <a:pPr indent="-22860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497" name="Google Shape;497;g1e443f0f29e_0_410"/>
          <p:cNvSpPr/>
          <p:nvPr/>
        </p:nvSpPr>
        <p:spPr>
          <a:xfrm>
            <a:off x="436575" y="2422550"/>
            <a:ext cx="2343600" cy="18117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500">
                <a:solidFill>
                  <a:schemeClr val="dk1"/>
                </a:solidFill>
                <a:latin typeface="Lato"/>
                <a:ea typeface="Lato"/>
                <a:cs typeface="Lato"/>
                <a:sym typeface="Lato"/>
              </a:rPr>
              <a:t>A. </a:t>
            </a:r>
            <a:r>
              <a:rPr b="1" lang="en-GB" sz="1500">
                <a:solidFill>
                  <a:schemeClr val="dk1"/>
                </a:solidFill>
                <a:latin typeface="Lato"/>
                <a:ea typeface="Lato"/>
                <a:cs typeface="Lato"/>
                <a:sym typeface="Lato"/>
              </a:rPr>
              <a:t>Help to build a person’s credit score, which makes it easier to borrow further money for a loan or mortgage</a:t>
            </a:r>
            <a:endParaRPr b="1" sz="1500">
              <a:solidFill>
                <a:schemeClr val="dk1"/>
              </a:solidFill>
              <a:latin typeface="Lato"/>
              <a:ea typeface="Lato"/>
              <a:cs typeface="Lato"/>
              <a:sym typeface="Lato"/>
            </a:endParaRPr>
          </a:p>
          <a:p>
            <a:pPr indent="-228600" lvl="0" marL="0" rtl="0" algn="l">
              <a:lnSpc>
                <a:spcPct val="115000"/>
              </a:lnSpc>
              <a:spcBef>
                <a:spcPts val="1200"/>
              </a:spcBef>
              <a:spcAft>
                <a:spcPts val="0"/>
              </a:spcAft>
              <a:buNone/>
            </a:pPr>
            <a:r>
              <a:t/>
            </a:r>
            <a:endParaRPr b="1"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dk1"/>
              </a:solidFill>
              <a:latin typeface="Lato"/>
              <a:ea typeface="Lato"/>
              <a:cs typeface="Lato"/>
              <a:sym typeface="Lato"/>
            </a:endParaRPr>
          </a:p>
          <a:p>
            <a:pPr indent="0" lvl="0" marL="0" rtl="0" algn="ctr">
              <a:spcBef>
                <a:spcPts val="1200"/>
              </a:spcBef>
              <a:spcAft>
                <a:spcPts val="0"/>
              </a:spcAft>
              <a:buNone/>
            </a:pPr>
            <a:r>
              <a:t/>
            </a:r>
            <a:endParaRPr b="1" sz="1800">
              <a:solidFill>
                <a:schemeClr val="dk1"/>
              </a:solidFill>
              <a:latin typeface="Lato"/>
              <a:ea typeface="Lato"/>
              <a:cs typeface="Lato"/>
              <a:sym typeface="Lato"/>
            </a:endParaRPr>
          </a:p>
        </p:txBody>
      </p:sp>
      <p:sp>
        <p:nvSpPr>
          <p:cNvPr id="498" name="Google Shape;498;g1e443f0f29e_0_41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1200"/>
              </a:spcAft>
              <a:buNone/>
            </a:pPr>
            <a:r>
              <a:t/>
            </a:r>
            <a:endParaRPr/>
          </a:p>
        </p:txBody>
      </p:sp>
      <p:sp>
        <p:nvSpPr>
          <p:cNvPr id="499" name="Google Shape;499;g1e443f0f29e_0_410"/>
          <p:cNvSpPr/>
          <p:nvPr/>
        </p:nvSpPr>
        <p:spPr>
          <a:xfrm>
            <a:off x="6002625" y="2422550"/>
            <a:ext cx="2197800" cy="1811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500">
                <a:solidFill>
                  <a:schemeClr val="lt1"/>
                </a:solidFill>
                <a:latin typeface="Lato"/>
                <a:ea typeface="Lato"/>
                <a:cs typeface="Lato"/>
                <a:sym typeface="Lato"/>
              </a:rPr>
              <a:t>     C. Damage a person’s credit score, as they should only be borrowing money they actually have in their bank account</a:t>
            </a:r>
            <a:endParaRPr b="1" sz="1500">
              <a:solidFill>
                <a:schemeClr val="lt1"/>
              </a:solidFill>
              <a:latin typeface="Lato"/>
              <a:ea typeface="Lato"/>
              <a:cs typeface="Lato"/>
              <a:sym typeface="Lato"/>
            </a:endParaRPr>
          </a:p>
          <a:p>
            <a:pPr indent="-22860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72" name="Google Shape;172;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73" name="Google Shape;173;g1466ef7c98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74" name="Google Shape;174;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a:t>
            </a:r>
            <a:r>
              <a:rPr b="1" lang="en-GB" sz="1600">
                <a:solidFill>
                  <a:srgbClr val="FFFFFF"/>
                </a:solidFill>
                <a:latin typeface="Lato"/>
                <a:ea typeface="Lato"/>
                <a:cs typeface="Lato"/>
                <a:sym typeface="Lato"/>
              </a:rPr>
              <a:t>P</a:t>
            </a:r>
            <a:r>
              <a:rPr b="1" i="0" lang="en-GB" sz="1600" u="none" cap="none" strike="noStrike">
                <a:solidFill>
                  <a:srgbClr val="FFFFFF"/>
                </a:solidFill>
                <a:latin typeface="Lato"/>
                <a:ea typeface="Lato"/>
                <a:cs typeface="Lato"/>
                <a:sym typeface="Lato"/>
              </a:rPr>
              <a:t>ost-it </a:t>
            </a:r>
            <a:r>
              <a:rPr b="1" lang="en-GB" sz="1600">
                <a:solidFill>
                  <a:srgbClr val="FFFFFF"/>
                </a:solidFill>
                <a:latin typeface="Lato"/>
                <a:ea typeface="Lato"/>
                <a:cs typeface="Lato"/>
                <a:sym typeface="Lato"/>
              </a:rPr>
              <a:t>N</a:t>
            </a:r>
            <a:r>
              <a:rPr b="1" i="0" lang="en-GB" sz="1600" u="none" cap="none" strike="noStrike">
                <a:solidFill>
                  <a:srgbClr val="FFFFFF"/>
                </a:solidFill>
                <a:latin typeface="Lato"/>
                <a:ea typeface="Lato"/>
                <a:cs typeface="Lato"/>
                <a:sym typeface="Lato"/>
              </a:rPr>
              <a:t>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1e443f0f29e_0_29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30</a:t>
            </a:r>
            <a:endParaRPr>
              <a:latin typeface="Lato"/>
              <a:ea typeface="Lato"/>
              <a:cs typeface="Lato"/>
              <a:sym typeface="Lato"/>
            </a:endParaRPr>
          </a:p>
        </p:txBody>
      </p:sp>
      <p:sp>
        <p:nvSpPr>
          <p:cNvPr id="505" name="Google Shape;505;g1e443f0f29e_0_291"/>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Discussion</a:t>
            </a:r>
            <a:endParaRPr b="1" i="0" sz="2900" u="none" cap="none" strike="noStrike">
              <a:solidFill>
                <a:schemeClr val="accent2"/>
              </a:solidFill>
              <a:latin typeface="Lato"/>
              <a:ea typeface="Lato"/>
              <a:cs typeface="Lato"/>
              <a:sym typeface="Lato"/>
            </a:endParaRPr>
          </a:p>
        </p:txBody>
      </p:sp>
      <p:sp>
        <p:nvSpPr>
          <p:cNvPr id="506" name="Google Shape;506;g1e443f0f29e_0_291"/>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g1e443f0f29e_0_291"/>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508" name="Google Shape;508;g1e443f0f29e_0_291"/>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09" name="Google Shape;509;g1e443f0f29e_0_291"/>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510" name="Google Shape;510;g1e443f0f29e_0_291"/>
          <p:cNvSpPr txBox="1"/>
          <p:nvPr/>
        </p:nvSpPr>
        <p:spPr>
          <a:xfrm>
            <a:off x="76125" y="1138025"/>
            <a:ext cx="8976300" cy="523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i="1" lang="en-GB" sz="2200">
                <a:solidFill>
                  <a:schemeClr val="lt1"/>
                </a:solidFill>
                <a:latin typeface="Lato"/>
                <a:ea typeface="Lato"/>
                <a:cs typeface="Lato"/>
                <a:sym typeface="Lato"/>
              </a:rPr>
              <a:t>“Overall, a credit card is a risk rather than a benefit and should not be used”</a:t>
            </a:r>
            <a:endParaRPr b="1" sz="2200">
              <a:solidFill>
                <a:schemeClr val="lt1"/>
              </a:solidFill>
              <a:latin typeface="Lato"/>
              <a:ea typeface="Lato"/>
              <a:cs typeface="Lato"/>
              <a:sym typeface="Lato"/>
            </a:endParaRPr>
          </a:p>
        </p:txBody>
      </p:sp>
      <p:sp>
        <p:nvSpPr>
          <p:cNvPr id="511" name="Google Shape;511;g1e443f0f29e_0_291"/>
          <p:cNvSpPr txBox="1"/>
          <p:nvPr/>
        </p:nvSpPr>
        <p:spPr>
          <a:xfrm>
            <a:off x="248550" y="1905225"/>
            <a:ext cx="4908900" cy="3745800"/>
          </a:xfrm>
          <a:prstGeom prst="rect">
            <a:avLst/>
          </a:prstGeom>
          <a:noFill/>
          <a:ln>
            <a:noFill/>
          </a:ln>
        </p:spPr>
        <p:txBody>
          <a:bodyPr anchorCtr="0" anchor="t" bIns="91425" lIns="91425" spcFirstLastPara="1" rIns="91425" wrap="square" tIns="91425">
            <a:spAutoFit/>
          </a:bodyPr>
          <a:lstStyle/>
          <a:p>
            <a:pPr indent="0" lvl="0" marL="0" rtl="0" algn="l">
              <a:lnSpc>
                <a:spcPct val="129545"/>
              </a:lnSpc>
              <a:spcBef>
                <a:spcPts val="1200"/>
              </a:spcBef>
              <a:spcAft>
                <a:spcPts val="0"/>
              </a:spcAft>
              <a:buNone/>
            </a:pPr>
            <a:r>
              <a:rPr lang="en-GB" sz="2000">
                <a:solidFill>
                  <a:schemeClr val="accent1"/>
                </a:solidFill>
                <a:latin typeface="Lato"/>
                <a:ea typeface="Lato"/>
                <a:cs typeface="Lato"/>
                <a:sym typeface="Lato"/>
              </a:rPr>
              <a:t>In pairs, discuss the statement above and make a judgment for or against, writing a </a:t>
            </a:r>
            <a:r>
              <a:rPr lang="en-GB" sz="2000">
                <a:solidFill>
                  <a:schemeClr val="accent1"/>
                </a:solidFill>
                <a:latin typeface="Lato"/>
                <a:ea typeface="Lato"/>
                <a:cs typeface="Lato"/>
                <a:sym typeface="Lato"/>
              </a:rPr>
              <a:t>paragraph</a:t>
            </a:r>
            <a:r>
              <a:rPr lang="en-GB" sz="2000">
                <a:solidFill>
                  <a:schemeClr val="accent1"/>
                </a:solidFill>
                <a:latin typeface="Lato"/>
                <a:ea typeface="Lato"/>
                <a:cs typeface="Lato"/>
                <a:sym typeface="Lato"/>
              </a:rPr>
              <a:t> to justify your response. Use the ‘Risk or benefit’ worksheet to help inform your response.</a:t>
            </a:r>
            <a:endParaRPr sz="2000">
              <a:solidFill>
                <a:schemeClr val="accent1"/>
              </a:solidFill>
              <a:latin typeface="Lato"/>
              <a:ea typeface="Lato"/>
              <a:cs typeface="Lato"/>
              <a:sym typeface="Lato"/>
            </a:endParaRPr>
          </a:p>
          <a:p>
            <a:pPr indent="0" lvl="0" marL="0" rtl="0" algn="l">
              <a:lnSpc>
                <a:spcPct val="129545"/>
              </a:lnSpc>
              <a:spcBef>
                <a:spcPts val="1200"/>
              </a:spcBef>
              <a:spcAft>
                <a:spcPts val="0"/>
              </a:spcAft>
              <a:buNone/>
            </a:pPr>
            <a:r>
              <a:rPr lang="en-GB" sz="2000">
                <a:solidFill>
                  <a:schemeClr val="accent1"/>
                </a:solidFill>
                <a:latin typeface="Lato"/>
                <a:ea typeface="Lato"/>
                <a:cs typeface="Lato"/>
                <a:sym typeface="Lato"/>
              </a:rPr>
              <a:t>Be ready to share ideas with the class.</a:t>
            </a:r>
            <a:endParaRPr sz="2000">
              <a:solidFill>
                <a:schemeClr val="accent1"/>
              </a:solidFill>
              <a:latin typeface="Lato"/>
              <a:ea typeface="Lato"/>
              <a:cs typeface="Lato"/>
              <a:sym typeface="Lato"/>
            </a:endParaRPr>
          </a:p>
          <a:p>
            <a:pPr indent="0" lvl="0" marL="0" rtl="0" algn="l">
              <a:lnSpc>
                <a:spcPct val="129545"/>
              </a:lnSpc>
              <a:spcBef>
                <a:spcPts val="1200"/>
              </a:spcBef>
              <a:spcAft>
                <a:spcPts val="0"/>
              </a:spcAft>
              <a:buNone/>
            </a:pPr>
            <a:r>
              <a:t/>
            </a:r>
            <a:endParaRPr sz="2000">
              <a:solidFill>
                <a:schemeClr val="accent1"/>
              </a:solidFill>
              <a:latin typeface="Lato"/>
              <a:ea typeface="Lato"/>
              <a:cs typeface="Lato"/>
              <a:sym typeface="Lato"/>
            </a:endParaRPr>
          </a:p>
          <a:p>
            <a:pPr indent="0" lvl="0" marL="0" rtl="0" algn="l">
              <a:lnSpc>
                <a:spcPct val="129545"/>
              </a:lnSpc>
              <a:spcBef>
                <a:spcPts val="1200"/>
              </a:spcBef>
              <a:spcAft>
                <a:spcPts val="1200"/>
              </a:spcAft>
              <a:buNone/>
            </a:pPr>
            <a:r>
              <a:t/>
            </a:r>
            <a:endParaRPr b="1" sz="2000">
              <a:solidFill>
                <a:srgbClr val="FFFFFF"/>
              </a:solidFill>
              <a:latin typeface="Lato"/>
              <a:ea typeface="Lato"/>
              <a:cs typeface="Lato"/>
              <a:sym typeface="Lato"/>
            </a:endParaRPr>
          </a:p>
        </p:txBody>
      </p:sp>
      <p:sp>
        <p:nvSpPr>
          <p:cNvPr id="512" name="Google Shape;512;g1e443f0f29e_0_291"/>
          <p:cNvSpPr txBox="1"/>
          <p:nvPr/>
        </p:nvSpPr>
        <p:spPr>
          <a:xfrm>
            <a:off x="175250" y="4777900"/>
            <a:ext cx="4167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accent2"/>
                </a:solidFill>
                <a:latin typeface="Lato"/>
                <a:ea typeface="Lato"/>
                <a:cs typeface="Lato"/>
                <a:sym typeface="Lato"/>
              </a:rPr>
              <a:t>Resource 4: </a:t>
            </a:r>
            <a:r>
              <a:rPr lang="en-GB" sz="900">
                <a:solidFill>
                  <a:schemeClr val="accent2"/>
                </a:solidFill>
                <a:latin typeface="Lato"/>
                <a:ea typeface="Lato"/>
                <a:cs typeface="Lato"/>
                <a:sym typeface="Lato"/>
              </a:rPr>
              <a:t>Credit cards - risk or benefit?</a:t>
            </a:r>
            <a:endParaRPr sz="900">
              <a:solidFill>
                <a:schemeClr val="accent2"/>
              </a:solidFill>
              <a:latin typeface="Lato"/>
              <a:ea typeface="Lato"/>
              <a:cs typeface="Lato"/>
              <a:sym typeface="Lato"/>
            </a:endParaRPr>
          </a:p>
        </p:txBody>
      </p:sp>
      <p:pic>
        <p:nvPicPr>
          <p:cNvPr id="513" name="Google Shape;513;g1e443f0f29e_0_291"/>
          <p:cNvPicPr preferRelativeResize="0"/>
          <p:nvPr/>
        </p:nvPicPr>
        <p:blipFill>
          <a:blip r:embed="rId3">
            <a:alphaModFix/>
          </a:blip>
          <a:stretch>
            <a:fillRect/>
          </a:stretch>
        </p:blipFill>
        <p:spPr>
          <a:xfrm>
            <a:off x="5915125" y="1905225"/>
            <a:ext cx="1917401" cy="27288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1e443f0f29e_0_86"/>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31</a:t>
            </a:r>
            <a:endParaRPr>
              <a:latin typeface="Lato"/>
              <a:ea typeface="Lato"/>
              <a:cs typeface="Lato"/>
              <a:sym typeface="Lato"/>
            </a:endParaRPr>
          </a:p>
        </p:txBody>
      </p:sp>
      <p:sp>
        <p:nvSpPr>
          <p:cNvPr id="519" name="Google Shape;519;g1e443f0f29e_0_86"/>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Stretch - Critical thinking</a:t>
            </a:r>
            <a:endParaRPr b="1" i="0" sz="2900" u="none" cap="none" strike="noStrike">
              <a:solidFill>
                <a:schemeClr val="accent2"/>
              </a:solidFill>
              <a:latin typeface="Lato"/>
              <a:ea typeface="Lato"/>
              <a:cs typeface="Lato"/>
              <a:sym typeface="Lato"/>
            </a:endParaRPr>
          </a:p>
        </p:txBody>
      </p:sp>
      <p:sp>
        <p:nvSpPr>
          <p:cNvPr id="520" name="Google Shape;520;g1e443f0f29e_0_86"/>
          <p:cNvSpPr txBox="1"/>
          <p:nvPr/>
        </p:nvSpPr>
        <p:spPr>
          <a:xfrm>
            <a:off x="224675" y="1117775"/>
            <a:ext cx="7490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latin typeface="Lato"/>
                <a:ea typeface="Lato"/>
                <a:cs typeface="Lato"/>
                <a:sym typeface="Lato"/>
              </a:rPr>
              <a:t>Do you think credit cards should be called ‘credit cards’?</a:t>
            </a:r>
            <a:endParaRPr b="1" sz="2200">
              <a:latin typeface="Lato"/>
              <a:ea typeface="Lato"/>
              <a:cs typeface="Lato"/>
              <a:sym typeface="Lato"/>
            </a:endParaRPr>
          </a:p>
        </p:txBody>
      </p:sp>
      <p:sp>
        <p:nvSpPr>
          <p:cNvPr id="521" name="Google Shape;521;g1e443f0f29e_0_86"/>
          <p:cNvSpPr/>
          <p:nvPr/>
        </p:nvSpPr>
        <p:spPr>
          <a:xfrm>
            <a:off x="376350" y="2159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Could the name be confusing?</a:t>
            </a:r>
            <a:endParaRPr sz="1900">
              <a:solidFill>
                <a:schemeClr val="lt1"/>
              </a:solidFill>
              <a:latin typeface="Lato"/>
              <a:ea typeface="Lato"/>
              <a:cs typeface="Lato"/>
              <a:sym typeface="Lato"/>
            </a:endParaRPr>
          </a:p>
        </p:txBody>
      </p:sp>
      <p:sp>
        <p:nvSpPr>
          <p:cNvPr id="522" name="Google Shape;522;g1e443f0f29e_0_86"/>
          <p:cNvSpPr/>
          <p:nvPr/>
        </p:nvSpPr>
        <p:spPr>
          <a:xfrm>
            <a:off x="4381875" y="3302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What other names can you think of?</a:t>
            </a:r>
            <a:endParaRPr sz="1900">
              <a:solidFill>
                <a:schemeClr val="lt1"/>
              </a:solidFill>
              <a:latin typeface="Lato"/>
              <a:ea typeface="Lato"/>
              <a:cs typeface="Lato"/>
              <a:sym typeface="Lato"/>
            </a:endParaRPr>
          </a:p>
        </p:txBody>
      </p:sp>
      <p:sp>
        <p:nvSpPr>
          <p:cNvPr id="523" name="Google Shape;523;g1e443f0f29e_0_86"/>
          <p:cNvSpPr/>
          <p:nvPr/>
        </p:nvSpPr>
        <p:spPr>
          <a:xfrm>
            <a:off x="376350" y="3302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Could the name be misleading?</a:t>
            </a:r>
            <a:endParaRPr sz="1900">
              <a:solidFill>
                <a:schemeClr val="lt1"/>
              </a:solidFill>
              <a:latin typeface="Lato"/>
              <a:ea typeface="Lato"/>
              <a:cs typeface="Lato"/>
              <a:sym typeface="Lato"/>
            </a:endParaRPr>
          </a:p>
        </p:txBody>
      </p:sp>
      <p:sp>
        <p:nvSpPr>
          <p:cNvPr id="524" name="Google Shape;524;g1e443f0f29e_0_86"/>
          <p:cNvSpPr/>
          <p:nvPr/>
        </p:nvSpPr>
        <p:spPr>
          <a:xfrm>
            <a:off x="4381875" y="2159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What are the </a:t>
            </a:r>
            <a:r>
              <a:rPr lang="en-GB" sz="1900">
                <a:solidFill>
                  <a:schemeClr val="lt1"/>
                </a:solidFill>
                <a:latin typeface="Lato"/>
                <a:ea typeface="Lato"/>
                <a:cs typeface="Lato"/>
                <a:sym typeface="Lato"/>
              </a:rPr>
              <a:t>positives</a:t>
            </a:r>
            <a:r>
              <a:rPr lang="en-GB" sz="1900">
                <a:solidFill>
                  <a:schemeClr val="lt1"/>
                </a:solidFill>
                <a:latin typeface="Lato"/>
                <a:ea typeface="Lato"/>
                <a:cs typeface="Lato"/>
                <a:sym typeface="Lato"/>
              </a:rPr>
              <a:t> about the name?</a:t>
            </a:r>
            <a:endParaRPr sz="1900">
              <a:solidFill>
                <a:schemeClr val="lt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24067dd8f17_0_9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g24067dd8f17_0_9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31" name="Google Shape;531;g24067dd8f17_0_90"/>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a credit card </a:t>
            </a:r>
            <a:r>
              <a:rPr b="1" i="0" lang="en-GB" sz="2200" u="none" cap="none" strike="noStrike">
                <a:solidFill>
                  <a:srgbClr val="00FF00"/>
                </a:solidFill>
                <a:latin typeface="Lato"/>
                <a:ea typeface="Lato"/>
                <a:cs typeface="Lato"/>
                <a:sym typeface="Lato"/>
                <a:extLst>
                  <a:ext uri="http://customooxmlschemas.google.com/">
                    <go:slidesCustomData xmlns:go="http://customooxmlschemas.google.com/" textRoundtripDataId="13"/>
                  </a:ext>
                </a:extLst>
              </a:rPr>
              <a:t>is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how a credit card works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the benefits and risks of </a:t>
            </a:r>
            <a:r>
              <a:rPr b="1" lang="en-GB" sz="2200">
                <a:solidFill>
                  <a:srgbClr val="00FF00"/>
                </a:solidFill>
                <a:latin typeface="Lato"/>
                <a:ea typeface="Lato"/>
                <a:cs typeface="Lato"/>
                <a:sym typeface="Lato"/>
              </a:rPr>
              <a:t>us</a:t>
            </a:r>
            <a:r>
              <a:rPr b="1" i="0" lang="en-GB" sz="2200" u="none" cap="none" strike="noStrike">
                <a:solidFill>
                  <a:srgbClr val="00FF00"/>
                </a:solidFill>
                <a:latin typeface="Lato"/>
                <a:ea typeface="Lato"/>
                <a:cs typeface="Lato"/>
                <a:sym typeface="Lato"/>
              </a:rPr>
              <a:t>ing a credit card </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
        <p:nvSpPr>
          <p:cNvPr id="532" name="Google Shape;532;g24067dd8f17_0_9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1575e96a1fb_0_29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38" name="Google Shape;538;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39" name="Google Shape;539;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261116ae791_0_98"/>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261116ae791_0_98"/>
          <p:cNvSpPr txBox="1"/>
          <p:nvPr/>
        </p:nvSpPr>
        <p:spPr>
          <a:xfrm>
            <a:off x="105600" y="400200"/>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14"/>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15"/>
                  </a:ext>
                </a:extLst>
              </a:rPr>
              <a:t>finances</a:t>
            </a:r>
            <a:endParaRPr b="0" i="0" sz="1400" u="none" cap="none" strike="noStrike">
              <a:solidFill>
                <a:schemeClr val="lt1"/>
              </a:solidFill>
              <a:latin typeface="Arial"/>
              <a:ea typeface="Arial"/>
              <a:cs typeface="Arial"/>
              <a:sym typeface="Arial"/>
            </a:endParaRPr>
          </a:p>
        </p:txBody>
      </p:sp>
      <p:grpSp>
        <p:nvGrpSpPr>
          <p:cNvPr id="546" name="Google Shape;546;g261116ae791_0_98"/>
          <p:cNvGrpSpPr/>
          <p:nvPr/>
        </p:nvGrpSpPr>
        <p:grpSpPr>
          <a:xfrm>
            <a:off x="151999" y="1183981"/>
            <a:ext cx="2846301" cy="2013582"/>
            <a:chOff x="463400" y="1321175"/>
            <a:chExt cx="2914500" cy="2113109"/>
          </a:xfrm>
        </p:grpSpPr>
        <p:sp>
          <p:nvSpPr>
            <p:cNvPr id="547" name="Google Shape;547;g261116ae791_0_98"/>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261116ae791_0_98"/>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549" name="Google Shape;549;g261116ae791_0_98"/>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50" name="Google Shape;550;g261116ae791_0_98"/>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551" name="Google Shape;551;g261116ae791_0_98"/>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b="1" lang="en-GB" sz="1400">
                <a:latin typeface="Lato"/>
                <a:ea typeface="Lato"/>
                <a:cs typeface="Lato"/>
                <a:sym typeface="Lato"/>
              </a:rPr>
              <a:t>49</a:t>
            </a:r>
            <a:endParaRPr b="1" sz="1400">
              <a:latin typeface="Lato"/>
              <a:ea typeface="Lato"/>
              <a:cs typeface="Lato"/>
              <a:sym typeface="Lato"/>
            </a:endParaRPr>
          </a:p>
        </p:txBody>
      </p:sp>
      <p:sp>
        <p:nvSpPr>
          <p:cNvPr id="552" name="Google Shape;552;g261116ae791_0_9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3" name="Google Shape;553;g261116ae791_0_98"/>
          <p:cNvGrpSpPr/>
          <p:nvPr/>
        </p:nvGrpSpPr>
        <p:grpSpPr>
          <a:xfrm>
            <a:off x="3164819" y="1184021"/>
            <a:ext cx="2846301" cy="1995658"/>
            <a:chOff x="3237025" y="1184050"/>
            <a:chExt cx="2914500" cy="2094300"/>
          </a:xfrm>
        </p:grpSpPr>
        <p:sp>
          <p:nvSpPr>
            <p:cNvPr id="554" name="Google Shape;554;g261116ae791_0_98"/>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5" name="Google Shape;555;g261116ae791_0_98"/>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556" name="Google Shape;556;g261116ae791_0_98"/>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557" name="Google Shape;557;g261116ae791_0_98"/>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558" name="Google Shape;558;g261116ae791_0_98"/>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16"/>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17"/>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17"/>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62" name="Shape 562"/>
        <p:cNvGrpSpPr/>
        <p:nvPr/>
      </p:nvGrpSpPr>
      <p:grpSpPr>
        <a:xfrm>
          <a:off x="0" y="0"/>
          <a:ext cx="0" cy="0"/>
          <a:chOff x="0" y="0"/>
          <a:chExt cx="0" cy="0"/>
        </a:xfrm>
      </p:grpSpPr>
      <p:sp>
        <p:nvSpPr>
          <p:cNvPr id="563" name="Google Shape;563;g1575e96a1fb_0_330"/>
          <p:cNvSpPr txBox="1"/>
          <p:nvPr/>
        </p:nvSpPr>
        <p:spPr>
          <a:xfrm>
            <a:off x="462425" y="1142575"/>
            <a:ext cx="7875600" cy="26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Money Helper</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Money</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Bankrate</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a:p>
            <a:pPr indent="0" lvl="0" marL="0" marR="0" rtl="0" algn="l">
              <a:lnSpc>
                <a:spcPct val="123076"/>
              </a:lnSpc>
              <a:spcBef>
                <a:spcPts val="120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a:t>
            </a:r>
            <a:r>
              <a:rPr lang="en-GB">
                <a:solidFill>
                  <a:schemeClr val="lt1"/>
                </a:solidFill>
                <a:latin typeface="Lato"/>
                <a:ea typeface="Lato"/>
                <a:cs typeface="Lato"/>
                <a:sym typeface="Lato"/>
                <a:extLst>
                  <a:ext uri="http://customooxmlschemas.google.com/">
                    <go:slidesCustomData xmlns:go="http://customooxmlschemas.google.com/" textRoundtripDataId="18"/>
                  </a:ext>
                </a:extLst>
              </a:rPr>
              <a:t>he  F</a:t>
            </a:r>
            <a:r>
              <a:rPr lang="en-GB">
                <a:solidFill>
                  <a:schemeClr val="lt1"/>
                </a:solidFill>
                <a:latin typeface="Lato"/>
                <a:ea typeface="Lato"/>
                <a:cs typeface="Lato"/>
                <a:sym typeface="Lato"/>
              </a:rPr>
              <a:t>LIC learning hub - </a:t>
            </a:r>
            <a:r>
              <a:rPr lang="en-GB" u="sng">
                <a:solidFill>
                  <a:schemeClr val="lt1"/>
                </a:solidFill>
                <a:latin typeface="Lato"/>
                <a:ea typeface="Lato"/>
                <a:cs typeface="Lato"/>
                <a:sym typeface="Lato"/>
                <a:hlinkClick r:id="rId6">
                  <a:extLst>
                    <a:ext uri="{A12FA001-AC4F-418D-AE19-62706E023703}">
                      <ahyp:hlinkClr val="tx"/>
                    </a:ext>
                  </a:extLst>
                </a:hlinkClick>
              </a:rPr>
              <a:t>https://ftflic.com/learning-h</a:t>
            </a:r>
            <a:r>
              <a:rPr lang="en-GB" u="sng">
                <a:solidFill>
                  <a:schemeClr val="lt1"/>
                </a:solidFill>
                <a:latin typeface="Lato"/>
                <a:ea typeface="Lato"/>
                <a:cs typeface="Lato"/>
                <a:sym typeface="Lato"/>
                <a:hlinkClick r:id="rId7">
                  <a:extLst>
                    <a:ext uri="{A12FA001-AC4F-418D-AE19-62706E023703}">
                      <ahyp:hlinkClr val="tx"/>
                    </a:ext>
                  </a:extLst>
                </a:hlinkClick>
                <a:extLst>
                  <a:ext uri="http://customooxmlschemas.google.com/">
                    <go:slidesCustomData xmlns:go="http://customooxmlschemas.google.com/" textRoundtripDataId="19"/>
                  </a:ext>
                </a:extLst>
              </a:rPr>
              <a:t>ub/</a:t>
            </a:r>
            <a:r>
              <a:rPr lang="en-GB">
                <a:solidFill>
                  <a:schemeClr val="lt1"/>
                </a:solidFill>
                <a:latin typeface="Lato"/>
                <a:ea typeface="Lato"/>
                <a:cs typeface="Lato"/>
                <a:sym typeface="Lato"/>
                <a:extLst>
                  <a:ext uri="http://customooxmlschemas.google.com/">
                    <go:slidesCustomData xmlns:go="http://customooxmlschemas.google.com/" textRoundtripDataId="20"/>
                  </a:ext>
                </a:extLst>
              </a:rPr>
              <a:t>  for</a:t>
            </a:r>
            <a:r>
              <a:rPr lang="en-GB">
                <a:solidFill>
                  <a:schemeClr val="lt1"/>
                </a:solidFill>
                <a:latin typeface="Lato"/>
                <a:ea typeface="Lato"/>
                <a:cs typeface="Lato"/>
                <a:sym typeface="Lato"/>
              </a:rPr>
              <a:t> further </a:t>
            </a:r>
            <a:r>
              <a:rPr lang="en-GB">
                <a:solidFill>
                  <a:schemeClr val="lt1"/>
                </a:solidFill>
                <a:latin typeface="Lato"/>
                <a:ea typeface="Lato"/>
                <a:cs typeface="Lato"/>
                <a:sym typeface="Lato"/>
                <a:extLst>
                  <a:ext uri="http://customooxmlschemas.google.com/">
                    <go:slidesCustomData xmlns:go="http://customooxmlschemas.google.com/" textRoundtripDataId="21"/>
                  </a:ext>
                </a:extLst>
              </a:rPr>
              <a:t>resources</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564" name="Google Shape;564;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565" name="Google Shape;565;g1575e96a1fb_0_3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80" name="Google Shape;180;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132c63cc0bd_0_20"/>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3:</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Credit cards</a:t>
            </a:r>
            <a:endParaRPr b="1" i="0" sz="5600" u="none" cap="none" strike="noStrike">
              <a:solidFill>
                <a:schemeClr val="accent2"/>
              </a:solidFill>
              <a:latin typeface="Lato Black"/>
              <a:ea typeface="Lato Black"/>
              <a:cs typeface="Lato Black"/>
              <a:sym typeface="Lato Black"/>
            </a:endParaRPr>
          </a:p>
        </p:txBody>
      </p:sp>
      <p:sp>
        <p:nvSpPr>
          <p:cNvPr id="182" name="Google Shape;182;g132c63cc0bd_0_20"/>
          <p:cNvSpPr txBox="1"/>
          <p:nvPr/>
        </p:nvSpPr>
        <p:spPr>
          <a:xfrm>
            <a:off x="8832300" y="374300"/>
            <a:ext cx="438600" cy="2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4067dd8f17_0_8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24067dd8f17_0_8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89" name="Google Shape;189;g24067dd8f17_0_83"/>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Explain what a credit card is</a:t>
            </a:r>
            <a:endParaRPr b="1" sz="2200">
              <a:solidFill>
                <a:schemeClr val="lt1"/>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extLst>
                  <a:ext uri="http://customooxmlschemas.google.com/">
                    <go:slidesCustomData xmlns:go="http://customooxmlschemas.google.com/" textRoundtripDataId="1"/>
                  </a:ext>
                </a:extLst>
              </a:rPr>
              <a:t>Describe how a credit card work</a:t>
            </a:r>
            <a:r>
              <a:rPr b="1" i="0" lang="en-GB" sz="2200" u="none" cap="none" strike="noStrike">
                <a:solidFill>
                  <a:schemeClr val="lt1"/>
                </a:solidFill>
                <a:latin typeface="Lato"/>
                <a:ea typeface="Lato"/>
                <a:cs typeface="Lato"/>
                <a:sym typeface="Lato"/>
              </a:rPr>
              <a:t>s</a:t>
            </a:r>
            <a:endParaRPr b="1" i="0" sz="2200" u="none" cap="none" strike="noStrike">
              <a:solidFill>
                <a:schemeClr val="lt1"/>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benefits and risks of </a:t>
            </a:r>
            <a:r>
              <a:rPr b="1" lang="en-GB" sz="2200">
                <a:solidFill>
                  <a:schemeClr val="lt1"/>
                </a:solidFill>
                <a:latin typeface="Lato"/>
                <a:ea typeface="Lato"/>
                <a:cs typeface="Lato"/>
                <a:sym typeface="Lato"/>
              </a:rPr>
              <a:t>using</a:t>
            </a:r>
            <a:r>
              <a:rPr b="1" i="0" lang="en-GB" sz="2200" u="none" cap="none" strike="noStrike">
                <a:solidFill>
                  <a:schemeClr val="lt1"/>
                </a:solidFill>
                <a:latin typeface="Lato"/>
                <a:ea typeface="Lato"/>
                <a:cs typeface="Lato"/>
                <a:sym typeface="Lato"/>
              </a:rPr>
              <a:t> a credit card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
        <p:nvSpPr>
          <p:cNvPr id="190" name="Google Shape;190;g24067dd8f17_0_8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416db44058_0_0"/>
          <p:cNvSpPr txBox="1"/>
          <p:nvPr/>
        </p:nvSpPr>
        <p:spPr>
          <a:xfrm>
            <a:off x="296925" y="1139675"/>
            <a:ext cx="8490900" cy="246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GB" sz="2200">
                <a:latin typeface="Lato"/>
                <a:ea typeface="Lato"/>
                <a:cs typeface="Lato"/>
                <a:sym typeface="Lato"/>
              </a:rPr>
              <a:t>Lucy is looking to buy a new sofa. She decides to use a credit card.</a:t>
            </a:r>
            <a:endParaRPr b="1" sz="2200">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p:txBody>
      </p:sp>
      <p:sp>
        <p:nvSpPr>
          <p:cNvPr id="196" name="Google Shape;196;g2416db44058_0_0"/>
          <p:cNvSpPr txBox="1"/>
          <p:nvPr>
            <p:ph type="ctrTitle"/>
          </p:nvPr>
        </p:nvSpPr>
        <p:spPr>
          <a:xfrm>
            <a:off x="360375" y="303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Starter | What  is a credit card?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197" name="Google Shape;197;g2416db44058_0_0"/>
          <p:cNvPicPr preferRelativeResize="0"/>
          <p:nvPr/>
        </p:nvPicPr>
        <p:blipFill rotWithShape="1">
          <a:blip r:embed="rId3">
            <a:alphaModFix/>
          </a:blip>
          <a:srcRect b="27104" l="18823" r="18516" t="27865"/>
          <a:stretch/>
        </p:blipFill>
        <p:spPr>
          <a:xfrm>
            <a:off x="3323050" y="1836675"/>
            <a:ext cx="2365576" cy="1700026"/>
          </a:xfrm>
          <a:prstGeom prst="rect">
            <a:avLst/>
          </a:prstGeom>
          <a:noFill/>
          <a:ln cap="flat" cmpd="sng" w="38100">
            <a:solidFill>
              <a:schemeClr val="accent2"/>
            </a:solidFill>
            <a:prstDash val="solid"/>
            <a:round/>
            <a:headEnd len="sm" w="sm" type="none"/>
            <a:tailEnd len="sm" w="sm" type="none"/>
          </a:ln>
        </p:spPr>
      </p:pic>
      <p:sp>
        <p:nvSpPr>
          <p:cNvPr id="198" name="Google Shape;198;g2416db44058_0_0"/>
          <p:cNvSpPr txBox="1"/>
          <p:nvPr/>
        </p:nvSpPr>
        <p:spPr>
          <a:xfrm>
            <a:off x="360375" y="3742475"/>
            <a:ext cx="9216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1"/>
                </a:solidFill>
                <a:latin typeface="Lato"/>
                <a:ea typeface="Lato"/>
                <a:cs typeface="Lato"/>
                <a:sym typeface="Lato"/>
              </a:rPr>
              <a:t>Talk to the person next to you:</a:t>
            </a:r>
            <a:endParaRPr b="1" sz="2200">
              <a:solidFill>
                <a:schemeClr val="accent1"/>
              </a:solidFill>
              <a:latin typeface="Lato"/>
              <a:ea typeface="Lato"/>
              <a:cs typeface="Lato"/>
              <a:sym typeface="Lato"/>
            </a:endParaRPr>
          </a:p>
          <a:p>
            <a:pPr indent="-368300" lvl="0" marL="457200" rtl="0" algn="l">
              <a:spcBef>
                <a:spcPts val="0"/>
              </a:spcBef>
              <a:spcAft>
                <a:spcPts val="0"/>
              </a:spcAft>
              <a:buClr>
                <a:schemeClr val="accent1"/>
              </a:buClr>
              <a:buSzPts val="2200"/>
              <a:buFont typeface="Lato"/>
              <a:buChar char="●"/>
            </a:pPr>
            <a:r>
              <a:rPr b="1" lang="en-GB" sz="2200">
                <a:solidFill>
                  <a:schemeClr val="accent1"/>
                </a:solidFill>
                <a:latin typeface="Lato"/>
                <a:ea typeface="Lato"/>
                <a:cs typeface="Lato"/>
                <a:sym typeface="Lato"/>
              </a:rPr>
              <a:t>What is a credit card? </a:t>
            </a:r>
            <a:endParaRPr b="1" sz="2200">
              <a:solidFill>
                <a:schemeClr val="accent1"/>
              </a:solidFill>
              <a:latin typeface="Lato"/>
              <a:ea typeface="Lato"/>
              <a:cs typeface="Lato"/>
              <a:sym typeface="Lato"/>
            </a:endParaRPr>
          </a:p>
          <a:p>
            <a:pPr indent="-368300" lvl="0" marL="457200" rtl="0" algn="l">
              <a:spcBef>
                <a:spcPts val="0"/>
              </a:spcBef>
              <a:spcAft>
                <a:spcPts val="0"/>
              </a:spcAft>
              <a:buClr>
                <a:schemeClr val="accent1"/>
              </a:buClr>
              <a:buSzPts val="2200"/>
              <a:buFont typeface="Lato"/>
              <a:buChar char="●"/>
            </a:pPr>
            <a:r>
              <a:rPr b="1" lang="en-GB" sz="2200">
                <a:solidFill>
                  <a:schemeClr val="accent1"/>
                </a:solidFill>
                <a:latin typeface="Lato"/>
                <a:ea typeface="Lato"/>
                <a:cs typeface="Lato"/>
                <a:sym typeface="Lato"/>
              </a:rPr>
              <a:t>Why might she choose to use a credit card?</a:t>
            </a:r>
            <a:endParaRPr b="1" sz="2200">
              <a:solidFill>
                <a:schemeClr val="accent1"/>
              </a:solidFill>
              <a:latin typeface="Lato"/>
              <a:ea typeface="Lato"/>
              <a:cs typeface="Lato"/>
              <a:sym typeface="Lato"/>
            </a:endParaRPr>
          </a:p>
        </p:txBody>
      </p:sp>
      <p:sp>
        <p:nvSpPr>
          <p:cNvPr id="199" name="Google Shape;199;g2416db44058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5d90976663_0_30"/>
          <p:cNvSpPr txBox="1"/>
          <p:nvPr/>
        </p:nvSpPr>
        <p:spPr>
          <a:xfrm>
            <a:off x="35475" y="1556675"/>
            <a:ext cx="9105900" cy="2892600"/>
          </a:xfrm>
          <a:prstGeom prst="rect">
            <a:avLst/>
          </a:prstGeom>
          <a:noFill/>
          <a:ln>
            <a:noFill/>
          </a:ln>
        </p:spPr>
        <p:txBody>
          <a:bodyPr anchorCtr="0" anchor="t" bIns="91425" lIns="91425" spcFirstLastPara="1" rIns="91425" wrap="square" tIns="91425">
            <a:spAutoFit/>
          </a:bodyPr>
          <a:lstStyle/>
          <a:p>
            <a:pPr indent="-327025" lvl="0" marL="457200" marR="0" rtl="0" algn="l">
              <a:lnSpc>
                <a:spcPct val="115000"/>
              </a:lnSpc>
              <a:spcBef>
                <a:spcPts val="1200"/>
              </a:spcBef>
              <a:spcAft>
                <a:spcPts val="0"/>
              </a:spcAft>
              <a:buClr>
                <a:srgbClr val="111111"/>
              </a:buClr>
              <a:buSzPts val="1550"/>
              <a:buFont typeface="Lato"/>
              <a:buChar char="●"/>
            </a:pPr>
            <a:r>
              <a:rPr i="0" lang="en-GB" sz="1550" u="none" cap="none" strike="noStrike">
                <a:solidFill>
                  <a:srgbClr val="111111"/>
                </a:solidFill>
                <a:highlight>
                  <a:srgbClr val="FFFFFF"/>
                </a:highlight>
                <a:latin typeface="Lato"/>
                <a:ea typeface="Lato"/>
                <a:cs typeface="Lato"/>
                <a:sym typeface="Lato"/>
              </a:rPr>
              <a:t>A credit card is a card issued by a bank or </a:t>
            </a:r>
            <a:r>
              <a:rPr i="0" lang="en-GB" sz="1550" u="none" cap="none" strike="noStrike">
                <a:solidFill>
                  <a:schemeClr val="accent1"/>
                </a:solidFill>
                <a:highlight>
                  <a:srgbClr val="FFFFFF"/>
                </a:highlight>
                <a:latin typeface="Lato"/>
                <a:ea typeface="Lato"/>
                <a:cs typeface="Lato"/>
                <a:sym typeface="Lato"/>
              </a:rPr>
              <a:t> </a:t>
            </a:r>
            <a:r>
              <a:rPr lang="en-GB" sz="1550">
                <a:solidFill>
                  <a:schemeClr val="accent2"/>
                </a:solidFill>
                <a:highlight>
                  <a:schemeClr val="lt1"/>
                </a:highlight>
                <a:latin typeface="Lato"/>
                <a:ea typeface="Lato"/>
                <a:cs typeface="Lato"/>
                <a:sym typeface="Lato"/>
              </a:rPr>
              <a:t>(1)</a:t>
            </a:r>
            <a:r>
              <a:rPr i="0" lang="en-GB" sz="1550" u="none" cap="none" strike="noStrike">
                <a:solidFill>
                  <a:srgbClr val="111111"/>
                </a:solidFill>
                <a:highlight>
                  <a:srgbClr val="FFFFFF"/>
                </a:highlight>
                <a:latin typeface="Lato"/>
                <a:ea typeface="Lato"/>
                <a:cs typeface="Lato"/>
                <a:sym typeface="Lato"/>
              </a:rPr>
              <a:t>…</a:t>
            </a:r>
            <a:r>
              <a:rPr lang="en-GB" sz="1550">
                <a:solidFill>
                  <a:srgbClr val="111111"/>
                </a:solidFill>
                <a:highlight>
                  <a:srgbClr val="FFFFFF"/>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that allows </a:t>
            </a:r>
            <a:r>
              <a:rPr lang="en-GB" sz="1550">
                <a:solidFill>
                  <a:srgbClr val="111111"/>
                </a:solidFill>
                <a:highlight>
                  <a:srgbClr val="FFFFFF"/>
                </a:highlight>
                <a:latin typeface="Lato"/>
                <a:ea typeface="Lato"/>
                <a:cs typeface="Lato"/>
                <a:sym typeface="Lato"/>
              </a:rPr>
              <a:t>a person</a:t>
            </a:r>
            <a:r>
              <a:rPr i="0" lang="en-GB" sz="1550" u="none" cap="none" strike="noStrike">
                <a:solidFill>
                  <a:srgbClr val="111111"/>
                </a:solidFill>
                <a:highlight>
                  <a:srgbClr val="FFFFFF"/>
                </a:highlight>
                <a:latin typeface="Lato"/>
                <a:ea typeface="Lato"/>
                <a:cs typeface="Lato"/>
                <a:sym typeface="Lato"/>
              </a:rPr>
              <a:t> to borrow money to pay for goods and services with </a:t>
            </a:r>
            <a:r>
              <a:rPr i="0" lang="en-GB" sz="1550" u="none" cap="none" strike="noStrike">
                <a:solidFill>
                  <a:schemeClr val="accent2"/>
                </a:solidFill>
                <a:highlight>
                  <a:srgbClr val="FFFFFF"/>
                </a:highlight>
                <a:latin typeface="Lato"/>
                <a:ea typeface="Lato"/>
                <a:cs typeface="Lato"/>
                <a:sym typeface="Lato"/>
              </a:rPr>
              <a:t>(2)</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that accept credit cards for payment.</a:t>
            </a:r>
            <a:endParaRPr i="0" sz="1550" u="none" cap="none" strike="noStrike">
              <a:solidFill>
                <a:srgbClr val="111111"/>
              </a:solidFill>
              <a:highlight>
                <a:srgbClr val="FFFFFF"/>
              </a:highlight>
              <a:latin typeface="Lato"/>
              <a:ea typeface="Lato"/>
              <a:cs typeface="Lato"/>
              <a:sym typeface="Lato"/>
            </a:endParaRPr>
          </a:p>
          <a:p>
            <a:pPr indent="-327025" lvl="0" marL="457200" marR="0" rtl="0" algn="l">
              <a:lnSpc>
                <a:spcPct val="115000"/>
              </a:lnSpc>
              <a:spcBef>
                <a:spcPts val="0"/>
              </a:spcBef>
              <a:spcAft>
                <a:spcPts val="0"/>
              </a:spcAft>
              <a:buClr>
                <a:srgbClr val="111111"/>
              </a:buClr>
              <a:buSzPts val="1550"/>
              <a:buFont typeface="Lato"/>
              <a:buChar char="●"/>
            </a:pPr>
            <a:r>
              <a:rPr i="0" lang="en-GB" sz="1550" u="none" cap="none" strike="noStrike">
                <a:solidFill>
                  <a:srgbClr val="111111"/>
                </a:solidFill>
                <a:highlight>
                  <a:srgbClr val="FFFFFF"/>
                </a:highlight>
                <a:latin typeface="Lato"/>
                <a:ea typeface="Lato"/>
                <a:cs typeface="Lato"/>
                <a:sym typeface="Lato"/>
              </a:rPr>
              <a:t>Credit cards are a type of </a:t>
            </a:r>
            <a:r>
              <a:rPr i="0" lang="en-GB" sz="1550" u="none" cap="none" strike="noStrike">
                <a:solidFill>
                  <a:schemeClr val="accent2"/>
                </a:solidFill>
                <a:highlight>
                  <a:srgbClr val="FFFFFF"/>
                </a:highlight>
                <a:latin typeface="Lato"/>
                <a:ea typeface="Lato"/>
                <a:cs typeface="Lato"/>
                <a:sym typeface="Lato"/>
              </a:rPr>
              <a:t>(3)</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 They are not attached to an account like debit cards, so </a:t>
            </a:r>
            <a:r>
              <a:rPr lang="en-GB" sz="1550">
                <a:solidFill>
                  <a:srgbClr val="111111"/>
                </a:solidFill>
                <a:highlight>
                  <a:srgbClr val="FFFFFF"/>
                </a:highlight>
                <a:latin typeface="Lato"/>
                <a:ea typeface="Lato"/>
                <a:cs typeface="Lato"/>
                <a:sym typeface="Lato"/>
              </a:rPr>
              <a:t>the person is</a:t>
            </a:r>
            <a:r>
              <a:rPr i="0" lang="en-GB" sz="1550" u="none" cap="none" strike="noStrike">
                <a:solidFill>
                  <a:srgbClr val="111111"/>
                </a:solidFill>
                <a:highlight>
                  <a:srgbClr val="FFFFFF"/>
                </a:highlight>
                <a:latin typeface="Lato"/>
                <a:ea typeface="Lato"/>
                <a:cs typeface="Lato"/>
                <a:sym typeface="Lato"/>
              </a:rPr>
              <a:t> not </a:t>
            </a:r>
            <a:r>
              <a:rPr i="0" lang="en-GB" sz="1550" u="none" cap="none" strike="noStrike">
                <a:solidFill>
                  <a:schemeClr val="accent2"/>
                </a:solidFill>
                <a:highlight>
                  <a:srgbClr val="FFFFFF"/>
                </a:highlight>
                <a:latin typeface="Lato"/>
                <a:ea typeface="Lato"/>
                <a:cs typeface="Lato"/>
                <a:sym typeface="Lato"/>
              </a:rPr>
              <a:t>(4)</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 money </a:t>
            </a:r>
            <a:r>
              <a:rPr lang="en-GB" sz="1550">
                <a:solidFill>
                  <a:srgbClr val="111111"/>
                </a:solidFill>
                <a:highlight>
                  <a:srgbClr val="FFFFFF"/>
                </a:highlight>
                <a:latin typeface="Lato"/>
                <a:ea typeface="Lato"/>
                <a:cs typeface="Lato"/>
                <a:sym typeface="Lato"/>
              </a:rPr>
              <a:t>they</a:t>
            </a:r>
            <a:r>
              <a:rPr i="0" lang="en-GB" sz="1550" u="none" cap="none" strike="noStrike">
                <a:solidFill>
                  <a:srgbClr val="111111"/>
                </a:solidFill>
                <a:highlight>
                  <a:srgbClr val="FFFFFF"/>
                </a:highlight>
                <a:latin typeface="Lato"/>
                <a:ea typeface="Lato"/>
                <a:cs typeface="Lato"/>
                <a:sym typeface="Lato"/>
              </a:rPr>
              <a:t> have but are borrowing money from the bank/financial institution.</a:t>
            </a:r>
            <a:endParaRPr i="0" sz="1550" u="none" cap="none" strike="noStrike">
              <a:solidFill>
                <a:srgbClr val="111111"/>
              </a:solidFill>
              <a:highlight>
                <a:srgbClr val="FFFFFF"/>
              </a:highlight>
              <a:latin typeface="Lato"/>
              <a:ea typeface="Lato"/>
              <a:cs typeface="Lato"/>
              <a:sym typeface="Lato"/>
            </a:endParaRPr>
          </a:p>
          <a:p>
            <a:pPr indent="-327025" lvl="0" marL="457200" marR="0" rtl="0" algn="l">
              <a:lnSpc>
                <a:spcPct val="115000"/>
              </a:lnSpc>
              <a:spcBef>
                <a:spcPts val="0"/>
              </a:spcBef>
              <a:spcAft>
                <a:spcPts val="0"/>
              </a:spcAft>
              <a:buClr>
                <a:srgbClr val="111111"/>
              </a:buClr>
              <a:buSzPts val="1550"/>
              <a:buFont typeface="Lato"/>
              <a:buChar char="●"/>
            </a:pPr>
            <a:r>
              <a:rPr i="0" lang="en-GB" sz="1550" u="none" cap="none" strike="noStrike">
                <a:solidFill>
                  <a:srgbClr val="111111"/>
                </a:solidFill>
                <a:highlight>
                  <a:srgbClr val="FFFFFF"/>
                </a:highlight>
                <a:latin typeface="Lato"/>
                <a:ea typeface="Lato"/>
                <a:cs typeface="Lato"/>
                <a:sym typeface="Lato"/>
              </a:rPr>
              <a:t>This means that the bank allows </a:t>
            </a:r>
            <a:r>
              <a:rPr lang="en-GB" sz="1550">
                <a:solidFill>
                  <a:srgbClr val="111111"/>
                </a:solidFill>
                <a:highlight>
                  <a:srgbClr val="FFFFFF"/>
                </a:highlight>
                <a:latin typeface="Lato"/>
                <a:ea typeface="Lato"/>
                <a:cs typeface="Lato"/>
                <a:sym typeface="Lato"/>
              </a:rPr>
              <a:t>them</a:t>
            </a:r>
            <a:r>
              <a:rPr i="0" lang="en-GB" sz="1550" u="none" cap="none" strike="noStrike">
                <a:solidFill>
                  <a:srgbClr val="111111"/>
                </a:solidFill>
                <a:highlight>
                  <a:srgbClr val="FFFFFF"/>
                </a:highlight>
                <a:latin typeface="Lato"/>
                <a:ea typeface="Lato"/>
                <a:cs typeface="Lato"/>
                <a:sym typeface="Lato"/>
              </a:rPr>
              <a:t> to borrow money based on the </a:t>
            </a:r>
            <a:r>
              <a:rPr i="0" lang="en-GB" sz="1550" u="none" cap="none" strike="noStrike">
                <a:solidFill>
                  <a:schemeClr val="accent2"/>
                </a:solidFill>
                <a:highlight>
                  <a:srgbClr val="FFFFFF"/>
                </a:highlight>
                <a:latin typeface="Lato"/>
                <a:ea typeface="Lato"/>
                <a:cs typeface="Lato"/>
                <a:sym typeface="Lato"/>
              </a:rPr>
              <a:t>(5)</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 that </a:t>
            </a:r>
            <a:r>
              <a:rPr lang="en-GB" sz="1550">
                <a:solidFill>
                  <a:srgbClr val="111111"/>
                </a:solidFill>
                <a:highlight>
                  <a:srgbClr val="FFFFFF"/>
                </a:highlight>
                <a:latin typeface="Lato"/>
                <a:ea typeface="Lato"/>
                <a:cs typeface="Lato"/>
                <a:sym typeface="Lato"/>
              </a:rPr>
              <a:t>they</a:t>
            </a:r>
            <a:r>
              <a:rPr i="0" lang="en-GB" sz="1550" u="none" cap="none" strike="noStrike">
                <a:solidFill>
                  <a:srgbClr val="111111"/>
                </a:solidFill>
                <a:highlight>
                  <a:srgbClr val="FFFFFF"/>
                </a:highlight>
                <a:latin typeface="Lato"/>
                <a:ea typeface="Lato"/>
                <a:cs typeface="Lato"/>
                <a:sym typeface="Lato"/>
              </a:rPr>
              <a:t> pay the money back over a period of time, plus </a:t>
            </a:r>
            <a:r>
              <a:rPr i="0" lang="en-GB" sz="1550" u="none" cap="none" strike="noStrike">
                <a:solidFill>
                  <a:srgbClr val="111111"/>
                </a:solidFill>
                <a:highlight>
                  <a:srgbClr val="FFFFFF"/>
                </a:highlight>
                <a:latin typeface="Lato"/>
                <a:ea typeface="Lato"/>
                <a:cs typeface="Lato"/>
                <a:sym typeface="Lato"/>
                <a:extLst>
                  <a:ext uri="http://customooxmlschemas.google.com/">
                    <go:slidesCustomData xmlns:go="http://customooxmlschemas.google.com/" textRoundtripDataId="2"/>
                  </a:ext>
                </a:extLst>
              </a:rPr>
              <a:t>interest</a:t>
            </a:r>
            <a:r>
              <a:rPr lang="en-GB" sz="1550">
                <a:solidFill>
                  <a:srgbClr val="111111"/>
                </a:solidFill>
                <a:highlight>
                  <a:srgbClr val="FFFFFF"/>
                </a:highlight>
                <a:latin typeface="Lato"/>
                <a:ea typeface="Lato"/>
                <a:cs typeface="Lato"/>
                <a:sym typeface="Lato"/>
              </a:rPr>
              <a:t> </a:t>
            </a:r>
            <a:r>
              <a:rPr i="1" lang="en-GB" sz="1550">
                <a:solidFill>
                  <a:srgbClr val="111111"/>
                </a:solidFill>
                <a:highlight>
                  <a:srgbClr val="FFFFFF"/>
                </a:highlight>
                <a:latin typeface="Lato"/>
                <a:ea typeface="Lato"/>
                <a:cs typeface="Lato"/>
                <a:sym typeface="Lato"/>
              </a:rPr>
              <a:t>(</a:t>
            </a:r>
            <a:r>
              <a:rPr i="1" lang="en-GB" sz="1550">
                <a:latin typeface="Lato"/>
                <a:ea typeface="Lato"/>
                <a:cs typeface="Lato"/>
                <a:sym typeface="Lato"/>
              </a:rPr>
              <a:t>the extra money paid regularly, usually monthly, as a percentage of the sum of money borrowed)</a:t>
            </a:r>
            <a:r>
              <a:rPr i="0" lang="en-GB" sz="1550" u="none" cap="none" strike="noStrike">
                <a:solidFill>
                  <a:srgbClr val="111111"/>
                </a:solidFill>
                <a:highlight>
                  <a:srgbClr val="FFFFFF"/>
                </a:highlight>
                <a:latin typeface="Lato"/>
                <a:ea typeface="Lato"/>
                <a:cs typeface="Lato"/>
                <a:sym typeface="Lato"/>
              </a:rPr>
              <a:t> and any other </a:t>
            </a:r>
            <a:r>
              <a:rPr i="0" lang="en-GB" sz="1550" u="none" cap="none" strike="noStrike">
                <a:solidFill>
                  <a:schemeClr val="accent2"/>
                </a:solidFill>
                <a:highlight>
                  <a:srgbClr val="FFFFFF"/>
                </a:highlight>
                <a:latin typeface="Lato"/>
                <a:ea typeface="Lato"/>
                <a:cs typeface="Lato"/>
                <a:sym typeface="Lato"/>
              </a:rPr>
              <a:t>(6)</a:t>
            </a:r>
            <a:r>
              <a:rPr i="0" lang="en-GB" sz="1550" u="none" cap="none" strike="noStrike">
                <a:solidFill>
                  <a:srgbClr val="111111"/>
                </a:solidFill>
                <a:highlight>
                  <a:srgbClr val="FFFFFF"/>
                </a:highlight>
                <a:latin typeface="Lato"/>
                <a:ea typeface="Lato"/>
                <a:cs typeface="Lato"/>
                <a:sym typeface="Lato"/>
              </a:rPr>
              <a:t> …</a:t>
            </a:r>
            <a:r>
              <a:rPr lang="en-GB" sz="1550">
                <a:solidFill>
                  <a:srgbClr val="111111"/>
                </a:solidFill>
                <a:highlight>
                  <a:srgbClr val="FFFFFF"/>
                </a:highlight>
                <a:latin typeface="Lato"/>
                <a:ea typeface="Lato"/>
                <a:cs typeface="Lato"/>
                <a:sym typeface="Lato"/>
              </a:rPr>
              <a:t>…..</a:t>
            </a:r>
            <a:r>
              <a:rPr i="0" lang="en-GB" sz="1550" u="none" cap="none" strike="noStrike">
                <a:solidFill>
                  <a:srgbClr val="111111"/>
                </a:solidFill>
                <a:highlight>
                  <a:srgbClr val="FFFFFF"/>
                </a:highlight>
                <a:latin typeface="Lato"/>
                <a:ea typeface="Lato"/>
                <a:cs typeface="Lato"/>
                <a:sym typeface="Lato"/>
              </a:rPr>
              <a:t>the</a:t>
            </a:r>
            <a:r>
              <a:rPr lang="en-GB" sz="1550">
                <a:solidFill>
                  <a:srgbClr val="111111"/>
                </a:solidFill>
                <a:highlight>
                  <a:srgbClr val="FFFFFF"/>
                </a:highlight>
                <a:latin typeface="Lato"/>
                <a:ea typeface="Lato"/>
                <a:cs typeface="Lato"/>
                <a:sym typeface="Lato"/>
              </a:rPr>
              <a:t> bank</a:t>
            </a:r>
            <a:r>
              <a:rPr i="0" lang="en-GB" sz="1550" u="none" cap="none" strike="noStrike">
                <a:solidFill>
                  <a:srgbClr val="111111"/>
                </a:solidFill>
                <a:highlight>
                  <a:srgbClr val="FFFFFF"/>
                </a:highlight>
                <a:latin typeface="Lato"/>
                <a:ea typeface="Lato"/>
                <a:cs typeface="Lato"/>
                <a:sym typeface="Lato"/>
              </a:rPr>
              <a:t> may have stated when </a:t>
            </a:r>
            <a:r>
              <a:rPr lang="en-GB" sz="1550">
                <a:solidFill>
                  <a:srgbClr val="111111"/>
                </a:solidFill>
                <a:highlight>
                  <a:srgbClr val="FFFFFF"/>
                </a:highlight>
                <a:latin typeface="Lato"/>
                <a:ea typeface="Lato"/>
                <a:cs typeface="Lato"/>
                <a:sym typeface="Lato"/>
              </a:rPr>
              <a:t>the person</a:t>
            </a:r>
            <a:r>
              <a:rPr i="0" lang="en-GB" sz="1550" u="none" cap="none" strike="noStrike">
                <a:solidFill>
                  <a:srgbClr val="111111"/>
                </a:solidFill>
                <a:highlight>
                  <a:srgbClr val="FFFFFF"/>
                </a:highlight>
                <a:latin typeface="Lato"/>
                <a:ea typeface="Lato"/>
                <a:cs typeface="Lato"/>
                <a:sym typeface="Lato"/>
              </a:rPr>
              <a:t> signed up for the credit card.</a:t>
            </a:r>
            <a:endParaRPr sz="1550">
              <a:latin typeface="Lato"/>
              <a:ea typeface="Lato"/>
              <a:cs typeface="Lato"/>
              <a:sym typeface="Lato"/>
            </a:endParaRPr>
          </a:p>
        </p:txBody>
      </p:sp>
      <p:sp>
        <p:nvSpPr>
          <p:cNvPr id="205" name="Google Shape;205;g15d90976663_0_30"/>
          <p:cNvSpPr txBox="1"/>
          <p:nvPr>
            <p:ph type="ctrTitle"/>
          </p:nvPr>
        </p:nvSpPr>
        <p:spPr>
          <a:xfrm>
            <a:off x="1897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What  is a credit card?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06" name="Google Shape;206;g15d90976663_0_30"/>
          <p:cNvSpPr txBox="1"/>
          <p:nvPr/>
        </p:nvSpPr>
        <p:spPr>
          <a:xfrm>
            <a:off x="0" y="1060921"/>
            <a:ext cx="91440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chemeClr val="lt1"/>
                </a:solidFill>
                <a:latin typeface="Lato"/>
                <a:ea typeface="Lato"/>
                <a:cs typeface="Lato"/>
                <a:sym typeface="Lato"/>
              </a:rPr>
              <a:t>Activity 1: Use the missing words below to fill in the gaps </a:t>
            </a:r>
            <a:endParaRPr b="1" i="0" sz="1600" cap="none" strike="noStrike">
              <a:solidFill>
                <a:schemeClr val="accent2"/>
              </a:solidFill>
              <a:latin typeface="Lato"/>
              <a:ea typeface="Lato"/>
              <a:cs typeface="Lato"/>
              <a:sym typeface="Lato"/>
            </a:endParaRPr>
          </a:p>
        </p:txBody>
      </p:sp>
      <p:sp>
        <p:nvSpPr>
          <p:cNvPr id="207" name="Google Shape;207;g15d90976663_0_30"/>
          <p:cNvSpPr/>
          <p:nvPr/>
        </p:nvSpPr>
        <p:spPr>
          <a:xfrm>
            <a:off x="7357275" y="4124250"/>
            <a:ext cx="1734000" cy="841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 name="Google Shape;208;g15d90976663_0_30"/>
          <p:cNvGrpSpPr/>
          <p:nvPr/>
        </p:nvGrpSpPr>
        <p:grpSpPr>
          <a:xfrm>
            <a:off x="183650" y="4425475"/>
            <a:ext cx="8776700" cy="400200"/>
            <a:chOff x="189775" y="4443175"/>
            <a:chExt cx="8776700" cy="400200"/>
          </a:xfrm>
        </p:grpSpPr>
        <p:sp>
          <p:nvSpPr>
            <p:cNvPr id="209" name="Google Shape;209;g15d90976663_0_30"/>
            <p:cNvSpPr txBox="1"/>
            <p:nvPr/>
          </p:nvSpPr>
          <p:spPr>
            <a:xfrm>
              <a:off x="189775"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s</a:t>
              </a:r>
              <a:r>
                <a:rPr b="1" lang="en-GB">
                  <a:solidFill>
                    <a:schemeClr val="lt1"/>
                  </a:solidFill>
                  <a:latin typeface="Lato"/>
                  <a:ea typeface="Lato"/>
                  <a:cs typeface="Lato"/>
                  <a:sym typeface="Lato"/>
                </a:rPr>
                <a:t>pending</a:t>
              </a:r>
              <a:endParaRPr>
                <a:solidFill>
                  <a:schemeClr val="lt1"/>
                </a:solidFill>
                <a:latin typeface="Lato"/>
                <a:ea typeface="Lato"/>
                <a:cs typeface="Lato"/>
                <a:sym typeface="Lato"/>
              </a:endParaRPr>
            </a:p>
          </p:txBody>
        </p:sp>
        <p:sp>
          <p:nvSpPr>
            <p:cNvPr id="210" name="Google Shape;210;g15d90976663_0_30"/>
            <p:cNvSpPr txBox="1"/>
            <p:nvPr/>
          </p:nvSpPr>
          <p:spPr>
            <a:xfrm>
              <a:off x="1545275"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condition</a:t>
              </a:r>
              <a:endParaRPr>
                <a:solidFill>
                  <a:schemeClr val="lt1"/>
                </a:solidFill>
                <a:latin typeface="Lato"/>
                <a:ea typeface="Lato"/>
                <a:cs typeface="Lato"/>
                <a:sym typeface="Lato"/>
              </a:endParaRPr>
            </a:p>
          </p:txBody>
        </p:sp>
        <p:sp>
          <p:nvSpPr>
            <p:cNvPr id="211" name="Google Shape;211;g15d90976663_0_30"/>
            <p:cNvSpPr txBox="1"/>
            <p:nvPr/>
          </p:nvSpPr>
          <p:spPr>
            <a:xfrm>
              <a:off x="2900775" y="4443175"/>
              <a:ext cx="8454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d</a:t>
              </a:r>
              <a:r>
                <a:rPr b="1" lang="en-GB">
                  <a:solidFill>
                    <a:schemeClr val="lt1"/>
                  </a:solidFill>
                  <a:latin typeface="Lato"/>
                  <a:ea typeface="Lato"/>
                  <a:cs typeface="Lato"/>
                  <a:sym typeface="Lato"/>
                </a:rPr>
                <a:t>ebt </a:t>
              </a:r>
              <a:endParaRPr>
                <a:solidFill>
                  <a:schemeClr val="lt1"/>
                </a:solidFill>
                <a:latin typeface="Lato"/>
                <a:ea typeface="Lato"/>
                <a:cs typeface="Lato"/>
                <a:sym typeface="Lato"/>
              </a:endParaRPr>
            </a:p>
          </p:txBody>
        </p:sp>
        <p:sp>
          <p:nvSpPr>
            <p:cNvPr id="212" name="Google Shape;212;g15d90976663_0_30"/>
            <p:cNvSpPr txBox="1"/>
            <p:nvPr/>
          </p:nvSpPr>
          <p:spPr>
            <a:xfrm>
              <a:off x="3858463"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charges</a:t>
              </a:r>
              <a:endParaRPr>
                <a:solidFill>
                  <a:schemeClr val="lt1"/>
                </a:solidFill>
                <a:latin typeface="Lato"/>
                <a:ea typeface="Lato"/>
                <a:cs typeface="Lato"/>
                <a:sym typeface="Lato"/>
              </a:endParaRPr>
            </a:p>
          </p:txBody>
        </p:sp>
        <p:sp>
          <p:nvSpPr>
            <p:cNvPr id="213" name="Google Shape;213;g15d90976663_0_30"/>
            <p:cNvSpPr txBox="1"/>
            <p:nvPr/>
          </p:nvSpPr>
          <p:spPr>
            <a:xfrm>
              <a:off x="6569475" y="4443175"/>
              <a:ext cx="23970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f</a:t>
              </a:r>
              <a:r>
                <a:rPr b="1" lang="en-GB">
                  <a:solidFill>
                    <a:schemeClr val="lt1"/>
                  </a:solidFill>
                  <a:latin typeface="Lato"/>
                  <a:ea typeface="Lato"/>
                  <a:cs typeface="Lato"/>
                  <a:sym typeface="Lato"/>
                </a:rPr>
                <a:t>inancial services company</a:t>
              </a:r>
              <a:endParaRPr>
                <a:solidFill>
                  <a:schemeClr val="lt1"/>
                </a:solidFill>
                <a:latin typeface="Lato"/>
                <a:ea typeface="Lato"/>
                <a:cs typeface="Lato"/>
                <a:sym typeface="Lato"/>
              </a:endParaRPr>
            </a:p>
          </p:txBody>
        </p:sp>
        <p:sp>
          <p:nvSpPr>
            <p:cNvPr id="214" name="Google Shape;214;g15d90976663_0_30"/>
            <p:cNvSpPr txBox="1"/>
            <p:nvPr/>
          </p:nvSpPr>
          <p:spPr>
            <a:xfrm>
              <a:off x="5213963"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retailers</a:t>
              </a:r>
              <a:endParaRPr>
                <a:solidFill>
                  <a:schemeClr val="lt1"/>
                </a:solidFill>
                <a:latin typeface="Lato"/>
                <a:ea typeface="Lato"/>
                <a:cs typeface="Lato"/>
                <a:sym typeface="Lato"/>
              </a:endParaRPr>
            </a:p>
          </p:txBody>
        </p:sp>
      </p:grpSp>
      <p:sp>
        <p:nvSpPr>
          <p:cNvPr id="215" name="Google Shape;215;g15d90976663_0_30"/>
          <p:cNvSpPr txBox="1"/>
          <p:nvPr/>
        </p:nvSpPr>
        <p:spPr>
          <a:xfrm>
            <a:off x="99050" y="4854100"/>
            <a:ext cx="4167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chemeClr val="accent2"/>
                </a:solidFill>
                <a:latin typeface="Lato"/>
                <a:ea typeface="Lato"/>
                <a:cs typeface="Lato"/>
                <a:sym typeface="Lato"/>
              </a:rPr>
              <a:t>Resource 1: What is a credit cards?</a:t>
            </a:r>
            <a:endParaRPr b="1" sz="800">
              <a:solidFill>
                <a:schemeClr val="accent2"/>
              </a:solidFill>
              <a:latin typeface="Lato"/>
              <a:ea typeface="Lato"/>
              <a:cs typeface="Lato"/>
              <a:sym typeface="Lato"/>
            </a:endParaRPr>
          </a:p>
        </p:txBody>
      </p:sp>
      <p:sp>
        <p:nvSpPr>
          <p:cNvPr id="216" name="Google Shape;216;g15d90976663_0_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4067dd8f17_0_0"/>
          <p:cNvSpPr txBox="1"/>
          <p:nvPr/>
        </p:nvSpPr>
        <p:spPr>
          <a:xfrm>
            <a:off x="115650" y="1184400"/>
            <a:ext cx="8912700" cy="3573000"/>
          </a:xfrm>
          <a:prstGeom prst="rect">
            <a:avLst/>
          </a:prstGeom>
          <a:noFill/>
          <a:ln>
            <a:noFill/>
          </a:ln>
        </p:spPr>
        <p:txBody>
          <a:bodyPr anchorCtr="0" anchor="t" bIns="91425" lIns="91425" spcFirstLastPara="1" rIns="91425" wrap="square" tIns="91425">
            <a:spAutoFit/>
          </a:bodyPr>
          <a:lstStyle/>
          <a:p>
            <a:pPr indent="-339725" lvl="0" marL="457200" marR="0" rtl="0" algn="l">
              <a:lnSpc>
                <a:spcPct val="115000"/>
              </a:lnSpc>
              <a:spcBef>
                <a:spcPts val="1000"/>
              </a:spcBef>
              <a:spcAft>
                <a:spcPts val="0"/>
              </a:spcAft>
              <a:buClr>
                <a:schemeClr val="accent2"/>
              </a:buClr>
              <a:buSzPts val="1750"/>
              <a:buFont typeface="Arial"/>
              <a:buChar char="●"/>
            </a:pPr>
            <a:r>
              <a:rPr i="0" lang="en-GB" sz="1750" u="none" cap="none" strike="noStrike">
                <a:solidFill>
                  <a:srgbClr val="111111"/>
                </a:solidFill>
                <a:highlight>
                  <a:srgbClr val="FFFFFF"/>
                </a:highlight>
                <a:latin typeface="Lato"/>
                <a:ea typeface="Lato"/>
                <a:cs typeface="Lato"/>
                <a:sym typeface="Lato"/>
              </a:rPr>
              <a:t>A credit card is a card issued by a bank or</a:t>
            </a:r>
            <a:r>
              <a:rPr b="1" i="0" lang="en-GB" sz="1750" u="none" cap="none" strike="noStrike">
                <a:solidFill>
                  <a:srgbClr val="111111"/>
                </a:solidFill>
                <a:highlight>
                  <a:srgbClr val="FFFFFF"/>
                </a:highlight>
                <a:latin typeface="Lato"/>
                <a:ea typeface="Lato"/>
                <a:cs typeface="Lato"/>
                <a:sym typeface="Lato"/>
              </a:rPr>
              <a:t> </a:t>
            </a:r>
            <a:r>
              <a:rPr b="1" lang="en-GB" sz="1750">
                <a:solidFill>
                  <a:schemeClr val="accent2"/>
                </a:solidFill>
                <a:highlight>
                  <a:srgbClr val="FFFFFF"/>
                </a:highlight>
                <a:latin typeface="Lato"/>
                <a:ea typeface="Lato"/>
                <a:cs typeface="Lato"/>
                <a:sym typeface="Lato"/>
              </a:rPr>
              <a:t>f</a:t>
            </a:r>
            <a:r>
              <a:rPr b="1" i="0" lang="en-GB" sz="1750" u="none" cap="none" strike="noStrike">
                <a:solidFill>
                  <a:schemeClr val="accent2"/>
                </a:solidFill>
                <a:highlight>
                  <a:srgbClr val="FFFFFF"/>
                </a:highlight>
                <a:latin typeface="Lato"/>
                <a:ea typeface="Lato"/>
                <a:cs typeface="Lato"/>
                <a:sym typeface="Lato"/>
              </a:rPr>
              <a:t>inancial services company</a:t>
            </a:r>
            <a:r>
              <a:rPr b="1" i="0" lang="en-GB" sz="1750" u="none" cap="none" strike="noStrike">
                <a:solidFill>
                  <a:srgbClr val="111111"/>
                </a:solidFill>
                <a:highlight>
                  <a:srgbClr val="FFFFFF"/>
                </a:highlight>
                <a:latin typeface="Lato"/>
                <a:ea typeface="Lato"/>
                <a:cs typeface="Lato"/>
                <a:sym typeface="Lato"/>
              </a:rPr>
              <a:t> </a:t>
            </a:r>
            <a:r>
              <a:rPr i="0" lang="en-GB" sz="1750" u="none" cap="none" strike="noStrike">
                <a:solidFill>
                  <a:srgbClr val="111111"/>
                </a:solidFill>
                <a:highlight>
                  <a:srgbClr val="FFFFFF"/>
                </a:highlight>
                <a:latin typeface="Lato"/>
                <a:ea typeface="Lato"/>
                <a:cs typeface="Lato"/>
                <a:sym typeface="Lato"/>
              </a:rPr>
              <a:t>that allows </a:t>
            </a:r>
            <a:r>
              <a:rPr lang="en-GB" sz="1750">
                <a:solidFill>
                  <a:srgbClr val="111111"/>
                </a:solidFill>
                <a:highlight>
                  <a:srgbClr val="FFFFFF"/>
                </a:highlight>
                <a:latin typeface="Lato"/>
                <a:ea typeface="Lato"/>
                <a:cs typeface="Lato"/>
                <a:sym typeface="Lato"/>
              </a:rPr>
              <a:t>a person </a:t>
            </a:r>
            <a:r>
              <a:rPr i="0" lang="en-GB" sz="1750" u="none" cap="none" strike="noStrike">
                <a:solidFill>
                  <a:srgbClr val="111111"/>
                </a:solidFill>
                <a:highlight>
                  <a:srgbClr val="FFFFFF"/>
                </a:highlight>
                <a:latin typeface="Lato"/>
                <a:ea typeface="Lato"/>
                <a:cs typeface="Lato"/>
                <a:sym typeface="Lato"/>
              </a:rPr>
              <a:t>to borrow money to pay for goods and services with </a:t>
            </a:r>
            <a:r>
              <a:rPr b="1" lang="en-GB" sz="1750">
                <a:solidFill>
                  <a:srgbClr val="FF8022"/>
                </a:solidFill>
                <a:highlight>
                  <a:srgbClr val="FFFFFF"/>
                </a:highlight>
                <a:latin typeface="Lato"/>
                <a:ea typeface="Lato"/>
                <a:cs typeface="Lato"/>
                <a:sym typeface="Lato"/>
              </a:rPr>
              <a:t>retailers</a:t>
            </a:r>
            <a:r>
              <a:rPr lang="en-GB" sz="1750">
                <a:solidFill>
                  <a:srgbClr val="FF8022"/>
                </a:solidFill>
                <a:highlight>
                  <a:srgbClr val="FFFFFF"/>
                </a:highlight>
                <a:latin typeface="Lato"/>
                <a:ea typeface="Lato"/>
                <a:cs typeface="Lato"/>
                <a:sym typeface="Lato"/>
              </a:rPr>
              <a:t> </a:t>
            </a:r>
            <a:r>
              <a:rPr i="0" lang="en-GB" sz="1750" u="none" cap="none" strike="noStrike">
                <a:solidFill>
                  <a:srgbClr val="111111"/>
                </a:solidFill>
                <a:highlight>
                  <a:srgbClr val="FFFFFF"/>
                </a:highlight>
                <a:latin typeface="Lato"/>
                <a:ea typeface="Lato"/>
                <a:cs typeface="Lato"/>
                <a:sym typeface="Lato"/>
              </a:rPr>
              <a:t>that accept credit cards for payment.</a:t>
            </a:r>
            <a:endParaRPr sz="1750">
              <a:solidFill>
                <a:srgbClr val="111111"/>
              </a:solidFill>
              <a:highlight>
                <a:srgbClr val="FFFFFF"/>
              </a:highlight>
              <a:latin typeface="Lato"/>
              <a:ea typeface="Lato"/>
              <a:cs typeface="Lato"/>
              <a:sym typeface="Lato"/>
            </a:endParaRPr>
          </a:p>
          <a:p>
            <a:pPr indent="-339725" lvl="0" marL="457200" marR="0" rtl="0" algn="l">
              <a:lnSpc>
                <a:spcPct val="115000"/>
              </a:lnSpc>
              <a:spcBef>
                <a:spcPts val="1000"/>
              </a:spcBef>
              <a:spcAft>
                <a:spcPts val="0"/>
              </a:spcAft>
              <a:buClr>
                <a:schemeClr val="accent2"/>
              </a:buClr>
              <a:buSzPts val="1750"/>
              <a:buFont typeface="Arial"/>
              <a:buChar char="●"/>
            </a:pPr>
            <a:r>
              <a:rPr i="0" lang="en-GB" sz="1750" u="none" cap="none" strike="noStrike">
                <a:solidFill>
                  <a:srgbClr val="111111"/>
                </a:solidFill>
                <a:highlight>
                  <a:srgbClr val="FFFFFF"/>
                </a:highlight>
                <a:latin typeface="Lato"/>
                <a:ea typeface="Lato"/>
                <a:cs typeface="Lato"/>
                <a:sym typeface="Lato"/>
              </a:rPr>
              <a:t>Credit cards are a type of </a:t>
            </a:r>
            <a:r>
              <a:rPr b="1" i="0" lang="en-GB" sz="1750" u="none" cap="none" strike="noStrike">
                <a:solidFill>
                  <a:schemeClr val="accent2"/>
                </a:solidFill>
                <a:highlight>
                  <a:srgbClr val="FFFFFF"/>
                </a:highlight>
                <a:latin typeface="Lato"/>
                <a:ea typeface="Lato"/>
                <a:cs typeface="Lato"/>
                <a:sym typeface="Lato"/>
              </a:rPr>
              <a:t>debt</a:t>
            </a:r>
            <a:r>
              <a:rPr b="1" i="0" lang="en-GB" sz="1750" u="none" cap="none" strike="noStrike">
                <a:solidFill>
                  <a:srgbClr val="111111"/>
                </a:solidFill>
                <a:highlight>
                  <a:srgbClr val="FFFFFF"/>
                </a:highlight>
                <a:latin typeface="Lato"/>
                <a:ea typeface="Lato"/>
                <a:cs typeface="Lato"/>
                <a:sym typeface="Lato"/>
              </a:rPr>
              <a:t>.</a:t>
            </a:r>
            <a:r>
              <a:rPr i="0" lang="en-GB" sz="1750" u="none" cap="none" strike="noStrike">
                <a:solidFill>
                  <a:srgbClr val="111111"/>
                </a:solidFill>
                <a:highlight>
                  <a:srgbClr val="FFFFFF"/>
                </a:highlight>
                <a:latin typeface="Lato"/>
                <a:ea typeface="Lato"/>
                <a:cs typeface="Lato"/>
                <a:sym typeface="Lato"/>
              </a:rPr>
              <a:t> They are not attached to an account like debit cards, so </a:t>
            </a:r>
            <a:r>
              <a:rPr lang="en-GB" sz="1750">
                <a:solidFill>
                  <a:srgbClr val="111111"/>
                </a:solidFill>
                <a:highlight>
                  <a:srgbClr val="FFFFFF"/>
                </a:highlight>
                <a:latin typeface="Lato"/>
                <a:ea typeface="Lato"/>
                <a:cs typeface="Lato"/>
                <a:sym typeface="Lato"/>
              </a:rPr>
              <a:t>the person is </a:t>
            </a:r>
            <a:r>
              <a:rPr i="0" lang="en-GB" sz="1750" u="none" cap="none" strike="noStrike">
                <a:solidFill>
                  <a:srgbClr val="111111"/>
                </a:solidFill>
                <a:highlight>
                  <a:srgbClr val="FFFFFF"/>
                </a:highlight>
                <a:latin typeface="Lato"/>
                <a:ea typeface="Lato"/>
                <a:cs typeface="Lato"/>
                <a:sym typeface="Lato"/>
              </a:rPr>
              <a:t>not </a:t>
            </a:r>
            <a:r>
              <a:rPr b="1" i="0" lang="en-GB" sz="1750" u="none" cap="none" strike="noStrike">
                <a:solidFill>
                  <a:schemeClr val="accent2"/>
                </a:solidFill>
                <a:highlight>
                  <a:srgbClr val="FFFFFF"/>
                </a:highlight>
                <a:latin typeface="Lato"/>
                <a:ea typeface="Lato"/>
                <a:cs typeface="Lato"/>
                <a:sym typeface="Lato"/>
              </a:rPr>
              <a:t>spending</a:t>
            </a:r>
            <a:r>
              <a:rPr i="0" lang="en-GB" sz="1750" u="none" cap="none" strike="noStrike">
                <a:solidFill>
                  <a:srgbClr val="111111"/>
                </a:solidFill>
                <a:highlight>
                  <a:srgbClr val="FFFFFF"/>
                </a:highlight>
                <a:latin typeface="Lato"/>
                <a:ea typeface="Lato"/>
                <a:cs typeface="Lato"/>
                <a:sym typeface="Lato"/>
              </a:rPr>
              <a:t> money </a:t>
            </a:r>
            <a:r>
              <a:rPr lang="en-GB" sz="1750">
                <a:solidFill>
                  <a:srgbClr val="111111"/>
                </a:solidFill>
                <a:highlight>
                  <a:srgbClr val="FFFFFF"/>
                </a:highlight>
                <a:latin typeface="Lato"/>
                <a:ea typeface="Lato"/>
                <a:cs typeface="Lato"/>
                <a:sym typeface="Lato"/>
              </a:rPr>
              <a:t>they</a:t>
            </a:r>
            <a:r>
              <a:rPr i="0" lang="en-GB" sz="1750" u="none" cap="none" strike="noStrike">
                <a:solidFill>
                  <a:srgbClr val="111111"/>
                </a:solidFill>
                <a:highlight>
                  <a:srgbClr val="FFFFFF"/>
                </a:highlight>
                <a:latin typeface="Lato"/>
                <a:ea typeface="Lato"/>
                <a:cs typeface="Lato"/>
                <a:sym typeface="Lato"/>
              </a:rPr>
              <a:t> have but </a:t>
            </a:r>
            <a:r>
              <a:rPr lang="en-GB" sz="1750">
                <a:solidFill>
                  <a:srgbClr val="111111"/>
                </a:solidFill>
                <a:highlight>
                  <a:srgbClr val="FFFFFF"/>
                </a:highlight>
                <a:latin typeface="Lato"/>
                <a:ea typeface="Lato"/>
                <a:cs typeface="Lato"/>
                <a:sym typeface="Lato"/>
              </a:rPr>
              <a:t>is</a:t>
            </a:r>
            <a:r>
              <a:rPr i="0" lang="en-GB" sz="1750" u="none" cap="none" strike="noStrike">
                <a:solidFill>
                  <a:srgbClr val="111111"/>
                </a:solidFill>
                <a:highlight>
                  <a:srgbClr val="FFFFFF"/>
                </a:highlight>
                <a:latin typeface="Lato"/>
                <a:ea typeface="Lato"/>
                <a:cs typeface="Lato"/>
                <a:sym typeface="Lato"/>
              </a:rPr>
              <a:t> borrowing money from the bank/financial institution.</a:t>
            </a:r>
            <a:endParaRPr sz="1750">
              <a:solidFill>
                <a:srgbClr val="111111"/>
              </a:solidFill>
              <a:highlight>
                <a:srgbClr val="FFFFFF"/>
              </a:highlight>
              <a:latin typeface="Lato"/>
              <a:ea typeface="Lato"/>
              <a:cs typeface="Lato"/>
              <a:sym typeface="Lato"/>
            </a:endParaRPr>
          </a:p>
          <a:p>
            <a:pPr indent="-339725" lvl="0" marL="457200" marR="0" rtl="0" algn="l">
              <a:lnSpc>
                <a:spcPct val="115000"/>
              </a:lnSpc>
              <a:spcBef>
                <a:spcPts val="1000"/>
              </a:spcBef>
              <a:spcAft>
                <a:spcPts val="0"/>
              </a:spcAft>
              <a:buClr>
                <a:schemeClr val="accent2"/>
              </a:buClr>
              <a:buSzPts val="1750"/>
              <a:buFont typeface="Arial"/>
              <a:buChar char="●"/>
            </a:pPr>
            <a:r>
              <a:rPr i="0" lang="en-GB" sz="1750" u="none" cap="none" strike="noStrike">
                <a:solidFill>
                  <a:srgbClr val="111111"/>
                </a:solidFill>
                <a:highlight>
                  <a:srgbClr val="FFFFFF"/>
                </a:highlight>
                <a:latin typeface="Lato"/>
                <a:ea typeface="Lato"/>
                <a:cs typeface="Lato"/>
                <a:sym typeface="Lato"/>
              </a:rPr>
              <a:t>This means that the bank allows </a:t>
            </a:r>
            <a:r>
              <a:rPr lang="en-GB" sz="1750">
                <a:solidFill>
                  <a:srgbClr val="111111"/>
                </a:solidFill>
                <a:highlight>
                  <a:srgbClr val="FFFFFF"/>
                </a:highlight>
                <a:latin typeface="Lato"/>
                <a:ea typeface="Lato"/>
                <a:cs typeface="Lato"/>
                <a:sym typeface="Lato"/>
              </a:rPr>
              <a:t>them</a:t>
            </a:r>
            <a:r>
              <a:rPr i="0" lang="en-GB" sz="1750" u="none" cap="none" strike="noStrike">
                <a:solidFill>
                  <a:srgbClr val="111111"/>
                </a:solidFill>
                <a:highlight>
                  <a:srgbClr val="FFFFFF"/>
                </a:highlight>
                <a:latin typeface="Lato"/>
                <a:ea typeface="Lato"/>
                <a:cs typeface="Lato"/>
                <a:sym typeface="Lato"/>
              </a:rPr>
              <a:t> to borrow money based on the </a:t>
            </a:r>
            <a:r>
              <a:rPr b="1" i="0" lang="en-GB" sz="1750" u="none" cap="none" strike="noStrike">
                <a:solidFill>
                  <a:schemeClr val="accent2"/>
                </a:solidFill>
                <a:highlight>
                  <a:srgbClr val="FFFFFF"/>
                </a:highlight>
                <a:latin typeface="Lato"/>
                <a:ea typeface="Lato"/>
                <a:cs typeface="Lato"/>
                <a:sym typeface="Lato"/>
              </a:rPr>
              <a:t>condition</a:t>
            </a:r>
            <a:r>
              <a:rPr i="0" lang="en-GB" sz="1750" u="none" cap="none" strike="noStrike">
                <a:solidFill>
                  <a:srgbClr val="111111"/>
                </a:solidFill>
                <a:highlight>
                  <a:srgbClr val="FFFFFF"/>
                </a:highlight>
                <a:latin typeface="Lato"/>
                <a:ea typeface="Lato"/>
                <a:cs typeface="Lato"/>
                <a:sym typeface="Lato"/>
              </a:rPr>
              <a:t> that </a:t>
            </a:r>
            <a:r>
              <a:rPr lang="en-GB" sz="1750">
                <a:solidFill>
                  <a:srgbClr val="111111"/>
                </a:solidFill>
                <a:highlight>
                  <a:srgbClr val="FFFFFF"/>
                </a:highlight>
                <a:latin typeface="Lato"/>
                <a:ea typeface="Lato"/>
                <a:cs typeface="Lato"/>
                <a:sym typeface="Lato"/>
              </a:rPr>
              <a:t>they </a:t>
            </a:r>
            <a:r>
              <a:rPr i="0" lang="en-GB" sz="1750" u="none" cap="none" strike="noStrike">
                <a:solidFill>
                  <a:srgbClr val="111111"/>
                </a:solidFill>
                <a:highlight>
                  <a:srgbClr val="FFFFFF"/>
                </a:highlight>
                <a:latin typeface="Lato"/>
                <a:ea typeface="Lato"/>
                <a:cs typeface="Lato"/>
                <a:sym typeface="Lato"/>
              </a:rPr>
              <a:t>pay the money back over a period of time, plus interest and any other </a:t>
            </a:r>
            <a:r>
              <a:rPr b="1" i="0" lang="en-GB" sz="1750" u="none" cap="none" strike="noStrike">
                <a:solidFill>
                  <a:schemeClr val="accent2"/>
                </a:solidFill>
                <a:highlight>
                  <a:srgbClr val="FFFFFF"/>
                </a:highlight>
                <a:latin typeface="Lato"/>
                <a:ea typeface="Lato"/>
                <a:cs typeface="Lato"/>
                <a:sym typeface="Lato"/>
              </a:rPr>
              <a:t>charges</a:t>
            </a:r>
            <a:r>
              <a:rPr i="0" lang="en-GB" sz="1750" u="none" cap="none" strike="noStrike">
                <a:solidFill>
                  <a:srgbClr val="111111"/>
                </a:solidFill>
                <a:highlight>
                  <a:srgbClr val="FFFFFF"/>
                </a:highlight>
                <a:latin typeface="Lato"/>
                <a:ea typeface="Lato"/>
                <a:cs typeface="Lato"/>
                <a:sym typeface="Lato"/>
              </a:rPr>
              <a:t> the</a:t>
            </a:r>
            <a:r>
              <a:rPr lang="en-GB" sz="1750">
                <a:solidFill>
                  <a:srgbClr val="111111"/>
                </a:solidFill>
                <a:highlight>
                  <a:srgbClr val="FFFFFF"/>
                </a:highlight>
                <a:latin typeface="Lato"/>
                <a:ea typeface="Lato"/>
                <a:cs typeface="Lato"/>
                <a:sym typeface="Lato"/>
              </a:rPr>
              <a:t> bank</a:t>
            </a:r>
            <a:r>
              <a:rPr i="0" lang="en-GB" sz="1750" u="none" cap="none" strike="noStrike">
                <a:solidFill>
                  <a:srgbClr val="111111"/>
                </a:solidFill>
                <a:highlight>
                  <a:srgbClr val="FFFFFF"/>
                </a:highlight>
                <a:latin typeface="Lato"/>
                <a:ea typeface="Lato"/>
                <a:cs typeface="Lato"/>
                <a:sym typeface="Lato"/>
              </a:rPr>
              <a:t> may have stated when </a:t>
            </a:r>
            <a:r>
              <a:rPr lang="en-GB" sz="1750">
                <a:solidFill>
                  <a:srgbClr val="111111"/>
                </a:solidFill>
                <a:highlight>
                  <a:srgbClr val="FFFFFF"/>
                </a:highlight>
                <a:latin typeface="Lato"/>
                <a:ea typeface="Lato"/>
                <a:cs typeface="Lato"/>
                <a:sym typeface="Lato"/>
              </a:rPr>
              <a:t>the person</a:t>
            </a:r>
            <a:r>
              <a:rPr i="0" lang="en-GB" sz="1750" u="none" cap="none" strike="noStrike">
                <a:solidFill>
                  <a:srgbClr val="111111"/>
                </a:solidFill>
                <a:highlight>
                  <a:srgbClr val="FFFFFF"/>
                </a:highlight>
                <a:latin typeface="Lato"/>
                <a:ea typeface="Lato"/>
                <a:cs typeface="Lato"/>
                <a:sym typeface="Lato"/>
              </a:rPr>
              <a:t> signed up for the credit card.</a:t>
            </a:r>
            <a:endParaRPr i="0" sz="1750" u="none" cap="none" strike="noStrike">
              <a:solidFill>
                <a:srgbClr val="111111"/>
              </a:solidFill>
              <a:highlight>
                <a:srgbClr val="FFFFFF"/>
              </a:highlight>
              <a:latin typeface="Lato"/>
              <a:ea typeface="Lato"/>
              <a:cs typeface="Lato"/>
              <a:sym typeface="Lato"/>
            </a:endParaRPr>
          </a:p>
          <a:p>
            <a:pPr indent="0" lvl="0" marL="0" marR="0" rtl="0" algn="l">
              <a:lnSpc>
                <a:spcPct val="100000"/>
              </a:lnSpc>
              <a:spcBef>
                <a:spcPts val="1000"/>
              </a:spcBef>
              <a:spcAft>
                <a:spcPts val="0"/>
              </a:spcAft>
              <a:buClr>
                <a:srgbClr val="000000"/>
              </a:buClr>
              <a:buSzPts val="1400"/>
              <a:buFont typeface="Arial"/>
              <a:buNone/>
            </a:pPr>
            <a:r>
              <a:t/>
            </a:r>
            <a:endParaRPr i="0" sz="1400" u="none" cap="none" strike="noStrike">
              <a:solidFill>
                <a:srgbClr val="000000"/>
              </a:solidFill>
              <a:latin typeface="Lato"/>
              <a:ea typeface="Lato"/>
              <a:cs typeface="Lato"/>
              <a:sym typeface="Lato"/>
            </a:endParaRPr>
          </a:p>
        </p:txBody>
      </p:sp>
      <p:sp>
        <p:nvSpPr>
          <p:cNvPr id="222" name="Google Shape;222;g24067dd8f17_0_0"/>
          <p:cNvSpPr txBox="1"/>
          <p:nvPr>
            <p:ph type="ctrTitle"/>
          </p:nvPr>
        </p:nvSpPr>
        <p:spPr>
          <a:xfrm>
            <a:off x="1897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What is a credit card?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23" name="Google Shape;223;g24067dd8f1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e443350127_1_3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15</a:t>
            </a:r>
            <a:endParaRPr>
              <a:latin typeface="Lato"/>
              <a:ea typeface="Lato"/>
              <a:cs typeface="Lato"/>
              <a:sym typeface="Lato"/>
            </a:endParaRPr>
          </a:p>
        </p:txBody>
      </p:sp>
      <p:sp>
        <p:nvSpPr>
          <p:cNvPr id="229" name="Google Shape;229;g1e443350127_1_34"/>
          <p:cNvSpPr txBox="1"/>
          <p:nvPr>
            <p:ph type="ctrTitle"/>
          </p:nvPr>
        </p:nvSpPr>
        <p:spPr>
          <a:xfrm>
            <a:off x="14235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Credit cards and credit scores</a:t>
            </a:r>
            <a:endParaRPr b="1" i="0" sz="2900" u="none" cap="none" strike="noStrike">
              <a:solidFill>
                <a:schemeClr val="accent2"/>
              </a:solidFill>
              <a:latin typeface="Lato"/>
              <a:ea typeface="Lato"/>
              <a:cs typeface="Lato"/>
              <a:sym typeface="Lato"/>
            </a:endParaRPr>
          </a:p>
        </p:txBody>
      </p:sp>
      <p:sp>
        <p:nvSpPr>
          <p:cNvPr id="230" name="Google Shape;230;g1e443350127_1_34"/>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400" u="none" cap="none" strike="noStrike">
              <a:solidFill>
                <a:schemeClr val="accent1"/>
              </a:solidFill>
              <a:latin typeface="Lato"/>
              <a:ea typeface="Lato"/>
              <a:cs typeface="Lato"/>
              <a:sym typeface="Lato"/>
            </a:endParaRPr>
          </a:p>
        </p:txBody>
      </p:sp>
      <p:sp>
        <p:nvSpPr>
          <p:cNvPr id="231" name="Google Shape;231;g1e443350127_1_34"/>
          <p:cNvSpPr txBox="1"/>
          <p:nvPr/>
        </p:nvSpPr>
        <p:spPr>
          <a:xfrm>
            <a:off x="66150" y="999950"/>
            <a:ext cx="9001800" cy="1149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900">
                <a:solidFill>
                  <a:schemeClr val="accent1"/>
                </a:solidFill>
                <a:latin typeface="Lato"/>
                <a:ea typeface="Lato"/>
                <a:cs typeface="Lato"/>
                <a:sym typeface="Lato"/>
              </a:rPr>
              <a:t>A</a:t>
            </a:r>
            <a:r>
              <a:rPr b="1" i="0" lang="en-GB" sz="1900" u="none" cap="none" strike="noStrike">
                <a:solidFill>
                  <a:schemeClr val="accent1"/>
                </a:solidFill>
                <a:latin typeface="Lato"/>
                <a:ea typeface="Lato"/>
                <a:cs typeface="Lato"/>
                <a:sym typeface="Lato"/>
              </a:rPr>
              <a:t> credit score shows how financially reliable </a:t>
            </a:r>
            <a:r>
              <a:rPr b="1" lang="en-GB" sz="1900">
                <a:solidFill>
                  <a:schemeClr val="accent1"/>
                </a:solidFill>
                <a:latin typeface="Lato"/>
                <a:ea typeface="Lato"/>
                <a:cs typeface="Lato"/>
                <a:sym typeface="Lato"/>
              </a:rPr>
              <a:t>a person is</a:t>
            </a:r>
            <a:r>
              <a:rPr b="1" i="0" lang="en-GB" sz="1900" u="none" cap="none" strike="noStrike">
                <a:solidFill>
                  <a:schemeClr val="accent1"/>
                </a:solidFill>
                <a:latin typeface="Lato"/>
                <a:ea typeface="Lato"/>
                <a:cs typeface="Lato"/>
                <a:sym typeface="Lato"/>
              </a:rPr>
              <a:t>; the higher </a:t>
            </a:r>
            <a:r>
              <a:rPr b="1" lang="en-GB" sz="1900">
                <a:solidFill>
                  <a:schemeClr val="accent1"/>
                </a:solidFill>
                <a:latin typeface="Lato"/>
                <a:ea typeface="Lato"/>
                <a:cs typeface="Lato"/>
                <a:sym typeface="Lato"/>
              </a:rPr>
              <a:t>the</a:t>
            </a:r>
            <a:r>
              <a:rPr b="1" i="0" lang="en-GB" sz="1900" u="none" cap="none" strike="noStrike">
                <a:solidFill>
                  <a:schemeClr val="accent1"/>
                </a:solidFill>
                <a:latin typeface="Lato"/>
                <a:ea typeface="Lato"/>
                <a:cs typeface="Lato"/>
                <a:sym typeface="Lato"/>
              </a:rPr>
              <a:t> score, the better deals </a:t>
            </a:r>
            <a:r>
              <a:rPr b="1" lang="en-GB" sz="1900">
                <a:solidFill>
                  <a:schemeClr val="accent1"/>
                </a:solidFill>
                <a:latin typeface="Lato"/>
                <a:ea typeface="Lato"/>
                <a:cs typeface="Lato"/>
                <a:sym typeface="Lato"/>
              </a:rPr>
              <a:t>a person can</a:t>
            </a:r>
            <a:r>
              <a:rPr b="1" i="0" lang="en-GB" sz="1900" u="none" cap="none" strike="noStrike">
                <a:solidFill>
                  <a:schemeClr val="accent1"/>
                </a:solidFill>
                <a:latin typeface="Lato"/>
                <a:ea typeface="Lato"/>
                <a:cs typeface="Lato"/>
                <a:sym typeface="Lato"/>
              </a:rPr>
              <a:t> get for </a:t>
            </a:r>
            <a:r>
              <a:rPr b="1" i="0" lang="en-GB" sz="1900" u="none" cap="none" strike="noStrike">
                <a:solidFill>
                  <a:schemeClr val="accent1"/>
                </a:solidFill>
                <a:latin typeface="Lato"/>
                <a:ea typeface="Lato"/>
                <a:cs typeface="Lato"/>
                <a:sym typeface="Lato"/>
                <a:extLst>
                  <a:ext uri="http://customooxmlschemas.google.com/">
                    <go:slidesCustomData xmlns:go="http://customooxmlschemas.google.com/" textRoundtripDataId="3"/>
                  </a:ext>
                </a:extLst>
              </a:rPr>
              <a:t>financial products such as a loan or </a:t>
            </a:r>
            <a:r>
              <a:rPr b="1" lang="en-GB" sz="1900">
                <a:solidFill>
                  <a:schemeClr val="accent1"/>
                </a:solidFill>
                <a:latin typeface="Lato"/>
                <a:ea typeface="Lato"/>
                <a:cs typeface="Lato"/>
                <a:sym typeface="Lato"/>
                <a:extLst>
                  <a:ext uri="http://customooxmlschemas.google.com/">
                    <go:slidesCustomData xmlns:go="http://customooxmlschemas.google.com/" textRoundtripDataId="4"/>
                  </a:ext>
                </a:extLst>
              </a:rPr>
              <a:t>mortgage</a:t>
            </a:r>
            <a:r>
              <a:rPr b="1" i="0" lang="en-GB" sz="1900" u="none" cap="none" strike="noStrike">
                <a:solidFill>
                  <a:schemeClr val="accent1"/>
                </a:solidFill>
                <a:latin typeface="Lato"/>
                <a:ea typeface="Lato"/>
                <a:cs typeface="Lato"/>
                <a:sym typeface="Lato"/>
                <a:extLst>
                  <a:ext uri="http://customooxmlschemas.google.com/">
                    <go:slidesCustomData xmlns:go="http://customooxmlschemas.google.com/" textRoundtripDataId="5"/>
                  </a:ext>
                </a:extLst>
              </a:rPr>
              <a:t>.</a:t>
            </a:r>
            <a:endParaRPr sz="1900">
              <a:solidFill>
                <a:schemeClr val="accent1"/>
              </a:solidFill>
              <a:latin typeface="Lato"/>
              <a:ea typeface="Lato"/>
              <a:cs typeface="Lato"/>
              <a:sym typeface="Lato"/>
            </a:endParaRPr>
          </a:p>
          <a:p>
            <a:pPr indent="0" lvl="0" marL="101600" marR="0" rtl="0" algn="l">
              <a:lnSpc>
                <a:spcPct val="115000"/>
              </a:lnSpc>
              <a:spcBef>
                <a:spcPts val="0"/>
              </a:spcBef>
              <a:spcAft>
                <a:spcPts val="0"/>
              </a:spcAft>
              <a:buNone/>
            </a:pPr>
            <a:r>
              <a:t/>
            </a:r>
            <a:endParaRPr b="1" i="0" sz="1900" u="none" cap="none" strike="noStrike">
              <a:solidFill>
                <a:schemeClr val="accent1"/>
              </a:solidFill>
              <a:latin typeface="Lato"/>
              <a:ea typeface="Lato"/>
              <a:cs typeface="Lato"/>
              <a:sym typeface="Lato"/>
            </a:endParaRPr>
          </a:p>
        </p:txBody>
      </p:sp>
      <p:sp>
        <p:nvSpPr>
          <p:cNvPr id="232" name="Google Shape;232;g1e443350127_1_34"/>
          <p:cNvSpPr/>
          <p:nvPr/>
        </p:nvSpPr>
        <p:spPr>
          <a:xfrm>
            <a:off x="561850" y="2702373"/>
            <a:ext cx="1084500" cy="2172300"/>
          </a:xfrm>
          <a:prstGeom prst="upArrow">
            <a:avLst>
              <a:gd fmla="val 50000" name="adj1"/>
              <a:gd fmla="val 50000" name="adj2"/>
            </a:avLst>
          </a:prstGeom>
          <a:solidFill>
            <a:srgbClr val="0543B3"/>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accent1"/>
              </a:solidFill>
              <a:latin typeface="Lato"/>
              <a:ea typeface="Lato"/>
              <a:cs typeface="Lato"/>
              <a:sym typeface="Lato"/>
            </a:endParaRPr>
          </a:p>
        </p:txBody>
      </p:sp>
      <p:sp>
        <p:nvSpPr>
          <p:cNvPr id="233" name="Google Shape;233;g1e443350127_1_34"/>
          <p:cNvSpPr/>
          <p:nvPr/>
        </p:nvSpPr>
        <p:spPr>
          <a:xfrm rot="10800000">
            <a:off x="4833175" y="2697075"/>
            <a:ext cx="1084500" cy="2222400"/>
          </a:xfrm>
          <a:prstGeom prst="upArrow">
            <a:avLst>
              <a:gd fmla="val 50000" name="adj1"/>
              <a:gd fmla="val 50000" name="adj2"/>
            </a:avLst>
          </a:prstGeom>
          <a:solidFill>
            <a:srgbClr val="0543B3"/>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accent1"/>
              </a:solidFill>
              <a:latin typeface="Lato"/>
              <a:ea typeface="Lato"/>
              <a:cs typeface="Lato"/>
              <a:sym typeface="Lato"/>
            </a:endParaRPr>
          </a:p>
        </p:txBody>
      </p:sp>
      <p:sp>
        <p:nvSpPr>
          <p:cNvPr id="234" name="Google Shape;234;g1e443350127_1_34"/>
          <p:cNvSpPr txBox="1"/>
          <p:nvPr/>
        </p:nvSpPr>
        <p:spPr>
          <a:xfrm>
            <a:off x="1833027" y="2626175"/>
            <a:ext cx="26922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1800">
                <a:solidFill>
                  <a:schemeClr val="accent1"/>
                </a:solidFill>
                <a:latin typeface="Lato"/>
                <a:ea typeface="Lato"/>
                <a:cs typeface="Lato"/>
                <a:sym typeface="Lato"/>
              </a:rPr>
              <a:t> A c</a:t>
            </a:r>
            <a:r>
              <a:rPr i="0" lang="en-GB" sz="1800" u="none" cap="none" strike="noStrike">
                <a:solidFill>
                  <a:schemeClr val="accent1"/>
                </a:solidFill>
                <a:latin typeface="Lato"/>
                <a:ea typeface="Lato"/>
                <a:cs typeface="Lato"/>
                <a:sym typeface="Lato"/>
              </a:rPr>
              <a:t>redit score </a:t>
            </a:r>
            <a:r>
              <a:rPr b="1" i="0" lang="en-GB" sz="1800" u="none" cap="none" strike="noStrike">
                <a:solidFill>
                  <a:schemeClr val="accent1"/>
                </a:solidFill>
                <a:latin typeface="Lato"/>
                <a:ea typeface="Lato"/>
                <a:cs typeface="Lato"/>
                <a:sym typeface="Lato"/>
              </a:rPr>
              <a:t>i</a:t>
            </a:r>
            <a:r>
              <a:rPr b="1" lang="en-GB" sz="1800">
                <a:solidFill>
                  <a:schemeClr val="accent1"/>
                </a:solidFill>
                <a:latin typeface="Lato"/>
                <a:ea typeface="Lato"/>
                <a:cs typeface="Lato"/>
                <a:sym typeface="Lato"/>
              </a:rPr>
              <a:t>mproves</a:t>
            </a:r>
            <a:r>
              <a:rPr b="1" i="0" lang="en-GB" sz="1800" u="none" cap="none" strike="noStrike">
                <a:solidFill>
                  <a:schemeClr val="accent1"/>
                </a:solidFill>
                <a:latin typeface="Lato"/>
                <a:ea typeface="Lato"/>
                <a:cs typeface="Lato"/>
                <a:sym typeface="Lato"/>
              </a:rPr>
              <a:t> </a:t>
            </a:r>
            <a:r>
              <a:rPr i="0" lang="en-GB" sz="1800" u="none" cap="none" strike="noStrike">
                <a:solidFill>
                  <a:schemeClr val="accent1"/>
                </a:solidFill>
                <a:latin typeface="Lato"/>
                <a:ea typeface="Lato"/>
                <a:cs typeface="Lato"/>
                <a:sym typeface="Lato"/>
              </a:rPr>
              <a:t>when a person </a:t>
            </a:r>
            <a:r>
              <a:rPr b="1" i="0" lang="en-GB" sz="1800" u="none" cap="none" strike="noStrike">
                <a:solidFill>
                  <a:schemeClr val="accent2"/>
                </a:solidFill>
                <a:latin typeface="Lato"/>
                <a:ea typeface="Lato"/>
                <a:cs typeface="Lato"/>
                <a:sym typeface="Lato"/>
              </a:rPr>
              <a:t>stays within the cre</a:t>
            </a:r>
            <a:r>
              <a:rPr b="1" lang="en-GB" sz="1800">
                <a:solidFill>
                  <a:schemeClr val="accent2"/>
                </a:solidFill>
                <a:latin typeface="Lato"/>
                <a:ea typeface="Lato"/>
                <a:cs typeface="Lato"/>
                <a:sym typeface="Lato"/>
              </a:rPr>
              <a:t>dit limit</a:t>
            </a:r>
            <a:r>
              <a:rPr lang="en-GB" sz="1800">
                <a:solidFill>
                  <a:schemeClr val="accent1"/>
                </a:solidFill>
                <a:latin typeface="Lato"/>
                <a:ea typeface="Lato"/>
                <a:cs typeface="Lato"/>
                <a:sym typeface="Lato"/>
              </a:rPr>
              <a:t> and pays </a:t>
            </a:r>
            <a:r>
              <a:rPr b="1" lang="en-GB" sz="1800">
                <a:solidFill>
                  <a:schemeClr val="accent2"/>
                </a:solidFill>
                <a:latin typeface="Lato"/>
                <a:ea typeface="Lato"/>
                <a:cs typeface="Lato"/>
                <a:sym typeface="Lato"/>
              </a:rPr>
              <a:t>at least the minimum on time</a:t>
            </a:r>
            <a:r>
              <a:rPr lang="en-GB" sz="1800">
                <a:solidFill>
                  <a:schemeClr val="accent1"/>
                </a:solidFill>
                <a:latin typeface="Lato"/>
                <a:ea typeface="Lato"/>
                <a:cs typeface="Lato"/>
                <a:sym typeface="Lato"/>
              </a:rPr>
              <a:t> every month (though it’s even better to pay the full amount!)</a:t>
            </a:r>
            <a:endParaRPr b="1" i="0" sz="1800" u="none" cap="none" strike="noStrike">
              <a:solidFill>
                <a:schemeClr val="accent1"/>
              </a:solidFill>
              <a:latin typeface="Lato"/>
              <a:ea typeface="Lato"/>
              <a:cs typeface="Lato"/>
              <a:sym typeface="Lato"/>
            </a:endParaRPr>
          </a:p>
        </p:txBody>
      </p:sp>
      <p:sp>
        <p:nvSpPr>
          <p:cNvPr id="235" name="Google Shape;235;g1e443350127_1_34"/>
          <p:cNvSpPr txBox="1"/>
          <p:nvPr/>
        </p:nvSpPr>
        <p:spPr>
          <a:xfrm>
            <a:off x="6027075" y="2626175"/>
            <a:ext cx="25056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1800">
                <a:solidFill>
                  <a:schemeClr val="accent1"/>
                </a:solidFill>
                <a:latin typeface="Lato"/>
                <a:ea typeface="Lato"/>
                <a:cs typeface="Lato"/>
                <a:sym typeface="Lato"/>
              </a:rPr>
              <a:t>A c</a:t>
            </a:r>
            <a:r>
              <a:rPr i="0" lang="en-GB" sz="1800" u="none" cap="none" strike="noStrike">
                <a:solidFill>
                  <a:schemeClr val="accent1"/>
                </a:solidFill>
                <a:latin typeface="Lato"/>
                <a:ea typeface="Lato"/>
                <a:cs typeface="Lato"/>
                <a:sym typeface="Lato"/>
              </a:rPr>
              <a:t>redit score </a:t>
            </a:r>
            <a:r>
              <a:rPr b="1" i="0" lang="en-GB" sz="1800" u="none" cap="none" strike="noStrike">
                <a:solidFill>
                  <a:schemeClr val="accent1"/>
                </a:solidFill>
                <a:latin typeface="Lato"/>
                <a:ea typeface="Lato"/>
                <a:cs typeface="Lato"/>
                <a:sym typeface="Lato"/>
              </a:rPr>
              <a:t>decreases </a:t>
            </a:r>
            <a:r>
              <a:rPr i="0" lang="en-GB" sz="1800" u="none" cap="none" strike="noStrike">
                <a:solidFill>
                  <a:schemeClr val="accent1"/>
                </a:solidFill>
                <a:latin typeface="Lato"/>
                <a:ea typeface="Lato"/>
                <a:cs typeface="Lato"/>
                <a:sym typeface="Lato"/>
              </a:rPr>
              <a:t>when </a:t>
            </a:r>
            <a:r>
              <a:rPr lang="en-GB" sz="1800">
                <a:solidFill>
                  <a:schemeClr val="accent1"/>
                </a:solidFill>
                <a:latin typeface="Lato"/>
                <a:ea typeface="Lato"/>
                <a:cs typeface="Lato"/>
                <a:sym typeface="Lato"/>
              </a:rPr>
              <a:t>a person </a:t>
            </a:r>
            <a:r>
              <a:rPr b="1" lang="en-GB" sz="1800">
                <a:solidFill>
                  <a:schemeClr val="accent2"/>
                </a:solidFill>
                <a:latin typeface="Lato"/>
                <a:ea typeface="Lato"/>
                <a:cs typeface="Lato"/>
                <a:sym typeface="Lato"/>
              </a:rPr>
              <a:t>misses </a:t>
            </a:r>
            <a:r>
              <a:rPr lang="en-GB" sz="1800">
                <a:solidFill>
                  <a:schemeClr val="accent1"/>
                </a:solidFill>
                <a:latin typeface="Lato"/>
                <a:ea typeface="Lato"/>
                <a:cs typeface="Lato"/>
                <a:sym typeface="Lato"/>
              </a:rPr>
              <a:t>or is </a:t>
            </a:r>
            <a:r>
              <a:rPr b="1" lang="en-GB" sz="1800">
                <a:solidFill>
                  <a:schemeClr val="accent2"/>
                </a:solidFill>
                <a:latin typeface="Lato"/>
                <a:ea typeface="Lato"/>
                <a:cs typeface="Lato"/>
                <a:sym typeface="Lato"/>
              </a:rPr>
              <a:t>late paying the monthly repayments</a:t>
            </a:r>
            <a:r>
              <a:rPr lang="en-GB" sz="1800">
                <a:solidFill>
                  <a:schemeClr val="accent1"/>
                </a:solidFill>
                <a:latin typeface="Lato"/>
                <a:ea typeface="Lato"/>
                <a:cs typeface="Lato"/>
                <a:sym typeface="Lato"/>
              </a:rPr>
              <a:t>, or </a:t>
            </a:r>
            <a:r>
              <a:rPr b="1" lang="en-GB" sz="1800">
                <a:solidFill>
                  <a:schemeClr val="accent2"/>
                </a:solidFill>
                <a:latin typeface="Lato"/>
                <a:ea typeface="Lato"/>
                <a:cs typeface="Lato"/>
                <a:sym typeface="Lato"/>
              </a:rPr>
              <a:t>goes above the credit limit</a:t>
            </a:r>
            <a:endParaRPr b="1" i="0" sz="1800" u="none" cap="none" strike="noStrike">
              <a:solidFill>
                <a:schemeClr val="accent2"/>
              </a:solidFill>
              <a:latin typeface="Lato"/>
              <a:ea typeface="Lato"/>
              <a:cs typeface="Lato"/>
              <a:sym typeface="Lato"/>
            </a:endParaRPr>
          </a:p>
        </p:txBody>
      </p:sp>
      <p:sp>
        <p:nvSpPr>
          <p:cNvPr id="236" name="Google Shape;236;g1e443350127_1_34"/>
          <p:cNvSpPr txBox="1"/>
          <p:nvPr/>
        </p:nvSpPr>
        <p:spPr>
          <a:xfrm>
            <a:off x="0" y="1830471"/>
            <a:ext cx="9144000" cy="4155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500">
                <a:solidFill>
                  <a:schemeClr val="lt1"/>
                </a:solidFill>
                <a:latin typeface="Lato"/>
                <a:ea typeface="Lato"/>
                <a:cs typeface="Lato"/>
                <a:sym typeface="Lato"/>
              </a:rPr>
              <a:t>What behaviours do you think can increase or decrease credit scores when a person uses a credit card?</a:t>
            </a:r>
            <a:endParaRPr b="1" i="0" sz="1500"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