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5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y="5143500" cx="9144000"/>
  <p:notesSz cx="6858000" cy="9144000"/>
  <p:embeddedFontLst>
    <p:embeddedFont>
      <p:font typeface="Lato"/>
      <p:regular r:id="rId31"/>
      <p:bold r:id="rId32"/>
      <p:italic r:id="rId33"/>
      <p:boldItalic r:id="rId34"/>
    </p:embeddedFont>
    <p:embeddedFont>
      <p:font typeface="Lato Light"/>
      <p:regular r:id="rId35"/>
      <p:bold r:id="rId36"/>
      <p:italic r:id="rId37"/>
      <p:boldItalic r:id="rId38"/>
    </p:embeddedFont>
    <p:embeddedFont>
      <p:font typeface="Lato Black"/>
      <p:bold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27">
          <p15:clr>
            <a:srgbClr val="A4A3A4"/>
          </p15:clr>
        </p15:guide>
      </p15:sldGuideLst>
    </p:ext>
    <p:ext uri="GoogleSlidesCustomDataVersion2">
      <go:slidesCustomData xmlns:go="http://customooxmlschemas.google.com/" r:id="rId41" roundtripDataSignature="AMtx7mi7S4QwOgHMWcF6qRbRkvSdNKXVs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0404BC5-E6E2-4BA9-97E6-E0349809B688}">
  <a:tblStyle styleId="{80404BC5-E6E2-4BA9-97E6-E0349809B688}"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2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lack-boldItalic.fntdata"/><Relationship Id="rId20" Type="http://schemas.openxmlformats.org/officeDocument/2006/relationships/slide" Target="slides/slide13.xml"/><Relationship Id="rId41" Type="http://customschemas.google.com/relationships/presentationmetadata" Target="meta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Lato-regular.fntdata"/><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Lato-italic.fntdata"/><Relationship Id="rId10" Type="http://schemas.openxmlformats.org/officeDocument/2006/relationships/slide" Target="slides/slide3.xml"/><Relationship Id="rId32" Type="http://schemas.openxmlformats.org/officeDocument/2006/relationships/font" Target="fonts/Lato-bold.fntdata"/><Relationship Id="rId13" Type="http://schemas.openxmlformats.org/officeDocument/2006/relationships/slide" Target="slides/slide6.xml"/><Relationship Id="rId35" Type="http://schemas.openxmlformats.org/officeDocument/2006/relationships/font" Target="fonts/LatoLight-regular.fntdata"/><Relationship Id="rId12" Type="http://schemas.openxmlformats.org/officeDocument/2006/relationships/slide" Target="slides/slide5.xml"/><Relationship Id="rId34" Type="http://schemas.openxmlformats.org/officeDocument/2006/relationships/font" Target="fonts/Lato-boldItalic.fntdata"/><Relationship Id="rId15" Type="http://schemas.openxmlformats.org/officeDocument/2006/relationships/slide" Target="slides/slide8.xml"/><Relationship Id="rId37" Type="http://schemas.openxmlformats.org/officeDocument/2006/relationships/font" Target="fonts/LatoLight-italic.fntdata"/><Relationship Id="rId14" Type="http://schemas.openxmlformats.org/officeDocument/2006/relationships/slide" Target="slides/slide7.xml"/><Relationship Id="rId36" Type="http://schemas.openxmlformats.org/officeDocument/2006/relationships/font" Target="fonts/LatoLight-bold.fntdata"/><Relationship Id="rId17" Type="http://schemas.openxmlformats.org/officeDocument/2006/relationships/slide" Target="slides/slide10.xml"/><Relationship Id="rId39" Type="http://schemas.openxmlformats.org/officeDocument/2006/relationships/font" Target="fonts/LatoBlack-bold.fntdata"/><Relationship Id="rId16" Type="http://schemas.openxmlformats.org/officeDocument/2006/relationships/slide" Target="slides/slide9.xml"/><Relationship Id="rId38" Type="http://schemas.openxmlformats.org/officeDocument/2006/relationships/font" Target="fonts/LatoLight-bold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756ef67762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756ef67762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e458fadf25_1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g1e458fadf25_1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756ef677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756ef677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e5d80558e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e5d80558e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latin typeface="Lato"/>
                <a:ea typeface="Lato"/>
                <a:cs typeface="Lato"/>
                <a:sym typeface="Lato"/>
              </a:rPr>
              <a:t>As you watch the video, write down the order of the  different steps to making a mortgage application, using below.</a:t>
            </a:r>
            <a:endParaRPr>
              <a:solidFill>
                <a:schemeClr val="dk1"/>
              </a:solidFill>
              <a:latin typeface="Lato"/>
              <a:ea typeface="Lato"/>
              <a:cs typeface="Lato"/>
              <a:sym typeface="Lato"/>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Provide mortgage quotes, including term, fees, mortgage rates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756ef67762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756ef67762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7a585ecba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7a585ecba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e5d80558e1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e5d80558e1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7a585ecba0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7a585ecba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e458fadf25_1_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g1e458fadf25_1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756ef67762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756ef67762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575e96a1fb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g1575e96a1fb_0_2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Josh oliver</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e5d80558e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e5d80558e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756ef67762_1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2756ef67762_1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198af312f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g2198af312f8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6110aa2861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g26110aa2861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466ef7c9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g1466ef7c98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6110aa2861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g26110aa2861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55b7efee9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g255b7efee9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447029be05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g2447029be05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GB" sz="1000">
                <a:latin typeface="Lato"/>
                <a:ea typeface="Lato"/>
                <a:cs typeface="Lato"/>
                <a:sym typeface="Lato"/>
              </a:rPr>
              <a:t>Teacher Explanation</a:t>
            </a:r>
            <a:endParaRPr b="1" sz="1000">
              <a:latin typeface="Lato"/>
              <a:ea typeface="Lato"/>
              <a:cs typeface="Lato"/>
              <a:sym typeface="Lato"/>
            </a:endParaRPr>
          </a:p>
          <a:p>
            <a:pPr indent="0" lvl="0" marL="0" rtl="0" algn="l">
              <a:lnSpc>
                <a:spcPct val="100000"/>
              </a:lnSpc>
              <a:spcBef>
                <a:spcPts val="0"/>
              </a:spcBef>
              <a:spcAft>
                <a:spcPts val="0"/>
              </a:spcAft>
              <a:buNone/>
            </a:pPr>
            <a:r>
              <a:t/>
            </a:r>
            <a:endParaRPr b="1" sz="1000">
              <a:latin typeface="Lato"/>
              <a:ea typeface="Lato"/>
              <a:cs typeface="Lato"/>
              <a:sym typeface="Lato"/>
            </a:endParaRPr>
          </a:p>
          <a:p>
            <a:pPr indent="0" lvl="0" marL="0" rtl="0" algn="l">
              <a:lnSpc>
                <a:spcPct val="100000"/>
              </a:lnSpc>
              <a:spcBef>
                <a:spcPts val="0"/>
              </a:spcBef>
              <a:spcAft>
                <a:spcPts val="0"/>
              </a:spcAft>
              <a:buNone/>
            </a:pPr>
            <a:r>
              <a:rPr b="1" lang="en-GB" sz="1000">
                <a:latin typeface="Lato"/>
                <a:ea typeface="Lato"/>
                <a:cs typeface="Lato"/>
                <a:sym typeface="Lato"/>
              </a:rPr>
              <a:t>Delivery Instructions</a:t>
            </a:r>
            <a:endParaRPr b="1" sz="1000">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sz="1000">
                <a:latin typeface="Lato"/>
                <a:ea typeface="Lato"/>
                <a:cs typeface="Lato"/>
                <a:sym typeface="Lato"/>
              </a:rPr>
              <a:t>Begin by revealing the current average salary and average house price in the UK after students have had a short amount of time to think about it.The calculation </a:t>
            </a:r>
            <a:r>
              <a:rPr lang="en-GB" sz="1000">
                <a:latin typeface="Lato"/>
                <a:ea typeface="Lato"/>
                <a:cs typeface="Lato"/>
                <a:sym typeface="Lato"/>
              </a:rPr>
              <a:t>required is on the next slide</a:t>
            </a:r>
            <a:r>
              <a:rPr lang="en-GB" sz="1000">
                <a:latin typeface="Lato"/>
                <a:ea typeface="Lato"/>
                <a:cs typeface="Lato"/>
                <a:sym typeface="Lato"/>
              </a:rPr>
              <a:t>. Frame the necessity of a mortgage in this context, making sure to emphasize that without a mortgage, homeownership would be out of reach for most individuals.</a:t>
            </a:r>
            <a:endParaRPr sz="1000">
              <a:latin typeface="Lato"/>
              <a:ea typeface="Lato"/>
              <a:cs typeface="Lato"/>
              <a:sym typeface="Lato"/>
            </a:endParaRPr>
          </a:p>
          <a:p>
            <a:pPr indent="0" lvl="0" marL="0" rtl="0" algn="l">
              <a:lnSpc>
                <a:spcPct val="100000"/>
              </a:lnSpc>
              <a:spcBef>
                <a:spcPts val="0"/>
              </a:spcBef>
              <a:spcAft>
                <a:spcPts val="0"/>
              </a:spcAft>
              <a:buNone/>
            </a:pPr>
            <a:r>
              <a:t/>
            </a:r>
            <a:endParaRPr b="1" sz="1000">
              <a:latin typeface="Lato"/>
              <a:ea typeface="Lato"/>
              <a:cs typeface="Lato"/>
              <a:sym typeface="Lato"/>
            </a:endParaRPr>
          </a:p>
          <a:p>
            <a:pPr indent="0" lvl="0" marL="0" rtl="0" algn="l">
              <a:lnSpc>
                <a:spcPct val="100000"/>
              </a:lnSpc>
              <a:spcBef>
                <a:spcPts val="0"/>
              </a:spcBef>
              <a:spcAft>
                <a:spcPts val="0"/>
              </a:spcAft>
              <a:buNone/>
            </a:pPr>
            <a:r>
              <a:t/>
            </a:r>
            <a:endParaRPr b="1" sz="1000">
              <a:latin typeface="Lato"/>
              <a:ea typeface="Lato"/>
              <a:cs typeface="Lato"/>
              <a:sym typeface="Lato"/>
            </a:endParaRPr>
          </a:p>
          <a:p>
            <a:pPr indent="0" lvl="0" marL="0" rtl="0" algn="l">
              <a:lnSpc>
                <a:spcPct val="100000"/>
              </a:lnSpc>
              <a:spcBef>
                <a:spcPts val="0"/>
              </a:spcBef>
              <a:spcAft>
                <a:spcPts val="0"/>
              </a:spcAft>
              <a:buNone/>
            </a:pPr>
            <a:r>
              <a:rPr b="1" lang="en-GB" sz="1000">
                <a:latin typeface="Lato"/>
                <a:ea typeface="Lato"/>
                <a:cs typeface="Lato"/>
                <a:sym typeface="Lato"/>
              </a:rPr>
              <a:t>Prompt Questions</a:t>
            </a:r>
            <a:endParaRPr b="1" sz="10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GB" sz="1000">
                <a:solidFill>
                  <a:schemeClr val="dk1"/>
                </a:solidFill>
                <a:latin typeface="Lato"/>
                <a:ea typeface="Lato"/>
                <a:cs typeface="Lato"/>
                <a:sym typeface="Lato"/>
              </a:rPr>
              <a:t>What assumptions are we making in this calculation about other expenses and savings?</a:t>
            </a:r>
            <a:endParaRPr sz="10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GB" sz="1000">
                <a:solidFill>
                  <a:schemeClr val="dk1"/>
                </a:solidFill>
                <a:latin typeface="Lato"/>
                <a:ea typeface="Lato"/>
                <a:cs typeface="Lato"/>
                <a:sym typeface="Lato"/>
              </a:rPr>
              <a:t>Does everyone's financial situation look the same? How might different financial circumstances change the amount someone could save or the price of the house they might buy?</a:t>
            </a:r>
            <a:endParaRPr sz="10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GB" sz="1000">
                <a:solidFill>
                  <a:schemeClr val="dk1"/>
                </a:solidFill>
                <a:latin typeface="Lato"/>
                <a:ea typeface="Lato"/>
                <a:cs typeface="Lato"/>
                <a:sym typeface="Lato"/>
              </a:rPr>
              <a:t>What are some other reasons, besides the cost of a house, that someone might choose to get a mortgage?</a:t>
            </a:r>
            <a:endParaRPr sz="1000">
              <a:latin typeface="Lato"/>
              <a:ea typeface="Lato"/>
              <a:cs typeface="Lato"/>
              <a:sym typeface="La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e49c994ec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e49c994ec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56e6d25cf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g256e6d25cf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000">
                <a:solidFill>
                  <a:schemeClr val="dk1"/>
                </a:solidFill>
                <a:latin typeface="Lato"/>
                <a:ea typeface="Lato"/>
                <a:cs typeface="Lato"/>
                <a:sym typeface="Lato"/>
              </a:rPr>
              <a:t>Teacher Explanation</a:t>
            </a:r>
            <a:endParaRPr b="1" sz="10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b="1" sz="1000">
              <a:solidFill>
                <a:schemeClr val="dk1"/>
              </a:solidFill>
              <a:latin typeface="Lato"/>
              <a:ea typeface="Lato"/>
              <a:cs typeface="Lato"/>
              <a:sym typeface="Lato"/>
            </a:endParaRPr>
          </a:p>
          <a:p>
            <a:pPr indent="0" lvl="0" marL="0" rtl="0" algn="l">
              <a:spcBef>
                <a:spcPts val="0"/>
              </a:spcBef>
              <a:spcAft>
                <a:spcPts val="0"/>
              </a:spcAft>
              <a:buNone/>
            </a:pPr>
            <a:r>
              <a:t/>
            </a:r>
            <a:endParaRPr b="1" sz="1000">
              <a:solidFill>
                <a:schemeClr val="dk1"/>
              </a:solidFill>
              <a:latin typeface="Lato"/>
              <a:ea typeface="Lato"/>
              <a:cs typeface="Lato"/>
              <a:sym typeface="Lato"/>
            </a:endParaRPr>
          </a:p>
          <a:p>
            <a:pPr indent="0" lvl="0" marL="0" rtl="0" algn="l">
              <a:spcBef>
                <a:spcPts val="0"/>
              </a:spcBef>
              <a:spcAft>
                <a:spcPts val="0"/>
              </a:spcAft>
              <a:buNone/>
            </a:pPr>
            <a:r>
              <a:rPr b="1" lang="en-GB" sz="1000">
                <a:solidFill>
                  <a:schemeClr val="dk1"/>
                </a:solidFill>
                <a:latin typeface="Lato"/>
                <a:ea typeface="Lato"/>
                <a:cs typeface="Lato"/>
                <a:sym typeface="Lato"/>
              </a:rPr>
              <a:t>Delivery Instructions</a:t>
            </a:r>
            <a:endParaRPr b="1" sz="10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b="1" sz="10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b="1" lang="en-GB" sz="1000">
                <a:solidFill>
                  <a:schemeClr val="dk1"/>
                </a:solidFill>
                <a:latin typeface="Lato"/>
                <a:ea typeface="Lato"/>
                <a:cs typeface="Lato"/>
                <a:sym typeface="Lato"/>
              </a:rPr>
              <a:t>Prompt Questions</a:t>
            </a:r>
            <a:endParaRPr b="1" sz="1000">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sz="1000">
              <a:latin typeface="Lato"/>
              <a:ea typeface="Lato"/>
              <a:cs typeface="Lato"/>
              <a:sym typeface="Lato"/>
            </a:endParaRPr>
          </a:p>
          <a:p>
            <a:pPr indent="0" lvl="0" marL="0" rtl="0" algn="l">
              <a:lnSpc>
                <a:spcPct val="100000"/>
              </a:lnSpc>
              <a:spcBef>
                <a:spcPts val="0"/>
              </a:spcBef>
              <a:spcAft>
                <a:spcPts val="0"/>
              </a:spcAft>
              <a:buNone/>
            </a:pPr>
            <a:r>
              <a:t/>
            </a:r>
            <a:endParaRPr b="1" sz="1000">
              <a:latin typeface="Lato"/>
              <a:ea typeface="Lato"/>
              <a:cs typeface="Lato"/>
              <a:sym typeface="La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447029be0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2447029be05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000">
                <a:solidFill>
                  <a:schemeClr val="dk1"/>
                </a:solidFill>
                <a:latin typeface="Lato"/>
                <a:ea typeface="Lato"/>
                <a:cs typeface="Lato"/>
                <a:sym typeface="Lato"/>
              </a:rPr>
              <a:t>Teacher Explanation</a:t>
            </a:r>
            <a:endParaRPr b="1" sz="10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GB" sz="1000">
                <a:solidFill>
                  <a:schemeClr val="dk1"/>
                </a:solidFill>
                <a:latin typeface="Lato"/>
                <a:ea typeface="Lato"/>
                <a:cs typeface="Lato"/>
                <a:sym typeface="Lato"/>
              </a:rPr>
              <a:t>Emphasise that the goal isn't to predict the content perfectly, but to prime their thinking about mortgages. After watching the video, facilitate a brief discussion comparing the expected vs actual content of the video. </a:t>
            </a:r>
            <a:endParaRPr sz="10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b="1" sz="10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b="1" lang="en-GB" sz="1000">
                <a:solidFill>
                  <a:schemeClr val="dk1"/>
                </a:solidFill>
                <a:latin typeface="Lato"/>
                <a:ea typeface="Lato"/>
                <a:cs typeface="Lato"/>
                <a:sym typeface="Lato"/>
              </a:rPr>
              <a:t>Delivery Instructions</a:t>
            </a:r>
            <a:endParaRPr b="1" sz="10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GB" sz="1000">
                <a:solidFill>
                  <a:schemeClr val="dk1"/>
                </a:solidFill>
                <a:latin typeface="Lato"/>
                <a:ea typeface="Lato"/>
                <a:cs typeface="Lato"/>
                <a:sym typeface="Lato"/>
              </a:rPr>
              <a:t>Prior to playing the video (which is on the next slide), have students take a moment to jot down bullet points on what they expect the video will cover about mortgages. After the video, students should review their bullet points and note any discrepancies or new information learned.</a:t>
            </a:r>
            <a:endParaRPr sz="10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b="1" sz="10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b="1" lang="en-GB" sz="1000">
                <a:solidFill>
                  <a:schemeClr val="dk1"/>
                </a:solidFill>
                <a:latin typeface="Lato"/>
                <a:ea typeface="Lato"/>
                <a:cs typeface="Lato"/>
                <a:sym typeface="Lato"/>
              </a:rPr>
              <a:t>Prompt Questions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7" name="Shape 7"/>
        <p:cNvGrpSpPr/>
        <p:nvPr/>
      </p:nvGrpSpPr>
      <p:grpSpPr>
        <a:xfrm>
          <a:off x="0" y="0"/>
          <a:ext cx="0" cy="0"/>
          <a:chOff x="0" y="0"/>
          <a:chExt cx="0" cy="0"/>
        </a:xfrm>
      </p:grpSpPr>
      <p:pic>
        <p:nvPicPr>
          <p:cNvPr id="8" name="Google Shape;8;p26"/>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9" name="Google Shape;9;p26"/>
          <p:cNvPicPr preferRelativeResize="0"/>
          <p:nvPr/>
        </p:nvPicPr>
        <p:blipFill rotWithShape="1">
          <a:blip r:embed="rId3">
            <a:alphaModFix/>
          </a:blip>
          <a:srcRect b="-2277" l="-4222" r="-3757" t="-2440"/>
          <a:stretch/>
        </p:blipFill>
        <p:spPr>
          <a:xfrm rot="-5400000">
            <a:off x="7181808" y="322227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46" name="Shape 46"/>
        <p:cNvGrpSpPr/>
        <p:nvPr/>
      </p:nvGrpSpPr>
      <p:grpSpPr>
        <a:xfrm>
          <a:off x="0" y="0"/>
          <a:ext cx="0" cy="0"/>
          <a:chOff x="0" y="0"/>
          <a:chExt cx="0" cy="0"/>
        </a:xfrm>
      </p:grpSpPr>
      <p:sp>
        <p:nvSpPr>
          <p:cNvPr id="47" name="Google Shape;47;g139b5aa61ea_0_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48" name="Google Shape;48;g139b5aa61ea_0_65"/>
          <p:cNvPicPr preferRelativeResize="0"/>
          <p:nvPr/>
        </p:nvPicPr>
        <p:blipFill rotWithShape="1">
          <a:blip r:embed="rId2">
            <a:alphaModFix/>
          </a:blip>
          <a:srcRect b="-5224" l="-1905" r="-1091" t="-5235"/>
          <a:stretch/>
        </p:blipFill>
        <p:spPr>
          <a:xfrm>
            <a:off x="426625" y="302950"/>
            <a:ext cx="2516427" cy="696225"/>
          </a:xfrm>
          <a:prstGeom prst="rect">
            <a:avLst/>
          </a:prstGeom>
          <a:noFill/>
          <a:ln>
            <a:noFill/>
          </a:ln>
        </p:spPr>
      </p:pic>
      <p:pic>
        <p:nvPicPr>
          <p:cNvPr id="49" name="Google Shape;49;g139b5aa61ea_0_65"/>
          <p:cNvPicPr preferRelativeResize="0"/>
          <p:nvPr/>
        </p:nvPicPr>
        <p:blipFill rotWithShape="1">
          <a:blip r:embed="rId3">
            <a:alphaModFix/>
          </a:blip>
          <a:srcRect b="-2279" l="-4222" r="-3757" t="-2440"/>
          <a:stretch/>
        </p:blipFill>
        <p:spPr>
          <a:xfrm rot="-5400000">
            <a:off x="7182681" y="3219806"/>
            <a:ext cx="2039601" cy="1978026"/>
          </a:xfrm>
          <a:prstGeom prst="rect">
            <a:avLst/>
          </a:prstGeom>
          <a:noFill/>
          <a:ln>
            <a:noFill/>
          </a:ln>
        </p:spPr>
      </p:pic>
      <p:sp>
        <p:nvSpPr>
          <p:cNvPr id="50" name="Google Shape;50;g139b5aa61ea_0_65"/>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51" name="Google Shape;51;g139b5aa61ea_0_65"/>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302">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52" name="Shape 52"/>
        <p:cNvGrpSpPr/>
        <p:nvPr/>
      </p:nvGrpSpPr>
      <p:grpSpPr>
        <a:xfrm>
          <a:off x="0" y="0"/>
          <a:ext cx="0" cy="0"/>
          <a:chOff x="0" y="0"/>
          <a:chExt cx="0" cy="0"/>
        </a:xfrm>
      </p:grpSpPr>
      <p:pic>
        <p:nvPicPr>
          <p:cNvPr id="53" name="Google Shape;53;g139b5aa61ea_0_71"/>
          <p:cNvPicPr preferRelativeResize="0"/>
          <p:nvPr/>
        </p:nvPicPr>
        <p:blipFill rotWithShape="1">
          <a:blip r:embed="rId2">
            <a:alphaModFix/>
          </a:blip>
          <a:srcRect b="-8414" l="-5675" r="-7635" t="-10644"/>
          <a:stretch/>
        </p:blipFill>
        <p:spPr>
          <a:xfrm>
            <a:off x="8069450" y="4311925"/>
            <a:ext cx="835000" cy="650200"/>
          </a:xfrm>
          <a:prstGeom prst="rect">
            <a:avLst/>
          </a:prstGeom>
          <a:noFill/>
          <a:ln>
            <a:noFill/>
          </a:ln>
        </p:spPr>
      </p:pic>
      <p:sp>
        <p:nvSpPr>
          <p:cNvPr id="54" name="Google Shape;54;g139b5aa61ea_0_71"/>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55" name="Google Shape;55;g139b5aa61ea_0_7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56" name="Google Shape;56;g139b5aa61ea_0_71"/>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57" name="Shape 57"/>
        <p:cNvGrpSpPr/>
        <p:nvPr/>
      </p:nvGrpSpPr>
      <p:grpSpPr>
        <a:xfrm>
          <a:off x="0" y="0"/>
          <a:ext cx="0" cy="0"/>
          <a:chOff x="0" y="0"/>
          <a:chExt cx="0" cy="0"/>
        </a:xfrm>
      </p:grpSpPr>
      <p:pic>
        <p:nvPicPr>
          <p:cNvPr id="58" name="Google Shape;58;g139b5aa61ea_0_76"/>
          <p:cNvPicPr preferRelativeResize="0"/>
          <p:nvPr/>
        </p:nvPicPr>
        <p:blipFill rotWithShape="1">
          <a:blip r:embed="rId2">
            <a:alphaModFix/>
          </a:blip>
          <a:srcRect b="-8414" l="-5675" r="-7635" t="-10644"/>
          <a:stretch/>
        </p:blipFill>
        <p:spPr>
          <a:xfrm>
            <a:off x="8069450" y="4311925"/>
            <a:ext cx="835000" cy="650200"/>
          </a:xfrm>
          <a:prstGeom prst="rect">
            <a:avLst/>
          </a:prstGeom>
          <a:noFill/>
          <a:ln>
            <a:noFill/>
          </a:ln>
        </p:spPr>
      </p:pic>
      <p:sp>
        <p:nvSpPr>
          <p:cNvPr id="59" name="Google Shape;59;g139b5aa61ea_0_76"/>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60" name="Google Shape;60;g139b5aa61ea_0_7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1" name="Google Shape;61;g139b5aa61ea_0_76"/>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type="secHead">
  <p:cSld name="SECTION_HEADER">
    <p:bg>
      <p:bgPr>
        <a:solidFill>
          <a:srgbClr val="262A33"/>
        </a:solidFill>
      </p:bgPr>
    </p:bg>
    <p:spTree>
      <p:nvGrpSpPr>
        <p:cNvPr id="62" name="Shape 62"/>
        <p:cNvGrpSpPr/>
        <p:nvPr/>
      </p:nvGrpSpPr>
      <p:grpSpPr>
        <a:xfrm>
          <a:off x="0" y="0"/>
          <a:ext cx="0" cy="0"/>
          <a:chOff x="0" y="0"/>
          <a:chExt cx="0" cy="0"/>
        </a:xfrm>
      </p:grpSpPr>
      <p:sp>
        <p:nvSpPr>
          <p:cNvPr id="63" name="Google Shape;63;g139b5aa61ea_0_81"/>
          <p:cNvSpPr txBox="1"/>
          <p:nvPr/>
        </p:nvSpPr>
        <p:spPr>
          <a:xfrm>
            <a:off x="388800" y="298800"/>
            <a:ext cx="6785400" cy="78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400"/>
              <a:buFont typeface="Arial"/>
              <a:buNone/>
            </a:pPr>
            <a:r>
              <a:rPr b="1" i="0" lang="en-GB" sz="2400" u="none" cap="none" strike="noStrike">
                <a:solidFill>
                  <a:srgbClr val="FF8022"/>
                </a:solidFill>
                <a:latin typeface="Lato"/>
                <a:ea typeface="Lato"/>
                <a:cs typeface="Lato"/>
                <a:sym typeface="Lato"/>
              </a:rPr>
              <a:t>Contents</a:t>
            </a:r>
            <a:endParaRPr b="1" i="0" sz="2400" u="none" cap="none" strike="noStrike">
              <a:solidFill>
                <a:srgbClr val="FF8022"/>
              </a:solidFill>
              <a:latin typeface="Lato"/>
              <a:ea typeface="Lato"/>
              <a:cs typeface="Lato"/>
              <a:sym typeface="Lato"/>
            </a:endParaRPr>
          </a:p>
        </p:txBody>
      </p:sp>
      <p:pic>
        <p:nvPicPr>
          <p:cNvPr id="64" name="Google Shape;64;g139b5aa61ea_0_81"/>
          <p:cNvPicPr preferRelativeResize="0"/>
          <p:nvPr/>
        </p:nvPicPr>
        <p:blipFill rotWithShape="1">
          <a:blip r:embed="rId2">
            <a:alphaModFix/>
          </a:blip>
          <a:srcRect b="-8414" l="-5675" r="-7635" t="-10644"/>
          <a:stretch/>
        </p:blipFill>
        <p:spPr>
          <a:xfrm>
            <a:off x="8069450" y="4311925"/>
            <a:ext cx="835000" cy="650200"/>
          </a:xfrm>
          <a:prstGeom prst="rect">
            <a:avLst/>
          </a:prstGeom>
          <a:noFill/>
          <a:ln>
            <a:noFill/>
          </a:ln>
        </p:spPr>
      </p:pic>
      <p:sp>
        <p:nvSpPr>
          <p:cNvPr id="65" name="Google Shape;65;g139b5aa61ea_0_81"/>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66" name="Google Shape;66;g139b5aa61ea_0_8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7" name="Google Shape;67;g139b5aa61ea_0_81"/>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68" name="Shape 68"/>
        <p:cNvGrpSpPr/>
        <p:nvPr/>
      </p:nvGrpSpPr>
      <p:grpSpPr>
        <a:xfrm>
          <a:off x="0" y="0"/>
          <a:ext cx="0" cy="0"/>
          <a:chOff x="0" y="0"/>
          <a:chExt cx="0" cy="0"/>
        </a:xfrm>
      </p:grpSpPr>
      <p:pic>
        <p:nvPicPr>
          <p:cNvPr id="69" name="Google Shape;69;g139b5aa61ea_0_87"/>
          <p:cNvPicPr preferRelativeResize="0"/>
          <p:nvPr/>
        </p:nvPicPr>
        <p:blipFill rotWithShape="1">
          <a:blip r:embed="rId2">
            <a:alphaModFix/>
          </a:blip>
          <a:srcRect b="-8414" l="-5675" r="-7635" t="-10644"/>
          <a:stretch/>
        </p:blipFill>
        <p:spPr>
          <a:xfrm>
            <a:off x="8069450" y="4311925"/>
            <a:ext cx="835000" cy="650200"/>
          </a:xfrm>
          <a:prstGeom prst="rect">
            <a:avLst/>
          </a:prstGeom>
          <a:noFill/>
          <a:ln>
            <a:noFill/>
          </a:ln>
        </p:spPr>
      </p:pic>
      <p:sp>
        <p:nvSpPr>
          <p:cNvPr id="70" name="Google Shape;70;g139b5aa61ea_0_87"/>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71" name="Google Shape;71;g139b5aa61ea_0_8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2" name="Google Shape;72;g139b5aa61ea_0_87"/>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73" name="Shape 73"/>
        <p:cNvGrpSpPr/>
        <p:nvPr/>
      </p:nvGrpSpPr>
      <p:grpSpPr>
        <a:xfrm>
          <a:off x="0" y="0"/>
          <a:ext cx="0" cy="0"/>
          <a:chOff x="0" y="0"/>
          <a:chExt cx="0" cy="0"/>
        </a:xfrm>
      </p:grpSpPr>
      <p:pic>
        <p:nvPicPr>
          <p:cNvPr id="74" name="Google Shape;74;g139b5aa61ea_0_97"/>
          <p:cNvPicPr preferRelativeResize="0"/>
          <p:nvPr/>
        </p:nvPicPr>
        <p:blipFill rotWithShape="1">
          <a:blip r:embed="rId2">
            <a:alphaModFix/>
          </a:blip>
          <a:srcRect b="-8414" l="-5675" r="-7635" t="-10644"/>
          <a:stretch/>
        </p:blipFill>
        <p:spPr>
          <a:xfrm>
            <a:off x="8069450" y="4311925"/>
            <a:ext cx="835000" cy="650200"/>
          </a:xfrm>
          <a:prstGeom prst="rect">
            <a:avLst/>
          </a:prstGeom>
          <a:noFill/>
          <a:ln>
            <a:noFill/>
          </a:ln>
        </p:spPr>
      </p:pic>
      <p:sp>
        <p:nvSpPr>
          <p:cNvPr id="75" name="Google Shape;75;g139b5aa61ea_0_97"/>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76" name="Google Shape;76;g139b5aa61ea_0_9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77" name="Shape 77"/>
        <p:cNvGrpSpPr/>
        <p:nvPr/>
      </p:nvGrpSpPr>
      <p:grpSpPr>
        <a:xfrm>
          <a:off x="0" y="0"/>
          <a:ext cx="0" cy="0"/>
          <a:chOff x="0" y="0"/>
          <a:chExt cx="0" cy="0"/>
        </a:xfrm>
      </p:grpSpPr>
      <p:sp>
        <p:nvSpPr>
          <p:cNvPr id="78" name="Google Shape;78;g139b5aa61ea_0_101"/>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9" name="Google Shape;79;g139b5aa61ea_0_101"/>
          <p:cNvPicPr preferRelativeResize="0"/>
          <p:nvPr/>
        </p:nvPicPr>
        <p:blipFill rotWithShape="1">
          <a:blip r:embed="rId2">
            <a:alphaModFix/>
          </a:blip>
          <a:srcRect b="-9683" l="-7535" r="-5779" t="-8128"/>
          <a:stretch/>
        </p:blipFill>
        <p:spPr>
          <a:xfrm>
            <a:off x="8055750" y="4325600"/>
            <a:ext cx="835000" cy="643375"/>
          </a:xfrm>
          <a:prstGeom prst="rect">
            <a:avLst/>
          </a:prstGeom>
          <a:noFill/>
          <a:ln>
            <a:noFill/>
          </a:ln>
        </p:spPr>
      </p:pic>
      <p:sp>
        <p:nvSpPr>
          <p:cNvPr id="80" name="Google Shape;80;g139b5aa61ea_0_101"/>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81" name="Google Shape;81;g139b5aa61ea_0_10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spTree>
      <p:nvGrpSpPr>
        <p:cNvPr id="82" name="Shape 82"/>
        <p:cNvGrpSpPr/>
        <p:nvPr/>
      </p:nvGrpSpPr>
      <p:grpSpPr>
        <a:xfrm>
          <a:off x="0" y="0"/>
          <a:ext cx="0" cy="0"/>
          <a:chOff x="0" y="0"/>
          <a:chExt cx="0" cy="0"/>
        </a:xfrm>
      </p:grpSpPr>
      <p:sp>
        <p:nvSpPr>
          <p:cNvPr id="83" name="Google Shape;83;g139b5aa61ea_0_106"/>
          <p:cNvSpPr txBox="1"/>
          <p:nvPr>
            <p:ph idx="12" type="sldNum"/>
          </p:nvPr>
        </p:nvSpPr>
        <p:spPr>
          <a:xfrm>
            <a:off x="8372475" y="403225"/>
            <a:ext cx="4731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1pPr>
            <a:lvl2pPr indent="0" lvl="1"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2pPr>
            <a:lvl3pPr indent="0" lvl="2"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3pPr>
            <a:lvl4pPr indent="0" lvl="3"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4pPr>
            <a:lvl5pPr indent="0" lvl="4"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5pPr>
            <a:lvl6pPr indent="0" lvl="5"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6pPr>
            <a:lvl7pPr indent="0" lvl="6"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7pPr>
            <a:lvl8pPr indent="0" lvl="7"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8pPr>
            <a:lvl9pPr indent="0" lvl="8"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b="0" sz="1000">
              <a:solidFill>
                <a:schemeClr val="dk2"/>
              </a:solidFill>
              <a:latin typeface="Arial"/>
              <a:ea typeface="Arial"/>
              <a:cs typeface="Arial"/>
              <a:sym typeface="Arial"/>
            </a:endParaRPr>
          </a:p>
        </p:txBody>
      </p:sp>
      <p:sp>
        <p:nvSpPr>
          <p:cNvPr id="84" name="Google Shape;84;g139b5aa61ea_0_106"/>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10" name="Shape 10"/>
        <p:cNvGrpSpPr/>
        <p:nvPr/>
      </p:nvGrpSpPr>
      <p:grpSpPr>
        <a:xfrm>
          <a:off x="0" y="0"/>
          <a:ext cx="0" cy="0"/>
          <a:chOff x="0" y="0"/>
          <a:chExt cx="0" cy="0"/>
        </a:xfrm>
      </p:grpSpPr>
      <p:pic>
        <p:nvPicPr>
          <p:cNvPr id="11" name="Google Shape;11;p29"/>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2" name="Google Shape;12;p29"/>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3" name="Google Shape;13;p2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4" name="Shape 14"/>
        <p:cNvGrpSpPr/>
        <p:nvPr/>
      </p:nvGrpSpPr>
      <p:grpSpPr>
        <a:xfrm>
          <a:off x="0" y="0"/>
          <a:ext cx="0" cy="0"/>
          <a:chOff x="0" y="0"/>
          <a:chExt cx="0" cy="0"/>
        </a:xfrm>
      </p:grpSpPr>
      <p:pic>
        <p:nvPicPr>
          <p:cNvPr id="15" name="Google Shape;15;p28"/>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6" name="Google Shape;16;p28"/>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7" name="Google Shape;17;p28"/>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8" name="Shape 18"/>
        <p:cNvGrpSpPr/>
        <p:nvPr/>
      </p:nvGrpSpPr>
      <p:grpSpPr>
        <a:xfrm>
          <a:off x="0" y="0"/>
          <a:ext cx="0" cy="0"/>
          <a:chOff x="0" y="0"/>
          <a:chExt cx="0" cy="0"/>
        </a:xfrm>
      </p:grpSpPr>
      <p:pic>
        <p:nvPicPr>
          <p:cNvPr id="19" name="Google Shape;19;p32"/>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0" name="Google Shape;20;p32"/>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1" name="Google Shape;21;p3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22" name="Shape 22"/>
        <p:cNvGrpSpPr/>
        <p:nvPr/>
      </p:nvGrpSpPr>
      <p:grpSpPr>
        <a:xfrm>
          <a:off x="0" y="0"/>
          <a:ext cx="0" cy="0"/>
          <a:chOff x="0" y="0"/>
          <a:chExt cx="0" cy="0"/>
        </a:xfrm>
      </p:grpSpPr>
      <p:sp>
        <p:nvSpPr>
          <p:cNvPr id="23" name="Google Shape;23;p31"/>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 name="Google Shape;24;p31"/>
          <p:cNvPicPr preferRelativeResize="0"/>
          <p:nvPr/>
        </p:nvPicPr>
        <p:blipFill rotWithShape="1">
          <a:blip r:embed="rId2">
            <a:alphaModFix/>
          </a:blip>
          <a:srcRect b="0" l="0" r="0" t="0"/>
          <a:stretch/>
        </p:blipFill>
        <p:spPr>
          <a:xfrm>
            <a:off x="8050064" y="4271275"/>
            <a:ext cx="792833" cy="585406"/>
          </a:xfrm>
          <a:prstGeom prst="rect">
            <a:avLst/>
          </a:prstGeom>
          <a:noFill/>
          <a:ln>
            <a:noFill/>
          </a:ln>
        </p:spPr>
      </p:pic>
      <p:sp>
        <p:nvSpPr>
          <p:cNvPr id="25" name="Google Shape;25;p31"/>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6" name="Google Shape;26;p3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27" name="Shape 27"/>
        <p:cNvGrpSpPr/>
        <p:nvPr/>
      </p:nvGrpSpPr>
      <p:grpSpPr>
        <a:xfrm>
          <a:off x="0" y="0"/>
          <a:ext cx="0" cy="0"/>
          <a:chOff x="0" y="0"/>
          <a:chExt cx="0" cy="0"/>
        </a:xfrm>
      </p:grpSpPr>
      <p:pic>
        <p:nvPicPr>
          <p:cNvPr id="28" name="Google Shape;28;p30"/>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9" name="Google Shape;29;p30"/>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0" name="Google Shape;30;p3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bg>
      <p:bgPr>
        <a:solidFill>
          <a:srgbClr val="262A33"/>
        </a:solidFill>
      </p:bgPr>
    </p:bg>
    <p:spTree>
      <p:nvGrpSpPr>
        <p:cNvPr id="31" name="Shape 31"/>
        <p:cNvGrpSpPr/>
        <p:nvPr/>
      </p:nvGrpSpPr>
      <p:grpSpPr>
        <a:xfrm>
          <a:off x="0" y="0"/>
          <a:ext cx="0" cy="0"/>
          <a:chOff x="0" y="0"/>
          <a:chExt cx="0" cy="0"/>
        </a:xfrm>
      </p:grpSpPr>
      <p:pic>
        <p:nvPicPr>
          <p:cNvPr id="32" name="Google Shape;32;p24"/>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33" name="Google Shape;33;p2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34" name="Shape 34"/>
        <p:cNvGrpSpPr/>
        <p:nvPr/>
      </p:nvGrpSpPr>
      <p:grpSpPr>
        <a:xfrm>
          <a:off x="0" y="0"/>
          <a:ext cx="0" cy="0"/>
          <a:chOff x="0" y="0"/>
          <a:chExt cx="0" cy="0"/>
        </a:xfrm>
      </p:grpSpPr>
      <p:sp>
        <p:nvSpPr>
          <p:cNvPr id="35" name="Google Shape;35;g14b5d431ea2_0_117"/>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 name="Google Shape;36;g14b5d431ea2_0_117"/>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37" name="Google Shape;37;g14b5d431ea2_0_117"/>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8" name="Google Shape;38;g14b5d431ea2_0_11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41" name="Shape 41"/>
        <p:cNvGrpSpPr/>
        <p:nvPr/>
      </p:nvGrpSpPr>
      <p:grpSpPr>
        <a:xfrm>
          <a:off x="0" y="0"/>
          <a:ext cx="0" cy="0"/>
          <a:chOff x="0" y="0"/>
          <a:chExt cx="0" cy="0"/>
        </a:xfrm>
      </p:grpSpPr>
      <p:sp>
        <p:nvSpPr>
          <p:cNvPr id="42" name="Google Shape;42;g139b5aa61ea_0_92"/>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 name="Google Shape;43;g139b5aa61ea_0_92"/>
          <p:cNvPicPr preferRelativeResize="0"/>
          <p:nvPr/>
        </p:nvPicPr>
        <p:blipFill rotWithShape="1">
          <a:blip r:embed="rId2">
            <a:alphaModFix/>
          </a:blip>
          <a:srcRect b="-9683" l="-7535" r="-5779" t="-8128"/>
          <a:stretch/>
        </p:blipFill>
        <p:spPr>
          <a:xfrm>
            <a:off x="8055750" y="4325600"/>
            <a:ext cx="835000" cy="643375"/>
          </a:xfrm>
          <a:prstGeom prst="rect">
            <a:avLst/>
          </a:prstGeom>
          <a:noFill/>
          <a:ln>
            <a:noFill/>
          </a:ln>
        </p:spPr>
      </p:pic>
      <p:sp>
        <p:nvSpPr>
          <p:cNvPr id="44" name="Google Shape;44;g139b5aa61ea_0_92"/>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45" name="Google Shape;45;g139b5aa61ea_0_92"/>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10" Type="http://schemas.openxmlformats.org/officeDocument/2006/relationships/theme" Target="../theme/theme2.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9" name="Shape 39"/>
        <p:cNvGrpSpPr/>
        <p:nvPr/>
      </p:nvGrpSpPr>
      <p:grpSpPr>
        <a:xfrm>
          <a:off x="0" y="0"/>
          <a:ext cx="0" cy="0"/>
          <a:chOff x="0" y="0"/>
          <a:chExt cx="0" cy="0"/>
        </a:xfrm>
      </p:grpSpPr>
      <p:sp>
        <p:nvSpPr>
          <p:cNvPr id="40" name="Google Shape;40;g139b5aa61ea_0_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hyperlink" Target="http://www.youtube.com/watch?v=oGc7wAC6xb8" TargetMode="External"/><Relationship Id="rId5" Type="http://schemas.openxmlformats.org/officeDocument/2006/relationships/image" Target="../media/image13.jpg"/><Relationship Id="rId6" Type="http://schemas.openxmlformats.org/officeDocument/2006/relationships/hyperlink" Target="https://www.youtube.com/watch?v=oGc7wAC6xb8"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hyperlink" Target="https://www.ons.gov.uk/employmentandlabourmarket/peopleinwork/earningsandworkinghours/bulletins/annualsurveyofhoursandearnings/2022" TargetMode="External"/><Relationship Id="rId5" Type="http://schemas.openxmlformats.org/officeDocument/2006/relationships/hyperlink" Target="https://www.ons.gov.uk/economy/inflationandpriceindices/bulletins/housepriceindex/april2023" TargetMode="External"/><Relationship Id="rId6" Type="http://schemas.openxmlformats.org/officeDocument/2006/relationships/hyperlink" Target="https://www.ft.com/content/582ba8ec-7a93-4393-901f-5249129dd996" TargetMode="External"/><Relationship Id="rId7" Type="http://schemas.openxmlformats.org/officeDocument/2006/relationships/image" Target="../media/image14.png"/><Relationship Id="rId8"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hyperlink" Target="http://www.youtube.com/watch?v=g-uAurjxCiU" TargetMode="External"/><Relationship Id="rId5" Type="http://schemas.openxmlformats.org/officeDocument/2006/relationships/image" Target="../media/image11.jpg"/><Relationship Id="rId6" Type="http://schemas.openxmlformats.org/officeDocument/2006/relationships/hyperlink" Target="https://www.youtube.com/watch?v=g-uAurjxCiU"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A33"/>
        </a:solidFill>
      </p:bgPr>
    </p:bg>
    <p:spTree>
      <p:nvGrpSpPr>
        <p:cNvPr id="88" name="Shape 88"/>
        <p:cNvGrpSpPr/>
        <p:nvPr/>
      </p:nvGrpSpPr>
      <p:grpSpPr>
        <a:xfrm>
          <a:off x="0" y="0"/>
          <a:ext cx="0" cy="0"/>
          <a:chOff x="0" y="0"/>
          <a:chExt cx="0" cy="0"/>
        </a:xfrm>
      </p:grpSpPr>
      <p:sp>
        <p:nvSpPr>
          <p:cNvPr id="89" name="Google Shape;89;p1"/>
          <p:cNvSpPr txBox="1"/>
          <p:nvPr/>
        </p:nvSpPr>
        <p:spPr>
          <a:xfrm>
            <a:off x="360375" y="4529800"/>
            <a:ext cx="6681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8022"/>
                </a:solidFill>
                <a:latin typeface="Arial"/>
                <a:ea typeface="Arial"/>
                <a:cs typeface="Arial"/>
                <a:sym typeface="Arial"/>
              </a:rPr>
              <a:t>This session is aimed at key stage</a:t>
            </a:r>
            <a:r>
              <a:rPr b="1" lang="en-GB" sz="1000">
                <a:solidFill>
                  <a:srgbClr val="FF8022"/>
                </a:solidFill>
              </a:rPr>
              <a:t> </a:t>
            </a:r>
            <a:r>
              <a:rPr b="1" i="0" lang="en-GB" sz="1000" u="none" cap="none" strike="noStrike">
                <a:solidFill>
                  <a:srgbClr val="FF8022"/>
                </a:solidFill>
                <a:latin typeface="Arial"/>
                <a:ea typeface="Arial"/>
                <a:cs typeface="Arial"/>
                <a:sym typeface="Arial"/>
              </a:rPr>
              <a:t>four </a:t>
            </a:r>
            <a:r>
              <a:rPr b="1" lang="en-GB" sz="1000">
                <a:solidFill>
                  <a:srgbClr val="FF8022"/>
                </a:solidFill>
              </a:rPr>
              <a:t>and </a:t>
            </a:r>
            <a:r>
              <a:rPr b="1" i="0" lang="en-GB" sz="1000" u="none" cap="none" strike="noStrike">
                <a:solidFill>
                  <a:srgbClr val="FF8022"/>
                </a:solidFill>
                <a:latin typeface="Arial"/>
                <a:ea typeface="Arial"/>
                <a:cs typeface="Arial"/>
                <a:sym typeface="Arial"/>
              </a:rPr>
              <a:t>five (recommended for Year </a:t>
            </a:r>
            <a:r>
              <a:rPr b="1" lang="en-GB" sz="1000">
                <a:solidFill>
                  <a:srgbClr val="FF8022"/>
                </a:solidFill>
              </a:rPr>
              <a:t>12</a:t>
            </a:r>
            <a:r>
              <a:rPr b="1" i="0" lang="en-GB" sz="1000" u="none" cap="none" strike="noStrike">
                <a:solidFill>
                  <a:srgbClr val="FF8022"/>
                </a:solidFill>
                <a:latin typeface="Arial"/>
                <a:ea typeface="Arial"/>
                <a:cs typeface="Arial"/>
                <a:sym typeface="Arial"/>
              </a:rPr>
              <a:t> and above)</a:t>
            </a:r>
            <a:endParaRPr b="1" i="0" sz="1000" u="none" cap="none" strike="noStrike">
              <a:solidFill>
                <a:srgbClr val="FF8022"/>
              </a:solidFill>
              <a:latin typeface="Arial"/>
              <a:ea typeface="Arial"/>
              <a:cs typeface="Arial"/>
              <a:sym typeface="Arial"/>
            </a:endParaRPr>
          </a:p>
        </p:txBody>
      </p:sp>
      <p:sp>
        <p:nvSpPr>
          <p:cNvPr id="90" name="Google Shape;90;p1"/>
          <p:cNvSpPr txBox="1"/>
          <p:nvPr/>
        </p:nvSpPr>
        <p:spPr>
          <a:xfrm>
            <a:off x="360375" y="1253100"/>
            <a:ext cx="5870700" cy="18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4800">
                <a:solidFill>
                  <a:srgbClr val="FFFFFF"/>
                </a:solidFill>
                <a:latin typeface="Lato Black"/>
                <a:ea typeface="Lato Black"/>
                <a:cs typeface="Lato Black"/>
                <a:sym typeface="Lato Black"/>
              </a:rPr>
              <a:t>How to prepare for your financial future</a:t>
            </a:r>
            <a:endParaRPr b="1" sz="4800">
              <a:solidFill>
                <a:srgbClr val="FFFFFF"/>
              </a:solidFill>
              <a:latin typeface="Lato Black"/>
              <a:ea typeface="Lato Black"/>
              <a:cs typeface="Lato Black"/>
              <a:sym typeface="Lato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2756ef67762_1_67"/>
          <p:cNvSpPr txBox="1"/>
          <p:nvPr>
            <p:ph idx="12" type="sldNum"/>
          </p:nvPr>
        </p:nvSpPr>
        <p:spPr>
          <a:xfrm>
            <a:off x="8595309" y="3039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180" name="Google Shape;180;g2756ef67762_1_67"/>
          <p:cNvSpPr txBox="1"/>
          <p:nvPr/>
        </p:nvSpPr>
        <p:spPr>
          <a:xfrm>
            <a:off x="89675" y="242750"/>
            <a:ext cx="6143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900">
                <a:solidFill>
                  <a:srgbClr val="FF8022"/>
                </a:solidFill>
                <a:latin typeface="Lato"/>
                <a:ea typeface="Lato"/>
                <a:cs typeface="Lato"/>
                <a:sym typeface="Lato"/>
              </a:rPr>
              <a:t>Deciding to get a mortgage?</a:t>
            </a:r>
            <a:endParaRPr b="1" i="0" sz="2900" u="none" cap="none" strike="noStrike">
              <a:solidFill>
                <a:srgbClr val="FF8022"/>
              </a:solidFill>
              <a:latin typeface="Lato"/>
              <a:ea typeface="Lato"/>
              <a:cs typeface="Lato"/>
              <a:sym typeface="Lato"/>
            </a:endParaRPr>
          </a:p>
        </p:txBody>
      </p:sp>
      <p:sp>
        <p:nvSpPr>
          <p:cNvPr id="181" name="Google Shape;181;g2756ef67762_1_67"/>
          <p:cNvSpPr txBox="1"/>
          <p:nvPr/>
        </p:nvSpPr>
        <p:spPr>
          <a:xfrm>
            <a:off x="101700" y="1320675"/>
            <a:ext cx="5310600" cy="30168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SzPts val="2200"/>
              <a:buFont typeface="Lato"/>
              <a:buChar char="●"/>
            </a:pPr>
            <a:r>
              <a:rPr lang="en-GB" sz="2200">
                <a:latin typeface="Lato"/>
                <a:ea typeface="Lato"/>
                <a:cs typeface="Lato"/>
                <a:sym typeface="Lato"/>
              </a:rPr>
              <a:t>At what stage of life might a person consider getting a mortgage?</a:t>
            </a:r>
            <a:endParaRPr sz="2200">
              <a:latin typeface="Lato"/>
              <a:ea typeface="Lato"/>
              <a:cs typeface="Lato"/>
              <a:sym typeface="Lato"/>
            </a:endParaRPr>
          </a:p>
          <a:p>
            <a:pPr indent="0" lvl="0" marL="457200" rtl="0" algn="l">
              <a:spcBef>
                <a:spcPts val="0"/>
              </a:spcBef>
              <a:spcAft>
                <a:spcPts val="0"/>
              </a:spcAft>
              <a:buNone/>
            </a:pPr>
            <a:r>
              <a:t/>
            </a:r>
            <a:endParaRPr sz="1000">
              <a:latin typeface="Lato"/>
              <a:ea typeface="Lato"/>
              <a:cs typeface="Lato"/>
              <a:sym typeface="Lato"/>
            </a:endParaRPr>
          </a:p>
          <a:p>
            <a:pPr indent="-368300" lvl="0" marL="457200" rtl="0" algn="l">
              <a:spcBef>
                <a:spcPts val="0"/>
              </a:spcBef>
              <a:spcAft>
                <a:spcPts val="0"/>
              </a:spcAft>
              <a:buSzPts val="2200"/>
              <a:buFont typeface="Lato"/>
              <a:buChar char="●"/>
            </a:pPr>
            <a:r>
              <a:rPr lang="en-GB" sz="2200">
                <a:latin typeface="Lato"/>
                <a:ea typeface="Lato"/>
                <a:cs typeface="Lato"/>
                <a:sym typeface="Lato"/>
              </a:rPr>
              <a:t>Why might a person feel that renting is a better option?</a:t>
            </a:r>
            <a:endParaRPr sz="2200">
              <a:latin typeface="Lato"/>
              <a:ea typeface="Lato"/>
              <a:cs typeface="Lato"/>
              <a:sym typeface="Lato"/>
            </a:endParaRPr>
          </a:p>
          <a:p>
            <a:pPr indent="0" lvl="0" marL="457200" rtl="0" algn="l">
              <a:spcBef>
                <a:spcPts val="0"/>
              </a:spcBef>
              <a:spcAft>
                <a:spcPts val="0"/>
              </a:spcAft>
              <a:buNone/>
            </a:pPr>
            <a:r>
              <a:t/>
            </a:r>
            <a:endParaRPr sz="1000">
              <a:latin typeface="Lato"/>
              <a:ea typeface="Lato"/>
              <a:cs typeface="Lato"/>
              <a:sym typeface="Lato"/>
            </a:endParaRPr>
          </a:p>
          <a:p>
            <a:pPr indent="-368300" lvl="0" marL="457200" rtl="0" algn="l">
              <a:spcBef>
                <a:spcPts val="0"/>
              </a:spcBef>
              <a:spcAft>
                <a:spcPts val="0"/>
              </a:spcAft>
              <a:buSzPts val="2200"/>
              <a:buFont typeface="Lato"/>
              <a:buChar char="●"/>
            </a:pPr>
            <a:r>
              <a:rPr lang="en-GB" sz="2200">
                <a:latin typeface="Lato"/>
                <a:ea typeface="Lato"/>
                <a:cs typeface="Lato"/>
                <a:sym typeface="Lato"/>
              </a:rPr>
              <a:t>What financial factors should a person consider when getting a mortgage?</a:t>
            </a:r>
            <a:endParaRPr sz="2200">
              <a:latin typeface="Lato"/>
              <a:ea typeface="Lato"/>
              <a:cs typeface="Lato"/>
              <a:sym typeface="Lato"/>
            </a:endParaRPr>
          </a:p>
          <a:p>
            <a:pPr indent="0" lvl="0" marL="457200" rtl="0" algn="l">
              <a:spcBef>
                <a:spcPts val="0"/>
              </a:spcBef>
              <a:spcAft>
                <a:spcPts val="0"/>
              </a:spcAft>
              <a:buNone/>
            </a:pPr>
            <a:r>
              <a:t/>
            </a:r>
            <a:endParaRPr sz="1000">
              <a:latin typeface="Lato"/>
              <a:ea typeface="Lato"/>
              <a:cs typeface="Lato"/>
              <a:sym typeface="Lato"/>
            </a:endParaRPr>
          </a:p>
          <a:p>
            <a:pPr indent="0" lvl="0" marL="0" rtl="0" algn="l">
              <a:spcBef>
                <a:spcPts val="0"/>
              </a:spcBef>
              <a:spcAft>
                <a:spcPts val="0"/>
              </a:spcAft>
              <a:buNone/>
            </a:pPr>
            <a:r>
              <a:t/>
            </a:r>
            <a:endParaRPr sz="2200">
              <a:latin typeface="Lato"/>
              <a:ea typeface="Lato"/>
              <a:cs typeface="Lato"/>
              <a:sym typeface="Lato"/>
            </a:endParaRPr>
          </a:p>
        </p:txBody>
      </p:sp>
      <p:pic>
        <p:nvPicPr>
          <p:cNvPr id="182" name="Google Shape;182;g2756ef67762_1_67"/>
          <p:cNvPicPr preferRelativeResize="0"/>
          <p:nvPr/>
        </p:nvPicPr>
        <p:blipFill rotWithShape="1">
          <a:blip r:embed="rId3">
            <a:alphaModFix/>
          </a:blip>
          <a:srcRect b="0" l="10223" r="13194" t="0"/>
          <a:stretch/>
        </p:blipFill>
        <p:spPr>
          <a:xfrm>
            <a:off x="5697550" y="1323513"/>
            <a:ext cx="1442452" cy="1327901"/>
          </a:xfrm>
          <a:prstGeom prst="rect">
            <a:avLst/>
          </a:prstGeom>
          <a:noFill/>
          <a:ln cap="flat" cmpd="sng" w="28575">
            <a:solidFill>
              <a:schemeClr val="accent2"/>
            </a:solidFill>
            <a:prstDash val="solid"/>
            <a:round/>
            <a:headEnd len="sm" w="sm" type="none"/>
            <a:tailEnd len="sm" w="sm" type="none"/>
          </a:ln>
        </p:spPr>
      </p:pic>
      <p:pic>
        <p:nvPicPr>
          <p:cNvPr id="183" name="Google Shape;183;g2756ef67762_1_67"/>
          <p:cNvPicPr preferRelativeResize="0"/>
          <p:nvPr/>
        </p:nvPicPr>
        <p:blipFill>
          <a:blip r:embed="rId4">
            <a:alphaModFix/>
          </a:blip>
          <a:stretch>
            <a:fillRect/>
          </a:stretch>
        </p:blipFill>
        <p:spPr>
          <a:xfrm>
            <a:off x="7343417" y="1333436"/>
            <a:ext cx="1442452" cy="1308046"/>
          </a:xfrm>
          <a:prstGeom prst="rect">
            <a:avLst/>
          </a:prstGeom>
          <a:noFill/>
          <a:ln cap="flat" cmpd="sng" w="28575">
            <a:solidFill>
              <a:schemeClr val="accent2"/>
            </a:solidFill>
            <a:prstDash val="solid"/>
            <a:round/>
            <a:headEnd len="sm" w="sm" type="none"/>
            <a:tailEnd len="sm" w="sm" type="none"/>
          </a:ln>
        </p:spPr>
      </p:pic>
      <p:pic>
        <p:nvPicPr>
          <p:cNvPr id="184" name="Google Shape;184;g2756ef67762_1_67"/>
          <p:cNvPicPr preferRelativeResize="0"/>
          <p:nvPr/>
        </p:nvPicPr>
        <p:blipFill>
          <a:blip r:embed="rId5">
            <a:alphaModFix/>
          </a:blip>
          <a:stretch>
            <a:fillRect/>
          </a:stretch>
        </p:blipFill>
        <p:spPr>
          <a:xfrm>
            <a:off x="5697550" y="2796988"/>
            <a:ext cx="1442452" cy="1308043"/>
          </a:xfrm>
          <a:prstGeom prst="rect">
            <a:avLst/>
          </a:prstGeom>
          <a:noFill/>
          <a:ln cap="flat" cmpd="sng" w="28575">
            <a:solidFill>
              <a:schemeClr val="accent2"/>
            </a:solidFill>
            <a:prstDash val="solid"/>
            <a:round/>
            <a:headEnd len="sm" w="sm" type="none"/>
            <a:tailEnd len="sm" w="sm" type="none"/>
          </a:ln>
        </p:spPr>
      </p:pic>
      <p:sp>
        <p:nvSpPr>
          <p:cNvPr id="185" name="Google Shape;185;g2756ef67762_1_67"/>
          <p:cNvSpPr/>
          <p:nvPr/>
        </p:nvSpPr>
        <p:spPr>
          <a:xfrm>
            <a:off x="7343404" y="2796988"/>
            <a:ext cx="1442400" cy="13278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9600">
                <a:solidFill>
                  <a:schemeClr val="lt1"/>
                </a:solidFill>
                <a:latin typeface="Lato Black"/>
                <a:ea typeface="Lato Black"/>
                <a:cs typeface="Lato Black"/>
                <a:sym typeface="Lato Black"/>
              </a:rPr>
              <a:t>?</a:t>
            </a:r>
            <a:endParaRPr sz="9600">
              <a:solidFill>
                <a:schemeClr val="lt1"/>
              </a:solidFill>
              <a:latin typeface="Lato Black"/>
              <a:ea typeface="Lato Black"/>
              <a:cs typeface="Lato Black"/>
              <a:sym typeface="Lato Black"/>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1e458fadf25_1_56"/>
          <p:cNvSpPr txBox="1"/>
          <p:nvPr/>
        </p:nvSpPr>
        <p:spPr>
          <a:xfrm>
            <a:off x="488175" y="34292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191" name="Google Shape;191;g1e458fadf25_1_56"/>
          <p:cNvSpPr txBox="1"/>
          <p:nvPr/>
        </p:nvSpPr>
        <p:spPr>
          <a:xfrm>
            <a:off x="441408" y="1588355"/>
            <a:ext cx="63657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g1e458fadf25_1_56"/>
          <p:cNvSpPr txBox="1"/>
          <p:nvPr/>
        </p:nvSpPr>
        <p:spPr>
          <a:xfrm>
            <a:off x="360375" y="781475"/>
            <a:ext cx="6789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193" name="Google Shape;193;g1e458fadf25_1_56"/>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194" name="Google Shape;194;g1e458fadf25_1_56"/>
          <p:cNvSpPr txBox="1"/>
          <p:nvPr/>
        </p:nvSpPr>
        <p:spPr>
          <a:xfrm>
            <a:off x="324575" y="1274075"/>
            <a:ext cx="8185500" cy="2334900"/>
          </a:xfrm>
          <a:prstGeom prst="rect">
            <a:avLst/>
          </a:prstGeom>
          <a:noFill/>
          <a:ln>
            <a:noFill/>
          </a:ln>
        </p:spPr>
        <p:txBody>
          <a:bodyPr anchorCtr="0" anchor="t" bIns="91425" lIns="91425" spcFirstLastPara="1" rIns="91425" wrap="square" tIns="91425">
            <a:spAutoFit/>
          </a:bodyPr>
          <a:lstStyle/>
          <a:p>
            <a:pPr indent="-368300" lvl="0" marL="45720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Describe what a mortgage is</a:t>
            </a:r>
            <a:endParaRPr sz="2200">
              <a:solidFill>
                <a:srgbClr val="00FF00"/>
              </a:solidFill>
              <a:latin typeface="Lato Light"/>
              <a:ea typeface="Lato Light"/>
              <a:cs typeface="Lato Light"/>
              <a:sym typeface="Lato Light"/>
            </a:endParaRPr>
          </a:p>
          <a:p>
            <a:pPr indent="0" lvl="0" marL="914400" rtl="0" algn="l">
              <a:lnSpc>
                <a:spcPct val="107000"/>
              </a:lnSpc>
              <a:spcBef>
                <a:spcPts val="0"/>
              </a:spcBef>
              <a:spcAft>
                <a:spcPts val="0"/>
              </a:spcAft>
              <a:buNone/>
            </a:pPr>
            <a:r>
              <a:t/>
            </a:r>
            <a:endParaRPr sz="2200">
              <a:solidFill>
                <a:schemeClr val="lt1"/>
              </a:solidFill>
              <a:latin typeface="Lato Light"/>
              <a:ea typeface="Lato Light"/>
              <a:cs typeface="Lato Light"/>
              <a:sym typeface="Lato Light"/>
            </a:endParaRPr>
          </a:p>
          <a:p>
            <a:pPr indent="-368300" lvl="0" marL="457200" rtl="0" algn="l">
              <a:lnSpc>
                <a:spcPct val="107000"/>
              </a:lnSpc>
              <a:spcBef>
                <a:spcPts val="0"/>
              </a:spcBef>
              <a:spcAft>
                <a:spcPts val="0"/>
              </a:spcAft>
              <a:buClr>
                <a:schemeClr val="accent2"/>
              </a:buClr>
              <a:buSzPts val="2200"/>
              <a:buFont typeface="Lato"/>
              <a:buChar char="●"/>
            </a:pPr>
            <a:r>
              <a:rPr b="1" lang="en-GB" sz="2200">
                <a:solidFill>
                  <a:schemeClr val="lt1"/>
                </a:solidFill>
                <a:latin typeface="Lato"/>
                <a:ea typeface="Lato"/>
                <a:cs typeface="Lato"/>
                <a:sym typeface="Lato"/>
              </a:rPr>
              <a:t>Analyse the mortgage application process</a:t>
            </a:r>
            <a:endParaRPr b="1" sz="2200">
              <a:solidFill>
                <a:srgbClr val="00FF00"/>
              </a:solidFill>
              <a:latin typeface="Lato"/>
              <a:ea typeface="Lato"/>
              <a:cs typeface="Lato"/>
              <a:sym typeface="Lato"/>
            </a:endParaRPr>
          </a:p>
          <a:p>
            <a:pPr indent="0" lvl="0" marL="914400" marR="0" rtl="0" algn="l">
              <a:lnSpc>
                <a:spcPct val="107000"/>
              </a:lnSpc>
              <a:spcBef>
                <a:spcPts val="0"/>
              </a:spcBef>
              <a:spcAft>
                <a:spcPts val="0"/>
              </a:spcAft>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accent2"/>
              </a:buClr>
              <a:buSzPts val="2200"/>
              <a:buFont typeface="Lato"/>
              <a:buChar char="●"/>
            </a:pPr>
            <a:r>
              <a:rPr b="1" lang="en-GB" sz="2200">
                <a:solidFill>
                  <a:schemeClr val="lt1"/>
                </a:solidFill>
                <a:latin typeface="Lato"/>
                <a:ea typeface="Lato"/>
                <a:cs typeface="Lato"/>
                <a:sym typeface="Lato"/>
              </a:rPr>
              <a:t>Suggest positive financial behaviours to prepare for the mortgage application process</a:t>
            </a:r>
            <a:endParaRPr b="1" i="0" sz="2200" u="none" cap="none" strike="noStrike">
              <a:solidFill>
                <a:schemeClr val="lt1"/>
              </a:solidFill>
              <a:latin typeface="Lato"/>
              <a:ea typeface="Lato"/>
              <a:cs typeface="Lato"/>
              <a:sym typeface="Lato"/>
            </a:endParaRPr>
          </a:p>
        </p:txBody>
      </p:sp>
      <p:sp>
        <p:nvSpPr>
          <p:cNvPr id="195" name="Google Shape;195;g1e458fadf25_1_56"/>
          <p:cNvSpPr txBox="1"/>
          <p:nvPr/>
        </p:nvSpPr>
        <p:spPr>
          <a:xfrm>
            <a:off x="8368700" y="382525"/>
            <a:ext cx="775200" cy="245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GB">
                <a:latin typeface="Lato"/>
                <a:ea typeface="Lato"/>
                <a:cs typeface="Lato"/>
                <a:sym typeface="Lato"/>
              </a:rPr>
              <a:t>11</a:t>
            </a:r>
            <a:endParaRPr b="1">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2756ef67762_0_0"/>
          <p:cNvSpPr txBox="1"/>
          <p:nvPr>
            <p:ph idx="12" type="sldNum"/>
          </p:nvPr>
        </p:nvSpPr>
        <p:spPr>
          <a:xfrm>
            <a:off x="8595309" y="3039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pic>
        <p:nvPicPr>
          <p:cNvPr id="201" name="Google Shape;201;g2756ef67762_0_0"/>
          <p:cNvPicPr preferRelativeResize="0"/>
          <p:nvPr/>
        </p:nvPicPr>
        <p:blipFill>
          <a:blip r:embed="rId3">
            <a:alphaModFix/>
          </a:blip>
          <a:stretch>
            <a:fillRect/>
          </a:stretch>
        </p:blipFill>
        <p:spPr>
          <a:xfrm>
            <a:off x="4652000" y="1733550"/>
            <a:ext cx="4197302" cy="2360974"/>
          </a:xfrm>
          <a:prstGeom prst="rect">
            <a:avLst/>
          </a:prstGeom>
          <a:noFill/>
          <a:ln>
            <a:noFill/>
          </a:ln>
          <a:effectLst>
            <a:outerShdw blurRad="57150" rotWithShape="0" algn="bl" dir="5400000" dist="19050">
              <a:srgbClr val="000000">
                <a:alpha val="50000"/>
              </a:srgbClr>
            </a:outerShdw>
          </a:effectLst>
        </p:spPr>
      </p:pic>
      <p:sp>
        <p:nvSpPr>
          <p:cNvPr id="202" name="Google Shape;202;g2756ef67762_0_0"/>
          <p:cNvSpPr txBox="1"/>
          <p:nvPr/>
        </p:nvSpPr>
        <p:spPr>
          <a:xfrm>
            <a:off x="2076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900">
                <a:solidFill>
                  <a:srgbClr val="FF8022"/>
                </a:solidFill>
                <a:latin typeface="Lato"/>
                <a:ea typeface="Lato"/>
                <a:cs typeface="Lato"/>
                <a:sym typeface="Lato"/>
              </a:rPr>
              <a:t>Mortgage application process</a:t>
            </a:r>
            <a:endParaRPr b="1" i="0" sz="2900" u="none" cap="none" strike="noStrike">
              <a:solidFill>
                <a:srgbClr val="FF8022"/>
              </a:solidFill>
              <a:latin typeface="Lato"/>
              <a:ea typeface="Lato"/>
              <a:cs typeface="Lato"/>
              <a:sym typeface="Lato"/>
            </a:endParaRPr>
          </a:p>
        </p:txBody>
      </p:sp>
      <p:sp>
        <p:nvSpPr>
          <p:cNvPr id="203" name="Google Shape;203;g2756ef67762_0_0"/>
          <p:cNvSpPr txBox="1"/>
          <p:nvPr/>
        </p:nvSpPr>
        <p:spPr>
          <a:xfrm>
            <a:off x="167950" y="1489588"/>
            <a:ext cx="4306200" cy="1046700"/>
          </a:xfrm>
          <a:prstGeom prst="rect">
            <a:avLst/>
          </a:prstGeom>
          <a:noFill/>
          <a:ln>
            <a:noFill/>
          </a:ln>
        </p:spPr>
        <p:txBody>
          <a:bodyPr anchorCtr="0" anchor="t" bIns="91425" lIns="91425" spcFirstLastPara="1" rIns="91425" wrap="square" tIns="91425">
            <a:spAutoFit/>
          </a:bodyPr>
          <a:lstStyle/>
          <a:p>
            <a:pPr indent="-317500" lvl="0" marL="179999" rtl="0" algn="l">
              <a:spcBef>
                <a:spcPts val="0"/>
              </a:spcBef>
              <a:spcAft>
                <a:spcPts val="0"/>
              </a:spcAft>
              <a:buSzPts val="1400"/>
              <a:buFont typeface="Lato"/>
              <a:buChar char="●"/>
            </a:pPr>
            <a:r>
              <a:rPr lang="en-GB">
                <a:latin typeface="Lato"/>
                <a:ea typeface="Lato"/>
                <a:cs typeface="Lato"/>
                <a:sym typeface="Lato"/>
              </a:rPr>
              <a:t>Property valuation to make sure that the property is suitable. For example, if the lender needs to repossess the property they need to get the money back on time. </a:t>
            </a:r>
            <a:endParaRPr>
              <a:latin typeface="Lato"/>
              <a:ea typeface="Lato"/>
              <a:cs typeface="Lato"/>
              <a:sym typeface="Lato"/>
            </a:endParaRPr>
          </a:p>
        </p:txBody>
      </p:sp>
      <p:sp>
        <p:nvSpPr>
          <p:cNvPr id="204" name="Google Shape;204;g2756ef67762_0_0"/>
          <p:cNvSpPr txBox="1"/>
          <p:nvPr/>
        </p:nvSpPr>
        <p:spPr>
          <a:xfrm>
            <a:off x="167950" y="2527785"/>
            <a:ext cx="4306200" cy="1046700"/>
          </a:xfrm>
          <a:prstGeom prst="rect">
            <a:avLst/>
          </a:prstGeom>
          <a:noFill/>
          <a:ln>
            <a:noFill/>
          </a:ln>
        </p:spPr>
        <p:txBody>
          <a:bodyPr anchorCtr="0" anchor="t" bIns="91425" lIns="91425" spcFirstLastPara="1" rIns="91425" wrap="square" tIns="91425">
            <a:spAutoFit/>
          </a:bodyPr>
          <a:lstStyle/>
          <a:p>
            <a:pPr indent="-317500" lvl="0" marL="179999" rtl="0" algn="l">
              <a:spcBef>
                <a:spcPts val="0"/>
              </a:spcBef>
              <a:spcAft>
                <a:spcPts val="0"/>
              </a:spcAft>
              <a:buSzPts val="1400"/>
              <a:buFont typeface="Lato"/>
              <a:buChar char="●"/>
            </a:pPr>
            <a:r>
              <a:rPr lang="en-GB">
                <a:latin typeface="Lato"/>
                <a:ea typeface="Lato"/>
                <a:cs typeface="Lato"/>
                <a:sym typeface="Lato"/>
              </a:rPr>
              <a:t>Make an enquiry to a mortgage broker or bank</a:t>
            </a:r>
            <a:endParaRPr>
              <a:latin typeface="Lato"/>
              <a:ea typeface="Lato"/>
              <a:cs typeface="Lato"/>
              <a:sym typeface="Lato"/>
            </a:endParaRPr>
          </a:p>
          <a:p>
            <a:pPr indent="0" lvl="0" marL="179999" rtl="0" algn="l">
              <a:spcBef>
                <a:spcPts val="0"/>
              </a:spcBef>
              <a:spcAft>
                <a:spcPts val="0"/>
              </a:spcAft>
              <a:buNone/>
            </a:pPr>
            <a:r>
              <a:rPr lang="en-GB">
                <a:latin typeface="Lato"/>
                <a:ea typeface="Lato"/>
                <a:cs typeface="Lato"/>
                <a:sym typeface="Lato"/>
              </a:rPr>
              <a:t>Mortgage broker or bank takes all your details down - dependants, credit file, proof of income and bank statements will be reviewed. </a:t>
            </a:r>
            <a:endParaRPr>
              <a:latin typeface="Lato"/>
              <a:ea typeface="Lato"/>
              <a:cs typeface="Lato"/>
              <a:sym typeface="Lato"/>
            </a:endParaRPr>
          </a:p>
        </p:txBody>
      </p:sp>
      <p:sp>
        <p:nvSpPr>
          <p:cNvPr id="205" name="Google Shape;205;g2756ef67762_0_0"/>
          <p:cNvSpPr txBox="1"/>
          <p:nvPr/>
        </p:nvSpPr>
        <p:spPr>
          <a:xfrm>
            <a:off x="167950" y="3037471"/>
            <a:ext cx="430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206" name="Google Shape;206;g2756ef67762_0_0"/>
          <p:cNvSpPr txBox="1"/>
          <p:nvPr/>
        </p:nvSpPr>
        <p:spPr>
          <a:xfrm>
            <a:off x="207673" y="4291803"/>
            <a:ext cx="4306200" cy="831300"/>
          </a:xfrm>
          <a:prstGeom prst="rect">
            <a:avLst/>
          </a:prstGeom>
          <a:noFill/>
          <a:ln>
            <a:noFill/>
          </a:ln>
        </p:spPr>
        <p:txBody>
          <a:bodyPr anchorCtr="0" anchor="t" bIns="91425" lIns="91425" spcFirstLastPara="1" rIns="91425" wrap="square" tIns="91425">
            <a:spAutoFit/>
          </a:bodyPr>
          <a:lstStyle/>
          <a:p>
            <a:pPr indent="-317499" lvl="0" marL="89999" rtl="0" algn="l">
              <a:spcBef>
                <a:spcPts val="0"/>
              </a:spcBef>
              <a:spcAft>
                <a:spcPts val="0"/>
              </a:spcAft>
              <a:buSzPts val="1400"/>
              <a:buFont typeface="Lato"/>
              <a:buChar char="●"/>
            </a:pPr>
            <a:r>
              <a:rPr lang="en-GB">
                <a:latin typeface="Lato"/>
                <a:ea typeface="Lato"/>
                <a:cs typeface="Lato"/>
                <a:sym typeface="Lato"/>
              </a:rPr>
              <a:t>Get a mortgage offer. Means finance documents from the bank have been officially approved.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
        <p:nvSpPr>
          <p:cNvPr id="207" name="Google Shape;207;g2756ef67762_0_0"/>
          <p:cNvSpPr txBox="1"/>
          <p:nvPr/>
        </p:nvSpPr>
        <p:spPr>
          <a:xfrm>
            <a:off x="131473" y="3640180"/>
            <a:ext cx="4306200" cy="615600"/>
          </a:xfrm>
          <a:prstGeom prst="rect">
            <a:avLst/>
          </a:prstGeom>
          <a:noFill/>
          <a:ln>
            <a:noFill/>
          </a:ln>
        </p:spPr>
        <p:txBody>
          <a:bodyPr anchorCtr="0" anchor="t" bIns="91425" lIns="91425" spcFirstLastPara="1" rIns="91425" wrap="square" tIns="91425">
            <a:spAutoFit/>
          </a:bodyPr>
          <a:lstStyle/>
          <a:p>
            <a:pPr indent="-317500" lvl="0" marL="179999" rtl="0" algn="l">
              <a:spcBef>
                <a:spcPts val="0"/>
              </a:spcBef>
              <a:spcAft>
                <a:spcPts val="0"/>
              </a:spcAft>
              <a:buSzPts val="1400"/>
              <a:buFont typeface="Lato"/>
              <a:buChar char="●"/>
            </a:pPr>
            <a:r>
              <a:rPr lang="en-GB">
                <a:latin typeface="Lato"/>
                <a:ea typeface="Lato"/>
                <a:cs typeface="Lato"/>
                <a:sym typeface="Lato"/>
              </a:rPr>
              <a:t>Submit income documents like payslips, P60s, tax statements. </a:t>
            </a:r>
            <a:endParaRPr>
              <a:latin typeface="Lato"/>
              <a:ea typeface="Lato"/>
              <a:cs typeface="Lato"/>
              <a:sym typeface="Lato"/>
            </a:endParaRPr>
          </a:p>
        </p:txBody>
      </p:sp>
      <p:pic>
        <p:nvPicPr>
          <p:cNvPr descr="Book a Call&#10;If you are looking for mortgage advice and want to know how much you can borrow for a new home or remortgage then book a free discovery call.&#10;&#10;https://calendly.com/anishpatelmortgages_mortgagecall&#10;&#10;&#10;Check my file&#10;Check your credit score across 3 main providers that mortgage lenders use with this free 30 day trial&#10;https://www.checkmyfile.com/?ref=anishpatel1&amp;cbap=1&#10;&#10;You can check your own credit score for FREE for 30 days and then £14.99 per month thereafter and you can cancel at anytime with this UK provider.&#10;&#10;&#10;Connect on Social&#10;https://www.facebook.com/anishpatelmortgages    &#10;    &#10;https://www.instagram.com/anishpatelmortgages/?hl=en    &#10;&#10;https://www.linkedin.com/in/anishpatelmortgages   &#10;&#10;https://youtube.com/channel/UCa9edcC6xYoGJikUGUxI-Jg&#10;&#10;https://www.tiktok.com/@anishpatelmortgages?lang=en&#10;&#10;&#10;Website&#10;&#10;https://anichemortgages.uk/&#10;&#10;&#10;A Niche Mortgages LTD is an appointed representative of HL Partnership Limited, which is authorised and regulated by the Financial Conduct Authority.&#10;&#10;The Financial Conduct Authority does not regulate some aspects of buy-to-let and commercial mortgages.&#10;&#10;The guidance and/or advice contained within this website is subject to the UK regulatory regime and is therefore targeted at consumers based in the UK.&#10;&#10;There may be a fee for mortgage advice. The precise amount will depend upon your circumstances but we estimate this to be £587.&#10;&#10;YOUR HOME MAY BE REPOSSESSED IF YOU DO NOT KEEP UP TO DATE WITH YOUR MORTGAGE REPAYMENTS&#10;&#10;&#10;#mortgageadviser #mortgageadvisor #mortgagebroker #mortgageadvice #mortgageadviceuk #mortgage" id="208" name="Google Shape;208;g2756ef67762_0_0" title="Mortgage Application Process Explained">
            <a:hlinkClick r:id="rId4"/>
          </p:cNvPr>
          <p:cNvPicPr preferRelativeResize="0"/>
          <p:nvPr/>
        </p:nvPicPr>
        <p:blipFill>
          <a:blip r:embed="rId5">
            <a:alphaModFix/>
          </a:blip>
          <a:stretch>
            <a:fillRect/>
          </a:stretch>
        </p:blipFill>
        <p:spPr>
          <a:xfrm>
            <a:off x="4652000" y="1733550"/>
            <a:ext cx="4197300" cy="2360991"/>
          </a:xfrm>
          <a:prstGeom prst="rect">
            <a:avLst/>
          </a:prstGeom>
          <a:noFill/>
          <a:ln>
            <a:noFill/>
          </a:ln>
        </p:spPr>
      </p:pic>
      <p:sp>
        <p:nvSpPr>
          <p:cNvPr id="209" name="Google Shape;209;g2756ef67762_0_0"/>
          <p:cNvSpPr txBox="1"/>
          <p:nvPr/>
        </p:nvSpPr>
        <p:spPr>
          <a:xfrm>
            <a:off x="0" y="4865700"/>
            <a:ext cx="3773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u="sng">
                <a:solidFill>
                  <a:schemeClr val="accent2"/>
                </a:solidFill>
                <a:latin typeface="Lato"/>
                <a:ea typeface="Lato"/>
                <a:cs typeface="Lato"/>
                <a:sym typeface="Lato"/>
                <a:hlinkClick r:id="rId6">
                  <a:extLst>
                    <a:ext uri="{A12FA001-AC4F-418D-AE19-62706E023703}">
                      <ahyp:hlinkClr val="tx"/>
                    </a:ext>
                  </a:extLst>
                </a:hlinkClick>
              </a:rPr>
              <a:t>https://www.youtube.com/watch?v=oGc7wAC6xb8</a:t>
            </a:r>
            <a:r>
              <a:rPr lang="en-GB" sz="1000">
                <a:solidFill>
                  <a:schemeClr val="accent2"/>
                </a:solidFill>
                <a:latin typeface="Lato"/>
                <a:ea typeface="Lato"/>
                <a:cs typeface="Lato"/>
                <a:sym typeface="Lato"/>
              </a:rPr>
              <a:t> </a:t>
            </a:r>
            <a:endParaRPr sz="1000">
              <a:solidFill>
                <a:schemeClr val="accent2"/>
              </a:solidFill>
              <a:latin typeface="Lato"/>
              <a:ea typeface="Lato"/>
              <a:cs typeface="Lato"/>
              <a:sym typeface="Lato"/>
            </a:endParaRPr>
          </a:p>
        </p:txBody>
      </p:sp>
      <p:sp>
        <p:nvSpPr>
          <p:cNvPr id="210" name="Google Shape;210;g2756ef67762_0_0"/>
          <p:cNvSpPr txBox="1"/>
          <p:nvPr/>
        </p:nvSpPr>
        <p:spPr>
          <a:xfrm>
            <a:off x="0" y="1066800"/>
            <a:ext cx="9144000" cy="3540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chemeClr val="lt1"/>
                </a:solidFill>
                <a:latin typeface="Lato"/>
                <a:ea typeface="Lato"/>
                <a:cs typeface="Lato"/>
                <a:sym typeface="Lato"/>
              </a:rPr>
              <a:t>As you watch the video, write down the order of the  different steps </a:t>
            </a:r>
            <a:r>
              <a:rPr b="1" lang="en-GB" sz="1100">
                <a:solidFill>
                  <a:schemeClr val="lt1"/>
                </a:solidFill>
                <a:latin typeface="Lato"/>
                <a:ea typeface="Lato"/>
                <a:cs typeface="Lato"/>
                <a:sym typeface="Lato"/>
              </a:rPr>
              <a:t>detailed</a:t>
            </a:r>
            <a:r>
              <a:rPr b="1" lang="en-GB" sz="1100">
                <a:solidFill>
                  <a:schemeClr val="lt1"/>
                </a:solidFill>
                <a:latin typeface="Lato"/>
                <a:ea typeface="Lato"/>
                <a:cs typeface="Lato"/>
                <a:sym typeface="Lato"/>
              </a:rPr>
              <a:t> below, in the correct order,  for making  a mortgage application</a:t>
            </a:r>
            <a:endParaRPr b="1" sz="1100">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1e5d80558e1_0_0"/>
          <p:cNvSpPr txBox="1"/>
          <p:nvPr>
            <p:ph idx="12" type="sldNum"/>
          </p:nvPr>
        </p:nvSpPr>
        <p:spPr>
          <a:xfrm>
            <a:off x="8595309" y="3039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pic>
        <p:nvPicPr>
          <p:cNvPr id="216" name="Google Shape;216;g1e5d80558e1_0_0"/>
          <p:cNvPicPr preferRelativeResize="0"/>
          <p:nvPr/>
        </p:nvPicPr>
        <p:blipFill>
          <a:blip r:embed="rId3">
            <a:alphaModFix/>
          </a:blip>
          <a:stretch>
            <a:fillRect/>
          </a:stretch>
        </p:blipFill>
        <p:spPr>
          <a:xfrm>
            <a:off x="5289475" y="1391263"/>
            <a:ext cx="3479573" cy="2360974"/>
          </a:xfrm>
          <a:prstGeom prst="rect">
            <a:avLst/>
          </a:prstGeom>
          <a:noFill/>
          <a:ln>
            <a:noFill/>
          </a:ln>
          <a:effectLst>
            <a:outerShdw blurRad="57150" rotWithShape="0" algn="bl" dir="5400000" dist="19050">
              <a:srgbClr val="000000">
                <a:alpha val="50000"/>
              </a:srgbClr>
            </a:outerShdw>
          </a:effectLst>
        </p:spPr>
      </p:pic>
      <p:sp>
        <p:nvSpPr>
          <p:cNvPr id="217" name="Google Shape;217;g1e5d80558e1_0_0"/>
          <p:cNvSpPr txBox="1"/>
          <p:nvPr/>
        </p:nvSpPr>
        <p:spPr>
          <a:xfrm>
            <a:off x="2076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900">
                <a:solidFill>
                  <a:srgbClr val="FF8022"/>
                </a:solidFill>
                <a:latin typeface="Lato"/>
                <a:ea typeface="Lato"/>
                <a:cs typeface="Lato"/>
                <a:sym typeface="Lato"/>
              </a:rPr>
              <a:t>Mortgage application process</a:t>
            </a:r>
            <a:endParaRPr b="1" i="0" sz="2900" u="none" cap="none" strike="noStrike">
              <a:solidFill>
                <a:srgbClr val="FF8022"/>
              </a:solidFill>
              <a:latin typeface="Lato"/>
              <a:ea typeface="Lato"/>
              <a:cs typeface="Lato"/>
              <a:sym typeface="Lato"/>
            </a:endParaRPr>
          </a:p>
        </p:txBody>
      </p:sp>
      <p:sp>
        <p:nvSpPr>
          <p:cNvPr id="218" name="Google Shape;218;g1e5d80558e1_0_0"/>
          <p:cNvSpPr txBox="1"/>
          <p:nvPr/>
        </p:nvSpPr>
        <p:spPr>
          <a:xfrm>
            <a:off x="131475" y="2941338"/>
            <a:ext cx="4306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Lato"/>
                <a:ea typeface="Lato"/>
                <a:cs typeface="Lato"/>
                <a:sym typeface="Lato"/>
              </a:rPr>
              <a:t>Stage 3: Property valuation to make sure that the property is suitable. For example, if the lender needs to repossess the property they need to get the money back on time. </a:t>
            </a:r>
            <a:endParaRPr>
              <a:latin typeface="Lato"/>
              <a:ea typeface="Lato"/>
              <a:cs typeface="Lato"/>
              <a:sym typeface="Lato"/>
            </a:endParaRPr>
          </a:p>
        </p:txBody>
      </p:sp>
      <p:sp>
        <p:nvSpPr>
          <p:cNvPr id="219" name="Google Shape;219;g1e5d80558e1_0_0"/>
          <p:cNvSpPr txBox="1"/>
          <p:nvPr/>
        </p:nvSpPr>
        <p:spPr>
          <a:xfrm>
            <a:off x="128225" y="1137150"/>
            <a:ext cx="451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Lato"/>
                <a:ea typeface="Lato"/>
                <a:cs typeface="Lato"/>
                <a:sym typeface="Lato"/>
              </a:rPr>
              <a:t>Stage 1: Make an </a:t>
            </a:r>
            <a:r>
              <a:rPr lang="en-GB">
                <a:latin typeface="Lato"/>
                <a:ea typeface="Lato"/>
                <a:cs typeface="Lato"/>
                <a:sym typeface="Lato"/>
              </a:rPr>
              <a:t>enquiry to a mortgage broker or bank.</a:t>
            </a:r>
            <a:endParaRPr>
              <a:latin typeface="Lato"/>
              <a:ea typeface="Lato"/>
              <a:cs typeface="Lato"/>
              <a:sym typeface="Lato"/>
            </a:endParaRPr>
          </a:p>
        </p:txBody>
      </p:sp>
      <p:sp>
        <p:nvSpPr>
          <p:cNvPr id="220" name="Google Shape;220;g1e5d80558e1_0_0"/>
          <p:cNvSpPr txBox="1"/>
          <p:nvPr/>
        </p:nvSpPr>
        <p:spPr>
          <a:xfrm>
            <a:off x="128225" y="1494446"/>
            <a:ext cx="4306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Lato"/>
                <a:ea typeface="Lato"/>
                <a:cs typeface="Lato"/>
                <a:sym typeface="Lato"/>
              </a:rPr>
              <a:t>Mortgage broker or bank takes all your details - dependants, </a:t>
            </a:r>
            <a:r>
              <a:rPr lang="en-GB">
                <a:latin typeface="Lato"/>
                <a:ea typeface="Lato"/>
                <a:cs typeface="Lato"/>
                <a:sym typeface="Lato"/>
              </a:rPr>
              <a:t>credit file</a:t>
            </a:r>
            <a:r>
              <a:rPr lang="en-GB">
                <a:latin typeface="Lato"/>
                <a:ea typeface="Lato"/>
                <a:cs typeface="Lato"/>
                <a:sym typeface="Lato"/>
              </a:rPr>
              <a:t>, proof of income and </a:t>
            </a:r>
            <a:r>
              <a:rPr lang="en-GB">
                <a:latin typeface="Lato"/>
                <a:ea typeface="Lato"/>
                <a:cs typeface="Lato"/>
                <a:sym typeface="Lato"/>
              </a:rPr>
              <a:t>bank statements will be reviewed. </a:t>
            </a:r>
            <a:endParaRPr>
              <a:latin typeface="Lato"/>
              <a:ea typeface="Lato"/>
              <a:cs typeface="Lato"/>
              <a:sym typeface="Lato"/>
            </a:endParaRPr>
          </a:p>
        </p:txBody>
      </p:sp>
      <p:sp>
        <p:nvSpPr>
          <p:cNvPr id="221" name="Google Shape;221;g1e5d80558e1_0_0"/>
          <p:cNvSpPr txBox="1"/>
          <p:nvPr/>
        </p:nvSpPr>
        <p:spPr>
          <a:xfrm>
            <a:off x="131475" y="4063200"/>
            <a:ext cx="4629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Lato"/>
                <a:ea typeface="Lato"/>
                <a:cs typeface="Lato"/>
                <a:sym typeface="Lato"/>
              </a:rPr>
              <a:t>Stage 4: Get a mortgage offer. Means finance documents from the bank have been officially approved. </a:t>
            </a:r>
            <a:endParaRPr>
              <a:latin typeface="Lato"/>
              <a:ea typeface="Lato"/>
              <a:cs typeface="Lato"/>
              <a:sym typeface="Lato"/>
            </a:endParaRPr>
          </a:p>
        </p:txBody>
      </p:sp>
      <p:sp>
        <p:nvSpPr>
          <p:cNvPr id="222" name="Google Shape;222;g1e5d80558e1_0_0"/>
          <p:cNvSpPr txBox="1"/>
          <p:nvPr/>
        </p:nvSpPr>
        <p:spPr>
          <a:xfrm>
            <a:off x="131473" y="2301455"/>
            <a:ext cx="430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Lato"/>
                <a:ea typeface="Lato"/>
                <a:cs typeface="Lato"/>
                <a:sym typeface="Lato"/>
              </a:rPr>
              <a:t>Stage 2: Submit income documents like payslips, P60s, </a:t>
            </a:r>
            <a:r>
              <a:rPr lang="en-GB">
                <a:latin typeface="Lato"/>
                <a:ea typeface="Lato"/>
                <a:cs typeface="Lato"/>
                <a:sym typeface="Lato"/>
              </a:rPr>
              <a:t>tax statements</a:t>
            </a:r>
            <a:r>
              <a:rPr lang="en-GB">
                <a:latin typeface="Lato"/>
                <a:ea typeface="Lato"/>
                <a:cs typeface="Lato"/>
                <a:sym typeface="Lato"/>
              </a:rPr>
              <a:t>. </a:t>
            </a:r>
            <a:endParaRPr>
              <a:latin typeface="Lato"/>
              <a:ea typeface="Lato"/>
              <a:cs typeface="Lato"/>
              <a:sym typeface="Lato"/>
            </a:endParaRPr>
          </a:p>
        </p:txBody>
      </p:sp>
      <p:sp>
        <p:nvSpPr>
          <p:cNvPr id="223" name="Google Shape;223;g1e5d80558e1_0_0"/>
          <p:cNvSpPr txBox="1"/>
          <p:nvPr/>
        </p:nvSpPr>
        <p:spPr>
          <a:xfrm>
            <a:off x="5769050" y="9655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2756ef67762_1_44"/>
          <p:cNvSpPr txBox="1"/>
          <p:nvPr>
            <p:ph idx="12" type="sldNum"/>
          </p:nvPr>
        </p:nvSpPr>
        <p:spPr>
          <a:xfrm>
            <a:off x="8595309" y="3039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229" name="Google Shape;229;g2756ef67762_1_44"/>
          <p:cNvSpPr txBox="1"/>
          <p:nvPr/>
        </p:nvSpPr>
        <p:spPr>
          <a:xfrm>
            <a:off x="2076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900">
                <a:solidFill>
                  <a:srgbClr val="FF8022"/>
                </a:solidFill>
                <a:latin typeface="Lato"/>
                <a:ea typeface="Lato"/>
                <a:cs typeface="Lato"/>
                <a:sym typeface="Lato"/>
              </a:rPr>
              <a:t>Class discussion </a:t>
            </a:r>
            <a:endParaRPr b="1" i="0" sz="2900" u="none" cap="none" strike="noStrike">
              <a:solidFill>
                <a:srgbClr val="FF8022"/>
              </a:solidFill>
              <a:latin typeface="Lato"/>
              <a:ea typeface="Lato"/>
              <a:cs typeface="Lato"/>
              <a:sym typeface="Lato"/>
            </a:endParaRPr>
          </a:p>
        </p:txBody>
      </p:sp>
      <p:sp>
        <p:nvSpPr>
          <p:cNvPr id="230" name="Google Shape;230;g2756ef67762_1_44"/>
          <p:cNvSpPr txBox="1"/>
          <p:nvPr/>
        </p:nvSpPr>
        <p:spPr>
          <a:xfrm>
            <a:off x="306700" y="3359825"/>
            <a:ext cx="8392500" cy="677100"/>
          </a:xfrm>
          <a:prstGeom prst="rect">
            <a:avLst/>
          </a:prstGeom>
          <a:solidFill>
            <a:schemeClr val="accent2"/>
          </a:solid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lt1"/>
              </a:buClr>
              <a:buSzPts val="1600"/>
              <a:buFont typeface="Lato"/>
              <a:buAutoNum type="alphaLcParenR"/>
            </a:pPr>
            <a:r>
              <a:rPr lang="en-GB" sz="1600">
                <a:solidFill>
                  <a:schemeClr val="lt1"/>
                </a:solidFill>
                <a:latin typeface="Lato"/>
                <a:ea typeface="Lato"/>
                <a:cs typeface="Lato"/>
                <a:sym typeface="Lato"/>
              </a:rPr>
              <a:t>Which parts of the process might be </a:t>
            </a:r>
            <a:r>
              <a:rPr lang="en-GB" sz="1600">
                <a:solidFill>
                  <a:schemeClr val="lt1"/>
                </a:solidFill>
                <a:latin typeface="Lato"/>
                <a:ea typeface="Lato"/>
                <a:cs typeface="Lato"/>
                <a:sym typeface="Lato"/>
              </a:rPr>
              <a:t>Shivaughn </a:t>
            </a:r>
            <a:r>
              <a:rPr lang="en-GB" sz="1600">
                <a:solidFill>
                  <a:schemeClr val="lt1"/>
                </a:solidFill>
                <a:latin typeface="Lato"/>
                <a:ea typeface="Lato"/>
                <a:cs typeface="Lato"/>
                <a:sym typeface="Lato"/>
              </a:rPr>
              <a:t>be concerned about?</a:t>
            </a:r>
            <a:endParaRPr sz="1600">
              <a:solidFill>
                <a:schemeClr val="lt1"/>
              </a:solidFill>
              <a:latin typeface="Lato"/>
              <a:ea typeface="Lato"/>
              <a:cs typeface="Lato"/>
              <a:sym typeface="Lato"/>
            </a:endParaRPr>
          </a:p>
          <a:p>
            <a:pPr indent="-330200" lvl="0" marL="457200" rtl="0" algn="l">
              <a:spcBef>
                <a:spcPts val="0"/>
              </a:spcBef>
              <a:spcAft>
                <a:spcPts val="0"/>
              </a:spcAft>
              <a:buClr>
                <a:schemeClr val="lt1"/>
              </a:buClr>
              <a:buSzPts val="1600"/>
              <a:buFont typeface="Lato"/>
              <a:buAutoNum type="alphaLcParenR"/>
            </a:pPr>
            <a:r>
              <a:rPr lang="en-GB" sz="1600">
                <a:solidFill>
                  <a:schemeClr val="lt1"/>
                </a:solidFill>
                <a:latin typeface="Lato"/>
                <a:ea typeface="Lato"/>
                <a:cs typeface="Lato"/>
                <a:sym typeface="Lato"/>
              </a:rPr>
              <a:t>What can </a:t>
            </a:r>
            <a:r>
              <a:rPr lang="en-GB" sz="1600">
                <a:solidFill>
                  <a:schemeClr val="lt1"/>
                </a:solidFill>
                <a:latin typeface="Lato"/>
                <a:ea typeface="Lato"/>
                <a:cs typeface="Lato"/>
                <a:sym typeface="Lato"/>
              </a:rPr>
              <a:t>Shivaughn </a:t>
            </a:r>
            <a:r>
              <a:rPr lang="en-GB" sz="1600">
                <a:solidFill>
                  <a:schemeClr val="lt1"/>
                </a:solidFill>
                <a:latin typeface="Lato"/>
                <a:ea typeface="Lato"/>
                <a:cs typeface="Lato"/>
                <a:sym typeface="Lato"/>
              </a:rPr>
              <a:t>do to be better prepared?</a:t>
            </a:r>
            <a:endParaRPr sz="1600">
              <a:solidFill>
                <a:schemeClr val="lt1"/>
              </a:solidFill>
              <a:latin typeface="Lato"/>
              <a:ea typeface="Lato"/>
              <a:cs typeface="Lato"/>
              <a:sym typeface="Lato"/>
            </a:endParaRPr>
          </a:p>
        </p:txBody>
      </p:sp>
      <p:sp>
        <p:nvSpPr>
          <p:cNvPr id="231" name="Google Shape;231;g2756ef67762_1_44"/>
          <p:cNvSpPr txBox="1"/>
          <p:nvPr/>
        </p:nvSpPr>
        <p:spPr>
          <a:xfrm>
            <a:off x="1711200" y="1236450"/>
            <a:ext cx="69879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262A33"/>
                </a:solidFill>
                <a:latin typeface="Lato"/>
                <a:ea typeface="Lato"/>
                <a:cs typeface="Lato"/>
                <a:sym typeface="Lato"/>
              </a:rPr>
              <a:t>Shivaughn </a:t>
            </a:r>
            <a:r>
              <a:rPr lang="en-GB" sz="1600">
                <a:latin typeface="Lato"/>
                <a:ea typeface="Lato"/>
                <a:cs typeface="Lato"/>
                <a:sym typeface="Lato"/>
              </a:rPr>
              <a:t>is about to start the </a:t>
            </a:r>
            <a:r>
              <a:rPr lang="en-GB" sz="1600">
                <a:latin typeface="Lato"/>
                <a:ea typeface="Lato"/>
                <a:cs typeface="Lato"/>
                <a:sym typeface="Lato"/>
              </a:rPr>
              <a:t>mortgage</a:t>
            </a:r>
            <a:r>
              <a:rPr lang="en-GB" sz="1600">
                <a:latin typeface="Lato"/>
                <a:ea typeface="Lato"/>
                <a:cs typeface="Lato"/>
                <a:sym typeface="Lato"/>
              </a:rPr>
              <a:t> application process.</a:t>
            </a:r>
            <a:endParaRPr sz="1600">
              <a:latin typeface="Lato"/>
              <a:ea typeface="Lato"/>
              <a:cs typeface="Lato"/>
              <a:sym typeface="Lato"/>
            </a:endParaRPr>
          </a:p>
          <a:p>
            <a:pPr indent="0" lvl="0" marL="0" rtl="0" algn="l">
              <a:spcBef>
                <a:spcPts val="0"/>
              </a:spcBef>
              <a:spcAft>
                <a:spcPts val="0"/>
              </a:spcAft>
              <a:buNone/>
            </a:pPr>
            <a:r>
              <a:rPr lang="en-GB" sz="1600">
                <a:solidFill>
                  <a:srgbClr val="262A33"/>
                </a:solidFill>
                <a:latin typeface="Lato"/>
                <a:ea typeface="Lato"/>
                <a:cs typeface="Lato"/>
                <a:sym typeface="Lato"/>
              </a:rPr>
              <a:t>Shivaughn </a:t>
            </a:r>
            <a:r>
              <a:rPr lang="en-GB" sz="1600">
                <a:latin typeface="Lato"/>
                <a:ea typeface="Lato"/>
                <a:cs typeface="Lato"/>
                <a:sym typeface="Lato"/>
              </a:rPr>
              <a:t>is self-employed and has had a good year in profits after a period of variable income.</a:t>
            </a:r>
            <a:endParaRPr sz="1600">
              <a:latin typeface="Lato"/>
              <a:ea typeface="Lato"/>
              <a:cs typeface="Lato"/>
              <a:sym typeface="Lato"/>
            </a:endParaRPr>
          </a:p>
          <a:p>
            <a:pPr indent="0" lvl="0" marL="0" rtl="0" algn="l">
              <a:spcBef>
                <a:spcPts val="0"/>
              </a:spcBef>
              <a:spcAft>
                <a:spcPts val="0"/>
              </a:spcAft>
              <a:buNone/>
            </a:pPr>
            <a:r>
              <a:rPr lang="en-GB" sz="1600">
                <a:solidFill>
                  <a:srgbClr val="262A33"/>
                </a:solidFill>
                <a:latin typeface="Lato"/>
                <a:ea typeface="Lato"/>
                <a:cs typeface="Lato"/>
                <a:sym typeface="Lato"/>
              </a:rPr>
              <a:t>Shivaughn </a:t>
            </a:r>
            <a:r>
              <a:rPr lang="en-GB" sz="1600">
                <a:latin typeface="Lato"/>
                <a:ea typeface="Lato"/>
                <a:cs typeface="Lato"/>
                <a:sym typeface="Lato"/>
              </a:rPr>
              <a:t>has been saving for some time and has accumulated £22,000 for their deposit.</a:t>
            </a:r>
            <a:endParaRPr sz="1600">
              <a:latin typeface="Lato"/>
              <a:ea typeface="Lato"/>
              <a:cs typeface="Lato"/>
              <a:sym typeface="Lato"/>
            </a:endParaRPr>
          </a:p>
          <a:p>
            <a:pPr indent="0" lvl="0" marL="0" rtl="0" algn="l">
              <a:spcBef>
                <a:spcPts val="0"/>
              </a:spcBef>
              <a:spcAft>
                <a:spcPts val="0"/>
              </a:spcAft>
              <a:buNone/>
            </a:pPr>
            <a:r>
              <a:rPr lang="en-GB" sz="1600">
                <a:latin typeface="Lato"/>
                <a:ea typeface="Lato"/>
                <a:cs typeface="Lato"/>
                <a:sym typeface="Lato"/>
              </a:rPr>
              <a:t>Although </a:t>
            </a:r>
            <a:r>
              <a:rPr lang="en-GB" sz="1600">
                <a:solidFill>
                  <a:srgbClr val="262A33"/>
                </a:solidFill>
                <a:latin typeface="Lato"/>
                <a:ea typeface="Lato"/>
                <a:cs typeface="Lato"/>
                <a:sym typeface="Lato"/>
              </a:rPr>
              <a:t>Shivaughn </a:t>
            </a:r>
            <a:r>
              <a:rPr lang="en-GB" sz="1600">
                <a:latin typeface="Lato"/>
                <a:ea typeface="Lato"/>
                <a:cs typeface="Lato"/>
                <a:sym typeface="Lato"/>
              </a:rPr>
              <a:t>has been saving, they have also been using credit cards and sometimes uses their overdraft.</a:t>
            </a:r>
            <a:endParaRPr sz="1600">
              <a:latin typeface="Lato"/>
              <a:ea typeface="Lato"/>
              <a:cs typeface="Lato"/>
              <a:sym typeface="Lato"/>
            </a:endParaRPr>
          </a:p>
        </p:txBody>
      </p:sp>
      <p:pic>
        <p:nvPicPr>
          <p:cNvPr id="232" name="Google Shape;232;g2756ef67762_1_44"/>
          <p:cNvPicPr preferRelativeResize="0"/>
          <p:nvPr/>
        </p:nvPicPr>
        <p:blipFill rotWithShape="1">
          <a:blip r:embed="rId3">
            <a:alphaModFix/>
          </a:blip>
          <a:srcRect b="0" l="0" r="0" t="0"/>
          <a:stretch/>
        </p:blipFill>
        <p:spPr>
          <a:xfrm>
            <a:off x="306700" y="1584475"/>
            <a:ext cx="1237499" cy="1237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27a585ecba0_0_26"/>
          <p:cNvSpPr txBox="1"/>
          <p:nvPr>
            <p:ph idx="12" type="sldNum"/>
          </p:nvPr>
        </p:nvSpPr>
        <p:spPr>
          <a:xfrm>
            <a:off x="8595309" y="3039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238" name="Google Shape;238;g27a585ecba0_0_26"/>
          <p:cNvSpPr txBox="1"/>
          <p:nvPr/>
        </p:nvSpPr>
        <p:spPr>
          <a:xfrm>
            <a:off x="2076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900">
                <a:solidFill>
                  <a:srgbClr val="FF8022"/>
                </a:solidFill>
                <a:latin typeface="Lato"/>
                <a:ea typeface="Lato"/>
                <a:cs typeface="Lato"/>
                <a:sym typeface="Lato"/>
              </a:rPr>
              <a:t>Class discussion </a:t>
            </a:r>
            <a:endParaRPr b="1" i="0" sz="2900" u="none" cap="none" strike="noStrike">
              <a:solidFill>
                <a:srgbClr val="FF8022"/>
              </a:solidFill>
              <a:latin typeface="Lato"/>
              <a:ea typeface="Lato"/>
              <a:cs typeface="Lato"/>
              <a:sym typeface="Lato"/>
            </a:endParaRPr>
          </a:p>
        </p:txBody>
      </p:sp>
      <p:sp>
        <p:nvSpPr>
          <p:cNvPr id="239" name="Google Shape;239;g27a585ecba0_0_26"/>
          <p:cNvSpPr txBox="1"/>
          <p:nvPr/>
        </p:nvSpPr>
        <p:spPr>
          <a:xfrm>
            <a:off x="306700" y="3359825"/>
            <a:ext cx="8392500" cy="677100"/>
          </a:xfrm>
          <a:prstGeom prst="rect">
            <a:avLst/>
          </a:prstGeom>
          <a:solidFill>
            <a:schemeClr val="accent2"/>
          </a:solid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lt1"/>
              </a:buClr>
              <a:buSzPts val="1600"/>
              <a:buFont typeface="Lato"/>
              <a:buAutoNum type="alphaLcParenR"/>
            </a:pPr>
            <a:r>
              <a:rPr lang="en-GB" sz="1600">
                <a:solidFill>
                  <a:schemeClr val="lt1"/>
                </a:solidFill>
                <a:latin typeface="Lato"/>
                <a:ea typeface="Lato"/>
                <a:cs typeface="Lato"/>
                <a:sym typeface="Lato"/>
              </a:rPr>
              <a:t>Which parts of the process might be Shivaughn be concerned about?</a:t>
            </a:r>
            <a:endParaRPr sz="1600">
              <a:solidFill>
                <a:schemeClr val="lt1"/>
              </a:solidFill>
              <a:latin typeface="Lato"/>
              <a:ea typeface="Lato"/>
              <a:cs typeface="Lato"/>
              <a:sym typeface="Lato"/>
            </a:endParaRPr>
          </a:p>
          <a:p>
            <a:pPr indent="-330200" lvl="0" marL="457200" rtl="0" algn="l">
              <a:spcBef>
                <a:spcPts val="0"/>
              </a:spcBef>
              <a:spcAft>
                <a:spcPts val="0"/>
              </a:spcAft>
              <a:buClr>
                <a:schemeClr val="lt1"/>
              </a:buClr>
              <a:buSzPts val="1600"/>
              <a:buFont typeface="Lato"/>
              <a:buAutoNum type="alphaLcParenR"/>
            </a:pPr>
            <a:r>
              <a:rPr lang="en-GB" sz="1600">
                <a:solidFill>
                  <a:schemeClr val="lt1"/>
                </a:solidFill>
                <a:latin typeface="Lato"/>
                <a:ea typeface="Lato"/>
                <a:cs typeface="Lato"/>
                <a:sym typeface="Lato"/>
              </a:rPr>
              <a:t>What can Shivaughn do to be better prepared?</a:t>
            </a:r>
            <a:endParaRPr sz="1600">
              <a:solidFill>
                <a:schemeClr val="lt1"/>
              </a:solidFill>
              <a:latin typeface="Lato"/>
              <a:ea typeface="Lato"/>
              <a:cs typeface="Lato"/>
              <a:sym typeface="Lato"/>
            </a:endParaRPr>
          </a:p>
        </p:txBody>
      </p:sp>
      <p:sp>
        <p:nvSpPr>
          <p:cNvPr id="240" name="Google Shape;240;g27a585ecba0_0_26"/>
          <p:cNvSpPr txBox="1"/>
          <p:nvPr/>
        </p:nvSpPr>
        <p:spPr>
          <a:xfrm>
            <a:off x="1711200" y="1236450"/>
            <a:ext cx="69879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262A33"/>
                </a:solidFill>
                <a:latin typeface="Lato"/>
                <a:ea typeface="Lato"/>
                <a:cs typeface="Lato"/>
                <a:sym typeface="Lato"/>
              </a:rPr>
              <a:t>Shivaughn </a:t>
            </a:r>
            <a:r>
              <a:rPr lang="en-GB" sz="1600">
                <a:latin typeface="Lato"/>
                <a:ea typeface="Lato"/>
                <a:cs typeface="Lato"/>
                <a:sym typeface="Lato"/>
              </a:rPr>
              <a:t>is about to start the mortgage application process.</a:t>
            </a:r>
            <a:endParaRPr sz="1600">
              <a:latin typeface="Lato"/>
              <a:ea typeface="Lato"/>
              <a:cs typeface="Lato"/>
              <a:sym typeface="Lato"/>
            </a:endParaRPr>
          </a:p>
          <a:p>
            <a:pPr indent="0" lvl="0" marL="0" rtl="0" algn="l">
              <a:spcBef>
                <a:spcPts val="0"/>
              </a:spcBef>
              <a:spcAft>
                <a:spcPts val="0"/>
              </a:spcAft>
              <a:buNone/>
            </a:pPr>
            <a:r>
              <a:rPr lang="en-GB" sz="1600">
                <a:solidFill>
                  <a:srgbClr val="262A33"/>
                </a:solidFill>
                <a:latin typeface="Lato"/>
                <a:ea typeface="Lato"/>
                <a:cs typeface="Lato"/>
                <a:sym typeface="Lato"/>
              </a:rPr>
              <a:t>Shivaughn </a:t>
            </a:r>
            <a:r>
              <a:rPr lang="en-GB" sz="1600">
                <a:latin typeface="Lato"/>
                <a:ea typeface="Lato"/>
                <a:cs typeface="Lato"/>
                <a:sym typeface="Lato"/>
              </a:rPr>
              <a:t>is </a:t>
            </a:r>
            <a:r>
              <a:rPr b="1" lang="en-GB" sz="1600">
                <a:solidFill>
                  <a:schemeClr val="accent1"/>
                </a:solidFill>
                <a:latin typeface="Lato"/>
                <a:ea typeface="Lato"/>
                <a:cs typeface="Lato"/>
                <a:sym typeface="Lato"/>
              </a:rPr>
              <a:t>self-employed</a:t>
            </a:r>
            <a:r>
              <a:rPr lang="en-GB" sz="1600">
                <a:latin typeface="Lato"/>
                <a:ea typeface="Lato"/>
                <a:cs typeface="Lato"/>
                <a:sym typeface="Lato"/>
              </a:rPr>
              <a:t> and has had a good year in profits after a period of </a:t>
            </a:r>
            <a:r>
              <a:rPr b="1" lang="en-GB" sz="1600">
                <a:solidFill>
                  <a:schemeClr val="accent1"/>
                </a:solidFill>
                <a:latin typeface="Lato"/>
                <a:ea typeface="Lato"/>
                <a:cs typeface="Lato"/>
                <a:sym typeface="Lato"/>
              </a:rPr>
              <a:t>variable income.</a:t>
            </a:r>
            <a:endParaRPr b="1" sz="1600">
              <a:solidFill>
                <a:schemeClr val="accent1"/>
              </a:solidFill>
              <a:latin typeface="Lato"/>
              <a:ea typeface="Lato"/>
              <a:cs typeface="Lato"/>
              <a:sym typeface="Lato"/>
            </a:endParaRPr>
          </a:p>
          <a:p>
            <a:pPr indent="0" lvl="0" marL="0" rtl="0" algn="l">
              <a:spcBef>
                <a:spcPts val="0"/>
              </a:spcBef>
              <a:spcAft>
                <a:spcPts val="0"/>
              </a:spcAft>
              <a:buNone/>
            </a:pPr>
            <a:r>
              <a:rPr lang="en-GB" sz="1600">
                <a:solidFill>
                  <a:srgbClr val="262A33"/>
                </a:solidFill>
                <a:latin typeface="Lato"/>
                <a:ea typeface="Lato"/>
                <a:cs typeface="Lato"/>
                <a:sym typeface="Lato"/>
              </a:rPr>
              <a:t>Shivaughn </a:t>
            </a:r>
            <a:r>
              <a:rPr lang="en-GB" sz="1600">
                <a:latin typeface="Lato"/>
                <a:ea typeface="Lato"/>
                <a:cs typeface="Lato"/>
                <a:sym typeface="Lato"/>
              </a:rPr>
              <a:t>has been saving for some time and has accumulated </a:t>
            </a:r>
            <a:r>
              <a:rPr b="1" lang="en-GB" sz="1600">
                <a:solidFill>
                  <a:schemeClr val="accent1"/>
                </a:solidFill>
                <a:latin typeface="Lato"/>
                <a:ea typeface="Lato"/>
                <a:cs typeface="Lato"/>
                <a:sym typeface="Lato"/>
              </a:rPr>
              <a:t>£22,000</a:t>
            </a:r>
            <a:r>
              <a:rPr lang="en-GB" sz="1600">
                <a:latin typeface="Lato"/>
                <a:ea typeface="Lato"/>
                <a:cs typeface="Lato"/>
                <a:sym typeface="Lato"/>
              </a:rPr>
              <a:t> for their deposit.</a:t>
            </a:r>
            <a:endParaRPr sz="1600">
              <a:latin typeface="Lato"/>
              <a:ea typeface="Lato"/>
              <a:cs typeface="Lato"/>
              <a:sym typeface="Lato"/>
            </a:endParaRPr>
          </a:p>
          <a:p>
            <a:pPr indent="0" lvl="0" marL="0" rtl="0" algn="l">
              <a:spcBef>
                <a:spcPts val="0"/>
              </a:spcBef>
              <a:spcAft>
                <a:spcPts val="0"/>
              </a:spcAft>
              <a:buNone/>
            </a:pPr>
            <a:r>
              <a:rPr lang="en-GB" sz="1600">
                <a:latin typeface="Lato"/>
                <a:ea typeface="Lato"/>
                <a:cs typeface="Lato"/>
                <a:sym typeface="Lato"/>
              </a:rPr>
              <a:t>Although </a:t>
            </a:r>
            <a:r>
              <a:rPr lang="en-GB" sz="1600">
                <a:solidFill>
                  <a:srgbClr val="262A33"/>
                </a:solidFill>
                <a:latin typeface="Lato"/>
                <a:ea typeface="Lato"/>
                <a:cs typeface="Lato"/>
                <a:sym typeface="Lato"/>
              </a:rPr>
              <a:t>Shivaughn </a:t>
            </a:r>
            <a:r>
              <a:rPr lang="en-GB" sz="1600">
                <a:latin typeface="Lato"/>
                <a:ea typeface="Lato"/>
                <a:cs typeface="Lato"/>
                <a:sym typeface="Lato"/>
              </a:rPr>
              <a:t>has been saving, they have also been using</a:t>
            </a:r>
            <a:r>
              <a:rPr b="1" lang="en-GB" sz="1600">
                <a:solidFill>
                  <a:schemeClr val="accent1"/>
                </a:solidFill>
                <a:latin typeface="Lato"/>
                <a:ea typeface="Lato"/>
                <a:cs typeface="Lato"/>
                <a:sym typeface="Lato"/>
              </a:rPr>
              <a:t> credit cards</a:t>
            </a:r>
            <a:r>
              <a:rPr lang="en-GB" sz="1600">
                <a:latin typeface="Lato"/>
                <a:ea typeface="Lato"/>
                <a:cs typeface="Lato"/>
                <a:sym typeface="Lato"/>
              </a:rPr>
              <a:t> and sometimes uses their </a:t>
            </a:r>
            <a:r>
              <a:rPr b="1" lang="en-GB" sz="1600">
                <a:solidFill>
                  <a:schemeClr val="accent1"/>
                </a:solidFill>
                <a:latin typeface="Lato"/>
                <a:ea typeface="Lato"/>
                <a:cs typeface="Lato"/>
                <a:sym typeface="Lato"/>
              </a:rPr>
              <a:t>overdraft</a:t>
            </a:r>
            <a:r>
              <a:rPr lang="en-GB" sz="1600">
                <a:latin typeface="Lato"/>
                <a:ea typeface="Lato"/>
                <a:cs typeface="Lato"/>
                <a:sym typeface="Lato"/>
              </a:rPr>
              <a:t>.</a:t>
            </a:r>
            <a:endParaRPr sz="1600">
              <a:latin typeface="Lato"/>
              <a:ea typeface="Lato"/>
              <a:cs typeface="Lato"/>
              <a:sym typeface="Lato"/>
            </a:endParaRPr>
          </a:p>
        </p:txBody>
      </p:sp>
      <p:pic>
        <p:nvPicPr>
          <p:cNvPr id="241" name="Google Shape;241;g27a585ecba0_0_26"/>
          <p:cNvPicPr preferRelativeResize="0"/>
          <p:nvPr/>
        </p:nvPicPr>
        <p:blipFill rotWithShape="1">
          <a:blip r:embed="rId3">
            <a:alphaModFix/>
          </a:blip>
          <a:srcRect b="0" l="0" r="0" t="0"/>
          <a:stretch/>
        </p:blipFill>
        <p:spPr>
          <a:xfrm>
            <a:off x="306700" y="1584475"/>
            <a:ext cx="1237499" cy="1237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g1e5d80558e1_0_24"/>
          <p:cNvSpPr txBox="1"/>
          <p:nvPr>
            <p:ph idx="12" type="sldNum"/>
          </p:nvPr>
        </p:nvSpPr>
        <p:spPr>
          <a:xfrm>
            <a:off x="8595309" y="3039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247" name="Google Shape;247;g1e5d80558e1_0_24"/>
          <p:cNvSpPr txBox="1"/>
          <p:nvPr/>
        </p:nvSpPr>
        <p:spPr>
          <a:xfrm>
            <a:off x="1218650" y="253750"/>
            <a:ext cx="698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900">
                <a:solidFill>
                  <a:srgbClr val="FF8022"/>
                </a:solidFill>
                <a:latin typeface="Lato"/>
                <a:ea typeface="Lato"/>
                <a:cs typeface="Lato"/>
                <a:sym typeface="Lato"/>
              </a:rPr>
              <a:t>Maths moment</a:t>
            </a:r>
            <a:endParaRPr b="1" i="0" sz="2900" u="none" cap="none" strike="noStrike">
              <a:solidFill>
                <a:srgbClr val="FF8022"/>
              </a:solidFill>
              <a:latin typeface="Lato"/>
              <a:ea typeface="Lato"/>
              <a:cs typeface="Lato"/>
              <a:sym typeface="Lato"/>
            </a:endParaRPr>
          </a:p>
        </p:txBody>
      </p:sp>
      <p:sp>
        <p:nvSpPr>
          <p:cNvPr id="248" name="Google Shape;248;g1e5d80558e1_0_24"/>
          <p:cNvSpPr txBox="1"/>
          <p:nvPr/>
        </p:nvSpPr>
        <p:spPr>
          <a:xfrm>
            <a:off x="2926050" y="1808100"/>
            <a:ext cx="57732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latin typeface="Lato"/>
                <a:ea typeface="Lato"/>
                <a:cs typeface="Lato"/>
                <a:sym typeface="Lato"/>
              </a:rPr>
              <a:t>Shivaughn wants to take out a mortgage for a property valued at £200,000.</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342900" lvl="0" marL="457200" rtl="0" algn="l">
              <a:spcBef>
                <a:spcPts val="0"/>
              </a:spcBef>
              <a:spcAft>
                <a:spcPts val="0"/>
              </a:spcAft>
              <a:buSzPts val="1800"/>
              <a:buFont typeface="Lato"/>
              <a:buAutoNum type="arabicParenR"/>
            </a:pPr>
            <a:r>
              <a:rPr lang="en-GB" sz="1800">
                <a:latin typeface="Lato"/>
                <a:ea typeface="Lato"/>
                <a:cs typeface="Lato"/>
                <a:sym typeface="Lato"/>
              </a:rPr>
              <a:t>How much is the deposit?</a:t>
            </a:r>
            <a:endParaRPr sz="1800">
              <a:latin typeface="Lato"/>
              <a:ea typeface="Lato"/>
              <a:cs typeface="Lato"/>
              <a:sym typeface="Lato"/>
            </a:endParaRPr>
          </a:p>
          <a:p>
            <a:pPr indent="-342900" lvl="0" marL="457200" rtl="0" algn="l">
              <a:spcBef>
                <a:spcPts val="0"/>
              </a:spcBef>
              <a:spcAft>
                <a:spcPts val="0"/>
              </a:spcAft>
              <a:buSzPts val="1800"/>
              <a:buFont typeface="Lato"/>
              <a:buAutoNum type="arabicParenR"/>
            </a:pPr>
            <a:r>
              <a:rPr lang="en-GB" sz="1800">
                <a:latin typeface="Lato"/>
                <a:ea typeface="Lato"/>
                <a:cs typeface="Lato"/>
                <a:sym typeface="Lato"/>
              </a:rPr>
              <a:t>What amount is being borrowed for the mortgage?</a:t>
            </a:r>
            <a:endParaRPr sz="1800">
              <a:latin typeface="Lato"/>
              <a:ea typeface="Lato"/>
              <a:cs typeface="Lato"/>
              <a:sym typeface="Lato"/>
            </a:endParaRPr>
          </a:p>
          <a:p>
            <a:pPr indent="-342900" lvl="0" marL="457200" rtl="0" algn="l">
              <a:spcBef>
                <a:spcPts val="0"/>
              </a:spcBef>
              <a:spcAft>
                <a:spcPts val="0"/>
              </a:spcAft>
              <a:buSzPts val="1800"/>
              <a:buFont typeface="Lato"/>
              <a:buAutoNum type="arabicParenR"/>
            </a:pPr>
            <a:r>
              <a:rPr lang="en-GB" sz="1800">
                <a:latin typeface="Lato"/>
                <a:ea typeface="Lato"/>
                <a:cs typeface="Lato"/>
                <a:sym typeface="Lato"/>
              </a:rPr>
              <a:t>What salary would they need to be earning?</a:t>
            </a:r>
            <a:endParaRPr sz="1800">
              <a:latin typeface="Lato"/>
              <a:ea typeface="Lato"/>
              <a:cs typeface="Lato"/>
              <a:sym typeface="Lato"/>
            </a:endParaRPr>
          </a:p>
        </p:txBody>
      </p:sp>
      <p:pic>
        <p:nvPicPr>
          <p:cNvPr id="249" name="Google Shape;249;g1e5d80558e1_0_24"/>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pic>
        <p:nvPicPr>
          <p:cNvPr id="250" name="Google Shape;250;g1e5d80558e1_0_24"/>
          <p:cNvPicPr preferRelativeResize="0"/>
          <p:nvPr/>
        </p:nvPicPr>
        <p:blipFill>
          <a:blip r:embed="rId4">
            <a:alphaModFix/>
          </a:blip>
          <a:stretch>
            <a:fillRect/>
          </a:stretch>
        </p:blipFill>
        <p:spPr>
          <a:xfrm>
            <a:off x="687892" y="1129449"/>
            <a:ext cx="1442452" cy="1308046"/>
          </a:xfrm>
          <a:prstGeom prst="rect">
            <a:avLst/>
          </a:prstGeom>
          <a:noFill/>
          <a:ln cap="flat" cmpd="sng" w="28575">
            <a:solidFill>
              <a:schemeClr val="accent2"/>
            </a:solidFill>
            <a:prstDash val="solid"/>
            <a:round/>
            <a:headEnd len="sm" w="sm" type="none"/>
            <a:tailEnd len="sm" w="sm" type="none"/>
          </a:ln>
        </p:spPr>
      </p:pic>
      <p:sp>
        <p:nvSpPr>
          <p:cNvPr id="251" name="Google Shape;251;g1e5d80558e1_0_24"/>
          <p:cNvSpPr txBox="1"/>
          <p:nvPr/>
        </p:nvSpPr>
        <p:spPr>
          <a:xfrm>
            <a:off x="223075" y="4168775"/>
            <a:ext cx="2372100" cy="4002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Lato"/>
                <a:ea typeface="Lato"/>
                <a:cs typeface="Lato"/>
                <a:sym typeface="Lato"/>
              </a:rPr>
              <a:t>Salary needed</a:t>
            </a:r>
            <a:r>
              <a:rPr b="1" lang="en-GB">
                <a:solidFill>
                  <a:schemeClr val="lt1"/>
                </a:solidFill>
                <a:latin typeface="Lato"/>
                <a:ea typeface="Lato"/>
                <a:cs typeface="Lato"/>
                <a:sym typeface="Lato"/>
              </a:rPr>
              <a:t>  </a:t>
            </a:r>
            <a:endParaRPr b="1">
              <a:solidFill>
                <a:schemeClr val="lt1"/>
              </a:solidFill>
              <a:latin typeface="Lato"/>
              <a:ea typeface="Lato"/>
              <a:cs typeface="Lato"/>
              <a:sym typeface="Lato"/>
            </a:endParaRPr>
          </a:p>
        </p:txBody>
      </p:sp>
      <p:sp>
        <p:nvSpPr>
          <p:cNvPr id="252" name="Google Shape;252;g1e5d80558e1_0_24"/>
          <p:cNvSpPr txBox="1"/>
          <p:nvPr/>
        </p:nvSpPr>
        <p:spPr>
          <a:xfrm>
            <a:off x="223075" y="2531538"/>
            <a:ext cx="2372100" cy="4002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Lato"/>
                <a:ea typeface="Lato"/>
                <a:cs typeface="Lato"/>
                <a:sym typeface="Lato"/>
              </a:rPr>
              <a:t>Property value</a:t>
            </a:r>
            <a:endParaRPr b="1">
              <a:solidFill>
                <a:schemeClr val="lt1"/>
              </a:solidFill>
              <a:latin typeface="Lato"/>
              <a:ea typeface="Lato"/>
              <a:cs typeface="Lato"/>
              <a:sym typeface="Lato"/>
            </a:endParaRPr>
          </a:p>
        </p:txBody>
      </p:sp>
      <p:sp>
        <p:nvSpPr>
          <p:cNvPr id="253" name="Google Shape;253;g1e5d80558e1_0_24"/>
          <p:cNvSpPr txBox="1"/>
          <p:nvPr/>
        </p:nvSpPr>
        <p:spPr>
          <a:xfrm>
            <a:off x="223075" y="2531538"/>
            <a:ext cx="2372100" cy="4002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chemeClr val="lt1"/>
                </a:solidFill>
                <a:latin typeface="Lato"/>
                <a:ea typeface="Lato"/>
                <a:cs typeface="Lato"/>
                <a:sym typeface="Lato"/>
              </a:rPr>
              <a:t>£200,000 one bedroom flat</a:t>
            </a:r>
            <a:endParaRPr b="1">
              <a:solidFill>
                <a:schemeClr val="lt1"/>
              </a:solidFill>
              <a:latin typeface="Lato"/>
              <a:ea typeface="Lato"/>
              <a:cs typeface="Lato"/>
              <a:sym typeface="Lato"/>
            </a:endParaRPr>
          </a:p>
        </p:txBody>
      </p:sp>
      <p:sp>
        <p:nvSpPr>
          <p:cNvPr id="254" name="Google Shape;254;g1e5d80558e1_0_24"/>
          <p:cNvSpPr txBox="1"/>
          <p:nvPr/>
        </p:nvSpPr>
        <p:spPr>
          <a:xfrm>
            <a:off x="223075" y="3007263"/>
            <a:ext cx="2372100" cy="4002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Lato"/>
                <a:ea typeface="Lato"/>
                <a:cs typeface="Lato"/>
                <a:sym typeface="Lato"/>
              </a:rPr>
              <a:t>10% deposit needed</a:t>
            </a:r>
            <a:endParaRPr b="1">
              <a:solidFill>
                <a:schemeClr val="lt1"/>
              </a:solidFill>
              <a:latin typeface="Lato"/>
              <a:ea typeface="Lato"/>
              <a:cs typeface="Lato"/>
              <a:sym typeface="Lato"/>
            </a:endParaRPr>
          </a:p>
        </p:txBody>
      </p:sp>
      <p:sp>
        <p:nvSpPr>
          <p:cNvPr id="255" name="Google Shape;255;g1e5d80558e1_0_24"/>
          <p:cNvSpPr txBox="1"/>
          <p:nvPr/>
        </p:nvSpPr>
        <p:spPr>
          <a:xfrm>
            <a:off x="223075" y="3007263"/>
            <a:ext cx="2372100" cy="4002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Lato"/>
                <a:ea typeface="Lato"/>
                <a:cs typeface="Lato"/>
                <a:sym typeface="Lato"/>
              </a:rPr>
              <a:t>£20,000 deposit</a:t>
            </a:r>
            <a:endParaRPr b="1">
              <a:solidFill>
                <a:schemeClr val="lt1"/>
              </a:solidFill>
              <a:latin typeface="Lato"/>
              <a:ea typeface="Lato"/>
              <a:cs typeface="Lato"/>
              <a:sym typeface="Lato"/>
            </a:endParaRPr>
          </a:p>
        </p:txBody>
      </p:sp>
      <p:sp>
        <p:nvSpPr>
          <p:cNvPr id="256" name="Google Shape;256;g1e5d80558e1_0_24"/>
          <p:cNvSpPr txBox="1"/>
          <p:nvPr/>
        </p:nvSpPr>
        <p:spPr>
          <a:xfrm>
            <a:off x="223075" y="3480325"/>
            <a:ext cx="2372100" cy="4002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Lato"/>
                <a:ea typeface="Lato"/>
                <a:cs typeface="Lato"/>
                <a:sym typeface="Lato"/>
              </a:rPr>
              <a:t>Value of mortgage offered</a:t>
            </a:r>
            <a:endParaRPr b="1">
              <a:solidFill>
                <a:schemeClr val="lt1"/>
              </a:solidFill>
              <a:latin typeface="Lato"/>
              <a:ea typeface="Lato"/>
              <a:cs typeface="Lato"/>
              <a:sym typeface="Lato"/>
            </a:endParaRPr>
          </a:p>
        </p:txBody>
      </p:sp>
      <p:sp>
        <p:nvSpPr>
          <p:cNvPr id="257" name="Google Shape;257;g1e5d80558e1_0_24"/>
          <p:cNvSpPr txBox="1"/>
          <p:nvPr/>
        </p:nvSpPr>
        <p:spPr>
          <a:xfrm>
            <a:off x="223075" y="3480325"/>
            <a:ext cx="2372100" cy="6156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Lato"/>
                <a:ea typeface="Lato"/>
                <a:cs typeface="Lato"/>
                <a:sym typeface="Lato"/>
              </a:rPr>
              <a:t>£200,000 - £20,000</a:t>
            </a:r>
            <a:endParaRPr b="1">
              <a:solidFill>
                <a:schemeClr val="lt1"/>
              </a:solidFill>
              <a:latin typeface="Lato"/>
              <a:ea typeface="Lato"/>
              <a:cs typeface="Lato"/>
              <a:sym typeface="Lato"/>
            </a:endParaRPr>
          </a:p>
          <a:p>
            <a:pPr indent="0" lvl="0" marL="0" rtl="0" algn="ctr">
              <a:spcBef>
                <a:spcPts val="0"/>
              </a:spcBef>
              <a:spcAft>
                <a:spcPts val="0"/>
              </a:spcAft>
              <a:buNone/>
            </a:pPr>
            <a:r>
              <a:rPr b="1" lang="en-GB">
                <a:solidFill>
                  <a:schemeClr val="lt1"/>
                </a:solidFill>
                <a:latin typeface="Lato"/>
                <a:ea typeface="Lato"/>
                <a:cs typeface="Lato"/>
                <a:sym typeface="Lato"/>
              </a:rPr>
              <a:t>£180,000 mortgage</a:t>
            </a:r>
            <a:endParaRPr b="1">
              <a:solidFill>
                <a:schemeClr val="lt1"/>
              </a:solidFill>
              <a:latin typeface="Lato"/>
              <a:ea typeface="Lato"/>
              <a:cs typeface="Lato"/>
              <a:sym typeface="Lato"/>
            </a:endParaRPr>
          </a:p>
        </p:txBody>
      </p:sp>
      <p:sp>
        <p:nvSpPr>
          <p:cNvPr id="258" name="Google Shape;258;g1e5d80558e1_0_24"/>
          <p:cNvSpPr txBox="1"/>
          <p:nvPr/>
        </p:nvSpPr>
        <p:spPr>
          <a:xfrm>
            <a:off x="223075" y="4168775"/>
            <a:ext cx="2372100" cy="615600"/>
          </a:xfrm>
          <a:prstGeom prst="rect">
            <a:avLst/>
          </a:prstGeom>
          <a:solidFill>
            <a:schemeClr val="accent2"/>
          </a:solidFill>
          <a:ln>
            <a:noFill/>
          </a:ln>
          <a:effectLst>
            <a:outerShdw blurRad="57150" rotWithShape="0" algn="bl" dir="5400000" dist="19050">
              <a:schemeClr val="accent3">
                <a:alpha val="50000"/>
              </a:scheme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FFFFFF"/>
                </a:solidFill>
                <a:latin typeface="Lato"/>
                <a:ea typeface="Lato"/>
                <a:cs typeface="Lato"/>
                <a:sym typeface="Lato"/>
              </a:rPr>
              <a:t>£180,000           4.5 </a:t>
            </a:r>
            <a:endParaRPr b="1">
              <a:solidFill>
                <a:srgbClr val="FFFFFF"/>
              </a:solidFill>
              <a:latin typeface="Lato"/>
              <a:ea typeface="Lato"/>
              <a:cs typeface="Lato"/>
              <a:sym typeface="Lato"/>
            </a:endParaRPr>
          </a:p>
          <a:p>
            <a:pPr indent="0" lvl="0" marL="0" rtl="0" algn="ctr">
              <a:spcBef>
                <a:spcPts val="0"/>
              </a:spcBef>
              <a:spcAft>
                <a:spcPts val="0"/>
              </a:spcAft>
              <a:buNone/>
            </a:pPr>
            <a:r>
              <a:rPr b="1" lang="en-GB">
                <a:solidFill>
                  <a:srgbClr val="FFFFFF"/>
                </a:solidFill>
                <a:latin typeface="Lato"/>
                <a:ea typeface="Lato"/>
                <a:cs typeface="Lato"/>
                <a:sym typeface="Lato"/>
              </a:rPr>
              <a:t>£40,000 salary</a:t>
            </a:r>
            <a:endParaRPr b="1">
              <a:solidFill>
                <a:srgbClr val="FFFFFF"/>
              </a:solidFill>
              <a:latin typeface="Lato"/>
              <a:ea typeface="Lato"/>
              <a:cs typeface="Lato"/>
              <a:sym typeface="Lato"/>
            </a:endParaRPr>
          </a:p>
        </p:txBody>
      </p:sp>
      <p:sp>
        <p:nvSpPr>
          <p:cNvPr id="259" name="Google Shape;259;g1e5d80558e1_0_24"/>
          <p:cNvSpPr/>
          <p:nvPr/>
        </p:nvSpPr>
        <p:spPr>
          <a:xfrm>
            <a:off x="1541925" y="4168775"/>
            <a:ext cx="251400" cy="340200"/>
          </a:xfrm>
          <a:prstGeom prst="mathDivide">
            <a:avLst>
              <a:gd fmla="val 5894" name="adj1"/>
              <a:gd fmla="val 5880" name="adj2"/>
              <a:gd fmla="val 6952" name="adj3"/>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27a585ecba0_0_37"/>
          <p:cNvSpPr txBox="1"/>
          <p:nvPr>
            <p:ph idx="12" type="sldNum"/>
          </p:nvPr>
        </p:nvSpPr>
        <p:spPr>
          <a:xfrm>
            <a:off x="8595309" y="3039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265" name="Google Shape;265;g27a585ecba0_0_37"/>
          <p:cNvSpPr txBox="1"/>
          <p:nvPr/>
        </p:nvSpPr>
        <p:spPr>
          <a:xfrm>
            <a:off x="151525" y="242750"/>
            <a:ext cx="698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900">
                <a:solidFill>
                  <a:srgbClr val="FF8022"/>
                </a:solidFill>
                <a:latin typeface="Lato"/>
                <a:ea typeface="Lato"/>
                <a:cs typeface="Lato"/>
                <a:sym typeface="Lato"/>
              </a:rPr>
              <a:t>Reflection</a:t>
            </a:r>
            <a:endParaRPr b="1" i="0" sz="2900" u="none" cap="none" strike="noStrike">
              <a:solidFill>
                <a:srgbClr val="FF8022"/>
              </a:solidFill>
              <a:latin typeface="Lato"/>
              <a:ea typeface="Lato"/>
              <a:cs typeface="Lato"/>
              <a:sym typeface="Lato"/>
            </a:endParaRPr>
          </a:p>
        </p:txBody>
      </p:sp>
      <p:sp>
        <p:nvSpPr>
          <p:cNvPr id="266" name="Google Shape;266;g27a585ecba0_0_37"/>
          <p:cNvSpPr txBox="1"/>
          <p:nvPr/>
        </p:nvSpPr>
        <p:spPr>
          <a:xfrm>
            <a:off x="204900" y="1698250"/>
            <a:ext cx="47274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latin typeface="Lato"/>
                <a:ea typeface="Lato"/>
                <a:cs typeface="Lato"/>
                <a:sym typeface="Lato"/>
              </a:rPr>
              <a:t>Explain </a:t>
            </a:r>
            <a:r>
              <a:rPr b="1" lang="en-GB" sz="1800">
                <a:latin typeface="Lato"/>
                <a:ea typeface="Lato"/>
                <a:cs typeface="Lato"/>
                <a:sym typeface="Lato"/>
              </a:rPr>
              <a:t>three </a:t>
            </a:r>
            <a:r>
              <a:rPr lang="en-GB" sz="1800">
                <a:latin typeface="Lato"/>
                <a:ea typeface="Lato"/>
                <a:cs typeface="Lato"/>
                <a:sym typeface="Lato"/>
              </a:rPr>
              <a:t>key terms </a:t>
            </a:r>
            <a:r>
              <a:rPr lang="en-GB" sz="1800">
                <a:latin typeface="Lato"/>
                <a:ea typeface="Lato"/>
                <a:cs typeface="Lato"/>
                <a:sym typeface="Lato"/>
              </a:rPr>
              <a:t>you have learnt about the mortgage application process?</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lang="en-GB" sz="1800">
                <a:latin typeface="Lato"/>
                <a:ea typeface="Lato"/>
                <a:cs typeface="Lato"/>
                <a:sym typeface="Lato"/>
              </a:rPr>
              <a:t>Give </a:t>
            </a:r>
            <a:r>
              <a:rPr b="1" lang="en-GB" sz="1800">
                <a:latin typeface="Lato"/>
                <a:ea typeface="Lato"/>
                <a:cs typeface="Lato"/>
                <a:sym typeface="Lato"/>
              </a:rPr>
              <a:t>two </a:t>
            </a:r>
            <a:r>
              <a:rPr lang="en-GB" sz="1800">
                <a:latin typeface="Lato"/>
                <a:ea typeface="Lato"/>
                <a:cs typeface="Lato"/>
                <a:sym typeface="Lato"/>
              </a:rPr>
              <a:t>words that describe how you feel about the </a:t>
            </a:r>
            <a:r>
              <a:rPr lang="en-GB" sz="1800">
                <a:latin typeface="Lato"/>
                <a:ea typeface="Lato"/>
                <a:cs typeface="Lato"/>
                <a:sym typeface="Lato"/>
              </a:rPr>
              <a:t>mortgage</a:t>
            </a:r>
            <a:r>
              <a:rPr lang="en-GB" sz="1800">
                <a:latin typeface="Lato"/>
                <a:ea typeface="Lato"/>
                <a:cs typeface="Lato"/>
                <a:sym typeface="Lato"/>
              </a:rPr>
              <a:t> application process.</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lang="en-GB" sz="1800">
                <a:latin typeface="Lato"/>
                <a:ea typeface="Lato"/>
                <a:cs typeface="Lato"/>
                <a:sym typeface="Lato"/>
              </a:rPr>
              <a:t>What is your </a:t>
            </a:r>
            <a:r>
              <a:rPr b="1" lang="en-GB" sz="1800">
                <a:latin typeface="Lato"/>
                <a:ea typeface="Lato"/>
                <a:cs typeface="Lato"/>
                <a:sym typeface="Lato"/>
              </a:rPr>
              <a:t>one </a:t>
            </a:r>
            <a:r>
              <a:rPr lang="en-GB" sz="1800">
                <a:latin typeface="Lato"/>
                <a:ea typeface="Lato"/>
                <a:cs typeface="Lato"/>
                <a:sym typeface="Lato"/>
              </a:rPr>
              <a:t>stand out</a:t>
            </a:r>
            <a:r>
              <a:rPr i="1" lang="en-GB" sz="1800">
                <a:latin typeface="Lato"/>
                <a:ea typeface="Lato"/>
                <a:cs typeface="Lato"/>
                <a:sym typeface="Lato"/>
              </a:rPr>
              <a:t> ‘did you know’ </a:t>
            </a:r>
            <a:r>
              <a:rPr lang="en-GB" sz="1800">
                <a:latin typeface="Lato"/>
                <a:ea typeface="Lato"/>
                <a:cs typeface="Lato"/>
                <a:sym typeface="Lato"/>
              </a:rPr>
              <a:t>that you would share with other young people who haven’t learnt about mortgages?</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p:txBody>
      </p:sp>
      <p:pic>
        <p:nvPicPr>
          <p:cNvPr id="267" name="Google Shape;267;g27a585ecba0_0_37"/>
          <p:cNvPicPr preferRelativeResize="0"/>
          <p:nvPr/>
        </p:nvPicPr>
        <p:blipFill rotWithShape="1">
          <a:blip r:embed="rId3">
            <a:alphaModFix/>
          </a:blip>
          <a:srcRect b="2624" l="1941" r="0" t="2272"/>
          <a:stretch/>
        </p:blipFill>
        <p:spPr>
          <a:xfrm>
            <a:off x="5465775" y="1096925"/>
            <a:ext cx="2246125" cy="3880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1e458fadf25_1_64"/>
          <p:cNvSpPr txBox="1"/>
          <p:nvPr/>
        </p:nvSpPr>
        <p:spPr>
          <a:xfrm>
            <a:off x="488175" y="30482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273" name="Google Shape;273;g1e458fadf25_1_64"/>
          <p:cNvSpPr txBox="1"/>
          <p:nvPr/>
        </p:nvSpPr>
        <p:spPr>
          <a:xfrm>
            <a:off x="441408" y="1207355"/>
            <a:ext cx="63657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g1e458fadf25_1_64"/>
          <p:cNvSpPr txBox="1"/>
          <p:nvPr/>
        </p:nvSpPr>
        <p:spPr>
          <a:xfrm>
            <a:off x="360375" y="857675"/>
            <a:ext cx="6789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275" name="Google Shape;275;g1e458fadf25_1_64"/>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276" name="Google Shape;276;g1e458fadf25_1_64"/>
          <p:cNvSpPr txBox="1"/>
          <p:nvPr/>
        </p:nvSpPr>
        <p:spPr>
          <a:xfrm>
            <a:off x="324575" y="1350275"/>
            <a:ext cx="8185500" cy="2334900"/>
          </a:xfrm>
          <a:prstGeom prst="rect">
            <a:avLst/>
          </a:prstGeom>
          <a:noFill/>
          <a:ln>
            <a:noFill/>
          </a:ln>
        </p:spPr>
        <p:txBody>
          <a:bodyPr anchorCtr="0" anchor="t" bIns="91425" lIns="91425" spcFirstLastPara="1" rIns="91425" wrap="square" tIns="91425">
            <a:spAutoFit/>
          </a:bodyPr>
          <a:lstStyle/>
          <a:p>
            <a:pPr indent="-368300" lvl="0" marL="45720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Describe what a mortgage is</a:t>
            </a:r>
            <a:endParaRPr sz="2200">
              <a:solidFill>
                <a:srgbClr val="00FF00"/>
              </a:solidFill>
              <a:latin typeface="Lato Light"/>
              <a:ea typeface="Lato Light"/>
              <a:cs typeface="Lato Light"/>
              <a:sym typeface="Lato Light"/>
            </a:endParaRPr>
          </a:p>
          <a:p>
            <a:pPr indent="0" lvl="0" marL="914400" rtl="0" algn="l">
              <a:lnSpc>
                <a:spcPct val="107000"/>
              </a:lnSpc>
              <a:spcBef>
                <a:spcPts val="0"/>
              </a:spcBef>
              <a:spcAft>
                <a:spcPts val="0"/>
              </a:spcAft>
              <a:buNone/>
            </a:pPr>
            <a:r>
              <a:t/>
            </a:r>
            <a:endParaRPr sz="2200">
              <a:solidFill>
                <a:schemeClr val="lt1"/>
              </a:solidFill>
              <a:latin typeface="Lato Light"/>
              <a:ea typeface="Lato Light"/>
              <a:cs typeface="Lato Light"/>
              <a:sym typeface="Lato Light"/>
            </a:endParaRPr>
          </a:p>
          <a:p>
            <a:pPr indent="-368300" lvl="0" marL="45720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Analyse the mortgage application process</a:t>
            </a:r>
            <a:endParaRPr b="1" sz="2200">
              <a:solidFill>
                <a:srgbClr val="00FF00"/>
              </a:solidFill>
              <a:latin typeface="Lato"/>
              <a:ea typeface="Lato"/>
              <a:cs typeface="Lato"/>
              <a:sym typeface="Lato"/>
            </a:endParaRPr>
          </a:p>
          <a:p>
            <a:pPr indent="0" lvl="0" marL="914400" rtl="0" algn="l">
              <a:lnSpc>
                <a:spcPct val="107000"/>
              </a:lnSpc>
              <a:spcBef>
                <a:spcPts val="0"/>
              </a:spcBef>
              <a:spcAft>
                <a:spcPts val="0"/>
              </a:spcAft>
              <a:buNone/>
            </a:pPr>
            <a:r>
              <a:t/>
            </a:r>
            <a:endParaRPr b="1" sz="2200">
              <a:solidFill>
                <a:schemeClr val="lt1"/>
              </a:solidFill>
              <a:latin typeface="Lato"/>
              <a:ea typeface="Lato"/>
              <a:cs typeface="Lato"/>
              <a:sym typeface="Lato"/>
            </a:endParaRPr>
          </a:p>
          <a:p>
            <a:pPr indent="-368300" lvl="0" marL="457200" rtl="0" algn="l">
              <a:lnSpc>
                <a:spcPct val="107000"/>
              </a:lnSpc>
              <a:spcBef>
                <a:spcPts val="0"/>
              </a:spcBef>
              <a:spcAft>
                <a:spcPts val="0"/>
              </a:spcAft>
              <a:buClr>
                <a:schemeClr val="accent2"/>
              </a:buClr>
              <a:buSzPts val="2200"/>
              <a:buFont typeface="Lato"/>
              <a:buChar char="●"/>
            </a:pPr>
            <a:r>
              <a:rPr b="1" lang="en-GB" sz="2200">
                <a:solidFill>
                  <a:schemeClr val="lt1"/>
                </a:solidFill>
                <a:latin typeface="Lato"/>
                <a:ea typeface="Lato"/>
                <a:cs typeface="Lato"/>
                <a:sym typeface="Lato"/>
              </a:rPr>
              <a:t>Suggest positive financial behaviours to prepare for the mortgage application process</a:t>
            </a:r>
            <a:endParaRPr b="1" sz="2200">
              <a:solidFill>
                <a:schemeClr val="lt1"/>
              </a:solidFill>
              <a:latin typeface="Lato"/>
              <a:ea typeface="Lato"/>
              <a:cs typeface="Lato"/>
              <a:sym typeface="Lato"/>
            </a:endParaRPr>
          </a:p>
        </p:txBody>
      </p:sp>
      <p:sp>
        <p:nvSpPr>
          <p:cNvPr id="277" name="Google Shape;277;g1e458fadf25_1_64"/>
          <p:cNvSpPr txBox="1"/>
          <p:nvPr/>
        </p:nvSpPr>
        <p:spPr>
          <a:xfrm>
            <a:off x="8693250" y="350125"/>
            <a:ext cx="548700" cy="1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ato"/>
                <a:ea typeface="Lato"/>
                <a:cs typeface="Lato"/>
                <a:sym typeface="Lato"/>
              </a:rPr>
              <a:t>14</a:t>
            </a:r>
            <a:endParaRPr b="1">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2756ef67762_1_60"/>
          <p:cNvSpPr txBox="1"/>
          <p:nvPr>
            <p:ph idx="12" type="sldNum"/>
          </p:nvPr>
        </p:nvSpPr>
        <p:spPr>
          <a:xfrm>
            <a:off x="8595309" y="3039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283" name="Google Shape;283;g2756ef67762_1_60"/>
          <p:cNvSpPr txBox="1"/>
          <p:nvPr/>
        </p:nvSpPr>
        <p:spPr>
          <a:xfrm>
            <a:off x="95250" y="185150"/>
            <a:ext cx="80790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900">
                <a:solidFill>
                  <a:schemeClr val="accent2"/>
                </a:solidFill>
                <a:latin typeface="Lato"/>
                <a:ea typeface="Lato"/>
                <a:cs typeface="Lato"/>
                <a:sym typeface="Lato"/>
              </a:rPr>
              <a:t>P</a:t>
            </a:r>
            <a:r>
              <a:rPr b="1" lang="en-GB" sz="2900">
                <a:solidFill>
                  <a:schemeClr val="accent2"/>
                </a:solidFill>
                <a:latin typeface="Lato"/>
                <a:ea typeface="Lato"/>
                <a:cs typeface="Lato"/>
                <a:sym typeface="Lato"/>
              </a:rPr>
              <a:t>reparing for your financial future</a:t>
            </a:r>
            <a:endParaRPr b="1" sz="2900">
              <a:solidFill>
                <a:schemeClr val="accent2"/>
              </a:solidFill>
              <a:latin typeface="Lato"/>
              <a:ea typeface="Lato"/>
              <a:cs typeface="Lato"/>
              <a:sym typeface="Lato"/>
            </a:endParaRPr>
          </a:p>
        </p:txBody>
      </p:sp>
      <p:sp>
        <p:nvSpPr>
          <p:cNvPr id="284" name="Google Shape;284;g2756ef67762_1_60"/>
          <p:cNvSpPr txBox="1"/>
          <p:nvPr/>
        </p:nvSpPr>
        <p:spPr>
          <a:xfrm>
            <a:off x="59150" y="1097375"/>
            <a:ext cx="6954000" cy="39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latin typeface="Lato"/>
                <a:ea typeface="Lato"/>
                <a:cs typeface="Lato"/>
                <a:sym typeface="Lato"/>
              </a:rPr>
              <a:t>Lucy is 18 and has aspirations to own her own home.</a:t>
            </a:r>
            <a:endParaRPr sz="2200">
              <a:latin typeface="Lato"/>
              <a:ea typeface="Lato"/>
              <a:cs typeface="Lato"/>
              <a:sym typeface="Lato"/>
            </a:endParaRPr>
          </a:p>
          <a:p>
            <a:pPr indent="0" lvl="0" marL="0" rtl="0" algn="l">
              <a:spcBef>
                <a:spcPts val="0"/>
              </a:spcBef>
              <a:spcAft>
                <a:spcPts val="0"/>
              </a:spcAft>
              <a:buNone/>
            </a:pPr>
            <a:r>
              <a:t/>
            </a:r>
            <a:endParaRPr sz="2200">
              <a:latin typeface="Lato"/>
              <a:ea typeface="Lato"/>
              <a:cs typeface="Lato"/>
              <a:sym typeface="Lato"/>
            </a:endParaRPr>
          </a:p>
          <a:p>
            <a:pPr indent="0" lvl="0" marL="0" rtl="0" algn="l">
              <a:spcBef>
                <a:spcPts val="0"/>
              </a:spcBef>
              <a:spcAft>
                <a:spcPts val="0"/>
              </a:spcAft>
              <a:buNone/>
            </a:pPr>
            <a:r>
              <a:rPr lang="en-GB" sz="2200">
                <a:latin typeface="Lato"/>
                <a:ea typeface="Lato"/>
                <a:cs typeface="Lato"/>
                <a:sym typeface="Lato"/>
              </a:rPr>
              <a:t>Lucy knows that the average age of a first time buyer is 33 years old. </a:t>
            </a:r>
            <a:endParaRPr sz="2200">
              <a:latin typeface="Lato"/>
              <a:ea typeface="Lato"/>
              <a:cs typeface="Lato"/>
              <a:sym typeface="Lato"/>
            </a:endParaRPr>
          </a:p>
          <a:p>
            <a:pPr indent="0" lvl="0" marL="0" rtl="0" algn="l">
              <a:spcBef>
                <a:spcPts val="0"/>
              </a:spcBef>
              <a:spcAft>
                <a:spcPts val="0"/>
              </a:spcAft>
              <a:buNone/>
            </a:pPr>
            <a:r>
              <a:t/>
            </a:r>
            <a:endParaRPr sz="2200">
              <a:latin typeface="Lato"/>
              <a:ea typeface="Lato"/>
              <a:cs typeface="Lato"/>
              <a:sym typeface="Lato"/>
            </a:endParaRPr>
          </a:p>
          <a:p>
            <a:pPr indent="0" lvl="0" marL="0" rtl="0" algn="l">
              <a:spcBef>
                <a:spcPts val="0"/>
              </a:spcBef>
              <a:spcAft>
                <a:spcPts val="0"/>
              </a:spcAft>
              <a:buNone/>
            </a:pPr>
            <a:r>
              <a:rPr lang="en-GB" sz="2200">
                <a:latin typeface="Lato"/>
                <a:ea typeface="Lato"/>
                <a:cs typeface="Lato"/>
                <a:sym typeface="Lato"/>
              </a:rPr>
              <a:t>Lucy feels that this is a realistic goal and would like to be financially ‘</a:t>
            </a:r>
            <a:r>
              <a:rPr lang="en-GB" sz="2200">
                <a:latin typeface="Lato"/>
                <a:ea typeface="Lato"/>
                <a:cs typeface="Lato"/>
                <a:sym typeface="Lato"/>
              </a:rPr>
              <a:t>ready’ </a:t>
            </a:r>
            <a:r>
              <a:rPr lang="en-GB" sz="2200">
                <a:latin typeface="Lato"/>
                <a:ea typeface="Lato"/>
                <a:cs typeface="Lato"/>
                <a:sym typeface="Lato"/>
              </a:rPr>
              <a:t>when she decides to start the mortgage application process.</a:t>
            </a:r>
            <a:endParaRPr sz="2200">
              <a:latin typeface="Lato"/>
              <a:ea typeface="Lato"/>
              <a:cs typeface="Lato"/>
              <a:sym typeface="Lato"/>
            </a:endParaRPr>
          </a:p>
          <a:p>
            <a:pPr indent="0" lvl="0" marL="0" rtl="0" algn="l">
              <a:spcBef>
                <a:spcPts val="0"/>
              </a:spcBef>
              <a:spcAft>
                <a:spcPts val="0"/>
              </a:spcAft>
              <a:buNone/>
            </a:pPr>
            <a:r>
              <a:t/>
            </a:r>
            <a:endParaRPr sz="2200">
              <a:latin typeface="Lato"/>
              <a:ea typeface="Lato"/>
              <a:cs typeface="Lato"/>
              <a:sym typeface="Lato"/>
            </a:endParaRPr>
          </a:p>
          <a:p>
            <a:pPr indent="0" lvl="0" marL="0" rtl="0" algn="l">
              <a:spcBef>
                <a:spcPts val="0"/>
              </a:spcBef>
              <a:spcAft>
                <a:spcPts val="0"/>
              </a:spcAft>
              <a:buNone/>
            </a:pPr>
            <a:r>
              <a:rPr b="1" lang="en-GB" sz="2200">
                <a:solidFill>
                  <a:schemeClr val="accent2"/>
                </a:solidFill>
                <a:latin typeface="Lato"/>
                <a:ea typeface="Lato"/>
                <a:cs typeface="Lato"/>
                <a:sym typeface="Lato"/>
              </a:rPr>
              <a:t>What can Lucy do to be financially prepared for the </a:t>
            </a:r>
            <a:r>
              <a:rPr b="1" lang="en-GB" sz="2200">
                <a:solidFill>
                  <a:schemeClr val="accent2"/>
                </a:solidFill>
                <a:latin typeface="Lato"/>
                <a:ea typeface="Lato"/>
                <a:cs typeface="Lato"/>
                <a:sym typeface="Lato"/>
              </a:rPr>
              <a:t>mortgage application process?</a:t>
            </a:r>
            <a:endParaRPr b="1" sz="2200">
              <a:solidFill>
                <a:schemeClr val="accent2"/>
              </a:solidFill>
              <a:latin typeface="Lato"/>
              <a:ea typeface="Lato"/>
              <a:cs typeface="Lato"/>
              <a:sym typeface="Lato"/>
            </a:endParaRPr>
          </a:p>
        </p:txBody>
      </p:sp>
      <p:pic>
        <p:nvPicPr>
          <p:cNvPr id="285" name="Google Shape;285;g2756ef67762_1_60"/>
          <p:cNvPicPr preferRelativeResize="0"/>
          <p:nvPr/>
        </p:nvPicPr>
        <p:blipFill rotWithShape="1">
          <a:blip r:embed="rId3">
            <a:alphaModFix/>
          </a:blip>
          <a:srcRect b="0" l="0" r="0" t="0"/>
          <a:stretch/>
        </p:blipFill>
        <p:spPr>
          <a:xfrm>
            <a:off x="7177250" y="1228150"/>
            <a:ext cx="1799050" cy="1799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g1575e96a1fb_0_240"/>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2</a:t>
            </a:r>
            <a:endParaRPr>
              <a:latin typeface="Lato"/>
              <a:ea typeface="Lato"/>
              <a:cs typeface="Lato"/>
              <a:sym typeface="Lato"/>
            </a:endParaRPr>
          </a:p>
        </p:txBody>
      </p:sp>
      <p:sp>
        <p:nvSpPr>
          <p:cNvPr id="96" name="Google Shape;96;g1575e96a1fb_0_240"/>
          <p:cNvSpPr txBox="1"/>
          <p:nvPr>
            <p:ph type="ctrTitle"/>
          </p:nvPr>
        </p:nvSpPr>
        <p:spPr>
          <a:xfrm>
            <a:off x="379375" y="2537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Unit outline</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graphicFrame>
        <p:nvGraphicFramePr>
          <p:cNvPr id="97" name="Google Shape;97;g1575e96a1fb_0_240"/>
          <p:cNvGraphicFramePr/>
          <p:nvPr/>
        </p:nvGraphicFramePr>
        <p:xfrm>
          <a:off x="871975" y="1721850"/>
          <a:ext cx="3000000" cy="3000000"/>
        </p:xfrm>
        <a:graphic>
          <a:graphicData uri="http://schemas.openxmlformats.org/drawingml/2006/table">
            <a:tbl>
              <a:tblPr>
                <a:noFill/>
                <a:tableStyleId>{80404BC5-E6E2-4BA9-97E6-E0349809B688}</a:tableStyleId>
              </a:tblPr>
              <a:tblGrid>
                <a:gridCol w="1206500"/>
                <a:gridCol w="1206500"/>
                <a:gridCol w="1206500"/>
                <a:gridCol w="1206500"/>
                <a:gridCol w="1206500"/>
                <a:gridCol w="1206500"/>
              </a:tblGrid>
              <a:tr h="539025">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1</a:t>
                      </a:r>
                      <a:endParaRPr b="1"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2</a:t>
                      </a:r>
                      <a:endParaRPr b="1"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3</a:t>
                      </a:r>
                      <a:endParaRPr b="1"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4</a:t>
                      </a:r>
                      <a:endParaRPr b="1"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5</a:t>
                      </a:r>
                      <a:endParaRPr b="1"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6</a:t>
                      </a:r>
                      <a:endParaRPr b="1"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r>
              <a:tr h="1333825">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rgbClr val="262A33"/>
                          </a:solidFill>
                          <a:latin typeface="Lato"/>
                          <a:ea typeface="Lato"/>
                          <a:cs typeface="Lato"/>
                          <a:sym typeface="Lato"/>
                        </a:rPr>
                        <a:t>How the economy works</a:t>
                      </a:r>
                      <a:endParaRPr sz="1400" u="none" cap="none" strike="noStrike">
                        <a:solidFill>
                          <a:srgbClr val="262A33"/>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accent2"/>
                          </a:solidFill>
                          <a:latin typeface="Lato"/>
                          <a:ea typeface="Lato"/>
                          <a:cs typeface="Lato"/>
                          <a:sym typeface="Lato"/>
                        </a:rPr>
                        <a:t>Mortgages</a:t>
                      </a:r>
                      <a:endParaRPr b="1" sz="1400" u="none" cap="none" strike="noStrike">
                        <a:solidFill>
                          <a:schemeClr val="accent2"/>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latin typeface="Lato"/>
                          <a:ea typeface="Lato"/>
                          <a:cs typeface="Lato"/>
                          <a:sym typeface="Lato"/>
                        </a:rPr>
                        <a:t>Credit cards</a:t>
                      </a:r>
                      <a:endParaRPr sz="1400" u="none" cap="none" strike="noStrike">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rgbClr val="262A33"/>
                          </a:solidFill>
                          <a:latin typeface="Lato"/>
                          <a:ea typeface="Lato"/>
                          <a:cs typeface="Lato"/>
                          <a:sym typeface="Lato"/>
                        </a:rPr>
                        <a:t>Pensions </a:t>
                      </a:r>
                      <a:endParaRPr sz="1400" u="none" cap="none" strike="noStrike">
                        <a:solidFill>
                          <a:srgbClr val="262A33"/>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a:ea typeface="Lato"/>
                          <a:cs typeface="Lato"/>
                          <a:sym typeface="Lato"/>
                        </a:rPr>
                        <a:t>ISAs</a:t>
                      </a:r>
                      <a:endParaRPr sz="1400" u="none" cap="none" strike="noStrike">
                        <a:solidFill>
                          <a:schemeClr val="dk1"/>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rgbClr val="262A33"/>
                          </a:solidFill>
                          <a:latin typeface="Lato"/>
                          <a:ea typeface="Lato"/>
                          <a:cs typeface="Lato"/>
                          <a:sym typeface="Lato"/>
                        </a:rPr>
                        <a:t>Decision-</a:t>
                      </a:r>
                      <a:endParaRPr sz="1400" u="none" cap="none" strike="noStrike">
                        <a:solidFill>
                          <a:srgbClr val="262A33"/>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rgbClr val="262A33"/>
                          </a:solidFill>
                          <a:latin typeface="Lato"/>
                          <a:ea typeface="Lato"/>
                          <a:cs typeface="Lato"/>
                          <a:sym typeface="Lato"/>
                        </a:rPr>
                        <a:t>making -</a:t>
                      </a:r>
                      <a:endParaRPr sz="1400" u="none" cap="none" strike="noStrike">
                        <a:solidFill>
                          <a:srgbClr val="262A33"/>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lang="en-GB">
                          <a:solidFill>
                            <a:srgbClr val="262A33"/>
                          </a:solidFill>
                          <a:latin typeface="Lato"/>
                          <a:ea typeface="Lato"/>
                          <a:cs typeface="Lato"/>
                          <a:sym typeface="Lato"/>
                        </a:rPr>
                        <a:t>Financial decisions</a:t>
                      </a:r>
                      <a:endParaRPr sz="1400" u="none" cap="none" strike="noStrike">
                        <a:solidFill>
                          <a:srgbClr val="262A33"/>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1e5d80558e1_0_19"/>
          <p:cNvSpPr txBox="1"/>
          <p:nvPr>
            <p:ph idx="12" type="sldNum"/>
          </p:nvPr>
        </p:nvSpPr>
        <p:spPr>
          <a:xfrm>
            <a:off x="8595309" y="3039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291" name="Google Shape;291;g1e5d80558e1_0_19"/>
          <p:cNvSpPr txBox="1"/>
          <p:nvPr/>
        </p:nvSpPr>
        <p:spPr>
          <a:xfrm>
            <a:off x="95250" y="1156925"/>
            <a:ext cx="86733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latin typeface="Lato"/>
                <a:ea typeface="Lato"/>
                <a:cs typeface="Lato"/>
                <a:sym typeface="Lato"/>
              </a:rPr>
              <a:t>Here are some things Lucy might want to consider:</a:t>
            </a:r>
            <a:endParaRPr b="1" sz="1800">
              <a:latin typeface="Lato"/>
              <a:ea typeface="Lato"/>
              <a:cs typeface="Lato"/>
              <a:sym typeface="Lato"/>
            </a:endParaRPr>
          </a:p>
          <a:p>
            <a:pPr indent="0" lvl="0" marL="457200" rtl="0" algn="l">
              <a:spcBef>
                <a:spcPts val="0"/>
              </a:spcBef>
              <a:spcAft>
                <a:spcPts val="0"/>
              </a:spcAft>
              <a:buNone/>
            </a:pPr>
            <a:r>
              <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GB" sz="1800">
                <a:latin typeface="Lato"/>
                <a:ea typeface="Lato"/>
                <a:cs typeface="Lato"/>
                <a:sym typeface="Lato"/>
              </a:rPr>
              <a:t>Explore personal reasons why home ownership is the preferred option, or not</a:t>
            </a:r>
            <a:endParaRPr sz="1800">
              <a:latin typeface="Lato"/>
              <a:ea typeface="Lato"/>
              <a:cs typeface="Lato"/>
              <a:sym typeface="Lato"/>
            </a:endParaRPr>
          </a:p>
          <a:p>
            <a:pPr indent="0" lvl="0" marL="457200" rtl="0" algn="l">
              <a:spcBef>
                <a:spcPts val="0"/>
              </a:spcBef>
              <a:spcAft>
                <a:spcPts val="0"/>
              </a:spcAft>
              <a:buNone/>
            </a:pPr>
            <a:r>
              <a:t/>
            </a:r>
            <a:endParaRPr sz="1200">
              <a:latin typeface="Lato"/>
              <a:ea typeface="Lato"/>
              <a:cs typeface="Lato"/>
              <a:sym typeface="Lato"/>
            </a:endParaRPr>
          </a:p>
          <a:p>
            <a:pPr indent="-342900" lvl="0" marL="457200" rtl="0" algn="l">
              <a:spcBef>
                <a:spcPts val="0"/>
              </a:spcBef>
              <a:spcAft>
                <a:spcPts val="0"/>
              </a:spcAft>
              <a:buSzPts val="1800"/>
              <a:buFont typeface="Lato"/>
              <a:buChar char="●"/>
            </a:pPr>
            <a:r>
              <a:rPr lang="en-GB" sz="1800">
                <a:latin typeface="Lato"/>
                <a:ea typeface="Lato"/>
                <a:cs typeface="Lato"/>
                <a:sym typeface="Lato"/>
              </a:rPr>
              <a:t>Research cost of living in different locations </a:t>
            </a:r>
            <a:endParaRPr sz="1800">
              <a:latin typeface="Lato"/>
              <a:ea typeface="Lato"/>
              <a:cs typeface="Lato"/>
              <a:sym typeface="Lato"/>
            </a:endParaRPr>
          </a:p>
          <a:p>
            <a:pPr indent="0" lvl="0" marL="457200" rtl="0" algn="l">
              <a:spcBef>
                <a:spcPts val="0"/>
              </a:spcBef>
              <a:spcAft>
                <a:spcPts val="0"/>
              </a:spcAft>
              <a:buNone/>
            </a:pPr>
            <a:r>
              <a:t/>
            </a:r>
            <a:endParaRPr sz="1200">
              <a:latin typeface="Lato"/>
              <a:ea typeface="Lato"/>
              <a:cs typeface="Lato"/>
              <a:sym typeface="Lato"/>
            </a:endParaRPr>
          </a:p>
          <a:p>
            <a:pPr indent="-342900" lvl="0" marL="457200" rtl="0" algn="l">
              <a:spcBef>
                <a:spcPts val="0"/>
              </a:spcBef>
              <a:spcAft>
                <a:spcPts val="0"/>
              </a:spcAft>
              <a:buSzPts val="1800"/>
              <a:buFont typeface="Lato"/>
              <a:buChar char="●"/>
            </a:pPr>
            <a:r>
              <a:rPr lang="en-GB" sz="1800">
                <a:latin typeface="Lato"/>
                <a:ea typeface="Lato"/>
                <a:cs typeface="Lato"/>
                <a:sym typeface="Lato"/>
              </a:rPr>
              <a:t>Consider how career options and earnings match other future goals</a:t>
            </a:r>
            <a:endParaRPr sz="1800">
              <a:latin typeface="Lato"/>
              <a:ea typeface="Lato"/>
              <a:cs typeface="Lato"/>
              <a:sym typeface="Lato"/>
            </a:endParaRPr>
          </a:p>
          <a:p>
            <a:pPr indent="0" lvl="0" marL="457200" rtl="0" algn="l">
              <a:spcBef>
                <a:spcPts val="0"/>
              </a:spcBef>
              <a:spcAft>
                <a:spcPts val="0"/>
              </a:spcAft>
              <a:buNone/>
            </a:pPr>
            <a:r>
              <a:t/>
            </a:r>
            <a:endParaRPr sz="1200">
              <a:latin typeface="Lato"/>
              <a:ea typeface="Lato"/>
              <a:cs typeface="Lato"/>
              <a:sym typeface="Lato"/>
            </a:endParaRPr>
          </a:p>
          <a:p>
            <a:pPr indent="-342900" lvl="0" marL="457200" rtl="0" algn="l">
              <a:spcBef>
                <a:spcPts val="0"/>
              </a:spcBef>
              <a:spcAft>
                <a:spcPts val="0"/>
              </a:spcAft>
              <a:buSzPts val="1800"/>
              <a:buFont typeface="Lato"/>
              <a:buChar char="●"/>
            </a:pPr>
            <a:r>
              <a:rPr lang="en-GB" sz="1800">
                <a:latin typeface="Lato"/>
                <a:ea typeface="Lato"/>
                <a:cs typeface="Lato"/>
                <a:sym typeface="Lato"/>
              </a:rPr>
              <a:t>Assess personal budgets - what proportion is being spent on needs and wants and how much is being saved? How will this change with a mortgage?</a:t>
            </a:r>
            <a:endParaRPr sz="1800">
              <a:latin typeface="Lato"/>
              <a:ea typeface="Lato"/>
              <a:cs typeface="Lato"/>
              <a:sym typeface="Lato"/>
            </a:endParaRPr>
          </a:p>
          <a:p>
            <a:pPr indent="0" lvl="0" marL="457200" rtl="0" algn="l">
              <a:spcBef>
                <a:spcPts val="0"/>
              </a:spcBef>
              <a:spcAft>
                <a:spcPts val="0"/>
              </a:spcAft>
              <a:buNone/>
            </a:pPr>
            <a:r>
              <a:t/>
            </a:r>
            <a:endParaRPr sz="1200">
              <a:latin typeface="Lato"/>
              <a:ea typeface="Lato"/>
              <a:cs typeface="Lato"/>
              <a:sym typeface="Lato"/>
            </a:endParaRPr>
          </a:p>
          <a:p>
            <a:pPr indent="-342900" lvl="0" marL="457200" rtl="0" algn="l">
              <a:spcBef>
                <a:spcPts val="0"/>
              </a:spcBef>
              <a:spcAft>
                <a:spcPts val="0"/>
              </a:spcAft>
              <a:buSzPts val="1800"/>
              <a:buFont typeface="Lato"/>
              <a:buChar char="●"/>
            </a:pPr>
            <a:r>
              <a:rPr lang="en-GB" sz="1800">
                <a:latin typeface="Lato"/>
                <a:ea typeface="Lato"/>
                <a:cs typeface="Lato"/>
                <a:sym typeface="Lato"/>
              </a:rPr>
              <a:t>Build financial habits like regular saving and managing bill payments</a:t>
            </a:r>
            <a:endParaRPr sz="1800">
              <a:latin typeface="Lato"/>
              <a:ea typeface="Lato"/>
              <a:cs typeface="Lato"/>
              <a:sym typeface="Lato"/>
            </a:endParaRPr>
          </a:p>
          <a:p>
            <a:pPr indent="0" lvl="0" marL="457200" rtl="0" algn="l">
              <a:spcBef>
                <a:spcPts val="0"/>
              </a:spcBef>
              <a:spcAft>
                <a:spcPts val="0"/>
              </a:spcAft>
              <a:buNone/>
            </a:pPr>
            <a:r>
              <a:t/>
            </a:r>
            <a:endParaRPr sz="1800">
              <a:latin typeface="Lato"/>
              <a:ea typeface="Lato"/>
              <a:cs typeface="Lato"/>
              <a:sym typeface="Lato"/>
            </a:endParaRPr>
          </a:p>
        </p:txBody>
      </p:sp>
      <p:sp>
        <p:nvSpPr>
          <p:cNvPr id="292" name="Google Shape;292;g1e5d80558e1_0_19"/>
          <p:cNvSpPr txBox="1"/>
          <p:nvPr/>
        </p:nvSpPr>
        <p:spPr>
          <a:xfrm>
            <a:off x="95250" y="185150"/>
            <a:ext cx="80790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900">
                <a:solidFill>
                  <a:schemeClr val="accent2"/>
                </a:solidFill>
                <a:latin typeface="Lato"/>
                <a:ea typeface="Lato"/>
                <a:cs typeface="Lato"/>
                <a:sym typeface="Lato"/>
              </a:rPr>
              <a:t>Preparing for your financial future</a:t>
            </a:r>
            <a:endParaRPr b="1" sz="2900">
              <a:solidFill>
                <a:schemeClr val="accent2"/>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2756ef67762_1_51"/>
          <p:cNvSpPr txBox="1"/>
          <p:nvPr/>
        </p:nvSpPr>
        <p:spPr>
          <a:xfrm>
            <a:off x="488175" y="30482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298" name="Google Shape;298;g2756ef67762_1_51"/>
          <p:cNvSpPr txBox="1"/>
          <p:nvPr/>
        </p:nvSpPr>
        <p:spPr>
          <a:xfrm>
            <a:off x="441408" y="1207355"/>
            <a:ext cx="63657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g2756ef67762_1_51"/>
          <p:cNvSpPr txBox="1"/>
          <p:nvPr/>
        </p:nvSpPr>
        <p:spPr>
          <a:xfrm>
            <a:off x="360375" y="857675"/>
            <a:ext cx="6789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300" name="Google Shape;300;g2756ef67762_1_51"/>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301" name="Google Shape;301;g2756ef67762_1_51"/>
          <p:cNvSpPr txBox="1"/>
          <p:nvPr/>
        </p:nvSpPr>
        <p:spPr>
          <a:xfrm>
            <a:off x="324575" y="1350275"/>
            <a:ext cx="8185500" cy="2334900"/>
          </a:xfrm>
          <a:prstGeom prst="rect">
            <a:avLst/>
          </a:prstGeom>
          <a:noFill/>
          <a:ln>
            <a:noFill/>
          </a:ln>
        </p:spPr>
        <p:txBody>
          <a:bodyPr anchorCtr="0" anchor="t" bIns="91425" lIns="91425" spcFirstLastPara="1" rIns="91425" wrap="square" tIns="91425">
            <a:spAutoFit/>
          </a:bodyPr>
          <a:lstStyle/>
          <a:p>
            <a:pPr indent="-368300" lvl="0" marL="45720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Describe what a mortgage is</a:t>
            </a:r>
            <a:endParaRPr sz="2200">
              <a:solidFill>
                <a:srgbClr val="00FF00"/>
              </a:solidFill>
              <a:latin typeface="Lato Light"/>
              <a:ea typeface="Lato Light"/>
              <a:cs typeface="Lato Light"/>
              <a:sym typeface="Lato Light"/>
            </a:endParaRPr>
          </a:p>
          <a:p>
            <a:pPr indent="0" lvl="0" marL="914400" rtl="0" algn="l">
              <a:lnSpc>
                <a:spcPct val="107000"/>
              </a:lnSpc>
              <a:spcBef>
                <a:spcPts val="0"/>
              </a:spcBef>
              <a:spcAft>
                <a:spcPts val="0"/>
              </a:spcAft>
              <a:buNone/>
            </a:pPr>
            <a:r>
              <a:t/>
            </a:r>
            <a:endParaRPr sz="2200">
              <a:solidFill>
                <a:schemeClr val="lt1"/>
              </a:solidFill>
              <a:latin typeface="Lato Light"/>
              <a:ea typeface="Lato Light"/>
              <a:cs typeface="Lato Light"/>
              <a:sym typeface="Lato Light"/>
            </a:endParaRPr>
          </a:p>
          <a:p>
            <a:pPr indent="-368300" lvl="0" marL="45720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Analyse the mortgage application process</a:t>
            </a:r>
            <a:endParaRPr b="1" sz="2200">
              <a:solidFill>
                <a:srgbClr val="00FF00"/>
              </a:solidFill>
              <a:latin typeface="Lato"/>
              <a:ea typeface="Lato"/>
              <a:cs typeface="Lato"/>
              <a:sym typeface="Lato"/>
            </a:endParaRPr>
          </a:p>
          <a:p>
            <a:pPr indent="0" lvl="0" marL="914400" rtl="0" algn="l">
              <a:lnSpc>
                <a:spcPct val="107000"/>
              </a:lnSpc>
              <a:spcBef>
                <a:spcPts val="0"/>
              </a:spcBef>
              <a:spcAft>
                <a:spcPts val="0"/>
              </a:spcAft>
              <a:buNone/>
            </a:pPr>
            <a:r>
              <a:t/>
            </a:r>
            <a:endParaRPr b="1" sz="2200">
              <a:solidFill>
                <a:srgbClr val="00FF00"/>
              </a:solidFill>
              <a:latin typeface="Lato"/>
              <a:ea typeface="Lato"/>
              <a:cs typeface="Lato"/>
              <a:sym typeface="Lato"/>
            </a:endParaRPr>
          </a:p>
          <a:p>
            <a:pPr indent="-368300" lvl="0" marL="45720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Suggest positive financial behaviours to prepare for the mortgage application process</a:t>
            </a:r>
            <a:endParaRPr b="1" sz="2200">
              <a:solidFill>
                <a:srgbClr val="00FF00"/>
              </a:solidFill>
              <a:latin typeface="Lato"/>
              <a:ea typeface="Lato"/>
              <a:cs typeface="Lato"/>
              <a:sym typeface="Lato"/>
            </a:endParaRPr>
          </a:p>
        </p:txBody>
      </p:sp>
      <p:sp>
        <p:nvSpPr>
          <p:cNvPr id="302" name="Google Shape;302;g2756ef67762_1_51"/>
          <p:cNvSpPr txBox="1"/>
          <p:nvPr/>
        </p:nvSpPr>
        <p:spPr>
          <a:xfrm>
            <a:off x="8693250" y="350125"/>
            <a:ext cx="548700" cy="1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ato"/>
                <a:ea typeface="Lato"/>
                <a:cs typeface="Lato"/>
                <a:sym typeface="Lato"/>
              </a:rPr>
              <a:t>14</a:t>
            </a:r>
            <a:endParaRPr b="1">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2198af312f8_0_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308" name="Google Shape;308;g2198af312f8_0_7"/>
          <p:cNvSpPr txBox="1"/>
          <p:nvPr/>
        </p:nvSpPr>
        <p:spPr>
          <a:xfrm>
            <a:off x="0" y="98506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Any questions?</a:t>
            </a:r>
            <a:endParaRPr b="1" i="0" sz="5600" u="none" cap="none" strike="noStrike">
              <a:solidFill>
                <a:schemeClr val="accent2"/>
              </a:solidFill>
              <a:latin typeface="Lato Black"/>
              <a:ea typeface="Lato Black"/>
              <a:cs typeface="Lato Black"/>
              <a:sym typeface="Lato Black"/>
            </a:endParaRPr>
          </a:p>
        </p:txBody>
      </p:sp>
      <p:sp>
        <p:nvSpPr>
          <p:cNvPr id="309" name="Google Shape;309;g2198af312f8_0_7"/>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GB" sz="9600" u="none" cap="none" strike="noStrike">
                <a:solidFill>
                  <a:srgbClr val="000000"/>
                </a:solidFill>
                <a:latin typeface="Lato Black"/>
                <a:ea typeface="Lato Black"/>
                <a:cs typeface="Lato Black"/>
                <a:sym typeface="Lato Black"/>
              </a:rPr>
              <a:t>?</a:t>
            </a:r>
            <a:endParaRPr b="0" i="0" sz="9600" u="none" cap="none" strike="noStrike">
              <a:solidFill>
                <a:srgbClr val="000000"/>
              </a:solidFill>
              <a:latin typeface="Lato Black"/>
              <a:ea typeface="Lato Black"/>
              <a:cs typeface="Lato Black"/>
              <a:sym typeface="Lato Black"/>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26110aa2861_0_73"/>
          <p:cNvSpPr/>
          <p:nvPr/>
        </p:nvSpPr>
        <p:spPr>
          <a:xfrm>
            <a:off x="6177819" y="1184061"/>
            <a:ext cx="2846400" cy="19956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g26110aa2861_0_73"/>
          <p:cNvSpPr txBox="1"/>
          <p:nvPr/>
        </p:nvSpPr>
        <p:spPr>
          <a:xfrm>
            <a:off x="152000" y="588975"/>
            <a:ext cx="8489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lang="en-GB" sz="1800">
                <a:solidFill>
                  <a:schemeClr val="lt1"/>
                </a:solidFill>
                <a:latin typeface="Lato"/>
                <a:ea typeface="Lato"/>
                <a:cs typeface="Lato"/>
                <a:sym typeface="Lato"/>
              </a:rPr>
              <a:t>Organisations providing information on mortgages </a:t>
            </a:r>
            <a:endParaRPr b="0" i="0" sz="1400" u="none" cap="none" strike="noStrike">
              <a:solidFill>
                <a:schemeClr val="lt1"/>
              </a:solidFill>
              <a:latin typeface="Arial"/>
              <a:ea typeface="Arial"/>
              <a:cs typeface="Arial"/>
              <a:sym typeface="Arial"/>
            </a:endParaRPr>
          </a:p>
        </p:txBody>
      </p:sp>
      <p:grpSp>
        <p:nvGrpSpPr>
          <p:cNvPr id="316" name="Google Shape;316;g26110aa2861_0_73"/>
          <p:cNvGrpSpPr/>
          <p:nvPr/>
        </p:nvGrpSpPr>
        <p:grpSpPr>
          <a:xfrm>
            <a:off x="151999" y="1183981"/>
            <a:ext cx="2950450" cy="1995658"/>
            <a:chOff x="463400" y="1321175"/>
            <a:chExt cx="3021145" cy="2094300"/>
          </a:xfrm>
        </p:grpSpPr>
        <p:sp>
          <p:nvSpPr>
            <p:cNvPr id="317" name="Google Shape;317;g26110aa2861_0_73"/>
            <p:cNvSpPr/>
            <p:nvPr/>
          </p:nvSpPr>
          <p:spPr>
            <a:xfrm>
              <a:off x="463400" y="1321175"/>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g26110aa2861_0_73"/>
            <p:cNvSpPr txBox="1"/>
            <p:nvPr/>
          </p:nvSpPr>
          <p:spPr>
            <a:xfrm>
              <a:off x="1682145" y="1330220"/>
              <a:ext cx="1802400" cy="9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chemeClr val="lt1"/>
                  </a:solidFill>
                  <a:latin typeface="Lato"/>
                  <a:ea typeface="Lato"/>
                  <a:cs typeface="Lato"/>
                  <a:sym typeface="Lato"/>
                </a:rPr>
                <a:t>Martin Lewis’ MoneySavingExpert site has a section devoted to mortgages. </a:t>
              </a:r>
              <a:endParaRPr sz="1200">
                <a:solidFill>
                  <a:schemeClr val="lt1"/>
                </a:solidFill>
                <a:latin typeface="Lato"/>
                <a:ea typeface="Lato"/>
                <a:cs typeface="Lato"/>
                <a:sym typeface="Lato"/>
              </a:endParaRPr>
            </a:p>
          </p:txBody>
        </p:sp>
      </p:grpSp>
      <p:sp>
        <p:nvSpPr>
          <p:cNvPr id="319" name="Google Shape;319;g26110aa2861_0_73"/>
          <p:cNvSpPr txBox="1"/>
          <p:nvPr/>
        </p:nvSpPr>
        <p:spPr>
          <a:xfrm>
            <a:off x="198525" y="3312950"/>
            <a:ext cx="8778900" cy="7389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Lato"/>
                <a:ea typeface="Lato"/>
                <a:cs typeface="Lato"/>
                <a:sym typeface="Lato"/>
              </a:rPr>
              <a:t>At school, you can speak with an adult you trust. </a:t>
            </a:r>
            <a:endParaRPr b="1" i="0" sz="1800" u="none" cap="none" strike="noStrike">
              <a:solidFill>
                <a:schemeClr val="accen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Lato"/>
                <a:ea typeface="Lato"/>
                <a:cs typeface="Lato"/>
                <a:sym typeface="Lato"/>
              </a:rPr>
              <a:t>This could be your form tutor, head of year or the school’s safeguarding officer.</a:t>
            </a:r>
            <a:endParaRPr b="1" i="0" sz="1800" u="none" cap="none" strike="noStrike">
              <a:solidFill>
                <a:schemeClr val="accent2"/>
              </a:solidFill>
              <a:latin typeface="Lato"/>
              <a:ea typeface="Lato"/>
              <a:cs typeface="Lato"/>
              <a:sym typeface="Lato"/>
            </a:endParaRPr>
          </a:p>
        </p:txBody>
      </p:sp>
      <p:sp>
        <p:nvSpPr>
          <p:cNvPr id="320" name="Google Shape;320;g26110aa2861_0_73"/>
          <p:cNvSpPr txBox="1"/>
          <p:nvPr>
            <p:ph idx="4294967295" type="sldNum"/>
          </p:nvPr>
        </p:nvSpPr>
        <p:spPr>
          <a:xfrm>
            <a:off x="8595309" y="303951"/>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b="1" lang="en-GB" sz="1400">
                <a:latin typeface="Lato"/>
                <a:ea typeface="Lato"/>
                <a:cs typeface="Lato"/>
                <a:sym typeface="Lato"/>
              </a:rPr>
              <a:t>‹#›</a:t>
            </a:fld>
            <a:endParaRPr b="1" sz="1400">
              <a:latin typeface="Lato"/>
              <a:ea typeface="Lato"/>
              <a:cs typeface="Lato"/>
              <a:sym typeface="Lato"/>
            </a:endParaRPr>
          </a:p>
        </p:txBody>
      </p:sp>
      <p:grpSp>
        <p:nvGrpSpPr>
          <p:cNvPr id="321" name="Google Shape;321;g26110aa2861_0_73"/>
          <p:cNvGrpSpPr/>
          <p:nvPr/>
        </p:nvGrpSpPr>
        <p:grpSpPr>
          <a:xfrm>
            <a:off x="3164819" y="1184021"/>
            <a:ext cx="2846301" cy="1995658"/>
            <a:chOff x="3237025" y="1184050"/>
            <a:chExt cx="2914500" cy="2094300"/>
          </a:xfrm>
        </p:grpSpPr>
        <p:sp>
          <p:nvSpPr>
            <p:cNvPr id="322" name="Google Shape;322;g26110aa2861_0_73"/>
            <p:cNvSpPr/>
            <p:nvPr/>
          </p:nvSpPr>
          <p:spPr>
            <a:xfrm>
              <a:off x="3237025" y="1184050"/>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g26110aa2861_0_73"/>
            <p:cNvSpPr txBox="1"/>
            <p:nvPr/>
          </p:nvSpPr>
          <p:spPr>
            <a:xfrm>
              <a:off x="4526122" y="1304948"/>
              <a:ext cx="1625400" cy="135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chemeClr val="lt1"/>
                  </a:solidFill>
                  <a:latin typeface="Lato"/>
                  <a:ea typeface="Lato"/>
                  <a:cs typeface="Lato"/>
                  <a:sym typeface="Lato"/>
                </a:rPr>
                <a:t>Money Helper’s ‘Homes’ sections provides advice on a range of areas around buying a home.</a:t>
              </a:r>
              <a:endParaRPr b="0" i="0" sz="1200" u="none" cap="none" strike="noStrike">
                <a:solidFill>
                  <a:schemeClr val="lt1"/>
                </a:solidFill>
                <a:latin typeface="Lato"/>
                <a:ea typeface="Lato"/>
                <a:cs typeface="Lato"/>
                <a:sym typeface="Lato"/>
              </a:endParaRPr>
            </a:p>
          </p:txBody>
        </p:sp>
      </p:grpSp>
      <p:sp>
        <p:nvSpPr>
          <p:cNvPr id="324" name="Google Shape;324;g26110aa2861_0_73"/>
          <p:cNvSpPr txBox="1"/>
          <p:nvPr/>
        </p:nvSpPr>
        <p:spPr>
          <a:xfrm>
            <a:off x="6174623" y="1864488"/>
            <a:ext cx="2726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chemeClr val="lt1"/>
                </a:solidFill>
                <a:latin typeface="Lato"/>
                <a:ea typeface="Lato"/>
                <a:cs typeface="Lato"/>
                <a:sym typeface="Lato"/>
              </a:rPr>
              <a:t>Which offers advice on how mortgages work, provide tools to compare products, and plan mortgage solutions to fit your needs.</a:t>
            </a:r>
            <a:endParaRPr i="0" sz="1200" u="none" cap="none" strike="noStrike">
              <a:solidFill>
                <a:schemeClr val="lt1"/>
              </a:solidFill>
              <a:latin typeface="Lato"/>
              <a:ea typeface="Lato"/>
              <a:cs typeface="Lato"/>
              <a:sym typeface="Lato"/>
            </a:endParaRPr>
          </a:p>
        </p:txBody>
      </p:sp>
      <p:pic>
        <p:nvPicPr>
          <p:cNvPr id="325" name="Google Shape;325;g26110aa2861_0_73"/>
          <p:cNvPicPr preferRelativeResize="0"/>
          <p:nvPr/>
        </p:nvPicPr>
        <p:blipFill rotWithShape="1">
          <a:blip r:embed="rId3">
            <a:alphaModFix/>
          </a:blip>
          <a:srcRect b="16968" l="0" r="0" t="15908"/>
          <a:stretch/>
        </p:blipFill>
        <p:spPr>
          <a:xfrm>
            <a:off x="239725" y="1299225"/>
            <a:ext cx="1100798" cy="738900"/>
          </a:xfrm>
          <a:prstGeom prst="rect">
            <a:avLst/>
          </a:prstGeom>
          <a:noFill/>
          <a:ln>
            <a:noFill/>
          </a:ln>
        </p:spPr>
      </p:pic>
      <p:sp>
        <p:nvSpPr>
          <p:cNvPr id="326" name="Google Shape;326;g26110aa2861_0_73"/>
          <p:cNvSpPr txBox="1"/>
          <p:nvPr/>
        </p:nvSpPr>
        <p:spPr>
          <a:xfrm>
            <a:off x="198525" y="2033850"/>
            <a:ext cx="2846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chemeClr val="lt1"/>
                </a:solidFill>
                <a:latin typeface="Lato"/>
                <a:ea typeface="Lato"/>
                <a:cs typeface="Lato"/>
                <a:sym typeface="Lato"/>
              </a:rPr>
              <a:t>A lot of it looks directly at mortgage products, but there is a great deal of information about mortgages more broadly. </a:t>
            </a:r>
            <a:endParaRPr sz="1200">
              <a:solidFill>
                <a:schemeClr val="lt1"/>
              </a:solidFill>
              <a:latin typeface="Lato"/>
              <a:ea typeface="Lato"/>
              <a:cs typeface="Lato"/>
              <a:sym typeface="Lato"/>
            </a:endParaRPr>
          </a:p>
        </p:txBody>
      </p:sp>
      <p:pic>
        <p:nvPicPr>
          <p:cNvPr id="327" name="Google Shape;327;g26110aa2861_0_73"/>
          <p:cNvPicPr preferRelativeResize="0"/>
          <p:nvPr/>
        </p:nvPicPr>
        <p:blipFill>
          <a:blip r:embed="rId4">
            <a:alphaModFix/>
          </a:blip>
          <a:stretch>
            <a:fillRect/>
          </a:stretch>
        </p:blipFill>
        <p:spPr>
          <a:xfrm>
            <a:off x="3245275" y="1361163"/>
            <a:ext cx="1100799" cy="738900"/>
          </a:xfrm>
          <a:prstGeom prst="rect">
            <a:avLst/>
          </a:prstGeom>
          <a:noFill/>
          <a:ln>
            <a:noFill/>
          </a:ln>
        </p:spPr>
      </p:pic>
      <p:pic>
        <p:nvPicPr>
          <p:cNvPr id="328" name="Google Shape;328;g26110aa2861_0_73"/>
          <p:cNvPicPr preferRelativeResize="0"/>
          <p:nvPr/>
        </p:nvPicPr>
        <p:blipFill>
          <a:blip r:embed="rId5">
            <a:alphaModFix/>
          </a:blip>
          <a:stretch>
            <a:fillRect/>
          </a:stretch>
        </p:blipFill>
        <p:spPr>
          <a:xfrm>
            <a:off x="6250813" y="1361182"/>
            <a:ext cx="2020875" cy="43334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g1466ef7c987_0_0"/>
          <p:cNvSpPr txBox="1"/>
          <p:nvPr/>
        </p:nvSpPr>
        <p:spPr>
          <a:xfrm>
            <a:off x="348200" y="320475"/>
            <a:ext cx="80310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Having a respectful learning environment</a:t>
            </a:r>
            <a:endParaRPr b="1" i="0" sz="2900" u="none" cap="none" strike="noStrike">
              <a:solidFill>
                <a:srgbClr val="FF8022"/>
              </a:solidFill>
              <a:latin typeface="Lato"/>
              <a:ea typeface="Lato"/>
              <a:cs typeface="Lato"/>
              <a:sym typeface="Lato"/>
            </a:endParaRPr>
          </a:p>
        </p:txBody>
      </p:sp>
      <p:sp>
        <p:nvSpPr>
          <p:cNvPr id="103" name="Google Shape;103;g1466ef7c987_0_0"/>
          <p:cNvSpPr txBox="1"/>
          <p:nvPr/>
        </p:nvSpPr>
        <p:spPr>
          <a:xfrm>
            <a:off x="171700" y="1101675"/>
            <a:ext cx="8690400" cy="1908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listen to each other respectfully</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avoid making judgements or assumptions about others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comment on what has been said, not the person who has said it</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won’t put anyone on the spot and we have the right to pass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not share personal stories or ask personal questions</a:t>
            </a:r>
            <a:endParaRPr b="1" i="0" sz="1600" u="none" cap="none" strike="noStrike">
              <a:solidFill>
                <a:schemeClr val="accent2"/>
              </a:solidFill>
              <a:latin typeface="Lato"/>
              <a:ea typeface="Lato"/>
              <a:cs typeface="Lato"/>
              <a:sym typeface="Lato"/>
            </a:endParaRPr>
          </a:p>
        </p:txBody>
      </p:sp>
      <p:sp>
        <p:nvSpPr>
          <p:cNvPr id="104" name="Google Shape;104;g1466ef7c987_0_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105" name="Google Shape;105;g1466ef7c987_0_0"/>
          <p:cNvSpPr txBox="1"/>
          <p:nvPr/>
        </p:nvSpPr>
        <p:spPr>
          <a:xfrm>
            <a:off x="418625" y="3452475"/>
            <a:ext cx="8242200" cy="677100"/>
          </a:xfrm>
          <a:prstGeom prst="rect">
            <a:avLst/>
          </a:prstGeom>
          <a:noFill/>
          <a:ln cap="flat" cmpd="sng" w="28575">
            <a:solidFill>
              <a:srgbClr val="FF802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Lato"/>
                <a:ea typeface="Lato"/>
                <a:cs typeface="Lato"/>
                <a:sym typeface="Lato"/>
              </a:rPr>
              <a:t>If there is a question that you do not wish to ask aloud, you can write it on a </a:t>
            </a:r>
            <a:r>
              <a:rPr b="1" lang="en-GB" sz="1600">
                <a:solidFill>
                  <a:srgbClr val="FFFFFF"/>
                </a:solidFill>
                <a:latin typeface="Lato"/>
                <a:ea typeface="Lato"/>
                <a:cs typeface="Lato"/>
                <a:sym typeface="Lato"/>
              </a:rPr>
              <a:t>P</a:t>
            </a:r>
            <a:r>
              <a:rPr b="1" i="0" lang="en-GB" sz="1600" u="none" cap="none" strike="noStrike">
                <a:solidFill>
                  <a:srgbClr val="FFFFFF"/>
                </a:solidFill>
                <a:latin typeface="Lato"/>
                <a:ea typeface="Lato"/>
                <a:cs typeface="Lato"/>
                <a:sym typeface="Lato"/>
              </a:rPr>
              <a:t>ost-it </a:t>
            </a:r>
            <a:r>
              <a:rPr b="1" lang="en-GB" sz="1600">
                <a:solidFill>
                  <a:srgbClr val="FFFFFF"/>
                </a:solidFill>
                <a:latin typeface="Lato"/>
                <a:ea typeface="Lato"/>
                <a:cs typeface="Lato"/>
                <a:sym typeface="Lato"/>
              </a:rPr>
              <a:t>N</a:t>
            </a:r>
            <a:r>
              <a:rPr b="1" i="0" lang="en-GB" sz="1600" u="none" cap="none" strike="noStrike">
                <a:solidFill>
                  <a:srgbClr val="FFFFFF"/>
                </a:solidFill>
                <a:latin typeface="Lato"/>
                <a:ea typeface="Lato"/>
                <a:cs typeface="Lato"/>
                <a:sym typeface="Lato"/>
              </a:rPr>
              <a:t>ote which will be collected throughout the session and answered at the end</a:t>
            </a:r>
            <a:endParaRPr b="1" i="0" sz="1600" u="none" cap="none" strike="noStrike">
              <a:solidFill>
                <a:srgbClr val="FFFFFF"/>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26110aa2861_0_3"/>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111" name="Google Shape;111;g26110aa2861_0_3"/>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g26110aa2861_0_3"/>
          <p:cNvSpPr txBox="1"/>
          <p:nvPr/>
        </p:nvSpPr>
        <p:spPr>
          <a:xfrm>
            <a:off x="0" y="1491150"/>
            <a:ext cx="91440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400" u="none" cap="none" strike="noStrike">
                <a:solidFill>
                  <a:schemeClr val="lt1"/>
                </a:solidFill>
                <a:latin typeface="Lato"/>
                <a:ea typeface="Lato"/>
                <a:cs typeface="Lato"/>
                <a:sym typeface="Lato"/>
              </a:rPr>
              <a:t>Session </a:t>
            </a:r>
            <a:r>
              <a:rPr lang="en-GB" sz="2400">
                <a:solidFill>
                  <a:schemeClr val="lt1"/>
                </a:solidFill>
                <a:latin typeface="Lato"/>
                <a:ea typeface="Lato"/>
                <a:cs typeface="Lato"/>
                <a:sym typeface="Lato"/>
              </a:rPr>
              <a:t>2</a:t>
            </a:r>
            <a:r>
              <a:rPr b="0" i="0" lang="en-GB" sz="2400" u="none" cap="none" strike="noStrike">
                <a:solidFill>
                  <a:schemeClr val="lt1"/>
                </a:solidFill>
                <a:latin typeface="Lato"/>
                <a:ea typeface="Lato"/>
                <a:cs typeface="Lato"/>
                <a:sym typeface="Lato"/>
              </a:rPr>
              <a:t>:</a:t>
            </a:r>
            <a:endParaRPr b="0" i="0" sz="2400" u="none" cap="none" strike="noStrike">
              <a:solidFill>
                <a:schemeClr val="lt1"/>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lang="en-GB" sz="5600">
                <a:solidFill>
                  <a:schemeClr val="lt1"/>
                </a:solidFill>
                <a:latin typeface="Lato Black"/>
                <a:ea typeface="Lato Black"/>
                <a:cs typeface="Lato Black"/>
                <a:sym typeface="Lato Black"/>
              </a:rPr>
              <a:t>Mortgages</a:t>
            </a:r>
            <a:endParaRPr b="1" i="0" sz="5600" u="none" cap="none" strike="noStrike">
              <a:solidFill>
                <a:schemeClr val="accent2"/>
              </a:solidFill>
              <a:latin typeface="Lato Black"/>
              <a:ea typeface="Lato Black"/>
              <a:cs typeface="Lato Black"/>
              <a:sym typeface="Lato Black"/>
            </a:endParaRPr>
          </a:p>
        </p:txBody>
      </p:sp>
      <p:sp>
        <p:nvSpPr>
          <p:cNvPr id="113" name="Google Shape;113;g26110aa2861_0_3"/>
          <p:cNvSpPr txBox="1"/>
          <p:nvPr/>
        </p:nvSpPr>
        <p:spPr>
          <a:xfrm>
            <a:off x="8368325" y="374300"/>
            <a:ext cx="672300" cy="270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GB">
                <a:latin typeface="Lato"/>
                <a:ea typeface="Lato"/>
                <a:cs typeface="Lato"/>
                <a:sym typeface="Lato"/>
              </a:rPr>
              <a:t>4</a:t>
            </a:r>
            <a:endParaRPr b="1">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g255b7efee98_0_0"/>
          <p:cNvSpPr txBox="1"/>
          <p:nvPr/>
        </p:nvSpPr>
        <p:spPr>
          <a:xfrm>
            <a:off x="488175" y="30482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119" name="Google Shape;119;g255b7efee98_0_0"/>
          <p:cNvSpPr txBox="1"/>
          <p:nvPr/>
        </p:nvSpPr>
        <p:spPr>
          <a:xfrm>
            <a:off x="441408" y="1207355"/>
            <a:ext cx="63657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g255b7efee98_0_0"/>
          <p:cNvSpPr txBox="1"/>
          <p:nvPr/>
        </p:nvSpPr>
        <p:spPr>
          <a:xfrm>
            <a:off x="360375" y="857675"/>
            <a:ext cx="6789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121" name="Google Shape;121;g255b7efee98_0_0"/>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122" name="Google Shape;122;g255b7efee98_0_0"/>
          <p:cNvSpPr txBox="1"/>
          <p:nvPr/>
        </p:nvSpPr>
        <p:spPr>
          <a:xfrm>
            <a:off x="324575" y="1350275"/>
            <a:ext cx="8185500" cy="2334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FF8022"/>
              </a:buClr>
              <a:buSzPts val="2200"/>
              <a:buFont typeface="Lato"/>
              <a:buChar char="●"/>
            </a:pPr>
            <a:r>
              <a:rPr b="1" lang="en-GB" sz="2200">
                <a:solidFill>
                  <a:schemeClr val="lt1"/>
                </a:solidFill>
                <a:latin typeface="Lato"/>
                <a:ea typeface="Lato"/>
                <a:cs typeface="Lato"/>
                <a:sym typeface="Lato"/>
              </a:rPr>
              <a:t>Describe what a mortgage is</a:t>
            </a:r>
            <a:endParaRPr b="0" i="0" sz="2200" u="none" cap="none" strike="noStrike">
              <a:solidFill>
                <a:schemeClr val="lt1"/>
              </a:solidFill>
              <a:latin typeface="Lato Light"/>
              <a:ea typeface="Lato Light"/>
              <a:cs typeface="Lato Light"/>
              <a:sym typeface="Lato Light"/>
            </a:endParaRPr>
          </a:p>
          <a:p>
            <a:pPr indent="0" lvl="0" marL="914400" marR="0" rtl="0" algn="l">
              <a:lnSpc>
                <a:spcPct val="107000"/>
              </a:lnSpc>
              <a:spcBef>
                <a:spcPts val="0"/>
              </a:spcBef>
              <a:spcAft>
                <a:spcPts val="0"/>
              </a:spcAft>
              <a:buNone/>
            </a:pPr>
            <a:r>
              <a:t/>
            </a:r>
            <a:endParaRPr b="0" i="0" sz="2200" u="none" cap="none" strike="noStrike">
              <a:solidFill>
                <a:schemeClr val="lt1"/>
              </a:solidFill>
              <a:latin typeface="Lato Light"/>
              <a:ea typeface="Lato Light"/>
              <a:cs typeface="Lato Light"/>
              <a:sym typeface="Lato Light"/>
            </a:endParaRPr>
          </a:p>
          <a:p>
            <a:pPr indent="-368300" lvl="0" marL="457200" marR="0" rtl="0" algn="l">
              <a:lnSpc>
                <a:spcPct val="107000"/>
              </a:lnSpc>
              <a:spcBef>
                <a:spcPts val="0"/>
              </a:spcBef>
              <a:spcAft>
                <a:spcPts val="0"/>
              </a:spcAft>
              <a:buClr>
                <a:srgbClr val="FF8022"/>
              </a:buClr>
              <a:buSzPts val="2200"/>
              <a:buFont typeface="Lato"/>
              <a:buChar char="●"/>
            </a:pPr>
            <a:r>
              <a:rPr b="1" lang="en-GB" sz="2200">
                <a:solidFill>
                  <a:schemeClr val="lt1"/>
                </a:solidFill>
                <a:latin typeface="Lato"/>
                <a:ea typeface="Lato"/>
                <a:cs typeface="Lato"/>
                <a:sym typeface="Lato"/>
              </a:rPr>
              <a:t>Analyse  the mortgage application process</a:t>
            </a:r>
            <a:endParaRPr b="1"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None/>
            </a:pPr>
            <a:r>
              <a:t/>
            </a:r>
            <a:endParaRPr b="1" i="0" sz="2200" u="none" cap="none" strike="noStrike">
              <a:solidFill>
                <a:schemeClr val="lt1"/>
              </a:solidFill>
              <a:latin typeface="Lato"/>
              <a:ea typeface="Lato"/>
              <a:cs typeface="Lato"/>
              <a:sym typeface="Lato"/>
            </a:endParaRPr>
          </a:p>
          <a:p>
            <a:pPr indent="-368300" lvl="0" marL="457200" rtl="0" algn="l">
              <a:lnSpc>
                <a:spcPct val="107000"/>
              </a:lnSpc>
              <a:spcBef>
                <a:spcPts val="0"/>
              </a:spcBef>
              <a:spcAft>
                <a:spcPts val="0"/>
              </a:spcAft>
              <a:buClr>
                <a:srgbClr val="FF8022"/>
              </a:buClr>
              <a:buSzPts val="2200"/>
              <a:buFont typeface="Lato"/>
              <a:buChar char="●"/>
            </a:pPr>
            <a:r>
              <a:rPr b="1" lang="en-GB" sz="2200">
                <a:solidFill>
                  <a:schemeClr val="lt1"/>
                </a:solidFill>
                <a:latin typeface="Lato"/>
                <a:ea typeface="Lato"/>
                <a:cs typeface="Lato"/>
                <a:sym typeface="Lato"/>
              </a:rPr>
              <a:t>Suggest positive financial behaviours to prepare for the mortgage application process</a:t>
            </a:r>
            <a:endParaRPr b="1" i="0" sz="2200" u="none" cap="none" strike="noStrike">
              <a:solidFill>
                <a:schemeClr val="lt1"/>
              </a:solidFill>
              <a:latin typeface="Lato"/>
              <a:ea typeface="Lato"/>
              <a:cs typeface="Lato"/>
              <a:sym typeface="Lato"/>
            </a:endParaRPr>
          </a:p>
        </p:txBody>
      </p:sp>
      <p:sp>
        <p:nvSpPr>
          <p:cNvPr id="123" name="Google Shape;123;g255b7efee98_0_0"/>
          <p:cNvSpPr txBox="1"/>
          <p:nvPr/>
        </p:nvSpPr>
        <p:spPr>
          <a:xfrm>
            <a:off x="8368325" y="362200"/>
            <a:ext cx="640500" cy="30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GB">
                <a:latin typeface="Lato"/>
                <a:ea typeface="Lato"/>
                <a:cs typeface="Lato"/>
                <a:sym typeface="Lato"/>
              </a:rPr>
              <a:t>5</a:t>
            </a:r>
            <a:endParaRPr b="1">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2447029be05_0_22"/>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6</a:t>
            </a:r>
            <a:endParaRPr>
              <a:latin typeface="Lato"/>
              <a:ea typeface="Lato"/>
              <a:cs typeface="Lato"/>
              <a:sym typeface="Lato"/>
            </a:endParaRPr>
          </a:p>
        </p:txBody>
      </p:sp>
      <p:sp>
        <p:nvSpPr>
          <p:cNvPr id="129" name="Google Shape;129;g2447029be05_0_22"/>
          <p:cNvSpPr txBox="1"/>
          <p:nvPr/>
        </p:nvSpPr>
        <p:spPr>
          <a:xfrm>
            <a:off x="360375" y="303938"/>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900">
                <a:solidFill>
                  <a:srgbClr val="FF8022"/>
                </a:solidFill>
                <a:latin typeface="Lato"/>
                <a:ea typeface="Lato"/>
                <a:cs typeface="Lato"/>
                <a:sym typeface="Lato"/>
              </a:rPr>
              <a:t>Starter | UK housing market </a:t>
            </a:r>
            <a:endParaRPr b="1" i="0" sz="2900" u="none" cap="none" strike="noStrike">
              <a:solidFill>
                <a:srgbClr val="FF8022"/>
              </a:solidFill>
              <a:latin typeface="Lato"/>
              <a:ea typeface="Lato"/>
              <a:cs typeface="Lato"/>
              <a:sym typeface="Lato"/>
            </a:endParaRPr>
          </a:p>
        </p:txBody>
      </p:sp>
      <p:pic>
        <p:nvPicPr>
          <p:cNvPr id="130" name="Google Shape;130;g2447029be05_0_22"/>
          <p:cNvPicPr preferRelativeResize="0"/>
          <p:nvPr/>
        </p:nvPicPr>
        <p:blipFill rotWithShape="1">
          <a:blip r:embed="rId3">
            <a:alphaModFix/>
          </a:blip>
          <a:srcRect b="0" l="10223" r="13194" t="0"/>
          <a:stretch/>
        </p:blipFill>
        <p:spPr>
          <a:xfrm>
            <a:off x="1152850" y="1435900"/>
            <a:ext cx="2036774" cy="1892650"/>
          </a:xfrm>
          <a:prstGeom prst="rect">
            <a:avLst/>
          </a:prstGeom>
          <a:noFill/>
          <a:ln cap="flat" cmpd="sng" w="28575">
            <a:solidFill>
              <a:schemeClr val="accent2"/>
            </a:solidFill>
            <a:prstDash val="solid"/>
            <a:round/>
            <a:headEnd len="sm" w="sm" type="none"/>
            <a:tailEnd len="sm" w="sm" type="none"/>
          </a:ln>
        </p:spPr>
      </p:pic>
      <p:sp>
        <p:nvSpPr>
          <p:cNvPr id="131" name="Google Shape;131;g2447029be05_0_22"/>
          <p:cNvSpPr txBox="1"/>
          <p:nvPr/>
        </p:nvSpPr>
        <p:spPr>
          <a:xfrm>
            <a:off x="0" y="4528200"/>
            <a:ext cx="7782300" cy="61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latin typeface="Lato"/>
                <a:ea typeface="Lato"/>
                <a:cs typeface="Lato"/>
                <a:sym typeface="Lato"/>
              </a:rPr>
              <a:t>Sources: </a:t>
            </a:r>
            <a:endParaRPr sz="800">
              <a:latin typeface="Lato"/>
              <a:ea typeface="Lato"/>
              <a:cs typeface="Lato"/>
              <a:sym typeface="Lato"/>
            </a:endParaRPr>
          </a:p>
          <a:p>
            <a:pPr indent="-279400" lvl="0" marL="457200" rtl="0" algn="l">
              <a:spcBef>
                <a:spcPts val="0"/>
              </a:spcBef>
              <a:spcAft>
                <a:spcPts val="0"/>
              </a:spcAft>
              <a:buSzPts val="800"/>
              <a:buFont typeface="Lato"/>
              <a:buChar char="●"/>
            </a:pPr>
            <a:r>
              <a:rPr lang="en-GB" sz="800" u="sng">
                <a:solidFill>
                  <a:schemeClr val="hlink"/>
                </a:solidFill>
                <a:latin typeface="Lato"/>
                <a:ea typeface="Lato"/>
                <a:cs typeface="Lato"/>
                <a:sym typeface="Lato"/>
                <a:hlinkClick r:id="rId4"/>
              </a:rPr>
              <a:t>Median pay for full time employees (ONS)</a:t>
            </a:r>
            <a:r>
              <a:rPr lang="en-GB" sz="800">
                <a:latin typeface="Lato"/>
                <a:ea typeface="Lato"/>
                <a:cs typeface="Lato"/>
                <a:sym typeface="Lato"/>
              </a:rPr>
              <a:t>. April 2022 - Actual figure of £640 per week. Calculations and roundings have been made to </a:t>
            </a:r>
            <a:r>
              <a:rPr lang="en-GB" sz="800">
                <a:latin typeface="Lato"/>
                <a:ea typeface="Lato"/>
                <a:cs typeface="Lato"/>
                <a:sym typeface="Lato"/>
              </a:rPr>
              <a:t>accommodate</a:t>
            </a:r>
            <a:r>
              <a:rPr lang="en-GB" sz="800">
                <a:latin typeface="Lato"/>
                <a:ea typeface="Lato"/>
                <a:cs typeface="Lato"/>
                <a:sym typeface="Lato"/>
              </a:rPr>
              <a:t> the </a:t>
            </a:r>
            <a:r>
              <a:rPr lang="en-GB" sz="800">
                <a:latin typeface="Lato"/>
                <a:ea typeface="Lato"/>
                <a:cs typeface="Lato"/>
                <a:sym typeface="Lato"/>
              </a:rPr>
              <a:t>activity.</a:t>
            </a:r>
            <a:endParaRPr sz="800">
              <a:latin typeface="Lato"/>
              <a:ea typeface="Lato"/>
              <a:cs typeface="Lato"/>
              <a:sym typeface="Lato"/>
            </a:endParaRPr>
          </a:p>
          <a:p>
            <a:pPr indent="-279400" lvl="0" marL="457200" rtl="0" algn="l">
              <a:spcBef>
                <a:spcPts val="0"/>
              </a:spcBef>
              <a:spcAft>
                <a:spcPts val="0"/>
              </a:spcAft>
              <a:buSzPts val="800"/>
              <a:buFont typeface="Lato"/>
              <a:buChar char="●"/>
            </a:pPr>
            <a:r>
              <a:rPr lang="en-GB" sz="800" u="sng">
                <a:solidFill>
                  <a:schemeClr val="hlink"/>
                </a:solidFill>
                <a:latin typeface="Lato"/>
                <a:ea typeface="Lato"/>
                <a:cs typeface="Lato"/>
                <a:sym typeface="Lato"/>
                <a:hlinkClick r:id="rId5"/>
              </a:rPr>
              <a:t>Average house prices in the UK</a:t>
            </a:r>
            <a:r>
              <a:rPr lang="en-GB" sz="800">
                <a:latin typeface="Lato"/>
                <a:ea typeface="Lato"/>
                <a:cs typeface="Lato"/>
                <a:sym typeface="Lato"/>
              </a:rPr>
              <a:t> | </a:t>
            </a:r>
            <a:r>
              <a:rPr lang="en-GB" sz="800" u="sng">
                <a:solidFill>
                  <a:schemeClr val="hlink"/>
                </a:solidFill>
                <a:latin typeface="Lato"/>
                <a:ea typeface="Lato"/>
                <a:cs typeface="Lato"/>
                <a:sym typeface="Lato"/>
                <a:hlinkClick r:id="rId6"/>
              </a:rPr>
              <a:t>FT UK house prices</a:t>
            </a:r>
            <a:endParaRPr sz="800">
              <a:latin typeface="Lato"/>
              <a:ea typeface="Lato"/>
              <a:cs typeface="Lato"/>
              <a:sym typeface="Lato"/>
            </a:endParaRPr>
          </a:p>
        </p:txBody>
      </p:sp>
      <p:pic>
        <p:nvPicPr>
          <p:cNvPr id="132" name="Google Shape;132;g2447029be05_0_22"/>
          <p:cNvPicPr preferRelativeResize="0"/>
          <p:nvPr/>
        </p:nvPicPr>
        <p:blipFill>
          <a:blip r:embed="rId7">
            <a:alphaModFix/>
          </a:blip>
          <a:stretch>
            <a:fillRect/>
          </a:stretch>
        </p:blipFill>
        <p:spPr>
          <a:xfrm>
            <a:off x="3449300" y="1435900"/>
            <a:ext cx="2036700" cy="1864275"/>
          </a:xfrm>
          <a:prstGeom prst="rect">
            <a:avLst/>
          </a:prstGeom>
          <a:noFill/>
          <a:ln cap="flat" cmpd="sng" w="28575">
            <a:solidFill>
              <a:schemeClr val="accent2"/>
            </a:solidFill>
            <a:prstDash val="solid"/>
            <a:round/>
            <a:headEnd len="sm" w="sm" type="none"/>
            <a:tailEnd len="sm" w="sm" type="none"/>
          </a:ln>
        </p:spPr>
      </p:pic>
      <p:pic>
        <p:nvPicPr>
          <p:cNvPr id="133" name="Google Shape;133;g2447029be05_0_22"/>
          <p:cNvPicPr preferRelativeResize="0"/>
          <p:nvPr/>
        </p:nvPicPr>
        <p:blipFill>
          <a:blip r:embed="rId8">
            <a:alphaModFix/>
          </a:blip>
          <a:stretch>
            <a:fillRect/>
          </a:stretch>
        </p:blipFill>
        <p:spPr>
          <a:xfrm>
            <a:off x="5745675" y="1421725"/>
            <a:ext cx="2036700" cy="1864275"/>
          </a:xfrm>
          <a:prstGeom prst="rect">
            <a:avLst/>
          </a:prstGeom>
          <a:noFill/>
          <a:ln cap="flat" cmpd="sng" w="28575">
            <a:solidFill>
              <a:schemeClr val="accent2"/>
            </a:solidFill>
            <a:prstDash val="solid"/>
            <a:round/>
            <a:headEnd len="sm" w="sm" type="none"/>
            <a:tailEnd len="sm" w="sm" type="none"/>
          </a:ln>
        </p:spPr>
      </p:pic>
      <p:sp>
        <p:nvSpPr>
          <p:cNvPr id="134" name="Google Shape;134;g2447029be05_0_22"/>
          <p:cNvSpPr txBox="1"/>
          <p:nvPr/>
        </p:nvSpPr>
        <p:spPr>
          <a:xfrm>
            <a:off x="1152888" y="3445138"/>
            <a:ext cx="2036700" cy="677100"/>
          </a:xfrm>
          <a:prstGeom prst="rect">
            <a:avLst/>
          </a:prstGeom>
          <a:solidFill>
            <a:schemeClr val="accent2"/>
          </a:solidFill>
          <a:ln cap="flat" cmpd="sng" w="28575">
            <a:solidFill>
              <a:srgbClr val="FF802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lang="en-GB" sz="1600">
                <a:solidFill>
                  <a:schemeClr val="lt1"/>
                </a:solidFill>
                <a:latin typeface="Lato"/>
                <a:ea typeface="Lato"/>
                <a:cs typeface="Lato"/>
                <a:sym typeface="Lato"/>
              </a:rPr>
              <a:t>Average yearly salary?</a:t>
            </a:r>
            <a:endParaRPr b="1" i="0" sz="1600" u="none" cap="none" strike="noStrike">
              <a:solidFill>
                <a:schemeClr val="lt1"/>
              </a:solidFill>
              <a:latin typeface="Lato"/>
              <a:ea typeface="Lato"/>
              <a:cs typeface="Lato"/>
              <a:sym typeface="Lato"/>
            </a:endParaRPr>
          </a:p>
        </p:txBody>
      </p:sp>
      <p:sp>
        <p:nvSpPr>
          <p:cNvPr id="135" name="Google Shape;135;g2447029be05_0_22"/>
          <p:cNvSpPr txBox="1"/>
          <p:nvPr/>
        </p:nvSpPr>
        <p:spPr>
          <a:xfrm>
            <a:off x="3449288" y="3466200"/>
            <a:ext cx="2036700" cy="677100"/>
          </a:xfrm>
          <a:prstGeom prst="rect">
            <a:avLst/>
          </a:prstGeom>
          <a:solidFill>
            <a:schemeClr val="accent2"/>
          </a:solidFill>
          <a:ln cap="flat" cmpd="sng" w="28575">
            <a:solidFill>
              <a:srgbClr val="FF802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lang="en-GB" sz="1600">
                <a:solidFill>
                  <a:schemeClr val="lt1"/>
                </a:solidFill>
                <a:latin typeface="Lato"/>
                <a:ea typeface="Lato"/>
                <a:cs typeface="Lato"/>
                <a:sym typeface="Lato"/>
              </a:rPr>
              <a:t>Average house </a:t>
            </a:r>
            <a:endParaRPr b="1" sz="1600">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b="1" lang="en-GB" sz="1600">
                <a:solidFill>
                  <a:schemeClr val="lt1"/>
                </a:solidFill>
                <a:latin typeface="Lato"/>
                <a:ea typeface="Lato"/>
                <a:cs typeface="Lato"/>
                <a:sym typeface="Lato"/>
              </a:rPr>
              <a:t>price?</a:t>
            </a:r>
            <a:endParaRPr b="1" i="0" sz="1600" u="none" cap="none" strike="noStrike">
              <a:solidFill>
                <a:schemeClr val="lt1"/>
              </a:solidFill>
              <a:latin typeface="Lato"/>
              <a:ea typeface="Lato"/>
              <a:cs typeface="Lato"/>
              <a:sym typeface="Lato"/>
            </a:endParaRPr>
          </a:p>
        </p:txBody>
      </p:sp>
      <p:sp>
        <p:nvSpPr>
          <p:cNvPr id="136" name="Google Shape;136;g2447029be05_0_22"/>
          <p:cNvSpPr txBox="1"/>
          <p:nvPr/>
        </p:nvSpPr>
        <p:spPr>
          <a:xfrm>
            <a:off x="5745688" y="3459125"/>
            <a:ext cx="2036700" cy="677100"/>
          </a:xfrm>
          <a:prstGeom prst="rect">
            <a:avLst/>
          </a:prstGeom>
          <a:solidFill>
            <a:schemeClr val="accent2"/>
          </a:solidFill>
          <a:ln cap="flat" cmpd="sng" w="28575">
            <a:solidFill>
              <a:srgbClr val="FF802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lang="en-GB" sz="1600">
                <a:solidFill>
                  <a:schemeClr val="lt1"/>
                </a:solidFill>
                <a:latin typeface="Lato"/>
                <a:ea typeface="Lato"/>
                <a:cs typeface="Lato"/>
                <a:sym typeface="Lato"/>
              </a:rPr>
              <a:t>% of homeowners </a:t>
            </a:r>
            <a:endParaRPr b="1" sz="1600">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b="1" lang="en-GB" sz="1600">
                <a:solidFill>
                  <a:schemeClr val="lt1"/>
                </a:solidFill>
                <a:latin typeface="Lato"/>
                <a:ea typeface="Lato"/>
                <a:cs typeface="Lato"/>
                <a:sym typeface="Lato"/>
              </a:rPr>
              <a:t>in the UK?</a:t>
            </a:r>
            <a:endParaRPr b="1" i="0" sz="1600" u="none" cap="none" strike="noStrike">
              <a:solidFill>
                <a:schemeClr val="lt1"/>
              </a:solidFill>
              <a:latin typeface="Lato"/>
              <a:ea typeface="Lato"/>
              <a:cs typeface="Lato"/>
              <a:sym typeface="Lato"/>
            </a:endParaRPr>
          </a:p>
        </p:txBody>
      </p:sp>
      <p:sp>
        <p:nvSpPr>
          <p:cNvPr id="137" name="Google Shape;137;g2447029be05_0_22"/>
          <p:cNvSpPr txBox="1"/>
          <p:nvPr/>
        </p:nvSpPr>
        <p:spPr>
          <a:xfrm>
            <a:off x="5745700" y="3451325"/>
            <a:ext cx="2036700" cy="6927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lang="en-GB" sz="3300">
                <a:solidFill>
                  <a:srgbClr val="FF8022"/>
                </a:solidFill>
                <a:latin typeface="Lato"/>
                <a:ea typeface="Lato"/>
                <a:cs typeface="Lato"/>
                <a:sym typeface="Lato"/>
              </a:rPr>
              <a:t>65%</a:t>
            </a:r>
            <a:endParaRPr b="1" i="0" sz="3300" u="none" cap="none" strike="noStrike">
              <a:solidFill>
                <a:srgbClr val="FF8022"/>
              </a:solidFill>
              <a:latin typeface="Lato"/>
              <a:ea typeface="Lato"/>
              <a:cs typeface="Lato"/>
              <a:sym typeface="Lato"/>
            </a:endParaRPr>
          </a:p>
        </p:txBody>
      </p:sp>
      <p:sp>
        <p:nvSpPr>
          <p:cNvPr id="138" name="Google Shape;138;g2447029be05_0_22"/>
          <p:cNvSpPr txBox="1"/>
          <p:nvPr/>
        </p:nvSpPr>
        <p:spPr>
          <a:xfrm>
            <a:off x="3449300" y="3458422"/>
            <a:ext cx="2036700" cy="6927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lang="en-GB" sz="3300">
                <a:solidFill>
                  <a:srgbClr val="FF8022"/>
                </a:solidFill>
                <a:latin typeface="Lato"/>
                <a:ea typeface="Lato"/>
                <a:cs typeface="Lato"/>
                <a:sym typeface="Lato"/>
              </a:rPr>
              <a:t>£261,000</a:t>
            </a:r>
            <a:endParaRPr b="1" i="0" sz="3300" u="none" cap="none" strike="noStrike">
              <a:solidFill>
                <a:srgbClr val="FF8022"/>
              </a:solidFill>
              <a:latin typeface="Lato"/>
              <a:ea typeface="Lato"/>
              <a:cs typeface="Lato"/>
              <a:sym typeface="Lato"/>
            </a:endParaRPr>
          </a:p>
        </p:txBody>
      </p:sp>
      <p:sp>
        <p:nvSpPr>
          <p:cNvPr id="139" name="Google Shape;139;g2447029be05_0_22"/>
          <p:cNvSpPr txBox="1"/>
          <p:nvPr/>
        </p:nvSpPr>
        <p:spPr>
          <a:xfrm>
            <a:off x="1152888" y="3452788"/>
            <a:ext cx="2036700" cy="692700"/>
          </a:xfrm>
          <a:prstGeom prst="rect">
            <a:avLst/>
          </a:prstGeom>
          <a:solidFill>
            <a:schemeClr val="lt1"/>
          </a:solidFill>
          <a:ln cap="flat" cmpd="sng" w="28575">
            <a:solidFill>
              <a:srgbClr val="FF802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lang="en-GB" sz="3300">
                <a:solidFill>
                  <a:srgbClr val="FF8022"/>
                </a:solidFill>
                <a:latin typeface="Lato"/>
                <a:ea typeface="Lato"/>
                <a:cs typeface="Lato"/>
                <a:sym typeface="Lato"/>
              </a:rPr>
              <a:t>£33,500</a:t>
            </a:r>
            <a:endParaRPr b="1" i="0" sz="3300" u="none" cap="none" strike="noStrike">
              <a:solidFill>
                <a:srgbClr val="FF802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1e49c994ecd_0_1"/>
          <p:cNvSpPr txBox="1"/>
          <p:nvPr>
            <p:ph idx="12" type="sldNum"/>
          </p:nvPr>
        </p:nvSpPr>
        <p:spPr>
          <a:xfrm>
            <a:off x="8595309" y="3039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r>
              <a:rPr lang="en-GB">
                <a:latin typeface="Lato"/>
                <a:ea typeface="Lato"/>
                <a:cs typeface="Lato"/>
                <a:sym typeface="Lato"/>
              </a:rPr>
              <a:t>7</a:t>
            </a:r>
            <a:endParaRPr>
              <a:latin typeface="Lato"/>
              <a:ea typeface="Lato"/>
              <a:cs typeface="Lato"/>
              <a:sym typeface="Lato"/>
            </a:endParaRPr>
          </a:p>
        </p:txBody>
      </p:sp>
      <p:sp>
        <p:nvSpPr>
          <p:cNvPr id="145" name="Google Shape;145;g1e49c994ecd_0_1"/>
          <p:cNvSpPr txBox="1"/>
          <p:nvPr/>
        </p:nvSpPr>
        <p:spPr>
          <a:xfrm>
            <a:off x="3832650" y="1350525"/>
            <a:ext cx="5034300" cy="28014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sz="1800">
                <a:solidFill>
                  <a:schemeClr val="lt1"/>
                </a:solidFill>
                <a:latin typeface="Lato"/>
                <a:ea typeface="Lato"/>
                <a:cs typeface="Lato"/>
                <a:sym typeface="Lato"/>
              </a:rPr>
              <a:t>Activity</a:t>
            </a:r>
            <a:endParaRPr b="1" sz="18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200">
              <a:solidFill>
                <a:schemeClr val="lt1"/>
              </a:solidFill>
              <a:latin typeface="Lato"/>
              <a:ea typeface="Lato"/>
              <a:cs typeface="Lato"/>
              <a:sym typeface="Lato"/>
            </a:endParaRPr>
          </a:p>
          <a:p>
            <a:pPr indent="-342900" lvl="0" marL="457200" marR="0" rtl="0" algn="l">
              <a:lnSpc>
                <a:spcPct val="100000"/>
              </a:lnSpc>
              <a:spcBef>
                <a:spcPts val="0"/>
              </a:spcBef>
              <a:spcAft>
                <a:spcPts val="0"/>
              </a:spcAft>
              <a:buClr>
                <a:schemeClr val="lt1"/>
              </a:buClr>
              <a:buSzPts val="1800"/>
              <a:buFont typeface="Lato"/>
              <a:buAutoNum type="arabicPeriod"/>
            </a:pPr>
            <a:r>
              <a:rPr lang="en-GB" sz="1800">
                <a:solidFill>
                  <a:schemeClr val="lt1"/>
                </a:solidFill>
                <a:latin typeface="Lato"/>
                <a:ea typeface="Lato"/>
                <a:cs typeface="Lato"/>
                <a:sym typeface="Lato"/>
              </a:rPr>
              <a:t>How many years would it take for someone to buy a house outright (without a mortgage) if they saved 20% of their salary each year?</a:t>
            </a:r>
            <a:endParaRPr sz="1800">
              <a:solidFill>
                <a:schemeClr val="lt1"/>
              </a:solidFill>
              <a:latin typeface="Lato"/>
              <a:ea typeface="Lato"/>
              <a:cs typeface="Lato"/>
              <a:sym typeface="Lato"/>
            </a:endParaRPr>
          </a:p>
          <a:p>
            <a:pPr indent="0" lvl="0" marL="0" marR="0" rtl="0" algn="l">
              <a:lnSpc>
                <a:spcPct val="100000"/>
              </a:lnSpc>
              <a:spcBef>
                <a:spcPts val="0"/>
              </a:spcBef>
              <a:spcAft>
                <a:spcPts val="0"/>
              </a:spcAft>
              <a:buNone/>
            </a:pPr>
            <a:r>
              <a:t/>
            </a:r>
            <a:endParaRPr>
              <a:solidFill>
                <a:schemeClr val="lt1"/>
              </a:solidFill>
              <a:latin typeface="Lato"/>
              <a:ea typeface="Lato"/>
              <a:cs typeface="Lato"/>
              <a:sym typeface="Lato"/>
            </a:endParaRPr>
          </a:p>
          <a:p>
            <a:pPr indent="-342900" lvl="0" marL="457200" marR="0" rtl="0" algn="l">
              <a:lnSpc>
                <a:spcPct val="100000"/>
              </a:lnSpc>
              <a:spcBef>
                <a:spcPts val="0"/>
              </a:spcBef>
              <a:spcAft>
                <a:spcPts val="0"/>
              </a:spcAft>
              <a:buClr>
                <a:schemeClr val="lt1"/>
              </a:buClr>
              <a:buSzPts val="1800"/>
              <a:buFont typeface="Lato"/>
              <a:buAutoNum type="arabicPeriod"/>
            </a:pPr>
            <a:r>
              <a:rPr lang="en-GB" sz="1800">
                <a:solidFill>
                  <a:schemeClr val="lt1"/>
                </a:solidFill>
                <a:latin typeface="Lato"/>
                <a:ea typeface="Lato"/>
                <a:cs typeface="Lato"/>
                <a:sym typeface="Lato"/>
              </a:rPr>
              <a:t>Based on the figures from the question above, discuss with a partner why someone might need a mortgage to buy a house.</a:t>
            </a:r>
            <a:endParaRPr sz="1800">
              <a:solidFill>
                <a:schemeClr val="lt1"/>
              </a:solidFill>
              <a:latin typeface="Lato"/>
              <a:ea typeface="Lato"/>
              <a:cs typeface="Lato"/>
              <a:sym typeface="Lato"/>
            </a:endParaRPr>
          </a:p>
        </p:txBody>
      </p:sp>
      <p:pic>
        <p:nvPicPr>
          <p:cNvPr id="146" name="Google Shape;146;g1e49c994ecd_0_1"/>
          <p:cNvPicPr preferRelativeResize="0"/>
          <p:nvPr/>
        </p:nvPicPr>
        <p:blipFill rotWithShape="1">
          <a:blip r:embed="rId3">
            <a:alphaModFix/>
          </a:blip>
          <a:srcRect b="0" l="10223" r="13194" t="0"/>
          <a:stretch/>
        </p:blipFill>
        <p:spPr>
          <a:xfrm>
            <a:off x="461000" y="1350525"/>
            <a:ext cx="1442452" cy="1327901"/>
          </a:xfrm>
          <a:prstGeom prst="rect">
            <a:avLst/>
          </a:prstGeom>
          <a:noFill/>
          <a:ln cap="flat" cmpd="sng" w="28575">
            <a:solidFill>
              <a:schemeClr val="accent2"/>
            </a:solidFill>
            <a:prstDash val="solid"/>
            <a:round/>
            <a:headEnd len="sm" w="sm" type="none"/>
            <a:tailEnd len="sm" w="sm" type="none"/>
          </a:ln>
        </p:spPr>
      </p:pic>
      <p:pic>
        <p:nvPicPr>
          <p:cNvPr id="147" name="Google Shape;147;g1e49c994ecd_0_1"/>
          <p:cNvPicPr preferRelativeResize="0"/>
          <p:nvPr/>
        </p:nvPicPr>
        <p:blipFill>
          <a:blip r:embed="rId4">
            <a:alphaModFix/>
          </a:blip>
          <a:stretch>
            <a:fillRect/>
          </a:stretch>
        </p:blipFill>
        <p:spPr>
          <a:xfrm>
            <a:off x="2106867" y="1360449"/>
            <a:ext cx="1442452" cy="1308046"/>
          </a:xfrm>
          <a:prstGeom prst="rect">
            <a:avLst/>
          </a:prstGeom>
          <a:noFill/>
          <a:ln cap="flat" cmpd="sng" w="28575">
            <a:solidFill>
              <a:schemeClr val="accent2"/>
            </a:solidFill>
            <a:prstDash val="solid"/>
            <a:round/>
            <a:headEnd len="sm" w="sm" type="none"/>
            <a:tailEnd len="sm" w="sm" type="none"/>
          </a:ln>
        </p:spPr>
      </p:pic>
      <p:pic>
        <p:nvPicPr>
          <p:cNvPr id="148" name="Google Shape;148;g1e49c994ecd_0_1"/>
          <p:cNvPicPr preferRelativeResize="0"/>
          <p:nvPr/>
        </p:nvPicPr>
        <p:blipFill>
          <a:blip r:embed="rId5">
            <a:alphaModFix/>
          </a:blip>
          <a:stretch>
            <a:fillRect/>
          </a:stretch>
        </p:blipFill>
        <p:spPr>
          <a:xfrm>
            <a:off x="461000" y="2824000"/>
            <a:ext cx="1442452" cy="1308043"/>
          </a:xfrm>
          <a:prstGeom prst="rect">
            <a:avLst/>
          </a:prstGeom>
          <a:noFill/>
          <a:ln cap="flat" cmpd="sng" w="28575">
            <a:solidFill>
              <a:schemeClr val="accent2"/>
            </a:solidFill>
            <a:prstDash val="solid"/>
            <a:round/>
            <a:headEnd len="sm" w="sm" type="none"/>
            <a:tailEnd len="sm" w="sm" type="none"/>
          </a:ln>
        </p:spPr>
      </p:pic>
      <p:sp>
        <p:nvSpPr>
          <p:cNvPr id="149" name="Google Shape;149;g1e49c994ecd_0_1"/>
          <p:cNvSpPr txBox="1"/>
          <p:nvPr/>
        </p:nvSpPr>
        <p:spPr>
          <a:xfrm>
            <a:off x="360375" y="303938"/>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900">
                <a:solidFill>
                  <a:srgbClr val="FF8022"/>
                </a:solidFill>
                <a:latin typeface="Lato"/>
                <a:ea typeface="Lato"/>
                <a:cs typeface="Lato"/>
                <a:sym typeface="Lato"/>
              </a:rPr>
              <a:t>Starter | UK housing market </a:t>
            </a:r>
            <a:endParaRPr b="1" i="0" sz="2900" u="none" cap="none" strike="noStrike">
              <a:solidFill>
                <a:srgbClr val="FF8022"/>
              </a:solidFill>
              <a:latin typeface="Lato"/>
              <a:ea typeface="Lato"/>
              <a:cs typeface="Lato"/>
              <a:sym typeface="Lato"/>
            </a:endParaRPr>
          </a:p>
        </p:txBody>
      </p:sp>
      <p:sp>
        <p:nvSpPr>
          <p:cNvPr id="150" name="Google Shape;150;g1e49c994ecd_0_1"/>
          <p:cNvSpPr/>
          <p:nvPr/>
        </p:nvSpPr>
        <p:spPr>
          <a:xfrm>
            <a:off x="2106854" y="2824000"/>
            <a:ext cx="1442400" cy="13278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9600">
                <a:solidFill>
                  <a:schemeClr val="lt1"/>
                </a:solidFill>
                <a:latin typeface="Lato Black"/>
                <a:ea typeface="Lato Black"/>
                <a:cs typeface="Lato Black"/>
                <a:sym typeface="Lato Black"/>
              </a:rPr>
              <a:t>?</a:t>
            </a:r>
            <a:endParaRPr sz="9600">
              <a:solidFill>
                <a:schemeClr val="lt1"/>
              </a:solidFill>
              <a:latin typeface="Lato Black"/>
              <a:ea typeface="Lato Black"/>
              <a:cs typeface="Lato Black"/>
              <a:sym typeface="Lato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g256e6d25cfb_0_0"/>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8</a:t>
            </a:r>
            <a:endParaRPr>
              <a:latin typeface="Lato"/>
              <a:ea typeface="Lato"/>
              <a:cs typeface="Lato"/>
              <a:sym typeface="Lato"/>
            </a:endParaRPr>
          </a:p>
        </p:txBody>
      </p:sp>
      <p:sp>
        <p:nvSpPr>
          <p:cNvPr id="156" name="Google Shape;156;g256e6d25cfb_0_0"/>
          <p:cNvSpPr txBox="1"/>
          <p:nvPr/>
        </p:nvSpPr>
        <p:spPr>
          <a:xfrm>
            <a:off x="5082813" y="1298325"/>
            <a:ext cx="3713100" cy="2586000"/>
          </a:xfrm>
          <a:prstGeom prst="rect">
            <a:avLst/>
          </a:prstGeom>
          <a:solidFill>
            <a:schemeClr val="accent1"/>
          </a:solidFill>
          <a:ln cap="flat" cmpd="sng" w="2857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GB" sz="1800">
                <a:solidFill>
                  <a:schemeClr val="lt1"/>
                </a:solidFill>
                <a:latin typeface="Lato"/>
                <a:ea typeface="Lato"/>
                <a:cs typeface="Lato"/>
                <a:sym typeface="Lato"/>
              </a:rPr>
              <a:t>Stretch</a:t>
            </a:r>
            <a:endParaRPr b="1" sz="1800">
              <a:solidFill>
                <a:schemeClr val="lt1"/>
              </a:solidFill>
              <a:latin typeface="Lato"/>
              <a:ea typeface="Lato"/>
              <a:cs typeface="Lato"/>
              <a:sym typeface="Lato"/>
            </a:endParaRPr>
          </a:p>
          <a:p>
            <a:pPr indent="0" lvl="0" marL="0" marR="0" rtl="0" algn="l">
              <a:lnSpc>
                <a:spcPct val="100000"/>
              </a:lnSpc>
              <a:spcBef>
                <a:spcPts val="0"/>
              </a:spcBef>
              <a:spcAft>
                <a:spcPts val="0"/>
              </a:spcAft>
              <a:buNone/>
            </a:pPr>
            <a:r>
              <a:t/>
            </a:r>
            <a:endParaRPr b="1" sz="1000">
              <a:solidFill>
                <a:schemeClr val="lt1"/>
              </a:solidFill>
              <a:latin typeface="Lato"/>
              <a:ea typeface="Lato"/>
              <a:cs typeface="Lato"/>
              <a:sym typeface="Lato"/>
            </a:endParaRPr>
          </a:p>
          <a:p>
            <a:pPr indent="-342900" lvl="0" marL="457200" marR="0" rtl="0" algn="l">
              <a:lnSpc>
                <a:spcPct val="100000"/>
              </a:lnSpc>
              <a:spcBef>
                <a:spcPts val="0"/>
              </a:spcBef>
              <a:spcAft>
                <a:spcPts val="0"/>
              </a:spcAft>
              <a:buClr>
                <a:schemeClr val="lt1"/>
              </a:buClr>
              <a:buSzPts val="1800"/>
              <a:buFont typeface="Lato"/>
              <a:buChar char="●"/>
            </a:pPr>
            <a:r>
              <a:rPr lang="en-GB" sz="1800">
                <a:solidFill>
                  <a:schemeClr val="lt1"/>
                </a:solidFill>
                <a:latin typeface="Lato"/>
                <a:ea typeface="Lato"/>
                <a:cs typeface="Lato"/>
                <a:sym typeface="Lato"/>
              </a:rPr>
              <a:t>What factors might </a:t>
            </a:r>
            <a:r>
              <a:rPr b="1" lang="en-GB" sz="1800">
                <a:solidFill>
                  <a:schemeClr val="lt1"/>
                </a:solidFill>
                <a:latin typeface="Lato"/>
                <a:ea typeface="Lato"/>
                <a:cs typeface="Lato"/>
                <a:sym typeface="Lato"/>
              </a:rPr>
              <a:t>increase</a:t>
            </a:r>
            <a:r>
              <a:rPr lang="en-GB" sz="1800">
                <a:solidFill>
                  <a:schemeClr val="lt1"/>
                </a:solidFill>
                <a:latin typeface="Lato"/>
                <a:ea typeface="Lato"/>
                <a:cs typeface="Lato"/>
                <a:sym typeface="Lato"/>
              </a:rPr>
              <a:t> the amount of time it would take to buy a house outright?</a:t>
            </a:r>
            <a:endParaRPr sz="1800">
              <a:solidFill>
                <a:schemeClr val="lt1"/>
              </a:solidFill>
              <a:latin typeface="Lato"/>
              <a:ea typeface="Lato"/>
              <a:cs typeface="Lato"/>
              <a:sym typeface="Lato"/>
            </a:endParaRPr>
          </a:p>
          <a:p>
            <a:pPr indent="0" lvl="0" marL="457200" marR="0" rtl="0" algn="l">
              <a:lnSpc>
                <a:spcPct val="100000"/>
              </a:lnSpc>
              <a:spcBef>
                <a:spcPts val="0"/>
              </a:spcBef>
              <a:spcAft>
                <a:spcPts val="0"/>
              </a:spcAft>
              <a:buNone/>
            </a:pPr>
            <a:r>
              <a:t/>
            </a:r>
            <a:endParaRPr sz="1000">
              <a:solidFill>
                <a:schemeClr val="lt1"/>
              </a:solidFill>
              <a:latin typeface="Lato"/>
              <a:ea typeface="Lato"/>
              <a:cs typeface="Lato"/>
              <a:sym typeface="Lato"/>
            </a:endParaRPr>
          </a:p>
          <a:p>
            <a:pPr indent="-342900" lvl="0" marL="457200" rtl="0" algn="l">
              <a:spcBef>
                <a:spcPts val="0"/>
              </a:spcBef>
              <a:spcAft>
                <a:spcPts val="0"/>
              </a:spcAft>
              <a:buClr>
                <a:schemeClr val="lt1"/>
              </a:buClr>
              <a:buSzPts val="1800"/>
              <a:buFont typeface="Lato"/>
              <a:buChar char="●"/>
            </a:pPr>
            <a:r>
              <a:rPr lang="en-GB" sz="1800">
                <a:solidFill>
                  <a:schemeClr val="lt1"/>
                </a:solidFill>
                <a:latin typeface="Lato"/>
                <a:ea typeface="Lato"/>
                <a:cs typeface="Lato"/>
                <a:sym typeface="Lato"/>
              </a:rPr>
              <a:t>What factors might </a:t>
            </a:r>
            <a:r>
              <a:rPr b="1" lang="en-GB" sz="1800">
                <a:solidFill>
                  <a:schemeClr val="lt1"/>
                </a:solidFill>
                <a:latin typeface="Lato"/>
                <a:ea typeface="Lato"/>
                <a:cs typeface="Lato"/>
                <a:sym typeface="Lato"/>
              </a:rPr>
              <a:t>decrease </a:t>
            </a:r>
            <a:r>
              <a:rPr lang="en-GB" sz="1800">
                <a:solidFill>
                  <a:schemeClr val="lt1"/>
                </a:solidFill>
                <a:latin typeface="Lato"/>
                <a:ea typeface="Lato"/>
                <a:cs typeface="Lato"/>
                <a:sym typeface="Lato"/>
              </a:rPr>
              <a:t>the amount of time it would take to buy a house outright?</a:t>
            </a:r>
            <a:endParaRPr sz="1800">
              <a:solidFill>
                <a:schemeClr val="lt1"/>
              </a:solidFill>
              <a:latin typeface="Lato"/>
              <a:ea typeface="Lato"/>
              <a:cs typeface="Lato"/>
              <a:sym typeface="Lato"/>
            </a:endParaRPr>
          </a:p>
          <a:p>
            <a:pPr indent="0" lvl="0" marL="457200" rtl="0" algn="l">
              <a:spcBef>
                <a:spcPts val="0"/>
              </a:spcBef>
              <a:spcAft>
                <a:spcPts val="0"/>
              </a:spcAft>
              <a:buNone/>
            </a:pPr>
            <a:r>
              <a:t/>
            </a:r>
            <a:endParaRPr sz="1000">
              <a:solidFill>
                <a:schemeClr val="lt1"/>
              </a:solidFill>
              <a:latin typeface="Lato"/>
              <a:ea typeface="Lato"/>
              <a:cs typeface="Lato"/>
              <a:sym typeface="Lato"/>
            </a:endParaRPr>
          </a:p>
        </p:txBody>
      </p:sp>
      <p:sp>
        <p:nvSpPr>
          <p:cNvPr id="157" name="Google Shape;157;g256e6d25cfb_0_0"/>
          <p:cNvSpPr txBox="1"/>
          <p:nvPr/>
        </p:nvSpPr>
        <p:spPr>
          <a:xfrm>
            <a:off x="348088" y="1298325"/>
            <a:ext cx="4326000" cy="467100"/>
          </a:xfrm>
          <a:prstGeom prst="rect">
            <a:avLst/>
          </a:prstGeom>
          <a:noFill/>
          <a:ln cap="flat" cmpd="sng" w="2857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latin typeface="Lato"/>
                <a:ea typeface="Lato"/>
                <a:cs typeface="Lato"/>
                <a:sym typeface="Lato"/>
              </a:rPr>
              <a:t>Yearly saving: </a:t>
            </a:r>
            <a:r>
              <a:rPr lang="en-GB" sz="1600">
                <a:latin typeface="Lato"/>
                <a:ea typeface="Lato"/>
                <a:cs typeface="Lato"/>
                <a:sym typeface="Lato"/>
              </a:rPr>
              <a:t>20% of £33,500 = £6,700</a:t>
            </a:r>
            <a:endParaRPr sz="1600">
              <a:latin typeface="Lato"/>
              <a:ea typeface="Lato"/>
              <a:cs typeface="Lato"/>
              <a:sym typeface="Lato"/>
            </a:endParaRPr>
          </a:p>
        </p:txBody>
      </p:sp>
      <p:sp>
        <p:nvSpPr>
          <p:cNvPr id="158" name="Google Shape;158;g256e6d25cfb_0_0"/>
          <p:cNvSpPr txBox="1"/>
          <p:nvPr/>
        </p:nvSpPr>
        <p:spPr>
          <a:xfrm>
            <a:off x="348088" y="1918600"/>
            <a:ext cx="4326000" cy="10506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Lato"/>
                <a:ea typeface="Lato"/>
                <a:cs typeface="Lato"/>
                <a:sym typeface="Lato"/>
              </a:rPr>
              <a:t>Divide the average house price by the yearly </a:t>
            </a:r>
            <a:r>
              <a:rPr lang="en-GB" sz="1600">
                <a:latin typeface="Lato"/>
                <a:ea typeface="Lato"/>
                <a:cs typeface="Lato"/>
                <a:sym typeface="Lato"/>
              </a:rPr>
              <a:t>saving</a:t>
            </a:r>
            <a:r>
              <a:rPr lang="en-GB" sz="1600">
                <a:latin typeface="Lato"/>
                <a:ea typeface="Lato"/>
                <a:cs typeface="Lato"/>
                <a:sym typeface="Lato"/>
              </a:rPr>
              <a:t> to calculated how long it would take to save that amount</a:t>
            </a:r>
            <a:endParaRPr sz="1600">
              <a:latin typeface="Lato"/>
              <a:ea typeface="Lato"/>
              <a:cs typeface="Lato"/>
              <a:sym typeface="Lato"/>
            </a:endParaRPr>
          </a:p>
        </p:txBody>
      </p:sp>
      <p:sp>
        <p:nvSpPr>
          <p:cNvPr id="159" name="Google Shape;159;g256e6d25cfb_0_0"/>
          <p:cNvSpPr txBox="1"/>
          <p:nvPr/>
        </p:nvSpPr>
        <p:spPr>
          <a:xfrm>
            <a:off x="348088" y="3122375"/>
            <a:ext cx="4326000" cy="467100"/>
          </a:xfrm>
          <a:prstGeom prst="rect">
            <a:avLst/>
          </a:prstGeom>
          <a:noFill/>
          <a:ln cap="flat" cmpd="sng" w="2857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latin typeface="Lato"/>
                <a:ea typeface="Lato"/>
                <a:cs typeface="Lato"/>
                <a:sym typeface="Lato"/>
              </a:rPr>
              <a:t>261,000 ➗6,700 = 38.955….</a:t>
            </a:r>
            <a:endParaRPr sz="1600">
              <a:latin typeface="Lato"/>
              <a:ea typeface="Lato"/>
              <a:cs typeface="Lato"/>
              <a:sym typeface="Lato"/>
            </a:endParaRPr>
          </a:p>
        </p:txBody>
      </p:sp>
      <p:sp>
        <p:nvSpPr>
          <p:cNvPr id="160" name="Google Shape;160;g256e6d25cfb_0_0"/>
          <p:cNvSpPr txBox="1"/>
          <p:nvPr/>
        </p:nvSpPr>
        <p:spPr>
          <a:xfrm>
            <a:off x="348088" y="3742650"/>
            <a:ext cx="4326000" cy="901800"/>
          </a:xfrm>
          <a:prstGeom prst="rect">
            <a:avLst/>
          </a:prstGeom>
          <a:noFill/>
          <a:ln cap="flat" cmpd="sng" w="2857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latin typeface="Lato"/>
                <a:ea typeface="Lato"/>
                <a:cs typeface="Lato"/>
                <a:sym typeface="Lato"/>
              </a:rPr>
              <a:t>Therefore, it’d take over </a:t>
            </a:r>
            <a:r>
              <a:rPr b="1" lang="en-GB" sz="1600">
                <a:latin typeface="Lato"/>
                <a:ea typeface="Lato"/>
                <a:cs typeface="Lato"/>
                <a:sym typeface="Lato"/>
              </a:rPr>
              <a:t>39 years</a:t>
            </a:r>
            <a:r>
              <a:rPr lang="en-GB" sz="1600">
                <a:latin typeface="Lato"/>
                <a:ea typeface="Lato"/>
                <a:cs typeface="Lato"/>
                <a:sym typeface="Lato"/>
              </a:rPr>
              <a:t> to save enough money to pay for the average house outright</a:t>
            </a:r>
            <a:endParaRPr sz="1600">
              <a:latin typeface="Lato"/>
              <a:ea typeface="Lato"/>
              <a:cs typeface="Lato"/>
              <a:sym typeface="Lato"/>
            </a:endParaRPr>
          </a:p>
        </p:txBody>
      </p:sp>
      <p:sp>
        <p:nvSpPr>
          <p:cNvPr id="161" name="Google Shape;161;g256e6d25cfb_0_0"/>
          <p:cNvSpPr txBox="1"/>
          <p:nvPr/>
        </p:nvSpPr>
        <p:spPr>
          <a:xfrm>
            <a:off x="360375" y="303938"/>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900">
                <a:solidFill>
                  <a:srgbClr val="FF8022"/>
                </a:solidFill>
                <a:latin typeface="Lato"/>
                <a:ea typeface="Lato"/>
                <a:cs typeface="Lato"/>
                <a:sym typeface="Lato"/>
              </a:rPr>
              <a:t>Starter | UK housing market </a:t>
            </a:r>
            <a:endParaRPr b="1" i="0" sz="2900" u="none" cap="none" strike="noStrike">
              <a:solidFill>
                <a:srgbClr val="FF802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2447029be05_0_16"/>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9</a:t>
            </a:r>
            <a:endParaRPr>
              <a:latin typeface="Lato"/>
              <a:ea typeface="Lato"/>
              <a:cs typeface="Lato"/>
              <a:sym typeface="Lato"/>
            </a:endParaRPr>
          </a:p>
        </p:txBody>
      </p:sp>
      <p:sp>
        <p:nvSpPr>
          <p:cNvPr id="167" name="Google Shape;167;g2447029be05_0_16"/>
          <p:cNvSpPr txBox="1"/>
          <p:nvPr/>
        </p:nvSpPr>
        <p:spPr>
          <a:xfrm>
            <a:off x="2076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900">
                <a:solidFill>
                  <a:srgbClr val="FF8022"/>
                </a:solidFill>
                <a:latin typeface="Lato"/>
                <a:ea typeface="Lato"/>
                <a:cs typeface="Lato"/>
                <a:sym typeface="Lato"/>
              </a:rPr>
              <a:t>What is a mortgage?</a:t>
            </a:r>
            <a:endParaRPr b="1" i="0" sz="2900" u="none" cap="none" strike="noStrike">
              <a:solidFill>
                <a:srgbClr val="FF8022"/>
              </a:solidFill>
              <a:latin typeface="Lato"/>
              <a:ea typeface="Lato"/>
              <a:cs typeface="Lato"/>
              <a:sym typeface="Lato"/>
            </a:endParaRPr>
          </a:p>
        </p:txBody>
      </p:sp>
      <p:sp>
        <p:nvSpPr>
          <p:cNvPr id="168" name="Google Shape;168;g2447029be05_0_16"/>
          <p:cNvSpPr txBox="1"/>
          <p:nvPr/>
        </p:nvSpPr>
        <p:spPr>
          <a:xfrm>
            <a:off x="53750" y="980825"/>
            <a:ext cx="87132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t/>
            </a:r>
            <a:endParaRPr b="1" i="0" sz="1700" u="none" cap="none" strike="noStrike">
              <a:solidFill>
                <a:schemeClr val="dk1"/>
              </a:solidFill>
              <a:latin typeface="Lato"/>
              <a:ea typeface="Lato"/>
              <a:cs typeface="Lato"/>
              <a:sym typeface="Lato"/>
            </a:endParaRPr>
          </a:p>
        </p:txBody>
      </p:sp>
      <p:sp>
        <p:nvSpPr>
          <p:cNvPr id="169" name="Google Shape;169;g2447029be05_0_16"/>
          <p:cNvSpPr txBox="1"/>
          <p:nvPr/>
        </p:nvSpPr>
        <p:spPr>
          <a:xfrm>
            <a:off x="4847075" y="980825"/>
            <a:ext cx="38697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lang="en-GB" sz="1800">
                <a:latin typeface="Lato"/>
                <a:ea typeface="Lato"/>
                <a:cs typeface="Lato"/>
                <a:sym typeface="Lato"/>
              </a:rPr>
              <a:t>What questions do you have about mortgages? Now watc</a:t>
            </a:r>
            <a:r>
              <a:rPr lang="en-GB" sz="1800">
                <a:latin typeface="Lato"/>
                <a:ea typeface="Lato"/>
                <a:cs typeface="Lato"/>
                <a:sym typeface="Lato"/>
              </a:rPr>
              <a:t>h</a:t>
            </a:r>
            <a:r>
              <a:rPr lang="en-GB" sz="1800">
                <a:latin typeface="Lato"/>
                <a:ea typeface="Lato"/>
                <a:cs typeface="Lato"/>
                <a:sym typeface="Lato"/>
              </a:rPr>
              <a:t> the video.</a:t>
            </a:r>
            <a:endParaRPr sz="1800">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i="0" sz="1800" u="none" cap="none" strike="noStrike">
              <a:solidFill>
                <a:srgbClr val="000000"/>
              </a:solidFill>
              <a:latin typeface="Lato"/>
              <a:ea typeface="Lato"/>
              <a:cs typeface="Lato"/>
              <a:sym typeface="Lato"/>
            </a:endParaRPr>
          </a:p>
        </p:txBody>
      </p:sp>
      <p:pic>
        <p:nvPicPr>
          <p:cNvPr id="170" name="Google Shape;170;g2447029be05_0_16"/>
          <p:cNvPicPr preferRelativeResize="0"/>
          <p:nvPr/>
        </p:nvPicPr>
        <p:blipFill rotWithShape="1">
          <a:blip r:embed="rId3">
            <a:alphaModFix/>
          </a:blip>
          <a:srcRect b="64936" l="57821" r="7172" t="2296"/>
          <a:stretch/>
        </p:blipFill>
        <p:spPr>
          <a:xfrm>
            <a:off x="408050" y="1267175"/>
            <a:ext cx="4079898" cy="2888424"/>
          </a:xfrm>
          <a:prstGeom prst="rect">
            <a:avLst/>
          </a:prstGeom>
          <a:noFill/>
          <a:ln cap="flat" cmpd="sng" w="28575">
            <a:solidFill>
              <a:schemeClr val="accent2"/>
            </a:solidFill>
            <a:prstDash val="solid"/>
            <a:round/>
            <a:headEnd len="sm" w="sm" type="none"/>
            <a:tailEnd len="sm" w="sm" type="none"/>
          </a:ln>
        </p:spPr>
      </p:pic>
      <p:sp>
        <p:nvSpPr>
          <p:cNvPr id="171" name="Google Shape;171;g2447029be05_0_16"/>
          <p:cNvSpPr txBox="1"/>
          <p:nvPr/>
        </p:nvSpPr>
        <p:spPr>
          <a:xfrm>
            <a:off x="5127650" y="2273825"/>
            <a:ext cx="3284700" cy="1046700"/>
          </a:xfrm>
          <a:prstGeom prst="rect">
            <a:avLst/>
          </a:prstGeom>
          <a:solidFill>
            <a:srgbClr val="0543B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lt1"/>
                </a:solidFill>
                <a:latin typeface="Lato"/>
                <a:ea typeface="Lato"/>
                <a:cs typeface="Lato"/>
                <a:sym typeface="Lato"/>
              </a:rPr>
              <a:t>Things to consider</a:t>
            </a:r>
            <a:endParaRPr>
              <a:solidFill>
                <a:schemeClr val="lt1"/>
              </a:solidFill>
              <a:latin typeface="Lato"/>
              <a:ea typeface="Lato"/>
              <a:cs typeface="Lato"/>
              <a:sym typeface="Lato"/>
            </a:endParaRPr>
          </a:p>
          <a:p>
            <a:pPr indent="-317500" lvl="0" marL="457200" rtl="0" algn="l">
              <a:spcBef>
                <a:spcPts val="0"/>
              </a:spcBef>
              <a:spcAft>
                <a:spcPts val="0"/>
              </a:spcAft>
              <a:buClr>
                <a:schemeClr val="lt1"/>
              </a:buClr>
              <a:buSzPts val="1400"/>
              <a:buFont typeface="Lato"/>
              <a:buChar char="●"/>
            </a:pPr>
            <a:r>
              <a:rPr lang="en-GB">
                <a:solidFill>
                  <a:schemeClr val="lt1"/>
                </a:solidFill>
                <a:latin typeface="Lato"/>
                <a:ea typeface="Lato"/>
                <a:cs typeface="Lato"/>
                <a:sym typeface="Lato"/>
              </a:rPr>
              <a:t>Mortgages vs other loans</a:t>
            </a:r>
            <a:endParaRPr>
              <a:solidFill>
                <a:schemeClr val="lt1"/>
              </a:solidFill>
              <a:latin typeface="Lato"/>
              <a:ea typeface="Lato"/>
              <a:cs typeface="Lato"/>
              <a:sym typeface="Lato"/>
            </a:endParaRPr>
          </a:p>
          <a:p>
            <a:pPr indent="-317500" lvl="0" marL="457200" rtl="0" algn="l">
              <a:spcBef>
                <a:spcPts val="0"/>
              </a:spcBef>
              <a:spcAft>
                <a:spcPts val="0"/>
              </a:spcAft>
              <a:buClr>
                <a:schemeClr val="lt1"/>
              </a:buClr>
              <a:buSzPts val="1400"/>
              <a:buFont typeface="Lato"/>
              <a:buChar char="●"/>
            </a:pPr>
            <a:r>
              <a:rPr lang="en-GB">
                <a:solidFill>
                  <a:schemeClr val="lt1"/>
                </a:solidFill>
                <a:latin typeface="Lato"/>
                <a:ea typeface="Lato"/>
                <a:cs typeface="Lato"/>
                <a:sym typeface="Lato"/>
              </a:rPr>
              <a:t>Mortgage amount vs house price</a:t>
            </a:r>
            <a:endParaRPr>
              <a:solidFill>
                <a:schemeClr val="lt1"/>
              </a:solidFill>
              <a:latin typeface="Lato"/>
              <a:ea typeface="Lato"/>
              <a:cs typeface="Lato"/>
              <a:sym typeface="Lato"/>
            </a:endParaRPr>
          </a:p>
          <a:p>
            <a:pPr indent="-317500" lvl="0" marL="457200" rtl="0" algn="l">
              <a:spcBef>
                <a:spcPts val="0"/>
              </a:spcBef>
              <a:spcAft>
                <a:spcPts val="0"/>
              </a:spcAft>
              <a:buClr>
                <a:schemeClr val="lt1"/>
              </a:buClr>
              <a:buSzPts val="1400"/>
              <a:buFont typeface="Lato"/>
              <a:buChar char="●"/>
            </a:pPr>
            <a:r>
              <a:rPr lang="en-GB">
                <a:solidFill>
                  <a:schemeClr val="lt1"/>
                </a:solidFill>
                <a:latin typeface="Lato"/>
                <a:ea typeface="Lato"/>
                <a:cs typeface="Lato"/>
                <a:sym typeface="Lato"/>
              </a:rPr>
              <a:t>Types of mortgage</a:t>
            </a:r>
            <a:endParaRPr>
              <a:solidFill>
                <a:schemeClr val="lt1"/>
              </a:solidFill>
              <a:latin typeface="Lato"/>
              <a:ea typeface="Lato"/>
              <a:cs typeface="Lato"/>
              <a:sym typeface="Lato"/>
            </a:endParaRPr>
          </a:p>
        </p:txBody>
      </p:sp>
      <p:pic>
        <p:nvPicPr>
          <p:cNvPr descr="http://www.which.co.uk/money/mortgages-and-property/guides/what-is-a-mortgage/?utm_campaign=video_money&amp;utm_medium=video&amp;utm_source=youtube_channel&amp;utm_content=mortgage&amp;utm_term=description&#10;&#10;When you first take out a mortgage you start on an initial interest rate, which usually lasts for one to five years, before moving on to the lender’s standard variable rate. You can choose either a fixed or variable-rate deal.&#10;&#10;Which one you should choose depends on whether you think your income is likely to change, whether you prefer to know exactly what you will be paying each month, or if you could cope if your monthly payments went up." id="172" name="Google Shape;172;g2447029be05_0_16" title="What is a mortgage?">
            <a:hlinkClick r:id="rId4"/>
          </p:cNvPr>
          <p:cNvPicPr preferRelativeResize="0"/>
          <p:nvPr/>
        </p:nvPicPr>
        <p:blipFill>
          <a:blip r:embed="rId5">
            <a:alphaModFix/>
          </a:blip>
          <a:stretch>
            <a:fillRect/>
          </a:stretch>
        </p:blipFill>
        <p:spPr>
          <a:xfrm>
            <a:off x="408050" y="1274250"/>
            <a:ext cx="4079900" cy="2888425"/>
          </a:xfrm>
          <a:prstGeom prst="rect">
            <a:avLst/>
          </a:prstGeom>
          <a:noFill/>
          <a:ln>
            <a:noFill/>
          </a:ln>
        </p:spPr>
      </p:pic>
      <p:sp>
        <p:nvSpPr>
          <p:cNvPr id="173" name="Google Shape;173;g2447029be05_0_16"/>
          <p:cNvSpPr txBox="1"/>
          <p:nvPr/>
        </p:nvSpPr>
        <p:spPr>
          <a:xfrm>
            <a:off x="514800" y="4728950"/>
            <a:ext cx="3194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lang="en-GB" sz="800">
                <a:solidFill>
                  <a:schemeClr val="accent2"/>
                </a:solidFill>
                <a:latin typeface="Lato"/>
                <a:ea typeface="Lato"/>
                <a:cs typeface="Lato"/>
                <a:sym typeface="Lato"/>
              </a:rPr>
              <a:t>Video: </a:t>
            </a:r>
            <a:r>
              <a:rPr lang="en-GB" sz="800" u="sng">
                <a:solidFill>
                  <a:schemeClr val="accent2"/>
                </a:solidFill>
                <a:latin typeface="Lato"/>
                <a:ea typeface="Lato"/>
                <a:cs typeface="Lato"/>
                <a:sym typeface="Lato"/>
                <a:hlinkClick r:id="rId6">
                  <a:extLst>
                    <a:ext uri="{A12FA001-AC4F-418D-AE19-62706E023703}">
                      <ahyp:hlinkClr val="tx"/>
                    </a:ext>
                  </a:extLst>
                </a:hlinkClick>
              </a:rPr>
              <a:t>https://www.youtube.com/watch?v=g-uAurjxCiU</a:t>
            </a:r>
            <a:endParaRPr sz="800">
              <a:solidFill>
                <a:schemeClr val="accent2"/>
              </a:solidFill>
              <a:latin typeface="Lato"/>
              <a:ea typeface="Lato"/>
              <a:cs typeface="Lato"/>
              <a:sym typeface="Lato"/>
            </a:endParaRPr>
          </a:p>
        </p:txBody>
      </p:sp>
      <p:sp>
        <p:nvSpPr>
          <p:cNvPr id="174" name="Google Shape;174;g2447029be05_0_16"/>
          <p:cNvSpPr txBox="1"/>
          <p:nvPr/>
        </p:nvSpPr>
        <p:spPr>
          <a:xfrm>
            <a:off x="4998875" y="2200150"/>
            <a:ext cx="3869700" cy="1723800"/>
          </a:xfrm>
          <a:prstGeom prst="rect">
            <a:avLst/>
          </a:prstGeom>
          <a:solidFill>
            <a:schemeClr val="accent1"/>
          </a:solidFill>
          <a:ln cap="flat" cmpd="sng" w="2857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GB" sz="1600">
                <a:solidFill>
                  <a:schemeClr val="lt1"/>
                </a:solidFill>
                <a:latin typeface="Lato"/>
                <a:ea typeface="Lato"/>
                <a:cs typeface="Lato"/>
                <a:sym typeface="Lato"/>
              </a:rPr>
              <a:t>Questions</a:t>
            </a:r>
            <a:endParaRPr b="1" sz="1600">
              <a:solidFill>
                <a:schemeClr val="lt1"/>
              </a:solidFill>
              <a:latin typeface="Lato"/>
              <a:ea typeface="Lato"/>
              <a:cs typeface="Lato"/>
              <a:sym typeface="Lato"/>
            </a:endParaRPr>
          </a:p>
          <a:p>
            <a:pPr indent="0" lvl="0" marL="0" rtl="0" algn="ctr">
              <a:spcBef>
                <a:spcPts val="0"/>
              </a:spcBef>
              <a:spcAft>
                <a:spcPts val="0"/>
              </a:spcAft>
              <a:buClr>
                <a:srgbClr val="000000"/>
              </a:buClr>
              <a:buSzPts val="1400"/>
              <a:buFont typeface="Arial"/>
              <a:buNone/>
            </a:pPr>
            <a:r>
              <a:rPr lang="en-GB">
                <a:solidFill>
                  <a:schemeClr val="lt1"/>
                </a:solidFill>
              </a:rPr>
              <a:t>In what circumstances might someone opt for an </a:t>
            </a:r>
            <a:r>
              <a:rPr b="1" lang="en-GB">
                <a:solidFill>
                  <a:schemeClr val="lt1"/>
                </a:solidFill>
              </a:rPr>
              <a:t>interest only mortgage</a:t>
            </a:r>
            <a:r>
              <a:rPr lang="en-GB">
                <a:solidFill>
                  <a:schemeClr val="lt1"/>
                </a:solidFill>
              </a:rPr>
              <a:t> over a </a:t>
            </a:r>
            <a:r>
              <a:rPr b="1" lang="en-GB">
                <a:solidFill>
                  <a:schemeClr val="lt1"/>
                </a:solidFill>
              </a:rPr>
              <a:t>repayment mortgage</a:t>
            </a:r>
            <a:r>
              <a:rPr lang="en-GB">
                <a:solidFill>
                  <a:schemeClr val="lt1"/>
                </a:solidFill>
              </a:rPr>
              <a:t>?</a:t>
            </a:r>
            <a:endParaRPr>
              <a:solidFill>
                <a:schemeClr val="lt1"/>
              </a:solidFill>
            </a:endParaRPr>
          </a:p>
          <a:p>
            <a:pPr indent="0" lvl="0" marL="0" rtl="0" algn="ctr">
              <a:spcBef>
                <a:spcPts val="0"/>
              </a:spcBef>
              <a:spcAft>
                <a:spcPts val="0"/>
              </a:spcAft>
              <a:buClr>
                <a:srgbClr val="000000"/>
              </a:buClr>
              <a:buSzPts val="1400"/>
              <a:buFont typeface="Arial"/>
              <a:buNone/>
            </a:pPr>
            <a:r>
              <a:t/>
            </a:r>
            <a:endParaRPr>
              <a:solidFill>
                <a:schemeClr val="lt1"/>
              </a:solidFill>
            </a:endParaRPr>
          </a:p>
          <a:p>
            <a:pPr indent="0" lvl="0" marL="0" rtl="0" algn="ctr">
              <a:spcBef>
                <a:spcPts val="0"/>
              </a:spcBef>
              <a:spcAft>
                <a:spcPts val="0"/>
              </a:spcAft>
              <a:buClr>
                <a:srgbClr val="000000"/>
              </a:buClr>
              <a:buSzPts val="1400"/>
              <a:buFont typeface="Arial"/>
              <a:buNone/>
            </a:pPr>
            <a:r>
              <a:rPr lang="en-GB">
                <a:solidFill>
                  <a:schemeClr val="lt1"/>
                </a:solidFill>
              </a:rPr>
              <a:t>What’s the difference between a </a:t>
            </a:r>
            <a:r>
              <a:rPr b="1" lang="en-GB">
                <a:solidFill>
                  <a:schemeClr val="lt1"/>
                </a:solidFill>
              </a:rPr>
              <a:t>fixed rate </a:t>
            </a:r>
            <a:r>
              <a:rPr lang="en-GB">
                <a:solidFill>
                  <a:schemeClr val="lt1"/>
                </a:solidFill>
              </a:rPr>
              <a:t>and </a:t>
            </a:r>
            <a:r>
              <a:rPr b="1" lang="en-GB">
                <a:solidFill>
                  <a:schemeClr val="lt1"/>
                </a:solidFill>
              </a:rPr>
              <a:t>variable rate</a:t>
            </a:r>
            <a:r>
              <a:rPr lang="en-GB">
                <a:solidFill>
                  <a:schemeClr val="lt1"/>
                </a:solidFill>
              </a:rPr>
              <a:t> mortgage?</a:t>
            </a:r>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Charlotte Jessop</dc:creator>
</cp:coreProperties>
</file>