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8"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Roboto"/>
      <p:regular r:id="rId49"/>
      <p:bold r:id="rId50"/>
      <p:italic r:id="rId51"/>
      <p:boldItalic r:id="rId52"/>
    </p:embeddedFont>
    <p:embeddedFont>
      <p:font typeface="Lato"/>
      <p:regular r:id="rId53"/>
      <p:bold r:id="rId54"/>
      <p:italic r:id="rId55"/>
      <p:boldItalic r:id="rId56"/>
    </p:embeddedFont>
    <p:embeddedFont>
      <p:font typeface="Lato Light"/>
      <p:regular r:id="rId57"/>
      <p:bold r:id="rId58"/>
      <p:italic r:id="rId59"/>
      <p:boldItalic r:id="rId60"/>
    </p:embeddedFont>
    <p:embeddedFont>
      <p:font typeface="Lato Black"/>
      <p:bold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3" roundtripDataSignature="AMtx7mi8E0X/c/SJBsLMArLXCSeIDICQ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0A0B2B-4058-4366-864E-3A7100340B4D}">
  <a:tblStyle styleId="{E00A0B2B-4058-4366-864E-3A7100340B4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LatoBlack-boldItalic.fntdata"/><Relationship Id="rId61" Type="http://schemas.openxmlformats.org/officeDocument/2006/relationships/font" Target="fonts/LatoBlack-bold.fntdata"/><Relationship Id="rId20" Type="http://schemas.openxmlformats.org/officeDocument/2006/relationships/slide" Target="slides/slide12.xml"/><Relationship Id="rId63" Type="http://customschemas.google.com/relationships/presentationmetadata" Target="meta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LatoLight-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Lato-regular.fntdata"/><Relationship Id="rId52" Type="http://schemas.openxmlformats.org/officeDocument/2006/relationships/font" Target="fonts/Roboto-boldItalic.fntdata"/><Relationship Id="rId11" Type="http://schemas.openxmlformats.org/officeDocument/2006/relationships/slide" Target="slides/slide3.xml"/><Relationship Id="rId55" Type="http://schemas.openxmlformats.org/officeDocument/2006/relationships/font" Target="fonts/Lato-italic.fntdata"/><Relationship Id="rId10" Type="http://schemas.openxmlformats.org/officeDocument/2006/relationships/slide" Target="slides/slide2.xml"/><Relationship Id="rId54" Type="http://schemas.openxmlformats.org/officeDocument/2006/relationships/font" Target="fonts/Lato-bold.fntdata"/><Relationship Id="rId13" Type="http://schemas.openxmlformats.org/officeDocument/2006/relationships/slide" Target="slides/slide5.xml"/><Relationship Id="rId57" Type="http://schemas.openxmlformats.org/officeDocument/2006/relationships/font" Target="fonts/LatoLight-regular.fntdata"/><Relationship Id="rId12" Type="http://schemas.openxmlformats.org/officeDocument/2006/relationships/slide" Target="slides/slide4.xml"/><Relationship Id="rId56" Type="http://schemas.openxmlformats.org/officeDocument/2006/relationships/font" Target="fonts/Lato-boldItalic.fntdata"/><Relationship Id="rId15" Type="http://schemas.openxmlformats.org/officeDocument/2006/relationships/slide" Target="slides/slide7.xml"/><Relationship Id="rId59" Type="http://schemas.openxmlformats.org/officeDocument/2006/relationships/font" Target="fonts/LatoLight-italic.fntdata"/><Relationship Id="rId14" Type="http://schemas.openxmlformats.org/officeDocument/2006/relationships/slide" Target="slides/slide6.xml"/><Relationship Id="rId58" Type="http://schemas.openxmlformats.org/officeDocument/2006/relationships/font" Target="fonts/LatoLight-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000">
                <a:latin typeface="Lato"/>
                <a:ea typeface="Lato"/>
                <a:cs typeface="Lato"/>
                <a:sym typeface="Lato"/>
              </a:rPr>
              <a:t>Prompt questions</a:t>
            </a:r>
            <a:endParaRPr b="1" sz="1000">
              <a:latin typeface="Lato"/>
              <a:ea typeface="Lato"/>
              <a:cs typeface="Lato"/>
              <a:sym typeface="Lato"/>
            </a:endParaRPr>
          </a:p>
          <a:p>
            <a:pPr indent="-292100" lvl="0" marL="457200" rtl="0" algn="l">
              <a:lnSpc>
                <a:spcPct val="100000"/>
              </a:lnSpc>
              <a:spcBef>
                <a:spcPts val="0"/>
              </a:spcBef>
              <a:spcAft>
                <a:spcPts val="0"/>
              </a:spcAft>
              <a:buSzPts val="1000"/>
              <a:buFont typeface="Lato"/>
              <a:buChar char="●"/>
            </a:pPr>
            <a:r>
              <a:rPr lang="en-GB" sz="1000">
                <a:latin typeface="Lato"/>
                <a:ea typeface="Lato"/>
                <a:cs typeface="Lato"/>
                <a:sym typeface="Lato"/>
              </a:rPr>
              <a:t>Why have you chose your top 3?</a:t>
            </a:r>
            <a:endParaRPr sz="1000">
              <a:latin typeface="Lato"/>
              <a:ea typeface="Lato"/>
              <a:cs typeface="Lato"/>
              <a:sym typeface="Lato"/>
            </a:endParaRPr>
          </a:p>
          <a:p>
            <a:pPr indent="-292100" lvl="0" marL="457200" rtl="0" algn="l">
              <a:lnSpc>
                <a:spcPct val="100000"/>
              </a:lnSpc>
              <a:spcBef>
                <a:spcPts val="0"/>
              </a:spcBef>
              <a:spcAft>
                <a:spcPts val="0"/>
              </a:spcAft>
              <a:buSzPts val="1000"/>
              <a:buFont typeface="Lato"/>
              <a:buChar char="●"/>
            </a:pPr>
            <a:r>
              <a:rPr lang="en-GB" sz="1000">
                <a:latin typeface="Lato"/>
                <a:ea typeface="Lato"/>
                <a:cs typeface="Lato"/>
                <a:sym typeface="Lato"/>
              </a:rPr>
              <a:t>Why have you chosen your bottom 3?</a:t>
            </a:r>
            <a:endParaRPr sz="1000">
              <a:latin typeface="Lato"/>
              <a:ea typeface="Lato"/>
              <a:cs typeface="Lato"/>
              <a:sym typeface="Lato"/>
            </a:endParaRPr>
          </a:p>
          <a:p>
            <a:pPr indent="-292100" lvl="0" marL="457200" rtl="0" algn="l">
              <a:lnSpc>
                <a:spcPct val="100000"/>
              </a:lnSpc>
              <a:spcBef>
                <a:spcPts val="0"/>
              </a:spcBef>
              <a:spcAft>
                <a:spcPts val="0"/>
              </a:spcAft>
              <a:buSzPts val="1000"/>
              <a:buFont typeface="Lato"/>
              <a:buChar char="●"/>
            </a:pPr>
            <a:r>
              <a:rPr lang="en-GB" sz="1000">
                <a:latin typeface="Lato"/>
                <a:ea typeface="Lato"/>
                <a:cs typeface="Lato"/>
                <a:sym typeface="Lato"/>
              </a:rPr>
              <a:t>What makes some countries richer than clothes?</a:t>
            </a:r>
            <a:endParaRPr sz="10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sz="1000">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sz="1700">
              <a:solidFill>
                <a:srgbClr val="262A33"/>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050">
                <a:solidFill>
                  <a:srgbClr val="444746"/>
                </a:solidFill>
                <a:latin typeface="Roboto"/>
                <a:ea typeface="Roboto"/>
                <a:cs typeface="Roboto"/>
                <a:sym typeface="Roboto"/>
              </a:rPr>
              <a:t>Teacher explanation</a:t>
            </a:r>
            <a:endParaRPr b="1"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GB" sz="1050">
                <a:solidFill>
                  <a:srgbClr val="444746"/>
                </a:solidFill>
                <a:latin typeface="Roboto"/>
                <a:ea typeface="Roboto"/>
                <a:cs typeface="Roboto"/>
                <a:sym typeface="Roboto"/>
              </a:rPr>
              <a:t>The Bank of England is independent so that it can make decisions on its own without being swayed by politics. This is because, for example, the government might be incentivised to spend before an election, which would raise inflation.</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Ask students to copy and complete the chains of analysis, filling in the blanks.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GB">
                <a:solidFill>
                  <a:schemeClr val="dk1"/>
                </a:solidFill>
              </a:rPr>
              <a:t>The real rate is important to understand because your bank account will give you a nominal rate, but if prices in the economy are going up by x per cent per year, your savings are not worth as much.</a:t>
            </a:r>
            <a:endParaRPr>
              <a:solidFill>
                <a:schemeClr val="dk1"/>
              </a:solidFill>
            </a:endParaRPr>
          </a:p>
          <a:p>
            <a:pPr indent="0" lvl="0" marL="0" rtl="0" algn="l">
              <a:lnSpc>
                <a:spcPct val="100000"/>
              </a:lnSpc>
              <a:spcBef>
                <a:spcPts val="500"/>
              </a:spcBef>
              <a:spcAft>
                <a:spcPts val="0"/>
              </a:spcAft>
              <a:buClr>
                <a:schemeClr val="dk1"/>
              </a:buClr>
              <a:buSzPts val="1100"/>
              <a:buFont typeface="Arial"/>
              <a:buNone/>
            </a:pPr>
            <a:r>
              <a:t/>
            </a:r>
            <a:endParaRPr sz="105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rPr>
              <a:t>Read aloud the scenario as a class. Ask students to discuss whether they think that the effect of the interest change will be a benefit or drawback to the character before holding a class vote. Invite student feedback before sharing the response on the following slide.</a:t>
            </a:r>
            <a:endParaRPr>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i="1"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Read aloud the scenario as a class. Ask students to discuss whether they think that the effect of the interest change will be a benefit or drawback to the character before holding a class vote. Invite student feedback before sharing the response on the following slide.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Read aloud the scenario as a class. Ask students to discuss whether they think that the effect of the interest change will be a benefit or drawback to the character before holding a class vote. Invite student feedback before sharing the response on the following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43"/>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43"/>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p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4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9" name="Google Shape;49;p4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p4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1" name="Shape 51"/>
        <p:cNvGrpSpPr/>
        <p:nvPr/>
      </p:nvGrpSpPr>
      <p:grpSpPr>
        <a:xfrm>
          <a:off x="0" y="0"/>
          <a:ext cx="0" cy="0"/>
          <a:chOff x="0" y="0"/>
          <a:chExt cx="0" cy="0"/>
        </a:xfrm>
      </p:grpSpPr>
      <p:pic>
        <p:nvPicPr>
          <p:cNvPr id="52" name="Google Shape;52;p4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53" name="Google Shape;53;p4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4" name="Google Shape;54;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4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6" name="Shape 56"/>
        <p:cNvGrpSpPr/>
        <p:nvPr/>
      </p:nvGrpSpPr>
      <p:grpSpPr>
        <a:xfrm>
          <a:off x="0" y="0"/>
          <a:ext cx="0" cy="0"/>
          <a:chOff x="0" y="0"/>
          <a:chExt cx="0" cy="0"/>
        </a:xfrm>
      </p:grpSpPr>
      <p:sp>
        <p:nvSpPr>
          <p:cNvPr id="57" name="Google Shape;57;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57"/>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9" name="Google Shape;59;p57"/>
          <p:cNvPicPr preferRelativeResize="0"/>
          <p:nvPr/>
        </p:nvPicPr>
        <p:blipFill rotWithShape="1">
          <a:blip r:embed="rId3">
            <a:alphaModFix/>
          </a:blip>
          <a:srcRect b="-2278" l="-4222" r="-3757" t="-2440"/>
          <a:stretch/>
        </p:blipFill>
        <p:spPr>
          <a:xfrm rot="-5400000">
            <a:off x="7182681" y="3219806"/>
            <a:ext cx="2039601" cy="1978026"/>
          </a:xfrm>
          <a:prstGeom prst="rect">
            <a:avLst/>
          </a:prstGeom>
          <a:noFill/>
          <a:ln>
            <a:noFill/>
          </a:ln>
        </p:spPr>
      </p:pic>
      <p:sp>
        <p:nvSpPr>
          <p:cNvPr id="60" name="Google Shape;60;p5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1" name="Google Shape;61;p5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2" name="Shape 62"/>
        <p:cNvGrpSpPr/>
        <p:nvPr/>
      </p:nvGrpSpPr>
      <p:grpSpPr>
        <a:xfrm>
          <a:off x="0" y="0"/>
          <a:ext cx="0" cy="0"/>
          <a:chOff x="0" y="0"/>
          <a:chExt cx="0" cy="0"/>
        </a:xfrm>
      </p:grpSpPr>
      <p:pic>
        <p:nvPicPr>
          <p:cNvPr id="63" name="Google Shape;63;p58"/>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4" name="Google Shape;64;p5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5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p59"/>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p59"/>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0" name="Google Shape;70;p5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p5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p60"/>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5" name="Google Shape;75;p6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p6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6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8" name="Shape 78"/>
        <p:cNvGrpSpPr/>
        <p:nvPr/>
      </p:nvGrpSpPr>
      <p:grpSpPr>
        <a:xfrm>
          <a:off x="0" y="0"/>
          <a:ext cx="0" cy="0"/>
          <a:chOff x="0" y="0"/>
          <a:chExt cx="0" cy="0"/>
        </a:xfrm>
      </p:grpSpPr>
      <p:pic>
        <p:nvPicPr>
          <p:cNvPr id="79" name="Google Shape;79;p6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0" name="Google Shape;80;p6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2" name="Shape 82"/>
        <p:cNvGrpSpPr/>
        <p:nvPr/>
      </p:nvGrpSpPr>
      <p:grpSpPr>
        <a:xfrm>
          <a:off x="0" y="0"/>
          <a:ext cx="0" cy="0"/>
          <a:chOff x="0" y="0"/>
          <a:chExt cx="0" cy="0"/>
        </a:xfrm>
      </p:grpSpPr>
      <p:sp>
        <p:nvSpPr>
          <p:cNvPr id="83" name="Google Shape;83;p6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6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5" name="Google Shape;85;p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7" name="Shape 87"/>
        <p:cNvGrpSpPr/>
        <p:nvPr/>
      </p:nvGrpSpPr>
      <p:grpSpPr>
        <a:xfrm>
          <a:off x="0" y="0"/>
          <a:ext cx="0" cy="0"/>
          <a:chOff x="0" y="0"/>
          <a:chExt cx="0" cy="0"/>
        </a:xfrm>
      </p:grpSpPr>
      <p:sp>
        <p:nvSpPr>
          <p:cNvPr id="88" name="Google Shape;88;p6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9" name="Google Shape;89;p6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92" name="Shape 92"/>
        <p:cNvGrpSpPr/>
        <p:nvPr/>
      </p:nvGrpSpPr>
      <p:grpSpPr>
        <a:xfrm>
          <a:off x="0" y="0"/>
          <a:ext cx="0" cy="0"/>
          <a:chOff x="0" y="0"/>
          <a:chExt cx="0" cy="0"/>
        </a:xfrm>
      </p:grpSpPr>
      <p:pic>
        <p:nvPicPr>
          <p:cNvPr id="93" name="Google Shape;93;p5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4" name="Google Shape;94;p5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5" name="Google Shape;95;p5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44"/>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4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6" name="Shape 96"/>
        <p:cNvGrpSpPr/>
        <p:nvPr/>
      </p:nvGrpSpPr>
      <p:grpSpPr>
        <a:xfrm>
          <a:off x="0" y="0"/>
          <a:ext cx="0" cy="0"/>
          <a:chOff x="0" y="0"/>
          <a:chExt cx="0" cy="0"/>
        </a:xfrm>
      </p:grpSpPr>
      <p:pic>
        <p:nvPicPr>
          <p:cNvPr id="97" name="Google Shape;97;p6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8" name="Google Shape;98;p6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99" name="Shape 99"/>
        <p:cNvGrpSpPr/>
        <p:nvPr/>
      </p:nvGrpSpPr>
      <p:grpSpPr>
        <a:xfrm>
          <a:off x="0" y="0"/>
          <a:ext cx="0" cy="0"/>
          <a:chOff x="0" y="0"/>
          <a:chExt cx="0" cy="0"/>
        </a:xfrm>
      </p:grpSpPr>
      <p:pic>
        <p:nvPicPr>
          <p:cNvPr id="100" name="Google Shape;100;p6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1" name="Google Shape;101;p6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2" name="Google Shape;102;p6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03" name="Shape 103"/>
        <p:cNvGrpSpPr/>
        <p:nvPr/>
      </p:nvGrpSpPr>
      <p:grpSpPr>
        <a:xfrm>
          <a:off x="0" y="0"/>
          <a:ext cx="0" cy="0"/>
          <a:chOff x="0" y="0"/>
          <a:chExt cx="0" cy="0"/>
        </a:xfrm>
      </p:grpSpPr>
      <p:pic>
        <p:nvPicPr>
          <p:cNvPr id="104" name="Google Shape;104;p6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5" name="Google Shape;105;p6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6" name="Google Shape;106;p6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7" name="Shape 107"/>
        <p:cNvGrpSpPr/>
        <p:nvPr/>
      </p:nvGrpSpPr>
      <p:grpSpPr>
        <a:xfrm>
          <a:off x="0" y="0"/>
          <a:ext cx="0" cy="0"/>
          <a:chOff x="0" y="0"/>
          <a:chExt cx="0" cy="0"/>
        </a:xfrm>
      </p:grpSpPr>
      <p:sp>
        <p:nvSpPr>
          <p:cNvPr id="108" name="Google Shape;108;p6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p6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10" name="Google Shape;110;p6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1" name="Google Shape;111;p6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12" name="Shape 112"/>
        <p:cNvGrpSpPr/>
        <p:nvPr/>
      </p:nvGrpSpPr>
      <p:grpSpPr>
        <a:xfrm>
          <a:off x="0" y="0"/>
          <a:ext cx="0" cy="0"/>
          <a:chOff x="0" y="0"/>
          <a:chExt cx="0" cy="0"/>
        </a:xfrm>
      </p:grpSpPr>
      <p:pic>
        <p:nvPicPr>
          <p:cNvPr id="113" name="Google Shape;113;p6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4" name="Google Shape;114;p6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5" name="Google Shape;115;p6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16" name="Shape 116"/>
        <p:cNvGrpSpPr/>
        <p:nvPr/>
      </p:nvGrpSpPr>
      <p:grpSpPr>
        <a:xfrm>
          <a:off x="0" y="0"/>
          <a:ext cx="0" cy="0"/>
          <a:chOff x="0" y="0"/>
          <a:chExt cx="0" cy="0"/>
        </a:xfrm>
      </p:grpSpPr>
      <p:pic>
        <p:nvPicPr>
          <p:cNvPr id="117" name="Google Shape;117;p6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8" name="Google Shape;118;p6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19" name="Shape 119"/>
        <p:cNvGrpSpPr/>
        <p:nvPr/>
      </p:nvGrpSpPr>
      <p:grpSpPr>
        <a:xfrm>
          <a:off x="0" y="0"/>
          <a:ext cx="0" cy="0"/>
          <a:chOff x="0" y="0"/>
          <a:chExt cx="0" cy="0"/>
        </a:xfrm>
      </p:grpSpPr>
      <p:sp>
        <p:nvSpPr>
          <p:cNvPr id="120" name="Google Shape;120;p7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7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22" name="Google Shape;122;p7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3" name="Google Shape;123;p7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4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4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4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4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4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4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2" name="Shape 22"/>
        <p:cNvGrpSpPr/>
        <p:nvPr/>
      </p:nvGrpSpPr>
      <p:grpSpPr>
        <a:xfrm>
          <a:off x="0" y="0"/>
          <a:ext cx="0" cy="0"/>
          <a:chOff x="0" y="0"/>
          <a:chExt cx="0" cy="0"/>
        </a:xfrm>
      </p:grpSpPr>
      <p:sp>
        <p:nvSpPr>
          <p:cNvPr id="23" name="Google Shape;23;p5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50"/>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25" name="Google Shape;25;p5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6" name="Google Shape;26;p5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 name="Shape 27"/>
        <p:cNvGrpSpPr/>
        <p:nvPr/>
      </p:nvGrpSpPr>
      <p:grpSpPr>
        <a:xfrm>
          <a:off x="0" y="0"/>
          <a:ext cx="0" cy="0"/>
          <a:chOff x="0" y="0"/>
          <a:chExt cx="0" cy="0"/>
        </a:xfrm>
      </p:grpSpPr>
      <p:sp>
        <p:nvSpPr>
          <p:cNvPr id="28" name="Google Shape;28;p5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53"/>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30" name="Google Shape;30;p53"/>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1" name="Google Shape;31;p5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2" name="Shape 32"/>
        <p:cNvGrpSpPr/>
        <p:nvPr/>
      </p:nvGrpSpPr>
      <p:grpSpPr>
        <a:xfrm>
          <a:off x="0" y="0"/>
          <a:ext cx="0" cy="0"/>
          <a:chOff x="0" y="0"/>
          <a:chExt cx="0" cy="0"/>
        </a:xfrm>
      </p:grpSpPr>
      <p:pic>
        <p:nvPicPr>
          <p:cNvPr id="33" name="Google Shape;33;p5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4" name="Google Shape;34;p54"/>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5" name="Google Shape;35;p5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6" name="Shape 36"/>
        <p:cNvGrpSpPr/>
        <p:nvPr/>
      </p:nvGrpSpPr>
      <p:grpSpPr>
        <a:xfrm>
          <a:off x="0" y="0"/>
          <a:ext cx="0" cy="0"/>
          <a:chOff x="0" y="0"/>
          <a:chExt cx="0" cy="0"/>
        </a:xfrm>
      </p:grpSpPr>
      <p:pic>
        <p:nvPicPr>
          <p:cNvPr id="37" name="Google Shape;37;p5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8" name="Google Shape;38;p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9" name="Shape 39"/>
        <p:cNvGrpSpPr/>
        <p:nvPr/>
      </p:nvGrpSpPr>
      <p:grpSpPr>
        <a:xfrm>
          <a:off x="0" y="0"/>
          <a:ext cx="0" cy="0"/>
          <a:chOff x="0" y="0"/>
          <a:chExt cx="0" cy="0"/>
        </a:xfrm>
      </p:grpSpPr>
      <p:sp>
        <p:nvSpPr>
          <p:cNvPr id="40" name="Google Shape;40;p5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5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42" name="Google Shape;42;p5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43" name="Google Shape;43;p5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theme" Target="../theme/theme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vimeopro.com/bankofengland/econome/video/241881362" TargetMode="External"/><Relationship Id="rId4" Type="http://schemas.openxmlformats.org/officeDocument/2006/relationships/hyperlink" Target="https://vimeopro.com/bankofengland/econome/video/241881362" TargetMode="External"/><Relationship Id="rId5" Type="http://schemas.openxmlformats.org/officeDocument/2006/relationships/image" Target="../media/image17.png"/><Relationship Id="rId6" Type="http://schemas.openxmlformats.org/officeDocument/2006/relationships/hyperlink" Target="https://vimeopro.com/bankofengland/econome/video/24188136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globalpeoservices.com/top-15-countries-by-gdp-in-2022/" TargetMode="External"/><Relationship Id="rId4" Type="http://schemas.openxmlformats.org/officeDocument/2006/relationships/image" Target="../media/image20.png"/><Relationship Id="rId11" Type="http://schemas.openxmlformats.org/officeDocument/2006/relationships/image" Target="../media/image26.png"/><Relationship Id="rId10" Type="http://schemas.openxmlformats.org/officeDocument/2006/relationships/image" Target="../media/image34.png"/><Relationship Id="rId12" Type="http://schemas.openxmlformats.org/officeDocument/2006/relationships/image" Target="../media/image28.png"/><Relationship Id="rId9"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s://globalpeoservices.com/top-15-countries-by-gdp-in-2022/" TargetMode="External"/><Relationship Id="rId4"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26.png"/><Relationship Id="rId12" Type="http://schemas.openxmlformats.org/officeDocument/2006/relationships/image" Target="../media/image28.png"/><Relationship Id="rId9"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48.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vimeopro.com/bankofengland/econome/video/241881362" TargetMode="External"/><Relationship Id="rId4" Type="http://schemas.openxmlformats.org/officeDocument/2006/relationships/image" Target="../media/image17.png"/><Relationship Id="rId5" Type="http://schemas.openxmlformats.org/officeDocument/2006/relationships/hyperlink" Target="https://vimeopro.com/bankofengland/econome/video/24188136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www.youtube.com/watch?v=yLLcGmvW8WA" TargetMode="External"/><Relationship Id="rId4" Type="http://schemas.openxmlformats.org/officeDocument/2006/relationships/image" Target="../media/image36.jpg"/><Relationship Id="rId5" Type="http://schemas.openxmlformats.org/officeDocument/2006/relationships/hyperlink" Target="https://www.youtube.com/watch?v=yLLcGmvW8W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hyperlink" Target="https://nationalschoolspartnership.com/initiatives/econo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citizensadvice.org.uk/debt-and-money/" TargetMode="External"/><Relationship Id="rId4" Type="http://schemas.openxmlformats.org/officeDocument/2006/relationships/image" Target="../media/image53.png"/><Relationship Id="rId5" Type="http://schemas.openxmlformats.org/officeDocument/2006/relationships/image" Target="../media/image52.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hyperlink" Target="https://www.ons.gov.uk/economy/nationalaccounts/articles/dashboardunderstandingtheukeconomy/2017-02-22" TargetMode="External"/><Relationship Id="rId4" Type="http://schemas.openxmlformats.org/officeDocument/2006/relationships/hyperlink" Target="https://www.imf.org/en/Publications/fandd/issues/Series/Back-to-Basics/gross-domestic-product-GDP" TargetMode="External"/><Relationship Id="rId5" Type="http://schemas.openxmlformats.org/officeDocument/2006/relationships/hyperlink" Target="https://ftflic.com/learning-hu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vimeopro.com/bankofengland/econome/video/241881362"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27" name="Shape 127"/>
        <p:cNvGrpSpPr/>
        <p:nvPr/>
      </p:nvGrpSpPr>
      <p:grpSpPr>
        <a:xfrm>
          <a:off x="0" y="0"/>
          <a:ext cx="0" cy="0"/>
          <a:chOff x="0" y="0"/>
          <a:chExt cx="0" cy="0"/>
        </a:xfrm>
      </p:grpSpPr>
      <p:sp>
        <p:nvSpPr>
          <p:cNvPr id="128" name="Google Shape;128;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and five (recommended for Year 12 and above)</a:t>
            </a:r>
            <a:endParaRPr b="1" i="0" sz="1000" u="none" cap="none" strike="noStrike">
              <a:solidFill>
                <a:schemeClr val="accent2"/>
              </a:solidFill>
              <a:latin typeface="Arial"/>
              <a:ea typeface="Arial"/>
              <a:cs typeface="Arial"/>
              <a:sym typeface="Arial"/>
            </a:endParaRPr>
          </a:p>
        </p:txBody>
      </p:sp>
      <p:sp>
        <p:nvSpPr>
          <p:cNvPr id="129" name="Google Shape;129;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prepare for your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05" name="Google Shape;205;p10"/>
          <p:cNvSpPr txBox="1"/>
          <p:nvPr/>
        </p:nvSpPr>
        <p:spPr>
          <a:xfrm>
            <a:off x="68075" y="253750"/>
            <a:ext cx="8055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Boom and bust cycle</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206" name="Google Shape;206;p10"/>
          <p:cNvSpPr txBox="1"/>
          <p:nvPr/>
        </p:nvSpPr>
        <p:spPr>
          <a:xfrm>
            <a:off x="131475" y="1048950"/>
            <a:ext cx="5045100" cy="121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en-GB" sz="1500" u="none" cap="none" strike="noStrike">
                <a:solidFill>
                  <a:srgbClr val="000000"/>
                </a:solidFill>
                <a:highlight>
                  <a:schemeClr val="lt1"/>
                </a:highlight>
                <a:latin typeface="Lato"/>
                <a:ea typeface="Lato"/>
                <a:cs typeface="Lato"/>
                <a:sym typeface="Lato"/>
              </a:rPr>
              <a:t>All economies have a long term </a:t>
            </a:r>
            <a:r>
              <a:rPr b="1" i="0" lang="en-GB" sz="1500" u="none" cap="none" strike="noStrike">
                <a:solidFill>
                  <a:srgbClr val="000000"/>
                </a:solidFill>
                <a:highlight>
                  <a:schemeClr val="lt1"/>
                </a:highlight>
                <a:latin typeface="Lato"/>
                <a:ea typeface="Lato"/>
                <a:cs typeface="Lato"/>
                <a:sym typeface="Lato"/>
              </a:rPr>
              <a:t>trend rate of growth.</a:t>
            </a:r>
            <a:r>
              <a:rPr b="0" i="0" lang="en-GB" sz="1500" u="none" cap="none" strike="noStrike">
                <a:solidFill>
                  <a:srgbClr val="000000"/>
                </a:solidFill>
                <a:highlight>
                  <a:schemeClr val="lt1"/>
                </a:highlight>
                <a:latin typeface="Lato"/>
                <a:ea typeface="Lato"/>
                <a:cs typeface="Lato"/>
                <a:sym typeface="Lato"/>
              </a:rPr>
              <a:t> </a:t>
            </a:r>
            <a:endParaRPr b="0" i="0" sz="1500" u="none" cap="none" strike="noStrike">
              <a:solidFill>
                <a:srgbClr val="000000"/>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500"/>
              <a:buFont typeface="Arial"/>
              <a:buNone/>
            </a:pPr>
            <a:r>
              <a:rPr b="0" i="0" lang="en-GB" sz="1500" u="none" cap="none" strike="noStrike">
                <a:solidFill>
                  <a:srgbClr val="000000"/>
                </a:solidFill>
                <a:highlight>
                  <a:schemeClr val="lt1"/>
                </a:highlight>
                <a:latin typeface="Lato"/>
                <a:ea typeface="Lato"/>
                <a:cs typeface="Lato"/>
                <a:sym typeface="Lato"/>
              </a:rPr>
              <a:t>The UK’s trend rate of growth was about 2% per year, but it’s been fairly flat since the financial crisis (2008-2009). Around that, there will be booms and busts:</a:t>
            </a:r>
            <a:endParaRPr b="0" i="0" sz="1400" u="none" cap="none" strike="noStrike">
              <a:solidFill>
                <a:srgbClr val="000000"/>
              </a:solidFill>
              <a:highlight>
                <a:schemeClr val="lt1"/>
              </a:highlight>
              <a:latin typeface="Lato"/>
              <a:ea typeface="Lato"/>
              <a:cs typeface="Lato"/>
              <a:sym typeface="Lato"/>
            </a:endParaRPr>
          </a:p>
        </p:txBody>
      </p:sp>
      <p:grpSp>
        <p:nvGrpSpPr>
          <p:cNvPr id="207" name="Google Shape;207;p10"/>
          <p:cNvGrpSpPr/>
          <p:nvPr/>
        </p:nvGrpSpPr>
        <p:grpSpPr>
          <a:xfrm>
            <a:off x="5265577" y="1490725"/>
            <a:ext cx="3771479" cy="2550545"/>
            <a:chOff x="4599850" y="1139751"/>
            <a:chExt cx="4361100" cy="2825150"/>
          </a:xfrm>
        </p:grpSpPr>
        <p:pic>
          <p:nvPicPr>
            <p:cNvPr id="208" name="Google Shape;208;p10"/>
            <p:cNvPicPr preferRelativeResize="0"/>
            <p:nvPr/>
          </p:nvPicPr>
          <p:blipFill rotWithShape="1">
            <a:blip r:embed="rId3">
              <a:alphaModFix/>
            </a:blip>
            <a:srcRect b="0" l="0" r="0" t="0"/>
            <a:stretch/>
          </p:blipFill>
          <p:spPr>
            <a:xfrm>
              <a:off x="4599919" y="1211697"/>
              <a:ext cx="4361031" cy="2753204"/>
            </a:xfrm>
            <a:prstGeom prst="rect">
              <a:avLst/>
            </a:prstGeom>
            <a:noFill/>
            <a:ln>
              <a:noFill/>
            </a:ln>
          </p:spPr>
        </p:pic>
        <p:sp>
          <p:nvSpPr>
            <p:cNvPr id="209" name="Google Shape;209;p10"/>
            <p:cNvSpPr/>
            <p:nvPr/>
          </p:nvSpPr>
          <p:spPr>
            <a:xfrm>
              <a:off x="5307012" y="1978519"/>
              <a:ext cx="844500" cy="236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Boom</a:t>
              </a:r>
              <a:endParaRPr b="0" i="0" sz="1400" u="none" cap="none" strike="noStrike">
                <a:solidFill>
                  <a:srgbClr val="000000"/>
                </a:solidFill>
                <a:latin typeface="Lato"/>
                <a:ea typeface="Lato"/>
                <a:cs typeface="Lato"/>
                <a:sym typeface="Lato"/>
              </a:endParaRPr>
            </a:p>
          </p:txBody>
        </p:sp>
        <p:sp>
          <p:nvSpPr>
            <p:cNvPr id="210" name="Google Shape;210;p10"/>
            <p:cNvSpPr/>
            <p:nvPr/>
          </p:nvSpPr>
          <p:spPr>
            <a:xfrm>
              <a:off x="6473489" y="2644791"/>
              <a:ext cx="898500" cy="3045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Bust</a:t>
              </a:r>
              <a:endParaRPr b="0" i="0" sz="1400" u="none" cap="none" strike="noStrike">
                <a:solidFill>
                  <a:srgbClr val="000000"/>
                </a:solidFill>
                <a:latin typeface="Lato"/>
                <a:ea typeface="Lato"/>
                <a:cs typeface="Lato"/>
                <a:sym typeface="Lato"/>
              </a:endParaRPr>
            </a:p>
          </p:txBody>
        </p:sp>
        <p:sp>
          <p:nvSpPr>
            <p:cNvPr id="211" name="Google Shape;211;p10"/>
            <p:cNvSpPr/>
            <p:nvPr/>
          </p:nvSpPr>
          <p:spPr>
            <a:xfrm>
              <a:off x="7701201" y="2341761"/>
              <a:ext cx="1179000" cy="236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Recovery</a:t>
              </a:r>
              <a:endParaRPr b="0" i="0" sz="1400" u="none" cap="none" strike="noStrike">
                <a:solidFill>
                  <a:srgbClr val="000000"/>
                </a:solidFill>
                <a:latin typeface="Lato"/>
                <a:ea typeface="Lato"/>
                <a:cs typeface="Lato"/>
                <a:sym typeface="Lato"/>
              </a:endParaRPr>
            </a:p>
          </p:txBody>
        </p:sp>
        <p:sp>
          <p:nvSpPr>
            <p:cNvPr id="212" name="Google Shape;212;p10"/>
            <p:cNvSpPr/>
            <p:nvPr/>
          </p:nvSpPr>
          <p:spPr>
            <a:xfrm>
              <a:off x="4599850" y="1238300"/>
              <a:ext cx="457800" cy="2367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4759219" y="1139751"/>
              <a:ext cx="1396500" cy="236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000" u="none" cap="none" strike="noStrike">
                  <a:solidFill>
                    <a:srgbClr val="000000"/>
                  </a:solidFill>
                  <a:latin typeface="Lato"/>
                  <a:ea typeface="Lato"/>
                  <a:cs typeface="Lato"/>
                  <a:sym typeface="Lato"/>
                </a:rPr>
                <a:t>Economic growth</a:t>
              </a:r>
              <a:endParaRPr b="0" i="0" sz="1000" u="none" cap="none" strike="noStrike">
                <a:solidFill>
                  <a:srgbClr val="000000"/>
                </a:solidFill>
                <a:latin typeface="Lato"/>
                <a:ea typeface="Lato"/>
                <a:cs typeface="Lato"/>
                <a:sym typeface="Lato"/>
              </a:endParaRPr>
            </a:p>
          </p:txBody>
        </p:sp>
      </p:grpSp>
      <p:sp>
        <p:nvSpPr>
          <p:cNvPr id="214" name="Google Shape;214;p10"/>
          <p:cNvSpPr txBox="1"/>
          <p:nvPr/>
        </p:nvSpPr>
        <p:spPr>
          <a:xfrm>
            <a:off x="-475075" y="2243700"/>
            <a:ext cx="5478000" cy="946500"/>
          </a:xfrm>
          <a:prstGeom prst="rect">
            <a:avLst/>
          </a:prstGeom>
          <a:noFill/>
          <a:ln>
            <a:noFill/>
          </a:ln>
        </p:spPr>
        <p:txBody>
          <a:bodyPr anchorCtr="0" anchor="t" bIns="91425" lIns="91425" spcFirstLastPara="1" rIns="91425" wrap="square" tIns="91425">
            <a:spAutoFit/>
          </a:bodyPr>
          <a:lstStyle/>
          <a:p>
            <a:pPr indent="-323850" lvl="1" marL="914400" marR="0" rtl="0" algn="l">
              <a:lnSpc>
                <a:spcPct val="115000"/>
              </a:lnSpc>
              <a:spcBef>
                <a:spcPts val="0"/>
              </a:spcBef>
              <a:spcAft>
                <a:spcPts val="0"/>
              </a:spcAft>
              <a:buClr>
                <a:schemeClr val="accent2"/>
              </a:buClr>
              <a:buSzPts val="1500"/>
              <a:buFont typeface="Lato"/>
              <a:buChar char="○"/>
            </a:pPr>
            <a:r>
              <a:rPr b="1" i="0" lang="en-GB" sz="1500" u="none" cap="none" strike="noStrike">
                <a:solidFill>
                  <a:schemeClr val="accent1"/>
                </a:solidFill>
                <a:highlight>
                  <a:schemeClr val="lt1"/>
                </a:highlight>
                <a:latin typeface="Lato"/>
                <a:ea typeface="Lato"/>
                <a:cs typeface="Lato"/>
                <a:sym typeface="Lato"/>
              </a:rPr>
              <a:t>Booms</a:t>
            </a:r>
            <a:r>
              <a:rPr b="0" i="0" lang="en-GB" sz="1500" u="none" cap="none" strike="noStrike">
                <a:solidFill>
                  <a:schemeClr val="accent1"/>
                </a:solidFill>
                <a:highlight>
                  <a:schemeClr val="lt1"/>
                </a:highlight>
                <a:latin typeface="Lato"/>
                <a:ea typeface="Lato"/>
                <a:cs typeface="Lato"/>
                <a:sym typeface="Lato"/>
              </a:rPr>
              <a:t> </a:t>
            </a:r>
            <a:r>
              <a:rPr b="0" i="0" lang="en-GB" sz="1500" u="none" cap="none" strike="noStrike">
                <a:solidFill>
                  <a:srgbClr val="000000"/>
                </a:solidFill>
                <a:highlight>
                  <a:schemeClr val="lt1"/>
                </a:highlight>
                <a:latin typeface="Lato"/>
                <a:ea typeface="Lato"/>
                <a:cs typeface="Lato"/>
                <a:sym typeface="Lato"/>
              </a:rPr>
              <a:t>are when the economy is in a period of rapid growth. Employment is usually high and there is positive business and consumer confidence</a:t>
            </a:r>
            <a:endParaRPr b="0" i="0" sz="1500" u="none" cap="none" strike="noStrike">
              <a:solidFill>
                <a:srgbClr val="000000"/>
              </a:solidFill>
              <a:highlight>
                <a:schemeClr val="lt1"/>
              </a:highlight>
              <a:latin typeface="Lato"/>
              <a:ea typeface="Lato"/>
              <a:cs typeface="Lato"/>
              <a:sym typeface="Lato"/>
            </a:endParaRPr>
          </a:p>
        </p:txBody>
      </p:sp>
      <p:sp>
        <p:nvSpPr>
          <p:cNvPr id="215" name="Google Shape;215;p10"/>
          <p:cNvSpPr txBox="1"/>
          <p:nvPr/>
        </p:nvSpPr>
        <p:spPr>
          <a:xfrm>
            <a:off x="-475075" y="3114000"/>
            <a:ext cx="5651700" cy="946500"/>
          </a:xfrm>
          <a:prstGeom prst="rect">
            <a:avLst/>
          </a:prstGeom>
          <a:noFill/>
          <a:ln>
            <a:noFill/>
          </a:ln>
        </p:spPr>
        <p:txBody>
          <a:bodyPr anchorCtr="0" anchor="t" bIns="91425" lIns="91425" spcFirstLastPara="1" rIns="91425" wrap="square" tIns="91425">
            <a:spAutoFit/>
          </a:bodyPr>
          <a:lstStyle/>
          <a:p>
            <a:pPr indent="-323850" lvl="1" marL="914400" marR="0" rtl="0" algn="l">
              <a:lnSpc>
                <a:spcPct val="115000"/>
              </a:lnSpc>
              <a:spcBef>
                <a:spcPts val="0"/>
              </a:spcBef>
              <a:spcAft>
                <a:spcPts val="0"/>
              </a:spcAft>
              <a:buClr>
                <a:schemeClr val="accent2"/>
              </a:buClr>
              <a:buSzPts val="1500"/>
              <a:buFont typeface="Lato"/>
              <a:buChar char="○"/>
            </a:pPr>
            <a:r>
              <a:rPr b="1" i="0" lang="en-GB" sz="1500" u="none" cap="none" strike="noStrike">
                <a:solidFill>
                  <a:schemeClr val="accent1"/>
                </a:solidFill>
                <a:highlight>
                  <a:schemeClr val="lt1"/>
                </a:highlight>
                <a:latin typeface="Lato"/>
                <a:ea typeface="Lato"/>
                <a:cs typeface="Lato"/>
                <a:sym typeface="Lato"/>
              </a:rPr>
              <a:t>Busts</a:t>
            </a:r>
            <a:r>
              <a:rPr b="0" i="0" lang="en-GB" sz="1500" u="none" cap="none" strike="noStrike">
                <a:solidFill>
                  <a:srgbClr val="000000"/>
                </a:solidFill>
                <a:highlight>
                  <a:schemeClr val="lt1"/>
                </a:highlight>
                <a:latin typeface="Lato"/>
                <a:ea typeface="Lato"/>
                <a:cs typeface="Lato"/>
                <a:sym typeface="Lato"/>
              </a:rPr>
              <a:t> are when economic growth declines and there is usually low employment and low business/consumer confidence</a:t>
            </a:r>
            <a:endParaRPr b="0" i="0" sz="1500" u="none" cap="none" strike="noStrike">
              <a:solidFill>
                <a:srgbClr val="000000"/>
              </a:solidFill>
              <a:highlight>
                <a:schemeClr val="lt1"/>
              </a:highlight>
              <a:latin typeface="Lato"/>
              <a:ea typeface="Lato"/>
              <a:cs typeface="Lato"/>
              <a:sym typeface="Lato"/>
            </a:endParaRPr>
          </a:p>
        </p:txBody>
      </p:sp>
      <p:sp>
        <p:nvSpPr>
          <p:cNvPr id="216" name="Google Shape;216;p10"/>
          <p:cNvSpPr txBox="1"/>
          <p:nvPr/>
        </p:nvSpPr>
        <p:spPr>
          <a:xfrm>
            <a:off x="125550" y="4303050"/>
            <a:ext cx="8892900" cy="648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400"/>
              </a:spcAft>
              <a:buClr>
                <a:srgbClr val="000000"/>
              </a:buClr>
              <a:buSzPts val="1600"/>
              <a:buFont typeface="Arial"/>
              <a:buNone/>
            </a:pPr>
            <a:r>
              <a:rPr b="1" i="0" lang="en-GB" sz="1400" u="none" cap="none" strike="noStrike">
                <a:solidFill>
                  <a:schemeClr val="lt1"/>
                </a:solidFill>
                <a:latin typeface="Lato"/>
                <a:ea typeface="Lato"/>
                <a:cs typeface="Lato"/>
                <a:sym typeface="Lato"/>
              </a:rPr>
              <a:t>Read more about the UK’s slow growth rate here: https://www.ft.com/content/dd195cda-ca12-48a6-9e8b-65a36e4e7c14</a:t>
            </a:r>
            <a:endParaRPr b="1" i="0" sz="1400" u="none" cap="none" strike="noStrike">
              <a:solidFill>
                <a:schemeClr val="lt1"/>
              </a:solidFill>
              <a:latin typeface="Lato"/>
              <a:ea typeface="Lato"/>
              <a:cs typeface="Lato"/>
              <a:sym typeface="Lato"/>
            </a:endParaRPr>
          </a:p>
        </p:txBody>
      </p:sp>
      <p:sp>
        <p:nvSpPr>
          <p:cNvPr id="217" name="Google Shape;217;p10"/>
          <p:cNvSpPr txBox="1"/>
          <p:nvPr/>
        </p:nvSpPr>
        <p:spPr>
          <a:xfrm>
            <a:off x="125550" y="4150650"/>
            <a:ext cx="8892900" cy="89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400"/>
              </a:spcAft>
              <a:buClr>
                <a:srgbClr val="000000"/>
              </a:buClr>
              <a:buSzPts val="1600"/>
              <a:buFont typeface="Arial"/>
              <a:buNone/>
            </a:pPr>
            <a:r>
              <a:rPr b="1" i="0" lang="en-GB" sz="1400" u="none" cap="none" strike="noStrike">
                <a:solidFill>
                  <a:schemeClr val="lt1"/>
                </a:solidFill>
                <a:latin typeface="Lato"/>
                <a:ea typeface="Lato"/>
                <a:cs typeface="Lato"/>
                <a:sym typeface="Lato"/>
              </a:rPr>
              <a:t>When Karim says the economy “isn’t doing too well lately” it’s likely that the economy is in an economic bust (downturn) - jobs rates are low, consumer and business confidence is low and there is not a lot of government money to spend on things like education or healthcare. </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23" name="Google Shape;223;p11"/>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 </a:t>
            </a:r>
            <a:endParaRPr b="0" i="0" sz="2800" u="none" cap="none" strike="noStrike">
              <a:solidFill>
                <a:srgbClr val="FF8022"/>
              </a:solidFill>
              <a:latin typeface="Lato Black"/>
              <a:ea typeface="Lato Black"/>
              <a:cs typeface="Lato Black"/>
              <a:sym typeface="Lato Black"/>
            </a:endParaRPr>
          </a:p>
        </p:txBody>
      </p:sp>
      <p:sp>
        <p:nvSpPr>
          <p:cNvPr id="224" name="Google Shape;224;p11"/>
          <p:cNvSpPr txBox="1"/>
          <p:nvPr/>
        </p:nvSpPr>
        <p:spPr>
          <a:xfrm>
            <a:off x="284175" y="1096400"/>
            <a:ext cx="26733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Watch </a:t>
            </a:r>
            <a:r>
              <a:rPr b="0" i="0" lang="en-GB" sz="2200" u="sng" cap="none" strike="noStrike">
                <a:solidFill>
                  <a:schemeClr val="lt1"/>
                </a:solidFill>
                <a:latin typeface="Lato"/>
                <a:ea typeface="Lato"/>
                <a:cs typeface="Lato"/>
                <a:sym typeface="Lato"/>
                <a:hlinkClick r:id="rId3">
                  <a:extLst>
                    <a:ext uri="{A12FA001-AC4F-418D-AE19-62706E023703}">
                      <ahyp:hlinkClr val="tx"/>
                    </a:ext>
                  </a:extLst>
                </a:hlinkClick>
              </a:rPr>
              <a:t>the clip</a:t>
            </a:r>
            <a:r>
              <a:rPr b="0" i="0" lang="en-GB" sz="2200" u="none" cap="none" strike="noStrike">
                <a:solidFill>
                  <a:schemeClr val="lt1"/>
                </a:solidFill>
                <a:latin typeface="Lato"/>
                <a:ea typeface="Lato"/>
                <a:cs typeface="Lato"/>
                <a:sym typeface="Lato"/>
              </a:rPr>
              <a:t>, until 2:38, and write down 3-5 key points on how the economy is linked to consumers and businesses </a:t>
            </a:r>
            <a:endParaRPr b="0" i="0" sz="2200" u="none" cap="none" strike="noStrike">
              <a:solidFill>
                <a:schemeClr val="lt1"/>
              </a:solidFill>
              <a:latin typeface="Lato"/>
              <a:ea typeface="Lato"/>
              <a:cs typeface="Lato"/>
              <a:sym typeface="Lato"/>
            </a:endParaRPr>
          </a:p>
        </p:txBody>
      </p:sp>
      <p:sp>
        <p:nvSpPr>
          <p:cNvPr id="225" name="Google Shape;225;p11"/>
          <p:cNvSpPr txBox="1"/>
          <p:nvPr/>
        </p:nvSpPr>
        <p:spPr>
          <a:xfrm>
            <a:off x="165325" y="4619525"/>
            <a:ext cx="712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000" u="sng" cap="none" strike="noStrike">
                <a:solidFill>
                  <a:schemeClr val="lt1"/>
                </a:solidFill>
                <a:latin typeface="Lato"/>
                <a:ea typeface="Lato"/>
                <a:cs typeface="Lato"/>
                <a:sym typeface="Lato"/>
                <a:hlinkClick r:id="rId4">
                  <a:extLst>
                    <a:ext uri="{A12FA001-AC4F-418D-AE19-62706E023703}">
                      <ahyp:hlinkClr val="tx"/>
                    </a:ext>
                  </a:extLst>
                </a:hlinkClick>
              </a:rPr>
              <a:t>https://vimeopro.com/bankofengland/econome/video/241881362</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pic>
        <p:nvPicPr>
          <p:cNvPr id="226" name="Google Shape;226;p11"/>
          <p:cNvPicPr preferRelativeResize="0"/>
          <p:nvPr/>
        </p:nvPicPr>
        <p:blipFill rotWithShape="1">
          <a:blip r:embed="rId5">
            <a:alphaModFix/>
          </a:blip>
          <a:srcRect b="0" l="0" r="0" t="0"/>
          <a:stretch/>
        </p:blipFill>
        <p:spPr>
          <a:xfrm>
            <a:off x="3327454" y="1078101"/>
            <a:ext cx="5518121" cy="2893800"/>
          </a:xfrm>
          <a:prstGeom prst="rect">
            <a:avLst/>
          </a:prstGeom>
          <a:noFill/>
          <a:ln cap="flat" cmpd="sng" w="28575">
            <a:solidFill>
              <a:schemeClr val="accent2"/>
            </a:solidFill>
            <a:prstDash val="solid"/>
            <a:round/>
            <a:headEnd len="sm" w="sm" type="none"/>
            <a:tailEnd len="sm" w="sm" type="none"/>
          </a:ln>
        </p:spPr>
      </p:pic>
      <p:sp>
        <p:nvSpPr>
          <p:cNvPr id="227" name="Google Shape;227;p11"/>
          <p:cNvSpPr txBox="1"/>
          <p:nvPr/>
        </p:nvSpPr>
        <p:spPr>
          <a:xfrm>
            <a:off x="3327450" y="3971900"/>
            <a:ext cx="5431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chemeClr val="accent2"/>
                </a:solidFill>
                <a:latin typeface="Lato"/>
                <a:ea typeface="Lato"/>
                <a:cs typeface="Lato"/>
                <a:sym typeface="Lato"/>
              </a:rPr>
              <a:t> </a:t>
            </a:r>
            <a:r>
              <a:rPr b="1" lang="en-GB" sz="1000" u="sng">
                <a:solidFill>
                  <a:schemeClr val="accent2"/>
                </a:solidFill>
                <a:latin typeface="Lato"/>
                <a:ea typeface="Lato"/>
                <a:cs typeface="Lato"/>
                <a:sym typeface="Lato"/>
                <a:hlinkClick r:id="rId6">
                  <a:extLst>
                    <a:ext uri="{A12FA001-AC4F-418D-AE19-62706E023703}">
                      <ahyp:hlinkClr val="tx"/>
                    </a:ext>
                  </a:extLst>
                </a:hlinkClick>
              </a:rPr>
              <a:t>https://vimeopro.com/bankofengland/econome/video/241881362</a:t>
            </a:r>
            <a:r>
              <a:rPr b="1" lang="en-GB" sz="1000">
                <a:solidFill>
                  <a:schemeClr val="accent2"/>
                </a:solidFill>
                <a:latin typeface="Lato"/>
                <a:ea typeface="Lato"/>
                <a:cs typeface="Lato"/>
                <a:sym typeface="Lato"/>
              </a:rPr>
              <a:t>  </a:t>
            </a:r>
            <a:endParaRPr>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33" name="Google Shape;233;p12"/>
          <p:cNvSpPr txBox="1"/>
          <p:nvPr/>
        </p:nvSpPr>
        <p:spPr>
          <a:xfrm>
            <a:off x="0" y="253750"/>
            <a:ext cx="797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Key points | Consumers and businesses</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234" name="Google Shape;234;p12"/>
          <p:cNvSpPr txBox="1"/>
          <p:nvPr/>
        </p:nvSpPr>
        <p:spPr>
          <a:xfrm>
            <a:off x="-96825" y="1891950"/>
            <a:ext cx="4405500" cy="997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2"/>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Consumers are a part of the economy as they decide </a:t>
            </a:r>
            <a:r>
              <a:rPr b="1" i="0" lang="en-GB" sz="1600" u="none" cap="none" strike="noStrike">
                <a:solidFill>
                  <a:srgbClr val="000000"/>
                </a:solidFill>
                <a:highlight>
                  <a:schemeClr val="lt1"/>
                </a:highlight>
                <a:latin typeface="Lato"/>
                <a:ea typeface="Lato"/>
                <a:cs typeface="Lato"/>
                <a:sym typeface="Lato"/>
              </a:rPr>
              <a:t>what to buy</a:t>
            </a:r>
            <a:r>
              <a:rPr b="0" i="0" lang="en-GB" sz="1600" u="none" cap="none" strike="noStrike">
                <a:solidFill>
                  <a:srgbClr val="000000"/>
                </a:solidFill>
                <a:highlight>
                  <a:schemeClr val="lt1"/>
                </a:highlight>
                <a:latin typeface="Lato"/>
                <a:ea typeface="Lato"/>
                <a:cs typeface="Lato"/>
                <a:sym typeface="Lato"/>
              </a:rPr>
              <a:t> and </a:t>
            </a:r>
            <a:r>
              <a:rPr b="1" i="0" lang="en-GB" sz="1600" u="none" cap="none" strike="noStrike">
                <a:solidFill>
                  <a:srgbClr val="000000"/>
                </a:solidFill>
                <a:highlight>
                  <a:schemeClr val="lt1"/>
                </a:highlight>
                <a:latin typeface="Lato"/>
                <a:ea typeface="Lato"/>
                <a:cs typeface="Lato"/>
                <a:sym typeface="Lato"/>
              </a:rPr>
              <a:t>how much to spend</a:t>
            </a:r>
            <a:endParaRPr b="1" i="0" sz="1600" u="none" cap="none" strike="noStrike">
              <a:solidFill>
                <a:srgbClr val="000000"/>
              </a:solidFill>
              <a:highlight>
                <a:schemeClr val="lt1"/>
              </a:highlight>
              <a:latin typeface="Lato"/>
              <a:ea typeface="Lato"/>
              <a:cs typeface="Lato"/>
              <a:sym typeface="Lato"/>
            </a:endParaRPr>
          </a:p>
        </p:txBody>
      </p:sp>
      <p:sp>
        <p:nvSpPr>
          <p:cNvPr id="235" name="Google Shape;235;p12"/>
          <p:cNvSpPr txBox="1"/>
          <p:nvPr/>
        </p:nvSpPr>
        <p:spPr>
          <a:xfrm>
            <a:off x="-96825" y="2915875"/>
            <a:ext cx="4341600" cy="15639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2"/>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Consumers also </a:t>
            </a:r>
            <a:r>
              <a:rPr b="1" i="0" lang="en-GB" sz="1600" u="none" cap="none" strike="noStrike">
                <a:solidFill>
                  <a:srgbClr val="000000"/>
                </a:solidFill>
                <a:highlight>
                  <a:schemeClr val="lt1"/>
                </a:highlight>
                <a:latin typeface="Lato"/>
                <a:ea typeface="Lato"/>
                <a:cs typeface="Lato"/>
                <a:sym typeface="Lato"/>
              </a:rPr>
              <a:t>receive money.</a:t>
            </a:r>
            <a:r>
              <a:rPr b="0" i="0" lang="en-GB" sz="1600" u="none" cap="none" strike="noStrike">
                <a:solidFill>
                  <a:srgbClr val="000000"/>
                </a:solidFill>
                <a:highlight>
                  <a:schemeClr val="lt1"/>
                </a:highlight>
                <a:latin typeface="Lato"/>
                <a:ea typeface="Lato"/>
                <a:cs typeface="Lato"/>
                <a:sym typeface="Lato"/>
              </a:rPr>
              <a:t> They may be employed by organisations and receive wages, or be self-employed or be retired and unable to work and receive benefits or pensions.  </a:t>
            </a:r>
            <a:endParaRPr b="0" i="0" sz="1600" u="none" cap="none" strike="noStrike">
              <a:solidFill>
                <a:srgbClr val="000000"/>
              </a:solidFill>
              <a:highlight>
                <a:schemeClr val="lt1"/>
              </a:highlight>
              <a:latin typeface="Lato"/>
              <a:ea typeface="Lato"/>
              <a:cs typeface="Lato"/>
              <a:sym typeface="Lato"/>
            </a:endParaRPr>
          </a:p>
        </p:txBody>
      </p:sp>
      <p:sp>
        <p:nvSpPr>
          <p:cNvPr id="236" name="Google Shape;236;p12"/>
          <p:cNvSpPr txBox="1"/>
          <p:nvPr/>
        </p:nvSpPr>
        <p:spPr>
          <a:xfrm>
            <a:off x="4441125" y="3823675"/>
            <a:ext cx="4633500" cy="1176900"/>
          </a:xfrm>
          <a:prstGeom prst="rect">
            <a:avLst/>
          </a:prstGeom>
          <a:solidFill>
            <a:schemeClr val="lt1"/>
          </a:solid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1" i="0" lang="en-GB" sz="1600" u="none" cap="none" strike="noStrike">
                <a:solidFill>
                  <a:srgbClr val="000000"/>
                </a:solidFill>
                <a:highlight>
                  <a:srgbClr val="FFFFFF"/>
                </a:highlight>
                <a:latin typeface="Lato"/>
                <a:ea typeface="Lato"/>
                <a:cs typeface="Lato"/>
                <a:sym typeface="Lato"/>
              </a:rPr>
              <a:t>High street banks</a:t>
            </a:r>
            <a:r>
              <a:rPr b="0" i="0" lang="en-GB" sz="1600" u="none" cap="none" strike="noStrike">
                <a:solidFill>
                  <a:srgbClr val="000000"/>
                </a:solidFill>
                <a:highlight>
                  <a:srgbClr val="FFFFFF"/>
                </a:highlight>
                <a:latin typeface="Lato"/>
                <a:ea typeface="Lato"/>
                <a:cs typeface="Lato"/>
                <a:sym typeface="Lato"/>
              </a:rPr>
              <a:t> look after people’s savings, lend money and help people pay for things. </a:t>
            </a:r>
            <a:endParaRPr b="0" i="0" sz="1600" u="none" cap="none" strike="noStrike">
              <a:solidFill>
                <a:srgbClr val="000000"/>
              </a:solidFill>
              <a:highlight>
                <a:srgbClr val="FFFFFF"/>
              </a:highlight>
              <a:latin typeface="Lato"/>
              <a:ea typeface="Lato"/>
              <a:cs typeface="Lato"/>
              <a:sym typeface="Lato"/>
            </a:endParaRPr>
          </a:p>
          <a:p>
            <a:pPr indent="0" lvl="0" marL="457200" marR="0" rtl="0" algn="l">
              <a:lnSpc>
                <a:spcPct val="115000"/>
              </a:lnSpc>
              <a:spcBef>
                <a:spcPts val="1400"/>
              </a:spcBef>
              <a:spcAft>
                <a:spcPts val="1400"/>
              </a:spcAft>
              <a:buClr>
                <a:srgbClr val="000000"/>
              </a:buClr>
              <a:buSzPts val="1600"/>
              <a:buFont typeface="Arial"/>
              <a:buNone/>
            </a:pPr>
            <a:r>
              <a:t/>
            </a:r>
            <a:endParaRPr b="0" i="0" sz="1600" u="none" cap="none" strike="noStrike">
              <a:solidFill>
                <a:srgbClr val="000000"/>
              </a:solidFill>
              <a:highlight>
                <a:srgbClr val="FFFFFF"/>
              </a:highlight>
              <a:latin typeface="Lato"/>
              <a:ea typeface="Lato"/>
              <a:cs typeface="Lato"/>
              <a:sym typeface="Lato"/>
            </a:endParaRPr>
          </a:p>
        </p:txBody>
      </p:sp>
      <p:sp>
        <p:nvSpPr>
          <p:cNvPr id="237" name="Google Shape;237;p12"/>
          <p:cNvSpPr txBox="1"/>
          <p:nvPr/>
        </p:nvSpPr>
        <p:spPr>
          <a:xfrm>
            <a:off x="4424700" y="3087500"/>
            <a:ext cx="4870500" cy="714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If businesses are successful they </a:t>
            </a:r>
            <a:r>
              <a:rPr b="1" i="0" lang="en-GB" sz="1600" u="none" cap="none" strike="noStrike">
                <a:solidFill>
                  <a:srgbClr val="000000"/>
                </a:solidFill>
                <a:highlight>
                  <a:schemeClr val="lt1"/>
                </a:highlight>
                <a:latin typeface="Lato"/>
                <a:ea typeface="Lato"/>
                <a:cs typeface="Lato"/>
                <a:sym typeface="Lato"/>
              </a:rPr>
              <a:t>grow</a:t>
            </a:r>
            <a:r>
              <a:rPr b="0" i="0" lang="en-GB" sz="1600" u="none" cap="none" strike="noStrike">
                <a:solidFill>
                  <a:srgbClr val="000000"/>
                </a:solidFill>
                <a:highlight>
                  <a:schemeClr val="lt1"/>
                </a:highlight>
                <a:latin typeface="Lato"/>
                <a:ea typeface="Lato"/>
                <a:cs typeface="Lato"/>
                <a:sym typeface="Lato"/>
              </a:rPr>
              <a:t>, and are able to e</a:t>
            </a:r>
            <a:r>
              <a:rPr lang="en-GB" sz="1600">
                <a:highlight>
                  <a:schemeClr val="lt1"/>
                </a:highlight>
                <a:latin typeface="Lato"/>
                <a:ea typeface="Lato"/>
                <a:cs typeface="Lato"/>
                <a:sym typeface="Lato"/>
              </a:rPr>
              <a:t>mploy</a:t>
            </a:r>
            <a:r>
              <a:rPr b="0" i="0" lang="en-GB" sz="1600" u="none" cap="none" strike="noStrike">
                <a:solidFill>
                  <a:srgbClr val="000000"/>
                </a:solidFill>
                <a:highlight>
                  <a:schemeClr val="lt1"/>
                </a:highlight>
                <a:latin typeface="Lato"/>
                <a:ea typeface="Lato"/>
                <a:cs typeface="Lato"/>
                <a:sym typeface="Lato"/>
              </a:rPr>
              <a:t> more staff or pay higher wages</a:t>
            </a:r>
            <a:endParaRPr b="0" i="0" sz="1600" u="none" cap="none" strike="noStrike">
              <a:solidFill>
                <a:srgbClr val="000000"/>
              </a:solidFill>
              <a:highlight>
                <a:schemeClr val="lt1"/>
              </a:highlight>
              <a:latin typeface="Lato"/>
              <a:ea typeface="Lato"/>
              <a:cs typeface="Lato"/>
              <a:sym typeface="Lato"/>
            </a:endParaRPr>
          </a:p>
        </p:txBody>
      </p:sp>
      <p:sp>
        <p:nvSpPr>
          <p:cNvPr id="238" name="Google Shape;238;p12"/>
          <p:cNvSpPr txBox="1"/>
          <p:nvPr/>
        </p:nvSpPr>
        <p:spPr>
          <a:xfrm>
            <a:off x="4441125" y="1826550"/>
            <a:ext cx="4633500" cy="1280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Businesses make money by </a:t>
            </a:r>
            <a:r>
              <a:rPr b="1" i="0" lang="en-GB" sz="1600" u="none" cap="none" strike="noStrike">
                <a:solidFill>
                  <a:srgbClr val="000000"/>
                </a:solidFill>
                <a:highlight>
                  <a:schemeClr val="lt1"/>
                </a:highlight>
                <a:latin typeface="Lato"/>
                <a:ea typeface="Lato"/>
                <a:cs typeface="Lato"/>
                <a:sym typeface="Lato"/>
              </a:rPr>
              <a:t>selling goods </a:t>
            </a:r>
            <a:r>
              <a:rPr b="0" i="0" lang="en-GB" sz="1600" u="none" cap="none" strike="noStrike">
                <a:solidFill>
                  <a:srgbClr val="000000"/>
                </a:solidFill>
                <a:highlight>
                  <a:schemeClr val="lt1"/>
                </a:highlight>
                <a:latin typeface="Lato"/>
                <a:ea typeface="Lato"/>
                <a:cs typeface="Lato"/>
                <a:sym typeface="Lato"/>
              </a:rPr>
              <a:t>(tangible things like food or clothes) </a:t>
            </a:r>
            <a:r>
              <a:rPr b="1" i="0" lang="en-GB" sz="1600" u="none" cap="none" strike="noStrike">
                <a:solidFill>
                  <a:srgbClr val="000000"/>
                </a:solidFill>
                <a:highlight>
                  <a:schemeClr val="lt1"/>
                </a:highlight>
                <a:latin typeface="Lato"/>
                <a:ea typeface="Lato"/>
                <a:cs typeface="Lato"/>
                <a:sym typeface="Lato"/>
              </a:rPr>
              <a:t>and services</a:t>
            </a:r>
            <a:r>
              <a:rPr b="0" i="0" lang="en-GB" sz="1600" u="none" cap="none" strike="noStrike">
                <a:solidFill>
                  <a:srgbClr val="000000"/>
                </a:solidFill>
                <a:highlight>
                  <a:schemeClr val="lt1"/>
                </a:highlight>
                <a:latin typeface="Lato"/>
                <a:ea typeface="Lato"/>
                <a:cs typeface="Lato"/>
                <a:sym typeface="Lato"/>
              </a:rPr>
              <a:t> (experiences for consumers like legal advice or going to the cinema)</a:t>
            </a:r>
            <a:endParaRPr b="0" i="0" sz="1600" u="none" cap="none" strike="noStrike">
              <a:solidFill>
                <a:srgbClr val="000000"/>
              </a:solidFill>
              <a:highlight>
                <a:schemeClr val="lt1"/>
              </a:highlight>
              <a:latin typeface="Lato"/>
              <a:ea typeface="Lato"/>
              <a:cs typeface="Lato"/>
              <a:sym typeface="Lato"/>
            </a:endParaRPr>
          </a:p>
        </p:txBody>
      </p:sp>
      <p:sp>
        <p:nvSpPr>
          <p:cNvPr id="239" name="Google Shape;239;p12"/>
          <p:cNvSpPr/>
          <p:nvPr/>
        </p:nvSpPr>
        <p:spPr>
          <a:xfrm>
            <a:off x="59000" y="1198050"/>
            <a:ext cx="4185900" cy="516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Consumers</a:t>
            </a:r>
            <a:endParaRPr b="1" i="0" sz="2200" u="none" cap="none" strike="noStrike">
              <a:solidFill>
                <a:schemeClr val="lt1"/>
              </a:solidFill>
              <a:latin typeface="Lato"/>
              <a:ea typeface="Lato"/>
              <a:cs typeface="Lato"/>
              <a:sym typeface="Lato"/>
            </a:endParaRPr>
          </a:p>
        </p:txBody>
      </p:sp>
      <p:sp>
        <p:nvSpPr>
          <p:cNvPr id="240" name="Google Shape;240;p12"/>
          <p:cNvSpPr/>
          <p:nvPr/>
        </p:nvSpPr>
        <p:spPr>
          <a:xfrm>
            <a:off x="4653300" y="1198050"/>
            <a:ext cx="4405500" cy="51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Businesses</a:t>
            </a:r>
            <a:endParaRPr b="1"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247" name="Google Shape;247;p13"/>
          <p:cNvSpPr txBox="1"/>
          <p:nvPr/>
        </p:nvSpPr>
        <p:spPr>
          <a:xfrm>
            <a:off x="488167" y="1197887"/>
            <a:ext cx="6625500" cy="281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Describe </a:t>
            </a:r>
            <a:r>
              <a:rPr b="0" i="0" lang="en-GB" sz="1800" u="none" cap="none" strike="noStrike">
                <a:solidFill>
                  <a:srgbClr val="00FF00"/>
                </a:solidFill>
                <a:latin typeface="Lato"/>
                <a:ea typeface="Lato"/>
                <a:cs typeface="Lato"/>
                <a:sym typeface="Lato"/>
              </a:rPr>
              <a:t>what is meant by ‘the economy’</a:t>
            </a:r>
            <a:endParaRPr b="0" i="0" sz="18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State</a:t>
            </a:r>
            <a:r>
              <a:rPr b="0" i="0" lang="en-GB" sz="1800" u="none" cap="none" strike="noStrike">
                <a:solidFill>
                  <a:schemeClr val="lt1"/>
                </a:solidFill>
                <a:latin typeface="Lato"/>
                <a:ea typeface="Lato"/>
                <a:cs typeface="Lato"/>
                <a:sym typeface="Lato"/>
              </a:rPr>
              <a:t> the government’s main economic objectives</a:t>
            </a:r>
            <a:endParaRPr b="1" i="0" sz="18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Explain</a:t>
            </a:r>
            <a:r>
              <a:rPr b="0" i="0" lang="en-GB" sz="1800" u="none" cap="none" strike="noStrike">
                <a:solidFill>
                  <a:schemeClr val="lt1"/>
                </a:solidFill>
                <a:latin typeface="Lato"/>
                <a:ea typeface="Lato"/>
                <a:cs typeface="Lato"/>
                <a:sym typeface="Lato"/>
              </a:rPr>
              <a:t> how interest rate changes affect people and their lives </a:t>
            </a:r>
            <a:endParaRPr b="0" i="0" sz="18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248" name="Google Shape;248;p1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p:nvPr/>
        </p:nvSpPr>
        <p:spPr>
          <a:xfrm>
            <a:off x="7970075" y="43412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55" name="Google Shape;255;p1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Global economies</a:t>
            </a:r>
            <a:endParaRPr b="0" i="0" sz="2800" u="none" cap="none" strike="noStrike">
              <a:solidFill>
                <a:srgbClr val="FF8022"/>
              </a:solidFill>
              <a:latin typeface="Lato Black"/>
              <a:ea typeface="Lato Black"/>
              <a:cs typeface="Lato Black"/>
              <a:sym typeface="Lato Black"/>
            </a:endParaRPr>
          </a:p>
        </p:txBody>
      </p:sp>
      <p:sp>
        <p:nvSpPr>
          <p:cNvPr id="256" name="Google Shape;256;p14"/>
          <p:cNvSpPr txBox="1"/>
          <p:nvPr/>
        </p:nvSpPr>
        <p:spPr>
          <a:xfrm>
            <a:off x="236700" y="959800"/>
            <a:ext cx="8811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400" u="none" cap="none" strike="noStrike">
                <a:solidFill>
                  <a:schemeClr val="dk1"/>
                </a:solidFill>
                <a:latin typeface="Lato"/>
                <a:ea typeface="Lato"/>
                <a:cs typeface="Lato"/>
                <a:sym typeface="Lato"/>
              </a:rPr>
              <a:t>Economic growth is measured by gross domestic product (GDP).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0" lang="en-GB" sz="1400" u="none" cap="none" strike="noStrike">
                <a:solidFill>
                  <a:schemeClr val="dk1"/>
                </a:solidFill>
                <a:latin typeface="Lato"/>
                <a:ea typeface="Lato"/>
                <a:cs typeface="Lato"/>
                <a:sym typeface="Lato"/>
              </a:rPr>
              <a:t>GDP is the total amount of income generated from goods and services sold.</a:t>
            </a:r>
            <a:endParaRPr b="1" i="0" sz="1400" u="none" cap="none" strike="noStrike">
              <a:solidFill>
                <a:schemeClr val="dk1"/>
              </a:solidFill>
              <a:latin typeface="Lato"/>
              <a:ea typeface="Lato"/>
              <a:cs typeface="Lato"/>
              <a:sym typeface="Lato"/>
            </a:endParaRPr>
          </a:p>
        </p:txBody>
      </p:sp>
      <p:sp>
        <p:nvSpPr>
          <p:cNvPr id="257" name="Google Shape;257;p14"/>
          <p:cNvSpPr txBox="1"/>
          <p:nvPr/>
        </p:nvSpPr>
        <p:spPr>
          <a:xfrm>
            <a:off x="207000" y="229682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Italy </a:t>
            </a:r>
            <a:endParaRPr b="0" i="0" sz="1400" u="none" cap="none" strike="noStrike">
              <a:solidFill>
                <a:srgbClr val="000000"/>
              </a:solidFill>
              <a:latin typeface="Lato"/>
              <a:ea typeface="Lato"/>
              <a:cs typeface="Lato"/>
              <a:sym typeface="Lato"/>
            </a:endParaRPr>
          </a:p>
        </p:txBody>
      </p:sp>
      <p:sp>
        <p:nvSpPr>
          <p:cNvPr id="258" name="Google Shape;258;p14"/>
          <p:cNvSpPr txBox="1"/>
          <p:nvPr/>
        </p:nvSpPr>
        <p:spPr>
          <a:xfrm>
            <a:off x="2472575" y="230385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United States</a:t>
            </a:r>
            <a:endParaRPr b="0" i="0" sz="1400" u="none" cap="none" strike="noStrike">
              <a:solidFill>
                <a:srgbClr val="000000"/>
              </a:solidFill>
              <a:latin typeface="Lato"/>
              <a:ea typeface="Lato"/>
              <a:cs typeface="Lato"/>
              <a:sym typeface="Lato"/>
            </a:endParaRPr>
          </a:p>
        </p:txBody>
      </p:sp>
      <p:sp>
        <p:nvSpPr>
          <p:cNvPr id="259" name="Google Shape;259;p14"/>
          <p:cNvSpPr txBox="1"/>
          <p:nvPr/>
        </p:nvSpPr>
        <p:spPr>
          <a:xfrm>
            <a:off x="4588650" y="230385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China</a:t>
            </a:r>
            <a:endParaRPr b="0" i="0" sz="1400" u="none" cap="none" strike="noStrike">
              <a:solidFill>
                <a:srgbClr val="000000"/>
              </a:solidFill>
              <a:latin typeface="Lato"/>
              <a:ea typeface="Lato"/>
              <a:cs typeface="Lato"/>
              <a:sym typeface="Lato"/>
            </a:endParaRPr>
          </a:p>
        </p:txBody>
      </p:sp>
      <p:sp>
        <p:nvSpPr>
          <p:cNvPr id="260" name="Google Shape;260;p14"/>
          <p:cNvSpPr txBox="1"/>
          <p:nvPr/>
        </p:nvSpPr>
        <p:spPr>
          <a:xfrm>
            <a:off x="223675" y="335807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Brazil</a:t>
            </a:r>
            <a:endParaRPr b="0" i="0" sz="1400" u="none" cap="none" strike="noStrike">
              <a:solidFill>
                <a:srgbClr val="000000"/>
              </a:solidFill>
              <a:latin typeface="Lato"/>
              <a:ea typeface="Lato"/>
              <a:cs typeface="Lato"/>
              <a:sym typeface="Lato"/>
            </a:endParaRPr>
          </a:p>
        </p:txBody>
      </p:sp>
      <p:sp>
        <p:nvSpPr>
          <p:cNvPr id="261" name="Google Shape;261;p14"/>
          <p:cNvSpPr txBox="1"/>
          <p:nvPr/>
        </p:nvSpPr>
        <p:spPr>
          <a:xfrm>
            <a:off x="2472575" y="339532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Japan</a:t>
            </a:r>
            <a:endParaRPr b="0" i="0" sz="1400" u="none" cap="none" strike="noStrike">
              <a:solidFill>
                <a:srgbClr val="000000"/>
              </a:solidFill>
              <a:latin typeface="Lato"/>
              <a:ea typeface="Lato"/>
              <a:cs typeface="Lato"/>
              <a:sym typeface="Lato"/>
            </a:endParaRPr>
          </a:p>
        </p:txBody>
      </p:sp>
      <p:sp>
        <p:nvSpPr>
          <p:cNvPr id="262" name="Google Shape;262;p14"/>
          <p:cNvSpPr txBox="1"/>
          <p:nvPr/>
        </p:nvSpPr>
        <p:spPr>
          <a:xfrm>
            <a:off x="4606350" y="339532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United Kingdom</a:t>
            </a:r>
            <a:endParaRPr b="0" i="0" sz="1400" u="none" cap="none" strike="noStrike">
              <a:solidFill>
                <a:srgbClr val="000000"/>
              </a:solidFill>
              <a:latin typeface="Lato"/>
              <a:ea typeface="Lato"/>
              <a:cs typeface="Lato"/>
              <a:sym typeface="Lato"/>
            </a:endParaRPr>
          </a:p>
        </p:txBody>
      </p:sp>
      <p:sp>
        <p:nvSpPr>
          <p:cNvPr id="263" name="Google Shape;263;p14"/>
          <p:cNvSpPr txBox="1"/>
          <p:nvPr/>
        </p:nvSpPr>
        <p:spPr>
          <a:xfrm>
            <a:off x="4606350" y="459090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France</a:t>
            </a:r>
            <a:endParaRPr b="0" i="0" sz="1400" u="none" cap="none" strike="noStrike">
              <a:solidFill>
                <a:srgbClr val="000000"/>
              </a:solidFill>
              <a:latin typeface="Lato"/>
              <a:ea typeface="Lato"/>
              <a:cs typeface="Lato"/>
              <a:sym typeface="Lato"/>
            </a:endParaRPr>
          </a:p>
        </p:txBody>
      </p:sp>
      <p:sp>
        <p:nvSpPr>
          <p:cNvPr id="264" name="Google Shape;264;p14"/>
          <p:cNvSpPr txBox="1"/>
          <p:nvPr/>
        </p:nvSpPr>
        <p:spPr>
          <a:xfrm>
            <a:off x="2493200" y="456367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Germany</a:t>
            </a:r>
            <a:endParaRPr b="0" i="0" sz="1400" u="none" cap="none" strike="noStrike">
              <a:solidFill>
                <a:srgbClr val="000000"/>
              </a:solidFill>
              <a:latin typeface="Lato"/>
              <a:ea typeface="Lato"/>
              <a:cs typeface="Lato"/>
              <a:sym typeface="Lato"/>
            </a:endParaRPr>
          </a:p>
        </p:txBody>
      </p:sp>
      <p:sp>
        <p:nvSpPr>
          <p:cNvPr id="265" name="Google Shape;265;p14"/>
          <p:cNvSpPr txBox="1"/>
          <p:nvPr/>
        </p:nvSpPr>
        <p:spPr>
          <a:xfrm>
            <a:off x="204975" y="456367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India</a:t>
            </a:r>
            <a:endParaRPr b="0" i="0" sz="1400" u="none" cap="none" strike="noStrike">
              <a:solidFill>
                <a:srgbClr val="000000"/>
              </a:solidFill>
              <a:latin typeface="Lato"/>
              <a:ea typeface="Lato"/>
              <a:cs typeface="Lato"/>
              <a:sym typeface="Lato"/>
            </a:endParaRPr>
          </a:p>
        </p:txBody>
      </p:sp>
      <p:sp>
        <p:nvSpPr>
          <p:cNvPr id="266" name="Google Shape;266;p14"/>
          <p:cNvSpPr txBox="1"/>
          <p:nvPr/>
        </p:nvSpPr>
        <p:spPr>
          <a:xfrm>
            <a:off x="191025" y="4866600"/>
            <a:ext cx="6031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chemeClr val="accent2"/>
                </a:solidFill>
                <a:latin typeface="Lato"/>
                <a:ea typeface="Lato"/>
                <a:cs typeface="Lato"/>
                <a:sym typeface="Lato"/>
              </a:rPr>
              <a:t>Source: World Bank reference https://globalpeoservices.com/top-15-countries-by-gdp-in-2022/</a:t>
            </a:r>
            <a:endParaRPr b="0" i="1" sz="900" u="none" cap="none" strike="noStrike">
              <a:solidFill>
                <a:schemeClr val="accent2"/>
              </a:solidFill>
              <a:latin typeface="Lato"/>
              <a:ea typeface="Lato"/>
              <a:cs typeface="Lato"/>
              <a:sym typeface="Lato"/>
            </a:endParaRPr>
          </a:p>
        </p:txBody>
      </p:sp>
      <p:sp>
        <p:nvSpPr>
          <p:cNvPr id="267" name="Google Shape;267;p14"/>
          <p:cNvSpPr txBox="1"/>
          <p:nvPr/>
        </p:nvSpPr>
        <p:spPr>
          <a:xfrm>
            <a:off x="6605425" y="1617250"/>
            <a:ext cx="2349900" cy="3063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Can you rank these countries in order of highest to lowest GDP?</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Stretch - guesstimate the GDP in trillions of dollars for each country</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sng" cap="none" strike="noStrike">
                <a:solidFill>
                  <a:schemeClr val="lt1"/>
                </a:solidFill>
                <a:latin typeface="Lato"/>
                <a:ea typeface="Lato"/>
                <a:cs typeface="Lato"/>
                <a:sym typeface="Lato"/>
                <a:hlinkClick r:id="rId3">
                  <a:extLst>
                    <a:ext uri="{A12FA001-AC4F-418D-AE19-62706E023703}">
                      <ahyp:hlinkClr val="tx"/>
                    </a:ext>
                  </a:extLst>
                </a:hlinkClick>
              </a:rPr>
              <a:t>2022 data</a:t>
            </a:r>
            <a:endParaRPr b="0" i="0" sz="1700" u="none" cap="none" strike="noStrike">
              <a:solidFill>
                <a:schemeClr val="lt1"/>
              </a:solidFill>
              <a:latin typeface="Lato"/>
              <a:ea typeface="Lato"/>
              <a:cs typeface="Lato"/>
              <a:sym typeface="Lato"/>
            </a:endParaRPr>
          </a:p>
        </p:txBody>
      </p:sp>
      <p:pic>
        <p:nvPicPr>
          <p:cNvPr id="268" name="Google Shape;268;p14"/>
          <p:cNvPicPr preferRelativeResize="0"/>
          <p:nvPr/>
        </p:nvPicPr>
        <p:blipFill rotWithShape="1">
          <a:blip r:embed="rId4">
            <a:alphaModFix/>
          </a:blip>
          <a:srcRect b="0" l="0" r="0" t="0"/>
          <a:stretch/>
        </p:blipFill>
        <p:spPr>
          <a:xfrm>
            <a:off x="2538975" y="1617225"/>
            <a:ext cx="1416000" cy="755787"/>
          </a:xfrm>
          <a:prstGeom prst="rect">
            <a:avLst/>
          </a:prstGeom>
          <a:noFill/>
          <a:ln>
            <a:noFill/>
          </a:ln>
        </p:spPr>
      </p:pic>
      <p:pic>
        <p:nvPicPr>
          <p:cNvPr id="269" name="Google Shape;269;p14"/>
          <p:cNvPicPr preferRelativeResize="0"/>
          <p:nvPr/>
        </p:nvPicPr>
        <p:blipFill rotWithShape="1">
          <a:blip r:embed="rId5">
            <a:alphaModFix/>
          </a:blip>
          <a:srcRect b="0" l="0" r="0" t="0"/>
          <a:stretch/>
        </p:blipFill>
        <p:spPr>
          <a:xfrm>
            <a:off x="4678975" y="1617250"/>
            <a:ext cx="1416000" cy="755775"/>
          </a:xfrm>
          <a:prstGeom prst="rect">
            <a:avLst/>
          </a:prstGeom>
          <a:noFill/>
          <a:ln>
            <a:noFill/>
          </a:ln>
        </p:spPr>
      </p:pic>
      <p:pic>
        <p:nvPicPr>
          <p:cNvPr id="270" name="Google Shape;270;p14"/>
          <p:cNvPicPr preferRelativeResize="0"/>
          <p:nvPr/>
        </p:nvPicPr>
        <p:blipFill rotWithShape="1">
          <a:blip r:embed="rId6">
            <a:alphaModFix/>
          </a:blip>
          <a:srcRect b="0" l="0" r="0" t="0"/>
          <a:stretch/>
        </p:blipFill>
        <p:spPr>
          <a:xfrm>
            <a:off x="299213" y="2631538"/>
            <a:ext cx="1383975" cy="822925"/>
          </a:xfrm>
          <a:prstGeom prst="rect">
            <a:avLst/>
          </a:prstGeom>
          <a:noFill/>
          <a:ln>
            <a:noFill/>
          </a:ln>
        </p:spPr>
      </p:pic>
      <p:pic>
        <p:nvPicPr>
          <p:cNvPr id="271" name="Google Shape;271;p14"/>
          <p:cNvPicPr preferRelativeResize="0"/>
          <p:nvPr/>
        </p:nvPicPr>
        <p:blipFill rotWithShape="1">
          <a:blip r:embed="rId7">
            <a:alphaModFix/>
          </a:blip>
          <a:srcRect b="0" l="0" r="0" t="0"/>
          <a:stretch/>
        </p:blipFill>
        <p:spPr>
          <a:xfrm>
            <a:off x="4665450" y="2631550"/>
            <a:ext cx="1416000" cy="822900"/>
          </a:xfrm>
          <a:prstGeom prst="rect">
            <a:avLst/>
          </a:prstGeom>
          <a:noFill/>
          <a:ln>
            <a:noFill/>
          </a:ln>
        </p:spPr>
      </p:pic>
      <p:pic>
        <p:nvPicPr>
          <p:cNvPr id="272" name="Google Shape;272;p14"/>
          <p:cNvPicPr preferRelativeResize="0"/>
          <p:nvPr/>
        </p:nvPicPr>
        <p:blipFill rotWithShape="1">
          <a:blip r:embed="rId8">
            <a:alphaModFix/>
          </a:blip>
          <a:srcRect b="0" l="0" r="0" t="0"/>
          <a:stretch/>
        </p:blipFill>
        <p:spPr>
          <a:xfrm>
            <a:off x="283200" y="3758275"/>
            <a:ext cx="1416000" cy="869950"/>
          </a:xfrm>
          <a:prstGeom prst="rect">
            <a:avLst/>
          </a:prstGeom>
          <a:noFill/>
          <a:ln>
            <a:noFill/>
          </a:ln>
        </p:spPr>
      </p:pic>
      <p:pic>
        <p:nvPicPr>
          <p:cNvPr id="273" name="Google Shape;273;p14"/>
          <p:cNvPicPr preferRelativeResize="0"/>
          <p:nvPr/>
        </p:nvPicPr>
        <p:blipFill rotWithShape="1">
          <a:blip r:embed="rId9">
            <a:alphaModFix/>
          </a:blip>
          <a:srcRect b="0" l="0" r="0" t="0"/>
          <a:stretch/>
        </p:blipFill>
        <p:spPr>
          <a:xfrm>
            <a:off x="2578700" y="3758275"/>
            <a:ext cx="1507176" cy="869951"/>
          </a:xfrm>
          <a:prstGeom prst="rect">
            <a:avLst/>
          </a:prstGeom>
          <a:noFill/>
          <a:ln>
            <a:noFill/>
          </a:ln>
        </p:spPr>
      </p:pic>
      <p:pic>
        <p:nvPicPr>
          <p:cNvPr id="274" name="Google Shape;274;p14"/>
          <p:cNvPicPr preferRelativeResize="0"/>
          <p:nvPr/>
        </p:nvPicPr>
        <p:blipFill rotWithShape="1">
          <a:blip r:embed="rId10">
            <a:alphaModFix/>
          </a:blip>
          <a:srcRect b="0" l="0" r="0" t="0"/>
          <a:stretch/>
        </p:blipFill>
        <p:spPr>
          <a:xfrm>
            <a:off x="4630163" y="3745563"/>
            <a:ext cx="1507175" cy="895375"/>
          </a:xfrm>
          <a:prstGeom prst="rect">
            <a:avLst/>
          </a:prstGeom>
          <a:noFill/>
          <a:ln>
            <a:noFill/>
          </a:ln>
        </p:spPr>
      </p:pic>
      <p:pic>
        <p:nvPicPr>
          <p:cNvPr id="275" name="Google Shape;275;p14"/>
          <p:cNvPicPr preferRelativeResize="0"/>
          <p:nvPr/>
        </p:nvPicPr>
        <p:blipFill rotWithShape="1">
          <a:blip r:embed="rId11">
            <a:alphaModFix/>
          </a:blip>
          <a:srcRect b="0" l="0" r="0" t="0"/>
          <a:stretch/>
        </p:blipFill>
        <p:spPr>
          <a:xfrm>
            <a:off x="2525425" y="2644625"/>
            <a:ext cx="1507175" cy="822900"/>
          </a:xfrm>
          <a:prstGeom prst="rect">
            <a:avLst/>
          </a:prstGeom>
          <a:noFill/>
          <a:ln cap="flat" cmpd="sng" w="9525">
            <a:solidFill>
              <a:schemeClr val="dk1"/>
            </a:solidFill>
            <a:prstDash val="solid"/>
            <a:round/>
            <a:headEnd len="sm" w="sm" type="none"/>
            <a:tailEnd len="sm" w="sm" type="none"/>
          </a:ln>
        </p:spPr>
      </p:pic>
      <p:pic>
        <p:nvPicPr>
          <p:cNvPr id="276" name="Google Shape;276;p14"/>
          <p:cNvPicPr preferRelativeResize="0"/>
          <p:nvPr/>
        </p:nvPicPr>
        <p:blipFill rotWithShape="1">
          <a:blip r:embed="rId12">
            <a:alphaModFix/>
          </a:blip>
          <a:srcRect b="0" l="0" r="0" t="0"/>
          <a:stretch/>
        </p:blipFill>
        <p:spPr>
          <a:xfrm>
            <a:off x="299213" y="1583663"/>
            <a:ext cx="1383975" cy="82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5"/>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83" name="Google Shape;283;p15"/>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Global economies | </a:t>
            </a:r>
            <a:r>
              <a:rPr b="0" i="0" lang="en-GB" sz="2800" u="none" cap="none" strike="noStrike">
                <a:solidFill>
                  <a:srgbClr val="00FF00"/>
                </a:solidFill>
                <a:latin typeface="Lato Black"/>
                <a:ea typeface="Lato Black"/>
                <a:cs typeface="Lato Black"/>
                <a:sym typeface="Lato Black"/>
              </a:rPr>
              <a:t>ANSWERS</a:t>
            </a:r>
            <a:endParaRPr b="0" i="0" sz="2800" u="none" cap="none" strike="noStrike">
              <a:solidFill>
                <a:srgbClr val="00FF00"/>
              </a:solidFill>
              <a:latin typeface="Lato Black"/>
              <a:ea typeface="Lato Black"/>
              <a:cs typeface="Lato Black"/>
              <a:sym typeface="Lato Black"/>
            </a:endParaRPr>
          </a:p>
        </p:txBody>
      </p:sp>
      <p:sp>
        <p:nvSpPr>
          <p:cNvPr id="284" name="Google Shape;284;p15"/>
          <p:cNvSpPr txBox="1"/>
          <p:nvPr/>
        </p:nvSpPr>
        <p:spPr>
          <a:xfrm>
            <a:off x="252700" y="1813450"/>
            <a:ext cx="1507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 United States ($20.89tn)</a:t>
            </a:r>
            <a:endParaRPr b="0" i="0" sz="1400" u="none" cap="none" strike="noStrike">
              <a:solidFill>
                <a:srgbClr val="000000"/>
              </a:solidFill>
              <a:latin typeface="Lato"/>
              <a:ea typeface="Lato"/>
              <a:cs typeface="Lato"/>
              <a:sym typeface="Lato"/>
            </a:endParaRPr>
          </a:p>
        </p:txBody>
      </p:sp>
      <p:sp>
        <p:nvSpPr>
          <p:cNvPr id="285" name="Google Shape;285;p15"/>
          <p:cNvSpPr txBox="1"/>
          <p:nvPr/>
        </p:nvSpPr>
        <p:spPr>
          <a:xfrm>
            <a:off x="204975" y="3149650"/>
            <a:ext cx="2013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2. China ($14.72 tn)</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6" name="Google Shape;286;p15"/>
          <p:cNvSpPr txBox="1"/>
          <p:nvPr/>
        </p:nvSpPr>
        <p:spPr>
          <a:xfrm>
            <a:off x="2361175" y="3166200"/>
            <a:ext cx="259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5. UK ($2.67 tn)</a:t>
            </a:r>
            <a:endParaRPr b="0" i="0" sz="1400" u="none" cap="none" strike="noStrike">
              <a:solidFill>
                <a:srgbClr val="000000"/>
              </a:solidFill>
              <a:latin typeface="Lato"/>
              <a:ea typeface="Lato"/>
              <a:cs typeface="Lato"/>
              <a:sym typeface="Lato"/>
            </a:endParaRPr>
          </a:p>
        </p:txBody>
      </p:sp>
      <p:sp>
        <p:nvSpPr>
          <p:cNvPr id="287" name="Google Shape;287;p15"/>
          <p:cNvSpPr txBox="1"/>
          <p:nvPr/>
        </p:nvSpPr>
        <p:spPr>
          <a:xfrm>
            <a:off x="2446225" y="4382025"/>
            <a:ext cx="185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6. France ($2.78 tn)</a:t>
            </a:r>
            <a:endParaRPr b="0" i="0" sz="1400" u="none" cap="none" strike="noStrike">
              <a:solidFill>
                <a:srgbClr val="000000"/>
              </a:solidFill>
              <a:latin typeface="Lato"/>
              <a:ea typeface="Lato"/>
              <a:cs typeface="Lato"/>
              <a:sym typeface="Lato"/>
            </a:endParaRPr>
          </a:p>
        </p:txBody>
      </p:sp>
      <p:sp>
        <p:nvSpPr>
          <p:cNvPr id="288" name="Google Shape;288;p15"/>
          <p:cNvSpPr txBox="1"/>
          <p:nvPr/>
        </p:nvSpPr>
        <p:spPr>
          <a:xfrm>
            <a:off x="82800" y="4840800"/>
            <a:ext cx="6031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chemeClr val="accent2"/>
                </a:solidFill>
                <a:latin typeface="Lato"/>
                <a:ea typeface="Lato"/>
                <a:cs typeface="Lato"/>
                <a:sym typeface="Lato"/>
              </a:rPr>
              <a:t>Source: World Bank reference https://globalpeoservices.com/top-15-countries-by-gdp-in-2022/</a:t>
            </a:r>
            <a:endParaRPr b="0" i="1" sz="900" u="none" cap="none" strike="noStrike">
              <a:solidFill>
                <a:schemeClr val="accent2"/>
              </a:solidFill>
              <a:latin typeface="Lato"/>
              <a:ea typeface="Lato"/>
              <a:cs typeface="Lato"/>
              <a:sym typeface="Lato"/>
            </a:endParaRPr>
          </a:p>
        </p:txBody>
      </p:sp>
      <p:sp>
        <p:nvSpPr>
          <p:cNvPr id="289" name="Google Shape;289;p15"/>
          <p:cNvSpPr txBox="1"/>
          <p:nvPr/>
        </p:nvSpPr>
        <p:spPr>
          <a:xfrm>
            <a:off x="6605425" y="1388650"/>
            <a:ext cx="2349900" cy="3063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Can you rank these countries in order of highest to lowest GDP?</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Stretch - guesstimate the GDP in trillions of dollars for each country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sng" cap="none" strike="noStrike">
                <a:solidFill>
                  <a:schemeClr val="lt1"/>
                </a:solidFill>
                <a:latin typeface="Lato"/>
                <a:ea typeface="Lato"/>
                <a:cs typeface="Lato"/>
                <a:sym typeface="Lato"/>
                <a:hlinkClick r:id="rId3">
                  <a:extLst>
                    <a:ext uri="{A12FA001-AC4F-418D-AE19-62706E023703}">
                      <ahyp:hlinkClr val="tx"/>
                    </a:ext>
                  </a:extLst>
                </a:hlinkClick>
              </a:rPr>
              <a:t>2022 data</a:t>
            </a:r>
            <a:endParaRPr b="0" i="0" sz="1700" u="none" cap="none" strike="noStrike">
              <a:solidFill>
                <a:schemeClr val="lt1"/>
              </a:solidFill>
              <a:latin typeface="Lato"/>
              <a:ea typeface="Lato"/>
              <a:cs typeface="Lato"/>
              <a:sym typeface="Lato"/>
            </a:endParaRPr>
          </a:p>
        </p:txBody>
      </p:sp>
      <p:pic>
        <p:nvPicPr>
          <p:cNvPr id="290" name="Google Shape;290;p15"/>
          <p:cNvPicPr preferRelativeResize="0"/>
          <p:nvPr/>
        </p:nvPicPr>
        <p:blipFill rotWithShape="1">
          <a:blip r:embed="rId4">
            <a:alphaModFix/>
          </a:blip>
          <a:srcRect b="0" l="0" r="0" t="0"/>
          <a:stretch/>
        </p:blipFill>
        <p:spPr>
          <a:xfrm>
            <a:off x="319100" y="1126825"/>
            <a:ext cx="1416000" cy="755787"/>
          </a:xfrm>
          <a:prstGeom prst="rect">
            <a:avLst/>
          </a:prstGeom>
          <a:noFill/>
          <a:ln>
            <a:noFill/>
          </a:ln>
        </p:spPr>
      </p:pic>
      <p:pic>
        <p:nvPicPr>
          <p:cNvPr id="291" name="Google Shape;291;p15"/>
          <p:cNvPicPr preferRelativeResize="0"/>
          <p:nvPr/>
        </p:nvPicPr>
        <p:blipFill rotWithShape="1">
          <a:blip r:embed="rId5">
            <a:alphaModFix/>
          </a:blip>
          <a:srcRect b="0" l="0" r="0" t="0"/>
          <a:stretch/>
        </p:blipFill>
        <p:spPr>
          <a:xfrm>
            <a:off x="319100" y="2436000"/>
            <a:ext cx="1466000" cy="755750"/>
          </a:xfrm>
          <a:prstGeom prst="rect">
            <a:avLst/>
          </a:prstGeom>
          <a:noFill/>
          <a:ln>
            <a:noFill/>
          </a:ln>
        </p:spPr>
      </p:pic>
      <p:pic>
        <p:nvPicPr>
          <p:cNvPr id="292" name="Google Shape;292;p15"/>
          <p:cNvPicPr preferRelativeResize="0"/>
          <p:nvPr/>
        </p:nvPicPr>
        <p:blipFill rotWithShape="1">
          <a:blip r:embed="rId6">
            <a:alphaModFix/>
          </a:blip>
          <a:srcRect b="0" l="0" r="0" t="0"/>
          <a:stretch/>
        </p:blipFill>
        <p:spPr>
          <a:xfrm>
            <a:off x="2496475" y="2402425"/>
            <a:ext cx="1416000" cy="822900"/>
          </a:xfrm>
          <a:prstGeom prst="rect">
            <a:avLst/>
          </a:prstGeom>
          <a:noFill/>
          <a:ln>
            <a:noFill/>
          </a:ln>
        </p:spPr>
      </p:pic>
      <p:pic>
        <p:nvPicPr>
          <p:cNvPr id="293" name="Google Shape;293;p15"/>
          <p:cNvPicPr preferRelativeResize="0"/>
          <p:nvPr/>
        </p:nvPicPr>
        <p:blipFill rotWithShape="1">
          <a:blip r:embed="rId7">
            <a:alphaModFix/>
          </a:blip>
          <a:srcRect b="0" l="0" r="0" t="0"/>
          <a:stretch/>
        </p:blipFill>
        <p:spPr>
          <a:xfrm>
            <a:off x="4781225" y="1132650"/>
            <a:ext cx="1416000" cy="755776"/>
          </a:xfrm>
          <a:prstGeom prst="rect">
            <a:avLst/>
          </a:prstGeom>
          <a:noFill/>
          <a:ln>
            <a:noFill/>
          </a:ln>
        </p:spPr>
      </p:pic>
      <p:pic>
        <p:nvPicPr>
          <p:cNvPr id="294" name="Google Shape;294;p15"/>
          <p:cNvPicPr preferRelativeResize="0"/>
          <p:nvPr/>
        </p:nvPicPr>
        <p:blipFill rotWithShape="1">
          <a:blip r:embed="rId8">
            <a:alphaModFix/>
          </a:blip>
          <a:srcRect b="0" l="0" r="0" t="0"/>
          <a:stretch/>
        </p:blipFill>
        <p:spPr>
          <a:xfrm>
            <a:off x="2492175" y="3585375"/>
            <a:ext cx="1507175" cy="895375"/>
          </a:xfrm>
          <a:prstGeom prst="rect">
            <a:avLst/>
          </a:prstGeom>
          <a:noFill/>
          <a:ln>
            <a:noFill/>
          </a:ln>
        </p:spPr>
      </p:pic>
      <p:sp>
        <p:nvSpPr>
          <p:cNvPr id="295" name="Google Shape;295;p15"/>
          <p:cNvSpPr txBox="1"/>
          <p:nvPr/>
        </p:nvSpPr>
        <p:spPr>
          <a:xfrm>
            <a:off x="2451313" y="1825063"/>
            <a:ext cx="21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4. Germany ($3.85tn)</a:t>
            </a:r>
            <a:endParaRPr b="0" i="0" sz="1400" u="none" cap="none" strike="noStrike">
              <a:solidFill>
                <a:srgbClr val="000000"/>
              </a:solidFill>
              <a:latin typeface="Lato"/>
              <a:ea typeface="Lato"/>
              <a:cs typeface="Lato"/>
              <a:sym typeface="Lato"/>
            </a:endParaRPr>
          </a:p>
        </p:txBody>
      </p:sp>
      <p:pic>
        <p:nvPicPr>
          <p:cNvPr id="296" name="Google Shape;296;p15"/>
          <p:cNvPicPr preferRelativeResize="0"/>
          <p:nvPr/>
        </p:nvPicPr>
        <p:blipFill rotWithShape="1">
          <a:blip r:embed="rId9">
            <a:alphaModFix/>
          </a:blip>
          <a:srcRect b="0" l="0" r="0" t="0"/>
          <a:stretch/>
        </p:blipFill>
        <p:spPr>
          <a:xfrm>
            <a:off x="2483325" y="1126825"/>
            <a:ext cx="1507176" cy="755775"/>
          </a:xfrm>
          <a:prstGeom prst="rect">
            <a:avLst/>
          </a:prstGeom>
          <a:noFill/>
          <a:ln>
            <a:noFill/>
          </a:ln>
        </p:spPr>
      </p:pic>
      <p:sp>
        <p:nvSpPr>
          <p:cNvPr id="297" name="Google Shape;297;p15"/>
          <p:cNvSpPr txBox="1"/>
          <p:nvPr/>
        </p:nvSpPr>
        <p:spPr>
          <a:xfrm>
            <a:off x="276725" y="428610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3. Japan ($4.97 tn)</a:t>
            </a:r>
            <a:endParaRPr b="0" i="0" sz="1400" u="none" cap="none" strike="noStrike">
              <a:solidFill>
                <a:srgbClr val="000000"/>
              </a:solidFill>
              <a:latin typeface="Lato"/>
              <a:ea typeface="Lato"/>
              <a:cs typeface="Lato"/>
              <a:sym typeface="Lato"/>
            </a:endParaRPr>
          </a:p>
        </p:txBody>
      </p:sp>
      <p:pic>
        <p:nvPicPr>
          <p:cNvPr id="298" name="Google Shape;298;p15"/>
          <p:cNvPicPr preferRelativeResize="0"/>
          <p:nvPr/>
        </p:nvPicPr>
        <p:blipFill rotWithShape="1">
          <a:blip r:embed="rId10">
            <a:alphaModFix/>
          </a:blip>
          <a:srcRect b="0" l="0" r="0" t="0"/>
          <a:stretch/>
        </p:blipFill>
        <p:spPr>
          <a:xfrm>
            <a:off x="329575" y="3535400"/>
            <a:ext cx="1507175" cy="822900"/>
          </a:xfrm>
          <a:prstGeom prst="rect">
            <a:avLst/>
          </a:prstGeom>
          <a:noFill/>
          <a:ln cap="flat" cmpd="sng" w="9525">
            <a:solidFill>
              <a:schemeClr val="dk1"/>
            </a:solidFill>
            <a:prstDash val="solid"/>
            <a:round/>
            <a:headEnd len="sm" w="sm" type="none"/>
            <a:tailEnd len="sm" w="sm" type="none"/>
          </a:ln>
        </p:spPr>
      </p:pic>
      <p:sp>
        <p:nvSpPr>
          <p:cNvPr id="299" name="Google Shape;299;p15"/>
          <p:cNvSpPr txBox="1"/>
          <p:nvPr/>
        </p:nvSpPr>
        <p:spPr>
          <a:xfrm>
            <a:off x="4683850" y="1843188"/>
            <a:ext cx="21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7. India ($3.85tn)</a:t>
            </a:r>
            <a:endParaRPr b="0" i="0" sz="1400" u="none" cap="none" strike="noStrike">
              <a:solidFill>
                <a:srgbClr val="000000"/>
              </a:solidFill>
              <a:latin typeface="Lato"/>
              <a:ea typeface="Lato"/>
              <a:cs typeface="Lato"/>
              <a:sym typeface="Lato"/>
            </a:endParaRPr>
          </a:p>
        </p:txBody>
      </p:sp>
      <p:sp>
        <p:nvSpPr>
          <p:cNvPr id="300" name="Google Shape;300;p15"/>
          <p:cNvSpPr txBox="1"/>
          <p:nvPr/>
        </p:nvSpPr>
        <p:spPr>
          <a:xfrm>
            <a:off x="4654775" y="434815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9. Brazil ($1.44tn)</a:t>
            </a:r>
            <a:endParaRPr b="0" i="0" sz="1400" u="none" cap="none" strike="noStrike">
              <a:solidFill>
                <a:srgbClr val="000000"/>
              </a:solidFill>
              <a:latin typeface="Lato"/>
              <a:ea typeface="Lato"/>
              <a:cs typeface="Lato"/>
              <a:sym typeface="Lato"/>
            </a:endParaRPr>
          </a:p>
        </p:txBody>
      </p:sp>
      <p:pic>
        <p:nvPicPr>
          <p:cNvPr id="301" name="Google Shape;301;p15"/>
          <p:cNvPicPr preferRelativeResize="0"/>
          <p:nvPr/>
        </p:nvPicPr>
        <p:blipFill rotWithShape="1">
          <a:blip r:embed="rId11">
            <a:alphaModFix/>
          </a:blip>
          <a:srcRect b="0" l="0" r="0" t="0"/>
          <a:stretch/>
        </p:blipFill>
        <p:spPr>
          <a:xfrm>
            <a:off x="4730313" y="3621613"/>
            <a:ext cx="1383975" cy="822925"/>
          </a:xfrm>
          <a:prstGeom prst="rect">
            <a:avLst/>
          </a:prstGeom>
          <a:noFill/>
          <a:ln>
            <a:noFill/>
          </a:ln>
        </p:spPr>
      </p:pic>
      <p:sp>
        <p:nvSpPr>
          <p:cNvPr id="302" name="Google Shape;302;p15"/>
          <p:cNvSpPr txBox="1"/>
          <p:nvPr/>
        </p:nvSpPr>
        <p:spPr>
          <a:xfrm>
            <a:off x="4665975" y="3166188"/>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8. Italy ($2.07 tn) </a:t>
            </a:r>
            <a:endParaRPr b="0" i="0" sz="1400" u="none" cap="none" strike="noStrike">
              <a:solidFill>
                <a:srgbClr val="000000"/>
              </a:solidFill>
              <a:latin typeface="Lato"/>
              <a:ea typeface="Lato"/>
              <a:cs typeface="Lato"/>
              <a:sym typeface="Lato"/>
            </a:endParaRPr>
          </a:p>
        </p:txBody>
      </p:sp>
      <p:pic>
        <p:nvPicPr>
          <p:cNvPr id="303" name="Google Shape;303;p15"/>
          <p:cNvPicPr preferRelativeResize="0"/>
          <p:nvPr/>
        </p:nvPicPr>
        <p:blipFill rotWithShape="1">
          <a:blip r:embed="rId12">
            <a:alphaModFix/>
          </a:blip>
          <a:srcRect b="0" l="0" r="0" t="0"/>
          <a:stretch/>
        </p:blipFill>
        <p:spPr>
          <a:xfrm>
            <a:off x="4730325" y="2402425"/>
            <a:ext cx="1383975" cy="82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09" name="Google Shape;309;p16"/>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makes some economies more successful than others?</a:t>
            </a:r>
            <a:endParaRPr b="0" i="0" sz="2800" u="none" cap="none" strike="noStrike">
              <a:solidFill>
                <a:srgbClr val="FF8022"/>
              </a:solidFill>
              <a:latin typeface="Lato Black"/>
              <a:ea typeface="Lato Black"/>
              <a:cs typeface="Lato Black"/>
              <a:sym typeface="Lato Black"/>
            </a:endParaRPr>
          </a:p>
        </p:txBody>
      </p:sp>
      <p:sp>
        <p:nvSpPr>
          <p:cNvPr id="310" name="Google Shape;310;p16"/>
          <p:cNvSpPr txBox="1"/>
          <p:nvPr/>
        </p:nvSpPr>
        <p:spPr>
          <a:xfrm>
            <a:off x="8075" y="1433075"/>
            <a:ext cx="4762500" cy="230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Consider:</a:t>
            </a:r>
            <a:endParaRPr b="1" i="1"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Internal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30200" lvl="1" marL="9144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what’s going on in the country</a:t>
            </a:r>
            <a:endParaRPr b="0" i="0" sz="1600" u="none" cap="none" strike="noStrike">
              <a:solidFill>
                <a:schemeClr val="dk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External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30200" lvl="1" marL="9144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what’s happening outside of the country</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grpSp>
        <p:nvGrpSpPr>
          <p:cNvPr id="311" name="Google Shape;311;p16"/>
          <p:cNvGrpSpPr/>
          <p:nvPr/>
        </p:nvGrpSpPr>
        <p:grpSpPr>
          <a:xfrm>
            <a:off x="5039352" y="1138149"/>
            <a:ext cx="3678135" cy="3709554"/>
            <a:chOff x="4810752" y="1214349"/>
            <a:chExt cx="3678135" cy="3709554"/>
          </a:xfrm>
        </p:grpSpPr>
        <p:grpSp>
          <p:nvGrpSpPr>
            <p:cNvPr id="312" name="Google Shape;312;p16"/>
            <p:cNvGrpSpPr/>
            <p:nvPr/>
          </p:nvGrpSpPr>
          <p:grpSpPr>
            <a:xfrm>
              <a:off x="4810752" y="1214349"/>
              <a:ext cx="3678135" cy="3709554"/>
              <a:chOff x="1345551" y="6705"/>
              <a:chExt cx="3984978" cy="4407740"/>
            </a:xfrm>
          </p:grpSpPr>
          <p:sp>
            <p:nvSpPr>
              <p:cNvPr id="313" name="Google Shape;313;p16"/>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4" name="Google Shape;314;p16"/>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rgbClr val="FF8022"/>
                    </a:solidFill>
                    <a:latin typeface="Lato Black"/>
                    <a:ea typeface="Lato Black"/>
                    <a:cs typeface="Lato Black"/>
                    <a:sym typeface="Lato Black"/>
                  </a:rPr>
                  <a:t>What factors affect an economy?</a:t>
                </a:r>
                <a:endParaRPr b="1" i="0" sz="1000" u="none" cap="none" strike="noStrike">
                  <a:solidFill>
                    <a:srgbClr val="FF8022"/>
                  </a:solidFill>
                  <a:latin typeface="Lato Black"/>
                  <a:ea typeface="Lato Black"/>
                  <a:cs typeface="Lato Black"/>
                  <a:sym typeface="Lato Black"/>
                </a:endParaRPr>
              </a:p>
            </p:txBody>
          </p:sp>
          <p:sp>
            <p:nvSpPr>
              <p:cNvPr id="315" name="Google Shape;315;p16"/>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6" name="Google Shape;316;p16"/>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17" name="Google Shape;317;p16"/>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8" name="Google Shape;318;p16"/>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9" name="Google Shape;319;p16"/>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20" name="Google Shape;320;p16"/>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1" name="Google Shape;321;p16"/>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2" name="Google Shape;322;p16"/>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23" name="Google Shape;323;p16"/>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4" name="Google Shape;324;p16"/>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5" name="Google Shape;325;p16"/>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26" name="Google Shape;326;p16"/>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7" name="Google Shape;327;p16"/>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8" name="Google Shape;328;p16"/>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29" name="Google Shape;329;p16"/>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0" name="Google Shape;330;p16"/>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1" name="Google Shape;331;p16"/>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32" name="Google Shape;332;p16"/>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333" name="Google Shape;333;p16"/>
            <p:cNvSpPr txBox="1"/>
            <p:nvPr/>
          </p:nvSpPr>
          <p:spPr>
            <a:xfrm>
              <a:off x="6100500" y="1442950"/>
              <a:ext cx="1174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Employment levels</a:t>
              </a:r>
              <a:endParaRPr b="0" i="0" sz="1300" u="none" cap="none" strike="noStrike">
                <a:solidFill>
                  <a:schemeClr val="lt1"/>
                </a:solidFill>
                <a:latin typeface="Lato"/>
                <a:ea typeface="Lato"/>
                <a:cs typeface="Lato"/>
                <a:sym typeface="La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39" name="Google Shape;339;p1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makes some countries more successful than others?</a:t>
            </a:r>
            <a:endParaRPr b="0" i="0" sz="2800" u="none" cap="none" strike="noStrike">
              <a:solidFill>
                <a:srgbClr val="FF8022"/>
              </a:solidFill>
              <a:latin typeface="Lato Black"/>
              <a:ea typeface="Lato Black"/>
              <a:cs typeface="Lato Black"/>
              <a:sym typeface="Lato Black"/>
            </a:endParaRPr>
          </a:p>
        </p:txBody>
      </p:sp>
      <p:grpSp>
        <p:nvGrpSpPr>
          <p:cNvPr id="340" name="Google Shape;340;p18"/>
          <p:cNvGrpSpPr/>
          <p:nvPr/>
        </p:nvGrpSpPr>
        <p:grpSpPr>
          <a:xfrm>
            <a:off x="3935624" y="1128400"/>
            <a:ext cx="4020046" cy="3948013"/>
            <a:chOff x="1345551" y="6705"/>
            <a:chExt cx="3984978" cy="4407740"/>
          </a:xfrm>
        </p:grpSpPr>
        <p:sp>
          <p:nvSpPr>
            <p:cNvPr id="341" name="Google Shape;341;p18"/>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42" name="Google Shape;342;p18"/>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rgbClr val="FF8022"/>
                  </a:solidFill>
                  <a:latin typeface="Lato Black"/>
                  <a:ea typeface="Lato Black"/>
                  <a:cs typeface="Lato Black"/>
                  <a:sym typeface="Lato Black"/>
                </a:rPr>
                <a:t>What factors affect an economy?</a:t>
              </a:r>
              <a:endParaRPr b="0" i="0" sz="1000" u="none" cap="none" strike="noStrike">
                <a:solidFill>
                  <a:srgbClr val="FF8022"/>
                </a:solidFill>
                <a:latin typeface="Lato Black"/>
                <a:ea typeface="Lato Black"/>
                <a:cs typeface="Lato Black"/>
                <a:sym typeface="Lato Black"/>
              </a:endParaRPr>
            </a:p>
          </p:txBody>
        </p:sp>
        <p:sp>
          <p:nvSpPr>
            <p:cNvPr id="343" name="Google Shape;343;p18"/>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44" name="Google Shape;344;p18"/>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45" name="Google Shape;345;p18"/>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Lato"/>
                <a:ea typeface="Lato"/>
                <a:cs typeface="Lato"/>
                <a:sym typeface="Lato"/>
              </a:endParaRPr>
            </a:p>
          </p:txBody>
        </p:sp>
        <p:sp>
          <p:nvSpPr>
            <p:cNvPr id="346" name="Google Shape;346;p18"/>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47" name="Google Shape;347;p18"/>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48" name="Google Shape;348;p18"/>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Lato"/>
                <a:ea typeface="Lato"/>
                <a:cs typeface="Lato"/>
                <a:sym typeface="Lato"/>
              </a:endParaRPr>
            </a:p>
          </p:txBody>
        </p:sp>
        <p:sp>
          <p:nvSpPr>
            <p:cNvPr id="349" name="Google Shape;349;p18"/>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50" name="Google Shape;350;p18"/>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51" name="Google Shape;351;p18"/>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sp>
          <p:nvSpPr>
            <p:cNvPr id="352" name="Google Shape;352;p18"/>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53" name="Google Shape;353;p18"/>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54" name="Google Shape;354;p18"/>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sp>
          <p:nvSpPr>
            <p:cNvPr id="355" name="Google Shape;355;p18"/>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56" name="Google Shape;356;p18"/>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57" name="Google Shape;357;p18"/>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sp>
          <p:nvSpPr>
            <p:cNvPr id="358" name="Google Shape;358;p18"/>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359" name="Google Shape;359;p18"/>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360" name="Google Shape;360;p18"/>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grpSp>
      <p:sp>
        <p:nvSpPr>
          <p:cNvPr id="361" name="Google Shape;361;p18"/>
          <p:cNvSpPr txBox="1"/>
          <p:nvPr/>
        </p:nvSpPr>
        <p:spPr>
          <a:xfrm>
            <a:off x="3958300" y="1908000"/>
            <a:ext cx="11748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Economic health of trading partners</a:t>
            </a:r>
            <a:endParaRPr b="0" i="0" sz="1300" u="none" cap="none" strike="noStrike">
              <a:solidFill>
                <a:schemeClr val="lt1"/>
              </a:solidFill>
              <a:latin typeface="Lato"/>
              <a:ea typeface="Lato"/>
              <a:cs typeface="Lato"/>
              <a:sym typeface="Lato"/>
            </a:endParaRPr>
          </a:p>
        </p:txBody>
      </p:sp>
      <p:sp>
        <p:nvSpPr>
          <p:cNvPr id="362" name="Google Shape;362;p18"/>
          <p:cNvSpPr txBox="1"/>
          <p:nvPr/>
        </p:nvSpPr>
        <p:spPr>
          <a:xfrm>
            <a:off x="5414700" y="1442950"/>
            <a:ext cx="1174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Employment levels</a:t>
            </a:r>
            <a:endParaRPr b="0" i="0" sz="1300" u="none" cap="none" strike="noStrike">
              <a:solidFill>
                <a:schemeClr val="lt1"/>
              </a:solidFill>
              <a:latin typeface="Lato"/>
              <a:ea typeface="Lato"/>
              <a:cs typeface="Lato"/>
              <a:sym typeface="Lato"/>
            </a:endParaRPr>
          </a:p>
        </p:txBody>
      </p:sp>
      <p:sp>
        <p:nvSpPr>
          <p:cNvPr id="363" name="Google Shape;363;p18"/>
          <p:cNvSpPr txBox="1"/>
          <p:nvPr/>
        </p:nvSpPr>
        <p:spPr>
          <a:xfrm>
            <a:off x="6715750" y="2108100"/>
            <a:ext cx="1274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Innovation and entrepreneurship</a:t>
            </a:r>
            <a:endParaRPr b="0" i="0" sz="1100" u="none" cap="none" strike="noStrike">
              <a:solidFill>
                <a:schemeClr val="lt1"/>
              </a:solidFill>
              <a:latin typeface="Lato"/>
              <a:ea typeface="Lato"/>
              <a:cs typeface="Lato"/>
              <a:sym typeface="Lato"/>
            </a:endParaRPr>
          </a:p>
        </p:txBody>
      </p:sp>
      <p:sp>
        <p:nvSpPr>
          <p:cNvPr id="364" name="Google Shape;364;p18"/>
          <p:cNvSpPr txBox="1"/>
          <p:nvPr/>
        </p:nvSpPr>
        <p:spPr>
          <a:xfrm>
            <a:off x="6765400" y="3357800"/>
            <a:ext cx="1174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Taxation and public services, like health</a:t>
            </a:r>
            <a:endParaRPr b="0" i="0" sz="1200" u="none" cap="none" strike="noStrike">
              <a:solidFill>
                <a:schemeClr val="lt1"/>
              </a:solidFill>
              <a:latin typeface="Lato"/>
              <a:ea typeface="Lato"/>
              <a:cs typeface="Lato"/>
              <a:sym typeface="Lato"/>
            </a:endParaRPr>
          </a:p>
        </p:txBody>
      </p:sp>
      <p:sp>
        <p:nvSpPr>
          <p:cNvPr id="365" name="Google Shape;365;p18"/>
          <p:cNvSpPr txBox="1"/>
          <p:nvPr/>
        </p:nvSpPr>
        <p:spPr>
          <a:xfrm>
            <a:off x="4034500" y="3417800"/>
            <a:ext cx="1085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Good governance/ </a:t>
            </a:r>
            <a:endParaRPr b="0" i="0" sz="1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Social mobility </a:t>
            </a:r>
            <a:endParaRPr b="0" i="0" sz="1200" u="none" cap="none" strike="noStrike">
              <a:solidFill>
                <a:schemeClr val="lt1"/>
              </a:solidFill>
              <a:latin typeface="Lato"/>
              <a:ea typeface="Lato"/>
              <a:cs typeface="Lato"/>
              <a:sym typeface="Lato"/>
            </a:endParaRPr>
          </a:p>
        </p:txBody>
      </p:sp>
      <p:sp>
        <p:nvSpPr>
          <p:cNvPr id="366" name="Google Shape;366;p18"/>
          <p:cNvSpPr txBox="1"/>
          <p:nvPr/>
        </p:nvSpPr>
        <p:spPr>
          <a:xfrm>
            <a:off x="5421338" y="4034725"/>
            <a:ext cx="10854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Natural resources e.g. copper, fertile land</a:t>
            </a:r>
            <a:endParaRPr b="0" i="0" sz="1300" u="none" cap="none" strike="noStrike">
              <a:solidFill>
                <a:schemeClr val="lt1"/>
              </a:solidFill>
              <a:latin typeface="Lato"/>
              <a:ea typeface="Lato"/>
              <a:cs typeface="Lato"/>
              <a:sym typeface="Lato"/>
            </a:endParaRPr>
          </a:p>
        </p:txBody>
      </p:sp>
      <p:sp>
        <p:nvSpPr>
          <p:cNvPr id="367" name="Google Shape;367;p18"/>
          <p:cNvSpPr txBox="1"/>
          <p:nvPr/>
        </p:nvSpPr>
        <p:spPr>
          <a:xfrm>
            <a:off x="160500" y="1088800"/>
            <a:ext cx="35886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Consider:</a:t>
            </a:r>
            <a:endParaRPr b="1" i="1"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Internal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42900" lvl="1" marL="9144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what’s going on in the country</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External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42900" lvl="1" marL="9144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what’s happening outside of the country</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9"/>
          <p:cNvSpPr/>
          <p:nvPr/>
        </p:nvSpPr>
        <p:spPr>
          <a:xfrm>
            <a:off x="7849000" y="4112050"/>
            <a:ext cx="1103100" cy="896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74" name="Google Shape;374;p19"/>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chemeClr val="accent2"/>
                </a:solidFill>
                <a:latin typeface="Lato Black"/>
                <a:ea typeface="Lato Black"/>
                <a:cs typeface="Lato Black"/>
                <a:sym typeface="Lato Black"/>
              </a:rPr>
              <a:t>Economic objectives</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375" name="Google Shape;375;p19"/>
          <p:cNvSpPr txBox="1"/>
          <p:nvPr/>
        </p:nvSpPr>
        <p:spPr>
          <a:xfrm>
            <a:off x="160500" y="1012600"/>
            <a:ext cx="8713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Most countries have 3-4 main aims for their economy:</a:t>
            </a:r>
            <a:endParaRPr b="1" i="1" sz="1700" u="none" cap="none" strike="noStrike">
              <a:solidFill>
                <a:schemeClr val="accent1"/>
              </a:solidFill>
              <a:latin typeface="Lato"/>
              <a:ea typeface="Lato"/>
              <a:cs typeface="Lato"/>
              <a:sym typeface="Lato"/>
            </a:endParaRPr>
          </a:p>
        </p:txBody>
      </p:sp>
      <p:sp>
        <p:nvSpPr>
          <p:cNvPr id="376" name="Google Shape;376;p19"/>
          <p:cNvSpPr/>
          <p:nvPr/>
        </p:nvSpPr>
        <p:spPr>
          <a:xfrm>
            <a:off x="297450" y="2572625"/>
            <a:ext cx="19437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1. High but sustainable economic growth</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Businesses thriving and consumer confidence high</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 </a:t>
            </a:r>
            <a:endParaRPr b="1" i="0" sz="1600" u="none" cap="none" strike="noStrike">
              <a:solidFill>
                <a:schemeClr val="lt1"/>
              </a:solidFill>
              <a:latin typeface="Lato"/>
              <a:ea typeface="Lato"/>
              <a:cs typeface="Lato"/>
              <a:sym typeface="Lato"/>
            </a:endParaRPr>
          </a:p>
        </p:txBody>
      </p:sp>
      <p:sp>
        <p:nvSpPr>
          <p:cNvPr id="377" name="Google Shape;377;p19"/>
          <p:cNvSpPr/>
          <p:nvPr/>
        </p:nvSpPr>
        <p:spPr>
          <a:xfrm>
            <a:off x="2466375" y="2572625"/>
            <a:ext cx="19437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2. Low and stable inflation of 2%</a:t>
            </a:r>
            <a:r>
              <a:rPr b="0" i="0" lang="en-GB" sz="1600" u="none" cap="none" strike="noStrike">
                <a:solidFill>
                  <a:schemeClr val="lt1"/>
                </a:solidFill>
                <a:latin typeface="Lato"/>
                <a:ea typeface="Lato"/>
                <a:cs typeface="Lato"/>
                <a:sym typeface="Lato"/>
              </a:rPr>
              <a:t>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Inflation is the general increase in price levels</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378" name="Google Shape;378;p19"/>
          <p:cNvSpPr/>
          <p:nvPr/>
        </p:nvSpPr>
        <p:spPr>
          <a:xfrm>
            <a:off x="4595400" y="2572625"/>
            <a:ext cx="19437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3. Low unemployment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Lots of people in work</a:t>
            </a:r>
            <a:endParaRPr b="0" i="1" sz="1400" u="none" cap="none" strike="noStrike">
              <a:solidFill>
                <a:schemeClr val="lt1"/>
              </a:solidFill>
              <a:latin typeface="Lato"/>
              <a:ea typeface="Lato"/>
              <a:cs typeface="Lato"/>
              <a:sym typeface="Lato"/>
            </a:endParaRPr>
          </a:p>
        </p:txBody>
      </p:sp>
      <p:sp>
        <p:nvSpPr>
          <p:cNvPr id="379" name="Google Shape;379;p19"/>
          <p:cNvSpPr/>
          <p:nvPr/>
        </p:nvSpPr>
        <p:spPr>
          <a:xfrm>
            <a:off x="6686825" y="2572625"/>
            <a:ext cx="20586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4. Balance in international trade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So there’s a balance between money being spent on goods and services coming in [imports] and going out [exports]. This is known as the balance of payments.</a:t>
            </a:r>
            <a:endParaRPr b="1"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lt1"/>
                </a:solidFill>
                <a:latin typeface="Lato"/>
                <a:ea typeface="Lato"/>
                <a:cs typeface="Lato"/>
                <a:sym typeface="Lato"/>
              </a:rPr>
              <a:t> </a:t>
            </a:r>
            <a:endParaRPr b="0" i="0" sz="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Lato"/>
              <a:ea typeface="Lato"/>
              <a:cs typeface="Lato"/>
              <a:sym typeface="Lato"/>
            </a:endParaRPr>
          </a:p>
        </p:txBody>
      </p:sp>
      <p:pic>
        <p:nvPicPr>
          <p:cNvPr id="380" name="Google Shape;380;p19"/>
          <p:cNvPicPr preferRelativeResize="0"/>
          <p:nvPr/>
        </p:nvPicPr>
        <p:blipFill rotWithShape="1">
          <a:blip r:embed="rId3">
            <a:alphaModFix/>
          </a:blip>
          <a:srcRect b="0" l="0" r="0" t="0"/>
          <a:stretch/>
        </p:blipFill>
        <p:spPr>
          <a:xfrm>
            <a:off x="723100" y="1561200"/>
            <a:ext cx="941975" cy="896400"/>
          </a:xfrm>
          <a:prstGeom prst="rect">
            <a:avLst/>
          </a:prstGeom>
          <a:noFill/>
          <a:ln cap="flat" cmpd="sng" w="9525">
            <a:solidFill>
              <a:schemeClr val="lt1"/>
            </a:solidFill>
            <a:prstDash val="solid"/>
            <a:round/>
            <a:headEnd len="sm" w="sm" type="none"/>
            <a:tailEnd len="sm" w="sm" type="none"/>
          </a:ln>
        </p:spPr>
      </p:pic>
      <p:pic>
        <p:nvPicPr>
          <p:cNvPr id="381" name="Google Shape;381;p19"/>
          <p:cNvPicPr preferRelativeResize="0"/>
          <p:nvPr/>
        </p:nvPicPr>
        <p:blipFill rotWithShape="1">
          <a:blip r:embed="rId4">
            <a:alphaModFix/>
          </a:blip>
          <a:srcRect b="19258" l="26772" r="26514" t="18208"/>
          <a:stretch/>
        </p:blipFill>
        <p:spPr>
          <a:xfrm>
            <a:off x="2952401" y="1459000"/>
            <a:ext cx="941976" cy="1036549"/>
          </a:xfrm>
          <a:prstGeom prst="rect">
            <a:avLst/>
          </a:prstGeom>
          <a:noFill/>
          <a:ln>
            <a:noFill/>
          </a:ln>
        </p:spPr>
      </p:pic>
      <p:pic>
        <p:nvPicPr>
          <p:cNvPr id="382" name="Google Shape;382;p19"/>
          <p:cNvPicPr preferRelativeResize="0"/>
          <p:nvPr/>
        </p:nvPicPr>
        <p:blipFill rotWithShape="1">
          <a:blip r:embed="rId5">
            <a:alphaModFix/>
          </a:blip>
          <a:srcRect b="0" l="0" r="0" t="0"/>
          <a:stretch/>
        </p:blipFill>
        <p:spPr>
          <a:xfrm>
            <a:off x="4918075" y="1445136"/>
            <a:ext cx="1284988" cy="1284988"/>
          </a:xfrm>
          <a:prstGeom prst="rect">
            <a:avLst/>
          </a:prstGeom>
          <a:noFill/>
          <a:ln>
            <a:noFill/>
          </a:ln>
        </p:spPr>
      </p:pic>
      <p:pic>
        <p:nvPicPr>
          <p:cNvPr id="383" name="Google Shape;383;p19"/>
          <p:cNvPicPr preferRelativeResize="0"/>
          <p:nvPr/>
        </p:nvPicPr>
        <p:blipFill rotWithShape="1">
          <a:blip r:embed="rId6">
            <a:alphaModFix/>
          </a:blip>
          <a:srcRect b="16867" l="0" r="0" t="9732"/>
          <a:stretch/>
        </p:blipFill>
        <p:spPr>
          <a:xfrm>
            <a:off x="7104725" y="1459000"/>
            <a:ext cx="1360500" cy="99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89" name="Google Shape;389;p20"/>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chemeClr val="accent2"/>
                </a:solidFill>
                <a:latin typeface="Lato Black"/>
                <a:ea typeface="Lato Black"/>
                <a:cs typeface="Lato Black"/>
                <a:sym typeface="Lato Black"/>
              </a:rPr>
              <a:t>Economic objectives</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390" name="Google Shape;390;p20"/>
          <p:cNvSpPr txBox="1"/>
          <p:nvPr/>
        </p:nvSpPr>
        <p:spPr>
          <a:xfrm>
            <a:off x="236700" y="1012600"/>
            <a:ext cx="8713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600" u="none" cap="none" strike="noStrike">
                <a:solidFill>
                  <a:schemeClr val="dk1"/>
                </a:solidFill>
                <a:latin typeface="Lato"/>
                <a:ea typeface="Lato"/>
                <a:cs typeface="Lato"/>
                <a:sym typeface="Lato"/>
              </a:rPr>
              <a:t>Most countries have 3-4 main aims for their economy:</a:t>
            </a:r>
            <a:endParaRPr b="1" i="1" sz="1600" u="none" cap="none" strike="noStrike">
              <a:solidFill>
                <a:schemeClr val="accent1"/>
              </a:solidFill>
              <a:latin typeface="Lato"/>
              <a:ea typeface="Lato"/>
              <a:cs typeface="Lato"/>
              <a:sym typeface="Lato"/>
            </a:endParaRPr>
          </a:p>
        </p:txBody>
      </p:sp>
      <p:sp>
        <p:nvSpPr>
          <p:cNvPr id="391" name="Google Shape;391;p20"/>
          <p:cNvSpPr txBox="1"/>
          <p:nvPr/>
        </p:nvSpPr>
        <p:spPr>
          <a:xfrm>
            <a:off x="207675" y="3844800"/>
            <a:ext cx="7505700" cy="1169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sng" cap="none" strike="noStrike">
                <a:solidFill>
                  <a:schemeClr val="lt1"/>
                </a:solidFill>
                <a:latin typeface="Lato"/>
                <a:ea typeface="Lato"/>
                <a:cs typeface="Lato"/>
                <a:sym typeface="Lato"/>
              </a:rPr>
              <a:t>Word Bank</a:t>
            </a:r>
            <a:endParaRPr b="1" i="0" sz="16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security 					stability 				 cost of living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environment				wellbeing 			 savings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corruption 				inequality levels		 opportunities 			</a:t>
            </a:r>
            <a:endParaRPr b="1" i="0" sz="1600" u="none" cap="none" strike="noStrike">
              <a:solidFill>
                <a:schemeClr val="lt1"/>
              </a:solidFill>
              <a:latin typeface="Lato"/>
              <a:ea typeface="Lato"/>
              <a:cs typeface="Lato"/>
              <a:sym typeface="Lato"/>
            </a:endParaRPr>
          </a:p>
        </p:txBody>
      </p:sp>
      <p:sp>
        <p:nvSpPr>
          <p:cNvPr id="392" name="Google Shape;392;p20"/>
          <p:cNvSpPr txBox="1"/>
          <p:nvPr/>
        </p:nvSpPr>
        <p:spPr>
          <a:xfrm>
            <a:off x="207675" y="3072100"/>
            <a:ext cx="7505700" cy="708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Lato"/>
                <a:ea typeface="Lato"/>
                <a:cs typeface="Lato"/>
                <a:sym typeface="Lato"/>
              </a:rPr>
              <a:t>Write a paragraph describing what economic objectives you think are most important for a country’s success and why. </a:t>
            </a:r>
            <a:endParaRPr b="1" i="0" sz="1700" u="none" cap="none" strike="noStrike">
              <a:solidFill>
                <a:schemeClr val="dk1"/>
              </a:solidFill>
              <a:latin typeface="Lato"/>
              <a:ea typeface="Lato"/>
              <a:cs typeface="Lato"/>
              <a:sym typeface="Lato"/>
            </a:endParaRPr>
          </a:p>
        </p:txBody>
      </p:sp>
      <p:sp>
        <p:nvSpPr>
          <p:cNvPr id="393" name="Google Shape;393;p20"/>
          <p:cNvSpPr/>
          <p:nvPr/>
        </p:nvSpPr>
        <p:spPr>
          <a:xfrm>
            <a:off x="207650"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1. High but sustainable economic growth </a:t>
            </a:r>
            <a:endParaRPr b="1" i="0" sz="1600" u="none" cap="none" strike="noStrike">
              <a:solidFill>
                <a:schemeClr val="lt1"/>
              </a:solidFill>
              <a:latin typeface="Lato"/>
              <a:ea typeface="Lato"/>
              <a:cs typeface="Lato"/>
              <a:sym typeface="Lato"/>
            </a:endParaRPr>
          </a:p>
        </p:txBody>
      </p:sp>
      <p:sp>
        <p:nvSpPr>
          <p:cNvPr id="394" name="Google Shape;394;p20"/>
          <p:cNvSpPr/>
          <p:nvPr/>
        </p:nvSpPr>
        <p:spPr>
          <a:xfrm>
            <a:off x="2101641"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2. Low and stable inflation of 2% </a:t>
            </a:r>
            <a:endParaRPr b="1" i="1"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
        <p:nvSpPr>
          <p:cNvPr id="395" name="Google Shape;395;p20"/>
          <p:cNvSpPr/>
          <p:nvPr/>
        </p:nvSpPr>
        <p:spPr>
          <a:xfrm>
            <a:off x="4065239"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3. Low unemployment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
        <p:nvSpPr>
          <p:cNvPr id="396" name="Google Shape;396;p20"/>
          <p:cNvSpPr/>
          <p:nvPr/>
        </p:nvSpPr>
        <p:spPr>
          <a:xfrm>
            <a:off x="6028838"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4. Balance in international trade</a:t>
            </a:r>
            <a:r>
              <a:rPr b="1" i="0" lang="en-GB" sz="1700" u="none" cap="none" strike="noStrike">
                <a:solidFill>
                  <a:schemeClr val="lt1"/>
                </a:solidFill>
                <a:latin typeface="Lato"/>
                <a:ea typeface="Lato"/>
                <a:cs typeface="Lato"/>
                <a:sym typeface="Lato"/>
              </a:rPr>
              <a:t> </a:t>
            </a:r>
            <a:endParaRPr b="1" i="0" sz="7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300" u="none" cap="none" strike="noStrike">
                <a:solidFill>
                  <a:srgbClr val="FF8022"/>
                </a:solidFill>
                <a:latin typeface="Lato Black"/>
                <a:ea typeface="Lato Black"/>
                <a:cs typeface="Lato Black"/>
                <a:sym typeface="Lato Black"/>
              </a:rPr>
              <a:t>Having a respectful learning environment</a:t>
            </a:r>
            <a:endParaRPr b="1" i="0" sz="3300" u="none" cap="none" strike="noStrike">
              <a:solidFill>
                <a:srgbClr val="FF8022"/>
              </a:solidFill>
              <a:latin typeface="Lato Black"/>
              <a:ea typeface="Lato Black"/>
              <a:cs typeface="Lato Black"/>
              <a:sym typeface="Lato Black"/>
            </a:endParaRPr>
          </a:p>
        </p:txBody>
      </p:sp>
      <p:sp>
        <p:nvSpPr>
          <p:cNvPr id="135" name="Google Shape;135;p2"/>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36" name="Google Shape;136;p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37" name="Google Shape;137;p2"/>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403" name="Google Shape;403;p21"/>
          <p:cNvSpPr txBox="1"/>
          <p:nvPr/>
        </p:nvSpPr>
        <p:spPr>
          <a:xfrm>
            <a:off x="488167" y="1197887"/>
            <a:ext cx="6625500" cy="2517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Describe </a:t>
            </a:r>
            <a:r>
              <a:rPr b="0" i="0" lang="en-GB" sz="1800" u="none" cap="none" strike="noStrike">
                <a:solidFill>
                  <a:srgbClr val="00FF00"/>
                </a:solidFill>
                <a:latin typeface="Lato"/>
                <a:ea typeface="Lato"/>
                <a:cs typeface="Lato"/>
                <a:sym typeface="Lato"/>
              </a:rPr>
              <a:t>what is meant by ‘the economy’</a:t>
            </a:r>
            <a:endParaRPr b="0" i="0" sz="18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State</a:t>
            </a:r>
            <a:r>
              <a:rPr b="0" i="0" lang="en-GB" sz="1800" u="none" cap="none" strike="noStrike">
                <a:solidFill>
                  <a:srgbClr val="00FF00"/>
                </a:solidFill>
                <a:latin typeface="Lato"/>
                <a:ea typeface="Lato"/>
                <a:cs typeface="Lato"/>
                <a:sym typeface="Lato"/>
              </a:rPr>
              <a:t> the government’s main economic objectives</a:t>
            </a:r>
            <a:endParaRPr b="1" i="0" sz="18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Explain</a:t>
            </a:r>
            <a:r>
              <a:rPr b="0" i="0" lang="en-GB" sz="1800" u="none" cap="none" strike="noStrike">
                <a:solidFill>
                  <a:schemeClr val="lt1"/>
                </a:solidFill>
                <a:latin typeface="Lato"/>
                <a:ea typeface="Lato"/>
                <a:cs typeface="Lato"/>
                <a:sym typeface="Lato"/>
              </a:rPr>
              <a:t> how interest rate changes affect people and their lives </a:t>
            </a:r>
            <a:endParaRPr b="0"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404" name="Google Shape;404;p2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10" name="Google Shape;410;p22"/>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 and the Bank of England</a:t>
            </a:r>
            <a:endParaRPr b="0" i="0" sz="2800" u="none" cap="none" strike="noStrike">
              <a:solidFill>
                <a:srgbClr val="FF8022"/>
              </a:solidFill>
              <a:latin typeface="Lato Black"/>
              <a:ea typeface="Lato Black"/>
              <a:cs typeface="Lato Black"/>
              <a:sym typeface="Lato Black"/>
            </a:endParaRPr>
          </a:p>
        </p:txBody>
      </p:sp>
      <p:sp>
        <p:nvSpPr>
          <p:cNvPr id="411" name="Google Shape;411;p22"/>
          <p:cNvSpPr txBox="1"/>
          <p:nvPr/>
        </p:nvSpPr>
        <p:spPr>
          <a:xfrm>
            <a:off x="284175" y="1172600"/>
            <a:ext cx="20988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As you watch </a:t>
            </a:r>
            <a:r>
              <a:rPr b="0" i="0" lang="en-GB" sz="2200" u="sng" cap="none" strike="noStrike">
                <a:solidFill>
                  <a:schemeClr val="lt1"/>
                </a:solidFill>
                <a:latin typeface="Lato"/>
                <a:ea typeface="Lato"/>
                <a:cs typeface="Lato"/>
                <a:sym typeface="Lato"/>
                <a:hlinkClick r:id="rId3">
                  <a:extLst>
                    <a:ext uri="{A12FA001-AC4F-418D-AE19-62706E023703}">
                      <ahyp:hlinkClr val="tx"/>
                    </a:ext>
                  </a:extLst>
                </a:hlinkClick>
              </a:rPr>
              <a:t>the clip</a:t>
            </a:r>
            <a:r>
              <a:rPr b="0" i="0" lang="en-GB" sz="2200" u="none" cap="none" strike="noStrike">
                <a:solidFill>
                  <a:schemeClr val="lt1"/>
                </a:solidFill>
                <a:latin typeface="Lato"/>
                <a:ea typeface="Lato"/>
                <a:cs typeface="Lato"/>
                <a:sym typeface="Lato"/>
              </a:rPr>
              <a:t>, from 2:38,  make a note of at least 3 key points about the </a:t>
            </a:r>
            <a:r>
              <a:rPr b="1" i="0" lang="en-GB" sz="2200" u="none" cap="none" strike="noStrike">
                <a:solidFill>
                  <a:schemeClr val="lt1"/>
                </a:solidFill>
                <a:latin typeface="Lato"/>
                <a:ea typeface="Lato"/>
                <a:cs typeface="Lato"/>
                <a:sym typeface="Lato"/>
              </a:rPr>
              <a:t>role of the Bank of England.</a:t>
            </a:r>
            <a:r>
              <a:rPr b="0" i="0" lang="en-GB" sz="2200" u="none" cap="none" strike="noStrike">
                <a:solidFill>
                  <a:schemeClr val="lt1"/>
                </a:solidFill>
                <a:latin typeface="Lato"/>
                <a:ea typeface="Lato"/>
                <a:cs typeface="Lato"/>
                <a:sym typeface="Lato"/>
              </a:rPr>
              <a:t> </a:t>
            </a:r>
            <a:endParaRPr b="0" i="0" sz="2200" u="none" cap="none" strike="noStrike">
              <a:solidFill>
                <a:schemeClr val="lt1"/>
              </a:solidFill>
              <a:latin typeface="Lato"/>
              <a:ea typeface="Lato"/>
              <a:cs typeface="Lato"/>
              <a:sym typeface="Lato"/>
            </a:endParaRPr>
          </a:p>
        </p:txBody>
      </p:sp>
      <p:pic>
        <p:nvPicPr>
          <p:cNvPr id="412" name="Google Shape;412;p22"/>
          <p:cNvPicPr preferRelativeResize="0"/>
          <p:nvPr/>
        </p:nvPicPr>
        <p:blipFill rotWithShape="1">
          <a:blip r:embed="rId4">
            <a:alphaModFix/>
          </a:blip>
          <a:srcRect b="0" l="0" r="0" t="0"/>
          <a:stretch/>
        </p:blipFill>
        <p:spPr>
          <a:xfrm>
            <a:off x="3327454" y="1230501"/>
            <a:ext cx="5518121" cy="2893800"/>
          </a:xfrm>
          <a:prstGeom prst="rect">
            <a:avLst/>
          </a:prstGeom>
          <a:noFill/>
          <a:ln cap="flat" cmpd="sng" w="28575">
            <a:solidFill>
              <a:schemeClr val="accent2"/>
            </a:solidFill>
            <a:prstDash val="solid"/>
            <a:round/>
            <a:headEnd len="sm" w="sm" type="none"/>
            <a:tailEnd len="sm" w="sm" type="none"/>
          </a:ln>
        </p:spPr>
      </p:pic>
      <p:sp>
        <p:nvSpPr>
          <p:cNvPr id="413" name="Google Shape;413;p22"/>
          <p:cNvSpPr txBox="1"/>
          <p:nvPr/>
        </p:nvSpPr>
        <p:spPr>
          <a:xfrm>
            <a:off x="165325" y="4619525"/>
            <a:ext cx="712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000" u="sng" cap="none" strike="noStrike">
                <a:solidFill>
                  <a:schemeClr val="lt1"/>
                </a:solidFill>
                <a:latin typeface="Lato"/>
                <a:ea typeface="Lato"/>
                <a:cs typeface="Lato"/>
                <a:sym typeface="Lato"/>
                <a:hlinkClick r:id="rId5">
                  <a:extLst>
                    <a:ext uri="{A12FA001-AC4F-418D-AE19-62706E023703}">
                      <ahyp:hlinkClr val="tx"/>
                    </a:ext>
                  </a:extLst>
                </a:hlinkClick>
              </a:rPr>
              <a:t>https://vimeopro.com/bankofengland/econome/video/241881362</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19" name="Google Shape;419;p23"/>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role of the Bank of England is to…</a:t>
            </a:r>
            <a:endParaRPr b="0" i="0" sz="2800" u="none" cap="none" strike="noStrike">
              <a:solidFill>
                <a:srgbClr val="FF8022"/>
              </a:solidFill>
              <a:latin typeface="Lato Black"/>
              <a:ea typeface="Lato Black"/>
              <a:cs typeface="Lato Black"/>
              <a:sym typeface="Lato Black"/>
            </a:endParaRPr>
          </a:p>
        </p:txBody>
      </p:sp>
      <p:sp>
        <p:nvSpPr>
          <p:cNvPr id="420" name="Google Shape;420;p23"/>
          <p:cNvSpPr txBox="1"/>
          <p:nvPr/>
        </p:nvSpPr>
        <p:spPr>
          <a:xfrm>
            <a:off x="208134" y="1201350"/>
            <a:ext cx="83871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Look after the </a:t>
            </a:r>
            <a:r>
              <a:rPr b="1" i="0" lang="en-GB" sz="1800" u="none" cap="none" strike="noStrike">
                <a:solidFill>
                  <a:srgbClr val="0543B3"/>
                </a:solidFill>
                <a:highlight>
                  <a:schemeClr val="lt1"/>
                </a:highlight>
                <a:latin typeface="Lato"/>
                <a:ea typeface="Lato"/>
                <a:cs typeface="Lato"/>
                <a:sym typeface="Lato"/>
              </a:rPr>
              <a:t>UK economy</a:t>
            </a:r>
            <a:r>
              <a:rPr b="0" i="0" lang="en-GB" sz="1800" u="none" cap="none" strike="noStrike">
                <a:solidFill>
                  <a:srgbClr val="000000"/>
                </a:solidFill>
                <a:highlight>
                  <a:schemeClr val="lt1"/>
                </a:highlight>
                <a:latin typeface="Lato"/>
                <a:ea typeface="Lato"/>
                <a:cs typeface="Lato"/>
                <a:sym typeface="Lato"/>
              </a:rPr>
              <a:t> and </a:t>
            </a:r>
            <a:r>
              <a:rPr b="1" i="0" lang="en-GB" sz="1800" u="none" cap="none" strike="noStrike">
                <a:solidFill>
                  <a:schemeClr val="accent1"/>
                </a:solidFill>
                <a:highlight>
                  <a:schemeClr val="lt1"/>
                </a:highlight>
                <a:latin typeface="Lato"/>
                <a:ea typeface="Lato"/>
                <a:cs typeface="Lato"/>
                <a:sym typeface="Lato"/>
              </a:rPr>
              <a:t>financial system</a:t>
            </a:r>
            <a:endParaRPr b="1" i="0" sz="1800" u="none" cap="none" strike="noStrike">
              <a:solidFill>
                <a:schemeClr val="accent1"/>
              </a:solidFill>
              <a:highlight>
                <a:schemeClr val="lt1"/>
              </a:highlight>
              <a:latin typeface="Lato"/>
              <a:ea typeface="Lato"/>
              <a:cs typeface="Lato"/>
              <a:sym typeface="Lato"/>
            </a:endParaRPr>
          </a:p>
        </p:txBody>
      </p:sp>
      <p:sp>
        <p:nvSpPr>
          <p:cNvPr id="421" name="Google Shape;421;p23"/>
          <p:cNvSpPr txBox="1"/>
          <p:nvPr/>
        </p:nvSpPr>
        <p:spPr>
          <a:xfrm>
            <a:off x="208134" y="1737475"/>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Ensure people have access to</a:t>
            </a:r>
            <a:r>
              <a:rPr b="1" i="0" lang="en-GB" sz="1800" u="none" cap="none" strike="noStrike">
                <a:solidFill>
                  <a:schemeClr val="accent1"/>
                </a:solidFill>
                <a:highlight>
                  <a:schemeClr val="lt1"/>
                </a:highlight>
                <a:latin typeface="Lato"/>
                <a:ea typeface="Lato"/>
                <a:cs typeface="Lato"/>
                <a:sym typeface="Lato"/>
              </a:rPr>
              <a:t> bank notes</a:t>
            </a:r>
            <a:endParaRPr b="1" i="0" sz="1800" u="none" cap="none" strike="noStrike">
              <a:solidFill>
                <a:schemeClr val="accent1"/>
              </a:solidFill>
              <a:highlight>
                <a:schemeClr val="lt1"/>
              </a:highlight>
              <a:latin typeface="Lato"/>
              <a:ea typeface="Lato"/>
              <a:cs typeface="Lato"/>
              <a:sym typeface="Lato"/>
            </a:endParaRPr>
          </a:p>
        </p:txBody>
      </p:sp>
      <p:sp>
        <p:nvSpPr>
          <p:cNvPr id="422" name="Google Shape;422;p23"/>
          <p:cNvSpPr txBox="1"/>
          <p:nvPr/>
        </p:nvSpPr>
        <p:spPr>
          <a:xfrm>
            <a:off x="208134" y="2270875"/>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Keep the </a:t>
            </a:r>
            <a:r>
              <a:rPr b="1" i="0" lang="en-GB" sz="1800" u="none" cap="none" strike="noStrike">
                <a:solidFill>
                  <a:schemeClr val="accent1"/>
                </a:solidFill>
                <a:highlight>
                  <a:schemeClr val="lt1"/>
                </a:highlight>
                <a:latin typeface="Lato"/>
                <a:ea typeface="Lato"/>
                <a:cs typeface="Lato"/>
                <a:sym typeface="Lato"/>
              </a:rPr>
              <a:t>high street banks safe and sound</a:t>
            </a:r>
            <a:endParaRPr b="1" i="0" sz="1800" u="none" cap="none" strike="noStrike">
              <a:solidFill>
                <a:schemeClr val="accent1"/>
              </a:solidFill>
              <a:highlight>
                <a:schemeClr val="lt1"/>
              </a:highlight>
              <a:latin typeface="Lato"/>
              <a:ea typeface="Lato"/>
              <a:cs typeface="Lato"/>
              <a:sym typeface="Lato"/>
            </a:endParaRPr>
          </a:p>
        </p:txBody>
      </p:sp>
      <p:sp>
        <p:nvSpPr>
          <p:cNvPr id="423" name="Google Shape;423;p23"/>
          <p:cNvSpPr txBox="1"/>
          <p:nvPr/>
        </p:nvSpPr>
        <p:spPr>
          <a:xfrm>
            <a:off x="208134" y="2804275"/>
            <a:ext cx="8086800" cy="780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Set the </a:t>
            </a:r>
            <a:r>
              <a:rPr b="1" i="0" lang="en-GB" sz="1800" u="none" cap="none" strike="noStrike">
                <a:solidFill>
                  <a:srgbClr val="0242B3"/>
                </a:solidFill>
                <a:highlight>
                  <a:schemeClr val="lt1"/>
                </a:highlight>
                <a:latin typeface="Lato"/>
                <a:ea typeface="Lato"/>
                <a:cs typeface="Lato"/>
                <a:sym typeface="Lato"/>
              </a:rPr>
              <a:t>bank rate</a:t>
            </a:r>
            <a:r>
              <a:rPr b="0" i="0" lang="en-GB" sz="1800" u="none" cap="none" strike="noStrike">
                <a:solidFill>
                  <a:srgbClr val="000000"/>
                </a:solidFill>
                <a:highlight>
                  <a:schemeClr val="lt1"/>
                </a:highlight>
                <a:latin typeface="Lato"/>
                <a:ea typeface="Lato"/>
                <a:cs typeface="Lato"/>
                <a:sym typeface="Lato"/>
              </a:rPr>
              <a:t>, which is the key interest rate in the UK and affects the economy</a:t>
            </a:r>
            <a:endParaRPr b="0" i="0" sz="1800" u="none" cap="none" strike="noStrike">
              <a:solidFill>
                <a:srgbClr val="000000"/>
              </a:solidFill>
              <a:highlight>
                <a:schemeClr val="lt1"/>
              </a:highlight>
              <a:latin typeface="Lato"/>
              <a:ea typeface="Lato"/>
              <a:cs typeface="Lato"/>
              <a:sym typeface="Lato"/>
            </a:endParaRPr>
          </a:p>
        </p:txBody>
      </p:sp>
      <p:sp>
        <p:nvSpPr>
          <p:cNvPr id="424" name="Google Shape;424;p23"/>
          <p:cNvSpPr txBox="1"/>
          <p:nvPr/>
        </p:nvSpPr>
        <p:spPr>
          <a:xfrm>
            <a:off x="208125" y="3604450"/>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Keep inflation (the general rise in prices) at a </a:t>
            </a:r>
            <a:r>
              <a:rPr b="1" i="0" lang="en-GB" sz="1800" u="none" cap="none" strike="noStrike">
                <a:solidFill>
                  <a:srgbClr val="0543B3"/>
                </a:solidFill>
                <a:highlight>
                  <a:schemeClr val="lt1"/>
                </a:highlight>
                <a:latin typeface="Lato"/>
                <a:ea typeface="Lato"/>
                <a:cs typeface="Lato"/>
                <a:sym typeface="Lato"/>
              </a:rPr>
              <a:t>target rate of 2%</a:t>
            </a:r>
            <a:endParaRPr b="1" i="0" sz="1800" u="none" cap="none" strike="noStrike">
              <a:solidFill>
                <a:srgbClr val="0543B3"/>
              </a:solidFill>
              <a:highlight>
                <a:schemeClr val="lt1"/>
              </a:highlight>
              <a:latin typeface="Lato"/>
              <a:ea typeface="Lato"/>
              <a:cs typeface="Lato"/>
              <a:sym typeface="Lato"/>
            </a:endParaRPr>
          </a:p>
        </p:txBody>
      </p:sp>
      <p:sp>
        <p:nvSpPr>
          <p:cNvPr id="425" name="Google Shape;425;p23"/>
          <p:cNvSpPr txBox="1"/>
          <p:nvPr/>
        </p:nvSpPr>
        <p:spPr>
          <a:xfrm>
            <a:off x="208125" y="4137850"/>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It is </a:t>
            </a:r>
            <a:r>
              <a:rPr b="1" i="0" lang="en-GB" sz="1800" u="none" cap="none" strike="noStrike">
                <a:solidFill>
                  <a:schemeClr val="accent1"/>
                </a:solidFill>
                <a:highlight>
                  <a:schemeClr val="lt1"/>
                </a:highlight>
                <a:latin typeface="Lato"/>
                <a:ea typeface="Lato"/>
                <a:cs typeface="Lato"/>
                <a:sym typeface="Lato"/>
              </a:rPr>
              <a:t>independent of the government. </a:t>
            </a:r>
            <a:r>
              <a:rPr b="1" i="1" lang="en-GB" sz="1800" u="none" cap="none" strike="noStrike">
                <a:solidFill>
                  <a:schemeClr val="accent2"/>
                </a:solidFill>
                <a:highlight>
                  <a:schemeClr val="lt1"/>
                </a:highlight>
                <a:latin typeface="Lato"/>
                <a:ea typeface="Lato"/>
                <a:cs typeface="Lato"/>
                <a:sym typeface="Lato"/>
              </a:rPr>
              <a:t>Why do you think this may be?</a:t>
            </a:r>
            <a:endParaRPr b="1" i="1" sz="1800" u="none" cap="none" strike="noStrike">
              <a:solidFill>
                <a:schemeClr val="accent2"/>
              </a:solidFill>
              <a:highlight>
                <a:schemeClr val="lt1"/>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31" name="Google Shape;431;p2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3200" u="none" cap="none" strike="noStrike">
                <a:solidFill>
                  <a:srgbClr val="FF8022"/>
                </a:solidFill>
                <a:latin typeface="Lato Black"/>
                <a:ea typeface="Lato Black"/>
                <a:cs typeface="Lato Black"/>
                <a:sym typeface="Lato Black"/>
              </a:rPr>
              <a:t>The gold</a:t>
            </a:r>
            <a:endParaRPr b="0" i="0" sz="3200" u="none" cap="none" strike="noStrike">
              <a:solidFill>
                <a:srgbClr val="FF8022"/>
              </a:solidFill>
              <a:latin typeface="Lato Black"/>
              <a:ea typeface="Lato Black"/>
              <a:cs typeface="Lato Black"/>
              <a:sym typeface="Lato Black"/>
            </a:endParaRPr>
          </a:p>
        </p:txBody>
      </p:sp>
      <p:pic>
        <p:nvPicPr>
          <p:cNvPr descr="The Bank of England’s gold vaults hold £194bn worth of gold bars.&#10;&#10;If you stacked them all on top of each other, they would be the same height as 46 Eiffel Towers.&#10;&#10;They hardly ever let anyone in to film, but the BBC’s Frank Gardner has been given access to the Bank of England’s gold vault.&#10;&#10;Filmed and edited by James Wignall and Erica Brown&#10;&#10;Please subscribe HERE http://bit.ly/1rbfUog" id="432" name="Google Shape;432;p24" title="Rare look inside Bank of England's gold vaults - BBC News">
            <a:hlinkClick r:id="rId3"/>
          </p:cNvPr>
          <p:cNvPicPr preferRelativeResize="0"/>
          <p:nvPr/>
        </p:nvPicPr>
        <p:blipFill rotWithShape="1">
          <a:blip r:embed="rId4">
            <a:alphaModFix/>
          </a:blip>
          <a:srcRect b="0" l="0" r="0" t="0"/>
          <a:stretch/>
        </p:blipFill>
        <p:spPr>
          <a:xfrm>
            <a:off x="3631869" y="1177301"/>
            <a:ext cx="5056056" cy="2844025"/>
          </a:xfrm>
          <a:prstGeom prst="rect">
            <a:avLst/>
          </a:prstGeom>
          <a:noFill/>
          <a:ln cap="flat" cmpd="sng" w="19050">
            <a:solidFill>
              <a:schemeClr val="accent2"/>
            </a:solidFill>
            <a:prstDash val="solid"/>
            <a:round/>
            <a:headEnd len="sm" w="sm" type="none"/>
            <a:tailEnd len="sm" w="sm" type="none"/>
          </a:ln>
        </p:spPr>
      </p:pic>
      <p:sp>
        <p:nvSpPr>
          <p:cNvPr id="433" name="Google Shape;433;p24"/>
          <p:cNvSpPr txBox="1"/>
          <p:nvPr/>
        </p:nvSpPr>
        <p:spPr>
          <a:xfrm>
            <a:off x="360075" y="4583350"/>
            <a:ext cx="5762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000" u="sng" cap="none" strike="noStrike">
                <a:solidFill>
                  <a:schemeClr val="lt1"/>
                </a:solidFill>
                <a:latin typeface="Lato"/>
                <a:ea typeface="Lato"/>
                <a:cs typeface="Lato"/>
                <a:sym typeface="Lato"/>
                <a:hlinkClick r:id="rId5">
                  <a:extLst>
                    <a:ext uri="{A12FA001-AC4F-418D-AE19-62706E023703}">
                      <ahyp:hlinkClr val="tx"/>
                    </a:ext>
                  </a:extLst>
                </a:hlinkClick>
              </a:rPr>
              <a:t>https://www.youtube.com/watch?v=yLLcGmvW8WA</a:t>
            </a:r>
            <a:r>
              <a:rPr b="0" i="0" lang="en-GB" sz="1000" u="none" cap="none" strike="noStrike">
                <a:solidFill>
                  <a:schemeClr val="lt1"/>
                </a:solidFill>
                <a:latin typeface="Lato"/>
                <a:ea typeface="Lato"/>
                <a:cs typeface="Lato"/>
                <a:sym typeface="Lato"/>
              </a:rPr>
              <a:t> </a:t>
            </a:r>
            <a:endParaRPr b="0" i="0" sz="1000" u="none" cap="none" strike="noStrike">
              <a:solidFill>
                <a:schemeClr val="lt1"/>
              </a:solidFill>
              <a:latin typeface="Lato"/>
              <a:ea typeface="Lato"/>
              <a:cs typeface="Lato"/>
              <a:sym typeface="Lato"/>
            </a:endParaRPr>
          </a:p>
        </p:txBody>
      </p:sp>
      <p:sp>
        <p:nvSpPr>
          <p:cNvPr id="434" name="Google Shape;434;p24"/>
          <p:cNvSpPr txBox="1"/>
          <p:nvPr/>
        </p:nvSpPr>
        <p:spPr>
          <a:xfrm>
            <a:off x="199575" y="1575875"/>
            <a:ext cx="32088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The Bank of England houses &gt; 400,000 gold bars worth over £100bn.</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Take a look inside…</a:t>
            </a:r>
            <a:endParaRPr b="0"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40" name="Google Shape;440;p25"/>
          <p:cNvSpPr txBox="1"/>
          <p:nvPr/>
        </p:nvSpPr>
        <p:spPr>
          <a:xfrm>
            <a:off x="1314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3200" u="none" cap="none" strike="noStrike">
                <a:solidFill>
                  <a:srgbClr val="FF8022"/>
                </a:solidFill>
                <a:latin typeface="Lato Black"/>
                <a:ea typeface="Lato Black"/>
                <a:cs typeface="Lato Black"/>
                <a:sym typeface="Lato Black"/>
              </a:rPr>
              <a:t>Inflation and interest rates</a:t>
            </a:r>
            <a:endParaRPr b="0" i="0" sz="3200" u="none" cap="none" strike="noStrike">
              <a:solidFill>
                <a:srgbClr val="FF8022"/>
              </a:solidFill>
              <a:latin typeface="Lato Black"/>
              <a:ea typeface="Lato Black"/>
              <a:cs typeface="Lato Black"/>
              <a:sym typeface="Lato Black"/>
            </a:endParaRPr>
          </a:p>
        </p:txBody>
      </p:sp>
      <p:sp>
        <p:nvSpPr>
          <p:cNvPr id="441" name="Google Shape;441;p25"/>
          <p:cNvSpPr txBox="1"/>
          <p:nvPr/>
        </p:nvSpPr>
        <p:spPr>
          <a:xfrm>
            <a:off x="78900" y="1134725"/>
            <a:ext cx="5211000" cy="3355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600" u="none" cap="none" strike="noStrike">
                <a:solidFill>
                  <a:schemeClr val="dk1"/>
                </a:solidFill>
                <a:latin typeface="Lato"/>
                <a:ea typeface="Lato"/>
                <a:cs typeface="Lato"/>
                <a:sym typeface="Lato"/>
              </a:rPr>
              <a:t>When someone </a:t>
            </a:r>
            <a:r>
              <a:rPr b="1" i="1" lang="en-GB" sz="1600" u="none" cap="none" strike="noStrike">
                <a:solidFill>
                  <a:schemeClr val="dk1"/>
                </a:solidFill>
                <a:latin typeface="Lato"/>
                <a:ea typeface="Lato"/>
                <a:cs typeface="Lato"/>
                <a:sym typeface="Lato"/>
              </a:rPr>
              <a:t>saves</a:t>
            </a:r>
            <a:r>
              <a:rPr b="1" i="0" lang="en-GB" sz="1600" u="none" cap="none" strike="noStrike">
                <a:solidFill>
                  <a:schemeClr val="dk1"/>
                </a:solidFill>
                <a:latin typeface="Lato"/>
                <a:ea typeface="Lato"/>
                <a:cs typeface="Lato"/>
                <a:sym typeface="Lato"/>
              </a:rPr>
              <a:t> with a high street bank, the bank </a:t>
            </a:r>
            <a:r>
              <a:rPr b="1" i="1" lang="en-GB" sz="1600" u="none" cap="none" strike="noStrike">
                <a:solidFill>
                  <a:schemeClr val="accent1"/>
                </a:solidFill>
                <a:latin typeface="Lato"/>
                <a:ea typeface="Lato"/>
                <a:cs typeface="Lato"/>
                <a:sym typeface="Lato"/>
              </a:rPr>
              <a:t>pays them </a:t>
            </a:r>
            <a:r>
              <a:rPr b="1" i="0" lang="en-GB" sz="1600" u="none" cap="none" strike="noStrike">
                <a:solidFill>
                  <a:schemeClr val="dk1"/>
                </a:solidFill>
                <a:latin typeface="Lato"/>
                <a:ea typeface="Lato"/>
                <a:cs typeface="Lato"/>
                <a:sym typeface="Lato"/>
              </a:rPr>
              <a:t>a bit more money. This is called </a:t>
            </a:r>
            <a:r>
              <a:rPr b="1" i="0" lang="en-GB" sz="1600" u="none" cap="none" strike="noStrike">
                <a:solidFill>
                  <a:schemeClr val="accent1"/>
                </a:solidFill>
                <a:latin typeface="Lato"/>
                <a:ea typeface="Lato"/>
                <a:cs typeface="Lato"/>
                <a:sym typeface="Lato"/>
              </a:rPr>
              <a:t>interest.</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0" lang="en-GB" sz="1600" u="none" cap="none" strike="noStrike">
                <a:solidFill>
                  <a:schemeClr val="dk1"/>
                </a:solidFill>
                <a:latin typeface="Lato"/>
                <a:ea typeface="Lato"/>
                <a:cs typeface="Lato"/>
                <a:sym typeface="Lato"/>
              </a:rPr>
              <a:t>When someone </a:t>
            </a:r>
            <a:r>
              <a:rPr b="1" i="1" lang="en-GB" sz="1600" u="none" cap="none" strike="noStrike">
                <a:solidFill>
                  <a:schemeClr val="dk1"/>
                </a:solidFill>
                <a:latin typeface="Lato"/>
                <a:ea typeface="Lato"/>
                <a:cs typeface="Lato"/>
                <a:sym typeface="Lato"/>
              </a:rPr>
              <a:t>borrows</a:t>
            </a:r>
            <a:r>
              <a:rPr b="1" i="0" lang="en-GB" sz="1600" u="none" cap="none" strike="noStrike">
                <a:solidFill>
                  <a:schemeClr val="dk1"/>
                </a:solidFill>
                <a:latin typeface="Lato"/>
                <a:ea typeface="Lato"/>
                <a:cs typeface="Lato"/>
                <a:sym typeface="Lato"/>
              </a:rPr>
              <a:t>, the bank </a:t>
            </a:r>
            <a:r>
              <a:rPr b="1" i="1" lang="en-GB" sz="1600" u="none" cap="none" strike="noStrike">
                <a:solidFill>
                  <a:schemeClr val="accent1"/>
                </a:solidFill>
                <a:latin typeface="Lato"/>
                <a:ea typeface="Lato"/>
                <a:cs typeface="Lato"/>
                <a:sym typeface="Lato"/>
              </a:rPr>
              <a:t>charges</a:t>
            </a:r>
            <a:r>
              <a:rPr b="1" i="0" lang="en-GB" sz="1600" u="none" cap="none" strike="noStrike">
                <a:solidFill>
                  <a:schemeClr val="dk1"/>
                </a:solidFill>
                <a:latin typeface="Lato"/>
                <a:ea typeface="Lato"/>
                <a:cs typeface="Lato"/>
                <a:sym typeface="Lato"/>
              </a:rPr>
              <a:t> a bit more money. This is also called </a:t>
            </a:r>
            <a:r>
              <a:rPr b="1" i="0" lang="en-GB" sz="1600" u="none" cap="none" strike="noStrike">
                <a:solidFill>
                  <a:schemeClr val="accent1"/>
                </a:solidFill>
                <a:latin typeface="Lato"/>
                <a:ea typeface="Lato"/>
                <a:cs typeface="Lato"/>
                <a:sym typeface="Lato"/>
              </a:rPr>
              <a:t>interest.</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6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chemeClr val="dk1"/>
              </a:buClr>
              <a:buSzPts val="1500"/>
              <a:buFont typeface="Lato"/>
              <a:buChar char="●"/>
            </a:pPr>
            <a:r>
              <a:rPr b="0" i="0" lang="en-GB" sz="1500" u="none" cap="none" strike="noStrike">
                <a:solidFill>
                  <a:schemeClr val="dk1"/>
                </a:solidFill>
                <a:latin typeface="Lato"/>
                <a:ea typeface="Lato"/>
                <a:cs typeface="Lato"/>
                <a:sym typeface="Lato"/>
              </a:rPr>
              <a:t>If a person borrows £1,000 at an interest rate of 5%, they’d need to pay back the original amount, plus 5%.</a:t>
            </a:r>
            <a:endParaRPr b="0" i="0" sz="15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Char char="●"/>
            </a:pPr>
            <a:r>
              <a:rPr b="1" i="1" lang="en-GB" sz="1500" u="none" cap="none" strike="noStrike">
                <a:solidFill>
                  <a:schemeClr val="accent2"/>
                </a:solidFill>
                <a:latin typeface="Lato"/>
                <a:ea typeface="Lato"/>
                <a:cs typeface="Lato"/>
                <a:sym typeface="Lato"/>
              </a:rPr>
              <a:t>5% of £1,000 = 0.05 x £1,000 = £50.</a:t>
            </a:r>
            <a:endParaRPr b="1" i="1" sz="15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chemeClr val="dk1"/>
              </a:buClr>
              <a:buSzPts val="1500"/>
              <a:buFont typeface="Lato"/>
              <a:buChar char="●"/>
            </a:pPr>
            <a:r>
              <a:rPr b="0" i="0" lang="en-GB" sz="1500" u="none" cap="none" strike="noStrike">
                <a:solidFill>
                  <a:schemeClr val="dk1"/>
                </a:solidFill>
                <a:latin typeface="Lato"/>
                <a:ea typeface="Lato"/>
                <a:cs typeface="Lato"/>
                <a:sym typeface="Lato"/>
              </a:rPr>
              <a:t>So they’d need to pay £50 extra.</a:t>
            </a:r>
            <a:endParaRPr b="0" i="0" sz="15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rgbClr val="000000"/>
              </a:buClr>
              <a:buSzPts val="1500"/>
              <a:buFont typeface="Lato"/>
              <a:buChar char="●"/>
            </a:pPr>
            <a:r>
              <a:rPr b="0" i="0" lang="en-GB" sz="1500" u="none" cap="none" strike="noStrike">
                <a:solidFill>
                  <a:schemeClr val="dk1"/>
                </a:solidFill>
                <a:latin typeface="Lato"/>
                <a:ea typeface="Lato"/>
                <a:cs typeface="Lato"/>
                <a:sym typeface="Lato"/>
              </a:rPr>
              <a:t>The interest rate offered by banks can have a powerful effect on people’s decision to </a:t>
            </a:r>
            <a:r>
              <a:rPr b="0" i="0" lang="en-GB" sz="1500" u="none" cap="none" strike="noStrike">
                <a:solidFill>
                  <a:schemeClr val="accent1"/>
                </a:solidFill>
                <a:latin typeface="Lato"/>
                <a:ea typeface="Lato"/>
                <a:cs typeface="Lato"/>
                <a:sym typeface="Lato"/>
              </a:rPr>
              <a:t>borrow </a:t>
            </a:r>
            <a:r>
              <a:rPr b="0" i="0" lang="en-GB" sz="1500" u="none" cap="none" strike="noStrike">
                <a:solidFill>
                  <a:schemeClr val="dk1"/>
                </a:solidFill>
                <a:latin typeface="Lato"/>
                <a:ea typeface="Lato"/>
                <a:cs typeface="Lato"/>
                <a:sym typeface="Lato"/>
              </a:rPr>
              <a:t>or </a:t>
            </a:r>
            <a:r>
              <a:rPr b="0" i="0" lang="en-GB" sz="1500" u="none" cap="none" strike="noStrike">
                <a:solidFill>
                  <a:schemeClr val="accent1"/>
                </a:solidFill>
                <a:latin typeface="Lato"/>
                <a:ea typeface="Lato"/>
                <a:cs typeface="Lato"/>
                <a:sym typeface="Lato"/>
              </a:rPr>
              <a:t>save money.</a:t>
            </a:r>
            <a:endParaRPr b="0" i="0" sz="1500" u="none" cap="none" strike="noStrike">
              <a:solidFill>
                <a:schemeClr val="dk1"/>
              </a:solidFill>
              <a:latin typeface="Lato"/>
              <a:ea typeface="Lato"/>
              <a:cs typeface="Lato"/>
              <a:sym typeface="Lato"/>
            </a:endParaRPr>
          </a:p>
        </p:txBody>
      </p:sp>
      <p:pic>
        <p:nvPicPr>
          <p:cNvPr id="442" name="Google Shape;442;p25"/>
          <p:cNvPicPr preferRelativeResize="0"/>
          <p:nvPr/>
        </p:nvPicPr>
        <p:blipFill rotWithShape="1">
          <a:blip r:embed="rId3">
            <a:alphaModFix/>
          </a:blip>
          <a:srcRect b="0" l="0" r="0" t="0"/>
          <a:stretch/>
        </p:blipFill>
        <p:spPr>
          <a:xfrm>
            <a:off x="5290025" y="2016725"/>
            <a:ext cx="3669800" cy="1720950"/>
          </a:xfrm>
          <a:prstGeom prst="rect">
            <a:avLst/>
          </a:prstGeom>
          <a:noFill/>
          <a:ln cap="flat" cmpd="sng" w="28575">
            <a:solidFill>
              <a:schemeClr val="accent2"/>
            </a:solidFill>
            <a:prstDash val="solid"/>
            <a:round/>
            <a:headEnd len="sm" w="sm" type="none"/>
            <a:tailEnd len="sm" w="sm" type="none"/>
          </a:ln>
        </p:spPr>
      </p:pic>
      <p:sp>
        <p:nvSpPr>
          <p:cNvPr id="443" name="Google Shape;443;p25"/>
          <p:cNvSpPr txBox="1"/>
          <p:nvPr/>
        </p:nvSpPr>
        <p:spPr>
          <a:xfrm>
            <a:off x="78900" y="4820500"/>
            <a:ext cx="4898100" cy="25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accent2"/>
                </a:solidFill>
                <a:latin typeface="Lato"/>
                <a:ea typeface="Lato"/>
                <a:cs typeface="Lato"/>
                <a:sym typeface="Lato"/>
              </a:rPr>
              <a:t>Adapted from </a:t>
            </a:r>
            <a:r>
              <a:rPr b="0" i="1" lang="en-GB" sz="1000" u="sng" cap="none" strike="noStrike">
                <a:solidFill>
                  <a:schemeClr val="hlink"/>
                </a:solidFill>
                <a:latin typeface="Lato"/>
                <a:ea typeface="Lato"/>
                <a:cs typeface="Lato"/>
                <a:sym typeface="Lato"/>
                <a:hlinkClick r:id="rId4"/>
              </a:rPr>
              <a:t>EconoME</a:t>
            </a:r>
            <a:r>
              <a:rPr b="0" i="1" lang="en-GB" sz="1000" u="none" cap="none" strike="noStrike">
                <a:solidFill>
                  <a:schemeClr val="accent2"/>
                </a:solidFill>
                <a:latin typeface="Lato"/>
                <a:ea typeface="Lato"/>
                <a:cs typeface="Lato"/>
                <a:sym typeface="Lato"/>
              </a:rPr>
              <a:t> resources</a:t>
            </a:r>
            <a:endParaRPr b="0" i="1" sz="1000" u="none" cap="none" strike="noStrike">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49" name="Google Shape;449;p26"/>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Interest rates</a:t>
            </a:r>
            <a:endParaRPr b="0" i="0" sz="2800" u="none" cap="none" strike="noStrike">
              <a:solidFill>
                <a:srgbClr val="FF8022"/>
              </a:solidFill>
              <a:latin typeface="Lato Black"/>
              <a:ea typeface="Lato Black"/>
              <a:cs typeface="Lato Black"/>
              <a:sym typeface="Lato Black"/>
            </a:endParaRPr>
          </a:p>
        </p:txBody>
      </p:sp>
      <p:sp>
        <p:nvSpPr>
          <p:cNvPr id="450" name="Google Shape;450;p26"/>
          <p:cNvSpPr txBox="1"/>
          <p:nvPr/>
        </p:nvSpPr>
        <p:spPr>
          <a:xfrm>
            <a:off x="359750" y="1133825"/>
            <a:ext cx="4408800" cy="4311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Copy and complete the chains of analysis</a:t>
            </a:r>
            <a:endParaRPr b="1" i="0" sz="1600" u="none" cap="none" strike="noStrike">
              <a:solidFill>
                <a:srgbClr val="000000"/>
              </a:solidFill>
              <a:latin typeface="Lato"/>
              <a:ea typeface="Lato"/>
              <a:cs typeface="Lato"/>
              <a:sym typeface="Lato"/>
            </a:endParaRPr>
          </a:p>
        </p:txBody>
      </p:sp>
      <p:sp>
        <p:nvSpPr>
          <p:cNvPr id="451" name="Google Shape;451;p26"/>
          <p:cNvSpPr/>
          <p:nvPr/>
        </p:nvSpPr>
        <p:spPr>
          <a:xfrm>
            <a:off x="451575"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Higher interest rates</a:t>
            </a:r>
            <a:endParaRPr b="1" i="0" sz="1400" u="none" cap="none" strike="noStrike">
              <a:solidFill>
                <a:schemeClr val="lt1"/>
              </a:solidFill>
              <a:latin typeface="Lato"/>
              <a:ea typeface="Lato"/>
              <a:cs typeface="Lato"/>
              <a:sym typeface="Lato"/>
            </a:endParaRPr>
          </a:p>
        </p:txBody>
      </p:sp>
      <p:sp>
        <p:nvSpPr>
          <p:cNvPr id="452" name="Google Shape;452;p26"/>
          <p:cNvSpPr/>
          <p:nvPr/>
        </p:nvSpPr>
        <p:spPr>
          <a:xfrm>
            <a:off x="3459022"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 from the bank are ___________ (more expensive/ cheaper)</a:t>
            </a:r>
            <a:endParaRPr b="1" i="0" sz="1400" u="none" cap="none" strike="noStrike">
              <a:solidFill>
                <a:schemeClr val="lt1"/>
              </a:solidFill>
              <a:latin typeface="Lato"/>
              <a:ea typeface="Lato"/>
              <a:cs typeface="Lato"/>
              <a:sym typeface="Lato"/>
            </a:endParaRPr>
          </a:p>
        </p:txBody>
      </p:sp>
      <p:sp>
        <p:nvSpPr>
          <p:cNvPr id="453" name="Google Shape;453;p26"/>
          <p:cNvSpPr/>
          <p:nvPr/>
        </p:nvSpPr>
        <p:spPr>
          <a:xfrm>
            <a:off x="6477559"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People borrow ________ and spend ________, but may save ______ (more/less)</a:t>
            </a:r>
            <a:endParaRPr b="1" i="0" sz="1400" u="sng" cap="none" strike="noStrike">
              <a:solidFill>
                <a:schemeClr val="lt1"/>
              </a:solidFill>
              <a:latin typeface="Lato"/>
              <a:ea typeface="Lato"/>
              <a:cs typeface="Lato"/>
              <a:sym typeface="Lato"/>
            </a:endParaRPr>
          </a:p>
        </p:txBody>
      </p:sp>
      <p:cxnSp>
        <p:nvCxnSpPr>
          <p:cNvPr id="454" name="Google Shape;454;p26"/>
          <p:cNvCxnSpPr>
            <a:stCxn id="451" idx="3"/>
          </p:cNvCxnSpPr>
          <p:nvPr/>
        </p:nvCxnSpPr>
        <p:spPr>
          <a:xfrm>
            <a:off x="2750775" y="22972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455" name="Google Shape;455;p26"/>
          <p:cNvCxnSpPr/>
          <p:nvPr/>
        </p:nvCxnSpPr>
        <p:spPr>
          <a:xfrm>
            <a:off x="5758225" y="2297250"/>
            <a:ext cx="548100" cy="0"/>
          </a:xfrm>
          <a:prstGeom prst="straightConnector1">
            <a:avLst/>
          </a:prstGeom>
          <a:noFill/>
          <a:ln cap="flat" cmpd="sng" w="28575">
            <a:solidFill>
              <a:schemeClr val="accent2"/>
            </a:solidFill>
            <a:prstDash val="solid"/>
            <a:round/>
            <a:headEnd len="sm" w="sm" type="none"/>
            <a:tailEnd len="med" w="med" type="triangle"/>
          </a:ln>
        </p:spPr>
      </p:cxnSp>
      <p:sp>
        <p:nvSpPr>
          <p:cNvPr id="456" name="Google Shape;456;p26"/>
          <p:cNvSpPr/>
          <p:nvPr/>
        </p:nvSpPr>
        <p:spPr>
          <a:xfrm>
            <a:off x="446038"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Lower interest rates</a:t>
            </a:r>
            <a:endParaRPr b="1" i="0" sz="1400" u="none" cap="none" strike="noStrike">
              <a:solidFill>
                <a:schemeClr val="dk1"/>
              </a:solidFill>
              <a:latin typeface="Lato"/>
              <a:ea typeface="Lato"/>
              <a:cs typeface="Lato"/>
              <a:sym typeface="Lato"/>
            </a:endParaRPr>
          </a:p>
        </p:txBody>
      </p:sp>
      <p:sp>
        <p:nvSpPr>
          <p:cNvPr id="457" name="Google Shape;457;p26"/>
          <p:cNvSpPr/>
          <p:nvPr/>
        </p:nvSpPr>
        <p:spPr>
          <a:xfrm>
            <a:off x="3453484"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Loans from the bank are ___________ (more expensive/ cheaper)</a:t>
            </a:r>
            <a:endParaRPr b="1" i="0" sz="1400" u="none" cap="none" strike="noStrike">
              <a:solidFill>
                <a:schemeClr val="dk1"/>
              </a:solidFill>
              <a:latin typeface="Lato"/>
              <a:ea typeface="Lato"/>
              <a:cs typeface="Lato"/>
              <a:sym typeface="Lato"/>
            </a:endParaRPr>
          </a:p>
        </p:txBody>
      </p:sp>
      <p:sp>
        <p:nvSpPr>
          <p:cNvPr id="458" name="Google Shape;458;p26"/>
          <p:cNvSpPr/>
          <p:nvPr/>
        </p:nvSpPr>
        <p:spPr>
          <a:xfrm>
            <a:off x="6472022"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People borrow ________ and spend ________, but may save ______ (more/less)</a:t>
            </a:r>
            <a:endParaRPr b="1" i="0" sz="1400" u="none" cap="none" strike="noStrike">
              <a:solidFill>
                <a:schemeClr val="dk1"/>
              </a:solidFill>
              <a:latin typeface="Lato"/>
              <a:ea typeface="Lato"/>
              <a:cs typeface="Lato"/>
              <a:sym typeface="Lato"/>
            </a:endParaRPr>
          </a:p>
        </p:txBody>
      </p:sp>
      <p:cxnSp>
        <p:nvCxnSpPr>
          <p:cNvPr id="459" name="Google Shape;459;p26"/>
          <p:cNvCxnSpPr/>
          <p:nvPr/>
        </p:nvCxnSpPr>
        <p:spPr>
          <a:xfrm>
            <a:off x="2750775" y="37450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460" name="Google Shape;460;p26"/>
          <p:cNvCxnSpPr/>
          <p:nvPr/>
        </p:nvCxnSpPr>
        <p:spPr>
          <a:xfrm>
            <a:off x="5758225" y="3745050"/>
            <a:ext cx="548100" cy="0"/>
          </a:xfrm>
          <a:prstGeom prst="straightConnector1">
            <a:avLst/>
          </a:prstGeom>
          <a:noFill/>
          <a:ln cap="flat" cmpd="sng" w="28575">
            <a:solidFill>
              <a:schemeClr val="accent2"/>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66" name="Google Shape;466;p27"/>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Interest rates | ANSWERS</a:t>
            </a:r>
            <a:endParaRPr b="0" i="0" sz="2800" u="none" cap="none" strike="noStrike">
              <a:solidFill>
                <a:srgbClr val="FF8022"/>
              </a:solidFill>
              <a:latin typeface="Lato Black"/>
              <a:ea typeface="Lato Black"/>
              <a:cs typeface="Lato Black"/>
              <a:sym typeface="Lato Black"/>
            </a:endParaRPr>
          </a:p>
        </p:txBody>
      </p:sp>
      <p:sp>
        <p:nvSpPr>
          <p:cNvPr id="467" name="Google Shape;467;p27"/>
          <p:cNvSpPr/>
          <p:nvPr/>
        </p:nvSpPr>
        <p:spPr>
          <a:xfrm>
            <a:off x="451575"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Higher interest rates</a:t>
            </a:r>
            <a:endParaRPr b="1" i="0" sz="1400" u="none" cap="none" strike="noStrike">
              <a:solidFill>
                <a:schemeClr val="lt1"/>
              </a:solidFill>
              <a:latin typeface="Lato"/>
              <a:ea typeface="Lato"/>
              <a:cs typeface="Lato"/>
              <a:sym typeface="Lato"/>
            </a:endParaRPr>
          </a:p>
        </p:txBody>
      </p:sp>
      <p:sp>
        <p:nvSpPr>
          <p:cNvPr id="468" name="Google Shape;468;p27"/>
          <p:cNvSpPr/>
          <p:nvPr/>
        </p:nvSpPr>
        <p:spPr>
          <a:xfrm>
            <a:off x="3459022"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 from the bank are </a:t>
            </a:r>
            <a:r>
              <a:rPr b="1" i="0" lang="en-GB" sz="1400" u="sng" cap="none" strike="noStrike">
                <a:solidFill>
                  <a:srgbClr val="00FF00"/>
                </a:solidFill>
                <a:latin typeface="Lato"/>
                <a:ea typeface="Lato"/>
                <a:cs typeface="Lato"/>
                <a:sym typeface="Lato"/>
              </a:rPr>
              <a:t>more expensive</a:t>
            </a:r>
            <a:endParaRPr b="1" i="0" sz="1400" u="none" cap="none" strike="noStrike">
              <a:solidFill>
                <a:srgbClr val="00FF00"/>
              </a:solidFill>
              <a:latin typeface="Lato"/>
              <a:ea typeface="Lato"/>
              <a:cs typeface="Lato"/>
              <a:sym typeface="Lato"/>
            </a:endParaRPr>
          </a:p>
        </p:txBody>
      </p:sp>
      <p:sp>
        <p:nvSpPr>
          <p:cNvPr id="469" name="Google Shape;469;p27"/>
          <p:cNvSpPr/>
          <p:nvPr/>
        </p:nvSpPr>
        <p:spPr>
          <a:xfrm>
            <a:off x="6477559"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People borrow </a:t>
            </a:r>
            <a:r>
              <a:rPr b="1" i="0" lang="en-GB" sz="1400" u="sng" cap="none" strike="noStrike">
                <a:solidFill>
                  <a:srgbClr val="00FF00"/>
                </a:solidFill>
                <a:latin typeface="Lato"/>
                <a:ea typeface="Lato"/>
                <a:cs typeface="Lato"/>
                <a:sym typeface="Lato"/>
              </a:rPr>
              <a:t>less</a:t>
            </a:r>
            <a:r>
              <a:rPr b="1" i="0" lang="en-GB" sz="1400" u="none" cap="none" strike="noStrike">
                <a:solidFill>
                  <a:schemeClr val="lt1"/>
                </a:solidFill>
                <a:latin typeface="Lato"/>
                <a:ea typeface="Lato"/>
                <a:cs typeface="Lato"/>
                <a:sym typeface="Lato"/>
              </a:rPr>
              <a:t> and spend </a:t>
            </a:r>
            <a:r>
              <a:rPr b="1" i="0" lang="en-GB" sz="1400" u="sng" cap="none" strike="noStrike">
                <a:solidFill>
                  <a:srgbClr val="00FF00"/>
                </a:solidFill>
                <a:latin typeface="Lato"/>
                <a:ea typeface="Lato"/>
                <a:cs typeface="Lato"/>
                <a:sym typeface="Lato"/>
              </a:rPr>
              <a:t>less</a:t>
            </a:r>
            <a:r>
              <a:rPr b="1" i="0" lang="en-GB" sz="1400" u="none" cap="none" strike="noStrike">
                <a:solidFill>
                  <a:schemeClr val="lt1"/>
                </a:solidFill>
                <a:latin typeface="Lato"/>
                <a:ea typeface="Lato"/>
                <a:cs typeface="Lato"/>
                <a:sym typeface="Lato"/>
              </a:rPr>
              <a:t>, but may save </a:t>
            </a:r>
            <a:r>
              <a:rPr b="1" i="0" lang="en-GB" sz="1400" u="sng" cap="none" strike="noStrike">
                <a:solidFill>
                  <a:srgbClr val="00FF00"/>
                </a:solidFill>
                <a:latin typeface="Lato"/>
                <a:ea typeface="Lato"/>
                <a:cs typeface="Lato"/>
                <a:sym typeface="Lato"/>
              </a:rPr>
              <a:t>more</a:t>
            </a:r>
            <a:r>
              <a:rPr b="1" i="0" lang="en-GB" sz="1400" u="none" cap="none" strike="noStrike">
                <a:solidFill>
                  <a:schemeClr val="lt1"/>
                </a:solidFill>
                <a:latin typeface="Lato"/>
                <a:ea typeface="Lato"/>
                <a:cs typeface="Lato"/>
                <a:sym typeface="Lato"/>
              </a:rPr>
              <a:t> </a:t>
            </a:r>
            <a:endParaRPr b="1" i="0" sz="1400" u="sng" cap="none" strike="noStrike">
              <a:solidFill>
                <a:schemeClr val="lt1"/>
              </a:solidFill>
              <a:latin typeface="Lato"/>
              <a:ea typeface="Lato"/>
              <a:cs typeface="Lato"/>
              <a:sym typeface="Lato"/>
            </a:endParaRPr>
          </a:p>
        </p:txBody>
      </p:sp>
      <p:cxnSp>
        <p:nvCxnSpPr>
          <p:cNvPr id="470" name="Google Shape;470;p27"/>
          <p:cNvCxnSpPr>
            <a:stCxn id="467" idx="3"/>
          </p:cNvCxnSpPr>
          <p:nvPr/>
        </p:nvCxnSpPr>
        <p:spPr>
          <a:xfrm>
            <a:off x="2750775" y="22972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471" name="Google Shape;471;p27"/>
          <p:cNvCxnSpPr/>
          <p:nvPr/>
        </p:nvCxnSpPr>
        <p:spPr>
          <a:xfrm>
            <a:off x="5758225" y="2297250"/>
            <a:ext cx="548100" cy="0"/>
          </a:xfrm>
          <a:prstGeom prst="straightConnector1">
            <a:avLst/>
          </a:prstGeom>
          <a:noFill/>
          <a:ln cap="flat" cmpd="sng" w="28575">
            <a:solidFill>
              <a:schemeClr val="accent2"/>
            </a:solidFill>
            <a:prstDash val="solid"/>
            <a:round/>
            <a:headEnd len="sm" w="sm" type="none"/>
            <a:tailEnd len="med" w="med" type="triangle"/>
          </a:ln>
        </p:spPr>
      </p:cxnSp>
      <p:sp>
        <p:nvSpPr>
          <p:cNvPr id="472" name="Google Shape;472;p27"/>
          <p:cNvSpPr/>
          <p:nvPr/>
        </p:nvSpPr>
        <p:spPr>
          <a:xfrm>
            <a:off x="446038"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Lower interest rates</a:t>
            </a:r>
            <a:endParaRPr b="1" i="0" sz="1400" u="none" cap="none" strike="noStrike">
              <a:solidFill>
                <a:schemeClr val="dk1"/>
              </a:solidFill>
              <a:latin typeface="Lato"/>
              <a:ea typeface="Lato"/>
              <a:cs typeface="Lato"/>
              <a:sym typeface="Lato"/>
            </a:endParaRPr>
          </a:p>
        </p:txBody>
      </p:sp>
      <p:sp>
        <p:nvSpPr>
          <p:cNvPr id="473" name="Google Shape;473;p27"/>
          <p:cNvSpPr/>
          <p:nvPr/>
        </p:nvSpPr>
        <p:spPr>
          <a:xfrm>
            <a:off x="3453484"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Loans from the bank are </a:t>
            </a:r>
            <a:r>
              <a:rPr b="1" i="0" lang="en-GB" sz="1400" u="sng" cap="none" strike="noStrike">
                <a:solidFill>
                  <a:srgbClr val="6AA84F"/>
                </a:solidFill>
                <a:latin typeface="Lato"/>
                <a:ea typeface="Lato"/>
                <a:cs typeface="Lato"/>
                <a:sym typeface="Lato"/>
              </a:rPr>
              <a:t>cheaper</a:t>
            </a:r>
            <a:endParaRPr b="1" i="0" sz="1400" u="none" cap="none" strike="noStrike">
              <a:solidFill>
                <a:srgbClr val="6AA84F"/>
              </a:solidFill>
              <a:latin typeface="Lato"/>
              <a:ea typeface="Lato"/>
              <a:cs typeface="Lato"/>
              <a:sym typeface="Lato"/>
            </a:endParaRPr>
          </a:p>
        </p:txBody>
      </p:sp>
      <p:sp>
        <p:nvSpPr>
          <p:cNvPr id="474" name="Google Shape;474;p27"/>
          <p:cNvSpPr/>
          <p:nvPr/>
        </p:nvSpPr>
        <p:spPr>
          <a:xfrm>
            <a:off x="6472022"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People borrow </a:t>
            </a:r>
            <a:r>
              <a:rPr b="1" i="0" lang="en-GB" sz="1400" u="sng" cap="none" strike="noStrike">
                <a:solidFill>
                  <a:srgbClr val="6AA84F"/>
                </a:solidFill>
                <a:latin typeface="Lato"/>
                <a:ea typeface="Lato"/>
                <a:cs typeface="Lato"/>
                <a:sym typeface="Lato"/>
              </a:rPr>
              <a:t>more</a:t>
            </a:r>
            <a:r>
              <a:rPr b="1" i="0" lang="en-GB" sz="1400" u="none" cap="none" strike="noStrike">
                <a:solidFill>
                  <a:schemeClr val="dk1"/>
                </a:solidFill>
                <a:latin typeface="Lato"/>
                <a:ea typeface="Lato"/>
                <a:cs typeface="Lato"/>
                <a:sym typeface="Lato"/>
              </a:rPr>
              <a:t> and spend </a:t>
            </a:r>
            <a:r>
              <a:rPr b="1" i="0" lang="en-GB" sz="1400" u="sng" cap="none" strike="noStrike">
                <a:solidFill>
                  <a:srgbClr val="6AA84F"/>
                </a:solidFill>
                <a:latin typeface="Lato"/>
                <a:ea typeface="Lato"/>
                <a:cs typeface="Lato"/>
                <a:sym typeface="Lato"/>
              </a:rPr>
              <a:t>more</a:t>
            </a:r>
            <a:r>
              <a:rPr b="1" i="0" lang="en-GB" sz="1400" u="none" cap="none" strike="noStrike">
                <a:solidFill>
                  <a:srgbClr val="6AA84F"/>
                </a:solidFill>
                <a:latin typeface="Lato"/>
                <a:ea typeface="Lato"/>
                <a:cs typeface="Lato"/>
                <a:sym typeface="Lato"/>
              </a:rPr>
              <a:t>,</a:t>
            </a:r>
            <a:r>
              <a:rPr b="1" i="0" lang="en-GB" sz="1400" u="none" cap="none" strike="noStrike">
                <a:solidFill>
                  <a:schemeClr val="dk1"/>
                </a:solidFill>
                <a:latin typeface="Lato"/>
                <a:ea typeface="Lato"/>
                <a:cs typeface="Lato"/>
                <a:sym typeface="Lato"/>
              </a:rPr>
              <a:t> but may save</a:t>
            </a:r>
            <a:r>
              <a:rPr b="1" i="0" lang="en-GB" sz="1400" u="sng" cap="none" strike="noStrike">
                <a:solidFill>
                  <a:srgbClr val="6AA84F"/>
                </a:solidFill>
                <a:latin typeface="Lato"/>
                <a:ea typeface="Lato"/>
                <a:cs typeface="Lato"/>
                <a:sym typeface="Lato"/>
              </a:rPr>
              <a:t> less</a:t>
            </a:r>
            <a:endParaRPr b="1" i="0" sz="1400" u="none" cap="none" strike="noStrike">
              <a:solidFill>
                <a:schemeClr val="dk1"/>
              </a:solidFill>
              <a:latin typeface="Lato"/>
              <a:ea typeface="Lato"/>
              <a:cs typeface="Lato"/>
              <a:sym typeface="Lato"/>
            </a:endParaRPr>
          </a:p>
        </p:txBody>
      </p:sp>
      <p:cxnSp>
        <p:nvCxnSpPr>
          <p:cNvPr id="475" name="Google Shape;475;p27"/>
          <p:cNvCxnSpPr/>
          <p:nvPr/>
        </p:nvCxnSpPr>
        <p:spPr>
          <a:xfrm>
            <a:off x="2750775" y="37450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476" name="Google Shape;476;p27"/>
          <p:cNvCxnSpPr/>
          <p:nvPr/>
        </p:nvCxnSpPr>
        <p:spPr>
          <a:xfrm>
            <a:off x="5758225" y="3745050"/>
            <a:ext cx="548100" cy="0"/>
          </a:xfrm>
          <a:prstGeom prst="straightConnector1">
            <a:avLst/>
          </a:prstGeom>
          <a:noFill/>
          <a:ln cap="flat" cmpd="sng" w="28575">
            <a:solidFill>
              <a:schemeClr val="accent2"/>
            </a:solidFill>
            <a:prstDash val="solid"/>
            <a:round/>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82" name="Google Shape;482;p2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Real and nominal interest rates</a:t>
            </a:r>
            <a:endParaRPr b="0" i="0" sz="2800" u="none" cap="none" strike="noStrike">
              <a:solidFill>
                <a:srgbClr val="FF8022"/>
              </a:solidFill>
              <a:latin typeface="Lato Black"/>
              <a:ea typeface="Lato Black"/>
              <a:cs typeface="Lato Black"/>
              <a:sym typeface="Lato Black"/>
            </a:endParaRPr>
          </a:p>
        </p:txBody>
      </p:sp>
      <p:sp>
        <p:nvSpPr>
          <p:cNvPr id="483" name="Google Shape;483;p28"/>
          <p:cNvSpPr txBox="1"/>
          <p:nvPr/>
        </p:nvSpPr>
        <p:spPr>
          <a:xfrm>
            <a:off x="289875" y="3306575"/>
            <a:ext cx="78282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2100"/>
              </a:spcAft>
              <a:buClr>
                <a:srgbClr val="000000"/>
              </a:buClr>
              <a:buSzPts val="2000"/>
              <a:buFont typeface="Arial"/>
              <a:buNone/>
            </a:pPr>
            <a:r>
              <a:rPr b="1" i="0" lang="en-GB" sz="2000" u="none" cap="none" strike="noStrike">
                <a:solidFill>
                  <a:schemeClr val="lt1"/>
                </a:solidFill>
                <a:latin typeface="Lato"/>
                <a:ea typeface="Lato"/>
                <a:cs typeface="Lato"/>
                <a:sym typeface="Lato"/>
              </a:rPr>
              <a:t>Real interest rate = Nominal interest rate - Inflation</a:t>
            </a:r>
            <a:endParaRPr b="1" i="0" sz="2000" u="none" cap="none" strike="noStrike">
              <a:solidFill>
                <a:schemeClr val="lt1"/>
              </a:solidFill>
              <a:latin typeface="Lato"/>
              <a:ea typeface="Lato"/>
              <a:cs typeface="Lato"/>
              <a:sym typeface="Lato"/>
            </a:endParaRPr>
          </a:p>
        </p:txBody>
      </p:sp>
      <p:sp>
        <p:nvSpPr>
          <p:cNvPr id="484" name="Google Shape;484;p28"/>
          <p:cNvSpPr txBox="1"/>
          <p:nvPr/>
        </p:nvSpPr>
        <p:spPr>
          <a:xfrm>
            <a:off x="207675" y="1317250"/>
            <a:ext cx="8545800" cy="17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A </a:t>
            </a:r>
            <a:r>
              <a:rPr b="1" i="0" lang="en-GB" sz="2400" u="none" cap="none" strike="noStrike">
                <a:solidFill>
                  <a:srgbClr val="000000"/>
                </a:solidFill>
                <a:latin typeface="Lato"/>
                <a:ea typeface="Lato"/>
                <a:cs typeface="Lato"/>
                <a:sym typeface="Lato"/>
              </a:rPr>
              <a:t>nominal</a:t>
            </a:r>
            <a:r>
              <a:rPr b="1" i="0" lang="en-GB" sz="1800" u="none" cap="none" strike="noStrike">
                <a:solidFill>
                  <a:srgbClr val="000000"/>
                </a:solidFill>
                <a:latin typeface="Lato"/>
                <a:ea typeface="Lato"/>
                <a:cs typeface="Lato"/>
                <a:sym typeface="Lato"/>
              </a:rPr>
              <a:t> interest rate </a:t>
            </a:r>
            <a:r>
              <a:rPr b="0" i="0" lang="en-GB" sz="1800" u="none" cap="none" strike="noStrike">
                <a:solidFill>
                  <a:srgbClr val="000000"/>
                </a:solidFill>
                <a:latin typeface="Lato"/>
                <a:ea typeface="Lato"/>
                <a:cs typeface="Lato"/>
                <a:sym typeface="Lato"/>
              </a:rPr>
              <a:t>is one that does </a:t>
            </a:r>
            <a:r>
              <a:rPr b="1" i="0" lang="en-GB" sz="1800" u="none" cap="none" strike="noStrike">
                <a:solidFill>
                  <a:schemeClr val="accent2"/>
                </a:solidFill>
                <a:latin typeface="Lato"/>
                <a:ea typeface="Lato"/>
                <a:cs typeface="Lato"/>
                <a:sym typeface="Lato"/>
              </a:rPr>
              <a:t>not adjust for inflation</a:t>
            </a:r>
            <a:r>
              <a:rPr b="0" i="0" lang="en-GB" sz="1800" u="none" cap="none" strike="noStrike">
                <a:solidFill>
                  <a:srgbClr val="000000"/>
                </a:solidFill>
                <a:latin typeface="Lato"/>
                <a:ea typeface="Lato"/>
                <a:cs typeface="Lato"/>
                <a:sym typeface="Lato"/>
              </a:rPr>
              <a:t>. Nominal interest rates may be advertised for products such as mortgages or savings accounts.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A</a:t>
            </a:r>
            <a:r>
              <a:rPr b="1" i="0" lang="en-GB" sz="1800" u="none" cap="none" strike="noStrike">
                <a:solidFill>
                  <a:srgbClr val="000000"/>
                </a:solidFill>
                <a:latin typeface="Lato"/>
                <a:ea typeface="Lato"/>
                <a:cs typeface="Lato"/>
                <a:sym typeface="Lato"/>
              </a:rPr>
              <a:t> </a:t>
            </a:r>
            <a:r>
              <a:rPr b="1" i="0" lang="en-GB" sz="2400" u="none" cap="none" strike="noStrike">
                <a:solidFill>
                  <a:srgbClr val="000000"/>
                </a:solidFill>
                <a:latin typeface="Lato"/>
                <a:ea typeface="Lato"/>
                <a:cs typeface="Lato"/>
                <a:sym typeface="Lato"/>
              </a:rPr>
              <a:t>real</a:t>
            </a:r>
            <a:r>
              <a:rPr b="1" i="0" lang="en-GB" sz="1800" u="none" cap="none" strike="noStrike">
                <a:solidFill>
                  <a:srgbClr val="000000"/>
                </a:solidFill>
                <a:latin typeface="Lato"/>
                <a:ea typeface="Lato"/>
                <a:cs typeface="Lato"/>
                <a:sym typeface="Lato"/>
              </a:rPr>
              <a:t> interest rate</a:t>
            </a:r>
            <a:r>
              <a:rPr b="0" i="0" lang="en-GB" sz="1800" u="none" cap="none" strike="noStrike">
                <a:solidFill>
                  <a:srgbClr val="000000"/>
                </a:solidFill>
                <a:latin typeface="Lato"/>
                <a:ea typeface="Lato"/>
                <a:cs typeface="Lato"/>
                <a:sym typeface="Lato"/>
              </a:rPr>
              <a:t> is one that has been </a:t>
            </a:r>
            <a:r>
              <a:rPr b="1" i="0" lang="en-GB" sz="1800" u="none" cap="none" strike="noStrike">
                <a:solidFill>
                  <a:srgbClr val="FF8022"/>
                </a:solidFill>
                <a:latin typeface="Lato"/>
                <a:ea typeface="Lato"/>
                <a:cs typeface="Lato"/>
                <a:sym typeface="Lato"/>
              </a:rPr>
              <a:t>adjusted for inflation</a:t>
            </a:r>
            <a:r>
              <a:rPr b="0" i="0" lang="en-GB" sz="1800" u="none" cap="none" strike="noStrike">
                <a:solidFill>
                  <a:srgbClr val="000000"/>
                </a:solidFill>
                <a:latin typeface="Lato"/>
                <a:ea typeface="Lato"/>
                <a:cs typeface="Lato"/>
                <a:sym typeface="Lato"/>
              </a:rPr>
              <a:t>, to show the </a:t>
            </a:r>
            <a:r>
              <a:rPr b="1" i="0" lang="en-GB" sz="1800" u="none" cap="none" strike="noStrike">
                <a:solidFill>
                  <a:schemeClr val="accent2"/>
                </a:solidFill>
                <a:latin typeface="Lato"/>
                <a:ea typeface="Lato"/>
                <a:cs typeface="Lato"/>
                <a:sym typeface="Lato"/>
              </a:rPr>
              <a:t>real cost </a:t>
            </a:r>
            <a:r>
              <a:rPr b="0" i="0" lang="en-GB" sz="1800" u="none" cap="none" strike="noStrike">
                <a:solidFill>
                  <a:srgbClr val="000000"/>
                </a:solidFill>
                <a:latin typeface="Lato"/>
                <a:ea typeface="Lato"/>
                <a:cs typeface="Lato"/>
                <a:sym typeface="Lato"/>
              </a:rPr>
              <a:t>and </a:t>
            </a:r>
            <a:r>
              <a:rPr b="1" i="0" lang="en-GB" sz="1800" u="none" cap="none" strike="noStrike">
                <a:solidFill>
                  <a:schemeClr val="accent2"/>
                </a:solidFill>
                <a:latin typeface="Lato"/>
                <a:ea typeface="Lato"/>
                <a:cs typeface="Lato"/>
                <a:sym typeface="Lato"/>
              </a:rPr>
              <a:t>purchasing power of money</a:t>
            </a:r>
            <a:r>
              <a:rPr b="0" i="0" lang="en-GB" sz="1800" u="none" cap="none" strike="noStrike">
                <a:solidFill>
                  <a:schemeClr val="accent2"/>
                </a:solidFill>
                <a:latin typeface="Lato"/>
                <a:ea typeface="Lato"/>
                <a:cs typeface="Lato"/>
                <a:sym typeface="Lato"/>
              </a:rPr>
              <a:t> </a:t>
            </a:r>
            <a:r>
              <a:rPr b="0" i="0" lang="en-GB" sz="1800" u="none" cap="none" strike="noStrike">
                <a:solidFill>
                  <a:srgbClr val="000000"/>
                </a:solidFill>
                <a:latin typeface="Lato"/>
                <a:ea typeface="Lato"/>
                <a:cs typeface="Lato"/>
                <a:sym typeface="Lato"/>
              </a:rPr>
              <a:t>that is lent or invested.</a:t>
            </a:r>
            <a:endParaRPr b="0" i="0" sz="1800" u="none" cap="none" strike="noStrike">
              <a:solidFill>
                <a:srgbClr val="000000"/>
              </a:solidFill>
              <a:latin typeface="Lato"/>
              <a:ea typeface="Lato"/>
              <a:cs typeface="Lato"/>
              <a:sym typeface="Lato"/>
            </a:endParaRPr>
          </a:p>
        </p:txBody>
      </p:sp>
      <p:sp>
        <p:nvSpPr>
          <p:cNvPr id="485" name="Google Shape;485;p28"/>
          <p:cNvSpPr txBox="1"/>
          <p:nvPr/>
        </p:nvSpPr>
        <p:spPr>
          <a:xfrm>
            <a:off x="289875" y="3987600"/>
            <a:ext cx="7828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rgbClr val="000000"/>
                </a:solidFill>
                <a:highlight>
                  <a:srgbClr val="FFFFFF"/>
                </a:highlight>
                <a:latin typeface="Lato"/>
                <a:ea typeface="Lato"/>
                <a:cs typeface="Lato"/>
                <a:sym typeface="Lato"/>
              </a:rPr>
              <a:t>For example, if the nominal interest rate is 7% and the inflation rate is 6%, the real interest rate would be 7% - 6% = 1%. </a:t>
            </a:r>
            <a:endParaRPr b="0" i="1" sz="1800" u="none" cap="none" strike="noStrike">
              <a:solidFill>
                <a:srgbClr val="000000"/>
              </a:solidFill>
              <a:highlight>
                <a:srgbClr val="FFFFFF"/>
              </a:highlight>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91" name="Google Shape;491;p29"/>
          <p:cNvSpPr txBox="1"/>
          <p:nvPr/>
        </p:nvSpPr>
        <p:spPr>
          <a:xfrm>
            <a:off x="2521625" y="1495800"/>
            <a:ext cx="61500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highlight>
                  <a:srgbClr val="FFFFFF"/>
                </a:highlight>
                <a:latin typeface="Lato"/>
                <a:ea typeface="Lato"/>
                <a:cs typeface="Lato"/>
                <a:sym typeface="Lato"/>
              </a:rPr>
              <a:t>Let’s imagine that </a:t>
            </a:r>
            <a:r>
              <a:rPr b="1" i="0" lang="en-GB" sz="1800" u="none" cap="none" strike="noStrike">
                <a:solidFill>
                  <a:srgbClr val="000000"/>
                </a:solidFill>
                <a:highlight>
                  <a:srgbClr val="FFFFFF"/>
                </a:highlight>
                <a:latin typeface="Lato"/>
                <a:ea typeface="Lato"/>
                <a:cs typeface="Lato"/>
                <a:sym typeface="Lato"/>
              </a:rPr>
              <a:t>inflation is at 5%</a:t>
            </a:r>
            <a:r>
              <a:rPr b="0" i="0" lang="en-GB" sz="1800" u="none" cap="none" strike="noStrike">
                <a:solidFill>
                  <a:srgbClr val="000000"/>
                </a:solidFill>
                <a:highlight>
                  <a:srgbClr val="FFFFFF"/>
                </a:highlight>
                <a:latin typeface="Lato"/>
                <a:ea typeface="Lato"/>
                <a:cs typeface="Lato"/>
                <a:sym typeface="Lato"/>
              </a:rPr>
              <a:t> and Zara has £1,000 in a savings account with a </a:t>
            </a:r>
            <a:r>
              <a:rPr b="1" i="0" lang="en-GB" sz="1800" u="none" cap="none" strike="noStrike">
                <a:solidFill>
                  <a:srgbClr val="000000"/>
                </a:solidFill>
                <a:highlight>
                  <a:srgbClr val="FFFFFF"/>
                </a:highlight>
                <a:latin typeface="Lato"/>
                <a:ea typeface="Lato"/>
                <a:cs typeface="Lato"/>
                <a:sym typeface="Lato"/>
              </a:rPr>
              <a:t>5% interest rate.</a:t>
            </a:r>
            <a:r>
              <a:rPr b="0" i="0" lang="en-GB" sz="1800" u="none" cap="none" strike="noStrike">
                <a:solidFill>
                  <a:srgbClr val="000000"/>
                </a:solidFill>
                <a:highlight>
                  <a:srgbClr val="FFFFFF"/>
                </a:highlight>
                <a:latin typeface="Lato"/>
                <a:ea typeface="Lato"/>
                <a:cs typeface="Lato"/>
                <a:sym typeface="Lato"/>
              </a:rPr>
              <a:t> </a:t>
            </a:r>
            <a:endParaRPr b="0" i="0" sz="1800" u="none" cap="none" strike="noStrike">
              <a:solidFill>
                <a:srgbClr val="000000"/>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highlight>
                  <a:srgbClr val="FFFFFF"/>
                </a:highlight>
                <a:latin typeface="Lato"/>
                <a:ea typeface="Lato"/>
                <a:cs typeface="Lato"/>
                <a:sym typeface="Lato"/>
              </a:rPr>
              <a:t>Although at the end of the year she has £1,050 in her account because interest is added (£1,000 x 1.05 = £1,050), that amount of money will be able to buy her </a:t>
            </a:r>
            <a:r>
              <a:rPr b="1" i="0" lang="en-GB" sz="1800" u="none" cap="none" strike="noStrike">
                <a:solidFill>
                  <a:srgbClr val="000000"/>
                </a:solidFill>
                <a:highlight>
                  <a:srgbClr val="FFFFFF"/>
                </a:highlight>
                <a:latin typeface="Lato"/>
                <a:ea typeface="Lato"/>
                <a:cs typeface="Lato"/>
                <a:sym typeface="Lato"/>
              </a:rPr>
              <a:t>the same amount of items </a:t>
            </a:r>
            <a:r>
              <a:rPr b="0" i="0" lang="en-GB" sz="1800" u="none" cap="none" strike="noStrike">
                <a:solidFill>
                  <a:srgbClr val="000000"/>
                </a:solidFill>
                <a:highlight>
                  <a:srgbClr val="FFFFFF"/>
                </a:highlight>
                <a:latin typeface="Lato"/>
                <a:ea typeface="Lato"/>
                <a:cs typeface="Lato"/>
                <a:sym typeface="Lato"/>
              </a:rPr>
              <a:t>as a year ago, because prices have risen by the same amount!</a:t>
            </a:r>
            <a:endParaRPr b="0" i="0" sz="1800" u="none" cap="none" strike="noStrike">
              <a:solidFill>
                <a:srgbClr val="000000"/>
              </a:solidFill>
              <a:highlight>
                <a:srgbClr val="FFFFFF"/>
              </a:highlight>
              <a:latin typeface="Lato"/>
              <a:ea typeface="Lato"/>
              <a:cs typeface="Lato"/>
              <a:sym typeface="Lato"/>
            </a:endParaRPr>
          </a:p>
        </p:txBody>
      </p:sp>
      <p:pic>
        <p:nvPicPr>
          <p:cNvPr id="492" name="Google Shape;492;p29"/>
          <p:cNvPicPr preferRelativeResize="0"/>
          <p:nvPr/>
        </p:nvPicPr>
        <p:blipFill rotWithShape="1">
          <a:blip r:embed="rId3">
            <a:alphaModFix/>
          </a:blip>
          <a:srcRect b="0" l="0" r="0" t="0"/>
          <a:stretch/>
        </p:blipFill>
        <p:spPr>
          <a:xfrm>
            <a:off x="164500" y="1495800"/>
            <a:ext cx="2002500" cy="2718725"/>
          </a:xfrm>
          <a:prstGeom prst="rect">
            <a:avLst/>
          </a:prstGeom>
          <a:noFill/>
          <a:ln>
            <a:noFill/>
          </a:ln>
        </p:spPr>
      </p:pic>
      <p:sp>
        <p:nvSpPr>
          <p:cNvPr id="493" name="Google Shape;493;p29"/>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Real and nominal interest rates</a:t>
            </a:r>
            <a:endParaRPr b="0" i="0" sz="2800" u="none" cap="none" strike="noStrike">
              <a:solidFill>
                <a:srgbClr val="FF8022"/>
              </a:solidFill>
              <a:latin typeface="Lato Black"/>
              <a:ea typeface="Lato Black"/>
              <a:cs typeface="Lato Black"/>
              <a:sym typeface="La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99" name="Google Shape;499;p30"/>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a:t>
            </a:r>
            <a:endParaRPr b="0" i="0" sz="2800" u="none" cap="none" strike="noStrike">
              <a:solidFill>
                <a:srgbClr val="FF8022"/>
              </a:solidFill>
              <a:latin typeface="Lato Black"/>
              <a:ea typeface="Lato Black"/>
              <a:cs typeface="Lato Black"/>
              <a:sym typeface="Lato Black"/>
            </a:endParaRPr>
          </a:p>
        </p:txBody>
      </p:sp>
      <p:pic>
        <p:nvPicPr>
          <p:cNvPr id="500" name="Google Shape;500;p30"/>
          <p:cNvPicPr preferRelativeResize="0"/>
          <p:nvPr/>
        </p:nvPicPr>
        <p:blipFill rotWithShape="1">
          <a:blip r:embed="rId3">
            <a:alphaModFix/>
          </a:blip>
          <a:srcRect b="0" l="0" r="0" t="0"/>
          <a:stretch/>
        </p:blipFill>
        <p:spPr>
          <a:xfrm>
            <a:off x="5557743" y="1182250"/>
            <a:ext cx="1463182" cy="1724336"/>
          </a:xfrm>
          <a:prstGeom prst="rect">
            <a:avLst/>
          </a:prstGeom>
          <a:noFill/>
          <a:ln cap="flat" cmpd="sng" w="19050">
            <a:solidFill>
              <a:srgbClr val="FF8022"/>
            </a:solidFill>
            <a:prstDash val="solid"/>
            <a:round/>
            <a:headEnd len="sm" w="sm" type="none"/>
            <a:tailEnd len="sm" w="sm" type="none"/>
          </a:ln>
        </p:spPr>
      </p:pic>
      <p:pic>
        <p:nvPicPr>
          <p:cNvPr id="501" name="Google Shape;501;p30"/>
          <p:cNvPicPr preferRelativeResize="0"/>
          <p:nvPr/>
        </p:nvPicPr>
        <p:blipFill rotWithShape="1">
          <a:blip r:embed="rId4">
            <a:alphaModFix/>
          </a:blip>
          <a:srcRect b="0" l="0" r="0" t="0"/>
          <a:stretch/>
        </p:blipFill>
        <p:spPr>
          <a:xfrm>
            <a:off x="2129600" y="1182239"/>
            <a:ext cx="1440010" cy="1724336"/>
          </a:xfrm>
          <a:prstGeom prst="rect">
            <a:avLst/>
          </a:prstGeom>
          <a:noFill/>
          <a:ln cap="flat" cmpd="sng" w="19050">
            <a:solidFill>
              <a:srgbClr val="FF8022"/>
            </a:solidFill>
            <a:prstDash val="solid"/>
            <a:round/>
            <a:headEnd len="sm" w="sm" type="none"/>
            <a:tailEnd len="sm" w="sm" type="none"/>
          </a:ln>
        </p:spPr>
      </p:pic>
      <p:sp>
        <p:nvSpPr>
          <p:cNvPr id="502" name="Google Shape;502;p30"/>
          <p:cNvSpPr txBox="1"/>
          <p:nvPr/>
        </p:nvSpPr>
        <p:spPr>
          <a:xfrm>
            <a:off x="198175" y="3044625"/>
            <a:ext cx="8670900" cy="1280700"/>
          </a:xfrm>
          <a:prstGeom prst="rect">
            <a:avLst/>
          </a:prstGeom>
          <a:solidFill>
            <a:srgbClr val="0543B3"/>
          </a:solidFill>
          <a:ln cap="flat" cmpd="sng" w="38100">
            <a:solidFill>
              <a:srgbClr val="0543B3"/>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We’re going to read about three people’s situations.</a:t>
            </a:r>
            <a:endParaRPr b="1"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Your job is to assess the effect of changing interest rates on each individual. </a:t>
            </a:r>
            <a:endParaRPr b="0"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Take into account their financial situation and also other lifestyle factors that may be relevant.</a:t>
            </a:r>
            <a:endParaRPr b="0" i="0" sz="1600" u="none" cap="none" strike="noStrike">
              <a:solidFill>
                <a:srgbClr val="FFFFFF"/>
              </a:solidFill>
              <a:latin typeface="Lato"/>
              <a:ea typeface="Lato"/>
              <a:cs typeface="Lato"/>
              <a:sym typeface="Lato"/>
            </a:endParaRPr>
          </a:p>
        </p:txBody>
      </p:sp>
      <p:pic>
        <p:nvPicPr>
          <p:cNvPr id="503" name="Google Shape;503;p30"/>
          <p:cNvPicPr preferRelativeResize="0"/>
          <p:nvPr/>
        </p:nvPicPr>
        <p:blipFill rotWithShape="1">
          <a:blip r:embed="rId5">
            <a:alphaModFix/>
          </a:blip>
          <a:srcRect b="8824" l="0" r="0" t="0"/>
          <a:stretch/>
        </p:blipFill>
        <p:spPr>
          <a:xfrm>
            <a:off x="3843675" y="1174575"/>
            <a:ext cx="1440000" cy="1724325"/>
          </a:xfrm>
          <a:prstGeom prst="rect">
            <a:avLst/>
          </a:prstGeom>
          <a:noFill/>
          <a:ln cap="flat" cmpd="sng" w="19050">
            <a:solidFill>
              <a:schemeClr val="accent2"/>
            </a:solidFill>
            <a:prstDash val="solid"/>
            <a:round/>
            <a:headEnd len="sm" w="sm" type="none"/>
            <a:tailEnd len="sm" w="sm" type="none"/>
          </a:ln>
        </p:spPr>
      </p:pic>
      <p:sp>
        <p:nvSpPr>
          <p:cNvPr id="504" name="Google Shape;504;p30"/>
          <p:cNvSpPr txBox="1"/>
          <p:nvPr/>
        </p:nvSpPr>
        <p:spPr>
          <a:xfrm>
            <a:off x="78900" y="4820500"/>
            <a:ext cx="4898100" cy="25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accent2"/>
                </a:solidFill>
                <a:latin typeface="Lato"/>
                <a:ea typeface="Lato"/>
                <a:cs typeface="Lato"/>
                <a:sym typeface="Lato"/>
              </a:rPr>
              <a:t>Resource 1 - Interest rates: Case studies</a:t>
            </a:r>
            <a:endParaRPr b="0" i="1" sz="10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idx="12" type="sldNum"/>
          </p:nvPr>
        </p:nvSpPr>
        <p:spPr>
          <a:xfrm>
            <a:off x="8357650" y="303950"/>
            <a:ext cx="725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43" name="Google Shape;143;p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44" name="Google Shape;144;p3"/>
          <p:cNvGraphicFramePr/>
          <p:nvPr/>
        </p:nvGraphicFramePr>
        <p:xfrm>
          <a:off x="871975" y="1721850"/>
          <a:ext cx="3000000" cy="3000000"/>
        </p:xfrm>
        <a:graphic>
          <a:graphicData uri="http://schemas.openxmlformats.org/drawingml/2006/table">
            <a:tbl>
              <a:tblPr>
                <a:noFill/>
                <a:tableStyleId>{E00A0B2B-4058-4366-864E-3A7100340B4D}</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The economy </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Mortgages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Credit cards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Pensions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ISAs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Decision-</a:t>
                      </a:r>
                      <a:endParaRPr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making </a:t>
                      </a:r>
                      <a:endParaRPr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1"/>
          <p:cNvSpPr/>
          <p:nvPr/>
        </p:nvSpPr>
        <p:spPr>
          <a:xfrm>
            <a:off x="7655950" y="4294075"/>
            <a:ext cx="1392900" cy="813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11" name="Google Shape;511;p31"/>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Neeta</a:t>
            </a:r>
            <a:endParaRPr b="0" i="0" sz="2800" u="none" cap="none" strike="noStrike">
              <a:solidFill>
                <a:srgbClr val="FF8022"/>
              </a:solidFill>
              <a:latin typeface="Lato Black"/>
              <a:ea typeface="Lato Black"/>
              <a:cs typeface="Lato Black"/>
              <a:sym typeface="Lato Black"/>
            </a:endParaRPr>
          </a:p>
        </p:txBody>
      </p:sp>
      <p:sp>
        <p:nvSpPr>
          <p:cNvPr id="512" name="Google Shape;512;p31"/>
          <p:cNvSpPr txBox="1"/>
          <p:nvPr/>
        </p:nvSpPr>
        <p:spPr>
          <a:xfrm>
            <a:off x="160500" y="1088800"/>
            <a:ext cx="8713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000" u="none" cap="none" strike="noStrike">
                <a:solidFill>
                  <a:schemeClr val="dk1"/>
                </a:solidFill>
                <a:latin typeface="Lato"/>
                <a:ea typeface="Lato"/>
                <a:cs typeface="Lato"/>
                <a:sym typeface="Lato"/>
              </a:rPr>
              <a:t>Interest rates go down.</a:t>
            </a:r>
            <a:endParaRPr b="1"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513" name="Google Shape;513;p31"/>
          <p:cNvSpPr txBox="1"/>
          <p:nvPr/>
        </p:nvSpPr>
        <p:spPr>
          <a:xfrm>
            <a:off x="3686150" y="1193700"/>
            <a:ext cx="5143500" cy="338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take the train and bus to work every day but it can take me over an hour to get in. I’ve just passed my driving test and, if I drive to work, I’ll be able to get there in less than 30 minutes! This means that I have more downtime and can sometimes fit in a babysitting job.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can’t afford to buy a car outright but I may be able to take out a lease, which is like a long-term rental agreement, as I’ve been saving up over the past 5 years.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The way the lease works is that I effectively rent a car for an agreed time period and pay back a monthly fee plus interest each month.</a:t>
            </a:r>
            <a:endParaRPr b="0" i="0" sz="1600" u="none" cap="none" strike="noStrike">
              <a:solidFill>
                <a:srgbClr val="000000"/>
              </a:solidFill>
              <a:latin typeface="Lato"/>
              <a:ea typeface="Lato"/>
              <a:cs typeface="Lato"/>
              <a:sym typeface="Lato"/>
            </a:endParaRPr>
          </a:p>
        </p:txBody>
      </p:sp>
      <p:sp>
        <p:nvSpPr>
          <p:cNvPr id="514" name="Google Shape;514;p31"/>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515" name="Google Shape;515;p31"/>
          <p:cNvSpPr/>
          <p:nvPr/>
        </p:nvSpPr>
        <p:spPr>
          <a:xfrm>
            <a:off x="1981260" y="3169975"/>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Drawback</a:t>
            </a:r>
            <a:endParaRPr b="1" i="0" sz="2000" u="none" cap="none" strike="noStrike">
              <a:solidFill>
                <a:srgbClr val="FFFFFF"/>
              </a:solidFill>
              <a:latin typeface="Lato"/>
              <a:ea typeface="Lato"/>
              <a:cs typeface="Lato"/>
              <a:sym typeface="Lato"/>
            </a:endParaRPr>
          </a:p>
        </p:txBody>
      </p:sp>
      <p:pic>
        <p:nvPicPr>
          <p:cNvPr id="516" name="Google Shape;516;p31"/>
          <p:cNvPicPr preferRelativeResize="0"/>
          <p:nvPr/>
        </p:nvPicPr>
        <p:blipFill rotWithShape="1">
          <a:blip r:embed="rId3">
            <a:alphaModFix/>
          </a:blip>
          <a:srcRect b="0" l="0" r="0" t="0"/>
          <a:stretch/>
        </p:blipFill>
        <p:spPr>
          <a:xfrm>
            <a:off x="268325" y="2280239"/>
            <a:ext cx="1440010"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2"/>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23" name="Google Shape;523;p32"/>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Neeta</a:t>
            </a:r>
            <a:endParaRPr b="0" i="0" sz="2800" u="none" cap="none" strike="noStrike">
              <a:solidFill>
                <a:srgbClr val="FF8022"/>
              </a:solidFill>
              <a:latin typeface="Lato Black"/>
              <a:ea typeface="Lato Black"/>
              <a:cs typeface="Lato Black"/>
              <a:sym typeface="Lato Black"/>
            </a:endParaRPr>
          </a:p>
        </p:txBody>
      </p:sp>
      <p:sp>
        <p:nvSpPr>
          <p:cNvPr id="524" name="Google Shape;524;p32"/>
          <p:cNvSpPr txBox="1"/>
          <p:nvPr/>
        </p:nvSpPr>
        <p:spPr>
          <a:xfrm>
            <a:off x="160500" y="1088800"/>
            <a:ext cx="8713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000" u="none" cap="none" strike="noStrike">
                <a:solidFill>
                  <a:schemeClr val="dk1"/>
                </a:solidFill>
                <a:latin typeface="Lato"/>
                <a:ea typeface="Lato"/>
                <a:cs typeface="Lato"/>
                <a:sym typeface="Lato"/>
              </a:rPr>
              <a:t>Interest rates go down.</a:t>
            </a:r>
            <a:endParaRPr b="1"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525" name="Google Shape;525;p32"/>
          <p:cNvSpPr txBox="1"/>
          <p:nvPr/>
        </p:nvSpPr>
        <p:spPr>
          <a:xfrm>
            <a:off x="3573100" y="1117500"/>
            <a:ext cx="5514600" cy="19857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take the train and bus to work every day but it can take me over an hour to get in. I’ve just passed my driving test and, if I drive to work, I’ll be able to get there in </a:t>
            </a:r>
            <a:r>
              <a:rPr b="1" i="0" lang="en-GB" sz="1300" u="none" cap="none" strike="noStrike">
                <a:solidFill>
                  <a:srgbClr val="000000"/>
                </a:solidFill>
                <a:latin typeface="Lato"/>
                <a:ea typeface="Lato"/>
                <a:cs typeface="Lato"/>
                <a:sym typeface="Lato"/>
              </a:rPr>
              <a:t>less than 30 minutes</a:t>
            </a:r>
            <a:r>
              <a:rPr b="0" i="0" lang="en-GB" sz="1300" u="none" cap="none" strike="noStrike">
                <a:solidFill>
                  <a:srgbClr val="000000"/>
                </a:solidFill>
                <a:latin typeface="Lato"/>
                <a:ea typeface="Lato"/>
                <a:cs typeface="Lato"/>
                <a:sym typeface="Lato"/>
              </a:rPr>
              <a:t>! This means that I have </a:t>
            </a:r>
            <a:r>
              <a:rPr b="1" i="0" lang="en-GB" sz="1300" u="none" cap="none" strike="noStrike">
                <a:solidFill>
                  <a:srgbClr val="000000"/>
                </a:solidFill>
                <a:latin typeface="Lato"/>
                <a:ea typeface="Lato"/>
                <a:cs typeface="Lato"/>
                <a:sym typeface="Lato"/>
              </a:rPr>
              <a:t>more downtime</a:t>
            </a:r>
            <a:r>
              <a:rPr b="0" i="0" lang="en-GB" sz="1300" u="none" cap="none" strike="noStrike">
                <a:solidFill>
                  <a:srgbClr val="000000"/>
                </a:solidFill>
                <a:latin typeface="Lato"/>
                <a:ea typeface="Lato"/>
                <a:cs typeface="Lato"/>
                <a:sym typeface="Lato"/>
              </a:rPr>
              <a:t> and can </a:t>
            </a:r>
            <a:r>
              <a:rPr b="1" i="0" lang="en-GB" sz="1300" u="none" cap="none" strike="noStrike">
                <a:solidFill>
                  <a:srgbClr val="000000"/>
                </a:solidFill>
                <a:latin typeface="Lato"/>
                <a:ea typeface="Lato"/>
                <a:cs typeface="Lato"/>
                <a:sym typeface="Lato"/>
              </a:rPr>
              <a:t>sometimes fit in a babysitting job. </a:t>
            </a:r>
            <a:endParaRPr b="1"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can’t afford to buy a car outright but I may be able to take out a lease, which is like a long-term rental agreement, as I’ve been saving up over the past 5 years.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The way the lease works is that I effectively rent a car for an agreed time period and </a:t>
            </a:r>
            <a:r>
              <a:rPr b="1" i="0" lang="en-GB" sz="1300" u="none" cap="none" strike="noStrike">
                <a:solidFill>
                  <a:srgbClr val="000000"/>
                </a:solidFill>
                <a:latin typeface="Lato"/>
                <a:ea typeface="Lato"/>
                <a:cs typeface="Lato"/>
                <a:sym typeface="Lato"/>
              </a:rPr>
              <a:t>pay back a monthly fee plus interest each month</a:t>
            </a:r>
            <a:r>
              <a:rPr b="0" i="0" lang="en-GB" sz="1300" u="none" cap="none" strike="noStrike">
                <a:solidFill>
                  <a:srgbClr val="000000"/>
                </a:solidFill>
                <a:latin typeface="Lato"/>
                <a:ea typeface="Lato"/>
                <a:cs typeface="Lato"/>
                <a:sym typeface="Lato"/>
              </a:rPr>
              <a:t>.</a:t>
            </a:r>
            <a:endParaRPr b="0" i="0" sz="1300" u="none" cap="none" strike="noStrike">
              <a:solidFill>
                <a:srgbClr val="000000"/>
              </a:solidFill>
              <a:latin typeface="Lato"/>
              <a:ea typeface="Lato"/>
              <a:cs typeface="Lato"/>
              <a:sym typeface="Lato"/>
            </a:endParaRPr>
          </a:p>
        </p:txBody>
      </p:sp>
      <p:sp>
        <p:nvSpPr>
          <p:cNvPr id="526" name="Google Shape;526;p32"/>
          <p:cNvSpPr txBox="1"/>
          <p:nvPr/>
        </p:nvSpPr>
        <p:spPr>
          <a:xfrm>
            <a:off x="3583661" y="3227750"/>
            <a:ext cx="5514600" cy="1662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Lower interest rates mean that Smita can find a cheaper deal on the lease. Her wellbeing may improve as she has more time not travelling and her finances may also improve if she takes up more babysitting work. If interest rates are lower, she may also be able to lease a more premium car, or save the money that she was expecting to spend.</a:t>
            </a:r>
            <a:endParaRPr b="0" i="0" sz="1600" u="none" cap="none" strike="noStrike">
              <a:solidFill>
                <a:schemeClr val="lt1"/>
              </a:solidFill>
              <a:latin typeface="Lato"/>
              <a:ea typeface="Lato"/>
              <a:cs typeface="Lato"/>
              <a:sym typeface="Lato"/>
            </a:endParaRPr>
          </a:p>
        </p:txBody>
      </p:sp>
      <p:sp>
        <p:nvSpPr>
          <p:cNvPr id="527" name="Google Shape;527;p32"/>
          <p:cNvSpPr/>
          <p:nvPr/>
        </p:nvSpPr>
        <p:spPr>
          <a:xfrm>
            <a:off x="1981250" y="2356650"/>
            <a:ext cx="1493100" cy="7350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Benefit</a:t>
            </a:r>
            <a:endParaRPr b="1" i="0" sz="1600" u="none" cap="none" strike="noStrike">
              <a:solidFill>
                <a:schemeClr val="dk1"/>
              </a:solidFill>
              <a:latin typeface="Lato"/>
              <a:ea typeface="Lato"/>
              <a:cs typeface="Lato"/>
              <a:sym typeface="Lato"/>
            </a:endParaRPr>
          </a:p>
        </p:txBody>
      </p:sp>
      <p:sp>
        <p:nvSpPr>
          <p:cNvPr id="528" name="Google Shape;528;p32"/>
          <p:cNvSpPr/>
          <p:nvPr/>
        </p:nvSpPr>
        <p:spPr>
          <a:xfrm>
            <a:off x="1981260" y="3169975"/>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Drawback</a:t>
            </a:r>
            <a:endParaRPr b="1" i="0" sz="2000" u="none" cap="none" strike="noStrike">
              <a:solidFill>
                <a:srgbClr val="FFFFFF"/>
              </a:solidFill>
              <a:latin typeface="Lato"/>
              <a:ea typeface="Lato"/>
              <a:cs typeface="Lato"/>
              <a:sym typeface="Lato"/>
            </a:endParaRPr>
          </a:p>
        </p:txBody>
      </p:sp>
      <p:pic>
        <p:nvPicPr>
          <p:cNvPr id="529" name="Google Shape;529;p32"/>
          <p:cNvPicPr preferRelativeResize="0"/>
          <p:nvPr/>
        </p:nvPicPr>
        <p:blipFill rotWithShape="1">
          <a:blip r:embed="rId3">
            <a:alphaModFix/>
          </a:blip>
          <a:srcRect b="0" l="0" r="0" t="0"/>
          <a:stretch/>
        </p:blipFill>
        <p:spPr>
          <a:xfrm>
            <a:off x="268325" y="2280239"/>
            <a:ext cx="1440010"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35" name="Google Shape;535;p33"/>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Jorge</a:t>
            </a:r>
            <a:endParaRPr b="0" i="0" sz="2800" u="none" cap="none" strike="noStrike">
              <a:solidFill>
                <a:srgbClr val="FF8022"/>
              </a:solidFill>
              <a:latin typeface="Lato Black"/>
              <a:ea typeface="Lato Black"/>
              <a:cs typeface="Lato Black"/>
              <a:sym typeface="Lato Black"/>
            </a:endParaRPr>
          </a:p>
        </p:txBody>
      </p:sp>
      <p:sp>
        <p:nvSpPr>
          <p:cNvPr id="536" name="Google Shape;536;p33"/>
          <p:cNvSpPr txBox="1"/>
          <p:nvPr/>
        </p:nvSpPr>
        <p:spPr>
          <a:xfrm>
            <a:off x="3819650" y="1160750"/>
            <a:ext cx="5112000" cy="28938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used to work as an Account Manager at a pharmaceuticals firm but I’m now retired.</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Having put away a chunk of money every month into my employment pension when I was working, I now live comfortably off my pension and have put a lot of my money into a savings account with the bank, hoping that the interest will make my money grow.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enjoy eating out and I’m looking to save up for a little longer to refurbish my kitchen. </a:t>
            </a:r>
            <a:endParaRPr b="0" i="0" sz="1600" u="none" cap="none" strike="noStrike">
              <a:solidFill>
                <a:srgbClr val="000000"/>
              </a:solidFill>
              <a:latin typeface="Lato"/>
              <a:ea typeface="Lato"/>
              <a:cs typeface="Lato"/>
              <a:sym typeface="Lato"/>
            </a:endParaRPr>
          </a:p>
        </p:txBody>
      </p:sp>
      <p:sp>
        <p:nvSpPr>
          <p:cNvPr id="537" name="Google Shape;537;p33"/>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down.</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538" name="Google Shape;538;p33"/>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539" name="Google Shape;539;p33"/>
          <p:cNvSpPr/>
          <p:nvPr/>
        </p:nvSpPr>
        <p:spPr>
          <a:xfrm>
            <a:off x="1981260" y="3169975"/>
            <a:ext cx="1493100" cy="735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Drawback</a:t>
            </a:r>
            <a:endParaRPr b="1" i="0" sz="2000" u="none" cap="none" strike="noStrike">
              <a:solidFill>
                <a:schemeClr val="lt1"/>
              </a:solidFill>
              <a:latin typeface="Lato"/>
              <a:ea typeface="Lato"/>
              <a:cs typeface="Lato"/>
              <a:sym typeface="Lato"/>
            </a:endParaRPr>
          </a:p>
        </p:txBody>
      </p:sp>
      <p:pic>
        <p:nvPicPr>
          <p:cNvPr id="540" name="Google Shape;540;p33"/>
          <p:cNvPicPr preferRelativeResize="0"/>
          <p:nvPr/>
        </p:nvPicPr>
        <p:blipFill rotWithShape="1">
          <a:blip r:embed="rId3">
            <a:alphaModFix/>
          </a:blip>
          <a:srcRect b="8824" l="0" r="0" t="0"/>
          <a:stretch/>
        </p:blipFill>
        <p:spPr>
          <a:xfrm>
            <a:off x="195950" y="2330225"/>
            <a:ext cx="1558150" cy="1724325"/>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46" name="Google Shape;546;p3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Jorge</a:t>
            </a:r>
            <a:endParaRPr b="0" i="0" sz="2800" u="none" cap="none" strike="noStrike">
              <a:solidFill>
                <a:srgbClr val="FF8022"/>
              </a:solidFill>
              <a:latin typeface="Lato Black"/>
              <a:ea typeface="Lato Black"/>
              <a:cs typeface="Lato Black"/>
              <a:sym typeface="Lato Black"/>
            </a:endParaRPr>
          </a:p>
        </p:txBody>
      </p:sp>
      <p:sp>
        <p:nvSpPr>
          <p:cNvPr id="547" name="Google Shape;547;p34"/>
          <p:cNvSpPr txBox="1"/>
          <p:nvPr/>
        </p:nvSpPr>
        <p:spPr>
          <a:xfrm>
            <a:off x="3819650" y="1084550"/>
            <a:ext cx="5112000" cy="17856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used to work as an Account Manager at a pharmaceuticals firm but I’m now retired.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Having put away a chunk of money every month into my employment pension when I was working, I now live comfortably off my pension and have </a:t>
            </a:r>
            <a:r>
              <a:rPr b="1" i="0" lang="en-GB" sz="1300" u="none" cap="none" strike="noStrike">
                <a:solidFill>
                  <a:srgbClr val="000000"/>
                </a:solidFill>
                <a:latin typeface="Lato"/>
                <a:ea typeface="Lato"/>
                <a:cs typeface="Lato"/>
                <a:sym typeface="Lato"/>
              </a:rPr>
              <a:t>put a lot of my money into a savings account with the bank</a:t>
            </a:r>
            <a:r>
              <a:rPr b="0" i="0" lang="en-GB" sz="1300" u="none" cap="none" strike="noStrike">
                <a:solidFill>
                  <a:srgbClr val="000000"/>
                </a:solidFill>
                <a:latin typeface="Lato"/>
                <a:ea typeface="Lato"/>
                <a:cs typeface="Lato"/>
                <a:sym typeface="Lato"/>
              </a:rPr>
              <a:t>, </a:t>
            </a:r>
            <a:r>
              <a:rPr b="1" i="0" lang="en-GB" sz="1300" u="none" cap="none" strike="noStrike">
                <a:solidFill>
                  <a:srgbClr val="000000"/>
                </a:solidFill>
                <a:latin typeface="Lato"/>
                <a:ea typeface="Lato"/>
                <a:cs typeface="Lato"/>
                <a:sym typeface="Lato"/>
              </a:rPr>
              <a:t>hoping that the interest </a:t>
            </a:r>
            <a:r>
              <a:rPr b="0" i="0" lang="en-GB" sz="1300" u="none" cap="none" strike="noStrike">
                <a:solidFill>
                  <a:srgbClr val="000000"/>
                </a:solidFill>
                <a:latin typeface="Lato"/>
                <a:ea typeface="Lato"/>
                <a:cs typeface="Lato"/>
                <a:sym typeface="Lato"/>
              </a:rPr>
              <a:t>will make my money grow.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a:t>
            </a:r>
            <a:r>
              <a:rPr b="1" i="0" lang="en-GB" sz="1300" u="none" cap="none" strike="noStrike">
                <a:solidFill>
                  <a:srgbClr val="000000"/>
                </a:solidFill>
                <a:latin typeface="Lato"/>
                <a:ea typeface="Lato"/>
                <a:cs typeface="Lato"/>
                <a:sym typeface="Lato"/>
              </a:rPr>
              <a:t>enjoy eating out </a:t>
            </a:r>
            <a:r>
              <a:rPr b="0" i="0" lang="en-GB" sz="1300" u="none" cap="none" strike="noStrike">
                <a:solidFill>
                  <a:srgbClr val="000000"/>
                </a:solidFill>
                <a:latin typeface="Lato"/>
                <a:ea typeface="Lato"/>
                <a:cs typeface="Lato"/>
                <a:sym typeface="Lato"/>
              </a:rPr>
              <a:t>and I’m looking to save up for a little longer to </a:t>
            </a:r>
            <a:r>
              <a:rPr b="1" i="0" lang="en-GB" sz="1300" u="none" cap="none" strike="noStrike">
                <a:solidFill>
                  <a:srgbClr val="000000"/>
                </a:solidFill>
                <a:latin typeface="Lato"/>
                <a:ea typeface="Lato"/>
                <a:cs typeface="Lato"/>
                <a:sym typeface="Lato"/>
              </a:rPr>
              <a:t>refurbish my kitchen. </a:t>
            </a:r>
            <a:endParaRPr b="1" i="0" sz="1300" u="none" cap="none" strike="noStrike">
              <a:solidFill>
                <a:srgbClr val="000000"/>
              </a:solidFill>
              <a:latin typeface="Lato"/>
              <a:ea typeface="Lato"/>
              <a:cs typeface="Lato"/>
              <a:sym typeface="Lato"/>
            </a:endParaRPr>
          </a:p>
        </p:txBody>
      </p:sp>
      <p:sp>
        <p:nvSpPr>
          <p:cNvPr id="548" name="Google Shape;548;p34"/>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down.</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549" name="Google Shape;549;p34"/>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4"/>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551" name="Google Shape;551;p34"/>
          <p:cNvSpPr/>
          <p:nvPr/>
        </p:nvSpPr>
        <p:spPr>
          <a:xfrm>
            <a:off x="1981260" y="3169975"/>
            <a:ext cx="1493100" cy="7350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Drawback</a:t>
            </a:r>
            <a:endParaRPr b="1" i="0" sz="2000" u="none" cap="none" strike="noStrike">
              <a:solidFill>
                <a:schemeClr val="dk1"/>
              </a:solidFill>
              <a:latin typeface="Lato"/>
              <a:ea typeface="Lato"/>
              <a:cs typeface="Lato"/>
              <a:sym typeface="Lato"/>
            </a:endParaRPr>
          </a:p>
        </p:txBody>
      </p:sp>
      <p:sp>
        <p:nvSpPr>
          <p:cNvPr id="552" name="Google Shape;552;p34"/>
          <p:cNvSpPr txBox="1"/>
          <p:nvPr/>
        </p:nvSpPr>
        <p:spPr>
          <a:xfrm>
            <a:off x="3819650" y="2999150"/>
            <a:ext cx="5152800" cy="2031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lt1"/>
                </a:solidFill>
                <a:latin typeface="Lato"/>
                <a:ea typeface="Lato"/>
                <a:cs typeface="Lato"/>
                <a:sym typeface="Lato"/>
              </a:rPr>
              <a:t>Lower interest rates mean that Jorge will be earning less interest from his money with the bank. He might need to save for a longer period of time in order to be able to refurbish his kitchen. He may also make the decision to eat out less and make more meals at home in order to cut costs. This may be a short term trade off for a longer term benefit of a nicer kitchen. Alternatively, it will be cheaper for Jorge to take out a loan to refurbish his kitchen.</a:t>
            </a:r>
            <a:endParaRPr b="0" i="0" sz="1500" u="none" cap="none" strike="noStrike">
              <a:solidFill>
                <a:schemeClr val="lt1"/>
              </a:solidFill>
              <a:latin typeface="Lato"/>
              <a:ea typeface="Lato"/>
              <a:cs typeface="Lato"/>
              <a:sym typeface="Lato"/>
            </a:endParaRPr>
          </a:p>
        </p:txBody>
      </p:sp>
      <p:pic>
        <p:nvPicPr>
          <p:cNvPr id="553" name="Google Shape;553;p34"/>
          <p:cNvPicPr preferRelativeResize="0"/>
          <p:nvPr/>
        </p:nvPicPr>
        <p:blipFill rotWithShape="1">
          <a:blip r:embed="rId3">
            <a:alphaModFix/>
          </a:blip>
          <a:srcRect b="8824" l="0" r="0" t="0"/>
          <a:stretch/>
        </p:blipFill>
        <p:spPr>
          <a:xfrm>
            <a:off x="195950" y="2356650"/>
            <a:ext cx="1558150" cy="1724325"/>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59" name="Google Shape;559;p35"/>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Sam</a:t>
            </a:r>
            <a:endParaRPr b="0" i="0" sz="2800" u="none" cap="none" strike="noStrike">
              <a:solidFill>
                <a:srgbClr val="FF8022"/>
              </a:solidFill>
              <a:latin typeface="Lato Black"/>
              <a:ea typeface="Lato Black"/>
              <a:cs typeface="Lato Black"/>
              <a:sym typeface="Lato Black"/>
            </a:endParaRPr>
          </a:p>
        </p:txBody>
      </p:sp>
      <p:sp>
        <p:nvSpPr>
          <p:cNvPr id="560" name="Google Shape;560;p35"/>
          <p:cNvSpPr txBox="1"/>
          <p:nvPr/>
        </p:nvSpPr>
        <p:spPr>
          <a:xfrm>
            <a:off x="3918850" y="1183050"/>
            <a:ext cx="4885200" cy="1908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am an estate agent meaning that my job is to sell homes to people. I enjoy my work, especially when I find my clients their dream home.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earn an annual salary as well as make commission of 5%. This means that I make 5% extra on the sale of any properties that I sell.</a:t>
            </a:r>
            <a:endParaRPr b="0" i="0" sz="1600" u="none" cap="none" strike="noStrike">
              <a:solidFill>
                <a:srgbClr val="000000"/>
              </a:solidFill>
              <a:latin typeface="Lato"/>
              <a:ea typeface="Lato"/>
              <a:cs typeface="Lato"/>
              <a:sym typeface="Lato"/>
            </a:endParaRPr>
          </a:p>
        </p:txBody>
      </p:sp>
      <p:sp>
        <p:nvSpPr>
          <p:cNvPr id="561" name="Google Shape;561;p35"/>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up.</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562" name="Google Shape;562;p35"/>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563" name="Google Shape;563;p35"/>
          <p:cNvSpPr/>
          <p:nvPr/>
        </p:nvSpPr>
        <p:spPr>
          <a:xfrm>
            <a:off x="1981260" y="3169975"/>
            <a:ext cx="1493100" cy="735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Drawback</a:t>
            </a:r>
            <a:endParaRPr b="1" i="0" sz="2000" u="none" cap="none" strike="noStrike">
              <a:solidFill>
                <a:schemeClr val="lt1"/>
              </a:solidFill>
              <a:latin typeface="Lato"/>
              <a:ea typeface="Lato"/>
              <a:cs typeface="Lato"/>
              <a:sym typeface="Lato"/>
            </a:endParaRPr>
          </a:p>
        </p:txBody>
      </p:sp>
      <p:pic>
        <p:nvPicPr>
          <p:cNvPr id="564" name="Google Shape;564;p35"/>
          <p:cNvPicPr preferRelativeResize="0"/>
          <p:nvPr/>
        </p:nvPicPr>
        <p:blipFill rotWithShape="1">
          <a:blip r:embed="rId3">
            <a:alphaModFix/>
          </a:blip>
          <a:srcRect b="0" l="0" r="0" t="0"/>
          <a:stretch/>
        </p:blipFill>
        <p:spPr>
          <a:xfrm>
            <a:off x="314381" y="2289488"/>
            <a:ext cx="1463182"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3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70" name="Google Shape;570;p36"/>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Sam</a:t>
            </a:r>
            <a:endParaRPr b="0" i="0" sz="2800" u="none" cap="none" strike="noStrike">
              <a:solidFill>
                <a:srgbClr val="FF8022"/>
              </a:solidFill>
              <a:latin typeface="Lato Black"/>
              <a:ea typeface="Lato Black"/>
              <a:cs typeface="Lato Black"/>
              <a:sym typeface="Lato Black"/>
            </a:endParaRPr>
          </a:p>
        </p:txBody>
      </p:sp>
      <p:sp>
        <p:nvSpPr>
          <p:cNvPr id="571" name="Google Shape;571;p36"/>
          <p:cNvSpPr txBox="1"/>
          <p:nvPr/>
        </p:nvSpPr>
        <p:spPr>
          <a:xfrm>
            <a:off x="4343050" y="1296275"/>
            <a:ext cx="4626000" cy="1385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am an estate agent meaning that my job is to sell homes to people. I enjoy my work, especially when I find my clients their dream home. I earn an annual salary as well as make </a:t>
            </a:r>
            <a:r>
              <a:rPr b="1" i="0" lang="en-GB" sz="1300" u="none" cap="none" strike="noStrike">
                <a:solidFill>
                  <a:srgbClr val="000000"/>
                </a:solidFill>
                <a:latin typeface="Lato"/>
                <a:ea typeface="Lato"/>
                <a:cs typeface="Lato"/>
                <a:sym typeface="Lato"/>
              </a:rPr>
              <a:t>commission of 5%.</a:t>
            </a:r>
            <a:r>
              <a:rPr b="0" i="0" lang="en-GB" sz="1300" u="none" cap="none" strike="noStrike">
                <a:solidFill>
                  <a:srgbClr val="000000"/>
                </a:solidFill>
                <a:latin typeface="Lato"/>
                <a:ea typeface="Lato"/>
                <a:cs typeface="Lato"/>
                <a:sym typeface="Lato"/>
              </a:rPr>
              <a:t>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This means that I make 5% extra on the sale of any properties that I sell.</a:t>
            </a:r>
            <a:endParaRPr b="0" i="0" sz="1300" u="none" cap="none" strike="noStrike">
              <a:solidFill>
                <a:srgbClr val="000000"/>
              </a:solidFill>
              <a:latin typeface="Lato"/>
              <a:ea typeface="Lato"/>
              <a:cs typeface="Lato"/>
              <a:sym typeface="Lato"/>
            </a:endParaRPr>
          </a:p>
        </p:txBody>
      </p:sp>
      <p:sp>
        <p:nvSpPr>
          <p:cNvPr id="572" name="Google Shape;572;p36"/>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up.</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573" name="Google Shape;573;p36"/>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6"/>
          <p:cNvSpPr txBox="1"/>
          <p:nvPr/>
        </p:nvSpPr>
        <p:spPr>
          <a:xfrm>
            <a:off x="4306600" y="2824800"/>
            <a:ext cx="4698900" cy="2154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Lower interest rates mean more people are likely to want to take out a mortgage (type of loan) to buy a house because they will have to pay back lower rates of interest. They will benefit less from having their money in savings accounts with the bank. This means more houses are likely to be sold making Sam’s job more exciting, and possibly increasing his commission and quality of life.</a:t>
            </a:r>
            <a:endParaRPr b="0" i="0" sz="1600" u="none" cap="none" strike="noStrike">
              <a:solidFill>
                <a:schemeClr val="lt1"/>
              </a:solidFill>
              <a:latin typeface="Lato"/>
              <a:ea typeface="Lato"/>
              <a:cs typeface="Lato"/>
              <a:sym typeface="Lato"/>
            </a:endParaRPr>
          </a:p>
        </p:txBody>
      </p:sp>
      <p:sp>
        <p:nvSpPr>
          <p:cNvPr id="575" name="Google Shape;575;p36"/>
          <p:cNvSpPr/>
          <p:nvPr/>
        </p:nvSpPr>
        <p:spPr>
          <a:xfrm>
            <a:off x="1981250" y="2356650"/>
            <a:ext cx="1493100" cy="7350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2"/>
                </a:solidFill>
                <a:latin typeface="Lato"/>
                <a:ea typeface="Lato"/>
                <a:cs typeface="Lato"/>
                <a:sym typeface="Lato"/>
              </a:rPr>
              <a:t>Benefit</a:t>
            </a:r>
            <a:endParaRPr b="1" i="0" sz="1600" u="none" cap="none" strike="noStrike">
              <a:solidFill>
                <a:schemeClr val="dk2"/>
              </a:solidFill>
              <a:latin typeface="Lato"/>
              <a:ea typeface="Lato"/>
              <a:cs typeface="Lato"/>
              <a:sym typeface="Lato"/>
            </a:endParaRPr>
          </a:p>
        </p:txBody>
      </p:sp>
      <p:sp>
        <p:nvSpPr>
          <p:cNvPr id="576" name="Google Shape;576;p36"/>
          <p:cNvSpPr/>
          <p:nvPr/>
        </p:nvSpPr>
        <p:spPr>
          <a:xfrm>
            <a:off x="1981260" y="3169975"/>
            <a:ext cx="1493100" cy="735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Drawback</a:t>
            </a:r>
            <a:endParaRPr b="1" i="0" sz="2000" u="none" cap="none" strike="noStrike">
              <a:solidFill>
                <a:schemeClr val="lt1"/>
              </a:solidFill>
              <a:latin typeface="Lato"/>
              <a:ea typeface="Lato"/>
              <a:cs typeface="Lato"/>
              <a:sym typeface="Lato"/>
            </a:endParaRPr>
          </a:p>
        </p:txBody>
      </p:sp>
      <p:pic>
        <p:nvPicPr>
          <p:cNvPr id="577" name="Google Shape;577;p36"/>
          <p:cNvPicPr preferRelativeResize="0"/>
          <p:nvPr/>
        </p:nvPicPr>
        <p:blipFill rotWithShape="1">
          <a:blip r:embed="rId3">
            <a:alphaModFix/>
          </a:blip>
          <a:srcRect b="0" l="0" r="0" t="0"/>
          <a:stretch/>
        </p:blipFill>
        <p:spPr>
          <a:xfrm>
            <a:off x="314381" y="2289488"/>
            <a:ext cx="1463182"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7"/>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583" name="Google Shape;583;p37"/>
          <p:cNvSpPr txBox="1"/>
          <p:nvPr/>
        </p:nvSpPr>
        <p:spPr>
          <a:xfrm>
            <a:off x="429425" y="1236425"/>
            <a:ext cx="30807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What are the three most important messages that you’ll take away from this lesson?</a:t>
            </a:r>
            <a:endParaRPr b="0" i="0" sz="1400" u="none" cap="none" strike="noStrike">
              <a:solidFill>
                <a:schemeClr val="lt1"/>
              </a:solidFill>
              <a:latin typeface="Lato"/>
              <a:ea typeface="Lato"/>
              <a:cs typeface="Lato"/>
              <a:sym typeface="Lato"/>
            </a:endParaRPr>
          </a:p>
        </p:txBody>
      </p:sp>
      <p:sp>
        <p:nvSpPr>
          <p:cNvPr id="584" name="Google Shape;584;p37"/>
          <p:cNvSpPr txBox="1"/>
          <p:nvPr/>
        </p:nvSpPr>
        <p:spPr>
          <a:xfrm>
            <a:off x="8713575" y="314125"/>
            <a:ext cx="462900" cy="2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21</a:t>
            </a:r>
            <a:endParaRPr b="1" i="0" sz="1400" u="none" cap="none" strike="noStrike">
              <a:solidFill>
                <a:srgbClr val="000000"/>
              </a:solidFill>
              <a:latin typeface="Lato"/>
              <a:ea typeface="Lato"/>
              <a:cs typeface="Lato"/>
              <a:sym typeface="Lato"/>
            </a:endParaRPr>
          </a:p>
        </p:txBody>
      </p:sp>
      <p:pic>
        <p:nvPicPr>
          <p:cNvPr id="585" name="Google Shape;585;p37"/>
          <p:cNvPicPr preferRelativeResize="0"/>
          <p:nvPr/>
        </p:nvPicPr>
        <p:blipFill rotWithShape="1">
          <a:blip r:embed="rId3">
            <a:alphaModFix/>
          </a:blip>
          <a:srcRect b="13564" l="15426" r="15357" t="12388"/>
          <a:stretch/>
        </p:blipFill>
        <p:spPr>
          <a:xfrm>
            <a:off x="5529775" y="1401025"/>
            <a:ext cx="2485150" cy="2658775"/>
          </a:xfrm>
          <a:prstGeom prst="rect">
            <a:avLst/>
          </a:prstGeom>
          <a:noFill/>
          <a:ln>
            <a:noFill/>
          </a:ln>
        </p:spPr>
      </p:pic>
      <p:sp>
        <p:nvSpPr>
          <p:cNvPr id="586" name="Google Shape;586;p37"/>
          <p:cNvSpPr txBox="1"/>
          <p:nvPr/>
        </p:nvSpPr>
        <p:spPr>
          <a:xfrm>
            <a:off x="506875" y="2209100"/>
            <a:ext cx="4553400" cy="135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You have one minute to summarise what you have learnt today. </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t/>
            </a:r>
            <a:endParaRPr b="0"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No hesitating, repeating or long pauses.</a:t>
            </a:r>
            <a:endParaRPr b="0" i="0" sz="2000" u="none" cap="none" strike="noStrike">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593" name="Google Shape;593;p38"/>
          <p:cNvSpPr txBox="1"/>
          <p:nvPr/>
        </p:nvSpPr>
        <p:spPr>
          <a:xfrm>
            <a:off x="488167" y="1197887"/>
            <a:ext cx="6625500" cy="2517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Describe </a:t>
            </a:r>
            <a:r>
              <a:rPr b="0" i="0" lang="en-GB" sz="1800" u="none" cap="none" strike="noStrike">
                <a:solidFill>
                  <a:srgbClr val="00FF00"/>
                </a:solidFill>
                <a:latin typeface="Lato"/>
                <a:ea typeface="Lato"/>
                <a:cs typeface="Lato"/>
                <a:sym typeface="Lato"/>
              </a:rPr>
              <a:t>what is meant by ‘the economy’</a:t>
            </a:r>
            <a:endParaRPr b="0" i="0" sz="18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State</a:t>
            </a:r>
            <a:r>
              <a:rPr b="0" i="0" lang="en-GB" sz="1800" u="none" cap="none" strike="noStrike">
                <a:solidFill>
                  <a:srgbClr val="00FF00"/>
                </a:solidFill>
                <a:latin typeface="Lato"/>
                <a:ea typeface="Lato"/>
                <a:cs typeface="Lato"/>
                <a:sym typeface="Lato"/>
              </a:rPr>
              <a:t> the government’s main economic objectives</a:t>
            </a:r>
            <a:endParaRPr b="1" i="0" sz="18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Explain</a:t>
            </a:r>
            <a:r>
              <a:rPr b="0" i="0" lang="en-GB" sz="1800" u="none" cap="none" strike="noStrike">
                <a:solidFill>
                  <a:srgbClr val="00FF00"/>
                </a:solidFill>
                <a:latin typeface="Lato"/>
                <a:ea typeface="Lato"/>
                <a:cs typeface="Lato"/>
                <a:sym typeface="Lato"/>
              </a:rPr>
              <a:t> how interest rate changes affect people and their lives </a:t>
            </a:r>
            <a:endParaRPr b="0" i="0" sz="1800" u="none" cap="none" strike="noStrike">
              <a:solidFill>
                <a:srgbClr val="00FF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594" name="Google Shape;594;p3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00" name="Google Shape;600;p39"/>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601" name="Google Shape;601;p39"/>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4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4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608" name="Google Shape;608;p40"/>
          <p:cNvGrpSpPr/>
          <p:nvPr/>
        </p:nvGrpSpPr>
        <p:grpSpPr>
          <a:xfrm>
            <a:off x="151999" y="1183981"/>
            <a:ext cx="2846301" cy="2013581"/>
            <a:chOff x="463400" y="1321175"/>
            <a:chExt cx="2914500" cy="2113109"/>
          </a:xfrm>
        </p:grpSpPr>
        <p:sp>
          <p:nvSpPr>
            <p:cNvPr id="609" name="Google Shape;609;p4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4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611" name="Google Shape;611;p4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612" name="Google Shape;612;p4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613" name="Google Shape;613;p40"/>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14" name="Google Shape;614;p4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5" name="Google Shape;615;p40"/>
          <p:cNvGrpSpPr/>
          <p:nvPr/>
        </p:nvGrpSpPr>
        <p:grpSpPr>
          <a:xfrm>
            <a:off x="3164819" y="1184021"/>
            <a:ext cx="2846301" cy="1995658"/>
            <a:chOff x="3237025" y="1184050"/>
            <a:chExt cx="2914500" cy="2094300"/>
          </a:xfrm>
        </p:grpSpPr>
        <p:sp>
          <p:nvSpPr>
            <p:cNvPr id="616" name="Google Shape;616;p4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7" name="Google Shape;617;p4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618" name="Google Shape;618;p4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619" name="Google Shape;619;p40"/>
          <p:cNvPicPr preferRelativeResize="0"/>
          <p:nvPr/>
        </p:nvPicPr>
        <p:blipFill rotWithShape="1">
          <a:blip r:embed="rId8">
            <a:alphaModFix/>
          </a:blip>
          <a:srcRect b="0" l="0" r="0" t="0"/>
          <a:stretch/>
        </p:blipFill>
        <p:spPr>
          <a:xfrm>
            <a:off x="6250823" y="1485300"/>
            <a:ext cx="876125" cy="490636"/>
          </a:xfrm>
          <a:prstGeom prst="rect">
            <a:avLst/>
          </a:prstGeom>
          <a:noFill/>
          <a:ln>
            <a:noFill/>
          </a:ln>
        </p:spPr>
      </p:pic>
      <p:sp>
        <p:nvSpPr>
          <p:cNvPr id="620" name="Google Shape;620;p40"/>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50" name="Google Shape;150;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1:</a:t>
            </a:r>
            <a:endParaRPr b="0" i="0" sz="2400" u="none" cap="none" strike="noStrike">
              <a:solidFill>
                <a:schemeClr val="lt1"/>
              </a:solidFill>
              <a:latin typeface="Lato"/>
              <a:ea typeface="Lato"/>
              <a:cs typeface="Lato"/>
              <a:sym typeface="Lato"/>
            </a:endParaRPr>
          </a:p>
          <a:p>
            <a:pPr indent="45720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The economy</a:t>
            </a:r>
            <a:endParaRPr b="1" i="0" sz="5600" u="none" cap="none" strike="noStrike">
              <a:solidFill>
                <a:schemeClr val="accent2"/>
              </a:solidFill>
              <a:latin typeface="Lato Black"/>
              <a:ea typeface="Lato Black"/>
              <a:cs typeface="Lato Black"/>
              <a:sym typeface="Lato Black"/>
            </a:endParaRPr>
          </a:p>
        </p:txBody>
      </p:sp>
      <p:sp>
        <p:nvSpPr>
          <p:cNvPr id="152" name="Google Shape;152;p4"/>
          <p:cNvSpPr txBox="1"/>
          <p:nvPr/>
        </p:nvSpPr>
        <p:spPr>
          <a:xfrm>
            <a:off x="8756100" y="299600"/>
            <a:ext cx="4386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24" name="Shape 624"/>
        <p:cNvGrpSpPr/>
        <p:nvPr/>
      </p:nvGrpSpPr>
      <p:grpSpPr>
        <a:xfrm>
          <a:off x="0" y="0"/>
          <a:ext cx="0" cy="0"/>
          <a:chOff x="0" y="0"/>
          <a:chExt cx="0" cy="0"/>
        </a:xfrm>
      </p:grpSpPr>
      <p:sp>
        <p:nvSpPr>
          <p:cNvPr id="625" name="Google Shape;625;p41"/>
          <p:cNvSpPr txBox="1"/>
          <p:nvPr/>
        </p:nvSpPr>
        <p:spPr>
          <a:xfrm>
            <a:off x="462425" y="1142575"/>
            <a:ext cx="7875600" cy="2849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317500" lvl="0" marL="457200" marR="0" rtl="0" algn="l">
              <a:lnSpc>
                <a:spcPct val="115000"/>
              </a:lnSpc>
              <a:spcBef>
                <a:spcPts val="1200"/>
              </a:spcBef>
              <a:spcAft>
                <a:spcPts val="0"/>
              </a:spcAft>
              <a:buClr>
                <a:schemeClr val="lt1"/>
              </a:buClr>
              <a:buSzPts val="1400"/>
              <a:buFont typeface="Lato"/>
              <a:buAutoNum type="arabicPeriod"/>
            </a:pPr>
            <a:r>
              <a:rPr b="0" i="0" lang="en-GB" sz="1400" u="none" cap="none" strike="noStrike">
                <a:solidFill>
                  <a:schemeClr val="lt1"/>
                </a:solidFill>
                <a:latin typeface="Lato"/>
                <a:ea typeface="Lato"/>
                <a:cs typeface="Lato"/>
                <a:sym typeface="Lato"/>
              </a:rPr>
              <a:t>https://www.bankofengland.co.uk/explainers/what-is-the-economy</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https://www.ons.gov.uk/economy/nationalaccounts/articles/dashboardunderstandingtheukeconomy/2017-02-22</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https://www.imf.org/en/Publications/fandd/issues/Series/Back-to-Basics/gross-domestic-product-GDP</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https://ftflic.com/learning-hub/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p:txBody>
      </p:sp>
      <p:sp>
        <p:nvSpPr>
          <p:cNvPr id="626" name="Google Shape;626;p41"/>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627" name="Google Shape;627;p4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159" name="Google Shape;159;p5"/>
          <p:cNvSpPr txBox="1"/>
          <p:nvPr/>
        </p:nvSpPr>
        <p:spPr>
          <a:xfrm>
            <a:off x="488167" y="1197887"/>
            <a:ext cx="6625500" cy="2517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Describe </a:t>
            </a:r>
            <a:r>
              <a:rPr b="0" i="0" lang="en-GB" sz="1800" u="none" cap="none" strike="noStrike">
                <a:solidFill>
                  <a:schemeClr val="lt1"/>
                </a:solidFill>
                <a:latin typeface="Lato"/>
                <a:ea typeface="Lato"/>
                <a:cs typeface="Lato"/>
                <a:sym typeface="Lato"/>
              </a:rPr>
              <a:t>what is meant by ‘the economy’</a:t>
            </a:r>
            <a:endParaRPr b="0" i="0" sz="18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State</a:t>
            </a:r>
            <a:r>
              <a:rPr b="0" i="0" lang="en-GB" sz="1800" u="none" cap="none" strike="noStrike">
                <a:solidFill>
                  <a:schemeClr val="lt1"/>
                </a:solidFill>
                <a:latin typeface="Lato"/>
                <a:ea typeface="Lato"/>
                <a:cs typeface="Lato"/>
                <a:sym typeface="Lato"/>
              </a:rPr>
              <a:t> the government’s main economic objectives</a:t>
            </a:r>
            <a:endParaRPr b="0" i="0" sz="18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Explain</a:t>
            </a:r>
            <a:r>
              <a:rPr b="0" i="0" lang="en-GB" sz="1800" u="none" cap="none" strike="noStrike">
                <a:solidFill>
                  <a:schemeClr val="lt1"/>
                </a:solidFill>
                <a:latin typeface="Lato"/>
                <a:ea typeface="Lato"/>
                <a:cs typeface="Lato"/>
                <a:sym typeface="Lato"/>
              </a:rPr>
              <a:t> how decisions about the economy affect people and their lives </a:t>
            </a:r>
            <a:endParaRPr b="0"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160" name="Google Shape;160;p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p:nvPr/>
        </p:nvSpPr>
        <p:spPr>
          <a:xfrm>
            <a:off x="7865625" y="4229750"/>
            <a:ext cx="1111200" cy="823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67" name="Google Shape;167;p6"/>
          <p:cNvSpPr txBox="1"/>
          <p:nvPr/>
        </p:nvSpPr>
        <p:spPr>
          <a:xfrm>
            <a:off x="244425" y="242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a:t>
            </a:r>
            <a:endParaRPr b="0" i="0" sz="2800" u="none" cap="none" strike="noStrike">
              <a:solidFill>
                <a:srgbClr val="FF8022"/>
              </a:solidFill>
              <a:latin typeface="Lato Black"/>
              <a:ea typeface="Lato Black"/>
              <a:cs typeface="Lato Black"/>
              <a:sym typeface="Lato Black"/>
            </a:endParaRPr>
          </a:p>
        </p:txBody>
      </p:sp>
      <p:sp>
        <p:nvSpPr>
          <p:cNvPr id="168" name="Google Shape;168;p6"/>
          <p:cNvSpPr txBox="1"/>
          <p:nvPr/>
        </p:nvSpPr>
        <p:spPr>
          <a:xfrm>
            <a:off x="160500" y="1088800"/>
            <a:ext cx="8713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sp>
        <p:nvSpPr>
          <p:cNvPr id="169" name="Google Shape;169;p6"/>
          <p:cNvSpPr txBox="1"/>
          <p:nvPr/>
        </p:nvSpPr>
        <p:spPr>
          <a:xfrm>
            <a:off x="307450" y="1295400"/>
            <a:ext cx="4668900" cy="366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Lato"/>
                <a:ea typeface="Lato"/>
                <a:cs typeface="Lato"/>
                <a:sym typeface="Lato"/>
              </a:rPr>
              <a:t>Karim says</a:t>
            </a:r>
            <a:r>
              <a:rPr b="1" lang="en-GB" sz="2000">
                <a:latin typeface="Lato"/>
                <a:ea typeface="Lato"/>
                <a:cs typeface="Lato"/>
                <a:sym typeface="Lato"/>
              </a:rPr>
              <a:t>:</a:t>
            </a:r>
            <a:r>
              <a:rPr b="1" i="0" lang="en-GB" sz="2000" u="none" cap="none" strike="noStrike">
                <a:solidFill>
                  <a:srgbClr val="000000"/>
                </a:solidFill>
                <a:latin typeface="Lato"/>
                <a:ea typeface="Lato"/>
                <a:cs typeface="Lato"/>
                <a:sym typeface="Lato"/>
              </a:rPr>
              <a:t> “</a:t>
            </a:r>
            <a:r>
              <a:rPr b="1" i="1" lang="en-GB" sz="2000" u="none" cap="none" strike="noStrike">
                <a:solidFill>
                  <a:srgbClr val="000000"/>
                </a:solidFill>
                <a:latin typeface="Lato"/>
                <a:ea typeface="Lato"/>
                <a:cs typeface="Lato"/>
                <a:sym typeface="Lato"/>
              </a:rPr>
              <a:t>The economy hasn’t been doing too well lately. I hope it will pick up soon as business has been slow</a:t>
            </a:r>
            <a:r>
              <a:rPr b="1" i="0" lang="en-GB" sz="2000" u="none" cap="none" strike="noStrike">
                <a:solidFill>
                  <a:srgbClr val="000000"/>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355600" lvl="0" marL="457200" marR="0" rtl="0" algn="l">
              <a:lnSpc>
                <a:spcPct val="115000"/>
              </a:lnSpc>
              <a:spcBef>
                <a:spcPts val="1400"/>
              </a:spcBef>
              <a:spcAft>
                <a:spcPts val="0"/>
              </a:spcAft>
              <a:buClr>
                <a:srgbClr val="000000"/>
              </a:buClr>
              <a:buSzPts val="2000"/>
              <a:buFont typeface="Lato"/>
              <a:buChar char="●"/>
            </a:pPr>
            <a:r>
              <a:rPr b="0" i="0" lang="en-GB" sz="2000" u="none" cap="none" strike="noStrike">
                <a:solidFill>
                  <a:srgbClr val="000000"/>
                </a:solidFill>
                <a:latin typeface="Lato"/>
                <a:ea typeface="Lato"/>
                <a:cs typeface="Lato"/>
                <a:sym typeface="Lato"/>
              </a:rPr>
              <a:t>What do you think he means by ‘the economy’?</a:t>
            </a:r>
            <a:endParaRPr b="0" i="0" sz="2000" u="none" cap="none" strike="noStrike">
              <a:solidFill>
                <a:srgbClr val="000000"/>
              </a:solidFill>
              <a:latin typeface="Lato"/>
              <a:ea typeface="Lato"/>
              <a:cs typeface="Lato"/>
              <a:sym typeface="Lato"/>
            </a:endParaRPr>
          </a:p>
          <a:p>
            <a:pPr indent="-355600" lvl="0" marL="457200" marR="0" rtl="0" algn="l">
              <a:lnSpc>
                <a:spcPct val="115000"/>
              </a:lnSpc>
              <a:spcBef>
                <a:spcPts val="0"/>
              </a:spcBef>
              <a:spcAft>
                <a:spcPts val="0"/>
              </a:spcAft>
              <a:buClr>
                <a:srgbClr val="000000"/>
              </a:buClr>
              <a:buSzPts val="2000"/>
              <a:buFont typeface="Lato"/>
              <a:buChar char="●"/>
            </a:pPr>
            <a:r>
              <a:rPr b="0" i="0" lang="en-GB" sz="2000" u="none" cap="none" strike="noStrike">
                <a:solidFill>
                  <a:srgbClr val="000000"/>
                </a:solidFill>
                <a:latin typeface="Lato"/>
                <a:ea typeface="Lato"/>
                <a:cs typeface="Lato"/>
                <a:sym typeface="Lato"/>
              </a:rPr>
              <a:t>What do you think he means by this statement?</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1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p6"/>
          <p:cNvPicPr preferRelativeResize="0"/>
          <p:nvPr/>
        </p:nvPicPr>
        <p:blipFill rotWithShape="1">
          <a:blip r:embed="rId3">
            <a:alphaModFix/>
          </a:blip>
          <a:srcRect b="28676" l="23514" r="27587" t="33262"/>
          <a:stretch/>
        </p:blipFill>
        <p:spPr>
          <a:xfrm>
            <a:off x="5416375" y="1629925"/>
            <a:ext cx="1634250" cy="1377549"/>
          </a:xfrm>
          <a:prstGeom prst="rect">
            <a:avLst/>
          </a:prstGeom>
          <a:noFill/>
          <a:ln cap="flat" cmpd="sng" w="28575">
            <a:solidFill>
              <a:schemeClr val="accent2"/>
            </a:solidFill>
            <a:prstDash val="solid"/>
            <a:round/>
            <a:headEnd len="sm" w="sm" type="none"/>
            <a:tailEnd len="sm" w="sm" type="none"/>
          </a:ln>
        </p:spPr>
      </p:pic>
      <p:pic>
        <p:nvPicPr>
          <p:cNvPr id="171" name="Google Shape;171;p6"/>
          <p:cNvPicPr preferRelativeResize="0"/>
          <p:nvPr/>
        </p:nvPicPr>
        <p:blipFill rotWithShape="1">
          <a:blip r:embed="rId4">
            <a:alphaModFix/>
          </a:blip>
          <a:srcRect b="11315" l="8532" r="12240" t="19469"/>
          <a:stretch/>
        </p:blipFill>
        <p:spPr>
          <a:xfrm>
            <a:off x="5416375" y="3124900"/>
            <a:ext cx="1634250" cy="1427514"/>
          </a:xfrm>
          <a:prstGeom prst="rect">
            <a:avLst/>
          </a:prstGeom>
          <a:noFill/>
          <a:ln cap="flat" cmpd="sng" w="28575">
            <a:solidFill>
              <a:schemeClr val="accent2"/>
            </a:solidFill>
            <a:prstDash val="solid"/>
            <a:round/>
            <a:headEnd len="sm" w="sm" type="none"/>
            <a:tailEnd len="sm" w="sm" type="none"/>
          </a:ln>
        </p:spPr>
      </p:pic>
      <p:pic>
        <p:nvPicPr>
          <p:cNvPr id="172" name="Google Shape;172;p6"/>
          <p:cNvPicPr preferRelativeResize="0"/>
          <p:nvPr/>
        </p:nvPicPr>
        <p:blipFill rotWithShape="1">
          <a:blip r:embed="rId5">
            <a:alphaModFix/>
          </a:blip>
          <a:srcRect b="14393" l="6705" r="3509" t="9042"/>
          <a:stretch/>
        </p:blipFill>
        <p:spPr>
          <a:xfrm>
            <a:off x="7185850" y="1629925"/>
            <a:ext cx="1615450" cy="1377549"/>
          </a:xfrm>
          <a:prstGeom prst="rect">
            <a:avLst/>
          </a:prstGeom>
          <a:noFill/>
          <a:ln cap="flat" cmpd="sng" w="28575">
            <a:solidFill>
              <a:schemeClr val="accent2"/>
            </a:solidFill>
            <a:prstDash val="solid"/>
            <a:round/>
            <a:headEnd len="sm" w="sm" type="none"/>
            <a:tailEnd len="sm" w="sm" type="none"/>
          </a:ln>
        </p:spPr>
      </p:pic>
      <p:pic>
        <p:nvPicPr>
          <p:cNvPr id="173" name="Google Shape;173;p6"/>
          <p:cNvPicPr preferRelativeResize="0"/>
          <p:nvPr/>
        </p:nvPicPr>
        <p:blipFill rotWithShape="1">
          <a:blip r:embed="rId6">
            <a:alphaModFix/>
          </a:blip>
          <a:srcRect b="-2382" l="-16132" r="-14601" t="-11073"/>
          <a:stretch/>
        </p:blipFill>
        <p:spPr>
          <a:xfrm>
            <a:off x="7185850" y="3109588"/>
            <a:ext cx="1615450" cy="145815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9" name="Google Shape;179;p7"/>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is the economy?</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180" name="Google Shape;180;p7"/>
          <p:cNvSpPr txBox="1"/>
          <p:nvPr/>
        </p:nvSpPr>
        <p:spPr>
          <a:xfrm>
            <a:off x="207675" y="1125150"/>
            <a:ext cx="85806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Economists say economics is the study of </a:t>
            </a:r>
            <a:r>
              <a:rPr b="1" i="0" lang="en-GB" sz="1800" u="none" cap="none" strike="noStrike">
                <a:solidFill>
                  <a:schemeClr val="accent1"/>
                </a:solidFill>
                <a:highlight>
                  <a:schemeClr val="lt1"/>
                </a:highlight>
                <a:latin typeface="Lato"/>
                <a:ea typeface="Lato"/>
                <a:cs typeface="Lato"/>
                <a:sym typeface="Lato"/>
              </a:rPr>
              <a:t>scarcity.</a:t>
            </a:r>
            <a:r>
              <a:rPr b="0" i="0" lang="en-GB" sz="1800" u="none" cap="none" strike="noStrike">
                <a:solidFill>
                  <a:srgbClr val="000000"/>
                </a:solidFill>
                <a:highlight>
                  <a:schemeClr val="lt1"/>
                </a:highlight>
                <a:latin typeface="Lato"/>
                <a:ea typeface="Lato"/>
                <a:cs typeface="Lato"/>
                <a:sym typeface="Lato"/>
              </a:rPr>
              <a:t> That’s because </a:t>
            </a:r>
            <a:r>
              <a:rPr b="1" i="0" lang="en-GB" sz="1800" u="none" cap="none" strike="noStrike">
                <a:solidFill>
                  <a:schemeClr val="accent1"/>
                </a:solidFill>
                <a:highlight>
                  <a:schemeClr val="lt1"/>
                </a:highlight>
                <a:latin typeface="Lato"/>
                <a:ea typeface="Lato"/>
                <a:cs typeface="Lato"/>
                <a:sym typeface="Lato"/>
              </a:rPr>
              <a:t>resources</a:t>
            </a:r>
            <a:r>
              <a:rPr b="0" i="0" lang="en-GB" sz="1800" u="none" cap="none" strike="noStrike">
                <a:solidFill>
                  <a:srgbClr val="000000"/>
                </a:solidFill>
                <a:highlight>
                  <a:schemeClr val="lt1"/>
                </a:highlight>
                <a:latin typeface="Lato"/>
                <a:ea typeface="Lato"/>
                <a:cs typeface="Lato"/>
                <a:sym typeface="Lato"/>
              </a:rPr>
              <a:t>, such as workers, land and raw materials, are </a:t>
            </a:r>
            <a:r>
              <a:rPr b="1" i="0" lang="en-GB" sz="1800" u="none" cap="none" strike="noStrike">
                <a:solidFill>
                  <a:schemeClr val="accent1"/>
                </a:solidFill>
                <a:highlight>
                  <a:schemeClr val="lt1"/>
                </a:highlight>
                <a:latin typeface="Lato"/>
                <a:ea typeface="Lato"/>
                <a:cs typeface="Lato"/>
                <a:sym typeface="Lato"/>
              </a:rPr>
              <a:t>limited</a:t>
            </a:r>
            <a:r>
              <a:rPr b="0" i="0" lang="en-GB" sz="1800" u="none" cap="none" strike="noStrike">
                <a:solidFill>
                  <a:srgbClr val="000000"/>
                </a:solidFill>
                <a:highlight>
                  <a:schemeClr val="lt1"/>
                </a:highlight>
                <a:latin typeface="Lato"/>
                <a:ea typeface="Lato"/>
                <a:cs typeface="Lato"/>
                <a:sym typeface="Lato"/>
              </a:rPr>
              <a:t> – while </a:t>
            </a:r>
            <a:r>
              <a:rPr b="1" i="0" lang="en-GB" sz="1800" u="none" cap="none" strike="noStrike">
                <a:solidFill>
                  <a:schemeClr val="accent1"/>
                </a:solidFill>
                <a:highlight>
                  <a:schemeClr val="lt1"/>
                </a:highlight>
                <a:latin typeface="Lato"/>
                <a:ea typeface="Lato"/>
                <a:cs typeface="Lato"/>
                <a:sym typeface="Lato"/>
              </a:rPr>
              <a:t>demand for them is unlimited</a:t>
            </a:r>
            <a:r>
              <a:rPr b="0" i="0" lang="en-GB" sz="1800" u="none" cap="none" strike="noStrike">
                <a:solidFill>
                  <a:srgbClr val="000000"/>
                </a:solidFill>
                <a:highlight>
                  <a:schemeClr val="lt1"/>
                </a:highlight>
                <a:latin typeface="Lato"/>
                <a:ea typeface="Lato"/>
                <a:cs typeface="Lato"/>
                <a:sym typeface="Lato"/>
              </a:rPr>
              <a:t>. Basically, we always want more. </a:t>
            </a:r>
            <a:endParaRPr b="1" i="1" sz="1800" u="none" cap="none" strike="noStrike">
              <a:solidFill>
                <a:schemeClr val="accent2"/>
              </a:solidFill>
              <a:highlight>
                <a:schemeClr val="lt1"/>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86" name="Google Shape;186;p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 </a:t>
            </a:r>
            <a:endParaRPr b="0" i="0" sz="2800" u="none" cap="none" strike="noStrike">
              <a:solidFill>
                <a:srgbClr val="FF8022"/>
              </a:solidFill>
              <a:latin typeface="Lato Black"/>
              <a:ea typeface="Lato Black"/>
              <a:cs typeface="Lato Black"/>
              <a:sym typeface="Lato Black"/>
            </a:endParaRPr>
          </a:p>
        </p:txBody>
      </p:sp>
      <p:sp>
        <p:nvSpPr>
          <p:cNvPr id="187" name="Google Shape;187;p8"/>
          <p:cNvSpPr txBox="1"/>
          <p:nvPr/>
        </p:nvSpPr>
        <p:spPr>
          <a:xfrm>
            <a:off x="284175" y="1096400"/>
            <a:ext cx="2673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p:txBody>
      </p:sp>
      <p:sp>
        <p:nvSpPr>
          <p:cNvPr id="188" name="Google Shape;188;p8"/>
          <p:cNvSpPr txBox="1"/>
          <p:nvPr/>
        </p:nvSpPr>
        <p:spPr>
          <a:xfrm>
            <a:off x="165325" y="4619525"/>
            <a:ext cx="712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000" u="sng" cap="none" strike="noStrike">
                <a:solidFill>
                  <a:schemeClr val="lt1"/>
                </a:solidFill>
                <a:latin typeface="Lato"/>
                <a:ea typeface="Lato"/>
                <a:cs typeface="Lato"/>
                <a:sym typeface="Lato"/>
                <a:hlinkClick r:id="rId3">
                  <a:extLst>
                    <a:ext uri="{A12FA001-AC4F-418D-AE19-62706E023703}">
                      <ahyp:hlinkClr val="tx"/>
                    </a:ext>
                  </a:extLst>
                </a:hlinkClick>
              </a:rPr>
              <a:t>https://vimeopro.com/bankofengland/econome/video/241881362</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sp>
        <p:nvSpPr>
          <p:cNvPr id="189" name="Google Shape;189;p8"/>
          <p:cNvSpPr txBox="1"/>
          <p:nvPr/>
        </p:nvSpPr>
        <p:spPr>
          <a:xfrm>
            <a:off x="273225" y="1164850"/>
            <a:ext cx="30000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1" lang="en-GB" sz="2200" u="none" cap="none" strike="noStrike">
                <a:solidFill>
                  <a:schemeClr val="lt1"/>
                </a:solidFill>
                <a:latin typeface="Lato"/>
                <a:ea typeface="Lato"/>
                <a:cs typeface="Lato"/>
                <a:sym typeface="Lato"/>
              </a:rPr>
              <a:t>For example, in any healthcare system there are limits on the supply of doctors, nurses and hospital beds. This causes waiting lists for certain operations.</a:t>
            </a:r>
            <a:endParaRPr b="1" i="1" sz="2200" u="none" cap="none" strike="noStrike">
              <a:solidFill>
                <a:schemeClr val="lt1"/>
              </a:solidFill>
              <a:latin typeface="Lato"/>
              <a:ea typeface="Lato"/>
              <a:cs typeface="Lato"/>
              <a:sym typeface="Lato"/>
            </a:endParaRPr>
          </a:p>
        </p:txBody>
      </p:sp>
      <p:pic>
        <p:nvPicPr>
          <p:cNvPr id="190" name="Google Shape;190;p8"/>
          <p:cNvPicPr preferRelativeResize="0"/>
          <p:nvPr/>
        </p:nvPicPr>
        <p:blipFill rotWithShape="1">
          <a:blip r:embed="rId4">
            <a:alphaModFix/>
          </a:blip>
          <a:srcRect b="0" l="0" r="0" t="0"/>
          <a:stretch/>
        </p:blipFill>
        <p:spPr>
          <a:xfrm>
            <a:off x="3750850" y="567300"/>
            <a:ext cx="3838375" cy="3838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96" name="Google Shape;196;p9"/>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is the economy?</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197" name="Google Shape;197;p9"/>
          <p:cNvSpPr txBox="1"/>
          <p:nvPr/>
        </p:nvSpPr>
        <p:spPr>
          <a:xfrm>
            <a:off x="207997" y="3665850"/>
            <a:ext cx="8504100" cy="15972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rgbClr val="FFFFFF"/>
                </a:highlight>
                <a:latin typeface="Lato"/>
                <a:ea typeface="Lato"/>
                <a:cs typeface="Lato"/>
                <a:sym typeface="Lato"/>
              </a:rPr>
              <a:t>In some countries, the government chooses what to produce, how much and for whom. In others, it’s determined by what people want to buy, and how much businesses can provide – </a:t>
            </a:r>
            <a:r>
              <a:rPr b="1" i="0" lang="en-GB" sz="1800" u="none" cap="none" strike="noStrike">
                <a:solidFill>
                  <a:schemeClr val="accent1"/>
                </a:solidFill>
                <a:highlight>
                  <a:srgbClr val="FFFFFF"/>
                </a:highlight>
                <a:latin typeface="Lato"/>
                <a:ea typeface="Lato"/>
                <a:cs typeface="Lato"/>
                <a:sym typeface="Lato"/>
              </a:rPr>
              <a:t>supply and demand.</a:t>
            </a:r>
            <a:endParaRPr b="1" i="0" sz="1800" u="none" cap="none" strike="noStrike">
              <a:solidFill>
                <a:schemeClr val="accent1"/>
              </a:solidFill>
              <a:highlight>
                <a:srgbClr val="FFFFFF"/>
              </a:highlight>
              <a:latin typeface="Lato"/>
              <a:ea typeface="Lato"/>
              <a:cs typeface="Lato"/>
              <a:sym typeface="Lato"/>
            </a:endParaRPr>
          </a:p>
          <a:p>
            <a:pPr indent="0" lvl="0" marL="457200" marR="0" rtl="0" algn="l">
              <a:lnSpc>
                <a:spcPct val="100000"/>
              </a:lnSpc>
              <a:spcBef>
                <a:spcPts val="140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sp>
        <p:nvSpPr>
          <p:cNvPr id="198" name="Google Shape;198;p9"/>
          <p:cNvSpPr txBox="1"/>
          <p:nvPr/>
        </p:nvSpPr>
        <p:spPr>
          <a:xfrm>
            <a:off x="207675" y="1125150"/>
            <a:ext cx="85806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Economists say economics is the study of </a:t>
            </a:r>
            <a:r>
              <a:rPr b="1" i="0" lang="en-GB" sz="1800" u="none" cap="none" strike="noStrike">
                <a:solidFill>
                  <a:schemeClr val="accent1"/>
                </a:solidFill>
                <a:highlight>
                  <a:schemeClr val="lt1"/>
                </a:highlight>
                <a:latin typeface="Lato"/>
                <a:ea typeface="Lato"/>
                <a:cs typeface="Lato"/>
                <a:sym typeface="Lato"/>
              </a:rPr>
              <a:t>scarcity.</a:t>
            </a:r>
            <a:r>
              <a:rPr b="0" i="0" lang="en-GB" sz="1800" u="none" cap="none" strike="noStrike">
                <a:solidFill>
                  <a:srgbClr val="000000"/>
                </a:solidFill>
                <a:highlight>
                  <a:schemeClr val="lt1"/>
                </a:highlight>
                <a:latin typeface="Lato"/>
                <a:ea typeface="Lato"/>
                <a:cs typeface="Lato"/>
                <a:sym typeface="Lato"/>
              </a:rPr>
              <a:t> That’s because </a:t>
            </a:r>
            <a:r>
              <a:rPr b="1" i="0" lang="en-GB" sz="1800" u="none" cap="none" strike="noStrike">
                <a:solidFill>
                  <a:schemeClr val="accent1"/>
                </a:solidFill>
                <a:highlight>
                  <a:schemeClr val="lt1"/>
                </a:highlight>
                <a:latin typeface="Lato"/>
                <a:ea typeface="Lato"/>
                <a:cs typeface="Lato"/>
                <a:sym typeface="Lato"/>
              </a:rPr>
              <a:t>resources</a:t>
            </a:r>
            <a:r>
              <a:rPr b="0" i="0" lang="en-GB" sz="1800" u="none" cap="none" strike="noStrike">
                <a:solidFill>
                  <a:srgbClr val="000000"/>
                </a:solidFill>
                <a:highlight>
                  <a:schemeClr val="lt1"/>
                </a:highlight>
                <a:latin typeface="Lato"/>
                <a:ea typeface="Lato"/>
                <a:cs typeface="Lato"/>
                <a:sym typeface="Lato"/>
              </a:rPr>
              <a:t>, such as workers, land and raw materials, are </a:t>
            </a:r>
            <a:r>
              <a:rPr b="1" i="0" lang="en-GB" sz="1800" u="none" cap="none" strike="noStrike">
                <a:solidFill>
                  <a:schemeClr val="accent1"/>
                </a:solidFill>
                <a:highlight>
                  <a:schemeClr val="lt1"/>
                </a:highlight>
                <a:latin typeface="Lato"/>
                <a:ea typeface="Lato"/>
                <a:cs typeface="Lato"/>
                <a:sym typeface="Lato"/>
              </a:rPr>
              <a:t>limited</a:t>
            </a:r>
            <a:r>
              <a:rPr b="0" i="0" lang="en-GB" sz="1800" u="none" cap="none" strike="noStrike">
                <a:solidFill>
                  <a:srgbClr val="000000"/>
                </a:solidFill>
                <a:highlight>
                  <a:schemeClr val="lt1"/>
                </a:highlight>
                <a:latin typeface="Lato"/>
                <a:ea typeface="Lato"/>
                <a:cs typeface="Lato"/>
                <a:sym typeface="Lato"/>
              </a:rPr>
              <a:t> – while </a:t>
            </a:r>
            <a:r>
              <a:rPr b="1" i="0" lang="en-GB" sz="1800" u="none" cap="none" strike="noStrike">
                <a:solidFill>
                  <a:schemeClr val="accent1"/>
                </a:solidFill>
                <a:highlight>
                  <a:schemeClr val="lt1"/>
                </a:highlight>
                <a:latin typeface="Lato"/>
                <a:ea typeface="Lato"/>
                <a:cs typeface="Lato"/>
                <a:sym typeface="Lato"/>
              </a:rPr>
              <a:t>demand for them is unlimited</a:t>
            </a:r>
            <a:r>
              <a:rPr b="0" i="0" lang="en-GB" sz="1800" u="none" cap="none" strike="noStrike">
                <a:solidFill>
                  <a:srgbClr val="000000"/>
                </a:solidFill>
                <a:highlight>
                  <a:schemeClr val="lt1"/>
                </a:highlight>
                <a:latin typeface="Lato"/>
                <a:ea typeface="Lato"/>
                <a:cs typeface="Lato"/>
                <a:sym typeface="Lato"/>
              </a:rPr>
              <a:t>. Basically, we always want more. </a:t>
            </a:r>
            <a:endParaRPr b="1" i="1" sz="1800" u="none" cap="none" strike="noStrike">
              <a:solidFill>
                <a:schemeClr val="accent2"/>
              </a:solidFill>
              <a:highlight>
                <a:schemeClr val="lt1"/>
              </a:highlight>
              <a:latin typeface="Lato"/>
              <a:ea typeface="Lato"/>
              <a:cs typeface="Lato"/>
              <a:sym typeface="Lato"/>
            </a:endParaRPr>
          </a:p>
        </p:txBody>
      </p:sp>
      <p:sp>
        <p:nvSpPr>
          <p:cNvPr id="199" name="Google Shape;199;p9"/>
          <p:cNvSpPr txBox="1"/>
          <p:nvPr/>
        </p:nvSpPr>
        <p:spPr>
          <a:xfrm>
            <a:off x="208000" y="2371725"/>
            <a:ext cx="85806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So the textbook answer is an economy is a </a:t>
            </a:r>
            <a:r>
              <a:rPr b="1" i="0" lang="en-GB" sz="1800" u="none" cap="none" strike="noStrike">
                <a:solidFill>
                  <a:schemeClr val="accent1"/>
                </a:solidFill>
                <a:highlight>
                  <a:schemeClr val="lt1"/>
                </a:highlight>
                <a:latin typeface="Lato"/>
                <a:ea typeface="Lato"/>
                <a:cs typeface="Lato"/>
                <a:sym typeface="Lato"/>
              </a:rPr>
              <a:t>system for distributing scarce resources</a:t>
            </a:r>
            <a:r>
              <a:rPr b="0" i="0" lang="en-GB" sz="1800" u="none" cap="none" strike="noStrike">
                <a:solidFill>
                  <a:srgbClr val="000000"/>
                </a:solidFill>
                <a:highlight>
                  <a:schemeClr val="lt1"/>
                </a:highlight>
                <a:latin typeface="Lato"/>
                <a:ea typeface="Lato"/>
                <a:cs typeface="Lato"/>
                <a:sym typeface="Lato"/>
              </a:rPr>
              <a:t>. </a:t>
            </a:r>
            <a:r>
              <a:rPr b="0" i="0" lang="en-GB" sz="1800" u="none" cap="none" strike="noStrike">
                <a:solidFill>
                  <a:schemeClr val="dk1"/>
                </a:solidFill>
                <a:highlight>
                  <a:schemeClr val="lt1"/>
                </a:highlight>
                <a:latin typeface="Lato"/>
                <a:ea typeface="Lato"/>
                <a:cs typeface="Lato"/>
                <a:sym typeface="Lato"/>
              </a:rPr>
              <a:t>The economy may also be described as </a:t>
            </a:r>
            <a:r>
              <a:rPr b="0" i="0" lang="en-GB" sz="1800" u="none" cap="none" strike="noStrike">
                <a:solidFill>
                  <a:schemeClr val="dk1"/>
                </a:solidFill>
                <a:highlight>
                  <a:srgbClr val="FFFFFF"/>
                </a:highlight>
                <a:latin typeface="Lato"/>
                <a:ea typeface="Lato"/>
                <a:cs typeface="Lato"/>
                <a:sym typeface="Lato"/>
              </a:rPr>
              <a:t>a </a:t>
            </a:r>
            <a:r>
              <a:rPr b="1" i="0" lang="en-GB" sz="1800" u="none" cap="none" strike="noStrike">
                <a:solidFill>
                  <a:schemeClr val="accent1"/>
                </a:solidFill>
                <a:highlight>
                  <a:srgbClr val="FFFFFF"/>
                </a:highlight>
                <a:latin typeface="Lato"/>
                <a:ea typeface="Lato"/>
                <a:cs typeface="Lato"/>
                <a:sym typeface="Lato"/>
              </a:rPr>
              <a:t>social science that studies the production, distribution, and consumption of goods and services.</a:t>
            </a:r>
            <a:endParaRPr b="1" i="0" sz="1800" u="none" cap="none" strike="noStrike">
              <a:solidFill>
                <a:schemeClr val="accent1"/>
              </a:solidFill>
              <a:highlight>
                <a:schemeClr val="lt1"/>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