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48" r:id="rId5"/>
    <p:sldMasterId id="2147483658" r:id="rId6"/>
    <p:sldMasterId id="2147483668" r:id="rId7"/>
  </p:sldMasterIdLst>
  <p:notesMasterIdLst>
    <p:notesMasterId r:id="rId8"/>
  </p:notesMasterIdLst>
  <p:sldIdLst>
    <p:sldId id="256" r:id="rId9"/>
    <p:sldId id="257" r:id="rId10"/>
    <p:sldId id="258" r:id="rId11"/>
    <p:sldId id="259" r:id="rId12"/>
    <p:sldId id="260" r:id="rId13"/>
    <p:sldId id="261" r:id="rId14"/>
    <p:sldId id="262" r:id="rId15"/>
    <p:sldId id="263" r:id="rId16"/>
    <p:sldId id="264" r:id="rId17"/>
    <p:sldId id="265" r:id="rId18"/>
    <p:sldId id="266" r:id="rId19"/>
    <p:sldId id="267" r:id="rId20"/>
    <p:sldId id="268" r:id="rId21"/>
    <p:sldId id="269" r:id="rId22"/>
    <p:sldId id="270" r:id="rId23"/>
    <p:sldId id="271" r:id="rId24"/>
    <p:sldId id="272" r:id="rId25"/>
    <p:sldId id="273" r:id="rId26"/>
    <p:sldId id="274" r:id="rId27"/>
    <p:sldId id="275" r:id="rId28"/>
    <p:sldId id="276" r:id="rId29"/>
    <p:sldId id="277" r:id="rId30"/>
    <p:sldId id="278" r:id="rId31"/>
    <p:sldId id="279" r:id="rId32"/>
    <p:sldId id="280" r:id="rId33"/>
    <p:sldId id="281" r:id="rId34"/>
    <p:sldId id="282" r:id="rId35"/>
    <p:sldId id="283" r:id="rId36"/>
    <p:sldId id="284" r:id="rId37"/>
    <p:sldId id="285" r:id="rId38"/>
    <p:sldId id="286" r:id="rId39"/>
    <p:sldId id="287" r:id="rId40"/>
    <p:sldId id="288" r:id="rId41"/>
    <p:sldId id="289" r:id="rId42"/>
  </p:sldIdLst>
  <p:sldSz cy="5143500" cx="9144000"/>
  <p:notesSz cx="6858000" cy="9144000"/>
  <p:embeddedFontLst>
    <p:embeddedFont>
      <p:font typeface="Lato"/>
      <p:regular r:id="rId43"/>
      <p:bold r:id="rId44"/>
      <p:italic r:id="rId45"/>
      <p:boldItalic r:id="rId46"/>
    </p:embeddedFont>
    <p:embeddedFont>
      <p:font typeface="Lato Light"/>
      <p:regular r:id="rId47"/>
      <p:bold r:id="rId48"/>
      <p:italic r:id="rId49"/>
      <p:boldItalic r:id="rId50"/>
    </p:embeddedFont>
    <p:embeddedFont>
      <p:font typeface="Lato Black"/>
      <p:bold r:id="rId51"/>
      <p:boldItalic r:id="rId5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27">
          <p15:clr>
            <a:srgbClr val="A4A3A4"/>
          </p15:clr>
        </p15:guide>
      </p15:sldGuideLst>
    </p:ext>
    <p:ext uri="GoogleSlidesCustomDataVersion2">
      <go:slidesCustomData xmlns:go="http://customooxmlschemas.google.com/" r:id="rId53" roundtripDataSignature="AMtx7miaD5boNvGGUR7Lls1dQC3ErsY97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8758AD3F-2A15-4ADE-861F-D939C07BAF7E}">
  <a:tblStyle styleId="{8758AD3F-2A15-4ADE-861F-D939C07BAF7E}" styleName="Table_0">
    <a:wholeTbl>
      <a:tcTxStyle b="off" i="off">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27"/>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2.xml"/><Relationship Id="rId42" Type="http://schemas.openxmlformats.org/officeDocument/2006/relationships/slide" Target="slides/slide34.xml"/><Relationship Id="rId41" Type="http://schemas.openxmlformats.org/officeDocument/2006/relationships/slide" Target="slides/slide33.xml"/><Relationship Id="rId44" Type="http://schemas.openxmlformats.org/officeDocument/2006/relationships/font" Target="fonts/Lato-bold.fntdata"/><Relationship Id="rId43" Type="http://schemas.openxmlformats.org/officeDocument/2006/relationships/font" Target="fonts/Lato-regular.fntdata"/><Relationship Id="rId46" Type="http://schemas.openxmlformats.org/officeDocument/2006/relationships/font" Target="fonts/Lato-boldItalic.fntdata"/><Relationship Id="rId45" Type="http://schemas.openxmlformats.org/officeDocument/2006/relationships/font" Target="fonts/Lato-italic.fntdata"/><Relationship Id="rId1" Type="http://schemas.openxmlformats.org/officeDocument/2006/relationships/theme" Target="theme/theme4.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1.xml"/><Relationship Id="rId48" Type="http://schemas.openxmlformats.org/officeDocument/2006/relationships/font" Target="fonts/LatoLight-bold.fntdata"/><Relationship Id="rId47" Type="http://schemas.openxmlformats.org/officeDocument/2006/relationships/font" Target="fonts/LatoLight-regular.fntdata"/><Relationship Id="rId49" Type="http://schemas.openxmlformats.org/officeDocument/2006/relationships/font" Target="fonts/LatoLight-italic.fntdata"/><Relationship Id="rId5" Type="http://schemas.openxmlformats.org/officeDocument/2006/relationships/slideMaster" Target="slideMasters/slideMaster1.xml"/><Relationship Id="rId6" Type="http://schemas.openxmlformats.org/officeDocument/2006/relationships/slideMaster" Target="slideMasters/slideMaster2.xml"/><Relationship Id="rId7" Type="http://schemas.openxmlformats.org/officeDocument/2006/relationships/slideMaster" Target="slideMasters/slideMaster3.xml"/><Relationship Id="rId8" Type="http://schemas.openxmlformats.org/officeDocument/2006/relationships/notesMaster" Target="notesMasters/notesMaster1.xml"/><Relationship Id="rId31" Type="http://schemas.openxmlformats.org/officeDocument/2006/relationships/slide" Target="slides/slide23.xml"/><Relationship Id="rId30" Type="http://schemas.openxmlformats.org/officeDocument/2006/relationships/slide" Target="slides/slide22.xml"/><Relationship Id="rId33" Type="http://schemas.openxmlformats.org/officeDocument/2006/relationships/slide" Target="slides/slide25.xml"/><Relationship Id="rId32" Type="http://schemas.openxmlformats.org/officeDocument/2006/relationships/slide" Target="slides/slide24.xml"/><Relationship Id="rId35" Type="http://schemas.openxmlformats.org/officeDocument/2006/relationships/slide" Target="slides/slide27.xml"/><Relationship Id="rId34" Type="http://schemas.openxmlformats.org/officeDocument/2006/relationships/slide" Target="slides/slide26.xml"/><Relationship Id="rId37" Type="http://schemas.openxmlformats.org/officeDocument/2006/relationships/slide" Target="slides/slide29.xml"/><Relationship Id="rId36" Type="http://schemas.openxmlformats.org/officeDocument/2006/relationships/slide" Target="slides/slide28.xml"/><Relationship Id="rId39" Type="http://schemas.openxmlformats.org/officeDocument/2006/relationships/slide" Target="slides/slide31.xml"/><Relationship Id="rId38" Type="http://schemas.openxmlformats.org/officeDocument/2006/relationships/slide" Target="slides/slide30.xml"/><Relationship Id="rId20" Type="http://schemas.openxmlformats.org/officeDocument/2006/relationships/slide" Target="slides/slide12.xml"/><Relationship Id="rId22" Type="http://schemas.openxmlformats.org/officeDocument/2006/relationships/slide" Target="slides/slide14.xml"/><Relationship Id="rId21" Type="http://schemas.openxmlformats.org/officeDocument/2006/relationships/slide" Target="slides/slide13.xml"/><Relationship Id="rId24" Type="http://schemas.openxmlformats.org/officeDocument/2006/relationships/slide" Target="slides/slide16.xml"/><Relationship Id="rId23" Type="http://schemas.openxmlformats.org/officeDocument/2006/relationships/slide" Target="slides/slide15.xml"/><Relationship Id="rId26" Type="http://schemas.openxmlformats.org/officeDocument/2006/relationships/slide" Target="slides/slide18.xml"/><Relationship Id="rId25" Type="http://schemas.openxmlformats.org/officeDocument/2006/relationships/slide" Target="slides/slide17.xml"/><Relationship Id="rId28" Type="http://schemas.openxmlformats.org/officeDocument/2006/relationships/slide" Target="slides/slide20.xml"/><Relationship Id="rId27" Type="http://schemas.openxmlformats.org/officeDocument/2006/relationships/slide" Target="slides/slide19.xml"/><Relationship Id="rId29" Type="http://schemas.openxmlformats.org/officeDocument/2006/relationships/slide" Target="slides/slide21.xml"/><Relationship Id="rId51" Type="http://schemas.openxmlformats.org/officeDocument/2006/relationships/font" Target="fonts/LatoBlack-bold.fntdata"/><Relationship Id="rId50" Type="http://schemas.openxmlformats.org/officeDocument/2006/relationships/font" Target="fonts/LatoLight-boldItalic.fntdata"/><Relationship Id="rId53" Type="http://customschemas.google.com/relationships/presentationmetadata" Target="metadata"/><Relationship Id="rId52" Type="http://schemas.openxmlformats.org/officeDocument/2006/relationships/font" Target="fonts/LatoBlack-boldItalic.fntdata"/><Relationship Id="rId11" Type="http://schemas.openxmlformats.org/officeDocument/2006/relationships/slide" Target="slides/slide3.xml"/><Relationship Id="rId10" Type="http://schemas.openxmlformats.org/officeDocument/2006/relationships/slide" Target="slides/slide2.xml"/><Relationship Id="rId13" Type="http://schemas.openxmlformats.org/officeDocument/2006/relationships/slide" Target="slides/slide5.xml"/><Relationship Id="rId12" Type="http://schemas.openxmlformats.org/officeDocument/2006/relationships/slide" Target="slides/slide4.xml"/><Relationship Id="rId15" Type="http://schemas.openxmlformats.org/officeDocument/2006/relationships/slide" Target="slides/slide7.xml"/><Relationship Id="rId14" Type="http://schemas.openxmlformats.org/officeDocument/2006/relationships/slide" Target="slides/slide6.xml"/><Relationship Id="rId17" Type="http://schemas.openxmlformats.org/officeDocument/2006/relationships/slide" Target="slides/slide9.xml"/><Relationship Id="rId16" Type="http://schemas.openxmlformats.org/officeDocument/2006/relationships/slide" Target="slides/slide8.xml"/><Relationship Id="rId19" Type="http://schemas.openxmlformats.org/officeDocument/2006/relationships/slide" Target="slides/slide11.xml"/><Relationship Id="rId18"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moneysavingexpert.com/loans/debt-help-plan/" TargetMode="External"/><Relationship Id="rId3" Type="http://schemas.openxmlformats.org/officeDocument/2006/relationships/hyperlink" Target="https://www.stepchange.org/" TargetMode="External"/><Relationship Id="rId4" Type="http://schemas.openxmlformats.org/officeDocument/2006/relationships/hyperlink" Target="https://www.moneyhelper.org.uk/en/everyday-money/types-of-credit/overdrafts-explained" TargetMode="Externa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ons.gov.uk/peoplepopulationandcommunity/housing/bulletins/privaterentalmarketsummarystatisticsinengland/october2021toseptember2022" TargetMode="External"/><Relationship Id="rId3" Type="http://schemas.openxmlformats.org/officeDocument/2006/relationships/hyperlink" Target="https://landregistry.data.gov.uk/app/ukhpi" TargetMode="Externa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7" name="Google Shape;137;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g208eae8ff29_0_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2" name="Google Shape;222;g208eae8ff29_0_6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1" lang="en-GB">
                <a:solidFill>
                  <a:schemeClr val="dk1"/>
                </a:solidFill>
              </a:rPr>
              <a:t>Teacher explanation</a:t>
            </a:r>
            <a:endParaRPr b="1">
              <a:solidFill>
                <a:schemeClr val="dk1"/>
              </a:solidFill>
            </a:endParaRPr>
          </a:p>
          <a:p>
            <a:pPr indent="0" lvl="0" marL="0" rtl="0" algn="l">
              <a:lnSpc>
                <a:spcPct val="100000"/>
              </a:lnSpc>
              <a:spcBef>
                <a:spcPts val="0"/>
              </a:spcBef>
              <a:spcAft>
                <a:spcPts val="0"/>
              </a:spcAft>
              <a:buSzPts val="1100"/>
              <a:buNone/>
            </a:pPr>
            <a:r>
              <a:t/>
            </a:r>
            <a:endParaRPr b="1">
              <a:solidFill>
                <a:schemeClr val="dk1"/>
              </a:solidFill>
            </a:endParaRPr>
          </a:p>
          <a:p>
            <a:pPr indent="0" lvl="0" marL="0" rtl="0" algn="l">
              <a:lnSpc>
                <a:spcPct val="100000"/>
              </a:lnSpc>
              <a:spcBef>
                <a:spcPts val="0"/>
              </a:spcBef>
              <a:spcAft>
                <a:spcPts val="0"/>
              </a:spcAft>
              <a:buSzPts val="1100"/>
              <a:buNone/>
            </a:pPr>
            <a:r>
              <a:rPr b="1" lang="en-GB">
                <a:solidFill>
                  <a:schemeClr val="dk1"/>
                </a:solidFill>
              </a:rPr>
              <a:t>– </a:t>
            </a:r>
            <a:endParaRPr b="1"/>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g277c15637fc_0_16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0" name="Google Shape;230;g277c15637fc_0_16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g208eae8ff29_0_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9" name="Google Shape;239;g208eae8ff29_0_6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1" lang="en-GB">
                <a:solidFill>
                  <a:schemeClr val="dk1"/>
                </a:solidFill>
                <a:latin typeface="Lato"/>
                <a:ea typeface="Lato"/>
                <a:cs typeface="Lato"/>
                <a:sym typeface="Lato"/>
              </a:rPr>
              <a:t>Teacher</a:t>
            </a:r>
            <a:r>
              <a:rPr b="1" lang="en-GB">
                <a:solidFill>
                  <a:schemeClr val="dk1"/>
                </a:solidFill>
                <a:latin typeface="Lato"/>
                <a:ea typeface="Lato"/>
                <a:cs typeface="Lato"/>
                <a:sym typeface="Lato"/>
              </a:rPr>
              <a:t> explanation</a:t>
            </a:r>
            <a:endParaRPr b="1">
              <a:solidFill>
                <a:schemeClr val="dk1"/>
              </a:solidFill>
              <a:latin typeface="Lato"/>
              <a:ea typeface="Lato"/>
              <a:cs typeface="Lato"/>
              <a:sym typeface="Lato"/>
            </a:endParaRPr>
          </a:p>
          <a:p>
            <a:pPr indent="0" lvl="0" marL="0" rtl="0" algn="l">
              <a:lnSpc>
                <a:spcPct val="100000"/>
              </a:lnSpc>
              <a:spcBef>
                <a:spcPts val="0"/>
              </a:spcBef>
              <a:spcAft>
                <a:spcPts val="0"/>
              </a:spcAft>
              <a:buSzPts val="1100"/>
              <a:buNone/>
            </a:pPr>
            <a:r>
              <a:rPr lang="en-GB">
                <a:solidFill>
                  <a:schemeClr val="dk1"/>
                </a:solidFill>
                <a:latin typeface="Lato"/>
                <a:ea typeface="Lato"/>
                <a:cs typeface="Lato"/>
                <a:sym typeface="Lato"/>
              </a:rPr>
              <a:t>Other aspects of the buying process that haven’t been included are:</a:t>
            </a:r>
            <a:endParaRPr>
              <a:solidFill>
                <a:schemeClr val="dk1"/>
              </a:solidFill>
              <a:latin typeface="Lato"/>
              <a:ea typeface="Lato"/>
              <a:cs typeface="Lato"/>
              <a:sym typeface="Lato"/>
            </a:endParaRPr>
          </a:p>
          <a:p>
            <a:pPr indent="-298450" lvl="0" marL="457200" rtl="0" algn="l">
              <a:lnSpc>
                <a:spcPct val="100000"/>
              </a:lnSpc>
              <a:spcBef>
                <a:spcPts val="0"/>
              </a:spcBef>
              <a:spcAft>
                <a:spcPts val="0"/>
              </a:spcAft>
              <a:buClr>
                <a:schemeClr val="dk1"/>
              </a:buClr>
              <a:buSzPts val="1100"/>
              <a:buChar char="●"/>
            </a:pPr>
            <a:r>
              <a:rPr b="1" lang="en-GB">
                <a:solidFill>
                  <a:schemeClr val="dk1"/>
                </a:solidFill>
                <a:latin typeface="Lato"/>
                <a:ea typeface="Lato"/>
                <a:cs typeface="Lato"/>
                <a:sym typeface="Lato"/>
              </a:rPr>
              <a:t>Council tax </a:t>
            </a:r>
            <a:r>
              <a:rPr lang="en-GB">
                <a:solidFill>
                  <a:schemeClr val="dk1"/>
                </a:solidFill>
                <a:latin typeface="Lato"/>
                <a:ea typeface="Lato"/>
                <a:cs typeface="Lato"/>
                <a:sym typeface="Lato"/>
              </a:rPr>
              <a:t>- an amount paid to the local authority i.e. council. This applies to renters and homeowners. C</a:t>
            </a:r>
            <a:r>
              <a:rPr lang="en-GB">
                <a:solidFill>
                  <a:srgbClr val="202124"/>
                </a:solidFill>
                <a:latin typeface="Lato"/>
                <a:ea typeface="Lato"/>
                <a:cs typeface="Lato"/>
                <a:sym typeface="Lato"/>
              </a:rPr>
              <a:t>ouncil tax goes towards the range of services the Council provides, including schools, social work, libraries, refuse collection, environmental health, police and fire and rescue. </a:t>
            </a:r>
            <a:r>
              <a:rPr lang="en-GB">
                <a:solidFill>
                  <a:schemeClr val="dk1"/>
                </a:solidFill>
                <a:latin typeface="Lato"/>
                <a:ea typeface="Lato"/>
                <a:cs typeface="Lato"/>
                <a:sym typeface="Lato"/>
              </a:rPr>
              <a:t>Council tax bands in England go from A to H, with A being the cheapest band, and depend upon the value of your property at a specific point in time. Each council sets the rate payable for each band, so it’ll sometimes mean that looking for a similar property further down a road can save hundreds in council tax over a year.</a:t>
            </a:r>
            <a:endParaRPr>
              <a:solidFill>
                <a:srgbClr val="202124"/>
              </a:solidFill>
              <a:latin typeface="Lato"/>
              <a:ea typeface="Lato"/>
              <a:cs typeface="Lato"/>
              <a:sym typeface="Lato"/>
            </a:endParaRPr>
          </a:p>
          <a:p>
            <a:pPr indent="-298450" lvl="0" marL="457200" rtl="0" algn="l">
              <a:lnSpc>
                <a:spcPct val="100000"/>
              </a:lnSpc>
              <a:spcBef>
                <a:spcPts val="0"/>
              </a:spcBef>
              <a:spcAft>
                <a:spcPts val="0"/>
              </a:spcAft>
              <a:buClr>
                <a:schemeClr val="dk1"/>
              </a:buClr>
              <a:buSzPts val="1100"/>
              <a:buChar char="●"/>
            </a:pPr>
            <a:r>
              <a:rPr b="1" lang="en-GB">
                <a:solidFill>
                  <a:schemeClr val="dk1"/>
                </a:solidFill>
                <a:latin typeface="Lato"/>
                <a:ea typeface="Lato"/>
                <a:cs typeface="Lato"/>
                <a:sym typeface="Lato"/>
              </a:rPr>
              <a:t>S</a:t>
            </a:r>
            <a:r>
              <a:rPr b="1" lang="en-GB">
                <a:solidFill>
                  <a:schemeClr val="dk1"/>
                </a:solidFill>
                <a:latin typeface="Lato"/>
                <a:ea typeface="Lato"/>
                <a:cs typeface="Lato"/>
                <a:sym typeface="Lato"/>
              </a:rPr>
              <a:t>ervice</a:t>
            </a:r>
            <a:r>
              <a:rPr b="1" lang="en-GB">
                <a:solidFill>
                  <a:schemeClr val="dk1"/>
                </a:solidFill>
                <a:latin typeface="Lato"/>
                <a:ea typeface="Lato"/>
                <a:cs typeface="Lato"/>
                <a:sym typeface="Lato"/>
              </a:rPr>
              <a:t> charge</a:t>
            </a:r>
            <a:r>
              <a:rPr lang="en-GB">
                <a:solidFill>
                  <a:schemeClr val="dk1"/>
                </a:solidFill>
                <a:latin typeface="Lato"/>
                <a:ea typeface="Lato"/>
                <a:cs typeface="Lato"/>
                <a:sym typeface="Lato"/>
              </a:rPr>
              <a:t> - this applies to rentals, not homeownership. </a:t>
            </a:r>
            <a:r>
              <a:rPr lang="en-GB">
                <a:solidFill>
                  <a:srgbClr val="202124"/>
                </a:solidFill>
                <a:latin typeface="Lato"/>
                <a:ea typeface="Lato"/>
                <a:cs typeface="Lato"/>
                <a:sym typeface="Lato"/>
              </a:rPr>
              <a:t>They are payments by the leaseholder to the landlord for all the services they provide. These include cleaning, maintaining and repairing the exterior and communal parts of the building. </a:t>
            </a:r>
            <a:endParaRPr>
              <a:solidFill>
                <a:schemeClr val="dk1"/>
              </a:solidFill>
              <a:latin typeface="Lato"/>
              <a:ea typeface="Lato"/>
              <a:cs typeface="Lato"/>
              <a:sym typeface="Lato"/>
            </a:endParaRPr>
          </a:p>
          <a:p>
            <a:pPr indent="-298450" lvl="0" marL="457200" rtl="0" algn="l">
              <a:lnSpc>
                <a:spcPct val="100000"/>
              </a:lnSpc>
              <a:spcBef>
                <a:spcPts val="0"/>
              </a:spcBef>
              <a:spcAft>
                <a:spcPts val="0"/>
              </a:spcAft>
              <a:buClr>
                <a:schemeClr val="dk1"/>
              </a:buClr>
              <a:buSzPts val="1100"/>
              <a:buChar char="●"/>
            </a:pPr>
            <a:r>
              <a:rPr b="1" lang="en-GB">
                <a:solidFill>
                  <a:schemeClr val="dk1"/>
                </a:solidFill>
                <a:latin typeface="Lato"/>
                <a:ea typeface="Lato"/>
                <a:cs typeface="Lato"/>
                <a:sym typeface="Lato"/>
              </a:rPr>
              <a:t>Furniture</a:t>
            </a:r>
            <a:r>
              <a:rPr lang="en-GB">
                <a:solidFill>
                  <a:schemeClr val="dk1"/>
                </a:solidFill>
                <a:latin typeface="Lato"/>
                <a:ea typeface="Lato"/>
                <a:cs typeface="Lato"/>
                <a:sym typeface="Lato"/>
              </a:rPr>
              <a:t> - it depends. For a rental </a:t>
            </a:r>
            <a:r>
              <a:rPr lang="en-GB">
                <a:solidFill>
                  <a:schemeClr val="dk1"/>
                </a:solidFill>
                <a:latin typeface="Lato"/>
                <a:ea typeface="Lato"/>
                <a:cs typeface="Lato"/>
                <a:sym typeface="Lato"/>
              </a:rPr>
              <a:t>property</a:t>
            </a:r>
            <a:r>
              <a:rPr lang="en-GB">
                <a:solidFill>
                  <a:schemeClr val="dk1"/>
                </a:solidFill>
                <a:latin typeface="Lato"/>
                <a:ea typeface="Lato"/>
                <a:cs typeface="Lato"/>
                <a:sym typeface="Lato"/>
              </a:rPr>
              <a:t>, there are options to rent an already </a:t>
            </a:r>
            <a:r>
              <a:rPr lang="en-GB">
                <a:solidFill>
                  <a:schemeClr val="dk1"/>
                </a:solidFill>
                <a:latin typeface="Lato"/>
                <a:ea typeface="Lato"/>
                <a:cs typeface="Lato"/>
                <a:sym typeface="Lato"/>
              </a:rPr>
              <a:t>furnished</a:t>
            </a:r>
            <a:r>
              <a:rPr lang="en-GB">
                <a:solidFill>
                  <a:schemeClr val="dk1"/>
                </a:solidFill>
                <a:latin typeface="Lato"/>
                <a:ea typeface="Lato"/>
                <a:cs typeface="Lato"/>
                <a:sym typeface="Lato"/>
              </a:rPr>
              <a:t> place including furniture, whereas others may be empty. The same can be true for buying a </a:t>
            </a:r>
            <a:r>
              <a:rPr lang="en-GB">
                <a:solidFill>
                  <a:schemeClr val="dk1"/>
                </a:solidFill>
                <a:latin typeface="Lato"/>
                <a:ea typeface="Lato"/>
                <a:cs typeface="Lato"/>
                <a:sym typeface="Lato"/>
              </a:rPr>
              <a:t>property</a:t>
            </a:r>
            <a:r>
              <a:rPr lang="en-GB">
                <a:solidFill>
                  <a:schemeClr val="dk1"/>
                </a:solidFill>
                <a:latin typeface="Lato"/>
                <a:ea typeface="Lato"/>
                <a:cs typeface="Lato"/>
                <a:sym typeface="Lato"/>
              </a:rPr>
              <a:t>, although many </a:t>
            </a:r>
            <a:r>
              <a:rPr lang="en-GB">
                <a:solidFill>
                  <a:schemeClr val="dk1"/>
                </a:solidFill>
                <a:latin typeface="Lato"/>
                <a:ea typeface="Lato"/>
                <a:cs typeface="Lato"/>
                <a:sym typeface="Lato"/>
              </a:rPr>
              <a:t>people</a:t>
            </a:r>
            <a:r>
              <a:rPr lang="en-GB">
                <a:solidFill>
                  <a:schemeClr val="dk1"/>
                </a:solidFill>
                <a:latin typeface="Lato"/>
                <a:ea typeface="Lato"/>
                <a:cs typeface="Lato"/>
                <a:sym typeface="Lato"/>
              </a:rPr>
              <a:t> wish to purchase their own furniture due to specific design tastes.</a:t>
            </a:r>
            <a:endParaRPr>
              <a:solidFill>
                <a:schemeClr val="dk1"/>
              </a:solidFill>
              <a:latin typeface="Lato"/>
              <a:ea typeface="Lato"/>
              <a:cs typeface="Lato"/>
              <a:sym typeface="Lato"/>
            </a:endParaRPr>
          </a:p>
          <a:p>
            <a:pPr indent="0" lvl="0" marL="457200" rtl="0" algn="l">
              <a:lnSpc>
                <a:spcPct val="100000"/>
              </a:lnSpc>
              <a:spcBef>
                <a:spcPts val="0"/>
              </a:spcBef>
              <a:spcAft>
                <a:spcPts val="0"/>
              </a:spcAft>
              <a:buNone/>
            </a:pPr>
            <a:r>
              <a:t/>
            </a:r>
            <a:endParaRPr>
              <a:solidFill>
                <a:schemeClr val="dk1"/>
              </a:solidFill>
              <a:latin typeface="Lato"/>
              <a:ea typeface="Lato"/>
              <a:cs typeface="Lato"/>
              <a:sym typeface="Lato"/>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g208eae8ff29_0_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8" name="Google Shape;248;g208eae8ff29_0_7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b="1">
              <a:solidFill>
                <a:schemeClr val="dk1"/>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 name="Shape 260"/>
        <p:cNvGrpSpPr/>
        <p:nvPr/>
      </p:nvGrpSpPr>
      <p:grpSpPr>
        <a:xfrm>
          <a:off x="0" y="0"/>
          <a:ext cx="0" cy="0"/>
          <a:chOff x="0" y="0"/>
          <a:chExt cx="0" cy="0"/>
        </a:xfrm>
      </p:grpSpPr>
      <p:sp>
        <p:nvSpPr>
          <p:cNvPr id="261" name="Google Shape;261;g208eae8ff29_0_10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2" name="Google Shape;262;g208eae8ff29_0_10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b="1">
              <a:solidFill>
                <a:schemeClr val="dk1"/>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4" name="Shape 274"/>
        <p:cNvGrpSpPr/>
        <p:nvPr/>
      </p:nvGrpSpPr>
      <p:grpSpPr>
        <a:xfrm>
          <a:off x="0" y="0"/>
          <a:ext cx="0" cy="0"/>
          <a:chOff x="0" y="0"/>
          <a:chExt cx="0" cy="0"/>
        </a:xfrm>
      </p:grpSpPr>
      <p:sp>
        <p:nvSpPr>
          <p:cNvPr id="275" name="Google Shape;275;g208eae8ff29_0_1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76" name="Google Shape;276;g208eae8ff29_0_1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b="1">
              <a:solidFill>
                <a:schemeClr val="dk1"/>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9" name="Shape 289"/>
        <p:cNvGrpSpPr/>
        <p:nvPr/>
      </p:nvGrpSpPr>
      <p:grpSpPr>
        <a:xfrm>
          <a:off x="0" y="0"/>
          <a:ext cx="0" cy="0"/>
          <a:chOff x="0" y="0"/>
          <a:chExt cx="0" cy="0"/>
        </a:xfrm>
      </p:grpSpPr>
      <p:sp>
        <p:nvSpPr>
          <p:cNvPr id="290" name="Google Shape;290;g1dcf78b392f_0_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91" name="Google Shape;291;g1dcf78b392f_0_9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1" lang="en-GB">
                <a:solidFill>
                  <a:schemeClr val="dk1"/>
                </a:solidFill>
                <a:latin typeface="Lato"/>
                <a:ea typeface="Lato"/>
                <a:cs typeface="Lato"/>
                <a:sym typeface="Lato"/>
              </a:rPr>
              <a:t>Teacher delivery </a:t>
            </a:r>
            <a:endParaRPr b="1">
              <a:solidFill>
                <a:schemeClr val="dk1"/>
              </a:solidFill>
              <a:latin typeface="Lato"/>
              <a:ea typeface="Lato"/>
              <a:cs typeface="Lato"/>
              <a:sym typeface="Lato"/>
            </a:endParaRPr>
          </a:p>
          <a:p>
            <a:pPr indent="0" lvl="0" marL="0" rtl="0" algn="l">
              <a:lnSpc>
                <a:spcPct val="100000"/>
              </a:lnSpc>
              <a:spcBef>
                <a:spcPts val="0"/>
              </a:spcBef>
              <a:spcAft>
                <a:spcPts val="0"/>
              </a:spcAft>
              <a:buSzPts val="1100"/>
              <a:buNone/>
            </a:pPr>
            <a:r>
              <a:rPr lang="en-GB">
                <a:solidFill>
                  <a:schemeClr val="dk1"/>
                </a:solidFill>
                <a:latin typeface="Lato"/>
                <a:ea typeface="Lato"/>
                <a:cs typeface="Lato"/>
                <a:sym typeface="Lato"/>
              </a:rPr>
              <a:t>If there is appetite for students to learn more about different types of deposits, please use this slide. </a:t>
            </a:r>
            <a:endParaRPr>
              <a:solidFill>
                <a:schemeClr val="dk1"/>
              </a:solidFill>
              <a:latin typeface="Lato"/>
              <a:ea typeface="Lato"/>
              <a:cs typeface="Lato"/>
              <a:sym typeface="Lato"/>
            </a:endParaRPr>
          </a:p>
          <a:p>
            <a:pPr indent="0" lvl="0" marL="0" rtl="0" algn="l">
              <a:lnSpc>
                <a:spcPct val="100000"/>
              </a:lnSpc>
              <a:spcBef>
                <a:spcPts val="0"/>
              </a:spcBef>
              <a:spcAft>
                <a:spcPts val="0"/>
              </a:spcAft>
              <a:buSzPts val="1100"/>
              <a:buNone/>
            </a:pPr>
            <a:r>
              <a:rPr lang="en-GB">
                <a:solidFill>
                  <a:schemeClr val="dk1"/>
                </a:solidFill>
                <a:latin typeface="Lato"/>
                <a:ea typeface="Lato"/>
                <a:cs typeface="Lato"/>
                <a:sym typeface="Lato"/>
              </a:rPr>
              <a:t>This can also be used in a follow up form time activity.</a:t>
            </a:r>
            <a:endParaRPr>
              <a:solidFill>
                <a:schemeClr val="dk1"/>
              </a:solidFill>
              <a:latin typeface="Lato"/>
              <a:ea typeface="Lato"/>
              <a:cs typeface="Lato"/>
              <a:sym typeface="Lato"/>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6" name="Shape 306"/>
        <p:cNvGrpSpPr/>
        <p:nvPr/>
      </p:nvGrpSpPr>
      <p:grpSpPr>
        <a:xfrm>
          <a:off x="0" y="0"/>
          <a:ext cx="0" cy="0"/>
          <a:chOff x="0" y="0"/>
          <a:chExt cx="0" cy="0"/>
        </a:xfrm>
      </p:grpSpPr>
      <p:sp>
        <p:nvSpPr>
          <p:cNvPr id="307" name="Google Shape;307;g208eae8ff29_0_1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08" name="Google Shape;308;g208eae8ff29_0_1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b="1">
              <a:solidFill>
                <a:schemeClr val="dk1"/>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1" name="Shape 321"/>
        <p:cNvGrpSpPr/>
        <p:nvPr/>
      </p:nvGrpSpPr>
      <p:grpSpPr>
        <a:xfrm>
          <a:off x="0" y="0"/>
          <a:ext cx="0" cy="0"/>
          <a:chOff x="0" y="0"/>
          <a:chExt cx="0" cy="0"/>
        </a:xfrm>
      </p:grpSpPr>
      <p:sp>
        <p:nvSpPr>
          <p:cNvPr id="322" name="Google Shape;322;g208eae8ff29_0_2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23" name="Google Shape;323;g208eae8ff29_0_23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b="1">
              <a:solidFill>
                <a:schemeClr val="dk1"/>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5" name="Shape 335"/>
        <p:cNvGrpSpPr/>
        <p:nvPr/>
      </p:nvGrpSpPr>
      <p:grpSpPr>
        <a:xfrm>
          <a:off x="0" y="0"/>
          <a:ext cx="0" cy="0"/>
          <a:chOff x="0" y="0"/>
          <a:chExt cx="0" cy="0"/>
        </a:xfrm>
      </p:grpSpPr>
      <p:sp>
        <p:nvSpPr>
          <p:cNvPr id="336" name="Google Shape;336;g208eae8ff29_0_2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37" name="Google Shape;337;g208eae8ff29_0_24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b="1">
              <a:solidFill>
                <a:schemeClr val="dk1"/>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g277c15637fc_0_1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4" name="Google Shape;144;g277c15637fc_0_1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5" name="Shape 345"/>
        <p:cNvGrpSpPr/>
        <p:nvPr/>
      </p:nvGrpSpPr>
      <p:grpSpPr>
        <a:xfrm>
          <a:off x="0" y="0"/>
          <a:ext cx="0" cy="0"/>
          <a:chOff x="0" y="0"/>
          <a:chExt cx="0" cy="0"/>
        </a:xfrm>
      </p:grpSpPr>
      <p:sp>
        <p:nvSpPr>
          <p:cNvPr id="346" name="Google Shape;346;g208eae8ff29_0_2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47" name="Google Shape;347;g208eae8ff29_0_25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b="1">
              <a:solidFill>
                <a:schemeClr val="dk1"/>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6" name="Shape 356"/>
        <p:cNvGrpSpPr/>
        <p:nvPr/>
      </p:nvGrpSpPr>
      <p:grpSpPr>
        <a:xfrm>
          <a:off x="0" y="0"/>
          <a:ext cx="0" cy="0"/>
          <a:chOff x="0" y="0"/>
          <a:chExt cx="0" cy="0"/>
        </a:xfrm>
      </p:grpSpPr>
      <p:sp>
        <p:nvSpPr>
          <p:cNvPr id="357" name="Google Shape;357;g208eae8ff29_0_1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58" name="Google Shape;358;g208eae8ff29_0_13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b="1">
              <a:solidFill>
                <a:schemeClr val="dk1"/>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0" name="Shape 370"/>
        <p:cNvGrpSpPr/>
        <p:nvPr/>
      </p:nvGrpSpPr>
      <p:grpSpPr>
        <a:xfrm>
          <a:off x="0" y="0"/>
          <a:ext cx="0" cy="0"/>
          <a:chOff x="0" y="0"/>
          <a:chExt cx="0" cy="0"/>
        </a:xfrm>
      </p:grpSpPr>
      <p:sp>
        <p:nvSpPr>
          <p:cNvPr id="371" name="Google Shape;371;g208eae8ff29_0_1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72" name="Google Shape;372;g208eae8ff29_0_14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b="1">
              <a:solidFill>
                <a:schemeClr val="dk1"/>
              </a:solidFill>
              <a:latin typeface="Lato"/>
              <a:ea typeface="Lato"/>
              <a:cs typeface="Lato"/>
              <a:sym typeface="Lato"/>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4" name="Shape 384"/>
        <p:cNvGrpSpPr/>
        <p:nvPr/>
      </p:nvGrpSpPr>
      <p:grpSpPr>
        <a:xfrm>
          <a:off x="0" y="0"/>
          <a:ext cx="0" cy="0"/>
          <a:chOff x="0" y="0"/>
          <a:chExt cx="0" cy="0"/>
        </a:xfrm>
      </p:grpSpPr>
      <p:sp>
        <p:nvSpPr>
          <p:cNvPr id="385" name="Google Shape;385;g1b64c18c9d4_0_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6" name="Google Shape;386;g1b64c18c9d4_0_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GB">
                <a:solidFill>
                  <a:schemeClr val="dk1"/>
                </a:solidFill>
                <a:latin typeface="Lato"/>
                <a:ea typeface="Lato"/>
                <a:cs typeface="Lato"/>
                <a:sym typeface="Lato"/>
              </a:rPr>
              <a:t>Teacher explanation</a:t>
            </a:r>
            <a:endParaRPr b="1">
              <a:solidFill>
                <a:schemeClr val="dk1"/>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rPr lang="en-GB">
                <a:solidFill>
                  <a:schemeClr val="dk1"/>
                </a:solidFill>
                <a:latin typeface="Lato"/>
                <a:ea typeface="Lato"/>
                <a:cs typeface="Lato"/>
                <a:sym typeface="Lato"/>
              </a:rPr>
              <a:t>Other aspects of the buying process include (there are others too):</a:t>
            </a:r>
            <a:endParaRPr>
              <a:solidFill>
                <a:schemeClr val="dk1"/>
              </a:solidFill>
              <a:latin typeface="Lato"/>
              <a:ea typeface="Lato"/>
              <a:cs typeface="Lato"/>
              <a:sym typeface="Lato"/>
            </a:endParaRPr>
          </a:p>
          <a:p>
            <a:pPr indent="-298450" lvl="0" marL="457200" rtl="0" algn="l">
              <a:spcBef>
                <a:spcPts val="0"/>
              </a:spcBef>
              <a:spcAft>
                <a:spcPts val="0"/>
              </a:spcAft>
              <a:buClr>
                <a:schemeClr val="dk1"/>
              </a:buClr>
              <a:buSzPts val="1100"/>
              <a:buChar char="●"/>
            </a:pPr>
            <a:r>
              <a:rPr b="1" lang="en-GB">
                <a:solidFill>
                  <a:schemeClr val="dk1"/>
                </a:solidFill>
                <a:latin typeface="Lato"/>
                <a:ea typeface="Lato"/>
                <a:cs typeface="Lato"/>
                <a:sym typeface="Lato"/>
              </a:rPr>
              <a:t>Council tax </a:t>
            </a:r>
            <a:r>
              <a:rPr lang="en-GB">
                <a:solidFill>
                  <a:schemeClr val="dk1"/>
                </a:solidFill>
                <a:latin typeface="Lato"/>
                <a:ea typeface="Lato"/>
                <a:cs typeface="Lato"/>
                <a:sym typeface="Lato"/>
              </a:rPr>
              <a:t>- an amount paid to the local authority i.e. council. This applies to renters and homeowners. C</a:t>
            </a:r>
            <a:r>
              <a:rPr lang="en-GB">
                <a:solidFill>
                  <a:srgbClr val="202124"/>
                </a:solidFill>
                <a:latin typeface="Lato"/>
                <a:ea typeface="Lato"/>
                <a:cs typeface="Lato"/>
                <a:sym typeface="Lato"/>
              </a:rPr>
              <a:t>ouncil tax goes towards the range of services the Council provides, including schools, social work, libraries, refuse collection, environmental health, police and fire and rescue. </a:t>
            </a:r>
            <a:r>
              <a:rPr lang="en-GB">
                <a:solidFill>
                  <a:schemeClr val="dk1"/>
                </a:solidFill>
                <a:latin typeface="Lato"/>
                <a:ea typeface="Lato"/>
                <a:cs typeface="Lato"/>
                <a:sym typeface="Lato"/>
              </a:rPr>
              <a:t>Council tax bands in England go from A to H, with A being the cheapest band, and depend upon the value of your property at a specific point in time. Each council sets the rate payable for each band, so it’ll sometimes mean that looking for a similar property further down a road can save hundreds in council tax over a year.</a:t>
            </a:r>
            <a:endParaRPr>
              <a:solidFill>
                <a:srgbClr val="202124"/>
              </a:solidFill>
              <a:latin typeface="Lato"/>
              <a:ea typeface="Lato"/>
              <a:cs typeface="Lato"/>
              <a:sym typeface="Lato"/>
            </a:endParaRPr>
          </a:p>
          <a:p>
            <a:pPr indent="-298450" lvl="0" marL="457200" rtl="0" algn="l">
              <a:spcBef>
                <a:spcPts val="0"/>
              </a:spcBef>
              <a:spcAft>
                <a:spcPts val="0"/>
              </a:spcAft>
              <a:buClr>
                <a:schemeClr val="dk1"/>
              </a:buClr>
              <a:buSzPts val="1100"/>
              <a:buChar char="●"/>
            </a:pPr>
            <a:r>
              <a:rPr b="1" lang="en-GB">
                <a:solidFill>
                  <a:schemeClr val="dk1"/>
                </a:solidFill>
                <a:latin typeface="Lato"/>
                <a:ea typeface="Lato"/>
                <a:cs typeface="Lato"/>
                <a:sym typeface="Lato"/>
              </a:rPr>
              <a:t>Service charge</a:t>
            </a:r>
            <a:r>
              <a:rPr lang="en-GB">
                <a:solidFill>
                  <a:schemeClr val="dk1"/>
                </a:solidFill>
                <a:latin typeface="Lato"/>
                <a:ea typeface="Lato"/>
                <a:cs typeface="Lato"/>
                <a:sym typeface="Lato"/>
              </a:rPr>
              <a:t> - this applies to rentals, not homeownership. </a:t>
            </a:r>
            <a:r>
              <a:rPr lang="en-GB">
                <a:solidFill>
                  <a:srgbClr val="202124"/>
                </a:solidFill>
                <a:latin typeface="Lato"/>
                <a:ea typeface="Lato"/>
                <a:cs typeface="Lato"/>
                <a:sym typeface="Lato"/>
              </a:rPr>
              <a:t>They are payments by the leaseholder to the landlord for all the services they provide. These include cleaning, maintaining and repairing the exterior and communal parts of the building. </a:t>
            </a:r>
            <a:endParaRPr>
              <a:solidFill>
                <a:schemeClr val="dk1"/>
              </a:solidFill>
              <a:latin typeface="Lato"/>
              <a:ea typeface="Lato"/>
              <a:cs typeface="Lato"/>
              <a:sym typeface="Lato"/>
            </a:endParaRPr>
          </a:p>
          <a:p>
            <a:pPr indent="-298450" lvl="0" marL="457200" rtl="0" algn="l">
              <a:spcBef>
                <a:spcPts val="0"/>
              </a:spcBef>
              <a:spcAft>
                <a:spcPts val="0"/>
              </a:spcAft>
              <a:buClr>
                <a:schemeClr val="dk1"/>
              </a:buClr>
              <a:buSzPts val="1100"/>
              <a:buChar char="●"/>
            </a:pPr>
            <a:r>
              <a:rPr b="1" lang="en-GB">
                <a:solidFill>
                  <a:schemeClr val="dk1"/>
                </a:solidFill>
                <a:latin typeface="Lato"/>
                <a:ea typeface="Lato"/>
                <a:cs typeface="Lato"/>
                <a:sym typeface="Lato"/>
              </a:rPr>
              <a:t>Furniture</a:t>
            </a:r>
            <a:r>
              <a:rPr lang="en-GB">
                <a:solidFill>
                  <a:schemeClr val="dk1"/>
                </a:solidFill>
                <a:latin typeface="Lato"/>
                <a:ea typeface="Lato"/>
                <a:cs typeface="Lato"/>
                <a:sym typeface="Lato"/>
              </a:rPr>
              <a:t> - it depends. For a rental property, there are options to rent an already furnished place including furniture, whereas others may be empty. The same can be true for buying a property, although many people wish to purchase their own furniture due to specific design tastes.</a:t>
            </a:r>
            <a:endParaRPr>
              <a:solidFill>
                <a:schemeClr val="dk1"/>
              </a:solidFill>
              <a:latin typeface="Lato"/>
              <a:ea typeface="Lato"/>
              <a:cs typeface="Lato"/>
              <a:sym typeface="Lato"/>
            </a:endParaRPr>
          </a:p>
          <a:p>
            <a:pPr indent="0" lvl="0" marL="457200" rtl="0" algn="l">
              <a:spcBef>
                <a:spcPts val="0"/>
              </a:spcBef>
              <a:spcAft>
                <a:spcPts val="0"/>
              </a:spcAft>
              <a:buClr>
                <a:schemeClr val="dk1"/>
              </a:buClr>
              <a:buSzPts val="1100"/>
              <a:buFont typeface="Arial"/>
              <a:buNone/>
            </a:pPr>
            <a:r>
              <a:t/>
            </a:r>
            <a:endParaRPr>
              <a:solidFill>
                <a:schemeClr val="dk1"/>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t/>
            </a:r>
            <a:endParaRPr>
              <a:solidFill>
                <a:schemeClr val="dk1"/>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t/>
            </a:r>
            <a:endParaRPr b="1">
              <a:solidFill>
                <a:schemeClr val="dk1"/>
              </a:solidFill>
              <a:latin typeface="Lato"/>
              <a:ea typeface="Lato"/>
              <a:cs typeface="Lato"/>
              <a:sym typeface="Lato"/>
            </a:endParaRPr>
          </a:p>
          <a:p>
            <a:pPr indent="0" lvl="0" marL="0" rtl="0" algn="l">
              <a:spcBef>
                <a:spcPts val="0"/>
              </a:spcBef>
              <a:spcAft>
                <a:spcPts val="0"/>
              </a:spcAft>
              <a:buNone/>
            </a:pPr>
            <a:r>
              <a:t/>
            </a:r>
            <a:endParaRPr>
              <a:latin typeface="Lato"/>
              <a:ea typeface="Lato"/>
              <a:cs typeface="Lato"/>
              <a:sym typeface="Lato"/>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2" name="Shape 392"/>
        <p:cNvGrpSpPr/>
        <p:nvPr/>
      </p:nvGrpSpPr>
      <p:grpSpPr>
        <a:xfrm>
          <a:off x="0" y="0"/>
          <a:ext cx="0" cy="0"/>
          <a:chOff x="0" y="0"/>
          <a:chExt cx="0" cy="0"/>
        </a:xfrm>
      </p:grpSpPr>
      <p:sp>
        <p:nvSpPr>
          <p:cNvPr id="393" name="Google Shape;393;g1d7541fd890_1_10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94" name="Google Shape;394;g1d7541fd890_1_10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1" name="Shape 401"/>
        <p:cNvGrpSpPr/>
        <p:nvPr/>
      </p:nvGrpSpPr>
      <p:grpSpPr>
        <a:xfrm>
          <a:off x="0" y="0"/>
          <a:ext cx="0" cy="0"/>
          <a:chOff x="0" y="0"/>
          <a:chExt cx="0" cy="0"/>
        </a:xfrm>
      </p:grpSpPr>
      <p:sp>
        <p:nvSpPr>
          <p:cNvPr id="402" name="Google Shape;402;g1d7541fd890_1_1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03" name="Google Shape;403;g1d7541fd890_1_13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1" lang="en-GB">
                <a:latin typeface="Lato"/>
                <a:ea typeface="Lato"/>
                <a:cs typeface="Lato"/>
                <a:sym typeface="Lato"/>
              </a:rPr>
              <a:t>Delivery Instructions</a:t>
            </a:r>
            <a:endParaRPr b="1">
              <a:latin typeface="Lato"/>
              <a:ea typeface="Lato"/>
              <a:cs typeface="Lato"/>
              <a:sym typeface="Lato"/>
            </a:endParaRPr>
          </a:p>
          <a:p>
            <a:pPr indent="0" lvl="0" marL="0" rtl="0" algn="l">
              <a:lnSpc>
                <a:spcPct val="100000"/>
              </a:lnSpc>
              <a:spcBef>
                <a:spcPts val="0"/>
              </a:spcBef>
              <a:spcAft>
                <a:spcPts val="0"/>
              </a:spcAft>
              <a:buSzPts val="1100"/>
              <a:buNone/>
            </a:pPr>
            <a:r>
              <a:rPr lang="en-GB">
                <a:latin typeface="Lato"/>
                <a:ea typeface="Lato"/>
                <a:cs typeface="Lato"/>
                <a:sym typeface="Lato"/>
              </a:rPr>
              <a:t>Allow 2-3 minutes for partners to discuss each case study, then gather responses from pairs around the class.</a:t>
            </a:r>
            <a:endParaRPr>
              <a:latin typeface="Lato"/>
              <a:ea typeface="Lato"/>
              <a:cs typeface="Lato"/>
              <a:sym typeface="Lato"/>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0" name="Shape 410"/>
        <p:cNvGrpSpPr/>
        <p:nvPr/>
      </p:nvGrpSpPr>
      <p:grpSpPr>
        <a:xfrm>
          <a:off x="0" y="0"/>
          <a:ext cx="0" cy="0"/>
          <a:chOff x="0" y="0"/>
          <a:chExt cx="0" cy="0"/>
        </a:xfrm>
      </p:grpSpPr>
      <p:sp>
        <p:nvSpPr>
          <p:cNvPr id="411" name="Google Shape;411;g1e063535c66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12" name="Google Shape;412;g1e063535c66_0_2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GB">
                <a:solidFill>
                  <a:schemeClr val="dk1"/>
                </a:solidFill>
                <a:latin typeface="Lato"/>
                <a:ea typeface="Lato"/>
                <a:cs typeface="Lato"/>
                <a:sym typeface="Lato"/>
              </a:rPr>
              <a:t>Delivery Instructions</a:t>
            </a:r>
            <a:endParaRPr b="1">
              <a:solidFill>
                <a:schemeClr val="dk1"/>
              </a:solidFill>
              <a:latin typeface="Lato"/>
              <a:ea typeface="Lato"/>
              <a:cs typeface="Lato"/>
              <a:sym typeface="Lato"/>
            </a:endParaRPr>
          </a:p>
          <a:p>
            <a:pPr indent="0" lvl="0" marL="0" rtl="0" algn="l">
              <a:lnSpc>
                <a:spcPct val="100000"/>
              </a:lnSpc>
              <a:spcBef>
                <a:spcPts val="0"/>
              </a:spcBef>
              <a:spcAft>
                <a:spcPts val="0"/>
              </a:spcAft>
              <a:buClr>
                <a:schemeClr val="dk1"/>
              </a:buClr>
              <a:buSzPts val="1100"/>
              <a:buFont typeface="Arial"/>
              <a:buNone/>
            </a:pPr>
            <a:r>
              <a:rPr lang="en-GB">
                <a:solidFill>
                  <a:schemeClr val="dk1"/>
                </a:solidFill>
                <a:latin typeface="Lato"/>
                <a:ea typeface="Lato"/>
                <a:cs typeface="Lato"/>
                <a:sym typeface="Lato"/>
              </a:rPr>
              <a:t>Allow 2-3 minutes for partners to discuss each case study, then gather responses from pairs around the class.</a:t>
            </a:r>
            <a:endParaRPr>
              <a:latin typeface="Lato"/>
              <a:ea typeface="Lato"/>
              <a:cs typeface="Lato"/>
              <a:sym typeface="Lato"/>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9" name="Shape 419"/>
        <p:cNvGrpSpPr/>
        <p:nvPr/>
      </p:nvGrpSpPr>
      <p:grpSpPr>
        <a:xfrm>
          <a:off x="0" y="0"/>
          <a:ext cx="0" cy="0"/>
          <a:chOff x="0" y="0"/>
          <a:chExt cx="0" cy="0"/>
        </a:xfrm>
      </p:grpSpPr>
      <p:sp>
        <p:nvSpPr>
          <p:cNvPr id="420" name="Google Shape;420;g1d7541fd890_1_1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21" name="Google Shape;421;g1d7541fd890_1_15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1" lang="en-GB">
                <a:latin typeface="Lato"/>
                <a:ea typeface="Lato"/>
                <a:cs typeface="Lato"/>
                <a:sym typeface="Lato"/>
              </a:rPr>
              <a:t>Teacher Explanation </a:t>
            </a:r>
            <a:endParaRPr b="1">
              <a:latin typeface="Lato"/>
              <a:ea typeface="Lato"/>
              <a:cs typeface="Lato"/>
              <a:sym typeface="Lato"/>
            </a:endParaRPr>
          </a:p>
          <a:p>
            <a:pPr indent="0" lvl="0" marL="0" rtl="0" algn="l">
              <a:lnSpc>
                <a:spcPct val="100000"/>
              </a:lnSpc>
              <a:spcBef>
                <a:spcPts val="0"/>
              </a:spcBef>
              <a:spcAft>
                <a:spcPts val="0"/>
              </a:spcAft>
              <a:buSzPts val="1100"/>
              <a:buNone/>
            </a:pPr>
            <a:r>
              <a:rPr lang="en-GB" u="sng">
                <a:latin typeface="Lato"/>
                <a:ea typeface="Lato"/>
                <a:cs typeface="Lato"/>
                <a:sym typeface="Lato"/>
              </a:rPr>
              <a:t>Expected Student Feedback: A furnished rental may be ideal</a:t>
            </a:r>
            <a:endParaRPr u="sng">
              <a:latin typeface="Lato"/>
              <a:ea typeface="Lato"/>
              <a:cs typeface="Lato"/>
              <a:sym typeface="Lato"/>
            </a:endParaRPr>
          </a:p>
          <a:p>
            <a:pPr indent="0" lvl="0" marL="0" rtl="0" algn="l">
              <a:lnSpc>
                <a:spcPct val="100000"/>
              </a:lnSpc>
              <a:spcBef>
                <a:spcPts val="0"/>
              </a:spcBef>
              <a:spcAft>
                <a:spcPts val="0"/>
              </a:spcAft>
              <a:buSzPts val="1100"/>
              <a:buNone/>
            </a:pPr>
            <a:r>
              <a:rPr i="1" lang="en-GB">
                <a:latin typeface="Lato"/>
                <a:ea typeface="Lato"/>
                <a:cs typeface="Lato"/>
                <a:sym typeface="Lato"/>
              </a:rPr>
              <a:t>Still getting used to the area</a:t>
            </a:r>
            <a:r>
              <a:rPr lang="en-GB">
                <a:latin typeface="Lato"/>
                <a:ea typeface="Lato"/>
                <a:cs typeface="Lato"/>
                <a:sym typeface="Lato"/>
              </a:rPr>
              <a:t>: Suggests the couple aren’t familiar with the area, and may need some time to identify which parts they like. Renting allows them the freedom to do this without the commitment that purchasing a property would require.</a:t>
            </a:r>
            <a:endParaRPr>
              <a:latin typeface="Lato"/>
              <a:ea typeface="Lato"/>
              <a:cs typeface="Lato"/>
              <a:sym typeface="Lato"/>
            </a:endParaRPr>
          </a:p>
          <a:p>
            <a:pPr indent="0" lvl="0" marL="0" rtl="0" algn="l">
              <a:lnSpc>
                <a:spcPct val="100000"/>
              </a:lnSpc>
              <a:spcBef>
                <a:spcPts val="0"/>
              </a:spcBef>
              <a:spcAft>
                <a:spcPts val="0"/>
              </a:spcAft>
              <a:buSzPts val="1100"/>
              <a:buNone/>
            </a:pPr>
            <a:r>
              <a:t/>
            </a:r>
            <a:endParaRPr>
              <a:latin typeface="Lato"/>
              <a:ea typeface="Lato"/>
              <a:cs typeface="Lato"/>
              <a:sym typeface="Lato"/>
            </a:endParaRPr>
          </a:p>
          <a:p>
            <a:pPr indent="0" lvl="0" marL="0" rtl="0" algn="l">
              <a:lnSpc>
                <a:spcPct val="100000"/>
              </a:lnSpc>
              <a:spcBef>
                <a:spcPts val="0"/>
              </a:spcBef>
              <a:spcAft>
                <a:spcPts val="0"/>
              </a:spcAft>
              <a:buSzPts val="1100"/>
              <a:buNone/>
            </a:pPr>
            <a:r>
              <a:rPr i="1" lang="en-GB">
                <a:latin typeface="Lato"/>
                <a:ea typeface="Lato"/>
                <a:cs typeface="Lato"/>
                <a:sym typeface="Lato"/>
              </a:rPr>
              <a:t>£40,000 in savings:</a:t>
            </a:r>
            <a:r>
              <a:rPr lang="en-GB">
                <a:latin typeface="Lato"/>
                <a:ea typeface="Lato"/>
                <a:cs typeface="Lato"/>
                <a:sym typeface="Lato"/>
              </a:rPr>
              <a:t> Whilst this is a decent sum, it still only accounted for a 10% deposit in the example seen earlier. Furthermore, it is £21k below the average deposit for a first time buyer in London. They may want to rent to save up more of a deposit.</a:t>
            </a:r>
            <a:endParaRPr>
              <a:latin typeface="Lato"/>
              <a:ea typeface="Lato"/>
              <a:cs typeface="Lato"/>
              <a:sym typeface="Lato"/>
            </a:endParaRPr>
          </a:p>
          <a:p>
            <a:pPr indent="0" lvl="0" marL="0" rtl="0" algn="l">
              <a:lnSpc>
                <a:spcPct val="100000"/>
              </a:lnSpc>
              <a:spcBef>
                <a:spcPts val="0"/>
              </a:spcBef>
              <a:spcAft>
                <a:spcPts val="0"/>
              </a:spcAft>
              <a:buSzPts val="1100"/>
              <a:buNone/>
            </a:pPr>
            <a:r>
              <a:t/>
            </a:r>
            <a:endParaRPr>
              <a:latin typeface="Lato"/>
              <a:ea typeface="Lato"/>
              <a:cs typeface="Lato"/>
              <a:sym typeface="Lato"/>
            </a:endParaRPr>
          </a:p>
          <a:p>
            <a:pPr indent="0" lvl="0" marL="0" rtl="0" algn="l">
              <a:lnSpc>
                <a:spcPct val="100000"/>
              </a:lnSpc>
              <a:spcBef>
                <a:spcPts val="0"/>
              </a:spcBef>
              <a:spcAft>
                <a:spcPts val="0"/>
              </a:spcAft>
              <a:buSzPts val="1100"/>
              <a:buNone/>
            </a:pPr>
            <a:r>
              <a:rPr i="1" lang="en-GB">
                <a:latin typeface="Lato"/>
                <a:ea typeface="Lato"/>
                <a:cs typeface="Lato"/>
                <a:sym typeface="Lato"/>
              </a:rPr>
              <a:t>Don’t have time to spend fixing things: </a:t>
            </a:r>
            <a:r>
              <a:rPr lang="en-GB">
                <a:latin typeface="Lato"/>
                <a:ea typeface="Lato"/>
                <a:cs typeface="Lato"/>
                <a:sym typeface="Lato"/>
              </a:rPr>
              <a:t>Whilst he could get tradespeople in to fix things if he owned a property, when renting, landlords often deal with repairs.</a:t>
            </a:r>
            <a:endParaRPr>
              <a:latin typeface="Lato"/>
              <a:ea typeface="Lato"/>
              <a:cs typeface="Lato"/>
              <a:sym typeface="Lato"/>
            </a:endParaRPr>
          </a:p>
          <a:p>
            <a:pPr indent="0" lvl="0" marL="0" rtl="0" algn="l">
              <a:lnSpc>
                <a:spcPct val="100000"/>
              </a:lnSpc>
              <a:spcBef>
                <a:spcPts val="0"/>
              </a:spcBef>
              <a:spcAft>
                <a:spcPts val="0"/>
              </a:spcAft>
              <a:buSzPts val="1100"/>
              <a:buNone/>
            </a:pPr>
            <a:r>
              <a:t/>
            </a:r>
            <a:endParaRPr>
              <a:latin typeface="Lato"/>
              <a:ea typeface="Lato"/>
              <a:cs typeface="Lato"/>
              <a:sym typeface="Lato"/>
            </a:endParaRPr>
          </a:p>
          <a:p>
            <a:pPr indent="0" lvl="0" marL="0" rtl="0" algn="l">
              <a:lnSpc>
                <a:spcPct val="100000"/>
              </a:lnSpc>
              <a:spcBef>
                <a:spcPts val="0"/>
              </a:spcBef>
              <a:spcAft>
                <a:spcPts val="0"/>
              </a:spcAft>
              <a:buSzPts val="1100"/>
              <a:buNone/>
            </a:pPr>
            <a:r>
              <a:rPr i="1" lang="en-GB">
                <a:latin typeface="Lato"/>
                <a:ea typeface="Lato"/>
                <a:cs typeface="Lato"/>
                <a:sym typeface="Lato"/>
              </a:rPr>
              <a:t>Haven’t brought much furniture: </a:t>
            </a:r>
            <a:r>
              <a:rPr lang="en-GB">
                <a:latin typeface="Lato"/>
                <a:ea typeface="Lato"/>
                <a:cs typeface="Lato"/>
                <a:sym typeface="Lato"/>
              </a:rPr>
              <a:t>They will need to spend a sizeable sum of money to furnish a property they have bought. On the other hand, renting a furnished property will save that money</a:t>
            </a:r>
            <a:endParaRPr>
              <a:latin typeface="Lato"/>
              <a:ea typeface="Lato"/>
              <a:cs typeface="Lato"/>
              <a:sym typeface="Lato"/>
            </a:endParaRPr>
          </a:p>
          <a:p>
            <a:pPr indent="0" lvl="0" marL="0" rtl="0" algn="l">
              <a:lnSpc>
                <a:spcPct val="100000"/>
              </a:lnSpc>
              <a:spcBef>
                <a:spcPts val="0"/>
              </a:spcBef>
              <a:spcAft>
                <a:spcPts val="0"/>
              </a:spcAft>
              <a:buSzPts val="1100"/>
              <a:buNone/>
            </a:pPr>
            <a:r>
              <a:t/>
            </a:r>
            <a:endParaRPr>
              <a:latin typeface="Lato"/>
              <a:ea typeface="Lato"/>
              <a:cs typeface="Lato"/>
              <a:sym typeface="Lato"/>
            </a:endParaRPr>
          </a:p>
          <a:p>
            <a:pPr indent="0" lvl="0" marL="0" rtl="0" algn="l">
              <a:lnSpc>
                <a:spcPct val="100000"/>
              </a:lnSpc>
              <a:spcBef>
                <a:spcPts val="0"/>
              </a:spcBef>
              <a:spcAft>
                <a:spcPts val="0"/>
              </a:spcAft>
              <a:buSzPts val="1100"/>
              <a:buNone/>
            </a:pPr>
            <a:r>
              <a:rPr i="1" lang="en-GB">
                <a:latin typeface="Lato"/>
                <a:ea typeface="Lato"/>
                <a:cs typeface="Lato"/>
                <a:sym typeface="Lato"/>
              </a:rPr>
              <a:t>Interest rates had a substantial effect on mortgage rates: </a:t>
            </a:r>
            <a:r>
              <a:rPr lang="en-GB">
                <a:latin typeface="Lato"/>
                <a:ea typeface="Lato"/>
                <a:cs typeface="Lato"/>
                <a:sym typeface="Lato"/>
              </a:rPr>
              <a:t>With the UK leaving a period of historically low interest rates (Base rates) this has served to push up mortgage interest rates in recent months, making mortgages more expensive. He could rent whilst seeing if interest rates fall in the medium term.</a:t>
            </a:r>
            <a:endParaRPr>
              <a:latin typeface="Lato"/>
              <a:ea typeface="Lato"/>
              <a:cs typeface="Lato"/>
              <a:sym typeface="Lato"/>
            </a:endParaRPr>
          </a:p>
          <a:p>
            <a:pPr indent="0" lvl="0" marL="0" rtl="0" algn="l">
              <a:lnSpc>
                <a:spcPct val="100000"/>
              </a:lnSpc>
              <a:spcBef>
                <a:spcPts val="0"/>
              </a:spcBef>
              <a:spcAft>
                <a:spcPts val="0"/>
              </a:spcAft>
              <a:buSzPts val="1100"/>
              <a:buNone/>
            </a:pPr>
            <a:r>
              <a:t/>
            </a:r>
            <a:endParaRPr>
              <a:latin typeface="Lato"/>
              <a:ea typeface="Lato"/>
              <a:cs typeface="Lato"/>
              <a:sym typeface="Lato"/>
            </a:endParaRPr>
          </a:p>
          <a:p>
            <a:pPr indent="0" lvl="0" marL="0" rtl="0" algn="l">
              <a:lnSpc>
                <a:spcPct val="100000"/>
              </a:lnSpc>
              <a:spcBef>
                <a:spcPts val="0"/>
              </a:spcBef>
              <a:spcAft>
                <a:spcPts val="0"/>
              </a:spcAft>
              <a:buSzPts val="1100"/>
              <a:buNone/>
            </a:pPr>
            <a:r>
              <a:rPr i="1" lang="en-GB">
                <a:latin typeface="Lato"/>
                <a:ea typeface="Lato"/>
                <a:cs typeface="Lato"/>
                <a:sym typeface="Lato"/>
              </a:rPr>
              <a:t>Starting a family in the next 2-3 years: </a:t>
            </a:r>
            <a:r>
              <a:rPr lang="en-GB">
                <a:latin typeface="Lato"/>
                <a:ea typeface="Lato"/>
                <a:cs typeface="Lato"/>
                <a:sym typeface="Lato"/>
              </a:rPr>
              <a:t>Purchasing a property now may mean it becomes too small for his growing family relatively quickly. He may want to rent for now, until he has more certainty about the structure of his family, so that the eventual purchase fits their needs</a:t>
            </a:r>
            <a:endParaRPr>
              <a:latin typeface="Lato"/>
              <a:ea typeface="Lato"/>
              <a:cs typeface="Lato"/>
              <a:sym typeface="Lato"/>
            </a:endParaRPr>
          </a:p>
          <a:p>
            <a:pPr indent="0" lvl="0" marL="0" rtl="0" algn="l">
              <a:lnSpc>
                <a:spcPct val="100000"/>
              </a:lnSpc>
              <a:spcBef>
                <a:spcPts val="0"/>
              </a:spcBef>
              <a:spcAft>
                <a:spcPts val="0"/>
              </a:spcAft>
              <a:buSzPts val="1100"/>
              <a:buNone/>
            </a:pPr>
            <a:r>
              <a:t/>
            </a:r>
            <a:endParaRPr>
              <a:latin typeface="Lato"/>
              <a:ea typeface="Lato"/>
              <a:cs typeface="Lato"/>
              <a:sym typeface="Lato"/>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8" name="Shape 428"/>
        <p:cNvGrpSpPr/>
        <p:nvPr/>
      </p:nvGrpSpPr>
      <p:grpSpPr>
        <a:xfrm>
          <a:off x="0" y="0"/>
          <a:ext cx="0" cy="0"/>
          <a:chOff x="0" y="0"/>
          <a:chExt cx="0" cy="0"/>
        </a:xfrm>
      </p:grpSpPr>
      <p:sp>
        <p:nvSpPr>
          <p:cNvPr id="429" name="Google Shape;429;g1e063535c66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30" name="Google Shape;430;g1e063535c66_0_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GB">
                <a:solidFill>
                  <a:schemeClr val="dk1"/>
                </a:solidFill>
                <a:latin typeface="Lato"/>
                <a:ea typeface="Lato"/>
                <a:cs typeface="Lato"/>
                <a:sym typeface="Lato"/>
              </a:rPr>
              <a:t>Delivery Instructions</a:t>
            </a:r>
            <a:endParaRPr b="1">
              <a:solidFill>
                <a:schemeClr val="dk1"/>
              </a:solidFill>
              <a:latin typeface="Lato"/>
              <a:ea typeface="Lato"/>
              <a:cs typeface="Lato"/>
              <a:sym typeface="Lato"/>
            </a:endParaRPr>
          </a:p>
          <a:p>
            <a:pPr indent="0" lvl="0" marL="0" rtl="0" algn="l">
              <a:lnSpc>
                <a:spcPct val="100000"/>
              </a:lnSpc>
              <a:spcBef>
                <a:spcPts val="0"/>
              </a:spcBef>
              <a:spcAft>
                <a:spcPts val="0"/>
              </a:spcAft>
              <a:buClr>
                <a:schemeClr val="dk1"/>
              </a:buClr>
              <a:buSzPts val="1100"/>
              <a:buFont typeface="Arial"/>
              <a:buNone/>
            </a:pPr>
            <a:r>
              <a:rPr lang="en-GB">
                <a:solidFill>
                  <a:schemeClr val="dk1"/>
                </a:solidFill>
                <a:latin typeface="Lato"/>
                <a:ea typeface="Lato"/>
                <a:cs typeface="Lato"/>
                <a:sym typeface="Lato"/>
              </a:rPr>
              <a:t>Allow 2-3 minutes for partners to discuss each case study, then gather responses from pairs around the class.</a:t>
            </a:r>
            <a:endParaRPr>
              <a:latin typeface="Lato"/>
              <a:ea typeface="Lato"/>
              <a:cs typeface="Lato"/>
              <a:sym typeface="Lato"/>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7" name="Shape 437"/>
        <p:cNvGrpSpPr/>
        <p:nvPr/>
      </p:nvGrpSpPr>
      <p:grpSpPr>
        <a:xfrm>
          <a:off x="0" y="0"/>
          <a:ext cx="0" cy="0"/>
          <a:chOff x="0" y="0"/>
          <a:chExt cx="0" cy="0"/>
        </a:xfrm>
      </p:grpSpPr>
      <p:sp>
        <p:nvSpPr>
          <p:cNvPr id="438" name="Google Shape;438;g20f39292c16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39" name="Google Shape;439;g20f39292c16_0_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GB">
                <a:solidFill>
                  <a:schemeClr val="dk1"/>
                </a:solidFill>
                <a:latin typeface="Lato"/>
                <a:ea typeface="Lato"/>
                <a:cs typeface="Lato"/>
                <a:sym typeface="Lato"/>
              </a:rPr>
              <a:t>Delivery Instructions</a:t>
            </a:r>
            <a:endParaRPr b="1">
              <a:solidFill>
                <a:schemeClr val="dk1"/>
              </a:solidFill>
              <a:latin typeface="Lato"/>
              <a:ea typeface="Lato"/>
              <a:cs typeface="Lato"/>
              <a:sym typeface="Lato"/>
            </a:endParaRPr>
          </a:p>
          <a:p>
            <a:pPr indent="0" lvl="0" marL="0" rtl="0" algn="l">
              <a:lnSpc>
                <a:spcPct val="115000"/>
              </a:lnSpc>
              <a:spcBef>
                <a:spcPts val="0"/>
              </a:spcBef>
              <a:spcAft>
                <a:spcPts val="0"/>
              </a:spcAft>
              <a:buClr>
                <a:schemeClr val="dk1"/>
              </a:buClr>
              <a:buSzPts val="1400"/>
              <a:buFont typeface="Arial"/>
              <a:buNone/>
            </a:pPr>
            <a:r>
              <a:rPr lang="en-GB">
                <a:solidFill>
                  <a:srgbClr val="262A33"/>
                </a:solidFill>
                <a:latin typeface="Lato"/>
                <a:ea typeface="Lato"/>
                <a:cs typeface="Lato"/>
                <a:sym typeface="Lato"/>
              </a:rPr>
              <a:t>I </a:t>
            </a:r>
            <a:r>
              <a:rPr b="1" lang="en-GB">
                <a:solidFill>
                  <a:srgbClr val="FF8022"/>
                </a:solidFill>
                <a:latin typeface="Lato"/>
                <a:ea typeface="Lato"/>
                <a:cs typeface="Lato"/>
                <a:sym typeface="Lato"/>
              </a:rPr>
              <a:t>grew up in Reading</a:t>
            </a:r>
            <a:r>
              <a:rPr lang="en-GB">
                <a:solidFill>
                  <a:srgbClr val="262A33"/>
                </a:solidFill>
                <a:latin typeface="Lato"/>
                <a:ea typeface="Lato"/>
                <a:cs typeface="Lato"/>
                <a:sym typeface="Lato"/>
              </a:rPr>
              <a:t> but have spent the last 10 years of my life working in London. </a:t>
            </a:r>
            <a:endParaRPr>
              <a:solidFill>
                <a:srgbClr val="262A33"/>
              </a:solidFill>
              <a:latin typeface="Lato"/>
              <a:ea typeface="Lato"/>
              <a:cs typeface="Lato"/>
              <a:sym typeface="Lato"/>
            </a:endParaRPr>
          </a:p>
          <a:p>
            <a:pPr indent="0" lvl="0" marL="0" rtl="0" algn="l">
              <a:lnSpc>
                <a:spcPct val="115000"/>
              </a:lnSpc>
              <a:spcBef>
                <a:spcPts val="0"/>
              </a:spcBef>
              <a:spcAft>
                <a:spcPts val="0"/>
              </a:spcAft>
              <a:buClr>
                <a:schemeClr val="dk1"/>
              </a:buClr>
              <a:buSzPts val="1400"/>
              <a:buFont typeface="Arial"/>
              <a:buNone/>
            </a:pPr>
            <a:r>
              <a:rPr lang="en-GB">
                <a:solidFill>
                  <a:srgbClr val="262A33"/>
                </a:solidFill>
                <a:latin typeface="Lato"/>
                <a:ea typeface="Lato"/>
                <a:cs typeface="Lato"/>
                <a:sym typeface="Lato"/>
              </a:rPr>
              <a:t>I’ve </a:t>
            </a:r>
            <a:r>
              <a:rPr b="1" lang="en-GB">
                <a:solidFill>
                  <a:srgbClr val="FF8022"/>
                </a:solidFill>
                <a:latin typeface="Lato"/>
                <a:ea typeface="Lato"/>
                <a:cs typeface="Lato"/>
                <a:sym typeface="Lato"/>
              </a:rPr>
              <a:t>rented a few different places</a:t>
            </a:r>
            <a:r>
              <a:rPr lang="en-GB">
                <a:solidFill>
                  <a:srgbClr val="262A33"/>
                </a:solidFill>
                <a:latin typeface="Lato"/>
                <a:ea typeface="Lato"/>
                <a:cs typeface="Lato"/>
                <a:sym typeface="Lato"/>
              </a:rPr>
              <a:t> in London but </a:t>
            </a:r>
            <a:r>
              <a:rPr b="1" lang="en-GB">
                <a:solidFill>
                  <a:srgbClr val="FF8022"/>
                </a:solidFill>
                <a:latin typeface="Lato"/>
                <a:ea typeface="Lato"/>
                <a:cs typeface="Lato"/>
                <a:sym typeface="Lato"/>
              </a:rPr>
              <a:t>none have felt like home</a:t>
            </a:r>
            <a:r>
              <a:rPr lang="en-GB">
                <a:solidFill>
                  <a:srgbClr val="262A33"/>
                </a:solidFill>
                <a:latin typeface="Lato"/>
                <a:ea typeface="Lato"/>
                <a:cs typeface="Lato"/>
                <a:sym typeface="Lato"/>
              </a:rPr>
              <a:t>. </a:t>
            </a:r>
            <a:endParaRPr>
              <a:solidFill>
                <a:srgbClr val="262A33"/>
              </a:solidFill>
              <a:latin typeface="Lato"/>
              <a:ea typeface="Lato"/>
              <a:cs typeface="Lato"/>
              <a:sym typeface="Lato"/>
            </a:endParaRPr>
          </a:p>
          <a:p>
            <a:pPr indent="0" lvl="0" marL="0" rtl="0" algn="l">
              <a:lnSpc>
                <a:spcPct val="115000"/>
              </a:lnSpc>
              <a:spcBef>
                <a:spcPts val="0"/>
              </a:spcBef>
              <a:spcAft>
                <a:spcPts val="0"/>
              </a:spcAft>
              <a:buClr>
                <a:schemeClr val="dk1"/>
              </a:buClr>
              <a:buSzPts val="1400"/>
              <a:buFont typeface="Arial"/>
              <a:buNone/>
            </a:pPr>
            <a:r>
              <a:rPr lang="en-GB">
                <a:solidFill>
                  <a:srgbClr val="262A33"/>
                </a:solidFill>
                <a:latin typeface="Lato"/>
                <a:ea typeface="Lato"/>
                <a:cs typeface="Lato"/>
                <a:sym typeface="Lato"/>
              </a:rPr>
              <a:t>I’m now ready, with my partner, to find a </a:t>
            </a:r>
            <a:r>
              <a:rPr b="1" lang="en-GB">
                <a:solidFill>
                  <a:srgbClr val="FF8022"/>
                </a:solidFill>
                <a:latin typeface="Lato"/>
                <a:ea typeface="Lato"/>
                <a:cs typeface="Lato"/>
                <a:sym typeface="Lato"/>
              </a:rPr>
              <a:t>home </a:t>
            </a:r>
            <a:r>
              <a:rPr lang="en-GB">
                <a:solidFill>
                  <a:srgbClr val="262A33"/>
                </a:solidFill>
                <a:latin typeface="Lato"/>
                <a:ea typeface="Lato"/>
                <a:cs typeface="Lato"/>
                <a:sym typeface="Lato"/>
              </a:rPr>
              <a:t>that I can </a:t>
            </a:r>
            <a:r>
              <a:rPr b="1" lang="en-GB">
                <a:solidFill>
                  <a:srgbClr val="FF8022"/>
                </a:solidFill>
                <a:latin typeface="Lato"/>
                <a:ea typeface="Lato"/>
                <a:cs typeface="Lato"/>
                <a:sym typeface="Lato"/>
              </a:rPr>
              <a:t>refurbish and design myself </a:t>
            </a:r>
            <a:r>
              <a:rPr lang="en-GB">
                <a:solidFill>
                  <a:srgbClr val="262A33"/>
                </a:solidFill>
                <a:latin typeface="Lato"/>
                <a:ea typeface="Lato"/>
                <a:cs typeface="Lato"/>
                <a:sym typeface="Lato"/>
              </a:rPr>
              <a:t>and I’d like a small garden. I’m happy to move out of London to somewhere more quiet and with more green space.</a:t>
            </a:r>
            <a:endParaRPr>
              <a:solidFill>
                <a:srgbClr val="262A33"/>
              </a:solidFill>
              <a:latin typeface="Lato"/>
              <a:ea typeface="Lato"/>
              <a:cs typeface="Lato"/>
              <a:sym typeface="Lato"/>
            </a:endParaRPr>
          </a:p>
          <a:p>
            <a:pPr indent="0" lvl="0" marL="0" rtl="0" algn="l">
              <a:lnSpc>
                <a:spcPct val="115000"/>
              </a:lnSpc>
              <a:spcBef>
                <a:spcPts val="0"/>
              </a:spcBef>
              <a:spcAft>
                <a:spcPts val="0"/>
              </a:spcAft>
              <a:buClr>
                <a:schemeClr val="dk1"/>
              </a:buClr>
              <a:buSzPts val="1400"/>
              <a:buFont typeface="Arial"/>
              <a:buNone/>
            </a:pPr>
            <a:r>
              <a:rPr lang="en-GB">
                <a:solidFill>
                  <a:srgbClr val="262A33"/>
                </a:solidFill>
                <a:latin typeface="Lato"/>
                <a:ea typeface="Lato"/>
                <a:cs typeface="Lato"/>
                <a:sym typeface="Lato"/>
              </a:rPr>
              <a:t>Through my twenties and early thirties I worked very hard and was able to </a:t>
            </a:r>
            <a:r>
              <a:rPr b="1" lang="en-GB">
                <a:solidFill>
                  <a:srgbClr val="FF8022"/>
                </a:solidFill>
                <a:latin typeface="Lato"/>
                <a:ea typeface="Lato"/>
                <a:cs typeface="Lato"/>
                <a:sym typeface="Lato"/>
              </a:rPr>
              <a:t>save about 20% of my monthly take home pay</a:t>
            </a:r>
            <a:r>
              <a:rPr lang="en-GB">
                <a:solidFill>
                  <a:srgbClr val="262A33"/>
                </a:solidFill>
                <a:latin typeface="Lato"/>
                <a:ea typeface="Lato"/>
                <a:cs typeface="Lato"/>
                <a:sym typeface="Lato"/>
              </a:rPr>
              <a:t>. </a:t>
            </a:r>
            <a:endParaRPr>
              <a:solidFill>
                <a:srgbClr val="262A33"/>
              </a:solidFill>
              <a:latin typeface="Lato"/>
              <a:ea typeface="Lato"/>
              <a:cs typeface="Lato"/>
              <a:sym typeface="Lato"/>
            </a:endParaRPr>
          </a:p>
          <a:p>
            <a:pPr indent="0" lvl="0" marL="0" rtl="0" algn="l">
              <a:lnSpc>
                <a:spcPct val="115000"/>
              </a:lnSpc>
              <a:spcBef>
                <a:spcPts val="0"/>
              </a:spcBef>
              <a:spcAft>
                <a:spcPts val="0"/>
              </a:spcAft>
              <a:buClr>
                <a:schemeClr val="dk1"/>
              </a:buClr>
              <a:buSzPts val="1400"/>
              <a:buFont typeface="Arial"/>
              <a:buNone/>
            </a:pPr>
            <a:r>
              <a:rPr lang="en-GB">
                <a:solidFill>
                  <a:srgbClr val="262A33"/>
                </a:solidFill>
                <a:latin typeface="Lato"/>
                <a:ea typeface="Lato"/>
                <a:cs typeface="Lato"/>
                <a:sym typeface="Lato"/>
              </a:rPr>
              <a:t>I’ve been reading that </a:t>
            </a:r>
            <a:r>
              <a:rPr b="1" lang="en-GB">
                <a:solidFill>
                  <a:srgbClr val="FF8022"/>
                </a:solidFill>
                <a:latin typeface="Lato"/>
                <a:ea typeface="Lato"/>
                <a:cs typeface="Lato"/>
                <a:sym typeface="Lato"/>
              </a:rPr>
              <a:t>house prices have started to fall in recent months</a:t>
            </a:r>
            <a:r>
              <a:rPr lang="en-GB">
                <a:solidFill>
                  <a:srgbClr val="262A33"/>
                </a:solidFill>
                <a:latin typeface="Lato"/>
                <a:ea typeface="Lato"/>
                <a:cs typeface="Lato"/>
                <a:sym typeface="Lato"/>
              </a:rPr>
              <a:t> at the same time as </a:t>
            </a:r>
            <a:r>
              <a:rPr b="1" lang="en-GB">
                <a:solidFill>
                  <a:srgbClr val="FF8022"/>
                </a:solidFill>
                <a:latin typeface="Lato"/>
                <a:ea typeface="Lato"/>
                <a:cs typeface="Lato"/>
                <a:sym typeface="Lato"/>
              </a:rPr>
              <a:t>interest rates have fallen </a:t>
            </a:r>
            <a:r>
              <a:rPr lang="en-GB">
                <a:solidFill>
                  <a:srgbClr val="262A33"/>
                </a:solidFill>
                <a:latin typeface="Lato"/>
                <a:ea typeface="Lato"/>
                <a:cs typeface="Lato"/>
                <a:sym typeface="Lato"/>
              </a:rPr>
              <a:t>- meaning my </a:t>
            </a:r>
            <a:r>
              <a:rPr b="1" lang="en-GB">
                <a:solidFill>
                  <a:srgbClr val="FF8022"/>
                </a:solidFill>
                <a:latin typeface="Lato"/>
                <a:ea typeface="Lato"/>
                <a:cs typeface="Lato"/>
                <a:sym typeface="Lato"/>
              </a:rPr>
              <a:t>mortgage repayments would be feasible</a:t>
            </a:r>
            <a:r>
              <a:rPr lang="en-GB">
                <a:solidFill>
                  <a:srgbClr val="262A33"/>
                </a:solidFill>
                <a:latin typeface="Lato"/>
                <a:ea typeface="Lato"/>
                <a:cs typeface="Lato"/>
                <a:sym typeface="Lato"/>
              </a:rPr>
              <a:t> on a £200,000 house. </a:t>
            </a:r>
            <a:endParaRPr>
              <a:solidFill>
                <a:srgbClr val="262A33"/>
              </a:solidFill>
              <a:latin typeface="Lato"/>
              <a:ea typeface="Lato"/>
              <a:cs typeface="Lato"/>
              <a:sym typeface="Lato"/>
            </a:endParaRPr>
          </a:p>
          <a:p>
            <a:pPr indent="0" lvl="0" marL="0" rtl="0" algn="l">
              <a:lnSpc>
                <a:spcPct val="115000"/>
              </a:lnSpc>
              <a:spcBef>
                <a:spcPts val="0"/>
              </a:spcBef>
              <a:spcAft>
                <a:spcPts val="0"/>
              </a:spcAft>
              <a:buClr>
                <a:schemeClr val="dk1"/>
              </a:buClr>
              <a:buSzPts val="1400"/>
              <a:buFont typeface="Arial"/>
              <a:buNone/>
            </a:pPr>
            <a:r>
              <a:rPr lang="en-GB">
                <a:solidFill>
                  <a:srgbClr val="262A33"/>
                </a:solidFill>
                <a:latin typeface="Lato"/>
                <a:ea typeface="Lato"/>
                <a:cs typeface="Lato"/>
                <a:sym typeface="Lato"/>
              </a:rPr>
              <a:t>I’ve also consistently </a:t>
            </a:r>
            <a:r>
              <a:rPr b="1" lang="en-GB">
                <a:solidFill>
                  <a:srgbClr val="FF8022"/>
                </a:solidFill>
                <a:latin typeface="Lato"/>
                <a:ea typeface="Lato"/>
                <a:cs typeface="Lato"/>
                <a:sym typeface="Lato"/>
              </a:rPr>
              <a:t>paid back any loans</a:t>
            </a:r>
            <a:r>
              <a:rPr lang="en-GB">
                <a:solidFill>
                  <a:srgbClr val="262A33"/>
                </a:solidFill>
                <a:latin typeface="Lato"/>
                <a:ea typeface="Lato"/>
                <a:cs typeface="Lato"/>
                <a:sym typeface="Lato"/>
              </a:rPr>
              <a:t> and </a:t>
            </a:r>
            <a:r>
              <a:rPr b="1" lang="en-GB">
                <a:solidFill>
                  <a:srgbClr val="FF8022"/>
                </a:solidFill>
                <a:latin typeface="Lato"/>
                <a:ea typeface="Lato"/>
                <a:cs typeface="Lato"/>
                <a:sym typeface="Lato"/>
              </a:rPr>
              <a:t>paid my rent on time</a:t>
            </a:r>
            <a:r>
              <a:rPr lang="en-GB">
                <a:solidFill>
                  <a:srgbClr val="262A33"/>
                </a:solidFill>
                <a:latin typeface="Lato"/>
                <a:ea typeface="Lato"/>
                <a:cs typeface="Lato"/>
                <a:sym typeface="Lato"/>
              </a:rPr>
              <a:t>, contributing to my good </a:t>
            </a:r>
            <a:r>
              <a:rPr b="1" lang="en-GB">
                <a:solidFill>
                  <a:srgbClr val="FF8022"/>
                </a:solidFill>
                <a:latin typeface="Lato"/>
                <a:ea typeface="Lato"/>
                <a:cs typeface="Lato"/>
                <a:sym typeface="Lato"/>
              </a:rPr>
              <a:t>credit score</a:t>
            </a:r>
            <a:r>
              <a:rPr lang="en-GB">
                <a:solidFill>
                  <a:srgbClr val="262A33"/>
                </a:solidFill>
                <a:latin typeface="Lato"/>
                <a:ea typeface="Lato"/>
                <a:cs typeface="Lato"/>
                <a:sym typeface="Lato"/>
              </a:rPr>
              <a:t>.</a:t>
            </a:r>
            <a:endParaRPr>
              <a:solidFill>
                <a:srgbClr val="262A33"/>
              </a:solidFill>
              <a:latin typeface="Lato"/>
              <a:ea typeface="Lato"/>
              <a:cs typeface="Lato"/>
              <a:sym typeface="Lato"/>
            </a:endParaRPr>
          </a:p>
          <a:p>
            <a:pPr indent="0" lvl="0" marL="0" rtl="0" algn="l">
              <a:lnSpc>
                <a:spcPct val="100000"/>
              </a:lnSpc>
              <a:spcBef>
                <a:spcPts val="0"/>
              </a:spcBef>
              <a:spcAft>
                <a:spcPts val="0"/>
              </a:spcAft>
              <a:buClr>
                <a:schemeClr val="dk1"/>
              </a:buClr>
              <a:buSzPts val="1100"/>
              <a:buFont typeface="Arial"/>
              <a:buNone/>
            </a:pPr>
            <a:r>
              <a:t/>
            </a:r>
            <a:endParaRPr>
              <a:latin typeface="Lato"/>
              <a:ea typeface="Lato"/>
              <a:cs typeface="Lato"/>
              <a:sym typeface="Lato"/>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g1466ef7c987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1" name="Google Shape;151;g1466ef7c987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5" name="Shape 445"/>
        <p:cNvGrpSpPr/>
        <p:nvPr/>
      </p:nvGrpSpPr>
      <p:grpSpPr>
        <a:xfrm>
          <a:off x="0" y="0"/>
          <a:ext cx="0" cy="0"/>
          <a:chOff x="0" y="0"/>
          <a:chExt cx="0" cy="0"/>
        </a:xfrm>
      </p:grpSpPr>
      <p:sp>
        <p:nvSpPr>
          <p:cNvPr id="446" name="Google Shape;446;g208eae8ff29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47" name="Google Shape;447;g208eae8ff29_0_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1" lang="en-GB">
                <a:solidFill>
                  <a:schemeClr val="dk1"/>
                </a:solidFill>
                <a:latin typeface="Lato"/>
                <a:ea typeface="Lato"/>
                <a:cs typeface="Lato"/>
                <a:sym typeface="Lato"/>
              </a:rPr>
              <a:t>Teacher explanation</a:t>
            </a:r>
            <a:endParaRPr b="1">
              <a:solidFill>
                <a:schemeClr val="dk1"/>
              </a:solidFill>
              <a:latin typeface="Lato"/>
              <a:ea typeface="Lato"/>
              <a:cs typeface="Lato"/>
              <a:sym typeface="Lato"/>
            </a:endParaRPr>
          </a:p>
          <a:p>
            <a:pPr indent="0" lvl="0" marL="0" rtl="0" algn="l">
              <a:lnSpc>
                <a:spcPct val="100000"/>
              </a:lnSpc>
              <a:spcBef>
                <a:spcPts val="0"/>
              </a:spcBef>
              <a:spcAft>
                <a:spcPts val="0"/>
              </a:spcAft>
              <a:buSzPts val="1100"/>
              <a:buNone/>
            </a:pPr>
            <a:r>
              <a:t/>
            </a:r>
            <a:endParaRPr b="1">
              <a:solidFill>
                <a:schemeClr val="dk1"/>
              </a:solidFill>
              <a:latin typeface="Lato"/>
              <a:ea typeface="Lato"/>
              <a:cs typeface="Lato"/>
              <a:sym typeface="Lato"/>
            </a:endParaRPr>
          </a:p>
          <a:p>
            <a:pPr indent="0" lvl="0" marL="0" rtl="0" algn="l">
              <a:lnSpc>
                <a:spcPct val="100000"/>
              </a:lnSpc>
              <a:spcBef>
                <a:spcPts val="0"/>
              </a:spcBef>
              <a:spcAft>
                <a:spcPts val="0"/>
              </a:spcAft>
              <a:buSzPts val="1100"/>
              <a:buNone/>
            </a:pPr>
            <a:r>
              <a:rPr lang="en-GB" u="sng">
                <a:solidFill>
                  <a:schemeClr val="dk1"/>
                </a:solidFill>
                <a:latin typeface="Lato"/>
                <a:ea typeface="Lato"/>
                <a:cs typeface="Lato"/>
                <a:sym typeface="Lato"/>
              </a:rPr>
              <a:t>Reasons to rent</a:t>
            </a:r>
            <a:endParaRPr u="sng">
              <a:solidFill>
                <a:schemeClr val="dk1"/>
              </a:solidFill>
              <a:latin typeface="Lato"/>
              <a:ea typeface="Lato"/>
              <a:cs typeface="Lato"/>
              <a:sym typeface="Lato"/>
            </a:endParaRPr>
          </a:p>
          <a:p>
            <a:pPr indent="0" lvl="0" marL="0" rtl="0" algn="l">
              <a:lnSpc>
                <a:spcPct val="100000"/>
              </a:lnSpc>
              <a:spcBef>
                <a:spcPts val="0"/>
              </a:spcBef>
              <a:spcAft>
                <a:spcPts val="0"/>
              </a:spcAft>
              <a:buSzPts val="1100"/>
              <a:buNone/>
            </a:pPr>
            <a:r>
              <a:rPr lang="en-GB">
                <a:solidFill>
                  <a:schemeClr val="dk1"/>
                </a:solidFill>
                <a:latin typeface="Lato"/>
                <a:ea typeface="Lato"/>
                <a:cs typeface="Lato"/>
                <a:sym typeface="Lato"/>
              </a:rPr>
              <a:t>If you travel around the world, better off renting.</a:t>
            </a:r>
            <a:endParaRPr>
              <a:solidFill>
                <a:schemeClr val="dk1"/>
              </a:solidFill>
              <a:latin typeface="Lato"/>
              <a:ea typeface="Lato"/>
              <a:cs typeface="Lato"/>
              <a:sym typeface="Lato"/>
            </a:endParaRPr>
          </a:p>
          <a:p>
            <a:pPr indent="0" lvl="0" marL="0" rtl="0" algn="l">
              <a:lnSpc>
                <a:spcPct val="100000"/>
              </a:lnSpc>
              <a:spcBef>
                <a:spcPts val="0"/>
              </a:spcBef>
              <a:spcAft>
                <a:spcPts val="0"/>
              </a:spcAft>
              <a:buSzPts val="1100"/>
              <a:buNone/>
            </a:pPr>
            <a:r>
              <a:rPr lang="en-GB">
                <a:solidFill>
                  <a:schemeClr val="dk1"/>
                </a:solidFill>
                <a:latin typeface="Lato"/>
                <a:ea typeface="Lato"/>
                <a:cs typeface="Lato"/>
                <a:sym typeface="Lato"/>
              </a:rPr>
              <a:t>If want flexibility and to try different areas to live in and types of accommodation.</a:t>
            </a:r>
            <a:endParaRPr>
              <a:solidFill>
                <a:schemeClr val="dk1"/>
              </a:solidFill>
              <a:latin typeface="Lato"/>
              <a:ea typeface="Lato"/>
              <a:cs typeface="Lato"/>
              <a:sym typeface="Lato"/>
            </a:endParaRPr>
          </a:p>
          <a:p>
            <a:pPr indent="0" lvl="0" marL="0" rtl="0" algn="l">
              <a:lnSpc>
                <a:spcPct val="100000"/>
              </a:lnSpc>
              <a:spcBef>
                <a:spcPts val="0"/>
              </a:spcBef>
              <a:spcAft>
                <a:spcPts val="0"/>
              </a:spcAft>
              <a:buSzPts val="1100"/>
              <a:buNone/>
            </a:pPr>
            <a:r>
              <a:rPr lang="en-GB">
                <a:solidFill>
                  <a:schemeClr val="dk1"/>
                </a:solidFill>
                <a:latin typeface="Lato"/>
                <a:ea typeface="Lato"/>
                <a:cs typeface="Lato"/>
                <a:sym typeface="Lato"/>
              </a:rPr>
              <a:t>Instead of paying off a mortgage, can use the money for something else, such as saving up for a car.</a:t>
            </a:r>
            <a:endParaRPr>
              <a:solidFill>
                <a:schemeClr val="dk1"/>
              </a:solidFill>
              <a:latin typeface="Lato"/>
              <a:ea typeface="Lato"/>
              <a:cs typeface="Lato"/>
              <a:sym typeface="Lato"/>
            </a:endParaRPr>
          </a:p>
          <a:p>
            <a:pPr indent="0" lvl="0" marL="0" rtl="0" algn="l">
              <a:lnSpc>
                <a:spcPct val="100000"/>
              </a:lnSpc>
              <a:spcBef>
                <a:spcPts val="0"/>
              </a:spcBef>
              <a:spcAft>
                <a:spcPts val="0"/>
              </a:spcAft>
              <a:buSzPts val="1100"/>
              <a:buNone/>
            </a:pPr>
            <a:r>
              <a:rPr lang="en-GB">
                <a:solidFill>
                  <a:schemeClr val="dk1"/>
                </a:solidFill>
                <a:latin typeface="Lato"/>
                <a:ea typeface="Lato"/>
                <a:cs typeface="Lato"/>
                <a:sym typeface="Lato"/>
              </a:rPr>
              <a:t>If a couple wants to live together before committing, renting is a good option.</a:t>
            </a:r>
            <a:endParaRPr>
              <a:solidFill>
                <a:schemeClr val="dk1"/>
              </a:solidFill>
              <a:latin typeface="Lato"/>
              <a:ea typeface="Lato"/>
              <a:cs typeface="Lato"/>
              <a:sym typeface="Lato"/>
            </a:endParaRPr>
          </a:p>
          <a:p>
            <a:pPr indent="0" lvl="0" marL="0" rtl="0" algn="l">
              <a:lnSpc>
                <a:spcPct val="100000"/>
              </a:lnSpc>
              <a:spcBef>
                <a:spcPts val="0"/>
              </a:spcBef>
              <a:spcAft>
                <a:spcPts val="0"/>
              </a:spcAft>
              <a:buSzPts val="1100"/>
              <a:buNone/>
            </a:pPr>
            <a:r>
              <a:rPr lang="en-GB">
                <a:solidFill>
                  <a:schemeClr val="dk1"/>
                </a:solidFill>
                <a:latin typeface="Lato"/>
                <a:ea typeface="Lato"/>
                <a:cs typeface="Lato"/>
                <a:sym typeface="Lato"/>
              </a:rPr>
              <a:t>Not everyone will have the money to pay for a deposit for a house or the stamp duty. Buying a home is a big financial commitment.</a:t>
            </a:r>
            <a:endParaRPr>
              <a:solidFill>
                <a:schemeClr val="dk1"/>
              </a:solidFill>
              <a:latin typeface="Lato"/>
              <a:ea typeface="Lato"/>
              <a:cs typeface="Lato"/>
              <a:sym typeface="Lato"/>
            </a:endParaRPr>
          </a:p>
          <a:p>
            <a:pPr indent="0" lvl="0" marL="0" rtl="0" algn="l">
              <a:lnSpc>
                <a:spcPct val="100000"/>
              </a:lnSpc>
              <a:spcBef>
                <a:spcPts val="0"/>
              </a:spcBef>
              <a:spcAft>
                <a:spcPts val="0"/>
              </a:spcAft>
              <a:buSzPts val="1100"/>
              <a:buNone/>
            </a:pPr>
            <a:r>
              <a:t/>
            </a:r>
            <a:endParaRPr>
              <a:solidFill>
                <a:schemeClr val="dk1"/>
              </a:solidFill>
              <a:latin typeface="Lato"/>
              <a:ea typeface="Lato"/>
              <a:cs typeface="Lato"/>
              <a:sym typeface="Lato"/>
            </a:endParaRPr>
          </a:p>
          <a:p>
            <a:pPr indent="0" lvl="0" marL="0" rtl="0" algn="l">
              <a:lnSpc>
                <a:spcPct val="100000"/>
              </a:lnSpc>
              <a:spcBef>
                <a:spcPts val="0"/>
              </a:spcBef>
              <a:spcAft>
                <a:spcPts val="0"/>
              </a:spcAft>
              <a:buSzPts val="1100"/>
              <a:buNone/>
            </a:pPr>
            <a:r>
              <a:rPr lang="en-GB" u="sng">
                <a:solidFill>
                  <a:schemeClr val="dk1"/>
                </a:solidFill>
                <a:latin typeface="Lato"/>
                <a:ea typeface="Lato"/>
                <a:cs typeface="Lato"/>
                <a:sym typeface="Lato"/>
              </a:rPr>
              <a:t>Reasons to buy</a:t>
            </a:r>
            <a:endParaRPr u="sng">
              <a:solidFill>
                <a:schemeClr val="dk1"/>
              </a:solidFill>
              <a:latin typeface="Lato"/>
              <a:ea typeface="Lato"/>
              <a:cs typeface="Lato"/>
              <a:sym typeface="Lato"/>
            </a:endParaRPr>
          </a:p>
          <a:p>
            <a:pPr indent="0" lvl="0" marL="0" rtl="0" algn="l">
              <a:lnSpc>
                <a:spcPct val="100000"/>
              </a:lnSpc>
              <a:spcBef>
                <a:spcPts val="0"/>
              </a:spcBef>
              <a:spcAft>
                <a:spcPts val="0"/>
              </a:spcAft>
              <a:buSzPts val="1100"/>
              <a:buNone/>
            </a:pPr>
            <a:r>
              <a:rPr lang="en-GB">
                <a:solidFill>
                  <a:schemeClr val="dk1"/>
                </a:solidFill>
                <a:latin typeface="Lato"/>
                <a:ea typeface="Lato"/>
                <a:cs typeface="Lato"/>
                <a:sym typeface="Lato"/>
              </a:rPr>
              <a:t>Buy a home as an investment in an area that’s expected to go up in value.</a:t>
            </a:r>
            <a:endParaRPr>
              <a:solidFill>
                <a:schemeClr val="dk1"/>
              </a:solidFill>
              <a:latin typeface="Lato"/>
              <a:ea typeface="Lato"/>
              <a:cs typeface="Lato"/>
              <a:sym typeface="Lato"/>
            </a:endParaRPr>
          </a:p>
          <a:p>
            <a:pPr indent="0" lvl="0" marL="0" rtl="0" algn="l">
              <a:lnSpc>
                <a:spcPct val="100000"/>
              </a:lnSpc>
              <a:spcBef>
                <a:spcPts val="0"/>
              </a:spcBef>
              <a:spcAft>
                <a:spcPts val="0"/>
              </a:spcAft>
              <a:buSzPts val="1100"/>
              <a:buNone/>
            </a:pPr>
            <a:r>
              <a:rPr lang="en-GB">
                <a:solidFill>
                  <a:schemeClr val="dk1"/>
                </a:solidFill>
                <a:latin typeface="Lato"/>
                <a:ea typeface="Lato"/>
                <a:cs typeface="Lato"/>
                <a:sym typeface="Lato"/>
              </a:rPr>
              <a:t>Monthly mortgage payments provide equity which can lead to financial stability, whereas monthly rental payments don’t lead to any ownership.</a:t>
            </a:r>
            <a:endParaRPr>
              <a:solidFill>
                <a:schemeClr val="dk1"/>
              </a:solidFill>
              <a:latin typeface="Lato"/>
              <a:ea typeface="Lato"/>
              <a:cs typeface="Lato"/>
              <a:sym typeface="Lato"/>
            </a:endParaRPr>
          </a:p>
          <a:p>
            <a:pPr indent="0" lvl="0" marL="0" rtl="0" algn="l">
              <a:lnSpc>
                <a:spcPct val="100000"/>
              </a:lnSpc>
              <a:spcBef>
                <a:spcPts val="0"/>
              </a:spcBef>
              <a:spcAft>
                <a:spcPts val="0"/>
              </a:spcAft>
              <a:buSzPts val="1100"/>
              <a:buNone/>
            </a:pPr>
            <a:r>
              <a:rPr lang="en-GB">
                <a:solidFill>
                  <a:schemeClr val="dk1"/>
                </a:solidFill>
                <a:latin typeface="Lato"/>
                <a:ea typeface="Lato"/>
                <a:cs typeface="Lato"/>
                <a:sym typeface="Lato"/>
              </a:rPr>
              <a:t>Ready to settle down and live in a home for a long period of time.</a:t>
            </a:r>
            <a:endParaRPr>
              <a:solidFill>
                <a:schemeClr val="dk1"/>
              </a:solidFill>
              <a:latin typeface="Lato"/>
              <a:ea typeface="Lato"/>
              <a:cs typeface="Lato"/>
              <a:sym typeface="Lato"/>
            </a:endParaRPr>
          </a:p>
          <a:p>
            <a:pPr indent="0" lvl="0" marL="0" rtl="0" algn="l">
              <a:lnSpc>
                <a:spcPct val="100000"/>
              </a:lnSpc>
              <a:spcBef>
                <a:spcPts val="0"/>
              </a:spcBef>
              <a:spcAft>
                <a:spcPts val="0"/>
              </a:spcAft>
              <a:buSzPts val="1100"/>
              <a:buNone/>
            </a:pPr>
            <a:r>
              <a:rPr lang="en-GB">
                <a:solidFill>
                  <a:schemeClr val="dk1"/>
                </a:solidFill>
                <a:latin typeface="Lato"/>
                <a:ea typeface="Lato"/>
                <a:cs typeface="Lato"/>
                <a:sym typeface="Lato"/>
              </a:rPr>
              <a:t>Someone is interested in design work and making a home their own.</a:t>
            </a:r>
            <a:endParaRPr>
              <a:solidFill>
                <a:schemeClr val="dk1"/>
              </a:solidFill>
              <a:latin typeface="Lato"/>
              <a:ea typeface="Lato"/>
              <a:cs typeface="Lato"/>
              <a:sym typeface="Lato"/>
            </a:endParaRPr>
          </a:p>
          <a:p>
            <a:pPr indent="0" lvl="0" marL="0" rtl="0" algn="l">
              <a:lnSpc>
                <a:spcPct val="100000"/>
              </a:lnSpc>
              <a:spcBef>
                <a:spcPts val="0"/>
              </a:spcBef>
              <a:spcAft>
                <a:spcPts val="0"/>
              </a:spcAft>
              <a:buSzPts val="1100"/>
              <a:buNone/>
            </a:pPr>
            <a:r>
              <a:rPr lang="en-GB">
                <a:solidFill>
                  <a:schemeClr val="dk1"/>
                </a:solidFill>
                <a:latin typeface="Lato"/>
                <a:ea typeface="Lato"/>
                <a:cs typeface="Lato"/>
                <a:sym typeface="Lato"/>
              </a:rPr>
              <a:t>Doesn’t want to deal with a landlord anymore.</a:t>
            </a:r>
            <a:br>
              <a:rPr lang="en-GB">
                <a:solidFill>
                  <a:schemeClr val="dk1"/>
                </a:solidFill>
                <a:latin typeface="Lato"/>
                <a:ea typeface="Lato"/>
                <a:cs typeface="Lato"/>
                <a:sym typeface="Lato"/>
              </a:rPr>
            </a:br>
            <a:r>
              <a:rPr lang="en-GB">
                <a:solidFill>
                  <a:schemeClr val="dk1"/>
                </a:solidFill>
                <a:latin typeface="Lato"/>
                <a:ea typeface="Lato"/>
                <a:cs typeface="Lato"/>
                <a:sym typeface="Lato"/>
              </a:rPr>
              <a:t>Wants the psychological benefit of feeling secure and proud, not having to pay rent forever, and can pay back the monthly mortgage repayments.</a:t>
            </a:r>
            <a:endParaRPr>
              <a:solidFill>
                <a:schemeClr val="dk1"/>
              </a:solidFill>
              <a:latin typeface="Lato"/>
              <a:ea typeface="Lato"/>
              <a:cs typeface="Lato"/>
              <a:sym typeface="Lato"/>
            </a:endParaRPr>
          </a:p>
          <a:p>
            <a:pPr indent="0" lvl="0" marL="0" rtl="0" algn="l">
              <a:lnSpc>
                <a:spcPct val="100000"/>
              </a:lnSpc>
              <a:spcBef>
                <a:spcPts val="0"/>
              </a:spcBef>
              <a:spcAft>
                <a:spcPts val="0"/>
              </a:spcAft>
              <a:buSzPts val="1100"/>
              <a:buNone/>
            </a:pPr>
            <a:r>
              <a:t/>
            </a:r>
            <a:endParaRPr>
              <a:solidFill>
                <a:schemeClr val="dk1"/>
              </a:solidFill>
              <a:latin typeface="Lato"/>
              <a:ea typeface="Lato"/>
              <a:cs typeface="Lato"/>
              <a:sym typeface="Lato"/>
            </a:endParaRPr>
          </a:p>
          <a:p>
            <a:pPr indent="0" lvl="0" marL="0" rtl="0" algn="l">
              <a:lnSpc>
                <a:spcPct val="100000"/>
              </a:lnSpc>
              <a:spcBef>
                <a:spcPts val="0"/>
              </a:spcBef>
              <a:spcAft>
                <a:spcPts val="0"/>
              </a:spcAft>
              <a:buSzPts val="1100"/>
              <a:buNone/>
            </a:pPr>
            <a:r>
              <a:t/>
            </a:r>
            <a:endParaRPr>
              <a:solidFill>
                <a:schemeClr val="dk1"/>
              </a:solidFill>
              <a:latin typeface="Lato"/>
              <a:ea typeface="Lato"/>
              <a:cs typeface="Lato"/>
              <a:sym typeface="Lato"/>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5" name="Shape 455"/>
        <p:cNvGrpSpPr/>
        <p:nvPr/>
      </p:nvGrpSpPr>
      <p:grpSpPr>
        <a:xfrm>
          <a:off x="0" y="0"/>
          <a:ext cx="0" cy="0"/>
          <a:chOff x="0" y="0"/>
          <a:chExt cx="0" cy="0"/>
        </a:xfrm>
      </p:grpSpPr>
      <p:sp>
        <p:nvSpPr>
          <p:cNvPr id="456" name="Google Shape;456;g277c15637fc_0_18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57" name="Google Shape;457;g277c15637fc_0_18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4" name="Shape 464"/>
        <p:cNvGrpSpPr/>
        <p:nvPr/>
      </p:nvGrpSpPr>
      <p:grpSpPr>
        <a:xfrm>
          <a:off x="0" y="0"/>
          <a:ext cx="0" cy="0"/>
          <a:chOff x="0" y="0"/>
          <a:chExt cx="0" cy="0"/>
        </a:xfrm>
      </p:grpSpPr>
      <p:sp>
        <p:nvSpPr>
          <p:cNvPr id="465" name="Google Shape;465;g14b5d431ea2_0_1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66" name="Google Shape;466;g14b5d431ea2_0_15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GB"/>
              <a:t>This can be done in exercise books or handed to teacher at the end of the lesson</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4" name="Shape 474"/>
        <p:cNvGrpSpPr/>
        <p:nvPr/>
      </p:nvGrpSpPr>
      <p:grpSpPr>
        <a:xfrm>
          <a:off x="0" y="0"/>
          <a:ext cx="0" cy="0"/>
          <a:chOff x="0" y="0"/>
          <a:chExt cx="0" cy="0"/>
        </a:xfrm>
      </p:grpSpPr>
      <p:sp>
        <p:nvSpPr>
          <p:cNvPr id="475" name="Google Shape;475;g138dbd52ed1_0_3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76" name="Google Shape;476;g138dbd52ed1_0_33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1" name="Shape 481"/>
        <p:cNvGrpSpPr/>
        <p:nvPr/>
      </p:nvGrpSpPr>
      <p:grpSpPr>
        <a:xfrm>
          <a:off x="0" y="0"/>
          <a:ext cx="0" cy="0"/>
          <a:chOff x="0" y="0"/>
          <a:chExt cx="0" cy="0"/>
        </a:xfrm>
      </p:grpSpPr>
      <p:sp>
        <p:nvSpPr>
          <p:cNvPr id="482" name="Google Shape;482;g277c15637fc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83" name="Google Shape;483;g277c15637fc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2100" lvl="0" marL="457200" rtl="0" algn="l">
              <a:spcBef>
                <a:spcPts val="0"/>
              </a:spcBef>
              <a:spcAft>
                <a:spcPts val="0"/>
              </a:spcAft>
              <a:buClr>
                <a:schemeClr val="dk1"/>
              </a:buClr>
              <a:buSzPts val="1000"/>
              <a:buFont typeface="Lato"/>
              <a:buChar char="●"/>
            </a:pPr>
            <a:r>
              <a:rPr lang="en-GB" sz="1000">
                <a:solidFill>
                  <a:schemeClr val="dk1"/>
                </a:solidFill>
                <a:latin typeface="Lato"/>
                <a:ea typeface="Lato"/>
                <a:cs typeface="Lato"/>
                <a:sym typeface="Lato"/>
              </a:rPr>
              <a:t>Read the </a:t>
            </a:r>
            <a:r>
              <a:rPr lang="en-GB" sz="1000" u="sng">
                <a:solidFill>
                  <a:schemeClr val="dk1"/>
                </a:solidFill>
                <a:latin typeface="Lato"/>
                <a:ea typeface="Lato"/>
                <a:cs typeface="Lato"/>
                <a:sym typeface="Lato"/>
                <a:hlinkClick r:id="rId2">
                  <a:extLst>
                    <a:ext uri="{A12FA001-AC4F-418D-AE19-62706E023703}">
                      <ahyp:hlinkClr val="tx"/>
                    </a:ext>
                  </a:extLst>
                </a:hlinkClick>
              </a:rPr>
              <a:t>moneysavingexpert debt problems guide</a:t>
            </a:r>
            <a:endParaRPr sz="1000">
              <a:solidFill>
                <a:schemeClr val="dk1"/>
              </a:solidFill>
              <a:latin typeface="Lato"/>
              <a:ea typeface="Lato"/>
              <a:cs typeface="Lato"/>
              <a:sym typeface="Lato"/>
            </a:endParaRPr>
          </a:p>
          <a:p>
            <a:pPr indent="-292100" lvl="0" marL="457200" rtl="0" algn="l">
              <a:spcBef>
                <a:spcPts val="0"/>
              </a:spcBef>
              <a:spcAft>
                <a:spcPts val="0"/>
              </a:spcAft>
              <a:buClr>
                <a:schemeClr val="dk1"/>
              </a:buClr>
              <a:buSzPts val="1000"/>
              <a:buFont typeface="Lato"/>
              <a:buChar char="●"/>
            </a:pPr>
            <a:r>
              <a:rPr lang="en-GB" sz="1000" u="sng">
                <a:solidFill>
                  <a:schemeClr val="dk1"/>
                </a:solidFill>
                <a:latin typeface="Lato"/>
                <a:ea typeface="Lato"/>
                <a:cs typeface="Lato"/>
                <a:sym typeface="Lato"/>
                <a:hlinkClick r:id="rId3">
                  <a:extLst>
                    <a:ext uri="{A12FA001-AC4F-418D-AE19-62706E023703}">
                      <ahyp:hlinkClr val="tx"/>
                    </a:ext>
                  </a:extLst>
                </a:hlinkClick>
              </a:rPr>
              <a:t>https://www.stepchange.org/</a:t>
            </a:r>
            <a:r>
              <a:rPr lang="en-GB" sz="1000">
                <a:solidFill>
                  <a:schemeClr val="dk1"/>
                </a:solidFill>
                <a:latin typeface="Lato"/>
                <a:ea typeface="Lato"/>
                <a:cs typeface="Lato"/>
                <a:sym typeface="Lato"/>
              </a:rPr>
              <a:t> </a:t>
            </a:r>
            <a:endParaRPr sz="1000">
              <a:solidFill>
                <a:schemeClr val="dk1"/>
              </a:solidFill>
              <a:latin typeface="Lato"/>
              <a:ea typeface="Lato"/>
              <a:cs typeface="Lato"/>
              <a:sym typeface="Lato"/>
            </a:endParaRPr>
          </a:p>
          <a:p>
            <a:pPr indent="-292100" lvl="0" marL="457200" rtl="0" algn="l">
              <a:spcBef>
                <a:spcPts val="0"/>
              </a:spcBef>
              <a:spcAft>
                <a:spcPts val="0"/>
              </a:spcAft>
              <a:buClr>
                <a:schemeClr val="dk1"/>
              </a:buClr>
              <a:buSzPts val="1000"/>
              <a:buFont typeface="Lato"/>
              <a:buChar char="●"/>
            </a:pPr>
            <a:r>
              <a:rPr lang="en-GB" sz="1000" u="sng">
                <a:solidFill>
                  <a:schemeClr val="dk1"/>
                </a:solidFill>
                <a:latin typeface="Lato"/>
                <a:ea typeface="Lato"/>
                <a:cs typeface="Lato"/>
                <a:sym typeface="Lato"/>
                <a:hlinkClick r:id="rId4">
                  <a:extLst>
                    <a:ext uri="{A12FA001-AC4F-418D-AE19-62706E023703}">
                      <ahyp:hlinkClr val="tx"/>
                    </a:ext>
                  </a:extLst>
                </a:hlinkClick>
              </a:rPr>
              <a:t>https://www.moneyhelper.org.uk/en/everyday-money/types-of-credit/overdrafts-explained</a:t>
            </a:r>
            <a:r>
              <a:rPr lang="en-GB" sz="1000">
                <a:solidFill>
                  <a:schemeClr val="dk1"/>
                </a:solidFill>
                <a:latin typeface="Lato"/>
                <a:ea typeface="Lato"/>
                <a:cs typeface="Lato"/>
                <a:sym typeface="Lato"/>
              </a:rPr>
              <a:t> </a:t>
            </a:r>
            <a:endParaRPr>
              <a:latin typeface="Lato"/>
              <a:ea typeface="Lato"/>
              <a:cs typeface="Lato"/>
              <a:sym typeface="Lato"/>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g132c63cc0bd_0_2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8" name="Google Shape;158;g132c63cc0bd_0_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sz="1200">
              <a:latin typeface="Lato"/>
              <a:ea typeface="Lato"/>
              <a:cs typeface="Lato"/>
              <a:sym typeface="Lato"/>
            </a:endParaRPr>
          </a:p>
          <a:p>
            <a:pPr indent="0" lvl="0" marL="0" rtl="0" algn="l">
              <a:lnSpc>
                <a:spcPct val="100000"/>
              </a:lnSpc>
              <a:spcBef>
                <a:spcPts val="0"/>
              </a:spcBef>
              <a:spcAft>
                <a:spcPts val="0"/>
              </a:spcAft>
              <a:buSzPts val="1100"/>
              <a:buNone/>
            </a:pPr>
            <a:r>
              <a:t/>
            </a:r>
            <a:endParaRPr sz="1200">
              <a:latin typeface="Lato"/>
              <a:ea typeface="Lato"/>
              <a:cs typeface="Lato"/>
              <a:sym typeface="Lato"/>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g1cd2f19d55b_0_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6" name="Google Shape;166;g1cd2f19d55b_0_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g208eae8ff29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5" name="Google Shape;175;g208eae8ff29_0_2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1" lang="en-GB">
                <a:solidFill>
                  <a:schemeClr val="dk1"/>
                </a:solidFill>
                <a:latin typeface="Lato"/>
                <a:ea typeface="Lato"/>
                <a:cs typeface="Lato"/>
                <a:sym typeface="Lato"/>
              </a:rPr>
              <a:t>Teacher </a:t>
            </a:r>
            <a:r>
              <a:rPr b="1" lang="en-GB">
                <a:latin typeface="Lato"/>
                <a:ea typeface="Lato"/>
                <a:cs typeface="Lato"/>
                <a:sym typeface="Lato"/>
              </a:rPr>
              <a:t>d</a:t>
            </a:r>
            <a:r>
              <a:rPr b="1" lang="en-GB">
                <a:latin typeface="Lato"/>
                <a:ea typeface="Lato"/>
                <a:cs typeface="Lato"/>
                <a:sym typeface="Lato"/>
              </a:rPr>
              <a:t>elivery </a:t>
            </a:r>
            <a:endParaRPr b="1">
              <a:latin typeface="Lato"/>
              <a:ea typeface="Lato"/>
              <a:cs typeface="Lato"/>
              <a:sym typeface="Lato"/>
            </a:endParaRPr>
          </a:p>
          <a:p>
            <a:pPr indent="0" lvl="0" marL="0" rtl="0" algn="l">
              <a:lnSpc>
                <a:spcPct val="100000"/>
              </a:lnSpc>
              <a:spcBef>
                <a:spcPts val="0"/>
              </a:spcBef>
              <a:spcAft>
                <a:spcPts val="0"/>
              </a:spcAft>
              <a:buSzPts val="1100"/>
              <a:buNone/>
            </a:pPr>
            <a:r>
              <a:rPr lang="en-GB">
                <a:latin typeface="Lato"/>
                <a:ea typeface="Lato"/>
                <a:cs typeface="Lato"/>
                <a:sym typeface="Lato"/>
              </a:rPr>
              <a:t>Allow 2 minutes for students to think about and discuss the costs with the person sitting next to them. Gather feedback from a few students, using the prompt questions to probe deeper into the issues. Use mini whiteboards where possible.</a:t>
            </a:r>
            <a:endParaRPr>
              <a:latin typeface="Lato"/>
              <a:ea typeface="Lato"/>
              <a:cs typeface="Lato"/>
              <a:sym typeface="Lato"/>
            </a:endParaRPr>
          </a:p>
          <a:p>
            <a:pPr indent="0" lvl="0" marL="0" rtl="0" algn="l">
              <a:lnSpc>
                <a:spcPct val="100000"/>
              </a:lnSpc>
              <a:spcBef>
                <a:spcPts val="0"/>
              </a:spcBef>
              <a:spcAft>
                <a:spcPts val="0"/>
              </a:spcAft>
              <a:buSzPts val="1100"/>
              <a:buNone/>
            </a:pPr>
            <a:r>
              <a:t/>
            </a:r>
            <a:endParaRPr>
              <a:latin typeface="Lato"/>
              <a:ea typeface="Lato"/>
              <a:cs typeface="Lato"/>
              <a:sym typeface="Lato"/>
            </a:endParaRPr>
          </a:p>
          <a:p>
            <a:pPr indent="0" lvl="0" marL="0" rtl="0" algn="l">
              <a:lnSpc>
                <a:spcPct val="100000"/>
              </a:lnSpc>
              <a:spcBef>
                <a:spcPts val="0"/>
              </a:spcBef>
              <a:spcAft>
                <a:spcPts val="0"/>
              </a:spcAft>
              <a:buSzPts val="1100"/>
              <a:buNone/>
            </a:pPr>
            <a:r>
              <a:rPr b="1" lang="en-GB">
                <a:latin typeface="Lato"/>
                <a:ea typeface="Lato"/>
                <a:cs typeface="Lato"/>
                <a:sym typeface="Lato"/>
              </a:rPr>
              <a:t>Teacher explanations</a:t>
            </a:r>
            <a:endParaRPr b="1">
              <a:latin typeface="Lato"/>
              <a:ea typeface="Lato"/>
              <a:cs typeface="Lato"/>
              <a:sym typeface="Lato"/>
            </a:endParaRPr>
          </a:p>
          <a:p>
            <a:pPr indent="0" lvl="0" marL="0" rtl="0" algn="l">
              <a:lnSpc>
                <a:spcPct val="100000"/>
              </a:lnSpc>
              <a:spcBef>
                <a:spcPts val="0"/>
              </a:spcBef>
              <a:spcAft>
                <a:spcPts val="0"/>
              </a:spcAft>
              <a:buSzPts val="1100"/>
              <a:buNone/>
            </a:pPr>
            <a:r>
              <a:rPr lang="en-GB">
                <a:latin typeface="Lato"/>
                <a:ea typeface="Lato"/>
                <a:cs typeface="Lato"/>
                <a:sym typeface="Lato"/>
              </a:rPr>
              <a:t>Expected student feedback: Students should recognise that both renting and buying in London is more expensive than the rest of the country. Use the prompt questions to elicit further understanding of the regional and national housing market</a:t>
            </a:r>
            <a:endParaRPr>
              <a:latin typeface="Lato"/>
              <a:ea typeface="Lato"/>
              <a:cs typeface="Lato"/>
              <a:sym typeface="Lato"/>
            </a:endParaRPr>
          </a:p>
          <a:p>
            <a:pPr indent="0" lvl="0" marL="0" rtl="0" algn="l">
              <a:lnSpc>
                <a:spcPct val="100000"/>
              </a:lnSpc>
              <a:spcBef>
                <a:spcPts val="0"/>
              </a:spcBef>
              <a:spcAft>
                <a:spcPts val="0"/>
              </a:spcAft>
              <a:buSzPts val="1100"/>
              <a:buNone/>
            </a:pPr>
            <a:r>
              <a:t/>
            </a:r>
            <a:endParaRPr>
              <a:latin typeface="Lato"/>
              <a:ea typeface="Lato"/>
              <a:cs typeface="Lato"/>
              <a:sym typeface="Lato"/>
            </a:endParaRPr>
          </a:p>
          <a:p>
            <a:pPr indent="0" lvl="0" marL="0" rtl="0" algn="l">
              <a:lnSpc>
                <a:spcPct val="100000"/>
              </a:lnSpc>
              <a:spcBef>
                <a:spcPts val="0"/>
              </a:spcBef>
              <a:spcAft>
                <a:spcPts val="0"/>
              </a:spcAft>
              <a:buSzPts val="1100"/>
              <a:buNone/>
            </a:pPr>
            <a:r>
              <a:rPr b="1" lang="en-GB">
                <a:latin typeface="Lato"/>
                <a:ea typeface="Lato"/>
                <a:cs typeface="Lato"/>
                <a:sym typeface="Lato"/>
              </a:rPr>
              <a:t>Prompt questions</a:t>
            </a:r>
            <a:endParaRPr b="1">
              <a:latin typeface="Lato"/>
              <a:ea typeface="Lato"/>
              <a:cs typeface="Lato"/>
              <a:sym typeface="Lato"/>
            </a:endParaRPr>
          </a:p>
          <a:p>
            <a:pPr indent="-298450" lvl="0" marL="457200" rtl="0" algn="l">
              <a:lnSpc>
                <a:spcPct val="100000"/>
              </a:lnSpc>
              <a:spcBef>
                <a:spcPts val="0"/>
              </a:spcBef>
              <a:spcAft>
                <a:spcPts val="0"/>
              </a:spcAft>
              <a:buSzPts val="1100"/>
              <a:buFont typeface="Lato"/>
              <a:buChar char="●"/>
            </a:pPr>
            <a:r>
              <a:rPr lang="en-GB">
                <a:latin typeface="Lato"/>
                <a:ea typeface="Lato"/>
                <a:cs typeface="Lato"/>
                <a:sym typeface="Lato"/>
              </a:rPr>
              <a:t>What is it about London that results in housing being more expensive?</a:t>
            </a:r>
            <a:endParaRPr>
              <a:latin typeface="Lato"/>
              <a:ea typeface="Lato"/>
              <a:cs typeface="Lato"/>
              <a:sym typeface="Lato"/>
            </a:endParaRPr>
          </a:p>
          <a:p>
            <a:pPr indent="-298450" lvl="0" marL="457200" rtl="0" algn="l">
              <a:lnSpc>
                <a:spcPct val="100000"/>
              </a:lnSpc>
              <a:spcBef>
                <a:spcPts val="0"/>
              </a:spcBef>
              <a:spcAft>
                <a:spcPts val="0"/>
              </a:spcAft>
              <a:buSzPts val="1100"/>
              <a:buFont typeface="Lato"/>
              <a:buChar char="●"/>
            </a:pPr>
            <a:r>
              <a:rPr lang="en-GB">
                <a:latin typeface="Lato"/>
                <a:ea typeface="Lato"/>
                <a:cs typeface="Lato"/>
                <a:sym typeface="Lato"/>
              </a:rPr>
              <a:t>How representative do you think these averages are? (guide students to understand that these averages are just the median (middle value if each house was listed in order) so huge disparity exists within London and England.</a:t>
            </a:r>
            <a:endParaRPr>
              <a:latin typeface="Lato"/>
              <a:ea typeface="Lato"/>
              <a:cs typeface="Lato"/>
              <a:sym typeface="Lato"/>
            </a:endParaRPr>
          </a:p>
          <a:p>
            <a:pPr indent="-298450" lvl="0" marL="457200" rtl="0" algn="l">
              <a:lnSpc>
                <a:spcPct val="100000"/>
              </a:lnSpc>
              <a:spcBef>
                <a:spcPts val="0"/>
              </a:spcBef>
              <a:spcAft>
                <a:spcPts val="0"/>
              </a:spcAft>
              <a:buSzPts val="1100"/>
              <a:buFont typeface="Lato"/>
              <a:buChar char="●"/>
            </a:pPr>
            <a:r>
              <a:rPr lang="en-GB">
                <a:latin typeface="Lato"/>
                <a:ea typeface="Lato"/>
                <a:cs typeface="Lato"/>
                <a:sym typeface="Lato"/>
              </a:rPr>
              <a:t>How likely is for the average person to be able to pay these figures for housing? (Question focuses on house prices and is used to introduce the concept of mortgages. If student a student identifies the use of mortgages, encourage them to explain the concept</a:t>
            </a:r>
            <a:endParaRPr>
              <a:latin typeface="Lato"/>
              <a:ea typeface="Lato"/>
              <a:cs typeface="Lato"/>
              <a:sym typeface="Lato"/>
            </a:endParaRPr>
          </a:p>
          <a:p>
            <a:pPr indent="0" lvl="0" marL="0" rtl="0" algn="l">
              <a:lnSpc>
                <a:spcPct val="100000"/>
              </a:lnSpc>
              <a:spcBef>
                <a:spcPts val="0"/>
              </a:spcBef>
              <a:spcAft>
                <a:spcPts val="0"/>
              </a:spcAft>
              <a:buSzPts val="1100"/>
              <a:buNone/>
            </a:pPr>
            <a:r>
              <a:t/>
            </a:r>
            <a:endParaRPr b="1">
              <a:latin typeface="Lato"/>
              <a:ea typeface="Lato"/>
              <a:cs typeface="Lato"/>
              <a:sym typeface="Lato"/>
            </a:endParaRPr>
          </a:p>
          <a:p>
            <a:pPr indent="0" lvl="0" marL="0" rtl="0" algn="l">
              <a:lnSpc>
                <a:spcPct val="100000"/>
              </a:lnSpc>
              <a:spcBef>
                <a:spcPts val="0"/>
              </a:spcBef>
              <a:spcAft>
                <a:spcPts val="0"/>
              </a:spcAft>
              <a:buSzPts val="1100"/>
              <a:buNone/>
            </a:pPr>
            <a:r>
              <a:rPr b="1" lang="en-GB">
                <a:latin typeface="Lato"/>
                <a:ea typeface="Lato"/>
                <a:cs typeface="Lato"/>
                <a:sym typeface="Lato"/>
              </a:rPr>
              <a:t>Additional context</a:t>
            </a:r>
            <a:endParaRPr b="1">
              <a:latin typeface="Lato"/>
              <a:ea typeface="Lato"/>
              <a:cs typeface="Lato"/>
              <a:sym typeface="Lato"/>
            </a:endParaRPr>
          </a:p>
          <a:p>
            <a:pPr indent="0" lvl="0" marL="0" rtl="0" algn="l">
              <a:lnSpc>
                <a:spcPct val="100000"/>
              </a:lnSpc>
              <a:spcBef>
                <a:spcPts val="0"/>
              </a:spcBef>
              <a:spcAft>
                <a:spcPts val="0"/>
              </a:spcAft>
              <a:buSzPts val="1100"/>
              <a:buNone/>
            </a:pPr>
            <a:r>
              <a:rPr lang="en-GB">
                <a:latin typeface="Lato"/>
                <a:ea typeface="Lato"/>
                <a:cs typeface="Lato"/>
                <a:sym typeface="Lato"/>
              </a:rPr>
              <a:t>The data included in the slide was taken from the Office for National Statistics and Land Registry (</a:t>
            </a:r>
            <a:r>
              <a:rPr lang="en-GB" u="sng">
                <a:solidFill>
                  <a:schemeClr val="hlink"/>
                </a:solidFill>
                <a:latin typeface="Lato"/>
                <a:ea typeface="Lato"/>
                <a:cs typeface="Lato"/>
                <a:sym typeface="Lato"/>
                <a:hlinkClick r:id="rId2"/>
              </a:rPr>
              <a:t>here</a:t>
            </a:r>
            <a:r>
              <a:rPr lang="en-GB">
                <a:latin typeface="Lato"/>
                <a:ea typeface="Lato"/>
                <a:cs typeface="Lato"/>
                <a:sym typeface="Lato"/>
              </a:rPr>
              <a:t> and </a:t>
            </a:r>
            <a:r>
              <a:rPr lang="en-GB" u="sng">
                <a:solidFill>
                  <a:schemeClr val="hlink"/>
                </a:solidFill>
                <a:latin typeface="Lato"/>
                <a:ea typeface="Lato"/>
                <a:cs typeface="Lato"/>
                <a:sym typeface="Lato"/>
                <a:hlinkClick r:id="rId3"/>
              </a:rPr>
              <a:t>here</a:t>
            </a:r>
            <a:r>
              <a:rPr lang="en-GB">
                <a:latin typeface="Lato"/>
                <a:ea typeface="Lato"/>
                <a:cs typeface="Lato"/>
                <a:sym typeface="Lato"/>
              </a:rPr>
              <a:t>) and are true as of September and December 2022 respectively. It is likely that other sources (e.g. nationwide) will give slightly different figures.</a:t>
            </a:r>
            <a:endParaRPr>
              <a:latin typeface="Lato"/>
              <a:ea typeface="Lato"/>
              <a:cs typeface="Lato"/>
              <a:sym typeface="Lato"/>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g208eae8ff29_0_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3" name="Google Shape;193;g208eae8ff29_0_4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1" lang="en-GB">
                <a:solidFill>
                  <a:schemeClr val="dk1"/>
                </a:solidFill>
                <a:latin typeface="Lato"/>
                <a:ea typeface="Lato"/>
                <a:cs typeface="Lato"/>
                <a:sym typeface="Lato"/>
              </a:rPr>
              <a:t>Delivery instruction</a:t>
            </a:r>
            <a:endParaRPr b="1">
              <a:solidFill>
                <a:schemeClr val="dk1"/>
              </a:solidFill>
              <a:latin typeface="Lato"/>
              <a:ea typeface="Lato"/>
              <a:cs typeface="Lato"/>
              <a:sym typeface="Lato"/>
            </a:endParaRPr>
          </a:p>
          <a:p>
            <a:pPr indent="0" lvl="0" marL="0" rtl="0" algn="l">
              <a:lnSpc>
                <a:spcPct val="100000"/>
              </a:lnSpc>
              <a:spcBef>
                <a:spcPts val="0"/>
              </a:spcBef>
              <a:spcAft>
                <a:spcPts val="0"/>
              </a:spcAft>
              <a:buSzPts val="1100"/>
              <a:buNone/>
            </a:pPr>
            <a:r>
              <a:rPr lang="en-GB">
                <a:solidFill>
                  <a:schemeClr val="dk1"/>
                </a:solidFill>
                <a:latin typeface="Lato"/>
                <a:ea typeface="Lato"/>
                <a:cs typeface="Lato"/>
                <a:sym typeface="Lato"/>
              </a:rPr>
              <a:t>The class can be split into 2 groups, with half the class looking at renting, and the other half identifying pros and cons of buying.</a:t>
            </a:r>
            <a:endParaRPr>
              <a:solidFill>
                <a:schemeClr val="dk1"/>
              </a:solidFill>
              <a:latin typeface="Lato"/>
              <a:ea typeface="Lato"/>
              <a:cs typeface="Lato"/>
              <a:sym typeface="Lato"/>
            </a:endParaRPr>
          </a:p>
          <a:p>
            <a:pPr indent="0" lvl="0" marL="0" rtl="0" algn="l">
              <a:lnSpc>
                <a:spcPct val="100000"/>
              </a:lnSpc>
              <a:spcBef>
                <a:spcPts val="0"/>
              </a:spcBef>
              <a:spcAft>
                <a:spcPts val="0"/>
              </a:spcAft>
              <a:buSzPts val="1100"/>
              <a:buNone/>
            </a:pPr>
            <a:r>
              <a:t/>
            </a:r>
            <a:endParaRPr b="1">
              <a:solidFill>
                <a:schemeClr val="dk1"/>
              </a:solidFill>
              <a:latin typeface="Lato"/>
              <a:ea typeface="Lato"/>
              <a:cs typeface="Lato"/>
              <a:sym typeface="Lato"/>
            </a:endParaRPr>
          </a:p>
          <a:p>
            <a:pPr indent="0" lvl="0" marL="0" rtl="0" algn="l">
              <a:lnSpc>
                <a:spcPct val="100000"/>
              </a:lnSpc>
              <a:spcBef>
                <a:spcPts val="0"/>
              </a:spcBef>
              <a:spcAft>
                <a:spcPts val="0"/>
              </a:spcAft>
              <a:buSzPts val="1100"/>
              <a:buNone/>
            </a:pPr>
            <a:r>
              <a:t/>
            </a:r>
            <a:endParaRPr b="1">
              <a:latin typeface="Lato"/>
              <a:ea typeface="Lato"/>
              <a:cs typeface="Lato"/>
              <a:sym typeface="Lato"/>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g208eae8ff29_0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4" name="Google Shape;204;g208eae8ff29_0_5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1" lang="en-GB">
                <a:solidFill>
                  <a:schemeClr val="dk1"/>
                </a:solidFill>
              </a:rPr>
              <a:t>Teacher explanation</a:t>
            </a:r>
            <a:endParaRPr b="1">
              <a:solidFill>
                <a:schemeClr val="dk1"/>
              </a:solidFill>
            </a:endParaRPr>
          </a:p>
          <a:p>
            <a:pPr indent="0" lvl="0" marL="0" rtl="0" algn="l">
              <a:lnSpc>
                <a:spcPct val="100000"/>
              </a:lnSpc>
              <a:spcBef>
                <a:spcPts val="0"/>
              </a:spcBef>
              <a:spcAft>
                <a:spcPts val="0"/>
              </a:spcAft>
              <a:buSzPts val="1100"/>
              <a:buNone/>
            </a:pPr>
            <a:r>
              <a:t/>
            </a:r>
            <a:endParaRPr b="1">
              <a:solidFill>
                <a:schemeClr val="dk1"/>
              </a:solidFill>
            </a:endParaRPr>
          </a:p>
          <a:p>
            <a:pPr indent="0" lvl="0" marL="0" rtl="0" algn="l">
              <a:lnSpc>
                <a:spcPct val="100000"/>
              </a:lnSpc>
              <a:spcBef>
                <a:spcPts val="0"/>
              </a:spcBef>
              <a:spcAft>
                <a:spcPts val="0"/>
              </a:spcAft>
              <a:buSzPts val="1100"/>
              <a:buNone/>
            </a:pPr>
            <a:r>
              <a:rPr b="1" lang="en-GB">
                <a:solidFill>
                  <a:schemeClr val="dk1"/>
                </a:solidFill>
              </a:rPr>
              <a:t>– </a:t>
            </a:r>
            <a:endParaRPr b="1"/>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g208eae8ff29_0_2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3" name="Google Shape;213;g208eae8ff29_0_28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1" lang="en-GB">
                <a:solidFill>
                  <a:schemeClr val="dk1"/>
                </a:solidFill>
              </a:rPr>
              <a:t>Teacher explanation</a:t>
            </a:r>
            <a:endParaRPr b="1">
              <a:solidFill>
                <a:schemeClr val="dk1"/>
              </a:solidFill>
            </a:endParaRPr>
          </a:p>
          <a:p>
            <a:pPr indent="0" lvl="0" marL="0" rtl="0" algn="l">
              <a:lnSpc>
                <a:spcPct val="100000"/>
              </a:lnSpc>
              <a:spcBef>
                <a:spcPts val="0"/>
              </a:spcBef>
              <a:spcAft>
                <a:spcPts val="0"/>
              </a:spcAft>
              <a:buSzPts val="1100"/>
              <a:buNone/>
            </a:pPr>
            <a:r>
              <a:t/>
            </a:r>
            <a:endParaRPr b="1">
              <a:solidFill>
                <a:schemeClr val="dk1"/>
              </a:solidFill>
            </a:endParaRPr>
          </a:p>
          <a:p>
            <a:pPr indent="0" lvl="0" marL="0" rtl="0" algn="l">
              <a:lnSpc>
                <a:spcPct val="100000"/>
              </a:lnSpc>
              <a:spcBef>
                <a:spcPts val="0"/>
              </a:spcBef>
              <a:spcAft>
                <a:spcPts val="0"/>
              </a:spcAft>
              <a:buSzPts val="1100"/>
              <a:buNone/>
            </a:pPr>
            <a:r>
              <a:rPr b="1" lang="en-GB">
                <a:solidFill>
                  <a:schemeClr val="dk1"/>
                </a:solidFill>
              </a:rPr>
              <a:t>– </a:t>
            </a:r>
            <a:endParaRPr b="1"/>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8.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 Id="rId3" Type="http://schemas.openxmlformats.org/officeDocument/2006/relationships/image" Target="../media/image8.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0.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0.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0.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0.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0.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png"/><Relationship Id="rId3" Type="http://schemas.openxmlformats.org/officeDocument/2006/relationships/image" Target="../media/image8.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5.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5.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6.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type="title">
  <p:cSld name="TITLE">
    <p:bg>
      <p:bgPr>
        <a:solidFill>
          <a:srgbClr val="262A33"/>
        </a:solidFill>
      </p:bgPr>
    </p:bg>
    <p:spTree>
      <p:nvGrpSpPr>
        <p:cNvPr id="7" name="Shape 7"/>
        <p:cNvGrpSpPr/>
        <p:nvPr/>
      </p:nvGrpSpPr>
      <p:grpSpPr>
        <a:xfrm>
          <a:off x="0" y="0"/>
          <a:ext cx="0" cy="0"/>
          <a:chOff x="0" y="0"/>
          <a:chExt cx="0" cy="0"/>
        </a:xfrm>
      </p:grpSpPr>
      <p:pic>
        <p:nvPicPr>
          <p:cNvPr id="8" name="Google Shape;8;p26"/>
          <p:cNvPicPr preferRelativeResize="0"/>
          <p:nvPr/>
        </p:nvPicPr>
        <p:blipFill rotWithShape="1">
          <a:blip r:embed="rId2">
            <a:alphaModFix/>
          </a:blip>
          <a:srcRect b="-5224" l="-1905" r="-1091" t="-5235"/>
          <a:stretch/>
        </p:blipFill>
        <p:spPr>
          <a:xfrm>
            <a:off x="426625" y="222564"/>
            <a:ext cx="2516427" cy="696225"/>
          </a:xfrm>
          <a:prstGeom prst="rect">
            <a:avLst/>
          </a:prstGeom>
          <a:noFill/>
          <a:ln>
            <a:noFill/>
          </a:ln>
        </p:spPr>
      </p:pic>
      <p:pic>
        <p:nvPicPr>
          <p:cNvPr id="9" name="Google Shape;9;p26"/>
          <p:cNvPicPr preferRelativeResize="0"/>
          <p:nvPr/>
        </p:nvPicPr>
        <p:blipFill rotWithShape="1">
          <a:blip r:embed="rId3">
            <a:alphaModFix/>
          </a:blip>
          <a:srcRect b="-2277" l="-4222" r="-3757" t="-2440"/>
          <a:stretch/>
        </p:blipFill>
        <p:spPr>
          <a:xfrm rot="-5400000">
            <a:off x="7181808" y="3222276"/>
            <a:ext cx="2039601" cy="1978026"/>
          </a:xfrm>
          <a:prstGeom prst="rect">
            <a:avLst/>
          </a:prstGeom>
          <a:noFill/>
          <a:ln>
            <a:noFill/>
          </a:ln>
        </p:spPr>
      </p:pic>
    </p:spTree>
  </p:cSld>
  <p:clrMapOvr>
    <a:masterClrMapping/>
  </p:clrMapOvr>
  <p:extLst>
    <p:ext uri="{DCECCB84-F9BA-43D5-87BE-67443E8EF086}">
      <p15:sldGuideLst>
        <p15:guide id="1" pos="302">
          <p15:clr>
            <a:srgbClr val="FA7B17"/>
          </p15:clr>
        </p15:guide>
      </p15:sldGuideLst>
    </p:ext>
  </p:extLst>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slide 1">
  <p:cSld name="TITLE_AND_TWO_COLUMNS_1">
    <p:spTree>
      <p:nvGrpSpPr>
        <p:cNvPr id="46" name="Shape 46"/>
        <p:cNvGrpSpPr/>
        <p:nvPr/>
      </p:nvGrpSpPr>
      <p:grpSpPr>
        <a:xfrm>
          <a:off x="0" y="0"/>
          <a:ext cx="0" cy="0"/>
          <a:chOff x="0" y="0"/>
          <a:chExt cx="0" cy="0"/>
        </a:xfrm>
      </p:grpSpPr>
      <p:sp>
        <p:nvSpPr>
          <p:cNvPr id="47" name="Google Shape;47;g157707a00a2_0_189"/>
          <p:cNvSpPr/>
          <p:nvPr/>
        </p:nvSpPr>
        <p:spPr>
          <a:xfrm>
            <a:off x="0" y="0"/>
            <a:ext cx="9144000" cy="10155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48" name="Google Shape;48;g157707a00a2_0_189"/>
          <p:cNvPicPr preferRelativeResize="0"/>
          <p:nvPr/>
        </p:nvPicPr>
        <p:blipFill rotWithShape="1">
          <a:blip r:embed="rId2">
            <a:alphaModFix/>
          </a:blip>
          <a:srcRect b="-9683" l="-7535" r="-5779" t="-8128"/>
          <a:stretch/>
        </p:blipFill>
        <p:spPr>
          <a:xfrm>
            <a:off x="8055750" y="4325600"/>
            <a:ext cx="835000" cy="643375"/>
          </a:xfrm>
          <a:prstGeom prst="rect">
            <a:avLst/>
          </a:prstGeom>
          <a:noFill/>
          <a:ln>
            <a:noFill/>
          </a:ln>
        </p:spPr>
      </p:pic>
      <p:sp>
        <p:nvSpPr>
          <p:cNvPr id="49" name="Google Shape;49;g157707a00a2_0_189"/>
          <p:cNvSpPr/>
          <p:nvPr/>
        </p:nvSpPr>
        <p:spPr>
          <a:xfrm>
            <a:off x="8371895" y="380155"/>
            <a:ext cx="772200" cy="271200"/>
          </a:xfrm>
          <a:prstGeom prst="rect">
            <a:avLst/>
          </a:prstGeom>
          <a:solidFill>
            <a:srgbClr val="FF802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8022"/>
              </a:solidFill>
              <a:latin typeface="Arial"/>
              <a:ea typeface="Arial"/>
              <a:cs typeface="Arial"/>
              <a:sym typeface="Arial"/>
            </a:endParaRPr>
          </a:p>
        </p:txBody>
      </p:sp>
      <p:sp>
        <p:nvSpPr>
          <p:cNvPr id="50" name="Google Shape;50;g157707a00a2_0_189"/>
          <p:cNvSpPr txBox="1"/>
          <p:nvPr>
            <p:ph idx="12" type="sldNum"/>
          </p:nvPr>
        </p:nvSpPr>
        <p:spPr>
          <a:xfrm>
            <a:off x="8595309" y="303951"/>
            <a:ext cx="548700" cy="393600"/>
          </a:xfrm>
          <a:prstGeom prst="rect">
            <a:avLst/>
          </a:prstGeom>
          <a:noFill/>
          <a:ln>
            <a:noFill/>
          </a:ln>
        </p:spPr>
        <p:txBody>
          <a:bodyPr anchorCtr="0" anchor="t"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latin typeface="Lato"/>
              <a:ea typeface="Lato"/>
              <a:cs typeface="Lato"/>
              <a:sym typeface="Lato"/>
            </a:endParaRPr>
          </a:p>
          <a:p>
            <a:pPr indent="0" lvl="0" marL="0" rtl="0" algn="r">
              <a:spcBef>
                <a:spcPts val="0"/>
              </a:spcBef>
              <a:spcAft>
                <a:spcPts val="0"/>
              </a:spcAft>
              <a:buNone/>
            </a:pPr>
            <a:r>
              <a:t/>
            </a:r>
            <a:endParaRPr>
              <a:latin typeface="Lato"/>
              <a:ea typeface="Lato"/>
              <a:cs typeface="Lato"/>
              <a:sym typeface="Lato"/>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type="title">
  <p:cSld name="TITLE">
    <p:bg>
      <p:bgPr>
        <a:solidFill>
          <a:srgbClr val="262A33"/>
        </a:solidFill>
      </p:bgPr>
    </p:bg>
    <p:spTree>
      <p:nvGrpSpPr>
        <p:cNvPr id="51" name="Shape 51"/>
        <p:cNvGrpSpPr/>
        <p:nvPr/>
      </p:nvGrpSpPr>
      <p:grpSpPr>
        <a:xfrm>
          <a:off x="0" y="0"/>
          <a:ext cx="0" cy="0"/>
          <a:chOff x="0" y="0"/>
          <a:chExt cx="0" cy="0"/>
        </a:xfrm>
      </p:grpSpPr>
      <p:sp>
        <p:nvSpPr>
          <p:cNvPr id="52" name="Google Shape;52;g157707a00a2_0_16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pic>
        <p:nvPicPr>
          <p:cNvPr id="53" name="Google Shape;53;g157707a00a2_0_162"/>
          <p:cNvPicPr preferRelativeResize="0"/>
          <p:nvPr/>
        </p:nvPicPr>
        <p:blipFill rotWithShape="1">
          <a:blip r:embed="rId2">
            <a:alphaModFix/>
          </a:blip>
          <a:srcRect b="-5224" l="-1905" r="-1091" t="-5235"/>
          <a:stretch/>
        </p:blipFill>
        <p:spPr>
          <a:xfrm>
            <a:off x="426625" y="302950"/>
            <a:ext cx="2516427" cy="696225"/>
          </a:xfrm>
          <a:prstGeom prst="rect">
            <a:avLst/>
          </a:prstGeom>
          <a:noFill/>
          <a:ln>
            <a:noFill/>
          </a:ln>
        </p:spPr>
      </p:pic>
      <p:pic>
        <p:nvPicPr>
          <p:cNvPr id="54" name="Google Shape;54;g157707a00a2_0_162"/>
          <p:cNvPicPr preferRelativeResize="0"/>
          <p:nvPr/>
        </p:nvPicPr>
        <p:blipFill rotWithShape="1">
          <a:blip r:embed="rId3">
            <a:alphaModFix/>
          </a:blip>
          <a:srcRect b="-2277" l="-4222" r="-3757" t="-2440"/>
          <a:stretch/>
        </p:blipFill>
        <p:spPr>
          <a:xfrm rot="-5400000">
            <a:off x="7182681" y="3219806"/>
            <a:ext cx="2039601" cy="1978026"/>
          </a:xfrm>
          <a:prstGeom prst="rect">
            <a:avLst/>
          </a:prstGeom>
          <a:noFill/>
          <a:ln>
            <a:noFill/>
          </a:ln>
        </p:spPr>
      </p:pic>
      <p:sp>
        <p:nvSpPr>
          <p:cNvPr id="55" name="Google Shape;55;g157707a00a2_0_162"/>
          <p:cNvSpPr/>
          <p:nvPr/>
        </p:nvSpPr>
        <p:spPr>
          <a:xfrm>
            <a:off x="8371895" y="380155"/>
            <a:ext cx="772200" cy="271200"/>
          </a:xfrm>
          <a:prstGeom prst="rect">
            <a:avLst/>
          </a:prstGeom>
          <a:solidFill>
            <a:srgbClr val="FF802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8022"/>
              </a:solidFill>
              <a:latin typeface="Arial"/>
              <a:ea typeface="Arial"/>
              <a:cs typeface="Arial"/>
              <a:sym typeface="Arial"/>
            </a:endParaRPr>
          </a:p>
        </p:txBody>
      </p:sp>
      <p:sp>
        <p:nvSpPr>
          <p:cNvPr id="56" name="Google Shape;56;g157707a00a2_0_162"/>
          <p:cNvSpPr txBox="1"/>
          <p:nvPr>
            <p:ph idx="2" type="sldNum"/>
          </p:nvPr>
        </p:nvSpPr>
        <p:spPr>
          <a:xfrm>
            <a:off x="8595309" y="303951"/>
            <a:ext cx="548700" cy="3936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extLst>
    <p:ext uri="{DCECCB84-F9BA-43D5-87BE-67443E8EF086}">
      <p15:sldGuideLst>
        <p15:guide id="1" pos="302">
          <p15:clr>
            <a:srgbClr val="FA7B17"/>
          </p15:clr>
        </p15:guide>
      </p15:sldGuideLst>
    </p:ext>
  </p:extLst>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slide" type="tx">
  <p:cSld name="TITLE_AND_BODY">
    <p:bg>
      <p:bgPr>
        <a:solidFill>
          <a:srgbClr val="262A33"/>
        </a:solidFill>
      </p:bgPr>
    </p:bg>
    <p:spTree>
      <p:nvGrpSpPr>
        <p:cNvPr id="57" name="Shape 57"/>
        <p:cNvGrpSpPr/>
        <p:nvPr/>
      </p:nvGrpSpPr>
      <p:grpSpPr>
        <a:xfrm>
          <a:off x="0" y="0"/>
          <a:ext cx="0" cy="0"/>
          <a:chOff x="0" y="0"/>
          <a:chExt cx="0" cy="0"/>
        </a:xfrm>
      </p:grpSpPr>
      <p:pic>
        <p:nvPicPr>
          <p:cNvPr id="58" name="Google Shape;58;g157707a00a2_0_168"/>
          <p:cNvPicPr preferRelativeResize="0"/>
          <p:nvPr/>
        </p:nvPicPr>
        <p:blipFill rotWithShape="1">
          <a:blip r:embed="rId2">
            <a:alphaModFix/>
          </a:blip>
          <a:srcRect b="-8413" l="-5675" r="-7635" t="-10644"/>
          <a:stretch/>
        </p:blipFill>
        <p:spPr>
          <a:xfrm>
            <a:off x="8069450" y="4311925"/>
            <a:ext cx="835000" cy="650200"/>
          </a:xfrm>
          <a:prstGeom prst="rect">
            <a:avLst/>
          </a:prstGeom>
          <a:noFill/>
          <a:ln>
            <a:noFill/>
          </a:ln>
        </p:spPr>
      </p:pic>
      <p:sp>
        <p:nvSpPr>
          <p:cNvPr id="59" name="Google Shape;59;g157707a00a2_0_168"/>
          <p:cNvSpPr/>
          <p:nvPr/>
        </p:nvSpPr>
        <p:spPr>
          <a:xfrm>
            <a:off x="8371895" y="380155"/>
            <a:ext cx="772200" cy="271200"/>
          </a:xfrm>
          <a:prstGeom prst="rect">
            <a:avLst/>
          </a:prstGeom>
          <a:solidFill>
            <a:srgbClr val="FF802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8022"/>
              </a:solidFill>
              <a:latin typeface="Arial"/>
              <a:ea typeface="Arial"/>
              <a:cs typeface="Arial"/>
              <a:sym typeface="Arial"/>
            </a:endParaRPr>
          </a:p>
        </p:txBody>
      </p:sp>
      <p:sp>
        <p:nvSpPr>
          <p:cNvPr id="60" name="Google Shape;60;g157707a00a2_0_168"/>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
        <p:nvSpPr>
          <p:cNvPr id="61" name="Google Shape;61;g157707a00a2_0_168"/>
          <p:cNvSpPr txBox="1"/>
          <p:nvPr>
            <p:ph idx="2" type="sldNum"/>
          </p:nvPr>
        </p:nvSpPr>
        <p:spPr>
          <a:xfrm>
            <a:off x="8595309" y="303951"/>
            <a:ext cx="548700" cy="3936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pullout" type="titleOnly">
  <p:cSld name="TITLE_ONLY">
    <p:bg>
      <p:bgPr>
        <a:solidFill>
          <a:srgbClr val="262A33"/>
        </a:solidFill>
      </p:bgPr>
    </p:bg>
    <p:spTree>
      <p:nvGrpSpPr>
        <p:cNvPr id="62" name="Shape 62"/>
        <p:cNvGrpSpPr/>
        <p:nvPr/>
      </p:nvGrpSpPr>
      <p:grpSpPr>
        <a:xfrm>
          <a:off x="0" y="0"/>
          <a:ext cx="0" cy="0"/>
          <a:chOff x="0" y="0"/>
          <a:chExt cx="0" cy="0"/>
        </a:xfrm>
      </p:grpSpPr>
      <p:pic>
        <p:nvPicPr>
          <p:cNvPr id="63" name="Google Shape;63;g157707a00a2_0_173"/>
          <p:cNvPicPr preferRelativeResize="0"/>
          <p:nvPr/>
        </p:nvPicPr>
        <p:blipFill rotWithShape="1">
          <a:blip r:embed="rId2">
            <a:alphaModFix/>
          </a:blip>
          <a:srcRect b="-8413" l="-5675" r="-7635" t="-10644"/>
          <a:stretch/>
        </p:blipFill>
        <p:spPr>
          <a:xfrm>
            <a:off x="8069450" y="4311925"/>
            <a:ext cx="835000" cy="650200"/>
          </a:xfrm>
          <a:prstGeom prst="rect">
            <a:avLst/>
          </a:prstGeom>
          <a:noFill/>
          <a:ln>
            <a:noFill/>
          </a:ln>
        </p:spPr>
      </p:pic>
      <p:sp>
        <p:nvSpPr>
          <p:cNvPr id="64" name="Google Shape;64;g157707a00a2_0_173"/>
          <p:cNvSpPr/>
          <p:nvPr/>
        </p:nvSpPr>
        <p:spPr>
          <a:xfrm>
            <a:off x="8371895" y="380155"/>
            <a:ext cx="772200" cy="271200"/>
          </a:xfrm>
          <a:prstGeom prst="rect">
            <a:avLst/>
          </a:prstGeom>
          <a:solidFill>
            <a:srgbClr val="FF802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8022"/>
              </a:solidFill>
              <a:latin typeface="Arial"/>
              <a:ea typeface="Arial"/>
              <a:cs typeface="Arial"/>
              <a:sym typeface="Arial"/>
            </a:endParaRPr>
          </a:p>
        </p:txBody>
      </p:sp>
      <p:sp>
        <p:nvSpPr>
          <p:cNvPr id="65" name="Google Shape;65;g157707a00a2_0_173"/>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
        <p:nvSpPr>
          <p:cNvPr id="66" name="Google Shape;66;g157707a00a2_0_173"/>
          <p:cNvSpPr txBox="1"/>
          <p:nvPr>
            <p:ph idx="2" type="sldNum"/>
          </p:nvPr>
        </p:nvSpPr>
        <p:spPr>
          <a:xfrm>
            <a:off x="8595309" y="303951"/>
            <a:ext cx="548700" cy="3936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s" type="secHead">
  <p:cSld name="SECTION_HEADER">
    <p:bg>
      <p:bgPr>
        <a:solidFill>
          <a:srgbClr val="262A33"/>
        </a:solidFill>
      </p:bgPr>
    </p:bg>
    <p:spTree>
      <p:nvGrpSpPr>
        <p:cNvPr id="67" name="Shape 67"/>
        <p:cNvGrpSpPr/>
        <p:nvPr/>
      </p:nvGrpSpPr>
      <p:grpSpPr>
        <a:xfrm>
          <a:off x="0" y="0"/>
          <a:ext cx="0" cy="0"/>
          <a:chOff x="0" y="0"/>
          <a:chExt cx="0" cy="0"/>
        </a:xfrm>
      </p:grpSpPr>
      <p:sp>
        <p:nvSpPr>
          <p:cNvPr id="68" name="Google Shape;68;g157707a00a2_0_178"/>
          <p:cNvSpPr txBox="1"/>
          <p:nvPr/>
        </p:nvSpPr>
        <p:spPr>
          <a:xfrm>
            <a:off x="388800" y="298800"/>
            <a:ext cx="6785400" cy="781500"/>
          </a:xfrm>
          <a:prstGeom prst="rect">
            <a:avLst/>
          </a:prstGeom>
          <a:noFill/>
          <a:ln>
            <a:noFill/>
          </a:ln>
        </p:spPr>
        <p:txBody>
          <a:bodyPr anchorCtr="0" anchor="t" bIns="0" lIns="0" spcFirstLastPara="1" rIns="0" wrap="square" tIns="0">
            <a:noAutofit/>
          </a:bodyPr>
          <a:lstStyle/>
          <a:p>
            <a:pPr indent="0" lvl="0" marL="0" marR="0" rtl="0" algn="l">
              <a:lnSpc>
                <a:spcPct val="115000"/>
              </a:lnSpc>
              <a:spcBef>
                <a:spcPts val="0"/>
              </a:spcBef>
              <a:spcAft>
                <a:spcPts val="0"/>
              </a:spcAft>
              <a:buClr>
                <a:srgbClr val="000000"/>
              </a:buClr>
              <a:buSzPts val="2400"/>
              <a:buFont typeface="Arial"/>
              <a:buNone/>
            </a:pPr>
            <a:r>
              <a:rPr b="1" i="0" lang="en-GB" sz="2400" u="none" cap="none" strike="noStrike">
                <a:solidFill>
                  <a:srgbClr val="FF8022"/>
                </a:solidFill>
                <a:latin typeface="Lato"/>
                <a:ea typeface="Lato"/>
                <a:cs typeface="Lato"/>
                <a:sym typeface="Lato"/>
              </a:rPr>
              <a:t>Contents</a:t>
            </a:r>
            <a:endParaRPr b="1" i="0" sz="2400" u="none" cap="none" strike="noStrike">
              <a:solidFill>
                <a:srgbClr val="FF8022"/>
              </a:solidFill>
              <a:latin typeface="Lato"/>
              <a:ea typeface="Lato"/>
              <a:cs typeface="Lato"/>
              <a:sym typeface="Lato"/>
            </a:endParaRPr>
          </a:p>
        </p:txBody>
      </p:sp>
      <p:pic>
        <p:nvPicPr>
          <p:cNvPr id="69" name="Google Shape;69;g157707a00a2_0_178"/>
          <p:cNvPicPr preferRelativeResize="0"/>
          <p:nvPr/>
        </p:nvPicPr>
        <p:blipFill rotWithShape="1">
          <a:blip r:embed="rId2">
            <a:alphaModFix/>
          </a:blip>
          <a:srcRect b="-8413" l="-5675" r="-7635" t="-10644"/>
          <a:stretch/>
        </p:blipFill>
        <p:spPr>
          <a:xfrm>
            <a:off x="8069450" y="4311925"/>
            <a:ext cx="835000" cy="650200"/>
          </a:xfrm>
          <a:prstGeom prst="rect">
            <a:avLst/>
          </a:prstGeom>
          <a:noFill/>
          <a:ln>
            <a:noFill/>
          </a:ln>
        </p:spPr>
      </p:pic>
      <p:sp>
        <p:nvSpPr>
          <p:cNvPr id="70" name="Google Shape;70;g157707a00a2_0_178"/>
          <p:cNvSpPr/>
          <p:nvPr/>
        </p:nvSpPr>
        <p:spPr>
          <a:xfrm>
            <a:off x="8371895" y="380155"/>
            <a:ext cx="772200" cy="271200"/>
          </a:xfrm>
          <a:prstGeom prst="rect">
            <a:avLst/>
          </a:prstGeom>
          <a:solidFill>
            <a:srgbClr val="FF802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8022"/>
              </a:solidFill>
              <a:latin typeface="Arial"/>
              <a:ea typeface="Arial"/>
              <a:cs typeface="Arial"/>
              <a:sym typeface="Arial"/>
            </a:endParaRPr>
          </a:p>
        </p:txBody>
      </p:sp>
      <p:sp>
        <p:nvSpPr>
          <p:cNvPr id="71" name="Google Shape;71;g157707a00a2_0_178"/>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
        <p:nvSpPr>
          <p:cNvPr id="72" name="Google Shape;72;g157707a00a2_0_178"/>
          <p:cNvSpPr txBox="1"/>
          <p:nvPr>
            <p:ph idx="2" type="sldNum"/>
          </p:nvPr>
        </p:nvSpPr>
        <p:spPr>
          <a:xfrm>
            <a:off x="8595309" y="303951"/>
            <a:ext cx="548700" cy="3936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slide 2">
  <p:cSld name="TITLE_AND_BODY_1">
    <p:bg>
      <p:bgPr>
        <a:solidFill>
          <a:srgbClr val="0543B3"/>
        </a:solidFill>
      </p:bgPr>
    </p:bg>
    <p:spTree>
      <p:nvGrpSpPr>
        <p:cNvPr id="73" name="Shape 73"/>
        <p:cNvGrpSpPr/>
        <p:nvPr/>
      </p:nvGrpSpPr>
      <p:grpSpPr>
        <a:xfrm>
          <a:off x="0" y="0"/>
          <a:ext cx="0" cy="0"/>
          <a:chOff x="0" y="0"/>
          <a:chExt cx="0" cy="0"/>
        </a:xfrm>
      </p:grpSpPr>
      <p:pic>
        <p:nvPicPr>
          <p:cNvPr id="74" name="Google Shape;74;g157707a00a2_0_184"/>
          <p:cNvPicPr preferRelativeResize="0"/>
          <p:nvPr/>
        </p:nvPicPr>
        <p:blipFill rotWithShape="1">
          <a:blip r:embed="rId2">
            <a:alphaModFix/>
          </a:blip>
          <a:srcRect b="-8413" l="-5675" r="-7635" t="-10644"/>
          <a:stretch/>
        </p:blipFill>
        <p:spPr>
          <a:xfrm>
            <a:off x="8069450" y="4311925"/>
            <a:ext cx="835000" cy="650200"/>
          </a:xfrm>
          <a:prstGeom prst="rect">
            <a:avLst/>
          </a:prstGeom>
          <a:noFill/>
          <a:ln>
            <a:noFill/>
          </a:ln>
        </p:spPr>
      </p:pic>
      <p:sp>
        <p:nvSpPr>
          <p:cNvPr id="75" name="Google Shape;75;g157707a00a2_0_184"/>
          <p:cNvSpPr/>
          <p:nvPr/>
        </p:nvSpPr>
        <p:spPr>
          <a:xfrm>
            <a:off x="8371895" y="380155"/>
            <a:ext cx="772200" cy="271200"/>
          </a:xfrm>
          <a:prstGeom prst="rect">
            <a:avLst/>
          </a:prstGeom>
          <a:solidFill>
            <a:srgbClr val="FF802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8022"/>
              </a:solidFill>
              <a:latin typeface="Arial"/>
              <a:ea typeface="Arial"/>
              <a:cs typeface="Arial"/>
              <a:sym typeface="Arial"/>
            </a:endParaRPr>
          </a:p>
        </p:txBody>
      </p:sp>
      <p:sp>
        <p:nvSpPr>
          <p:cNvPr id="76" name="Google Shape;76;g157707a00a2_0_184"/>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
        <p:nvSpPr>
          <p:cNvPr id="77" name="Google Shape;77;g157707a00a2_0_184"/>
          <p:cNvSpPr txBox="1"/>
          <p:nvPr>
            <p:ph idx="2" type="sldNum"/>
          </p:nvPr>
        </p:nvSpPr>
        <p:spPr>
          <a:xfrm>
            <a:off x="8595309" y="303951"/>
            <a:ext cx="548700" cy="3936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pullout 1">
  <p:cSld name="TITLE_ONLY_1">
    <p:bg>
      <p:bgPr>
        <a:solidFill>
          <a:srgbClr val="0543B3"/>
        </a:solidFill>
      </p:bgPr>
    </p:bg>
    <p:spTree>
      <p:nvGrpSpPr>
        <p:cNvPr id="78" name="Shape 78"/>
        <p:cNvGrpSpPr/>
        <p:nvPr/>
      </p:nvGrpSpPr>
      <p:grpSpPr>
        <a:xfrm>
          <a:off x="0" y="0"/>
          <a:ext cx="0" cy="0"/>
          <a:chOff x="0" y="0"/>
          <a:chExt cx="0" cy="0"/>
        </a:xfrm>
      </p:grpSpPr>
      <p:pic>
        <p:nvPicPr>
          <p:cNvPr id="79" name="Google Shape;79;g157707a00a2_0_194"/>
          <p:cNvPicPr preferRelativeResize="0"/>
          <p:nvPr/>
        </p:nvPicPr>
        <p:blipFill rotWithShape="1">
          <a:blip r:embed="rId2">
            <a:alphaModFix/>
          </a:blip>
          <a:srcRect b="-8413" l="-5675" r="-7635" t="-10644"/>
          <a:stretch/>
        </p:blipFill>
        <p:spPr>
          <a:xfrm>
            <a:off x="8069450" y="4311925"/>
            <a:ext cx="835000" cy="650200"/>
          </a:xfrm>
          <a:prstGeom prst="rect">
            <a:avLst/>
          </a:prstGeom>
          <a:noFill/>
          <a:ln>
            <a:noFill/>
          </a:ln>
        </p:spPr>
      </p:pic>
      <p:sp>
        <p:nvSpPr>
          <p:cNvPr id="80" name="Google Shape;80;g157707a00a2_0_194"/>
          <p:cNvSpPr/>
          <p:nvPr/>
        </p:nvSpPr>
        <p:spPr>
          <a:xfrm>
            <a:off x="8371895" y="380155"/>
            <a:ext cx="772200" cy="271200"/>
          </a:xfrm>
          <a:prstGeom prst="rect">
            <a:avLst/>
          </a:prstGeom>
          <a:solidFill>
            <a:srgbClr val="FF802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8022"/>
              </a:solidFill>
              <a:latin typeface="Arial"/>
              <a:ea typeface="Arial"/>
              <a:cs typeface="Arial"/>
              <a:sym typeface="Arial"/>
            </a:endParaRPr>
          </a:p>
        </p:txBody>
      </p:sp>
      <p:sp>
        <p:nvSpPr>
          <p:cNvPr id="81" name="Google Shape;81;g157707a00a2_0_194"/>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slide" type="twoColTx">
  <p:cSld name="TITLE_AND_TWO_COLUMNS">
    <p:spTree>
      <p:nvGrpSpPr>
        <p:cNvPr id="82" name="Shape 82"/>
        <p:cNvGrpSpPr/>
        <p:nvPr/>
      </p:nvGrpSpPr>
      <p:grpSpPr>
        <a:xfrm>
          <a:off x="0" y="0"/>
          <a:ext cx="0" cy="0"/>
          <a:chOff x="0" y="0"/>
          <a:chExt cx="0" cy="0"/>
        </a:xfrm>
      </p:grpSpPr>
      <p:sp>
        <p:nvSpPr>
          <p:cNvPr id="83" name="Google Shape;83;g157707a00a2_0_198"/>
          <p:cNvSpPr/>
          <p:nvPr/>
        </p:nvSpPr>
        <p:spPr>
          <a:xfrm>
            <a:off x="0" y="0"/>
            <a:ext cx="9144000" cy="1015500"/>
          </a:xfrm>
          <a:prstGeom prst="rect">
            <a:avLst/>
          </a:prstGeom>
          <a:solidFill>
            <a:srgbClr val="262A3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84" name="Google Shape;84;g157707a00a2_0_198"/>
          <p:cNvPicPr preferRelativeResize="0"/>
          <p:nvPr/>
        </p:nvPicPr>
        <p:blipFill rotWithShape="1">
          <a:blip r:embed="rId2">
            <a:alphaModFix/>
          </a:blip>
          <a:srcRect b="-9683" l="-7535" r="-5779" t="-8128"/>
          <a:stretch/>
        </p:blipFill>
        <p:spPr>
          <a:xfrm>
            <a:off x="8055750" y="4325600"/>
            <a:ext cx="835000" cy="643375"/>
          </a:xfrm>
          <a:prstGeom prst="rect">
            <a:avLst/>
          </a:prstGeom>
          <a:noFill/>
          <a:ln>
            <a:noFill/>
          </a:ln>
        </p:spPr>
      </p:pic>
      <p:sp>
        <p:nvSpPr>
          <p:cNvPr id="85" name="Google Shape;85;g157707a00a2_0_198"/>
          <p:cNvSpPr/>
          <p:nvPr/>
        </p:nvSpPr>
        <p:spPr>
          <a:xfrm>
            <a:off x="8371895" y="380155"/>
            <a:ext cx="772200" cy="271200"/>
          </a:xfrm>
          <a:prstGeom prst="rect">
            <a:avLst/>
          </a:prstGeom>
          <a:solidFill>
            <a:srgbClr val="FF802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8022"/>
              </a:solidFill>
              <a:latin typeface="Arial"/>
              <a:ea typeface="Arial"/>
              <a:cs typeface="Arial"/>
              <a:sym typeface="Arial"/>
            </a:endParaRPr>
          </a:p>
        </p:txBody>
      </p:sp>
      <p:sp>
        <p:nvSpPr>
          <p:cNvPr id="86" name="Google Shape;86;g157707a00a2_0_198"/>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slide 2 1">
  <p:cSld name="Divider slide 2">
    <p:spTree>
      <p:nvGrpSpPr>
        <p:cNvPr id="87" name="Shape 87"/>
        <p:cNvGrpSpPr/>
        <p:nvPr/>
      </p:nvGrpSpPr>
      <p:grpSpPr>
        <a:xfrm>
          <a:off x="0" y="0"/>
          <a:ext cx="0" cy="0"/>
          <a:chOff x="0" y="0"/>
          <a:chExt cx="0" cy="0"/>
        </a:xfrm>
      </p:grpSpPr>
      <p:sp>
        <p:nvSpPr>
          <p:cNvPr id="88" name="Google Shape;88;g157707a00a2_0_203"/>
          <p:cNvSpPr txBox="1"/>
          <p:nvPr>
            <p:ph idx="12" type="sldNum"/>
          </p:nvPr>
        </p:nvSpPr>
        <p:spPr>
          <a:xfrm>
            <a:off x="8372475" y="403225"/>
            <a:ext cx="473100" cy="225300"/>
          </a:xfrm>
          <a:prstGeom prst="rect">
            <a:avLst/>
          </a:prstGeom>
          <a:noFill/>
          <a:ln>
            <a:noFill/>
          </a:ln>
        </p:spPr>
        <p:txBody>
          <a:bodyPr anchorCtr="0" anchor="ctr" bIns="91425" lIns="91425" spcFirstLastPara="1" rIns="91425" wrap="square" tIns="91425">
            <a:noAutofit/>
          </a:bodyPr>
          <a:lstStyle>
            <a:lvl1pPr indent="0" lvl="0" marL="0" marR="0" algn="ctr">
              <a:lnSpc>
                <a:spcPct val="100000"/>
              </a:lnSpc>
              <a:spcBef>
                <a:spcPts val="0"/>
              </a:spcBef>
              <a:spcAft>
                <a:spcPts val="0"/>
              </a:spcAft>
              <a:buClr>
                <a:srgbClr val="262A33"/>
              </a:buClr>
              <a:buSzPts val="1200"/>
              <a:buFont typeface="Lato"/>
              <a:buNone/>
              <a:defRPr b="1" i="0" sz="1200" u="none" cap="none" strike="noStrike">
                <a:solidFill>
                  <a:srgbClr val="262A33"/>
                </a:solidFill>
                <a:latin typeface="Lato"/>
                <a:ea typeface="Lato"/>
                <a:cs typeface="Lato"/>
                <a:sym typeface="Lato"/>
              </a:defRPr>
            </a:lvl1pPr>
            <a:lvl2pPr indent="0" lvl="1" marL="0" marR="0" algn="ctr">
              <a:lnSpc>
                <a:spcPct val="100000"/>
              </a:lnSpc>
              <a:spcBef>
                <a:spcPts val="0"/>
              </a:spcBef>
              <a:spcAft>
                <a:spcPts val="0"/>
              </a:spcAft>
              <a:buClr>
                <a:srgbClr val="262A33"/>
              </a:buClr>
              <a:buSzPts val="1200"/>
              <a:buFont typeface="Lato"/>
              <a:buNone/>
              <a:defRPr b="1" i="0" sz="1200" u="none" cap="none" strike="noStrike">
                <a:solidFill>
                  <a:srgbClr val="262A33"/>
                </a:solidFill>
                <a:latin typeface="Lato"/>
                <a:ea typeface="Lato"/>
                <a:cs typeface="Lato"/>
                <a:sym typeface="Lato"/>
              </a:defRPr>
            </a:lvl2pPr>
            <a:lvl3pPr indent="0" lvl="2" marL="0" marR="0" algn="ctr">
              <a:lnSpc>
                <a:spcPct val="100000"/>
              </a:lnSpc>
              <a:spcBef>
                <a:spcPts val="0"/>
              </a:spcBef>
              <a:spcAft>
                <a:spcPts val="0"/>
              </a:spcAft>
              <a:buClr>
                <a:srgbClr val="262A33"/>
              </a:buClr>
              <a:buSzPts val="1200"/>
              <a:buFont typeface="Lato"/>
              <a:buNone/>
              <a:defRPr b="1" i="0" sz="1200" u="none" cap="none" strike="noStrike">
                <a:solidFill>
                  <a:srgbClr val="262A33"/>
                </a:solidFill>
                <a:latin typeface="Lato"/>
                <a:ea typeface="Lato"/>
                <a:cs typeface="Lato"/>
                <a:sym typeface="Lato"/>
              </a:defRPr>
            </a:lvl3pPr>
            <a:lvl4pPr indent="0" lvl="3" marL="0" marR="0" algn="ctr">
              <a:lnSpc>
                <a:spcPct val="100000"/>
              </a:lnSpc>
              <a:spcBef>
                <a:spcPts val="0"/>
              </a:spcBef>
              <a:spcAft>
                <a:spcPts val="0"/>
              </a:spcAft>
              <a:buClr>
                <a:srgbClr val="262A33"/>
              </a:buClr>
              <a:buSzPts val="1200"/>
              <a:buFont typeface="Lato"/>
              <a:buNone/>
              <a:defRPr b="1" i="0" sz="1200" u="none" cap="none" strike="noStrike">
                <a:solidFill>
                  <a:srgbClr val="262A33"/>
                </a:solidFill>
                <a:latin typeface="Lato"/>
                <a:ea typeface="Lato"/>
                <a:cs typeface="Lato"/>
                <a:sym typeface="Lato"/>
              </a:defRPr>
            </a:lvl4pPr>
            <a:lvl5pPr indent="0" lvl="4" marL="0" marR="0" algn="ctr">
              <a:lnSpc>
                <a:spcPct val="100000"/>
              </a:lnSpc>
              <a:spcBef>
                <a:spcPts val="0"/>
              </a:spcBef>
              <a:spcAft>
                <a:spcPts val="0"/>
              </a:spcAft>
              <a:buClr>
                <a:srgbClr val="262A33"/>
              </a:buClr>
              <a:buSzPts val="1200"/>
              <a:buFont typeface="Lato"/>
              <a:buNone/>
              <a:defRPr b="1" i="0" sz="1200" u="none" cap="none" strike="noStrike">
                <a:solidFill>
                  <a:srgbClr val="262A33"/>
                </a:solidFill>
                <a:latin typeface="Lato"/>
                <a:ea typeface="Lato"/>
                <a:cs typeface="Lato"/>
                <a:sym typeface="Lato"/>
              </a:defRPr>
            </a:lvl5pPr>
            <a:lvl6pPr indent="0" lvl="5" marL="0" marR="0" algn="ctr">
              <a:lnSpc>
                <a:spcPct val="100000"/>
              </a:lnSpc>
              <a:spcBef>
                <a:spcPts val="0"/>
              </a:spcBef>
              <a:spcAft>
                <a:spcPts val="0"/>
              </a:spcAft>
              <a:buClr>
                <a:srgbClr val="262A33"/>
              </a:buClr>
              <a:buSzPts val="1200"/>
              <a:buFont typeface="Lato"/>
              <a:buNone/>
              <a:defRPr b="1" i="0" sz="1200" u="none" cap="none" strike="noStrike">
                <a:solidFill>
                  <a:srgbClr val="262A33"/>
                </a:solidFill>
                <a:latin typeface="Lato"/>
                <a:ea typeface="Lato"/>
                <a:cs typeface="Lato"/>
                <a:sym typeface="Lato"/>
              </a:defRPr>
            </a:lvl6pPr>
            <a:lvl7pPr indent="0" lvl="6" marL="0" marR="0" algn="ctr">
              <a:lnSpc>
                <a:spcPct val="100000"/>
              </a:lnSpc>
              <a:spcBef>
                <a:spcPts val="0"/>
              </a:spcBef>
              <a:spcAft>
                <a:spcPts val="0"/>
              </a:spcAft>
              <a:buClr>
                <a:srgbClr val="262A33"/>
              </a:buClr>
              <a:buSzPts val="1200"/>
              <a:buFont typeface="Lato"/>
              <a:buNone/>
              <a:defRPr b="1" i="0" sz="1200" u="none" cap="none" strike="noStrike">
                <a:solidFill>
                  <a:srgbClr val="262A33"/>
                </a:solidFill>
                <a:latin typeface="Lato"/>
                <a:ea typeface="Lato"/>
                <a:cs typeface="Lato"/>
                <a:sym typeface="Lato"/>
              </a:defRPr>
            </a:lvl7pPr>
            <a:lvl8pPr indent="0" lvl="7" marL="0" marR="0" algn="ctr">
              <a:lnSpc>
                <a:spcPct val="100000"/>
              </a:lnSpc>
              <a:spcBef>
                <a:spcPts val="0"/>
              </a:spcBef>
              <a:spcAft>
                <a:spcPts val="0"/>
              </a:spcAft>
              <a:buClr>
                <a:srgbClr val="262A33"/>
              </a:buClr>
              <a:buSzPts val="1200"/>
              <a:buFont typeface="Lato"/>
              <a:buNone/>
              <a:defRPr b="1" i="0" sz="1200" u="none" cap="none" strike="noStrike">
                <a:solidFill>
                  <a:srgbClr val="262A33"/>
                </a:solidFill>
                <a:latin typeface="Lato"/>
                <a:ea typeface="Lato"/>
                <a:cs typeface="Lato"/>
                <a:sym typeface="Lato"/>
              </a:defRPr>
            </a:lvl8pPr>
            <a:lvl9pPr indent="0" lvl="8" marL="0" marR="0" algn="ctr">
              <a:lnSpc>
                <a:spcPct val="100000"/>
              </a:lnSpc>
              <a:spcBef>
                <a:spcPts val="0"/>
              </a:spcBef>
              <a:spcAft>
                <a:spcPts val="0"/>
              </a:spcAft>
              <a:buClr>
                <a:srgbClr val="262A33"/>
              </a:buClr>
              <a:buSzPts val="1200"/>
              <a:buFont typeface="Lato"/>
              <a:buNone/>
              <a:defRPr b="1" i="0" sz="1200" u="none" cap="none" strike="noStrike">
                <a:solidFill>
                  <a:srgbClr val="262A33"/>
                </a:solidFill>
                <a:latin typeface="Lato"/>
                <a:ea typeface="Lato"/>
                <a:cs typeface="Lato"/>
                <a:sym typeface="Lato"/>
              </a:defRPr>
            </a:lvl9pPr>
          </a:lstStyle>
          <a:p>
            <a:pPr indent="0" lvl="0" marL="0" rtl="0" algn="ctr">
              <a:spcBef>
                <a:spcPts val="0"/>
              </a:spcBef>
              <a:spcAft>
                <a:spcPts val="0"/>
              </a:spcAft>
              <a:buNone/>
            </a:pPr>
            <a:fld id="{00000000-1234-1234-1234-123412341234}" type="slidenum">
              <a:rPr lang="en-GB"/>
              <a:t>‹#›</a:t>
            </a:fld>
            <a:endParaRPr b="0" sz="1000">
              <a:solidFill>
                <a:schemeClr val="dk2"/>
              </a:solidFill>
              <a:latin typeface="Arial"/>
              <a:ea typeface="Arial"/>
              <a:cs typeface="Arial"/>
              <a:sym typeface="Arial"/>
            </a:endParaRPr>
          </a:p>
        </p:txBody>
      </p:sp>
      <p:sp>
        <p:nvSpPr>
          <p:cNvPr id="89" name="Google Shape;89;g157707a00a2_0_203"/>
          <p:cNvSpPr/>
          <p:nvPr/>
        </p:nvSpPr>
        <p:spPr>
          <a:xfrm>
            <a:off x="8371895" y="380155"/>
            <a:ext cx="772200" cy="271200"/>
          </a:xfrm>
          <a:prstGeom prst="rect">
            <a:avLst/>
          </a:prstGeom>
          <a:solidFill>
            <a:srgbClr val="FF802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8022"/>
              </a:solidFill>
              <a:latin typeface="Arial"/>
              <a:ea typeface="Arial"/>
              <a:cs typeface="Arial"/>
              <a:sym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type="title">
  <p:cSld name="TITLE">
    <p:bg>
      <p:bgPr>
        <a:solidFill>
          <a:srgbClr val="262A33"/>
        </a:solidFill>
      </p:bgPr>
    </p:bg>
    <p:spTree>
      <p:nvGrpSpPr>
        <p:cNvPr id="92" name="Shape 92"/>
        <p:cNvGrpSpPr/>
        <p:nvPr/>
      </p:nvGrpSpPr>
      <p:grpSpPr>
        <a:xfrm>
          <a:off x="0" y="0"/>
          <a:ext cx="0" cy="0"/>
          <a:chOff x="0" y="0"/>
          <a:chExt cx="0" cy="0"/>
        </a:xfrm>
      </p:grpSpPr>
      <p:pic>
        <p:nvPicPr>
          <p:cNvPr id="93" name="Google Shape;93;g1b64c18c9d4_0_63"/>
          <p:cNvPicPr preferRelativeResize="0"/>
          <p:nvPr/>
        </p:nvPicPr>
        <p:blipFill rotWithShape="1">
          <a:blip r:embed="rId2">
            <a:alphaModFix/>
          </a:blip>
          <a:srcRect b="-5224" l="-1905" r="-1091" t="-5235"/>
          <a:stretch/>
        </p:blipFill>
        <p:spPr>
          <a:xfrm>
            <a:off x="426625" y="222564"/>
            <a:ext cx="2516427" cy="696225"/>
          </a:xfrm>
          <a:prstGeom prst="rect">
            <a:avLst/>
          </a:prstGeom>
          <a:noFill/>
          <a:ln>
            <a:noFill/>
          </a:ln>
        </p:spPr>
      </p:pic>
      <p:pic>
        <p:nvPicPr>
          <p:cNvPr id="94" name="Google Shape;94;g1b64c18c9d4_0_63"/>
          <p:cNvPicPr preferRelativeResize="0"/>
          <p:nvPr/>
        </p:nvPicPr>
        <p:blipFill rotWithShape="1">
          <a:blip r:embed="rId3">
            <a:alphaModFix/>
          </a:blip>
          <a:srcRect b="-2272" l="-4222" r="-3757" t="-2439"/>
          <a:stretch/>
        </p:blipFill>
        <p:spPr>
          <a:xfrm rot="-5400000">
            <a:off x="7181808" y="3222276"/>
            <a:ext cx="2039601" cy="1978026"/>
          </a:xfrm>
          <a:prstGeom prst="rect">
            <a:avLst/>
          </a:prstGeom>
          <a:noFill/>
          <a:ln>
            <a:noFill/>
          </a:ln>
        </p:spPr>
      </p:pic>
    </p:spTree>
  </p:cSld>
  <p:clrMapOvr>
    <a:masterClrMapping/>
  </p:clrMapOvr>
  <p:extLst>
    <p:ext uri="{DCECCB84-F9BA-43D5-87BE-67443E8EF086}">
      <p15:sldGuideLst>
        <p15:guide id="1" pos="302">
          <p15:clr>
            <a:srgbClr val="FA7B17"/>
          </p15:clr>
        </p15:guide>
      </p15:sldGuideLst>
    </p:ext>
  </p:extLst>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pullout" type="titleOnly">
  <p:cSld name="TITLE_ONLY">
    <p:bg>
      <p:bgPr>
        <a:solidFill>
          <a:srgbClr val="262A33"/>
        </a:solidFill>
      </p:bgPr>
    </p:bg>
    <p:spTree>
      <p:nvGrpSpPr>
        <p:cNvPr id="10" name="Shape 10"/>
        <p:cNvGrpSpPr/>
        <p:nvPr/>
      </p:nvGrpSpPr>
      <p:grpSpPr>
        <a:xfrm>
          <a:off x="0" y="0"/>
          <a:ext cx="0" cy="0"/>
          <a:chOff x="0" y="0"/>
          <a:chExt cx="0" cy="0"/>
        </a:xfrm>
      </p:grpSpPr>
      <p:pic>
        <p:nvPicPr>
          <p:cNvPr id="11" name="Google Shape;11;p29"/>
          <p:cNvPicPr preferRelativeResize="0"/>
          <p:nvPr/>
        </p:nvPicPr>
        <p:blipFill rotWithShape="1">
          <a:blip r:embed="rId2">
            <a:alphaModFix/>
          </a:blip>
          <a:srcRect b="0" l="0" r="0" t="0"/>
          <a:stretch/>
        </p:blipFill>
        <p:spPr>
          <a:xfrm>
            <a:off x="8052064" y="4271278"/>
            <a:ext cx="793551" cy="585406"/>
          </a:xfrm>
          <a:prstGeom prst="rect">
            <a:avLst/>
          </a:prstGeom>
          <a:noFill/>
          <a:ln>
            <a:noFill/>
          </a:ln>
        </p:spPr>
      </p:pic>
      <p:sp>
        <p:nvSpPr>
          <p:cNvPr id="12" name="Google Shape;12;p29"/>
          <p:cNvSpPr/>
          <p:nvPr/>
        </p:nvSpPr>
        <p:spPr>
          <a:xfrm>
            <a:off x="8371895" y="380155"/>
            <a:ext cx="772105" cy="271306"/>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accent2"/>
              </a:solidFill>
              <a:latin typeface="Arial"/>
              <a:ea typeface="Arial"/>
              <a:cs typeface="Arial"/>
              <a:sym typeface="Arial"/>
            </a:endParaRPr>
          </a:p>
        </p:txBody>
      </p:sp>
      <p:sp>
        <p:nvSpPr>
          <p:cNvPr id="13" name="Google Shape;13;p29"/>
          <p:cNvSpPr txBox="1"/>
          <p:nvPr>
            <p:ph idx="12" type="sldNum"/>
          </p:nvPr>
        </p:nvSpPr>
        <p:spPr>
          <a:xfrm>
            <a:off x="8676695" y="403106"/>
            <a:ext cx="473700" cy="225300"/>
          </a:xfrm>
          <a:prstGeom prst="rect">
            <a:avLst/>
          </a:prstGeom>
          <a:noFill/>
          <a:ln>
            <a:noFill/>
          </a:ln>
        </p:spPr>
        <p:txBody>
          <a:bodyPr anchorCtr="0" anchor="ctr" bIns="91425" lIns="91425" spcFirstLastPara="1" rIns="91425" wrap="square" tIns="91425">
            <a:noAutofit/>
          </a:bodyPr>
          <a:lstStyle>
            <a:lvl1pPr indent="0" lvl="0"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1pPr>
            <a:lvl2pPr indent="0" lvl="1"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2pPr>
            <a:lvl3pPr indent="0" lvl="2"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3pPr>
            <a:lvl4pPr indent="0" lvl="3"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4pPr>
            <a:lvl5pPr indent="0" lvl="4"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5pPr>
            <a:lvl6pPr indent="0" lvl="5"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6pPr>
            <a:lvl7pPr indent="0" lvl="6"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7pPr>
            <a:lvl8pPr indent="0" lvl="7"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8pPr>
            <a:lvl9pPr indent="0" lvl="8"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slide" type="tx">
  <p:cSld name="TITLE_AND_BODY">
    <p:bg>
      <p:bgPr>
        <a:solidFill>
          <a:srgbClr val="262A33"/>
        </a:solidFill>
      </p:bgPr>
    </p:bg>
    <p:spTree>
      <p:nvGrpSpPr>
        <p:cNvPr id="95" name="Shape 95"/>
        <p:cNvGrpSpPr/>
        <p:nvPr/>
      </p:nvGrpSpPr>
      <p:grpSpPr>
        <a:xfrm>
          <a:off x="0" y="0"/>
          <a:ext cx="0" cy="0"/>
          <a:chOff x="0" y="0"/>
          <a:chExt cx="0" cy="0"/>
        </a:xfrm>
      </p:grpSpPr>
      <p:pic>
        <p:nvPicPr>
          <p:cNvPr id="96" name="Google Shape;96;g1b64c18c9d4_0_66"/>
          <p:cNvPicPr preferRelativeResize="0"/>
          <p:nvPr/>
        </p:nvPicPr>
        <p:blipFill rotWithShape="1">
          <a:blip r:embed="rId2">
            <a:alphaModFix/>
          </a:blip>
          <a:srcRect b="0" l="0" r="0" t="0"/>
          <a:stretch/>
        </p:blipFill>
        <p:spPr>
          <a:xfrm>
            <a:off x="8052064" y="4271278"/>
            <a:ext cx="793551" cy="585406"/>
          </a:xfrm>
          <a:prstGeom prst="rect">
            <a:avLst/>
          </a:prstGeom>
          <a:noFill/>
          <a:ln>
            <a:noFill/>
          </a:ln>
        </p:spPr>
      </p:pic>
      <p:sp>
        <p:nvSpPr>
          <p:cNvPr id="97" name="Google Shape;97;g1b64c18c9d4_0_66"/>
          <p:cNvSpPr/>
          <p:nvPr/>
        </p:nvSpPr>
        <p:spPr>
          <a:xfrm>
            <a:off x="8371895" y="380155"/>
            <a:ext cx="772200" cy="2712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accent2"/>
              </a:solidFill>
              <a:latin typeface="Arial"/>
              <a:ea typeface="Arial"/>
              <a:cs typeface="Arial"/>
              <a:sym typeface="Arial"/>
            </a:endParaRPr>
          </a:p>
        </p:txBody>
      </p:sp>
      <p:sp>
        <p:nvSpPr>
          <p:cNvPr id="98" name="Google Shape;98;g1b64c18c9d4_0_66"/>
          <p:cNvSpPr txBox="1"/>
          <p:nvPr>
            <p:ph idx="12" type="sldNum"/>
          </p:nvPr>
        </p:nvSpPr>
        <p:spPr>
          <a:xfrm>
            <a:off x="8676695" y="403106"/>
            <a:ext cx="473700" cy="225300"/>
          </a:xfrm>
          <a:prstGeom prst="rect">
            <a:avLst/>
          </a:prstGeom>
          <a:noFill/>
          <a:ln>
            <a:noFill/>
          </a:ln>
        </p:spPr>
        <p:txBody>
          <a:bodyPr anchorCtr="0" anchor="ctr" bIns="91425" lIns="91425" spcFirstLastPara="1" rIns="91425" wrap="square" tIns="91425">
            <a:noAutofit/>
          </a:bodyPr>
          <a:lstStyle>
            <a:lvl1pPr indent="0" lvl="0"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1pPr>
            <a:lvl2pPr indent="0" lvl="1"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2pPr>
            <a:lvl3pPr indent="0" lvl="2"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3pPr>
            <a:lvl4pPr indent="0" lvl="3"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4pPr>
            <a:lvl5pPr indent="0" lvl="4"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5pPr>
            <a:lvl6pPr indent="0" lvl="5"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6pPr>
            <a:lvl7pPr indent="0" lvl="6"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7pPr>
            <a:lvl8pPr indent="0" lvl="7"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8pPr>
            <a:lvl9pPr indent="0" lvl="8"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pullout" type="titleOnly">
  <p:cSld name="TITLE_ONLY">
    <p:bg>
      <p:bgPr>
        <a:solidFill>
          <a:srgbClr val="262A33"/>
        </a:solidFill>
      </p:bgPr>
    </p:bg>
    <p:spTree>
      <p:nvGrpSpPr>
        <p:cNvPr id="99" name="Shape 99"/>
        <p:cNvGrpSpPr/>
        <p:nvPr/>
      </p:nvGrpSpPr>
      <p:grpSpPr>
        <a:xfrm>
          <a:off x="0" y="0"/>
          <a:ext cx="0" cy="0"/>
          <a:chOff x="0" y="0"/>
          <a:chExt cx="0" cy="0"/>
        </a:xfrm>
      </p:grpSpPr>
      <p:pic>
        <p:nvPicPr>
          <p:cNvPr id="100" name="Google Shape;100;g1b64c18c9d4_0_70"/>
          <p:cNvPicPr preferRelativeResize="0"/>
          <p:nvPr/>
        </p:nvPicPr>
        <p:blipFill rotWithShape="1">
          <a:blip r:embed="rId2">
            <a:alphaModFix/>
          </a:blip>
          <a:srcRect b="0" l="0" r="0" t="0"/>
          <a:stretch/>
        </p:blipFill>
        <p:spPr>
          <a:xfrm>
            <a:off x="8052064" y="4271278"/>
            <a:ext cx="793551" cy="585406"/>
          </a:xfrm>
          <a:prstGeom prst="rect">
            <a:avLst/>
          </a:prstGeom>
          <a:noFill/>
          <a:ln>
            <a:noFill/>
          </a:ln>
        </p:spPr>
      </p:pic>
      <p:sp>
        <p:nvSpPr>
          <p:cNvPr id="101" name="Google Shape;101;g1b64c18c9d4_0_70"/>
          <p:cNvSpPr/>
          <p:nvPr/>
        </p:nvSpPr>
        <p:spPr>
          <a:xfrm>
            <a:off x="8371895" y="380155"/>
            <a:ext cx="772200" cy="2712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accent2"/>
              </a:solidFill>
              <a:latin typeface="Arial"/>
              <a:ea typeface="Arial"/>
              <a:cs typeface="Arial"/>
              <a:sym typeface="Arial"/>
            </a:endParaRPr>
          </a:p>
        </p:txBody>
      </p:sp>
      <p:sp>
        <p:nvSpPr>
          <p:cNvPr id="102" name="Google Shape;102;g1b64c18c9d4_0_70"/>
          <p:cNvSpPr txBox="1"/>
          <p:nvPr>
            <p:ph idx="12" type="sldNum"/>
          </p:nvPr>
        </p:nvSpPr>
        <p:spPr>
          <a:xfrm>
            <a:off x="8676695" y="403106"/>
            <a:ext cx="473700" cy="225300"/>
          </a:xfrm>
          <a:prstGeom prst="rect">
            <a:avLst/>
          </a:prstGeom>
          <a:noFill/>
          <a:ln>
            <a:noFill/>
          </a:ln>
        </p:spPr>
        <p:txBody>
          <a:bodyPr anchorCtr="0" anchor="ctr" bIns="91425" lIns="91425" spcFirstLastPara="1" rIns="91425" wrap="square" tIns="91425">
            <a:noAutofit/>
          </a:bodyPr>
          <a:lstStyle>
            <a:lvl1pPr indent="0" lvl="0"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1pPr>
            <a:lvl2pPr indent="0" lvl="1"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2pPr>
            <a:lvl3pPr indent="0" lvl="2"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3pPr>
            <a:lvl4pPr indent="0" lvl="3"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4pPr>
            <a:lvl5pPr indent="0" lvl="4"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5pPr>
            <a:lvl6pPr indent="0" lvl="5"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6pPr>
            <a:lvl7pPr indent="0" lvl="6"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7pPr>
            <a:lvl8pPr indent="0" lvl="7"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8pPr>
            <a:lvl9pPr indent="0" lvl="8"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slide 2">
  <p:cSld name="TITLE_AND_BODY_1">
    <p:bg>
      <p:bgPr>
        <a:solidFill>
          <a:srgbClr val="0543B3"/>
        </a:solidFill>
      </p:bgPr>
    </p:bg>
    <p:spTree>
      <p:nvGrpSpPr>
        <p:cNvPr id="103" name="Shape 103"/>
        <p:cNvGrpSpPr/>
        <p:nvPr/>
      </p:nvGrpSpPr>
      <p:grpSpPr>
        <a:xfrm>
          <a:off x="0" y="0"/>
          <a:ext cx="0" cy="0"/>
          <a:chOff x="0" y="0"/>
          <a:chExt cx="0" cy="0"/>
        </a:xfrm>
      </p:grpSpPr>
      <p:pic>
        <p:nvPicPr>
          <p:cNvPr id="104" name="Google Shape;104;g1b64c18c9d4_0_74"/>
          <p:cNvPicPr preferRelativeResize="0"/>
          <p:nvPr/>
        </p:nvPicPr>
        <p:blipFill rotWithShape="1">
          <a:blip r:embed="rId2">
            <a:alphaModFix/>
          </a:blip>
          <a:srcRect b="0" l="0" r="0" t="0"/>
          <a:stretch/>
        </p:blipFill>
        <p:spPr>
          <a:xfrm>
            <a:off x="8052064" y="4271278"/>
            <a:ext cx="793551" cy="585406"/>
          </a:xfrm>
          <a:prstGeom prst="rect">
            <a:avLst/>
          </a:prstGeom>
          <a:noFill/>
          <a:ln>
            <a:noFill/>
          </a:ln>
        </p:spPr>
      </p:pic>
      <p:sp>
        <p:nvSpPr>
          <p:cNvPr id="105" name="Google Shape;105;g1b64c18c9d4_0_74"/>
          <p:cNvSpPr/>
          <p:nvPr/>
        </p:nvSpPr>
        <p:spPr>
          <a:xfrm>
            <a:off x="8371895" y="380155"/>
            <a:ext cx="772200" cy="2712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accent2"/>
              </a:solidFill>
              <a:latin typeface="Arial"/>
              <a:ea typeface="Arial"/>
              <a:cs typeface="Arial"/>
              <a:sym typeface="Arial"/>
            </a:endParaRPr>
          </a:p>
        </p:txBody>
      </p:sp>
      <p:sp>
        <p:nvSpPr>
          <p:cNvPr id="106" name="Google Shape;106;g1b64c18c9d4_0_74"/>
          <p:cNvSpPr txBox="1"/>
          <p:nvPr>
            <p:ph idx="12" type="sldNum"/>
          </p:nvPr>
        </p:nvSpPr>
        <p:spPr>
          <a:xfrm>
            <a:off x="8676695" y="403106"/>
            <a:ext cx="473700" cy="225300"/>
          </a:xfrm>
          <a:prstGeom prst="rect">
            <a:avLst/>
          </a:prstGeom>
          <a:noFill/>
          <a:ln>
            <a:noFill/>
          </a:ln>
        </p:spPr>
        <p:txBody>
          <a:bodyPr anchorCtr="0" anchor="ctr" bIns="91425" lIns="91425" spcFirstLastPara="1" rIns="91425" wrap="square" tIns="91425">
            <a:noAutofit/>
          </a:bodyPr>
          <a:lstStyle>
            <a:lvl1pPr indent="0" lvl="0"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1pPr>
            <a:lvl2pPr indent="0" lvl="1"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2pPr>
            <a:lvl3pPr indent="0" lvl="2"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3pPr>
            <a:lvl4pPr indent="0" lvl="3"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4pPr>
            <a:lvl5pPr indent="0" lvl="4"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5pPr>
            <a:lvl6pPr indent="0" lvl="5"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6pPr>
            <a:lvl7pPr indent="0" lvl="6"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7pPr>
            <a:lvl8pPr indent="0" lvl="7"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8pPr>
            <a:lvl9pPr indent="0" lvl="8"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slide" type="twoColTx">
  <p:cSld name="TITLE_AND_TWO_COLUMNS">
    <p:spTree>
      <p:nvGrpSpPr>
        <p:cNvPr id="107" name="Shape 107"/>
        <p:cNvGrpSpPr/>
        <p:nvPr/>
      </p:nvGrpSpPr>
      <p:grpSpPr>
        <a:xfrm>
          <a:off x="0" y="0"/>
          <a:ext cx="0" cy="0"/>
          <a:chOff x="0" y="0"/>
          <a:chExt cx="0" cy="0"/>
        </a:xfrm>
      </p:grpSpPr>
      <p:sp>
        <p:nvSpPr>
          <p:cNvPr id="108" name="Google Shape;108;g1b64c18c9d4_0_78"/>
          <p:cNvSpPr/>
          <p:nvPr/>
        </p:nvSpPr>
        <p:spPr>
          <a:xfrm>
            <a:off x="0" y="0"/>
            <a:ext cx="9144000" cy="1015500"/>
          </a:xfrm>
          <a:prstGeom prst="rect">
            <a:avLst/>
          </a:prstGeom>
          <a:solidFill>
            <a:srgbClr val="262A3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09" name="Google Shape;109;g1b64c18c9d4_0_78"/>
          <p:cNvPicPr preferRelativeResize="0"/>
          <p:nvPr/>
        </p:nvPicPr>
        <p:blipFill rotWithShape="1">
          <a:blip r:embed="rId2">
            <a:alphaModFix/>
          </a:blip>
          <a:srcRect b="0" l="0" r="0" t="0"/>
          <a:stretch/>
        </p:blipFill>
        <p:spPr>
          <a:xfrm>
            <a:off x="8050064" y="4271275"/>
            <a:ext cx="792833" cy="585405"/>
          </a:xfrm>
          <a:prstGeom prst="rect">
            <a:avLst/>
          </a:prstGeom>
          <a:noFill/>
          <a:ln>
            <a:noFill/>
          </a:ln>
        </p:spPr>
      </p:pic>
      <p:sp>
        <p:nvSpPr>
          <p:cNvPr id="110" name="Google Shape;110;g1b64c18c9d4_0_78"/>
          <p:cNvSpPr/>
          <p:nvPr/>
        </p:nvSpPr>
        <p:spPr>
          <a:xfrm>
            <a:off x="8371895" y="380155"/>
            <a:ext cx="772200" cy="2712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accent2"/>
              </a:solidFill>
              <a:latin typeface="Arial"/>
              <a:ea typeface="Arial"/>
              <a:cs typeface="Arial"/>
              <a:sym typeface="Arial"/>
            </a:endParaRPr>
          </a:p>
        </p:txBody>
      </p:sp>
      <p:sp>
        <p:nvSpPr>
          <p:cNvPr id="111" name="Google Shape;111;g1b64c18c9d4_0_78"/>
          <p:cNvSpPr txBox="1"/>
          <p:nvPr>
            <p:ph idx="12" type="sldNum"/>
          </p:nvPr>
        </p:nvSpPr>
        <p:spPr>
          <a:xfrm>
            <a:off x="8676695" y="403106"/>
            <a:ext cx="473700" cy="225300"/>
          </a:xfrm>
          <a:prstGeom prst="rect">
            <a:avLst/>
          </a:prstGeom>
          <a:noFill/>
          <a:ln>
            <a:noFill/>
          </a:ln>
        </p:spPr>
        <p:txBody>
          <a:bodyPr anchorCtr="0" anchor="ctr" bIns="91425" lIns="91425" spcFirstLastPara="1" rIns="91425" wrap="square" tIns="91425">
            <a:noAutofit/>
          </a:bodyPr>
          <a:lstStyle>
            <a:lvl1pPr indent="0" lvl="0"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1pPr>
            <a:lvl2pPr indent="0" lvl="1"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2pPr>
            <a:lvl3pPr indent="0" lvl="2"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3pPr>
            <a:lvl4pPr indent="0" lvl="3"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4pPr>
            <a:lvl5pPr indent="0" lvl="4"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5pPr>
            <a:lvl6pPr indent="0" lvl="5"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6pPr>
            <a:lvl7pPr indent="0" lvl="6"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7pPr>
            <a:lvl8pPr indent="0" lvl="7"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8pPr>
            <a:lvl9pPr indent="0" lvl="8"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pullout 1">
  <p:cSld name="TITLE_ONLY_1">
    <p:bg>
      <p:bgPr>
        <a:solidFill>
          <a:srgbClr val="0543B3"/>
        </a:solidFill>
      </p:bgPr>
    </p:bg>
    <p:spTree>
      <p:nvGrpSpPr>
        <p:cNvPr id="112" name="Shape 112"/>
        <p:cNvGrpSpPr/>
        <p:nvPr/>
      </p:nvGrpSpPr>
      <p:grpSpPr>
        <a:xfrm>
          <a:off x="0" y="0"/>
          <a:ext cx="0" cy="0"/>
          <a:chOff x="0" y="0"/>
          <a:chExt cx="0" cy="0"/>
        </a:xfrm>
      </p:grpSpPr>
      <p:pic>
        <p:nvPicPr>
          <p:cNvPr id="113" name="Google Shape;113;g1b64c18c9d4_0_83"/>
          <p:cNvPicPr preferRelativeResize="0"/>
          <p:nvPr/>
        </p:nvPicPr>
        <p:blipFill rotWithShape="1">
          <a:blip r:embed="rId2">
            <a:alphaModFix/>
          </a:blip>
          <a:srcRect b="0" l="0" r="0" t="0"/>
          <a:stretch/>
        </p:blipFill>
        <p:spPr>
          <a:xfrm>
            <a:off x="8052064" y="4271278"/>
            <a:ext cx="793551" cy="585406"/>
          </a:xfrm>
          <a:prstGeom prst="rect">
            <a:avLst/>
          </a:prstGeom>
          <a:noFill/>
          <a:ln>
            <a:noFill/>
          </a:ln>
        </p:spPr>
      </p:pic>
      <p:sp>
        <p:nvSpPr>
          <p:cNvPr id="114" name="Google Shape;114;g1b64c18c9d4_0_83"/>
          <p:cNvSpPr/>
          <p:nvPr/>
        </p:nvSpPr>
        <p:spPr>
          <a:xfrm>
            <a:off x="8371895" y="380155"/>
            <a:ext cx="772200" cy="2712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accent2"/>
              </a:solidFill>
              <a:latin typeface="Arial"/>
              <a:ea typeface="Arial"/>
              <a:cs typeface="Arial"/>
              <a:sym typeface="Arial"/>
            </a:endParaRPr>
          </a:p>
        </p:txBody>
      </p:sp>
      <p:sp>
        <p:nvSpPr>
          <p:cNvPr id="115" name="Google Shape;115;g1b64c18c9d4_0_83"/>
          <p:cNvSpPr txBox="1"/>
          <p:nvPr>
            <p:ph idx="12" type="sldNum"/>
          </p:nvPr>
        </p:nvSpPr>
        <p:spPr>
          <a:xfrm>
            <a:off x="8676695" y="403106"/>
            <a:ext cx="473700" cy="225300"/>
          </a:xfrm>
          <a:prstGeom prst="rect">
            <a:avLst/>
          </a:prstGeom>
          <a:noFill/>
          <a:ln>
            <a:noFill/>
          </a:ln>
        </p:spPr>
        <p:txBody>
          <a:bodyPr anchorCtr="0" anchor="ctr" bIns="91425" lIns="91425" spcFirstLastPara="1" rIns="91425" wrap="square" tIns="91425">
            <a:noAutofit/>
          </a:bodyPr>
          <a:lstStyle>
            <a:lvl1pPr indent="0" lvl="0"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1pPr>
            <a:lvl2pPr indent="0" lvl="1"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2pPr>
            <a:lvl3pPr indent="0" lvl="2"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3pPr>
            <a:lvl4pPr indent="0" lvl="3"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4pPr>
            <a:lvl5pPr indent="0" lvl="4"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5pPr>
            <a:lvl6pPr indent="0" lvl="5"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6pPr>
            <a:lvl7pPr indent="0" lvl="6"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7pPr>
            <a:lvl8pPr indent="0" lvl="7"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8pPr>
            <a:lvl9pPr indent="0" lvl="8"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slide">
  <p:cSld name="1_Divider slide">
    <p:bg>
      <p:bgPr>
        <a:solidFill>
          <a:srgbClr val="262A33"/>
        </a:solidFill>
      </p:bgPr>
    </p:bg>
    <p:spTree>
      <p:nvGrpSpPr>
        <p:cNvPr id="116" name="Shape 116"/>
        <p:cNvGrpSpPr/>
        <p:nvPr/>
      </p:nvGrpSpPr>
      <p:grpSpPr>
        <a:xfrm>
          <a:off x="0" y="0"/>
          <a:ext cx="0" cy="0"/>
          <a:chOff x="0" y="0"/>
          <a:chExt cx="0" cy="0"/>
        </a:xfrm>
      </p:grpSpPr>
      <p:pic>
        <p:nvPicPr>
          <p:cNvPr id="117" name="Google Shape;117;g1b64c18c9d4_0_87"/>
          <p:cNvPicPr preferRelativeResize="0"/>
          <p:nvPr/>
        </p:nvPicPr>
        <p:blipFill rotWithShape="1">
          <a:blip r:embed="rId2">
            <a:alphaModFix/>
          </a:blip>
          <a:srcRect b="0" l="0" r="0" t="0"/>
          <a:stretch/>
        </p:blipFill>
        <p:spPr>
          <a:xfrm>
            <a:off x="8052064" y="4271278"/>
            <a:ext cx="793551" cy="585406"/>
          </a:xfrm>
          <a:prstGeom prst="rect">
            <a:avLst/>
          </a:prstGeom>
          <a:noFill/>
          <a:ln>
            <a:noFill/>
          </a:ln>
        </p:spPr>
      </p:pic>
      <p:sp>
        <p:nvSpPr>
          <p:cNvPr id="118" name="Google Shape;118;g1b64c18c9d4_0_87"/>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slide 5">
  <p:cSld name="TITLE_AND_TWO_COLUMNS_6">
    <p:spTree>
      <p:nvGrpSpPr>
        <p:cNvPr id="119" name="Shape 119"/>
        <p:cNvGrpSpPr/>
        <p:nvPr/>
      </p:nvGrpSpPr>
      <p:grpSpPr>
        <a:xfrm>
          <a:off x="0" y="0"/>
          <a:ext cx="0" cy="0"/>
          <a:chOff x="0" y="0"/>
          <a:chExt cx="0" cy="0"/>
        </a:xfrm>
      </p:grpSpPr>
      <p:sp>
        <p:nvSpPr>
          <p:cNvPr id="120" name="Google Shape;120;g1b64c18c9d4_0_90"/>
          <p:cNvSpPr/>
          <p:nvPr/>
        </p:nvSpPr>
        <p:spPr>
          <a:xfrm>
            <a:off x="0" y="0"/>
            <a:ext cx="9144000" cy="1015500"/>
          </a:xfrm>
          <a:prstGeom prst="rect">
            <a:avLst/>
          </a:prstGeom>
          <a:solidFill>
            <a:srgbClr val="262A3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21" name="Google Shape;121;g1b64c18c9d4_0_90"/>
          <p:cNvPicPr preferRelativeResize="0"/>
          <p:nvPr/>
        </p:nvPicPr>
        <p:blipFill rotWithShape="1">
          <a:blip r:embed="rId2">
            <a:alphaModFix/>
          </a:blip>
          <a:srcRect b="0" l="0" r="0" t="0"/>
          <a:stretch/>
        </p:blipFill>
        <p:spPr>
          <a:xfrm>
            <a:off x="8050064" y="4271275"/>
            <a:ext cx="792833" cy="585405"/>
          </a:xfrm>
          <a:prstGeom prst="rect">
            <a:avLst/>
          </a:prstGeom>
          <a:noFill/>
          <a:ln>
            <a:noFill/>
          </a:ln>
        </p:spPr>
      </p:pic>
      <p:sp>
        <p:nvSpPr>
          <p:cNvPr id="122" name="Google Shape;122;g1b64c18c9d4_0_90"/>
          <p:cNvSpPr/>
          <p:nvPr/>
        </p:nvSpPr>
        <p:spPr>
          <a:xfrm>
            <a:off x="8371895" y="380155"/>
            <a:ext cx="772200" cy="2712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accent2"/>
              </a:solidFill>
              <a:latin typeface="Arial"/>
              <a:ea typeface="Arial"/>
              <a:cs typeface="Arial"/>
              <a:sym typeface="Arial"/>
            </a:endParaRPr>
          </a:p>
        </p:txBody>
      </p:sp>
      <p:sp>
        <p:nvSpPr>
          <p:cNvPr id="123" name="Google Shape;123;g1b64c18c9d4_0_90"/>
          <p:cNvSpPr txBox="1"/>
          <p:nvPr>
            <p:ph idx="12" type="sldNum"/>
          </p:nvPr>
        </p:nvSpPr>
        <p:spPr>
          <a:xfrm>
            <a:off x="8676695" y="403106"/>
            <a:ext cx="473700" cy="225300"/>
          </a:xfrm>
          <a:prstGeom prst="rect">
            <a:avLst/>
          </a:prstGeom>
          <a:noFill/>
          <a:ln>
            <a:noFill/>
          </a:ln>
        </p:spPr>
        <p:txBody>
          <a:bodyPr anchorCtr="0" anchor="ctr" bIns="91425" lIns="91425" spcFirstLastPara="1" rIns="91425" wrap="square" tIns="91425">
            <a:noAutofit/>
          </a:bodyPr>
          <a:lstStyle>
            <a:lvl1pPr indent="0" lvl="0"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1pPr>
            <a:lvl2pPr indent="0" lvl="1"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2pPr>
            <a:lvl3pPr indent="0" lvl="2"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3pPr>
            <a:lvl4pPr indent="0" lvl="3"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4pPr>
            <a:lvl5pPr indent="0" lvl="4"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5pPr>
            <a:lvl6pPr indent="0" lvl="5"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6pPr>
            <a:lvl7pPr indent="0" lvl="6"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7pPr>
            <a:lvl8pPr indent="0" lvl="7"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8pPr>
            <a:lvl9pPr indent="0" lvl="8"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slide 1">
  <p:cSld name="TITLE_AND_TWO_COLUMNS_1">
    <p:spTree>
      <p:nvGrpSpPr>
        <p:cNvPr id="124" name="Shape 124"/>
        <p:cNvGrpSpPr/>
        <p:nvPr/>
      </p:nvGrpSpPr>
      <p:grpSpPr>
        <a:xfrm>
          <a:off x="0" y="0"/>
          <a:ext cx="0" cy="0"/>
          <a:chOff x="0" y="0"/>
          <a:chExt cx="0" cy="0"/>
        </a:xfrm>
      </p:grpSpPr>
      <p:sp>
        <p:nvSpPr>
          <p:cNvPr id="125" name="Google Shape;125;g1b64c18c9d4_0_95"/>
          <p:cNvSpPr/>
          <p:nvPr/>
        </p:nvSpPr>
        <p:spPr>
          <a:xfrm>
            <a:off x="0" y="0"/>
            <a:ext cx="9144000" cy="10155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26" name="Google Shape;126;g1b64c18c9d4_0_95"/>
          <p:cNvPicPr preferRelativeResize="0"/>
          <p:nvPr/>
        </p:nvPicPr>
        <p:blipFill rotWithShape="1">
          <a:blip r:embed="rId2">
            <a:alphaModFix/>
          </a:blip>
          <a:srcRect b="-9684" l="-7535" r="-5779" t="-8129"/>
          <a:stretch/>
        </p:blipFill>
        <p:spPr>
          <a:xfrm>
            <a:off x="8055750" y="4325600"/>
            <a:ext cx="835000" cy="643375"/>
          </a:xfrm>
          <a:prstGeom prst="rect">
            <a:avLst/>
          </a:prstGeom>
          <a:noFill/>
          <a:ln>
            <a:noFill/>
          </a:ln>
        </p:spPr>
      </p:pic>
      <p:sp>
        <p:nvSpPr>
          <p:cNvPr id="127" name="Google Shape;127;g1b64c18c9d4_0_95"/>
          <p:cNvSpPr/>
          <p:nvPr/>
        </p:nvSpPr>
        <p:spPr>
          <a:xfrm>
            <a:off x="8371895" y="380155"/>
            <a:ext cx="772200" cy="271200"/>
          </a:xfrm>
          <a:prstGeom prst="rect">
            <a:avLst/>
          </a:prstGeom>
          <a:solidFill>
            <a:srgbClr val="FF802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8022"/>
              </a:solidFill>
              <a:latin typeface="Arial"/>
              <a:ea typeface="Arial"/>
              <a:cs typeface="Arial"/>
              <a:sym typeface="Arial"/>
            </a:endParaRPr>
          </a:p>
        </p:txBody>
      </p:sp>
      <p:sp>
        <p:nvSpPr>
          <p:cNvPr id="128" name="Google Shape;128;g1b64c18c9d4_0_95"/>
          <p:cNvSpPr txBox="1"/>
          <p:nvPr>
            <p:ph idx="12" type="sldNum"/>
          </p:nvPr>
        </p:nvSpPr>
        <p:spPr>
          <a:xfrm>
            <a:off x="8595309" y="303951"/>
            <a:ext cx="548700" cy="393600"/>
          </a:xfrm>
          <a:prstGeom prst="rect">
            <a:avLst/>
          </a:prstGeom>
          <a:noFill/>
          <a:ln>
            <a:noFill/>
          </a:ln>
        </p:spPr>
        <p:txBody>
          <a:bodyPr anchorCtr="0" anchor="t"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29" name="Shape 129"/>
        <p:cNvGrpSpPr/>
        <p:nvPr/>
      </p:nvGrpSpPr>
      <p:grpSpPr>
        <a:xfrm>
          <a:off x="0" y="0"/>
          <a:ext cx="0" cy="0"/>
          <a:chOff x="0" y="0"/>
          <a:chExt cx="0" cy="0"/>
        </a:xfrm>
      </p:grpSpPr>
      <p:sp>
        <p:nvSpPr>
          <p:cNvPr id="130" name="Google Shape;130;g1b64c18c9d4_0_100"/>
          <p:cNvSpPr txBox="1"/>
          <p:nvPr>
            <p:ph type="title"/>
          </p:nvPr>
        </p:nvSpPr>
        <p:spPr>
          <a:xfrm>
            <a:off x="457200" y="205978"/>
            <a:ext cx="8229600" cy="857400"/>
          </a:xfrm>
          <a:prstGeom prst="rect">
            <a:avLst/>
          </a:prstGeom>
          <a:noFill/>
          <a:ln>
            <a:noFill/>
          </a:ln>
        </p:spPr>
        <p:txBody>
          <a:bodyPr anchorCtr="0" anchor="ctr" bIns="45700" lIns="91425" spcFirstLastPara="1" rIns="91425" wrap="square" tIns="45700">
            <a:normAutofit/>
          </a:bodyPr>
          <a:lstStyle>
            <a:lvl1pPr lvl="0" rtl="0" algn="ctr">
              <a:lnSpc>
                <a:spcPct val="100000"/>
              </a:lnSpc>
              <a:spcBef>
                <a:spcPts val="0"/>
              </a:spcBef>
              <a:spcAft>
                <a:spcPts val="0"/>
              </a:spcAft>
              <a:buClr>
                <a:schemeClr val="dk1"/>
              </a:buClr>
              <a:buSzPts val="18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31" name="Google Shape;131;g1b64c18c9d4_0_100"/>
          <p:cNvSpPr txBox="1"/>
          <p:nvPr>
            <p:ph idx="1" type="body"/>
          </p:nvPr>
        </p:nvSpPr>
        <p:spPr>
          <a:xfrm>
            <a:off x="457200" y="1200150"/>
            <a:ext cx="8229600" cy="3394500"/>
          </a:xfrm>
          <a:prstGeom prst="rect">
            <a:avLst/>
          </a:prstGeom>
          <a:noFill/>
          <a:ln>
            <a:noFill/>
          </a:ln>
        </p:spPr>
        <p:txBody>
          <a:bodyPr anchorCtr="0" anchor="t" bIns="45700" lIns="91425" spcFirstLastPara="1" rIns="91425" wrap="square" tIns="45700">
            <a:normAutofit/>
          </a:bodyPr>
          <a:lstStyle>
            <a:lvl1pPr indent="-342900" lvl="0" marL="457200" rtl="0" algn="l">
              <a:lnSpc>
                <a:spcPct val="100000"/>
              </a:lnSpc>
              <a:spcBef>
                <a:spcPts val="360"/>
              </a:spcBef>
              <a:spcAft>
                <a:spcPts val="0"/>
              </a:spcAft>
              <a:buClr>
                <a:schemeClr val="dk1"/>
              </a:buClr>
              <a:buSzPts val="1800"/>
              <a:buChar char="•"/>
              <a:defRPr/>
            </a:lvl1pPr>
            <a:lvl2pPr indent="-342900" lvl="1" marL="914400" rtl="0" algn="l">
              <a:lnSpc>
                <a:spcPct val="100000"/>
              </a:lnSpc>
              <a:spcBef>
                <a:spcPts val="360"/>
              </a:spcBef>
              <a:spcAft>
                <a:spcPts val="0"/>
              </a:spcAft>
              <a:buClr>
                <a:schemeClr val="dk1"/>
              </a:buClr>
              <a:buSzPts val="1800"/>
              <a:buChar char="–"/>
              <a:defRPr/>
            </a:lvl2pPr>
            <a:lvl3pPr indent="-342900" lvl="2" marL="1371600" rtl="0" algn="l">
              <a:lnSpc>
                <a:spcPct val="100000"/>
              </a:lnSpc>
              <a:spcBef>
                <a:spcPts val="360"/>
              </a:spcBef>
              <a:spcAft>
                <a:spcPts val="0"/>
              </a:spcAft>
              <a:buClr>
                <a:schemeClr val="dk1"/>
              </a:buClr>
              <a:buSzPts val="1800"/>
              <a:buChar char="•"/>
              <a:defRPr/>
            </a:lvl3pPr>
            <a:lvl4pPr indent="-342900" lvl="3" marL="1828800" rtl="0" algn="l">
              <a:lnSpc>
                <a:spcPct val="100000"/>
              </a:lnSpc>
              <a:spcBef>
                <a:spcPts val="360"/>
              </a:spcBef>
              <a:spcAft>
                <a:spcPts val="0"/>
              </a:spcAft>
              <a:buClr>
                <a:schemeClr val="dk1"/>
              </a:buClr>
              <a:buSzPts val="1800"/>
              <a:buChar char="–"/>
              <a:defRPr/>
            </a:lvl4pPr>
            <a:lvl5pPr indent="-342900" lvl="4" marL="2286000" rtl="0" algn="l">
              <a:lnSpc>
                <a:spcPct val="100000"/>
              </a:lnSpc>
              <a:spcBef>
                <a:spcPts val="360"/>
              </a:spcBef>
              <a:spcAft>
                <a:spcPts val="0"/>
              </a:spcAft>
              <a:buClr>
                <a:schemeClr val="dk1"/>
              </a:buClr>
              <a:buSzPts val="1800"/>
              <a:buChar char="»"/>
              <a:defRPr/>
            </a:lvl5pPr>
            <a:lvl6pPr indent="-342900" lvl="5" marL="2743200" rtl="0" algn="l">
              <a:lnSpc>
                <a:spcPct val="100000"/>
              </a:lnSpc>
              <a:spcBef>
                <a:spcPts val="360"/>
              </a:spcBef>
              <a:spcAft>
                <a:spcPts val="0"/>
              </a:spcAft>
              <a:buClr>
                <a:schemeClr val="dk1"/>
              </a:buClr>
              <a:buSzPts val="1800"/>
              <a:buChar char="•"/>
              <a:defRPr/>
            </a:lvl6pPr>
            <a:lvl7pPr indent="-342900" lvl="6" marL="3200400" rtl="0" algn="l">
              <a:lnSpc>
                <a:spcPct val="100000"/>
              </a:lnSpc>
              <a:spcBef>
                <a:spcPts val="360"/>
              </a:spcBef>
              <a:spcAft>
                <a:spcPts val="0"/>
              </a:spcAft>
              <a:buClr>
                <a:schemeClr val="dk1"/>
              </a:buClr>
              <a:buSzPts val="1800"/>
              <a:buChar char="•"/>
              <a:defRPr/>
            </a:lvl7pPr>
            <a:lvl8pPr indent="-342900" lvl="7" marL="3657600" rtl="0" algn="l">
              <a:lnSpc>
                <a:spcPct val="100000"/>
              </a:lnSpc>
              <a:spcBef>
                <a:spcPts val="360"/>
              </a:spcBef>
              <a:spcAft>
                <a:spcPts val="0"/>
              </a:spcAft>
              <a:buClr>
                <a:schemeClr val="dk1"/>
              </a:buClr>
              <a:buSzPts val="1800"/>
              <a:buChar char="•"/>
              <a:defRPr/>
            </a:lvl8pPr>
            <a:lvl9pPr indent="-342900" lvl="8" marL="4114800" rtl="0" algn="l">
              <a:lnSpc>
                <a:spcPct val="100000"/>
              </a:lnSpc>
              <a:spcBef>
                <a:spcPts val="360"/>
              </a:spcBef>
              <a:spcAft>
                <a:spcPts val="0"/>
              </a:spcAft>
              <a:buClr>
                <a:schemeClr val="dk1"/>
              </a:buClr>
              <a:buSzPts val="1800"/>
              <a:buChar char="•"/>
              <a:defRPr/>
            </a:lvl9pPr>
          </a:lstStyle>
          <a:p/>
        </p:txBody>
      </p:sp>
      <p:sp>
        <p:nvSpPr>
          <p:cNvPr id="132" name="Google Shape;132;g1b64c18c9d4_0_100"/>
          <p:cNvSpPr txBox="1"/>
          <p:nvPr>
            <p:ph idx="10" type="dt"/>
          </p:nvPr>
        </p:nvSpPr>
        <p:spPr>
          <a:xfrm>
            <a:off x="457200" y="4767263"/>
            <a:ext cx="2133600" cy="2739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33" name="Google Shape;133;g1b64c18c9d4_0_100"/>
          <p:cNvSpPr txBox="1"/>
          <p:nvPr>
            <p:ph idx="11" type="ftr"/>
          </p:nvPr>
        </p:nvSpPr>
        <p:spPr>
          <a:xfrm>
            <a:off x="3124200" y="4767263"/>
            <a:ext cx="2895600" cy="2739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34" name="Google Shape;134;g1b64c18c9d4_0_100"/>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slide" type="tx">
  <p:cSld name="TITLE_AND_BODY">
    <p:bg>
      <p:bgPr>
        <a:solidFill>
          <a:srgbClr val="262A33"/>
        </a:solidFill>
      </p:bgPr>
    </p:bg>
    <p:spTree>
      <p:nvGrpSpPr>
        <p:cNvPr id="14" name="Shape 14"/>
        <p:cNvGrpSpPr/>
        <p:nvPr/>
      </p:nvGrpSpPr>
      <p:grpSpPr>
        <a:xfrm>
          <a:off x="0" y="0"/>
          <a:ext cx="0" cy="0"/>
          <a:chOff x="0" y="0"/>
          <a:chExt cx="0" cy="0"/>
        </a:xfrm>
      </p:grpSpPr>
      <p:pic>
        <p:nvPicPr>
          <p:cNvPr id="15" name="Google Shape;15;p28"/>
          <p:cNvPicPr preferRelativeResize="0"/>
          <p:nvPr/>
        </p:nvPicPr>
        <p:blipFill rotWithShape="1">
          <a:blip r:embed="rId2">
            <a:alphaModFix/>
          </a:blip>
          <a:srcRect b="0" l="0" r="0" t="0"/>
          <a:stretch/>
        </p:blipFill>
        <p:spPr>
          <a:xfrm>
            <a:off x="8052064" y="4271278"/>
            <a:ext cx="793551" cy="585406"/>
          </a:xfrm>
          <a:prstGeom prst="rect">
            <a:avLst/>
          </a:prstGeom>
          <a:noFill/>
          <a:ln>
            <a:noFill/>
          </a:ln>
        </p:spPr>
      </p:pic>
      <p:sp>
        <p:nvSpPr>
          <p:cNvPr id="16" name="Google Shape;16;p28"/>
          <p:cNvSpPr/>
          <p:nvPr/>
        </p:nvSpPr>
        <p:spPr>
          <a:xfrm>
            <a:off x="8371895" y="380155"/>
            <a:ext cx="772105" cy="271306"/>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accent2"/>
              </a:solidFill>
              <a:latin typeface="Arial"/>
              <a:ea typeface="Arial"/>
              <a:cs typeface="Arial"/>
              <a:sym typeface="Arial"/>
            </a:endParaRPr>
          </a:p>
        </p:txBody>
      </p:sp>
      <p:sp>
        <p:nvSpPr>
          <p:cNvPr id="17" name="Google Shape;17;p28"/>
          <p:cNvSpPr txBox="1"/>
          <p:nvPr>
            <p:ph idx="12" type="sldNum"/>
          </p:nvPr>
        </p:nvSpPr>
        <p:spPr>
          <a:xfrm>
            <a:off x="8676695" y="403106"/>
            <a:ext cx="473700" cy="225300"/>
          </a:xfrm>
          <a:prstGeom prst="rect">
            <a:avLst/>
          </a:prstGeom>
          <a:noFill/>
          <a:ln>
            <a:noFill/>
          </a:ln>
        </p:spPr>
        <p:txBody>
          <a:bodyPr anchorCtr="0" anchor="ctr" bIns="91425" lIns="91425" spcFirstLastPara="1" rIns="91425" wrap="square" tIns="91425">
            <a:noAutofit/>
          </a:bodyPr>
          <a:lstStyle>
            <a:lvl1pPr indent="0" lvl="0"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1pPr>
            <a:lvl2pPr indent="0" lvl="1"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2pPr>
            <a:lvl3pPr indent="0" lvl="2"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3pPr>
            <a:lvl4pPr indent="0" lvl="3"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4pPr>
            <a:lvl5pPr indent="0" lvl="4"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5pPr>
            <a:lvl6pPr indent="0" lvl="5"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6pPr>
            <a:lvl7pPr indent="0" lvl="6"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7pPr>
            <a:lvl8pPr indent="0" lvl="7"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8pPr>
            <a:lvl9pPr indent="0" lvl="8"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slide 2">
  <p:cSld name="TITLE_AND_BODY_1">
    <p:bg>
      <p:bgPr>
        <a:solidFill>
          <a:srgbClr val="0543B3"/>
        </a:solidFill>
      </p:bgPr>
    </p:bg>
    <p:spTree>
      <p:nvGrpSpPr>
        <p:cNvPr id="18" name="Shape 18"/>
        <p:cNvGrpSpPr/>
        <p:nvPr/>
      </p:nvGrpSpPr>
      <p:grpSpPr>
        <a:xfrm>
          <a:off x="0" y="0"/>
          <a:ext cx="0" cy="0"/>
          <a:chOff x="0" y="0"/>
          <a:chExt cx="0" cy="0"/>
        </a:xfrm>
      </p:grpSpPr>
      <p:pic>
        <p:nvPicPr>
          <p:cNvPr id="19" name="Google Shape;19;p32"/>
          <p:cNvPicPr preferRelativeResize="0"/>
          <p:nvPr/>
        </p:nvPicPr>
        <p:blipFill rotWithShape="1">
          <a:blip r:embed="rId2">
            <a:alphaModFix/>
          </a:blip>
          <a:srcRect b="0" l="0" r="0" t="0"/>
          <a:stretch/>
        </p:blipFill>
        <p:spPr>
          <a:xfrm>
            <a:off x="8052064" y="4271278"/>
            <a:ext cx="793551" cy="585406"/>
          </a:xfrm>
          <a:prstGeom prst="rect">
            <a:avLst/>
          </a:prstGeom>
          <a:noFill/>
          <a:ln>
            <a:noFill/>
          </a:ln>
        </p:spPr>
      </p:pic>
      <p:sp>
        <p:nvSpPr>
          <p:cNvPr id="20" name="Google Shape;20;p32"/>
          <p:cNvSpPr/>
          <p:nvPr/>
        </p:nvSpPr>
        <p:spPr>
          <a:xfrm>
            <a:off x="8371895" y="380155"/>
            <a:ext cx="772200" cy="2712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accent2"/>
              </a:solidFill>
              <a:latin typeface="Arial"/>
              <a:ea typeface="Arial"/>
              <a:cs typeface="Arial"/>
              <a:sym typeface="Arial"/>
            </a:endParaRPr>
          </a:p>
        </p:txBody>
      </p:sp>
      <p:sp>
        <p:nvSpPr>
          <p:cNvPr id="21" name="Google Shape;21;p32"/>
          <p:cNvSpPr txBox="1"/>
          <p:nvPr>
            <p:ph idx="12" type="sldNum"/>
          </p:nvPr>
        </p:nvSpPr>
        <p:spPr>
          <a:xfrm>
            <a:off x="8676695" y="403106"/>
            <a:ext cx="473700" cy="225300"/>
          </a:xfrm>
          <a:prstGeom prst="rect">
            <a:avLst/>
          </a:prstGeom>
          <a:noFill/>
          <a:ln>
            <a:noFill/>
          </a:ln>
        </p:spPr>
        <p:txBody>
          <a:bodyPr anchorCtr="0" anchor="ctr" bIns="91425" lIns="91425" spcFirstLastPara="1" rIns="91425" wrap="square" tIns="91425">
            <a:noAutofit/>
          </a:bodyPr>
          <a:lstStyle>
            <a:lvl1pPr indent="0" lvl="0"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1pPr>
            <a:lvl2pPr indent="0" lvl="1"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2pPr>
            <a:lvl3pPr indent="0" lvl="2"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3pPr>
            <a:lvl4pPr indent="0" lvl="3"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4pPr>
            <a:lvl5pPr indent="0" lvl="4"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5pPr>
            <a:lvl6pPr indent="0" lvl="5"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6pPr>
            <a:lvl7pPr indent="0" lvl="6"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7pPr>
            <a:lvl8pPr indent="0" lvl="7"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8pPr>
            <a:lvl9pPr indent="0" lvl="8"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slide" type="twoColTx">
  <p:cSld name="TITLE_AND_TWO_COLUMNS">
    <p:spTree>
      <p:nvGrpSpPr>
        <p:cNvPr id="22" name="Shape 22"/>
        <p:cNvGrpSpPr/>
        <p:nvPr/>
      </p:nvGrpSpPr>
      <p:grpSpPr>
        <a:xfrm>
          <a:off x="0" y="0"/>
          <a:ext cx="0" cy="0"/>
          <a:chOff x="0" y="0"/>
          <a:chExt cx="0" cy="0"/>
        </a:xfrm>
      </p:grpSpPr>
      <p:sp>
        <p:nvSpPr>
          <p:cNvPr id="23" name="Google Shape;23;p31"/>
          <p:cNvSpPr/>
          <p:nvPr/>
        </p:nvSpPr>
        <p:spPr>
          <a:xfrm>
            <a:off x="0" y="0"/>
            <a:ext cx="9144000" cy="1015500"/>
          </a:xfrm>
          <a:prstGeom prst="rect">
            <a:avLst/>
          </a:prstGeom>
          <a:solidFill>
            <a:srgbClr val="262A3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4" name="Google Shape;24;p31"/>
          <p:cNvPicPr preferRelativeResize="0"/>
          <p:nvPr/>
        </p:nvPicPr>
        <p:blipFill rotWithShape="1">
          <a:blip r:embed="rId2">
            <a:alphaModFix/>
          </a:blip>
          <a:srcRect b="0" l="0" r="0" t="0"/>
          <a:stretch/>
        </p:blipFill>
        <p:spPr>
          <a:xfrm>
            <a:off x="8050064" y="4271275"/>
            <a:ext cx="792833" cy="585406"/>
          </a:xfrm>
          <a:prstGeom prst="rect">
            <a:avLst/>
          </a:prstGeom>
          <a:noFill/>
          <a:ln>
            <a:noFill/>
          </a:ln>
        </p:spPr>
      </p:pic>
      <p:sp>
        <p:nvSpPr>
          <p:cNvPr id="25" name="Google Shape;25;p31"/>
          <p:cNvSpPr/>
          <p:nvPr/>
        </p:nvSpPr>
        <p:spPr>
          <a:xfrm>
            <a:off x="8371895" y="380155"/>
            <a:ext cx="772105" cy="271306"/>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accent2"/>
              </a:solidFill>
              <a:latin typeface="Arial"/>
              <a:ea typeface="Arial"/>
              <a:cs typeface="Arial"/>
              <a:sym typeface="Arial"/>
            </a:endParaRPr>
          </a:p>
        </p:txBody>
      </p:sp>
      <p:sp>
        <p:nvSpPr>
          <p:cNvPr id="26" name="Google Shape;26;p31"/>
          <p:cNvSpPr txBox="1"/>
          <p:nvPr>
            <p:ph idx="12" type="sldNum"/>
          </p:nvPr>
        </p:nvSpPr>
        <p:spPr>
          <a:xfrm>
            <a:off x="8676695" y="403106"/>
            <a:ext cx="473700" cy="225300"/>
          </a:xfrm>
          <a:prstGeom prst="rect">
            <a:avLst/>
          </a:prstGeom>
          <a:noFill/>
          <a:ln>
            <a:noFill/>
          </a:ln>
        </p:spPr>
        <p:txBody>
          <a:bodyPr anchorCtr="0" anchor="ctr" bIns="91425" lIns="91425" spcFirstLastPara="1" rIns="91425" wrap="square" tIns="91425">
            <a:noAutofit/>
          </a:bodyPr>
          <a:lstStyle>
            <a:lvl1pPr indent="0" lvl="0"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1pPr>
            <a:lvl2pPr indent="0" lvl="1"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2pPr>
            <a:lvl3pPr indent="0" lvl="2"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3pPr>
            <a:lvl4pPr indent="0" lvl="3"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4pPr>
            <a:lvl5pPr indent="0" lvl="4"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5pPr>
            <a:lvl6pPr indent="0" lvl="5"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6pPr>
            <a:lvl7pPr indent="0" lvl="6"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7pPr>
            <a:lvl8pPr indent="0" lvl="7"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8pPr>
            <a:lvl9pPr indent="0" lvl="8"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pullout 1">
  <p:cSld name="TITLE_ONLY_1">
    <p:bg>
      <p:bgPr>
        <a:solidFill>
          <a:srgbClr val="0543B3"/>
        </a:solidFill>
      </p:bgPr>
    </p:bg>
    <p:spTree>
      <p:nvGrpSpPr>
        <p:cNvPr id="27" name="Shape 27"/>
        <p:cNvGrpSpPr/>
        <p:nvPr/>
      </p:nvGrpSpPr>
      <p:grpSpPr>
        <a:xfrm>
          <a:off x="0" y="0"/>
          <a:ext cx="0" cy="0"/>
          <a:chOff x="0" y="0"/>
          <a:chExt cx="0" cy="0"/>
        </a:xfrm>
      </p:grpSpPr>
      <p:pic>
        <p:nvPicPr>
          <p:cNvPr id="28" name="Google Shape;28;p30"/>
          <p:cNvPicPr preferRelativeResize="0"/>
          <p:nvPr/>
        </p:nvPicPr>
        <p:blipFill rotWithShape="1">
          <a:blip r:embed="rId2">
            <a:alphaModFix/>
          </a:blip>
          <a:srcRect b="0" l="0" r="0" t="0"/>
          <a:stretch/>
        </p:blipFill>
        <p:spPr>
          <a:xfrm>
            <a:off x="8052064" y="4271278"/>
            <a:ext cx="793551" cy="585406"/>
          </a:xfrm>
          <a:prstGeom prst="rect">
            <a:avLst/>
          </a:prstGeom>
          <a:noFill/>
          <a:ln>
            <a:noFill/>
          </a:ln>
        </p:spPr>
      </p:pic>
      <p:sp>
        <p:nvSpPr>
          <p:cNvPr id="29" name="Google Shape;29;p30"/>
          <p:cNvSpPr/>
          <p:nvPr/>
        </p:nvSpPr>
        <p:spPr>
          <a:xfrm>
            <a:off x="8371895" y="380155"/>
            <a:ext cx="772105" cy="271306"/>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accent2"/>
              </a:solidFill>
              <a:latin typeface="Arial"/>
              <a:ea typeface="Arial"/>
              <a:cs typeface="Arial"/>
              <a:sym typeface="Arial"/>
            </a:endParaRPr>
          </a:p>
        </p:txBody>
      </p:sp>
      <p:sp>
        <p:nvSpPr>
          <p:cNvPr id="30" name="Google Shape;30;p30"/>
          <p:cNvSpPr txBox="1"/>
          <p:nvPr>
            <p:ph idx="12" type="sldNum"/>
          </p:nvPr>
        </p:nvSpPr>
        <p:spPr>
          <a:xfrm>
            <a:off x="8676695" y="403106"/>
            <a:ext cx="473700" cy="225300"/>
          </a:xfrm>
          <a:prstGeom prst="rect">
            <a:avLst/>
          </a:prstGeom>
          <a:noFill/>
          <a:ln>
            <a:noFill/>
          </a:ln>
        </p:spPr>
        <p:txBody>
          <a:bodyPr anchorCtr="0" anchor="ctr" bIns="91425" lIns="91425" spcFirstLastPara="1" rIns="91425" wrap="square" tIns="91425">
            <a:noAutofit/>
          </a:bodyPr>
          <a:lstStyle>
            <a:lvl1pPr indent="0" lvl="0"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1pPr>
            <a:lvl2pPr indent="0" lvl="1"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2pPr>
            <a:lvl3pPr indent="0" lvl="2"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3pPr>
            <a:lvl4pPr indent="0" lvl="3"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4pPr>
            <a:lvl5pPr indent="0" lvl="4"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5pPr>
            <a:lvl6pPr indent="0" lvl="5"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6pPr>
            <a:lvl7pPr indent="0" lvl="6"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7pPr>
            <a:lvl8pPr indent="0" lvl="7"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8pPr>
            <a:lvl9pPr indent="0" lvl="8"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slide">
  <p:cSld name="1_Divider slide">
    <p:bg>
      <p:bgPr>
        <a:solidFill>
          <a:srgbClr val="262A33"/>
        </a:solidFill>
      </p:bgPr>
    </p:bg>
    <p:spTree>
      <p:nvGrpSpPr>
        <p:cNvPr id="31" name="Shape 31"/>
        <p:cNvGrpSpPr/>
        <p:nvPr/>
      </p:nvGrpSpPr>
      <p:grpSpPr>
        <a:xfrm>
          <a:off x="0" y="0"/>
          <a:ext cx="0" cy="0"/>
          <a:chOff x="0" y="0"/>
          <a:chExt cx="0" cy="0"/>
        </a:xfrm>
      </p:grpSpPr>
      <p:pic>
        <p:nvPicPr>
          <p:cNvPr id="32" name="Google Shape;32;p24"/>
          <p:cNvPicPr preferRelativeResize="0"/>
          <p:nvPr/>
        </p:nvPicPr>
        <p:blipFill rotWithShape="1">
          <a:blip r:embed="rId2">
            <a:alphaModFix/>
          </a:blip>
          <a:srcRect b="0" l="0" r="0" t="0"/>
          <a:stretch/>
        </p:blipFill>
        <p:spPr>
          <a:xfrm>
            <a:off x="8052064" y="4271278"/>
            <a:ext cx="793551" cy="585406"/>
          </a:xfrm>
          <a:prstGeom prst="rect">
            <a:avLst/>
          </a:prstGeom>
          <a:noFill/>
          <a:ln>
            <a:noFill/>
          </a:ln>
        </p:spPr>
      </p:pic>
      <p:sp>
        <p:nvSpPr>
          <p:cNvPr id="33" name="Google Shape;33;p24"/>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slide 5">
  <p:cSld name="TITLE_AND_TWO_COLUMNS_6">
    <p:spTree>
      <p:nvGrpSpPr>
        <p:cNvPr id="34" name="Shape 34"/>
        <p:cNvGrpSpPr/>
        <p:nvPr/>
      </p:nvGrpSpPr>
      <p:grpSpPr>
        <a:xfrm>
          <a:off x="0" y="0"/>
          <a:ext cx="0" cy="0"/>
          <a:chOff x="0" y="0"/>
          <a:chExt cx="0" cy="0"/>
        </a:xfrm>
      </p:grpSpPr>
      <p:sp>
        <p:nvSpPr>
          <p:cNvPr id="35" name="Google Shape;35;g14b5d431ea2_0_117"/>
          <p:cNvSpPr/>
          <p:nvPr/>
        </p:nvSpPr>
        <p:spPr>
          <a:xfrm>
            <a:off x="0" y="0"/>
            <a:ext cx="9144000" cy="1015500"/>
          </a:xfrm>
          <a:prstGeom prst="rect">
            <a:avLst/>
          </a:prstGeom>
          <a:solidFill>
            <a:srgbClr val="262A3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36" name="Google Shape;36;g14b5d431ea2_0_117"/>
          <p:cNvPicPr preferRelativeResize="0"/>
          <p:nvPr/>
        </p:nvPicPr>
        <p:blipFill rotWithShape="1">
          <a:blip r:embed="rId2">
            <a:alphaModFix/>
          </a:blip>
          <a:srcRect b="0" l="0" r="0" t="0"/>
          <a:stretch/>
        </p:blipFill>
        <p:spPr>
          <a:xfrm>
            <a:off x="8050064" y="4271275"/>
            <a:ext cx="792833" cy="585405"/>
          </a:xfrm>
          <a:prstGeom prst="rect">
            <a:avLst/>
          </a:prstGeom>
          <a:noFill/>
          <a:ln>
            <a:noFill/>
          </a:ln>
        </p:spPr>
      </p:pic>
      <p:sp>
        <p:nvSpPr>
          <p:cNvPr id="37" name="Google Shape;37;g14b5d431ea2_0_117"/>
          <p:cNvSpPr/>
          <p:nvPr/>
        </p:nvSpPr>
        <p:spPr>
          <a:xfrm>
            <a:off x="8371895" y="380155"/>
            <a:ext cx="772200" cy="2712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accent2"/>
              </a:solidFill>
              <a:latin typeface="Arial"/>
              <a:ea typeface="Arial"/>
              <a:cs typeface="Arial"/>
              <a:sym typeface="Arial"/>
            </a:endParaRPr>
          </a:p>
        </p:txBody>
      </p:sp>
      <p:sp>
        <p:nvSpPr>
          <p:cNvPr id="38" name="Google Shape;38;g14b5d431ea2_0_117"/>
          <p:cNvSpPr txBox="1"/>
          <p:nvPr>
            <p:ph idx="12" type="sldNum"/>
          </p:nvPr>
        </p:nvSpPr>
        <p:spPr>
          <a:xfrm>
            <a:off x="8676695" y="403106"/>
            <a:ext cx="473700" cy="225300"/>
          </a:xfrm>
          <a:prstGeom prst="rect">
            <a:avLst/>
          </a:prstGeom>
          <a:noFill/>
          <a:ln>
            <a:noFill/>
          </a:ln>
        </p:spPr>
        <p:txBody>
          <a:bodyPr anchorCtr="0" anchor="ctr" bIns="91425" lIns="91425" spcFirstLastPara="1" rIns="91425" wrap="square" tIns="91425">
            <a:noAutofit/>
          </a:bodyPr>
          <a:lstStyle>
            <a:lvl1pPr indent="0" lvl="0"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1pPr>
            <a:lvl2pPr indent="0" lvl="1"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2pPr>
            <a:lvl3pPr indent="0" lvl="2"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3pPr>
            <a:lvl4pPr indent="0" lvl="3"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4pPr>
            <a:lvl5pPr indent="0" lvl="4"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5pPr>
            <a:lvl6pPr indent="0" lvl="5"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6pPr>
            <a:lvl7pPr indent="0" lvl="6"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7pPr>
            <a:lvl8pPr indent="0" lvl="7"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8pPr>
            <a:lvl9pPr indent="0" lvl="8"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slide 1">
  <p:cSld name="TITLE_AND_TWO_COLUMNS_1">
    <p:spTree>
      <p:nvGrpSpPr>
        <p:cNvPr id="39" name="Shape 39"/>
        <p:cNvGrpSpPr/>
        <p:nvPr/>
      </p:nvGrpSpPr>
      <p:grpSpPr>
        <a:xfrm>
          <a:off x="0" y="0"/>
          <a:ext cx="0" cy="0"/>
          <a:chOff x="0" y="0"/>
          <a:chExt cx="0" cy="0"/>
        </a:xfrm>
      </p:grpSpPr>
      <p:sp>
        <p:nvSpPr>
          <p:cNvPr id="40" name="Google Shape;40;g1646f31eaf0_0_102"/>
          <p:cNvSpPr/>
          <p:nvPr/>
        </p:nvSpPr>
        <p:spPr>
          <a:xfrm>
            <a:off x="0" y="0"/>
            <a:ext cx="9144000" cy="10155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41" name="Google Shape;41;g1646f31eaf0_0_102"/>
          <p:cNvPicPr preferRelativeResize="0"/>
          <p:nvPr/>
        </p:nvPicPr>
        <p:blipFill rotWithShape="1">
          <a:blip r:embed="rId2">
            <a:alphaModFix/>
          </a:blip>
          <a:srcRect b="-9683" l="-7535" r="-5779" t="-8128"/>
          <a:stretch/>
        </p:blipFill>
        <p:spPr>
          <a:xfrm>
            <a:off x="8055750" y="4325600"/>
            <a:ext cx="835000" cy="643375"/>
          </a:xfrm>
          <a:prstGeom prst="rect">
            <a:avLst/>
          </a:prstGeom>
          <a:noFill/>
          <a:ln>
            <a:noFill/>
          </a:ln>
        </p:spPr>
      </p:pic>
      <p:sp>
        <p:nvSpPr>
          <p:cNvPr id="42" name="Google Shape;42;g1646f31eaf0_0_102"/>
          <p:cNvSpPr/>
          <p:nvPr/>
        </p:nvSpPr>
        <p:spPr>
          <a:xfrm>
            <a:off x="8371895" y="380155"/>
            <a:ext cx="772200" cy="271200"/>
          </a:xfrm>
          <a:prstGeom prst="rect">
            <a:avLst/>
          </a:prstGeom>
          <a:solidFill>
            <a:srgbClr val="FF802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8022"/>
              </a:solidFill>
              <a:latin typeface="Arial"/>
              <a:ea typeface="Arial"/>
              <a:cs typeface="Arial"/>
              <a:sym typeface="Arial"/>
            </a:endParaRPr>
          </a:p>
        </p:txBody>
      </p:sp>
      <p:sp>
        <p:nvSpPr>
          <p:cNvPr id="43" name="Google Shape;43;g1646f31eaf0_0_102"/>
          <p:cNvSpPr txBox="1"/>
          <p:nvPr>
            <p:ph idx="12" type="sldNum"/>
          </p:nvPr>
        </p:nvSpPr>
        <p:spPr>
          <a:xfrm>
            <a:off x="8595309" y="303951"/>
            <a:ext cx="548700" cy="3936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0" Type="http://schemas.openxmlformats.org/officeDocument/2006/relationships/theme" Target="../theme/theme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slideLayout" Target="../slideLayouts/slideLayout11.xml"/><Relationship Id="rId3" Type="http://schemas.openxmlformats.org/officeDocument/2006/relationships/slideLayout" Target="../slideLayouts/slideLayout12.xml"/><Relationship Id="rId4" Type="http://schemas.openxmlformats.org/officeDocument/2006/relationships/slideLayout" Target="../slideLayouts/slideLayout13.xml"/><Relationship Id="rId10" Type="http://schemas.openxmlformats.org/officeDocument/2006/relationships/theme" Target="../theme/theme2.xml"/><Relationship Id="rId9" Type="http://schemas.openxmlformats.org/officeDocument/2006/relationships/slideLayout" Target="../slideLayouts/slideLayout18.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slideLayout" Target="../slideLayouts/slideLayout20.xml"/><Relationship Id="rId3" Type="http://schemas.openxmlformats.org/officeDocument/2006/relationships/slideLayout" Target="../slideLayouts/slideLayout21.xml"/><Relationship Id="rId4" Type="http://schemas.openxmlformats.org/officeDocument/2006/relationships/slideLayout" Target="../slideLayouts/slideLayout22.xml"/><Relationship Id="rId11" Type="http://schemas.openxmlformats.org/officeDocument/2006/relationships/theme" Target="../theme/theme1.xml"/><Relationship Id="rId10" Type="http://schemas.openxmlformats.org/officeDocument/2006/relationships/slideLayout" Target="../slideLayouts/slideLayout28.xml"/><Relationship Id="rId9" Type="http://schemas.openxmlformats.org/officeDocument/2006/relationships/slideLayout" Target="../slideLayouts/slideLayout27.xml"/><Relationship Id="rId5" Type="http://schemas.openxmlformats.org/officeDocument/2006/relationships/slideLayout" Target="../slideLayouts/slideLayout23.xml"/><Relationship Id="rId6" Type="http://schemas.openxmlformats.org/officeDocument/2006/relationships/slideLayout" Target="../slideLayouts/slideLayout24.xml"/><Relationship Id="rId7" Type="http://schemas.openxmlformats.org/officeDocument/2006/relationships/slideLayout" Target="../slideLayouts/slideLayout25.xml"/><Relationship Id="rId8"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2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44" name="Shape 44"/>
        <p:cNvGrpSpPr/>
        <p:nvPr/>
      </p:nvGrpSpPr>
      <p:grpSpPr>
        <a:xfrm>
          <a:off x="0" y="0"/>
          <a:ext cx="0" cy="0"/>
          <a:chOff x="0" y="0"/>
          <a:chExt cx="0" cy="0"/>
        </a:xfrm>
      </p:grpSpPr>
      <p:sp>
        <p:nvSpPr>
          <p:cNvPr id="45" name="Google Shape;45;g157707a00a2_0_16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90" name="Shape 90"/>
        <p:cNvGrpSpPr/>
        <p:nvPr/>
      </p:nvGrpSpPr>
      <p:grpSpPr>
        <a:xfrm>
          <a:off x="0" y="0"/>
          <a:ext cx="0" cy="0"/>
          <a:chOff x="0" y="0"/>
          <a:chExt cx="0" cy="0"/>
        </a:xfrm>
      </p:grpSpPr>
      <p:sp>
        <p:nvSpPr>
          <p:cNvPr id="91" name="Google Shape;91;g1b64c18c9d4_0_6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0.xml"/><Relationship Id="rId3" Type="http://schemas.openxmlformats.org/officeDocument/2006/relationships/image" Target="../media/image2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2.xml"/><Relationship Id="rId3" Type="http://schemas.openxmlformats.org/officeDocument/2006/relationships/image" Target="../media/image2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3.xml"/><Relationship Id="rId3" Type="http://schemas.openxmlformats.org/officeDocument/2006/relationships/image" Target="../media/image21.png"/><Relationship Id="rId4" Type="http://schemas.openxmlformats.org/officeDocument/2006/relationships/hyperlink" Target="https://www.rightmove.co.uk/" TargetMode="External"/><Relationship Id="rId5" Type="http://schemas.openxmlformats.org/officeDocument/2006/relationships/image" Target="../media/image2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4.xml"/><Relationship Id="rId3" Type="http://schemas.openxmlformats.org/officeDocument/2006/relationships/image" Target="../media/image23.png"/><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5.xml"/><Relationship Id="rId3" Type="http://schemas.openxmlformats.org/officeDocument/2006/relationships/image" Target="../media/image26.png"/><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6.xml"/><Relationship Id="rId3" Type="http://schemas.openxmlformats.org/officeDocument/2006/relationships/image" Target="../media/image2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7.xml"/><Relationship Id="rId3" Type="http://schemas.openxmlformats.org/officeDocument/2006/relationships/hyperlink" Target="https://www.moneyhelper.org.uk/en/homes/buying-a-home/use-our-stamp-duty-calculator" TargetMode="External"/><Relationship Id="rId4" Type="http://schemas.openxmlformats.org/officeDocument/2006/relationships/image" Target="../media/image27.png"/><Relationship Id="rId5" Type="http://schemas.openxmlformats.org/officeDocument/2006/relationships/image" Target="../media/image38.png"/><Relationship Id="rId6" Type="http://schemas.openxmlformats.org/officeDocument/2006/relationships/image" Target="../media/image2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8.xml"/><Relationship Id="rId3" Type="http://schemas.openxmlformats.org/officeDocument/2006/relationships/image" Target="../media/image27.png"/><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0.xml"/><Relationship Id="rId3" Type="http://schemas.openxmlformats.org/officeDocument/2006/relationships/hyperlink" Target="https://landregistry.data.gov.uk/app/ukhpi"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1.xml"/><Relationship Id="rId3" Type="http://schemas.openxmlformats.org/officeDocument/2006/relationships/image" Target="../media/image31.png"/><Relationship Id="rId4" Type="http://schemas.openxmlformats.org/officeDocument/2006/relationships/image" Target="../media/image2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2.xml"/><Relationship Id="rId3" Type="http://schemas.openxmlformats.org/officeDocument/2006/relationships/image" Target="../media/image31.png"/><Relationship Id="rId4" Type="http://schemas.openxmlformats.org/officeDocument/2006/relationships/image" Target="../media/image2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23.xml"/><Relationship Id="rId3" Type="http://schemas.openxmlformats.org/officeDocument/2006/relationships/image" Target="../media/image28.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29.png"/><Relationship Id="rId4" Type="http://schemas.openxmlformats.org/officeDocument/2006/relationships/image" Target="../media/image3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6.xml"/><Relationship Id="rId3" Type="http://schemas.openxmlformats.org/officeDocument/2006/relationships/image" Target="../media/image29.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7.xml"/><Relationship Id="rId3" Type="http://schemas.openxmlformats.org/officeDocument/2006/relationships/image" Target="../media/image29.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8.xml"/><Relationship Id="rId3" Type="http://schemas.openxmlformats.org/officeDocument/2006/relationships/image" Target="../media/image32.png"/><Relationship Id="rId4" Type="http://schemas.openxmlformats.org/officeDocument/2006/relationships/hyperlink" Target="https://www.experian.co.uk/consumer/credit-score-map-uk/"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9.xml"/><Relationship Id="rId3" Type="http://schemas.openxmlformats.org/officeDocument/2006/relationships/image" Target="../media/image3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30.xml"/><Relationship Id="rId3" Type="http://schemas.openxmlformats.org/officeDocument/2006/relationships/image" Target="../media/image33.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4.xml"/><Relationship Id="rId3" Type="http://schemas.openxmlformats.org/officeDocument/2006/relationships/hyperlink" Target="https://www.citizensadvice.org.uk/debt-and-money/" TargetMode="External"/><Relationship Id="rId4" Type="http://schemas.openxmlformats.org/officeDocument/2006/relationships/image" Target="../media/image35.png"/><Relationship Id="rId9" Type="http://schemas.openxmlformats.org/officeDocument/2006/relationships/image" Target="../media/image37.png"/><Relationship Id="rId5" Type="http://schemas.openxmlformats.org/officeDocument/2006/relationships/image" Target="../media/image36.png"/><Relationship Id="rId6" Type="http://schemas.openxmlformats.org/officeDocument/2006/relationships/hyperlink" Target="https://www.nationaldebtline.org/" TargetMode="External"/><Relationship Id="rId7" Type="http://schemas.openxmlformats.org/officeDocument/2006/relationships/hyperlink" Target="https://www.nationaldebtline.org/" TargetMode="External"/><Relationship Id="rId8" Type="http://schemas.openxmlformats.org/officeDocument/2006/relationships/hyperlink" Target="http://www.moneyadvicetrust.org/Pages/default.aspx"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6.xml"/><Relationship Id="rId3" Type="http://schemas.openxmlformats.org/officeDocument/2006/relationships/hyperlink" Target="https://landregistry.data.gov.uk/app/ukhpi" TargetMode="External"/><Relationship Id="rId4" Type="http://schemas.openxmlformats.org/officeDocument/2006/relationships/hyperlink" Target="https://www.ons.gov.uk/peoplepopulationandcommunity/housing/bulletins/privaterentalmarketsummarystatisticsinengland/october2021toseptember2022#:~:text=The%20median%20monthly%20rent%20recorded,monthly%20rent%20at%20%C2%A3525."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8.xml"/><Relationship Id="rId3" Type="http://schemas.openxmlformats.org/officeDocument/2006/relationships/image" Target="../media/image1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9.xml"/><Relationship Id="rId3"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62A33"/>
        </a:solidFill>
      </p:bgPr>
    </p:bg>
    <p:spTree>
      <p:nvGrpSpPr>
        <p:cNvPr id="138" name="Shape 138"/>
        <p:cNvGrpSpPr/>
        <p:nvPr/>
      </p:nvGrpSpPr>
      <p:grpSpPr>
        <a:xfrm>
          <a:off x="0" y="0"/>
          <a:ext cx="0" cy="0"/>
          <a:chOff x="0" y="0"/>
          <a:chExt cx="0" cy="0"/>
        </a:xfrm>
      </p:grpSpPr>
      <p:sp>
        <p:nvSpPr>
          <p:cNvPr id="139" name="Google Shape;139;p1"/>
          <p:cNvSpPr txBox="1"/>
          <p:nvPr>
            <p:ph type="ctrTitle"/>
          </p:nvPr>
        </p:nvSpPr>
        <p:spPr>
          <a:xfrm>
            <a:off x="360375" y="1329300"/>
            <a:ext cx="5870700" cy="18843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4800"/>
              <a:buFont typeface="Arial"/>
              <a:buNone/>
            </a:pPr>
            <a:r>
              <a:rPr b="1" i="0" lang="en-GB" sz="4800" u="none" cap="none" strike="noStrike">
                <a:solidFill>
                  <a:schemeClr val="lt1"/>
                </a:solidFill>
                <a:latin typeface="Lato"/>
                <a:ea typeface="Lato"/>
                <a:cs typeface="Lato"/>
                <a:sym typeface="Lato"/>
              </a:rPr>
              <a:t>Preparing for my financial future</a:t>
            </a:r>
            <a:endParaRPr b="1" i="0" sz="4800" u="none" cap="none" strike="noStrike">
              <a:solidFill>
                <a:schemeClr val="l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3600"/>
              <a:buFont typeface="Arial"/>
              <a:buNone/>
            </a:pPr>
            <a:r>
              <a:t/>
            </a:r>
            <a:endParaRPr b="1" i="0" sz="4800" u="none" cap="none" strike="noStrike">
              <a:solidFill>
                <a:schemeClr val="lt1"/>
              </a:solidFill>
              <a:latin typeface="Lato Black"/>
              <a:ea typeface="Lato Black"/>
              <a:cs typeface="Lato Black"/>
              <a:sym typeface="Lato Black"/>
            </a:endParaRPr>
          </a:p>
        </p:txBody>
      </p:sp>
      <p:pic>
        <p:nvPicPr>
          <p:cNvPr id="140" name="Google Shape;140;p1"/>
          <p:cNvPicPr preferRelativeResize="0"/>
          <p:nvPr/>
        </p:nvPicPr>
        <p:blipFill rotWithShape="1">
          <a:blip r:embed="rId3">
            <a:alphaModFix/>
          </a:blip>
          <a:srcRect b="0" l="0" r="0" t="0"/>
          <a:stretch/>
        </p:blipFill>
        <p:spPr>
          <a:xfrm>
            <a:off x="6383475" y="152400"/>
            <a:ext cx="2608123" cy="2608123"/>
          </a:xfrm>
          <a:prstGeom prst="rect">
            <a:avLst/>
          </a:prstGeom>
          <a:noFill/>
          <a:ln>
            <a:noFill/>
          </a:ln>
        </p:spPr>
      </p:pic>
      <p:sp>
        <p:nvSpPr>
          <p:cNvPr id="141" name="Google Shape;141;p1"/>
          <p:cNvSpPr txBox="1"/>
          <p:nvPr/>
        </p:nvSpPr>
        <p:spPr>
          <a:xfrm>
            <a:off x="360375" y="4529800"/>
            <a:ext cx="6681300" cy="338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1" i="0" lang="en-GB" sz="1000" u="none" cap="none" strike="noStrike">
                <a:solidFill>
                  <a:schemeClr val="accent2"/>
                </a:solidFill>
                <a:latin typeface="Arial"/>
                <a:ea typeface="Arial"/>
                <a:cs typeface="Arial"/>
                <a:sym typeface="Arial"/>
              </a:rPr>
              <a:t>This session is aimed at key stage five (recommended for Year 12 and 13)</a:t>
            </a:r>
            <a:endParaRPr b="1" i="0" sz="1000" u="none" cap="none" strike="noStrike">
              <a:solidFill>
                <a:schemeClr val="accent2"/>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3" name="Shape 223"/>
        <p:cNvGrpSpPr/>
        <p:nvPr/>
      </p:nvGrpSpPr>
      <p:grpSpPr>
        <a:xfrm>
          <a:off x="0" y="0"/>
          <a:ext cx="0" cy="0"/>
          <a:chOff x="0" y="0"/>
          <a:chExt cx="0" cy="0"/>
        </a:xfrm>
      </p:grpSpPr>
      <p:sp>
        <p:nvSpPr>
          <p:cNvPr id="224" name="Google Shape;224;g208eae8ff29_0_60"/>
          <p:cNvSpPr txBox="1"/>
          <p:nvPr>
            <p:ph idx="12" type="sldNum"/>
          </p:nvPr>
        </p:nvSpPr>
        <p:spPr>
          <a:xfrm>
            <a:off x="8595309" y="303951"/>
            <a:ext cx="548700" cy="3936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Clr>
                <a:srgbClr val="000000"/>
              </a:buClr>
              <a:buSzPts val="1000"/>
              <a:buFont typeface="Arial"/>
              <a:buNone/>
            </a:pPr>
            <a:r>
              <a:rPr lang="en-GB">
                <a:latin typeface="Lato"/>
                <a:ea typeface="Lato"/>
                <a:cs typeface="Lato"/>
                <a:sym typeface="Lato"/>
              </a:rPr>
              <a:t>10</a:t>
            </a:r>
            <a:endParaRPr>
              <a:latin typeface="Lato"/>
              <a:ea typeface="Lato"/>
              <a:cs typeface="Lato"/>
              <a:sym typeface="Lato"/>
            </a:endParaRPr>
          </a:p>
          <a:p>
            <a:pPr indent="0" lvl="0" marL="0" rtl="0" algn="r">
              <a:spcBef>
                <a:spcPts val="0"/>
              </a:spcBef>
              <a:spcAft>
                <a:spcPts val="0"/>
              </a:spcAft>
              <a:buClr>
                <a:srgbClr val="000000"/>
              </a:buClr>
              <a:buSzPts val="1000"/>
              <a:buFont typeface="Arial"/>
              <a:buNone/>
            </a:pPr>
            <a:r>
              <a:t/>
            </a:r>
            <a:endParaRPr>
              <a:latin typeface="Lato"/>
              <a:ea typeface="Lato"/>
              <a:cs typeface="Lato"/>
              <a:sym typeface="Lato"/>
            </a:endParaRPr>
          </a:p>
        </p:txBody>
      </p:sp>
      <p:sp>
        <p:nvSpPr>
          <p:cNvPr id="225" name="Google Shape;225;g208eae8ff29_0_60"/>
          <p:cNvSpPr txBox="1"/>
          <p:nvPr>
            <p:ph type="ctrTitle"/>
          </p:nvPr>
        </p:nvSpPr>
        <p:spPr>
          <a:xfrm>
            <a:off x="363025" y="253750"/>
            <a:ext cx="85749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t/>
            </a:r>
            <a:endParaRPr b="1" i="0" sz="3200" u="none" cap="none" strike="noStrike">
              <a:solidFill>
                <a:schemeClr val="accent2"/>
              </a:solidFill>
              <a:latin typeface="Lato"/>
              <a:ea typeface="Lato"/>
              <a:cs typeface="Lato"/>
              <a:sym typeface="Lato"/>
            </a:endParaRPr>
          </a:p>
          <a:p>
            <a:pPr indent="0" lvl="0" marL="0" marR="0" rtl="0" algn="l">
              <a:lnSpc>
                <a:spcPct val="100000"/>
              </a:lnSpc>
              <a:spcBef>
                <a:spcPts val="0"/>
              </a:spcBef>
              <a:spcAft>
                <a:spcPts val="0"/>
              </a:spcAft>
              <a:buClr>
                <a:srgbClr val="000000"/>
              </a:buClr>
              <a:buSzPts val="990"/>
              <a:buFont typeface="Arial"/>
              <a:buNone/>
            </a:pPr>
            <a:r>
              <a:rPr b="1" lang="en-GB" sz="2900">
                <a:solidFill>
                  <a:schemeClr val="accent2"/>
                </a:solidFill>
                <a:latin typeface="Lato"/>
                <a:ea typeface="Lato"/>
                <a:cs typeface="Lato"/>
                <a:sym typeface="Lato"/>
              </a:rPr>
              <a:t>Social housing </a:t>
            </a:r>
            <a:endParaRPr b="0" i="0" sz="2900" u="none" cap="none" strike="noStrike">
              <a:solidFill>
                <a:schemeClr val="accent2"/>
              </a:solidFill>
              <a:latin typeface="Lato"/>
              <a:ea typeface="Lato"/>
              <a:cs typeface="Lato"/>
              <a:sym typeface="Lato"/>
            </a:endParaRPr>
          </a:p>
          <a:p>
            <a:pPr indent="0" lvl="0" marL="0" marR="0" rtl="0" algn="l">
              <a:lnSpc>
                <a:spcPct val="100000"/>
              </a:lnSpc>
              <a:spcBef>
                <a:spcPts val="0"/>
              </a:spcBef>
              <a:spcAft>
                <a:spcPts val="0"/>
              </a:spcAft>
              <a:buClr>
                <a:srgbClr val="000000"/>
              </a:buClr>
              <a:buSzPts val="990"/>
              <a:buFont typeface="Arial"/>
              <a:buNone/>
            </a:pPr>
            <a:r>
              <a:t/>
            </a:r>
            <a:endParaRPr b="1" i="0" sz="3200" u="none" cap="none" strike="noStrike">
              <a:solidFill>
                <a:schemeClr val="accent2"/>
              </a:solidFill>
              <a:latin typeface="Lato"/>
              <a:ea typeface="Lato"/>
              <a:cs typeface="Lato"/>
              <a:sym typeface="Lato"/>
            </a:endParaRPr>
          </a:p>
        </p:txBody>
      </p:sp>
      <p:sp>
        <p:nvSpPr>
          <p:cNvPr id="226" name="Google Shape;226;g208eae8ff29_0_60"/>
          <p:cNvSpPr txBox="1"/>
          <p:nvPr/>
        </p:nvSpPr>
        <p:spPr>
          <a:xfrm>
            <a:off x="553775" y="1233000"/>
            <a:ext cx="4290300" cy="3627300"/>
          </a:xfrm>
          <a:prstGeom prst="rect">
            <a:avLst/>
          </a:prstGeom>
          <a:noFill/>
          <a:ln>
            <a:noFill/>
          </a:ln>
        </p:spPr>
        <p:txBody>
          <a:bodyPr anchorCtr="0" anchor="t" bIns="91425" lIns="91425" spcFirstLastPara="1" rIns="91425" wrap="square" tIns="91425">
            <a:spAutoFit/>
          </a:bodyPr>
          <a:lstStyle/>
          <a:p>
            <a:pPr indent="-317500" lvl="0" marL="457200" rtl="0" algn="l">
              <a:spcBef>
                <a:spcPts val="1000"/>
              </a:spcBef>
              <a:spcAft>
                <a:spcPts val="0"/>
              </a:spcAft>
              <a:buSzPts val="1400"/>
              <a:buChar char="●"/>
            </a:pPr>
            <a:r>
              <a:rPr lang="en-GB">
                <a:latin typeface="Lato"/>
                <a:ea typeface="Lato"/>
                <a:cs typeface="Lato"/>
                <a:sym typeface="Lato"/>
              </a:rPr>
              <a:t>Social housing is an </a:t>
            </a:r>
            <a:r>
              <a:rPr b="1" lang="en-GB">
                <a:solidFill>
                  <a:schemeClr val="accent1"/>
                </a:solidFill>
                <a:latin typeface="Lato"/>
                <a:ea typeface="Lato"/>
                <a:cs typeface="Lato"/>
                <a:sym typeface="Lato"/>
              </a:rPr>
              <a:t>alternative</a:t>
            </a:r>
            <a:r>
              <a:rPr lang="en-GB">
                <a:latin typeface="Lato"/>
                <a:ea typeface="Lato"/>
                <a:cs typeface="Lato"/>
                <a:sym typeface="Lato"/>
              </a:rPr>
              <a:t> to renting from a private </a:t>
            </a:r>
            <a:r>
              <a:rPr lang="en-GB">
                <a:latin typeface="Lato"/>
                <a:ea typeface="Lato"/>
                <a:cs typeface="Lato"/>
                <a:sym typeface="Lato"/>
              </a:rPr>
              <a:t>landlord</a:t>
            </a:r>
            <a:r>
              <a:rPr lang="en-GB">
                <a:latin typeface="Lato"/>
                <a:ea typeface="Lato"/>
                <a:cs typeface="Lato"/>
                <a:sym typeface="Lato"/>
              </a:rPr>
              <a:t> </a:t>
            </a:r>
            <a:endParaRPr>
              <a:latin typeface="Lato"/>
              <a:ea typeface="Lato"/>
              <a:cs typeface="Lato"/>
              <a:sym typeface="Lato"/>
            </a:endParaRPr>
          </a:p>
          <a:p>
            <a:pPr indent="-317500" lvl="0" marL="457200" rtl="0" algn="l">
              <a:spcBef>
                <a:spcPts val="1000"/>
              </a:spcBef>
              <a:spcAft>
                <a:spcPts val="0"/>
              </a:spcAft>
              <a:buSzPts val="1400"/>
              <a:buChar char="●"/>
            </a:pPr>
            <a:r>
              <a:rPr lang="en-GB">
                <a:latin typeface="Lato"/>
                <a:ea typeface="Lato"/>
                <a:cs typeface="Lato"/>
                <a:sym typeface="Lato"/>
              </a:rPr>
              <a:t>A social housing </a:t>
            </a:r>
            <a:r>
              <a:rPr lang="en-GB">
                <a:latin typeface="Lato"/>
                <a:ea typeface="Lato"/>
                <a:cs typeface="Lato"/>
                <a:sym typeface="Lato"/>
              </a:rPr>
              <a:t>association</a:t>
            </a:r>
            <a:r>
              <a:rPr lang="en-GB">
                <a:latin typeface="Lato"/>
                <a:ea typeface="Lato"/>
                <a:cs typeface="Lato"/>
                <a:sym typeface="Lato"/>
              </a:rPr>
              <a:t> rents properties to tenants at </a:t>
            </a:r>
            <a:r>
              <a:rPr b="1" lang="en-GB">
                <a:solidFill>
                  <a:schemeClr val="accent1"/>
                </a:solidFill>
                <a:latin typeface="Lato"/>
                <a:ea typeface="Lato"/>
                <a:cs typeface="Lato"/>
                <a:sym typeface="Lato"/>
              </a:rPr>
              <a:t>affordable rates</a:t>
            </a:r>
            <a:r>
              <a:rPr lang="en-GB">
                <a:latin typeface="Lato"/>
                <a:ea typeface="Lato"/>
                <a:cs typeface="Lato"/>
                <a:sym typeface="Lato"/>
              </a:rPr>
              <a:t> </a:t>
            </a:r>
            <a:endParaRPr>
              <a:latin typeface="Lato"/>
              <a:ea typeface="Lato"/>
              <a:cs typeface="Lato"/>
              <a:sym typeface="Lato"/>
            </a:endParaRPr>
          </a:p>
          <a:p>
            <a:pPr indent="-317500" lvl="0" marL="457200" rtl="0" algn="l">
              <a:spcBef>
                <a:spcPts val="1000"/>
              </a:spcBef>
              <a:spcAft>
                <a:spcPts val="0"/>
              </a:spcAft>
              <a:buSzPts val="1400"/>
              <a:buFont typeface="Lato"/>
              <a:buChar char="●"/>
            </a:pPr>
            <a:r>
              <a:rPr lang="en-GB">
                <a:latin typeface="Lato"/>
                <a:ea typeface="Lato"/>
                <a:cs typeface="Lato"/>
                <a:sym typeface="Lato"/>
              </a:rPr>
              <a:t>The landlord is usually the </a:t>
            </a:r>
            <a:r>
              <a:rPr b="1" lang="en-GB">
                <a:solidFill>
                  <a:schemeClr val="accent1"/>
                </a:solidFill>
                <a:latin typeface="Lato"/>
                <a:ea typeface="Lato"/>
                <a:cs typeface="Lato"/>
                <a:sym typeface="Lato"/>
              </a:rPr>
              <a:t>local council or housing association</a:t>
            </a:r>
            <a:endParaRPr b="1">
              <a:solidFill>
                <a:schemeClr val="accent1"/>
              </a:solidFill>
              <a:latin typeface="Lato"/>
              <a:ea typeface="Lato"/>
              <a:cs typeface="Lato"/>
              <a:sym typeface="Lato"/>
            </a:endParaRPr>
          </a:p>
          <a:p>
            <a:pPr indent="-317500" lvl="0" marL="457200" rtl="0" algn="l">
              <a:spcBef>
                <a:spcPts val="1000"/>
              </a:spcBef>
              <a:spcAft>
                <a:spcPts val="0"/>
              </a:spcAft>
              <a:buSzPts val="1400"/>
              <a:buFont typeface="Lato"/>
              <a:buChar char="●"/>
            </a:pPr>
            <a:r>
              <a:rPr lang="en-GB">
                <a:latin typeface="Lato"/>
                <a:ea typeface="Lato"/>
                <a:cs typeface="Lato"/>
                <a:sym typeface="Lato"/>
              </a:rPr>
              <a:t>However, </a:t>
            </a:r>
            <a:r>
              <a:rPr b="1" lang="en-GB">
                <a:solidFill>
                  <a:srgbClr val="0543B3"/>
                </a:solidFill>
                <a:latin typeface="Lato"/>
                <a:ea typeface="Lato"/>
                <a:cs typeface="Lato"/>
                <a:sym typeface="Lato"/>
              </a:rPr>
              <a:t>waiting lists</a:t>
            </a:r>
            <a:r>
              <a:rPr lang="en-GB">
                <a:latin typeface="Lato"/>
                <a:ea typeface="Lato"/>
                <a:cs typeface="Lato"/>
                <a:sym typeface="Lato"/>
              </a:rPr>
              <a:t> can be long for social housing as there is a lot of demand</a:t>
            </a:r>
            <a:endParaRPr>
              <a:latin typeface="Lato"/>
              <a:ea typeface="Lato"/>
              <a:cs typeface="Lato"/>
              <a:sym typeface="Lato"/>
            </a:endParaRPr>
          </a:p>
          <a:p>
            <a:pPr indent="-317500" lvl="0" marL="457200" rtl="0" algn="l">
              <a:spcBef>
                <a:spcPts val="1000"/>
              </a:spcBef>
              <a:spcAft>
                <a:spcPts val="0"/>
              </a:spcAft>
              <a:buSzPts val="1400"/>
              <a:buFont typeface="Lato"/>
              <a:buChar char="●"/>
            </a:pPr>
            <a:r>
              <a:rPr lang="en-GB">
                <a:latin typeface="Lato"/>
                <a:ea typeface="Lato"/>
                <a:cs typeface="Lato"/>
                <a:sym typeface="Lato"/>
              </a:rPr>
              <a:t>There’s also </a:t>
            </a:r>
            <a:r>
              <a:rPr b="1" lang="en-GB">
                <a:solidFill>
                  <a:schemeClr val="accent1"/>
                </a:solidFill>
                <a:latin typeface="Lato"/>
                <a:ea typeface="Lato"/>
                <a:cs typeface="Lato"/>
                <a:sym typeface="Lato"/>
              </a:rPr>
              <a:t>not </a:t>
            </a:r>
            <a:r>
              <a:rPr b="1" lang="en-GB">
                <a:solidFill>
                  <a:schemeClr val="accent1"/>
                </a:solidFill>
                <a:latin typeface="Lato"/>
                <a:ea typeface="Lato"/>
                <a:cs typeface="Lato"/>
                <a:sym typeface="Lato"/>
              </a:rPr>
              <a:t>much</a:t>
            </a:r>
            <a:r>
              <a:rPr b="1" lang="en-GB">
                <a:solidFill>
                  <a:schemeClr val="accent1"/>
                </a:solidFill>
                <a:latin typeface="Lato"/>
                <a:ea typeface="Lato"/>
                <a:cs typeface="Lato"/>
                <a:sym typeface="Lato"/>
              </a:rPr>
              <a:t> choice</a:t>
            </a:r>
            <a:r>
              <a:rPr lang="en-GB">
                <a:latin typeface="Lato"/>
                <a:ea typeface="Lato"/>
                <a:cs typeface="Lato"/>
                <a:sym typeface="Lato"/>
              </a:rPr>
              <a:t> about the location and type of property, as it depends on availability and </a:t>
            </a:r>
            <a:r>
              <a:rPr lang="en-GB">
                <a:latin typeface="Lato"/>
                <a:ea typeface="Lato"/>
                <a:cs typeface="Lato"/>
                <a:sym typeface="Lato"/>
              </a:rPr>
              <a:t>priority</a:t>
            </a:r>
            <a:endParaRPr>
              <a:latin typeface="Lato"/>
              <a:ea typeface="Lato"/>
              <a:cs typeface="Lato"/>
              <a:sym typeface="Lato"/>
            </a:endParaRPr>
          </a:p>
          <a:p>
            <a:pPr indent="-317500" lvl="0" marL="457200" rtl="0" algn="l">
              <a:spcBef>
                <a:spcPts val="1000"/>
              </a:spcBef>
              <a:spcAft>
                <a:spcPts val="0"/>
              </a:spcAft>
              <a:buSzPts val="1400"/>
              <a:buFont typeface="Lato"/>
              <a:buChar char="●"/>
            </a:pPr>
            <a:r>
              <a:rPr lang="en-GB">
                <a:latin typeface="Lato"/>
                <a:ea typeface="Lato"/>
                <a:cs typeface="Lato"/>
                <a:sym typeface="Lato"/>
              </a:rPr>
              <a:t>People</a:t>
            </a:r>
            <a:r>
              <a:rPr lang="en-GB">
                <a:latin typeface="Lato"/>
                <a:ea typeface="Lato"/>
                <a:cs typeface="Lato"/>
                <a:sym typeface="Lato"/>
              </a:rPr>
              <a:t> may be prioritised if they are </a:t>
            </a:r>
            <a:r>
              <a:rPr b="1" lang="en-GB">
                <a:solidFill>
                  <a:schemeClr val="accent1"/>
                </a:solidFill>
                <a:latin typeface="Lato"/>
                <a:ea typeface="Lato"/>
                <a:cs typeface="Lato"/>
                <a:sym typeface="Lato"/>
              </a:rPr>
              <a:t>homeless, fleeing violence</a:t>
            </a:r>
            <a:r>
              <a:rPr lang="en-GB">
                <a:latin typeface="Lato"/>
                <a:ea typeface="Lato"/>
                <a:cs typeface="Lato"/>
                <a:sym typeface="Lato"/>
              </a:rPr>
              <a:t>, or </a:t>
            </a:r>
            <a:r>
              <a:rPr b="1" lang="en-GB">
                <a:solidFill>
                  <a:schemeClr val="accent1"/>
                </a:solidFill>
                <a:latin typeface="Lato"/>
                <a:ea typeface="Lato"/>
                <a:cs typeface="Lato"/>
                <a:sym typeface="Lato"/>
              </a:rPr>
              <a:t>have a disability</a:t>
            </a:r>
            <a:r>
              <a:rPr lang="en-GB">
                <a:latin typeface="Lato"/>
                <a:ea typeface="Lato"/>
                <a:cs typeface="Lato"/>
                <a:sym typeface="Lato"/>
              </a:rPr>
              <a:t> </a:t>
            </a:r>
            <a:endParaRPr>
              <a:latin typeface="Lato"/>
              <a:ea typeface="Lato"/>
              <a:cs typeface="Lato"/>
              <a:sym typeface="Lato"/>
            </a:endParaRPr>
          </a:p>
        </p:txBody>
      </p:sp>
      <p:pic>
        <p:nvPicPr>
          <p:cNvPr id="227" name="Google Shape;227;g208eae8ff29_0_60"/>
          <p:cNvPicPr preferRelativeResize="0"/>
          <p:nvPr/>
        </p:nvPicPr>
        <p:blipFill>
          <a:blip r:embed="rId3">
            <a:alphaModFix/>
          </a:blip>
          <a:stretch>
            <a:fillRect/>
          </a:stretch>
        </p:blipFill>
        <p:spPr>
          <a:xfrm>
            <a:off x="4679150" y="997000"/>
            <a:ext cx="4068950" cy="40689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 name="Shape 231"/>
        <p:cNvGrpSpPr/>
        <p:nvPr/>
      </p:nvGrpSpPr>
      <p:grpSpPr>
        <a:xfrm>
          <a:off x="0" y="0"/>
          <a:ext cx="0" cy="0"/>
          <a:chOff x="0" y="0"/>
          <a:chExt cx="0" cy="0"/>
        </a:xfrm>
      </p:grpSpPr>
      <p:sp>
        <p:nvSpPr>
          <p:cNvPr id="232" name="Google Shape;232;g277c15637fc_0_166"/>
          <p:cNvSpPr txBox="1"/>
          <p:nvPr/>
        </p:nvSpPr>
        <p:spPr>
          <a:xfrm>
            <a:off x="488175" y="3429250"/>
            <a:ext cx="8520600" cy="792600"/>
          </a:xfrm>
          <a:prstGeom prst="rect">
            <a:avLst/>
          </a:prstGeom>
          <a:noFill/>
          <a:ln>
            <a:noFill/>
          </a:ln>
        </p:spPr>
        <p:txBody>
          <a:bodyPr anchorCtr="0" anchor="t" bIns="91425" lIns="91425" spcFirstLastPara="1" rIns="91425" wrap="square" tIns="91425">
            <a:norm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595959"/>
              </a:solidFill>
              <a:latin typeface="Arial"/>
              <a:ea typeface="Arial"/>
              <a:cs typeface="Arial"/>
              <a:sym typeface="Arial"/>
            </a:endParaRPr>
          </a:p>
        </p:txBody>
      </p:sp>
      <p:sp>
        <p:nvSpPr>
          <p:cNvPr id="233" name="Google Shape;233;g277c15637fc_0_166"/>
          <p:cNvSpPr txBox="1"/>
          <p:nvPr/>
        </p:nvSpPr>
        <p:spPr>
          <a:xfrm>
            <a:off x="439450" y="978750"/>
            <a:ext cx="6212100" cy="400200"/>
          </a:xfrm>
          <a:prstGeom prst="rect">
            <a:avLst/>
          </a:prstGeom>
          <a:noFill/>
          <a:ln>
            <a:noFill/>
          </a:ln>
        </p:spPr>
        <p:txBody>
          <a:bodyPr anchorCtr="0" anchor="b"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4" name="Google Shape;234;g277c15637fc_0_166"/>
          <p:cNvSpPr txBox="1"/>
          <p:nvPr/>
        </p:nvSpPr>
        <p:spPr>
          <a:xfrm>
            <a:off x="183374" y="710069"/>
            <a:ext cx="6625500" cy="4926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600"/>
              <a:buFont typeface="Arial"/>
              <a:buNone/>
            </a:pPr>
            <a:r>
              <a:rPr b="1" i="0" lang="en-GB" sz="2000" u="none" cap="none" strike="noStrike">
                <a:solidFill>
                  <a:schemeClr val="accent2"/>
                </a:solidFill>
                <a:latin typeface="Lato"/>
                <a:ea typeface="Lato"/>
                <a:cs typeface="Lato"/>
                <a:sym typeface="Lato"/>
              </a:rPr>
              <a:t>By the end of the session, I will be able to:</a:t>
            </a:r>
            <a:endParaRPr b="1" i="0" sz="2000" u="none" cap="none" strike="noStrike">
              <a:solidFill>
                <a:schemeClr val="accent2"/>
              </a:solidFill>
              <a:latin typeface="Lato"/>
              <a:ea typeface="Lato"/>
              <a:cs typeface="Lato"/>
              <a:sym typeface="Lato"/>
            </a:endParaRPr>
          </a:p>
        </p:txBody>
      </p:sp>
      <p:sp>
        <p:nvSpPr>
          <p:cNvPr id="235" name="Google Shape;235;g277c15637fc_0_166"/>
          <p:cNvSpPr txBox="1"/>
          <p:nvPr>
            <p:ph idx="12" type="sldNum"/>
          </p:nvPr>
        </p:nvSpPr>
        <p:spPr>
          <a:xfrm>
            <a:off x="8676695" y="403106"/>
            <a:ext cx="473700" cy="2253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Clr>
                <a:srgbClr val="000000"/>
              </a:buClr>
              <a:buSzPts val="1000"/>
              <a:buFont typeface="Arial"/>
              <a:buNone/>
            </a:pPr>
            <a:fld id="{00000000-1234-1234-1234-123412341234}" type="slidenum">
              <a:rPr lang="en-GB"/>
              <a:t>‹#›</a:t>
            </a:fld>
            <a:endParaRPr/>
          </a:p>
        </p:txBody>
      </p:sp>
      <p:sp>
        <p:nvSpPr>
          <p:cNvPr id="236" name="Google Shape;236;g277c15637fc_0_166"/>
          <p:cNvSpPr txBox="1"/>
          <p:nvPr/>
        </p:nvSpPr>
        <p:spPr>
          <a:xfrm>
            <a:off x="162075" y="1387800"/>
            <a:ext cx="8868000" cy="2367900"/>
          </a:xfrm>
          <a:prstGeom prst="rect">
            <a:avLst/>
          </a:prstGeom>
          <a:noFill/>
          <a:ln>
            <a:noFill/>
          </a:ln>
        </p:spPr>
        <p:txBody>
          <a:bodyPr anchorCtr="0" anchor="t" bIns="91425" lIns="91425" spcFirstLastPara="1" rIns="91425" wrap="square" tIns="91425">
            <a:spAutoFit/>
          </a:bodyPr>
          <a:lstStyle/>
          <a:p>
            <a:pPr indent="-368300" lvl="0" marL="457200" marR="0" rtl="0" algn="l">
              <a:lnSpc>
                <a:spcPct val="107000"/>
              </a:lnSpc>
              <a:spcBef>
                <a:spcPts val="0"/>
              </a:spcBef>
              <a:spcAft>
                <a:spcPts val="0"/>
              </a:spcAft>
              <a:buClr>
                <a:srgbClr val="00FF00"/>
              </a:buClr>
              <a:buSzPts val="2200"/>
              <a:buFont typeface="Lato"/>
              <a:buChar char="●"/>
            </a:pPr>
            <a:r>
              <a:rPr b="1" lang="en-GB" sz="2200">
                <a:solidFill>
                  <a:srgbClr val="00FF00"/>
                </a:solidFill>
                <a:latin typeface="Lato"/>
                <a:ea typeface="Lato"/>
                <a:cs typeface="Lato"/>
                <a:sym typeface="Lato"/>
              </a:rPr>
              <a:t>Describe the advantages and disadvantages of  renting and buying </a:t>
            </a:r>
            <a:endParaRPr b="1" sz="2200">
              <a:solidFill>
                <a:srgbClr val="00FF00"/>
              </a:solidFill>
              <a:latin typeface="Lato"/>
              <a:ea typeface="Lato"/>
              <a:cs typeface="Lato"/>
              <a:sym typeface="Lato"/>
            </a:endParaRPr>
          </a:p>
          <a:p>
            <a:pPr indent="0" lvl="0" marL="457200" marR="0" rtl="0" algn="l">
              <a:lnSpc>
                <a:spcPct val="107000"/>
              </a:lnSpc>
              <a:spcBef>
                <a:spcPts val="0"/>
              </a:spcBef>
              <a:spcAft>
                <a:spcPts val="0"/>
              </a:spcAft>
              <a:buNone/>
            </a:pPr>
            <a:r>
              <a:t/>
            </a:r>
            <a:endParaRPr b="1" sz="1200">
              <a:solidFill>
                <a:schemeClr val="lt1"/>
              </a:solidFill>
              <a:latin typeface="Lato"/>
              <a:ea typeface="Lato"/>
              <a:cs typeface="Lato"/>
              <a:sym typeface="Lato"/>
            </a:endParaRPr>
          </a:p>
          <a:p>
            <a:pPr indent="-368300" lvl="0" marL="457200" rtl="0" algn="l">
              <a:lnSpc>
                <a:spcPct val="107000"/>
              </a:lnSpc>
              <a:spcBef>
                <a:spcPts val="0"/>
              </a:spcBef>
              <a:spcAft>
                <a:spcPts val="0"/>
              </a:spcAft>
              <a:buClr>
                <a:schemeClr val="accent2"/>
              </a:buClr>
              <a:buSzPts val="2200"/>
              <a:buFont typeface="Lato"/>
              <a:buChar char="●"/>
            </a:pPr>
            <a:r>
              <a:rPr b="1" lang="en-GB" sz="2200">
                <a:solidFill>
                  <a:schemeClr val="lt1"/>
                </a:solidFill>
                <a:latin typeface="Lato"/>
                <a:ea typeface="Lato"/>
                <a:cs typeface="Lato"/>
                <a:sym typeface="Lato"/>
              </a:rPr>
              <a:t>Explain different elements of the renting and buying processes</a:t>
            </a:r>
            <a:endParaRPr sz="2200">
              <a:solidFill>
                <a:schemeClr val="lt1"/>
              </a:solidFill>
              <a:latin typeface="Lato Light"/>
              <a:ea typeface="Lato Light"/>
              <a:cs typeface="Lato Light"/>
              <a:sym typeface="Lato Light"/>
            </a:endParaRPr>
          </a:p>
          <a:p>
            <a:pPr indent="0" lvl="0" marL="457200" marR="0" rtl="0" algn="l">
              <a:lnSpc>
                <a:spcPct val="107000"/>
              </a:lnSpc>
              <a:spcBef>
                <a:spcPts val="0"/>
              </a:spcBef>
              <a:spcAft>
                <a:spcPts val="0"/>
              </a:spcAft>
              <a:buNone/>
            </a:pPr>
            <a:r>
              <a:t/>
            </a:r>
            <a:endParaRPr sz="1200">
              <a:solidFill>
                <a:schemeClr val="lt1"/>
              </a:solidFill>
              <a:latin typeface="Lato Light"/>
              <a:ea typeface="Lato Light"/>
              <a:cs typeface="Lato Light"/>
              <a:sym typeface="Lato Light"/>
            </a:endParaRPr>
          </a:p>
          <a:p>
            <a:pPr indent="-368300" lvl="0" marL="457200" marR="0" rtl="0" algn="l">
              <a:lnSpc>
                <a:spcPct val="107000"/>
              </a:lnSpc>
              <a:spcBef>
                <a:spcPts val="0"/>
              </a:spcBef>
              <a:spcAft>
                <a:spcPts val="0"/>
              </a:spcAft>
              <a:buClr>
                <a:schemeClr val="accent2"/>
              </a:buClr>
              <a:buSzPts val="2200"/>
              <a:buFont typeface="Lato"/>
              <a:buChar char="●"/>
            </a:pPr>
            <a:r>
              <a:rPr b="1" i="0" lang="en-GB" sz="2200" u="none" cap="none" strike="noStrike">
                <a:solidFill>
                  <a:schemeClr val="lt1"/>
                </a:solidFill>
                <a:latin typeface="Lato"/>
                <a:ea typeface="Lato"/>
                <a:cs typeface="Lato"/>
                <a:sym typeface="Lato"/>
              </a:rPr>
              <a:t>Assess wh</a:t>
            </a:r>
            <a:r>
              <a:rPr b="1" lang="en-GB" sz="2200">
                <a:solidFill>
                  <a:schemeClr val="lt1"/>
                </a:solidFill>
                <a:latin typeface="Lato"/>
                <a:ea typeface="Lato"/>
                <a:cs typeface="Lato"/>
                <a:sym typeface="Lato"/>
              </a:rPr>
              <a:t>ether</a:t>
            </a:r>
            <a:r>
              <a:rPr b="1" i="0" lang="en-GB" sz="2200" u="none" cap="none" strike="noStrike">
                <a:solidFill>
                  <a:schemeClr val="lt1"/>
                </a:solidFill>
                <a:latin typeface="Lato"/>
                <a:ea typeface="Lato"/>
                <a:cs typeface="Lato"/>
                <a:sym typeface="Lato"/>
              </a:rPr>
              <a:t> renting or buying might be better in some situations compared to others</a:t>
            </a:r>
            <a:endParaRPr b="1" i="0" sz="2200" u="none" cap="none" strike="noStrike">
              <a:solidFill>
                <a:schemeClr val="lt1"/>
              </a:solidFill>
              <a:latin typeface="Lato"/>
              <a:ea typeface="Lato"/>
              <a:cs typeface="Lato"/>
              <a:sym typeface="Lato"/>
            </a:endParaRPr>
          </a:p>
          <a:p>
            <a:pPr indent="0" lvl="0" marL="457200" marR="0" rtl="0" algn="l">
              <a:lnSpc>
                <a:spcPct val="107000"/>
              </a:lnSpc>
              <a:spcBef>
                <a:spcPts val="0"/>
              </a:spcBef>
              <a:spcAft>
                <a:spcPts val="0"/>
              </a:spcAft>
              <a:buClr>
                <a:srgbClr val="000000"/>
              </a:buClr>
              <a:buSzPts val="1600"/>
              <a:buFont typeface="Arial"/>
              <a:buNone/>
            </a:pPr>
            <a:r>
              <a:rPr b="1" i="0" lang="en-GB" sz="2200" u="none" cap="none" strike="noStrike">
                <a:solidFill>
                  <a:schemeClr val="lt1"/>
                </a:solidFill>
                <a:latin typeface="Lato"/>
                <a:ea typeface="Lato"/>
                <a:cs typeface="Lato"/>
                <a:sym typeface="Lato"/>
              </a:rPr>
              <a:t> </a:t>
            </a:r>
            <a:endParaRPr b="1" i="0" sz="2200" u="none" cap="none" strike="noStrike">
              <a:solidFill>
                <a:schemeClr val="lt1"/>
              </a:solidFill>
              <a:latin typeface="Lato"/>
              <a:ea typeface="Lato"/>
              <a:cs typeface="Lato"/>
              <a:sym typeface="Lato"/>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0" name="Shape 240"/>
        <p:cNvGrpSpPr/>
        <p:nvPr/>
      </p:nvGrpSpPr>
      <p:grpSpPr>
        <a:xfrm>
          <a:off x="0" y="0"/>
          <a:ext cx="0" cy="0"/>
          <a:chOff x="0" y="0"/>
          <a:chExt cx="0" cy="0"/>
        </a:xfrm>
      </p:grpSpPr>
      <p:sp>
        <p:nvSpPr>
          <p:cNvPr id="241" name="Google Shape;241;g208eae8ff29_0_69"/>
          <p:cNvSpPr txBox="1"/>
          <p:nvPr>
            <p:ph idx="12" type="sldNum"/>
          </p:nvPr>
        </p:nvSpPr>
        <p:spPr>
          <a:xfrm>
            <a:off x="8595309" y="303951"/>
            <a:ext cx="548700" cy="3936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Clr>
                <a:srgbClr val="000000"/>
              </a:buClr>
              <a:buSzPts val="1000"/>
              <a:buFont typeface="Arial"/>
              <a:buNone/>
            </a:pPr>
            <a:r>
              <a:rPr lang="en-GB">
                <a:latin typeface="Lato"/>
                <a:ea typeface="Lato"/>
                <a:cs typeface="Lato"/>
                <a:sym typeface="Lato"/>
              </a:rPr>
              <a:t>12</a:t>
            </a:r>
            <a:endParaRPr>
              <a:latin typeface="Lato"/>
              <a:ea typeface="Lato"/>
              <a:cs typeface="Lato"/>
              <a:sym typeface="Lato"/>
            </a:endParaRPr>
          </a:p>
          <a:p>
            <a:pPr indent="0" lvl="0" marL="0" rtl="0" algn="r">
              <a:spcBef>
                <a:spcPts val="0"/>
              </a:spcBef>
              <a:spcAft>
                <a:spcPts val="0"/>
              </a:spcAft>
              <a:buClr>
                <a:srgbClr val="000000"/>
              </a:buClr>
              <a:buSzPts val="1000"/>
              <a:buFont typeface="Arial"/>
              <a:buNone/>
            </a:pPr>
            <a:r>
              <a:t/>
            </a:r>
            <a:endParaRPr>
              <a:latin typeface="Lato"/>
              <a:ea typeface="Lato"/>
              <a:cs typeface="Lato"/>
              <a:sym typeface="Lato"/>
            </a:endParaRPr>
          </a:p>
        </p:txBody>
      </p:sp>
      <p:sp>
        <p:nvSpPr>
          <p:cNvPr id="242" name="Google Shape;242;g208eae8ff29_0_69"/>
          <p:cNvSpPr txBox="1"/>
          <p:nvPr>
            <p:ph type="ctrTitle"/>
          </p:nvPr>
        </p:nvSpPr>
        <p:spPr>
          <a:xfrm>
            <a:off x="134425" y="253750"/>
            <a:ext cx="85749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rPr b="1" lang="en-GB" sz="2900">
                <a:solidFill>
                  <a:schemeClr val="accent2"/>
                </a:solidFill>
                <a:latin typeface="Lato"/>
                <a:ea typeface="Lato"/>
                <a:cs typeface="Lato"/>
                <a:sym typeface="Lato"/>
              </a:rPr>
              <a:t>The process of</a:t>
            </a:r>
            <a:r>
              <a:rPr b="1" i="0" lang="en-GB" sz="2900" u="none" cap="none" strike="noStrike">
                <a:solidFill>
                  <a:schemeClr val="accent2"/>
                </a:solidFill>
                <a:latin typeface="Lato"/>
                <a:ea typeface="Lato"/>
                <a:cs typeface="Lato"/>
                <a:sym typeface="Lato"/>
              </a:rPr>
              <a:t> renting and buying </a:t>
            </a:r>
            <a:endParaRPr b="1" i="0" sz="2900" u="none" cap="none" strike="noStrike">
              <a:solidFill>
                <a:schemeClr val="accent2"/>
              </a:solidFill>
              <a:latin typeface="Lato"/>
              <a:ea typeface="Lato"/>
              <a:cs typeface="Lato"/>
              <a:sym typeface="Lato"/>
            </a:endParaRPr>
          </a:p>
        </p:txBody>
      </p:sp>
      <p:sp>
        <p:nvSpPr>
          <p:cNvPr id="243" name="Google Shape;243;g208eae8ff29_0_69"/>
          <p:cNvSpPr txBox="1"/>
          <p:nvPr/>
        </p:nvSpPr>
        <p:spPr>
          <a:xfrm>
            <a:off x="193550" y="1246600"/>
            <a:ext cx="5040600" cy="3879000"/>
          </a:xfrm>
          <a:prstGeom prst="rect">
            <a:avLst/>
          </a:prstGeom>
          <a:solidFill>
            <a:schemeClr val="accent3"/>
          </a:solidFill>
          <a:ln cap="flat" cmpd="sng" w="9525">
            <a:solidFill>
              <a:schemeClr val="lt1"/>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GB" sz="1600">
                <a:solidFill>
                  <a:schemeClr val="dk1"/>
                </a:solidFill>
                <a:latin typeface="Lato"/>
                <a:ea typeface="Lato"/>
                <a:cs typeface="Lato"/>
                <a:sym typeface="Lato"/>
              </a:rPr>
              <a:t>Karim </a:t>
            </a:r>
            <a:r>
              <a:rPr lang="en-GB" sz="1600">
                <a:solidFill>
                  <a:schemeClr val="dk1"/>
                </a:solidFill>
                <a:latin typeface="Lato"/>
                <a:ea typeface="Lato"/>
                <a:cs typeface="Lato"/>
                <a:sym typeface="Lato"/>
              </a:rPr>
              <a:t>is looking to </a:t>
            </a:r>
            <a:r>
              <a:rPr lang="en-GB" sz="1600">
                <a:solidFill>
                  <a:schemeClr val="dk1"/>
                </a:solidFill>
                <a:latin typeface="Lato Black"/>
                <a:ea typeface="Lato Black"/>
                <a:cs typeface="Lato Black"/>
                <a:sym typeface="Lato Black"/>
              </a:rPr>
              <a:t>rent</a:t>
            </a:r>
            <a:r>
              <a:rPr lang="en-GB" sz="1600">
                <a:solidFill>
                  <a:schemeClr val="dk1"/>
                </a:solidFill>
                <a:latin typeface="Lato"/>
                <a:ea typeface="Lato"/>
                <a:cs typeface="Lato"/>
                <a:sym typeface="Lato"/>
              </a:rPr>
              <a:t> an apartment in Manchester.</a:t>
            </a:r>
            <a:endParaRPr sz="1600">
              <a:solidFill>
                <a:schemeClr val="dk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500"/>
              <a:buFont typeface="Arial"/>
              <a:buNone/>
            </a:pPr>
            <a:r>
              <a:rPr lang="en-GB" sz="1600">
                <a:solidFill>
                  <a:schemeClr val="dk1"/>
                </a:solidFill>
                <a:latin typeface="Lato"/>
                <a:ea typeface="Lato"/>
                <a:cs typeface="Lato"/>
                <a:sym typeface="Lato"/>
              </a:rPr>
              <a:t>Lucy is looking to </a:t>
            </a:r>
            <a:r>
              <a:rPr lang="en-GB" sz="1600">
                <a:solidFill>
                  <a:schemeClr val="dk1"/>
                </a:solidFill>
                <a:latin typeface="Lato Black"/>
                <a:ea typeface="Lato Black"/>
                <a:cs typeface="Lato Black"/>
                <a:sym typeface="Lato Black"/>
              </a:rPr>
              <a:t>buy</a:t>
            </a:r>
            <a:r>
              <a:rPr lang="en-GB" sz="1600">
                <a:solidFill>
                  <a:schemeClr val="dk1"/>
                </a:solidFill>
                <a:latin typeface="Lato"/>
                <a:ea typeface="Lato"/>
                <a:cs typeface="Lato"/>
                <a:sym typeface="Lato"/>
              </a:rPr>
              <a:t> her first home in Leeds.</a:t>
            </a:r>
            <a:endParaRPr sz="1600">
              <a:solidFill>
                <a:schemeClr val="dk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500"/>
              <a:buFont typeface="Arial"/>
              <a:buNone/>
            </a:pPr>
            <a:r>
              <a:t/>
            </a:r>
            <a:endParaRPr sz="1600">
              <a:solidFill>
                <a:schemeClr val="dk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500"/>
              <a:buFont typeface="Arial"/>
              <a:buNone/>
            </a:pPr>
            <a:r>
              <a:rPr lang="en-GB" sz="1600">
                <a:solidFill>
                  <a:schemeClr val="dk1"/>
                </a:solidFill>
                <a:latin typeface="Lato"/>
                <a:ea typeface="Lato"/>
                <a:cs typeface="Lato"/>
                <a:sym typeface="Lato"/>
              </a:rPr>
              <a:t>They want to support each other and wonder how </a:t>
            </a:r>
            <a:r>
              <a:rPr b="1" i="1" lang="en-GB" sz="1600">
                <a:solidFill>
                  <a:schemeClr val="dk1"/>
                </a:solidFill>
                <a:latin typeface="Lato"/>
                <a:ea typeface="Lato"/>
                <a:cs typeface="Lato"/>
                <a:sym typeface="Lato"/>
              </a:rPr>
              <a:t>similar or different </a:t>
            </a:r>
            <a:r>
              <a:rPr lang="en-GB" sz="1600">
                <a:solidFill>
                  <a:schemeClr val="dk1"/>
                </a:solidFill>
                <a:latin typeface="Lato"/>
                <a:ea typeface="Lato"/>
                <a:cs typeface="Lato"/>
                <a:sym typeface="Lato"/>
              </a:rPr>
              <a:t>the processes will be.</a:t>
            </a:r>
            <a:endParaRPr b="1" sz="1500">
              <a:solidFill>
                <a:schemeClr val="accen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500"/>
              <a:buFont typeface="Arial"/>
              <a:buNone/>
            </a:pPr>
            <a:r>
              <a:t/>
            </a:r>
            <a:endParaRPr b="1" i="0" sz="1500" u="none" cap="none" strike="noStrike">
              <a:solidFill>
                <a:schemeClr val="accent1"/>
              </a:solidFill>
              <a:latin typeface="Lato"/>
              <a:ea typeface="Lato"/>
              <a:cs typeface="Lato"/>
              <a:sym typeface="Lato"/>
            </a:endParaRPr>
          </a:p>
          <a:p>
            <a:pPr indent="-323850" lvl="0" marL="457200" marR="0" rtl="0" algn="l">
              <a:lnSpc>
                <a:spcPct val="100000"/>
              </a:lnSpc>
              <a:spcBef>
                <a:spcPts val="1000"/>
              </a:spcBef>
              <a:spcAft>
                <a:spcPts val="0"/>
              </a:spcAft>
              <a:buClr>
                <a:schemeClr val="accent1"/>
              </a:buClr>
              <a:buSzPts val="1500"/>
              <a:buFont typeface="Lato"/>
              <a:buChar char="●"/>
            </a:pPr>
            <a:r>
              <a:rPr b="1" lang="en-GB" sz="1500">
                <a:solidFill>
                  <a:schemeClr val="accent1"/>
                </a:solidFill>
                <a:latin typeface="Lato"/>
                <a:ea typeface="Lato"/>
                <a:cs typeface="Lato"/>
                <a:sym typeface="Lato"/>
              </a:rPr>
              <a:t>We are going to walk through 7 aspects of the renting/buying process. </a:t>
            </a:r>
            <a:endParaRPr b="1" sz="1500">
              <a:solidFill>
                <a:schemeClr val="accent1"/>
              </a:solidFill>
              <a:latin typeface="Lato"/>
              <a:ea typeface="Lato"/>
              <a:cs typeface="Lato"/>
              <a:sym typeface="Lato"/>
            </a:endParaRPr>
          </a:p>
          <a:p>
            <a:pPr indent="-323850" lvl="0" marL="457200" marR="0" rtl="0" algn="l">
              <a:lnSpc>
                <a:spcPct val="100000"/>
              </a:lnSpc>
              <a:spcBef>
                <a:spcPts val="1000"/>
              </a:spcBef>
              <a:spcAft>
                <a:spcPts val="0"/>
              </a:spcAft>
              <a:buClr>
                <a:schemeClr val="accent1"/>
              </a:buClr>
              <a:buSzPts val="1500"/>
              <a:buFont typeface="Lato"/>
              <a:buChar char="●"/>
            </a:pPr>
            <a:r>
              <a:rPr b="1" lang="en-GB" sz="1500">
                <a:solidFill>
                  <a:schemeClr val="accent1"/>
                </a:solidFill>
                <a:latin typeface="Lato"/>
                <a:ea typeface="Lato"/>
                <a:cs typeface="Lato"/>
                <a:sym typeface="Lato"/>
              </a:rPr>
              <a:t>Show thumbs up for parts of the process that are the ‘same’, and thumbs down for ‘different’.</a:t>
            </a:r>
            <a:endParaRPr b="1" sz="1500">
              <a:solidFill>
                <a:schemeClr val="accent1"/>
              </a:solidFill>
              <a:latin typeface="Lato"/>
              <a:ea typeface="Lato"/>
              <a:cs typeface="Lato"/>
              <a:sym typeface="Lato"/>
            </a:endParaRPr>
          </a:p>
          <a:p>
            <a:pPr indent="-323850" lvl="0" marL="457200" marR="0" rtl="0" algn="l">
              <a:lnSpc>
                <a:spcPct val="100000"/>
              </a:lnSpc>
              <a:spcBef>
                <a:spcPts val="1000"/>
              </a:spcBef>
              <a:spcAft>
                <a:spcPts val="0"/>
              </a:spcAft>
              <a:buClr>
                <a:schemeClr val="accent1"/>
              </a:buClr>
              <a:buSzPts val="1500"/>
              <a:buFont typeface="Lato"/>
              <a:buChar char="●"/>
            </a:pPr>
            <a:r>
              <a:rPr b="1" lang="en-GB" sz="1500">
                <a:solidFill>
                  <a:schemeClr val="accent1"/>
                </a:solidFill>
                <a:latin typeface="Lato"/>
                <a:ea typeface="Lato"/>
                <a:cs typeface="Lato"/>
                <a:sym typeface="Lato"/>
              </a:rPr>
              <a:t>Fill in your worksheet as we work through the different aspects of the process.</a:t>
            </a:r>
            <a:endParaRPr b="1" sz="1500">
              <a:solidFill>
                <a:schemeClr val="accen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500"/>
              <a:buFont typeface="Arial"/>
              <a:buNone/>
            </a:pPr>
            <a:r>
              <a:t/>
            </a:r>
            <a:endParaRPr b="1" i="0" sz="1500" u="none" cap="none" strike="noStrike">
              <a:solidFill>
                <a:schemeClr val="accent2"/>
              </a:solidFill>
              <a:latin typeface="Lato"/>
              <a:ea typeface="Lato"/>
              <a:cs typeface="Lato"/>
              <a:sym typeface="Lato"/>
            </a:endParaRPr>
          </a:p>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chemeClr val="accent1"/>
              </a:solidFill>
              <a:latin typeface="Lato"/>
              <a:ea typeface="Lato"/>
              <a:cs typeface="Lato"/>
              <a:sym typeface="Lato"/>
            </a:endParaRPr>
          </a:p>
        </p:txBody>
      </p:sp>
      <p:pic>
        <p:nvPicPr>
          <p:cNvPr id="244" name="Google Shape;244;g208eae8ff29_0_69"/>
          <p:cNvPicPr preferRelativeResize="0"/>
          <p:nvPr/>
        </p:nvPicPr>
        <p:blipFill rotWithShape="1">
          <a:blip r:embed="rId3">
            <a:alphaModFix/>
          </a:blip>
          <a:srcRect b="11710" l="10055" r="4729" t="14450"/>
          <a:stretch/>
        </p:blipFill>
        <p:spPr>
          <a:xfrm>
            <a:off x="5490350" y="1363725"/>
            <a:ext cx="3172801" cy="2749100"/>
          </a:xfrm>
          <a:prstGeom prst="rect">
            <a:avLst/>
          </a:prstGeom>
          <a:noFill/>
          <a:ln cap="flat" cmpd="sng" w="28575">
            <a:solidFill>
              <a:schemeClr val="accent2"/>
            </a:solidFill>
            <a:prstDash val="solid"/>
            <a:round/>
            <a:headEnd len="sm" w="sm" type="none"/>
            <a:tailEnd len="sm" w="sm" type="none"/>
          </a:ln>
        </p:spPr>
      </p:pic>
      <p:sp>
        <p:nvSpPr>
          <p:cNvPr id="245" name="Google Shape;245;g208eae8ff29_0_69"/>
          <p:cNvSpPr txBox="1"/>
          <p:nvPr/>
        </p:nvSpPr>
        <p:spPr>
          <a:xfrm>
            <a:off x="142250" y="4836525"/>
            <a:ext cx="5435400" cy="323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900">
                <a:solidFill>
                  <a:schemeClr val="accent2"/>
                </a:solidFill>
                <a:latin typeface="Lato"/>
                <a:ea typeface="Lato"/>
                <a:cs typeface="Lato"/>
                <a:sym typeface="Lato"/>
              </a:rPr>
              <a:t>Resource </a:t>
            </a:r>
            <a:r>
              <a:rPr lang="en-GB" sz="900">
                <a:solidFill>
                  <a:schemeClr val="accent2"/>
                </a:solidFill>
                <a:latin typeface="Lato"/>
                <a:ea typeface="Lato"/>
                <a:cs typeface="Lato"/>
                <a:sym typeface="Lato"/>
              </a:rPr>
              <a:t>1 - Buying vs renting property</a:t>
            </a:r>
            <a:endParaRPr sz="900">
              <a:solidFill>
                <a:schemeClr val="accent2"/>
              </a:solidFill>
              <a:latin typeface="Lato"/>
              <a:ea typeface="Lato"/>
              <a:cs typeface="Lato"/>
              <a:sym typeface="Lato"/>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9" name="Shape 249"/>
        <p:cNvGrpSpPr/>
        <p:nvPr/>
      </p:nvGrpSpPr>
      <p:grpSpPr>
        <a:xfrm>
          <a:off x="0" y="0"/>
          <a:ext cx="0" cy="0"/>
          <a:chOff x="0" y="0"/>
          <a:chExt cx="0" cy="0"/>
        </a:xfrm>
      </p:grpSpPr>
      <p:sp>
        <p:nvSpPr>
          <p:cNvPr id="250" name="Google Shape;250;g208eae8ff29_0_79"/>
          <p:cNvSpPr txBox="1"/>
          <p:nvPr/>
        </p:nvSpPr>
        <p:spPr>
          <a:xfrm>
            <a:off x="4512200" y="2438950"/>
            <a:ext cx="3662100" cy="1200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GB" sz="2200">
                <a:latin typeface="Lato"/>
                <a:ea typeface="Lato"/>
                <a:cs typeface="Lato"/>
                <a:sym typeface="Lato"/>
              </a:rPr>
              <a:t>Will Lucy and Karim have to go through a process of searching for a property?</a:t>
            </a:r>
            <a:endParaRPr sz="2200">
              <a:latin typeface="Lato"/>
              <a:ea typeface="Lato"/>
              <a:cs typeface="Lato"/>
              <a:sym typeface="Lato"/>
            </a:endParaRPr>
          </a:p>
        </p:txBody>
      </p:sp>
      <p:sp>
        <p:nvSpPr>
          <p:cNvPr id="251" name="Google Shape;251;g208eae8ff29_0_79"/>
          <p:cNvSpPr txBox="1"/>
          <p:nvPr>
            <p:ph idx="12" type="sldNum"/>
          </p:nvPr>
        </p:nvSpPr>
        <p:spPr>
          <a:xfrm>
            <a:off x="8595309" y="303951"/>
            <a:ext cx="548700" cy="3936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Clr>
                <a:srgbClr val="000000"/>
              </a:buClr>
              <a:buSzPts val="1000"/>
              <a:buFont typeface="Arial"/>
              <a:buNone/>
            </a:pPr>
            <a:r>
              <a:rPr lang="en-GB">
                <a:latin typeface="Lato"/>
                <a:ea typeface="Lato"/>
                <a:cs typeface="Lato"/>
                <a:sym typeface="Lato"/>
              </a:rPr>
              <a:t>13</a:t>
            </a:r>
            <a:endParaRPr>
              <a:latin typeface="Lato"/>
              <a:ea typeface="Lato"/>
              <a:cs typeface="Lato"/>
              <a:sym typeface="Lato"/>
            </a:endParaRPr>
          </a:p>
          <a:p>
            <a:pPr indent="0" lvl="0" marL="0" rtl="0" algn="r">
              <a:spcBef>
                <a:spcPts val="0"/>
              </a:spcBef>
              <a:spcAft>
                <a:spcPts val="0"/>
              </a:spcAft>
              <a:buClr>
                <a:srgbClr val="000000"/>
              </a:buClr>
              <a:buSzPts val="1000"/>
              <a:buFont typeface="Arial"/>
              <a:buNone/>
            </a:pPr>
            <a:r>
              <a:t/>
            </a:r>
            <a:endParaRPr>
              <a:latin typeface="Lato"/>
              <a:ea typeface="Lato"/>
              <a:cs typeface="Lato"/>
              <a:sym typeface="Lato"/>
            </a:endParaRPr>
          </a:p>
        </p:txBody>
      </p:sp>
      <p:sp>
        <p:nvSpPr>
          <p:cNvPr id="252" name="Google Shape;252;g208eae8ff29_0_79"/>
          <p:cNvSpPr txBox="1"/>
          <p:nvPr>
            <p:ph type="ctrTitle"/>
          </p:nvPr>
        </p:nvSpPr>
        <p:spPr>
          <a:xfrm>
            <a:off x="1040425" y="257075"/>
            <a:ext cx="85749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t/>
            </a:r>
            <a:endParaRPr b="1" i="0" sz="3200" u="none" cap="none" strike="noStrike">
              <a:solidFill>
                <a:schemeClr val="accent2"/>
              </a:solidFill>
              <a:latin typeface="Lato"/>
              <a:ea typeface="Lato"/>
              <a:cs typeface="Lato"/>
              <a:sym typeface="Lato"/>
            </a:endParaRPr>
          </a:p>
          <a:p>
            <a:pPr indent="0" lvl="0" marL="0" marR="0" rtl="0" algn="l">
              <a:lnSpc>
                <a:spcPct val="100000"/>
              </a:lnSpc>
              <a:spcBef>
                <a:spcPts val="0"/>
              </a:spcBef>
              <a:spcAft>
                <a:spcPts val="0"/>
              </a:spcAft>
              <a:buClr>
                <a:srgbClr val="000000"/>
              </a:buClr>
              <a:buSzPts val="990"/>
              <a:buFont typeface="Arial"/>
              <a:buNone/>
            </a:pPr>
            <a:r>
              <a:rPr b="1" lang="en-GB" sz="2900">
                <a:solidFill>
                  <a:schemeClr val="accent2"/>
                </a:solidFill>
                <a:latin typeface="Lato"/>
                <a:ea typeface="Lato"/>
                <a:cs typeface="Lato"/>
                <a:sym typeface="Lato"/>
              </a:rPr>
              <a:t>The same or different?</a:t>
            </a:r>
            <a:endParaRPr b="1" i="0" sz="2900" u="none" cap="none" strike="noStrike">
              <a:solidFill>
                <a:schemeClr val="accent2"/>
              </a:solidFill>
              <a:latin typeface="Lato"/>
              <a:ea typeface="Lato"/>
              <a:cs typeface="Lato"/>
              <a:sym typeface="Lato"/>
            </a:endParaRPr>
          </a:p>
          <a:p>
            <a:pPr indent="0" lvl="0" marL="0" marR="0" rtl="0" algn="l">
              <a:lnSpc>
                <a:spcPct val="100000"/>
              </a:lnSpc>
              <a:spcBef>
                <a:spcPts val="0"/>
              </a:spcBef>
              <a:spcAft>
                <a:spcPts val="0"/>
              </a:spcAft>
              <a:buClr>
                <a:srgbClr val="000000"/>
              </a:buClr>
              <a:buSzPts val="990"/>
              <a:buFont typeface="Arial"/>
              <a:buNone/>
            </a:pPr>
            <a:r>
              <a:t/>
            </a:r>
            <a:endParaRPr b="1" i="0" sz="3200" u="none" cap="none" strike="noStrike">
              <a:solidFill>
                <a:schemeClr val="accent2"/>
              </a:solidFill>
              <a:latin typeface="Lato"/>
              <a:ea typeface="Lato"/>
              <a:cs typeface="Lato"/>
              <a:sym typeface="Lato"/>
            </a:endParaRPr>
          </a:p>
        </p:txBody>
      </p:sp>
      <p:sp>
        <p:nvSpPr>
          <p:cNvPr id="253" name="Google Shape;253;g208eae8ff29_0_79"/>
          <p:cNvSpPr/>
          <p:nvPr/>
        </p:nvSpPr>
        <p:spPr>
          <a:xfrm>
            <a:off x="292875" y="2207750"/>
            <a:ext cx="3021300" cy="1750800"/>
          </a:xfrm>
          <a:prstGeom prst="roundRect">
            <a:avLst>
              <a:gd fmla="val 16667" name="adj"/>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lang="en-GB" sz="2200">
                <a:solidFill>
                  <a:schemeClr val="lt1"/>
                </a:solidFill>
                <a:latin typeface="Lato Black"/>
                <a:ea typeface="Lato Black"/>
                <a:cs typeface="Lato Black"/>
                <a:sym typeface="Lato Black"/>
              </a:rPr>
              <a:t>1. Searching</a:t>
            </a:r>
            <a:r>
              <a:rPr lang="en-GB" sz="2200">
                <a:solidFill>
                  <a:schemeClr val="lt1"/>
                </a:solidFill>
                <a:latin typeface="Lato Black"/>
                <a:ea typeface="Lato Black"/>
                <a:cs typeface="Lato Black"/>
                <a:sym typeface="Lato Black"/>
              </a:rPr>
              <a:t> for a property</a:t>
            </a:r>
            <a:endParaRPr b="0" i="0" sz="2200" u="none" cap="none" strike="noStrike">
              <a:solidFill>
                <a:schemeClr val="lt1"/>
              </a:solidFill>
              <a:latin typeface="Lato Black"/>
              <a:ea typeface="Lato Black"/>
              <a:cs typeface="Lato Black"/>
              <a:sym typeface="Lato Black"/>
            </a:endParaRPr>
          </a:p>
        </p:txBody>
      </p:sp>
      <p:sp>
        <p:nvSpPr>
          <p:cNvPr id="254" name="Google Shape;254;g208eae8ff29_0_79"/>
          <p:cNvSpPr/>
          <p:nvPr/>
        </p:nvSpPr>
        <p:spPr>
          <a:xfrm>
            <a:off x="293025" y="4101650"/>
            <a:ext cx="3021300" cy="516000"/>
          </a:xfrm>
          <a:prstGeom prst="rect">
            <a:avLst/>
          </a:prstGeom>
          <a:solidFill>
            <a:schemeClr val="accent2"/>
          </a:solidFill>
          <a:ln cap="flat" cmpd="sng" w="190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600">
                <a:solidFill>
                  <a:schemeClr val="lt1"/>
                </a:solidFill>
                <a:latin typeface="Lato"/>
                <a:ea typeface="Lato"/>
                <a:cs typeface="Lato"/>
                <a:sym typeface="Lato"/>
              </a:rPr>
              <a:t>SAME </a:t>
            </a:r>
            <a:endParaRPr b="1" sz="1600">
              <a:solidFill>
                <a:schemeClr val="lt1"/>
              </a:solidFill>
              <a:latin typeface="Lato"/>
              <a:ea typeface="Lato"/>
              <a:cs typeface="Lato"/>
              <a:sym typeface="Lato"/>
            </a:endParaRPr>
          </a:p>
        </p:txBody>
      </p:sp>
      <p:pic>
        <p:nvPicPr>
          <p:cNvPr id="255" name="Google Shape;255;g208eae8ff29_0_79"/>
          <p:cNvPicPr preferRelativeResize="0"/>
          <p:nvPr/>
        </p:nvPicPr>
        <p:blipFill>
          <a:blip r:embed="rId3">
            <a:alphaModFix/>
          </a:blip>
          <a:stretch>
            <a:fillRect/>
          </a:stretch>
        </p:blipFill>
        <p:spPr>
          <a:xfrm>
            <a:off x="1356575" y="1221700"/>
            <a:ext cx="945550" cy="945550"/>
          </a:xfrm>
          <a:prstGeom prst="rect">
            <a:avLst/>
          </a:prstGeom>
          <a:noFill/>
          <a:ln>
            <a:noFill/>
          </a:ln>
        </p:spPr>
      </p:pic>
      <p:sp>
        <p:nvSpPr>
          <p:cNvPr id="256" name="Google Shape;256;g208eae8ff29_0_79"/>
          <p:cNvSpPr txBox="1"/>
          <p:nvPr/>
        </p:nvSpPr>
        <p:spPr>
          <a:xfrm>
            <a:off x="4017000" y="1505450"/>
            <a:ext cx="4710300" cy="2724300"/>
          </a:xfrm>
          <a:prstGeom prst="rect">
            <a:avLst/>
          </a:prstGeom>
          <a:solidFill>
            <a:schemeClr val="lt1"/>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a:latin typeface="Lato"/>
                <a:ea typeface="Lato"/>
                <a:cs typeface="Lato"/>
                <a:sym typeface="Lato"/>
              </a:rPr>
              <a:t>Explanation box</a:t>
            </a:r>
            <a:endParaRPr b="1">
              <a:latin typeface="Lato"/>
              <a:ea typeface="Lato"/>
              <a:cs typeface="Lato"/>
              <a:sym typeface="Lato"/>
            </a:endParaRPr>
          </a:p>
          <a:p>
            <a:pPr indent="-317500" lvl="0" marL="457200" rtl="0" algn="l">
              <a:spcBef>
                <a:spcPts val="1000"/>
              </a:spcBef>
              <a:spcAft>
                <a:spcPts val="0"/>
              </a:spcAft>
              <a:buSzPts val="1400"/>
              <a:buFont typeface="Lato"/>
              <a:buChar char="●"/>
            </a:pPr>
            <a:r>
              <a:rPr lang="en-GB">
                <a:latin typeface="Lato"/>
                <a:ea typeface="Lato"/>
                <a:cs typeface="Lato"/>
                <a:sym typeface="Lato"/>
              </a:rPr>
              <a:t>Searching for a rental property works in a very similar way to searching for properties to buy.</a:t>
            </a:r>
            <a:endParaRPr>
              <a:latin typeface="Lato"/>
              <a:ea typeface="Lato"/>
              <a:cs typeface="Lato"/>
              <a:sym typeface="Lato"/>
            </a:endParaRPr>
          </a:p>
          <a:p>
            <a:pPr indent="-317500" lvl="0" marL="457200" rtl="0" algn="l">
              <a:spcBef>
                <a:spcPts val="1000"/>
              </a:spcBef>
              <a:spcAft>
                <a:spcPts val="0"/>
              </a:spcAft>
              <a:buSzPts val="1400"/>
              <a:buFont typeface="Lato"/>
              <a:buChar char="●"/>
            </a:pPr>
            <a:r>
              <a:rPr lang="en-GB" u="sng">
                <a:solidFill>
                  <a:schemeClr val="hlink"/>
                </a:solidFill>
                <a:latin typeface="Lato"/>
                <a:ea typeface="Lato"/>
                <a:cs typeface="Lato"/>
                <a:sym typeface="Lato"/>
                <a:hlinkClick r:id="rId4"/>
              </a:rPr>
              <a:t>Rightmove</a:t>
            </a:r>
            <a:r>
              <a:rPr lang="en-GB">
                <a:latin typeface="Lato"/>
                <a:ea typeface="Lato"/>
                <a:cs typeface="Lato"/>
                <a:sym typeface="Lato"/>
              </a:rPr>
              <a:t> is the most popular site for searching for properties and lists most of the properties on the market in the UK. </a:t>
            </a:r>
            <a:endParaRPr>
              <a:latin typeface="Lato"/>
              <a:ea typeface="Lato"/>
              <a:cs typeface="Lato"/>
              <a:sym typeface="Lato"/>
            </a:endParaRPr>
          </a:p>
          <a:p>
            <a:pPr indent="-317500" lvl="0" marL="457200" rtl="0" algn="l">
              <a:spcBef>
                <a:spcPts val="1000"/>
              </a:spcBef>
              <a:spcAft>
                <a:spcPts val="0"/>
              </a:spcAft>
              <a:buSzPts val="1400"/>
              <a:buFont typeface="Lato"/>
              <a:buChar char="●"/>
            </a:pPr>
            <a:r>
              <a:rPr lang="en-GB">
                <a:latin typeface="Lato"/>
                <a:ea typeface="Lato"/>
                <a:cs typeface="Lato"/>
                <a:sym typeface="Lato"/>
              </a:rPr>
              <a:t>In general, people tend to </a:t>
            </a:r>
            <a:r>
              <a:rPr b="1" lang="en-GB">
                <a:latin typeface="Lato"/>
                <a:ea typeface="Lato"/>
                <a:cs typeface="Lato"/>
                <a:sym typeface="Lato"/>
              </a:rPr>
              <a:t>search online</a:t>
            </a:r>
            <a:r>
              <a:rPr lang="en-GB">
                <a:latin typeface="Lato"/>
                <a:ea typeface="Lato"/>
                <a:cs typeface="Lato"/>
                <a:sym typeface="Lato"/>
              </a:rPr>
              <a:t> and create a </a:t>
            </a:r>
            <a:r>
              <a:rPr b="1" lang="en-GB">
                <a:latin typeface="Lato"/>
                <a:ea typeface="Lato"/>
                <a:cs typeface="Lato"/>
                <a:sym typeface="Lato"/>
              </a:rPr>
              <a:t>shortlist of properties</a:t>
            </a:r>
            <a:r>
              <a:rPr lang="en-GB">
                <a:latin typeface="Lato"/>
                <a:ea typeface="Lato"/>
                <a:cs typeface="Lato"/>
                <a:sym typeface="Lato"/>
              </a:rPr>
              <a:t> they are interested in, before calling an </a:t>
            </a:r>
            <a:r>
              <a:rPr b="1" lang="en-GB">
                <a:latin typeface="Lato"/>
                <a:ea typeface="Lato"/>
                <a:cs typeface="Lato"/>
                <a:sym typeface="Lato"/>
              </a:rPr>
              <a:t>estate agent </a:t>
            </a:r>
            <a:r>
              <a:rPr lang="en-GB">
                <a:latin typeface="Lato"/>
                <a:ea typeface="Lato"/>
                <a:cs typeface="Lato"/>
                <a:sym typeface="Lato"/>
              </a:rPr>
              <a:t>responsible for the property in order to </a:t>
            </a:r>
            <a:r>
              <a:rPr b="1" lang="en-GB">
                <a:latin typeface="Lato"/>
                <a:ea typeface="Lato"/>
                <a:cs typeface="Lato"/>
                <a:sym typeface="Lato"/>
              </a:rPr>
              <a:t>book viewings</a:t>
            </a:r>
            <a:r>
              <a:rPr lang="en-GB">
                <a:latin typeface="Lato"/>
                <a:ea typeface="Lato"/>
                <a:cs typeface="Lato"/>
                <a:sym typeface="Lato"/>
              </a:rPr>
              <a:t>.</a:t>
            </a:r>
            <a:endParaRPr b="1">
              <a:latin typeface="Lato"/>
              <a:ea typeface="Lato"/>
              <a:cs typeface="Lato"/>
              <a:sym typeface="Lato"/>
            </a:endParaRPr>
          </a:p>
        </p:txBody>
      </p:sp>
      <p:grpSp>
        <p:nvGrpSpPr>
          <p:cNvPr id="257" name="Google Shape;257;g208eae8ff29_0_79"/>
          <p:cNvGrpSpPr/>
          <p:nvPr/>
        </p:nvGrpSpPr>
        <p:grpSpPr>
          <a:xfrm>
            <a:off x="-308" y="-3"/>
            <a:ext cx="945571" cy="1030169"/>
            <a:chOff x="4281700" y="-142825"/>
            <a:chExt cx="1326000" cy="1326000"/>
          </a:xfrm>
        </p:grpSpPr>
        <p:pic>
          <p:nvPicPr>
            <p:cNvPr id="258" name="Google Shape;258;g208eae8ff29_0_79"/>
            <p:cNvPicPr preferRelativeResize="0"/>
            <p:nvPr/>
          </p:nvPicPr>
          <p:blipFill>
            <a:blip r:embed="rId5">
              <a:alphaModFix/>
            </a:blip>
            <a:stretch>
              <a:fillRect/>
            </a:stretch>
          </p:blipFill>
          <p:spPr>
            <a:xfrm>
              <a:off x="4281700" y="-142825"/>
              <a:ext cx="1326000" cy="1326000"/>
            </a:xfrm>
            <a:prstGeom prst="rect">
              <a:avLst/>
            </a:prstGeom>
            <a:noFill/>
            <a:ln>
              <a:noFill/>
            </a:ln>
          </p:spPr>
        </p:pic>
        <p:sp>
          <p:nvSpPr>
            <p:cNvPr id="259" name="Google Shape;259;g208eae8ff29_0_79"/>
            <p:cNvSpPr/>
            <p:nvPr/>
          </p:nvSpPr>
          <p:spPr>
            <a:xfrm>
              <a:off x="4427200" y="39050"/>
              <a:ext cx="1035000" cy="923400"/>
            </a:xfrm>
            <a:prstGeom prst="roundRect">
              <a:avLst>
                <a:gd fmla="val 16667" name="adj"/>
              </a:avLst>
            </a:prstGeom>
            <a:noFill/>
            <a:ln cap="flat" cmpd="sng" w="285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6"/>
                                        </p:tgtEl>
                                        <p:attrNameLst>
                                          <p:attrName>style.visibility</p:attrName>
                                        </p:attrNameLst>
                                      </p:cBhvr>
                                      <p:to>
                                        <p:strVal val="visible"/>
                                      </p:to>
                                    </p:set>
                                    <p:animEffect filter="fade" transition="in">
                                      <p:cBhvr>
                                        <p:cTn dur="1000"/>
                                        <p:tgtEl>
                                          <p:spTgt spid="256"/>
                                        </p:tgtEl>
                                      </p:cBhvr>
                                    </p:animEffect>
                                  </p:childTnLst>
                                </p:cTn>
                              </p:par>
                              <p:par>
                                <p:cTn fill="hold" nodeType="withEffect" presetClass="entr" presetID="10" presetSubtype="0">
                                  <p:stCondLst>
                                    <p:cond delay="0"/>
                                  </p:stCondLst>
                                  <p:childTnLst>
                                    <p:set>
                                      <p:cBhvr>
                                        <p:cTn dur="1" fill="hold">
                                          <p:stCondLst>
                                            <p:cond delay="0"/>
                                          </p:stCondLst>
                                        </p:cTn>
                                        <p:tgtEl>
                                          <p:spTgt spid="254"/>
                                        </p:tgtEl>
                                        <p:attrNameLst>
                                          <p:attrName>style.visibility</p:attrName>
                                        </p:attrNameLst>
                                      </p:cBhvr>
                                      <p:to>
                                        <p:strVal val="visible"/>
                                      </p:to>
                                    </p:set>
                                    <p:animEffect filter="fade" transition="in">
                                      <p:cBhvr>
                                        <p:cTn dur="1000"/>
                                        <p:tgtEl>
                                          <p:spTgt spid="25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3" name="Shape 263"/>
        <p:cNvGrpSpPr/>
        <p:nvPr/>
      </p:nvGrpSpPr>
      <p:grpSpPr>
        <a:xfrm>
          <a:off x="0" y="0"/>
          <a:ext cx="0" cy="0"/>
          <a:chOff x="0" y="0"/>
          <a:chExt cx="0" cy="0"/>
        </a:xfrm>
      </p:grpSpPr>
      <p:sp>
        <p:nvSpPr>
          <p:cNvPr id="264" name="Google Shape;264;g208eae8ff29_0_101"/>
          <p:cNvSpPr txBox="1"/>
          <p:nvPr>
            <p:ph idx="12" type="sldNum"/>
          </p:nvPr>
        </p:nvSpPr>
        <p:spPr>
          <a:xfrm>
            <a:off x="8595309" y="303951"/>
            <a:ext cx="548700" cy="3936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Clr>
                <a:srgbClr val="000000"/>
              </a:buClr>
              <a:buSzPts val="1000"/>
              <a:buFont typeface="Arial"/>
              <a:buNone/>
            </a:pPr>
            <a:r>
              <a:rPr lang="en-GB">
                <a:latin typeface="Lato"/>
                <a:ea typeface="Lato"/>
                <a:cs typeface="Lato"/>
                <a:sym typeface="Lato"/>
              </a:rPr>
              <a:t>14</a:t>
            </a:r>
            <a:endParaRPr>
              <a:latin typeface="Lato"/>
              <a:ea typeface="Lato"/>
              <a:cs typeface="Lato"/>
              <a:sym typeface="Lato"/>
            </a:endParaRPr>
          </a:p>
          <a:p>
            <a:pPr indent="0" lvl="0" marL="0" rtl="0" algn="r">
              <a:spcBef>
                <a:spcPts val="0"/>
              </a:spcBef>
              <a:spcAft>
                <a:spcPts val="0"/>
              </a:spcAft>
              <a:buClr>
                <a:srgbClr val="000000"/>
              </a:buClr>
              <a:buSzPts val="1000"/>
              <a:buFont typeface="Arial"/>
              <a:buNone/>
            </a:pPr>
            <a:r>
              <a:t/>
            </a:r>
            <a:endParaRPr>
              <a:latin typeface="Lato"/>
              <a:ea typeface="Lato"/>
              <a:cs typeface="Lato"/>
              <a:sym typeface="Lato"/>
            </a:endParaRPr>
          </a:p>
        </p:txBody>
      </p:sp>
      <p:sp>
        <p:nvSpPr>
          <p:cNvPr id="265" name="Google Shape;265;g208eae8ff29_0_101"/>
          <p:cNvSpPr/>
          <p:nvPr/>
        </p:nvSpPr>
        <p:spPr>
          <a:xfrm>
            <a:off x="292875" y="2283950"/>
            <a:ext cx="3021300" cy="1750800"/>
          </a:xfrm>
          <a:prstGeom prst="roundRect">
            <a:avLst>
              <a:gd fmla="val 16667" name="adj"/>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lang="en-GB" sz="2200">
                <a:solidFill>
                  <a:schemeClr val="lt1"/>
                </a:solidFill>
                <a:latin typeface="Lato Black"/>
                <a:ea typeface="Lato Black"/>
                <a:cs typeface="Lato Black"/>
                <a:sym typeface="Lato Black"/>
              </a:rPr>
              <a:t>2. Making an offer</a:t>
            </a:r>
            <a:endParaRPr b="0" i="0" sz="2200" u="none" cap="none" strike="noStrike">
              <a:solidFill>
                <a:schemeClr val="lt1"/>
              </a:solidFill>
              <a:latin typeface="Lato Black"/>
              <a:ea typeface="Lato Black"/>
              <a:cs typeface="Lato Black"/>
              <a:sym typeface="Lato Black"/>
            </a:endParaRPr>
          </a:p>
        </p:txBody>
      </p:sp>
      <p:sp>
        <p:nvSpPr>
          <p:cNvPr id="266" name="Google Shape;266;g208eae8ff29_0_101"/>
          <p:cNvSpPr/>
          <p:nvPr/>
        </p:nvSpPr>
        <p:spPr>
          <a:xfrm>
            <a:off x="293025" y="4177850"/>
            <a:ext cx="3021300" cy="516000"/>
          </a:xfrm>
          <a:prstGeom prst="rect">
            <a:avLst/>
          </a:prstGeom>
          <a:solidFill>
            <a:schemeClr val="accent2"/>
          </a:solidFill>
          <a:ln cap="flat" cmpd="sng" w="190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600">
                <a:solidFill>
                  <a:schemeClr val="lt1"/>
                </a:solidFill>
                <a:latin typeface="Lato"/>
                <a:ea typeface="Lato"/>
                <a:cs typeface="Lato"/>
                <a:sym typeface="Lato"/>
              </a:rPr>
              <a:t>SAME </a:t>
            </a:r>
            <a:endParaRPr b="1" sz="1600">
              <a:solidFill>
                <a:schemeClr val="lt1"/>
              </a:solidFill>
              <a:latin typeface="Lato"/>
              <a:ea typeface="Lato"/>
              <a:cs typeface="Lato"/>
              <a:sym typeface="Lato"/>
            </a:endParaRPr>
          </a:p>
        </p:txBody>
      </p:sp>
      <p:pic>
        <p:nvPicPr>
          <p:cNvPr id="267" name="Google Shape;267;g208eae8ff29_0_101"/>
          <p:cNvPicPr preferRelativeResize="0"/>
          <p:nvPr/>
        </p:nvPicPr>
        <p:blipFill>
          <a:blip r:embed="rId3">
            <a:alphaModFix/>
          </a:blip>
          <a:stretch>
            <a:fillRect/>
          </a:stretch>
        </p:blipFill>
        <p:spPr>
          <a:xfrm>
            <a:off x="995850" y="970100"/>
            <a:ext cx="1579975" cy="1579975"/>
          </a:xfrm>
          <a:prstGeom prst="rect">
            <a:avLst/>
          </a:prstGeom>
          <a:noFill/>
          <a:ln>
            <a:noFill/>
          </a:ln>
        </p:spPr>
      </p:pic>
      <p:sp>
        <p:nvSpPr>
          <p:cNvPr id="268" name="Google Shape;268;g208eae8ff29_0_101"/>
          <p:cNvSpPr txBox="1"/>
          <p:nvPr/>
        </p:nvSpPr>
        <p:spPr>
          <a:xfrm>
            <a:off x="4219800" y="2550075"/>
            <a:ext cx="4375500" cy="861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GB" sz="2200">
                <a:latin typeface="Lato"/>
                <a:ea typeface="Lato"/>
                <a:cs typeface="Lato"/>
                <a:sym typeface="Lato"/>
              </a:rPr>
              <a:t>Will Lucy and Karim have to make an offer to acquire </a:t>
            </a:r>
            <a:r>
              <a:rPr lang="en-GB" sz="2200">
                <a:latin typeface="Lato"/>
                <a:ea typeface="Lato"/>
                <a:cs typeface="Lato"/>
                <a:sym typeface="Lato"/>
              </a:rPr>
              <a:t>their</a:t>
            </a:r>
            <a:r>
              <a:rPr lang="en-GB" sz="2200">
                <a:latin typeface="Lato"/>
                <a:ea typeface="Lato"/>
                <a:cs typeface="Lato"/>
                <a:sym typeface="Lato"/>
              </a:rPr>
              <a:t> property?</a:t>
            </a:r>
            <a:endParaRPr sz="2200">
              <a:latin typeface="Lato"/>
              <a:ea typeface="Lato"/>
              <a:cs typeface="Lato"/>
              <a:sym typeface="Lato"/>
            </a:endParaRPr>
          </a:p>
        </p:txBody>
      </p:sp>
      <p:sp>
        <p:nvSpPr>
          <p:cNvPr id="269" name="Google Shape;269;g208eae8ff29_0_101"/>
          <p:cNvSpPr txBox="1"/>
          <p:nvPr/>
        </p:nvSpPr>
        <p:spPr>
          <a:xfrm>
            <a:off x="3706375" y="1624850"/>
            <a:ext cx="5339100" cy="2421600"/>
          </a:xfrm>
          <a:prstGeom prst="rect">
            <a:avLst/>
          </a:prstGeom>
          <a:solidFill>
            <a:schemeClr val="lt1"/>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a:latin typeface="Lato"/>
                <a:ea typeface="Lato"/>
                <a:cs typeface="Lato"/>
                <a:sym typeface="Lato"/>
              </a:rPr>
              <a:t>Explanation box</a:t>
            </a:r>
            <a:endParaRPr b="1">
              <a:latin typeface="Lato"/>
              <a:ea typeface="Lato"/>
              <a:cs typeface="Lato"/>
              <a:sym typeface="Lato"/>
            </a:endParaRPr>
          </a:p>
          <a:p>
            <a:pPr indent="-317500" lvl="0" marL="457200" rtl="0" algn="l">
              <a:lnSpc>
                <a:spcPct val="100000"/>
              </a:lnSpc>
              <a:spcBef>
                <a:spcPts val="1000"/>
              </a:spcBef>
              <a:spcAft>
                <a:spcPts val="0"/>
              </a:spcAft>
              <a:buSzPts val="1400"/>
              <a:buFont typeface="Lato"/>
              <a:buChar char="●"/>
            </a:pPr>
            <a:r>
              <a:rPr lang="en-GB">
                <a:latin typeface="Lato"/>
                <a:ea typeface="Lato"/>
                <a:cs typeface="Lato"/>
                <a:sym typeface="Lato"/>
              </a:rPr>
              <a:t>Making an offer also happens in a similar way for renting and buying. </a:t>
            </a:r>
            <a:endParaRPr>
              <a:latin typeface="Lato"/>
              <a:ea typeface="Lato"/>
              <a:cs typeface="Lato"/>
              <a:sym typeface="Lato"/>
            </a:endParaRPr>
          </a:p>
          <a:p>
            <a:pPr indent="-317500" lvl="0" marL="457200" rtl="0" algn="l">
              <a:lnSpc>
                <a:spcPct val="100000"/>
              </a:lnSpc>
              <a:spcBef>
                <a:spcPts val="1000"/>
              </a:spcBef>
              <a:spcAft>
                <a:spcPts val="0"/>
              </a:spcAft>
              <a:buSzPts val="1400"/>
              <a:buFont typeface="Lato"/>
              <a:buChar char="●"/>
            </a:pPr>
            <a:r>
              <a:rPr lang="en-GB">
                <a:latin typeface="Lato"/>
                <a:ea typeface="Lato"/>
                <a:cs typeface="Lato"/>
                <a:sym typeface="Lato"/>
              </a:rPr>
              <a:t>For each, you’ll be asked to make a </a:t>
            </a:r>
            <a:r>
              <a:rPr b="1" lang="en-GB">
                <a:latin typeface="Lato"/>
                <a:ea typeface="Lato"/>
                <a:cs typeface="Lato"/>
                <a:sym typeface="Lato"/>
              </a:rPr>
              <a:t>formal offer</a:t>
            </a:r>
            <a:r>
              <a:rPr lang="en-GB">
                <a:latin typeface="Lato"/>
                <a:ea typeface="Lato"/>
                <a:cs typeface="Lato"/>
                <a:sym typeface="Lato"/>
              </a:rPr>
              <a:t> in writing that details the </a:t>
            </a:r>
            <a:r>
              <a:rPr b="1" lang="en-GB">
                <a:latin typeface="Lato"/>
                <a:ea typeface="Lato"/>
                <a:cs typeface="Lato"/>
                <a:sym typeface="Lato"/>
              </a:rPr>
              <a:t>amount you are willing to pay. </a:t>
            </a:r>
            <a:endParaRPr b="1">
              <a:latin typeface="Lato"/>
              <a:ea typeface="Lato"/>
              <a:cs typeface="Lato"/>
              <a:sym typeface="Lato"/>
            </a:endParaRPr>
          </a:p>
          <a:p>
            <a:pPr indent="-317500" lvl="0" marL="457200" rtl="0" algn="l">
              <a:lnSpc>
                <a:spcPct val="100000"/>
              </a:lnSpc>
              <a:spcBef>
                <a:spcPts val="1000"/>
              </a:spcBef>
              <a:spcAft>
                <a:spcPts val="0"/>
              </a:spcAft>
              <a:buSzPts val="1400"/>
              <a:buFont typeface="Lato"/>
              <a:buChar char="●"/>
            </a:pPr>
            <a:r>
              <a:rPr lang="en-GB">
                <a:latin typeface="Lato"/>
                <a:ea typeface="Lato"/>
                <a:cs typeface="Lato"/>
                <a:sym typeface="Lato"/>
              </a:rPr>
              <a:t>Some </a:t>
            </a:r>
            <a:r>
              <a:rPr b="1" lang="en-GB">
                <a:latin typeface="Lato"/>
                <a:ea typeface="Lato"/>
                <a:cs typeface="Lato"/>
                <a:sym typeface="Lato"/>
              </a:rPr>
              <a:t>estate agents</a:t>
            </a:r>
            <a:r>
              <a:rPr lang="en-GB">
                <a:latin typeface="Lato"/>
                <a:ea typeface="Lato"/>
                <a:cs typeface="Lato"/>
                <a:sym typeface="Lato"/>
              </a:rPr>
              <a:t> require you to fill in an </a:t>
            </a:r>
            <a:r>
              <a:rPr b="1" lang="en-GB">
                <a:latin typeface="Lato"/>
                <a:ea typeface="Lato"/>
                <a:cs typeface="Lato"/>
                <a:sym typeface="Lato"/>
              </a:rPr>
              <a:t>application form. </a:t>
            </a:r>
            <a:endParaRPr b="1">
              <a:latin typeface="Lato"/>
              <a:ea typeface="Lato"/>
              <a:cs typeface="Lato"/>
              <a:sym typeface="Lato"/>
            </a:endParaRPr>
          </a:p>
          <a:p>
            <a:pPr indent="-317500" lvl="0" marL="457200" rtl="0" algn="l">
              <a:lnSpc>
                <a:spcPct val="100000"/>
              </a:lnSpc>
              <a:spcBef>
                <a:spcPts val="1000"/>
              </a:spcBef>
              <a:spcAft>
                <a:spcPts val="0"/>
              </a:spcAft>
              <a:buSzPts val="1400"/>
              <a:buFont typeface="Lato"/>
              <a:buChar char="●"/>
            </a:pPr>
            <a:r>
              <a:rPr lang="en-GB">
                <a:solidFill>
                  <a:schemeClr val="dk1"/>
                </a:solidFill>
                <a:latin typeface="Lato"/>
                <a:ea typeface="Lato"/>
                <a:cs typeface="Lato"/>
                <a:sym typeface="Lato"/>
              </a:rPr>
              <a:t>An offer can be </a:t>
            </a:r>
            <a:r>
              <a:rPr b="1" lang="en-GB">
                <a:solidFill>
                  <a:schemeClr val="dk1"/>
                </a:solidFill>
                <a:latin typeface="Lato"/>
                <a:ea typeface="Lato"/>
                <a:cs typeface="Lato"/>
                <a:sym typeface="Lato"/>
              </a:rPr>
              <a:t>accepted</a:t>
            </a:r>
            <a:r>
              <a:rPr lang="en-GB">
                <a:solidFill>
                  <a:schemeClr val="dk1"/>
                </a:solidFill>
                <a:latin typeface="Lato"/>
                <a:ea typeface="Lato"/>
                <a:cs typeface="Lato"/>
                <a:sym typeface="Lato"/>
              </a:rPr>
              <a:t> or </a:t>
            </a:r>
            <a:r>
              <a:rPr b="1" lang="en-GB">
                <a:solidFill>
                  <a:schemeClr val="dk1"/>
                </a:solidFill>
                <a:latin typeface="Lato"/>
                <a:ea typeface="Lato"/>
                <a:cs typeface="Lato"/>
                <a:sym typeface="Lato"/>
              </a:rPr>
              <a:t>rejected</a:t>
            </a:r>
            <a:endParaRPr b="1">
              <a:solidFill>
                <a:schemeClr val="dk1"/>
              </a:solidFill>
              <a:latin typeface="Lato"/>
              <a:ea typeface="Lato"/>
              <a:cs typeface="Lato"/>
              <a:sym typeface="Lato"/>
            </a:endParaRPr>
          </a:p>
          <a:p>
            <a:pPr indent="0" lvl="0" marL="0" rtl="0" algn="l">
              <a:spcBef>
                <a:spcPts val="0"/>
              </a:spcBef>
              <a:spcAft>
                <a:spcPts val="0"/>
              </a:spcAft>
              <a:buNone/>
            </a:pPr>
            <a:r>
              <a:t/>
            </a:r>
            <a:endParaRPr b="1">
              <a:latin typeface="Lato"/>
              <a:ea typeface="Lato"/>
              <a:cs typeface="Lato"/>
              <a:sym typeface="Lato"/>
            </a:endParaRPr>
          </a:p>
        </p:txBody>
      </p:sp>
      <p:sp>
        <p:nvSpPr>
          <p:cNvPr id="270" name="Google Shape;270;g208eae8ff29_0_101"/>
          <p:cNvSpPr txBox="1"/>
          <p:nvPr>
            <p:ph type="ctrTitle"/>
          </p:nvPr>
        </p:nvSpPr>
        <p:spPr>
          <a:xfrm>
            <a:off x="1040425" y="257075"/>
            <a:ext cx="85749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t/>
            </a:r>
            <a:endParaRPr b="1" i="0" sz="3200" u="none" cap="none" strike="noStrike">
              <a:solidFill>
                <a:schemeClr val="accent2"/>
              </a:solidFill>
              <a:latin typeface="Lato"/>
              <a:ea typeface="Lato"/>
              <a:cs typeface="Lato"/>
              <a:sym typeface="Lato"/>
            </a:endParaRPr>
          </a:p>
          <a:p>
            <a:pPr indent="0" lvl="0" marL="0" marR="0" rtl="0" algn="l">
              <a:lnSpc>
                <a:spcPct val="100000"/>
              </a:lnSpc>
              <a:spcBef>
                <a:spcPts val="0"/>
              </a:spcBef>
              <a:spcAft>
                <a:spcPts val="0"/>
              </a:spcAft>
              <a:buClr>
                <a:srgbClr val="000000"/>
              </a:buClr>
              <a:buSzPts val="990"/>
              <a:buFont typeface="Arial"/>
              <a:buNone/>
            </a:pPr>
            <a:r>
              <a:rPr b="1" lang="en-GB" sz="2900">
                <a:solidFill>
                  <a:schemeClr val="accent2"/>
                </a:solidFill>
                <a:latin typeface="Lato"/>
                <a:ea typeface="Lato"/>
                <a:cs typeface="Lato"/>
                <a:sym typeface="Lato"/>
              </a:rPr>
              <a:t>The same or different?</a:t>
            </a:r>
            <a:endParaRPr b="1" i="0" sz="2900" u="none" cap="none" strike="noStrike">
              <a:solidFill>
                <a:schemeClr val="accent2"/>
              </a:solidFill>
              <a:latin typeface="Lato"/>
              <a:ea typeface="Lato"/>
              <a:cs typeface="Lato"/>
              <a:sym typeface="Lato"/>
            </a:endParaRPr>
          </a:p>
          <a:p>
            <a:pPr indent="0" lvl="0" marL="0" marR="0" rtl="0" algn="l">
              <a:lnSpc>
                <a:spcPct val="100000"/>
              </a:lnSpc>
              <a:spcBef>
                <a:spcPts val="0"/>
              </a:spcBef>
              <a:spcAft>
                <a:spcPts val="0"/>
              </a:spcAft>
              <a:buClr>
                <a:srgbClr val="000000"/>
              </a:buClr>
              <a:buSzPts val="990"/>
              <a:buFont typeface="Arial"/>
              <a:buNone/>
            </a:pPr>
            <a:r>
              <a:t/>
            </a:r>
            <a:endParaRPr b="1" i="0" sz="3200" u="none" cap="none" strike="noStrike">
              <a:solidFill>
                <a:schemeClr val="accent2"/>
              </a:solidFill>
              <a:latin typeface="Lato"/>
              <a:ea typeface="Lato"/>
              <a:cs typeface="Lato"/>
              <a:sym typeface="Lato"/>
            </a:endParaRPr>
          </a:p>
        </p:txBody>
      </p:sp>
      <p:grpSp>
        <p:nvGrpSpPr>
          <p:cNvPr id="271" name="Google Shape;271;g208eae8ff29_0_101"/>
          <p:cNvGrpSpPr/>
          <p:nvPr/>
        </p:nvGrpSpPr>
        <p:grpSpPr>
          <a:xfrm>
            <a:off x="-308" y="-3"/>
            <a:ext cx="945571" cy="1030169"/>
            <a:chOff x="4281700" y="-142825"/>
            <a:chExt cx="1326000" cy="1326000"/>
          </a:xfrm>
        </p:grpSpPr>
        <p:pic>
          <p:nvPicPr>
            <p:cNvPr id="272" name="Google Shape;272;g208eae8ff29_0_101"/>
            <p:cNvPicPr preferRelativeResize="0"/>
            <p:nvPr/>
          </p:nvPicPr>
          <p:blipFill>
            <a:blip r:embed="rId4">
              <a:alphaModFix/>
            </a:blip>
            <a:stretch>
              <a:fillRect/>
            </a:stretch>
          </p:blipFill>
          <p:spPr>
            <a:xfrm>
              <a:off x="4281700" y="-142825"/>
              <a:ext cx="1326000" cy="1326000"/>
            </a:xfrm>
            <a:prstGeom prst="rect">
              <a:avLst/>
            </a:prstGeom>
            <a:noFill/>
            <a:ln>
              <a:noFill/>
            </a:ln>
          </p:spPr>
        </p:pic>
        <p:sp>
          <p:nvSpPr>
            <p:cNvPr id="273" name="Google Shape;273;g208eae8ff29_0_101"/>
            <p:cNvSpPr/>
            <p:nvPr/>
          </p:nvSpPr>
          <p:spPr>
            <a:xfrm>
              <a:off x="4427200" y="39050"/>
              <a:ext cx="1035000" cy="923400"/>
            </a:xfrm>
            <a:prstGeom prst="roundRect">
              <a:avLst>
                <a:gd fmla="val 16667" name="adj"/>
              </a:avLst>
            </a:prstGeom>
            <a:noFill/>
            <a:ln cap="flat" cmpd="sng" w="285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9"/>
                                        </p:tgtEl>
                                        <p:attrNameLst>
                                          <p:attrName>style.visibility</p:attrName>
                                        </p:attrNameLst>
                                      </p:cBhvr>
                                      <p:to>
                                        <p:strVal val="visible"/>
                                      </p:to>
                                    </p:set>
                                    <p:animEffect filter="fade" transition="in">
                                      <p:cBhvr>
                                        <p:cTn dur="1000"/>
                                        <p:tgtEl>
                                          <p:spTgt spid="269"/>
                                        </p:tgtEl>
                                      </p:cBhvr>
                                    </p:animEffect>
                                  </p:childTnLst>
                                </p:cTn>
                              </p:par>
                              <p:par>
                                <p:cTn fill="hold" nodeType="withEffect" presetClass="entr" presetID="10" presetSubtype="0">
                                  <p:stCondLst>
                                    <p:cond delay="0"/>
                                  </p:stCondLst>
                                  <p:childTnLst>
                                    <p:set>
                                      <p:cBhvr>
                                        <p:cTn dur="1" fill="hold">
                                          <p:stCondLst>
                                            <p:cond delay="0"/>
                                          </p:stCondLst>
                                        </p:cTn>
                                        <p:tgtEl>
                                          <p:spTgt spid="266"/>
                                        </p:tgtEl>
                                        <p:attrNameLst>
                                          <p:attrName>style.visibility</p:attrName>
                                        </p:attrNameLst>
                                      </p:cBhvr>
                                      <p:to>
                                        <p:strVal val="visible"/>
                                      </p:to>
                                    </p:set>
                                    <p:animEffect filter="fade" transition="in">
                                      <p:cBhvr>
                                        <p:cTn dur="1000"/>
                                        <p:tgtEl>
                                          <p:spTgt spid="26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7" name="Shape 277"/>
        <p:cNvGrpSpPr/>
        <p:nvPr/>
      </p:nvGrpSpPr>
      <p:grpSpPr>
        <a:xfrm>
          <a:off x="0" y="0"/>
          <a:ext cx="0" cy="0"/>
          <a:chOff x="0" y="0"/>
          <a:chExt cx="0" cy="0"/>
        </a:xfrm>
      </p:grpSpPr>
      <p:sp>
        <p:nvSpPr>
          <p:cNvPr id="278" name="Google Shape;278;g208eae8ff29_0_112"/>
          <p:cNvSpPr txBox="1"/>
          <p:nvPr>
            <p:ph idx="12" type="sldNum"/>
          </p:nvPr>
        </p:nvSpPr>
        <p:spPr>
          <a:xfrm>
            <a:off x="8595309" y="303951"/>
            <a:ext cx="548700" cy="3936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Clr>
                <a:srgbClr val="000000"/>
              </a:buClr>
              <a:buSzPts val="1000"/>
              <a:buFont typeface="Arial"/>
              <a:buNone/>
            </a:pPr>
            <a:r>
              <a:rPr lang="en-GB">
                <a:latin typeface="Lato"/>
                <a:ea typeface="Lato"/>
                <a:cs typeface="Lato"/>
                <a:sym typeface="Lato"/>
              </a:rPr>
              <a:t>15</a:t>
            </a:r>
            <a:endParaRPr>
              <a:latin typeface="Lato"/>
              <a:ea typeface="Lato"/>
              <a:cs typeface="Lato"/>
              <a:sym typeface="Lato"/>
            </a:endParaRPr>
          </a:p>
          <a:p>
            <a:pPr indent="0" lvl="0" marL="0" rtl="0" algn="r">
              <a:spcBef>
                <a:spcPts val="0"/>
              </a:spcBef>
              <a:spcAft>
                <a:spcPts val="0"/>
              </a:spcAft>
              <a:buClr>
                <a:srgbClr val="000000"/>
              </a:buClr>
              <a:buSzPts val="1000"/>
              <a:buFont typeface="Arial"/>
              <a:buNone/>
            </a:pPr>
            <a:r>
              <a:t/>
            </a:r>
            <a:endParaRPr>
              <a:latin typeface="Lato"/>
              <a:ea typeface="Lato"/>
              <a:cs typeface="Lato"/>
              <a:sym typeface="Lato"/>
            </a:endParaRPr>
          </a:p>
        </p:txBody>
      </p:sp>
      <p:sp>
        <p:nvSpPr>
          <p:cNvPr id="279" name="Google Shape;279;g208eae8ff29_0_112"/>
          <p:cNvSpPr/>
          <p:nvPr/>
        </p:nvSpPr>
        <p:spPr>
          <a:xfrm>
            <a:off x="140475" y="2283950"/>
            <a:ext cx="3021300" cy="1750800"/>
          </a:xfrm>
          <a:prstGeom prst="roundRect">
            <a:avLst>
              <a:gd fmla="val 16667" name="adj"/>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lang="en-GB" sz="2200">
                <a:solidFill>
                  <a:schemeClr val="lt1"/>
                </a:solidFill>
                <a:latin typeface="Lato Black"/>
                <a:ea typeface="Lato Black"/>
                <a:cs typeface="Lato Black"/>
                <a:sym typeface="Lato Black"/>
              </a:rPr>
              <a:t>3. Putting down a deposit</a:t>
            </a:r>
            <a:endParaRPr b="0" i="0" sz="2200" u="none" cap="none" strike="noStrike">
              <a:solidFill>
                <a:schemeClr val="lt1"/>
              </a:solidFill>
              <a:latin typeface="Lato Black"/>
              <a:ea typeface="Lato Black"/>
              <a:cs typeface="Lato Black"/>
              <a:sym typeface="Lato Black"/>
            </a:endParaRPr>
          </a:p>
        </p:txBody>
      </p:sp>
      <p:sp>
        <p:nvSpPr>
          <p:cNvPr id="280" name="Google Shape;280;g208eae8ff29_0_112"/>
          <p:cNvSpPr/>
          <p:nvPr/>
        </p:nvSpPr>
        <p:spPr>
          <a:xfrm>
            <a:off x="140625" y="4177850"/>
            <a:ext cx="3021300" cy="516000"/>
          </a:xfrm>
          <a:prstGeom prst="rect">
            <a:avLst/>
          </a:prstGeom>
          <a:solidFill>
            <a:schemeClr val="accent2"/>
          </a:solidFill>
          <a:ln cap="flat" cmpd="sng" w="190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600">
                <a:solidFill>
                  <a:schemeClr val="lt1"/>
                </a:solidFill>
                <a:latin typeface="Lato"/>
                <a:ea typeface="Lato"/>
                <a:cs typeface="Lato"/>
                <a:sym typeface="Lato"/>
              </a:rPr>
              <a:t>SAME</a:t>
            </a:r>
            <a:endParaRPr b="1" sz="1600">
              <a:solidFill>
                <a:schemeClr val="lt1"/>
              </a:solidFill>
              <a:latin typeface="Lato"/>
              <a:ea typeface="Lato"/>
              <a:cs typeface="Lato"/>
              <a:sym typeface="Lato"/>
            </a:endParaRPr>
          </a:p>
        </p:txBody>
      </p:sp>
      <p:pic>
        <p:nvPicPr>
          <p:cNvPr id="281" name="Google Shape;281;g208eae8ff29_0_112"/>
          <p:cNvPicPr preferRelativeResize="0"/>
          <p:nvPr/>
        </p:nvPicPr>
        <p:blipFill>
          <a:blip r:embed="rId3">
            <a:alphaModFix/>
          </a:blip>
          <a:stretch>
            <a:fillRect/>
          </a:stretch>
        </p:blipFill>
        <p:spPr>
          <a:xfrm>
            <a:off x="1102275" y="1096950"/>
            <a:ext cx="1187000" cy="1187000"/>
          </a:xfrm>
          <a:prstGeom prst="rect">
            <a:avLst/>
          </a:prstGeom>
          <a:noFill/>
          <a:ln>
            <a:noFill/>
          </a:ln>
        </p:spPr>
      </p:pic>
      <p:sp>
        <p:nvSpPr>
          <p:cNvPr id="282" name="Google Shape;282;g208eae8ff29_0_112"/>
          <p:cNvSpPr txBox="1"/>
          <p:nvPr/>
        </p:nvSpPr>
        <p:spPr>
          <a:xfrm>
            <a:off x="3790950" y="2449375"/>
            <a:ext cx="4482300" cy="861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GB" sz="2200">
                <a:latin typeface="Lato"/>
                <a:ea typeface="Lato"/>
                <a:cs typeface="Lato"/>
                <a:sym typeface="Lato"/>
              </a:rPr>
              <a:t>Will Lucy and Karim need to put a deposit down?</a:t>
            </a:r>
            <a:endParaRPr sz="2200">
              <a:latin typeface="Lato"/>
              <a:ea typeface="Lato"/>
              <a:cs typeface="Lato"/>
              <a:sym typeface="Lato"/>
            </a:endParaRPr>
          </a:p>
        </p:txBody>
      </p:sp>
      <p:sp>
        <p:nvSpPr>
          <p:cNvPr id="283" name="Google Shape;283;g208eae8ff29_0_112"/>
          <p:cNvSpPr txBox="1"/>
          <p:nvPr/>
        </p:nvSpPr>
        <p:spPr>
          <a:xfrm>
            <a:off x="3445600" y="1148050"/>
            <a:ext cx="5516700" cy="3971100"/>
          </a:xfrm>
          <a:prstGeom prst="rect">
            <a:avLst/>
          </a:prstGeom>
          <a:solidFill>
            <a:schemeClr val="accent6"/>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a:latin typeface="Lato"/>
                <a:ea typeface="Lato"/>
                <a:cs typeface="Lato"/>
                <a:sym typeface="Lato"/>
              </a:rPr>
              <a:t>Explanation box</a:t>
            </a:r>
            <a:endParaRPr b="1">
              <a:latin typeface="Lato"/>
              <a:ea typeface="Lato"/>
              <a:cs typeface="Lato"/>
              <a:sym typeface="Lato"/>
            </a:endParaRPr>
          </a:p>
          <a:p>
            <a:pPr indent="-317500" lvl="0" marL="457200" rtl="0" algn="l">
              <a:spcBef>
                <a:spcPts val="1000"/>
              </a:spcBef>
              <a:spcAft>
                <a:spcPts val="0"/>
              </a:spcAft>
              <a:buSzPts val="1400"/>
              <a:buFont typeface="Lato"/>
              <a:buChar char="●"/>
            </a:pPr>
            <a:r>
              <a:rPr lang="en-GB">
                <a:solidFill>
                  <a:schemeClr val="dk1"/>
                </a:solidFill>
                <a:latin typeface="Lato"/>
                <a:ea typeface="Lato"/>
                <a:cs typeface="Lato"/>
                <a:sym typeface="Lato"/>
              </a:rPr>
              <a:t>A deposit (initial sum of money put into a bank account) will need to be made whether renting or buying.</a:t>
            </a:r>
            <a:endParaRPr>
              <a:solidFill>
                <a:schemeClr val="dk1"/>
              </a:solidFill>
              <a:latin typeface="Lato"/>
              <a:ea typeface="Lato"/>
              <a:cs typeface="Lato"/>
              <a:sym typeface="Lato"/>
            </a:endParaRPr>
          </a:p>
          <a:p>
            <a:pPr indent="-317500" lvl="0" marL="457200" rtl="0" algn="l">
              <a:spcBef>
                <a:spcPts val="1000"/>
              </a:spcBef>
              <a:spcAft>
                <a:spcPts val="0"/>
              </a:spcAft>
              <a:buSzPts val="1400"/>
              <a:buFont typeface="Lato"/>
              <a:buChar char="●"/>
            </a:pPr>
            <a:r>
              <a:rPr lang="en-GB">
                <a:solidFill>
                  <a:schemeClr val="dk1"/>
                </a:solidFill>
                <a:latin typeface="Lato"/>
                <a:ea typeface="Lato"/>
                <a:cs typeface="Lato"/>
                <a:sym typeface="Lato"/>
              </a:rPr>
              <a:t>Deposits are generally </a:t>
            </a:r>
            <a:r>
              <a:rPr b="1" lang="en-GB">
                <a:solidFill>
                  <a:schemeClr val="dk1"/>
                </a:solidFill>
                <a:latin typeface="Lato"/>
                <a:ea typeface="Lato"/>
                <a:cs typeface="Lato"/>
                <a:sym typeface="Lato"/>
              </a:rPr>
              <a:t>higher when buying a property </a:t>
            </a:r>
            <a:r>
              <a:rPr lang="en-GB">
                <a:solidFill>
                  <a:schemeClr val="dk1"/>
                </a:solidFill>
                <a:latin typeface="Lato"/>
                <a:ea typeface="Lato"/>
                <a:cs typeface="Lato"/>
                <a:sym typeface="Lato"/>
              </a:rPr>
              <a:t>but it will </a:t>
            </a:r>
            <a:r>
              <a:rPr b="1" lang="en-GB">
                <a:solidFill>
                  <a:schemeClr val="dk1"/>
                </a:solidFill>
                <a:latin typeface="Lato"/>
                <a:ea typeface="Lato"/>
                <a:cs typeface="Lato"/>
                <a:sym typeface="Lato"/>
              </a:rPr>
              <a:t>depend on the value of the property.</a:t>
            </a:r>
            <a:endParaRPr b="1">
              <a:solidFill>
                <a:schemeClr val="dk1"/>
              </a:solidFill>
              <a:latin typeface="Lato"/>
              <a:ea typeface="Lato"/>
              <a:cs typeface="Lato"/>
              <a:sym typeface="Lato"/>
            </a:endParaRPr>
          </a:p>
          <a:p>
            <a:pPr indent="-317500" lvl="0" marL="457200" rtl="0" algn="l">
              <a:spcBef>
                <a:spcPts val="1000"/>
              </a:spcBef>
              <a:spcAft>
                <a:spcPts val="0"/>
              </a:spcAft>
              <a:buClr>
                <a:schemeClr val="dk1"/>
              </a:buClr>
              <a:buSzPts val="1400"/>
              <a:buFont typeface="Lato"/>
              <a:buChar char="●"/>
            </a:pPr>
            <a:r>
              <a:rPr lang="en-GB">
                <a:solidFill>
                  <a:schemeClr val="dk1"/>
                </a:solidFill>
              </a:rPr>
              <a:t>For </a:t>
            </a:r>
            <a:r>
              <a:rPr b="1" lang="en-GB">
                <a:solidFill>
                  <a:schemeClr val="dk1"/>
                </a:solidFill>
              </a:rPr>
              <a:t>rentals,</a:t>
            </a:r>
            <a:r>
              <a:rPr lang="en-GB">
                <a:solidFill>
                  <a:schemeClr val="dk1"/>
                </a:solidFill>
              </a:rPr>
              <a:t> a deposit </a:t>
            </a:r>
            <a:r>
              <a:rPr b="1" lang="en-GB">
                <a:solidFill>
                  <a:schemeClr val="dk1"/>
                </a:solidFill>
              </a:rPr>
              <a:t>gives the landlord (property owner) security</a:t>
            </a:r>
            <a:r>
              <a:rPr lang="en-GB">
                <a:solidFill>
                  <a:schemeClr val="dk1"/>
                </a:solidFill>
              </a:rPr>
              <a:t> in case there’s damage to the property or rent isn’t paid*. </a:t>
            </a:r>
            <a:endParaRPr>
              <a:solidFill>
                <a:schemeClr val="dk1"/>
              </a:solidFill>
              <a:latin typeface="Lato"/>
              <a:ea typeface="Lato"/>
              <a:cs typeface="Lato"/>
              <a:sym typeface="Lato"/>
            </a:endParaRPr>
          </a:p>
          <a:p>
            <a:pPr indent="-317500" lvl="0" marL="457200" rtl="0" algn="l">
              <a:spcBef>
                <a:spcPts val="1000"/>
              </a:spcBef>
              <a:spcAft>
                <a:spcPts val="0"/>
              </a:spcAft>
              <a:buClr>
                <a:schemeClr val="dk1"/>
              </a:buClr>
              <a:buSzPts val="1400"/>
              <a:buFont typeface="Lato"/>
              <a:buChar char="●"/>
            </a:pPr>
            <a:r>
              <a:rPr lang="en-GB">
                <a:solidFill>
                  <a:schemeClr val="dk1"/>
                </a:solidFill>
                <a:latin typeface="Lato"/>
                <a:ea typeface="Lato"/>
                <a:cs typeface="Lato"/>
                <a:sym typeface="Lato"/>
              </a:rPr>
              <a:t>When </a:t>
            </a:r>
            <a:r>
              <a:rPr b="1" lang="en-GB">
                <a:solidFill>
                  <a:schemeClr val="dk1"/>
                </a:solidFill>
                <a:latin typeface="Lato"/>
                <a:ea typeface="Lato"/>
                <a:cs typeface="Lato"/>
                <a:sym typeface="Lato"/>
              </a:rPr>
              <a:t>purchasing</a:t>
            </a:r>
            <a:r>
              <a:rPr lang="en-GB">
                <a:solidFill>
                  <a:schemeClr val="dk1"/>
                </a:solidFill>
                <a:latin typeface="Lato"/>
                <a:ea typeface="Lato"/>
                <a:cs typeface="Lato"/>
                <a:sym typeface="Lato"/>
              </a:rPr>
              <a:t> a property, a deposit is the amount of money </a:t>
            </a:r>
            <a:r>
              <a:rPr b="1" lang="en-GB">
                <a:solidFill>
                  <a:schemeClr val="dk1"/>
                </a:solidFill>
                <a:latin typeface="Lato"/>
                <a:ea typeface="Lato"/>
                <a:cs typeface="Lato"/>
                <a:sym typeface="Lato"/>
              </a:rPr>
              <a:t>paid upfront that goes towards the full cost of the property.</a:t>
            </a:r>
            <a:endParaRPr b="1">
              <a:latin typeface="Lato"/>
              <a:ea typeface="Lato"/>
              <a:cs typeface="Lato"/>
              <a:sym typeface="Lato"/>
            </a:endParaRPr>
          </a:p>
          <a:p>
            <a:pPr indent="-317500" lvl="0" marL="457200" rtl="0" algn="l">
              <a:spcBef>
                <a:spcPts val="1000"/>
              </a:spcBef>
              <a:spcAft>
                <a:spcPts val="0"/>
              </a:spcAft>
              <a:buClr>
                <a:schemeClr val="dk1"/>
              </a:buClr>
              <a:buSzPts val="1400"/>
              <a:buFont typeface="Lato"/>
              <a:buChar char="●"/>
            </a:pPr>
            <a:r>
              <a:rPr lang="en-GB">
                <a:latin typeface="Lato"/>
                <a:ea typeface="Lato"/>
                <a:cs typeface="Lato"/>
                <a:sym typeface="Lato"/>
              </a:rPr>
              <a:t>There are </a:t>
            </a:r>
            <a:r>
              <a:rPr b="1" lang="en-GB">
                <a:latin typeface="Lato"/>
                <a:ea typeface="Lato"/>
                <a:cs typeface="Lato"/>
                <a:sym typeface="Lato"/>
              </a:rPr>
              <a:t>different types of deposits</a:t>
            </a:r>
            <a:r>
              <a:rPr lang="en-GB">
                <a:latin typeface="Lato"/>
                <a:ea typeface="Lato"/>
                <a:cs typeface="Lato"/>
                <a:sym typeface="Lato"/>
              </a:rPr>
              <a:t> needed for renting vs buying. </a:t>
            </a:r>
            <a:endParaRPr>
              <a:latin typeface="Lato"/>
              <a:ea typeface="Lato"/>
              <a:cs typeface="Lato"/>
              <a:sym typeface="Lato"/>
            </a:endParaRPr>
          </a:p>
          <a:p>
            <a:pPr indent="0" lvl="0" marL="0" rtl="0" algn="l">
              <a:spcBef>
                <a:spcPts val="1000"/>
              </a:spcBef>
              <a:spcAft>
                <a:spcPts val="0"/>
              </a:spcAft>
              <a:buNone/>
            </a:pPr>
            <a:r>
              <a:t/>
            </a:r>
            <a:endParaRPr>
              <a:latin typeface="Lato"/>
              <a:ea typeface="Lato"/>
              <a:cs typeface="Lato"/>
              <a:sym typeface="Lato"/>
            </a:endParaRPr>
          </a:p>
          <a:p>
            <a:pPr indent="0" lvl="0" marL="0" rtl="0" algn="l">
              <a:spcBef>
                <a:spcPts val="0"/>
              </a:spcBef>
              <a:spcAft>
                <a:spcPts val="0"/>
              </a:spcAft>
              <a:buNone/>
            </a:pPr>
            <a:r>
              <a:t/>
            </a:r>
            <a:endParaRPr b="1">
              <a:latin typeface="Lato"/>
              <a:ea typeface="Lato"/>
              <a:cs typeface="Lato"/>
              <a:sym typeface="Lato"/>
            </a:endParaRPr>
          </a:p>
        </p:txBody>
      </p:sp>
      <p:sp>
        <p:nvSpPr>
          <p:cNvPr id="284" name="Google Shape;284;g208eae8ff29_0_112"/>
          <p:cNvSpPr txBox="1"/>
          <p:nvPr/>
        </p:nvSpPr>
        <p:spPr>
          <a:xfrm>
            <a:off x="14700" y="4802775"/>
            <a:ext cx="4482300" cy="338700"/>
          </a:xfrm>
          <a:prstGeom prst="rect">
            <a:avLst/>
          </a:prstGeom>
          <a:solidFill>
            <a:schemeClr val="accent6"/>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000">
                <a:latin typeface="Lato"/>
                <a:ea typeface="Lato"/>
                <a:cs typeface="Lato"/>
                <a:sym typeface="Lato"/>
              </a:rPr>
              <a:t>*There are some individual cases where </a:t>
            </a:r>
            <a:r>
              <a:rPr lang="en-GB" sz="1000">
                <a:latin typeface="Lato"/>
                <a:ea typeface="Lato"/>
                <a:cs typeface="Lato"/>
                <a:sym typeface="Lato"/>
              </a:rPr>
              <a:t>deposits</a:t>
            </a:r>
            <a:r>
              <a:rPr lang="en-GB" sz="1000">
                <a:latin typeface="Lato"/>
                <a:ea typeface="Lato"/>
                <a:cs typeface="Lato"/>
                <a:sym typeface="Lato"/>
              </a:rPr>
              <a:t> are not paid on rentals</a:t>
            </a:r>
            <a:endParaRPr sz="1000">
              <a:latin typeface="Lato"/>
              <a:ea typeface="Lato"/>
              <a:cs typeface="Lato"/>
              <a:sym typeface="Lato"/>
            </a:endParaRPr>
          </a:p>
        </p:txBody>
      </p:sp>
      <p:sp>
        <p:nvSpPr>
          <p:cNvPr id="285" name="Google Shape;285;g208eae8ff29_0_112"/>
          <p:cNvSpPr txBox="1"/>
          <p:nvPr>
            <p:ph type="ctrTitle"/>
          </p:nvPr>
        </p:nvSpPr>
        <p:spPr>
          <a:xfrm>
            <a:off x="1040425" y="257075"/>
            <a:ext cx="85749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t/>
            </a:r>
            <a:endParaRPr b="1" i="0" sz="3200" u="none" cap="none" strike="noStrike">
              <a:solidFill>
                <a:schemeClr val="accent2"/>
              </a:solidFill>
              <a:latin typeface="Lato"/>
              <a:ea typeface="Lato"/>
              <a:cs typeface="Lato"/>
              <a:sym typeface="Lato"/>
            </a:endParaRPr>
          </a:p>
          <a:p>
            <a:pPr indent="0" lvl="0" marL="0" marR="0" rtl="0" algn="l">
              <a:lnSpc>
                <a:spcPct val="100000"/>
              </a:lnSpc>
              <a:spcBef>
                <a:spcPts val="0"/>
              </a:spcBef>
              <a:spcAft>
                <a:spcPts val="0"/>
              </a:spcAft>
              <a:buClr>
                <a:srgbClr val="000000"/>
              </a:buClr>
              <a:buSzPts val="990"/>
              <a:buFont typeface="Arial"/>
              <a:buNone/>
            </a:pPr>
            <a:r>
              <a:rPr b="1" lang="en-GB" sz="2900">
                <a:solidFill>
                  <a:schemeClr val="accent2"/>
                </a:solidFill>
                <a:latin typeface="Lato"/>
                <a:ea typeface="Lato"/>
                <a:cs typeface="Lato"/>
                <a:sym typeface="Lato"/>
              </a:rPr>
              <a:t>The same or different?</a:t>
            </a:r>
            <a:endParaRPr b="1" i="0" sz="2900" u="none" cap="none" strike="noStrike">
              <a:solidFill>
                <a:schemeClr val="accent2"/>
              </a:solidFill>
              <a:latin typeface="Lato"/>
              <a:ea typeface="Lato"/>
              <a:cs typeface="Lato"/>
              <a:sym typeface="Lato"/>
            </a:endParaRPr>
          </a:p>
          <a:p>
            <a:pPr indent="0" lvl="0" marL="0" marR="0" rtl="0" algn="l">
              <a:lnSpc>
                <a:spcPct val="100000"/>
              </a:lnSpc>
              <a:spcBef>
                <a:spcPts val="0"/>
              </a:spcBef>
              <a:spcAft>
                <a:spcPts val="0"/>
              </a:spcAft>
              <a:buClr>
                <a:srgbClr val="000000"/>
              </a:buClr>
              <a:buSzPts val="990"/>
              <a:buFont typeface="Arial"/>
              <a:buNone/>
            </a:pPr>
            <a:r>
              <a:t/>
            </a:r>
            <a:endParaRPr b="1" i="0" sz="3200" u="none" cap="none" strike="noStrike">
              <a:solidFill>
                <a:schemeClr val="accent2"/>
              </a:solidFill>
              <a:latin typeface="Lato"/>
              <a:ea typeface="Lato"/>
              <a:cs typeface="Lato"/>
              <a:sym typeface="Lato"/>
            </a:endParaRPr>
          </a:p>
        </p:txBody>
      </p:sp>
      <p:grpSp>
        <p:nvGrpSpPr>
          <p:cNvPr id="286" name="Google Shape;286;g208eae8ff29_0_112"/>
          <p:cNvGrpSpPr/>
          <p:nvPr/>
        </p:nvGrpSpPr>
        <p:grpSpPr>
          <a:xfrm>
            <a:off x="-308" y="-3"/>
            <a:ext cx="945571" cy="1030169"/>
            <a:chOff x="4281700" y="-142825"/>
            <a:chExt cx="1326000" cy="1326000"/>
          </a:xfrm>
        </p:grpSpPr>
        <p:pic>
          <p:nvPicPr>
            <p:cNvPr id="287" name="Google Shape;287;g208eae8ff29_0_112"/>
            <p:cNvPicPr preferRelativeResize="0"/>
            <p:nvPr/>
          </p:nvPicPr>
          <p:blipFill>
            <a:blip r:embed="rId4">
              <a:alphaModFix/>
            </a:blip>
            <a:stretch>
              <a:fillRect/>
            </a:stretch>
          </p:blipFill>
          <p:spPr>
            <a:xfrm>
              <a:off x="4281700" y="-142825"/>
              <a:ext cx="1326000" cy="1326000"/>
            </a:xfrm>
            <a:prstGeom prst="rect">
              <a:avLst/>
            </a:prstGeom>
            <a:noFill/>
            <a:ln>
              <a:noFill/>
            </a:ln>
          </p:spPr>
        </p:pic>
        <p:sp>
          <p:nvSpPr>
            <p:cNvPr id="288" name="Google Shape;288;g208eae8ff29_0_112"/>
            <p:cNvSpPr/>
            <p:nvPr/>
          </p:nvSpPr>
          <p:spPr>
            <a:xfrm>
              <a:off x="4427200" y="39050"/>
              <a:ext cx="1035000" cy="923400"/>
            </a:xfrm>
            <a:prstGeom prst="roundRect">
              <a:avLst>
                <a:gd fmla="val 16667" name="adj"/>
              </a:avLst>
            </a:prstGeom>
            <a:noFill/>
            <a:ln cap="flat" cmpd="sng" w="285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3"/>
                                        </p:tgtEl>
                                        <p:attrNameLst>
                                          <p:attrName>style.visibility</p:attrName>
                                        </p:attrNameLst>
                                      </p:cBhvr>
                                      <p:to>
                                        <p:strVal val="visible"/>
                                      </p:to>
                                    </p:set>
                                    <p:animEffect filter="fade" transition="in">
                                      <p:cBhvr>
                                        <p:cTn dur="1000"/>
                                        <p:tgtEl>
                                          <p:spTgt spid="283"/>
                                        </p:tgtEl>
                                      </p:cBhvr>
                                    </p:animEffect>
                                  </p:childTnLst>
                                </p:cTn>
                              </p:par>
                              <p:par>
                                <p:cTn fill="hold" nodeType="withEffect" presetClass="entr" presetID="10" presetSubtype="0">
                                  <p:stCondLst>
                                    <p:cond delay="0"/>
                                  </p:stCondLst>
                                  <p:childTnLst>
                                    <p:set>
                                      <p:cBhvr>
                                        <p:cTn dur="1" fill="hold">
                                          <p:stCondLst>
                                            <p:cond delay="0"/>
                                          </p:stCondLst>
                                        </p:cTn>
                                        <p:tgtEl>
                                          <p:spTgt spid="280"/>
                                        </p:tgtEl>
                                        <p:attrNameLst>
                                          <p:attrName>style.visibility</p:attrName>
                                        </p:attrNameLst>
                                      </p:cBhvr>
                                      <p:to>
                                        <p:strVal val="visible"/>
                                      </p:to>
                                    </p:set>
                                    <p:animEffect filter="fade" transition="in">
                                      <p:cBhvr>
                                        <p:cTn dur="1000"/>
                                        <p:tgtEl>
                                          <p:spTgt spid="28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2" name="Shape 292"/>
        <p:cNvGrpSpPr/>
        <p:nvPr/>
      </p:nvGrpSpPr>
      <p:grpSpPr>
        <a:xfrm>
          <a:off x="0" y="0"/>
          <a:ext cx="0" cy="0"/>
          <a:chOff x="0" y="0"/>
          <a:chExt cx="0" cy="0"/>
        </a:xfrm>
      </p:grpSpPr>
      <p:sp>
        <p:nvSpPr>
          <p:cNvPr id="293" name="Google Shape;293;g1dcf78b392f_0_90"/>
          <p:cNvSpPr/>
          <p:nvPr/>
        </p:nvSpPr>
        <p:spPr>
          <a:xfrm>
            <a:off x="7952550" y="4161800"/>
            <a:ext cx="1146300" cy="9405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 name="Google Shape;294;g1dcf78b392f_0_90"/>
          <p:cNvSpPr txBox="1"/>
          <p:nvPr>
            <p:ph idx="12" type="sldNum"/>
          </p:nvPr>
        </p:nvSpPr>
        <p:spPr>
          <a:xfrm>
            <a:off x="8595309" y="303951"/>
            <a:ext cx="548700" cy="3936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Clr>
                <a:srgbClr val="000000"/>
              </a:buClr>
              <a:buSzPts val="1000"/>
              <a:buFont typeface="Arial"/>
              <a:buNone/>
            </a:pPr>
            <a:r>
              <a:rPr lang="en-GB">
                <a:latin typeface="Lato"/>
                <a:ea typeface="Lato"/>
                <a:cs typeface="Lato"/>
                <a:sym typeface="Lato"/>
              </a:rPr>
              <a:t>16</a:t>
            </a:r>
            <a:endParaRPr>
              <a:latin typeface="Lato"/>
              <a:ea typeface="Lato"/>
              <a:cs typeface="Lato"/>
              <a:sym typeface="Lato"/>
            </a:endParaRPr>
          </a:p>
          <a:p>
            <a:pPr indent="0" lvl="0" marL="0" rtl="0" algn="r">
              <a:spcBef>
                <a:spcPts val="0"/>
              </a:spcBef>
              <a:spcAft>
                <a:spcPts val="0"/>
              </a:spcAft>
              <a:buClr>
                <a:srgbClr val="000000"/>
              </a:buClr>
              <a:buSzPts val="1000"/>
              <a:buFont typeface="Arial"/>
              <a:buNone/>
            </a:pPr>
            <a:r>
              <a:t/>
            </a:r>
            <a:endParaRPr>
              <a:latin typeface="Lato"/>
              <a:ea typeface="Lato"/>
              <a:cs typeface="Lato"/>
              <a:sym typeface="Lato"/>
            </a:endParaRPr>
          </a:p>
        </p:txBody>
      </p:sp>
      <p:sp>
        <p:nvSpPr>
          <p:cNvPr id="295" name="Google Shape;295;g1dcf78b392f_0_90"/>
          <p:cNvSpPr txBox="1"/>
          <p:nvPr>
            <p:ph type="ctrTitle"/>
          </p:nvPr>
        </p:nvSpPr>
        <p:spPr>
          <a:xfrm>
            <a:off x="134425" y="253750"/>
            <a:ext cx="85749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t/>
            </a:r>
            <a:endParaRPr b="1" i="0" sz="3200" u="none" cap="none" strike="noStrike">
              <a:solidFill>
                <a:schemeClr val="accent2"/>
              </a:solidFill>
              <a:latin typeface="Lato"/>
              <a:ea typeface="Lato"/>
              <a:cs typeface="Lato"/>
              <a:sym typeface="Lato"/>
            </a:endParaRPr>
          </a:p>
          <a:p>
            <a:pPr indent="0" lvl="0" marL="0" marR="0" rtl="0" algn="l">
              <a:lnSpc>
                <a:spcPct val="100000"/>
              </a:lnSpc>
              <a:spcBef>
                <a:spcPts val="0"/>
              </a:spcBef>
              <a:spcAft>
                <a:spcPts val="0"/>
              </a:spcAft>
              <a:buClr>
                <a:srgbClr val="000000"/>
              </a:buClr>
              <a:buSzPts val="990"/>
              <a:buFont typeface="Arial"/>
              <a:buNone/>
            </a:pPr>
            <a:r>
              <a:rPr b="1" lang="en-GB" sz="2900">
                <a:solidFill>
                  <a:schemeClr val="accent2"/>
                </a:solidFill>
                <a:latin typeface="Lato"/>
                <a:ea typeface="Lato"/>
                <a:cs typeface="Lato"/>
                <a:sym typeface="Lato"/>
              </a:rPr>
              <a:t>Optional</a:t>
            </a:r>
            <a:r>
              <a:rPr b="1" lang="en-GB" sz="2900">
                <a:solidFill>
                  <a:schemeClr val="accent2"/>
                </a:solidFill>
                <a:latin typeface="Lato"/>
                <a:ea typeface="Lato"/>
                <a:cs typeface="Lato"/>
                <a:sym typeface="Lato"/>
              </a:rPr>
              <a:t> | </a:t>
            </a:r>
            <a:r>
              <a:rPr b="1" i="0" lang="en-GB" sz="2900" u="none" cap="none" strike="noStrike">
                <a:solidFill>
                  <a:schemeClr val="accent2"/>
                </a:solidFill>
                <a:latin typeface="Lato"/>
                <a:ea typeface="Lato"/>
                <a:cs typeface="Lato"/>
                <a:sym typeface="Lato"/>
              </a:rPr>
              <a:t>Renting or buying deposit?</a:t>
            </a:r>
            <a:endParaRPr b="1" i="0" sz="2900" u="none" cap="none" strike="noStrike">
              <a:solidFill>
                <a:schemeClr val="accent2"/>
              </a:solidFill>
              <a:latin typeface="Lato"/>
              <a:ea typeface="Lato"/>
              <a:cs typeface="Lato"/>
              <a:sym typeface="Lato"/>
            </a:endParaRPr>
          </a:p>
          <a:p>
            <a:pPr indent="0" lvl="0" marL="0" marR="0" rtl="0" algn="l">
              <a:lnSpc>
                <a:spcPct val="100000"/>
              </a:lnSpc>
              <a:spcBef>
                <a:spcPts val="0"/>
              </a:spcBef>
              <a:spcAft>
                <a:spcPts val="0"/>
              </a:spcAft>
              <a:buClr>
                <a:srgbClr val="000000"/>
              </a:buClr>
              <a:buSzPts val="990"/>
              <a:buFont typeface="Arial"/>
              <a:buNone/>
            </a:pPr>
            <a:r>
              <a:t/>
            </a:r>
            <a:endParaRPr b="1" i="0" sz="3200" u="none" cap="none" strike="noStrike">
              <a:solidFill>
                <a:schemeClr val="accent2"/>
              </a:solidFill>
              <a:latin typeface="Lato"/>
              <a:ea typeface="Lato"/>
              <a:cs typeface="Lato"/>
              <a:sym typeface="Lato"/>
            </a:endParaRPr>
          </a:p>
        </p:txBody>
      </p:sp>
      <p:sp>
        <p:nvSpPr>
          <p:cNvPr id="296" name="Google Shape;296;g1dcf78b392f_0_90"/>
          <p:cNvSpPr/>
          <p:nvPr/>
        </p:nvSpPr>
        <p:spPr>
          <a:xfrm>
            <a:off x="1174400" y="1389050"/>
            <a:ext cx="2511900" cy="1711500"/>
          </a:xfrm>
          <a:prstGeom prst="roundRect">
            <a:avLst>
              <a:gd fmla="val 16667" name="adj"/>
            </a:avLst>
          </a:prstGeom>
          <a:solidFill>
            <a:schemeClr val="accent6"/>
          </a:solidFill>
          <a:ln cap="flat" cmpd="sng" w="3810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1" i="0" lang="en-GB" sz="1100" u="none" cap="none" strike="noStrike">
                <a:solidFill>
                  <a:schemeClr val="dk1"/>
                </a:solidFill>
                <a:latin typeface="Lato"/>
                <a:ea typeface="Lato"/>
                <a:cs typeface="Lato"/>
                <a:sym typeface="Lato"/>
              </a:rPr>
              <a:t>(A) Holding Deposit</a:t>
            </a:r>
            <a:endParaRPr b="1" i="0" sz="1100" u="none" cap="none" strike="noStrike">
              <a:solidFill>
                <a:schemeClr val="dk1"/>
              </a:solidFill>
              <a:latin typeface="Lato"/>
              <a:ea typeface="Lato"/>
              <a:cs typeface="Lato"/>
              <a:sym typeface="Lato"/>
            </a:endParaRPr>
          </a:p>
          <a:p>
            <a:pPr indent="-249849" lvl="0" marL="269999" marR="0" rtl="0" algn="l">
              <a:lnSpc>
                <a:spcPct val="100000"/>
              </a:lnSpc>
              <a:spcBef>
                <a:spcPts val="0"/>
              </a:spcBef>
              <a:spcAft>
                <a:spcPts val="0"/>
              </a:spcAft>
              <a:buClr>
                <a:schemeClr val="dk1"/>
              </a:buClr>
              <a:buSzPts val="1100"/>
              <a:buFont typeface="Lato"/>
              <a:buChar char="●"/>
            </a:pPr>
            <a:r>
              <a:rPr b="0" i="0" lang="en-GB" sz="1100" u="none" cap="none" strike="noStrike">
                <a:solidFill>
                  <a:schemeClr val="dk1"/>
                </a:solidFill>
                <a:latin typeface="Lato"/>
                <a:ea typeface="Lato"/>
                <a:cs typeface="Lato"/>
                <a:sym typeface="Lato"/>
              </a:rPr>
              <a:t>Paid to reserve a property</a:t>
            </a:r>
            <a:endParaRPr b="0" i="0" sz="1100" u="none" cap="none" strike="noStrike">
              <a:solidFill>
                <a:schemeClr val="dk1"/>
              </a:solidFill>
              <a:latin typeface="Lato"/>
              <a:ea typeface="Lato"/>
              <a:cs typeface="Lato"/>
              <a:sym typeface="Lato"/>
            </a:endParaRPr>
          </a:p>
          <a:p>
            <a:pPr indent="-249849" lvl="0" marL="269999" marR="0" rtl="0" algn="l">
              <a:lnSpc>
                <a:spcPct val="100000"/>
              </a:lnSpc>
              <a:spcBef>
                <a:spcPts val="0"/>
              </a:spcBef>
              <a:spcAft>
                <a:spcPts val="0"/>
              </a:spcAft>
              <a:buClr>
                <a:schemeClr val="dk1"/>
              </a:buClr>
              <a:buSzPts val="1100"/>
              <a:buFont typeface="Lato"/>
              <a:buChar char="●"/>
            </a:pPr>
            <a:r>
              <a:rPr b="0" i="0" lang="en-GB" sz="1100" u="none" cap="none" strike="noStrike">
                <a:solidFill>
                  <a:schemeClr val="dk1"/>
                </a:solidFill>
                <a:latin typeface="Lato"/>
                <a:ea typeface="Lato"/>
                <a:cs typeface="Lato"/>
                <a:sym typeface="Lato"/>
              </a:rPr>
              <a:t>Cannot be more than 1 week’s rent</a:t>
            </a:r>
            <a:endParaRPr b="0" i="0" sz="1100" u="none" cap="none" strike="noStrike">
              <a:solidFill>
                <a:schemeClr val="dk1"/>
              </a:solidFill>
              <a:latin typeface="Lato"/>
              <a:ea typeface="Lato"/>
              <a:cs typeface="Lato"/>
              <a:sym typeface="Lato"/>
            </a:endParaRPr>
          </a:p>
          <a:p>
            <a:pPr indent="-249849" lvl="0" marL="269999" marR="0" rtl="0" algn="l">
              <a:lnSpc>
                <a:spcPct val="100000"/>
              </a:lnSpc>
              <a:spcBef>
                <a:spcPts val="0"/>
              </a:spcBef>
              <a:spcAft>
                <a:spcPts val="0"/>
              </a:spcAft>
              <a:buClr>
                <a:schemeClr val="dk1"/>
              </a:buClr>
              <a:buSzPts val="1100"/>
              <a:buFont typeface="Lato"/>
              <a:buChar char="●"/>
            </a:pPr>
            <a:r>
              <a:rPr b="0" i="0" lang="en-GB" sz="1100" u="none" cap="none" strike="noStrike">
                <a:solidFill>
                  <a:schemeClr val="dk1"/>
                </a:solidFill>
                <a:latin typeface="Lato"/>
                <a:ea typeface="Lato"/>
                <a:cs typeface="Lato"/>
                <a:sym typeface="Lato"/>
              </a:rPr>
              <a:t>Refunded to you unless you decide not to follow through on the property, or give misleading information</a:t>
            </a:r>
            <a:endParaRPr b="0" i="0" sz="1300" u="none" cap="none" strike="noStrike">
              <a:solidFill>
                <a:schemeClr val="dk1"/>
              </a:solidFill>
              <a:latin typeface="Arial"/>
              <a:ea typeface="Arial"/>
              <a:cs typeface="Arial"/>
              <a:sym typeface="Arial"/>
            </a:endParaRPr>
          </a:p>
        </p:txBody>
      </p:sp>
      <p:sp>
        <p:nvSpPr>
          <p:cNvPr id="297" name="Google Shape;297;g1dcf78b392f_0_90"/>
          <p:cNvSpPr/>
          <p:nvPr/>
        </p:nvSpPr>
        <p:spPr>
          <a:xfrm>
            <a:off x="1174400" y="3293768"/>
            <a:ext cx="2511900" cy="1711500"/>
          </a:xfrm>
          <a:prstGeom prst="roundRect">
            <a:avLst>
              <a:gd fmla="val 16667" name="adj"/>
            </a:avLst>
          </a:prstGeom>
          <a:solidFill>
            <a:schemeClr val="accent6"/>
          </a:solidFill>
          <a:ln cap="flat" cmpd="sng" w="3810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000"/>
              <a:buFont typeface="Arial"/>
              <a:buNone/>
            </a:pPr>
            <a:r>
              <a:rPr i="0" lang="en-GB" sz="1000" u="none" cap="none" strike="noStrike">
                <a:solidFill>
                  <a:schemeClr val="dk1"/>
                </a:solidFill>
                <a:latin typeface="Lato"/>
                <a:ea typeface="Lato"/>
                <a:cs typeface="Lato"/>
                <a:sym typeface="Lato"/>
              </a:rPr>
              <a:t>(C) Exchange Deposit</a:t>
            </a:r>
            <a:endParaRPr i="0" sz="1000" u="none" cap="none" strike="noStrike">
              <a:solidFill>
                <a:schemeClr val="dk1"/>
              </a:solidFill>
              <a:latin typeface="Lato"/>
              <a:ea typeface="Lato"/>
              <a:cs typeface="Lato"/>
              <a:sym typeface="Lato"/>
            </a:endParaRPr>
          </a:p>
          <a:p>
            <a:pPr indent="-243499" lvl="0" marL="269999" marR="0" rtl="0" algn="l">
              <a:lnSpc>
                <a:spcPct val="100000"/>
              </a:lnSpc>
              <a:spcBef>
                <a:spcPts val="0"/>
              </a:spcBef>
              <a:spcAft>
                <a:spcPts val="0"/>
              </a:spcAft>
              <a:buClr>
                <a:schemeClr val="dk1"/>
              </a:buClr>
              <a:buSzPts val="1000"/>
              <a:buFont typeface="Lato"/>
              <a:buChar char="●"/>
            </a:pPr>
            <a:r>
              <a:rPr i="0" lang="en-GB" sz="1000" u="none" cap="none" strike="noStrike">
                <a:solidFill>
                  <a:schemeClr val="dk1"/>
                </a:solidFill>
                <a:latin typeface="Lato"/>
                <a:ea typeface="Lato"/>
                <a:cs typeface="Lato"/>
                <a:sym typeface="Lato"/>
              </a:rPr>
              <a:t>Transfers to the seller when you exchange contracts before the deal </a:t>
            </a:r>
            <a:r>
              <a:rPr lang="en-GB" sz="1000">
                <a:solidFill>
                  <a:schemeClr val="dk1"/>
                </a:solidFill>
                <a:latin typeface="Lato"/>
                <a:ea typeface="Lato"/>
                <a:cs typeface="Lato"/>
                <a:sym typeface="Lato"/>
              </a:rPr>
              <a:t>is</a:t>
            </a:r>
            <a:r>
              <a:rPr i="0" lang="en-GB" sz="1000" u="none" cap="none" strike="noStrike">
                <a:solidFill>
                  <a:schemeClr val="dk1"/>
                </a:solidFill>
                <a:latin typeface="Lato"/>
                <a:ea typeface="Lato"/>
                <a:cs typeface="Lato"/>
                <a:sym typeface="Lato"/>
              </a:rPr>
              <a:t> completed</a:t>
            </a:r>
            <a:endParaRPr i="0" sz="1000" u="none" cap="none" strike="noStrike">
              <a:solidFill>
                <a:schemeClr val="dk1"/>
              </a:solidFill>
              <a:latin typeface="Lato"/>
              <a:ea typeface="Lato"/>
              <a:cs typeface="Lato"/>
              <a:sym typeface="Lato"/>
            </a:endParaRPr>
          </a:p>
          <a:p>
            <a:pPr indent="-243499" lvl="0" marL="269999" marR="0" rtl="0" algn="l">
              <a:lnSpc>
                <a:spcPct val="100000"/>
              </a:lnSpc>
              <a:spcBef>
                <a:spcPts val="0"/>
              </a:spcBef>
              <a:spcAft>
                <a:spcPts val="0"/>
              </a:spcAft>
              <a:buClr>
                <a:schemeClr val="dk1"/>
              </a:buClr>
              <a:buSzPts val="1000"/>
              <a:buFont typeface="Lato"/>
              <a:buChar char="●"/>
            </a:pPr>
            <a:r>
              <a:rPr i="0" lang="en-GB" sz="1000" u="none" cap="none" strike="noStrike">
                <a:solidFill>
                  <a:schemeClr val="dk1"/>
                </a:solidFill>
                <a:latin typeface="Lato"/>
                <a:ea typeface="Lato"/>
                <a:cs typeface="Lato"/>
                <a:sym typeface="Lato"/>
              </a:rPr>
              <a:t>Secures the property as yours</a:t>
            </a:r>
            <a:endParaRPr i="0" sz="1000" u="none" cap="none" strike="noStrike">
              <a:solidFill>
                <a:schemeClr val="dk1"/>
              </a:solidFill>
              <a:latin typeface="Lato"/>
              <a:ea typeface="Lato"/>
              <a:cs typeface="Lato"/>
              <a:sym typeface="Lato"/>
            </a:endParaRPr>
          </a:p>
          <a:p>
            <a:pPr indent="-243499" lvl="0" marL="269999" marR="0" rtl="0" algn="l">
              <a:lnSpc>
                <a:spcPct val="100000"/>
              </a:lnSpc>
              <a:spcBef>
                <a:spcPts val="0"/>
              </a:spcBef>
              <a:spcAft>
                <a:spcPts val="0"/>
              </a:spcAft>
              <a:buClr>
                <a:schemeClr val="dk1"/>
              </a:buClr>
              <a:buSzPts val="1000"/>
              <a:buFont typeface="Lato"/>
              <a:buChar char="●"/>
            </a:pPr>
            <a:r>
              <a:rPr i="0" lang="en-GB" sz="1000" u="none" cap="none" strike="noStrike">
                <a:solidFill>
                  <a:schemeClr val="dk1"/>
                </a:solidFill>
                <a:latin typeface="Lato"/>
                <a:ea typeface="Lato"/>
                <a:cs typeface="Lato"/>
                <a:sym typeface="Lato"/>
              </a:rPr>
              <a:t>It’s usually 10% of the property value</a:t>
            </a:r>
            <a:endParaRPr i="0" sz="1000" u="none" cap="none" strike="noStrike">
              <a:solidFill>
                <a:schemeClr val="dk1"/>
              </a:solidFill>
              <a:latin typeface="Lato"/>
              <a:ea typeface="Lato"/>
              <a:cs typeface="Lato"/>
              <a:sym typeface="Lato"/>
            </a:endParaRPr>
          </a:p>
          <a:p>
            <a:pPr indent="-243499" lvl="0" marL="269999" marR="0" rtl="0" algn="l">
              <a:lnSpc>
                <a:spcPct val="100000"/>
              </a:lnSpc>
              <a:spcBef>
                <a:spcPts val="0"/>
              </a:spcBef>
              <a:spcAft>
                <a:spcPts val="0"/>
              </a:spcAft>
              <a:buClr>
                <a:schemeClr val="dk1"/>
              </a:buClr>
              <a:buSzPts val="1000"/>
              <a:buFont typeface="Lato"/>
              <a:buChar char="●"/>
            </a:pPr>
            <a:r>
              <a:rPr i="0" lang="en-GB" sz="1000" u="none" cap="none" strike="noStrike">
                <a:solidFill>
                  <a:schemeClr val="dk1"/>
                </a:solidFill>
                <a:latin typeface="Lato"/>
                <a:ea typeface="Lato"/>
                <a:cs typeface="Lato"/>
                <a:sym typeface="Lato"/>
              </a:rPr>
              <a:t>In practice, you’ll use part (or all) of your mortgage deposit as your exchange deposit</a:t>
            </a:r>
            <a:endParaRPr i="0" sz="1000" u="none" cap="none" strike="noStrike">
              <a:solidFill>
                <a:schemeClr val="dk1"/>
              </a:solidFill>
              <a:latin typeface="Lato"/>
              <a:ea typeface="Lato"/>
              <a:cs typeface="Lato"/>
              <a:sym typeface="Lato"/>
            </a:endParaRPr>
          </a:p>
        </p:txBody>
      </p:sp>
      <p:sp>
        <p:nvSpPr>
          <p:cNvPr id="298" name="Google Shape;298;g1dcf78b392f_0_90"/>
          <p:cNvSpPr/>
          <p:nvPr/>
        </p:nvSpPr>
        <p:spPr>
          <a:xfrm>
            <a:off x="5516850" y="1389050"/>
            <a:ext cx="2511900" cy="1711500"/>
          </a:xfrm>
          <a:prstGeom prst="roundRect">
            <a:avLst>
              <a:gd fmla="val 16667" name="adj"/>
            </a:avLst>
          </a:prstGeom>
          <a:solidFill>
            <a:schemeClr val="accent6"/>
          </a:solidFill>
          <a:ln cap="flat" cmpd="sng" w="3810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000"/>
              <a:buFont typeface="Arial"/>
              <a:buNone/>
            </a:pPr>
            <a:r>
              <a:rPr i="0" lang="en-GB" sz="1000" u="none" cap="none" strike="noStrike">
                <a:solidFill>
                  <a:schemeClr val="dk1"/>
                </a:solidFill>
                <a:latin typeface="Lato"/>
                <a:ea typeface="Lato"/>
                <a:cs typeface="Lato"/>
                <a:sym typeface="Lato"/>
              </a:rPr>
              <a:t>(B) Mortgage Deposit</a:t>
            </a:r>
            <a:endParaRPr i="0" sz="1000" u="none" cap="none" strike="noStrike">
              <a:solidFill>
                <a:schemeClr val="dk1"/>
              </a:solidFill>
              <a:latin typeface="Lato"/>
              <a:ea typeface="Lato"/>
              <a:cs typeface="Lato"/>
              <a:sym typeface="Lato"/>
            </a:endParaRPr>
          </a:p>
          <a:p>
            <a:pPr indent="-243499" lvl="0" marL="269999" marR="0" rtl="0" algn="l">
              <a:lnSpc>
                <a:spcPct val="100000"/>
              </a:lnSpc>
              <a:spcBef>
                <a:spcPts val="0"/>
              </a:spcBef>
              <a:spcAft>
                <a:spcPts val="0"/>
              </a:spcAft>
              <a:buClr>
                <a:schemeClr val="dk1"/>
              </a:buClr>
              <a:buSzPts val="1000"/>
              <a:buFont typeface="Lato"/>
              <a:buChar char="●"/>
            </a:pPr>
            <a:r>
              <a:rPr i="0" lang="en-GB" sz="1000" u="none" cap="none" strike="noStrike">
                <a:solidFill>
                  <a:schemeClr val="dk1"/>
                </a:solidFill>
                <a:latin typeface="Lato"/>
                <a:ea typeface="Lato"/>
                <a:cs typeface="Lato"/>
                <a:sym typeface="Lato"/>
              </a:rPr>
              <a:t>This is the amount that you save up to put towards getting a home</a:t>
            </a:r>
            <a:endParaRPr i="0" sz="1000" u="none" cap="none" strike="noStrike">
              <a:solidFill>
                <a:schemeClr val="dk1"/>
              </a:solidFill>
              <a:latin typeface="Lato"/>
              <a:ea typeface="Lato"/>
              <a:cs typeface="Lato"/>
              <a:sym typeface="Lato"/>
            </a:endParaRPr>
          </a:p>
          <a:p>
            <a:pPr indent="-243499" lvl="0" marL="269999" marR="0" rtl="0" algn="l">
              <a:lnSpc>
                <a:spcPct val="100000"/>
              </a:lnSpc>
              <a:spcBef>
                <a:spcPts val="0"/>
              </a:spcBef>
              <a:spcAft>
                <a:spcPts val="0"/>
              </a:spcAft>
              <a:buClr>
                <a:schemeClr val="dk1"/>
              </a:buClr>
              <a:buSzPts val="1000"/>
              <a:buFont typeface="Lato"/>
              <a:buChar char="●"/>
            </a:pPr>
            <a:r>
              <a:rPr i="0" lang="en-GB" sz="1000" u="none" cap="none" strike="noStrike">
                <a:solidFill>
                  <a:schemeClr val="dk1"/>
                </a:solidFill>
                <a:latin typeface="Lato"/>
                <a:ea typeface="Lato"/>
                <a:cs typeface="Lato"/>
                <a:sym typeface="Lato"/>
              </a:rPr>
              <a:t>Your mortgage deposit plus the amount you borrow in your mortgage, will equal the value of your home</a:t>
            </a:r>
            <a:endParaRPr i="0" sz="1000" u="none" cap="none" strike="noStrike">
              <a:solidFill>
                <a:schemeClr val="dk1"/>
              </a:solidFill>
              <a:latin typeface="Lato"/>
              <a:ea typeface="Lato"/>
              <a:cs typeface="Lato"/>
              <a:sym typeface="Lato"/>
            </a:endParaRPr>
          </a:p>
          <a:p>
            <a:pPr indent="-243499" lvl="0" marL="269999" marR="0" rtl="0" algn="l">
              <a:lnSpc>
                <a:spcPct val="100000"/>
              </a:lnSpc>
              <a:spcBef>
                <a:spcPts val="0"/>
              </a:spcBef>
              <a:spcAft>
                <a:spcPts val="0"/>
              </a:spcAft>
              <a:buClr>
                <a:schemeClr val="dk1"/>
              </a:buClr>
              <a:buSzPts val="1000"/>
              <a:buFont typeface="Lato"/>
              <a:buChar char="●"/>
            </a:pPr>
            <a:r>
              <a:rPr i="0" lang="en-GB" sz="1000" u="none" cap="none" strike="noStrike">
                <a:solidFill>
                  <a:schemeClr val="dk1"/>
                </a:solidFill>
                <a:latin typeface="Lato"/>
                <a:ea typeface="Lato"/>
                <a:cs typeface="Lato"/>
                <a:sym typeface="Lato"/>
              </a:rPr>
              <a:t>Isn’t a ‘true’ deposit, just money that goes towards a purchase</a:t>
            </a:r>
            <a:endParaRPr i="0" sz="900" u="none" cap="none" strike="noStrike">
              <a:solidFill>
                <a:schemeClr val="dk1"/>
              </a:solidFill>
              <a:latin typeface="Lato"/>
              <a:ea typeface="Lato"/>
              <a:cs typeface="Lato"/>
              <a:sym typeface="Lato"/>
            </a:endParaRPr>
          </a:p>
        </p:txBody>
      </p:sp>
      <p:sp>
        <p:nvSpPr>
          <p:cNvPr id="299" name="Google Shape;299;g1dcf78b392f_0_90"/>
          <p:cNvSpPr/>
          <p:nvPr/>
        </p:nvSpPr>
        <p:spPr>
          <a:xfrm>
            <a:off x="5516850" y="3293768"/>
            <a:ext cx="2511900" cy="1711500"/>
          </a:xfrm>
          <a:prstGeom prst="roundRect">
            <a:avLst>
              <a:gd fmla="val 16667" name="adj"/>
            </a:avLst>
          </a:prstGeom>
          <a:solidFill>
            <a:schemeClr val="accent6"/>
          </a:solidFill>
          <a:ln cap="flat" cmpd="sng" w="3810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000"/>
              <a:buFont typeface="Arial"/>
              <a:buNone/>
            </a:pPr>
            <a:r>
              <a:rPr b="1" i="0" lang="en-GB" sz="1000" u="none" cap="none" strike="noStrike">
                <a:solidFill>
                  <a:schemeClr val="dk1"/>
                </a:solidFill>
                <a:latin typeface="Lato"/>
                <a:ea typeface="Lato"/>
                <a:cs typeface="Lato"/>
                <a:sym typeface="Lato"/>
              </a:rPr>
              <a:t>(D) Security Deposit</a:t>
            </a:r>
            <a:endParaRPr b="1" i="0" sz="1000" u="none" cap="none" strike="noStrike">
              <a:solidFill>
                <a:schemeClr val="dk1"/>
              </a:solidFill>
              <a:latin typeface="Lato"/>
              <a:ea typeface="Lato"/>
              <a:cs typeface="Lato"/>
              <a:sym typeface="Lato"/>
            </a:endParaRPr>
          </a:p>
          <a:p>
            <a:pPr indent="-243499" lvl="0" marL="269999" marR="0" rtl="0" algn="l">
              <a:lnSpc>
                <a:spcPct val="100000"/>
              </a:lnSpc>
              <a:spcBef>
                <a:spcPts val="0"/>
              </a:spcBef>
              <a:spcAft>
                <a:spcPts val="0"/>
              </a:spcAft>
              <a:buClr>
                <a:schemeClr val="dk1"/>
              </a:buClr>
              <a:buSzPts val="1000"/>
              <a:buFont typeface="Lato"/>
              <a:buChar char="●"/>
            </a:pPr>
            <a:r>
              <a:rPr b="0" i="0" lang="en-GB" sz="1000" u="none" cap="none" strike="noStrike">
                <a:solidFill>
                  <a:schemeClr val="dk1"/>
                </a:solidFill>
                <a:latin typeface="Lato"/>
                <a:ea typeface="Lato"/>
                <a:cs typeface="Lato"/>
                <a:sym typeface="Lato"/>
              </a:rPr>
              <a:t>Used as security for the landlord against non-payment, damage etc.</a:t>
            </a:r>
            <a:endParaRPr b="0" i="0" sz="1000" u="none" cap="none" strike="noStrike">
              <a:solidFill>
                <a:schemeClr val="dk1"/>
              </a:solidFill>
              <a:latin typeface="Lato"/>
              <a:ea typeface="Lato"/>
              <a:cs typeface="Lato"/>
              <a:sym typeface="Lato"/>
            </a:endParaRPr>
          </a:p>
          <a:p>
            <a:pPr indent="-243499" lvl="0" marL="269999" marR="0" rtl="0" algn="l">
              <a:lnSpc>
                <a:spcPct val="100000"/>
              </a:lnSpc>
              <a:spcBef>
                <a:spcPts val="0"/>
              </a:spcBef>
              <a:spcAft>
                <a:spcPts val="0"/>
              </a:spcAft>
              <a:buClr>
                <a:schemeClr val="dk1"/>
              </a:buClr>
              <a:buSzPts val="1000"/>
              <a:buFont typeface="Lato"/>
              <a:buChar char="●"/>
            </a:pPr>
            <a:r>
              <a:rPr b="0" i="0" lang="en-GB" sz="1000" u="none" cap="none" strike="noStrike">
                <a:solidFill>
                  <a:schemeClr val="dk1"/>
                </a:solidFill>
                <a:latin typeface="Lato"/>
                <a:ea typeface="Lato"/>
                <a:cs typeface="Lato"/>
                <a:sym typeface="Lato"/>
              </a:rPr>
              <a:t>Usually cannot be more that 5 weeks’ rent if your rent is under £4,167 p/m</a:t>
            </a:r>
            <a:endParaRPr b="0" i="0" sz="1000" u="none" cap="none" strike="noStrike">
              <a:solidFill>
                <a:schemeClr val="dk1"/>
              </a:solidFill>
              <a:latin typeface="Lato"/>
              <a:ea typeface="Lato"/>
              <a:cs typeface="Lato"/>
              <a:sym typeface="Lato"/>
            </a:endParaRPr>
          </a:p>
          <a:p>
            <a:pPr indent="-243499" lvl="0" marL="269999" marR="0" rtl="0" algn="l">
              <a:lnSpc>
                <a:spcPct val="100000"/>
              </a:lnSpc>
              <a:spcBef>
                <a:spcPts val="0"/>
              </a:spcBef>
              <a:spcAft>
                <a:spcPts val="0"/>
              </a:spcAft>
              <a:buClr>
                <a:schemeClr val="dk1"/>
              </a:buClr>
              <a:buSzPts val="1000"/>
              <a:buFont typeface="Lato"/>
              <a:buChar char="●"/>
            </a:pPr>
            <a:r>
              <a:rPr b="0" i="0" lang="en-GB" sz="1000" u="none" cap="none" strike="noStrike">
                <a:solidFill>
                  <a:schemeClr val="dk1"/>
                </a:solidFill>
                <a:latin typeface="Lato"/>
                <a:ea typeface="Lato"/>
                <a:cs typeface="Lato"/>
                <a:sym typeface="Lato"/>
              </a:rPr>
              <a:t>Must be held in a deposit protection scheme</a:t>
            </a:r>
            <a:endParaRPr b="1" i="0" sz="900" u="none" cap="none" strike="noStrike">
              <a:solidFill>
                <a:schemeClr val="dk1"/>
              </a:solidFill>
              <a:latin typeface="Lato"/>
              <a:ea typeface="Lato"/>
              <a:cs typeface="Lato"/>
              <a:sym typeface="Lato"/>
            </a:endParaRPr>
          </a:p>
        </p:txBody>
      </p:sp>
      <p:pic>
        <p:nvPicPr>
          <p:cNvPr id="300" name="Google Shape;300;g1dcf78b392f_0_90"/>
          <p:cNvPicPr preferRelativeResize="0"/>
          <p:nvPr/>
        </p:nvPicPr>
        <p:blipFill rotWithShape="1">
          <a:blip r:embed="rId3">
            <a:alphaModFix/>
          </a:blip>
          <a:srcRect b="0" l="0" r="0" t="0"/>
          <a:stretch/>
        </p:blipFill>
        <p:spPr>
          <a:xfrm>
            <a:off x="3845525" y="2338147"/>
            <a:ext cx="1566650" cy="1525693"/>
          </a:xfrm>
          <a:prstGeom prst="rect">
            <a:avLst/>
          </a:prstGeom>
          <a:noFill/>
          <a:ln>
            <a:noFill/>
          </a:ln>
        </p:spPr>
      </p:pic>
      <p:sp>
        <p:nvSpPr>
          <p:cNvPr id="301" name="Google Shape;301;g1dcf78b392f_0_90"/>
          <p:cNvSpPr/>
          <p:nvPr/>
        </p:nvSpPr>
        <p:spPr>
          <a:xfrm>
            <a:off x="160850" y="1872862"/>
            <a:ext cx="901500" cy="743700"/>
          </a:xfrm>
          <a:prstGeom prst="roundRect">
            <a:avLst>
              <a:gd fmla="val 16667" name="adj"/>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GB" sz="1400" u="none" cap="none" strike="noStrike">
                <a:solidFill>
                  <a:schemeClr val="lt1"/>
                </a:solidFill>
                <a:latin typeface="Lato Black"/>
                <a:ea typeface="Lato Black"/>
                <a:cs typeface="Lato Black"/>
                <a:sym typeface="Lato Black"/>
              </a:rPr>
              <a:t>Renting</a:t>
            </a:r>
            <a:endParaRPr b="0" i="0" sz="1400" u="none" cap="none" strike="noStrike">
              <a:solidFill>
                <a:schemeClr val="lt1"/>
              </a:solidFill>
              <a:latin typeface="Lato Black"/>
              <a:ea typeface="Lato Black"/>
              <a:cs typeface="Lato Black"/>
              <a:sym typeface="Lato Black"/>
            </a:endParaRPr>
          </a:p>
        </p:txBody>
      </p:sp>
      <p:sp>
        <p:nvSpPr>
          <p:cNvPr id="302" name="Google Shape;302;g1dcf78b392f_0_90"/>
          <p:cNvSpPr/>
          <p:nvPr/>
        </p:nvSpPr>
        <p:spPr>
          <a:xfrm>
            <a:off x="8104125" y="3744250"/>
            <a:ext cx="901500" cy="743700"/>
          </a:xfrm>
          <a:prstGeom prst="roundRect">
            <a:avLst>
              <a:gd fmla="val 16667" name="adj"/>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GB" sz="1400" u="none" cap="none" strike="noStrike">
                <a:solidFill>
                  <a:schemeClr val="lt1"/>
                </a:solidFill>
                <a:latin typeface="Lato Black"/>
                <a:ea typeface="Lato Black"/>
                <a:cs typeface="Lato Black"/>
                <a:sym typeface="Lato Black"/>
              </a:rPr>
              <a:t>Renting</a:t>
            </a:r>
            <a:endParaRPr b="0" i="0" sz="1400" u="none" cap="none" strike="noStrike">
              <a:solidFill>
                <a:schemeClr val="lt1"/>
              </a:solidFill>
              <a:latin typeface="Lato Black"/>
              <a:ea typeface="Lato Black"/>
              <a:cs typeface="Lato Black"/>
              <a:sym typeface="Lato Black"/>
            </a:endParaRPr>
          </a:p>
        </p:txBody>
      </p:sp>
      <p:sp>
        <p:nvSpPr>
          <p:cNvPr id="303" name="Google Shape;303;g1dcf78b392f_0_90"/>
          <p:cNvSpPr/>
          <p:nvPr/>
        </p:nvSpPr>
        <p:spPr>
          <a:xfrm>
            <a:off x="8133425" y="1872862"/>
            <a:ext cx="901500" cy="743700"/>
          </a:xfrm>
          <a:prstGeom prst="roundRect">
            <a:avLst>
              <a:gd fmla="val 16667" name="adj"/>
            </a:avLst>
          </a:prstGeom>
          <a:solidFill>
            <a:schemeClr val="accen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GB" sz="1400" u="none" cap="none" strike="noStrike">
                <a:solidFill>
                  <a:schemeClr val="lt1"/>
                </a:solidFill>
                <a:latin typeface="Lato Black"/>
                <a:ea typeface="Lato Black"/>
                <a:cs typeface="Lato Black"/>
                <a:sym typeface="Lato Black"/>
              </a:rPr>
              <a:t>Buying</a:t>
            </a:r>
            <a:endParaRPr b="0" i="0" sz="1400" u="none" cap="none" strike="noStrike">
              <a:solidFill>
                <a:schemeClr val="lt1"/>
              </a:solidFill>
              <a:latin typeface="Lato Black"/>
              <a:ea typeface="Lato Black"/>
              <a:cs typeface="Lato Black"/>
              <a:sym typeface="Lato Black"/>
            </a:endParaRPr>
          </a:p>
        </p:txBody>
      </p:sp>
      <p:sp>
        <p:nvSpPr>
          <p:cNvPr id="304" name="Google Shape;304;g1dcf78b392f_0_90"/>
          <p:cNvSpPr/>
          <p:nvPr/>
        </p:nvSpPr>
        <p:spPr>
          <a:xfrm>
            <a:off x="160850" y="3777581"/>
            <a:ext cx="901500" cy="743700"/>
          </a:xfrm>
          <a:prstGeom prst="roundRect">
            <a:avLst>
              <a:gd fmla="val 16667" name="adj"/>
            </a:avLst>
          </a:prstGeom>
          <a:solidFill>
            <a:schemeClr val="accen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GB" sz="1400" u="none" cap="none" strike="noStrike">
                <a:solidFill>
                  <a:schemeClr val="lt1"/>
                </a:solidFill>
                <a:latin typeface="Lato Black"/>
                <a:ea typeface="Lato Black"/>
                <a:cs typeface="Lato Black"/>
                <a:sym typeface="Lato Black"/>
              </a:rPr>
              <a:t>Buying</a:t>
            </a:r>
            <a:endParaRPr b="0" i="0" sz="1400" u="none" cap="none" strike="noStrike">
              <a:solidFill>
                <a:schemeClr val="lt1"/>
              </a:solidFill>
              <a:latin typeface="Lato Black"/>
              <a:ea typeface="Lato Black"/>
              <a:cs typeface="Lato Black"/>
              <a:sym typeface="Lato Black"/>
            </a:endParaRPr>
          </a:p>
        </p:txBody>
      </p:sp>
      <p:sp>
        <p:nvSpPr>
          <p:cNvPr id="305" name="Google Shape;305;g1dcf78b392f_0_90"/>
          <p:cNvSpPr txBox="1"/>
          <p:nvPr/>
        </p:nvSpPr>
        <p:spPr>
          <a:xfrm>
            <a:off x="59900" y="949500"/>
            <a:ext cx="8834400" cy="369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GB" sz="1200">
                <a:latin typeface="Lato"/>
                <a:ea typeface="Lato"/>
                <a:cs typeface="Lato"/>
                <a:sym typeface="Lato"/>
              </a:rPr>
              <a:t>For each deposit type, use mini-whiteboards or hands up to show whether the deposit is for renting or buying.</a:t>
            </a:r>
            <a:endParaRPr b="1" sz="1200">
              <a:latin typeface="Lato"/>
              <a:ea typeface="Lato"/>
              <a:cs typeface="Lato"/>
              <a:sym typeface="La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1"/>
                                        </p:tgtEl>
                                        <p:attrNameLst>
                                          <p:attrName>style.visibility</p:attrName>
                                        </p:attrNameLst>
                                      </p:cBhvr>
                                      <p:to>
                                        <p:strVal val="visible"/>
                                      </p:to>
                                    </p:set>
                                    <p:animEffect filter="fade" transition="in">
                                      <p:cBhvr>
                                        <p:cTn dur="1000"/>
                                        <p:tgtEl>
                                          <p:spTgt spid="30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8"/>
                                        </p:tgtEl>
                                        <p:attrNameLst>
                                          <p:attrName>style.visibility</p:attrName>
                                        </p:attrNameLst>
                                      </p:cBhvr>
                                      <p:to>
                                        <p:strVal val="visible"/>
                                      </p:to>
                                    </p:set>
                                    <p:animEffect filter="fade" transition="in">
                                      <p:cBhvr>
                                        <p:cTn dur="1000"/>
                                        <p:tgtEl>
                                          <p:spTgt spid="29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3"/>
                                        </p:tgtEl>
                                        <p:attrNameLst>
                                          <p:attrName>style.visibility</p:attrName>
                                        </p:attrNameLst>
                                      </p:cBhvr>
                                      <p:to>
                                        <p:strVal val="visible"/>
                                      </p:to>
                                    </p:set>
                                    <p:animEffect filter="fade" transition="in">
                                      <p:cBhvr>
                                        <p:cTn dur="1000"/>
                                        <p:tgtEl>
                                          <p:spTgt spid="30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7"/>
                                        </p:tgtEl>
                                        <p:attrNameLst>
                                          <p:attrName>style.visibility</p:attrName>
                                        </p:attrNameLst>
                                      </p:cBhvr>
                                      <p:to>
                                        <p:strVal val="visible"/>
                                      </p:to>
                                    </p:set>
                                    <p:animEffect filter="fade" transition="in">
                                      <p:cBhvr>
                                        <p:cTn dur="1000"/>
                                        <p:tgtEl>
                                          <p:spTgt spid="29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4"/>
                                        </p:tgtEl>
                                        <p:attrNameLst>
                                          <p:attrName>style.visibility</p:attrName>
                                        </p:attrNameLst>
                                      </p:cBhvr>
                                      <p:to>
                                        <p:strVal val="visible"/>
                                      </p:to>
                                    </p:set>
                                    <p:animEffect filter="fade" transition="in">
                                      <p:cBhvr>
                                        <p:cTn dur="1000"/>
                                        <p:tgtEl>
                                          <p:spTgt spid="30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9"/>
                                        </p:tgtEl>
                                        <p:attrNameLst>
                                          <p:attrName>style.visibility</p:attrName>
                                        </p:attrNameLst>
                                      </p:cBhvr>
                                      <p:to>
                                        <p:strVal val="visible"/>
                                      </p:to>
                                    </p:set>
                                    <p:animEffect filter="fade" transition="in">
                                      <p:cBhvr>
                                        <p:cTn dur="1000"/>
                                        <p:tgtEl>
                                          <p:spTgt spid="29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2"/>
                                        </p:tgtEl>
                                        <p:attrNameLst>
                                          <p:attrName>style.visibility</p:attrName>
                                        </p:attrNameLst>
                                      </p:cBhvr>
                                      <p:to>
                                        <p:strVal val="visible"/>
                                      </p:to>
                                    </p:set>
                                    <p:animEffect filter="fade" transition="in">
                                      <p:cBhvr>
                                        <p:cTn dur="1000"/>
                                        <p:tgtEl>
                                          <p:spTgt spid="30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9" name="Shape 309"/>
        <p:cNvGrpSpPr/>
        <p:nvPr/>
      </p:nvGrpSpPr>
      <p:grpSpPr>
        <a:xfrm>
          <a:off x="0" y="0"/>
          <a:ext cx="0" cy="0"/>
          <a:chOff x="0" y="0"/>
          <a:chExt cx="0" cy="0"/>
        </a:xfrm>
      </p:grpSpPr>
      <p:sp>
        <p:nvSpPr>
          <p:cNvPr id="310" name="Google Shape;310;g208eae8ff29_0_123"/>
          <p:cNvSpPr txBox="1"/>
          <p:nvPr>
            <p:ph idx="12" type="sldNum"/>
          </p:nvPr>
        </p:nvSpPr>
        <p:spPr>
          <a:xfrm>
            <a:off x="8595309" y="303951"/>
            <a:ext cx="548700" cy="3936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Clr>
                <a:srgbClr val="000000"/>
              </a:buClr>
              <a:buSzPts val="1000"/>
              <a:buFont typeface="Arial"/>
              <a:buNone/>
            </a:pPr>
            <a:r>
              <a:rPr lang="en-GB">
                <a:latin typeface="Lato"/>
                <a:ea typeface="Lato"/>
                <a:cs typeface="Lato"/>
                <a:sym typeface="Lato"/>
              </a:rPr>
              <a:t>17</a:t>
            </a:r>
            <a:endParaRPr>
              <a:latin typeface="Lato"/>
              <a:ea typeface="Lato"/>
              <a:cs typeface="Lato"/>
              <a:sym typeface="Lato"/>
            </a:endParaRPr>
          </a:p>
          <a:p>
            <a:pPr indent="0" lvl="0" marL="0" rtl="0" algn="r">
              <a:spcBef>
                <a:spcPts val="0"/>
              </a:spcBef>
              <a:spcAft>
                <a:spcPts val="0"/>
              </a:spcAft>
              <a:buClr>
                <a:srgbClr val="000000"/>
              </a:buClr>
              <a:buSzPts val="1000"/>
              <a:buFont typeface="Arial"/>
              <a:buNone/>
            </a:pPr>
            <a:r>
              <a:t/>
            </a:r>
            <a:endParaRPr>
              <a:latin typeface="Lato"/>
              <a:ea typeface="Lato"/>
              <a:cs typeface="Lato"/>
              <a:sym typeface="Lato"/>
            </a:endParaRPr>
          </a:p>
        </p:txBody>
      </p:sp>
      <p:sp>
        <p:nvSpPr>
          <p:cNvPr id="311" name="Google Shape;311;g208eae8ff29_0_123"/>
          <p:cNvSpPr/>
          <p:nvPr/>
        </p:nvSpPr>
        <p:spPr>
          <a:xfrm>
            <a:off x="369075" y="2283950"/>
            <a:ext cx="3021300" cy="1750800"/>
          </a:xfrm>
          <a:prstGeom prst="roundRect">
            <a:avLst>
              <a:gd fmla="val 16667" name="adj"/>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sz="2200">
              <a:solidFill>
                <a:schemeClr val="lt1"/>
              </a:solidFill>
              <a:latin typeface="Lato Black"/>
              <a:ea typeface="Lato Black"/>
              <a:cs typeface="Lato Black"/>
              <a:sym typeface="Lato Black"/>
            </a:endParaRPr>
          </a:p>
          <a:p>
            <a:pPr indent="0" lvl="0" marL="0" marR="0" rtl="0" algn="ctr">
              <a:lnSpc>
                <a:spcPct val="100000"/>
              </a:lnSpc>
              <a:spcBef>
                <a:spcPts val="0"/>
              </a:spcBef>
              <a:spcAft>
                <a:spcPts val="0"/>
              </a:spcAft>
              <a:buClr>
                <a:srgbClr val="000000"/>
              </a:buClr>
              <a:buSzPts val="1400"/>
              <a:buFont typeface="Arial"/>
              <a:buNone/>
            </a:pPr>
            <a:r>
              <a:rPr lang="en-GB" sz="2200">
                <a:solidFill>
                  <a:schemeClr val="lt1"/>
                </a:solidFill>
                <a:latin typeface="Lato Black"/>
                <a:ea typeface="Lato Black"/>
                <a:cs typeface="Lato Black"/>
                <a:sym typeface="Lato Black"/>
              </a:rPr>
              <a:t>4. Paying stamp duty  </a:t>
            </a:r>
            <a:endParaRPr sz="2200">
              <a:solidFill>
                <a:schemeClr val="lt1"/>
              </a:solidFill>
              <a:latin typeface="Lato Black"/>
              <a:ea typeface="Lato Black"/>
              <a:cs typeface="Lato Black"/>
              <a:sym typeface="Lato Black"/>
            </a:endParaRPr>
          </a:p>
          <a:p>
            <a:pPr indent="0" lvl="0" marL="0" marR="0" rtl="0" algn="ctr">
              <a:lnSpc>
                <a:spcPct val="100000"/>
              </a:lnSpc>
              <a:spcBef>
                <a:spcPts val="0"/>
              </a:spcBef>
              <a:spcAft>
                <a:spcPts val="0"/>
              </a:spcAft>
              <a:buClr>
                <a:srgbClr val="000000"/>
              </a:buClr>
              <a:buSzPts val="1400"/>
              <a:buFont typeface="Arial"/>
              <a:buNone/>
            </a:pPr>
            <a:r>
              <a:rPr lang="en-GB">
                <a:solidFill>
                  <a:schemeClr val="lt1"/>
                </a:solidFill>
                <a:latin typeface="Lato"/>
                <a:ea typeface="Lato"/>
                <a:cs typeface="Lato"/>
                <a:sym typeface="Lato"/>
              </a:rPr>
              <a:t> A l</a:t>
            </a:r>
            <a:r>
              <a:rPr lang="en-GB">
                <a:solidFill>
                  <a:schemeClr val="lt1"/>
                </a:solidFill>
                <a:latin typeface="Lato"/>
                <a:ea typeface="Lato"/>
                <a:cs typeface="Lato"/>
                <a:sym typeface="Lato"/>
              </a:rPr>
              <a:t>and tax that is paid when purchasing a property in England or Northern Ireland.</a:t>
            </a:r>
            <a:endParaRPr>
              <a:solidFill>
                <a:schemeClr val="lt1"/>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400"/>
              <a:buFont typeface="Arial"/>
              <a:buNone/>
            </a:pPr>
            <a:r>
              <a:t/>
            </a:r>
            <a:endParaRPr sz="2200">
              <a:solidFill>
                <a:schemeClr val="lt1"/>
              </a:solidFill>
              <a:latin typeface="Lato Black"/>
              <a:ea typeface="Lato Black"/>
              <a:cs typeface="Lato Black"/>
              <a:sym typeface="Lato Black"/>
            </a:endParaRPr>
          </a:p>
        </p:txBody>
      </p:sp>
      <p:sp>
        <p:nvSpPr>
          <p:cNvPr id="312" name="Google Shape;312;g208eae8ff29_0_123"/>
          <p:cNvSpPr/>
          <p:nvPr/>
        </p:nvSpPr>
        <p:spPr>
          <a:xfrm>
            <a:off x="369225" y="4177850"/>
            <a:ext cx="3021300" cy="516000"/>
          </a:xfrm>
          <a:prstGeom prst="rect">
            <a:avLst/>
          </a:prstGeom>
          <a:solidFill>
            <a:schemeClr val="accent1"/>
          </a:solidFill>
          <a:ln cap="flat"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600">
                <a:solidFill>
                  <a:schemeClr val="lt1"/>
                </a:solidFill>
                <a:latin typeface="Lato"/>
                <a:ea typeface="Lato"/>
                <a:cs typeface="Lato"/>
                <a:sym typeface="Lato"/>
              </a:rPr>
              <a:t>DIFFERENT</a:t>
            </a:r>
            <a:endParaRPr b="1" sz="1600">
              <a:solidFill>
                <a:schemeClr val="lt1"/>
              </a:solidFill>
              <a:latin typeface="Lato"/>
              <a:ea typeface="Lato"/>
              <a:cs typeface="Lato"/>
              <a:sym typeface="Lato"/>
            </a:endParaRPr>
          </a:p>
        </p:txBody>
      </p:sp>
      <p:sp>
        <p:nvSpPr>
          <p:cNvPr id="313" name="Google Shape;313;g208eae8ff29_0_123"/>
          <p:cNvSpPr txBox="1"/>
          <p:nvPr/>
        </p:nvSpPr>
        <p:spPr>
          <a:xfrm>
            <a:off x="3657900" y="1030175"/>
            <a:ext cx="5332200" cy="4007100"/>
          </a:xfrm>
          <a:prstGeom prst="rect">
            <a:avLst/>
          </a:prstGeom>
          <a:solidFill>
            <a:schemeClr val="lt1"/>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a:latin typeface="Lato"/>
                <a:ea typeface="Lato"/>
                <a:cs typeface="Lato"/>
                <a:sym typeface="Lato"/>
              </a:rPr>
              <a:t>Explanation box</a:t>
            </a:r>
            <a:endParaRPr b="1">
              <a:latin typeface="Lato"/>
              <a:ea typeface="Lato"/>
              <a:cs typeface="Lato"/>
              <a:sym typeface="Lato"/>
            </a:endParaRPr>
          </a:p>
          <a:p>
            <a:pPr indent="-317500" lvl="0" marL="457200" rtl="0" algn="l">
              <a:spcBef>
                <a:spcPts val="1000"/>
              </a:spcBef>
              <a:spcAft>
                <a:spcPts val="0"/>
              </a:spcAft>
              <a:buClr>
                <a:schemeClr val="dk1"/>
              </a:buClr>
              <a:buSzPts val="1400"/>
              <a:buFont typeface="Lato"/>
              <a:buChar char="●"/>
            </a:pPr>
            <a:r>
              <a:rPr lang="en-GB">
                <a:solidFill>
                  <a:schemeClr val="dk1"/>
                </a:solidFill>
                <a:latin typeface="Lato"/>
                <a:ea typeface="Lato"/>
                <a:cs typeface="Lato"/>
                <a:sym typeface="Lato"/>
              </a:rPr>
              <a:t>Stamp duty is paid on the purchase of a house costing over £250,000, or £425,000 for first-time buyers, but not on rentals.</a:t>
            </a:r>
            <a:endParaRPr>
              <a:solidFill>
                <a:schemeClr val="dk1"/>
              </a:solidFill>
              <a:latin typeface="Lato"/>
              <a:ea typeface="Lato"/>
              <a:cs typeface="Lato"/>
              <a:sym typeface="Lato"/>
            </a:endParaRPr>
          </a:p>
          <a:p>
            <a:pPr indent="0" lvl="0" marL="0" rtl="0" algn="l">
              <a:spcBef>
                <a:spcPts val="0"/>
              </a:spcBef>
              <a:spcAft>
                <a:spcPts val="0"/>
              </a:spcAft>
              <a:buNone/>
            </a:pPr>
            <a:r>
              <a:t/>
            </a:r>
            <a:endParaRPr sz="800"/>
          </a:p>
          <a:p>
            <a:pPr indent="-317500" lvl="0" marL="457200" rtl="0" algn="l">
              <a:spcBef>
                <a:spcPts val="0"/>
              </a:spcBef>
              <a:spcAft>
                <a:spcPts val="0"/>
              </a:spcAft>
              <a:buSzPts val="1400"/>
              <a:buFont typeface="Lato"/>
              <a:buChar char="●"/>
            </a:pPr>
            <a:r>
              <a:rPr lang="en-GB">
                <a:latin typeface="Lato"/>
                <a:ea typeface="Lato"/>
                <a:cs typeface="Lato"/>
                <a:sym typeface="Lato"/>
              </a:rPr>
              <a:t>These are the rates for homes with different values:</a:t>
            </a:r>
            <a:endParaRPr>
              <a:latin typeface="Lato"/>
              <a:ea typeface="Lato"/>
              <a:cs typeface="Lato"/>
              <a:sym typeface="Lato"/>
            </a:endParaRPr>
          </a:p>
          <a:p>
            <a:pPr indent="0" lvl="0" marL="0" rtl="0" algn="l">
              <a:spcBef>
                <a:spcPts val="0"/>
              </a:spcBef>
              <a:spcAft>
                <a:spcPts val="0"/>
              </a:spcAft>
              <a:buNone/>
            </a:pPr>
            <a:r>
              <a:t/>
            </a:r>
            <a:endParaRPr>
              <a:latin typeface="Lato"/>
              <a:ea typeface="Lato"/>
              <a:cs typeface="Lato"/>
              <a:sym typeface="Lato"/>
            </a:endParaRPr>
          </a:p>
          <a:p>
            <a:pPr indent="0" lvl="0" marL="0" rtl="0" algn="l">
              <a:spcBef>
                <a:spcPts val="0"/>
              </a:spcBef>
              <a:spcAft>
                <a:spcPts val="0"/>
              </a:spcAft>
              <a:buNone/>
            </a:pPr>
            <a:r>
              <a:t/>
            </a:r>
            <a:endParaRPr>
              <a:latin typeface="Lato"/>
              <a:ea typeface="Lato"/>
              <a:cs typeface="Lato"/>
              <a:sym typeface="Lato"/>
            </a:endParaRPr>
          </a:p>
          <a:p>
            <a:pPr indent="0" lvl="0" marL="0" rtl="0" algn="l">
              <a:spcBef>
                <a:spcPts val="0"/>
              </a:spcBef>
              <a:spcAft>
                <a:spcPts val="0"/>
              </a:spcAft>
              <a:buNone/>
            </a:pPr>
            <a:r>
              <a:t/>
            </a:r>
            <a:endParaRPr>
              <a:latin typeface="Lato"/>
              <a:ea typeface="Lato"/>
              <a:cs typeface="Lato"/>
              <a:sym typeface="Lato"/>
            </a:endParaRPr>
          </a:p>
          <a:p>
            <a:pPr indent="0" lvl="0" marL="0" rtl="0" algn="l">
              <a:spcBef>
                <a:spcPts val="0"/>
              </a:spcBef>
              <a:spcAft>
                <a:spcPts val="0"/>
              </a:spcAft>
              <a:buNone/>
            </a:pPr>
            <a:r>
              <a:t/>
            </a:r>
            <a:endParaRPr>
              <a:latin typeface="Lato"/>
              <a:ea typeface="Lato"/>
              <a:cs typeface="Lato"/>
              <a:sym typeface="Lato"/>
            </a:endParaRPr>
          </a:p>
          <a:p>
            <a:pPr indent="0" lvl="0" marL="0" rtl="0" algn="l">
              <a:spcBef>
                <a:spcPts val="0"/>
              </a:spcBef>
              <a:spcAft>
                <a:spcPts val="0"/>
              </a:spcAft>
              <a:buNone/>
            </a:pPr>
            <a:r>
              <a:t/>
            </a:r>
            <a:endParaRPr>
              <a:latin typeface="Lato"/>
              <a:ea typeface="Lato"/>
              <a:cs typeface="Lato"/>
              <a:sym typeface="Lato"/>
            </a:endParaRPr>
          </a:p>
          <a:p>
            <a:pPr indent="0" lvl="0" marL="0" rtl="0" algn="l">
              <a:spcBef>
                <a:spcPts val="0"/>
              </a:spcBef>
              <a:spcAft>
                <a:spcPts val="0"/>
              </a:spcAft>
              <a:buNone/>
            </a:pPr>
            <a:r>
              <a:t/>
            </a:r>
            <a:endParaRPr>
              <a:latin typeface="Lato"/>
              <a:ea typeface="Lato"/>
              <a:cs typeface="Lato"/>
              <a:sym typeface="Lato"/>
            </a:endParaRPr>
          </a:p>
          <a:p>
            <a:pPr indent="-317500" lvl="0" marL="457200" rtl="0" algn="l">
              <a:spcBef>
                <a:spcPts val="0"/>
              </a:spcBef>
              <a:spcAft>
                <a:spcPts val="0"/>
              </a:spcAft>
              <a:buSzPts val="1400"/>
              <a:buFont typeface="Lato"/>
              <a:buChar char="●"/>
            </a:pPr>
            <a:r>
              <a:rPr lang="en-GB">
                <a:latin typeface="Lato"/>
                <a:ea typeface="Lato"/>
                <a:cs typeface="Lato"/>
                <a:sym typeface="Lato"/>
              </a:rPr>
              <a:t>If someone is buying a second home, they need to pay a 3% surcharge on the stamp duty on the purchase price of the new home.</a:t>
            </a:r>
            <a:endParaRPr>
              <a:latin typeface="Lato"/>
              <a:ea typeface="Lato"/>
              <a:cs typeface="Lato"/>
              <a:sym typeface="Lato"/>
            </a:endParaRPr>
          </a:p>
          <a:p>
            <a:pPr indent="0" lvl="0" marL="0" rtl="0" algn="l">
              <a:spcBef>
                <a:spcPts val="0"/>
              </a:spcBef>
              <a:spcAft>
                <a:spcPts val="0"/>
              </a:spcAft>
              <a:buNone/>
            </a:pPr>
            <a:r>
              <a:t/>
            </a:r>
            <a:endParaRPr sz="800">
              <a:latin typeface="Lato"/>
              <a:ea typeface="Lato"/>
              <a:cs typeface="Lato"/>
              <a:sym typeface="Lato"/>
            </a:endParaRPr>
          </a:p>
          <a:p>
            <a:pPr indent="-317500" lvl="0" marL="457200" rtl="0" algn="l">
              <a:spcBef>
                <a:spcPts val="0"/>
              </a:spcBef>
              <a:spcAft>
                <a:spcPts val="0"/>
              </a:spcAft>
              <a:buSzPts val="1400"/>
              <a:buFont typeface="Lato"/>
              <a:buChar char="●"/>
            </a:pPr>
            <a:r>
              <a:rPr lang="en-GB">
                <a:latin typeface="Lato"/>
                <a:ea typeface="Lato"/>
                <a:cs typeface="Lato"/>
                <a:sym typeface="Lato"/>
              </a:rPr>
              <a:t>You can calculate stamp duty on different priced properties through this </a:t>
            </a:r>
            <a:r>
              <a:rPr lang="en-GB" u="sng">
                <a:solidFill>
                  <a:schemeClr val="hlink"/>
                </a:solidFill>
                <a:latin typeface="Lato"/>
                <a:ea typeface="Lato"/>
                <a:cs typeface="Lato"/>
                <a:sym typeface="Lato"/>
                <a:hlinkClick r:id="rId3"/>
              </a:rPr>
              <a:t>online calculator</a:t>
            </a:r>
            <a:r>
              <a:rPr lang="en-GB">
                <a:latin typeface="Lato"/>
                <a:ea typeface="Lato"/>
                <a:cs typeface="Lato"/>
                <a:sym typeface="Lato"/>
              </a:rPr>
              <a:t>.</a:t>
            </a:r>
            <a:endParaRPr b="1">
              <a:latin typeface="Lato"/>
              <a:ea typeface="Lato"/>
              <a:cs typeface="Lato"/>
              <a:sym typeface="Lato"/>
            </a:endParaRPr>
          </a:p>
        </p:txBody>
      </p:sp>
      <p:pic>
        <p:nvPicPr>
          <p:cNvPr id="314" name="Google Shape;314;g208eae8ff29_0_123"/>
          <p:cNvPicPr preferRelativeResize="0"/>
          <p:nvPr/>
        </p:nvPicPr>
        <p:blipFill>
          <a:blip r:embed="rId4">
            <a:alphaModFix/>
          </a:blip>
          <a:stretch>
            <a:fillRect/>
          </a:stretch>
        </p:blipFill>
        <p:spPr>
          <a:xfrm>
            <a:off x="1327425" y="1179050"/>
            <a:ext cx="1104900" cy="1104900"/>
          </a:xfrm>
          <a:prstGeom prst="rect">
            <a:avLst/>
          </a:prstGeom>
          <a:noFill/>
          <a:ln>
            <a:noFill/>
          </a:ln>
        </p:spPr>
      </p:pic>
      <p:sp>
        <p:nvSpPr>
          <p:cNvPr id="315" name="Google Shape;315;g208eae8ff29_0_123"/>
          <p:cNvSpPr txBox="1"/>
          <p:nvPr/>
        </p:nvSpPr>
        <p:spPr>
          <a:xfrm>
            <a:off x="4280725" y="2483825"/>
            <a:ext cx="3562800" cy="861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GB" sz="2200">
                <a:latin typeface="Lato"/>
                <a:ea typeface="Lato"/>
                <a:cs typeface="Lato"/>
                <a:sym typeface="Lato"/>
              </a:rPr>
              <a:t>Will Lucy and Karim have to pay stamp duty?</a:t>
            </a:r>
            <a:endParaRPr sz="2200">
              <a:latin typeface="Lato"/>
              <a:ea typeface="Lato"/>
              <a:cs typeface="Lato"/>
              <a:sym typeface="Lato"/>
            </a:endParaRPr>
          </a:p>
        </p:txBody>
      </p:sp>
      <p:pic>
        <p:nvPicPr>
          <p:cNvPr id="316" name="Google Shape;316;g208eae8ff29_0_123"/>
          <p:cNvPicPr preferRelativeResize="0"/>
          <p:nvPr/>
        </p:nvPicPr>
        <p:blipFill>
          <a:blip r:embed="rId5">
            <a:alphaModFix/>
          </a:blip>
          <a:stretch>
            <a:fillRect/>
          </a:stretch>
        </p:blipFill>
        <p:spPr>
          <a:xfrm>
            <a:off x="4280725" y="2483825"/>
            <a:ext cx="3880676" cy="1059600"/>
          </a:xfrm>
          <a:prstGeom prst="rect">
            <a:avLst/>
          </a:prstGeom>
          <a:noFill/>
          <a:ln>
            <a:noFill/>
          </a:ln>
        </p:spPr>
      </p:pic>
      <p:sp>
        <p:nvSpPr>
          <p:cNvPr id="317" name="Google Shape;317;g208eae8ff29_0_123"/>
          <p:cNvSpPr txBox="1"/>
          <p:nvPr>
            <p:ph type="ctrTitle"/>
          </p:nvPr>
        </p:nvSpPr>
        <p:spPr>
          <a:xfrm>
            <a:off x="1040425" y="257075"/>
            <a:ext cx="85749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t/>
            </a:r>
            <a:endParaRPr b="1" i="0" sz="3200" u="none" cap="none" strike="noStrike">
              <a:solidFill>
                <a:schemeClr val="accent2"/>
              </a:solidFill>
              <a:latin typeface="Lato"/>
              <a:ea typeface="Lato"/>
              <a:cs typeface="Lato"/>
              <a:sym typeface="Lato"/>
            </a:endParaRPr>
          </a:p>
          <a:p>
            <a:pPr indent="0" lvl="0" marL="0" marR="0" rtl="0" algn="l">
              <a:lnSpc>
                <a:spcPct val="100000"/>
              </a:lnSpc>
              <a:spcBef>
                <a:spcPts val="0"/>
              </a:spcBef>
              <a:spcAft>
                <a:spcPts val="0"/>
              </a:spcAft>
              <a:buClr>
                <a:srgbClr val="000000"/>
              </a:buClr>
              <a:buSzPts val="990"/>
              <a:buFont typeface="Arial"/>
              <a:buNone/>
            </a:pPr>
            <a:r>
              <a:rPr b="1" lang="en-GB" sz="2900">
                <a:solidFill>
                  <a:schemeClr val="accent2"/>
                </a:solidFill>
                <a:latin typeface="Lato"/>
                <a:ea typeface="Lato"/>
                <a:cs typeface="Lato"/>
                <a:sym typeface="Lato"/>
              </a:rPr>
              <a:t>The same or different?</a:t>
            </a:r>
            <a:endParaRPr b="1" i="0" sz="2900" u="none" cap="none" strike="noStrike">
              <a:solidFill>
                <a:schemeClr val="accent2"/>
              </a:solidFill>
              <a:latin typeface="Lato"/>
              <a:ea typeface="Lato"/>
              <a:cs typeface="Lato"/>
              <a:sym typeface="Lato"/>
            </a:endParaRPr>
          </a:p>
          <a:p>
            <a:pPr indent="0" lvl="0" marL="0" marR="0" rtl="0" algn="l">
              <a:lnSpc>
                <a:spcPct val="100000"/>
              </a:lnSpc>
              <a:spcBef>
                <a:spcPts val="0"/>
              </a:spcBef>
              <a:spcAft>
                <a:spcPts val="0"/>
              </a:spcAft>
              <a:buClr>
                <a:srgbClr val="000000"/>
              </a:buClr>
              <a:buSzPts val="990"/>
              <a:buFont typeface="Arial"/>
              <a:buNone/>
            </a:pPr>
            <a:r>
              <a:t/>
            </a:r>
            <a:endParaRPr b="1" i="0" sz="3200" u="none" cap="none" strike="noStrike">
              <a:solidFill>
                <a:schemeClr val="accent2"/>
              </a:solidFill>
              <a:latin typeface="Lato"/>
              <a:ea typeface="Lato"/>
              <a:cs typeface="Lato"/>
              <a:sym typeface="Lato"/>
            </a:endParaRPr>
          </a:p>
        </p:txBody>
      </p:sp>
      <p:grpSp>
        <p:nvGrpSpPr>
          <p:cNvPr id="318" name="Google Shape;318;g208eae8ff29_0_123"/>
          <p:cNvGrpSpPr/>
          <p:nvPr/>
        </p:nvGrpSpPr>
        <p:grpSpPr>
          <a:xfrm>
            <a:off x="-308" y="-3"/>
            <a:ext cx="945571" cy="1030169"/>
            <a:chOff x="4281700" y="-142825"/>
            <a:chExt cx="1326000" cy="1326000"/>
          </a:xfrm>
        </p:grpSpPr>
        <p:pic>
          <p:nvPicPr>
            <p:cNvPr id="319" name="Google Shape;319;g208eae8ff29_0_123"/>
            <p:cNvPicPr preferRelativeResize="0"/>
            <p:nvPr/>
          </p:nvPicPr>
          <p:blipFill>
            <a:blip r:embed="rId6">
              <a:alphaModFix/>
            </a:blip>
            <a:stretch>
              <a:fillRect/>
            </a:stretch>
          </p:blipFill>
          <p:spPr>
            <a:xfrm>
              <a:off x="4281700" y="-142825"/>
              <a:ext cx="1326000" cy="1326000"/>
            </a:xfrm>
            <a:prstGeom prst="rect">
              <a:avLst/>
            </a:prstGeom>
            <a:noFill/>
            <a:ln>
              <a:noFill/>
            </a:ln>
          </p:spPr>
        </p:pic>
        <p:sp>
          <p:nvSpPr>
            <p:cNvPr id="320" name="Google Shape;320;g208eae8ff29_0_123"/>
            <p:cNvSpPr/>
            <p:nvPr/>
          </p:nvSpPr>
          <p:spPr>
            <a:xfrm>
              <a:off x="4427200" y="39050"/>
              <a:ext cx="1035000" cy="923400"/>
            </a:xfrm>
            <a:prstGeom prst="roundRect">
              <a:avLst>
                <a:gd fmla="val 16667" name="adj"/>
              </a:avLst>
            </a:prstGeom>
            <a:noFill/>
            <a:ln cap="flat" cmpd="sng" w="285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3"/>
                                        </p:tgtEl>
                                        <p:attrNameLst>
                                          <p:attrName>style.visibility</p:attrName>
                                        </p:attrNameLst>
                                      </p:cBhvr>
                                      <p:to>
                                        <p:strVal val="visible"/>
                                      </p:to>
                                    </p:set>
                                    <p:animEffect filter="fade" transition="in">
                                      <p:cBhvr>
                                        <p:cTn dur="1000"/>
                                        <p:tgtEl>
                                          <p:spTgt spid="313"/>
                                        </p:tgtEl>
                                      </p:cBhvr>
                                    </p:animEffect>
                                  </p:childTnLst>
                                </p:cTn>
                              </p:par>
                              <p:par>
                                <p:cTn fill="hold" nodeType="withEffect" presetClass="entr" presetID="10" presetSubtype="0">
                                  <p:stCondLst>
                                    <p:cond delay="0"/>
                                  </p:stCondLst>
                                  <p:childTnLst>
                                    <p:set>
                                      <p:cBhvr>
                                        <p:cTn dur="1" fill="hold">
                                          <p:stCondLst>
                                            <p:cond delay="0"/>
                                          </p:stCondLst>
                                        </p:cTn>
                                        <p:tgtEl>
                                          <p:spTgt spid="316"/>
                                        </p:tgtEl>
                                        <p:attrNameLst>
                                          <p:attrName>style.visibility</p:attrName>
                                        </p:attrNameLst>
                                      </p:cBhvr>
                                      <p:to>
                                        <p:strVal val="visible"/>
                                      </p:to>
                                    </p:set>
                                    <p:animEffect filter="fade" transition="in">
                                      <p:cBhvr>
                                        <p:cTn dur="1000"/>
                                        <p:tgtEl>
                                          <p:spTgt spid="316"/>
                                        </p:tgtEl>
                                      </p:cBhvr>
                                    </p:animEffect>
                                  </p:childTnLst>
                                </p:cTn>
                              </p:par>
                              <p:par>
                                <p:cTn fill="hold" nodeType="withEffect" presetClass="entr" presetID="10" presetSubtype="0">
                                  <p:stCondLst>
                                    <p:cond delay="0"/>
                                  </p:stCondLst>
                                  <p:childTnLst>
                                    <p:set>
                                      <p:cBhvr>
                                        <p:cTn dur="1" fill="hold">
                                          <p:stCondLst>
                                            <p:cond delay="0"/>
                                          </p:stCondLst>
                                        </p:cTn>
                                        <p:tgtEl>
                                          <p:spTgt spid="312"/>
                                        </p:tgtEl>
                                        <p:attrNameLst>
                                          <p:attrName>style.visibility</p:attrName>
                                        </p:attrNameLst>
                                      </p:cBhvr>
                                      <p:to>
                                        <p:strVal val="visible"/>
                                      </p:to>
                                    </p:set>
                                    <p:animEffect filter="fade" transition="in">
                                      <p:cBhvr>
                                        <p:cTn dur="1000"/>
                                        <p:tgtEl>
                                          <p:spTgt spid="31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4" name="Shape 324"/>
        <p:cNvGrpSpPr/>
        <p:nvPr/>
      </p:nvGrpSpPr>
      <p:grpSpPr>
        <a:xfrm>
          <a:off x="0" y="0"/>
          <a:ext cx="0" cy="0"/>
          <a:chOff x="0" y="0"/>
          <a:chExt cx="0" cy="0"/>
        </a:xfrm>
      </p:grpSpPr>
      <p:sp>
        <p:nvSpPr>
          <p:cNvPr id="325" name="Google Shape;325;g208eae8ff29_0_235"/>
          <p:cNvSpPr txBox="1"/>
          <p:nvPr/>
        </p:nvSpPr>
        <p:spPr>
          <a:xfrm>
            <a:off x="4952375" y="2387050"/>
            <a:ext cx="2889900" cy="1200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GB" sz="2200">
                <a:latin typeface="Lato"/>
                <a:ea typeface="Lato"/>
                <a:cs typeface="Lato"/>
                <a:sym typeface="Lato"/>
              </a:rPr>
              <a:t>Might</a:t>
            </a:r>
            <a:r>
              <a:rPr lang="en-GB" sz="2200">
                <a:latin typeface="Lato"/>
                <a:ea typeface="Lato"/>
                <a:cs typeface="Lato"/>
                <a:sym typeface="Lato"/>
              </a:rPr>
              <a:t> Lucy and Karim need to get a mortgage?</a:t>
            </a:r>
            <a:endParaRPr sz="2200">
              <a:latin typeface="Lato"/>
              <a:ea typeface="Lato"/>
              <a:cs typeface="Lato"/>
              <a:sym typeface="Lato"/>
            </a:endParaRPr>
          </a:p>
        </p:txBody>
      </p:sp>
      <p:sp>
        <p:nvSpPr>
          <p:cNvPr id="326" name="Google Shape;326;g208eae8ff29_0_235"/>
          <p:cNvSpPr txBox="1"/>
          <p:nvPr>
            <p:ph idx="12" type="sldNum"/>
          </p:nvPr>
        </p:nvSpPr>
        <p:spPr>
          <a:xfrm>
            <a:off x="8595309" y="303951"/>
            <a:ext cx="548700" cy="3936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Clr>
                <a:srgbClr val="000000"/>
              </a:buClr>
              <a:buSzPts val="1000"/>
              <a:buFont typeface="Arial"/>
              <a:buNone/>
            </a:pPr>
            <a:r>
              <a:rPr lang="en-GB">
                <a:latin typeface="Lato"/>
                <a:ea typeface="Lato"/>
                <a:cs typeface="Lato"/>
                <a:sym typeface="Lato"/>
              </a:rPr>
              <a:t>18</a:t>
            </a:r>
            <a:endParaRPr>
              <a:latin typeface="Lato"/>
              <a:ea typeface="Lato"/>
              <a:cs typeface="Lato"/>
              <a:sym typeface="Lato"/>
            </a:endParaRPr>
          </a:p>
          <a:p>
            <a:pPr indent="0" lvl="0" marL="0" rtl="0" algn="r">
              <a:spcBef>
                <a:spcPts val="0"/>
              </a:spcBef>
              <a:spcAft>
                <a:spcPts val="0"/>
              </a:spcAft>
              <a:buClr>
                <a:srgbClr val="000000"/>
              </a:buClr>
              <a:buSzPts val="1000"/>
              <a:buFont typeface="Arial"/>
              <a:buNone/>
            </a:pPr>
            <a:r>
              <a:t/>
            </a:r>
            <a:endParaRPr>
              <a:latin typeface="Lato"/>
              <a:ea typeface="Lato"/>
              <a:cs typeface="Lato"/>
              <a:sym typeface="Lato"/>
            </a:endParaRPr>
          </a:p>
        </p:txBody>
      </p:sp>
      <p:sp>
        <p:nvSpPr>
          <p:cNvPr id="327" name="Google Shape;327;g208eae8ff29_0_235"/>
          <p:cNvSpPr/>
          <p:nvPr/>
        </p:nvSpPr>
        <p:spPr>
          <a:xfrm>
            <a:off x="597675" y="2283950"/>
            <a:ext cx="3021300" cy="1750800"/>
          </a:xfrm>
          <a:prstGeom prst="roundRect">
            <a:avLst>
              <a:gd fmla="val 16667" name="adj"/>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sz="2200">
              <a:solidFill>
                <a:schemeClr val="lt1"/>
              </a:solidFill>
              <a:latin typeface="Lato Black"/>
              <a:ea typeface="Lato Black"/>
              <a:cs typeface="Lato Black"/>
              <a:sym typeface="Lato Black"/>
            </a:endParaRPr>
          </a:p>
          <a:p>
            <a:pPr indent="0" lvl="0" marL="0" marR="0" rtl="0" algn="ctr">
              <a:lnSpc>
                <a:spcPct val="100000"/>
              </a:lnSpc>
              <a:spcBef>
                <a:spcPts val="0"/>
              </a:spcBef>
              <a:spcAft>
                <a:spcPts val="0"/>
              </a:spcAft>
              <a:buClr>
                <a:srgbClr val="000000"/>
              </a:buClr>
              <a:buSzPts val="1400"/>
              <a:buFont typeface="Arial"/>
              <a:buNone/>
            </a:pPr>
            <a:r>
              <a:rPr lang="en-GB" sz="2200">
                <a:solidFill>
                  <a:schemeClr val="lt1"/>
                </a:solidFill>
                <a:latin typeface="Lato Black"/>
                <a:ea typeface="Lato Black"/>
                <a:cs typeface="Lato Black"/>
                <a:sym typeface="Lato Black"/>
              </a:rPr>
              <a:t>5. Getting a mortgage</a:t>
            </a:r>
            <a:endParaRPr sz="2200">
              <a:solidFill>
                <a:schemeClr val="lt1"/>
              </a:solidFill>
              <a:latin typeface="Lato Black"/>
              <a:ea typeface="Lato Black"/>
              <a:cs typeface="Lato Black"/>
              <a:sym typeface="Lato Black"/>
            </a:endParaRPr>
          </a:p>
          <a:p>
            <a:pPr indent="0" lvl="0" marL="0" marR="0" rtl="0" algn="ctr">
              <a:lnSpc>
                <a:spcPct val="100000"/>
              </a:lnSpc>
              <a:spcBef>
                <a:spcPts val="0"/>
              </a:spcBef>
              <a:spcAft>
                <a:spcPts val="0"/>
              </a:spcAft>
              <a:buClr>
                <a:srgbClr val="000000"/>
              </a:buClr>
              <a:buSzPts val="1400"/>
              <a:buFont typeface="Arial"/>
              <a:buNone/>
            </a:pPr>
            <a:r>
              <a:t/>
            </a:r>
            <a:endParaRPr sz="2200">
              <a:solidFill>
                <a:schemeClr val="lt1"/>
              </a:solidFill>
              <a:latin typeface="Lato Black"/>
              <a:ea typeface="Lato Black"/>
              <a:cs typeface="Lato Black"/>
              <a:sym typeface="Lato Black"/>
            </a:endParaRPr>
          </a:p>
        </p:txBody>
      </p:sp>
      <p:sp>
        <p:nvSpPr>
          <p:cNvPr id="328" name="Google Shape;328;g208eae8ff29_0_235"/>
          <p:cNvSpPr/>
          <p:nvPr/>
        </p:nvSpPr>
        <p:spPr>
          <a:xfrm>
            <a:off x="597825" y="4177850"/>
            <a:ext cx="3021300" cy="516000"/>
          </a:xfrm>
          <a:prstGeom prst="rect">
            <a:avLst/>
          </a:prstGeom>
          <a:solidFill>
            <a:schemeClr val="accent1"/>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600">
                <a:solidFill>
                  <a:schemeClr val="lt1"/>
                </a:solidFill>
                <a:latin typeface="Lato"/>
                <a:ea typeface="Lato"/>
                <a:cs typeface="Lato"/>
                <a:sym typeface="Lato"/>
              </a:rPr>
              <a:t>DIFFERENT</a:t>
            </a:r>
            <a:endParaRPr b="1" sz="1600">
              <a:solidFill>
                <a:schemeClr val="lt1"/>
              </a:solidFill>
              <a:latin typeface="Lato"/>
              <a:ea typeface="Lato"/>
              <a:cs typeface="Lato"/>
              <a:sym typeface="Lato"/>
            </a:endParaRPr>
          </a:p>
        </p:txBody>
      </p:sp>
      <p:sp>
        <p:nvSpPr>
          <p:cNvPr id="329" name="Google Shape;329;g208eae8ff29_0_235"/>
          <p:cNvSpPr txBox="1"/>
          <p:nvPr/>
        </p:nvSpPr>
        <p:spPr>
          <a:xfrm>
            <a:off x="4323125" y="1515900"/>
            <a:ext cx="4500900" cy="2724300"/>
          </a:xfrm>
          <a:prstGeom prst="rect">
            <a:avLst/>
          </a:prstGeom>
          <a:solidFill>
            <a:schemeClr val="accent6"/>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a:latin typeface="Lato"/>
                <a:ea typeface="Lato"/>
                <a:cs typeface="Lato"/>
                <a:sym typeface="Lato"/>
              </a:rPr>
              <a:t>Explanation box</a:t>
            </a:r>
            <a:endParaRPr b="1">
              <a:latin typeface="Lato"/>
              <a:ea typeface="Lato"/>
              <a:cs typeface="Lato"/>
              <a:sym typeface="Lato"/>
            </a:endParaRPr>
          </a:p>
          <a:p>
            <a:pPr indent="-317500" lvl="0" marL="457200" rtl="0" algn="l">
              <a:spcBef>
                <a:spcPts val="0"/>
              </a:spcBef>
              <a:spcAft>
                <a:spcPts val="0"/>
              </a:spcAft>
              <a:buClr>
                <a:schemeClr val="dk1"/>
              </a:buClr>
              <a:buSzPts val="1400"/>
              <a:buFont typeface="Lato"/>
              <a:buChar char="●"/>
            </a:pPr>
            <a:r>
              <a:rPr lang="en-GB">
                <a:solidFill>
                  <a:schemeClr val="dk1"/>
                </a:solidFill>
                <a:latin typeface="Lato"/>
                <a:ea typeface="Lato"/>
                <a:cs typeface="Lato"/>
                <a:sym typeface="Lato"/>
              </a:rPr>
              <a:t>Lucy will likely get a mortgage. A mortgage is a loan taken out to buy a home. It involves making monthly repayments with interest.</a:t>
            </a:r>
            <a:endParaRPr>
              <a:solidFill>
                <a:schemeClr val="dk1"/>
              </a:solidFill>
              <a:latin typeface="Lato"/>
              <a:ea typeface="Lato"/>
              <a:cs typeface="Lato"/>
              <a:sym typeface="Lato"/>
            </a:endParaRPr>
          </a:p>
          <a:p>
            <a:pPr indent="-317500" lvl="0" marL="457200" rtl="0" algn="l">
              <a:spcBef>
                <a:spcPts val="1000"/>
              </a:spcBef>
              <a:spcAft>
                <a:spcPts val="0"/>
              </a:spcAft>
              <a:buClr>
                <a:schemeClr val="dk1"/>
              </a:buClr>
              <a:buSzPts val="1400"/>
              <a:buFont typeface="Lato"/>
              <a:buChar char="●"/>
            </a:pPr>
            <a:r>
              <a:rPr lang="en-GB">
                <a:solidFill>
                  <a:schemeClr val="dk1"/>
                </a:solidFill>
                <a:latin typeface="Lato"/>
                <a:ea typeface="Lato"/>
                <a:cs typeface="Lato"/>
                <a:sym typeface="Lato"/>
              </a:rPr>
              <a:t>It generally takes about 25 years to pay off a mortgage.</a:t>
            </a:r>
            <a:endParaRPr>
              <a:solidFill>
                <a:schemeClr val="dk1"/>
              </a:solidFill>
              <a:latin typeface="Lato"/>
              <a:ea typeface="Lato"/>
              <a:cs typeface="Lato"/>
              <a:sym typeface="Lato"/>
            </a:endParaRPr>
          </a:p>
          <a:p>
            <a:pPr indent="-317500" lvl="0" marL="457200" rtl="0" algn="l">
              <a:spcBef>
                <a:spcPts val="1000"/>
              </a:spcBef>
              <a:spcAft>
                <a:spcPts val="0"/>
              </a:spcAft>
              <a:buClr>
                <a:schemeClr val="dk1"/>
              </a:buClr>
              <a:buSzPts val="1400"/>
              <a:buFont typeface="Lato"/>
              <a:buChar char="●"/>
            </a:pPr>
            <a:r>
              <a:rPr lang="en-GB">
                <a:solidFill>
                  <a:schemeClr val="dk1"/>
                </a:solidFill>
                <a:latin typeface="Lato"/>
                <a:ea typeface="Lato"/>
                <a:cs typeface="Lato"/>
                <a:sym typeface="Lato"/>
              </a:rPr>
              <a:t>Once the mortgage has been paid off, the homeowner owns 100% of the property.</a:t>
            </a:r>
            <a:endParaRPr>
              <a:solidFill>
                <a:schemeClr val="dk1"/>
              </a:solidFill>
              <a:latin typeface="Lato"/>
              <a:ea typeface="Lato"/>
              <a:cs typeface="Lato"/>
              <a:sym typeface="Lato"/>
            </a:endParaRPr>
          </a:p>
          <a:p>
            <a:pPr indent="-317500" lvl="0" marL="457200" rtl="0" algn="l">
              <a:spcBef>
                <a:spcPts val="1000"/>
              </a:spcBef>
              <a:spcAft>
                <a:spcPts val="1000"/>
              </a:spcAft>
              <a:buClr>
                <a:schemeClr val="dk1"/>
              </a:buClr>
              <a:buSzPts val="1400"/>
              <a:buFont typeface="Lato"/>
              <a:buChar char="●"/>
            </a:pPr>
            <a:r>
              <a:rPr lang="en-GB">
                <a:solidFill>
                  <a:schemeClr val="dk1"/>
                </a:solidFill>
                <a:latin typeface="Lato"/>
                <a:ea typeface="Lato"/>
                <a:cs typeface="Lato"/>
                <a:sym typeface="Lato"/>
              </a:rPr>
              <a:t>Karim, as a renter, will not need to take out a mortgage.</a:t>
            </a:r>
            <a:endParaRPr b="1">
              <a:latin typeface="Lato"/>
              <a:ea typeface="Lato"/>
              <a:cs typeface="Lato"/>
              <a:sym typeface="Lato"/>
            </a:endParaRPr>
          </a:p>
        </p:txBody>
      </p:sp>
      <p:pic>
        <p:nvPicPr>
          <p:cNvPr id="330" name="Google Shape;330;g208eae8ff29_0_235"/>
          <p:cNvPicPr preferRelativeResize="0"/>
          <p:nvPr/>
        </p:nvPicPr>
        <p:blipFill>
          <a:blip r:embed="rId3">
            <a:alphaModFix/>
          </a:blip>
          <a:stretch>
            <a:fillRect/>
          </a:stretch>
        </p:blipFill>
        <p:spPr>
          <a:xfrm>
            <a:off x="1556025" y="1179050"/>
            <a:ext cx="1104900" cy="1104900"/>
          </a:xfrm>
          <a:prstGeom prst="rect">
            <a:avLst/>
          </a:prstGeom>
          <a:noFill/>
          <a:ln>
            <a:noFill/>
          </a:ln>
        </p:spPr>
      </p:pic>
      <p:sp>
        <p:nvSpPr>
          <p:cNvPr id="331" name="Google Shape;331;g208eae8ff29_0_235"/>
          <p:cNvSpPr txBox="1"/>
          <p:nvPr>
            <p:ph type="ctrTitle"/>
          </p:nvPr>
        </p:nvSpPr>
        <p:spPr>
          <a:xfrm>
            <a:off x="1040425" y="257075"/>
            <a:ext cx="85749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t/>
            </a:r>
            <a:endParaRPr b="1" i="0" sz="3200" u="none" cap="none" strike="noStrike">
              <a:solidFill>
                <a:schemeClr val="accent2"/>
              </a:solidFill>
              <a:latin typeface="Lato"/>
              <a:ea typeface="Lato"/>
              <a:cs typeface="Lato"/>
              <a:sym typeface="Lato"/>
            </a:endParaRPr>
          </a:p>
          <a:p>
            <a:pPr indent="0" lvl="0" marL="0" marR="0" rtl="0" algn="l">
              <a:lnSpc>
                <a:spcPct val="100000"/>
              </a:lnSpc>
              <a:spcBef>
                <a:spcPts val="0"/>
              </a:spcBef>
              <a:spcAft>
                <a:spcPts val="0"/>
              </a:spcAft>
              <a:buClr>
                <a:srgbClr val="000000"/>
              </a:buClr>
              <a:buSzPts val="990"/>
              <a:buFont typeface="Arial"/>
              <a:buNone/>
            </a:pPr>
            <a:r>
              <a:rPr b="1" lang="en-GB" sz="2900">
                <a:solidFill>
                  <a:schemeClr val="accent2"/>
                </a:solidFill>
                <a:latin typeface="Lato"/>
                <a:ea typeface="Lato"/>
                <a:cs typeface="Lato"/>
                <a:sym typeface="Lato"/>
              </a:rPr>
              <a:t>The same or different?</a:t>
            </a:r>
            <a:endParaRPr b="1" i="0" sz="2900" u="none" cap="none" strike="noStrike">
              <a:solidFill>
                <a:schemeClr val="accent2"/>
              </a:solidFill>
              <a:latin typeface="Lato"/>
              <a:ea typeface="Lato"/>
              <a:cs typeface="Lato"/>
              <a:sym typeface="Lato"/>
            </a:endParaRPr>
          </a:p>
          <a:p>
            <a:pPr indent="0" lvl="0" marL="0" marR="0" rtl="0" algn="l">
              <a:lnSpc>
                <a:spcPct val="100000"/>
              </a:lnSpc>
              <a:spcBef>
                <a:spcPts val="0"/>
              </a:spcBef>
              <a:spcAft>
                <a:spcPts val="0"/>
              </a:spcAft>
              <a:buClr>
                <a:srgbClr val="000000"/>
              </a:buClr>
              <a:buSzPts val="990"/>
              <a:buFont typeface="Arial"/>
              <a:buNone/>
            </a:pPr>
            <a:r>
              <a:t/>
            </a:r>
            <a:endParaRPr b="1" i="0" sz="3200" u="none" cap="none" strike="noStrike">
              <a:solidFill>
                <a:schemeClr val="accent2"/>
              </a:solidFill>
              <a:latin typeface="Lato"/>
              <a:ea typeface="Lato"/>
              <a:cs typeface="Lato"/>
              <a:sym typeface="Lato"/>
            </a:endParaRPr>
          </a:p>
        </p:txBody>
      </p:sp>
      <p:grpSp>
        <p:nvGrpSpPr>
          <p:cNvPr id="332" name="Google Shape;332;g208eae8ff29_0_235"/>
          <p:cNvGrpSpPr/>
          <p:nvPr/>
        </p:nvGrpSpPr>
        <p:grpSpPr>
          <a:xfrm>
            <a:off x="-308" y="-3"/>
            <a:ext cx="945571" cy="1030169"/>
            <a:chOff x="4281700" y="-142825"/>
            <a:chExt cx="1326000" cy="1326000"/>
          </a:xfrm>
        </p:grpSpPr>
        <p:pic>
          <p:nvPicPr>
            <p:cNvPr id="333" name="Google Shape;333;g208eae8ff29_0_235"/>
            <p:cNvPicPr preferRelativeResize="0"/>
            <p:nvPr/>
          </p:nvPicPr>
          <p:blipFill>
            <a:blip r:embed="rId4">
              <a:alphaModFix/>
            </a:blip>
            <a:stretch>
              <a:fillRect/>
            </a:stretch>
          </p:blipFill>
          <p:spPr>
            <a:xfrm>
              <a:off x="4281700" y="-142825"/>
              <a:ext cx="1326000" cy="1326000"/>
            </a:xfrm>
            <a:prstGeom prst="rect">
              <a:avLst/>
            </a:prstGeom>
            <a:noFill/>
            <a:ln>
              <a:noFill/>
            </a:ln>
          </p:spPr>
        </p:pic>
        <p:sp>
          <p:nvSpPr>
            <p:cNvPr id="334" name="Google Shape;334;g208eae8ff29_0_235"/>
            <p:cNvSpPr/>
            <p:nvPr/>
          </p:nvSpPr>
          <p:spPr>
            <a:xfrm>
              <a:off x="4427200" y="39050"/>
              <a:ext cx="1035000" cy="923400"/>
            </a:xfrm>
            <a:prstGeom prst="roundRect">
              <a:avLst>
                <a:gd fmla="val 16667" name="adj"/>
              </a:avLst>
            </a:prstGeom>
            <a:noFill/>
            <a:ln cap="flat" cmpd="sng" w="285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9"/>
                                        </p:tgtEl>
                                        <p:attrNameLst>
                                          <p:attrName>style.visibility</p:attrName>
                                        </p:attrNameLst>
                                      </p:cBhvr>
                                      <p:to>
                                        <p:strVal val="visible"/>
                                      </p:to>
                                    </p:set>
                                    <p:animEffect filter="fade" transition="in">
                                      <p:cBhvr>
                                        <p:cTn dur="1000"/>
                                        <p:tgtEl>
                                          <p:spTgt spid="329"/>
                                        </p:tgtEl>
                                      </p:cBhvr>
                                    </p:animEffect>
                                  </p:childTnLst>
                                </p:cTn>
                              </p:par>
                              <p:par>
                                <p:cTn fill="hold" nodeType="withEffect" presetClass="entr" presetID="10" presetSubtype="0">
                                  <p:stCondLst>
                                    <p:cond delay="0"/>
                                  </p:stCondLst>
                                  <p:childTnLst>
                                    <p:set>
                                      <p:cBhvr>
                                        <p:cTn dur="1" fill="hold">
                                          <p:stCondLst>
                                            <p:cond delay="0"/>
                                          </p:stCondLst>
                                        </p:cTn>
                                        <p:tgtEl>
                                          <p:spTgt spid="328"/>
                                        </p:tgtEl>
                                        <p:attrNameLst>
                                          <p:attrName>style.visibility</p:attrName>
                                        </p:attrNameLst>
                                      </p:cBhvr>
                                      <p:to>
                                        <p:strVal val="visible"/>
                                      </p:to>
                                    </p:set>
                                    <p:animEffect filter="fade" transition="in">
                                      <p:cBhvr>
                                        <p:cTn dur="1000"/>
                                        <p:tgtEl>
                                          <p:spTgt spid="32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8" name="Shape 338"/>
        <p:cNvGrpSpPr/>
        <p:nvPr/>
      </p:nvGrpSpPr>
      <p:grpSpPr>
        <a:xfrm>
          <a:off x="0" y="0"/>
          <a:ext cx="0" cy="0"/>
          <a:chOff x="0" y="0"/>
          <a:chExt cx="0" cy="0"/>
        </a:xfrm>
      </p:grpSpPr>
      <p:sp>
        <p:nvSpPr>
          <p:cNvPr id="339" name="Google Shape;339;g208eae8ff29_0_245"/>
          <p:cNvSpPr txBox="1"/>
          <p:nvPr>
            <p:ph idx="12" type="sldNum"/>
          </p:nvPr>
        </p:nvSpPr>
        <p:spPr>
          <a:xfrm>
            <a:off x="8595309" y="303951"/>
            <a:ext cx="548700" cy="3936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Clr>
                <a:srgbClr val="000000"/>
              </a:buClr>
              <a:buSzPts val="1000"/>
              <a:buFont typeface="Arial"/>
              <a:buNone/>
            </a:pPr>
            <a:r>
              <a:rPr lang="en-GB">
                <a:latin typeface="Lato"/>
                <a:ea typeface="Lato"/>
                <a:cs typeface="Lato"/>
                <a:sym typeface="Lato"/>
              </a:rPr>
              <a:t>19</a:t>
            </a:r>
            <a:endParaRPr>
              <a:latin typeface="Lato"/>
              <a:ea typeface="Lato"/>
              <a:cs typeface="Lato"/>
              <a:sym typeface="Lato"/>
            </a:endParaRPr>
          </a:p>
          <a:p>
            <a:pPr indent="0" lvl="0" marL="0" rtl="0" algn="r">
              <a:spcBef>
                <a:spcPts val="0"/>
              </a:spcBef>
              <a:spcAft>
                <a:spcPts val="0"/>
              </a:spcAft>
              <a:buClr>
                <a:srgbClr val="000000"/>
              </a:buClr>
              <a:buSzPts val="1000"/>
              <a:buFont typeface="Arial"/>
              <a:buNone/>
            </a:pPr>
            <a:r>
              <a:t/>
            </a:r>
            <a:endParaRPr>
              <a:latin typeface="Lato"/>
              <a:ea typeface="Lato"/>
              <a:cs typeface="Lato"/>
              <a:sym typeface="Lato"/>
            </a:endParaRPr>
          </a:p>
        </p:txBody>
      </p:sp>
      <p:sp>
        <p:nvSpPr>
          <p:cNvPr id="340" name="Google Shape;340;g208eae8ff29_0_245"/>
          <p:cNvSpPr txBox="1"/>
          <p:nvPr>
            <p:ph type="ctrTitle"/>
          </p:nvPr>
        </p:nvSpPr>
        <p:spPr>
          <a:xfrm>
            <a:off x="134425" y="253750"/>
            <a:ext cx="85749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t/>
            </a:r>
            <a:endParaRPr b="1" i="0" sz="3200" u="none" cap="none" strike="noStrike">
              <a:solidFill>
                <a:schemeClr val="accent2"/>
              </a:solidFill>
              <a:latin typeface="Lato"/>
              <a:ea typeface="Lato"/>
              <a:cs typeface="Lato"/>
              <a:sym typeface="Lato"/>
            </a:endParaRPr>
          </a:p>
          <a:p>
            <a:pPr indent="0" lvl="0" marL="0" marR="0" rtl="0" algn="l">
              <a:lnSpc>
                <a:spcPct val="100000"/>
              </a:lnSpc>
              <a:spcBef>
                <a:spcPts val="0"/>
              </a:spcBef>
              <a:spcAft>
                <a:spcPts val="0"/>
              </a:spcAft>
              <a:buClr>
                <a:srgbClr val="000000"/>
              </a:buClr>
              <a:buSzPts val="990"/>
              <a:buFont typeface="Arial"/>
              <a:buNone/>
            </a:pPr>
            <a:r>
              <a:rPr b="1" i="0" lang="en-GB" sz="2900" u="none" cap="none" strike="noStrike">
                <a:solidFill>
                  <a:schemeClr val="accent2"/>
                </a:solidFill>
                <a:latin typeface="Lato"/>
                <a:ea typeface="Lato"/>
                <a:cs typeface="Lato"/>
                <a:sym typeface="Lato"/>
              </a:rPr>
              <a:t>Time for some stats </a:t>
            </a:r>
            <a:endParaRPr b="0" i="0" sz="2900" u="none" cap="none" strike="noStrike">
              <a:solidFill>
                <a:schemeClr val="accent2"/>
              </a:solidFill>
              <a:latin typeface="Lato"/>
              <a:ea typeface="Lato"/>
              <a:cs typeface="Lato"/>
              <a:sym typeface="Lato"/>
            </a:endParaRPr>
          </a:p>
          <a:p>
            <a:pPr indent="0" lvl="0" marL="0" marR="0" rtl="0" algn="l">
              <a:lnSpc>
                <a:spcPct val="100000"/>
              </a:lnSpc>
              <a:spcBef>
                <a:spcPts val="0"/>
              </a:spcBef>
              <a:spcAft>
                <a:spcPts val="0"/>
              </a:spcAft>
              <a:buClr>
                <a:srgbClr val="000000"/>
              </a:buClr>
              <a:buSzPts val="990"/>
              <a:buFont typeface="Arial"/>
              <a:buNone/>
            </a:pPr>
            <a:r>
              <a:t/>
            </a:r>
            <a:endParaRPr b="1" i="0" sz="2900" u="none" cap="none" strike="noStrike">
              <a:solidFill>
                <a:schemeClr val="accent2"/>
              </a:solidFill>
              <a:latin typeface="Lato"/>
              <a:ea typeface="Lato"/>
              <a:cs typeface="Lato"/>
              <a:sym typeface="Lato"/>
            </a:endParaRPr>
          </a:p>
        </p:txBody>
      </p:sp>
      <p:sp>
        <p:nvSpPr>
          <p:cNvPr id="341" name="Google Shape;341;g208eae8ff29_0_245"/>
          <p:cNvSpPr txBox="1"/>
          <p:nvPr/>
        </p:nvSpPr>
        <p:spPr>
          <a:xfrm>
            <a:off x="836575" y="1135175"/>
            <a:ext cx="7735800" cy="1539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200"/>
              <a:buFont typeface="Arial"/>
              <a:buNone/>
            </a:pPr>
            <a:r>
              <a:rPr b="0" i="0" lang="en-GB" sz="2200" u="none" cap="none" strike="noStrike">
                <a:solidFill>
                  <a:srgbClr val="231F20"/>
                </a:solidFill>
                <a:latin typeface="Lato"/>
                <a:ea typeface="Lato"/>
                <a:cs typeface="Lato"/>
                <a:sym typeface="Lato"/>
              </a:rPr>
              <a:t>What do you think the </a:t>
            </a:r>
            <a:r>
              <a:rPr b="1" i="0" lang="en-GB" sz="2200" u="none" cap="none" strike="noStrike">
                <a:solidFill>
                  <a:srgbClr val="231F20"/>
                </a:solidFill>
                <a:latin typeface="Lato"/>
                <a:ea typeface="Lato"/>
                <a:cs typeface="Lato"/>
                <a:sym typeface="Lato"/>
              </a:rPr>
              <a:t>average mortgage</a:t>
            </a:r>
            <a:r>
              <a:rPr lang="en-GB" sz="2200">
                <a:solidFill>
                  <a:srgbClr val="231F20"/>
                </a:solidFill>
                <a:latin typeface="Lato"/>
                <a:ea typeface="Lato"/>
                <a:cs typeface="Lato"/>
                <a:sym typeface="Lato"/>
              </a:rPr>
              <a:t> size </a:t>
            </a:r>
            <a:r>
              <a:rPr b="0" i="0" lang="en-GB" sz="2200" u="none" cap="none" strike="noStrike">
                <a:solidFill>
                  <a:srgbClr val="231F20"/>
                </a:solidFill>
                <a:latin typeface="Lato"/>
                <a:ea typeface="Lato"/>
                <a:cs typeface="Lato"/>
                <a:sym typeface="Lato"/>
              </a:rPr>
              <a:t>is in the </a:t>
            </a:r>
            <a:r>
              <a:rPr b="1" i="0" lang="en-GB" sz="2200" u="none" cap="none" strike="noStrike">
                <a:solidFill>
                  <a:srgbClr val="231F20"/>
                </a:solidFill>
                <a:latin typeface="Lato"/>
                <a:ea typeface="Lato"/>
                <a:cs typeface="Lato"/>
                <a:sym typeface="Lato"/>
              </a:rPr>
              <a:t>UK</a:t>
            </a:r>
            <a:r>
              <a:rPr b="0" i="0" lang="en-GB" sz="2200" u="none" cap="none" strike="noStrike">
                <a:solidFill>
                  <a:srgbClr val="231F20"/>
                </a:solidFill>
                <a:latin typeface="Lato"/>
                <a:ea typeface="Lato"/>
                <a:cs typeface="Lato"/>
                <a:sym typeface="Lato"/>
              </a:rPr>
              <a:t>?</a:t>
            </a:r>
            <a:endParaRPr b="0" i="0" sz="2200" u="none" cap="none" strike="noStrike">
              <a:solidFill>
                <a:srgbClr val="0000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2200"/>
              <a:buFont typeface="Arial"/>
              <a:buNone/>
            </a:pPr>
            <a:r>
              <a:t/>
            </a:r>
            <a:endParaRPr b="0" i="0" sz="2200" u="none" cap="none" strike="noStrike">
              <a:solidFill>
                <a:srgbClr val="231F20"/>
              </a:solidFill>
              <a:latin typeface="Lato"/>
              <a:ea typeface="Lato"/>
              <a:cs typeface="Lato"/>
              <a:sym typeface="Lato"/>
            </a:endParaRPr>
          </a:p>
          <a:p>
            <a:pPr indent="0" lvl="0" marL="0" marR="0" rtl="0" algn="l">
              <a:lnSpc>
                <a:spcPct val="100000"/>
              </a:lnSpc>
              <a:spcBef>
                <a:spcPts val="0"/>
              </a:spcBef>
              <a:spcAft>
                <a:spcPts val="0"/>
              </a:spcAft>
              <a:buClr>
                <a:srgbClr val="000000"/>
              </a:buClr>
              <a:buSzPts val="2200"/>
              <a:buFont typeface="Arial"/>
              <a:buNone/>
            </a:pPr>
            <a:r>
              <a:t/>
            </a:r>
            <a:endParaRPr b="0" i="0" sz="2200" u="none" cap="none" strike="noStrike">
              <a:solidFill>
                <a:srgbClr val="231F20"/>
              </a:solidFill>
              <a:latin typeface="Lato"/>
              <a:ea typeface="Lato"/>
              <a:cs typeface="Lato"/>
              <a:sym typeface="Lato"/>
            </a:endParaRPr>
          </a:p>
          <a:p>
            <a:pPr indent="0" lvl="0" marL="0" marR="0" rtl="0" algn="l">
              <a:lnSpc>
                <a:spcPct val="100000"/>
              </a:lnSpc>
              <a:spcBef>
                <a:spcPts val="0"/>
              </a:spcBef>
              <a:spcAft>
                <a:spcPts val="0"/>
              </a:spcAft>
              <a:buClr>
                <a:srgbClr val="000000"/>
              </a:buClr>
              <a:buSzPts val="1500"/>
              <a:buFont typeface="Arial"/>
              <a:buNone/>
            </a:pPr>
            <a:r>
              <a:t/>
            </a:r>
            <a:endParaRPr b="1" i="0" sz="2200" u="none" cap="none" strike="noStrike">
              <a:solidFill>
                <a:srgbClr val="231F20"/>
              </a:solidFill>
              <a:latin typeface="Lato"/>
              <a:ea typeface="Lato"/>
              <a:cs typeface="Lato"/>
              <a:sym typeface="Lato"/>
            </a:endParaRPr>
          </a:p>
        </p:txBody>
      </p:sp>
      <p:sp>
        <p:nvSpPr>
          <p:cNvPr id="342" name="Google Shape;342;g208eae8ff29_0_245"/>
          <p:cNvSpPr txBox="1"/>
          <p:nvPr/>
        </p:nvSpPr>
        <p:spPr>
          <a:xfrm>
            <a:off x="455575" y="2471200"/>
            <a:ext cx="4581000" cy="369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Arial"/>
              <a:ea typeface="Arial"/>
              <a:cs typeface="Arial"/>
              <a:sym typeface="Arial"/>
            </a:endParaRPr>
          </a:p>
        </p:txBody>
      </p:sp>
      <p:sp>
        <p:nvSpPr>
          <p:cNvPr id="343" name="Google Shape;343;g208eae8ff29_0_245"/>
          <p:cNvSpPr txBox="1"/>
          <p:nvPr/>
        </p:nvSpPr>
        <p:spPr>
          <a:xfrm>
            <a:off x="455575" y="3004600"/>
            <a:ext cx="4581000" cy="369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Arial"/>
              <a:ea typeface="Arial"/>
              <a:cs typeface="Arial"/>
              <a:sym typeface="Arial"/>
            </a:endParaRPr>
          </a:p>
        </p:txBody>
      </p:sp>
      <p:graphicFrame>
        <p:nvGraphicFramePr>
          <p:cNvPr id="344" name="Google Shape;344;g208eae8ff29_0_245"/>
          <p:cNvGraphicFramePr/>
          <p:nvPr/>
        </p:nvGraphicFramePr>
        <p:xfrm>
          <a:off x="876300" y="1962150"/>
          <a:ext cx="3000000" cy="3000000"/>
        </p:xfrm>
        <a:graphic>
          <a:graphicData uri="http://schemas.openxmlformats.org/drawingml/2006/table">
            <a:tbl>
              <a:tblPr>
                <a:noFill/>
                <a:tableStyleId>{8758AD3F-2A15-4ADE-861F-D939C07BAF7E}</a:tableStyleId>
              </a:tblPr>
              <a:tblGrid>
                <a:gridCol w="1809750"/>
                <a:gridCol w="1809750"/>
                <a:gridCol w="1809750"/>
                <a:gridCol w="1809750"/>
              </a:tblGrid>
              <a:tr h="381000">
                <a:tc>
                  <a:txBody>
                    <a:bodyPr/>
                    <a:lstStyle/>
                    <a:p>
                      <a:pPr indent="0" lvl="0" marL="0" marR="0" rtl="0" algn="ctr">
                        <a:lnSpc>
                          <a:spcPct val="100000"/>
                        </a:lnSpc>
                        <a:spcBef>
                          <a:spcPts val="0"/>
                        </a:spcBef>
                        <a:spcAft>
                          <a:spcPts val="0"/>
                        </a:spcAft>
                        <a:buClr>
                          <a:srgbClr val="000000"/>
                        </a:buClr>
                        <a:buSzPts val="2200"/>
                        <a:buFont typeface="Arial"/>
                        <a:buNone/>
                      </a:pPr>
                      <a:r>
                        <a:rPr b="1" lang="en-GB" sz="2200" u="none" cap="none" strike="noStrike">
                          <a:solidFill>
                            <a:srgbClr val="FFFFFF"/>
                          </a:solidFill>
                          <a:latin typeface="Lato"/>
                          <a:ea typeface="Lato"/>
                          <a:cs typeface="Lato"/>
                          <a:sym typeface="Lato"/>
                        </a:rPr>
                        <a:t>A</a:t>
                      </a:r>
                      <a:endParaRPr b="1" sz="2200" u="none" cap="none" strike="noStrike">
                        <a:solidFill>
                          <a:srgbClr val="FFFFFF"/>
                        </a:solidFill>
                        <a:latin typeface="Lato"/>
                        <a:ea typeface="Lato"/>
                        <a:cs typeface="Lato"/>
                        <a:sym typeface="Lato"/>
                      </a:endParaRPr>
                    </a:p>
                  </a:txBody>
                  <a:tcPr marT="91425" marB="91425" marR="91425" marL="91425">
                    <a:lnL cap="flat" cmpd="sng" w="28575">
                      <a:solidFill>
                        <a:srgbClr val="FF8022"/>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8022"/>
                      </a:solidFill>
                      <a:prstDash val="solid"/>
                      <a:round/>
                      <a:headEnd len="sm" w="sm" type="none"/>
                      <a:tailEnd len="sm" w="sm" type="none"/>
                    </a:lnT>
                    <a:lnB cap="flat" cmpd="sng" w="28575">
                      <a:solidFill>
                        <a:srgbClr val="FF8022"/>
                      </a:solidFill>
                      <a:prstDash val="solid"/>
                      <a:round/>
                      <a:headEnd len="sm" w="sm" type="none"/>
                      <a:tailEnd len="sm" w="sm" type="none"/>
                    </a:lnB>
                    <a:solidFill>
                      <a:srgbClr val="FF8022"/>
                    </a:solidFill>
                  </a:tcPr>
                </a:tc>
                <a:tc>
                  <a:txBody>
                    <a:bodyPr/>
                    <a:lstStyle/>
                    <a:p>
                      <a:pPr indent="0" lvl="0" marL="0" marR="0" rtl="0" algn="ctr">
                        <a:lnSpc>
                          <a:spcPct val="100000"/>
                        </a:lnSpc>
                        <a:spcBef>
                          <a:spcPts val="0"/>
                        </a:spcBef>
                        <a:spcAft>
                          <a:spcPts val="0"/>
                        </a:spcAft>
                        <a:buClr>
                          <a:srgbClr val="000000"/>
                        </a:buClr>
                        <a:buSzPts val="2200"/>
                        <a:buFont typeface="Arial"/>
                        <a:buNone/>
                      </a:pPr>
                      <a:r>
                        <a:rPr b="1" lang="en-GB" sz="2200" u="none" cap="none" strike="noStrike">
                          <a:solidFill>
                            <a:srgbClr val="FFFFFF"/>
                          </a:solidFill>
                          <a:latin typeface="Lato"/>
                          <a:ea typeface="Lato"/>
                          <a:cs typeface="Lato"/>
                          <a:sym typeface="Lato"/>
                        </a:rPr>
                        <a:t>B</a:t>
                      </a:r>
                      <a:endParaRPr b="1" sz="2200" u="none" cap="none" strike="noStrike">
                        <a:solidFill>
                          <a:srgbClr val="FFFFFF"/>
                        </a:solidFill>
                        <a:latin typeface="Lato"/>
                        <a:ea typeface="Lato"/>
                        <a:cs typeface="Lato"/>
                        <a:sym typeface="Lato"/>
                      </a:endParaRPr>
                    </a:p>
                  </a:txBody>
                  <a:tcPr marT="91425" marB="91425" marR="91425" marL="91425">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8022"/>
                      </a:solidFill>
                      <a:prstDash val="solid"/>
                      <a:round/>
                      <a:headEnd len="sm" w="sm" type="none"/>
                      <a:tailEnd len="sm" w="sm" type="none"/>
                    </a:lnT>
                    <a:lnB cap="flat" cmpd="sng" w="28575">
                      <a:solidFill>
                        <a:srgbClr val="FF8022"/>
                      </a:solidFill>
                      <a:prstDash val="solid"/>
                      <a:round/>
                      <a:headEnd len="sm" w="sm" type="none"/>
                      <a:tailEnd len="sm" w="sm" type="none"/>
                    </a:lnB>
                    <a:solidFill>
                      <a:srgbClr val="FF8022"/>
                    </a:solidFill>
                  </a:tcPr>
                </a:tc>
                <a:tc>
                  <a:txBody>
                    <a:bodyPr/>
                    <a:lstStyle/>
                    <a:p>
                      <a:pPr indent="0" lvl="0" marL="0" marR="0" rtl="0" algn="ctr">
                        <a:lnSpc>
                          <a:spcPct val="100000"/>
                        </a:lnSpc>
                        <a:spcBef>
                          <a:spcPts val="0"/>
                        </a:spcBef>
                        <a:spcAft>
                          <a:spcPts val="0"/>
                        </a:spcAft>
                        <a:buClr>
                          <a:srgbClr val="000000"/>
                        </a:buClr>
                        <a:buSzPts val="2200"/>
                        <a:buFont typeface="Arial"/>
                        <a:buNone/>
                      </a:pPr>
                      <a:r>
                        <a:rPr b="1" lang="en-GB" sz="2200" u="none" cap="none" strike="noStrike">
                          <a:solidFill>
                            <a:srgbClr val="FFFFFF"/>
                          </a:solidFill>
                          <a:latin typeface="Lato"/>
                          <a:ea typeface="Lato"/>
                          <a:cs typeface="Lato"/>
                          <a:sym typeface="Lato"/>
                        </a:rPr>
                        <a:t>C</a:t>
                      </a:r>
                      <a:endParaRPr b="1" sz="2200" u="none" cap="none" strike="noStrike">
                        <a:solidFill>
                          <a:srgbClr val="FFFFFF"/>
                        </a:solidFill>
                        <a:latin typeface="Lato"/>
                        <a:ea typeface="Lato"/>
                        <a:cs typeface="Lato"/>
                        <a:sym typeface="Lato"/>
                      </a:endParaRPr>
                    </a:p>
                  </a:txBody>
                  <a:tcPr marT="91425" marB="91425" marR="91425" marL="91425">
                    <a:lnL cap="flat" cmpd="sng" w="28575">
                      <a:solidFill>
                        <a:srgbClr val="FFFFFF"/>
                      </a:solidFill>
                      <a:prstDash val="solid"/>
                      <a:round/>
                      <a:headEnd len="sm" w="sm" type="none"/>
                      <a:tailEnd len="sm" w="sm" type="none"/>
                    </a:lnL>
                    <a:lnR cap="flat" cmpd="sng" w="28575">
                      <a:solidFill>
                        <a:srgbClr val="FFFFFF"/>
                      </a:solidFill>
                      <a:prstDash val="solid"/>
                      <a:round/>
                      <a:headEnd len="sm" w="sm" type="none"/>
                      <a:tailEnd len="sm" w="sm" type="none"/>
                    </a:lnR>
                    <a:lnT cap="flat" cmpd="sng" w="28575">
                      <a:solidFill>
                        <a:srgbClr val="FF8022"/>
                      </a:solidFill>
                      <a:prstDash val="solid"/>
                      <a:round/>
                      <a:headEnd len="sm" w="sm" type="none"/>
                      <a:tailEnd len="sm" w="sm" type="none"/>
                    </a:lnT>
                    <a:lnB cap="flat" cmpd="sng" w="28575">
                      <a:solidFill>
                        <a:srgbClr val="FF8022"/>
                      </a:solidFill>
                      <a:prstDash val="solid"/>
                      <a:round/>
                      <a:headEnd len="sm" w="sm" type="none"/>
                      <a:tailEnd len="sm" w="sm" type="none"/>
                    </a:lnB>
                    <a:solidFill>
                      <a:srgbClr val="FF8022"/>
                    </a:solidFill>
                  </a:tcPr>
                </a:tc>
                <a:tc>
                  <a:txBody>
                    <a:bodyPr/>
                    <a:lstStyle/>
                    <a:p>
                      <a:pPr indent="0" lvl="0" marL="0" marR="0" rtl="0" algn="ctr">
                        <a:lnSpc>
                          <a:spcPct val="100000"/>
                        </a:lnSpc>
                        <a:spcBef>
                          <a:spcPts val="0"/>
                        </a:spcBef>
                        <a:spcAft>
                          <a:spcPts val="0"/>
                        </a:spcAft>
                        <a:buNone/>
                      </a:pPr>
                      <a:r>
                        <a:rPr b="1" lang="en-GB" sz="2200">
                          <a:solidFill>
                            <a:srgbClr val="FFFFFF"/>
                          </a:solidFill>
                          <a:latin typeface="Lato"/>
                          <a:ea typeface="Lato"/>
                          <a:cs typeface="Lato"/>
                          <a:sym typeface="Lato"/>
                        </a:rPr>
                        <a:t>D</a:t>
                      </a:r>
                      <a:endParaRPr b="1" sz="2200" u="none" cap="none" strike="noStrike">
                        <a:solidFill>
                          <a:srgbClr val="FFFFFF"/>
                        </a:solidFill>
                        <a:latin typeface="Lato"/>
                        <a:ea typeface="Lato"/>
                        <a:cs typeface="Lato"/>
                        <a:sym typeface="Lato"/>
                      </a:endParaRPr>
                    </a:p>
                  </a:txBody>
                  <a:tcPr marT="91425" marB="91425" marR="91425" marL="91425">
                    <a:lnL cap="flat" cmpd="sng" w="28575">
                      <a:solidFill>
                        <a:srgbClr val="FFFFFF"/>
                      </a:solidFill>
                      <a:prstDash val="solid"/>
                      <a:round/>
                      <a:headEnd len="sm" w="sm" type="none"/>
                      <a:tailEnd len="sm" w="sm" type="none"/>
                    </a:lnL>
                    <a:lnR cap="flat" cmpd="sng" w="28575">
                      <a:solidFill>
                        <a:srgbClr val="FF8022"/>
                      </a:solidFill>
                      <a:prstDash val="solid"/>
                      <a:round/>
                      <a:headEnd len="sm" w="sm" type="none"/>
                      <a:tailEnd len="sm" w="sm" type="none"/>
                    </a:lnR>
                    <a:lnT cap="flat" cmpd="sng" w="28575">
                      <a:solidFill>
                        <a:srgbClr val="FF8022"/>
                      </a:solidFill>
                      <a:prstDash val="solid"/>
                      <a:round/>
                      <a:headEnd len="sm" w="sm" type="none"/>
                      <a:tailEnd len="sm" w="sm" type="none"/>
                    </a:lnT>
                    <a:lnB cap="flat" cmpd="sng" w="28575">
                      <a:solidFill>
                        <a:srgbClr val="FF8022"/>
                      </a:solidFill>
                      <a:prstDash val="solid"/>
                      <a:round/>
                      <a:headEnd len="sm" w="sm" type="none"/>
                      <a:tailEnd len="sm" w="sm" type="none"/>
                    </a:lnB>
                    <a:solidFill>
                      <a:srgbClr val="FF8022"/>
                    </a:solidFill>
                  </a:tcPr>
                </a:tc>
              </a:tr>
              <a:tr h="1197275">
                <a:tc>
                  <a:txBody>
                    <a:bodyPr/>
                    <a:lstStyle/>
                    <a:p>
                      <a:pPr indent="0" lvl="0" marL="0" marR="0" rtl="0" algn="l">
                        <a:lnSpc>
                          <a:spcPct val="115000"/>
                        </a:lnSpc>
                        <a:spcBef>
                          <a:spcPts val="0"/>
                        </a:spcBef>
                        <a:spcAft>
                          <a:spcPts val="0"/>
                        </a:spcAft>
                        <a:buClr>
                          <a:srgbClr val="000000"/>
                        </a:buClr>
                        <a:buSzPts val="1400"/>
                        <a:buFont typeface="Arial"/>
                        <a:buNone/>
                      </a:pPr>
                      <a:r>
                        <a:t/>
                      </a:r>
                      <a:endParaRPr b="1" sz="2200" u="none" cap="none" strike="noStrike">
                        <a:solidFill>
                          <a:srgbClr val="231F20"/>
                        </a:solidFill>
                        <a:latin typeface="Lato"/>
                        <a:ea typeface="Lato"/>
                        <a:cs typeface="Lato"/>
                        <a:sym typeface="Lato"/>
                      </a:endParaRPr>
                    </a:p>
                    <a:p>
                      <a:pPr indent="0" lvl="0" marL="0" marR="0" rtl="0" algn="ctr">
                        <a:lnSpc>
                          <a:spcPct val="115000"/>
                        </a:lnSpc>
                        <a:spcBef>
                          <a:spcPts val="0"/>
                        </a:spcBef>
                        <a:spcAft>
                          <a:spcPts val="0"/>
                        </a:spcAft>
                        <a:buClr>
                          <a:srgbClr val="000000"/>
                        </a:buClr>
                        <a:buSzPts val="1400"/>
                        <a:buFont typeface="Arial"/>
                        <a:buNone/>
                      </a:pPr>
                      <a:r>
                        <a:rPr b="1" lang="en-GB" sz="2200" u="none" cap="none" strike="noStrike">
                          <a:solidFill>
                            <a:srgbClr val="231F20"/>
                          </a:solidFill>
                          <a:latin typeface="Lato"/>
                          <a:ea typeface="Lato"/>
                          <a:cs typeface="Lato"/>
                          <a:sym typeface="Lato"/>
                        </a:rPr>
                        <a:t>£3,500</a:t>
                      </a:r>
                      <a:endParaRPr b="1" sz="2200" u="none" cap="none" strike="noStrike">
                        <a:latin typeface="Lato"/>
                        <a:ea typeface="Lato"/>
                        <a:cs typeface="Lato"/>
                        <a:sym typeface="Lato"/>
                      </a:endParaRPr>
                    </a:p>
                  </a:txBody>
                  <a:tcPr marT="91425" marB="91425" marR="91425" marL="91425">
                    <a:lnL cap="flat" cmpd="sng" w="28575">
                      <a:solidFill>
                        <a:srgbClr val="FF8022"/>
                      </a:solidFill>
                      <a:prstDash val="solid"/>
                      <a:round/>
                      <a:headEnd len="sm" w="sm" type="none"/>
                      <a:tailEnd len="sm" w="sm" type="none"/>
                    </a:lnL>
                    <a:lnR cap="flat" cmpd="sng" w="28575">
                      <a:solidFill>
                        <a:srgbClr val="FF8022"/>
                      </a:solidFill>
                      <a:prstDash val="solid"/>
                      <a:round/>
                      <a:headEnd len="sm" w="sm" type="none"/>
                      <a:tailEnd len="sm" w="sm" type="none"/>
                    </a:lnR>
                    <a:lnT cap="flat" cmpd="sng" w="28575">
                      <a:solidFill>
                        <a:srgbClr val="FF8022"/>
                      </a:solidFill>
                      <a:prstDash val="solid"/>
                      <a:round/>
                      <a:headEnd len="sm" w="sm" type="none"/>
                      <a:tailEnd len="sm" w="sm" type="none"/>
                    </a:lnT>
                    <a:lnB cap="flat" cmpd="sng" w="28575">
                      <a:solidFill>
                        <a:srgbClr val="FF8022"/>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400"/>
                        <a:buFont typeface="Arial"/>
                        <a:buNone/>
                      </a:pPr>
                      <a:r>
                        <a:t/>
                      </a:r>
                      <a:endParaRPr b="1" sz="2200" u="none" cap="none" strike="noStrike">
                        <a:solidFill>
                          <a:srgbClr val="231F20"/>
                        </a:solidFill>
                        <a:latin typeface="Lato"/>
                        <a:ea typeface="Lato"/>
                        <a:cs typeface="Lato"/>
                        <a:sym typeface="Lato"/>
                      </a:endParaRPr>
                    </a:p>
                    <a:p>
                      <a:pPr indent="0" lvl="0" marL="0" marR="0" rtl="0" algn="ctr">
                        <a:lnSpc>
                          <a:spcPct val="115000"/>
                        </a:lnSpc>
                        <a:spcBef>
                          <a:spcPts val="0"/>
                        </a:spcBef>
                        <a:spcAft>
                          <a:spcPts val="0"/>
                        </a:spcAft>
                        <a:buClr>
                          <a:srgbClr val="000000"/>
                        </a:buClr>
                        <a:buSzPts val="1400"/>
                        <a:buFont typeface="Arial"/>
                        <a:buNone/>
                      </a:pPr>
                      <a:r>
                        <a:rPr b="1" lang="en-GB" sz="2200" u="none" cap="none" strike="noStrike">
                          <a:solidFill>
                            <a:srgbClr val="231F20"/>
                          </a:solidFill>
                          <a:latin typeface="Lato"/>
                          <a:ea typeface="Lato"/>
                          <a:cs typeface="Lato"/>
                          <a:sym typeface="Lato"/>
                        </a:rPr>
                        <a:t>£</a:t>
                      </a:r>
                      <a:r>
                        <a:rPr b="1" lang="en-GB" sz="2200">
                          <a:solidFill>
                            <a:srgbClr val="231F20"/>
                          </a:solidFill>
                          <a:latin typeface="Lato"/>
                          <a:ea typeface="Lato"/>
                          <a:cs typeface="Lato"/>
                          <a:sym typeface="Lato"/>
                        </a:rPr>
                        <a:t>112</a:t>
                      </a:r>
                      <a:r>
                        <a:rPr b="1" lang="en-GB" sz="2200" u="none" cap="none" strike="noStrike">
                          <a:solidFill>
                            <a:srgbClr val="231F20"/>
                          </a:solidFill>
                          <a:latin typeface="Lato"/>
                          <a:ea typeface="Lato"/>
                          <a:cs typeface="Lato"/>
                          <a:sym typeface="Lato"/>
                        </a:rPr>
                        <a:t>,000</a:t>
                      </a:r>
                      <a:endParaRPr b="1" sz="2200" u="none" cap="none" strike="noStrike">
                        <a:latin typeface="Lato"/>
                        <a:ea typeface="Lato"/>
                        <a:cs typeface="Lato"/>
                        <a:sym typeface="Lato"/>
                      </a:endParaRPr>
                    </a:p>
                  </a:txBody>
                  <a:tcPr marT="91425" marB="91425" marR="91425" marL="91425">
                    <a:lnL cap="flat" cmpd="sng" w="28575">
                      <a:solidFill>
                        <a:srgbClr val="FF8022"/>
                      </a:solidFill>
                      <a:prstDash val="solid"/>
                      <a:round/>
                      <a:headEnd len="sm" w="sm" type="none"/>
                      <a:tailEnd len="sm" w="sm" type="none"/>
                    </a:lnL>
                    <a:lnR cap="flat" cmpd="sng" w="28575">
                      <a:solidFill>
                        <a:srgbClr val="FF8022"/>
                      </a:solidFill>
                      <a:prstDash val="solid"/>
                      <a:round/>
                      <a:headEnd len="sm" w="sm" type="none"/>
                      <a:tailEnd len="sm" w="sm" type="none"/>
                    </a:lnR>
                    <a:lnT cap="flat" cmpd="sng" w="28575">
                      <a:solidFill>
                        <a:srgbClr val="FF8022"/>
                      </a:solidFill>
                      <a:prstDash val="solid"/>
                      <a:round/>
                      <a:headEnd len="sm" w="sm" type="none"/>
                      <a:tailEnd len="sm" w="sm" type="none"/>
                    </a:lnT>
                    <a:lnB cap="flat" cmpd="sng" w="28575">
                      <a:solidFill>
                        <a:srgbClr val="FF8022"/>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400"/>
                        <a:buFont typeface="Arial"/>
                        <a:buNone/>
                      </a:pPr>
                      <a:r>
                        <a:t/>
                      </a:r>
                      <a:endParaRPr b="1" sz="2200" u="none" cap="none" strike="noStrike">
                        <a:solidFill>
                          <a:srgbClr val="231F20"/>
                        </a:solidFill>
                        <a:latin typeface="Lato"/>
                        <a:ea typeface="Lato"/>
                        <a:cs typeface="Lato"/>
                        <a:sym typeface="Lato"/>
                      </a:endParaRPr>
                    </a:p>
                    <a:p>
                      <a:pPr indent="0" lvl="0" marL="0" marR="0" rtl="0" algn="ctr">
                        <a:lnSpc>
                          <a:spcPct val="115000"/>
                        </a:lnSpc>
                        <a:spcBef>
                          <a:spcPts val="0"/>
                        </a:spcBef>
                        <a:spcAft>
                          <a:spcPts val="0"/>
                        </a:spcAft>
                        <a:buClr>
                          <a:srgbClr val="000000"/>
                        </a:buClr>
                        <a:buSzPts val="1400"/>
                        <a:buFont typeface="Arial"/>
                        <a:buNone/>
                      </a:pPr>
                      <a:r>
                        <a:rPr b="1" lang="en-GB" sz="2200" u="none" cap="none" strike="noStrike">
                          <a:solidFill>
                            <a:srgbClr val="231F20"/>
                          </a:solidFill>
                          <a:latin typeface="Lato"/>
                          <a:ea typeface="Lato"/>
                          <a:cs typeface="Lato"/>
                          <a:sym typeface="Lato"/>
                        </a:rPr>
                        <a:t>£</a:t>
                      </a:r>
                      <a:r>
                        <a:rPr b="1" lang="en-GB" sz="2200">
                          <a:solidFill>
                            <a:srgbClr val="231F20"/>
                          </a:solidFill>
                          <a:latin typeface="Lato"/>
                          <a:ea typeface="Lato"/>
                          <a:cs typeface="Lato"/>
                          <a:sym typeface="Lato"/>
                        </a:rPr>
                        <a:t>198</a:t>
                      </a:r>
                      <a:r>
                        <a:rPr b="1" lang="en-GB" sz="2200" u="none" cap="none" strike="noStrike">
                          <a:solidFill>
                            <a:srgbClr val="231F20"/>
                          </a:solidFill>
                          <a:latin typeface="Lato"/>
                          <a:ea typeface="Lato"/>
                          <a:cs typeface="Lato"/>
                          <a:sym typeface="Lato"/>
                        </a:rPr>
                        <a:t>,000</a:t>
                      </a:r>
                      <a:endParaRPr b="1" sz="2200" u="none" cap="none" strike="noStrike">
                        <a:solidFill>
                          <a:srgbClr val="231F20"/>
                        </a:solidFill>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r>
                        <a:t/>
                      </a:r>
                      <a:endParaRPr b="1" sz="2200" u="none" cap="none" strike="noStrike">
                        <a:latin typeface="Lato"/>
                        <a:ea typeface="Lato"/>
                        <a:cs typeface="Lato"/>
                        <a:sym typeface="Lato"/>
                      </a:endParaRPr>
                    </a:p>
                  </a:txBody>
                  <a:tcPr marT="91425" marB="91425" marR="91425" marL="91425">
                    <a:lnL cap="flat" cmpd="sng" w="28575">
                      <a:solidFill>
                        <a:srgbClr val="FF8022"/>
                      </a:solidFill>
                      <a:prstDash val="solid"/>
                      <a:round/>
                      <a:headEnd len="sm" w="sm" type="none"/>
                      <a:tailEnd len="sm" w="sm" type="none"/>
                    </a:lnL>
                    <a:lnR cap="flat" cmpd="sng" w="28575">
                      <a:solidFill>
                        <a:srgbClr val="FF8022"/>
                      </a:solidFill>
                      <a:prstDash val="solid"/>
                      <a:round/>
                      <a:headEnd len="sm" w="sm" type="none"/>
                      <a:tailEnd len="sm" w="sm" type="none"/>
                    </a:lnR>
                    <a:lnT cap="flat" cmpd="sng" w="28575">
                      <a:solidFill>
                        <a:srgbClr val="FF8022"/>
                      </a:solidFill>
                      <a:prstDash val="solid"/>
                      <a:round/>
                      <a:headEnd len="sm" w="sm" type="none"/>
                      <a:tailEnd len="sm" w="sm" type="none"/>
                    </a:lnT>
                    <a:lnB cap="flat" cmpd="sng" w="28575">
                      <a:solidFill>
                        <a:srgbClr val="FF8022"/>
                      </a:solidFill>
                      <a:prstDash val="solid"/>
                      <a:round/>
                      <a:headEnd len="sm" w="sm" type="none"/>
                      <a:tailEnd len="sm" w="sm" type="none"/>
                    </a:lnB>
                  </a:tcPr>
                </a:tc>
                <a:tc>
                  <a:txBody>
                    <a:bodyPr/>
                    <a:lstStyle/>
                    <a:p>
                      <a:pPr indent="0" lvl="0" marL="0" marR="0" rtl="0" algn="ctr">
                        <a:lnSpc>
                          <a:spcPct val="115000"/>
                        </a:lnSpc>
                        <a:spcBef>
                          <a:spcPts val="0"/>
                        </a:spcBef>
                        <a:spcAft>
                          <a:spcPts val="0"/>
                        </a:spcAft>
                        <a:buNone/>
                      </a:pPr>
                      <a:r>
                        <a:t/>
                      </a:r>
                      <a:endParaRPr b="1" sz="2200">
                        <a:solidFill>
                          <a:srgbClr val="231F20"/>
                        </a:solidFill>
                        <a:latin typeface="Lato"/>
                        <a:ea typeface="Lato"/>
                        <a:cs typeface="Lato"/>
                        <a:sym typeface="Lato"/>
                      </a:endParaRPr>
                    </a:p>
                    <a:p>
                      <a:pPr indent="0" lvl="0" marL="0" marR="0" rtl="0" algn="ctr">
                        <a:lnSpc>
                          <a:spcPct val="115000"/>
                        </a:lnSpc>
                        <a:spcBef>
                          <a:spcPts val="0"/>
                        </a:spcBef>
                        <a:spcAft>
                          <a:spcPts val="0"/>
                        </a:spcAft>
                        <a:buNone/>
                      </a:pPr>
                      <a:r>
                        <a:rPr b="1" lang="en-GB" sz="2200">
                          <a:solidFill>
                            <a:srgbClr val="231F20"/>
                          </a:solidFill>
                          <a:latin typeface="Lato"/>
                          <a:ea typeface="Lato"/>
                          <a:cs typeface="Lato"/>
                          <a:sym typeface="Lato"/>
                        </a:rPr>
                        <a:t>£367,000</a:t>
                      </a:r>
                      <a:endParaRPr b="1" sz="2200">
                        <a:solidFill>
                          <a:srgbClr val="231F20"/>
                        </a:solidFill>
                        <a:latin typeface="Lato"/>
                        <a:ea typeface="Lato"/>
                        <a:cs typeface="Lato"/>
                        <a:sym typeface="Lato"/>
                      </a:endParaRPr>
                    </a:p>
                  </a:txBody>
                  <a:tcPr marT="91425" marB="91425" marR="91425" marL="91425">
                    <a:lnL cap="flat" cmpd="sng" w="28575">
                      <a:solidFill>
                        <a:srgbClr val="FF8022"/>
                      </a:solidFill>
                      <a:prstDash val="solid"/>
                      <a:round/>
                      <a:headEnd len="sm" w="sm" type="none"/>
                      <a:tailEnd len="sm" w="sm" type="none"/>
                    </a:lnL>
                    <a:lnR cap="flat" cmpd="sng" w="28575">
                      <a:solidFill>
                        <a:srgbClr val="FF8022"/>
                      </a:solidFill>
                      <a:prstDash val="solid"/>
                      <a:round/>
                      <a:headEnd len="sm" w="sm" type="none"/>
                      <a:tailEnd len="sm" w="sm" type="none"/>
                    </a:lnR>
                    <a:lnT cap="flat" cmpd="sng" w="28575">
                      <a:solidFill>
                        <a:srgbClr val="FF8022"/>
                      </a:solidFill>
                      <a:prstDash val="solid"/>
                      <a:round/>
                      <a:headEnd len="sm" w="sm" type="none"/>
                      <a:tailEnd len="sm" w="sm" type="none"/>
                    </a:lnT>
                    <a:lnB cap="flat" cmpd="sng" w="28575">
                      <a:solidFill>
                        <a:srgbClr val="FF8022"/>
                      </a:solidFill>
                      <a:prstDash val="solid"/>
                      <a:round/>
                      <a:headEnd len="sm" w="sm" type="none"/>
                      <a:tailEnd len="sm" w="sm" type="none"/>
                    </a:lnB>
                  </a:tcPr>
                </a:tc>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g277c15637fc_0_114"/>
          <p:cNvSpPr txBox="1"/>
          <p:nvPr>
            <p:ph idx="12" type="sldNum"/>
          </p:nvPr>
        </p:nvSpPr>
        <p:spPr>
          <a:xfrm>
            <a:off x="8595309" y="303951"/>
            <a:ext cx="548700" cy="3936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Clr>
                <a:srgbClr val="000000"/>
              </a:buClr>
              <a:buSzPts val="1000"/>
              <a:buFont typeface="Arial"/>
              <a:buNone/>
            </a:pPr>
            <a:fld id="{00000000-1234-1234-1234-123412341234}" type="slidenum">
              <a:rPr lang="en-GB"/>
              <a:t>‹#›</a:t>
            </a:fld>
            <a:endParaRPr>
              <a:latin typeface="Lato"/>
              <a:ea typeface="Lato"/>
              <a:cs typeface="Lato"/>
              <a:sym typeface="Lato"/>
            </a:endParaRPr>
          </a:p>
          <a:p>
            <a:pPr indent="0" lvl="0" marL="0" rtl="0" algn="r">
              <a:spcBef>
                <a:spcPts val="0"/>
              </a:spcBef>
              <a:spcAft>
                <a:spcPts val="0"/>
              </a:spcAft>
              <a:buClr>
                <a:srgbClr val="000000"/>
              </a:buClr>
              <a:buSzPts val="1000"/>
              <a:buFont typeface="Arial"/>
              <a:buNone/>
            </a:pPr>
            <a:r>
              <a:t/>
            </a:r>
            <a:endParaRPr>
              <a:latin typeface="Lato"/>
              <a:ea typeface="Lato"/>
              <a:cs typeface="Lato"/>
              <a:sym typeface="Lato"/>
            </a:endParaRPr>
          </a:p>
        </p:txBody>
      </p:sp>
      <p:sp>
        <p:nvSpPr>
          <p:cNvPr id="147" name="Google Shape;147;g277c15637fc_0_114"/>
          <p:cNvSpPr txBox="1"/>
          <p:nvPr>
            <p:ph type="ctrTitle"/>
          </p:nvPr>
        </p:nvSpPr>
        <p:spPr>
          <a:xfrm>
            <a:off x="379375" y="253750"/>
            <a:ext cx="7731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t/>
            </a:r>
            <a:endParaRPr b="0" i="0" sz="2900" u="none" cap="none" strike="noStrike">
              <a:solidFill>
                <a:schemeClr val="accent2"/>
              </a:solidFill>
              <a:latin typeface="Lato Black"/>
              <a:ea typeface="Lato Black"/>
              <a:cs typeface="Lato Black"/>
              <a:sym typeface="Lato Black"/>
            </a:endParaRPr>
          </a:p>
          <a:p>
            <a:pPr indent="0" lvl="0" marL="0" marR="0" rtl="0" algn="l">
              <a:lnSpc>
                <a:spcPct val="100000"/>
              </a:lnSpc>
              <a:spcBef>
                <a:spcPts val="0"/>
              </a:spcBef>
              <a:spcAft>
                <a:spcPts val="0"/>
              </a:spcAft>
              <a:buClr>
                <a:srgbClr val="000000"/>
              </a:buClr>
              <a:buSzPts val="990"/>
              <a:buFont typeface="Arial"/>
              <a:buNone/>
            </a:pPr>
            <a:r>
              <a:rPr b="1" i="0" lang="en-GB" sz="2900" u="none" cap="none" strike="noStrike">
                <a:solidFill>
                  <a:schemeClr val="accent2"/>
                </a:solidFill>
                <a:latin typeface="Lato"/>
                <a:ea typeface="Lato"/>
                <a:cs typeface="Lato"/>
                <a:sym typeface="Lato"/>
              </a:rPr>
              <a:t>Unit outline</a:t>
            </a:r>
            <a:endParaRPr b="1" i="0" sz="2900" u="none" cap="none" strike="noStrike">
              <a:solidFill>
                <a:schemeClr val="accent2"/>
              </a:solidFill>
              <a:latin typeface="Lato"/>
              <a:ea typeface="Lato"/>
              <a:cs typeface="Lato"/>
              <a:sym typeface="Lato"/>
            </a:endParaRPr>
          </a:p>
          <a:p>
            <a:pPr indent="0" lvl="0" marL="0" marR="0" rtl="0" algn="l">
              <a:lnSpc>
                <a:spcPct val="100000"/>
              </a:lnSpc>
              <a:spcBef>
                <a:spcPts val="0"/>
              </a:spcBef>
              <a:spcAft>
                <a:spcPts val="0"/>
              </a:spcAft>
              <a:buClr>
                <a:srgbClr val="000000"/>
              </a:buClr>
              <a:buSzPts val="990"/>
              <a:buFont typeface="Arial"/>
              <a:buNone/>
            </a:pPr>
            <a:r>
              <a:t/>
            </a:r>
            <a:endParaRPr b="1" i="0" sz="2900" u="none" cap="none" strike="noStrike">
              <a:solidFill>
                <a:schemeClr val="accent2"/>
              </a:solidFill>
              <a:latin typeface="Lato"/>
              <a:ea typeface="Lato"/>
              <a:cs typeface="Lato"/>
              <a:sym typeface="Lato"/>
            </a:endParaRPr>
          </a:p>
        </p:txBody>
      </p:sp>
      <p:graphicFrame>
        <p:nvGraphicFramePr>
          <p:cNvPr id="148" name="Google Shape;148;g277c15637fc_0_114"/>
          <p:cNvGraphicFramePr/>
          <p:nvPr/>
        </p:nvGraphicFramePr>
        <p:xfrm>
          <a:off x="431175" y="1732525"/>
          <a:ext cx="3000000" cy="3000000"/>
        </p:xfrm>
        <a:graphic>
          <a:graphicData uri="http://schemas.openxmlformats.org/drawingml/2006/table">
            <a:tbl>
              <a:tblPr>
                <a:noFill/>
                <a:tableStyleId>{8758AD3F-2A15-4ADE-861F-D939C07BAF7E}</a:tableStyleId>
              </a:tblPr>
              <a:tblGrid>
                <a:gridCol w="1351825"/>
                <a:gridCol w="1351825"/>
                <a:gridCol w="1296900"/>
                <a:gridCol w="1472650"/>
                <a:gridCol w="1285925"/>
                <a:gridCol w="1351825"/>
              </a:tblGrid>
              <a:tr h="527675">
                <a:tc>
                  <a:txBody>
                    <a:bodyPr/>
                    <a:lstStyle/>
                    <a:p>
                      <a:pPr indent="0" lvl="0" marL="0" marR="0" rtl="0" algn="ctr">
                        <a:lnSpc>
                          <a:spcPct val="100000"/>
                        </a:lnSpc>
                        <a:spcBef>
                          <a:spcPts val="0"/>
                        </a:spcBef>
                        <a:spcAft>
                          <a:spcPts val="0"/>
                        </a:spcAft>
                        <a:buClr>
                          <a:srgbClr val="000000"/>
                        </a:buClr>
                        <a:buSzPts val="1400"/>
                        <a:buFont typeface="Arial"/>
                        <a:buNone/>
                      </a:pPr>
                      <a:r>
                        <a:rPr b="1" lang="en-GB" sz="1400" u="none" cap="none" strike="noStrike">
                          <a:solidFill>
                            <a:schemeClr val="dk1"/>
                          </a:solidFill>
                          <a:latin typeface="Lato"/>
                          <a:ea typeface="Lato"/>
                          <a:cs typeface="Lato"/>
                          <a:sym typeface="Lato"/>
                        </a:rPr>
                        <a:t>Session 1</a:t>
                      </a:r>
                      <a:endParaRPr b="1" sz="1400" u="none" cap="none" strike="noStrike">
                        <a:solidFill>
                          <a:schemeClr val="dk1"/>
                        </a:solidFill>
                        <a:latin typeface="Lato"/>
                        <a:ea typeface="Lato"/>
                        <a:cs typeface="Lato"/>
                        <a:sym typeface="Lato"/>
                      </a:endParaRPr>
                    </a:p>
                  </a:txBody>
                  <a:tcPr marT="91425" marB="91425" marR="91425" marL="91425" anchor="ctr">
                    <a:lnL cap="flat" cmpd="sng" w="28575">
                      <a:solidFill>
                        <a:schemeClr val="accent1"/>
                      </a:solidFill>
                      <a:prstDash val="solid"/>
                      <a:round/>
                      <a:headEnd len="sm" w="sm" type="none"/>
                      <a:tailEnd len="sm" w="sm" type="none"/>
                    </a:lnL>
                    <a:lnR cap="flat" cmpd="sng" w="28575">
                      <a:solidFill>
                        <a:schemeClr val="accent1"/>
                      </a:solidFill>
                      <a:prstDash val="solid"/>
                      <a:round/>
                      <a:headEnd len="sm" w="sm" type="none"/>
                      <a:tailEnd len="sm" w="sm" type="none"/>
                    </a:lnR>
                    <a:lnT cap="flat" cmpd="sng" w="28575">
                      <a:solidFill>
                        <a:schemeClr val="accent1"/>
                      </a:solidFill>
                      <a:prstDash val="solid"/>
                      <a:round/>
                      <a:headEnd len="sm" w="sm" type="none"/>
                      <a:tailEnd len="sm" w="sm" type="none"/>
                    </a:lnT>
                    <a:lnB cap="flat" cmpd="sng" w="28575">
                      <a:solidFill>
                        <a:schemeClr val="accent1"/>
                      </a:solidFill>
                      <a:prstDash val="solid"/>
                      <a:round/>
                      <a:headEnd len="sm" w="sm" type="none"/>
                      <a:tailEnd len="sm" w="sm" type="none"/>
                    </a:lnB>
                    <a:solidFill>
                      <a:srgbClr val="F9CB9C"/>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1" lang="en-GB" sz="1400" u="none" cap="none" strike="noStrike">
                          <a:solidFill>
                            <a:schemeClr val="dk1"/>
                          </a:solidFill>
                          <a:latin typeface="Lato"/>
                          <a:ea typeface="Lato"/>
                          <a:cs typeface="Lato"/>
                          <a:sym typeface="Lato"/>
                          <a:extLst>
                            <a:ext uri="http://customooxmlschemas.google.com/">
                              <go:slidesCustomData xmlns:go="http://customooxmlschemas.google.com/" textRoundtripDataId="0"/>
                            </a:ext>
                          </a:extLst>
                        </a:rPr>
                        <a:t>Session 2</a:t>
                      </a:r>
                      <a:endParaRPr b="1" sz="1400" u="none" cap="none" strike="noStrike">
                        <a:solidFill>
                          <a:schemeClr val="dk1"/>
                        </a:solidFill>
                        <a:latin typeface="Lato"/>
                        <a:ea typeface="Lato"/>
                        <a:cs typeface="Lato"/>
                        <a:sym typeface="Lato"/>
                      </a:endParaRPr>
                    </a:p>
                  </a:txBody>
                  <a:tcPr marT="91425" marB="91425" marR="91425" marL="91425" anchor="ctr">
                    <a:lnL cap="flat" cmpd="sng" w="28575">
                      <a:solidFill>
                        <a:schemeClr val="accent1"/>
                      </a:solidFill>
                      <a:prstDash val="solid"/>
                      <a:round/>
                      <a:headEnd len="sm" w="sm" type="none"/>
                      <a:tailEnd len="sm" w="sm" type="none"/>
                    </a:lnL>
                    <a:lnR cap="flat" cmpd="sng" w="28575">
                      <a:solidFill>
                        <a:schemeClr val="accent1"/>
                      </a:solidFill>
                      <a:prstDash val="solid"/>
                      <a:round/>
                      <a:headEnd len="sm" w="sm" type="none"/>
                      <a:tailEnd len="sm" w="sm" type="none"/>
                    </a:lnR>
                    <a:lnT cap="flat" cmpd="sng" w="28575">
                      <a:solidFill>
                        <a:schemeClr val="accent1"/>
                      </a:solidFill>
                      <a:prstDash val="solid"/>
                      <a:round/>
                      <a:headEnd len="sm" w="sm" type="none"/>
                      <a:tailEnd len="sm" w="sm" type="none"/>
                    </a:lnT>
                    <a:lnB cap="flat" cmpd="sng" w="28575">
                      <a:solidFill>
                        <a:schemeClr val="accent1"/>
                      </a:solidFill>
                      <a:prstDash val="solid"/>
                      <a:round/>
                      <a:headEnd len="sm" w="sm" type="none"/>
                      <a:tailEnd len="sm" w="sm" type="none"/>
                    </a:lnB>
                    <a:solidFill>
                      <a:srgbClr val="F9CB9C"/>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1" lang="en-GB" sz="1400" u="none" cap="none" strike="noStrike">
                          <a:solidFill>
                            <a:schemeClr val="dk1"/>
                          </a:solidFill>
                          <a:latin typeface="Lato"/>
                          <a:ea typeface="Lato"/>
                          <a:cs typeface="Lato"/>
                          <a:sym typeface="Lato"/>
                        </a:rPr>
                        <a:t>Session 3</a:t>
                      </a:r>
                      <a:endParaRPr b="1" sz="1400" u="none" cap="none" strike="noStrike">
                        <a:solidFill>
                          <a:schemeClr val="dk1"/>
                        </a:solidFill>
                        <a:latin typeface="Lato"/>
                        <a:ea typeface="Lato"/>
                        <a:cs typeface="Lato"/>
                        <a:sym typeface="Lato"/>
                      </a:endParaRPr>
                    </a:p>
                  </a:txBody>
                  <a:tcPr marT="91425" marB="91425" marR="91425" marL="91425" anchor="ctr">
                    <a:lnL cap="flat" cmpd="sng" w="28575">
                      <a:solidFill>
                        <a:schemeClr val="accent1"/>
                      </a:solidFill>
                      <a:prstDash val="solid"/>
                      <a:round/>
                      <a:headEnd len="sm" w="sm" type="none"/>
                      <a:tailEnd len="sm" w="sm" type="none"/>
                    </a:lnL>
                    <a:lnR cap="flat" cmpd="sng" w="28575">
                      <a:solidFill>
                        <a:schemeClr val="accent1"/>
                      </a:solidFill>
                      <a:prstDash val="solid"/>
                      <a:round/>
                      <a:headEnd len="sm" w="sm" type="none"/>
                      <a:tailEnd len="sm" w="sm" type="none"/>
                    </a:lnR>
                    <a:lnT cap="flat" cmpd="sng" w="28575">
                      <a:solidFill>
                        <a:schemeClr val="accent1"/>
                      </a:solidFill>
                      <a:prstDash val="solid"/>
                      <a:round/>
                      <a:headEnd len="sm" w="sm" type="none"/>
                      <a:tailEnd len="sm" w="sm" type="none"/>
                    </a:lnT>
                    <a:lnB cap="flat" cmpd="sng" w="28575">
                      <a:solidFill>
                        <a:schemeClr val="accent1"/>
                      </a:solidFill>
                      <a:prstDash val="solid"/>
                      <a:round/>
                      <a:headEnd len="sm" w="sm" type="none"/>
                      <a:tailEnd len="sm" w="sm" type="none"/>
                    </a:lnB>
                    <a:solidFill>
                      <a:schemeClr val="accent2"/>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1" lang="en-GB" sz="1400" u="none" cap="none" strike="noStrike">
                          <a:solidFill>
                            <a:schemeClr val="dk1"/>
                          </a:solidFill>
                          <a:latin typeface="Lato"/>
                          <a:ea typeface="Lato"/>
                          <a:cs typeface="Lato"/>
                          <a:sym typeface="Lato"/>
                        </a:rPr>
                        <a:t>Session 4</a:t>
                      </a:r>
                      <a:endParaRPr b="1" sz="1400" u="none" cap="none" strike="noStrike">
                        <a:solidFill>
                          <a:schemeClr val="dk1"/>
                        </a:solidFill>
                        <a:latin typeface="Lato"/>
                        <a:ea typeface="Lato"/>
                        <a:cs typeface="Lato"/>
                        <a:sym typeface="Lato"/>
                      </a:endParaRPr>
                    </a:p>
                  </a:txBody>
                  <a:tcPr marT="91425" marB="91425" marR="91425" marL="91425" anchor="ctr">
                    <a:lnL cap="flat" cmpd="sng" w="28575">
                      <a:solidFill>
                        <a:schemeClr val="accent1"/>
                      </a:solidFill>
                      <a:prstDash val="solid"/>
                      <a:round/>
                      <a:headEnd len="sm" w="sm" type="none"/>
                      <a:tailEnd len="sm" w="sm" type="none"/>
                    </a:lnL>
                    <a:lnR cap="flat" cmpd="sng" w="28575">
                      <a:solidFill>
                        <a:schemeClr val="accent1"/>
                      </a:solidFill>
                      <a:prstDash val="solid"/>
                      <a:round/>
                      <a:headEnd len="sm" w="sm" type="none"/>
                      <a:tailEnd len="sm" w="sm" type="none"/>
                    </a:lnR>
                    <a:lnT cap="flat" cmpd="sng" w="28575">
                      <a:solidFill>
                        <a:schemeClr val="accent1"/>
                      </a:solidFill>
                      <a:prstDash val="solid"/>
                      <a:round/>
                      <a:headEnd len="sm" w="sm" type="none"/>
                      <a:tailEnd len="sm" w="sm" type="none"/>
                    </a:lnT>
                    <a:lnB cap="flat" cmpd="sng" w="28575">
                      <a:solidFill>
                        <a:schemeClr val="accent1"/>
                      </a:solidFill>
                      <a:prstDash val="solid"/>
                      <a:round/>
                      <a:headEnd len="sm" w="sm" type="none"/>
                      <a:tailEnd len="sm" w="sm" type="none"/>
                    </a:lnB>
                    <a:solidFill>
                      <a:srgbClr val="F9CB9C"/>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1" lang="en-GB" sz="1400" u="none" cap="none" strike="noStrike">
                          <a:solidFill>
                            <a:schemeClr val="dk1"/>
                          </a:solidFill>
                          <a:latin typeface="Lato"/>
                          <a:ea typeface="Lato"/>
                          <a:cs typeface="Lato"/>
                          <a:sym typeface="Lato"/>
                        </a:rPr>
                        <a:t>Session 5</a:t>
                      </a:r>
                      <a:endParaRPr b="1" sz="1400" u="none" cap="none" strike="noStrike">
                        <a:solidFill>
                          <a:schemeClr val="dk1"/>
                        </a:solidFill>
                        <a:latin typeface="Lato"/>
                        <a:ea typeface="Lato"/>
                        <a:cs typeface="Lato"/>
                        <a:sym typeface="Lato"/>
                      </a:endParaRPr>
                    </a:p>
                  </a:txBody>
                  <a:tcPr marT="91425" marB="91425" marR="91425" marL="91425" anchor="ctr">
                    <a:lnL cap="flat" cmpd="sng" w="28575">
                      <a:solidFill>
                        <a:schemeClr val="accent1"/>
                      </a:solidFill>
                      <a:prstDash val="solid"/>
                      <a:round/>
                      <a:headEnd len="sm" w="sm" type="none"/>
                      <a:tailEnd len="sm" w="sm" type="none"/>
                    </a:lnL>
                    <a:lnR cap="flat" cmpd="sng" w="28575">
                      <a:solidFill>
                        <a:schemeClr val="accent1"/>
                      </a:solidFill>
                      <a:prstDash val="solid"/>
                      <a:round/>
                      <a:headEnd len="sm" w="sm" type="none"/>
                      <a:tailEnd len="sm" w="sm" type="none"/>
                    </a:lnR>
                    <a:lnT cap="flat" cmpd="sng" w="28575">
                      <a:solidFill>
                        <a:schemeClr val="accent1"/>
                      </a:solidFill>
                      <a:prstDash val="solid"/>
                      <a:round/>
                      <a:headEnd len="sm" w="sm" type="none"/>
                      <a:tailEnd len="sm" w="sm" type="none"/>
                    </a:lnT>
                    <a:lnB cap="flat" cmpd="sng" w="28575">
                      <a:solidFill>
                        <a:schemeClr val="accent1"/>
                      </a:solidFill>
                      <a:prstDash val="solid"/>
                      <a:round/>
                      <a:headEnd len="sm" w="sm" type="none"/>
                      <a:tailEnd len="sm" w="sm" type="none"/>
                    </a:lnB>
                    <a:solidFill>
                      <a:srgbClr val="F9CB9C"/>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1" lang="en-GB" sz="1400" u="none" cap="none" strike="noStrike">
                          <a:solidFill>
                            <a:schemeClr val="dk1"/>
                          </a:solidFill>
                          <a:latin typeface="Lato"/>
                          <a:ea typeface="Lato"/>
                          <a:cs typeface="Lato"/>
                          <a:sym typeface="Lato"/>
                        </a:rPr>
                        <a:t>Session 6</a:t>
                      </a:r>
                      <a:endParaRPr b="1" sz="1400" u="none" cap="none" strike="noStrike">
                        <a:solidFill>
                          <a:schemeClr val="dk1"/>
                        </a:solidFill>
                        <a:latin typeface="Lato"/>
                        <a:ea typeface="Lato"/>
                        <a:cs typeface="Lato"/>
                        <a:sym typeface="Lato"/>
                      </a:endParaRPr>
                    </a:p>
                  </a:txBody>
                  <a:tcPr marT="91425" marB="91425" marR="91425" marL="91425" anchor="ctr">
                    <a:lnL cap="flat" cmpd="sng" w="28575">
                      <a:solidFill>
                        <a:schemeClr val="accent1"/>
                      </a:solidFill>
                      <a:prstDash val="solid"/>
                      <a:round/>
                      <a:headEnd len="sm" w="sm" type="none"/>
                      <a:tailEnd len="sm" w="sm" type="none"/>
                    </a:lnL>
                    <a:lnR cap="flat" cmpd="sng" w="28575">
                      <a:solidFill>
                        <a:schemeClr val="accent1"/>
                      </a:solidFill>
                      <a:prstDash val="solid"/>
                      <a:round/>
                      <a:headEnd len="sm" w="sm" type="none"/>
                      <a:tailEnd len="sm" w="sm" type="none"/>
                    </a:lnR>
                    <a:lnT cap="flat" cmpd="sng" w="28575">
                      <a:solidFill>
                        <a:schemeClr val="accent1"/>
                      </a:solidFill>
                      <a:prstDash val="solid"/>
                      <a:round/>
                      <a:headEnd len="sm" w="sm" type="none"/>
                      <a:tailEnd len="sm" w="sm" type="none"/>
                    </a:lnT>
                    <a:lnB cap="flat" cmpd="sng" w="28575">
                      <a:solidFill>
                        <a:schemeClr val="accent1"/>
                      </a:solidFill>
                      <a:prstDash val="solid"/>
                      <a:round/>
                      <a:headEnd len="sm" w="sm" type="none"/>
                      <a:tailEnd len="sm" w="sm" type="none"/>
                    </a:lnB>
                    <a:solidFill>
                      <a:srgbClr val="F9CB9C"/>
                    </a:solidFill>
                  </a:tcPr>
                </a:tc>
              </a:tr>
              <a:tr h="1463000">
                <a:tc>
                  <a:txBody>
                    <a:bodyPr/>
                    <a:lstStyle/>
                    <a:p>
                      <a:pPr indent="0" lvl="0" marL="0" rtl="0" algn="l">
                        <a:spcBef>
                          <a:spcPts val="0"/>
                        </a:spcBef>
                        <a:spcAft>
                          <a:spcPts val="0"/>
                        </a:spcAft>
                        <a:buClr>
                          <a:srgbClr val="000000"/>
                        </a:buClr>
                        <a:buSzPts val="1400"/>
                        <a:buFont typeface="Arial"/>
                        <a:buNone/>
                      </a:pPr>
                      <a:r>
                        <a:t/>
                      </a:r>
                      <a:endParaRPr>
                        <a:solidFill>
                          <a:schemeClr val="dk1"/>
                        </a:solidFill>
                        <a:latin typeface="Lato"/>
                        <a:ea typeface="Lato"/>
                        <a:cs typeface="Lato"/>
                        <a:sym typeface="Lato"/>
                      </a:endParaRPr>
                    </a:p>
                    <a:p>
                      <a:pPr indent="0" lvl="0" marL="0" rtl="0" algn="ctr">
                        <a:spcBef>
                          <a:spcPts val="0"/>
                        </a:spcBef>
                        <a:spcAft>
                          <a:spcPts val="0"/>
                        </a:spcAft>
                        <a:buClr>
                          <a:srgbClr val="000000"/>
                        </a:buClr>
                        <a:buSzPts val="1400"/>
                        <a:buFont typeface="Arial"/>
                        <a:buNone/>
                      </a:pPr>
                      <a:r>
                        <a:rPr lang="en-GB">
                          <a:solidFill>
                            <a:schemeClr val="dk1"/>
                          </a:solidFill>
                          <a:latin typeface="Lato"/>
                          <a:ea typeface="Lato"/>
                          <a:cs typeface="Lato"/>
                          <a:sym typeface="Lato"/>
                        </a:rPr>
                        <a:t>Managing Student Finance</a:t>
                      </a:r>
                      <a:endParaRPr>
                        <a:solidFill>
                          <a:schemeClr val="dk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chemeClr val="dk1"/>
                        </a:solidFill>
                        <a:latin typeface="Lato"/>
                        <a:ea typeface="Lato"/>
                        <a:cs typeface="Lato"/>
                        <a:sym typeface="Lato"/>
                      </a:endParaRPr>
                    </a:p>
                  </a:txBody>
                  <a:tcPr marT="91425" marB="91425" marR="91425" marL="91425" anchor="ctr">
                    <a:lnL cap="flat" cmpd="sng" w="28575">
                      <a:solidFill>
                        <a:schemeClr val="accent1"/>
                      </a:solidFill>
                      <a:prstDash val="solid"/>
                      <a:round/>
                      <a:headEnd len="sm" w="sm" type="none"/>
                      <a:tailEnd len="sm" w="sm" type="none"/>
                    </a:lnL>
                    <a:lnR cap="flat" cmpd="sng" w="28575">
                      <a:solidFill>
                        <a:schemeClr val="accent1"/>
                      </a:solidFill>
                      <a:prstDash val="solid"/>
                      <a:round/>
                      <a:headEnd len="sm" w="sm" type="none"/>
                      <a:tailEnd len="sm" w="sm" type="none"/>
                    </a:lnR>
                    <a:lnT cap="flat" cmpd="sng" w="28575">
                      <a:solidFill>
                        <a:schemeClr val="accent1"/>
                      </a:solidFill>
                      <a:prstDash val="solid"/>
                      <a:round/>
                      <a:headEnd len="sm" w="sm" type="none"/>
                      <a:tailEnd len="sm" w="sm" type="none"/>
                    </a:lnT>
                    <a:lnB cap="flat" cmpd="sng" w="28575">
                      <a:solidFill>
                        <a:schemeClr val="accent1"/>
                      </a:solidFill>
                      <a:prstDash val="solid"/>
                      <a:round/>
                      <a:headEnd len="sm" w="sm" type="none"/>
                      <a:tailEnd len="sm" w="sm" type="none"/>
                    </a:lnB>
                    <a:solidFill>
                      <a:schemeClr val="lt1"/>
                    </a:solidFill>
                  </a:tcPr>
                </a:tc>
                <a:tc>
                  <a:txBody>
                    <a:bodyPr/>
                    <a:lstStyle/>
                    <a:p>
                      <a:pPr indent="0" lvl="0" marL="0" rtl="0" algn="ctr">
                        <a:spcBef>
                          <a:spcPts val="0"/>
                        </a:spcBef>
                        <a:spcAft>
                          <a:spcPts val="0"/>
                        </a:spcAft>
                        <a:buClr>
                          <a:srgbClr val="000000"/>
                        </a:buClr>
                        <a:buSzPts val="1400"/>
                        <a:buFont typeface="Arial"/>
                        <a:buNone/>
                      </a:pPr>
                      <a:r>
                        <a:rPr lang="en-GB">
                          <a:solidFill>
                            <a:schemeClr val="dk1"/>
                          </a:solidFill>
                          <a:latin typeface="Lato"/>
                          <a:ea typeface="Lato"/>
                          <a:cs typeface="Lato"/>
                          <a:sym typeface="Lato"/>
                        </a:rPr>
                        <a:t>Borrowing and Debt</a:t>
                      </a:r>
                      <a:endParaRPr>
                        <a:solidFill>
                          <a:schemeClr val="dk1"/>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400"/>
                        <a:buFont typeface="Arial"/>
                        <a:buNone/>
                      </a:pPr>
                      <a:r>
                        <a:t/>
                      </a:r>
                      <a:endParaRPr>
                        <a:solidFill>
                          <a:schemeClr val="dk1"/>
                        </a:solidFill>
                        <a:latin typeface="Lato"/>
                        <a:ea typeface="Lato"/>
                        <a:cs typeface="Lato"/>
                        <a:sym typeface="Lato"/>
                      </a:endParaRPr>
                    </a:p>
                  </a:txBody>
                  <a:tcPr marT="91425" marB="91425" marR="91425" marL="91425" anchor="ctr">
                    <a:lnL cap="flat" cmpd="sng" w="28575">
                      <a:solidFill>
                        <a:schemeClr val="accent1"/>
                      </a:solidFill>
                      <a:prstDash val="solid"/>
                      <a:round/>
                      <a:headEnd len="sm" w="sm" type="none"/>
                      <a:tailEnd len="sm" w="sm" type="none"/>
                    </a:lnL>
                    <a:lnR cap="flat" cmpd="sng" w="28575">
                      <a:solidFill>
                        <a:schemeClr val="accent1"/>
                      </a:solidFill>
                      <a:prstDash val="solid"/>
                      <a:round/>
                      <a:headEnd len="sm" w="sm" type="none"/>
                      <a:tailEnd len="sm" w="sm" type="none"/>
                    </a:lnR>
                    <a:lnT cap="flat" cmpd="sng" w="28575">
                      <a:solidFill>
                        <a:schemeClr val="accent1"/>
                      </a:solidFill>
                      <a:prstDash val="solid"/>
                      <a:round/>
                      <a:headEnd len="sm" w="sm" type="none"/>
                      <a:tailEnd len="sm" w="sm" type="none"/>
                    </a:lnT>
                    <a:lnB cap="flat" cmpd="sng" w="28575">
                      <a:solidFill>
                        <a:schemeClr val="accent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1" lang="en-GB">
                          <a:solidFill>
                            <a:schemeClr val="accent2"/>
                          </a:solidFill>
                          <a:latin typeface="Lato"/>
                          <a:ea typeface="Lato"/>
                          <a:cs typeface="Lato"/>
                          <a:sym typeface="Lato"/>
                        </a:rPr>
                        <a:t>Property - R</a:t>
                      </a:r>
                      <a:r>
                        <a:rPr b="1" lang="en-GB" sz="1400" u="none" cap="none" strike="noStrike">
                          <a:solidFill>
                            <a:schemeClr val="accent2"/>
                          </a:solidFill>
                          <a:latin typeface="Lato"/>
                          <a:ea typeface="Lato"/>
                          <a:cs typeface="Lato"/>
                          <a:sym typeface="Lato"/>
                        </a:rPr>
                        <a:t>enting and Buying</a:t>
                      </a:r>
                      <a:endParaRPr b="1" sz="1400" u="none" cap="none" strike="noStrike">
                        <a:solidFill>
                          <a:schemeClr val="accent2"/>
                        </a:solidFill>
                        <a:latin typeface="Lato"/>
                        <a:ea typeface="Lato"/>
                        <a:cs typeface="Lato"/>
                        <a:sym typeface="Lato"/>
                      </a:endParaRPr>
                    </a:p>
                  </a:txBody>
                  <a:tcPr marT="91425" marB="91425" marR="91425" marL="91425" anchor="ctr">
                    <a:lnL cap="flat" cmpd="sng" w="28575">
                      <a:solidFill>
                        <a:schemeClr val="accent1"/>
                      </a:solidFill>
                      <a:prstDash val="solid"/>
                      <a:round/>
                      <a:headEnd len="sm" w="sm" type="none"/>
                      <a:tailEnd len="sm" w="sm" type="none"/>
                    </a:lnL>
                    <a:lnR cap="flat" cmpd="sng" w="28575">
                      <a:solidFill>
                        <a:schemeClr val="accent1"/>
                      </a:solidFill>
                      <a:prstDash val="solid"/>
                      <a:round/>
                      <a:headEnd len="sm" w="sm" type="none"/>
                      <a:tailEnd len="sm" w="sm" type="none"/>
                    </a:lnR>
                    <a:lnT cap="flat" cmpd="sng" w="28575">
                      <a:solidFill>
                        <a:schemeClr val="accent1"/>
                      </a:solidFill>
                      <a:prstDash val="solid"/>
                      <a:round/>
                      <a:headEnd len="sm" w="sm" type="none"/>
                      <a:tailEnd len="sm" w="sm" type="none"/>
                    </a:lnT>
                    <a:lnB cap="flat" cmpd="sng" w="28575">
                      <a:solidFill>
                        <a:schemeClr val="accent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lang="en-GB">
                          <a:solidFill>
                            <a:schemeClr val="dk1"/>
                          </a:solidFill>
                          <a:latin typeface="Lato"/>
                          <a:ea typeface="Lato"/>
                          <a:cs typeface="Lato"/>
                          <a:sym typeface="Lato"/>
                        </a:rPr>
                        <a:t>Cryptocurrency </a:t>
                      </a:r>
                      <a:r>
                        <a:rPr lang="en-GB" sz="1400" u="none" cap="none" strike="noStrike">
                          <a:solidFill>
                            <a:schemeClr val="dk1"/>
                          </a:solidFill>
                          <a:latin typeface="Lato"/>
                          <a:ea typeface="Lato"/>
                          <a:cs typeface="Lato"/>
                          <a:sym typeface="Lato"/>
                        </a:rPr>
                        <a:t>Risk and Reward</a:t>
                      </a:r>
                      <a:endParaRPr sz="1400" u="none" cap="none" strike="noStrike">
                        <a:solidFill>
                          <a:schemeClr val="dk1"/>
                        </a:solidFill>
                        <a:latin typeface="Lato"/>
                        <a:ea typeface="Lato"/>
                        <a:cs typeface="Lato"/>
                        <a:sym typeface="Lato"/>
                      </a:endParaRPr>
                    </a:p>
                  </a:txBody>
                  <a:tcPr marT="91425" marB="91425" marR="91425" marL="91425" anchor="ctr">
                    <a:lnL cap="flat" cmpd="sng" w="28575">
                      <a:solidFill>
                        <a:schemeClr val="accent1"/>
                      </a:solidFill>
                      <a:prstDash val="solid"/>
                      <a:round/>
                      <a:headEnd len="sm" w="sm" type="none"/>
                      <a:tailEnd len="sm" w="sm" type="none"/>
                    </a:lnL>
                    <a:lnR cap="flat" cmpd="sng" w="28575">
                      <a:solidFill>
                        <a:schemeClr val="accent1"/>
                      </a:solidFill>
                      <a:prstDash val="solid"/>
                      <a:round/>
                      <a:headEnd len="sm" w="sm" type="none"/>
                      <a:tailEnd len="sm" w="sm" type="none"/>
                    </a:lnR>
                    <a:lnT cap="flat" cmpd="sng" w="28575">
                      <a:solidFill>
                        <a:schemeClr val="accent1"/>
                      </a:solidFill>
                      <a:prstDash val="solid"/>
                      <a:round/>
                      <a:headEnd len="sm" w="sm" type="none"/>
                      <a:tailEnd len="sm" w="sm" type="none"/>
                    </a:lnT>
                    <a:lnB cap="flat" cmpd="sng" w="28575">
                      <a:solidFill>
                        <a:schemeClr val="accent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lang="en-GB" sz="1400" u="none" cap="none" strike="noStrike">
                          <a:solidFill>
                            <a:schemeClr val="dk1"/>
                          </a:solidFill>
                          <a:latin typeface="Lato"/>
                          <a:ea typeface="Lato"/>
                          <a:cs typeface="Lato"/>
                          <a:sym typeface="Lato"/>
                        </a:rPr>
                        <a:t>Money and Wellbeing</a:t>
                      </a:r>
                      <a:endParaRPr sz="1400" u="none" cap="none" strike="noStrike">
                        <a:solidFill>
                          <a:schemeClr val="dk1"/>
                        </a:solidFill>
                        <a:latin typeface="Lato"/>
                        <a:ea typeface="Lato"/>
                        <a:cs typeface="Lato"/>
                        <a:sym typeface="Lato"/>
                      </a:endParaRPr>
                    </a:p>
                  </a:txBody>
                  <a:tcPr marT="91425" marB="91425" marR="91425" marL="91425" anchor="ctr">
                    <a:lnL cap="flat" cmpd="sng" w="28575">
                      <a:solidFill>
                        <a:schemeClr val="accent1"/>
                      </a:solidFill>
                      <a:prstDash val="solid"/>
                      <a:round/>
                      <a:headEnd len="sm" w="sm" type="none"/>
                      <a:tailEnd len="sm" w="sm" type="none"/>
                    </a:lnL>
                    <a:lnR cap="flat" cmpd="sng" w="28575">
                      <a:solidFill>
                        <a:schemeClr val="accent1"/>
                      </a:solidFill>
                      <a:prstDash val="solid"/>
                      <a:round/>
                      <a:headEnd len="sm" w="sm" type="none"/>
                      <a:tailEnd len="sm" w="sm" type="none"/>
                    </a:lnR>
                    <a:lnT cap="flat" cmpd="sng" w="28575">
                      <a:solidFill>
                        <a:schemeClr val="accent1"/>
                      </a:solidFill>
                      <a:prstDash val="solid"/>
                      <a:round/>
                      <a:headEnd len="sm" w="sm" type="none"/>
                      <a:tailEnd len="sm" w="sm" type="none"/>
                    </a:lnT>
                    <a:lnB cap="flat" cmpd="sng" w="28575">
                      <a:solidFill>
                        <a:schemeClr val="accent1"/>
                      </a:solidFill>
                      <a:prstDash val="solid"/>
                      <a:round/>
                      <a:headEnd len="sm" w="sm" type="none"/>
                      <a:tailEnd len="sm" w="sm" type="none"/>
                    </a:lnB>
                    <a:solidFill>
                      <a:schemeClr val="lt1"/>
                    </a:solidFill>
                  </a:tcPr>
                </a:tc>
                <a:tc>
                  <a:txBody>
                    <a:bodyPr/>
                    <a:lstStyle/>
                    <a:p>
                      <a:pPr indent="0" lvl="0" marL="0" rtl="0" algn="ctr">
                        <a:spcBef>
                          <a:spcPts val="0"/>
                        </a:spcBef>
                        <a:spcAft>
                          <a:spcPts val="0"/>
                        </a:spcAft>
                        <a:buClr>
                          <a:srgbClr val="000000"/>
                        </a:buClr>
                        <a:buSzPts val="1400"/>
                        <a:buFont typeface="Arial"/>
                        <a:buNone/>
                      </a:pPr>
                      <a:r>
                        <a:rPr lang="en-GB">
                          <a:solidFill>
                            <a:schemeClr val="dk1"/>
                          </a:solidFill>
                          <a:latin typeface="Lato"/>
                          <a:ea typeface="Lato"/>
                          <a:cs typeface="Lato"/>
                          <a:sym typeface="Lato"/>
                        </a:rPr>
                        <a:t>Decision- Making</a:t>
                      </a:r>
                      <a:endParaRPr>
                        <a:solidFill>
                          <a:schemeClr val="dk1"/>
                        </a:solidFill>
                        <a:latin typeface="Lato"/>
                        <a:ea typeface="Lato"/>
                        <a:cs typeface="Lato"/>
                        <a:sym typeface="Lato"/>
                      </a:endParaRPr>
                    </a:p>
                    <a:p>
                      <a:pPr indent="0" lvl="0" marL="0" rtl="0" algn="ctr">
                        <a:spcBef>
                          <a:spcPts val="0"/>
                        </a:spcBef>
                        <a:spcAft>
                          <a:spcPts val="0"/>
                        </a:spcAft>
                        <a:buClr>
                          <a:srgbClr val="000000"/>
                        </a:buClr>
                        <a:buSzPts val="1400"/>
                        <a:buFont typeface="Arial"/>
                        <a:buNone/>
                      </a:pPr>
                      <a:r>
                        <a:rPr lang="en-GB">
                          <a:solidFill>
                            <a:schemeClr val="dk1"/>
                          </a:solidFill>
                          <a:latin typeface="Lato"/>
                          <a:ea typeface="Lato"/>
                          <a:cs typeface="Lato"/>
                          <a:sym typeface="Lato"/>
                        </a:rPr>
                        <a:t>Financial literacy in the curriculum</a:t>
                      </a:r>
                      <a:endParaRPr>
                        <a:solidFill>
                          <a:schemeClr val="dk1"/>
                        </a:solidFill>
                        <a:latin typeface="Lato"/>
                        <a:ea typeface="Lato"/>
                        <a:cs typeface="Lato"/>
                        <a:sym typeface="Lato"/>
                      </a:endParaRPr>
                    </a:p>
                  </a:txBody>
                  <a:tcPr marT="91425" marB="91425" marR="91425" marL="91425" anchor="ctr">
                    <a:lnL cap="flat" cmpd="sng" w="28575">
                      <a:solidFill>
                        <a:schemeClr val="accent1"/>
                      </a:solidFill>
                      <a:prstDash val="solid"/>
                      <a:round/>
                      <a:headEnd len="sm" w="sm" type="none"/>
                      <a:tailEnd len="sm" w="sm" type="none"/>
                    </a:lnL>
                    <a:lnR cap="flat" cmpd="sng" w="28575">
                      <a:solidFill>
                        <a:schemeClr val="accent1"/>
                      </a:solidFill>
                      <a:prstDash val="solid"/>
                      <a:round/>
                      <a:headEnd len="sm" w="sm" type="none"/>
                      <a:tailEnd len="sm" w="sm" type="none"/>
                    </a:lnR>
                    <a:lnT cap="flat" cmpd="sng" w="28575">
                      <a:solidFill>
                        <a:schemeClr val="accent1"/>
                      </a:solidFill>
                      <a:prstDash val="solid"/>
                      <a:round/>
                      <a:headEnd len="sm" w="sm" type="none"/>
                      <a:tailEnd len="sm" w="sm" type="none"/>
                    </a:lnT>
                    <a:lnB cap="flat" cmpd="sng" w="28575">
                      <a:solidFill>
                        <a:schemeClr val="accent1"/>
                      </a:solidFill>
                      <a:prstDash val="solid"/>
                      <a:round/>
                      <a:headEnd len="sm" w="sm" type="none"/>
                      <a:tailEnd len="sm" w="sm" type="none"/>
                    </a:lnB>
                    <a:solidFill>
                      <a:schemeClr val="lt1"/>
                    </a:solidFill>
                  </a:tcPr>
                </a:tc>
              </a:tr>
            </a:tbl>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8" name="Shape 348"/>
        <p:cNvGrpSpPr/>
        <p:nvPr/>
      </p:nvGrpSpPr>
      <p:grpSpPr>
        <a:xfrm>
          <a:off x="0" y="0"/>
          <a:ext cx="0" cy="0"/>
          <a:chOff x="0" y="0"/>
          <a:chExt cx="0" cy="0"/>
        </a:xfrm>
      </p:grpSpPr>
      <p:sp>
        <p:nvSpPr>
          <p:cNvPr id="349" name="Google Shape;349;g208eae8ff29_0_254"/>
          <p:cNvSpPr txBox="1"/>
          <p:nvPr>
            <p:ph idx="12" type="sldNum"/>
          </p:nvPr>
        </p:nvSpPr>
        <p:spPr>
          <a:xfrm>
            <a:off x="8595309" y="303951"/>
            <a:ext cx="548700" cy="3936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Clr>
                <a:srgbClr val="000000"/>
              </a:buClr>
              <a:buSzPts val="1000"/>
              <a:buFont typeface="Arial"/>
              <a:buNone/>
            </a:pPr>
            <a:r>
              <a:rPr lang="en-GB">
                <a:latin typeface="Lato"/>
                <a:ea typeface="Lato"/>
                <a:cs typeface="Lato"/>
                <a:sym typeface="Lato"/>
              </a:rPr>
              <a:t>20</a:t>
            </a:r>
            <a:endParaRPr>
              <a:latin typeface="Lato"/>
              <a:ea typeface="Lato"/>
              <a:cs typeface="Lato"/>
              <a:sym typeface="Lato"/>
            </a:endParaRPr>
          </a:p>
          <a:p>
            <a:pPr indent="0" lvl="0" marL="0" rtl="0" algn="r">
              <a:spcBef>
                <a:spcPts val="0"/>
              </a:spcBef>
              <a:spcAft>
                <a:spcPts val="0"/>
              </a:spcAft>
              <a:buClr>
                <a:srgbClr val="000000"/>
              </a:buClr>
              <a:buSzPts val="1000"/>
              <a:buFont typeface="Arial"/>
              <a:buNone/>
            </a:pPr>
            <a:r>
              <a:t/>
            </a:r>
            <a:endParaRPr>
              <a:latin typeface="Lato"/>
              <a:ea typeface="Lato"/>
              <a:cs typeface="Lato"/>
              <a:sym typeface="Lato"/>
            </a:endParaRPr>
          </a:p>
        </p:txBody>
      </p:sp>
      <p:sp>
        <p:nvSpPr>
          <p:cNvPr id="350" name="Google Shape;350;g208eae8ff29_0_254"/>
          <p:cNvSpPr txBox="1"/>
          <p:nvPr>
            <p:ph type="ctrTitle"/>
          </p:nvPr>
        </p:nvSpPr>
        <p:spPr>
          <a:xfrm>
            <a:off x="134425" y="253750"/>
            <a:ext cx="85749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t/>
            </a:r>
            <a:endParaRPr b="1" i="0" sz="3200" u="none" cap="none" strike="noStrike">
              <a:solidFill>
                <a:schemeClr val="accent2"/>
              </a:solidFill>
              <a:latin typeface="Lato"/>
              <a:ea typeface="Lato"/>
              <a:cs typeface="Lato"/>
              <a:sym typeface="Lato"/>
            </a:endParaRPr>
          </a:p>
          <a:p>
            <a:pPr indent="0" lvl="0" marL="0" marR="0" rtl="0" algn="l">
              <a:lnSpc>
                <a:spcPct val="100000"/>
              </a:lnSpc>
              <a:spcBef>
                <a:spcPts val="0"/>
              </a:spcBef>
              <a:spcAft>
                <a:spcPts val="0"/>
              </a:spcAft>
              <a:buClr>
                <a:srgbClr val="000000"/>
              </a:buClr>
              <a:buSzPts val="990"/>
              <a:buFont typeface="Arial"/>
              <a:buNone/>
            </a:pPr>
            <a:r>
              <a:rPr b="1" i="0" lang="en-GB" sz="2900" u="none" cap="none" strike="noStrike">
                <a:solidFill>
                  <a:schemeClr val="accent2"/>
                </a:solidFill>
                <a:latin typeface="Lato"/>
                <a:ea typeface="Lato"/>
                <a:cs typeface="Lato"/>
                <a:sym typeface="Lato"/>
              </a:rPr>
              <a:t>Time for some stats </a:t>
            </a:r>
            <a:endParaRPr b="1" i="0" sz="2900" u="none" cap="none" strike="noStrike">
              <a:solidFill>
                <a:schemeClr val="accent2"/>
              </a:solidFill>
              <a:latin typeface="Lato"/>
              <a:ea typeface="Lato"/>
              <a:cs typeface="Lato"/>
              <a:sym typeface="Lato"/>
            </a:endParaRPr>
          </a:p>
          <a:p>
            <a:pPr indent="0" lvl="0" marL="0" marR="0" rtl="0" algn="l">
              <a:lnSpc>
                <a:spcPct val="100000"/>
              </a:lnSpc>
              <a:spcBef>
                <a:spcPts val="0"/>
              </a:spcBef>
              <a:spcAft>
                <a:spcPts val="0"/>
              </a:spcAft>
              <a:buClr>
                <a:srgbClr val="000000"/>
              </a:buClr>
              <a:buSzPts val="990"/>
              <a:buFont typeface="Arial"/>
              <a:buNone/>
            </a:pPr>
            <a:r>
              <a:t/>
            </a:r>
            <a:endParaRPr b="1" i="0" sz="3200" u="none" cap="none" strike="noStrike">
              <a:solidFill>
                <a:schemeClr val="accent2"/>
              </a:solidFill>
              <a:latin typeface="Lato"/>
              <a:ea typeface="Lato"/>
              <a:cs typeface="Lato"/>
              <a:sym typeface="Lato"/>
            </a:endParaRPr>
          </a:p>
        </p:txBody>
      </p:sp>
      <p:sp>
        <p:nvSpPr>
          <p:cNvPr id="351" name="Google Shape;351;g208eae8ff29_0_254"/>
          <p:cNvSpPr txBox="1"/>
          <p:nvPr/>
        </p:nvSpPr>
        <p:spPr>
          <a:xfrm>
            <a:off x="893775" y="1126900"/>
            <a:ext cx="7842000" cy="1539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200"/>
              <a:buFont typeface="Arial"/>
              <a:buNone/>
            </a:pPr>
            <a:r>
              <a:rPr b="0" i="0" lang="en-GB" sz="2200" u="none" cap="none" strike="noStrike">
                <a:solidFill>
                  <a:srgbClr val="231F20"/>
                </a:solidFill>
                <a:latin typeface="Lato"/>
                <a:ea typeface="Lato"/>
                <a:cs typeface="Lato"/>
                <a:sym typeface="Lato"/>
              </a:rPr>
              <a:t>What do you think the </a:t>
            </a:r>
            <a:r>
              <a:rPr b="1" i="0" lang="en-GB" sz="2200" u="none" cap="none" strike="noStrike">
                <a:solidFill>
                  <a:srgbClr val="231F20"/>
                </a:solidFill>
                <a:latin typeface="Lato"/>
                <a:ea typeface="Lato"/>
                <a:cs typeface="Lato"/>
                <a:sym typeface="Lato"/>
              </a:rPr>
              <a:t>average mortgage</a:t>
            </a:r>
            <a:r>
              <a:rPr b="0" i="0" lang="en-GB" sz="2200" u="none" cap="none" strike="noStrike">
                <a:solidFill>
                  <a:srgbClr val="231F20"/>
                </a:solidFill>
                <a:latin typeface="Lato"/>
                <a:ea typeface="Lato"/>
                <a:cs typeface="Lato"/>
                <a:sym typeface="Lato"/>
              </a:rPr>
              <a:t> siz</a:t>
            </a:r>
            <a:r>
              <a:rPr lang="en-GB" sz="2200">
                <a:solidFill>
                  <a:srgbClr val="231F20"/>
                </a:solidFill>
                <a:latin typeface="Lato"/>
                <a:ea typeface="Lato"/>
                <a:cs typeface="Lato"/>
                <a:sym typeface="Lato"/>
              </a:rPr>
              <a:t>e </a:t>
            </a:r>
            <a:r>
              <a:rPr b="0" i="0" lang="en-GB" sz="2200" u="none" cap="none" strike="noStrike">
                <a:solidFill>
                  <a:srgbClr val="231F20"/>
                </a:solidFill>
                <a:latin typeface="Lato"/>
                <a:ea typeface="Lato"/>
                <a:cs typeface="Lato"/>
                <a:sym typeface="Lato"/>
              </a:rPr>
              <a:t>is in the </a:t>
            </a:r>
            <a:r>
              <a:rPr b="1" i="0" lang="en-GB" sz="2200" u="none" cap="none" strike="noStrike">
                <a:solidFill>
                  <a:srgbClr val="231F20"/>
                </a:solidFill>
                <a:latin typeface="Lato"/>
                <a:ea typeface="Lato"/>
                <a:cs typeface="Lato"/>
                <a:sym typeface="Lato"/>
              </a:rPr>
              <a:t>UK</a:t>
            </a:r>
            <a:r>
              <a:rPr b="0" i="0" lang="en-GB" sz="2200" u="none" cap="none" strike="noStrike">
                <a:solidFill>
                  <a:srgbClr val="231F20"/>
                </a:solidFill>
                <a:latin typeface="Lato"/>
                <a:ea typeface="Lato"/>
                <a:cs typeface="Lato"/>
                <a:sym typeface="Lato"/>
              </a:rPr>
              <a:t>?</a:t>
            </a:r>
            <a:endParaRPr b="0" i="0" sz="2200" u="none" cap="none" strike="noStrike">
              <a:solidFill>
                <a:srgbClr val="0000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2200"/>
              <a:buFont typeface="Arial"/>
              <a:buNone/>
            </a:pPr>
            <a:r>
              <a:t/>
            </a:r>
            <a:endParaRPr b="0" i="0" sz="2200" u="none" cap="none" strike="noStrike">
              <a:solidFill>
                <a:srgbClr val="231F20"/>
              </a:solidFill>
              <a:latin typeface="Lato"/>
              <a:ea typeface="Lato"/>
              <a:cs typeface="Lato"/>
              <a:sym typeface="Lato"/>
            </a:endParaRPr>
          </a:p>
          <a:p>
            <a:pPr indent="0" lvl="0" marL="0" marR="0" rtl="0" algn="l">
              <a:lnSpc>
                <a:spcPct val="100000"/>
              </a:lnSpc>
              <a:spcBef>
                <a:spcPts val="0"/>
              </a:spcBef>
              <a:spcAft>
                <a:spcPts val="0"/>
              </a:spcAft>
              <a:buClr>
                <a:srgbClr val="000000"/>
              </a:buClr>
              <a:buSzPts val="2200"/>
              <a:buFont typeface="Arial"/>
              <a:buNone/>
            </a:pPr>
            <a:r>
              <a:t/>
            </a:r>
            <a:endParaRPr b="0" i="0" sz="2200" u="none" cap="none" strike="noStrike">
              <a:solidFill>
                <a:srgbClr val="231F20"/>
              </a:solidFill>
              <a:latin typeface="Lato"/>
              <a:ea typeface="Lato"/>
              <a:cs typeface="Lato"/>
              <a:sym typeface="Lato"/>
            </a:endParaRPr>
          </a:p>
          <a:p>
            <a:pPr indent="0" lvl="0" marL="0" marR="0" rtl="0" algn="l">
              <a:lnSpc>
                <a:spcPct val="100000"/>
              </a:lnSpc>
              <a:spcBef>
                <a:spcPts val="0"/>
              </a:spcBef>
              <a:spcAft>
                <a:spcPts val="0"/>
              </a:spcAft>
              <a:buClr>
                <a:srgbClr val="000000"/>
              </a:buClr>
              <a:buSzPts val="1500"/>
              <a:buFont typeface="Arial"/>
              <a:buNone/>
            </a:pPr>
            <a:r>
              <a:t/>
            </a:r>
            <a:endParaRPr b="1" i="0" sz="2200" u="none" cap="none" strike="noStrike">
              <a:solidFill>
                <a:srgbClr val="231F20"/>
              </a:solidFill>
              <a:latin typeface="Lato"/>
              <a:ea typeface="Lato"/>
              <a:cs typeface="Lato"/>
              <a:sym typeface="Lato"/>
            </a:endParaRPr>
          </a:p>
        </p:txBody>
      </p:sp>
      <p:sp>
        <p:nvSpPr>
          <p:cNvPr id="352" name="Google Shape;352;g208eae8ff29_0_254"/>
          <p:cNvSpPr txBox="1"/>
          <p:nvPr/>
        </p:nvSpPr>
        <p:spPr>
          <a:xfrm>
            <a:off x="455575" y="2471200"/>
            <a:ext cx="4581000" cy="369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Arial"/>
              <a:ea typeface="Arial"/>
              <a:cs typeface="Arial"/>
              <a:sym typeface="Arial"/>
            </a:endParaRPr>
          </a:p>
        </p:txBody>
      </p:sp>
      <p:sp>
        <p:nvSpPr>
          <p:cNvPr id="353" name="Google Shape;353;g208eae8ff29_0_254"/>
          <p:cNvSpPr txBox="1"/>
          <p:nvPr/>
        </p:nvSpPr>
        <p:spPr>
          <a:xfrm>
            <a:off x="455575" y="3004600"/>
            <a:ext cx="4581000" cy="369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Arial"/>
              <a:ea typeface="Arial"/>
              <a:cs typeface="Arial"/>
              <a:sym typeface="Arial"/>
            </a:endParaRPr>
          </a:p>
        </p:txBody>
      </p:sp>
      <p:graphicFrame>
        <p:nvGraphicFramePr>
          <p:cNvPr id="354" name="Google Shape;354;g208eae8ff29_0_254"/>
          <p:cNvGraphicFramePr/>
          <p:nvPr/>
        </p:nvGraphicFramePr>
        <p:xfrm>
          <a:off x="952500" y="1885950"/>
          <a:ext cx="3000000" cy="3000000"/>
        </p:xfrm>
        <a:graphic>
          <a:graphicData uri="http://schemas.openxmlformats.org/drawingml/2006/table">
            <a:tbl>
              <a:tblPr>
                <a:noFill/>
                <a:tableStyleId>{8758AD3F-2A15-4ADE-861F-D939C07BAF7E}</a:tableStyleId>
              </a:tblPr>
              <a:tblGrid>
                <a:gridCol w="1809750"/>
                <a:gridCol w="1809750"/>
                <a:gridCol w="1809750"/>
                <a:gridCol w="1809750"/>
              </a:tblGrid>
              <a:tr h="381000">
                <a:tc>
                  <a:txBody>
                    <a:bodyPr/>
                    <a:lstStyle/>
                    <a:p>
                      <a:pPr indent="0" lvl="0" marL="0" marR="0" rtl="0" algn="ctr">
                        <a:lnSpc>
                          <a:spcPct val="100000"/>
                        </a:lnSpc>
                        <a:spcBef>
                          <a:spcPts val="0"/>
                        </a:spcBef>
                        <a:spcAft>
                          <a:spcPts val="0"/>
                        </a:spcAft>
                        <a:buClr>
                          <a:srgbClr val="000000"/>
                        </a:buClr>
                        <a:buSzPts val="2200"/>
                        <a:buFont typeface="Arial"/>
                        <a:buNone/>
                      </a:pPr>
                      <a:r>
                        <a:rPr b="1" lang="en-GB" sz="2200" u="none" cap="none" strike="noStrike">
                          <a:solidFill>
                            <a:srgbClr val="FFFFFF"/>
                          </a:solidFill>
                          <a:latin typeface="Lato"/>
                          <a:ea typeface="Lato"/>
                          <a:cs typeface="Lato"/>
                          <a:sym typeface="Lato"/>
                        </a:rPr>
                        <a:t>A</a:t>
                      </a:r>
                      <a:endParaRPr b="1" sz="2200" u="none" cap="none" strike="noStrike">
                        <a:solidFill>
                          <a:srgbClr val="FFFFFF"/>
                        </a:solidFill>
                        <a:latin typeface="Lato"/>
                        <a:ea typeface="Lato"/>
                        <a:cs typeface="Lato"/>
                        <a:sym typeface="Lato"/>
                      </a:endParaRPr>
                    </a:p>
                  </a:txBody>
                  <a:tcPr marT="91425" marB="91425" marR="91425" marL="91425">
                    <a:lnL cap="flat" cmpd="sng" w="28575">
                      <a:solidFill>
                        <a:schemeClr val="dk2"/>
                      </a:solidFill>
                      <a:prstDash val="solid"/>
                      <a:round/>
                      <a:headEnd len="sm" w="sm" type="none"/>
                      <a:tailEnd len="sm" w="sm" type="none"/>
                    </a:lnL>
                    <a:lnR cap="flat" cmpd="sng" w="28575">
                      <a:solidFill>
                        <a:schemeClr val="dk2"/>
                      </a:solidFill>
                      <a:prstDash val="solid"/>
                      <a:round/>
                      <a:headEnd len="sm" w="sm" type="none"/>
                      <a:tailEnd len="sm" w="sm" type="none"/>
                    </a:lnR>
                    <a:lnT cap="flat" cmpd="sng" w="28575">
                      <a:solidFill>
                        <a:schemeClr val="dk2"/>
                      </a:solidFill>
                      <a:prstDash val="solid"/>
                      <a:round/>
                      <a:headEnd len="sm" w="sm" type="none"/>
                      <a:tailEnd len="sm" w="sm" type="none"/>
                    </a:lnT>
                    <a:lnB cap="flat" cmpd="sng" w="28575">
                      <a:solidFill>
                        <a:schemeClr val="dk2"/>
                      </a:solidFill>
                      <a:prstDash val="solid"/>
                      <a:round/>
                      <a:headEnd len="sm" w="sm" type="none"/>
                      <a:tailEnd len="sm" w="sm" type="none"/>
                    </a:lnB>
                    <a:solidFill>
                      <a:schemeClr val="accent2"/>
                    </a:solidFill>
                  </a:tcPr>
                </a:tc>
                <a:tc>
                  <a:txBody>
                    <a:bodyPr/>
                    <a:lstStyle/>
                    <a:p>
                      <a:pPr indent="0" lvl="0" marL="0" marR="0" rtl="0" algn="ctr">
                        <a:lnSpc>
                          <a:spcPct val="100000"/>
                        </a:lnSpc>
                        <a:spcBef>
                          <a:spcPts val="0"/>
                        </a:spcBef>
                        <a:spcAft>
                          <a:spcPts val="0"/>
                        </a:spcAft>
                        <a:buClr>
                          <a:srgbClr val="000000"/>
                        </a:buClr>
                        <a:buSzPts val="2200"/>
                        <a:buFont typeface="Arial"/>
                        <a:buNone/>
                      </a:pPr>
                      <a:r>
                        <a:rPr b="1" lang="en-GB" sz="2200" u="none" cap="none" strike="noStrike">
                          <a:solidFill>
                            <a:schemeClr val="lt1"/>
                          </a:solidFill>
                          <a:latin typeface="Lato"/>
                          <a:ea typeface="Lato"/>
                          <a:cs typeface="Lato"/>
                          <a:sym typeface="Lato"/>
                        </a:rPr>
                        <a:t>B</a:t>
                      </a:r>
                      <a:endParaRPr b="1" sz="2200" u="none" cap="none" strike="noStrike">
                        <a:solidFill>
                          <a:schemeClr val="lt1"/>
                        </a:solidFill>
                        <a:latin typeface="Lato"/>
                        <a:ea typeface="Lato"/>
                        <a:cs typeface="Lato"/>
                        <a:sym typeface="Lato"/>
                      </a:endParaRPr>
                    </a:p>
                  </a:txBody>
                  <a:tcPr marT="91425" marB="91425" marR="91425" marL="91425">
                    <a:lnL cap="flat" cmpd="sng" w="28575">
                      <a:solidFill>
                        <a:schemeClr val="dk2"/>
                      </a:solidFill>
                      <a:prstDash val="solid"/>
                      <a:round/>
                      <a:headEnd len="sm" w="sm" type="none"/>
                      <a:tailEnd len="sm" w="sm" type="none"/>
                    </a:lnL>
                    <a:lnR cap="flat" cmpd="sng" w="28575">
                      <a:solidFill>
                        <a:schemeClr val="dk2"/>
                      </a:solidFill>
                      <a:prstDash val="solid"/>
                      <a:round/>
                      <a:headEnd len="sm" w="sm" type="none"/>
                      <a:tailEnd len="sm" w="sm" type="none"/>
                    </a:lnR>
                    <a:lnT cap="flat" cmpd="sng" w="28575">
                      <a:solidFill>
                        <a:schemeClr val="dk2"/>
                      </a:solidFill>
                      <a:prstDash val="solid"/>
                      <a:round/>
                      <a:headEnd len="sm" w="sm" type="none"/>
                      <a:tailEnd len="sm" w="sm" type="none"/>
                    </a:lnT>
                    <a:lnB cap="flat" cmpd="sng" w="28575">
                      <a:solidFill>
                        <a:schemeClr val="dk2"/>
                      </a:solidFill>
                      <a:prstDash val="solid"/>
                      <a:round/>
                      <a:headEnd len="sm" w="sm" type="none"/>
                      <a:tailEnd len="sm" w="sm" type="none"/>
                    </a:lnB>
                    <a:solidFill>
                      <a:schemeClr val="accent2"/>
                    </a:solidFill>
                  </a:tcPr>
                </a:tc>
                <a:tc>
                  <a:txBody>
                    <a:bodyPr/>
                    <a:lstStyle/>
                    <a:p>
                      <a:pPr indent="0" lvl="0" marL="0" marR="0" rtl="0" algn="ctr">
                        <a:lnSpc>
                          <a:spcPct val="100000"/>
                        </a:lnSpc>
                        <a:spcBef>
                          <a:spcPts val="0"/>
                        </a:spcBef>
                        <a:spcAft>
                          <a:spcPts val="0"/>
                        </a:spcAft>
                        <a:buClr>
                          <a:srgbClr val="000000"/>
                        </a:buClr>
                        <a:buSzPts val="2200"/>
                        <a:buFont typeface="Arial"/>
                        <a:buNone/>
                      </a:pPr>
                      <a:r>
                        <a:rPr b="1" lang="en-GB" sz="2200" u="none" cap="none" strike="noStrike">
                          <a:solidFill>
                            <a:schemeClr val="dk2"/>
                          </a:solidFill>
                          <a:latin typeface="Lato"/>
                          <a:ea typeface="Lato"/>
                          <a:cs typeface="Lato"/>
                          <a:sym typeface="Lato"/>
                        </a:rPr>
                        <a:t>C</a:t>
                      </a:r>
                      <a:endParaRPr b="1" sz="2200" u="none" cap="none" strike="noStrike">
                        <a:solidFill>
                          <a:schemeClr val="dk2"/>
                        </a:solidFill>
                        <a:latin typeface="Lato"/>
                        <a:ea typeface="Lato"/>
                        <a:cs typeface="Lato"/>
                        <a:sym typeface="Lato"/>
                      </a:endParaRPr>
                    </a:p>
                  </a:txBody>
                  <a:tcPr marT="91425" marB="91425" marR="91425" marL="91425">
                    <a:lnL cap="flat" cmpd="sng" w="28575">
                      <a:solidFill>
                        <a:schemeClr val="dk2"/>
                      </a:solidFill>
                      <a:prstDash val="solid"/>
                      <a:round/>
                      <a:headEnd len="sm" w="sm" type="none"/>
                      <a:tailEnd len="sm" w="sm" type="none"/>
                    </a:lnL>
                    <a:lnR cap="flat" cmpd="sng" w="28575">
                      <a:solidFill>
                        <a:schemeClr val="dk2"/>
                      </a:solidFill>
                      <a:prstDash val="solid"/>
                      <a:round/>
                      <a:headEnd len="sm" w="sm" type="none"/>
                      <a:tailEnd len="sm" w="sm" type="none"/>
                    </a:lnR>
                    <a:lnT cap="flat" cmpd="sng" w="28575">
                      <a:solidFill>
                        <a:schemeClr val="dk2"/>
                      </a:solidFill>
                      <a:prstDash val="solid"/>
                      <a:round/>
                      <a:headEnd len="sm" w="sm" type="none"/>
                      <a:tailEnd len="sm" w="sm" type="none"/>
                    </a:lnT>
                    <a:lnB cap="flat" cmpd="sng" w="28575">
                      <a:solidFill>
                        <a:schemeClr val="dk2"/>
                      </a:solidFill>
                      <a:prstDash val="solid"/>
                      <a:round/>
                      <a:headEnd len="sm" w="sm" type="none"/>
                      <a:tailEnd len="sm" w="sm" type="none"/>
                    </a:lnB>
                    <a:solidFill>
                      <a:srgbClr val="00FF00"/>
                    </a:solidFill>
                  </a:tcPr>
                </a:tc>
                <a:tc>
                  <a:txBody>
                    <a:bodyPr/>
                    <a:lstStyle/>
                    <a:p>
                      <a:pPr indent="0" lvl="0" marL="0" marR="0" rtl="0" algn="ctr">
                        <a:lnSpc>
                          <a:spcPct val="100000"/>
                        </a:lnSpc>
                        <a:spcBef>
                          <a:spcPts val="0"/>
                        </a:spcBef>
                        <a:spcAft>
                          <a:spcPts val="0"/>
                        </a:spcAft>
                        <a:buNone/>
                      </a:pPr>
                      <a:r>
                        <a:rPr b="1" lang="en-GB" sz="2200">
                          <a:solidFill>
                            <a:schemeClr val="dk2"/>
                          </a:solidFill>
                          <a:latin typeface="Lato"/>
                          <a:ea typeface="Lato"/>
                          <a:cs typeface="Lato"/>
                          <a:sym typeface="Lato"/>
                        </a:rPr>
                        <a:t>D</a:t>
                      </a:r>
                      <a:endParaRPr b="1" sz="2200" u="none" cap="none" strike="noStrike">
                        <a:solidFill>
                          <a:schemeClr val="dk2"/>
                        </a:solidFill>
                        <a:latin typeface="Lato"/>
                        <a:ea typeface="Lato"/>
                        <a:cs typeface="Lato"/>
                        <a:sym typeface="Lato"/>
                      </a:endParaRPr>
                    </a:p>
                  </a:txBody>
                  <a:tcPr marT="91425" marB="91425" marR="91425" marL="91425">
                    <a:lnL cap="flat" cmpd="sng" w="28575">
                      <a:solidFill>
                        <a:schemeClr val="dk2"/>
                      </a:solidFill>
                      <a:prstDash val="solid"/>
                      <a:round/>
                      <a:headEnd len="sm" w="sm" type="none"/>
                      <a:tailEnd len="sm" w="sm" type="none"/>
                    </a:lnL>
                    <a:lnR cap="flat" cmpd="sng" w="28575">
                      <a:solidFill>
                        <a:schemeClr val="dk2"/>
                      </a:solidFill>
                      <a:prstDash val="solid"/>
                      <a:round/>
                      <a:headEnd len="sm" w="sm" type="none"/>
                      <a:tailEnd len="sm" w="sm" type="none"/>
                    </a:lnR>
                    <a:lnT cap="flat" cmpd="sng" w="28575">
                      <a:solidFill>
                        <a:schemeClr val="dk2"/>
                      </a:solidFill>
                      <a:prstDash val="solid"/>
                      <a:round/>
                      <a:headEnd len="sm" w="sm" type="none"/>
                      <a:tailEnd len="sm" w="sm" type="none"/>
                    </a:lnT>
                    <a:lnB cap="flat" cmpd="sng" w="28575">
                      <a:solidFill>
                        <a:schemeClr val="dk2"/>
                      </a:solidFill>
                      <a:prstDash val="solid"/>
                      <a:round/>
                      <a:headEnd len="sm" w="sm" type="none"/>
                      <a:tailEnd len="sm" w="sm" type="none"/>
                    </a:lnB>
                    <a:solidFill>
                      <a:schemeClr val="accent2"/>
                    </a:solidFill>
                  </a:tcPr>
                </a:tc>
              </a:tr>
              <a:tr h="1197275">
                <a:tc>
                  <a:txBody>
                    <a:bodyPr/>
                    <a:lstStyle/>
                    <a:p>
                      <a:pPr indent="0" lvl="0" marL="0" marR="0" rtl="0" algn="l">
                        <a:lnSpc>
                          <a:spcPct val="115000"/>
                        </a:lnSpc>
                        <a:spcBef>
                          <a:spcPts val="0"/>
                        </a:spcBef>
                        <a:spcAft>
                          <a:spcPts val="0"/>
                        </a:spcAft>
                        <a:buClr>
                          <a:srgbClr val="000000"/>
                        </a:buClr>
                        <a:buSzPts val="1400"/>
                        <a:buFont typeface="Arial"/>
                        <a:buNone/>
                      </a:pPr>
                      <a:r>
                        <a:t/>
                      </a:r>
                      <a:endParaRPr b="1" sz="2200" u="none" cap="none" strike="noStrike">
                        <a:solidFill>
                          <a:srgbClr val="231F20"/>
                        </a:solidFill>
                        <a:latin typeface="Lato"/>
                        <a:ea typeface="Lato"/>
                        <a:cs typeface="Lato"/>
                        <a:sym typeface="Lato"/>
                      </a:endParaRPr>
                    </a:p>
                    <a:p>
                      <a:pPr indent="0" lvl="0" marL="0" marR="0" rtl="0" algn="ctr">
                        <a:lnSpc>
                          <a:spcPct val="115000"/>
                        </a:lnSpc>
                        <a:spcBef>
                          <a:spcPts val="0"/>
                        </a:spcBef>
                        <a:spcAft>
                          <a:spcPts val="0"/>
                        </a:spcAft>
                        <a:buClr>
                          <a:srgbClr val="000000"/>
                        </a:buClr>
                        <a:buSzPts val="1400"/>
                        <a:buFont typeface="Arial"/>
                        <a:buNone/>
                      </a:pPr>
                      <a:r>
                        <a:rPr b="1" lang="en-GB" sz="2200" u="none" cap="none" strike="noStrike">
                          <a:solidFill>
                            <a:srgbClr val="231F20"/>
                          </a:solidFill>
                          <a:latin typeface="Lato"/>
                          <a:ea typeface="Lato"/>
                          <a:cs typeface="Lato"/>
                          <a:sym typeface="Lato"/>
                        </a:rPr>
                        <a:t>£3,500</a:t>
                      </a:r>
                      <a:endParaRPr b="1" sz="2200" u="none" cap="none" strike="noStrike">
                        <a:latin typeface="Lato"/>
                        <a:ea typeface="Lato"/>
                        <a:cs typeface="Lato"/>
                        <a:sym typeface="Lato"/>
                      </a:endParaRPr>
                    </a:p>
                  </a:txBody>
                  <a:tcPr marT="91425" marB="91425" marR="91425" marL="91425">
                    <a:lnL cap="flat" cmpd="sng" w="28575">
                      <a:solidFill>
                        <a:schemeClr val="dk2"/>
                      </a:solidFill>
                      <a:prstDash val="solid"/>
                      <a:round/>
                      <a:headEnd len="sm" w="sm" type="none"/>
                      <a:tailEnd len="sm" w="sm" type="none"/>
                    </a:lnL>
                    <a:lnR cap="flat" cmpd="sng" w="28575">
                      <a:solidFill>
                        <a:schemeClr val="dk2"/>
                      </a:solidFill>
                      <a:prstDash val="solid"/>
                      <a:round/>
                      <a:headEnd len="sm" w="sm" type="none"/>
                      <a:tailEnd len="sm" w="sm" type="none"/>
                    </a:lnR>
                    <a:lnT cap="flat" cmpd="sng" w="28575">
                      <a:solidFill>
                        <a:schemeClr val="dk2"/>
                      </a:solidFill>
                      <a:prstDash val="solid"/>
                      <a:round/>
                      <a:headEnd len="sm" w="sm" type="none"/>
                      <a:tailEnd len="sm" w="sm" type="none"/>
                    </a:lnT>
                    <a:lnB cap="flat" cmpd="sng" w="28575">
                      <a:solidFill>
                        <a:schemeClr val="dk2"/>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400"/>
                        <a:buFont typeface="Arial"/>
                        <a:buNone/>
                      </a:pPr>
                      <a:r>
                        <a:t/>
                      </a:r>
                      <a:endParaRPr b="1" sz="2200" u="none" cap="none" strike="noStrike">
                        <a:solidFill>
                          <a:srgbClr val="231F20"/>
                        </a:solidFill>
                        <a:latin typeface="Lato"/>
                        <a:ea typeface="Lato"/>
                        <a:cs typeface="Lato"/>
                        <a:sym typeface="Lato"/>
                      </a:endParaRPr>
                    </a:p>
                    <a:p>
                      <a:pPr indent="0" lvl="0" marL="0" rtl="0" algn="ctr">
                        <a:lnSpc>
                          <a:spcPct val="115000"/>
                        </a:lnSpc>
                        <a:spcBef>
                          <a:spcPts val="0"/>
                        </a:spcBef>
                        <a:spcAft>
                          <a:spcPts val="0"/>
                        </a:spcAft>
                        <a:buClr>
                          <a:srgbClr val="000000"/>
                        </a:buClr>
                        <a:buSzPts val="1400"/>
                        <a:buFont typeface="Arial"/>
                        <a:buNone/>
                      </a:pPr>
                      <a:r>
                        <a:rPr b="1" lang="en-GB" sz="2200">
                          <a:solidFill>
                            <a:srgbClr val="231F20"/>
                          </a:solidFill>
                          <a:latin typeface="Lato"/>
                          <a:ea typeface="Lato"/>
                          <a:cs typeface="Lato"/>
                          <a:sym typeface="Lato"/>
                        </a:rPr>
                        <a:t>£112,000</a:t>
                      </a:r>
                      <a:endParaRPr b="1" sz="2200">
                        <a:latin typeface="Lato"/>
                        <a:ea typeface="Lato"/>
                        <a:cs typeface="Lato"/>
                        <a:sym typeface="Lato"/>
                      </a:endParaRPr>
                    </a:p>
                    <a:p>
                      <a:pPr indent="0" lvl="0" marL="0" marR="0" rtl="0" algn="ctr">
                        <a:lnSpc>
                          <a:spcPct val="115000"/>
                        </a:lnSpc>
                        <a:spcBef>
                          <a:spcPts val="0"/>
                        </a:spcBef>
                        <a:spcAft>
                          <a:spcPts val="0"/>
                        </a:spcAft>
                        <a:buClr>
                          <a:srgbClr val="000000"/>
                        </a:buClr>
                        <a:buSzPts val="1400"/>
                        <a:buFont typeface="Arial"/>
                        <a:buNone/>
                      </a:pPr>
                      <a:r>
                        <a:t/>
                      </a:r>
                      <a:endParaRPr b="1" sz="2200">
                        <a:solidFill>
                          <a:srgbClr val="231F20"/>
                        </a:solidFill>
                        <a:latin typeface="Lato"/>
                        <a:ea typeface="Lato"/>
                        <a:cs typeface="Lato"/>
                        <a:sym typeface="Lato"/>
                      </a:endParaRPr>
                    </a:p>
                  </a:txBody>
                  <a:tcPr marT="91425" marB="91425" marR="91425" marL="91425">
                    <a:lnL cap="flat" cmpd="sng" w="28575">
                      <a:solidFill>
                        <a:schemeClr val="dk2"/>
                      </a:solidFill>
                      <a:prstDash val="solid"/>
                      <a:round/>
                      <a:headEnd len="sm" w="sm" type="none"/>
                      <a:tailEnd len="sm" w="sm" type="none"/>
                    </a:lnL>
                    <a:lnR cap="flat" cmpd="sng" w="28575">
                      <a:solidFill>
                        <a:schemeClr val="dk2"/>
                      </a:solidFill>
                      <a:prstDash val="solid"/>
                      <a:round/>
                      <a:headEnd len="sm" w="sm" type="none"/>
                      <a:tailEnd len="sm" w="sm" type="none"/>
                    </a:lnR>
                    <a:lnT cap="flat" cmpd="sng" w="28575">
                      <a:solidFill>
                        <a:schemeClr val="dk2"/>
                      </a:solidFill>
                      <a:prstDash val="solid"/>
                      <a:round/>
                      <a:headEnd len="sm" w="sm" type="none"/>
                      <a:tailEnd len="sm" w="sm" type="none"/>
                    </a:lnT>
                    <a:lnB cap="flat" cmpd="sng" w="28575">
                      <a:solidFill>
                        <a:schemeClr val="dk2"/>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400"/>
                        <a:buFont typeface="Arial"/>
                        <a:buNone/>
                      </a:pPr>
                      <a:r>
                        <a:t/>
                      </a:r>
                      <a:endParaRPr b="1" sz="2200" u="none" cap="none" strike="noStrike">
                        <a:solidFill>
                          <a:srgbClr val="231F20"/>
                        </a:solidFill>
                        <a:latin typeface="Lato"/>
                        <a:ea typeface="Lato"/>
                        <a:cs typeface="Lato"/>
                        <a:sym typeface="Lato"/>
                      </a:endParaRPr>
                    </a:p>
                    <a:p>
                      <a:pPr indent="0" lvl="0" marL="0" rtl="0" algn="ctr">
                        <a:lnSpc>
                          <a:spcPct val="115000"/>
                        </a:lnSpc>
                        <a:spcBef>
                          <a:spcPts val="0"/>
                        </a:spcBef>
                        <a:spcAft>
                          <a:spcPts val="0"/>
                        </a:spcAft>
                        <a:buClr>
                          <a:srgbClr val="000000"/>
                        </a:buClr>
                        <a:buSzPts val="1400"/>
                        <a:buFont typeface="Arial"/>
                        <a:buNone/>
                      </a:pPr>
                      <a:r>
                        <a:rPr b="1" lang="en-GB" sz="2200">
                          <a:solidFill>
                            <a:srgbClr val="231F20"/>
                          </a:solidFill>
                          <a:latin typeface="Lato"/>
                          <a:ea typeface="Lato"/>
                          <a:cs typeface="Lato"/>
                          <a:sym typeface="Lato"/>
                        </a:rPr>
                        <a:t>£198,000</a:t>
                      </a:r>
                      <a:endParaRPr b="1" sz="2200">
                        <a:solidFill>
                          <a:srgbClr val="231F20"/>
                        </a:solidFill>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r>
                        <a:t/>
                      </a:r>
                      <a:endParaRPr b="1" sz="2200" u="none" cap="none" strike="noStrike">
                        <a:latin typeface="Lato"/>
                        <a:ea typeface="Lato"/>
                        <a:cs typeface="Lato"/>
                        <a:sym typeface="Lato"/>
                      </a:endParaRPr>
                    </a:p>
                  </a:txBody>
                  <a:tcPr marT="91425" marB="91425" marR="91425" marL="91425">
                    <a:lnL cap="flat" cmpd="sng" w="28575">
                      <a:solidFill>
                        <a:schemeClr val="dk2"/>
                      </a:solidFill>
                      <a:prstDash val="solid"/>
                      <a:round/>
                      <a:headEnd len="sm" w="sm" type="none"/>
                      <a:tailEnd len="sm" w="sm" type="none"/>
                    </a:lnL>
                    <a:lnR cap="flat" cmpd="sng" w="28575">
                      <a:solidFill>
                        <a:schemeClr val="dk2"/>
                      </a:solidFill>
                      <a:prstDash val="solid"/>
                      <a:round/>
                      <a:headEnd len="sm" w="sm" type="none"/>
                      <a:tailEnd len="sm" w="sm" type="none"/>
                    </a:lnR>
                    <a:lnT cap="flat" cmpd="sng" w="28575">
                      <a:solidFill>
                        <a:schemeClr val="dk2"/>
                      </a:solidFill>
                      <a:prstDash val="solid"/>
                      <a:round/>
                      <a:headEnd len="sm" w="sm" type="none"/>
                      <a:tailEnd len="sm" w="sm" type="none"/>
                    </a:lnT>
                    <a:lnB cap="flat" cmpd="sng" w="28575">
                      <a:solidFill>
                        <a:schemeClr val="dk2"/>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t/>
                      </a:r>
                      <a:endParaRPr b="1" sz="2200">
                        <a:solidFill>
                          <a:srgbClr val="231F20"/>
                        </a:solidFill>
                        <a:latin typeface="Lato"/>
                        <a:ea typeface="Lato"/>
                        <a:cs typeface="Lato"/>
                        <a:sym typeface="Lato"/>
                      </a:endParaRPr>
                    </a:p>
                    <a:p>
                      <a:pPr indent="0" lvl="0" marL="0" rtl="0" algn="ctr">
                        <a:lnSpc>
                          <a:spcPct val="115000"/>
                        </a:lnSpc>
                        <a:spcBef>
                          <a:spcPts val="0"/>
                        </a:spcBef>
                        <a:spcAft>
                          <a:spcPts val="0"/>
                        </a:spcAft>
                        <a:buNone/>
                      </a:pPr>
                      <a:r>
                        <a:rPr b="1" lang="en-GB" sz="2200">
                          <a:solidFill>
                            <a:srgbClr val="231F20"/>
                          </a:solidFill>
                          <a:latin typeface="Lato"/>
                          <a:ea typeface="Lato"/>
                          <a:cs typeface="Lato"/>
                          <a:sym typeface="Lato"/>
                        </a:rPr>
                        <a:t>£367,000</a:t>
                      </a:r>
                      <a:endParaRPr b="1" sz="2200">
                        <a:solidFill>
                          <a:srgbClr val="231F20"/>
                        </a:solidFill>
                        <a:latin typeface="Lato"/>
                        <a:ea typeface="Lato"/>
                        <a:cs typeface="Lato"/>
                        <a:sym typeface="Lato"/>
                      </a:endParaRPr>
                    </a:p>
                    <a:p>
                      <a:pPr indent="0" lvl="0" marL="0" marR="0" rtl="0" algn="ctr">
                        <a:lnSpc>
                          <a:spcPct val="115000"/>
                        </a:lnSpc>
                        <a:spcBef>
                          <a:spcPts val="0"/>
                        </a:spcBef>
                        <a:spcAft>
                          <a:spcPts val="0"/>
                        </a:spcAft>
                        <a:buNone/>
                      </a:pPr>
                      <a:r>
                        <a:t/>
                      </a:r>
                      <a:endParaRPr b="1" sz="2200">
                        <a:solidFill>
                          <a:srgbClr val="231F20"/>
                        </a:solidFill>
                        <a:latin typeface="Lato"/>
                        <a:ea typeface="Lato"/>
                        <a:cs typeface="Lato"/>
                        <a:sym typeface="Lato"/>
                      </a:endParaRPr>
                    </a:p>
                  </a:txBody>
                  <a:tcPr marT="91425" marB="91425" marR="91425" marL="91425">
                    <a:lnL cap="flat" cmpd="sng" w="28575">
                      <a:solidFill>
                        <a:schemeClr val="dk2"/>
                      </a:solidFill>
                      <a:prstDash val="solid"/>
                      <a:round/>
                      <a:headEnd len="sm" w="sm" type="none"/>
                      <a:tailEnd len="sm" w="sm" type="none"/>
                    </a:lnL>
                    <a:lnR cap="flat" cmpd="sng" w="28575">
                      <a:solidFill>
                        <a:schemeClr val="dk2"/>
                      </a:solidFill>
                      <a:prstDash val="solid"/>
                      <a:round/>
                      <a:headEnd len="sm" w="sm" type="none"/>
                      <a:tailEnd len="sm" w="sm" type="none"/>
                    </a:lnR>
                    <a:lnT cap="flat" cmpd="sng" w="28575">
                      <a:solidFill>
                        <a:schemeClr val="dk2"/>
                      </a:solidFill>
                      <a:prstDash val="solid"/>
                      <a:round/>
                      <a:headEnd len="sm" w="sm" type="none"/>
                      <a:tailEnd len="sm" w="sm" type="none"/>
                    </a:lnT>
                    <a:lnB cap="flat" cmpd="sng" w="28575">
                      <a:solidFill>
                        <a:schemeClr val="dk2"/>
                      </a:solidFill>
                      <a:prstDash val="solid"/>
                      <a:round/>
                      <a:headEnd len="sm" w="sm" type="none"/>
                      <a:tailEnd len="sm" w="sm" type="none"/>
                    </a:lnB>
                  </a:tcPr>
                </a:tc>
              </a:tr>
            </a:tbl>
          </a:graphicData>
        </a:graphic>
      </p:graphicFrame>
      <p:sp>
        <p:nvSpPr>
          <p:cNvPr id="355" name="Google Shape;355;g208eae8ff29_0_254"/>
          <p:cNvSpPr/>
          <p:nvPr/>
        </p:nvSpPr>
        <p:spPr>
          <a:xfrm>
            <a:off x="947475" y="3847825"/>
            <a:ext cx="7270500" cy="464700"/>
          </a:xfrm>
          <a:prstGeom prst="rect">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GB">
                <a:solidFill>
                  <a:schemeClr val="lt1"/>
                </a:solidFill>
                <a:latin typeface="Lato"/>
                <a:ea typeface="Lato"/>
                <a:cs typeface="Lato"/>
                <a:sym typeface="Lato"/>
              </a:rPr>
              <a:t>The average house price in the UK, as of December 2022, is </a:t>
            </a:r>
            <a:r>
              <a:rPr lang="en-GB" sz="2100">
                <a:solidFill>
                  <a:schemeClr val="lt1"/>
                </a:solidFill>
                <a:latin typeface="Lato Black"/>
                <a:ea typeface="Lato Black"/>
                <a:cs typeface="Lato Black"/>
                <a:sym typeface="Lato Black"/>
              </a:rPr>
              <a:t>£294,329</a:t>
            </a:r>
            <a:r>
              <a:rPr b="1" lang="en-GB">
                <a:solidFill>
                  <a:schemeClr val="lt1"/>
                </a:solidFill>
                <a:latin typeface="Lato"/>
                <a:ea typeface="Lato"/>
                <a:cs typeface="Lato"/>
                <a:sym typeface="Lato"/>
              </a:rPr>
              <a:t> (</a:t>
            </a:r>
            <a:r>
              <a:rPr b="1" lang="en-GB" u="sng">
                <a:solidFill>
                  <a:schemeClr val="lt1"/>
                </a:solidFill>
                <a:latin typeface="Lato"/>
                <a:ea typeface="Lato"/>
                <a:cs typeface="Lato"/>
                <a:sym typeface="Lato"/>
                <a:hlinkClick r:id="rId3">
                  <a:extLst>
                    <a:ext uri="{A12FA001-AC4F-418D-AE19-62706E023703}">
                      <ahyp:hlinkClr val="tx"/>
                    </a:ext>
                  </a:extLst>
                </a:hlinkClick>
              </a:rPr>
              <a:t>Land Registry</a:t>
            </a:r>
            <a:r>
              <a:rPr b="1" lang="en-GB">
                <a:solidFill>
                  <a:schemeClr val="lt1"/>
                </a:solidFill>
                <a:latin typeface="Lato"/>
                <a:ea typeface="Lato"/>
                <a:cs typeface="Lato"/>
                <a:sym typeface="Lato"/>
              </a:rPr>
              <a:t>)</a:t>
            </a:r>
            <a:endParaRPr b="1">
              <a:solidFill>
                <a:schemeClr val="lt1"/>
              </a:solidFill>
              <a:latin typeface="Lato"/>
              <a:ea typeface="Lato"/>
              <a:cs typeface="Lato"/>
              <a:sym typeface="Lato"/>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9" name="Shape 359"/>
        <p:cNvGrpSpPr/>
        <p:nvPr/>
      </p:nvGrpSpPr>
      <p:grpSpPr>
        <a:xfrm>
          <a:off x="0" y="0"/>
          <a:ext cx="0" cy="0"/>
          <a:chOff x="0" y="0"/>
          <a:chExt cx="0" cy="0"/>
        </a:xfrm>
      </p:grpSpPr>
      <p:sp>
        <p:nvSpPr>
          <p:cNvPr id="360" name="Google Shape;360;g208eae8ff29_0_133"/>
          <p:cNvSpPr txBox="1"/>
          <p:nvPr>
            <p:ph idx="12" type="sldNum"/>
          </p:nvPr>
        </p:nvSpPr>
        <p:spPr>
          <a:xfrm>
            <a:off x="8595309" y="303951"/>
            <a:ext cx="548700" cy="3936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Clr>
                <a:srgbClr val="000000"/>
              </a:buClr>
              <a:buSzPts val="1000"/>
              <a:buFont typeface="Arial"/>
              <a:buNone/>
            </a:pPr>
            <a:r>
              <a:rPr lang="en-GB">
                <a:latin typeface="Lato"/>
                <a:ea typeface="Lato"/>
                <a:cs typeface="Lato"/>
                <a:sym typeface="Lato"/>
              </a:rPr>
              <a:t>21</a:t>
            </a:r>
            <a:endParaRPr>
              <a:latin typeface="Lato"/>
              <a:ea typeface="Lato"/>
              <a:cs typeface="Lato"/>
              <a:sym typeface="Lato"/>
            </a:endParaRPr>
          </a:p>
          <a:p>
            <a:pPr indent="0" lvl="0" marL="0" rtl="0" algn="r">
              <a:spcBef>
                <a:spcPts val="0"/>
              </a:spcBef>
              <a:spcAft>
                <a:spcPts val="0"/>
              </a:spcAft>
              <a:buClr>
                <a:srgbClr val="000000"/>
              </a:buClr>
              <a:buSzPts val="1000"/>
              <a:buFont typeface="Arial"/>
              <a:buNone/>
            </a:pPr>
            <a:r>
              <a:t/>
            </a:r>
            <a:endParaRPr>
              <a:latin typeface="Lato"/>
              <a:ea typeface="Lato"/>
              <a:cs typeface="Lato"/>
              <a:sym typeface="Lato"/>
            </a:endParaRPr>
          </a:p>
        </p:txBody>
      </p:sp>
      <p:sp>
        <p:nvSpPr>
          <p:cNvPr id="361" name="Google Shape;361;g208eae8ff29_0_133"/>
          <p:cNvSpPr/>
          <p:nvPr/>
        </p:nvSpPr>
        <p:spPr>
          <a:xfrm>
            <a:off x="216675" y="2360150"/>
            <a:ext cx="3021300" cy="1750800"/>
          </a:xfrm>
          <a:prstGeom prst="roundRect">
            <a:avLst>
              <a:gd fmla="val 16667" name="adj"/>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lang="en-GB" sz="2200">
                <a:solidFill>
                  <a:schemeClr val="lt1"/>
                </a:solidFill>
                <a:latin typeface="Lato Black"/>
                <a:ea typeface="Lato Black"/>
                <a:cs typeface="Lato Black"/>
                <a:sym typeface="Lato Black"/>
              </a:rPr>
              <a:t>6</a:t>
            </a:r>
            <a:r>
              <a:rPr lang="en-GB" sz="2200">
                <a:solidFill>
                  <a:schemeClr val="lt1"/>
                </a:solidFill>
                <a:latin typeface="Lato Black"/>
                <a:ea typeface="Lato Black"/>
                <a:cs typeface="Lato Black"/>
                <a:sym typeface="Lato Black"/>
              </a:rPr>
              <a:t>. Getting insurance</a:t>
            </a:r>
            <a:endParaRPr b="0" i="0" sz="2200" u="none" cap="none" strike="noStrike">
              <a:solidFill>
                <a:schemeClr val="lt1"/>
              </a:solidFill>
              <a:latin typeface="Lato Black"/>
              <a:ea typeface="Lato Black"/>
              <a:cs typeface="Lato Black"/>
              <a:sym typeface="Lato Black"/>
            </a:endParaRPr>
          </a:p>
        </p:txBody>
      </p:sp>
      <p:sp>
        <p:nvSpPr>
          <p:cNvPr id="362" name="Google Shape;362;g208eae8ff29_0_133"/>
          <p:cNvSpPr/>
          <p:nvPr/>
        </p:nvSpPr>
        <p:spPr>
          <a:xfrm>
            <a:off x="216825" y="4254050"/>
            <a:ext cx="3021300" cy="516000"/>
          </a:xfrm>
          <a:prstGeom prst="rect">
            <a:avLst/>
          </a:prstGeom>
          <a:solidFill>
            <a:schemeClr val="accent1"/>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600">
                <a:solidFill>
                  <a:schemeClr val="lt1"/>
                </a:solidFill>
                <a:latin typeface="Lato"/>
                <a:ea typeface="Lato"/>
                <a:cs typeface="Lato"/>
                <a:sym typeface="Lato"/>
              </a:rPr>
              <a:t>DIFFERENT</a:t>
            </a:r>
            <a:endParaRPr b="1" sz="1600">
              <a:solidFill>
                <a:schemeClr val="lt1"/>
              </a:solidFill>
              <a:latin typeface="Lato"/>
              <a:ea typeface="Lato"/>
              <a:cs typeface="Lato"/>
              <a:sym typeface="Lato"/>
            </a:endParaRPr>
          </a:p>
        </p:txBody>
      </p:sp>
      <p:pic>
        <p:nvPicPr>
          <p:cNvPr id="363" name="Google Shape;363;g208eae8ff29_0_133"/>
          <p:cNvPicPr preferRelativeResize="0"/>
          <p:nvPr/>
        </p:nvPicPr>
        <p:blipFill>
          <a:blip r:embed="rId3">
            <a:alphaModFix/>
          </a:blip>
          <a:stretch>
            <a:fillRect/>
          </a:stretch>
        </p:blipFill>
        <p:spPr>
          <a:xfrm>
            <a:off x="890450" y="1050375"/>
            <a:ext cx="1521375" cy="1521375"/>
          </a:xfrm>
          <a:prstGeom prst="rect">
            <a:avLst/>
          </a:prstGeom>
          <a:noFill/>
          <a:ln>
            <a:noFill/>
          </a:ln>
        </p:spPr>
      </p:pic>
      <p:sp>
        <p:nvSpPr>
          <p:cNvPr id="364" name="Google Shape;364;g208eae8ff29_0_133"/>
          <p:cNvSpPr txBox="1"/>
          <p:nvPr/>
        </p:nvSpPr>
        <p:spPr>
          <a:xfrm>
            <a:off x="3832725" y="2571750"/>
            <a:ext cx="3318300" cy="861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GB" sz="2200">
                <a:latin typeface="Lato"/>
                <a:ea typeface="Lato"/>
                <a:cs typeface="Lato"/>
                <a:sym typeface="Lato"/>
              </a:rPr>
              <a:t>Will</a:t>
            </a:r>
            <a:r>
              <a:rPr lang="en-GB" sz="2200">
                <a:latin typeface="Lato"/>
                <a:ea typeface="Lato"/>
                <a:cs typeface="Lato"/>
                <a:sym typeface="Lato"/>
              </a:rPr>
              <a:t> Lucy and Karim need to get insurance?</a:t>
            </a:r>
            <a:endParaRPr sz="2200">
              <a:latin typeface="Lato"/>
              <a:ea typeface="Lato"/>
              <a:cs typeface="Lato"/>
              <a:sym typeface="Lato"/>
            </a:endParaRPr>
          </a:p>
        </p:txBody>
      </p:sp>
      <p:sp>
        <p:nvSpPr>
          <p:cNvPr id="365" name="Google Shape;365;g208eae8ff29_0_133"/>
          <p:cNvSpPr txBox="1"/>
          <p:nvPr/>
        </p:nvSpPr>
        <p:spPr>
          <a:xfrm>
            <a:off x="3514725" y="1140275"/>
            <a:ext cx="5323200" cy="3201600"/>
          </a:xfrm>
          <a:prstGeom prst="rect">
            <a:avLst/>
          </a:prstGeom>
          <a:solidFill>
            <a:schemeClr val="accent6"/>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a:latin typeface="Lato"/>
                <a:ea typeface="Lato"/>
                <a:cs typeface="Lato"/>
                <a:sym typeface="Lato"/>
              </a:rPr>
              <a:t>Explanation box</a:t>
            </a:r>
            <a:endParaRPr b="1">
              <a:latin typeface="Lato"/>
              <a:ea typeface="Lato"/>
              <a:cs typeface="Lato"/>
              <a:sym typeface="Lato"/>
            </a:endParaRPr>
          </a:p>
          <a:p>
            <a:pPr indent="-317500" lvl="0" marL="457200" rtl="0" algn="l">
              <a:spcBef>
                <a:spcPts val="0"/>
              </a:spcBef>
              <a:spcAft>
                <a:spcPts val="0"/>
              </a:spcAft>
              <a:buClr>
                <a:schemeClr val="dk1"/>
              </a:buClr>
              <a:buSzPts val="1400"/>
              <a:buFont typeface="Lato"/>
              <a:buChar char="●"/>
            </a:pPr>
            <a:r>
              <a:rPr lang="en-GB">
                <a:solidFill>
                  <a:schemeClr val="dk1"/>
                </a:solidFill>
                <a:latin typeface="Lato"/>
                <a:ea typeface="Lato"/>
                <a:cs typeface="Lato"/>
                <a:sym typeface="Lato"/>
              </a:rPr>
              <a:t>For renters, </a:t>
            </a:r>
            <a:r>
              <a:rPr b="1" lang="en-GB">
                <a:solidFill>
                  <a:schemeClr val="dk1"/>
                </a:solidFill>
                <a:latin typeface="Lato"/>
                <a:ea typeface="Lato"/>
                <a:cs typeface="Lato"/>
                <a:sym typeface="Lato"/>
              </a:rPr>
              <a:t>landlords are responsible</a:t>
            </a:r>
            <a:r>
              <a:rPr lang="en-GB">
                <a:solidFill>
                  <a:schemeClr val="dk1"/>
                </a:solidFill>
                <a:latin typeface="Lato"/>
                <a:ea typeface="Lato"/>
                <a:cs typeface="Lato"/>
                <a:sym typeface="Lato"/>
              </a:rPr>
              <a:t> for maintaining the structure/exterior of the property, so tenants do not need to organise buildings insurance.</a:t>
            </a:r>
            <a:endParaRPr>
              <a:solidFill>
                <a:schemeClr val="dk1"/>
              </a:solidFill>
              <a:latin typeface="Lato"/>
              <a:ea typeface="Lato"/>
              <a:cs typeface="Lato"/>
              <a:sym typeface="Lato"/>
            </a:endParaRPr>
          </a:p>
          <a:p>
            <a:pPr indent="0" lvl="0" marL="0" rtl="0" algn="l">
              <a:spcBef>
                <a:spcPts val="0"/>
              </a:spcBef>
              <a:spcAft>
                <a:spcPts val="0"/>
              </a:spcAft>
              <a:buNone/>
            </a:pPr>
            <a:r>
              <a:t/>
            </a:r>
            <a:endParaRPr>
              <a:solidFill>
                <a:schemeClr val="dk1"/>
              </a:solidFill>
              <a:latin typeface="Lato"/>
              <a:ea typeface="Lato"/>
              <a:cs typeface="Lato"/>
              <a:sym typeface="Lato"/>
            </a:endParaRPr>
          </a:p>
          <a:p>
            <a:pPr indent="-317500" lvl="0" marL="457200" rtl="0" algn="l">
              <a:spcBef>
                <a:spcPts val="0"/>
              </a:spcBef>
              <a:spcAft>
                <a:spcPts val="0"/>
              </a:spcAft>
              <a:buClr>
                <a:schemeClr val="dk1"/>
              </a:buClr>
              <a:buSzPts val="1400"/>
              <a:buFont typeface="Lato"/>
              <a:buChar char="●"/>
            </a:pPr>
            <a:r>
              <a:rPr lang="en-GB">
                <a:solidFill>
                  <a:schemeClr val="dk1"/>
                </a:solidFill>
                <a:latin typeface="Lato"/>
                <a:ea typeface="Lato"/>
                <a:cs typeface="Lato"/>
                <a:sym typeface="Lato"/>
              </a:rPr>
              <a:t>While it is recommended, buildings insurance is </a:t>
            </a:r>
            <a:r>
              <a:rPr b="1" lang="en-GB">
                <a:solidFill>
                  <a:schemeClr val="dk1"/>
                </a:solidFill>
                <a:latin typeface="Lato"/>
                <a:ea typeface="Lato"/>
                <a:cs typeface="Lato"/>
                <a:sym typeface="Lato"/>
              </a:rPr>
              <a:t>not a legal</a:t>
            </a:r>
            <a:r>
              <a:rPr lang="en-GB">
                <a:solidFill>
                  <a:schemeClr val="dk1"/>
                </a:solidFill>
                <a:latin typeface="Lato"/>
                <a:ea typeface="Lato"/>
                <a:cs typeface="Lato"/>
                <a:sym typeface="Lato"/>
              </a:rPr>
              <a:t> requirement, so landlords do not have to provide it.</a:t>
            </a:r>
            <a:endParaRPr>
              <a:solidFill>
                <a:schemeClr val="dk1"/>
              </a:solidFill>
              <a:latin typeface="Lato"/>
              <a:ea typeface="Lato"/>
              <a:cs typeface="Lato"/>
              <a:sym typeface="Lato"/>
            </a:endParaRPr>
          </a:p>
          <a:p>
            <a:pPr indent="0" lvl="0" marL="0" rtl="0" algn="l">
              <a:spcBef>
                <a:spcPts val="0"/>
              </a:spcBef>
              <a:spcAft>
                <a:spcPts val="0"/>
              </a:spcAft>
              <a:buNone/>
            </a:pPr>
            <a:r>
              <a:t/>
            </a:r>
            <a:endParaRPr>
              <a:solidFill>
                <a:schemeClr val="dk1"/>
              </a:solidFill>
              <a:latin typeface="Lato"/>
              <a:ea typeface="Lato"/>
              <a:cs typeface="Lato"/>
              <a:sym typeface="Lato"/>
            </a:endParaRPr>
          </a:p>
          <a:p>
            <a:pPr indent="-317500" lvl="0" marL="457200" rtl="0" algn="l">
              <a:spcBef>
                <a:spcPts val="0"/>
              </a:spcBef>
              <a:spcAft>
                <a:spcPts val="0"/>
              </a:spcAft>
              <a:buClr>
                <a:schemeClr val="dk1"/>
              </a:buClr>
              <a:buSzPts val="1400"/>
              <a:buFont typeface="Lato"/>
              <a:buChar char="●"/>
            </a:pPr>
            <a:r>
              <a:rPr lang="en-GB">
                <a:solidFill>
                  <a:schemeClr val="dk1"/>
                </a:solidFill>
                <a:latin typeface="Lato"/>
                <a:ea typeface="Lato"/>
                <a:cs typeface="Lato"/>
                <a:sym typeface="Lato"/>
              </a:rPr>
              <a:t>Tenants may wish to organise </a:t>
            </a:r>
            <a:r>
              <a:rPr b="1" lang="en-GB">
                <a:solidFill>
                  <a:schemeClr val="dk1"/>
                </a:solidFill>
                <a:latin typeface="Lato"/>
                <a:ea typeface="Lato"/>
                <a:cs typeface="Lato"/>
                <a:sym typeface="Lato"/>
              </a:rPr>
              <a:t>contents insurance</a:t>
            </a:r>
            <a:r>
              <a:rPr lang="en-GB">
                <a:solidFill>
                  <a:schemeClr val="dk1"/>
                </a:solidFill>
                <a:latin typeface="Lato"/>
                <a:ea typeface="Lato"/>
                <a:cs typeface="Lato"/>
                <a:sym typeface="Lato"/>
              </a:rPr>
              <a:t>, as the content of the home is not the landlord’s responsibility.</a:t>
            </a:r>
            <a:endParaRPr>
              <a:solidFill>
                <a:schemeClr val="dk1"/>
              </a:solidFill>
              <a:latin typeface="Lato"/>
              <a:ea typeface="Lato"/>
              <a:cs typeface="Lato"/>
              <a:sym typeface="Lato"/>
            </a:endParaRPr>
          </a:p>
          <a:p>
            <a:pPr indent="0" lvl="0" marL="457200" rtl="0" algn="l">
              <a:spcBef>
                <a:spcPts val="0"/>
              </a:spcBef>
              <a:spcAft>
                <a:spcPts val="0"/>
              </a:spcAft>
              <a:buNone/>
            </a:pPr>
            <a:r>
              <a:t/>
            </a:r>
            <a:endParaRPr>
              <a:solidFill>
                <a:schemeClr val="dk1"/>
              </a:solidFill>
              <a:latin typeface="Lato"/>
              <a:ea typeface="Lato"/>
              <a:cs typeface="Lato"/>
              <a:sym typeface="Lato"/>
            </a:endParaRPr>
          </a:p>
          <a:p>
            <a:pPr indent="-317500" lvl="0" marL="457200" rtl="0" algn="l">
              <a:spcBef>
                <a:spcPts val="0"/>
              </a:spcBef>
              <a:spcAft>
                <a:spcPts val="0"/>
              </a:spcAft>
              <a:buClr>
                <a:schemeClr val="dk1"/>
              </a:buClr>
              <a:buSzPts val="1400"/>
              <a:buFont typeface="Lato"/>
              <a:buChar char="●"/>
            </a:pPr>
            <a:r>
              <a:rPr lang="en-GB">
                <a:solidFill>
                  <a:schemeClr val="dk1"/>
                </a:solidFill>
                <a:latin typeface="Lato"/>
                <a:ea typeface="Lato"/>
                <a:cs typeface="Lato"/>
                <a:sym typeface="Lato"/>
              </a:rPr>
              <a:t>Homeowners are not legally obliged to take out any form of home insurance, however </a:t>
            </a:r>
            <a:r>
              <a:rPr b="1" lang="en-GB">
                <a:solidFill>
                  <a:schemeClr val="dk1"/>
                </a:solidFill>
                <a:latin typeface="Lato"/>
                <a:ea typeface="Lato"/>
                <a:cs typeface="Lato"/>
                <a:sym typeface="Lato"/>
              </a:rPr>
              <a:t>mortgage lenders often require buildings insurance</a:t>
            </a:r>
            <a:r>
              <a:rPr lang="en-GB">
                <a:solidFill>
                  <a:schemeClr val="dk1"/>
                </a:solidFill>
                <a:latin typeface="Lato"/>
                <a:ea typeface="Lato"/>
                <a:cs typeface="Lato"/>
                <a:sym typeface="Lato"/>
              </a:rPr>
              <a:t>  as a condition of the loan.</a:t>
            </a:r>
            <a:endParaRPr b="1">
              <a:latin typeface="Lato"/>
              <a:ea typeface="Lato"/>
              <a:cs typeface="Lato"/>
              <a:sym typeface="Lato"/>
            </a:endParaRPr>
          </a:p>
        </p:txBody>
      </p:sp>
      <p:sp>
        <p:nvSpPr>
          <p:cNvPr id="366" name="Google Shape;366;g208eae8ff29_0_133"/>
          <p:cNvSpPr txBox="1"/>
          <p:nvPr>
            <p:ph type="ctrTitle"/>
          </p:nvPr>
        </p:nvSpPr>
        <p:spPr>
          <a:xfrm>
            <a:off x="1040425" y="257075"/>
            <a:ext cx="85749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t/>
            </a:r>
            <a:endParaRPr b="1" i="0" sz="3200" u="none" cap="none" strike="noStrike">
              <a:solidFill>
                <a:schemeClr val="accent2"/>
              </a:solidFill>
              <a:latin typeface="Lato"/>
              <a:ea typeface="Lato"/>
              <a:cs typeface="Lato"/>
              <a:sym typeface="Lato"/>
            </a:endParaRPr>
          </a:p>
          <a:p>
            <a:pPr indent="0" lvl="0" marL="0" marR="0" rtl="0" algn="l">
              <a:lnSpc>
                <a:spcPct val="100000"/>
              </a:lnSpc>
              <a:spcBef>
                <a:spcPts val="0"/>
              </a:spcBef>
              <a:spcAft>
                <a:spcPts val="0"/>
              </a:spcAft>
              <a:buClr>
                <a:srgbClr val="000000"/>
              </a:buClr>
              <a:buSzPts val="990"/>
              <a:buFont typeface="Arial"/>
              <a:buNone/>
            </a:pPr>
            <a:r>
              <a:rPr b="1" lang="en-GB" sz="2900">
                <a:solidFill>
                  <a:schemeClr val="accent2"/>
                </a:solidFill>
                <a:latin typeface="Lato"/>
                <a:ea typeface="Lato"/>
                <a:cs typeface="Lato"/>
                <a:sym typeface="Lato"/>
              </a:rPr>
              <a:t>The same or different?</a:t>
            </a:r>
            <a:endParaRPr b="1" i="0" sz="2900" u="none" cap="none" strike="noStrike">
              <a:solidFill>
                <a:schemeClr val="accent2"/>
              </a:solidFill>
              <a:latin typeface="Lato"/>
              <a:ea typeface="Lato"/>
              <a:cs typeface="Lato"/>
              <a:sym typeface="Lato"/>
            </a:endParaRPr>
          </a:p>
          <a:p>
            <a:pPr indent="0" lvl="0" marL="0" marR="0" rtl="0" algn="l">
              <a:lnSpc>
                <a:spcPct val="100000"/>
              </a:lnSpc>
              <a:spcBef>
                <a:spcPts val="0"/>
              </a:spcBef>
              <a:spcAft>
                <a:spcPts val="0"/>
              </a:spcAft>
              <a:buClr>
                <a:srgbClr val="000000"/>
              </a:buClr>
              <a:buSzPts val="990"/>
              <a:buFont typeface="Arial"/>
              <a:buNone/>
            </a:pPr>
            <a:r>
              <a:t/>
            </a:r>
            <a:endParaRPr b="1" i="0" sz="3200" u="none" cap="none" strike="noStrike">
              <a:solidFill>
                <a:schemeClr val="accent2"/>
              </a:solidFill>
              <a:latin typeface="Lato"/>
              <a:ea typeface="Lato"/>
              <a:cs typeface="Lato"/>
              <a:sym typeface="Lato"/>
            </a:endParaRPr>
          </a:p>
        </p:txBody>
      </p:sp>
      <p:grpSp>
        <p:nvGrpSpPr>
          <p:cNvPr id="367" name="Google Shape;367;g208eae8ff29_0_133"/>
          <p:cNvGrpSpPr/>
          <p:nvPr/>
        </p:nvGrpSpPr>
        <p:grpSpPr>
          <a:xfrm>
            <a:off x="-308" y="-3"/>
            <a:ext cx="945571" cy="1030169"/>
            <a:chOff x="4281700" y="-142825"/>
            <a:chExt cx="1326000" cy="1326000"/>
          </a:xfrm>
        </p:grpSpPr>
        <p:pic>
          <p:nvPicPr>
            <p:cNvPr id="368" name="Google Shape;368;g208eae8ff29_0_133"/>
            <p:cNvPicPr preferRelativeResize="0"/>
            <p:nvPr/>
          </p:nvPicPr>
          <p:blipFill>
            <a:blip r:embed="rId4">
              <a:alphaModFix/>
            </a:blip>
            <a:stretch>
              <a:fillRect/>
            </a:stretch>
          </p:blipFill>
          <p:spPr>
            <a:xfrm>
              <a:off x="4281700" y="-142825"/>
              <a:ext cx="1326000" cy="1326000"/>
            </a:xfrm>
            <a:prstGeom prst="rect">
              <a:avLst/>
            </a:prstGeom>
            <a:noFill/>
            <a:ln>
              <a:noFill/>
            </a:ln>
          </p:spPr>
        </p:pic>
        <p:sp>
          <p:nvSpPr>
            <p:cNvPr id="369" name="Google Shape;369;g208eae8ff29_0_133"/>
            <p:cNvSpPr/>
            <p:nvPr/>
          </p:nvSpPr>
          <p:spPr>
            <a:xfrm>
              <a:off x="4427200" y="39050"/>
              <a:ext cx="1035000" cy="923400"/>
            </a:xfrm>
            <a:prstGeom prst="roundRect">
              <a:avLst>
                <a:gd fmla="val 16667" name="adj"/>
              </a:avLst>
            </a:prstGeom>
            <a:noFill/>
            <a:ln cap="flat" cmpd="sng" w="285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5"/>
                                        </p:tgtEl>
                                        <p:attrNameLst>
                                          <p:attrName>style.visibility</p:attrName>
                                        </p:attrNameLst>
                                      </p:cBhvr>
                                      <p:to>
                                        <p:strVal val="visible"/>
                                      </p:to>
                                    </p:set>
                                    <p:animEffect filter="fade" transition="in">
                                      <p:cBhvr>
                                        <p:cTn dur="1000"/>
                                        <p:tgtEl>
                                          <p:spTgt spid="365"/>
                                        </p:tgtEl>
                                      </p:cBhvr>
                                    </p:animEffect>
                                  </p:childTnLst>
                                </p:cTn>
                              </p:par>
                              <p:par>
                                <p:cTn fill="hold" nodeType="withEffect" presetClass="entr" presetID="10" presetSubtype="0">
                                  <p:stCondLst>
                                    <p:cond delay="0"/>
                                  </p:stCondLst>
                                  <p:childTnLst>
                                    <p:set>
                                      <p:cBhvr>
                                        <p:cTn dur="1" fill="hold">
                                          <p:stCondLst>
                                            <p:cond delay="0"/>
                                          </p:stCondLst>
                                        </p:cTn>
                                        <p:tgtEl>
                                          <p:spTgt spid="362"/>
                                        </p:tgtEl>
                                        <p:attrNameLst>
                                          <p:attrName>style.visibility</p:attrName>
                                        </p:attrNameLst>
                                      </p:cBhvr>
                                      <p:to>
                                        <p:strVal val="visible"/>
                                      </p:to>
                                    </p:set>
                                    <p:animEffect filter="fade" transition="in">
                                      <p:cBhvr>
                                        <p:cTn dur="1000"/>
                                        <p:tgtEl>
                                          <p:spTgt spid="36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3" name="Shape 373"/>
        <p:cNvGrpSpPr/>
        <p:nvPr/>
      </p:nvGrpSpPr>
      <p:grpSpPr>
        <a:xfrm>
          <a:off x="0" y="0"/>
          <a:ext cx="0" cy="0"/>
          <a:chOff x="0" y="0"/>
          <a:chExt cx="0" cy="0"/>
        </a:xfrm>
      </p:grpSpPr>
      <p:sp>
        <p:nvSpPr>
          <p:cNvPr id="374" name="Google Shape;374;g208eae8ff29_0_144"/>
          <p:cNvSpPr txBox="1"/>
          <p:nvPr/>
        </p:nvSpPr>
        <p:spPr>
          <a:xfrm>
            <a:off x="4088150" y="2724150"/>
            <a:ext cx="3588300" cy="861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GB" sz="2200">
                <a:latin typeface="Lato"/>
                <a:ea typeface="Lato"/>
                <a:cs typeface="Lato"/>
                <a:sym typeface="Lato"/>
              </a:rPr>
              <a:t>Will</a:t>
            </a:r>
            <a:r>
              <a:rPr lang="en-GB" sz="2200">
                <a:latin typeface="Lato"/>
                <a:ea typeface="Lato"/>
                <a:cs typeface="Lato"/>
                <a:sym typeface="Lato"/>
              </a:rPr>
              <a:t> Lucy and Karim need to pay utility bills?</a:t>
            </a:r>
            <a:endParaRPr sz="2200">
              <a:latin typeface="Lato"/>
              <a:ea typeface="Lato"/>
              <a:cs typeface="Lato"/>
              <a:sym typeface="Lato"/>
            </a:endParaRPr>
          </a:p>
        </p:txBody>
      </p:sp>
      <p:sp>
        <p:nvSpPr>
          <p:cNvPr id="375" name="Google Shape;375;g208eae8ff29_0_144"/>
          <p:cNvSpPr txBox="1"/>
          <p:nvPr>
            <p:ph idx="12" type="sldNum"/>
          </p:nvPr>
        </p:nvSpPr>
        <p:spPr>
          <a:xfrm>
            <a:off x="8595309" y="303951"/>
            <a:ext cx="548700" cy="3936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Clr>
                <a:srgbClr val="000000"/>
              </a:buClr>
              <a:buSzPts val="1000"/>
              <a:buFont typeface="Arial"/>
              <a:buNone/>
            </a:pPr>
            <a:r>
              <a:rPr lang="en-GB">
                <a:latin typeface="Lato"/>
                <a:ea typeface="Lato"/>
                <a:cs typeface="Lato"/>
                <a:sym typeface="Lato"/>
              </a:rPr>
              <a:t>22</a:t>
            </a:r>
            <a:endParaRPr>
              <a:latin typeface="Lato"/>
              <a:ea typeface="Lato"/>
              <a:cs typeface="Lato"/>
              <a:sym typeface="Lato"/>
            </a:endParaRPr>
          </a:p>
          <a:p>
            <a:pPr indent="0" lvl="0" marL="0" rtl="0" algn="r">
              <a:spcBef>
                <a:spcPts val="0"/>
              </a:spcBef>
              <a:spcAft>
                <a:spcPts val="0"/>
              </a:spcAft>
              <a:buClr>
                <a:srgbClr val="000000"/>
              </a:buClr>
              <a:buSzPts val="1000"/>
              <a:buFont typeface="Arial"/>
              <a:buNone/>
            </a:pPr>
            <a:r>
              <a:t/>
            </a:r>
            <a:endParaRPr>
              <a:latin typeface="Lato"/>
              <a:ea typeface="Lato"/>
              <a:cs typeface="Lato"/>
              <a:sym typeface="Lato"/>
            </a:endParaRPr>
          </a:p>
        </p:txBody>
      </p:sp>
      <p:sp>
        <p:nvSpPr>
          <p:cNvPr id="376" name="Google Shape;376;g208eae8ff29_0_144"/>
          <p:cNvSpPr/>
          <p:nvPr/>
        </p:nvSpPr>
        <p:spPr>
          <a:xfrm>
            <a:off x="216675" y="2512550"/>
            <a:ext cx="3021300" cy="1750800"/>
          </a:xfrm>
          <a:prstGeom prst="roundRect">
            <a:avLst>
              <a:gd fmla="val 16667" name="adj"/>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lang="en-GB" sz="2200">
                <a:solidFill>
                  <a:schemeClr val="lt1"/>
                </a:solidFill>
                <a:latin typeface="Lato Black"/>
                <a:ea typeface="Lato Black"/>
                <a:cs typeface="Lato Black"/>
                <a:sym typeface="Lato Black"/>
              </a:rPr>
              <a:t>7</a:t>
            </a:r>
            <a:r>
              <a:rPr lang="en-GB" sz="2200">
                <a:solidFill>
                  <a:schemeClr val="lt1"/>
                </a:solidFill>
                <a:latin typeface="Lato Black"/>
                <a:ea typeface="Lato Black"/>
                <a:cs typeface="Lato Black"/>
                <a:sym typeface="Lato Black"/>
              </a:rPr>
              <a:t>. Paying utility bills</a:t>
            </a:r>
            <a:endParaRPr b="0" i="0" sz="2200" u="none" cap="none" strike="noStrike">
              <a:solidFill>
                <a:schemeClr val="lt1"/>
              </a:solidFill>
              <a:latin typeface="Lato Black"/>
              <a:ea typeface="Lato Black"/>
              <a:cs typeface="Lato Black"/>
              <a:sym typeface="Lato Black"/>
            </a:endParaRPr>
          </a:p>
        </p:txBody>
      </p:sp>
      <p:sp>
        <p:nvSpPr>
          <p:cNvPr id="377" name="Google Shape;377;g208eae8ff29_0_144"/>
          <p:cNvSpPr/>
          <p:nvPr/>
        </p:nvSpPr>
        <p:spPr>
          <a:xfrm>
            <a:off x="216825" y="4406450"/>
            <a:ext cx="3021300" cy="516000"/>
          </a:xfrm>
          <a:prstGeom prst="rect">
            <a:avLst/>
          </a:prstGeom>
          <a:solidFill>
            <a:schemeClr val="accent2"/>
          </a:solidFill>
          <a:ln cap="flat" cmpd="sng" w="190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600">
                <a:solidFill>
                  <a:schemeClr val="lt1"/>
                </a:solidFill>
                <a:latin typeface="Lato"/>
                <a:ea typeface="Lato"/>
                <a:cs typeface="Lato"/>
                <a:sym typeface="Lato"/>
              </a:rPr>
              <a:t>SAME</a:t>
            </a:r>
            <a:endParaRPr b="1" sz="1600">
              <a:solidFill>
                <a:schemeClr val="lt1"/>
              </a:solidFill>
              <a:latin typeface="Lato"/>
              <a:ea typeface="Lato"/>
              <a:cs typeface="Lato"/>
              <a:sym typeface="Lato"/>
            </a:endParaRPr>
          </a:p>
        </p:txBody>
      </p:sp>
      <p:sp>
        <p:nvSpPr>
          <p:cNvPr id="378" name="Google Shape;378;g208eae8ff29_0_144"/>
          <p:cNvSpPr txBox="1"/>
          <p:nvPr/>
        </p:nvSpPr>
        <p:spPr>
          <a:xfrm>
            <a:off x="3667025" y="1126575"/>
            <a:ext cx="5316600" cy="4000800"/>
          </a:xfrm>
          <a:prstGeom prst="rect">
            <a:avLst/>
          </a:prstGeom>
          <a:solidFill>
            <a:schemeClr val="lt1"/>
          </a:solidFill>
          <a:ln>
            <a:noFill/>
          </a:ln>
        </p:spPr>
        <p:txBody>
          <a:bodyPr anchorCtr="0" anchor="t" bIns="91425" lIns="91425" spcFirstLastPara="1" rIns="91425" wrap="square" tIns="91425">
            <a:spAutoFit/>
          </a:bodyPr>
          <a:lstStyle/>
          <a:p>
            <a:pPr indent="0" lvl="0" marL="0" rtl="0" algn="l">
              <a:spcBef>
                <a:spcPts val="1000"/>
              </a:spcBef>
              <a:spcAft>
                <a:spcPts val="0"/>
              </a:spcAft>
              <a:buNone/>
            </a:pPr>
            <a:r>
              <a:rPr b="1" lang="en-GB">
                <a:latin typeface="Lato"/>
                <a:ea typeface="Lato"/>
                <a:cs typeface="Lato"/>
                <a:sym typeface="Lato"/>
              </a:rPr>
              <a:t>Explanation box</a:t>
            </a:r>
            <a:endParaRPr b="1">
              <a:latin typeface="Lato"/>
              <a:ea typeface="Lato"/>
              <a:cs typeface="Lato"/>
              <a:sym typeface="Lato"/>
            </a:endParaRPr>
          </a:p>
          <a:p>
            <a:pPr indent="-323850" lvl="0" marL="457200" rtl="0" algn="l">
              <a:lnSpc>
                <a:spcPct val="115000"/>
              </a:lnSpc>
              <a:spcBef>
                <a:spcPts val="1000"/>
              </a:spcBef>
              <a:spcAft>
                <a:spcPts val="0"/>
              </a:spcAft>
              <a:buClr>
                <a:schemeClr val="dk1"/>
              </a:buClr>
              <a:buSzPts val="1500"/>
              <a:buFont typeface="Lato"/>
              <a:buChar char="●"/>
            </a:pPr>
            <a:r>
              <a:rPr lang="en-GB">
                <a:latin typeface="Lato"/>
                <a:ea typeface="Lato"/>
                <a:cs typeface="Lato"/>
                <a:sym typeface="Lato"/>
              </a:rPr>
              <a:t>Utility bills work in a similar way when renting or buying, so Lucy and Karim will need to pay them.</a:t>
            </a:r>
            <a:endParaRPr>
              <a:latin typeface="Lato"/>
              <a:ea typeface="Lato"/>
              <a:cs typeface="Lato"/>
              <a:sym typeface="Lato"/>
            </a:endParaRPr>
          </a:p>
          <a:p>
            <a:pPr indent="-323850" lvl="0" marL="457200" rtl="0" algn="l">
              <a:lnSpc>
                <a:spcPct val="115000"/>
              </a:lnSpc>
              <a:spcBef>
                <a:spcPts val="1000"/>
              </a:spcBef>
              <a:spcAft>
                <a:spcPts val="0"/>
              </a:spcAft>
              <a:buClr>
                <a:schemeClr val="dk1"/>
              </a:buClr>
              <a:buSzPts val="1500"/>
              <a:buFont typeface="Lato"/>
              <a:buChar char="●"/>
            </a:pPr>
            <a:r>
              <a:rPr lang="en-GB">
                <a:latin typeface="Lato"/>
                <a:ea typeface="Lato"/>
                <a:cs typeface="Lato"/>
                <a:sym typeface="Lato"/>
              </a:rPr>
              <a:t>Unless otherwise stated, the </a:t>
            </a:r>
            <a:r>
              <a:rPr b="1" lang="en-GB">
                <a:latin typeface="Lato"/>
                <a:ea typeface="Lato"/>
                <a:cs typeface="Lato"/>
                <a:sym typeface="Lato"/>
              </a:rPr>
              <a:t>resident of the property </a:t>
            </a:r>
            <a:r>
              <a:rPr lang="en-GB">
                <a:latin typeface="Lato"/>
                <a:ea typeface="Lato"/>
                <a:cs typeface="Lato"/>
                <a:sym typeface="Lato"/>
              </a:rPr>
              <a:t>is usually responsible for dealing with utility bills including gas, electricity, water and an internet connection. </a:t>
            </a:r>
            <a:endParaRPr>
              <a:latin typeface="Lato"/>
              <a:ea typeface="Lato"/>
              <a:cs typeface="Lato"/>
              <a:sym typeface="Lato"/>
            </a:endParaRPr>
          </a:p>
          <a:p>
            <a:pPr indent="-317500" lvl="1" marL="914400" rtl="0" algn="l">
              <a:lnSpc>
                <a:spcPct val="115000"/>
              </a:lnSpc>
              <a:spcBef>
                <a:spcPts val="1000"/>
              </a:spcBef>
              <a:spcAft>
                <a:spcPts val="0"/>
              </a:spcAft>
              <a:buClr>
                <a:schemeClr val="dk1"/>
              </a:buClr>
              <a:buSzPts val="1400"/>
              <a:buFont typeface="Lato"/>
              <a:buChar char="○"/>
            </a:pPr>
            <a:r>
              <a:rPr lang="en-GB" sz="1300">
                <a:latin typeface="Lato"/>
                <a:ea typeface="Lato"/>
                <a:cs typeface="Lato"/>
                <a:sym typeface="Lato"/>
              </a:rPr>
              <a:t>Gas and electricity bills depend upon usage, as do water bills if the property has a water meter.</a:t>
            </a:r>
            <a:endParaRPr sz="1300">
              <a:latin typeface="Lato"/>
              <a:ea typeface="Lato"/>
              <a:cs typeface="Lato"/>
              <a:sym typeface="Lato"/>
            </a:endParaRPr>
          </a:p>
          <a:p>
            <a:pPr indent="-317500" lvl="1" marL="914400" rtl="0" algn="l">
              <a:lnSpc>
                <a:spcPct val="115000"/>
              </a:lnSpc>
              <a:spcBef>
                <a:spcPts val="1000"/>
              </a:spcBef>
              <a:spcAft>
                <a:spcPts val="0"/>
              </a:spcAft>
              <a:buClr>
                <a:schemeClr val="dk1"/>
              </a:buClr>
              <a:buSzPts val="1400"/>
              <a:buFont typeface="Lato"/>
              <a:buChar char="○"/>
            </a:pPr>
            <a:r>
              <a:rPr lang="en-GB" sz="1300">
                <a:latin typeface="Lato"/>
                <a:ea typeface="Lato"/>
                <a:cs typeface="Lato"/>
                <a:sym typeface="Lato"/>
              </a:rPr>
              <a:t>Internet is usually charged at a flat fee per month and depends on the speed of connection.</a:t>
            </a:r>
            <a:endParaRPr sz="1300">
              <a:latin typeface="Lato"/>
              <a:ea typeface="Lato"/>
              <a:cs typeface="Lato"/>
              <a:sym typeface="Lato"/>
            </a:endParaRPr>
          </a:p>
          <a:p>
            <a:pPr indent="-323850" lvl="0" marL="457200" rtl="0" algn="l">
              <a:lnSpc>
                <a:spcPct val="115000"/>
              </a:lnSpc>
              <a:spcBef>
                <a:spcPts val="1000"/>
              </a:spcBef>
              <a:spcAft>
                <a:spcPts val="0"/>
              </a:spcAft>
              <a:buClr>
                <a:schemeClr val="dk1"/>
              </a:buClr>
              <a:buSzPts val="1500"/>
              <a:buFont typeface="Lato"/>
              <a:buChar char="●"/>
            </a:pPr>
            <a:r>
              <a:rPr lang="en-GB">
                <a:latin typeface="Lato"/>
                <a:ea typeface="Lato"/>
                <a:cs typeface="Lato"/>
                <a:sym typeface="Lato"/>
              </a:rPr>
              <a:t>Some landlords may offer</a:t>
            </a:r>
            <a:r>
              <a:rPr b="1" lang="en-GB">
                <a:latin typeface="Lato"/>
                <a:ea typeface="Lato"/>
                <a:cs typeface="Lato"/>
                <a:sym typeface="Lato"/>
              </a:rPr>
              <a:t> bills included in the rent</a:t>
            </a:r>
            <a:r>
              <a:rPr lang="en-GB">
                <a:latin typeface="Lato"/>
                <a:ea typeface="Lato"/>
                <a:cs typeface="Lato"/>
                <a:sym typeface="Lato"/>
              </a:rPr>
              <a:t>, but Karim and Lucy need to identify which bills are included. It’s usually the case that this is reflected in slightly higher rent.</a:t>
            </a:r>
            <a:endParaRPr b="1">
              <a:latin typeface="Lato"/>
              <a:ea typeface="Lato"/>
              <a:cs typeface="Lato"/>
              <a:sym typeface="Lato"/>
            </a:endParaRPr>
          </a:p>
        </p:txBody>
      </p:sp>
      <p:pic>
        <p:nvPicPr>
          <p:cNvPr id="379" name="Google Shape;379;g208eae8ff29_0_144"/>
          <p:cNvPicPr preferRelativeResize="0"/>
          <p:nvPr/>
        </p:nvPicPr>
        <p:blipFill>
          <a:blip r:embed="rId3">
            <a:alphaModFix/>
          </a:blip>
          <a:stretch>
            <a:fillRect/>
          </a:stretch>
        </p:blipFill>
        <p:spPr>
          <a:xfrm>
            <a:off x="890450" y="1202775"/>
            <a:ext cx="1521375" cy="1521375"/>
          </a:xfrm>
          <a:prstGeom prst="rect">
            <a:avLst/>
          </a:prstGeom>
          <a:noFill/>
          <a:ln>
            <a:noFill/>
          </a:ln>
        </p:spPr>
      </p:pic>
      <p:sp>
        <p:nvSpPr>
          <p:cNvPr id="380" name="Google Shape;380;g208eae8ff29_0_144"/>
          <p:cNvSpPr txBox="1"/>
          <p:nvPr>
            <p:ph type="ctrTitle"/>
          </p:nvPr>
        </p:nvSpPr>
        <p:spPr>
          <a:xfrm>
            <a:off x="1040425" y="257075"/>
            <a:ext cx="85749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t/>
            </a:r>
            <a:endParaRPr b="1" i="0" sz="3200" u="none" cap="none" strike="noStrike">
              <a:solidFill>
                <a:schemeClr val="accent2"/>
              </a:solidFill>
              <a:latin typeface="Lato"/>
              <a:ea typeface="Lato"/>
              <a:cs typeface="Lato"/>
              <a:sym typeface="Lato"/>
            </a:endParaRPr>
          </a:p>
          <a:p>
            <a:pPr indent="0" lvl="0" marL="0" marR="0" rtl="0" algn="l">
              <a:lnSpc>
                <a:spcPct val="100000"/>
              </a:lnSpc>
              <a:spcBef>
                <a:spcPts val="0"/>
              </a:spcBef>
              <a:spcAft>
                <a:spcPts val="0"/>
              </a:spcAft>
              <a:buClr>
                <a:srgbClr val="000000"/>
              </a:buClr>
              <a:buSzPts val="990"/>
              <a:buFont typeface="Arial"/>
              <a:buNone/>
            </a:pPr>
            <a:r>
              <a:rPr b="1" lang="en-GB" sz="2900">
                <a:solidFill>
                  <a:schemeClr val="accent2"/>
                </a:solidFill>
                <a:latin typeface="Lato"/>
                <a:ea typeface="Lato"/>
                <a:cs typeface="Lato"/>
                <a:sym typeface="Lato"/>
              </a:rPr>
              <a:t>The same or different?</a:t>
            </a:r>
            <a:endParaRPr b="1" i="0" sz="2900" u="none" cap="none" strike="noStrike">
              <a:solidFill>
                <a:schemeClr val="accent2"/>
              </a:solidFill>
              <a:latin typeface="Lato"/>
              <a:ea typeface="Lato"/>
              <a:cs typeface="Lato"/>
              <a:sym typeface="Lato"/>
            </a:endParaRPr>
          </a:p>
          <a:p>
            <a:pPr indent="0" lvl="0" marL="0" marR="0" rtl="0" algn="l">
              <a:lnSpc>
                <a:spcPct val="100000"/>
              </a:lnSpc>
              <a:spcBef>
                <a:spcPts val="0"/>
              </a:spcBef>
              <a:spcAft>
                <a:spcPts val="0"/>
              </a:spcAft>
              <a:buClr>
                <a:srgbClr val="000000"/>
              </a:buClr>
              <a:buSzPts val="990"/>
              <a:buFont typeface="Arial"/>
              <a:buNone/>
            </a:pPr>
            <a:r>
              <a:t/>
            </a:r>
            <a:endParaRPr b="1" i="0" sz="3200" u="none" cap="none" strike="noStrike">
              <a:solidFill>
                <a:schemeClr val="accent2"/>
              </a:solidFill>
              <a:latin typeface="Lato"/>
              <a:ea typeface="Lato"/>
              <a:cs typeface="Lato"/>
              <a:sym typeface="Lato"/>
            </a:endParaRPr>
          </a:p>
        </p:txBody>
      </p:sp>
      <p:grpSp>
        <p:nvGrpSpPr>
          <p:cNvPr id="381" name="Google Shape;381;g208eae8ff29_0_144"/>
          <p:cNvGrpSpPr/>
          <p:nvPr/>
        </p:nvGrpSpPr>
        <p:grpSpPr>
          <a:xfrm>
            <a:off x="-308" y="-3"/>
            <a:ext cx="945571" cy="1030169"/>
            <a:chOff x="4281700" y="-142825"/>
            <a:chExt cx="1326000" cy="1326000"/>
          </a:xfrm>
        </p:grpSpPr>
        <p:pic>
          <p:nvPicPr>
            <p:cNvPr id="382" name="Google Shape;382;g208eae8ff29_0_144"/>
            <p:cNvPicPr preferRelativeResize="0"/>
            <p:nvPr/>
          </p:nvPicPr>
          <p:blipFill>
            <a:blip r:embed="rId4">
              <a:alphaModFix/>
            </a:blip>
            <a:stretch>
              <a:fillRect/>
            </a:stretch>
          </p:blipFill>
          <p:spPr>
            <a:xfrm>
              <a:off x="4281700" y="-142825"/>
              <a:ext cx="1326000" cy="1326000"/>
            </a:xfrm>
            <a:prstGeom prst="rect">
              <a:avLst/>
            </a:prstGeom>
            <a:noFill/>
            <a:ln>
              <a:noFill/>
            </a:ln>
          </p:spPr>
        </p:pic>
        <p:sp>
          <p:nvSpPr>
            <p:cNvPr id="383" name="Google Shape;383;g208eae8ff29_0_144"/>
            <p:cNvSpPr/>
            <p:nvPr/>
          </p:nvSpPr>
          <p:spPr>
            <a:xfrm>
              <a:off x="4427200" y="39050"/>
              <a:ext cx="1035000" cy="923400"/>
            </a:xfrm>
            <a:prstGeom prst="roundRect">
              <a:avLst>
                <a:gd fmla="val 16667" name="adj"/>
              </a:avLst>
            </a:prstGeom>
            <a:noFill/>
            <a:ln cap="flat" cmpd="sng" w="285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8"/>
                                        </p:tgtEl>
                                        <p:attrNameLst>
                                          <p:attrName>style.visibility</p:attrName>
                                        </p:attrNameLst>
                                      </p:cBhvr>
                                      <p:to>
                                        <p:strVal val="visible"/>
                                      </p:to>
                                    </p:set>
                                    <p:animEffect filter="fade" transition="in">
                                      <p:cBhvr>
                                        <p:cTn dur="1000"/>
                                        <p:tgtEl>
                                          <p:spTgt spid="378"/>
                                        </p:tgtEl>
                                      </p:cBhvr>
                                    </p:animEffect>
                                  </p:childTnLst>
                                </p:cTn>
                              </p:par>
                              <p:par>
                                <p:cTn fill="hold" nodeType="withEffect" presetClass="entr" presetID="10" presetSubtype="0">
                                  <p:stCondLst>
                                    <p:cond delay="0"/>
                                  </p:stCondLst>
                                  <p:childTnLst>
                                    <p:set>
                                      <p:cBhvr>
                                        <p:cTn dur="1" fill="hold">
                                          <p:stCondLst>
                                            <p:cond delay="0"/>
                                          </p:stCondLst>
                                        </p:cTn>
                                        <p:tgtEl>
                                          <p:spTgt spid="377"/>
                                        </p:tgtEl>
                                        <p:attrNameLst>
                                          <p:attrName>style.visibility</p:attrName>
                                        </p:attrNameLst>
                                      </p:cBhvr>
                                      <p:to>
                                        <p:strVal val="visible"/>
                                      </p:to>
                                    </p:set>
                                    <p:animEffect filter="fade" transition="in">
                                      <p:cBhvr>
                                        <p:cTn dur="1000"/>
                                        <p:tgtEl>
                                          <p:spTgt spid="37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7" name="Shape 387"/>
        <p:cNvGrpSpPr/>
        <p:nvPr/>
      </p:nvGrpSpPr>
      <p:grpSpPr>
        <a:xfrm>
          <a:off x="0" y="0"/>
          <a:ext cx="0" cy="0"/>
          <a:chOff x="0" y="0"/>
          <a:chExt cx="0" cy="0"/>
        </a:xfrm>
      </p:grpSpPr>
      <p:sp>
        <p:nvSpPr>
          <p:cNvPr id="388" name="Google Shape;388;g1b64c18c9d4_0_54"/>
          <p:cNvSpPr txBox="1"/>
          <p:nvPr>
            <p:ph idx="12" type="sldNum"/>
          </p:nvPr>
        </p:nvSpPr>
        <p:spPr>
          <a:xfrm>
            <a:off x="8595309" y="3039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Clr>
                <a:srgbClr val="000000"/>
              </a:buClr>
              <a:buSzPts val="1000"/>
              <a:buFont typeface="Arial"/>
              <a:buNone/>
            </a:pPr>
            <a:r>
              <a:rPr lang="en-GB">
                <a:latin typeface="Lato"/>
                <a:ea typeface="Lato"/>
                <a:cs typeface="Lato"/>
                <a:sym typeface="Lato"/>
              </a:rPr>
              <a:t>23</a:t>
            </a:r>
            <a:endParaRPr>
              <a:latin typeface="Lato"/>
              <a:ea typeface="Lato"/>
              <a:cs typeface="Lato"/>
              <a:sym typeface="Lato"/>
            </a:endParaRPr>
          </a:p>
        </p:txBody>
      </p:sp>
      <p:sp>
        <p:nvSpPr>
          <p:cNvPr id="389" name="Google Shape;389;g1b64c18c9d4_0_54"/>
          <p:cNvSpPr txBox="1"/>
          <p:nvPr>
            <p:ph idx="1" type="body"/>
          </p:nvPr>
        </p:nvSpPr>
        <p:spPr>
          <a:xfrm>
            <a:off x="2616300" y="1406125"/>
            <a:ext cx="6081000" cy="33087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sz="1800">
                <a:solidFill>
                  <a:schemeClr val="dk1"/>
                </a:solidFill>
                <a:latin typeface="Lato"/>
                <a:ea typeface="Lato"/>
                <a:cs typeface="Lato"/>
                <a:sym typeface="Lato"/>
              </a:rPr>
              <a:t>Karim is looking to </a:t>
            </a:r>
            <a:r>
              <a:rPr lang="en-GB" sz="1800">
                <a:solidFill>
                  <a:schemeClr val="dk1"/>
                </a:solidFill>
                <a:latin typeface="Lato Black"/>
                <a:ea typeface="Lato Black"/>
                <a:cs typeface="Lato Black"/>
                <a:sym typeface="Lato Black"/>
              </a:rPr>
              <a:t>rent</a:t>
            </a:r>
            <a:r>
              <a:rPr lang="en-GB" sz="1800">
                <a:solidFill>
                  <a:schemeClr val="dk1"/>
                </a:solidFill>
                <a:latin typeface="Lato"/>
                <a:ea typeface="Lato"/>
                <a:cs typeface="Lato"/>
                <a:sym typeface="Lato"/>
              </a:rPr>
              <a:t> an apartment in Manchester.</a:t>
            </a:r>
            <a:endParaRPr sz="1800">
              <a:solidFill>
                <a:schemeClr val="dk1"/>
              </a:solidFill>
              <a:latin typeface="Lato"/>
              <a:ea typeface="Lato"/>
              <a:cs typeface="Lato"/>
              <a:sym typeface="Lato"/>
            </a:endParaRPr>
          </a:p>
          <a:p>
            <a:pPr indent="0" lvl="0" marL="0" rtl="0" algn="l">
              <a:spcBef>
                <a:spcPts val="0"/>
              </a:spcBef>
              <a:spcAft>
                <a:spcPts val="0"/>
              </a:spcAft>
              <a:buClr>
                <a:srgbClr val="000000"/>
              </a:buClr>
              <a:buSzPts val="1500"/>
              <a:buFont typeface="Arial"/>
              <a:buNone/>
            </a:pPr>
            <a:r>
              <a:rPr lang="en-GB" sz="1800">
                <a:solidFill>
                  <a:schemeClr val="dk1"/>
                </a:solidFill>
                <a:latin typeface="Lato"/>
                <a:ea typeface="Lato"/>
                <a:cs typeface="Lato"/>
                <a:sym typeface="Lato"/>
              </a:rPr>
              <a:t>Lucy is looking to </a:t>
            </a:r>
            <a:r>
              <a:rPr lang="en-GB" sz="1800">
                <a:solidFill>
                  <a:schemeClr val="dk1"/>
                </a:solidFill>
                <a:latin typeface="Lato Black"/>
                <a:ea typeface="Lato Black"/>
                <a:cs typeface="Lato Black"/>
                <a:sym typeface="Lato Black"/>
              </a:rPr>
              <a:t>buy</a:t>
            </a:r>
            <a:r>
              <a:rPr lang="en-GB" sz="1800">
                <a:solidFill>
                  <a:schemeClr val="dk1"/>
                </a:solidFill>
                <a:latin typeface="Lato"/>
                <a:ea typeface="Lato"/>
                <a:cs typeface="Lato"/>
                <a:sym typeface="Lato"/>
              </a:rPr>
              <a:t> her first home in Leeds.</a:t>
            </a:r>
            <a:endParaRPr sz="2000">
              <a:latin typeface="Lato"/>
              <a:ea typeface="Lato"/>
              <a:cs typeface="Lato"/>
              <a:sym typeface="Lato"/>
            </a:endParaRPr>
          </a:p>
          <a:p>
            <a:pPr indent="0" lvl="0" marL="0" rtl="0" algn="l">
              <a:spcBef>
                <a:spcPts val="0"/>
              </a:spcBef>
              <a:spcAft>
                <a:spcPts val="0"/>
              </a:spcAft>
              <a:buClr>
                <a:schemeClr val="dk1"/>
              </a:buClr>
              <a:buSzPts val="3200"/>
              <a:buNone/>
            </a:pPr>
            <a:r>
              <a:t/>
            </a:r>
            <a:endParaRPr sz="1800">
              <a:solidFill>
                <a:schemeClr val="dk1"/>
              </a:solidFill>
              <a:latin typeface="Lato"/>
              <a:ea typeface="Lato"/>
              <a:cs typeface="Lato"/>
              <a:sym typeface="Lato"/>
            </a:endParaRPr>
          </a:p>
          <a:p>
            <a:pPr indent="0" lvl="0" marL="0" rtl="0" algn="l">
              <a:spcBef>
                <a:spcPts val="0"/>
              </a:spcBef>
              <a:spcAft>
                <a:spcPts val="0"/>
              </a:spcAft>
              <a:buClr>
                <a:schemeClr val="dk1"/>
              </a:buClr>
              <a:buSzPts val="3200"/>
              <a:buNone/>
            </a:pPr>
            <a:r>
              <a:rPr lang="en-GB" sz="1600">
                <a:solidFill>
                  <a:schemeClr val="accent1"/>
                </a:solidFill>
                <a:latin typeface="Lato"/>
                <a:ea typeface="Lato"/>
                <a:cs typeface="Lato"/>
                <a:sym typeface="Lato"/>
              </a:rPr>
              <a:t>In pairs, one of you will be Karim and one of you will be Lucy. </a:t>
            </a:r>
            <a:endParaRPr sz="1600">
              <a:solidFill>
                <a:schemeClr val="accent1"/>
              </a:solidFill>
              <a:latin typeface="Lato"/>
              <a:ea typeface="Lato"/>
              <a:cs typeface="Lato"/>
              <a:sym typeface="Lato"/>
            </a:endParaRPr>
          </a:p>
          <a:p>
            <a:pPr indent="0" lvl="0" marL="0" rtl="0" algn="l">
              <a:spcBef>
                <a:spcPts val="0"/>
              </a:spcBef>
              <a:spcAft>
                <a:spcPts val="0"/>
              </a:spcAft>
              <a:buClr>
                <a:schemeClr val="dk1"/>
              </a:buClr>
              <a:buSzPts val="3200"/>
              <a:buNone/>
            </a:pPr>
            <a:r>
              <a:t/>
            </a:r>
            <a:endParaRPr sz="1600">
              <a:solidFill>
                <a:schemeClr val="accent1"/>
              </a:solidFill>
              <a:latin typeface="Lato"/>
              <a:ea typeface="Lato"/>
              <a:cs typeface="Lato"/>
              <a:sym typeface="Lato"/>
            </a:endParaRPr>
          </a:p>
          <a:p>
            <a:pPr indent="0" lvl="0" marL="0" rtl="0" algn="l">
              <a:spcBef>
                <a:spcPts val="0"/>
              </a:spcBef>
              <a:spcAft>
                <a:spcPts val="0"/>
              </a:spcAft>
              <a:buClr>
                <a:schemeClr val="dk1"/>
              </a:buClr>
              <a:buSzPts val="3200"/>
              <a:buNone/>
            </a:pPr>
            <a:r>
              <a:rPr lang="en-GB" sz="1600">
                <a:solidFill>
                  <a:schemeClr val="accent1"/>
                </a:solidFill>
                <a:latin typeface="Lato"/>
                <a:ea typeface="Lato"/>
                <a:cs typeface="Lato"/>
                <a:sym typeface="Lato"/>
              </a:rPr>
              <a:t>Discuss which aspects of the process will be the same and which will be different. Emphasise the aspects of the renting/buying process you think it’s important for the other person to be aware of and do more research on. </a:t>
            </a:r>
            <a:endParaRPr sz="1600">
              <a:solidFill>
                <a:schemeClr val="accent1"/>
              </a:solidFill>
              <a:latin typeface="Lato"/>
              <a:ea typeface="Lato"/>
              <a:cs typeface="Lato"/>
              <a:sym typeface="Lato"/>
            </a:endParaRPr>
          </a:p>
          <a:p>
            <a:pPr indent="0" lvl="0" marL="0" rtl="0" algn="l">
              <a:spcBef>
                <a:spcPts val="0"/>
              </a:spcBef>
              <a:spcAft>
                <a:spcPts val="0"/>
              </a:spcAft>
              <a:buClr>
                <a:schemeClr val="dk1"/>
              </a:buClr>
              <a:buSzPts val="3200"/>
              <a:buNone/>
            </a:pPr>
            <a:r>
              <a:t/>
            </a:r>
            <a:endParaRPr sz="1600">
              <a:solidFill>
                <a:schemeClr val="accent1"/>
              </a:solidFill>
              <a:latin typeface="Lato"/>
              <a:ea typeface="Lato"/>
              <a:cs typeface="Lato"/>
              <a:sym typeface="Lato"/>
            </a:endParaRPr>
          </a:p>
          <a:p>
            <a:pPr indent="0" lvl="0" marL="0" rtl="0" algn="l">
              <a:spcBef>
                <a:spcPts val="0"/>
              </a:spcBef>
              <a:spcAft>
                <a:spcPts val="0"/>
              </a:spcAft>
              <a:buClr>
                <a:schemeClr val="dk1"/>
              </a:buClr>
              <a:buSzPts val="3200"/>
              <a:buNone/>
            </a:pPr>
            <a:r>
              <a:rPr lang="en-GB" sz="1600">
                <a:solidFill>
                  <a:schemeClr val="accent1"/>
                </a:solidFill>
                <a:latin typeface="Lato"/>
                <a:ea typeface="Lato"/>
                <a:cs typeface="Lato"/>
                <a:sym typeface="Lato"/>
              </a:rPr>
              <a:t>Stretch - Are there any other steps to the renting and/or buying process that you can think of?</a:t>
            </a:r>
            <a:endParaRPr sz="1600">
              <a:solidFill>
                <a:schemeClr val="accent1"/>
              </a:solidFill>
              <a:latin typeface="Lato"/>
              <a:ea typeface="Lato"/>
              <a:cs typeface="Lato"/>
              <a:sym typeface="Lato"/>
            </a:endParaRPr>
          </a:p>
          <a:p>
            <a:pPr indent="0" lvl="0" marL="0" rtl="0" algn="l">
              <a:spcBef>
                <a:spcPts val="0"/>
              </a:spcBef>
              <a:spcAft>
                <a:spcPts val="0"/>
              </a:spcAft>
              <a:buClr>
                <a:schemeClr val="dk1"/>
              </a:buClr>
              <a:buSzPts val="3200"/>
              <a:buNone/>
            </a:pPr>
            <a:r>
              <a:t/>
            </a:r>
            <a:endParaRPr b="1" sz="1800">
              <a:solidFill>
                <a:schemeClr val="accent2"/>
              </a:solidFill>
              <a:latin typeface="Lato"/>
              <a:ea typeface="Lato"/>
              <a:cs typeface="Lato"/>
              <a:sym typeface="Lato"/>
            </a:endParaRPr>
          </a:p>
          <a:p>
            <a:pPr indent="0" lvl="0" marL="0" rtl="0" algn="l">
              <a:lnSpc>
                <a:spcPct val="100000"/>
              </a:lnSpc>
              <a:spcBef>
                <a:spcPts val="640"/>
              </a:spcBef>
              <a:spcAft>
                <a:spcPts val="0"/>
              </a:spcAft>
              <a:buClr>
                <a:schemeClr val="dk1"/>
              </a:buClr>
              <a:buSzPts val="3200"/>
              <a:buNone/>
            </a:pPr>
            <a:r>
              <a:t/>
            </a:r>
            <a:endParaRPr sz="1800">
              <a:latin typeface="Lato"/>
              <a:ea typeface="Lato"/>
              <a:cs typeface="Lato"/>
              <a:sym typeface="Lato"/>
            </a:endParaRPr>
          </a:p>
          <a:p>
            <a:pPr indent="0" lvl="0" marL="0" rtl="0" algn="l">
              <a:lnSpc>
                <a:spcPct val="100000"/>
              </a:lnSpc>
              <a:spcBef>
                <a:spcPts val="500"/>
              </a:spcBef>
              <a:spcAft>
                <a:spcPts val="0"/>
              </a:spcAft>
              <a:buClr>
                <a:schemeClr val="dk1"/>
              </a:buClr>
              <a:buSzPts val="2500"/>
              <a:buNone/>
            </a:pPr>
            <a:r>
              <a:t/>
            </a:r>
            <a:endParaRPr sz="1800">
              <a:latin typeface="Lato"/>
              <a:ea typeface="Lato"/>
              <a:cs typeface="Lato"/>
              <a:sym typeface="Lato"/>
            </a:endParaRPr>
          </a:p>
          <a:p>
            <a:pPr indent="0" lvl="0" marL="0" rtl="0" algn="l">
              <a:lnSpc>
                <a:spcPct val="100000"/>
              </a:lnSpc>
              <a:spcBef>
                <a:spcPts val="640"/>
              </a:spcBef>
              <a:spcAft>
                <a:spcPts val="0"/>
              </a:spcAft>
              <a:buClr>
                <a:schemeClr val="dk1"/>
              </a:buClr>
              <a:buSzPts val="3200"/>
              <a:buNone/>
            </a:pPr>
            <a:r>
              <a:t/>
            </a:r>
            <a:endParaRPr sz="1800">
              <a:latin typeface="Lato"/>
              <a:ea typeface="Lato"/>
              <a:cs typeface="Lato"/>
              <a:sym typeface="Lato"/>
            </a:endParaRPr>
          </a:p>
        </p:txBody>
      </p:sp>
      <p:sp>
        <p:nvSpPr>
          <p:cNvPr id="390" name="Google Shape;390;g1b64c18c9d4_0_54"/>
          <p:cNvSpPr txBox="1"/>
          <p:nvPr/>
        </p:nvSpPr>
        <p:spPr>
          <a:xfrm>
            <a:off x="360375" y="200150"/>
            <a:ext cx="8206800" cy="631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2900">
                <a:solidFill>
                  <a:schemeClr val="accent2"/>
                </a:solidFill>
                <a:latin typeface="Lato"/>
                <a:ea typeface="Lato"/>
                <a:cs typeface="Lato"/>
                <a:sym typeface="Lato"/>
              </a:rPr>
              <a:t>Time for a chat</a:t>
            </a:r>
            <a:endParaRPr b="1" sz="1800">
              <a:solidFill>
                <a:schemeClr val="lt1"/>
              </a:solidFill>
              <a:latin typeface="Lato"/>
              <a:ea typeface="Lato"/>
              <a:cs typeface="Lato"/>
              <a:sym typeface="Lato"/>
            </a:endParaRPr>
          </a:p>
        </p:txBody>
      </p:sp>
      <p:pic>
        <p:nvPicPr>
          <p:cNvPr id="391" name="Google Shape;391;g1b64c18c9d4_0_54"/>
          <p:cNvPicPr preferRelativeResize="0"/>
          <p:nvPr/>
        </p:nvPicPr>
        <p:blipFill>
          <a:blip r:embed="rId3">
            <a:alphaModFix/>
          </a:blip>
          <a:stretch>
            <a:fillRect/>
          </a:stretch>
        </p:blipFill>
        <p:spPr>
          <a:xfrm>
            <a:off x="360375" y="1871175"/>
            <a:ext cx="1905000" cy="190500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5" name="Shape 395"/>
        <p:cNvGrpSpPr/>
        <p:nvPr/>
      </p:nvGrpSpPr>
      <p:grpSpPr>
        <a:xfrm>
          <a:off x="0" y="0"/>
          <a:ext cx="0" cy="0"/>
          <a:chOff x="0" y="0"/>
          <a:chExt cx="0" cy="0"/>
        </a:xfrm>
      </p:grpSpPr>
      <p:sp>
        <p:nvSpPr>
          <p:cNvPr id="396" name="Google Shape;396;g1d7541fd890_1_102"/>
          <p:cNvSpPr txBox="1"/>
          <p:nvPr/>
        </p:nvSpPr>
        <p:spPr>
          <a:xfrm>
            <a:off x="488175" y="3429250"/>
            <a:ext cx="8520600" cy="792600"/>
          </a:xfrm>
          <a:prstGeom prst="rect">
            <a:avLst/>
          </a:prstGeom>
          <a:noFill/>
          <a:ln>
            <a:noFill/>
          </a:ln>
        </p:spPr>
        <p:txBody>
          <a:bodyPr anchorCtr="0" anchor="t" bIns="91425" lIns="91425" spcFirstLastPara="1" rIns="91425" wrap="square" tIns="91425">
            <a:norm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595959"/>
              </a:solidFill>
              <a:latin typeface="Arial"/>
              <a:ea typeface="Arial"/>
              <a:cs typeface="Arial"/>
              <a:sym typeface="Arial"/>
            </a:endParaRPr>
          </a:p>
        </p:txBody>
      </p:sp>
      <p:sp>
        <p:nvSpPr>
          <p:cNvPr id="397" name="Google Shape;397;g1d7541fd890_1_102"/>
          <p:cNvSpPr txBox="1"/>
          <p:nvPr/>
        </p:nvSpPr>
        <p:spPr>
          <a:xfrm>
            <a:off x="439450" y="978750"/>
            <a:ext cx="6212100" cy="400200"/>
          </a:xfrm>
          <a:prstGeom prst="rect">
            <a:avLst/>
          </a:prstGeom>
          <a:noFill/>
          <a:ln>
            <a:noFill/>
          </a:ln>
        </p:spPr>
        <p:txBody>
          <a:bodyPr anchorCtr="0" anchor="b"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8" name="Google Shape;398;g1d7541fd890_1_102"/>
          <p:cNvSpPr txBox="1"/>
          <p:nvPr/>
        </p:nvSpPr>
        <p:spPr>
          <a:xfrm>
            <a:off x="360374" y="629069"/>
            <a:ext cx="6625500" cy="4926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600"/>
              <a:buFont typeface="Arial"/>
              <a:buNone/>
            </a:pPr>
            <a:r>
              <a:rPr b="1" i="0" lang="en-GB" sz="2000" u="none" cap="none" strike="noStrike">
                <a:solidFill>
                  <a:schemeClr val="accent2"/>
                </a:solidFill>
                <a:latin typeface="Lato"/>
                <a:ea typeface="Lato"/>
                <a:cs typeface="Lato"/>
                <a:sym typeface="Lato"/>
              </a:rPr>
              <a:t>By the end of the session, I will be able to:</a:t>
            </a:r>
            <a:endParaRPr b="1" i="0" sz="2000" u="none" cap="none" strike="noStrike">
              <a:solidFill>
                <a:schemeClr val="accent2"/>
              </a:solidFill>
              <a:latin typeface="Lato"/>
              <a:ea typeface="Lato"/>
              <a:cs typeface="Lato"/>
              <a:sym typeface="Lato"/>
            </a:endParaRPr>
          </a:p>
        </p:txBody>
      </p:sp>
      <p:sp>
        <p:nvSpPr>
          <p:cNvPr id="399" name="Google Shape;399;g1d7541fd890_1_102"/>
          <p:cNvSpPr txBox="1"/>
          <p:nvPr>
            <p:ph idx="12" type="sldNum"/>
          </p:nvPr>
        </p:nvSpPr>
        <p:spPr>
          <a:xfrm>
            <a:off x="8676695" y="403106"/>
            <a:ext cx="473700" cy="2253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Clr>
                <a:srgbClr val="000000"/>
              </a:buClr>
              <a:buSzPts val="1000"/>
              <a:buFont typeface="Arial"/>
              <a:buNone/>
            </a:pPr>
            <a:fld id="{00000000-1234-1234-1234-123412341234}" type="slidenum">
              <a:rPr lang="en-GB"/>
              <a:t>‹#›</a:t>
            </a:fld>
            <a:endParaRPr/>
          </a:p>
        </p:txBody>
      </p:sp>
      <p:sp>
        <p:nvSpPr>
          <p:cNvPr id="400" name="Google Shape;400;g1d7541fd890_1_102"/>
          <p:cNvSpPr txBox="1"/>
          <p:nvPr/>
        </p:nvSpPr>
        <p:spPr>
          <a:xfrm>
            <a:off x="439450" y="1378950"/>
            <a:ext cx="7517400" cy="3422100"/>
          </a:xfrm>
          <a:prstGeom prst="rect">
            <a:avLst/>
          </a:prstGeom>
          <a:noFill/>
          <a:ln>
            <a:noFill/>
          </a:ln>
        </p:spPr>
        <p:txBody>
          <a:bodyPr anchorCtr="0" anchor="t" bIns="91425" lIns="91425" spcFirstLastPara="1" rIns="91425" wrap="square" tIns="91425">
            <a:spAutoFit/>
          </a:bodyPr>
          <a:lstStyle/>
          <a:p>
            <a:pPr indent="-368300" lvl="0" marL="457200" rtl="0" algn="l">
              <a:lnSpc>
                <a:spcPct val="107000"/>
              </a:lnSpc>
              <a:spcBef>
                <a:spcPts val="0"/>
              </a:spcBef>
              <a:spcAft>
                <a:spcPts val="0"/>
              </a:spcAft>
              <a:buClr>
                <a:srgbClr val="00FF00"/>
              </a:buClr>
              <a:buSzPts val="2200"/>
              <a:buFont typeface="Lato"/>
              <a:buChar char="●"/>
            </a:pPr>
            <a:r>
              <a:rPr b="1" lang="en-GB" sz="2200">
                <a:solidFill>
                  <a:srgbClr val="00FF00"/>
                </a:solidFill>
                <a:latin typeface="Lato"/>
                <a:ea typeface="Lato"/>
                <a:cs typeface="Lato"/>
                <a:sym typeface="Lato"/>
              </a:rPr>
              <a:t>Describe the advantages and disadvantages of  renting and buying </a:t>
            </a:r>
            <a:endParaRPr b="1" sz="2200">
              <a:solidFill>
                <a:srgbClr val="00FF00"/>
              </a:solidFill>
              <a:latin typeface="Lato"/>
              <a:ea typeface="Lato"/>
              <a:cs typeface="Lato"/>
              <a:sym typeface="Lato"/>
            </a:endParaRPr>
          </a:p>
          <a:p>
            <a:pPr indent="0" lvl="0" marL="457200" rtl="0" algn="l">
              <a:lnSpc>
                <a:spcPct val="107000"/>
              </a:lnSpc>
              <a:spcBef>
                <a:spcPts val="0"/>
              </a:spcBef>
              <a:spcAft>
                <a:spcPts val="0"/>
              </a:spcAft>
              <a:buNone/>
            </a:pPr>
            <a:r>
              <a:t/>
            </a:r>
            <a:endParaRPr b="1" sz="2200">
              <a:solidFill>
                <a:schemeClr val="lt1"/>
              </a:solidFill>
              <a:latin typeface="Lato"/>
              <a:ea typeface="Lato"/>
              <a:cs typeface="Lato"/>
              <a:sym typeface="Lato"/>
            </a:endParaRPr>
          </a:p>
          <a:p>
            <a:pPr indent="-368300" lvl="0" marL="457200" rtl="0" algn="l">
              <a:lnSpc>
                <a:spcPct val="107000"/>
              </a:lnSpc>
              <a:spcBef>
                <a:spcPts val="0"/>
              </a:spcBef>
              <a:spcAft>
                <a:spcPts val="0"/>
              </a:spcAft>
              <a:buClr>
                <a:srgbClr val="00FF00"/>
              </a:buClr>
              <a:buSzPts val="2200"/>
              <a:buFont typeface="Lato"/>
              <a:buChar char="●"/>
            </a:pPr>
            <a:r>
              <a:rPr b="1" lang="en-GB" sz="2200">
                <a:solidFill>
                  <a:srgbClr val="00FF00"/>
                </a:solidFill>
                <a:latin typeface="Lato"/>
                <a:ea typeface="Lato"/>
                <a:cs typeface="Lato"/>
                <a:sym typeface="Lato"/>
              </a:rPr>
              <a:t>Explain different elements of the renting and buying processes</a:t>
            </a:r>
            <a:endParaRPr b="1" sz="2200">
              <a:solidFill>
                <a:srgbClr val="00FF00"/>
              </a:solidFill>
              <a:latin typeface="Lato"/>
              <a:ea typeface="Lato"/>
              <a:cs typeface="Lato"/>
              <a:sym typeface="Lato"/>
            </a:endParaRPr>
          </a:p>
          <a:p>
            <a:pPr indent="0" lvl="0" marL="457200" rtl="0" algn="l">
              <a:lnSpc>
                <a:spcPct val="107000"/>
              </a:lnSpc>
              <a:spcBef>
                <a:spcPts val="0"/>
              </a:spcBef>
              <a:spcAft>
                <a:spcPts val="0"/>
              </a:spcAft>
              <a:buNone/>
            </a:pPr>
            <a:r>
              <a:t/>
            </a:r>
            <a:endParaRPr b="1" sz="2200">
              <a:solidFill>
                <a:schemeClr val="lt1"/>
              </a:solidFill>
              <a:latin typeface="Lato"/>
              <a:ea typeface="Lato"/>
              <a:cs typeface="Lato"/>
              <a:sym typeface="Lato"/>
            </a:endParaRPr>
          </a:p>
          <a:p>
            <a:pPr indent="-368300" lvl="0" marL="457200" rtl="0" algn="l">
              <a:lnSpc>
                <a:spcPct val="107000"/>
              </a:lnSpc>
              <a:spcBef>
                <a:spcPts val="0"/>
              </a:spcBef>
              <a:spcAft>
                <a:spcPts val="0"/>
              </a:spcAft>
              <a:buClr>
                <a:schemeClr val="lt1"/>
              </a:buClr>
              <a:buSzPts val="2200"/>
              <a:buFont typeface="Lato"/>
              <a:buChar char="●"/>
            </a:pPr>
            <a:r>
              <a:rPr b="1" lang="en-GB" sz="2200">
                <a:solidFill>
                  <a:schemeClr val="lt1"/>
                </a:solidFill>
                <a:latin typeface="Lato"/>
                <a:ea typeface="Lato"/>
                <a:cs typeface="Lato"/>
                <a:sym typeface="Lato"/>
              </a:rPr>
              <a:t>Assess whether renting or buying might be better in some situations compared to others</a:t>
            </a:r>
            <a:endParaRPr b="1" sz="2200">
              <a:solidFill>
                <a:srgbClr val="00FF00"/>
              </a:solidFill>
              <a:latin typeface="Lato"/>
              <a:ea typeface="Lato"/>
              <a:cs typeface="Lato"/>
              <a:sym typeface="Lato"/>
            </a:endParaRPr>
          </a:p>
          <a:p>
            <a:pPr indent="0" lvl="0" marL="457200" marR="0" rtl="0" algn="l">
              <a:lnSpc>
                <a:spcPct val="107000"/>
              </a:lnSpc>
              <a:spcBef>
                <a:spcPts val="0"/>
              </a:spcBef>
              <a:spcAft>
                <a:spcPts val="0"/>
              </a:spcAft>
              <a:buClr>
                <a:srgbClr val="000000"/>
              </a:buClr>
              <a:buSzPts val="1600"/>
              <a:buFont typeface="Arial"/>
              <a:buNone/>
            </a:pPr>
            <a:r>
              <a:rPr b="1" i="0" lang="en-GB" sz="2200" u="none" cap="none" strike="noStrike">
                <a:solidFill>
                  <a:schemeClr val="lt1"/>
                </a:solidFill>
                <a:latin typeface="Lato"/>
                <a:ea typeface="Lato"/>
                <a:cs typeface="Lato"/>
                <a:sym typeface="Lato"/>
              </a:rPr>
              <a:t> </a:t>
            </a:r>
            <a:endParaRPr b="1" i="0" sz="2200" u="none" cap="none" strike="noStrike">
              <a:solidFill>
                <a:schemeClr val="lt1"/>
              </a:solidFill>
              <a:latin typeface="Lato"/>
              <a:ea typeface="Lato"/>
              <a:cs typeface="Lato"/>
              <a:sym typeface="Lato"/>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404" name="Shape 404"/>
        <p:cNvGrpSpPr/>
        <p:nvPr/>
      </p:nvGrpSpPr>
      <p:grpSpPr>
        <a:xfrm>
          <a:off x="0" y="0"/>
          <a:ext cx="0" cy="0"/>
          <a:chOff x="0" y="0"/>
          <a:chExt cx="0" cy="0"/>
        </a:xfrm>
      </p:grpSpPr>
      <p:sp>
        <p:nvSpPr>
          <p:cNvPr id="405" name="Google Shape;405;g1d7541fd890_1_135"/>
          <p:cNvSpPr txBox="1"/>
          <p:nvPr>
            <p:ph idx="12" type="sldNum"/>
          </p:nvPr>
        </p:nvSpPr>
        <p:spPr>
          <a:xfrm>
            <a:off x="8676695" y="403106"/>
            <a:ext cx="473700" cy="2253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Clr>
                <a:srgbClr val="000000"/>
              </a:buClr>
              <a:buSzPts val="1000"/>
              <a:buFont typeface="Arial"/>
              <a:buNone/>
            </a:pPr>
            <a:fld id="{00000000-1234-1234-1234-123412341234}" type="slidenum">
              <a:rPr lang="en-GB"/>
              <a:t>‹#›</a:t>
            </a:fld>
            <a:endParaRPr/>
          </a:p>
        </p:txBody>
      </p:sp>
      <p:sp>
        <p:nvSpPr>
          <p:cNvPr id="406" name="Google Shape;406;g1d7541fd890_1_135"/>
          <p:cNvSpPr txBox="1"/>
          <p:nvPr/>
        </p:nvSpPr>
        <p:spPr>
          <a:xfrm>
            <a:off x="456676" y="1075550"/>
            <a:ext cx="5072700" cy="32325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lang="en-GB" sz="2200">
                <a:solidFill>
                  <a:schemeClr val="lt1"/>
                </a:solidFill>
                <a:latin typeface="Lato"/>
                <a:ea typeface="Lato"/>
                <a:cs typeface="Lato"/>
                <a:sym typeface="Lato"/>
              </a:rPr>
              <a:t>Y</a:t>
            </a:r>
            <a:r>
              <a:rPr b="0" i="0" lang="en-GB" sz="2200" u="none" cap="none" strike="noStrike">
                <a:solidFill>
                  <a:schemeClr val="lt1"/>
                </a:solidFill>
                <a:latin typeface="Lato"/>
                <a:ea typeface="Lato"/>
                <a:cs typeface="Lato"/>
                <a:sym typeface="Lato"/>
              </a:rPr>
              <a:t>ou’ll be presented with case studies highlighting the circumstances of two </a:t>
            </a:r>
            <a:r>
              <a:rPr lang="en-GB" sz="2200">
                <a:solidFill>
                  <a:schemeClr val="lt1"/>
                </a:solidFill>
                <a:latin typeface="Lato"/>
                <a:ea typeface="Lato"/>
                <a:cs typeface="Lato"/>
                <a:sym typeface="Lato"/>
              </a:rPr>
              <a:t>people</a:t>
            </a:r>
            <a:endParaRPr b="0" i="0" sz="2200" u="none" cap="none" strike="noStrike">
              <a:solidFill>
                <a:schemeClr val="l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800"/>
              <a:buFont typeface="Arial"/>
              <a:buNone/>
            </a:pPr>
            <a:r>
              <a:t/>
            </a:r>
            <a:endParaRPr b="0" i="0" sz="2200" u="none" cap="none" strike="noStrike">
              <a:solidFill>
                <a:schemeClr val="l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800"/>
              <a:buFont typeface="Arial"/>
              <a:buNone/>
            </a:pPr>
            <a:r>
              <a:rPr b="0" i="0" lang="en-GB" sz="2200" u="none" cap="none" strike="noStrike">
                <a:solidFill>
                  <a:schemeClr val="lt1"/>
                </a:solidFill>
                <a:latin typeface="Lato"/>
                <a:ea typeface="Lato"/>
                <a:cs typeface="Lato"/>
                <a:sym typeface="Lato"/>
              </a:rPr>
              <a:t>With your partner, draw out points from each case study that suggest why renting or buying may be more appropriate for</a:t>
            </a:r>
            <a:r>
              <a:rPr lang="en-GB" sz="2200">
                <a:solidFill>
                  <a:schemeClr val="lt1"/>
                </a:solidFill>
                <a:latin typeface="Lato"/>
                <a:ea typeface="Lato"/>
                <a:cs typeface="Lato"/>
                <a:sym typeface="Lato"/>
              </a:rPr>
              <a:t> </a:t>
            </a:r>
            <a:r>
              <a:rPr b="0" i="0" lang="en-GB" sz="2200" u="none" cap="none" strike="noStrike">
                <a:solidFill>
                  <a:schemeClr val="lt1"/>
                </a:solidFill>
                <a:latin typeface="Lato"/>
                <a:ea typeface="Lato"/>
                <a:cs typeface="Lato"/>
                <a:sym typeface="Lato"/>
              </a:rPr>
              <a:t>that person. </a:t>
            </a:r>
            <a:endParaRPr b="0" i="0" sz="2200" u="none" cap="none" strike="noStrike">
              <a:solidFill>
                <a:schemeClr val="l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800"/>
              <a:buFont typeface="Arial"/>
              <a:buNone/>
            </a:pPr>
            <a:r>
              <a:rPr b="0" i="0" lang="en-GB" sz="2200" u="none" cap="none" strike="noStrike">
                <a:solidFill>
                  <a:schemeClr val="lt1"/>
                </a:solidFill>
                <a:latin typeface="Lato"/>
                <a:ea typeface="Lato"/>
                <a:cs typeface="Lato"/>
                <a:sym typeface="Lato"/>
              </a:rPr>
              <a:t>Explain why you’ve chosen those points.</a:t>
            </a:r>
            <a:endParaRPr b="0" i="0" sz="2200" u="none" cap="none" strike="noStrike">
              <a:solidFill>
                <a:schemeClr val="lt1"/>
              </a:solidFill>
              <a:latin typeface="Lato"/>
              <a:ea typeface="Lato"/>
              <a:cs typeface="Lato"/>
              <a:sym typeface="Lato"/>
            </a:endParaRPr>
          </a:p>
        </p:txBody>
      </p:sp>
      <p:sp>
        <p:nvSpPr>
          <p:cNvPr id="407" name="Google Shape;407;g1d7541fd890_1_135"/>
          <p:cNvSpPr txBox="1"/>
          <p:nvPr/>
        </p:nvSpPr>
        <p:spPr>
          <a:xfrm>
            <a:off x="456675" y="268700"/>
            <a:ext cx="5624100" cy="631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3000"/>
              <a:buFont typeface="Arial"/>
              <a:buNone/>
            </a:pPr>
            <a:r>
              <a:rPr b="1" i="0" lang="en-GB" sz="2900" u="none" cap="none" strike="noStrike">
                <a:solidFill>
                  <a:srgbClr val="FF8022"/>
                </a:solidFill>
                <a:latin typeface="Lato"/>
                <a:ea typeface="Lato"/>
                <a:cs typeface="Lato"/>
                <a:sym typeface="Lato"/>
              </a:rPr>
              <a:t>Case Studies</a:t>
            </a:r>
            <a:endParaRPr b="1" i="0" sz="2900" u="none" cap="none" strike="noStrike">
              <a:solidFill>
                <a:srgbClr val="FF8022"/>
              </a:solidFill>
              <a:latin typeface="Lato"/>
              <a:ea typeface="Lato"/>
              <a:cs typeface="Lato"/>
              <a:sym typeface="Lato"/>
            </a:endParaRPr>
          </a:p>
        </p:txBody>
      </p:sp>
      <p:pic>
        <p:nvPicPr>
          <p:cNvPr id="408" name="Google Shape;408;g1d7541fd890_1_135"/>
          <p:cNvPicPr preferRelativeResize="0"/>
          <p:nvPr/>
        </p:nvPicPr>
        <p:blipFill rotWithShape="1">
          <a:blip r:embed="rId3">
            <a:alphaModFix/>
          </a:blip>
          <a:srcRect b="16350" l="6072" r="791" t="8647"/>
          <a:stretch/>
        </p:blipFill>
        <p:spPr>
          <a:xfrm>
            <a:off x="7172600" y="1318550"/>
            <a:ext cx="1177325" cy="1422174"/>
          </a:xfrm>
          <a:prstGeom prst="rect">
            <a:avLst/>
          </a:prstGeom>
          <a:noFill/>
          <a:ln>
            <a:noFill/>
          </a:ln>
        </p:spPr>
      </p:pic>
      <p:pic>
        <p:nvPicPr>
          <p:cNvPr id="409" name="Google Shape;409;g1d7541fd890_1_135"/>
          <p:cNvPicPr preferRelativeResize="0"/>
          <p:nvPr/>
        </p:nvPicPr>
        <p:blipFill rotWithShape="1">
          <a:blip r:embed="rId4">
            <a:alphaModFix/>
          </a:blip>
          <a:srcRect b="35970" l="14516" r="16294" t="17536"/>
          <a:stretch/>
        </p:blipFill>
        <p:spPr>
          <a:xfrm>
            <a:off x="6268550" y="2494725"/>
            <a:ext cx="1177325" cy="1422174"/>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3" name="Shape 413"/>
        <p:cNvGrpSpPr/>
        <p:nvPr/>
      </p:nvGrpSpPr>
      <p:grpSpPr>
        <a:xfrm>
          <a:off x="0" y="0"/>
          <a:ext cx="0" cy="0"/>
          <a:chOff x="0" y="0"/>
          <a:chExt cx="0" cy="0"/>
        </a:xfrm>
      </p:grpSpPr>
      <p:sp>
        <p:nvSpPr>
          <p:cNvPr id="414" name="Google Shape;414;g1e063535c66_0_26"/>
          <p:cNvSpPr/>
          <p:nvPr/>
        </p:nvSpPr>
        <p:spPr>
          <a:xfrm>
            <a:off x="7461700" y="4284525"/>
            <a:ext cx="1666200" cy="796800"/>
          </a:xfrm>
          <a:prstGeom prst="roundRect">
            <a:avLst>
              <a:gd fmla="val 16667" name="adj"/>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5" name="Google Shape;415;g1e063535c66_0_26"/>
          <p:cNvSpPr txBox="1"/>
          <p:nvPr>
            <p:ph idx="12" type="sldNum"/>
          </p:nvPr>
        </p:nvSpPr>
        <p:spPr>
          <a:xfrm>
            <a:off x="8595309" y="303951"/>
            <a:ext cx="548700" cy="3936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Clr>
                <a:srgbClr val="000000"/>
              </a:buClr>
              <a:buSzPts val="1000"/>
              <a:buFont typeface="Arial"/>
              <a:buNone/>
            </a:pPr>
            <a:r>
              <a:rPr lang="en-GB">
                <a:latin typeface="Lato"/>
                <a:ea typeface="Lato"/>
                <a:cs typeface="Lato"/>
                <a:sym typeface="Lato"/>
              </a:rPr>
              <a:t>26</a:t>
            </a:r>
            <a:endParaRPr>
              <a:latin typeface="Lato"/>
              <a:ea typeface="Lato"/>
              <a:cs typeface="Lato"/>
              <a:sym typeface="Lato"/>
            </a:endParaRPr>
          </a:p>
          <a:p>
            <a:pPr indent="0" lvl="0" marL="0" rtl="0" algn="r">
              <a:spcBef>
                <a:spcPts val="0"/>
              </a:spcBef>
              <a:spcAft>
                <a:spcPts val="0"/>
              </a:spcAft>
              <a:buClr>
                <a:srgbClr val="000000"/>
              </a:buClr>
              <a:buSzPts val="1000"/>
              <a:buFont typeface="Arial"/>
              <a:buNone/>
            </a:pPr>
            <a:r>
              <a:t/>
            </a:r>
            <a:endParaRPr>
              <a:latin typeface="Lato"/>
              <a:ea typeface="Lato"/>
              <a:cs typeface="Lato"/>
              <a:sym typeface="Lato"/>
            </a:endParaRPr>
          </a:p>
        </p:txBody>
      </p:sp>
      <p:sp>
        <p:nvSpPr>
          <p:cNvPr id="416" name="Google Shape;416;g1e063535c66_0_26"/>
          <p:cNvSpPr txBox="1"/>
          <p:nvPr>
            <p:ph type="ctrTitle"/>
          </p:nvPr>
        </p:nvSpPr>
        <p:spPr>
          <a:xfrm>
            <a:off x="99675" y="242750"/>
            <a:ext cx="85749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t/>
            </a:r>
            <a:endParaRPr b="0" i="0" sz="2900" u="none" cap="none" strike="noStrike">
              <a:solidFill>
                <a:schemeClr val="accent2"/>
              </a:solidFill>
              <a:latin typeface="Lato Black"/>
              <a:ea typeface="Lato Black"/>
              <a:cs typeface="Lato Black"/>
              <a:sym typeface="Lato Black"/>
            </a:endParaRPr>
          </a:p>
          <a:p>
            <a:pPr indent="0" lvl="0" marL="0" marR="0" rtl="0" algn="l">
              <a:lnSpc>
                <a:spcPct val="100000"/>
              </a:lnSpc>
              <a:spcBef>
                <a:spcPts val="0"/>
              </a:spcBef>
              <a:spcAft>
                <a:spcPts val="0"/>
              </a:spcAft>
              <a:buClr>
                <a:srgbClr val="000000"/>
              </a:buClr>
              <a:buSzPts val="990"/>
              <a:buFont typeface="Arial"/>
              <a:buNone/>
            </a:pPr>
            <a:r>
              <a:rPr b="1" i="0" lang="en-GB" sz="2900" u="none" cap="none" strike="noStrike">
                <a:solidFill>
                  <a:schemeClr val="accent2"/>
                </a:solidFill>
                <a:latin typeface="Lato"/>
                <a:ea typeface="Lato"/>
                <a:cs typeface="Lato"/>
                <a:sym typeface="Lato"/>
              </a:rPr>
              <a:t>Should </a:t>
            </a:r>
            <a:r>
              <a:rPr b="1" lang="en-GB" sz="2900">
                <a:solidFill>
                  <a:schemeClr val="accent2"/>
                </a:solidFill>
                <a:latin typeface="Lato"/>
                <a:ea typeface="Lato"/>
                <a:cs typeface="Lato"/>
                <a:sym typeface="Lato"/>
              </a:rPr>
              <a:t>Daniel</a:t>
            </a:r>
            <a:r>
              <a:rPr b="1" i="0" lang="en-GB" sz="2900" u="none" cap="none" strike="noStrike">
                <a:solidFill>
                  <a:schemeClr val="accent2"/>
                </a:solidFill>
                <a:latin typeface="Lato"/>
                <a:ea typeface="Lato"/>
                <a:cs typeface="Lato"/>
                <a:sym typeface="Lato"/>
              </a:rPr>
              <a:t> consider renting or ownership?</a:t>
            </a:r>
            <a:endParaRPr b="1" i="0" sz="2900" u="none" cap="none" strike="noStrike">
              <a:solidFill>
                <a:schemeClr val="accent2"/>
              </a:solidFill>
              <a:latin typeface="Lato"/>
              <a:ea typeface="Lato"/>
              <a:cs typeface="Lato"/>
              <a:sym typeface="Lato"/>
            </a:endParaRPr>
          </a:p>
          <a:p>
            <a:pPr indent="0" lvl="0" marL="0" marR="0" rtl="0" algn="l">
              <a:lnSpc>
                <a:spcPct val="100000"/>
              </a:lnSpc>
              <a:spcBef>
                <a:spcPts val="0"/>
              </a:spcBef>
              <a:spcAft>
                <a:spcPts val="0"/>
              </a:spcAft>
              <a:buClr>
                <a:srgbClr val="000000"/>
              </a:buClr>
              <a:buSzPts val="990"/>
              <a:buFont typeface="Arial"/>
              <a:buNone/>
            </a:pPr>
            <a:r>
              <a:t/>
            </a:r>
            <a:endParaRPr b="1" i="0" sz="2900" u="none" cap="none" strike="noStrike">
              <a:solidFill>
                <a:schemeClr val="accent2"/>
              </a:solidFill>
              <a:latin typeface="Lato"/>
              <a:ea typeface="Lato"/>
              <a:cs typeface="Lato"/>
              <a:sym typeface="Lato"/>
            </a:endParaRPr>
          </a:p>
        </p:txBody>
      </p:sp>
      <p:sp>
        <p:nvSpPr>
          <p:cNvPr id="417" name="Google Shape;417;g1e063535c66_0_26"/>
          <p:cNvSpPr/>
          <p:nvPr/>
        </p:nvSpPr>
        <p:spPr>
          <a:xfrm>
            <a:off x="2860225" y="1116700"/>
            <a:ext cx="6000900" cy="3625200"/>
          </a:xfrm>
          <a:prstGeom prst="wedgeRoundRectCallout">
            <a:avLst>
              <a:gd fmla="val -50000" name="adj1"/>
              <a:gd fmla="val -11153" name="adj2"/>
              <a:gd fmla="val 0" name="adj3"/>
            </a:avLst>
          </a:prstGeom>
          <a:solidFill>
            <a:schemeClr val="lt1"/>
          </a:solidFill>
          <a:ln cap="flat" cmpd="sng" w="381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15000"/>
              </a:lnSpc>
              <a:spcBef>
                <a:spcPts val="0"/>
              </a:spcBef>
              <a:spcAft>
                <a:spcPts val="0"/>
              </a:spcAft>
              <a:buClr>
                <a:srgbClr val="000000"/>
              </a:buClr>
              <a:buSzPts val="1400"/>
              <a:buFont typeface="Arial"/>
              <a:buNone/>
            </a:pPr>
            <a:r>
              <a:rPr i="0" lang="en-GB" sz="1500" u="none" cap="none" strike="noStrike">
                <a:solidFill>
                  <a:schemeClr val="accent1"/>
                </a:solidFill>
                <a:latin typeface="Lato"/>
                <a:ea typeface="Lato"/>
                <a:cs typeface="Lato"/>
                <a:sym typeface="Lato"/>
              </a:rPr>
              <a:t>My partner and I moved to London recently for work purposes, having finished university </a:t>
            </a:r>
            <a:r>
              <a:rPr lang="en-GB" sz="1500">
                <a:solidFill>
                  <a:schemeClr val="accent1"/>
                </a:solidFill>
                <a:latin typeface="Lato"/>
                <a:ea typeface="Lato"/>
                <a:cs typeface="Lato"/>
                <a:sym typeface="Lato"/>
              </a:rPr>
              <a:t>2</a:t>
            </a:r>
            <a:r>
              <a:rPr i="0" lang="en-GB" sz="1500" u="none" cap="none" strike="noStrike">
                <a:solidFill>
                  <a:schemeClr val="accent1"/>
                </a:solidFill>
                <a:latin typeface="Lato"/>
                <a:ea typeface="Lato"/>
                <a:cs typeface="Lato"/>
                <a:sym typeface="Lato"/>
              </a:rPr>
              <a:t> </a:t>
            </a:r>
            <a:r>
              <a:rPr lang="en-GB" sz="1500">
                <a:solidFill>
                  <a:schemeClr val="accent1"/>
                </a:solidFill>
                <a:latin typeface="Lato"/>
                <a:ea typeface="Lato"/>
                <a:cs typeface="Lato"/>
                <a:sym typeface="Lato"/>
              </a:rPr>
              <a:t>years ago</a:t>
            </a:r>
            <a:r>
              <a:rPr i="0" lang="en-GB" sz="1500" u="none" cap="none" strike="noStrike">
                <a:solidFill>
                  <a:schemeClr val="accent1"/>
                </a:solidFill>
                <a:latin typeface="Lato"/>
                <a:ea typeface="Lato"/>
                <a:cs typeface="Lato"/>
                <a:sym typeface="Lato"/>
              </a:rPr>
              <a:t>. We’re still getting used to the area. </a:t>
            </a:r>
            <a:endParaRPr i="0" sz="1500" u="none" cap="none" strike="noStrike">
              <a:solidFill>
                <a:schemeClr val="accent1"/>
              </a:solidFill>
              <a:latin typeface="Lato"/>
              <a:ea typeface="Lato"/>
              <a:cs typeface="Lato"/>
              <a:sym typeface="Lato"/>
            </a:endParaRPr>
          </a:p>
          <a:p>
            <a:pPr indent="0" lvl="0" marL="0" rtl="0" algn="l">
              <a:lnSpc>
                <a:spcPct val="115000"/>
              </a:lnSpc>
              <a:spcBef>
                <a:spcPts val="0"/>
              </a:spcBef>
              <a:spcAft>
                <a:spcPts val="0"/>
              </a:spcAft>
              <a:buClr>
                <a:srgbClr val="000000"/>
              </a:buClr>
              <a:buSzPts val="1400"/>
              <a:buFont typeface="Arial"/>
              <a:buNone/>
            </a:pPr>
            <a:r>
              <a:rPr lang="en-GB" sz="1500">
                <a:solidFill>
                  <a:schemeClr val="accent1"/>
                </a:solidFill>
                <a:latin typeface="Lato"/>
                <a:ea typeface="Lato"/>
                <a:cs typeface="Lato"/>
                <a:sym typeface="Lato"/>
              </a:rPr>
              <a:t>We’re considering buying a flat, but we’re not sure if our £40,000 in savings between us will be enough to get what we’d like.</a:t>
            </a:r>
            <a:endParaRPr i="0" sz="1500" u="none" cap="none" strike="noStrike">
              <a:solidFill>
                <a:schemeClr val="accent1"/>
              </a:solidFill>
              <a:latin typeface="Lato"/>
              <a:ea typeface="Lato"/>
              <a:cs typeface="Lato"/>
              <a:sym typeface="Lato"/>
            </a:endParaRPr>
          </a:p>
          <a:p>
            <a:pPr indent="0" lvl="0" marL="0" marR="0" rtl="0" algn="l">
              <a:lnSpc>
                <a:spcPct val="115000"/>
              </a:lnSpc>
              <a:spcBef>
                <a:spcPts val="0"/>
              </a:spcBef>
              <a:spcAft>
                <a:spcPts val="0"/>
              </a:spcAft>
              <a:buClr>
                <a:srgbClr val="000000"/>
              </a:buClr>
              <a:buSzPts val="1400"/>
              <a:buFont typeface="Arial"/>
              <a:buNone/>
            </a:pPr>
            <a:r>
              <a:rPr i="0" lang="en-GB" sz="1500" u="none" cap="none" strike="noStrike">
                <a:solidFill>
                  <a:schemeClr val="accent1"/>
                </a:solidFill>
                <a:latin typeface="Lato"/>
                <a:ea typeface="Lato"/>
                <a:cs typeface="Lato"/>
                <a:sym typeface="Lato"/>
              </a:rPr>
              <a:t>I’m not particularly good or interested in DIY, and I don’t have the time to be spending my weekends fixing things around the house. Coming from Leeds, we haven’t brought much furniture down. </a:t>
            </a:r>
            <a:endParaRPr i="0" sz="1500" u="none" cap="none" strike="noStrike">
              <a:solidFill>
                <a:schemeClr val="accent1"/>
              </a:solidFill>
              <a:latin typeface="Lato"/>
              <a:ea typeface="Lato"/>
              <a:cs typeface="Lato"/>
              <a:sym typeface="Lato"/>
            </a:endParaRPr>
          </a:p>
          <a:p>
            <a:pPr indent="0" lvl="0" marL="0" rtl="0" algn="l">
              <a:lnSpc>
                <a:spcPct val="115000"/>
              </a:lnSpc>
              <a:spcBef>
                <a:spcPts val="0"/>
              </a:spcBef>
              <a:spcAft>
                <a:spcPts val="0"/>
              </a:spcAft>
              <a:buClr>
                <a:srgbClr val="000000"/>
              </a:buClr>
              <a:buSzPts val="1400"/>
              <a:buFont typeface="Arial"/>
              <a:buNone/>
            </a:pPr>
            <a:r>
              <a:rPr lang="en-GB" sz="1500">
                <a:solidFill>
                  <a:schemeClr val="accent1"/>
                </a:solidFill>
                <a:latin typeface="Lato"/>
                <a:ea typeface="Lato"/>
                <a:cs typeface="Lato"/>
                <a:sym typeface="Lato"/>
              </a:rPr>
              <a:t>I also hear that interest rates will likely be coming down  further in the next couple of years, which I’m hoping will lower mortgage payments.</a:t>
            </a:r>
            <a:endParaRPr sz="1500">
              <a:solidFill>
                <a:schemeClr val="accent1"/>
              </a:solidFill>
              <a:latin typeface="Lato"/>
              <a:ea typeface="Lato"/>
              <a:cs typeface="Lato"/>
              <a:sym typeface="Lato"/>
            </a:endParaRPr>
          </a:p>
          <a:p>
            <a:pPr indent="0" lvl="0" marL="0" marR="0" rtl="0" algn="l">
              <a:lnSpc>
                <a:spcPct val="115000"/>
              </a:lnSpc>
              <a:spcBef>
                <a:spcPts val="0"/>
              </a:spcBef>
              <a:spcAft>
                <a:spcPts val="0"/>
              </a:spcAft>
              <a:buClr>
                <a:srgbClr val="000000"/>
              </a:buClr>
              <a:buSzPts val="1400"/>
              <a:buFont typeface="Arial"/>
              <a:buNone/>
            </a:pPr>
            <a:r>
              <a:rPr i="0" lang="en-GB" sz="1500" u="none" cap="none" strike="noStrike">
                <a:solidFill>
                  <a:schemeClr val="accent1"/>
                </a:solidFill>
                <a:latin typeface="Lato"/>
                <a:ea typeface="Lato"/>
                <a:cs typeface="Lato"/>
                <a:sym typeface="Lato"/>
              </a:rPr>
              <a:t>We’re hoping to start a family in </a:t>
            </a:r>
            <a:r>
              <a:rPr lang="en-GB" sz="1500">
                <a:solidFill>
                  <a:schemeClr val="accent1"/>
                </a:solidFill>
                <a:latin typeface="Lato"/>
                <a:ea typeface="Lato"/>
                <a:cs typeface="Lato"/>
                <a:sym typeface="Lato"/>
              </a:rPr>
              <a:t>about</a:t>
            </a:r>
            <a:r>
              <a:rPr i="0" lang="en-GB" sz="1500" u="none" cap="none" strike="noStrike">
                <a:solidFill>
                  <a:schemeClr val="accent1"/>
                </a:solidFill>
                <a:latin typeface="Lato"/>
                <a:ea typeface="Lato"/>
                <a:cs typeface="Lato"/>
                <a:sym typeface="Lato"/>
              </a:rPr>
              <a:t> </a:t>
            </a:r>
            <a:r>
              <a:rPr lang="en-GB" sz="1500">
                <a:solidFill>
                  <a:schemeClr val="accent1"/>
                </a:solidFill>
                <a:latin typeface="Lato"/>
                <a:ea typeface="Lato"/>
                <a:cs typeface="Lato"/>
                <a:sym typeface="Lato"/>
              </a:rPr>
              <a:t>5</a:t>
            </a:r>
            <a:r>
              <a:rPr i="0" lang="en-GB" sz="1500" u="none" cap="none" strike="noStrike">
                <a:solidFill>
                  <a:schemeClr val="accent1"/>
                </a:solidFill>
                <a:latin typeface="Lato"/>
                <a:ea typeface="Lato"/>
                <a:cs typeface="Lato"/>
                <a:sym typeface="Lato"/>
              </a:rPr>
              <a:t> years.</a:t>
            </a:r>
            <a:endParaRPr i="0" sz="1500" u="none" cap="none" strike="noStrike">
              <a:solidFill>
                <a:schemeClr val="accent1"/>
              </a:solidFill>
              <a:latin typeface="Lato"/>
              <a:ea typeface="Lato"/>
              <a:cs typeface="Lato"/>
              <a:sym typeface="Lato"/>
            </a:endParaRPr>
          </a:p>
        </p:txBody>
      </p:sp>
      <p:pic>
        <p:nvPicPr>
          <p:cNvPr id="418" name="Google Shape;418;g1e063535c66_0_26"/>
          <p:cNvPicPr preferRelativeResize="0"/>
          <p:nvPr/>
        </p:nvPicPr>
        <p:blipFill rotWithShape="1">
          <a:blip r:embed="rId3">
            <a:alphaModFix/>
          </a:blip>
          <a:srcRect b="24550" l="6075" r="5616" t="8644"/>
          <a:stretch/>
        </p:blipFill>
        <p:spPr>
          <a:xfrm>
            <a:off x="271000" y="1509500"/>
            <a:ext cx="2300750" cy="2610750"/>
          </a:xfrm>
          <a:prstGeom prst="rect">
            <a:avLst/>
          </a:prstGeom>
          <a:noFill/>
          <a:ln cap="flat" cmpd="sng" w="19050">
            <a:solidFill>
              <a:schemeClr val="accent2"/>
            </a:solidFill>
            <a:prstDash val="solid"/>
            <a:round/>
            <a:headEnd len="sm" w="sm" type="none"/>
            <a:tailEnd len="sm" w="sm" type="none"/>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2" name="Shape 422"/>
        <p:cNvGrpSpPr/>
        <p:nvPr/>
      </p:nvGrpSpPr>
      <p:grpSpPr>
        <a:xfrm>
          <a:off x="0" y="0"/>
          <a:ext cx="0" cy="0"/>
          <a:chOff x="0" y="0"/>
          <a:chExt cx="0" cy="0"/>
        </a:xfrm>
      </p:grpSpPr>
      <p:sp>
        <p:nvSpPr>
          <p:cNvPr id="423" name="Google Shape;423;g1d7541fd890_1_155"/>
          <p:cNvSpPr/>
          <p:nvPr/>
        </p:nvSpPr>
        <p:spPr>
          <a:xfrm>
            <a:off x="7461700" y="4284525"/>
            <a:ext cx="1666200" cy="796800"/>
          </a:xfrm>
          <a:prstGeom prst="roundRect">
            <a:avLst>
              <a:gd fmla="val 16667" name="adj"/>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4" name="Google Shape;424;g1d7541fd890_1_155"/>
          <p:cNvSpPr txBox="1"/>
          <p:nvPr>
            <p:ph idx="12" type="sldNum"/>
          </p:nvPr>
        </p:nvSpPr>
        <p:spPr>
          <a:xfrm>
            <a:off x="8595309" y="303951"/>
            <a:ext cx="548700" cy="3936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Clr>
                <a:srgbClr val="000000"/>
              </a:buClr>
              <a:buSzPts val="1000"/>
              <a:buFont typeface="Arial"/>
              <a:buNone/>
            </a:pPr>
            <a:r>
              <a:rPr lang="en-GB">
                <a:latin typeface="Lato"/>
                <a:ea typeface="Lato"/>
                <a:cs typeface="Lato"/>
                <a:sym typeface="Lato"/>
              </a:rPr>
              <a:t>27</a:t>
            </a:r>
            <a:endParaRPr>
              <a:latin typeface="Lato"/>
              <a:ea typeface="Lato"/>
              <a:cs typeface="Lato"/>
              <a:sym typeface="Lato"/>
            </a:endParaRPr>
          </a:p>
          <a:p>
            <a:pPr indent="0" lvl="0" marL="0" rtl="0" algn="r">
              <a:spcBef>
                <a:spcPts val="0"/>
              </a:spcBef>
              <a:spcAft>
                <a:spcPts val="0"/>
              </a:spcAft>
              <a:buClr>
                <a:srgbClr val="000000"/>
              </a:buClr>
              <a:buSzPts val="1000"/>
              <a:buFont typeface="Arial"/>
              <a:buNone/>
            </a:pPr>
            <a:r>
              <a:t/>
            </a:r>
            <a:endParaRPr>
              <a:latin typeface="Lato"/>
              <a:ea typeface="Lato"/>
              <a:cs typeface="Lato"/>
              <a:sym typeface="Lato"/>
            </a:endParaRPr>
          </a:p>
        </p:txBody>
      </p:sp>
      <p:sp>
        <p:nvSpPr>
          <p:cNvPr id="425" name="Google Shape;425;g1d7541fd890_1_155"/>
          <p:cNvSpPr/>
          <p:nvPr/>
        </p:nvSpPr>
        <p:spPr>
          <a:xfrm>
            <a:off x="2846425" y="1381400"/>
            <a:ext cx="6000900" cy="3234300"/>
          </a:xfrm>
          <a:prstGeom prst="wedgeRoundRectCallout">
            <a:avLst>
              <a:gd fmla="val -50000" name="adj1"/>
              <a:gd fmla="val -11153" name="adj2"/>
              <a:gd fmla="val 0" name="adj3"/>
            </a:avLst>
          </a:prstGeom>
          <a:solidFill>
            <a:schemeClr val="lt1"/>
          </a:solidFill>
          <a:ln cap="flat" cmpd="sng" w="381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15000"/>
              </a:lnSpc>
              <a:spcBef>
                <a:spcPts val="0"/>
              </a:spcBef>
              <a:spcAft>
                <a:spcPts val="0"/>
              </a:spcAft>
              <a:buClr>
                <a:srgbClr val="000000"/>
              </a:buClr>
              <a:buSzPts val="1400"/>
              <a:buFont typeface="Arial"/>
              <a:buNone/>
            </a:pPr>
            <a:r>
              <a:rPr b="0" i="0" lang="en-GB" sz="1500" u="none" cap="none" strike="noStrike">
                <a:solidFill>
                  <a:schemeClr val="accent1"/>
                </a:solidFill>
                <a:latin typeface="Lato"/>
                <a:ea typeface="Lato"/>
                <a:cs typeface="Lato"/>
                <a:sym typeface="Lato"/>
              </a:rPr>
              <a:t>My partner and I </a:t>
            </a:r>
            <a:r>
              <a:rPr b="1" i="0" lang="en-GB" sz="1500" u="none" cap="none" strike="noStrike">
                <a:solidFill>
                  <a:schemeClr val="accent2"/>
                </a:solidFill>
                <a:latin typeface="Lato"/>
                <a:ea typeface="Lato"/>
                <a:cs typeface="Lato"/>
                <a:sym typeface="Lato"/>
              </a:rPr>
              <a:t>moved to London recently </a:t>
            </a:r>
            <a:r>
              <a:rPr i="0" lang="en-GB" sz="1500" cap="none" strike="noStrike">
                <a:solidFill>
                  <a:schemeClr val="accent1"/>
                </a:solidFill>
                <a:latin typeface="Lato"/>
                <a:ea typeface="Lato"/>
                <a:cs typeface="Lato"/>
                <a:sym typeface="Lato"/>
              </a:rPr>
              <a:t>f</a:t>
            </a:r>
            <a:r>
              <a:rPr b="0" i="0" lang="en-GB" sz="1500" u="none" cap="none" strike="noStrike">
                <a:solidFill>
                  <a:schemeClr val="accent1"/>
                </a:solidFill>
                <a:latin typeface="Lato"/>
                <a:ea typeface="Lato"/>
                <a:cs typeface="Lato"/>
                <a:sym typeface="Lato"/>
              </a:rPr>
              <a:t>or work purposes, having </a:t>
            </a:r>
            <a:r>
              <a:rPr lang="en-GB" sz="1500">
                <a:solidFill>
                  <a:schemeClr val="accent1"/>
                </a:solidFill>
                <a:latin typeface="Lato"/>
                <a:ea typeface="Lato"/>
                <a:cs typeface="Lato"/>
                <a:sym typeface="Lato"/>
              </a:rPr>
              <a:t>finished</a:t>
            </a:r>
            <a:r>
              <a:rPr b="0" i="0" lang="en-GB" sz="1500" u="none" cap="none" strike="noStrike">
                <a:solidFill>
                  <a:schemeClr val="accent1"/>
                </a:solidFill>
                <a:latin typeface="Lato"/>
                <a:ea typeface="Lato"/>
                <a:cs typeface="Lato"/>
                <a:sym typeface="Lato"/>
              </a:rPr>
              <a:t> university 2 years ago. We’re still </a:t>
            </a:r>
            <a:r>
              <a:rPr b="1" i="0" lang="en-GB" sz="1500" u="none" cap="none" strike="noStrike">
                <a:solidFill>
                  <a:schemeClr val="accent2"/>
                </a:solidFill>
                <a:latin typeface="Lato"/>
                <a:ea typeface="Lato"/>
                <a:cs typeface="Lato"/>
                <a:sym typeface="Lato"/>
              </a:rPr>
              <a:t>getting used to the area</a:t>
            </a:r>
            <a:r>
              <a:rPr b="0" i="0" lang="en-GB" sz="1500" u="none" cap="none" strike="noStrike">
                <a:solidFill>
                  <a:schemeClr val="accent2"/>
                </a:solidFill>
                <a:latin typeface="Lato"/>
                <a:ea typeface="Lato"/>
                <a:cs typeface="Lato"/>
                <a:sym typeface="Lato"/>
              </a:rPr>
              <a:t>.</a:t>
            </a:r>
            <a:r>
              <a:rPr b="0" i="0" lang="en-GB" sz="1500" u="none" cap="none" strike="noStrike">
                <a:solidFill>
                  <a:schemeClr val="accent1"/>
                </a:solidFill>
                <a:latin typeface="Lato"/>
                <a:ea typeface="Lato"/>
                <a:cs typeface="Lato"/>
                <a:sym typeface="Lato"/>
              </a:rPr>
              <a:t> </a:t>
            </a:r>
            <a:endParaRPr b="0" i="0" sz="1500" u="none" cap="none" strike="noStrike">
              <a:solidFill>
                <a:schemeClr val="accent1"/>
              </a:solidFill>
              <a:latin typeface="Lato"/>
              <a:ea typeface="Lato"/>
              <a:cs typeface="Lato"/>
              <a:sym typeface="Lato"/>
            </a:endParaRPr>
          </a:p>
          <a:p>
            <a:pPr indent="0" lvl="0" marL="0" marR="0" rtl="0" algn="l">
              <a:lnSpc>
                <a:spcPct val="115000"/>
              </a:lnSpc>
              <a:spcBef>
                <a:spcPts val="0"/>
              </a:spcBef>
              <a:spcAft>
                <a:spcPts val="0"/>
              </a:spcAft>
              <a:buClr>
                <a:srgbClr val="000000"/>
              </a:buClr>
              <a:buSzPts val="1400"/>
              <a:buFont typeface="Arial"/>
              <a:buNone/>
            </a:pPr>
            <a:r>
              <a:rPr b="0" i="0" lang="en-GB" sz="1500" u="none" cap="none" strike="noStrike">
                <a:solidFill>
                  <a:schemeClr val="accent1"/>
                </a:solidFill>
                <a:latin typeface="Lato"/>
                <a:ea typeface="Lato"/>
                <a:cs typeface="Lato"/>
                <a:sym typeface="Lato"/>
              </a:rPr>
              <a:t>We’re considering buying a flat, but we’re not sure if our </a:t>
            </a:r>
            <a:r>
              <a:rPr b="1" i="0" lang="en-GB" sz="1500" u="none" cap="none" strike="noStrike">
                <a:solidFill>
                  <a:schemeClr val="accent2"/>
                </a:solidFill>
                <a:latin typeface="Lato"/>
                <a:ea typeface="Lato"/>
                <a:cs typeface="Lato"/>
                <a:sym typeface="Lato"/>
              </a:rPr>
              <a:t>£40,000 in savings</a:t>
            </a:r>
            <a:r>
              <a:rPr b="0" i="0" lang="en-GB" sz="1500" u="none" cap="none" strike="noStrike">
                <a:solidFill>
                  <a:schemeClr val="accent1"/>
                </a:solidFill>
                <a:latin typeface="Lato"/>
                <a:ea typeface="Lato"/>
                <a:cs typeface="Lato"/>
                <a:sym typeface="Lato"/>
              </a:rPr>
              <a:t> between us will be </a:t>
            </a:r>
            <a:r>
              <a:rPr b="1" i="0" lang="en-GB" sz="1500" u="none" cap="none" strike="noStrike">
                <a:solidFill>
                  <a:schemeClr val="accent2"/>
                </a:solidFill>
                <a:latin typeface="Lato"/>
                <a:ea typeface="Lato"/>
                <a:cs typeface="Lato"/>
                <a:sym typeface="Lato"/>
              </a:rPr>
              <a:t>enough to get what we’d like.</a:t>
            </a:r>
            <a:endParaRPr b="1" i="0" sz="1500" u="none" cap="none" strike="noStrike">
              <a:solidFill>
                <a:schemeClr val="accent2"/>
              </a:solidFill>
              <a:latin typeface="Lato"/>
              <a:ea typeface="Lato"/>
              <a:cs typeface="Lato"/>
              <a:sym typeface="Lato"/>
            </a:endParaRPr>
          </a:p>
          <a:p>
            <a:pPr indent="0" lvl="0" marL="0" marR="0" rtl="0" algn="l">
              <a:lnSpc>
                <a:spcPct val="115000"/>
              </a:lnSpc>
              <a:spcBef>
                <a:spcPts val="0"/>
              </a:spcBef>
              <a:spcAft>
                <a:spcPts val="0"/>
              </a:spcAft>
              <a:buClr>
                <a:srgbClr val="000000"/>
              </a:buClr>
              <a:buSzPts val="1400"/>
              <a:buFont typeface="Arial"/>
              <a:buNone/>
            </a:pPr>
            <a:r>
              <a:rPr b="0" i="0" lang="en-GB" sz="1500" u="none" cap="none" strike="noStrike">
                <a:solidFill>
                  <a:schemeClr val="accent1"/>
                </a:solidFill>
                <a:latin typeface="Lato"/>
                <a:ea typeface="Lato"/>
                <a:cs typeface="Lato"/>
                <a:sym typeface="Lato"/>
              </a:rPr>
              <a:t>I’m </a:t>
            </a:r>
            <a:r>
              <a:rPr b="1" i="0" lang="en-GB" sz="1500" u="none" cap="none" strike="noStrike">
                <a:solidFill>
                  <a:schemeClr val="accent2"/>
                </a:solidFill>
                <a:latin typeface="Lato"/>
                <a:ea typeface="Lato"/>
                <a:cs typeface="Lato"/>
                <a:sym typeface="Lato"/>
              </a:rPr>
              <a:t>not particularly good or interested in DIY</a:t>
            </a:r>
            <a:r>
              <a:rPr b="0" i="0" lang="en-GB" sz="1500" u="none" cap="none" strike="noStrike">
                <a:solidFill>
                  <a:schemeClr val="accent1"/>
                </a:solidFill>
                <a:latin typeface="Lato"/>
                <a:ea typeface="Lato"/>
                <a:cs typeface="Lato"/>
                <a:sym typeface="Lato"/>
              </a:rPr>
              <a:t>, and I </a:t>
            </a:r>
            <a:r>
              <a:rPr b="1" i="0" lang="en-GB" sz="1500" u="none" cap="none" strike="noStrike">
                <a:solidFill>
                  <a:schemeClr val="accent2"/>
                </a:solidFill>
                <a:latin typeface="Lato"/>
                <a:ea typeface="Lato"/>
                <a:cs typeface="Lato"/>
                <a:sym typeface="Lato"/>
              </a:rPr>
              <a:t>don’t have the time to be spending my weekends fixing things</a:t>
            </a:r>
            <a:r>
              <a:rPr b="0" i="0" lang="en-GB" sz="1500" u="none" cap="none" strike="noStrike">
                <a:solidFill>
                  <a:schemeClr val="accent2"/>
                </a:solidFill>
                <a:latin typeface="Lato"/>
                <a:ea typeface="Lato"/>
                <a:cs typeface="Lato"/>
                <a:sym typeface="Lato"/>
              </a:rPr>
              <a:t> </a:t>
            </a:r>
            <a:r>
              <a:rPr b="0" i="0" lang="en-GB" sz="1500" u="none" cap="none" strike="noStrike">
                <a:solidFill>
                  <a:schemeClr val="accent1"/>
                </a:solidFill>
                <a:latin typeface="Lato"/>
                <a:ea typeface="Lato"/>
                <a:cs typeface="Lato"/>
                <a:sym typeface="Lato"/>
              </a:rPr>
              <a:t>around the house. Coming from Leeds, we </a:t>
            </a:r>
            <a:r>
              <a:rPr b="1" i="0" lang="en-GB" sz="1500" u="none" cap="none" strike="noStrike">
                <a:solidFill>
                  <a:schemeClr val="accent2"/>
                </a:solidFill>
                <a:latin typeface="Lato"/>
                <a:ea typeface="Lato"/>
                <a:cs typeface="Lato"/>
                <a:sym typeface="Lato"/>
              </a:rPr>
              <a:t>haven’t brought much furniture</a:t>
            </a:r>
            <a:r>
              <a:rPr b="0" i="0" lang="en-GB" sz="1500" u="none" cap="none" strike="noStrike">
                <a:solidFill>
                  <a:schemeClr val="accent1"/>
                </a:solidFill>
                <a:latin typeface="Lato"/>
                <a:ea typeface="Lato"/>
                <a:cs typeface="Lato"/>
                <a:sym typeface="Lato"/>
              </a:rPr>
              <a:t> down. </a:t>
            </a:r>
            <a:endParaRPr b="0" i="0" sz="1500" u="none" cap="none" strike="noStrike">
              <a:solidFill>
                <a:schemeClr val="accent1"/>
              </a:solidFill>
              <a:latin typeface="Lato"/>
              <a:ea typeface="Lato"/>
              <a:cs typeface="Lato"/>
              <a:sym typeface="Lato"/>
            </a:endParaRPr>
          </a:p>
          <a:p>
            <a:pPr indent="0" lvl="0" marL="0" marR="0" rtl="0" algn="l">
              <a:lnSpc>
                <a:spcPct val="115000"/>
              </a:lnSpc>
              <a:spcBef>
                <a:spcPts val="0"/>
              </a:spcBef>
              <a:spcAft>
                <a:spcPts val="0"/>
              </a:spcAft>
              <a:buClr>
                <a:srgbClr val="000000"/>
              </a:buClr>
              <a:buSzPts val="1400"/>
              <a:buFont typeface="Arial"/>
              <a:buNone/>
            </a:pPr>
            <a:r>
              <a:rPr lang="en-GB" sz="1500">
                <a:solidFill>
                  <a:schemeClr val="accent1"/>
                </a:solidFill>
                <a:latin typeface="Lato"/>
                <a:ea typeface="Lato"/>
                <a:cs typeface="Lato"/>
                <a:sym typeface="Lato"/>
              </a:rPr>
              <a:t>I also hear that </a:t>
            </a:r>
            <a:r>
              <a:rPr b="1" lang="en-GB" sz="1500">
                <a:solidFill>
                  <a:srgbClr val="FF8022"/>
                </a:solidFill>
                <a:latin typeface="Lato"/>
                <a:ea typeface="Lato"/>
                <a:cs typeface="Lato"/>
                <a:sym typeface="Lato"/>
              </a:rPr>
              <a:t>interest</a:t>
            </a:r>
            <a:r>
              <a:rPr b="1" lang="en-GB" sz="1500">
                <a:solidFill>
                  <a:srgbClr val="FF8022"/>
                </a:solidFill>
                <a:latin typeface="Lato"/>
                <a:ea typeface="Lato"/>
                <a:cs typeface="Lato"/>
                <a:sym typeface="Lato"/>
              </a:rPr>
              <a:t> rates will likely be coming down further</a:t>
            </a:r>
            <a:r>
              <a:rPr lang="en-GB" sz="1500">
                <a:solidFill>
                  <a:schemeClr val="accent1"/>
                </a:solidFill>
                <a:latin typeface="Lato"/>
                <a:ea typeface="Lato"/>
                <a:cs typeface="Lato"/>
                <a:sym typeface="Lato"/>
              </a:rPr>
              <a:t> in the next couple of years, </a:t>
            </a:r>
            <a:r>
              <a:rPr lang="en-GB" sz="1500">
                <a:solidFill>
                  <a:schemeClr val="accent1"/>
                </a:solidFill>
                <a:latin typeface="Lato"/>
                <a:ea typeface="Lato"/>
                <a:cs typeface="Lato"/>
                <a:sym typeface="Lato"/>
              </a:rPr>
              <a:t>which I’m hoping will lower mortgage payments.</a:t>
            </a:r>
            <a:endParaRPr sz="1500">
              <a:solidFill>
                <a:schemeClr val="accent1"/>
              </a:solidFill>
              <a:latin typeface="Lato"/>
              <a:ea typeface="Lato"/>
              <a:cs typeface="Lato"/>
              <a:sym typeface="Lato"/>
            </a:endParaRPr>
          </a:p>
          <a:p>
            <a:pPr indent="0" lvl="0" marL="0" marR="0" rtl="0" algn="l">
              <a:lnSpc>
                <a:spcPct val="115000"/>
              </a:lnSpc>
              <a:spcBef>
                <a:spcPts val="0"/>
              </a:spcBef>
              <a:spcAft>
                <a:spcPts val="0"/>
              </a:spcAft>
              <a:buClr>
                <a:srgbClr val="000000"/>
              </a:buClr>
              <a:buSzPts val="1400"/>
              <a:buFont typeface="Arial"/>
              <a:buNone/>
            </a:pPr>
            <a:r>
              <a:rPr b="0" i="0" lang="en-GB" sz="1500" u="none" cap="none" strike="noStrike">
                <a:solidFill>
                  <a:schemeClr val="accent1"/>
                </a:solidFill>
                <a:latin typeface="Lato"/>
                <a:ea typeface="Lato"/>
                <a:cs typeface="Lato"/>
                <a:sym typeface="Lato"/>
              </a:rPr>
              <a:t>We’re hoping to </a:t>
            </a:r>
            <a:r>
              <a:rPr b="1" i="0" lang="en-GB" sz="1500" u="none" cap="none" strike="noStrike">
                <a:solidFill>
                  <a:schemeClr val="accent2"/>
                </a:solidFill>
                <a:latin typeface="Lato"/>
                <a:ea typeface="Lato"/>
                <a:cs typeface="Lato"/>
                <a:sym typeface="Lato"/>
              </a:rPr>
              <a:t>start a family in the next 2-3 years</a:t>
            </a:r>
            <a:r>
              <a:rPr b="0" i="0" lang="en-GB" sz="1500" u="none" cap="none" strike="noStrike">
                <a:solidFill>
                  <a:schemeClr val="accent2"/>
                </a:solidFill>
                <a:latin typeface="Lato"/>
                <a:ea typeface="Lato"/>
                <a:cs typeface="Lato"/>
                <a:sym typeface="Lato"/>
              </a:rPr>
              <a:t>.</a:t>
            </a:r>
            <a:endParaRPr b="0" i="0" sz="1500" u="none" cap="none" strike="noStrike">
              <a:solidFill>
                <a:schemeClr val="accent2"/>
              </a:solidFill>
              <a:latin typeface="Lato"/>
              <a:ea typeface="Lato"/>
              <a:cs typeface="Lato"/>
              <a:sym typeface="Lato"/>
            </a:endParaRPr>
          </a:p>
        </p:txBody>
      </p:sp>
      <p:sp>
        <p:nvSpPr>
          <p:cNvPr id="426" name="Google Shape;426;g1d7541fd890_1_155"/>
          <p:cNvSpPr txBox="1"/>
          <p:nvPr>
            <p:ph type="ctrTitle"/>
          </p:nvPr>
        </p:nvSpPr>
        <p:spPr>
          <a:xfrm>
            <a:off x="99675" y="242750"/>
            <a:ext cx="85749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t/>
            </a:r>
            <a:endParaRPr b="0" i="0" sz="2900" u="none" cap="none" strike="noStrike">
              <a:solidFill>
                <a:schemeClr val="accent2"/>
              </a:solidFill>
              <a:latin typeface="Lato Black"/>
              <a:ea typeface="Lato Black"/>
              <a:cs typeface="Lato Black"/>
              <a:sym typeface="Lato Black"/>
            </a:endParaRPr>
          </a:p>
          <a:p>
            <a:pPr indent="0" lvl="0" marL="0" marR="0" rtl="0" algn="l">
              <a:lnSpc>
                <a:spcPct val="100000"/>
              </a:lnSpc>
              <a:spcBef>
                <a:spcPts val="0"/>
              </a:spcBef>
              <a:spcAft>
                <a:spcPts val="0"/>
              </a:spcAft>
              <a:buClr>
                <a:srgbClr val="000000"/>
              </a:buClr>
              <a:buSzPts val="990"/>
              <a:buFont typeface="Arial"/>
              <a:buNone/>
            </a:pPr>
            <a:r>
              <a:rPr b="1" i="0" lang="en-GB" sz="2900" u="none" cap="none" strike="noStrike">
                <a:solidFill>
                  <a:schemeClr val="accent2"/>
                </a:solidFill>
                <a:latin typeface="Lato"/>
                <a:ea typeface="Lato"/>
                <a:cs typeface="Lato"/>
                <a:sym typeface="Lato"/>
              </a:rPr>
              <a:t>Should they consider renting or </a:t>
            </a:r>
            <a:r>
              <a:rPr b="1" i="0" lang="en-GB" sz="2900" u="none" cap="none" strike="noStrike">
                <a:solidFill>
                  <a:schemeClr val="accent2"/>
                </a:solidFill>
                <a:latin typeface="Lato"/>
                <a:ea typeface="Lato"/>
                <a:cs typeface="Lato"/>
                <a:sym typeface="Lato"/>
                <a:extLst>
                  <a:ext uri="http://customooxmlschemas.google.com/">
                    <go:slidesCustomData xmlns:go="http://customooxmlschemas.google.com/" textRoundtripDataId="1"/>
                  </a:ext>
                </a:extLst>
              </a:rPr>
              <a:t>buying</a:t>
            </a:r>
            <a:r>
              <a:rPr b="1" i="0" lang="en-GB" sz="2900" u="none" cap="none" strike="noStrike">
                <a:solidFill>
                  <a:schemeClr val="accent2"/>
                </a:solidFill>
                <a:latin typeface="Lato"/>
                <a:ea typeface="Lato"/>
                <a:cs typeface="Lato"/>
                <a:sym typeface="Lato"/>
              </a:rPr>
              <a:t>?</a:t>
            </a:r>
            <a:endParaRPr b="1" i="0" sz="2900" u="none" cap="none" strike="noStrike">
              <a:solidFill>
                <a:schemeClr val="accent2"/>
              </a:solidFill>
              <a:latin typeface="Lato"/>
              <a:ea typeface="Lato"/>
              <a:cs typeface="Lato"/>
              <a:sym typeface="Lato"/>
            </a:endParaRPr>
          </a:p>
          <a:p>
            <a:pPr indent="0" lvl="0" marL="0" marR="0" rtl="0" algn="l">
              <a:lnSpc>
                <a:spcPct val="100000"/>
              </a:lnSpc>
              <a:spcBef>
                <a:spcPts val="0"/>
              </a:spcBef>
              <a:spcAft>
                <a:spcPts val="0"/>
              </a:spcAft>
              <a:buClr>
                <a:srgbClr val="000000"/>
              </a:buClr>
              <a:buSzPts val="990"/>
              <a:buFont typeface="Arial"/>
              <a:buNone/>
            </a:pPr>
            <a:r>
              <a:t/>
            </a:r>
            <a:endParaRPr b="0" i="0" sz="2900" u="none" cap="none" strike="noStrike">
              <a:solidFill>
                <a:schemeClr val="accent2"/>
              </a:solidFill>
              <a:latin typeface="Lato Black"/>
              <a:ea typeface="Lato Black"/>
              <a:cs typeface="Lato Black"/>
              <a:sym typeface="Lato Black"/>
            </a:endParaRPr>
          </a:p>
        </p:txBody>
      </p:sp>
      <p:pic>
        <p:nvPicPr>
          <p:cNvPr id="427" name="Google Shape;427;g1d7541fd890_1_155"/>
          <p:cNvPicPr preferRelativeResize="0"/>
          <p:nvPr/>
        </p:nvPicPr>
        <p:blipFill rotWithShape="1">
          <a:blip r:embed="rId3">
            <a:alphaModFix/>
          </a:blip>
          <a:srcRect b="24550" l="6075" r="5616" t="8644"/>
          <a:stretch/>
        </p:blipFill>
        <p:spPr>
          <a:xfrm>
            <a:off x="271000" y="1585700"/>
            <a:ext cx="2300750" cy="2610750"/>
          </a:xfrm>
          <a:prstGeom prst="rect">
            <a:avLst/>
          </a:prstGeom>
          <a:noFill/>
          <a:ln cap="flat" cmpd="sng" w="19050">
            <a:solidFill>
              <a:schemeClr val="accent2"/>
            </a:solidFill>
            <a:prstDash val="solid"/>
            <a:round/>
            <a:headEnd len="sm" w="sm" type="none"/>
            <a:tailEnd len="sm" w="sm" type="none"/>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1" name="Shape 431"/>
        <p:cNvGrpSpPr/>
        <p:nvPr/>
      </p:nvGrpSpPr>
      <p:grpSpPr>
        <a:xfrm>
          <a:off x="0" y="0"/>
          <a:ext cx="0" cy="0"/>
          <a:chOff x="0" y="0"/>
          <a:chExt cx="0" cy="0"/>
        </a:xfrm>
      </p:grpSpPr>
      <p:sp>
        <p:nvSpPr>
          <p:cNvPr id="432" name="Google Shape;432;g1e063535c66_0_21"/>
          <p:cNvSpPr txBox="1"/>
          <p:nvPr>
            <p:ph idx="12" type="sldNum"/>
          </p:nvPr>
        </p:nvSpPr>
        <p:spPr>
          <a:xfrm>
            <a:off x="8595309" y="303951"/>
            <a:ext cx="548700" cy="3936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Clr>
                <a:srgbClr val="000000"/>
              </a:buClr>
              <a:buSzPts val="1000"/>
              <a:buFont typeface="Arial"/>
              <a:buNone/>
            </a:pPr>
            <a:r>
              <a:rPr lang="en-GB">
                <a:latin typeface="Lato"/>
                <a:ea typeface="Lato"/>
                <a:cs typeface="Lato"/>
                <a:sym typeface="Lato"/>
              </a:rPr>
              <a:t>28</a:t>
            </a:r>
            <a:endParaRPr>
              <a:latin typeface="Lato"/>
              <a:ea typeface="Lato"/>
              <a:cs typeface="Lato"/>
              <a:sym typeface="Lato"/>
            </a:endParaRPr>
          </a:p>
          <a:p>
            <a:pPr indent="0" lvl="0" marL="0" rtl="0" algn="r">
              <a:spcBef>
                <a:spcPts val="0"/>
              </a:spcBef>
              <a:spcAft>
                <a:spcPts val="0"/>
              </a:spcAft>
              <a:buClr>
                <a:srgbClr val="000000"/>
              </a:buClr>
              <a:buSzPts val="1000"/>
              <a:buFont typeface="Arial"/>
              <a:buNone/>
            </a:pPr>
            <a:r>
              <a:t/>
            </a:r>
            <a:endParaRPr>
              <a:latin typeface="Lato"/>
              <a:ea typeface="Lato"/>
              <a:cs typeface="Lato"/>
              <a:sym typeface="Lato"/>
            </a:endParaRPr>
          </a:p>
        </p:txBody>
      </p:sp>
      <p:sp>
        <p:nvSpPr>
          <p:cNvPr id="433" name="Google Shape;433;g1e063535c66_0_21"/>
          <p:cNvSpPr/>
          <p:nvPr/>
        </p:nvSpPr>
        <p:spPr>
          <a:xfrm>
            <a:off x="320600" y="1061800"/>
            <a:ext cx="5809800" cy="3488400"/>
          </a:xfrm>
          <a:prstGeom prst="wedgeRoundRectCallout">
            <a:avLst>
              <a:gd fmla="val 49899" name="adj1"/>
              <a:gd fmla="val -19114" name="adj2"/>
              <a:gd fmla="val 0" name="adj3"/>
            </a:avLst>
          </a:prstGeom>
          <a:solidFill>
            <a:schemeClr val="lt1"/>
          </a:solidFill>
          <a:ln cap="flat" cmpd="sng" w="381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15000"/>
              </a:lnSpc>
              <a:spcBef>
                <a:spcPts val="0"/>
              </a:spcBef>
              <a:spcAft>
                <a:spcPts val="0"/>
              </a:spcAft>
              <a:buClr>
                <a:srgbClr val="000000"/>
              </a:buClr>
              <a:buSzPts val="1400"/>
              <a:buFont typeface="Arial"/>
              <a:buNone/>
            </a:pPr>
            <a:r>
              <a:t/>
            </a:r>
            <a:endParaRPr>
              <a:solidFill>
                <a:schemeClr val="dk1"/>
              </a:solidFill>
              <a:latin typeface="Lato"/>
              <a:ea typeface="Lato"/>
              <a:cs typeface="Lato"/>
              <a:sym typeface="Lato"/>
            </a:endParaRPr>
          </a:p>
          <a:p>
            <a:pPr indent="0" lvl="0" marL="0" marR="0" rtl="0" algn="l">
              <a:lnSpc>
                <a:spcPct val="115000"/>
              </a:lnSpc>
              <a:spcBef>
                <a:spcPts val="0"/>
              </a:spcBef>
              <a:spcAft>
                <a:spcPts val="0"/>
              </a:spcAft>
              <a:buClr>
                <a:srgbClr val="000000"/>
              </a:buClr>
              <a:buSzPts val="1400"/>
              <a:buFont typeface="Arial"/>
              <a:buNone/>
            </a:pPr>
            <a:r>
              <a:rPr b="0" i="0" lang="en-GB" u="none" cap="none" strike="noStrike">
                <a:solidFill>
                  <a:schemeClr val="dk1"/>
                </a:solidFill>
                <a:latin typeface="Lato"/>
                <a:ea typeface="Lato"/>
                <a:cs typeface="Lato"/>
                <a:sym typeface="Lato"/>
              </a:rPr>
              <a:t>I </a:t>
            </a:r>
            <a:r>
              <a:rPr lang="en-GB">
                <a:solidFill>
                  <a:schemeClr val="dk1"/>
                </a:solidFill>
                <a:latin typeface="Lato"/>
                <a:ea typeface="Lato"/>
                <a:cs typeface="Lato"/>
                <a:sym typeface="Lato"/>
              </a:rPr>
              <a:t>grew up</a:t>
            </a:r>
            <a:r>
              <a:rPr b="0" i="0" lang="en-GB" u="none" cap="none" strike="noStrike">
                <a:solidFill>
                  <a:schemeClr val="dk1"/>
                </a:solidFill>
                <a:latin typeface="Lato"/>
                <a:ea typeface="Lato"/>
                <a:cs typeface="Lato"/>
                <a:sym typeface="Lato"/>
              </a:rPr>
              <a:t> in </a:t>
            </a:r>
            <a:r>
              <a:rPr lang="en-GB">
                <a:solidFill>
                  <a:schemeClr val="dk1"/>
                </a:solidFill>
                <a:latin typeface="Lato"/>
                <a:ea typeface="Lato"/>
                <a:cs typeface="Lato"/>
                <a:sym typeface="Lato"/>
              </a:rPr>
              <a:t>Reading</a:t>
            </a:r>
            <a:r>
              <a:rPr b="0" i="0" lang="en-GB" u="none" cap="none" strike="noStrike">
                <a:solidFill>
                  <a:schemeClr val="dk1"/>
                </a:solidFill>
                <a:latin typeface="Lato"/>
                <a:ea typeface="Lato"/>
                <a:cs typeface="Lato"/>
                <a:sym typeface="Lato"/>
              </a:rPr>
              <a:t> </a:t>
            </a:r>
            <a:r>
              <a:rPr lang="en-GB">
                <a:solidFill>
                  <a:schemeClr val="dk1"/>
                </a:solidFill>
                <a:latin typeface="Lato"/>
                <a:ea typeface="Lato"/>
                <a:cs typeface="Lato"/>
                <a:sym typeface="Lato"/>
              </a:rPr>
              <a:t>but have spent the last 10 years of my life working in London</a:t>
            </a:r>
            <a:r>
              <a:rPr b="0" i="0" lang="en-GB" u="none" cap="none" strike="noStrike">
                <a:solidFill>
                  <a:schemeClr val="dk1"/>
                </a:solidFill>
                <a:latin typeface="Lato"/>
                <a:ea typeface="Lato"/>
                <a:cs typeface="Lato"/>
                <a:sym typeface="Lato"/>
              </a:rPr>
              <a:t>. I’ve </a:t>
            </a:r>
            <a:r>
              <a:rPr lang="en-GB">
                <a:solidFill>
                  <a:schemeClr val="dk1"/>
                </a:solidFill>
                <a:latin typeface="Lato"/>
                <a:ea typeface="Lato"/>
                <a:cs typeface="Lato"/>
                <a:sym typeface="Lato"/>
              </a:rPr>
              <a:t>rented a few different</a:t>
            </a:r>
            <a:r>
              <a:rPr b="0" i="0" lang="en-GB" u="none" cap="none" strike="noStrike">
                <a:solidFill>
                  <a:schemeClr val="dk1"/>
                </a:solidFill>
                <a:latin typeface="Lato"/>
                <a:ea typeface="Lato"/>
                <a:cs typeface="Lato"/>
                <a:sym typeface="Lato"/>
              </a:rPr>
              <a:t> places in London </a:t>
            </a:r>
            <a:r>
              <a:rPr lang="en-GB">
                <a:solidFill>
                  <a:schemeClr val="dk1"/>
                </a:solidFill>
                <a:latin typeface="Lato"/>
                <a:ea typeface="Lato"/>
                <a:cs typeface="Lato"/>
                <a:sym typeface="Lato"/>
              </a:rPr>
              <a:t>but none have</a:t>
            </a:r>
            <a:r>
              <a:rPr b="0" i="0" lang="en-GB" u="none" cap="none" strike="noStrike">
                <a:solidFill>
                  <a:schemeClr val="dk1"/>
                </a:solidFill>
                <a:latin typeface="Lato"/>
                <a:ea typeface="Lato"/>
                <a:cs typeface="Lato"/>
                <a:sym typeface="Lato"/>
              </a:rPr>
              <a:t> felt like home. I</a:t>
            </a:r>
            <a:r>
              <a:rPr lang="en-GB">
                <a:solidFill>
                  <a:schemeClr val="dk1"/>
                </a:solidFill>
                <a:latin typeface="Lato"/>
                <a:ea typeface="Lato"/>
                <a:cs typeface="Lato"/>
                <a:sym typeface="Lato"/>
              </a:rPr>
              <a:t>’m now ready, with my partner, to find a home that I can renovate and design myself and I’d like a small garden. I’m happy to move out of London to somewhere more quiet and with more green space.</a:t>
            </a:r>
            <a:endParaRPr b="0" i="0" u="none" cap="none" strike="noStrike">
              <a:solidFill>
                <a:schemeClr val="dk1"/>
              </a:solidFill>
              <a:latin typeface="Lato"/>
              <a:ea typeface="Lato"/>
              <a:cs typeface="Lato"/>
              <a:sym typeface="Lato"/>
            </a:endParaRPr>
          </a:p>
          <a:p>
            <a:pPr indent="0" lvl="0" marL="0" marR="0" rtl="0" algn="l">
              <a:lnSpc>
                <a:spcPct val="115000"/>
              </a:lnSpc>
              <a:spcBef>
                <a:spcPts val="0"/>
              </a:spcBef>
              <a:spcAft>
                <a:spcPts val="0"/>
              </a:spcAft>
              <a:buClr>
                <a:srgbClr val="000000"/>
              </a:buClr>
              <a:buSzPts val="1400"/>
              <a:buFont typeface="Arial"/>
              <a:buNone/>
            </a:pPr>
            <a:r>
              <a:rPr b="0" i="0" lang="en-GB" u="none" cap="none" strike="noStrike">
                <a:solidFill>
                  <a:schemeClr val="dk1"/>
                </a:solidFill>
                <a:latin typeface="Lato"/>
                <a:ea typeface="Lato"/>
                <a:cs typeface="Lato"/>
                <a:sym typeface="Lato"/>
              </a:rPr>
              <a:t>Through my twenties and early thirties I </a:t>
            </a:r>
            <a:r>
              <a:rPr lang="en-GB">
                <a:solidFill>
                  <a:schemeClr val="dk1"/>
                </a:solidFill>
                <a:latin typeface="Lato"/>
                <a:ea typeface="Lato"/>
                <a:cs typeface="Lato"/>
                <a:sym typeface="Lato"/>
              </a:rPr>
              <a:t>worked very hard and </a:t>
            </a:r>
            <a:r>
              <a:rPr b="0" i="0" lang="en-GB" u="none" cap="none" strike="noStrike">
                <a:solidFill>
                  <a:schemeClr val="dk1"/>
                </a:solidFill>
                <a:latin typeface="Lato"/>
                <a:ea typeface="Lato"/>
                <a:cs typeface="Lato"/>
                <a:sym typeface="Lato"/>
              </a:rPr>
              <a:t>was able to save about </a:t>
            </a:r>
            <a:r>
              <a:rPr lang="en-GB">
                <a:solidFill>
                  <a:schemeClr val="dk1"/>
                </a:solidFill>
                <a:latin typeface="Lato"/>
                <a:ea typeface="Lato"/>
                <a:cs typeface="Lato"/>
                <a:sym typeface="Lato"/>
              </a:rPr>
              <a:t>20%</a:t>
            </a:r>
            <a:r>
              <a:rPr b="0" i="0" lang="en-GB" u="none" cap="none" strike="noStrike">
                <a:solidFill>
                  <a:schemeClr val="dk1"/>
                </a:solidFill>
                <a:latin typeface="Lato"/>
                <a:ea typeface="Lato"/>
                <a:cs typeface="Lato"/>
                <a:sym typeface="Lato"/>
              </a:rPr>
              <a:t> of m</a:t>
            </a:r>
            <a:r>
              <a:rPr lang="en-GB">
                <a:solidFill>
                  <a:schemeClr val="dk1"/>
                </a:solidFill>
                <a:latin typeface="Lato"/>
                <a:ea typeface="Lato"/>
                <a:cs typeface="Lato"/>
                <a:sym typeface="Lato"/>
              </a:rPr>
              <a:t>y monthly take home pay*</a:t>
            </a:r>
            <a:r>
              <a:rPr b="0" i="0" lang="en-GB" u="none" cap="none" strike="noStrike">
                <a:solidFill>
                  <a:schemeClr val="dk1"/>
                </a:solidFill>
                <a:latin typeface="Lato"/>
                <a:ea typeface="Lato"/>
                <a:cs typeface="Lato"/>
                <a:sym typeface="Lato"/>
              </a:rPr>
              <a:t>. </a:t>
            </a:r>
            <a:endParaRPr b="0" i="0" u="none" cap="none" strike="noStrike">
              <a:solidFill>
                <a:schemeClr val="dk1"/>
              </a:solidFill>
              <a:latin typeface="Lato"/>
              <a:ea typeface="Lato"/>
              <a:cs typeface="Lato"/>
              <a:sym typeface="Lato"/>
            </a:endParaRPr>
          </a:p>
          <a:p>
            <a:pPr indent="0" lvl="0" marL="0" marR="0" rtl="0" algn="l">
              <a:lnSpc>
                <a:spcPct val="115000"/>
              </a:lnSpc>
              <a:spcBef>
                <a:spcPts val="0"/>
              </a:spcBef>
              <a:spcAft>
                <a:spcPts val="0"/>
              </a:spcAft>
              <a:buClr>
                <a:srgbClr val="000000"/>
              </a:buClr>
              <a:buSzPts val="1400"/>
              <a:buFont typeface="Arial"/>
              <a:buNone/>
            </a:pPr>
            <a:r>
              <a:rPr b="0" i="0" lang="en-GB" u="none" cap="none" strike="noStrike">
                <a:solidFill>
                  <a:schemeClr val="dk1"/>
                </a:solidFill>
                <a:latin typeface="Lato"/>
                <a:ea typeface="Lato"/>
                <a:cs typeface="Lato"/>
                <a:sym typeface="Lato"/>
              </a:rPr>
              <a:t>I’ve been reading that house prices have started to fall</a:t>
            </a:r>
            <a:r>
              <a:rPr lang="en-GB">
                <a:solidFill>
                  <a:schemeClr val="dk1"/>
                </a:solidFill>
                <a:latin typeface="Lato"/>
                <a:ea typeface="Lato"/>
                <a:cs typeface="Lato"/>
                <a:sym typeface="Lato"/>
              </a:rPr>
              <a:t> in</a:t>
            </a:r>
            <a:r>
              <a:rPr b="0" i="0" lang="en-GB" u="none" cap="none" strike="noStrike">
                <a:solidFill>
                  <a:schemeClr val="dk1"/>
                </a:solidFill>
                <a:latin typeface="Lato"/>
                <a:ea typeface="Lato"/>
                <a:cs typeface="Lato"/>
                <a:sym typeface="Lato"/>
              </a:rPr>
              <a:t> recent months at the same time </a:t>
            </a:r>
            <a:r>
              <a:rPr lang="en-GB">
                <a:solidFill>
                  <a:schemeClr val="dk1"/>
                </a:solidFill>
                <a:latin typeface="Lato"/>
                <a:ea typeface="Lato"/>
                <a:cs typeface="Lato"/>
                <a:sym typeface="Lato"/>
              </a:rPr>
              <a:t>as</a:t>
            </a:r>
            <a:r>
              <a:rPr b="0" i="0" lang="en-GB" u="none" cap="none" strike="noStrike">
                <a:solidFill>
                  <a:schemeClr val="dk1"/>
                </a:solidFill>
                <a:latin typeface="Lato"/>
                <a:ea typeface="Lato"/>
                <a:cs typeface="Lato"/>
                <a:sym typeface="Lato"/>
              </a:rPr>
              <a:t> interest rates have fallen - meaning my mort</a:t>
            </a:r>
            <a:r>
              <a:rPr lang="en-GB">
                <a:solidFill>
                  <a:schemeClr val="dk1"/>
                </a:solidFill>
                <a:latin typeface="Lato"/>
                <a:ea typeface="Lato"/>
                <a:cs typeface="Lato"/>
                <a:sym typeface="Lato"/>
              </a:rPr>
              <a:t>gage repayments would be feasible on a £200,000 house</a:t>
            </a:r>
            <a:r>
              <a:rPr b="0" i="0" lang="en-GB" u="none" cap="none" strike="noStrike">
                <a:solidFill>
                  <a:schemeClr val="dk1"/>
                </a:solidFill>
                <a:latin typeface="Lato"/>
                <a:ea typeface="Lato"/>
                <a:cs typeface="Lato"/>
                <a:sym typeface="Lato"/>
              </a:rPr>
              <a:t>. </a:t>
            </a:r>
            <a:r>
              <a:rPr lang="en-GB">
                <a:solidFill>
                  <a:schemeClr val="dk1"/>
                </a:solidFill>
                <a:latin typeface="Lato"/>
                <a:ea typeface="Lato"/>
                <a:cs typeface="Lato"/>
                <a:sym typeface="Lato"/>
              </a:rPr>
              <a:t>I’ve also consistently paid back any loans and paid rent on time, contributing to my good credit score**.</a:t>
            </a:r>
            <a:endParaRPr>
              <a:solidFill>
                <a:schemeClr val="dk1"/>
              </a:solidFill>
              <a:latin typeface="Lato"/>
              <a:ea typeface="Lato"/>
              <a:cs typeface="Lato"/>
              <a:sym typeface="Lato"/>
            </a:endParaRPr>
          </a:p>
          <a:p>
            <a:pPr indent="0" lvl="0" marL="0" marR="0" rtl="0" algn="l">
              <a:lnSpc>
                <a:spcPct val="115000"/>
              </a:lnSpc>
              <a:spcBef>
                <a:spcPts val="0"/>
              </a:spcBef>
              <a:spcAft>
                <a:spcPts val="0"/>
              </a:spcAft>
              <a:buClr>
                <a:srgbClr val="000000"/>
              </a:buClr>
              <a:buSzPts val="1400"/>
              <a:buFont typeface="Arial"/>
              <a:buNone/>
            </a:pPr>
            <a:r>
              <a:t/>
            </a:r>
            <a:endParaRPr>
              <a:solidFill>
                <a:schemeClr val="dk1"/>
              </a:solidFill>
              <a:latin typeface="Lato"/>
              <a:ea typeface="Lato"/>
              <a:cs typeface="Lato"/>
              <a:sym typeface="Lato"/>
            </a:endParaRPr>
          </a:p>
        </p:txBody>
      </p:sp>
      <p:pic>
        <p:nvPicPr>
          <p:cNvPr id="434" name="Google Shape;434;g1e063535c66_0_21"/>
          <p:cNvPicPr preferRelativeResize="0"/>
          <p:nvPr/>
        </p:nvPicPr>
        <p:blipFill rotWithShape="1">
          <a:blip r:embed="rId3">
            <a:alphaModFix/>
          </a:blip>
          <a:srcRect b="35970" l="14516" r="16294" t="17536"/>
          <a:stretch/>
        </p:blipFill>
        <p:spPr>
          <a:xfrm>
            <a:off x="6403700" y="1631400"/>
            <a:ext cx="2141475" cy="2492976"/>
          </a:xfrm>
          <a:prstGeom prst="rect">
            <a:avLst/>
          </a:prstGeom>
          <a:noFill/>
          <a:ln cap="flat" cmpd="sng" w="28575">
            <a:solidFill>
              <a:schemeClr val="accent2"/>
            </a:solidFill>
            <a:prstDash val="solid"/>
            <a:round/>
            <a:headEnd len="sm" w="sm" type="none"/>
            <a:tailEnd len="sm" w="sm" type="none"/>
          </a:ln>
        </p:spPr>
      </p:pic>
      <p:sp>
        <p:nvSpPr>
          <p:cNvPr id="435" name="Google Shape;435;g1e063535c66_0_21"/>
          <p:cNvSpPr txBox="1"/>
          <p:nvPr>
            <p:ph type="ctrTitle"/>
          </p:nvPr>
        </p:nvSpPr>
        <p:spPr>
          <a:xfrm>
            <a:off x="99675" y="242750"/>
            <a:ext cx="85749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t/>
            </a:r>
            <a:endParaRPr b="0" i="0" sz="2900" u="none" cap="none" strike="noStrike">
              <a:solidFill>
                <a:schemeClr val="accent2"/>
              </a:solidFill>
              <a:latin typeface="Lato Black"/>
              <a:ea typeface="Lato Black"/>
              <a:cs typeface="Lato Black"/>
              <a:sym typeface="Lato Black"/>
            </a:endParaRPr>
          </a:p>
          <a:p>
            <a:pPr indent="0" lvl="0" marL="0" marR="0" rtl="0" algn="l">
              <a:lnSpc>
                <a:spcPct val="100000"/>
              </a:lnSpc>
              <a:spcBef>
                <a:spcPts val="0"/>
              </a:spcBef>
              <a:spcAft>
                <a:spcPts val="0"/>
              </a:spcAft>
              <a:buClr>
                <a:srgbClr val="000000"/>
              </a:buClr>
              <a:buSzPts val="990"/>
              <a:buFont typeface="Arial"/>
              <a:buNone/>
            </a:pPr>
            <a:r>
              <a:rPr b="1" i="0" lang="en-GB" sz="2900" u="none" cap="none" strike="noStrike">
                <a:solidFill>
                  <a:schemeClr val="accent2"/>
                </a:solidFill>
                <a:latin typeface="Lato"/>
                <a:ea typeface="Lato"/>
                <a:cs typeface="Lato"/>
                <a:sym typeface="Lato"/>
              </a:rPr>
              <a:t>Should </a:t>
            </a:r>
            <a:r>
              <a:rPr b="1" lang="en-GB" sz="2900">
                <a:solidFill>
                  <a:schemeClr val="accent2"/>
                </a:solidFill>
                <a:latin typeface="Lato"/>
                <a:ea typeface="Lato"/>
                <a:cs typeface="Lato"/>
                <a:sym typeface="Lato"/>
              </a:rPr>
              <a:t>Alia</a:t>
            </a:r>
            <a:r>
              <a:rPr b="1" i="0" lang="en-GB" sz="2900" u="none" cap="none" strike="noStrike">
                <a:solidFill>
                  <a:schemeClr val="accent2"/>
                </a:solidFill>
                <a:latin typeface="Lato"/>
                <a:ea typeface="Lato"/>
                <a:cs typeface="Lato"/>
                <a:sym typeface="Lato"/>
              </a:rPr>
              <a:t> consider renting or ownership?</a:t>
            </a:r>
            <a:endParaRPr b="1" i="0" sz="2900" u="none" cap="none" strike="noStrike">
              <a:solidFill>
                <a:schemeClr val="accent2"/>
              </a:solidFill>
              <a:latin typeface="Lato"/>
              <a:ea typeface="Lato"/>
              <a:cs typeface="Lato"/>
              <a:sym typeface="Lato"/>
            </a:endParaRPr>
          </a:p>
          <a:p>
            <a:pPr indent="0" lvl="0" marL="0" marR="0" rtl="0" algn="l">
              <a:lnSpc>
                <a:spcPct val="100000"/>
              </a:lnSpc>
              <a:spcBef>
                <a:spcPts val="0"/>
              </a:spcBef>
              <a:spcAft>
                <a:spcPts val="0"/>
              </a:spcAft>
              <a:buClr>
                <a:srgbClr val="000000"/>
              </a:buClr>
              <a:buSzPts val="990"/>
              <a:buFont typeface="Arial"/>
              <a:buNone/>
            </a:pPr>
            <a:r>
              <a:t/>
            </a:r>
            <a:endParaRPr b="0" i="0" sz="2900" u="none" cap="none" strike="noStrike">
              <a:solidFill>
                <a:schemeClr val="accent2"/>
              </a:solidFill>
              <a:latin typeface="Lato Black"/>
              <a:ea typeface="Lato Black"/>
              <a:cs typeface="Lato Black"/>
              <a:sym typeface="Lato Black"/>
            </a:endParaRPr>
          </a:p>
        </p:txBody>
      </p:sp>
      <p:sp>
        <p:nvSpPr>
          <p:cNvPr id="436" name="Google Shape;436;g1e063535c66_0_21"/>
          <p:cNvSpPr txBox="1"/>
          <p:nvPr/>
        </p:nvSpPr>
        <p:spPr>
          <a:xfrm>
            <a:off x="0" y="4662775"/>
            <a:ext cx="75135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900">
                <a:latin typeface="Lato"/>
                <a:ea typeface="Lato"/>
                <a:cs typeface="Lato"/>
                <a:sym typeface="Lato"/>
              </a:rPr>
              <a:t>*Take home pay is income after deductions such as tax, student loan repayments and pension contributions.</a:t>
            </a:r>
            <a:endParaRPr sz="900">
              <a:latin typeface="Lato"/>
              <a:ea typeface="Lato"/>
              <a:cs typeface="Lato"/>
              <a:sym typeface="Lato"/>
            </a:endParaRPr>
          </a:p>
          <a:p>
            <a:pPr indent="0" lvl="0" marL="0" rtl="0" algn="l">
              <a:spcBef>
                <a:spcPts val="0"/>
              </a:spcBef>
              <a:spcAft>
                <a:spcPts val="0"/>
              </a:spcAft>
              <a:buNone/>
            </a:pPr>
            <a:r>
              <a:rPr lang="en-GB" sz="900">
                <a:latin typeface="Lato"/>
                <a:ea typeface="Lato"/>
                <a:cs typeface="Lato"/>
                <a:sym typeface="Lato"/>
              </a:rPr>
              <a:t>**  Credit score is a numerical rating showing the likelihood of someone meeting their financial obligations e.g. paying back a loan. Learn more </a:t>
            </a:r>
            <a:r>
              <a:rPr lang="en-GB" sz="900" u="sng">
                <a:solidFill>
                  <a:schemeClr val="hlink"/>
                </a:solidFill>
                <a:latin typeface="Lato"/>
                <a:ea typeface="Lato"/>
                <a:cs typeface="Lato"/>
                <a:sym typeface="Lato"/>
                <a:hlinkClick r:id="rId4"/>
              </a:rPr>
              <a:t>here.</a:t>
            </a:r>
            <a:endParaRPr sz="900">
              <a:latin typeface="Lato"/>
              <a:ea typeface="Lato"/>
              <a:cs typeface="Lato"/>
              <a:sym typeface="Lato"/>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0" name="Shape 440"/>
        <p:cNvGrpSpPr/>
        <p:nvPr/>
      </p:nvGrpSpPr>
      <p:grpSpPr>
        <a:xfrm>
          <a:off x="0" y="0"/>
          <a:ext cx="0" cy="0"/>
          <a:chOff x="0" y="0"/>
          <a:chExt cx="0" cy="0"/>
        </a:xfrm>
      </p:grpSpPr>
      <p:sp>
        <p:nvSpPr>
          <p:cNvPr id="441" name="Google Shape;441;g20f39292c16_0_13"/>
          <p:cNvSpPr txBox="1"/>
          <p:nvPr>
            <p:ph idx="12" type="sldNum"/>
          </p:nvPr>
        </p:nvSpPr>
        <p:spPr>
          <a:xfrm>
            <a:off x="8595309" y="303951"/>
            <a:ext cx="548700" cy="3936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Clr>
                <a:srgbClr val="000000"/>
              </a:buClr>
              <a:buSzPts val="1000"/>
              <a:buFont typeface="Arial"/>
              <a:buNone/>
            </a:pPr>
            <a:r>
              <a:rPr lang="en-GB">
                <a:latin typeface="Lato"/>
                <a:ea typeface="Lato"/>
                <a:cs typeface="Lato"/>
                <a:sym typeface="Lato"/>
              </a:rPr>
              <a:t>29</a:t>
            </a:r>
            <a:endParaRPr>
              <a:latin typeface="Lato"/>
              <a:ea typeface="Lato"/>
              <a:cs typeface="Lato"/>
              <a:sym typeface="Lato"/>
            </a:endParaRPr>
          </a:p>
          <a:p>
            <a:pPr indent="0" lvl="0" marL="0" rtl="0" algn="r">
              <a:spcBef>
                <a:spcPts val="0"/>
              </a:spcBef>
              <a:spcAft>
                <a:spcPts val="0"/>
              </a:spcAft>
              <a:buClr>
                <a:srgbClr val="000000"/>
              </a:buClr>
              <a:buSzPts val="1000"/>
              <a:buFont typeface="Arial"/>
              <a:buNone/>
            </a:pPr>
            <a:r>
              <a:t/>
            </a:r>
            <a:endParaRPr>
              <a:latin typeface="Lato"/>
              <a:ea typeface="Lato"/>
              <a:cs typeface="Lato"/>
              <a:sym typeface="Lato"/>
            </a:endParaRPr>
          </a:p>
        </p:txBody>
      </p:sp>
      <p:sp>
        <p:nvSpPr>
          <p:cNvPr id="442" name="Google Shape;442;g20f39292c16_0_13"/>
          <p:cNvSpPr/>
          <p:nvPr/>
        </p:nvSpPr>
        <p:spPr>
          <a:xfrm>
            <a:off x="320600" y="1138000"/>
            <a:ext cx="5809800" cy="3803400"/>
          </a:xfrm>
          <a:prstGeom prst="wedgeRoundRectCallout">
            <a:avLst>
              <a:gd fmla="val 49899" name="adj1"/>
              <a:gd fmla="val -19114" name="adj2"/>
              <a:gd fmla="val 0" name="adj3"/>
            </a:avLst>
          </a:prstGeom>
          <a:solidFill>
            <a:schemeClr val="lt1"/>
          </a:solidFill>
          <a:ln cap="flat" cmpd="sng" w="381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15000"/>
              </a:lnSpc>
              <a:spcBef>
                <a:spcPts val="0"/>
              </a:spcBef>
              <a:spcAft>
                <a:spcPts val="0"/>
              </a:spcAft>
              <a:buClr>
                <a:srgbClr val="000000"/>
              </a:buClr>
              <a:buSzPts val="1400"/>
              <a:buFont typeface="Arial"/>
              <a:buNone/>
            </a:pPr>
            <a:r>
              <a:rPr b="0" i="0" lang="en-GB" sz="1500" u="none" cap="none" strike="noStrike">
                <a:solidFill>
                  <a:schemeClr val="dk1"/>
                </a:solidFill>
                <a:latin typeface="Lato"/>
                <a:ea typeface="Lato"/>
                <a:cs typeface="Lato"/>
                <a:sym typeface="Lato"/>
              </a:rPr>
              <a:t>I </a:t>
            </a:r>
            <a:r>
              <a:rPr b="1" lang="en-GB" sz="1500">
                <a:solidFill>
                  <a:schemeClr val="accent2"/>
                </a:solidFill>
                <a:latin typeface="Lato"/>
                <a:ea typeface="Lato"/>
                <a:cs typeface="Lato"/>
                <a:sym typeface="Lato"/>
              </a:rPr>
              <a:t>grew up</a:t>
            </a:r>
            <a:r>
              <a:rPr b="1" i="0" lang="en-GB" sz="1500" u="none" cap="none" strike="noStrike">
                <a:solidFill>
                  <a:schemeClr val="accent2"/>
                </a:solidFill>
                <a:latin typeface="Lato"/>
                <a:ea typeface="Lato"/>
                <a:cs typeface="Lato"/>
                <a:sym typeface="Lato"/>
              </a:rPr>
              <a:t> in </a:t>
            </a:r>
            <a:r>
              <a:rPr b="1" lang="en-GB" sz="1500">
                <a:solidFill>
                  <a:schemeClr val="accent2"/>
                </a:solidFill>
                <a:latin typeface="Lato"/>
                <a:ea typeface="Lato"/>
                <a:cs typeface="Lato"/>
                <a:sym typeface="Lato"/>
              </a:rPr>
              <a:t>Reading</a:t>
            </a:r>
            <a:r>
              <a:rPr b="0" i="0" lang="en-GB" sz="1500" u="none" cap="none" strike="noStrike">
                <a:solidFill>
                  <a:schemeClr val="dk1"/>
                </a:solidFill>
                <a:latin typeface="Lato"/>
                <a:ea typeface="Lato"/>
                <a:cs typeface="Lato"/>
                <a:sym typeface="Lato"/>
              </a:rPr>
              <a:t> </a:t>
            </a:r>
            <a:r>
              <a:rPr lang="en-GB" sz="1500">
                <a:solidFill>
                  <a:schemeClr val="dk1"/>
                </a:solidFill>
                <a:latin typeface="Lato"/>
                <a:ea typeface="Lato"/>
                <a:cs typeface="Lato"/>
                <a:sym typeface="Lato"/>
              </a:rPr>
              <a:t>but have spent the last 10 years of my life working in London</a:t>
            </a:r>
            <a:r>
              <a:rPr b="0" i="0" lang="en-GB" sz="1500" u="none" cap="none" strike="noStrike">
                <a:solidFill>
                  <a:schemeClr val="dk1"/>
                </a:solidFill>
                <a:latin typeface="Lato"/>
                <a:ea typeface="Lato"/>
                <a:cs typeface="Lato"/>
                <a:sym typeface="Lato"/>
              </a:rPr>
              <a:t>. I’ve </a:t>
            </a:r>
            <a:r>
              <a:rPr b="1" lang="en-GB" sz="1500">
                <a:solidFill>
                  <a:schemeClr val="accent2"/>
                </a:solidFill>
                <a:latin typeface="Lato"/>
                <a:ea typeface="Lato"/>
                <a:cs typeface="Lato"/>
                <a:sym typeface="Lato"/>
              </a:rPr>
              <a:t>rented a few different</a:t>
            </a:r>
            <a:r>
              <a:rPr b="1" i="0" lang="en-GB" sz="1500" u="none" cap="none" strike="noStrike">
                <a:solidFill>
                  <a:schemeClr val="accent2"/>
                </a:solidFill>
                <a:latin typeface="Lato"/>
                <a:ea typeface="Lato"/>
                <a:cs typeface="Lato"/>
                <a:sym typeface="Lato"/>
              </a:rPr>
              <a:t> places</a:t>
            </a:r>
            <a:r>
              <a:rPr b="0" i="0" lang="en-GB" sz="1500" u="none" cap="none" strike="noStrike">
                <a:solidFill>
                  <a:schemeClr val="dk1"/>
                </a:solidFill>
                <a:latin typeface="Lato"/>
                <a:ea typeface="Lato"/>
                <a:cs typeface="Lato"/>
                <a:sym typeface="Lato"/>
              </a:rPr>
              <a:t> in London </a:t>
            </a:r>
            <a:r>
              <a:rPr lang="en-GB" sz="1500">
                <a:solidFill>
                  <a:schemeClr val="dk1"/>
                </a:solidFill>
                <a:latin typeface="Lato"/>
                <a:ea typeface="Lato"/>
                <a:cs typeface="Lato"/>
                <a:sym typeface="Lato"/>
              </a:rPr>
              <a:t>but </a:t>
            </a:r>
            <a:r>
              <a:rPr b="1" lang="en-GB" sz="1500">
                <a:solidFill>
                  <a:schemeClr val="accent2"/>
                </a:solidFill>
                <a:latin typeface="Lato"/>
                <a:ea typeface="Lato"/>
                <a:cs typeface="Lato"/>
                <a:sym typeface="Lato"/>
              </a:rPr>
              <a:t>none have</a:t>
            </a:r>
            <a:r>
              <a:rPr b="1" i="0" lang="en-GB" sz="1500" u="none" cap="none" strike="noStrike">
                <a:solidFill>
                  <a:schemeClr val="accent2"/>
                </a:solidFill>
                <a:latin typeface="Lato"/>
                <a:ea typeface="Lato"/>
                <a:cs typeface="Lato"/>
                <a:sym typeface="Lato"/>
              </a:rPr>
              <a:t> felt like home</a:t>
            </a:r>
            <a:r>
              <a:rPr b="0" i="0" lang="en-GB" sz="1500" u="none" cap="none" strike="noStrike">
                <a:solidFill>
                  <a:schemeClr val="dk1"/>
                </a:solidFill>
                <a:latin typeface="Lato"/>
                <a:ea typeface="Lato"/>
                <a:cs typeface="Lato"/>
                <a:sym typeface="Lato"/>
              </a:rPr>
              <a:t>. I</a:t>
            </a:r>
            <a:r>
              <a:rPr lang="en-GB" sz="1500">
                <a:solidFill>
                  <a:schemeClr val="dk1"/>
                </a:solidFill>
                <a:latin typeface="Lato"/>
                <a:ea typeface="Lato"/>
                <a:cs typeface="Lato"/>
                <a:sym typeface="Lato"/>
              </a:rPr>
              <a:t>’m now ready, with my partner, to find a </a:t>
            </a:r>
            <a:r>
              <a:rPr b="1" lang="en-GB" sz="1500">
                <a:solidFill>
                  <a:schemeClr val="accent2"/>
                </a:solidFill>
                <a:latin typeface="Lato"/>
                <a:ea typeface="Lato"/>
                <a:cs typeface="Lato"/>
                <a:sym typeface="Lato"/>
              </a:rPr>
              <a:t>home </a:t>
            </a:r>
            <a:r>
              <a:rPr lang="en-GB" sz="1500">
                <a:solidFill>
                  <a:schemeClr val="dk1"/>
                </a:solidFill>
                <a:latin typeface="Lato"/>
                <a:ea typeface="Lato"/>
                <a:cs typeface="Lato"/>
                <a:sym typeface="Lato"/>
              </a:rPr>
              <a:t>that I can </a:t>
            </a:r>
            <a:r>
              <a:rPr b="1" lang="en-GB" sz="1500">
                <a:solidFill>
                  <a:schemeClr val="accent2"/>
                </a:solidFill>
                <a:latin typeface="Lato"/>
                <a:ea typeface="Lato"/>
                <a:cs typeface="Lato"/>
                <a:sym typeface="Lato"/>
              </a:rPr>
              <a:t>refurbish and design myself </a:t>
            </a:r>
            <a:r>
              <a:rPr lang="en-GB" sz="1500">
                <a:solidFill>
                  <a:schemeClr val="dk1"/>
                </a:solidFill>
                <a:latin typeface="Lato"/>
                <a:ea typeface="Lato"/>
                <a:cs typeface="Lato"/>
                <a:sym typeface="Lato"/>
              </a:rPr>
              <a:t>and I’d like a small garden. I’m happy to move out of London to somewhere more quiet and with more green space.</a:t>
            </a:r>
            <a:endParaRPr b="0" i="0" sz="1500" u="none" cap="none" strike="noStrike">
              <a:solidFill>
                <a:schemeClr val="dk1"/>
              </a:solidFill>
              <a:latin typeface="Lato"/>
              <a:ea typeface="Lato"/>
              <a:cs typeface="Lato"/>
              <a:sym typeface="Lato"/>
            </a:endParaRPr>
          </a:p>
          <a:p>
            <a:pPr indent="0" lvl="0" marL="0" marR="0" rtl="0" algn="l">
              <a:lnSpc>
                <a:spcPct val="115000"/>
              </a:lnSpc>
              <a:spcBef>
                <a:spcPts val="0"/>
              </a:spcBef>
              <a:spcAft>
                <a:spcPts val="0"/>
              </a:spcAft>
              <a:buClr>
                <a:srgbClr val="000000"/>
              </a:buClr>
              <a:buSzPts val="1400"/>
              <a:buFont typeface="Arial"/>
              <a:buNone/>
            </a:pPr>
            <a:r>
              <a:rPr b="0" i="0" lang="en-GB" sz="1500" u="none" cap="none" strike="noStrike">
                <a:solidFill>
                  <a:schemeClr val="dk1"/>
                </a:solidFill>
                <a:latin typeface="Lato"/>
                <a:ea typeface="Lato"/>
                <a:cs typeface="Lato"/>
                <a:sym typeface="Lato"/>
              </a:rPr>
              <a:t>Through my twenties</a:t>
            </a:r>
            <a:r>
              <a:rPr lang="en-GB" sz="1500">
                <a:solidFill>
                  <a:schemeClr val="dk1"/>
                </a:solidFill>
                <a:latin typeface="Lato"/>
                <a:ea typeface="Lato"/>
                <a:cs typeface="Lato"/>
                <a:sym typeface="Lato"/>
              </a:rPr>
              <a:t> and early thirties</a:t>
            </a:r>
            <a:r>
              <a:rPr b="0" i="0" lang="en-GB" sz="1500" u="none" cap="none" strike="noStrike">
                <a:solidFill>
                  <a:schemeClr val="dk1"/>
                </a:solidFill>
                <a:latin typeface="Lato"/>
                <a:ea typeface="Lato"/>
                <a:cs typeface="Lato"/>
                <a:sym typeface="Lato"/>
              </a:rPr>
              <a:t> I </a:t>
            </a:r>
            <a:r>
              <a:rPr lang="en-GB" sz="1500">
                <a:solidFill>
                  <a:schemeClr val="dk1"/>
                </a:solidFill>
                <a:latin typeface="Lato"/>
                <a:ea typeface="Lato"/>
                <a:cs typeface="Lato"/>
                <a:sym typeface="Lato"/>
              </a:rPr>
              <a:t>worked very hard and </a:t>
            </a:r>
            <a:r>
              <a:rPr b="0" i="0" lang="en-GB" sz="1500" u="none" cap="none" strike="noStrike">
                <a:solidFill>
                  <a:schemeClr val="dk1"/>
                </a:solidFill>
                <a:latin typeface="Lato"/>
                <a:ea typeface="Lato"/>
                <a:cs typeface="Lato"/>
                <a:sym typeface="Lato"/>
              </a:rPr>
              <a:t>was able to </a:t>
            </a:r>
            <a:r>
              <a:rPr b="1" i="0" lang="en-GB" sz="1500" u="none" cap="none" strike="noStrike">
                <a:solidFill>
                  <a:schemeClr val="accent2"/>
                </a:solidFill>
                <a:latin typeface="Lato"/>
                <a:ea typeface="Lato"/>
                <a:cs typeface="Lato"/>
                <a:sym typeface="Lato"/>
              </a:rPr>
              <a:t>save about </a:t>
            </a:r>
            <a:r>
              <a:rPr b="1" lang="en-GB" sz="1500">
                <a:solidFill>
                  <a:schemeClr val="accent2"/>
                </a:solidFill>
                <a:latin typeface="Lato"/>
                <a:ea typeface="Lato"/>
                <a:cs typeface="Lato"/>
                <a:sym typeface="Lato"/>
              </a:rPr>
              <a:t>2</a:t>
            </a:r>
            <a:r>
              <a:rPr b="1" lang="en-GB" sz="1500">
                <a:solidFill>
                  <a:schemeClr val="accent2"/>
                </a:solidFill>
                <a:latin typeface="Lato"/>
                <a:ea typeface="Lato"/>
                <a:cs typeface="Lato"/>
                <a:sym typeface="Lato"/>
              </a:rPr>
              <a:t>0%</a:t>
            </a:r>
            <a:r>
              <a:rPr b="1" i="0" lang="en-GB" sz="1500" u="none" cap="none" strike="noStrike">
                <a:solidFill>
                  <a:schemeClr val="accent2"/>
                </a:solidFill>
                <a:latin typeface="Lato"/>
                <a:ea typeface="Lato"/>
                <a:cs typeface="Lato"/>
                <a:sym typeface="Lato"/>
              </a:rPr>
              <a:t> of m</a:t>
            </a:r>
            <a:r>
              <a:rPr b="1" lang="en-GB" sz="1500">
                <a:solidFill>
                  <a:schemeClr val="accent2"/>
                </a:solidFill>
                <a:latin typeface="Lato"/>
                <a:ea typeface="Lato"/>
                <a:cs typeface="Lato"/>
                <a:sym typeface="Lato"/>
              </a:rPr>
              <a:t>y monthly take home pay</a:t>
            </a:r>
            <a:r>
              <a:rPr b="0" i="0" lang="en-GB" sz="1500" u="none" cap="none" strike="noStrike">
                <a:solidFill>
                  <a:schemeClr val="dk1"/>
                </a:solidFill>
                <a:latin typeface="Lato"/>
                <a:ea typeface="Lato"/>
                <a:cs typeface="Lato"/>
                <a:sym typeface="Lato"/>
              </a:rPr>
              <a:t>. </a:t>
            </a:r>
            <a:endParaRPr b="0" i="0" sz="1500" u="none" cap="none" strike="noStrike">
              <a:solidFill>
                <a:schemeClr val="dk1"/>
              </a:solidFill>
              <a:latin typeface="Lato"/>
              <a:ea typeface="Lato"/>
              <a:cs typeface="Lato"/>
              <a:sym typeface="Lato"/>
            </a:endParaRPr>
          </a:p>
          <a:p>
            <a:pPr indent="0" lvl="0" marL="0" marR="0" rtl="0" algn="l">
              <a:lnSpc>
                <a:spcPct val="115000"/>
              </a:lnSpc>
              <a:spcBef>
                <a:spcPts val="0"/>
              </a:spcBef>
              <a:spcAft>
                <a:spcPts val="0"/>
              </a:spcAft>
              <a:buClr>
                <a:srgbClr val="000000"/>
              </a:buClr>
              <a:buSzPts val="1400"/>
              <a:buFont typeface="Arial"/>
              <a:buNone/>
            </a:pPr>
            <a:r>
              <a:rPr b="0" i="0" lang="en-GB" sz="1500" u="none" cap="none" strike="noStrike">
                <a:solidFill>
                  <a:schemeClr val="dk1"/>
                </a:solidFill>
                <a:latin typeface="Lato"/>
                <a:ea typeface="Lato"/>
                <a:cs typeface="Lato"/>
                <a:sym typeface="Lato"/>
              </a:rPr>
              <a:t>I’ve been reading that </a:t>
            </a:r>
            <a:r>
              <a:rPr b="1" i="0" lang="en-GB" sz="1500" u="none" cap="none" strike="noStrike">
                <a:solidFill>
                  <a:schemeClr val="accent2"/>
                </a:solidFill>
                <a:latin typeface="Lato"/>
                <a:ea typeface="Lato"/>
                <a:cs typeface="Lato"/>
                <a:sym typeface="Lato"/>
              </a:rPr>
              <a:t>house prices have started to fall in recent months</a:t>
            </a:r>
            <a:r>
              <a:rPr b="0" i="0" lang="en-GB" sz="1500" u="none" cap="none" strike="noStrike">
                <a:solidFill>
                  <a:schemeClr val="dk1"/>
                </a:solidFill>
                <a:latin typeface="Lato"/>
                <a:ea typeface="Lato"/>
                <a:cs typeface="Lato"/>
                <a:sym typeface="Lato"/>
              </a:rPr>
              <a:t> at the same time </a:t>
            </a:r>
            <a:r>
              <a:rPr lang="en-GB" sz="1500">
                <a:solidFill>
                  <a:schemeClr val="dk1"/>
                </a:solidFill>
                <a:latin typeface="Lato"/>
                <a:ea typeface="Lato"/>
                <a:cs typeface="Lato"/>
                <a:sym typeface="Lato"/>
              </a:rPr>
              <a:t>as</a:t>
            </a:r>
            <a:r>
              <a:rPr b="0" i="0" lang="en-GB" sz="1500" u="none" cap="none" strike="noStrike">
                <a:solidFill>
                  <a:schemeClr val="dk1"/>
                </a:solidFill>
                <a:latin typeface="Lato"/>
                <a:ea typeface="Lato"/>
                <a:cs typeface="Lato"/>
                <a:sym typeface="Lato"/>
              </a:rPr>
              <a:t> </a:t>
            </a:r>
            <a:r>
              <a:rPr b="1" i="0" lang="en-GB" sz="1500" u="none" cap="none" strike="noStrike">
                <a:solidFill>
                  <a:schemeClr val="accent2"/>
                </a:solidFill>
                <a:latin typeface="Lato"/>
                <a:ea typeface="Lato"/>
                <a:cs typeface="Lato"/>
                <a:sym typeface="Lato"/>
              </a:rPr>
              <a:t>interest rates have fallen </a:t>
            </a:r>
            <a:r>
              <a:rPr b="0" i="0" lang="en-GB" sz="1500" u="none" cap="none" strike="noStrike">
                <a:solidFill>
                  <a:schemeClr val="dk1"/>
                </a:solidFill>
                <a:latin typeface="Lato"/>
                <a:ea typeface="Lato"/>
                <a:cs typeface="Lato"/>
                <a:sym typeface="Lato"/>
              </a:rPr>
              <a:t>- meaning my </a:t>
            </a:r>
            <a:r>
              <a:rPr b="1" i="0" lang="en-GB" sz="1500" u="none" cap="none" strike="noStrike">
                <a:solidFill>
                  <a:srgbClr val="FF8022"/>
                </a:solidFill>
                <a:latin typeface="Lato"/>
                <a:ea typeface="Lato"/>
                <a:cs typeface="Lato"/>
                <a:sym typeface="Lato"/>
              </a:rPr>
              <a:t>mort</a:t>
            </a:r>
            <a:r>
              <a:rPr b="1" lang="en-GB" sz="1500">
                <a:solidFill>
                  <a:srgbClr val="FF8022"/>
                </a:solidFill>
                <a:latin typeface="Lato"/>
                <a:ea typeface="Lato"/>
                <a:cs typeface="Lato"/>
                <a:sym typeface="Lato"/>
              </a:rPr>
              <a:t>gage repayments would be feasible</a:t>
            </a:r>
            <a:r>
              <a:rPr lang="en-GB" sz="1500">
                <a:solidFill>
                  <a:schemeClr val="dk1"/>
                </a:solidFill>
                <a:latin typeface="Lato"/>
                <a:ea typeface="Lato"/>
                <a:cs typeface="Lato"/>
                <a:sym typeface="Lato"/>
              </a:rPr>
              <a:t> on a £200,000 house</a:t>
            </a:r>
            <a:r>
              <a:rPr b="0" i="0" lang="en-GB" sz="1500" u="none" cap="none" strike="noStrike">
                <a:solidFill>
                  <a:schemeClr val="dk1"/>
                </a:solidFill>
                <a:latin typeface="Lato"/>
                <a:ea typeface="Lato"/>
                <a:cs typeface="Lato"/>
                <a:sym typeface="Lato"/>
              </a:rPr>
              <a:t>. I</a:t>
            </a:r>
            <a:r>
              <a:rPr lang="en-GB" sz="1500">
                <a:solidFill>
                  <a:schemeClr val="dk1"/>
                </a:solidFill>
                <a:latin typeface="Lato"/>
                <a:ea typeface="Lato"/>
                <a:cs typeface="Lato"/>
                <a:sym typeface="Lato"/>
              </a:rPr>
              <a:t>’ve also consistently </a:t>
            </a:r>
            <a:r>
              <a:rPr b="1" lang="en-GB" sz="1500">
                <a:solidFill>
                  <a:schemeClr val="accent2"/>
                </a:solidFill>
                <a:latin typeface="Lato"/>
                <a:ea typeface="Lato"/>
                <a:cs typeface="Lato"/>
                <a:sym typeface="Lato"/>
              </a:rPr>
              <a:t>paid back any loans</a:t>
            </a:r>
            <a:r>
              <a:rPr lang="en-GB" sz="1500">
                <a:solidFill>
                  <a:schemeClr val="dk1"/>
                </a:solidFill>
                <a:latin typeface="Lato"/>
                <a:ea typeface="Lato"/>
                <a:cs typeface="Lato"/>
                <a:sym typeface="Lato"/>
              </a:rPr>
              <a:t> and </a:t>
            </a:r>
            <a:r>
              <a:rPr b="1" lang="en-GB" sz="1500">
                <a:solidFill>
                  <a:schemeClr val="accent2"/>
                </a:solidFill>
                <a:latin typeface="Lato"/>
                <a:ea typeface="Lato"/>
                <a:cs typeface="Lato"/>
                <a:sym typeface="Lato"/>
              </a:rPr>
              <a:t>paid my rent on time</a:t>
            </a:r>
            <a:r>
              <a:rPr lang="en-GB" sz="1500">
                <a:solidFill>
                  <a:schemeClr val="dk1"/>
                </a:solidFill>
                <a:latin typeface="Lato"/>
                <a:ea typeface="Lato"/>
                <a:cs typeface="Lato"/>
                <a:sym typeface="Lato"/>
              </a:rPr>
              <a:t>, contributing to my good </a:t>
            </a:r>
            <a:r>
              <a:rPr b="1" lang="en-GB" sz="1500">
                <a:solidFill>
                  <a:schemeClr val="accent2"/>
                </a:solidFill>
                <a:latin typeface="Lato"/>
                <a:ea typeface="Lato"/>
                <a:cs typeface="Lato"/>
                <a:sym typeface="Lato"/>
              </a:rPr>
              <a:t>credit score</a:t>
            </a:r>
            <a:r>
              <a:rPr lang="en-GB" sz="1500">
                <a:solidFill>
                  <a:schemeClr val="dk1"/>
                </a:solidFill>
                <a:latin typeface="Lato"/>
                <a:ea typeface="Lato"/>
                <a:cs typeface="Lato"/>
                <a:sym typeface="Lato"/>
              </a:rPr>
              <a:t>.</a:t>
            </a:r>
            <a:endParaRPr b="0" i="0" sz="1500" u="none" cap="none" strike="noStrike">
              <a:solidFill>
                <a:schemeClr val="dk1"/>
              </a:solidFill>
              <a:latin typeface="Lato"/>
              <a:ea typeface="Lato"/>
              <a:cs typeface="Lato"/>
              <a:sym typeface="Lato"/>
            </a:endParaRPr>
          </a:p>
        </p:txBody>
      </p:sp>
      <p:pic>
        <p:nvPicPr>
          <p:cNvPr id="443" name="Google Shape;443;g20f39292c16_0_13"/>
          <p:cNvPicPr preferRelativeResize="0"/>
          <p:nvPr/>
        </p:nvPicPr>
        <p:blipFill rotWithShape="1">
          <a:blip r:embed="rId3">
            <a:alphaModFix/>
          </a:blip>
          <a:srcRect b="35968" l="14516" r="16294" t="17537"/>
          <a:stretch/>
        </p:blipFill>
        <p:spPr>
          <a:xfrm>
            <a:off x="6403700" y="1631400"/>
            <a:ext cx="2141475" cy="2492976"/>
          </a:xfrm>
          <a:prstGeom prst="rect">
            <a:avLst/>
          </a:prstGeom>
          <a:noFill/>
          <a:ln cap="flat" cmpd="sng" w="28575">
            <a:solidFill>
              <a:schemeClr val="accent2"/>
            </a:solidFill>
            <a:prstDash val="solid"/>
            <a:round/>
            <a:headEnd len="sm" w="sm" type="none"/>
            <a:tailEnd len="sm" w="sm" type="none"/>
          </a:ln>
        </p:spPr>
      </p:pic>
      <p:sp>
        <p:nvSpPr>
          <p:cNvPr id="444" name="Google Shape;444;g20f39292c16_0_13"/>
          <p:cNvSpPr txBox="1"/>
          <p:nvPr>
            <p:ph type="ctrTitle"/>
          </p:nvPr>
        </p:nvSpPr>
        <p:spPr>
          <a:xfrm>
            <a:off x="99675" y="242750"/>
            <a:ext cx="85749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t/>
            </a:r>
            <a:endParaRPr b="0" i="0" sz="2900" u="none" cap="none" strike="noStrike">
              <a:solidFill>
                <a:schemeClr val="accent2"/>
              </a:solidFill>
              <a:latin typeface="Lato Black"/>
              <a:ea typeface="Lato Black"/>
              <a:cs typeface="Lato Black"/>
              <a:sym typeface="Lato Black"/>
            </a:endParaRPr>
          </a:p>
          <a:p>
            <a:pPr indent="0" lvl="0" marL="0" marR="0" rtl="0" algn="l">
              <a:lnSpc>
                <a:spcPct val="100000"/>
              </a:lnSpc>
              <a:spcBef>
                <a:spcPts val="0"/>
              </a:spcBef>
              <a:spcAft>
                <a:spcPts val="0"/>
              </a:spcAft>
              <a:buClr>
                <a:srgbClr val="000000"/>
              </a:buClr>
              <a:buSzPts val="990"/>
              <a:buFont typeface="Arial"/>
              <a:buNone/>
            </a:pPr>
            <a:r>
              <a:rPr b="1" i="0" lang="en-GB" sz="2900" u="none" cap="none" strike="noStrike">
                <a:solidFill>
                  <a:schemeClr val="accent2"/>
                </a:solidFill>
                <a:latin typeface="Lato"/>
                <a:ea typeface="Lato"/>
                <a:cs typeface="Lato"/>
                <a:sym typeface="Lato"/>
              </a:rPr>
              <a:t>Should </a:t>
            </a:r>
            <a:r>
              <a:rPr b="1" lang="en-GB" sz="2900">
                <a:solidFill>
                  <a:schemeClr val="accent2"/>
                </a:solidFill>
                <a:latin typeface="Lato"/>
                <a:ea typeface="Lato"/>
                <a:cs typeface="Lato"/>
                <a:sym typeface="Lato"/>
              </a:rPr>
              <a:t>Alia</a:t>
            </a:r>
            <a:r>
              <a:rPr b="1" i="0" lang="en-GB" sz="2900" u="none" cap="none" strike="noStrike">
                <a:solidFill>
                  <a:schemeClr val="accent2"/>
                </a:solidFill>
                <a:latin typeface="Lato"/>
                <a:ea typeface="Lato"/>
                <a:cs typeface="Lato"/>
                <a:sym typeface="Lato"/>
              </a:rPr>
              <a:t> consider renting or ownership?</a:t>
            </a:r>
            <a:endParaRPr b="1" i="0" sz="2900" u="none" cap="none" strike="noStrike">
              <a:solidFill>
                <a:schemeClr val="accent2"/>
              </a:solidFill>
              <a:latin typeface="Lato"/>
              <a:ea typeface="Lato"/>
              <a:cs typeface="Lato"/>
              <a:sym typeface="Lato"/>
            </a:endParaRPr>
          </a:p>
          <a:p>
            <a:pPr indent="0" lvl="0" marL="0" marR="0" rtl="0" algn="l">
              <a:lnSpc>
                <a:spcPct val="100000"/>
              </a:lnSpc>
              <a:spcBef>
                <a:spcPts val="0"/>
              </a:spcBef>
              <a:spcAft>
                <a:spcPts val="0"/>
              </a:spcAft>
              <a:buClr>
                <a:srgbClr val="000000"/>
              </a:buClr>
              <a:buSzPts val="990"/>
              <a:buFont typeface="Arial"/>
              <a:buNone/>
            </a:pPr>
            <a:r>
              <a:t/>
            </a:r>
            <a:endParaRPr b="0" i="0" sz="2900" u="none" cap="none" strike="noStrike">
              <a:solidFill>
                <a:schemeClr val="accent2"/>
              </a:solidFill>
              <a:latin typeface="Lato Black"/>
              <a:ea typeface="Lato Black"/>
              <a:cs typeface="Lato Black"/>
              <a:sym typeface="Lato Black"/>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sp>
        <p:nvSpPr>
          <p:cNvPr id="153" name="Google Shape;153;g1466ef7c987_0_0"/>
          <p:cNvSpPr txBox="1"/>
          <p:nvPr/>
        </p:nvSpPr>
        <p:spPr>
          <a:xfrm>
            <a:off x="360375" y="270375"/>
            <a:ext cx="8031000" cy="781200"/>
          </a:xfrm>
          <a:prstGeom prst="rect">
            <a:avLst/>
          </a:prstGeom>
          <a:noFill/>
          <a:ln>
            <a:noFill/>
          </a:ln>
        </p:spPr>
        <p:txBody>
          <a:bodyPr anchorCtr="0" anchor="t" bIns="0" lIns="0" spcFirstLastPara="1" rIns="0" wrap="square" tIns="0">
            <a:noAutofit/>
          </a:bodyPr>
          <a:lstStyle/>
          <a:p>
            <a:pPr indent="0" lvl="0" marL="0" marR="0" rtl="0" algn="l">
              <a:lnSpc>
                <a:spcPct val="115000"/>
              </a:lnSpc>
              <a:spcBef>
                <a:spcPts val="0"/>
              </a:spcBef>
              <a:spcAft>
                <a:spcPts val="0"/>
              </a:spcAft>
              <a:buClr>
                <a:srgbClr val="000000"/>
              </a:buClr>
              <a:buSzPts val="3600"/>
              <a:buFont typeface="Arial"/>
              <a:buNone/>
            </a:pPr>
            <a:r>
              <a:rPr b="1" i="0" lang="en-GB" sz="2900" u="none" cap="none" strike="noStrike">
                <a:solidFill>
                  <a:srgbClr val="FF8022"/>
                </a:solidFill>
                <a:latin typeface="Lato"/>
                <a:ea typeface="Lato"/>
                <a:cs typeface="Lato"/>
                <a:sym typeface="Lato"/>
              </a:rPr>
              <a:t>Having a respectful learning environment</a:t>
            </a:r>
            <a:endParaRPr b="1" i="0" sz="2900" u="none" cap="none" strike="noStrike">
              <a:solidFill>
                <a:srgbClr val="FF8022"/>
              </a:solidFill>
              <a:latin typeface="Lato"/>
              <a:ea typeface="Lato"/>
              <a:cs typeface="Lato"/>
              <a:sym typeface="Lato"/>
            </a:endParaRPr>
          </a:p>
        </p:txBody>
      </p:sp>
      <p:sp>
        <p:nvSpPr>
          <p:cNvPr id="154" name="Google Shape;154;g1466ef7c987_0_0"/>
          <p:cNvSpPr txBox="1"/>
          <p:nvPr/>
        </p:nvSpPr>
        <p:spPr>
          <a:xfrm>
            <a:off x="324100" y="1254075"/>
            <a:ext cx="7638000" cy="1908600"/>
          </a:xfrm>
          <a:prstGeom prst="rect">
            <a:avLst/>
          </a:prstGeom>
          <a:noFill/>
          <a:ln>
            <a:noFill/>
          </a:ln>
        </p:spPr>
        <p:txBody>
          <a:bodyPr anchorCtr="0" anchor="t" bIns="91425" lIns="91425" spcFirstLastPara="1" rIns="91425" wrap="square" tIns="91425">
            <a:spAutoFit/>
          </a:bodyPr>
          <a:lstStyle/>
          <a:p>
            <a:pPr indent="-330200" lvl="0" marL="457200" marR="0" rtl="0" algn="l">
              <a:lnSpc>
                <a:spcPct val="150000"/>
              </a:lnSpc>
              <a:spcBef>
                <a:spcPts val="0"/>
              </a:spcBef>
              <a:spcAft>
                <a:spcPts val="0"/>
              </a:spcAft>
              <a:buClr>
                <a:schemeClr val="accent2"/>
              </a:buClr>
              <a:buSzPts val="1600"/>
              <a:buFont typeface="Lato"/>
              <a:buChar char="●"/>
            </a:pPr>
            <a:r>
              <a:rPr b="1" i="0" lang="en-GB" sz="1600" u="none" cap="none" strike="noStrike">
                <a:solidFill>
                  <a:schemeClr val="accent2"/>
                </a:solidFill>
                <a:latin typeface="Lato"/>
                <a:ea typeface="Lato"/>
                <a:cs typeface="Lato"/>
                <a:sym typeface="Lato"/>
              </a:rPr>
              <a:t>We will listen to each other respectfully</a:t>
            </a:r>
            <a:endParaRPr b="1" i="0" sz="1600" u="none" cap="none" strike="noStrike">
              <a:solidFill>
                <a:schemeClr val="accent2"/>
              </a:solidFill>
              <a:latin typeface="Lato"/>
              <a:ea typeface="Lato"/>
              <a:cs typeface="Lato"/>
              <a:sym typeface="Lato"/>
            </a:endParaRPr>
          </a:p>
          <a:p>
            <a:pPr indent="-330200" lvl="0" marL="457200" marR="0" rtl="0" algn="l">
              <a:lnSpc>
                <a:spcPct val="150000"/>
              </a:lnSpc>
              <a:spcBef>
                <a:spcPts val="0"/>
              </a:spcBef>
              <a:spcAft>
                <a:spcPts val="0"/>
              </a:spcAft>
              <a:buClr>
                <a:schemeClr val="accent2"/>
              </a:buClr>
              <a:buSzPts val="1600"/>
              <a:buFont typeface="Lato"/>
              <a:buChar char="●"/>
            </a:pPr>
            <a:r>
              <a:rPr b="1" i="0" lang="en-GB" sz="1600" u="none" cap="none" strike="noStrike">
                <a:solidFill>
                  <a:schemeClr val="accent2"/>
                </a:solidFill>
                <a:latin typeface="Lato"/>
                <a:ea typeface="Lato"/>
                <a:cs typeface="Lato"/>
                <a:sym typeface="Lato"/>
              </a:rPr>
              <a:t>We will avoid making judgements or assumptions about others</a:t>
            </a:r>
            <a:endParaRPr b="1" i="0" sz="1600" u="none" cap="none" strike="noStrike">
              <a:solidFill>
                <a:schemeClr val="accent2"/>
              </a:solidFill>
              <a:latin typeface="Lato"/>
              <a:ea typeface="Lato"/>
              <a:cs typeface="Lato"/>
              <a:sym typeface="Lato"/>
            </a:endParaRPr>
          </a:p>
          <a:p>
            <a:pPr indent="-330200" lvl="0" marL="457200" marR="0" rtl="0" algn="l">
              <a:lnSpc>
                <a:spcPct val="150000"/>
              </a:lnSpc>
              <a:spcBef>
                <a:spcPts val="0"/>
              </a:spcBef>
              <a:spcAft>
                <a:spcPts val="0"/>
              </a:spcAft>
              <a:buClr>
                <a:schemeClr val="accent2"/>
              </a:buClr>
              <a:buSzPts val="1600"/>
              <a:buFont typeface="Lato"/>
              <a:buChar char="●"/>
            </a:pPr>
            <a:r>
              <a:rPr b="1" i="0" lang="en-GB" sz="1600" u="none" cap="none" strike="noStrike">
                <a:solidFill>
                  <a:schemeClr val="accent2"/>
                </a:solidFill>
                <a:latin typeface="Lato"/>
                <a:ea typeface="Lato"/>
                <a:cs typeface="Lato"/>
                <a:sym typeface="Lato"/>
              </a:rPr>
              <a:t>We will comment on what has been said, not the person who has said it</a:t>
            </a:r>
            <a:endParaRPr b="1" i="0" sz="1600" u="none" cap="none" strike="noStrike">
              <a:solidFill>
                <a:schemeClr val="accent2"/>
              </a:solidFill>
              <a:latin typeface="Lato"/>
              <a:ea typeface="Lato"/>
              <a:cs typeface="Lato"/>
              <a:sym typeface="Lato"/>
            </a:endParaRPr>
          </a:p>
          <a:p>
            <a:pPr indent="-330200" lvl="0" marL="457200" marR="0" rtl="0" algn="l">
              <a:lnSpc>
                <a:spcPct val="150000"/>
              </a:lnSpc>
              <a:spcBef>
                <a:spcPts val="0"/>
              </a:spcBef>
              <a:spcAft>
                <a:spcPts val="0"/>
              </a:spcAft>
              <a:buClr>
                <a:schemeClr val="accent2"/>
              </a:buClr>
              <a:buSzPts val="1600"/>
              <a:buFont typeface="Lato"/>
              <a:buChar char="●"/>
            </a:pPr>
            <a:r>
              <a:rPr b="1" i="0" lang="en-GB" sz="1600" u="none" cap="none" strike="noStrike">
                <a:solidFill>
                  <a:schemeClr val="accent2"/>
                </a:solidFill>
                <a:latin typeface="Lato"/>
                <a:ea typeface="Lato"/>
                <a:cs typeface="Lato"/>
                <a:sym typeface="Lato"/>
              </a:rPr>
              <a:t>We won’t put anyone on the spot and we have the right to pass</a:t>
            </a:r>
            <a:endParaRPr b="1" i="0" sz="1600" u="none" cap="none" strike="noStrike">
              <a:solidFill>
                <a:schemeClr val="accent2"/>
              </a:solidFill>
              <a:latin typeface="Lato"/>
              <a:ea typeface="Lato"/>
              <a:cs typeface="Lato"/>
              <a:sym typeface="Lato"/>
            </a:endParaRPr>
          </a:p>
          <a:p>
            <a:pPr indent="-330200" lvl="0" marL="457200" marR="0" rtl="0" algn="l">
              <a:lnSpc>
                <a:spcPct val="150000"/>
              </a:lnSpc>
              <a:spcBef>
                <a:spcPts val="0"/>
              </a:spcBef>
              <a:spcAft>
                <a:spcPts val="0"/>
              </a:spcAft>
              <a:buClr>
                <a:schemeClr val="accent2"/>
              </a:buClr>
              <a:buSzPts val="1600"/>
              <a:buFont typeface="Lato"/>
              <a:buChar char="●"/>
            </a:pPr>
            <a:r>
              <a:rPr b="1" i="0" lang="en-GB" sz="1600" u="none" cap="none" strike="noStrike">
                <a:solidFill>
                  <a:schemeClr val="accent2"/>
                </a:solidFill>
                <a:latin typeface="Lato"/>
                <a:ea typeface="Lato"/>
                <a:cs typeface="Lato"/>
                <a:sym typeface="Lato"/>
              </a:rPr>
              <a:t>We will not share personal stories or ask personal questions</a:t>
            </a:r>
            <a:endParaRPr b="1" i="0" sz="1600" u="none" cap="none" strike="noStrike">
              <a:solidFill>
                <a:schemeClr val="accent2"/>
              </a:solidFill>
              <a:latin typeface="Lato"/>
              <a:ea typeface="Lato"/>
              <a:cs typeface="Lato"/>
              <a:sym typeface="Lato"/>
            </a:endParaRPr>
          </a:p>
        </p:txBody>
      </p:sp>
      <p:sp>
        <p:nvSpPr>
          <p:cNvPr id="155" name="Google Shape;155;g1466ef7c987_0_0"/>
          <p:cNvSpPr txBox="1"/>
          <p:nvPr>
            <p:ph idx="12" type="sldNum"/>
          </p:nvPr>
        </p:nvSpPr>
        <p:spPr>
          <a:xfrm>
            <a:off x="8676695" y="403106"/>
            <a:ext cx="473700" cy="2253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Clr>
                <a:srgbClr val="000000"/>
              </a:buClr>
              <a:buSzPts val="1000"/>
              <a:buFont typeface="Arial"/>
              <a:buNone/>
            </a:pPr>
            <a:fld id="{00000000-1234-1234-1234-123412341234}" type="slidenum">
              <a:rPr lang="en-GB"/>
              <a:t>‹#›</a:t>
            </a:fld>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8" name="Shape 448"/>
        <p:cNvGrpSpPr/>
        <p:nvPr/>
      </p:nvGrpSpPr>
      <p:grpSpPr>
        <a:xfrm>
          <a:off x="0" y="0"/>
          <a:ext cx="0" cy="0"/>
          <a:chOff x="0" y="0"/>
          <a:chExt cx="0" cy="0"/>
        </a:xfrm>
      </p:grpSpPr>
      <p:sp>
        <p:nvSpPr>
          <p:cNvPr id="449" name="Google Shape;449;g208eae8ff29_0_7"/>
          <p:cNvSpPr/>
          <p:nvPr/>
        </p:nvSpPr>
        <p:spPr>
          <a:xfrm>
            <a:off x="7751625" y="4281275"/>
            <a:ext cx="1323000" cy="640200"/>
          </a:xfrm>
          <a:prstGeom prst="roundRect">
            <a:avLst>
              <a:gd fmla="val 16667" name="adj"/>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0" name="Google Shape;450;g208eae8ff29_0_7"/>
          <p:cNvSpPr txBox="1"/>
          <p:nvPr>
            <p:ph idx="12" type="sldNum"/>
          </p:nvPr>
        </p:nvSpPr>
        <p:spPr>
          <a:xfrm>
            <a:off x="8595309" y="303951"/>
            <a:ext cx="548700" cy="3936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Clr>
                <a:srgbClr val="000000"/>
              </a:buClr>
              <a:buSzPts val="1000"/>
              <a:buFont typeface="Arial"/>
              <a:buNone/>
            </a:pPr>
            <a:r>
              <a:rPr lang="en-GB">
                <a:latin typeface="Lato"/>
                <a:ea typeface="Lato"/>
                <a:cs typeface="Lato"/>
                <a:sym typeface="Lato"/>
              </a:rPr>
              <a:t>30</a:t>
            </a:r>
            <a:endParaRPr>
              <a:latin typeface="Lato"/>
              <a:ea typeface="Lato"/>
              <a:cs typeface="Lato"/>
              <a:sym typeface="Lato"/>
            </a:endParaRPr>
          </a:p>
          <a:p>
            <a:pPr indent="0" lvl="0" marL="0" rtl="0" algn="r">
              <a:spcBef>
                <a:spcPts val="0"/>
              </a:spcBef>
              <a:spcAft>
                <a:spcPts val="0"/>
              </a:spcAft>
              <a:buClr>
                <a:srgbClr val="000000"/>
              </a:buClr>
              <a:buSzPts val="1000"/>
              <a:buFont typeface="Arial"/>
              <a:buNone/>
            </a:pPr>
            <a:r>
              <a:t/>
            </a:r>
            <a:endParaRPr>
              <a:latin typeface="Lato"/>
              <a:ea typeface="Lato"/>
              <a:cs typeface="Lato"/>
              <a:sym typeface="Lato"/>
            </a:endParaRPr>
          </a:p>
        </p:txBody>
      </p:sp>
      <p:sp>
        <p:nvSpPr>
          <p:cNvPr id="451" name="Google Shape;451;g208eae8ff29_0_7"/>
          <p:cNvSpPr txBox="1"/>
          <p:nvPr>
            <p:ph type="ctrTitle"/>
          </p:nvPr>
        </p:nvSpPr>
        <p:spPr>
          <a:xfrm>
            <a:off x="134425" y="253750"/>
            <a:ext cx="85749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t/>
            </a:r>
            <a:endParaRPr b="1" i="0" sz="3200" u="none" cap="none" strike="noStrike">
              <a:solidFill>
                <a:schemeClr val="accent2"/>
              </a:solidFill>
              <a:latin typeface="Lato"/>
              <a:ea typeface="Lato"/>
              <a:cs typeface="Lato"/>
              <a:sym typeface="Lato"/>
            </a:endParaRPr>
          </a:p>
          <a:p>
            <a:pPr indent="0" lvl="0" marL="0" marR="0" rtl="0" algn="l">
              <a:lnSpc>
                <a:spcPct val="100000"/>
              </a:lnSpc>
              <a:spcBef>
                <a:spcPts val="0"/>
              </a:spcBef>
              <a:spcAft>
                <a:spcPts val="0"/>
              </a:spcAft>
              <a:buClr>
                <a:srgbClr val="000000"/>
              </a:buClr>
              <a:buSzPts val="990"/>
              <a:buFont typeface="Arial"/>
              <a:buNone/>
            </a:pPr>
            <a:r>
              <a:rPr b="1" lang="en-GB" sz="2900">
                <a:solidFill>
                  <a:schemeClr val="accent2"/>
                </a:solidFill>
                <a:latin typeface="Lato"/>
                <a:ea typeface="Lato"/>
                <a:cs typeface="Lato"/>
                <a:sym typeface="Lato"/>
              </a:rPr>
              <a:t>Debate</a:t>
            </a:r>
            <a:endParaRPr b="0" i="0" sz="2900" u="none" cap="none" strike="noStrike">
              <a:solidFill>
                <a:schemeClr val="accent2"/>
              </a:solidFill>
              <a:latin typeface="Lato"/>
              <a:ea typeface="Lato"/>
              <a:cs typeface="Lato"/>
              <a:sym typeface="Lato"/>
            </a:endParaRPr>
          </a:p>
          <a:p>
            <a:pPr indent="0" lvl="0" marL="0" marR="0" rtl="0" algn="l">
              <a:lnSpc>
                <a:spcPct val="100000"/>
              </a:lnSpc>
              <a:spcBef>
                <a:spcPts val="0"/>
              </a:spcBef>
              <a:spcAft>
                <a:spcPts val="0"/>
              </a:spcAft>
              <a:buClr>
                <a:srgbClr val="000000"/>
              </a:buClr>
              <a:buSzPts val="990"/>
              <a:buFont typeface="Arial"/>
              <a:buNone/>
            </a:pPr>
            <a:r>
              <a:t/>
            </a:r>
            <a:endParaRPr b="1" i="0" sz="3200" u="none" cap="none" strike="noStrike">
              <a:solidFill>
                <a:schemeClr val="accent2"/>
              </a:solidFill>
              <a:latin typeface="Lato"/>
              <a:ea typeface="Lato"/>
              <a:cs typeface="Lato"/>
              <a:sym typeface="Lato"/>
            </a:endParaRPr>
          </a:p>
        </p:txBody>
      </p:sp>
      <p:sp>
        <p:nvSpPr>
          <p:cNvPr id="452" name="Google Shape;452;g208eae8ff29_0_7"/>
          <p:cNvSpPr txBox="1"/>
          <p:nvPr/>
        </p:nvSpPr>
        <p:spPr>
          <a:xfrm>
            <a:off x="58225" y="1185825"/>
            <a:ext cx="9009600" cy="5232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200"/>
              <a:buFont typeface="Arial"/>
              <a:buNone/>
            </a:pPr>
            <a:r>
              <a:rPr b="1" lang="en-GB" sz="2200">
                <a:solidFill>
                  <a:schemeClr val="dk1"/>
                </a:solidFill>
                <a:latin typeface="Lato"/>
                <a:ea typeface="Lato"/>
                <a:cs typeface="Lato"/>
                <a:sym typeface="Lato"/>
              </a:rPr>
              <a:t>Lucy says: “Buying property is always better than renting”</a:t>
            </a:r>
            <a:endParaRPr b="1" i="0" sz="2200" u="none" cap="none" strike="noStrike">
              <a:solidFill>
                <a:schemeClr val="dk1"/>
              </a:solidFill>
              <a:latin typeface="Lato"/>
              <a:ea typeface="Lato"/>
              <a:cs typeface="Lato"/>
              <a:sym typeface="Lato"/>
            </a:endParaRPr>
          </a:p>
        </p:txBody>
      </p:sp>
      <p:pic>
        <p:nvPicPr>
          <p:cNvPr id="453" name="Google Shape;453;g208eae8ff29_0_7"/>
          <p:cNvPicPr preferRelativeResize="0"/>
          <p:nvPr/>
        </p:nvPicPr>
        <p:blipFill>
          <a:blip r:embed="rId3">
            <a:alphaModFix/>
          </a:blip>
          <a:stretch>
            <a:fillRect/>
          </a:stretch>
        </p:blipFill>
        <p:spPr>
          <a:xfrm>
            <a:off x="540748" y="2125088"/>
            <a:ext cx="1603125" cy="1603125"/>
          </a:xfrm>
          <a:prstGeom prst="rect">
            <a:avLst/>
          </a:prstGeom>
          <a:noFill/>
          <a:ln cap="flat" cmpd="sng" w="28575">
            <a:solidFill>
              <a:schemeClr val="lt1"/>
            </a:solidFill>
            <a:prstDash val="solid"/>
            <a:round/>
            <a:headEnd len="sm" w="sm" type="none"/>
            <a:tailEnd len="sm" w="sm" type="none"/>
          </a:ln>
        </p:spPr>
      </p:pic>
      <p:sp>
        <p:nvSpPr>
          <p:cNvPr id="454" name="Google Shape;454;g208eae8ff29_0_7"/>
          <p:cNvSpPr txBox="1"/>
          <p:nvPr/>
        </p:nvSpPr>
        <p:spPr>
          <a:xfrm>
            <a:off x="2592050" y="2048900"/>
            <a:ext cx="6117300" cy="1308300"/>
          </a:xfrm>
          <a:prstGeom prst="rect">
            <a:avLst/>
          </a:prstGeom>
          <a:noFill/>
          <a:ln cap="flat" cmpd="sng" w="28575">
            <a:solidFill>
              <a:schemeClr val="accent2"/>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b="1" lang="en-GB" sz="1900">
                <a:solidFill>
                  <a:schemeClr val="accent1"/>
                </a:solidFill>
                <a:latin typeface="Lato"/>
                <a:ea typeface="Lato"/>
                <a:cs typeface="Lato"/>
                <a:sym typeface="Lato"/>
              </a:rPr>
              <a:t>Activity</a:t>
            </a:r>
            <a:endParaRPr sz="1800">
              <a:solidFill>
                <a:schemeClr val="accent1"/>
              </a:solidFill>
              <a:latin typeface="Lato"/>
              <a:ea typeface="Lato"/>
              <a:cs typeface="Lato"/>
              <a:sym typeface="Lato"/>
            </a:endParaRPr>
          </a:p>
          <a:p>
            <a:pPr indent="-342900" lvl="0" marL="457200" rtl="0" algn="l">
              <a:spcBef>
                <a:spcPts val="0"/>
              </a:spcBef>
              <a:spcAft>
                <a:spcPts val="0"/>
              </a:spcAft>
              <a:buClr>
                <a:schemeClr val="accent1"/>
              </a:buClr>
              <a:buSzPts val="1800"/>
              <a:buFont typeface="Lato"/>
              <a:buChar char="●"/>
            </a:pPr>
            <a:r>
              <a:rPr lang="en-GB" sz="1800">
                <a:solidFill>
                  <a:schemeClr val="accent1"/>
                </a:solidFill>
                <a:latin typeface="Lato"/>
                <a:ea typeface="Lato"/>
                <a:cs typeface="Lato"/>
                <a:sym typeface="Lato"/>
              </a:rPr>
              <a:t>You will be divided into 2 groups to debate the motion. </a:t>
            </a:r>
            <a:endParaRPr sz="1800">
              <a:solidFill>
                <a:schemeClr val="accent1"/>
              </a:solidFill>
              <a:latin typeface="Lato"/>
              <a:ea typeface="Lato"/>
              <a:cs typeface="Lato"/>
              <a:sym typeface="Lato"/>
            </a:endParaRPr>
          </a:p>
          <a:p>
            <a:pPr indent="-342900" lvl="0" marL="457200" rtl="0" algn="l">
              <a:spcBef>
                <a:spcPts val="0"/>
              </a:spcBef>
              <a:spcAft>
                <a:spcPts val="0"/>
              </a:spcAft>
              <a:buClr>
                <a:schemeClr val="accent1"/>
              </a:buClr>
              <a:buSzPts val="1800"/>
              <a:buFont typeface="Lato"/>
              <a:buChar char="●"/>
            </a:pPr>
            <a:r>
              <a:rPr lang="en-GB" sz="1800">
                <a:solidFill>
                  <a:schemeClr val="accent1"/>
                </a:solidFill>
                <a:latin typeface="Lato"/>
                <a:ea typeface="Lato"/>
                <a:cs typeface="Lato"/>
                <a:sym typeface="Lato"/>
              </a:rPr>
              <a:t>In pairs you have 5 minutes to prepare your piece before engaging in a class debate. </a:t>
            </a:r>
            <a:endParaRPr sz="1800">
              <a:solidFill>
                <a:schemeClr val="accent1"/>
              </a:solidFill>
              <a:latin typeface="Lato"/>
              <a:ea typeface="Lato"/>
              <a:cs typeface="Lato"/>
              <a:sym typeface="Lato"/>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8" name="Shape 458"/>
        <p:cNvGrpSpPr/>
        <p:nvPr/>
      </p:nvGrpSpPr>
      <p:grpSpPr>
        <a:xfrm>
          <a:off x="0" y="0"/>
          <a:ext cx="0" cy="0"/>
          <a:chOff x="0" y="0"/>
          <a:chExt cx="0" cy="0"/>
        </a:xfrm>
      </p:grpSpPr>
      <p:sp>
        <p:nvSpPr>
          <p:cNvPr id="459" name="Google Shape;459;g277c15637fc_0_182"/>
          <p:cNvSpPr txBox="1"/>
          <p:nvPr/>
        </p:nvSpPr>
        <p:spPr>
          <a:xfrm>
            <a:off x="488175" y="3429250"/>
            <a:ext cx="8520600" cy="792600"/>
          </a:xfrm>
          <a:prstGeom prst="rect">
            <a:avLst/>
          </a:prstGeom>
          <a:noFill/>
          <a:ln>
            <a:noFill/>
          </a:ln>
        </p:spPr>
        <p:txBody>
          <a:bodyPr anchorCtr="0" anchor="t" bIns="91425" lIns="91425" spcFirstLastPara="1" rIns="91425" wrap="square" tIns="91425">
            <a:norm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595959"/>
              </a:solidFill>
              <a:latin typeface="Arial"/>
              <a:ea typeface="Arial"/>
              <a:cs typeface="Arial"/>
              <a:sym typeface="Arial"/>
            </a:endParaRPr>
          </a:p>
        </p:txBody>
      </p:sp>
      <p:sp>
        <p:nvSpPr>
          <p:cNvPr id="460" name="Google Shape;460;g277c15637fc_0_182"/>
          <p:cNvSpPr txBox="1"/>
          <p:nvPr/>
        </p:nvSpPr>
        <p:spPr>
          <a:xfrm>
            <a:off x="439450" y="978750"/>
            <a:ext cx="6212100" cy="400200"/>
          </a:xfrm>
          <a:prstGeom prst="rect">
            <a:avLst/>
          </a:prstGeom>
          <a:noFill/>
          <a:ln>
            <a:noFill/>
          </a:ln>
        </p:spPr>
        <p:txBody>
          <a:bodyPr anchorCtr="0" anchor="b"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1" name="Google Shape;461;g277c15637fc_0_182"/>
          <p:cNvSpPr txBox="1"/>
          <p:nvPr/>
        </p:nvSpPr>
        <p:spPr>
          <a:xfrm>
            <a:off x="183374" y="710069"/>
            <a:ext cx="6625500" cy="4926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600"/>
              <a:buFont typeface="Arial"/>
              <a:buNone/>
            </a:pPr>
            <a:r>
              <a:rPr b="1" i="0" lang="en-GB" sz="2000" u="none" cap="none" strike="noStrike">
                <a:solidFill>
                  <a:schemeClr val="accent2"/>
                </a:solidFill>
                <a:latin typeface="Lato"/>
                <a:ea typeface="Lato"/>
                <a:cs typeface="Lato"/>
                <a:sym typeface="Lato"/>
              </a:rPr>
              <a:t>By the end of the session, I will be able to:</a:t>
            </a:r>
            <a:endParaRPr b="1" i="0" sz="2000" u="none" cap="none" strike="noStrike">
              <a:solidFill>
                <a:schemeClr val="accent2"/>
              </a:solidFill>
              <a:latin typeface="Lato"/>
              <a:ea typeface="Lato"/>
              <a:cs typeface="Lato"/>
              <a:sym typeface="Lato"/>
            </a:endParaRPr>
          </a:p>
        </p:txBody>
      </p:sp>
      <p:sp>
        <p:nvSpPr>
          <p:cNvPr id="462" name="Google Shape;462;g277c15637fc_0_182"/>
          <p:cNvSpPr txBox="1"/>
          <p:nvPr>
            <p:ph idx="12" type="sldNum"/>
          </p:nvPr>
        </p:nvSpPr>
        <p:spPr>
          <a:xfrm>
            <a:off x="8676695" y="403106"/>
            <a:ext cx="473700" cy="2253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Clr>
                <a:srgbClr val="000000"/>
              </a:buClr>
              <a:buSzPts val="1000"/>
              <a:buFont typeface="Arial"/>
              <a:buNone/>
            </a:pPr>
            <a:fld id="{00000000-1234-1234-1234-123412341234}" type="slidenum">
              <a:rPr lang="en-GB"/>
              <a:t>‹#›</a:t>
            </a:fld>
            <a:endParaRPr/>
          </a:p>
        </p:txBody>
      </p:sp>
      <p:sp>
        <p:nvSpPr>
          <p:cNvPr id="463" name="Google Shape;463;g277c15637fc_0_182"/>
          <p:cNvSpPr txBox="1"/>
          <p:nvPr/>
        </p:nvSpPr>
        <p:spPr>
          <a:xfrm>
            <a:off x="162075" y="1387800"/>
            <a:ext cx="8868000" cy="2367900"/>
          </a:xfrm>
          <a:prstGeom prst="rect">
            <a:avLst/>
          </a:prstGeom>
          <a:noFill/>
          <a:ln>
            <a:noFill/>
          </a:ln>
        </p:spPr>
        <p:txBody>
          <a:bodyPr anchorCtr="0" anchor="t" bIns="91425" lIns="91425" spcFirstLastPara="1" rIns="91425" wrap="square" tIns="91425">
            <a:spAutoFit/>
          </a:bodyPr>
          <a:lstStyle/>
          <a:p>
            <a:pPr indent="-368300" lvl="0" marL="457200" marR="0" rtl="0" algn="l">
              <a:lnSpc>
                <a:spcPct val="107000"/>
              </a:lnSpc>
              <a:spcBef>
                <a:spcPts val="0"/>
              </a:spcBef>
              <a:spcAft>
                <a:spcPts val="0"/>
              </a:spcAft>
              <a:buClr>
                <a:srgbClr val="00FF00"/>
              </a:buClr>
              <a:buSzPts val="2200"/>
              <a:buFont typeface="Lato"/>
              <a:buChar char="●"/>
            </a:pPr>
            <a:r>
              <a:rPr b="1" lang="en-GB" sz="2200">
                <a:solidFill>
                  <a:srgbClr val="00FF00"/>
                </a:solidFill>
                <a:latin typeface="Lato"/>
                <a:ea typeface="Lato"/>
                <a:cs typeface="Lato"/>
                <a:sym typeface="Lato"/>
              </a:rPr>
              <a:t>Describe the advantages and disadvantages of  renting and buying </a:t>
            </a:r>
            <a:endParaRPr b="1" sz="2200">
              <a:solidFill>
                <a:srgbClr val="00FF00"/>
              </a:solidFill>
              <a:latin typeface="Lato"/>
              <a:ea typeface="Lato"/>
              <a:cs typeface="Lato"/>
              <a:sym typeface="Lato"/>
            </a:endParaRPr>
          </a:p>
          <a:p>
            <a:pPr indent="0" lvl="0" marL="457200" marR="0" rtl="0" algn="l">
              <a:lnSpc>
                <a:spcPct val="107000"/>
              </a:lnSpc>
              <a:spcBef>
                <a:spcPts val="0"/>
              </a:spcBef>
              <a:spcAft>
                <a:spcPts val="0"/>
              </a:spcAft>
              <a:buNone/>
            </a:pPr>
            <a:r>
              <a:t/>
            </a:r>
            <a:endParaRPr b="1" sz="1200">
              <a:solidFill>
                <a:srgbClr val="00FF00"/>
              </a:solidFill>
              <a:latin typeface="Lato"/>
              <a:ea typeface="Lato"/>
              <a:cs typeface="Lato"/>
              <a:sym typeface="Lato"/>
            </a:endParaRPr>
          </a:p>
          <a:p>
            <a:pPr indent="-368300" lvl="0" marL="457200" rtl="0" algn="l">
              <a:lnSpc>
                <a:spcPct val="107000"/>
              </a:lnSpc>
              <a:spcBef>
                <a:spcPts val="0"/>
              </a:spcBef>
              <a:spcAft>
                <a:spcPts val="0"/>
              </a:spcAft>
              <a:buClr>
                <a:srgbClr val="00FF00"/>
              </a:buClr>
              <a:buSzPts val="2200"/>
              <a:buFont typeface="Lato"/>
              <a:buChar char="●"/>
            </a:pPr>
            <a:r>
              <a:rPr b="1" lang="en-GB" sz="2200">
                <a:solidFill>
                  <a:srgbClr val="00FF00"/>
                </a:solidFill>
                <a:latin typeface="Lato"/>
                <a:ea typeface="Lato"/>
                <a:cs typeface="Lato"/>
                <a:sym typeface="Lato"/>
              </a:rPr>
              <a:t>Explain different elements of the renting and buying processes</a:t>
            </a:r>
            <a:endParaRPr sz="2200">
              <a:solidFill>
                <a:srgbClr val="00FF00"/>
              </a:solidFill>
              <a:latin typeface="Lato Light"/>
              <a:ea typeface="Lato Light"/>
              <a:cs typeface="Lato Light"/>
              <a:sym typeface="Lato Light"/>
            </a:endParaRPr>
          </a:p>
          <a:p>
            <a:pPr indent="0" lvl="0" marL="457200" marR="0" rtl="0" algn="l">
              <a:lnSpc>
                <a:spcPct val="107000"/>
              </a:lnSpc>
              <a:spcBef>
                <a:spcPts val="0"/>
              </a:spcBef>
              <a:spcAft>
                <a:spcPts val="0"/>
              </a:spcAft>
              <a:buNone/>
            </a:pPr>
            <a:r>
              <a:t/>
            </a:r>
            <a:endParaRPr sz="1200">
              <a:solidFill>
                <a:srgbClr val="00FF00"/>
              </a:solidFill>
              <a:latin typeface="Lato Light"/>
              <a:ea typeface="Lato Light"/>
              <a:cs typeface="Lato Light"/>
              <a:sym typeface="Lato Light"/>
            </a:endParaRPr>
          </a:p>
          <a:p>
            <a:pPr indent="-368300" lvl="0" marL="457200" marR="0" rtl="0" algn="l">
              <a:lnSpc>
                <a:spcPct val="107000"/>
              </a:lnSpc>
              <a:spcBef>
                <a:spcPts val="0"/>
              </a:spcBef>
              <a:spcAft>
                <a:spcPts val="0"/>
              </a:spcAft>
              <a:buClr>
                <a:srgbClr val="00FF00"/>
              </a:buClr>
              <a:buSzPts val="2200"/>
              <a:buFont typeface="Lato"/>
              <a:buChar char="●"/>
            </a:pPr>
            <a:r>
              <a:rPr b="1" i="0" lang="en-GB" sz="2200" u="none" cap="none" strike="noStrike">
                <a:solidFill>
                  <a:srgbClr val="00FF00"/>
                </a:solidFill>
                <a:latin typeface="Lato"/>
                <a:ea typeface="Lato"/>
                <a:cs typeface="Lato"/>
                <a:sym typeface="Lato"/>
              </a:rPr>
              <a:t>Assess wh</a:t>
            </a:r>
            <a:r>
              <a:rPr b="1" lang="en-GB" sz="2200">
                <a:solidFill>
                  <a:srgbClr val="00FF00"/>
                </a:solidFill>
                <a:latin typeface="Lato"/>
                <a:ea typeface="Lato"/>
                <a:cs typeface="Lato"/>
                <a:sym typeface="Lato"/>
              </a:rPr>
              <a:t>ether</a:t>
            </a:r>
            <a:r>
              <a:rPr b="1" i="0" lang="en-GB" sz="2200" u="none" cap="none" strike="noStrike">
                <a:solidFill>
                  <a:srgbClr val="00FF00"/>
                </a:solidFill>
                <a:latin typeface="Lato"/>
                <a:ea typeface="Lato"/>
                <a:cs typeface="Lato"/>
                <a:sym typeface="Lato"/>
              </a:rPr>
              <a:t> renting or buying might be better in some situations compared to others</a:t>
            </a:r>
            <a:endParaRPr b="1" i="0" sz="2200" u="none" cap="none" strike="noStrike">
              <a:solidFill>
                <a:srgbClr val="00FF00"/>
              </a:solidFill>
              <a:latin typeface="Lato"/>
              <a:ea typeface="Lato"/>
              <a:cs typeface="Lato"/>
              <a:sym typeface="Lato"/>
            </a:endParaRPr>
          </a:p>
          <a:p>
            <a:pPr indent="0" lvl="0" marL="457200" marR="0" rtl="0" algn="l">
              <a:lnSpc>
                <a:spcPct val="107000"/>
              </a:lnSpc>
              <a:spcBef>
                <a:spcPts val="0"/>
              </a:spcBef>
              <a:spcAft>
                <a:spcPts val="0"/>
              </a:spcAft>
              <a:buClr>
                <a:srgbClr val="000000"/>
              </a:buClr>
              <a:buSzPts val="1600"/>
              <a:buFont typeface="Arial"/>
              <a:buNone/>
            </a:pPr>
            <a:r>
              <a:rPr b="1" i="0" lang="en-GB" sz="2200" u="none" cap="none" strike="noStrike">
                <a:solidFill>
                  <a:schemeClr val="lt1"/>
                </a:solidFill>
                <a:latin typeface="Lato"/>
                <a:ea typeface="Lato"/>
                <a:cs typeface="Lato"/>
                <a:sym typeface="Lato"/>
              </a:rPr>
              <a:t> </a:t>
            </a:r>
            <a:endParaRPr b="1" i="0" sz="2200" u="none" cap="none" strike="noStrike">
              <a:solidFill>
                <a:schemeClr val="lt1"/>
              </a:solidFill>
              <a:latin typeface="Lato"/>
              <a:ea typeface="Lato"/>
              <a:cs typeface="Lato"/>
              <a:sym typeface="Lato"/>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7" name="Shape 467"/>
        <p:cNvGrpSpPr/>
        <p:nvPr/>
      </p:nvGrpSpPr>
      <p:grpSpPr>
        <a:xfrm>
          <a:off x="0" y="0"/>
          <a:ext cx="0" cy="0"/>
          <a:chOff x="0" y="0"/>
          <a:chExt cx="0" cy="0"/>
        </a:xfrm>
      </p:grpSpPr>
      <p:sp>
        <p:nvSpPr>
          <p:cNvPr id="468" name="Google Shape;468;g14b5d431ea2_0_155"/>
          <p:cNvSpPr txBox="1"/>
          <p:nvPr>
            <p:ph idx="12" type="sldNum"/>
          </p:nvPr>
        </p:nvSpPr>
        <p:spPr>
          <a:xfrm>
            <a:off x="8676695" y="403106"/>
            <a:ext cx="473700" cy="2253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Clr>
                <a:srgbClr val="000000"/>
              </a:buClr>
              <a:buSzPts val="1000"/>
              <a:buFont typeface="Arial"/>
              <a:buNone/>
            </a:pPr>
            <a:fld id="{00000000-1234-1234-1234-123412341234}" type="slidenum">
              <a:rPr lang="en-GB"/>
              <a:t>‹#›</a:t>
            </a:fld>
            <a:endParaRPr/>
          </a:p>
        </p:txBody>
      </p:sp>
      <p:sp>
        <p:nvSpPr>
          <p:cNvPr id="469" name="Google Shape;469;g14b5d431ea2_0_155"/>
          <p:cNvSpPr/>
          <p:nvPr/>
        </p:nvSpPr>
        <p:spPr>
          <a:xfrm>
            <a:off x="3356888" y="1592050"/>
            <a:ext cx="2163600" cy="1745100"/>
          </a:xfrm>
          <a:prstGeom prst="rect">
            <a:avLst/>
          </a:prstGeom>
          <a:solidFill>
            <a:srgbClr val="7EACF7"/>
          </a:solidFill>
          <a:ln cap="flat" cmpd="sng" w="285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400"/>
              <a:buFont typeface="Arial"/>
              <a:buNone/>
            </a:pPr>
            <a:r>
              <a:rPr b="0" i="0" lang="en-GB" sz="1800" u="none" cap="none" strike="noStrike">
                <a:solidFill>
                  <a:srgbClr val="000000"/>
                </a:solidFill>
                <a:latin typeface="Lato Black"/>
                <a:ea typeface="Lato Black"/>
                <a:cs typeface="Lato Black"/>
                <a:sym typeface="Lato Black"/>
              </a:rPr>
              <a:t>What’s the difference between </a:t>
            </a:r>
            <a:r>
              <a:rPr lang="en-GB" sz="1800">
                <a:latin typeface="Lato Black"/>
                <a:ea typeface="Lato Black"/>
                <a:cs typeface="Lato Black"/>
                <a:sym typeface="Lato Black"/>
              </a:rPr>
              <a:t>insurance</a:t>
            </a:r>
            <a:r>
              <a:rPr lang="en-GB" sz="1800">
                <a:latin typeface="Lato Black"/>
                <a:ea typeface="Lato Black"/>
                <a:cs typeface="Lato Black"/>
                <a:sym typeface="Lato Black"/>
              </a:rPr>
              <a:t> needed for renting and buying</a:t>
            </a:r>
            <a:r>
              <a:rPr b="0" i="0" lang="en-GB" sz="1800" u="none" cap="none" strike="noStrike">
                <a:solidFill>
                  <a:srgbClr val="000000"/>
                </a:solidFill>
                <a:latin typeface="Lato Black"/>
                <a:ea typeface="Lato Black"/>
                <a:cs typeface="Lato Black"/>
                <a:sym typeface="Lato Black"/>
              </a:rPr>
              <a:t>?</a:t>
            </a:r>
            <a:endParaRPr b="0" i="0" sz="1800" u="none" cap="none" strike="noStrike">
              <a:solidFill>
                <a:srgbClr val="000000"/>
              </a:solidFill>
              <a:latin typeface="Lato Black"/>
              <a:ea typeface="Lato Black"/>
              <a:cs typeface="Lato Black"/>
              <a:sym typeface="Lato Black"/>
            </a:endParaRPr>
          </a:p>
        </p:txBody>
      </p:sp>
      <p:sp>
        <p:nvSpPr>
          <p:cNvPr id="470" name="Google Shape;470;g14b5d431ea2_0_155"/>
          <p:cNvSpPr/>
          <p:nvPr/>
        </p:nvSpPr>
        <p:spPr>
          <a:xfrm>
            <a:off x="856575" y="1592050"/>
            <a:ext cx="2163600" cy="1745100"/>
          </a:xfrm>
          <a:prstGeom prst="rect">
            <a:avLst/>
          </a:prstGeom>
          <a:solidFill>
            <a:srgbClr val="F6B26B"/>
          </a:solidFill>
          <a:ln cap="flat" cmpd="sng" w="285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400"/>
              <a:buFont typeface="Arial"/>
              <a:buNone/>
            </a:pPr>
            <a:r>
              <a:rPr b="0" i="0" lang="en-GB" sz="1800" u="none" cap="none" strike="noStrike">
                <a:solidFill>
                  <a:srgbClr val="000000"/>
                </a:solidFill>
                <a:latin typeface="Lato Black"/>
                <a:ea typeface="Lato Black"/>
                <a:cs typeface="Lato Black"/>
                <a:sym typeface="Lato Black"/>
              </a:rPr>
              <a:t>What is meant by the term ‘</a:t>
            </a:r>
            <a:r>
              <a:rPr lang="en-GB" sz="1800">
                <a:latin typeface="Lato Black"/>
                <a:ea typeface="Lato Black"/>
                <a:cs typeface="Lato Black"/>
                <a:sym typeface="Lato Black"/>
              </a:rPr>
              <a:t>deposit</a:t>
            </a:r>
            <a:r>
              <a:rPr b="0" i="0" lang="en-GB" sz="1800" u="none" cap="none" strike="noStrike">
                <a:solidFill>
                  <a:srgbClr val="000000"/>
                </a:solidFill>
                <a:latin typeface="Lato Black"/>
                <a:ea typeface="Lato Black"/>
                <a:cs typeface="Lato Black"/>
                <a:sym typeface="Lato Black"/>
              </a:rPr>
              <a:t>’?</a:t>
            </a:r>
            <a:endParaRPr b="0" i="0" sz="1800" u="none" cap="none" strike="noStrike">
              <a:solidFill>
                <a:srgbClr val="000000"/>
              </a:solidFill>
              <a:latin typeface="Lato Black"/>
              <a:ea typeface="Lato Black"/>
              <a:cs typeface="Lato Black"/>
              <a:sym typeface="Lato Black"/>
            </a:endParaRPr>
          </a:p>
        </p:txBody>
      </p:sp>
      <p:sp>
        <p:nvSpPr>
          <p:cNvPr id="471" name="Google Shape;471;g14b5d431ea2_0_155"/>
          <p:cNvSpPr/>
          <p:nvPr/>
        </p:nvSpPr>
        <p:spPr>
          <a:xfrm>
            <a:off x="5857200" y="1592050"/>
            <a:ext cx="2163600" cy="1745100"/>
          </a:xfrm>
          <a:prstGeom prst="rect">
            <a:avLst/>
          </a:prstGeom>
          <a:solidFill>
            <a:srgbClr val="EA93BE"/>
          </a:solidFill>
          <a:ln cap="flat" cmpd="sng" w="285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400"/>
              <a:buFont typeface="Arial"/>
              <a:buNone/>
            </a:pPr>
            <a:r>
              <a:rPr b="0" i="0" lang="en-GB" sz="1800" u="none" cap="none" strike="noStrike">
                <a:solidFill>
                  <a:srgbClr val="000000"/>
                </a:solidFill>
                <a:latin typeface="Lato Black"/>
                <a:ea typeface="Lato Black"/>
                <a:cs typeface="Lato Black"/>
                <a:sym typeface="Lato Black"/>
              </a:rPr>
              <a:t>What 3 pieces of advice would you give someone before they choose to buy a house?</a:t>
            </a:r>
            <a:endParaRPr b="0" i="0" sz="1800" u="none" cap="none" strike="noStrike">
              <a:solidFill>
                <a:srgbClr val="000000"/>
              </a:solidFill>
              <a:latin typeface="Lato Black"/>
              <a:ea typeface="Lato Black"/>
              <a:cs typeface="Lato Black"/>
              <a:sym typeface="Lato Black"/>
            </a:endParaRPr>
          </a:p>
        </p:txBody>
      </p:sp>
      <p:sp>
        <p:nvSpPr>
          <p:cNvPr id="472" name="Google Shape;472;g14b5d431ea2_0_155"/>
          <p:cNvSpPr txBox="1"/>
          <p:nvPr/>
        </p:nvSpPr>
        <p:spPr>
          <a:xfrm>
            <a:off x="410000" y="257750"/>
            <a:ext cx="58362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600"/>
              <a:buFont typeface="Arial"/>
              <a:buNone/>
            </a:pPr>
            <a:r>
              <a:rPr b="1" lang="en-GB" sz="2900">
                <a:solidFill>
                  <a:srgbClr val="FF8022"/>
                </a:solidFill>
                <a:latin typeface="Lato"/>
                <a:ea typeface="Lato"/>
                <a:cs typeface="Lato"/>
                <a:sym typeface="Lato"/>
              </a:rPr>
              <a:t>Optional | </a:t>
            </a:r>
            <a:r>
              <a:rPr b="1" i="0" lang="en-GB" sz="2900" u="none" cap="none" strike="noStrike">
                <a:solidFill>
                  <a:srgbClr val="FF8022"/>
                </a:solidFill>
                <a:latin typeface="Lato"/>
                <a:ea typeface="Lato"/>
                <a:cs typeface="Lato"/>
                <a:sym typeface="Lato"/>
              </a:rPr>
              <a:t>Learning Review </a:t>
            </a:r>
            <a:endParaRPr b="1" i="0" sz="1700" u="none" cap="none" strike="noStrike">
              <a:solidFill>
                <a:srgbClr val="000000"/>
              </a:solidFill>
              <a:latin typeface="Lato"/>
              <a:ea typeface="Lato"/>
              <a:cs typeface="Lato"/>
              <a:sym typeface="Lato"/>
            </a:endParaRPr>
          </a:p>
        </p:txBody>
      </p:sp>
      <p:sp>
        <p:nvSpPr>
          <p:cNvPr id="473" name="Google Shape;473;g14b5d431ea2_0_155"/>
          <p:cNvSpPr txBox="1"/>
          <p:nvPr/>
        </p:nvSpPr>
        <p:spPr>
          <a:xfrm>
            <a:off x="822075" y="3889750"/>
            <a:ext cx="7202400" cy="523200"/>
          </a:xfrm>
          <a:prstGeom prst="rect">
            <a:avLst/>
          </a:prstGeom>
          <a:solidFill>
            <a:schemeClr val="dk2"/>
          </a:solidFill>
          <a:ln cap="flat" cmpd="sng" w="19050">
            <a:solidFill>
              <a:schemeClr val="lt2"/>
            </a:solidFill>
            <a:prstDash val="solid"/>
            <a:round/>
            <a:headEnd len="sm" w="sm" type="none"/>
            <a:tailEnd len="sm" w="sm" type="none"/>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200"/>
              <a:buFont typeface="Arial"/>
              <a:buNone/>
            </a:pPr>
            <a:r>
              <a:rPr b="1" i="1" lang="en-GB" sz="2200" u="none" cap="none" strike="noStrike">
                <a:solidFill>
                  <a:schemeClr val="lt1"/>
                </a:solidFill>
                <a:latin typeface="Lato"/>
                <a:ea typeface="Lato"/>
                <a:cs typeface="Lato"/>
                <a:sym typeface="Lato"/>
              </a:rPr>
              <a:t>How will you use what you have learnt in your daily life?</a:t>
            </a:r>
            <a:endParaRPr b="1" i="1" sz="2200" u="none" cap="none" strike="noStrike">
              <a:solidFill>
                <a:schemeClr val="lt1"/>
              </a:solidFill>
              <a:latin typeface="Lato"/>
              <a:ea typeface="Lato"/>
              <a:cs typeface="Lato"/>
              <a:sym typeface="Lato"/>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7" name="Shape 477"/>
        <p:cNvGrpSpPr/>
        <p:nvPr/>
      </p:nvGrpSpPr>
      <p:grpSpPr>
        <a:xfrm>
          <a:off x="0" y="0"/>
          <a:ext cx="0" cy="0"/>
          <a:chOff x="0" y="0"/>
          <a:chExt cx="0" cy="0"/>
        </a:xfrm>
      </p:grpSpPr>
      <p:sp>
        <p:nvSpPr>
          <p:cNvPr id="478" name="Google Shape;478;g138dbd52ed1_0_332"/>
          <p:cNvSpPr txBox="1"/>
          <p:nvPr>
            <p:ph idx="12" type="sldNum"/>
          </p:nvPr>
        </p:nvSpPr>
        <p:spPr>
          <a:xfrm>
            <a:off x="8676695" y="403106"/>
            <a:ext cx="473700" cy="2253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Clr>
                <a:srgbClr val="000000"/>
              </a:buClr>
              <a:buSzPts val="1000"/>
              <a:buFont typeface="Arial"/>
              <a:buNone/>
            </a:pPr>
            <a:fld id="{00000000-1234-1234-1234-123412341234}" type="slidenum">
              <a:rPr lang="en-GB"/>
              <a:t>‹#›</a:t>
            </a:fld>
            <a:endParaRPr/>
          </a:p>
        </p:txBody>
      </p:sp>
      <p:sp>
        <p:nvSpPr>
          <p:cNvPr id="479" name="Google Shape;479;g138dbd52ed1_0_332"/>
          <p:cNvSpPr txBox="1"/>
          <p:nvPr/>
        </p:nvSpPr>
        <p:spPr>
          <a:xfrm>
            <a:off x="0" y="985063"/>
            <a:ext cx="9144000" cy="960600"/>
          </a:xfrm>
          <a:prstGeom prst="rect">
            <a:avLst/>
          </a:prstGeom>
          <a:noFill/>
          <a:ln>
            <a:noFill/>
          </a:ln>
        </p:spPr>
        <p:txBody>
          <a:bodyPr anchorCtr="0" anchor="t" bIns="91425" lIns="91425" spcFirstLastPara="1" rIns="91425" wrap="square" tIns="91425">
            <a:spAutoFit/>
          </a:bodyPr>
          <a:lstStyle/>
          <a:p>
            <a:pPr indent="0" lvl="0" marL="0" marR="0" rtl="0" algn="ctr">
              <a:lnSpc>
                <a:spcPct val="90000"/>
              </a:lnSpc>
              <a:spcBef>
                <a:spcPts val="0"/>
              </a:spcBef>
              <a:spcAft>
                <a:spcPts val="0"/>
              </a:spcAft>
              <a:buClr>
                <a:srgbClr val="000000"/>
              </a:buClr>
              <a:buSzPts val="8000"/>
              <a:buFont typeface="Arial"/>
              <a:buNone/>
            </a:pPr>
            <a:r>
              <a:rPr b="1" i="0" lang="en-GB" sz="5600" u="none" cap="none" strike="noStrike">
                <a:solidFill>
                  <a:schemeClr val="lt1"/>
                </a:solidFill>
                <a:latin typeface="Lato Black"/>
                <a:ea typeface="Lato Black"/>
                <a:cs typeface="Lato Black"/>
                <a:sym typeface="Lato Black"/>
              </a:rPr>
              <a:t>Any questions?</a:t>
            </a:r>
            <a:endParaRPr b="1" i="0" sz="5600" u="none" cap="none" strike="noStrike">
              <a:solidFill>
                <a:schemeClr val="accent2"/>
              </a:solidFill>
              <a:latin typeface="Lato Black"/>
              <a:ea typeface="Lato Black"/>
              <a:cs typeface="Lato Black"/>
              <a:sym typeface="Lato Black"/>
            </a:endParaRPr>
          </a:p>
        </p:txBody>
      </p:sp>
      <p:sp>
        <p:nvSpPr>
          <p:cNvPr id="480" name="Google Shape;480;g138dbd52ed1_0_332"/>
          <p:cNvSpPr/>
          <p:nvPr/>
        </p:nvSpPr>
        <p:spPr>
          <a:xfrm>
            <a:off x="3806600" y="2159450"/>
            <a:ext cx="1734900" cy="1483800"/>
          </a:xfrm>
          <a:prstGeom prst="rect">
            <a:avLst/>
          </a:prstGeom>
          <a:solidFill>
            <a:srgbClr val="FF8022"/>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600"/>
              <a:buFont typeface="Arial"/>
              <a:buNone/>
            </a:pPr>
            <a:r>
              <a:rPr b="0" i="0" lang="en-GB" sz="9600" u="none" cap="none" strike="noStrike">
                <a:solidFill>
                  <a:srgbClr val="000000"/>
                </a:solidFill>
                <a:latin typeface="Lato Black"/>
                <a:ea typeface="Lato Black"/>
                <a:cs typeface="Lato Black"/>
                <a:sym typeface="Lato Black"/>
              </a:rPr>
              <a:t>?</a:t>
            </a:r>
            <a:endParaRPr b="0" i="0" sz="9600" u="none" cap="none" strike="noStrike">
              <a:solidFill>
                <a:srgbClr val="000000"/>
              </a:solidFill>
              <a:latin typeface="Lato Black"/>
              <a:ea typeface="Lato Black"/>
              <a:cs typeface="Lato Black"/>
              <a:sym typeface="Lato Black"/>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4" name="Shape 484"/>
        <p:cNvGrpSpPr/>
        <p:nvPr/>
      </p:nvGrpSpPr>
      <p:grpSpPr>
        <a:xfrm>
          <a:off x="0" y="0"/>
          <a:ext cx="0" cy="0"/>
          <a:chOff x="0" y="0"/>
          <a:chExt cx="0" cy="0"/>
        </a:xfrm>
      </p:grpSpPr>
      <p:sp>
        <p:nvSpPr>
          <p:cNvPr id="485" name="Google Shape;485;g277c15637fc_0_0"/>
          <p:cNvSpPr/>
          <p:nvPr/>
        </p:nvSpPr>
        <p:spPr>
          <a:xfrm>
            <a:off x="6177819" y="1184061"/>
            <a:ext cx="2846400" cy="1995600"/>
          </a:xfrm>
          <a:prstGeom prst="rect">
            <a:avLst/>
          </a:prstGeom>
          <a:noFill/>
          <a:ln cap="flat" cmpd="sng" w="2857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6" name="Google Shape;486;g277c15637fc_0_0"/>
          <p:cNvSpPr txBox="1"/>
          <p:nvPr/>
        </p:nvSpPr>
        <p:spPr>
          <a:xfrm>
            <a:off x="110800" y="391125"/>
            <a:ext cx="8489700" cy="4617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1200"/>
              </a:spcBef>
              <a:spcAft>
                <a:spcPts val="1200"/>
              </a:spcAft>
              <a:buClr>
                <a:srgbClr val="000000"/>
              </a:buClr>
              <a:buSzPts val="1800"/>
              <a:buFont typeface="Arial"/>
              <a:buNone/>
            </a:pPr>
            <a:r>
              <a:rPr b="1" lang="en-GB" sz="1800">
                <a:solidFill>
                  <a:schemeClr val="lt1"/>
                </a:solidFill>
                <a:latin typeface="Lato"/>
                <a:ea typeface="Lato"/>
                <a:cs typeface="Lato"/>
                <a:sym typeface="Lato"/>
                <a:extLst>
                  <a:ext uri="http://customooxmlschemas.google.com/">
                    <go:slidesCustomData xmlns:go="http://customooxmlschemas.google.com/" textRoundtripDataId="2"/>
                  </a:ext>
                </a:extLst>
              </a:rPr>
              <a:t>Services available for people who have concerns about their personal </a:t>
            </a:r>
            <a:r>
              <a:rPr b="1" lang="en-GB" sz="1800">
                <a:solidFill>
                  <a:schemeClr val="lt1"/>
                </a:solidFill>
                <a:latin typeface="Lato"/>
                <a:ea typeface="Lato"/>
                <a:cs typeface="Lato"/>
                <a:sym typeface="Lato"/>
                <a:extLst>
                  <a:ext uri="http://customooxmlschemas.google.com/">
                    <go:slidesCustomData xmlns:go="http://customooxmlschemas.google.com/" textRoundtripDataId="3"/>
                  </a:ext>
                </a:extLst>
              </a:rPr>
              <a:t>finances</a:t>
            </a:r>
            <a:endParaRPr b="0" i="0" sz="1400" u="none" cap="none" strike="noStrike">
              <a:solidFill>
                <a:schemeClr val="lt1"/>
              </a:solidFill>
              <a:latin typeface="Arial"/>
              <a:ea typeface="Arial"/>
              <a:cs typeface="Arial"/>
              <a:sym typeface="Arial"/>
            </a:endParaRPr>
          </a:p>
        </p:txBody>
      </p:sp>
      <p:grpSp>
        <p:nvGrpSpPr>
          <p:cNvPr id="487" name="Google Shape;487;g277c15637fc_0_0"/>
          <p:cNvGrpSpPr/>
          <p:nvPr/>
        </p:nvGrpSpPr>
        <p:grpSpPr>
          <a:xfrm>
            <a:off x="151999" y="1183981"/>
            <a:ext cx="2846301" cy="2013581"/>
            <a:chOff x="463400" y="1321175"/>
            <a:chExt cx="2914500" cy="2113109"/>
          </a:xfrm>
        </p:grpSpPr>
        <p:sp>
          <p:nvSpPr>
            <p:cNvPr id="488" name="Google Shape;488;g277c15637fc_0_0"/>
            <p:cNvSpPr/>
            <p:nvPr/>
          </p:nvSpPr>
          <p:spPr>
            <a:xfrm>
              <a:off x="463400" y="1321175"/>
              <a:ext cx="2914500" cy="2094300"/>
            </a:xfrm>
            <a:prstGeom prst="rect">
              <a:avLst/>
            </a:prstGeom>
            <a:noFill/>
            <a:ln cap="flat" cmpd="sng" w="2857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9" name="Google Shape;489;g277c15637fc_0_0"/>
            <p:cNvSpPr txBox="1"/>
            <p:nvPr/>
          </p:nvSpPr>
          <p:spPr>
            <a:xfrm>
              <a:off x="1345676" y="1339984"/>
              <a:ext cx="2032200" cy="20943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1200"/>
                </a:spcBef>
                <a:spcAft>
                  <a:spcPts val="1200"/>
                </a:spcAft>
                <a:buClr>
                  <a:srgbClr val="000000"/>
                </a:buClr>
                <a:buSzPts val="1300"/>
                <a:buFont typeface="Arial"/>
                <a:buNone/>
              </a:pPr>
              <a:r>
                <a:rPr b="0" i="0" lang="en-GB" sz="1300" u="sng" cap="none" strike="noStrike">
                  <a:solidFill>
                    <a:schemeClr val="lt1"/>
                  </a:solidFill>
                  <a:latin typeface="Lato"/>
                  <a:ea typeface="Lato"/>
                  <a:cs typeface="Lato"/>
                  <a:sym typeface="Lato"/>
                  <a:hlinkClick r:id="rId3">
                    <a:extLst>
                      <a:ext uri="{A12FA001-AC4F-418D-AE19-62706E023703}">
                        <ahyp:hlinkClr val="tx"/>
                      </a:ext>
                    </a:extLst>
                  </a:hlinkClick>
                </a:rPr>
                <a:t>Citizens Advice – Debt and Money</a:t>
              </a:r>
              <a:r>
                <a:rPr b="0" i="0" lang="en-GB" sz="1300" u="none" cap="none" strike="noStrike">
                  <a:solidFill>
                    <a:schemeClr val="lt1"/>
                  </a:solidFill>
                  <a:latin typeface="Lato"/>
                  <a:ea typeface="Lato"/>
                  <a:cs typeface="Lato"/>
                  <a:sym typeface="Lato"/>
                </a:rPr>
                <a:t> – </a:t>
              </a:r>
              <a:r>
                <a:rPr lang="en-GB" sz="1300">
                  <a:solidFill>
                    <a:schemeClr val="lt1"/>
                  </a:solidFill>
                  <a:latin typeface="Lato"/>
                  <a:ea typeface="Lato"/>
                  <a:cs typeface="Lato"/>
                  <a:sym typeface="Lato"/>
                </a:rPr>
                <a:t>T</a:t>
              </a:r>
              <a:r>
                <a:rPr b="0" i="0" lang="en-GB" sz="1300" u="none" cap="none" strike="noStrike">
                  <a:solidFill>
                    <a:schemeClr val="lt1"/>
                  </a:solidFill>
                  <a:latin typeface="Lato"/>
                  <a:ea typeface="Lato"/>
                  <a:cs typeface="Lato"/>
                  <a:sym typeface="Lato"/>
                </a:rPr>
                <a:t>his resource contains links to advice on a number of topics, including financial difficulties, cost of living and communicati</a:t>
              </a:r>
              <a:r>
                <a:rPr lang="en-GB" sz="1300">
                  <a:solidFill>
                    <a:schemeClr val="lt1"/>
                  </a:solidFill>
                  <a:latin typeface="Lato"/>
                  <a:ea typeface="Lato"/>
                  <a:cs typeface="Lato"/>
                  <a:sym typeface="Lato"/>
                </a:rPr>
                <a:t>ng</a:t>
              </a:r>
              <a:r>
                <a:rPr b="0" i="0" lang="en-GB" sz="1300" u="none" cap="none" strike="noStrike">
                  <a:solidFill>
                    <a:schemeClr val="lt1"/>
                  </a:solidFill>
                  <a:latin typeface="Lato"/>
                  <a:ea typeface="Lato"/>
                  <a:cs typeface="Lato"/>
                  <a:sym typeface="Lato"/>
                </a:rPr>
                <a:t> with creditors.</a:t>
              </a:r>
              <a:endParaRPr b="0" i="0" sz="1400" u="none" cap="none" strike="noStrike">
                <a:solidFill>
                  <a:srgbClr val="000000"/>
                </a:solidFill>
                <a:latin typeface="Arial"/>
                <a:ea typeface="Arial"/>
                <a:cs typeface="Arial"/>
                <a:sym typeface="Arial"/>
              </a:endParaRPr>
            </a:p>
          </p:txBody>
        </p:sp>
        <p:pic>
          <p:nvPicPr>
            <p:cNvPr id="490" name="Google Shape;490;g277c15637fc_0_0"/>
            <p:cNvPicPr preferRelativeResize="0"/>
            <p:nvPr/>
          </p:nvPicPr>
          <p:blipFill rotWithShape="1">
            <a:blip r:embed="rId4">
              <a:alphaModFix/>
            </a:blip>
            <a:srcRect b="0" l="0" r="0" t="0"/>
            <a:stretch/>
          </p:blipFill>
          <p:spPr>
            <a:xfrm>
              <a:off x="532125" y="1419947"/>
              <a:ext cx="813554" cy="928675"/>
            </a:xfrm>
            <a:prstGeom prst="rect">
              <a:avLst/>
            </a:prstGeom>
            <a:noFill/>
            <a:ln>
              <a:noFill/>
            </a:ln>
          </p:spPr>
        </p:pic>
      </p:grpSp>
      <p:sp>
        <p:nvSpPr>
          <p:cNvPr id="491" name="Google Shape;491;g277c15637fc_0_0"/>
          <p:cNvSpPr txBox="1"/>
          <p:nvPr/>
        </p:nvSpPr>
        <p:spPr>
          <a:xfrm>
            <a:off x="152000" y="3312950"/>
            <a:ext cx="8872200" cy="738900"/>
          </a:xfrm>
          <a:prstGeom prst="rect">
            <a:avLst/>
          </a:prstGeom>
          <a:noFill/>
          <a:ln cap="flat" cmpd="sng" w="19050">
            <a:solidFill>
              <a:schemeClr val="accent2"/>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b="1" lang="en-GB" sz="1800">
                <a:solidFill>
                  <a:schemeClr val="accent2"/>
                </a:solidFill>
                <a:latin typeface="Lato"/>
                <a:ea typeface="Lato"/>
                <a:cs typeface="Lato"/>
                <a:sym typeface="Lato"/>
              </a:rPr>
              <a:t>At school, you can speak with an adult you trust. </a:t>
            </a:r>
            <a:endParaRPr b="1" sz="1800">
              <a:solidFill>
                <a:schemeClr val="accent2"/>
              </a:solidFill>
              <a:latin typeface="Lato"/>
              <a:ea typeface="Lato"/>
              <a:cs typeface="Lato"/>
              <a:sym typeface="Lato"/>
            </a:endParaRPr>
          </a:p>
          <a:p>
            <a:pPr indent="0" lvl="0" marL="0" rtl="0" algn="ctr">
              <a:spcBef>
                <a:spcPts val="0"/>
              </a:spcBef>
              <a:spcAft>
                <a:spcPts val="0"/>
              </a:spcAft>
              <a:buNone/>
            </a:pPr>
            <a:r>
              <a:rPr b="1" lang="en-GB" sz="1800">
                <a:solidFill>
                  <a:schemeClr val="accent2"/>
                </a:solidFill>
                <a:latin typeface="Lato"/>
                <a:ea typeface="Lato"/>
                <a:cs typeface="Lato"/>
                <a:sym typeface="Lato"/>
              </a:rPr>
              <a:t>This could be your form tutor, head of year or the school’s safeguarding officer.</a:t>
            </a:r>
            <a:endParaRPr b="1" sz="1800">
              <a:solidFill>
                <a:schemeClr val="accent2"/>
              </a:solidFill>
              <a:latin typeface="Lato"/>
              <a:ea typeface="Lato"/>
              <a:cs typeface="Lato"/>
              <a:sym typeface="Lato"/>
            </a:endParaRPr>
          </a:p>
        </p:txBody>
      </p:sp>
      <p:sp>
        <p:nvSpPr>
          <p:cNvPr id="492" name="Google Shape;492;g277c15637fc_0_0"/>
          <p:cNvSpPr txBox="1"/>
          <p:nvPr>
            <p:ph idx="4294967295" type="sldNum"/>
          </p:nvPr>
        </p:nvSpPr>
        <p:spPr>
          <a:xfrm>
            <a:off x="8595309" y="303951"/>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000"/>
              <a:buFont typeface="Arial"/>
              <a:buNone/>
            </a:pPr>
            <a:r>
              <a:rPr b="1" lang="en-GB" sz="1400">
                <a:latin typeface="Lato"/>
                <a:ea typeface="Lato"/>
                <a:cs typeface="Lato"/>
                <a:sym typeface="Lato"/>
              </a:rPr>
              <a:t>33</a:t>
            </a:r>
            <a:endParaRPr b="1" sz="1400">
              <a:latin typeface="Lato"/>
              <a:ea typeface="Lato"/>
              <a:cs typeface="Lato"/>
              <a:sym typeface="Lato"/>
            </a:endParaRPr>
          </a:p>
        </p:txBody>
      </p:sp>
      <p:sp>
        <p:nvSpPr>
          <p:cNvPr id="493" name="Google Shape;493;g277c15637fc_0_0"/>
          <p:cNvSpPr txBox="1"/>
          <p:nvPr/>
        </p:nvSpPr>
        <p:spPr>
          <a:xfrm>
            <a:off x="0" y="0"/>
            <a:ext cx="300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grpSp>
        <p:nvGrpSpPr>
          <p:cNvPr id="494" name="Google Shape;494;g277c15637fc_0_0"/>
          <p:cNvGrpSpPr/>
          <p:nvPr/>
        </p:nvGrpSpPr>
        <p:grpSpPr>
          <a:xfrm>
            <a:off x="3164819" y="1184021"/>
            <a:ext cx="2846301" cy="1995658"/>
            <a:chOff x="3237025" y="1184050"/>
            <a:chExt cx="2914500" cy="2094300"/>
          </a:xfrm>
        </p:grpSpPr>
        <p:sp>
          <p:nvSpPr>
            <p:cNvPr id="495" name="Google Shape;495;g277c15637fc_0_0"/>
            <p:cNvSpPr/>
            <p:nvPr/>
          </p:nvSpPr>
          <p:spPr>
            <a:xfrm>
              <a:off x="3237025" y="1184050"/>
              <a:ext cx="2914500" cy="2094300"/>
            </a:xfrm>
            <a:prstGeom prst="rect">
              <a:avLst/>
            </a:prstGeom>
            <a:noFill/>
            <a:ln cap="flat" cmpd="sng" w="2857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496" name="Google Shape;496;g277c15637fc_0_0"/>
            <p:cNvPicPr preferRelativeResize="0"/>
            <p:nvPr/>
          </p:nvPicPr>
          <p:blipFill>
            <a:blip r:embed="rId5">
              <a:alphaModFix/>
            </a:blip>
            <a:stretch>
              <a:fillRect/>
            </a:stretch>
          </p:blipFill>
          <p:spPr>
            <a:xfrm>
              <a:off x="3344950" y="1434825"/>
              <a:ext cx="666111" cy="400200"/>
            </a:xfrm>
            <a:prstGeom prst="rect">
              <a:avLst/>
            </a:prstGeom>
            <a:noFill/>
            <a:ln>
              <a:noFill/>
            </a:ln>
          </p:spPr>
        </p:pic>
        <p:sp>
          <p:nvSpPr>
            <p:cNvPr id="497" name="Google Shape;497;g277c15637fc_0_0"/>
            <p:cNvSpPr txBox="1"/>
            <p:nvPr/>
          </p:nvSpPr>
          <p:spPr>
            <a:xfrm>
              <a:off x="4068426" y="1358613"/>
              <a:ext cx="2032200" cy="18528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1200"/>
                </a:spcBef>
                <a:spcAft>
                  <a:spcPts val="1200"/>
                </a:spcAft>
                <a:buClr>
                  <a:srgbClr val="000000"/>
                </a:buClr>
                <a:buSzPts val="1300"/>
                <a:buFont typeface="Arial"/>
                <a:buNone/>
              </a:pPr>
              <a:r>
                <a:rPr lang="en-GB" sz="1300" u="sng">
                  <a:solidFill>
                    <a:schemeClr val="lt1"/>
                  </a:solidFill>
                  <a:latin typeface="Lato"/>
                  <a:ea typeface="Lato"/>
                  <a:cs typeface="Lato"/>
                  <a:sym typeface="Lato"/>
                  <a:hlinkClick r:id="rId6">
                    <a:extLst>
                      <a:ext uri="{A12FA001-AC4F-418D-AE19-62706E023703}">
                        <ahyp:hlinkClr val="tx"/>
                      </a:ext>
                    </a:extLst>
                  </a:hlinkClick>
                </a:rPr>
                <a:t>National Debtline </a:t>
              </a:r>
              <a:r>
                <a:rPr b="0" i="0" lang="en-GB" sz="1300" u="sng" cap="none" strike="noStrike">
                  <a:solidFill>
                    <a:schemeClr val="lt1"/>
                  </a:solidFill>
                  <a:latin typeface="Lato"/>
                  <a:ea typeface="Lato"/>
                  <a:cs typeface="Lato"/>
                  <a:sym typeface="Lato"/>
                  <a:hlinkClick r:id="rId7">
                    <a:extLst>
                      <a:ext uri="{A12FA001-AC4F-418D-AE19-62706E023703}">
                        <ahyp:hlinkClr val="tx"/>
                      </a:ext>
                    </a:extLst>
                  </a:hlinkClick>
                </a:rPr>
                <a:t> – Debt and Money</a:t>
              </a:r>
              <a:r>
                <a:rPr b="0" i="0" lang="en-GB" sz="1300" u="none" cap="none" strike="noStrike">
                  <a:solidFill>
                    <a:schemeClr val="lt1"/>
                  </a:solidFill>
                  <a:latin typeface="Lato"/>
                  <a:ea typeface="Lato"/>
                  <a:cs typeface="Lato"/>
                  <a:sym typeface="Lato"/>
                </a:rPr>
                <a:t> – </a:t>
              </a:r>
              <a:r>
                <a:rPr lang="en-GB" sz="1300">
                  <a:solidFill>
                    <a:schemeClr val="lt1"/>
                  </a:solidFill>
                  <a:latin typeface="Lato"/>
                  <a:ea typeface="Lato"/>
                  <a:cs typeface="Lato"/>
                  <a:sym typeface="Lato"/>
                </a:rPr>
                <a:t>a debt advice charity run by the </a:t>
              </a:r>
              <a:r>
                <a:rPr lang="en-GB" sz="1300" u="sng">
                  <a:solidFill>
                    <a:schemeClr val="lt1"/>
                  </a:solidFill>
                  <a:latin typeface="Lato"/>
                  <a:ea typeface="Lato"/>
                  <a:cs typeface="Lato"/>
                  <a:sym typeface="Lato"/>
                  <a:hlinkClick r:id="rId8">
                    <a:extLst>
                      <a:ext uri="{A12FA001-AC4F-418D-AE19-62706E023703}">
                        <ahyp:hlinkClr val="tx"/>
                      </a:ext>
                    </a:extLst>
                  </a:hlinkClick>
                </a:rPr>
                <a:t>Money Advice Trust</a:t>
              </a:r>
              <a:r>
                <a:rPr lang="en-GB" sz="1300">
                  <a:solidFill>
                    <a:schemeClr val="lt1"/>
                  </a:solidFill>
                  <a:latin typeface="Lato"/>
                  <a:ea typeface="Lato"/>
                  <a:cs typeface="Lato"/>
                  <a:sym typeface="Lato"/>
                </a:rPr>
                <a:t>, offering a  free and confidential debt advice service.</a:t>
              </a:r>
              <a:endParaRPr i="0" sz="1300" u="none" cap="none" strike="noStrike">
                <a:solidFill>
                  <a:schemeClr val="lt1"/>
                </a:solidFill>
                <a:latin typeface="Lato"/>
                <a:ea typeface="Lato"/>
                <a:cs typeface="Lato"/>
                <a:sym typeface="Lato"/>
              </a:endParaRPr>
            </a:p>
          </p:txBody>
        </p:sp>
      </p:grpSp>
      <p:pic>
        <p:nvPicPr>
          <p:cNvPr id="498" name="Google Shape;498;g277c15637fc_0_0"/>
          <p:cNvPicPr preferRelativeResize="0"/>
          <p:nvPr/>
        </p:nvPicPr>
        <p:blipFill>
          <a:blip r:embed="rId9">
            <a:alphaModFix/>
          </a:blip>
          <a:stretch>
            <a:fillRect/>
          </a:stretch>
        </p:blipFill>
        <p:spPr>
          <a:xfrm>
            <a:off x="6341200" y="1426525"/>
            <a:ext cx="876125" cy="680625"/>
          </a:xfrm>
          <a:prstGeom prst="rect">
            <a:avLst/>
          </a:prstGeom>
          <a:noFill/>
          <a:ln>
            <a:noFill/>
          </a:ln>
        </p:spPr>
      </p:pic>
      <p:sp>
        <p:nvSpPr>
          <p:cNvPr id="499" name="Google Shape;499;g277c15637fc_0_0"/>
          <p:cNvSpPr txBox="1"/>
          <p:nvPr/>
        </p:nvSpPr>
        <p:spPr>
          <a:xfrm>
            <a:off x="7264128" y="1459325"/>
            <a:ext cx="1760100" cy="6150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1900"/>
              </a:spcAft>
              <a:buClr>
                <a:srgbClr val="000000"/>
              </a:buClr>
              <a:buSzPts val="1300"/>
              <a:buFont typeface="Arial"/>
              <a:buNone/>
            </a:pPr>
            <a:r>
              <a:rPr b="1" lang="en-GB" sz="1300">
                <a:solidFill>
                  <a:schemeClr val="lt1"/>
                </a:solidFill>
                <a:latin typeface="Lato"/>
                <a:ea typeface="Lato"/>
                <a:cs typeface="Lato"/>
                <a:sym typeface="Lato"/>
              </a:rPr>
              <a:t>Childline </a:t>
            </a:r>
            <a:r>
              <a:rPr b="1" i="0" lang="en-GB" sz="1300" u="none" cap="none" strike="noStrike">
                <a:solidFill>
                  <a:schemeClr val="lt1"/>
                </a:solidFill>
                <a:latin typeface="Lato"/>
                <a:ea typeface="Lato"/>
                <a:cs typeface="Lato"/>
                <a:sym typeface="Lato"/>
                <a:extLst>
                  <a:ext uri="http://customooxmlschemas.google.com/">
                    <go:slidesCustomData xmlns:go="http://customooxmlschemas.google.com/" textRoundtripDataId="4"/>
                  </a:ext>
                </a:extLst>
              </a:rPr>
              <a:t>Helpline</a:t>
            </a:r>
            <a:br>
              <a:rPr b="0" i="0" lang="en-GB" sz="1300" u="none" cap="none" strike="noStrike">
                <a:solidFill>
                  <a:schemeClr val="lt1"/>
                </a:solidFill>
                <a:latin typeface="Lato"/>
                <a:ea typeface="Lato"/>
                <a:cs typeface="Lato"/>
                <a:sym typeface="Lato"/>
                <a:extLst>
                  <a:ext uri="http://customooxmlschemas.google.com/">
                    <go:slidesCustomData xmlns:go="http://customooxmlschemas.google.com/" textRoundtripDataId="5"/>
                  </a:ext>
                </a:extLst>
              </a:rPr>
            </a:br>
            <a:r>
              <a:rPr b="0" i="0" lang="en-GB" sz="1300" u="none" cap="none" strike="noStrike">
                <a:solidFill>
                  <a:schemeClr val="lt1"/>
                </a:solidFill>
                <a:latin typeface="Lato"/>
                <a:ea typeface="Lato"/>
                <a:cs typeface="Lato"/>
                <a:sym typeface="Lato"/>
                <a:extLst>
                  <a:ext uri="http://customooxmlschemas.google.com/">
                    <go:slidesCustomData xmlns:go="http://customooxmlschemas.google.com/" textRoundtripDataId="5"/>
                  </a:ext>
                </a:extLst>
              </a:rPr>
              <a:t>080</a:t>
            </a:r>
            <a:r>
              <a:rPr lang="en-GB" sz="1300">
                <a:solidFill>
                  <a:schemeClr val="lt1"/>
                </a:solidFill>
                <a:latin typeface="Lato"/>
                <a:ea typeface="Lato"/>
                <a:cs typeface="Lato"/>
                <a:sym typeface="Lato"/>
              </a:rPr>
              <a:t>0 1111</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sp>
        <p:nvSpPr>
          <p:cNvPr id="160" name="Google Shape;160;g132c63cc0bd_0_20"/>
          <p:cNvSpPr txBox="1"/>
          <p:nvPr/>
        </p:nvSpPr>
        <p:spPr>
          <a:xfrm>
            <a:off x="311700" y="3442550"/>
            <a:ext cx="8520600" cy="792600"/>
          </a:xfrm>
          <a:prstGeom prst="rect">
            <a:avLst/>
          </a:prstGeom>
          <a:noFill/>
          <a:ln>
            <a:noFill/>
          </a:ln>
        </p:spPr>
        <p:txBody>
          <a:bodyPr anchorCtr="0" anchor="t" bIns="91425" lIns="91425" spcFirstLastPara="1" rIns="91425" wrap="square" tIns="91425">
            <a:norm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595959"/>
              </a:solidFill>
              <a:latin typeface="Arial"/>
              <a:ea typeface="Arial"/>
              <a:cs typeface="Arial"/>
              <a:sym typeface="Arial"/>
            </a:endParaRPr>
          </a:p>
        </p:txBody>
      </p:sp>
      <p:sp>
        <p:nvSpPr>
          <p:cNvPr id="161" name="Google Shape;161;g132c63cc0bd_0_20"/>
          <p:cNvSpPr txBox="1"/>
          <p:nvPr/>
        </p:nvSpPr>
        <p:spPr>
          <a:xfrm>
            <a:off x="439450" y="978750"/>
            <a:ext cx="6212100" cy="400200"/>
          </a:xfrm>
          <a:prstGeom prst="rect">
            <a:avLst/>
          </a:prstGeom>
          <a:noFill/>
          <a:ln>
            <a:noFill/>
          </a:ln>
        </p:spPr>
        <p:txBody>
          <a:bodyPr anchorCtr="0" anchor="b"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2" name="Google Shape;162;g132c63cc0bd_0_20"/>
          <p:cNvSpPr txBox="1"/>
          <p:nvPr/>
        </p:nvSpPr>
        <p:spPr>
          <a:xfrm>
            <a:off x="45200" y="1220475"/>
            <a:ext cx="9048900" cy="3261600"/>
          </a:xfrm>
          <a:prstGeom prst="rect">
            <a:avLst/>
          </a:prstGeom>
          <a:noFill/>
          <a:ln>
            <a:noFill/>
          </a:ln>
        </p:spPr>
        <p:txBody>
          <a:bodyPr anchorCtr="0" anchor="t" bIns="91425" lIns="91425" spcFirstLastPara="1" rIns="91425" wrap="square" tIns="91425">
            <a:spAutoFit/>
          </a:bodyPr>
          <a:lstStyle/>
          <a:p>
            <a:pPr indent="0" lvl="0" marL="0" marR="0" rtl="0" algn="ctr">
              <a:lnSpc>
                <a:spcPct val="115000"/>
              </a:lnSpc>
              <a:spcBef>
                <a:spcPts val="0"/>
              </a:spcBef>
              <a:spcAft>
                <a:spcPts val="0"/>
              </a:spcAft>
              <a:buClr>
                <a:srgbClr val="000000"/>
              </a:buClr>
              <a:buSzPts val="8000"/>
              <a:buFont typeface="Arial"/>
              <a:buNone/>
            </a:pPr>
            <a:r>
              <a:rPr b="0" i="0" lang="en-GB" sz="2400" u="none" cap="none" strike="noStrike">
                <a:solidFill>
                  <a:schemeClr val="lt1"/>
                </a:solidFill>
                <a:latin typeface="Lato Black"/>
                <a:ea typeface="Lato Black"/>
                <a:cs typeface="Lato Black"/>
                <a:sym typeface="Lato Black"/>
              </a:rPr>
              <a:t>Session 3:</a:t>
            </a:r>
            <a:endParaRPr b="0" i="0" sz="2400" u="none" cap="none" strike="noStrike">
              <a:solidFill>
                <a:schemeClr val="lt1"/>
              </a:solidFill>
              <a:latin typeface="Lato Black"/>
              <a:ea typeface="Lato Black"/>
              <a:cs typeface="Lato Black"/>
              <a:sym typeface="Lato Black"/>
            </a:endParaRPr>
          </a:p>
          <a:p>
            <a:pPr indent="0" lvl="0" marL="0" marR="0" rtl="0" algn="ctr">
              <a:lnSpc>
                <a:spcPct val="115000"/>
              </a:lnSpc>
              <a:spcBef>
                <a:spcPts val="0"/>
              </a:spcBef>
              <a:spcAft>
                <a:spcPts val="0"/>
              </a:spcAft>
              <a:buClr>
                <a:srgbClr val="000000"/>
              </a:buClr>
              <a:buSzPts val="8000"/>
              <a:buFont typeface="Arial"/>
              <a:buNone/>
            </a:pPr>
            <a:r>
              <a:rPr b="0" i="0" lang="en-GB" sz="4100" u="none" cap="none" strike="noStrike">
                <a:solidFill>
                  <a:schemeClr val="lt1"/>
                </a:solidFill>
                <a:latin typeface="Lato Black"/>
                <a:ea typeface="Lato Black"/>
                <a:cs typeface="Lato Black"/>
                <a:sym typeface="Lato Black"/>
              </a:rPr>
              <a:t>Renting and </a:t>
            </a:r>
            <a:r>
              <a:rPr lang="en-GB" sz="4100">
                <a:solidFill>
                  <a:schemeClr val="lt1"/>
                </a:solidFill>
                <a:latin typeface="Lato Black"/>
                <a:ea typeface="Lato Black"/>
                <a:cs typeface="Lato Black"/>
                <a:sym typeface="Lato Black"/>
              </a:rPr>
              <a:t>b</a:t>
            </a:r>
            <a:r>
              <a:rPr b="0" i="0" lang="en-GB" sz="4100" u="none" cap="none" strike="noStrike">
                <a:solidFill>
                  <a:schemeClr val="lt1"/>
                </a:solidFill>
                <a:latin typeface="Lato Black"/>
                <a:ea typeface="Lato Black"/>
                <a:cs typeface="Lato Black"/>
                <a:sym typeface="Lato Black"/>
              </a:rPr>
              <a:t>uying </a:t>
            </a:r>
            <a:endParaRPr b="0" i="0" sz="4100" u="none" cap="none" strike="noStrike">
              <a:solidFill>
                <a:schemeClr val="lt1"/>
              </a:solidFill>
              <a:latin typeface="Lato Black"/>
              <a:ea typeface="Lato Black"/>
              <a:cs typeface="Lato Black"/>
              <a:sym typeface="Lato Black"/>
            </a:endParaRPr>
          </a:p>
          <a:p>
            <a:pPr indent="0" lvl="0" marL="0" marR="0" rtl="0" algn="ctr">
              <a:lnSpc>
                <a:spcPct val="115000"/>
              </a:lnSpc>
              <a:spcBef>
                <a:spcPts val="0"/>
              </a:spcBef>
              <a:spcAft>
                <a:spcPts val="0"/>
              </a:spcAft>
              <a:buClr>
                <a:srgbClr val="000000"/>
              </a:buClr>
              <a:buSzPts val="8000"/>
              <a:buFont typeface="Arial"/>
              <a:buNone/>
            </a:pPr>
            <a:r>
              <a:rPr lang="en-GB" sz="4100">
                <a:solidFill>
                  <a:schemeClr val="lt1"/>
                </a:solidFill>
                <a:latin typeface="Lato Black"/>
                <a:ea typeface="Lato Black"/>
                <a:cs typeface="Lato Black"/>
                <a:sym typeface="Lato Black"/>
              </a:rPr>
              <a:t>property</a:t>
            </a:r>
            <a:endParaRPr b="0" i="0" sz="4100" u="none" cap="none" strike="noStrike">
              <a:solidFill>
                <a:schemeClr val="lt1"/>
              </a:solidFill>
              <a:latin typeface="Lato Black"/>
              <a:ea typeface="Lato Black"/>
              <a:cs typeface="Lato Black"/>
              <a:sym typeface="Lato Black"/>
            </a:endParaRPr>
          </a:p>
          <a:p>
            <a:pPr indent="0" lvl="0" marL="0" marR="0" rtl="0" algn="ctr">
              <a:lnSpc>
                <a:spcPct val="115000"/>
              </a:lnSpc>
              <a:spcBef>
                <a:spcPts val="0"/>
              </a:spcBef>
              <a:spcAft>
                <a:spcPts val="0"/>
              </a:spcAft>
              <a:buClr>
                <a:srgbClr val="000000"/>
              </a:buClr>
              <a:buSzPts val="8000"/>
              <a:buFont typeface="Arial"/>
              <a:buNone/>
            </a:pPr>
            <a:r>
              <a:t/>
            </a:r>
            <a:endParaRPr b="0" i="0" sz="2400" u="none" cap="none" strike="noStrike">
              <a:solidFill>
                <a:schemeClr val="lt1"/>
              </a:solidFill>
              <a:latin typeface="Lato Black"/>
              <a:ea typeface="Lato Black"/>
              <a:cs typeface="Lato Black"/>
              <a:sym typeface="Lato Black"/>
            </a:endParaRPr>
          </a:p>
          <a:p>
            <a:pPr indent="0" lvl="0" marL="0" marR="0" rtl="0" algn="ctr">
              <a:lnSpc>
                <a:spcPct val="90000"/>
              </a:lnSpc>
              <a:spcBef>
                <a:spcPts val="0"/>
              </a:spcBef>
              <a:spcAft>
                <a:spcPts val="0"/>
              </a:spcAft>
              <a:buClr>
                <a:srgbClr val="000000"/>
              </a:buClr>
              <a:buSzPts val="8000"/>
              <a:buFont typeface="Arial"/>
              <a:buNone/>
            </a:pPr>
            <a:r>
              <a:t/>
            </a:r>
            <a:endParaRPr b="0" i="0" sz="5600" u="none" cap="none" strike="noStrike">
              <a:solidFill>
                <a:schemeClr val="accent2"/>
              </a:solidFill>
              <a:latin typeface="Lato Black"/>
              <a:ea typeface="Lato Black"/>
              <a:cs typeface="Lato Black"/>
              <a:sym typeface="Lato Black"/>
            </a:endParaRPr>
          </a:p>
        </p:txBody>
      </p:sp>
      <p:sp>
        <p:nvSpPr>
          <p:cNvPr id="163" name="Google Shape;163;g132c63cc0bd_0_20"/>
          <p:cNvSpPr txBox="1"/>
          <p:nvPr/>
        </p:nvSpPr>
        <p:spPr>
          <a:xfrm>
            <a:off x="8832300" y="326000"/>
            <a:ext cx="402600" cy="193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a:latin typeface="Lato"/>
                <a:ea typeface="Lato"/>
                <a:cs typeface="Lato"/>
                <a:sym typeface="Lato"/>
              </a:rPr>
              <a:t>4</a:t>
            </a:r>
            <a:endParaRPr b="1">
              <a:latin typeface="Lato"/>
              <a:ea typeface="Lato"/>
              <a:cs typeface="Lato"/>
              <a:sym typeface="Lato"/>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sp>
        <p:nvSpPr>
          <p:cNvPr id="168" name="Google Shape;168;g1cd2f19d55b_0_9"/>
          <p:cNvSpPr txBox="1"/>
          <p:nvPr/>
        </p:nvSpPr>
        <p:spPr>
          <a:xfrm>
            <a:off x="488175" y="3429250"/>
            <a:ext cx="8520600" cy="792600"/>
          </a:xfrm>
          <a:prstGeom prst="rect">
            <a:avLst/>
          </a:prstGeom>
          <a:noFill/>
          <a:ln>
            <a:noFill/>
          </a:ln>
        </p:spPr>
        <p:txBody>
          <a:bodyPr anchorCtr="0" anchor="t" bIns="91425" lIns="91425" spcFirstLastPara="1" rIns="91425" wrap="square" tIns="91425">
            <a:norm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595959"/>
              </a:solidFill>
              <a:latin typeface="Arial"/>
              <a:ea typeface="Arial"/>
              <a:cs typeface="Arial"/>
              <a:sym typeface="Arial"/>
            </a:endParaRPr>
          </a:p>
        </p:txBody>
      </p:sp>
      <p:sp>
        <p:nvSpPr>
          <p:cNvPr id="169" name="Google Shape;169;g1cd2f19d55b_0_9"/>
          <p:cNvSpPr txBox="1"/>
          <p:nvPr/>
        </p:nvSpPr>
        <p:spPr>
          <a:xfrm>
            <a:off x="439450" y="978750"/>
            <a:ext cx="6212100" cy="400200"/>
          </a:xfrm>
          <a:prstGeom prst="rect">
            <a:avLst/>
          </a:prstGeom>
          <a:noFill/>
          <a:ln>
            <a:noFill/>
          </a:ln>
        </p:spPr>
        <p:txBody>
          <a:bodyPr anchorCtr="0" anchor="b"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0" name="Google Shape;170;g1cd2f19d55b_0_9"/>
          <p:cNvSpPr txBox="1"/>
          <p:nvPr/>
        </p:nvSpPr>
        <p:spPr>
          <a:xfrm>
            <a:off x="183374" y="710069"/>
            <a:ext cx="6625500" cy="4926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600"/>
              <a:buFont typeface="Arial"/>
              <a:buNone/>
            </a:pPr>
            <a:r>
              <a:rPr b="1" i="0" lang="en-GB" sz="2000" u="none" cap="none" strike="noStrike">
                <a:solidFill>
                  <a:schemeClr val="accent2"/>
                </a:solidFill>
                <a:latin typeface="Lato"/>
                <a:ea typeface="Lato"/>
                <a:cs typeface="Lato"/>
                <a:sym typeface="Lato"/>
              </a:rPr>
              <a:t>By the end of the session, I will be able to:</a:t>
            </a:r>
            <a:endParaRPr b="1" i="0" sz="2000" u="none" cap="none" strike="noStrike">
              <a:solidFill>
                <a:schemeClr val="accent2"/>
              </a:solidFill>
              <a:latin typeface="Lato"/>
              <a:ea typeface="Lato"/>
              <a:cs typeface="Lato"/>
              <a:sym typeface="Lato"/>
            </a:endParaRPr>
          </a:p>
        </p:txBody>
      </p:sp>
      <p:sp>
        <p:nvSpPr>
          <p:cNvPr id="171" name="Google Shape;171;g1cd2f19d55b_0_9"/>
          <p:cNvSpPr txBox="1"/>
          <p:nvPr>
            <p:ph idx="12" type="sldNum"/>
          </p:nvPr>
        </p:nvSpPr>
        <p:spPr>
          <a:xfrm>
            <a:off x="8676695" y="403106"/>
            <a:ext cx="473700" cy="2253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Clr>
                <a:srgbClr val="000000"/>
              </a:buClr>
              <a:buSzPts val="1000"/>
              <a:buFont typeface="Arial"/>
              <a:buNone/>
            </a:pPr>
            <a:fld id="{00000000-1234-1234-1234-123412341234}" type="slidenum">
              <a:rPr lang="en-GB"/>
              <a:t>‹#›</a:t>
            </a:fld>
            <a:endParaRPr/>
          </a:p>
        </p:txBody>
      </p:sp>
      <p:sp>
        <p:nvSpPr>
          <p:cNvPr id="172" name="Google Shape;172;g1cd2f19d55b_0_9"/>
          <p:cNvSpPr txBox="1"/>
          <p:nvPr/>
        </p:nvSpPr>
        <p:spPr>
          <a:xfrm>
            <a:off x="162075" y="1387800"/>
            <a:ext cx="8868000" cy="2367900"/>
          </a:xfrm>
          <a:prstGeom prst="rect">
            <a:avLst/>
          </a:prstGeom>
          <a:noFill/>
          <a:ln>
            <a:noFill/>
          </a:ln>
        </p:spPr>
        <p:txBody>
          <a:bodyPr anchorCtr="0" anchor="t" bIns="91425" lIns="91425" spcFirstLastPara="1" rIns="91425" wrap="square" tIns="91425">
            <a:spAutoFit/>
          </a:bodyPr>
          <a:lstStyle/>
          <a:p>
            <a:pPr indent="-368300" lvl="0" marL="457200" marR="0" rtl="0" algn="l">
              <a:lnSpc>
                <a:spcPct val="107000"/>
              </a:lnSpc>
              <a:spcBef>
                <a:spcPts val="0"/>
              </a:spcBef>
              <a:spcAft>
                <a:spcPts val="0"/>
              </a:spcAft>
              <a:buClr>
                <a:schemeClr val="accent2"/>
              </a:buClr>
              <a:buSzPts val="2200"/>
              <a:buFont typeface="Lato"/>
              <a:buChar char="●"/>
            </a:pPr>
            <a:r>
              <a:rPr b="1" lang="en-GB" sz="2200">
                <a:solidFill>
                  <a:schemeClr val="lt1"/>
                </a:solidFill>
                <a:latin typeface="Lato"/>
                <a:ea typeface="Lato"/>
                <a:cs typeface="Lato"/>
                <a:sym typeface="Lato"/>
              </a:rPr>
              <a:t>Describe the </a:t>
            </a:r>
            <a:r>
              <a:rPr b="1" lang="en-GB" sz="2200">
                <a:solidFill>
                  <a:schemeClr val="lt1"/>
                </a:solidFill>
                <a:latin typeface="Lato"/>
                <a:ea typeface="Lato"/>
                <a:cs typeface="Lato"/>
                <a:sym typeface="Lato"/>
              </a:rPr>
              <a:t>advantages</a:t>
            </a:r>
            <a:r>
              <a:rPr b="1" lang="en-GB" sz="2200">
                <a:solidFill>
                  <a:schemeClr val="lt1"/>
                </a:solidFill>
                <a:latin typeface="Lato"/>
                <a:ea typeface="Lato"/>
                <a:cs typeface="Lato"/>
                <a:sym typeface="Lato"/>
              </a:rPr>
              <a:t> and disadvantages of </a:t>
            </a:r>
            <a:r>
              <a:rPr b="1" lang="en-GB" sz="2200">
                <a:solidFill>
                  <a:schemeClr val="lt1"/>
                </a:solidFill>
                <a:latin typeface="Lato"/>
                <a:ea typeface="Lato"/>
                <a:cs typeface="Lato"/>
                <a:sym typeface="Lato"/>
              </a:rPr>
              <a:t>renting</a:t>
            </a:r>
            <a:r>
              <a:rPr b="1" lang="en-GB" sz="2200">
                <a:solidFill>
                  <a:schemeClr val="lt1"/>
                </a:solidFill>
                <a:latin typeface="Lato"/>
                <a:ea typeface="Lato"/>
                <a:cs typeface="Lato"/>
                <a:sym typeface="Lato"/>
              </a:rPr>
              <a:t> and buying </a:t>
            </a:r>
            <a:endParaRPr b="1" sz="2200">
              <a:solidFill>
                <a:schemeClr val="lt1"/>
              </a:solidFill>
              <a:latin typeface="Lato"/>
              <a:ea typeface="Lato"/>
              <a:cs typeface="Lato"/>
              <a:sym typeface="Lato"/>
            </a:endParaRPr>
          </a:p>
          <a:p>
            <a:pPr indent="0" lvl="0" marL="457200" marR="0" rtl="0" algn="l">
              <a:lnSpc>
                <a:spcPct val="107000"/>
              </a:lnSpc>
              <a:spcBef>
                <a:spcPts val="0"/>
              </a:spcBef>
              <a:spcAft>
                <a:spcPts val="0"/>
              </a:spcAft>
              <a:buNone/>
            </a:pPr>
            <a:r>
              <a:t/>
            </a:r>
            <a:endParaRPr b="1" sz="1200">
              <a:solidFill>
                <a:schemeClr val="lt1"/>
              </a:solidFill>
              <a:latin typeface="Lato"/>
              <a:ea typeface="Lato"/>
              <a:cs typeface="Lato"/>
              <a:sym typeface="Lato"/>
            </a:endParaRPr>
          </a:p>
          <a:p>
            <a:pPr indent="-368300" lvl="0" marL="457200" rtl="0" algn="l">
              <a:lnSpc>
                <a:spcPct val="107000"/>
              </a:lnSpc>
              <a:spcBef>
                <a:spcPts val="0"/>
              </a:spcBef>
              <a:spcAft>
                <a:spcPts val="0"/>
              </a:spcAft>
              <a:buClr>
                <a:schemeClr val="accent2"/>
              </a:buClr>
              <a:buSzPts val="2200"/>
              <a:buFont typeface="Lato"/>
              <a:buChar char="●"/>
            </a:pPr>
            <a:r>
              <a:rPr b="1" lang="en-GB" sz="2200">
                <a:solidFill>
                  <a:schemeClr val="lt1"/>
                </a:solidFill>
                <a:latin typeface="Lato"/>
                <a:ea typeface="Lato"/>
                <a:cs typeface="Lato"/>
                <a:sym typeface="Lato"/>
              </a:rPr>
              <a:t>Explain different elements of the renting and buying processes</a:t>
            </a:r>
            <a:endParaRPr sz="2200">
              <a:solidFill>
                <a:schemeClr val="lt1"/>
              </a:solidFill>
              <a:latin typeface="Lato Light"/>
              <a:ea typeface="Lato Light"/>
              <a:cs typeface="Lato Light"/>
              <a:sym typeface="Lato Light"/>
            </a:endParaRPr>
          </a:p>
          <a:p>
            <a:pPr indent="0" lvl="0" marL="457200" marR="0" rtl="0" algn="l">
              <a:lnSpc>
                <a:spcPct val="107000"/>
              </a:lnSpc>
              <a:spcBef>
                <a:spcPts val="0"/>
              </a:spcBef>
              <a:spcAft>
                <a:spcPts val="0"/>
              </a:spcAft>
              <a:buNone/>
            </a:pPr>
            <a:r>
              <a:t/>
            </a:r>
            <a:endParaRPr sz="1200">
              <a:solidFill>
                <a:schemeClr val="lt1"/>
              </a:solidFill>
              <a:latin typeface="Lato Light"/>
              <a:ea typeface="Lato Light"/>
              <a:cs typeface="Lato Light"/>
              <a:sym typeface="Lato Light"/>
            </a:endParaRPr>
          </a:p>
          <a:p>
            <a:pPr indent="-368300" lvl="0" marL="457200" marR="0" rtl="0" algn="l">
              <a:lnSpc>
                <a:spcPct val="107000"/>
              </a:lnSpc>
              <a:spcBef>
                <a:spcPts val="0"/>
              </a:spcBef>
              <a:spcAft>
                <a:spcPts val="0"/>
              </a:spcAft>
              <a:buClr>
                <a:schemeClr val="accent2"/>
              </a:buClr>
              <a:buSzPts val="2200"/>
              <a:buFont typeface="Lato"/>
              <a:buChar char="●"/>
            </a:pPr>
            <a:r>
              <a:rPr b="1" i="0" lang="en-GB" sz="2200" u="none" cap="none" strike="noStrike">
                <a:solidFill>
                  <a:schemeClr val="lt1"/>
                </a:solidFill>
                <a:latin typeface="Lato"/>
                <a:ea typeface="Lato"/>
                <a:cs typeface="Lato"/>
                <a:sym typeface="Lato"/>
              </a:rPr>
              <a:t>Assess wh</a:t>
            </a:r>
            <a:r>
              <a:rPr b="1" lang="en-GB" sz="2200">
                <a:solidFill>
                  <a:schemeClr val="lt1"/>
                </a:solidFill>
                <a:latin typeface="Lato"/>
                <a:ea typeface="Lato"/>
                <a:cs typeface="Lato"/>
                <a:sym typeface="Lato"/>
              </a:rPr>
              <a:t>ether</a:t>
            </a:r>
            <a:r>
              <a:rPr b="1" i="0" lang="en-GB" sz="2200" u="none" cap="none" strike="noStrike">
                <a:solidFill>
                  <a:schemeClr val="lt1"/>
                </a:solidFill>
                <a:latin typeface="Lato"/>
                <a:ea typeface="Lato"/>
                <a:cs typeface="Lato"/>
                <a:sym typeface="Lato"/>
              </a:rPr>
              <a:t> renting or buying might be better in some situations compared to others</a:t>
            </a:r>
            <a:endParaRPr b="1" i="0" sz="2200" u="none" cap="none" strike="noStrike">
              <a:solidFill>
                <a:schemeClr val="lt1"/>
              </a:solidFill>
              <a:latin typeface="Lato"/>
              <a:ea typeface="Lato"/>
              <a:cs typeface="Lato"/>
              <a:sym typeface="Lato"/>
            </a:endParaRPr>
          </a:p>
          <a:p>
            <a:pPr indent="0" lvl="0" marL="457200" marR="0" rtl="0" algn="l">
              <a:lnSpc>
                <a:spcPct val="107000"/>
              </a:lnSpc>
              <a:spcBef>
                <a:spcPts val="0"/>
              </a:spcBef>
              <a:spcAft>
                <a:spcPts val="0"/>
              </a:spcAft>
              <a:buClr>
                <a:srgbClr val="000000"/>
              </a:buClr>
              <a:buSzPts val="1600"/>
              <a:buFont typeface="Arial"/>
              <a:buNone/>
            </a:pPr>
            <a:r>
              <a:rPr b="1" i="0" lang="en-GB" sz="2200" u="none" cap="none" strike="noStrike">
                <a:solidFill>
                  <a:schemeClr val="lt1"/>
                </a:solidFill>
                <a:latin typeface="Lato"/>
                <a:ea typeface="Lato"/>
                <a:cs typeface="Lato"/>
                <a:sym typeface="Lato"/>
              </a:rPr>
              <a:t> </a:t>
            </a:r>
            <a:endParaRPr b="1" i="0" sz="2200" u="none" cap="none" strike="noStrike">
              <a:solidFill>
                <a:schemeClr val="lt1"/>
              </a:solidFill>
              <a:latin typeface="Lato"/>
              <a:ea typeface="Lato"/>
              <a:cs typeface="Lato"/>
              <a:sym typeface="Lato"/>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sp>
        <p:nvSpPr>
          <p:cNvPr id="177" name="Google Shape;177;g208eae8ff29_0_26"/>
          <p:cNvSpPr txBox="1"/>
          <p:nvPr>
            <p:ph idx="12" type="sldNum"/>
          </p:nvPr>
        </p:nvSpPr>
        <p:spPr>
          <a:xfrm>
            <a:off x="8595309" y="303951"/>
            <a:ext cx="548700" cy="3936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Clr>
                <a:srgbClr val="000000"/>
              </a:buClr>
              <a:buSzPts val="1000"/>
              <a:buFont typeface="Arial"/>
              <a:buNone/>
            </a:pPr>
            <a:r>
              <a:rPr lang="en-GB">
                <a:latin typeface="Lato"/>
                <a:ea typeface="Lato"/>
                <a:cs typeface="Lato"/>
                <a:sym typeface="Lato"/>
              </a:rPr>
              <a:t>6</a:t>
            </a:r>
            <a:endParaRPr>
              <a:latin typeface="Lato"/>
              <a:ea typeface="Lato"/>
              <a:cs typeface="Lato"/>
              <a:sym typeface="Lato"/>
            </a:endParaRPr>
          </a:p>
          <a:p>
            <a:pPr indent="0" lvl="0" marL="0" rtl="0" algn="r">
              <a:spcBef>
                <a:spcPts val="0"/>
              </a:spcBef>
              <a:spcAft>
                <a:spcPts val="0"/>
              </a:spcAft>
              <a:buClr>
                <a:srgbClr val="000000"/>
              </a:buClr>
              <a:buSzPts val="1000"/>
              <a:buFont typeface="Arial"/>
              <a:buNone/>
            </a:pPr>
            <a:r>
              <a:t/>
            </a:r>
            <a:endParaRPr>
              <a:latin typeface="Lato"/>
              <a:ea typeface="Lato"/>
              <a:cs typeface="Lato"/>
              <a:sym typeface="Lato"/>
            </a:endParaRPr>
          </a:p>
        </p:txBody>
      </p:sp>
      <p:sp>
        <p:nvSpPr>
          <p:cNvPr id="178" name="Google Shape;178;g208eae8ff29_0_26"/>
          <p:cNvSpPr txBox="1"/>
          <p:nvPr>
            <p:ph type="ctrTitle"/>
          </p:nvPr>
        </p:nvSpPr>
        <p:spPr>
          <a:xfrm>
            <a:off x="214875" y="236750"/>
            <a:ext cx="57021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t/>
            </a:r>
            <a:endParaRPr b="1" i="0" sz="3200" u="none" cap="none" strike="noStrike">
              <a:solidFill>
                <a:schemeClr val="accent2"/>
              </a:solidFill>
              <a:latin typeface="Lato"/>
              <a:ea typeface="Lato"/>
              <a:cs typeface="Lato"/>
              <a:sym typeface="Lato"/>
            </a:endParaRPr>
          </a:p>
          <a:p>
            <a:pPr indent="0" lvl="0" marL="0" marR="0" rtl="0" algn="l">
              <a:lnSpc>
                <a:spcPct val="100000"/>
              </a:lnSpc>
              <a:spcBef>
                <a:spcPts val="0"/>
              </a:spcBef>
              <a:spcAft>
                <a:spcPts val="0"/>
              </a:spcAft>
              <a:buClr>
                <a:srgbClr val="000000"/>
              </a:buClr>
              <a:buSzPts val="990"/>
              <a:buFont typeface="Arial"/>
              <a:buNone/>
            </a:pPr>
            <a:r>
              <a:rPr b="1" i="0" lang="en-GB" sz="2900" u="none" cap="none" strike="noStrike">
                <a:solidFill>
                  <a:schemeClr val="accent2"/>
                </a:solidFill>
                <a:latin typeface="Lato"/>
                <a:ea typeface="Lato"/>
                <a:cs typeface="Lato"/>
                <a:sym typeface="Lato"/>
              </a:rPr>
              <a:t>Starter - </a:t>
            </a:r>
            <a:r>
              <a:rPr b="1" lang="en-GB" sz="2900">
                <a:solidFill>
                  <a:schemeClr val="accent2"/>
                </a:solidFill>
                <a:latin typeface="Lato"/>
                <a:ea typeface="Lato"/>
                <a:cs typeface="Lato"/>
                <a:sym typeface="Lato"/>
              </a:rPr>
              <a:t>property payments</a:t>
            </a:r>
            <a:r>
              <a:rPr b="1" i="0" lang="en-GB" sz="2900" u="none" cap="none" strike="noStrike">
                <a:solidFill>
                  <a:schemeClr val="accent2"/>
                </a:solidFill>
                <a:latin typeface="Lato"/>
                <a:ea typeface="Lato"/>
                <a:cs typeface="Lato"/>
                <a:sym typeface="Lato"/>
              </a:rPr>
              <a:t> </a:t>
            </a:r>
            <a:endParaRPr b="1" i="0" sz="2900" u="none" cap="none" strike="noStrike">
              <a:solidFill>
                <a:schemeClr val="accent2"/>
              </a:solidFill>
              <a:latin typeface="Lato"/>
              <a:ea typeface="Lato"/>
              <a:cs typeface="Lato"/>
              <a:sym typeface="Lato"/>
            </a:endParaRPr>
          </a:p>
          <a:p>
            <a:pPr indent="0" lvl="0" marL="0" marR="0" rtl="0" algn="l">
              <a:lnSpc>
                <a:spcPct val="100000"/>
              </a:lnSpc>
              <a:spcBef>
                <a:spcPts val="0"/>
              </a:spcBef>
              <a:spcAft>
                <a:spcPts val="0"/>
              </a:spcAft>
              <a:buClr>
                <a:srgbClr val="000000"/>
              </a:buClr>
              <a:buSzPts val="990"/>
              <a:buFont typeface="Arial"/>
              <a:buNone/>
            </a:pPr>
            <a:r>
              <a:t/>
            </a:r>
            <a:endParaRPr b="1" i="0" sz="3200" u="none" cap="none" strike="noStrike">
              <a:solidFill>
                <a:schemeClr val="accent2"/>
              </a:solidFill>
              <a:latin typeface="Lato"/>
              <a:ea typeface="Lato"/>
              <a:cs typeface="Lato"/>
              <a:sym typeface="Lato"/>
            </a:endParaRPr>
          </a:p>
        </p:txBody>
      </p:sp>
      <p:sp>
        <p:nvSpPr>
          <p:cNvPr id="179" name="Google Shape;179;g208eae8ff29_0_26"/>
          <p:cNvSpPr txBox="1"/>
          <p:nvPr/>
        </p:nvSpPr>
        <p:spPr>
          <a:xfrm>
            <a:off x="1103300" y="1107700"/>
            <a:ext cx="2519400" cy="633300"/>
          </a:xfrm>
          <a:prstGeom prst="rect">
            <a:avLst/>
          </a:prstGeom>
          <a:noFill/>
          <a:ln>
            <a:noFill/>
          </a:ln>
        </p:spPr>
        <p:txBody>
          <a:bodyPr anchorCtr="0" anchor="t" bIns="0" lIns="0" spcFirstLastPara="1" rIns="0" wrap="square" tIns="0">
            <a:noAutofit/>
          </a:bodyPr>
          <a:lstStyle/>
          <a:p>
            <a:pPr indent="0" lvl="0" marL="0" marR="0" rtl="0" algn="ctr">
              <a:lnSpc>
                <a:spcPct val="115000"/>
              </a:lnSpc>
              <a:spcBef>
                <a:spcPts val="0"/>
              </a:spcBef>
              <a:spcAft>
                <a:spcPts val="0"/>
              </a:spcAft>
              <a:buClr>
                <a:srgbClr val="000000"/>
              </a:buClr>
              <a:buSzPts val="3600"/>
              <a:buFont typeface="Arial"/>
              <a:buNone/>
            </a:pPr>
            <a:r>
              <a:rPr b="1" i="0" lang="en-GB" sz="1800" u="none" cap="none" strike="noStrike">
                <a:solidFill>
                  <a:schemeClr val="accent1"/>
                </a:solidFill>
                <a:latin typeface="Lato Black"/>
                <a:ea typeface="Lato Black"/>
                <a:cs typeface="Lato Black"/>
                <a:sym typeface="Lato Black"/>
              </a:rPr>
              <a:t>Average monthly rent</a:t>
            </a:r>
            <a:endParaRPr b="1" i="0" sz="1800" u="none" cap="none" strike="noStrike">
              <a:solidFill>
                <a:schemeClr val="accent1"/>
              </a:solidFill>
              <a:latin typeface="Lato Black"/>
              <a:ea typeface="Lato Black"/>
              <a:cs typeface="Lato Black"/>
              <a:sym typeface="Lato Black"/>
            </a:endParaRPr>
          </a:p>
        </p:txBody>
      </p:sp>
      <p:sp>
        <p:nvSpPr>
          <p:cNvPr id="180" name="Google Shape;180;g208eae8ff29_0_26"/>
          <p:cNvSpPr txBox="1"/>
          <p:nvPr/>
        </p:nvSpPr>
        <p:spPr>
          <a:xfrm>
            <a:off x="3622625" y="1454375"/>
            <a:ext cx="1867200" cy="3528000"/>
          </a:xfrm>
          <a:prstGeom prst="rect">
            <a:avLst/>
          </a:prstGeom>
          <a:noFill/>
          <a:ln cap="flat" cmpd="sng" w="19050">
            <a:solidFill>
              <a:schemeClr val="accent2"/>
            </a:solidFill>
            <a:prstDash val="solid"/>
            <a:round/>
            <a:headEnd len="sm" w="sm" type="none"/>
            <a:tailEnd len="sm" w="sm" type="none"/>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000000"/>
              </a:buClr>
              <a:buSzPts val="2000"/>
              <a:buFont typeface="Arial"/>
              <a:buNone/>
            </a:pPr>
            <a:r>
              <a:rPr b="1" i="0" lang="en-GB" sz="1600" u="none" cap="none" strike="noStrike">
                <a:solidFill>
                  <a:schemeClr val="accent1"/>
                </a:solidFill>
                <a:latin typeface="Lato"/>
                <a:ea typeface="Lato"/>
                <a:cs typeface="Lato"/>
                <a:sym typeface="Lato"/>
              </a:rPr>
              <a:t>What do you think are the average rental and purchase prices for property in England and London?</a:t>
            </a:r>
            <a:endParaRPr b="1" i="0" sz="1600" u="none" cap="none" strike="noStrike">
              <a:solidFill>
                <a:schemeClr val="accen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2000"/>
              <a:buFont typeface="Arial"/>
              <a:buNone/>
            </a:pPr>
            <a:r>
              <a:t/>
            </a:r>
            <a:endParaRPr b="1" i="0" sz="1600" u="none" cap="none" strike="noStrike">
              <a:solidFill>
                <a:schemeClr val="accent1"/>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2000"/>
              <a:buFont typeface="Arial"/>
              <a:buNone/>
            </a:pPr>
            <a:r>
              <a:rPr b="1" i="0" lang="en-GB" sz="1600" u="none" cap="none" strike="noStrike">
                <a:solidFill>
                  <a:schemeClr val="accent1"/>
                </a:solidFill>
                <a:latin typeface="Lato"/>
                <a:ea typeface="Lato"/>
                <a:cs typeface="Lato"/>
                <a:sym typeface="Lato"/>
              </a:rPr>
              <a:t>Discuss why you’ve come to these figures with your partner. </a:t>
            </a:r>
            <a:endParaRPr b="1" i="0" sz="1600" u="none" cap="none" strike="noStrike">
              <a:solidFill>
                <a:schemeClr val="accent1"/>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2000"/>
              <a:buFont typeface="Arial"/>
              <a:buNone/>
            </a:pPr>
            <a:r>
              <a:t/>
            </a:r>
            <a:endParaRPr b="1" sz="1600">
              <a:solidFill>
                <a:schemeClr val="accent1"/>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2000"/>
              <a:buFont typeface="Arial"/>
              <a:buNone/>
            </a:pPr>
            <a:r>
              <a:rPr b="1" i="0" lang="en-GB" sz="900" u="none" cap="none" strike="noStrike">
                <a:solidFill>
                  <a:schemeClr val="accent1"/>
                </a:solidFill>
                <a:latin typeface="Lato"/>
                <a:ea typeface="Lato"/>
                <a:cs typeface="Lato"/>
                <a:sym typeface="Lato"/>
              </a:rPr>
              <a:t>House pr</a:t>
            </a:r>
            <a:r>
              <a:rPr b="1" lang="en-GB" sz="900">
                <a:solidFill>
                  <a:schemeClr val="accent1"/>
                </a:solidFill>
                <a:latin typeface="Lato"/>
                <a:ea typeface="Lato"/>
                <a:cs typeface="Lato"/>
                <a:sym typeface="Lato"/>
              </a:rPr>
              <a:t>i</a:t>
            </a:r>
            <a:r>
              <a:rPr b="1" i="0" lang="en-GB" sz="900" u="none" cap="none" strike="noStrike">
                <a:solidFill>
                  <a:schemeClr val="accent1"/>
                </a:solidFill>
                <a:latin typeface="Lato"/>
                <a:ea typeface="Lato"/>
                <a:cs typeface="Lato"/>
                <a:sym typeface="Lato"/>
              </a:rPr>
              <a:t>ces </a:t>
            </a:r>
            <a:r>
              <a:rPr b="1" lang="en-GB" sz="900">
                <a:solidFill>
                  <a:schemeClr val="accent1"/>
                </a:solidFill>
                <a:latin typeface="Lato"/>
                <a:ea typeface="Lato"/>
                <a:cs typeface="Lato"/>
                <a:sym typeface="Lato"/>
              </a:rPr>
              <a:t>c</a:t>
            </a:r>
            <a:r>
              <a:rPr b="1" i="0" lang="en-GB" sz="900" u="none" cap="none" strike="noStrike">
                <a:solidFill>
                  <a:schemeClr val="accent1"/>
                </a:solidFill>
                <a:latin typeface="Lato"/>
                <a:ea typeface="Lato"/>
                <a:cs typeface="Lato"/>
                <a:sym typeface="Lato"/>
              </a:rPr>
              <a:t>orrect as of </a:t>
            </a:r>
            <a:r>
              <a:rPr b="1" lang="en-GB" sz="900">
                <a:solidFill>
                  <a:schemeClr val="accent1"/>
                </a:solidFill>
                <a:latin typeface="Lato"/>
                <a:ea typeface="Lato"/>
                <a:cs typeface="Lato"/>
                <a:sym typeface="Lato"/>
              </a:rPr>
              <a:t>Dec</a:t>
            </a:r>
            <a:r>
              <a:rPr b="1" i="0" lang="en-GB" sz="900" u="none" cap="none" strike="noStrike">
                <a:solidFill>
                  <a:schemeClr val="accent1"/>
                </a:solidFill>
                <a:latin typeface="Lato"/>
                <a:ea typeface="Lato"/>
                <a:cs typeface="Lato"/>
                <a:sym typeface="Lato"/>
              </a:rPr>
              <a:t> 2022</a:t>
            </a:r>
            <a:endParaRPr b="1" i="0" sz="900" u="none" cap="none" strike="noStrike">
              <a:solidFill>
                <a:schemeClr val="accen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2000"/>
              <a:buFont typeface="Arial"/>
              <a:buNone/>
            </a:pPr>
            <a:r>
              <a:rPr b="1" lang="en-GB" sz="900">
                <a:solidFill>
                  <a:schemeClr val="accent1"/>
                </a:solidFill>
                <a:latin typeface="Lato"/>
                <a:ea typeface="Lato"/>
                <a:cs typeface="Lato"/>
                <a:sym typeface="Lato"/>
              </a:rPr>
              <a:t>Rental prices correct as of Sept 2022</a:t>
            </a:r>
            <a:endParaRPr b="1" i="0" sz="900" u="none" cap="none" strike="noStrike">
              <a:solidFill>
                <a:schemeClr val="accent1"/>
              </a:solidFill>
              <a:latin typeface="Lato"/>
              <a:ea typeface="Lato"/>
              <a:cs typeface="Lato"/>
              <a:sym typeface="Lato"/>
            </a:endParaRPr>
          </a:p>
        </p:txBody>
      </p:sp>
      <p:sp>
        <p:nvSpPr>
          <p:cNvPr id="181" name="Google Shape;181;g208eae8ff29_0_26"/>
          <p:cNvSpPr/>
          <p:nvPr/>
        </p:nvSpPr>
        <p:spPr>
          <a:xfrm>
            <a:off x="1281638" y="3237300"/>
            <a:ext cx="2163600" cy="1745100"/>
          </a:xfrm>
          <a:prstGeom prst="rect">
            <a:avLst/>
          </a:prstGeom>
          <a:solidFill>
            <a:srgbClr val="F6B26B"/>
          </a:solidFill>
          <a:ln cap="flat" cmpd="sng" w="28575">
            <a:solidFill>
              <a:schemeClr val="lt1"/>
            </a:solidFill>
            <a:prstDash val="solid"/>
            <a:round/>
            <a:headEnd len="sm" w="sm" type="none"/>
            <a:tailEnd len="sm" w="sm" type="none"/>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400"/>
              <a:buFont typeface="Arial"/>
              <a:buNone/>
            </a:pPr>
            <a:r>
              <a:rPr b="0" i="0" lang="en-GB" sz="1800" u="none" cap="none" strike="noStrike">
                <a:solidFill>
                  <a:srgbClr val="000000"/>
                </a:solidFill>
                <a:latin typeface="Lato Black"/>
                <a:ea typeface="Lato Black"/>
                <a:cs typeface="Lato Black"/>
                <a:sym typeface="Lato Black"/>
              </a:rPr>
              <a:t>London</a:t>
            </a:r>
            <a:endParaRPr b="0" i="0" sz="1800" u="none" cap="none" strike="noStrike">
              <a:solidFill>
                <a:srgbClr val="000000"/>
              </a:solidFill>
              <a:latin typeface="Lato Black"/>
              <a:ea typeface="Lato Black"/>
              <a:cs typeface="Lato Black"/>
              <a:sym typeface="Lato Black"/>
            </a:endParaRPr>
          </a:p>
        </p:txBody>
      </p:sp>
      <p:sp>
        <p:nvSpPr>
          <p:cNvPr id="182" name="Google Shape;182;g208eae8ff29_0_26"/>
          <p:cNvSpPr/>
          <p:nvPr/>
        </p:nvSpPr>
        <p:spPr>
          <a:xfrm>
            <a:off x="1281675" y="1454375"/>
            <a:ext cx="2163600" cy="1745100"/>
          </a:xfrm>
          <a:prstGeom prst="rect">
            <a:avLst/>
          </a:prstGeom>
          <a:solidFill>
            <a:schemeClr val="accent2"/>
          </a:solidFill>
          <a:ln cap="flat" cmpd="sng" w="28575">
            <a:solidFill>
              <a:schemeClr val="lt1"/>
            </a:solidFill>
            <a:prstDash val="solid"/>
            <a:round/>
            <a:headEnd len="sm" w="sm" type="none"/>
            <a:tailEnd len="sm" w="sm" type="none"/>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400"/>
              <a:buFont typeface="Arial"/>
              <a:buNone/>
            </a:pPr>
            <a:r>
              <a:rPr b="0" i="0" lang="en-GB" sz="1800" u="none" cap="none" strike="noStrike">
                <a:solidFill>
                  <a:srgbClr val="000000"/>
                </a:solidFill>
                <a:latin typeface="Lato Black"/>
                <a:ea typeface="Lato Black"/>
                <a:cs typeface="Lato Black"/>
                <a:sym typeface="Lato Black"/>
              </a:rPr>
              <a:t>England</a:t>
            </a:r>
            <a:endParaRPr b="0" i="0" sz="1800" u="none" cap="none" strike="noStrike">
              <a:solidFill>
                <a:srgbClr val="000000"/>
              </a:solidFill>
              <a:latin typeface="Lato Black"/>
              <a:ea typeface="Lato Black"/>
              <a:cs typeface="Lato Black"/>
              <a:sym typeface="Lato Black"/>
            </a:endParaRPr>
          </a:p>
        </p:txBody>
      </p:sp>
      <p:sp>
        <p:nvSpPr>
          <p:cNvPr id="183" name="Google Shape;183;g208eae8ff29_0_26"/>
          <p:cNvSpPr/>
          <p:nvPr/>
        </p:nvSpPr>
        <p:spPr>
          <a:xfrm>
            <a:off x="5667175" y="1454375"/>
            <a:ext cx="2163600" cy="1745100"/>
          </a:xfrm>
          <a:prstGeom prst="rect">
            <a:avLst/>
          </a:prstGeom>
          <a:solidFill>
            <a:schemeClr val="accent1"/>
          </a:solidFill>
          <a:ln cap="flat" cmpd="sng" w="28575">
            <a:solidFill>
              <a:schemeClr val="lt1"/>
            </a:solidFill>
            <a:prstDash val="solid"/>
            <a:round/>
            <a:headEnd len="sm" w="sm" type="none"/>
            <a:tailEnd len="sm" w="sm" type="none"/>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400"/>
              <a:buFont typeface="Arial"/>
              <a:buNone/>
            </a:pPr>
            <a:r>
              <a:rPr b="0" i="0" lang="en-GB" sz="1800" u="none" cap="none" strike="noStrike">
                <a:solidFill>
                  <a:schemeClr val="lt1"/>
                </a:solidFill>
                <a:latin typeface="Lato Black"/>
                <a:ea typeface="Lato Black"/>
                <a:cs typeface="Lato Black"/>
                <a:sym typeface="Lato Black"/>
              </a:rPr>
              <a:t>England</a:t>
            </a:r>
            <a:endParaRPr b="0" i="0" sz="1800" u="none" cap="none" strike="noStrike">
              <a:solidFill>
                <a:schemeClr val="lt1"/>
              </a:solidFill>
              <a:latin typeface="Lato Black"/>
              <a:ea typeface="Lato Black"/>
              <a:cs typeface="Lato Black"/>
              <a:sym typeface="Lato Black"/>
            </a:endParaRPr>
          </a:p>
        </p:txBody>
      </p:sp>
      <p:sp>
        <p:nvSpPr>
          <p:cNvPr id="184" name="Google Shape;184;g208eae8ff29_0_26"/>
          <p:cNvSpPr/>
          <p:nvPr/>
        </p:nvSpPr>
        <p:spPr>
          <a:xfrm>
            <a:off x="5667175" y="3237300"/>
            <a:ext cx="2163600" cy="1745100"/>
          </a:xfrm>
          <a:prstGeom prst="rect">
            <a:avLst/>
          </a:prstGeom>
          <a:solidFill>
            <a:srgbClr val="7EACF7"/>
          </a:solidFill>
          <a:ln cap="flat" cmpd="sng" w="28575">
            <a:solidFill>
              <a:schemeClr val="lt1"/>
            </a:solidFill>
            <a:prstDash val="solid"/>
            <a:round/>
            <a:headEnd len="sm" w="sm" type="none"/>
            <a:tailEnd len="sm" w="sm" type="none"/>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400"/>
              <a:buFont typeface="Arial"/>
              <a:buNone/>
            </a:pPr>
            <a:r>
              <a:rPr b="0" i="0" lang="en-GB" sz="1800" u="none" cap="none" strike="noStrike">
                <a:solidFill>
                  <a:srgbClr val="000000"/>
                </a:solidFill>
                <a:latin typeface="Lato Black"/>
                <a:ea typeface="Lato Black"/>
                <a:cs typeface="Lato Black"/>
                <a:sym typeface="Lato Black"/>
              </a:rPr>
              <a:t>London</a:t>
            </a:r>
            <a:endParaRPr b="0" i="0" sz="1800" u="none" cap="none" strike="noStrike">
              <a:solidFill>
                <a:srgbClr val="000000"/>
              </a:solidFill>
              <a:latin typeface="Lato Black"/>
              <a:ea typeface="Lato Black"/>
              <a:cs typeface="Lato Black"/>
              <a:sym typeface="Lato Black"/>
            </a:endParaRPr>
          </a:p>
        </p:txBody>
      </p:sp>
      <p:sp>
        <p:nvSpPr>
          <p:cNvPr id="185" name="Google Shape;185;g208eae8ff29_0_26"/>
          <p:cNvSpPr txBox="1"/>
          <p:nvPr/>
        </p:nvSpPr>
        <p:spPr>
          <a:xfrm>
            <a:off x="5400775" y="1149175"/>
            <a:ext cx="2696400" cy="633300"/>
          </a:xfrm>
          <a:prstGeom prst="rect">
            <a:avLst/>
          </a:prstGeom>
          <a:noFill/>
          <a:ln>
            <a:noFill/>
          </a:ln>
        </p:spPr>
        <p:txBody>
          <a:bodyPr anchorCtr="0" anchor="t" bIns="0" lIns="0" spcFirstLastPara="1" rIns="0" wrap="square" tIns="0">
            <a:noAutofit/>
          </a:bodyPr>
          <a:lstStyle/>
          <a:p>
            <a:pPr indent="0" lvl="0" marL="0" marR="0" rtl="0" algn="ctr">
              <a:lnSpc>
                <a:spcPct val="115000"/>
              </a:lnSpc>
              <a:spcBef>
                <a:spcPts val="0"/>
              </a:spcBef>
              <a:spcAft>
                <a:spcPts val="0"/>
              </a:spcAft>
              <a:buClr>
                <a:srgbClr val="000000"/>
              </a:buClr>
              <a:buSzPts val="3600"/>
              <a:buFont typeface="Arial"/>
              <a:buNone/>
            </a:pPr>
            <a:r>
              <a:rPr b="1" i="0" lang="en-GB" sz="1800" u="none" cap="none" strike="noStrike">
                <a:solidFill>
                  <a:schemeClr val="accent1"/>
                </a:solidFill>
                <a:latin typeface="Lato Black"/>
                <a:ea typeface="Lato Black"/>
                <a:cs typeface="Lato Black"/>
                <a:sym typeface="Lato Black"/>
              </a:rPr>
              <a:t>Average </a:t>
            </a:r>
            <a:r>
              <a:rPr b="1" lang="en-GB" sz="1800">
                <a:solidFill>
                  <a:schemeClr val="accent1"/>
                </a:solidFill>
                <a:latin typeface="Lato Black"/>
                <a:ea typeface="Lato Black"/>
                <a:cs typeface="Lato Black"/>
                <a:sym typeface="Lato Black"/>
              </a:rPr>
              <a:t>h</a:t>
            </a:r>
            <a:r>
              <a:rPr b="1" i="0" lang="en-GB" sz="1800" u="none" cap="none" strike="noStrike">
                <a:solidFill>
                  <a:schemeClr val="accent1"/>
                </a:solidFill>
                <a:latin typeface="Lato Black"/>
                <a:ea typeface="Lato Black"/>
                <a:cs typeface="Lato Black"/>
                <a:sym typeface="Lato Black"/>
              </a:rPr>
              <a:t>ouse </a:t>
            </a:r>
            <a:r>
              <a:rPr b="1" lang="en-GB" sz="1800">
                <a:solidFill>
                  <a:schemeClr val="accent1"/>
                </a:solidFill>
                <a:latin typeface="Lato Black"/>
                <a:ea typeface="Lato Black"/>
                <a:cs typeface="Lato Black"/>
                <a:sym typeface="Lato Black"/>
              </a:rPr>
              <a:t>p</a:t>
            </a:r>
            <a:r>
              <a:rPr b="1" i="0" lang="en-GB" sz="1800" u="none" cap="none" strike="noStrike">
                <a:solidFill>
                  <a:schemeClr val="accent1"/>
                </a:solidFill>
                <a:latin typeface="Lato Black"/>
                <a:ea typeface="Lato Black"/>
                <a:cs typeface="Lato Black"/>
                <a:sym typeface="Lato Black"/>
              </a:rPr>
              <a:t>rice</a:t>
            </a:r>
            <a:endParaRPr b="1" i="0" sz="1800" u="none" cap="none" strike="noStrike">
              <a:solidFill>
                <a:schemeClr val="accent1"/>
              </a:solidFill>
              <a:latin typeface="Lato Black"/>
              <a:ea typeface="Lato Black"/>
              <a:cs typeface="Lato Black"/>
              <a:sym typeface="Lato Black"/>
            </a:endParaRPr>
          </a:p>
        </p:txBody>
      </p:sp>
      <p:sp>
        <p:nvSpPr>
          <p:cNvPr id="186" name="Google Shape;186;g208eae8ff29_0_26"/>
          <p:cNvSpPr txBox="1"/>
          <p:nvPr/>
        </p:nvSpPr>
        <p:spPr>
          <a:xfrm>
            <a:off x="1459998" y="2155138"/>
            <a:ext cx="1806900" cy="633300"/>
          </a:xfrm>
          <a:prstGeom prst="rect">
            <a:avLst/>
          </a:prstGeom>
          <a:noFill/>
          <a:ln>
            <a:noFill/>
          </a:ln>
        </p:spPr>
        <p:txBody>
          <a:bodyPr anchorCtr="0" anchor="t" bIns="0" lIns="0" spcFirstLastPara="1" rIns="0" wrap="square" tIns="0">
            <a:noAutofit/>
          </a:bodyPr>
          <a:lstStyle/>
          <a:p>
            <a:pPr indent="0" lvl="0" marL="0" marR="0" rtl="0" algn="ctr">
              <a:lnSpc>
                <a:spcPct val="115000"/>
              </a:lnSpc>
              <a:spcBef>
                <a:spcPts val="0"/>
              </a:spcBef>
              <a:spcAft>
                <a:spcPts val="0"/>
              </a:spcAft>
              <a:buClr>
                <a:srgbClr val="000000"/>
              </a:buClr>
              <a:buSzPts val="3600"/>
              <a:buFont typeface="Arial"/>
              <a:buNone/>
            </a:pPr>
            <a:r>
              <a:rPr b="1" i="0" lang="en-GB" sz="2900" u="none" cap="none" strike="noStrike">
                <a:solidFill>
                  <a:schemeClr val="dk1"/>
                </a:solidFill>
                <a:latin typeface="Lato Black"/>
                <a:ea typeface="Lato Black"/>
                <a:cs typeface="Lato Black"/>
                <a:sym typeface="Lato Black"/>
              </a:rPr>
              <a:t>£800 </a:t>
            </a:r>
            <a:endParaRPr b="1" i="0" sz="2900" u="none" cap="none" strike="noStrike">
              <a:solidFill>
                <a:schemeClr val="dk1"/>
              </a:solidFill>
              <a:latin typeface="Lato Black"/>
              <a:ea typeface="Lato Black"/>
              <a:cs typeface="Lato Black"/>
              <a:sym typeface="Lato Black"/>
            </a:endParaRPr>
          </a:p>
          <a:p>
            <a:pPr indent="0" lvl="0" marL="0" marR="0" rtl="0" algn="ctr">
              <a:lnSpc>
                <a:spcPct val="115000"/>
              </a:lnSpc>
              <a:spcBef>
                <a:spcPts val="0"/>
              </a:spcBef>
              <a:spcAft>
                <a:spcPts val="0"/>
              </a:spcAft>
              <a:buClr>
                <a:srgbClr val="000000"/>
              </a:buClr>
              <a:buSzPts val="3600"/>
              <a:buFont typeface="Arial"/>
              <a:buNone/>
            </a:pPr>
            <a:r>
              <a:rPr b="1" i="0" lang="en-GB" sz="2900" u="none" cap="none" strike="noStrike">
                <a:solidFill>
                  <a:schemeClr val="dk1"/>
                </a:solidFill>
                <a:latin typeface="Lato Black"/>
                <a:ea typeface="Lato Black"/>
                <a:cs typeface="Lato Black"/>
                <a:sym typeface="Lato Black"/>
              </a:rPr>
              <a:t>per month</a:t>
            </a:r>
            <a:endParaRPr b="1" i="0" sz="2900" u="none" cap="none" strike="noStrike">
              <a:solidFill>
                <a:schemeClr val="dk1"/>
              </a:solidFill>
              <a:latin typeface="Lato Black"/>
              <a:ea typeface="Lato Black"/>
              <a:cs typeface="Lato Black"/>
              <a:sym typeface="Lato Black"/>
            </a:endParaRPr>
          </a:p>
        </p:txBody>
      </p:sp>
      <p:sp>
        <p:nvSpPr>
          <p:cNvPr id="187" name="Google Shape;187;g208eae8ff29_0_26"/>
          <p:cNvSpPr txBox="1"/>
          <p:nvPr/>
        </p:nvSpPr>
        <p:spPr>
          <a:xfrm>
            <a:off x="1459998" y="3793188"/>
            <a:ext cx="1806900" cy="633300"/>
          </a:xfrm>
          <a:prstGeom prst="rect">
            <a:avLst/>
          </a:prstGeom>
          <a:noFill/>
          <a:ln>
            <a:noFill/>
          </a:ln>
        </p:spPr>
        <p:txBody>
          <a:bodyPr anchorCtr="0" anchor="t" bIns="0" lIns="0" spcFirstLastPara="1" rIns="0" wrap="square" tIns="0">
            <a:noAutofit/>
          </a:bodyPr>
          <a:lstStyle/>
          <a:p>
            <a:pPr indent="0" lvl="0" marL="0" marR="0" rtl="0" algn="ctr">
              <a:lnSpc>
                <a:spcPct val="115000"/>
              </a:lnSpc>
              <a:spcBef>
                <a:spcPts val="0"/>
              </a:spcBef>
              <a:spcAft>
                <a:spcPts val="0"/>
              </a:spcAft>
              <a:buClr>
                <a:srgbClr val="000000"/>
              </a:buClr>
              <a:buSzPts val="3600"/>
              <a:buFont typeface="Arial"/>
              <a:buNone/>
            </a:pPr>
            <a:r>
              <a:rPr b="1" i="0" lang="en-GB" sz="2900" u="none" cap="none" strike="noStrike">
                <a:solidFill>
                  <a:schemeClr val="dk1"/>
                </a:solidFill>
                <a:latin typeface="Lato Black"/>
                <a:ea typeface="Lato Black"/>
                <a:cs typeface="Lato Black"/>
                <a:sym typeface="Lato Black"/>
              </a:rPr>
              <a:t>£1,475 </a:t>
            </a:r>
            <a:endParaRPr b="1" i="0" sz="2900" u="none" cap="none" strike="noStrike">
              <a:solidFill>
                <a:schemeClr val="dk1"/>
              </a:solidFill>
              <a:latin typeface="Lato Black"/>
              <a:ea typeface="Lato Black"/>
              <a:cs typeface="Lato Black"/>
              <a:sym typeface="Lato Black"/>
            </a:endParaRPr>
          </a:p>
          <a:p>
            <a:pPr indent="0" lvl="0" marL="0" marR="0" rtl="0" algn="ctr">
              <a:lnSpc>
                <a:spcPct val="115000"/>
              </a:lnSpc>
              <a:spcBef>
                <a:spcPts val="0"/>
              </a:spcBef>
              <a:spcAft>
                <a:spcPts val="0"/>
              </a:spcAft>
              <a:buClr>
                <a:srgbClr val="000000"/>
              </a:buClr>
              <a:buSzPts val="3600"/>
              <a:buFont typeface="Arial"/>
              <a:buNone/>
            </a:pPr>
            <a:r>
              <a:rPr b="1" i="0" lang="en-GB" sz="2900" u="none" cap="none" strike="noStrike">
                <a:solidFill>
                  <a:schemeClr val="dk1"/>
                </a:solidFill>
                <a:latin typeface="Lato Black"/>
                <a:ea typeface="Lato Black"/>
                <a:cs typeface="Lato Black"/>
                <a:sym typeface="Lato Black"/>
              </a:rPr>
              <a:t>per</a:t>
            </a:r>
            <a:r>
              <a:rPr b="1" lang="en-GB" sz="2900">
                <a:solidFill>
                  <a:schemeClr val="dk1"/>
                </a:solidFill>
                <a:latin typeface="Lato Black"/>
                <a:ea typeface="Lato Black"/>
                <a:cs typeface="Lato Black"/>
                <a:sym typeface="Lato Black"/>
              </a:rPr>
              <a:t> </a:t>
            </a:r>
            <a:r>
              <a:rPr b="1" i="0" lang="en-GB" sz="2900" u="none" cap="none" strike="noStrike">
                <a:solidFill>
                  <a:schemeClr val="dk1"/>
                </a:solidFill>
                <a:latin typeface="Lato Black"/>
                <a:ea typeface="Lato Black"/>
                <a:cs typeface="Lato Black"/>
                <a:sym typeface="Lato Black"/>
              </a:rPr>
              <a:t>month</a:t>
            </a:r>
            <a:endParaRPr b="1" i="0" sz="2900" u="none" cap="none" strike="noStrike">
              <a:solidFill>
                <a:schemeClr val="dk1"/>
              </a:solidFill>
              <a:latin typeface="Lato Black"/>
              <a:ea typeface="Lato Black"/>
              <a:cs typeface="Lato Black"/>
              <a:sym typeface="Lato Black"/>
            </a:endParaRPr>
          </a:p>
        </p:txBody>
      </p:sp>
      <p:sp>
        <p:nvSpPr>
          <p:cNvPr id="188" name="Google Shape;188;g208eae8ff29_0_26"/>
          <p:cNvSpPr txBox="1"/>
          <p:nvPr/>
        </p:nvSpPr>
        <p:spPr>
          <a:xfrm>
            <a:off x="5845548" y="2178888"/>
            <a:ext cx="1806900" cy="633300"/>
          </a:xfrm>
          <a:prstGeom prst="rect">
            <a:avLst/>
          </a:prstGeom>
          <a:noFill/>
          <a:ln>
            <a:noFill/>
          </a:ln>
        </p:spPr>
        <p:txBody>
          <a:bodyPr anchorCtr="0" anchor="t" bIns="0" lIns="0" spcFirstLastPara="1" rIns="0" wrap="square" tIns="0">
            <a:noAutofit/>
          </a:bodyPr>
          <a:lstStyle/>
          <a:p>
            <a:pPr indent="0" lvl="0" marL="0" marR="0" rtl="0" algn="ctr">
              <a:lnSpc>
                <a:spcPct val="115000"/>
              </a:lnSpc>
              <a:spcBef>
                <a:spcPts val="0"/>
              </a:spcBef>
              <a:spcAft>
                <a:spcPts val="0"/>
              </a:spcAft>
              <a:buClr>
                <a:srgbClr val="000000"/>
              </a:buClr>
              <a:buSzPts val="3600"/>
              <a:buFont typeface="Arial"/>
              <a:buNone/>
            </a:pPr>
            <a:r>
              <a:rPr b="1" i="0" lang="en-GB" sz="2900" u="none" cap="none" strike="noStrike">
                <a:solidFill>
                  <a:schemeClr val="lt1"/>
                </a:solidFill>
                <a:latin typeface="Lato Black"/>
                <a:ea typeface="Lato Black"/>
                <a:cs typeface="Lato Black"/>
                <a:sym typeface="Lato Black"/>
              </a:rPr>
              <a:t>£2</a:t>
            </a:r>
            <a:r>
              <a:rPr b="1" lang="en-GB" sz="2900">
                <a:solidFill>
                  <a:schemeClr val="lt1"/>
                </a:solidFill>
                <a:latin typeface="Lato Black"/>
                <a:ea typeface="Lato Black"/>
                <a:cs typeface="Lato Black"/>
                <a:sym typeface="Lato Black"/>
              </a:rPr>
              <a:t>9</a:t>
            </a:r>
            <a:r>
              <a:rPr b="1" i="0" lang="en-GB" sz="2900" u="none" cap="none" strike="noStrike">
                <a:solidFill>
                  <a:schemeClr val="lt1"/>
                </a:solidFill>
                <a:latin typeface="Lato Black"/>
                <a:ea typeface="Lato Black"/>
                <a:cs typeface="Lato Black"/>
                <a:sym typeface="Lato Black"/>
              </a:rPr>
              <a:t>4</a:t>
            </a:r>
            <a:r>
              <a:rPr b="1" lang="en-GB" sz="2900">
                <a:solidFill>
                  <a:schemeClr val="lt1"/>
                </a:solidFill>
                <a:latin typeface="Lato Black"/>
                <a:ea typeface="Lato Black"/>
                <a:cs typeface="Lato Black"/>
                <a:sym typeface="Lato Black"/>
              </a:rPr>
              <a:t>,000</a:t>
            </a:r>
            <a:endParaRPr b="1" i="0" sz="2900" u="none" cap="none" strike="noStrike">
              <a:solidFill>
                <a:schemeClr val="lt1"/>
              </a:solidFill>
              <a:latin typeface="Lato Black"/>
              <a:ea typeface="Lato Black"/>
              <a:cs typeface="Lato Black"/>
              <a:sym typeface="Lato Black"/>
            </a:endParaRPr>
          </a:p>
        </p:txBody>
      </p:sp>
      <p:sp>
        <p:nvSpPr>
          <p:cNvPr id="189" name="Google Shape;189;g208eae8ff29_0_26"/>
          <p:cNvSpPr txBox="1"/>
          <p:nvPr/>
        </p:nvSpPr>
        <p:spPr>
          <a:xfrm>
            <a:off x="5845548" y="3931538"/>
            <a:ext cx="1806900" cy="633300"/>
          </a:xfrm>
          <a:prstGeom prst="rect">
            <a:avLst/>
          </a:prstGeom>
          <a:noFill/>
          <a:ln>
            <a:noFill/>
          </a:ln>
        </p:spPr>
        <p:txBody>
          <a:bodyPr anchorCtr="0" anchor="t" bIns="0" lIns="0" spcFirstLastPara="1" rIns="0" wrap="square" tIns="0">
            <a:noAutofit/>
          </a:bodyPr>
          <a:lstStyle/>
          <a:p>
            <a:pPr indent="0" lvl="0" marL="0" marR="0" rtl="0" algn="ctr">
              <a:lnSpc>
                <a:spcPct val="115000"/>
              </a:lnSpc>
              <a:spcBef>
                <a:spcPts val="0"/>
              </a:spcBef>
              <a:spcAft>
                <a:spcPts val="0"/>
              </a:spcAft>
              <a:buClr>
                <a:srgbClr val="000000"/>
              </a:buClr>
              <a:buSzPts val="3600"/>
              <a:buFont typeface="Arial"/>
              <a:buNone/>
            </a:pPr>
            <a:r>
              <a:rPr b="1" i="0" lang="en-GB" sz="2900" u="none" cap="none" strike="noStrike">
                <a:solidFill>
                  <a:schemeClr val="dk1"/>
                </a:solidFill>
                <a:latin typeface="Lato Black"/>
                <a:ea typeface="Lato Black"/>
                <a:cs typeface="Lato Black"/>
                <a:sym typeface="Lato Black"/>
              </a:rPr>
              <a:t>£542</a:t>
            </a:r>
            <a:r>
              <a:rPr b="1" lang="en-GB" sz="2900">
                <a:solidFill>
                  <a:schemeClr val="dk1"/>
                </a:solidFill>
                <a:latin typeface="Lato Black"/>
                <a:ea typeface="Lato Black"/>
                <a:cs typeface="Lato Black"/>
                <a:sym typeface="Lato Black"/>
              </a:rPr>
              <a:t>,000</a:t>
            </a:r>
            <a:endParaRPr b="1" i="0" sz="2900" u="none" cap="none" strike="noStrike">
              <a:solidFill>
                <a:schemeClr val="dk1"/>
              </a:solidFill>
              <a:latin typeface="Lato Black"/>
              <a:ea typeface="Lato Black"/>
              <a:cs typeface="Lato Black"/>
              <a:sym typeface="Lato Black"/>
            </a:endParaRPr>
          </a:p>
        </p:txBody>
      </p:sp>
      <p:sp>
        <p:nvSpPr>
          <p:cNvPr id="190" name="Google Shape;190;g208eae8ff29_0_26"/>
          <p:cNvSpPr txBox="1"/>
          <p:nvPr/>
        </p:nvSpPr>
        <p:spPr>
          <a:xfrm>
            <a:off x="0" y="4889100"/>
            <a:ext cx="5435400" cy="323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900">
                <a:solidFill>
                  <a:schemeClr val="accent2"/>
                </a:solidFill>
                <a:latin typeface="Lato"/>
                <a:ea typeface="Lato"/>
                <a:cs typeface="Lato"/>
                <a:sym typeface="Lato"/>
              </a:rPr>
              <a:t>Source: </a:t>
            </a:r>
            <a:r>
              <a:rPr lang="en-GB" sz="900" u="sng">
                <a:solidFill>
                  <a:schemeClr val="accent2"/>
                </a:solidFill>
                <a:latin typeface="Lato"/>
                <a:ea typeface="Lato"/>
                <a:cs typeface="Lato"/>
                <a:sym typeface="Lato"/>
                <a:hlinkClick r:id="rId3">
                  <a:extLst>
                    <a:ext uri="{A12FA001-AC4F-418D-AE19-62706E023703}">
                      <ahyp:hlinkClr val="tx"/>
                    </a:ext>
                  </a:extLst>
                </a:hlinkClick>
              </a:rPr>
              <a:t>Land Registry</a:t>
            </a:r>
            <a:r>
              <a:rPr lang="en-GB" sz="900">
                <a:solidFill>
                  <a:schemeClr val="accent2"/>
                </a:solidFill>
                <a:latin typeface="Lato"/>
                <a:ea typeface="Lato"/>
                <a:cs typeface="Lato"/>
                <a:sym typeface="Lato"/>
              </a:rPr>
              <a:t> for </a:t>
            </a:r>
            <a:r>
              <a:rPr lang="en-GB" sz="900">
                <a:solidFill>
                  <a:schemeClr val="accent2"/>
                </a:solidFill>
                <a:latin typeface="Lato"/>
                <a:ea typeface="Lato"/>
                <a:cs typeface="Lato"/>
                <a:sym typeface="Lato"/>
              </a:rPr>
              <a:t>house prices and </a:t>
            </a:r>
            <a:r>
              <a:rPr lang="en-GB" sz="900" u="sng">
                <a:solidFill>
                  <a:schemeClr val="accent2"/>
                </a:solidFill>
                <a:latin typeface="Lato"/>
                <a:ea typeface="Lato"/>
                <a:cs typeface="Lato"/>
                <a:sym typeface="Lato"/>
                <a:hlinkClick r:id="rId4">
                  <a:extLst>
                    <a:ext uri="{A12FA001-AC4F-418D-AE19-62706E023703}">
                      <ahyp:hlinkClr val="tx"/>
                    </a:ext>
                  </a:extLst>
                </a:hlinkClick>
              </a:rPr>
              <a:t>ONS </a:t>
            </a:r>
            <a:r>
              <a:rPr lang="en-GB" sz="900">
                <a:solidFill>
                  <a:schemeClr val="accent2"/>
                </a:solidFill>
                <a:latin typeface="Lato"/>
                <a:ea typeface="Lato"/>
                <a:cs typeface="Lato"/>
                <a:sym typeface="Lato"/>
              </a:rPr>
              <a:t>for rental prices</a:t>
            </a:r>
            <a:endParaRPr sz="900">
              <a:solidFill>
                <a:schemeClr val="accent2"/>
              </a:solidFill>
              <a:latin typeface="Lato"/>
              <a:ea typeface="Lato"/>
              <a:cs typeface="Lato"/>
              <a:sym typeface="La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6"/>
                                        </p:tgtEl>
                                        <p:attrNameLst>
                                          <p:attrName>style.visibility</p:attrName>
                                        </p:attrNameLst>
                                      </p:cBhvr>
                                      <p:to>
                                        <p:strVal val="visible"/>
                                      </p:to>
                                    </p:set>
                                    <p:animEffect filter="fade" transition="in">
                                      <p:cBhvr>
                                        <p:cTn dur="1000"/>
                                        <p:tgtEl>
                                          <p:spTgt spid="18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7"/>
                                        </p:tgtEl>
                                        <p:attrNameLst>
                                          <p:attrName>style.visibility</p:attrName>
                                        </p:attrNameLst>
                                      </p:cBhvr>
                                      <p:to>
                                        <p:strVal val="visible"/>
                                      </p:to>
                                    </p:set>
                                    <p:animEffect filter="fade" transition="in">
                                      <p:cBhvr>
                                        <p:cTn dur="1000"/>
                                        <p:tgtEl>
                                          <p:spTgt spid="18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8"/>
                                        </p:tgtEl>
                                        <p:attrNameLst>
                                          <p:attrName>style.visibility</p:attrName>
                                        </p:attrNameLst>
                                      </p:cBhvr>
                                      <p:to>
                                        <p:strVal val="visible"/>
                                      </p:to>
                                    </p:set>
                                    <p:animEffect filter="fade" transition="in">
                                      <p:cBhvr>
                                        <p:cTn dur="1000"/>
                                        <p:tgtEl>
                                          <p:spTgt spid="18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9"/>
                                        </p:tgtEl>
                                        <p:attrNameLst>
                                          <p:attrName>style.visibility</p:attrName>
                                        </p:attrNameLst>
                                      </p:cBhvr>
                                      <p:to>
                                        <p:strVal val="visible"/>
                                      </p:to>
                                    </p:set>
                                    <p:animEffect filter="fade" transition="in">
                                      <p:cBhvr>
                                        <p:cTn dur="1000"/>
                                        <p:tgtEl>
                                          <p:spTgt spid="18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sp>
        <p:nvSpPr>
          <p:cNvPr id="195" name="Google Shape;195;g208eae8ff29_0_43"/>
          <p:cNvSpPr txBox="1"/>
          <p:nvPr>
            <p:ph idx="12" type="sldNum"/>
          </p:nvPr>
        </p:nvSpPr>
        <p:spPr>
          <a:xfrm>
            <a:off x="8595309" y="303951"/>
            <a:ext cx="548700" cy="3936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Clr>
                <a:srgbClr val="000000"/>
              </a:buClr>
              <a:buSzPts val="1000"/>
              <a:buFont typeface="Arial"/>
              <a:buNone/>
            </a:pPr>
            <a:r>
              <a:rPr lang="en-GB">
                <a:latin typeface="Lato"/>
                <a:ea typeface="Lato"/>
                <a:cs typeface="Lato"/>
                <a:sym typeface="Lato"/>
              </a:rPr>
              <a:t>7</a:t>
            </a:r>
            <a:endParaRPr>
              <a:latin typeface="Lato"/>
              <a:ea typeface="Lato"/>
              <a:cs typeface="Lato"/>
              <a:sym typeface="Lato"/>
            </a:endParaRPr>
          </a:p>
          <a:p>
            <a:pPr indent="0" lvl="0" marL="0" rtl="0" algn="r">
              <a:spcBef>
                <a:spcPts val="0"/>
              </a:spcBef>
              <a:spcAft>
                <a:spcPts val="0"/>
              </a:spcAft>
              <a:buClr>
                <a:srgbClr val="000000"/>
              </a:buClr>
              <a:buSzPts val="1000"/>
              <a:buFont typeface="Arial"/>
              <a:buNone/>
            </a:pPr>
            <a:r>
              <a:t/>
            </a:r>
            <a:endParaRPr>
              <a:latin typeface="Lato"/>
              <a:ea typeface="Lato"/>
              <a:cs typeface="Lato"/>
              <a:sym typeface="Lato"/>
            </a:endParaRPr>
          </a:p>
        </p:txBody>
      </p:sp>
      <p:sp>
        <p:nvSpPr>
          <p:cNvPr id="196" name="Google Shape;196;g208eae8ff29_0_43"/>
          <p:cNvSpPr txBox="1"/>
          <p:nvPr>
            <p:ph type="ctrTitle"/>
          </p:nvPr>
        </p:nvSpPr>
        <p:spPr>
          <a:xfrm>
            <a:off x="210625" y="253750"/>
            <a:ext cx="85749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t/>
            </a:r>
            <a:endParaRPr b="1" i="0" sz="3200" u="none" cap="none" strike="noStrike">
              <a:solidFill>
                <a:schemeClr val="accent2"/>
              </a:solidFill>
              <a:latin typeface="Lato"/>
              <a:ea typeface="Lato"/>
              <a:cs typeface="Lato"/>
              <a:sym typeface="Lato"/>
            </a:endParaRPr>
          </a:p>
          <a:p>
            <a:pPr indent="0" lvl="0" marL="0" marR="0" rtl="0" algn="l">
              <a:lnSpc>
                <a:spcPct val="100000"/>
              </a:lnSpc>
              <a:spcBef>
                <a:spcPts val="0"/>
              </a:spcBef>
              <a:spcAft>
                <a:spcPts val="0"/>
              </a:spcAft>
              <a:buClr>
                <a:srgbClr val="000000"/>
              </a:buClr>
              <a:buSzPts val="990"/>
              <a:buFont typeface="Arial"/>
              <a:buNone/>
            </a:pPr>
            <a:r>
              <a:rPr b="1" i="0" lang="en-GB" sz="2900" u="none" cap="none" strike="noStrike">
                <a:solidFill>
                  <a:schemeClr val="accent2"/>
                </a:solidFill>
                <a:latin typeface="Lato"/>
                <a:ea typeface="Lato"/>
                <a:cs typeface="Lato"/>
                <a:sym typeface="Lato"/>
              </a:rPr>
              <a:t>To </a:t>
            </a:r>
            <a:r>
              <a:rPr b="1" lang="en-GB" sz="2900">
                <a:solidFill>
                  <a:schemeClr val="accent2"/>
                </a:solidFill>
                <a:latin typeface="Lato"/>
                <a:ea typeface="Lato"/>
                <a:cs typeface="Lato"/>
                <a:sym typeface="Lato"/>
              </a:rPr>
              <a:t>rent</a:t>
            </a:r>
            <a:r>
              <a:rPr b="1" i="0" lang="en-GB" sz="2900" u="none" cap="none" strike="noStrike">
                <a:solidFill>
                  <a:schemeClr val="accent2"/>
                </a:solidFill>
                <a:latin typeface="Lato"/>
                <a:ea typeface="Lato"/>
                <a:cs typeface="Lato"/>
                <a:sym typeface="Lato"/>
              </a:rPr>
              <a:t> or </a:t>
            </a:r>
            <a:r>
              <a:rPr b="1" lang="en-GB" sz="2900">
                <a:solidFill>
                  <a:schemeClr val="accent2"/>
                </a:solidFill>
                <a:latin typeface="Lato"/>
                <a:ea typeface="Lato"/>
                <a:cs typeface="Lato"/>
                <a:sym typeface="Lato"/>
              </a:rPr>
              <a:t>to buy</a:t>
            </a:r>
            <a:r>
              <a:rPr b="1" i="0" lang="en-GB" sz="2900" u="none" cap="none" strike="noStrike">
                <a:solidFill>
                  <a:schemeClr val="accent2"/>
                </a:solidFill>
                <a:latin typeface="Lato"/>
                <a:ea typeface="Lato"/>
                <a:cs typeface="Lato"/>
                <a:sym typeface="Lato"/>
              </a:rPr>
              <a:t>?</a:t>
            </a:r>
            <a:endParaRPr b="1" i="0" sz="2900" u="none" cap="none" strike="noStrike">
              <a:solidFill>
                <a:schemeClr val="accent2"/>
              </a:solidFill>
              <a:latin typeface="Lato"/>
              <a:ea typeface="Lato"/>
              <a:cs typeface="Lato"/>
              <a:sym typeface="Lato"/>
            </a:endParaRPr>
          </a:p>
          <a:p>
            <a:pPr indent="0" lvl="0" marL="0" marR="0" rtl="0" algn="l">
              <a:lnSpc>
                <a:spcPct val="100000"/>
              </a:lnSpc>
              <a:spcBef>
                <a:spcPts val="0"/>
              </a:spcBef>
              <a:spcAft>
                <a:spcPts val="0"/>
              </a:spcAft>
              <a:buClr>
                <a:srgbClr val="000000"/>
              </a:buClr>
              <a:buSzPts val="990"/>
              <a:buFont typeface="Arial"/>
              <a:buNone/>
            </a:pPr>
            <a:r>
              <a:t/>
            </a:r>
            <a:endParaRPr b="1" i="0" sz="2900" u="none" cap="none" strike="noStrike">
              <a:solidFill>
                <a:schemeClr val="accent2"/>
              </a:solidFill>
              <a:latin typeface="Lato"/>
              <a:ea typeface="Lato"/>
              <a:cs typeface="Lato"/>
              <a:sym typeface="Lato"/>
            </a:endParaRPr>
          </a:p>
        </p:txBody>
      </p:sp>
      <p:sp>
        <p:nvSpPr>
          <p:cNvPr id="197" name="Google Shape;197;g208eae8ff29_0_43"/>
          <p:cNvSpPr txBox="1"/>
          <p:nvPr/>
        </p:nvSpPr>
        <p:spPr>
          <a:xfrm>
            <a:off x="4858325" y="1082550"/>
            <a:ext cx="4219200" cy="3955800"/>
          </a:xfrm>
          <a:prstGeom prst="rect">
            <a:avLst/>
          </a:prstGeom>
          <a:solidFill>
            <a:schemeClr val="accent1"/>
          </a:solidFill>
          <a:ln cap="flat" cmpd="sng" w="19050">
            <a:solidFill>
              <a:schemeClr val="accent1"/>
            </a:solidFill>
            <a:prstDash val="solid"/>
            <a:round/>
            <a:headEnd len="sm" w="sm" type="none"/>
            <a:tailEnd len="sm" w="sm" type="none"/>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200"/>
              <a:buFont typeface="Arial"/>
              <a:buNone/>
            </a:pPr>
            <a:r>
              <a:rPr b="1" lang="en-GB">
                <a:solidFill>
                  <a:schemeClr val="lt1"/>
                </a:solidFill>
                <a:latin typeface="Lato"/>
                <a:ea typeface="Lato"/>
                <a:cs typeface="Lato"/>
                <a:sym typeface="Lato"/>
              </a:rPr>
              <a:t>Word bank</a:t>
            </a:r>
            <a:endParaRPr b="1">
              <a:solidFill>
                <a:schemeClr val="lt1"/>
              </a:solidFill>
              <a:latin typeface="Lato"/>
              <a:ea typeface="Lato"/>
              <a:cs typeface="Lato"/>
              <a:sym typeface="Lato"/>
            </a:endParaRPr>
          </a:p>
          <a:p>
            <a:pPr indent="-165100" lvl="0" marL="179999" rtl="0" algn="l">
              <a:spcBef>
                <a:spcPts val="0"/>
              </a:spcBef>
              <a:spcAft>
                <a:spcPts val="0"/>
              </a:spcAft>
              <a:buClr>
                <a:schemeClr val="lt1"/>
              </a:buClr>
              <a:buSzPts val="1100"/>
              <a:buFont typeface="Lato"/>
              <a:buChar char="●"/>
            </a:pPr>
            <a:r>
              <a:rPr b="1" lang="en-GB" sz="1100">
                <a:solidFill>
                  <a:schemeClr val="lt1"/>
                </a:solidFill>
                <a:latin typeface="Lato"/>
                <a:ea typeface="Lato"/>
                <a:cs typeface="Lato"/>
                <a:sym typeface="Lato"/>
              </a:rPr>
              <a:t>Council tax</a:t>
            </a:r>
            <a:r>
              <a:rPr lang="en-GB" sz="1100">
                <a:solidFill>
                  <a:schemeClr val="lt1"/>
                </a:solidFill>
                <a:latin typeface="Lato"/>
                <a:ea typeface="Lato"/>
                <a:cs typeface="Lato"/>
                <a:sym typeface="Lato"/>
              </a:rPr>
              <a:t> - a tax on households to be paid to local authorities in Britain</a:t>
            </a:r>
            <a:endParaRPr sz="1100">
              <a:solidFill>
                <a:schemeClr val="lt1"/>
              </a:solidFill>
              <a:latin typeface="Lato"/>
              <a:ea typeface="Lato"/>
              <a:cs typeface="Lato"/>
              <a:sym typeface="Lato"/>
            </a:endParaRPr>
          </a:p>
          <a:p>
            <a:pPr indent="-165100" lvl="0" marL="179999" rtl="0" algn="l">
              <a:spcBef>
                <a:spcPts val="0"/>
              </a:spcBef>
              <a:spcAft>
                <a:spcPts val="0"/>
              </a:spcAft>
              <a:buClr>
                <a:schemeClr val="lt1"/>
              </a:buClr>
              <a:buSzPts val="1100"/>
              <a:buFont typeface="Lato"/>
              <a:buChar char="●"/>
            </a:pPr>
            <a:r>
              <a:rPr b="1" lang="en-GB" sz="1100">
                <a:solidFill>
                  <a:schemeClr val="lt1"/>
                </a:solidFill>
                <a:latin typeface="Lato"/>
                <a:ea typeface="Lato"/>
                <a:cs typeface="Lato"/>
                <a:sym typeface="Lato"/>
              </a:rPr>
              <a:t>Credit score</a:t>
            </a:r>
            <a:r>
              <a:rPr lang="en-GB" sz="1100">
                <a:solidFill>
                  <a:schemeClr val="lt1"/>
                </a:solidFill>
                <a:latin typeface="Lato"/>
                <a:ea typeface="Lato"/>
                <a:cs typeface="Lato"/>
                <a:sym typeface="Lato"/>
              </a:rPr>
              <a:t> - a number showing somebody’s ability to pay back a loan. A higher number shows a better chance of repaying</a:t>
            </a:r>
            <a:endParaRPr sz="1100">
              <a:solidFill>
                <a:schemeClr val="lt1"/>
              </a:solidFill>
              <a:latin typeface="Lato"/>
              <a:ea typeface="Lato"/>
              <a:cs typeface="Lato"/>
              <a:sym typeface="Lato"/>
            </a:endParaRPr>
          </a:p>
          <a:p>
            <a:pPr indent="-165100" lvl="0" marL="179999" rtl="0" algn="l">
              <a:spcBef>
                <a:spcPts val="0"/>
              </a:spcBef>
              <a:spcAft>
                <a:spcPts val="0"/>
              </a:spcAft>
              <a:buClr>
                <a:schemeClr val="lt1"/>
              </a:buClr>
              <a:buSzPts val="1100"/>
              <a:buFont typeface="Lato"/>
              <a:buChar char="●"/>
            </a:pPr>
            <a:r>
              <a:rPr b="1" lang="en-GB" sz="1100">
                <a:solidFill>
                  <a:schemeClr val="lt1"/>
                </a:solidFill>
                <a:latin typeface="Lato"/>
                <a:ea typeface="Lato"/>
                <a:cs typeface="Lato"/>
                <a:sym typeface="Lato"/>
              </a:rPr>
              <a:t>Deposit </a:t>
            </a:r>
            <a:r>
              <a:rPr lang="en-GB" sz="1100">
                <a:solidFill>
                  <a:schemeClr val="lt1"/>
                </a:solidFill>
                <a:latin typeface="Lato"/>
                <a:ea typeface="Lato"/>
                <a:cs typeface="Lato"/>
                <a:sym typeface="Lato"/>
              </a:rPr>
              <a:t>- sum of money paid upfront </a:t>
            </a:r>
            <a:endParaRPr sz="1100">
              <a:solidFill>
                <a:schemeClr val="lt1"/>
              </a:solidFill>
              <a:latin typeface="Lato"/>
              <a:ea typeface="Lato"/>
              <a:cs typeface="Lato"/>
              <a:sym typeface="Lato"/>
            </a:endParaRPr>
          </a:p>
          <a:p>
            <a:pPr indent="-165100" lvl="0" marL="179999" rtl="0" algn="l">
              <a:spcBef>
                <a:spcPts val="0"/>
              </a:spcBef>
              <a:spcAft>
                <a:spcPts val="0"/>
              </a:spcAft>
              <a:buClr>
                <a:schemeClr val="lt1"/>
              </a:buClr>
              <a:buSzPts val="1100"/>
              <a:buFont typeface="Lato"/>
              <a:buChar char="●"/>
            </a:pPr>
            <a:r>
              <a:rPr b="1" lang="en-GB" sz="1100">
                <a:solidFill>
                  <a:schemeClr val="lt1"/>
                </a:solidFill>
                <a:latin typeface="Lato"/>
                <a:ea typeface="Lato"/>
                <a:cs typeface="Lato"/>
                <a:sym typeface="Lato"/>
              </a:rPr>
              <a:t>Flexibility</a:t>
            </a:r>
            <a:r>
              <a:rPr lang="en-GB" sz="1100">
                <a:solidFill>
                  <a:schemeClr val="lt1"/>
                </a:solidFill>
                <a:latin typeface="Lato"/>
                <a:ea typeface="Lato"/>
                <a:cs typeface="Lato"/>
                <a:sym typeface="Lato"/>
              </a:rPr>
              <a:t> - not being stuck to one place</a:t>
            </a:r>
            <a:endParaRPr sz="1100">
              <a:solidFill>
                <a:schemeClr val="lt1"/>
              </a:solidFill>
              <a:latin typeface="Lato"/>
              <a:ea typeface="Lato"/>
              <a:cs typeface="Lato"/>
              <a:sym typeface="Lato"/>
            </a:endParaRPr>
          </a:p>
          <a:p>
            <a:pPr indent="-165100" lvl="0" marL="179999" rtl="0" algn="l">
              <a:spcBef>
                <a:spcPts val="0"/>
              </a:spcBef>
              <a:spcAft>
                <a:spcPts val="0"/>
              </a:spcAft>
              <a:buClr>
                <a:schemeClr val="lt1"/>
              </a:buClr>
              <a:buSzPts val="1100"/>
              <a:buFont typeface="Lato"/>
              <a:buChar char="●"/>
            </a:pPr>
            <a:r>
              <a:rPr b="1" lang="en-GB" sz="1100">
                <a:solidFill>
                  <a:schemeClr val="lt1"/>
                </a:solidFill>
                <a:latin typeface="Lato"/>
                <a:ea typeface="Lato"/>
                <a:cs typeface="Lato"/>
                <a:sym typeface="Lato"/>
              </a:rPr>
              <a:t>Furniture and design </a:t>
            </a:r>
            <a:r>
              <a:rPr lang="en-GB" sz="1100">
                <a:solidFill>
                  <a:schemeClr val="lt1"/>
                </a:solidFill>
                <a:latin typeface="Lato"/>
                <a:ea typeface="Lato"/>
                <a:cs typeface="Lato"/>
                <a:sym typeface="Lato"/>
              </a:rPr>
              <a:t>- there is more scope for designing lots of elements for homeowners</a:t>
            </a:r>
            <a:endParaRPr sz="1100">
              <a:solidFill>
                <a:schemeClr val="lt1"/>
              </a:solidFill>
              <a:latin typeface="Lato"/>
              <a:ea typeface="Lato"/>
              <a:cs typeface="Lato"/>
              <a:sym typeface="Lato"/>
            </a:endParaRPr>
          </a:p>
          <a:p>
            <a:pPr indent="-165100" lvl="0" marL="179999" rtl="0" algn="l">
              <a:spcBef>
                <a:spcPts val="0"/>
              </a:spcBef>
              <a:spcAft>
                <a:spcPts val="0"/>
              </a:spcAft>
              <a:buClr>
                <a:schemeClr val="lt1"/>
              </a:buClr>
              <a:buSzPts val="1100"/>
              <a:buFont typeface="Lato"/>
              <a:buChar char="●"/>
            </a:pPr>
            <a:r>
              <a:rPr b="1" lang="en-GB" sz="1100">
                <a:solidFill>
                  <a:schemeClr val="lt1"/>
                </a:solidFill>
                <a:latin typeface="Lato"/>
                <a:ea typeface="Lato"/>
                <a:cs typeface="Lato"/>
                <a:sym typeface="Lato"/>
              </a:rPr>
              <a:t>Insurance -</a:t>
            </a:r>
            <a:r>
              <a:rPr lang="en-GB" sz="1100">
                <a:solidFill>
                  <a:schemeClr val="lt1"/>
                </a:solidFill>
                <a:latin typeface="Lato"/>
                <a:ea typeface="Lato"/>
                <a:cs typeface="Lato"/>
                <a:sym typeface="Lato"/>
              </a:rPr>
              <a:t> involves paying an amount of money (known as a premium) to an insurance company in return for a promise that the insurance company will pay a larger sum of money if a  bad event happens</a:t>
            </a:r>
            <a:endParaRPr sz="1100">
              <a:solidFill>
                <a:schemeClr val="lt1"/>
              </a:solidFill>
              <a:latin typeface="Lato"/>
              <a:ea typeface="Lato"/>
              <a:cs typeface="Lato"/>
              <a:sym typeface="Lato"/>
            </a:endParaRPr>
          </a:p>
          <a:p>
            <a:pPr indent="-165100" lvl="0" marL="179999" rtl="0" algn="l">
              <a:spcBef>
                <a:spcPts val="0"/>
              </a:spcBef>
              <a:spcAft>
                <a:spcPts val="0"/>
              </a:spcAft>
              <a:buClr>
                <a:schemeClr val="lt1"/>
              </a:buClr>
              <a:buSzPts val="1100"/>
              <a:buFont typeface="Lato"/>
              <a:buChar char="●"/>
            </a:pPr>
            <a:r>
              <a:rPr b="1" lang="en-GB" sz="1100">
                <a:solidFill>
                  <a:schemeClr val="lt1"/>
                </a:solidFill>
                <a:latin typeface="Lato"/>
                <a:ea typeface="Lato"/>
                <a:cs typeface="Lato"/>
                <a:sym typeface="Lato"/>
              </a:rPr>
              <a:t>Investment</a:t>
            </a:r>
            <a:r>
              <a:rPr lang="en-GB" sz="1100">
                <a:solidFill>
                  <a:schemeClr val="lt1"/>
                </a:solidFill>
                <a:latin typeface="Lato"/>
                <a:ea typeface="Lato"/>
                <a:cs typeface="Lato"/>
                <a:sym typeface="Lato"/>
              </a:rPr>
              <a:t> - value of something growing over time</a:t>
            </a:r>
            <a:endParaRPr sz="1100">
              <a:solidFill>
                <a:schemeClr val="lt1"/>
              </a:solidFill>
              <a:latin typeface="Lato"/>
              <a:ea typeface="Lato"/>
              <a:cs typeface="Lato"/>
              <a:sym typeface="Lato"/>
            </a:endParaRPr>
          </a:p>
          <a:p>
            <a:pPr indent="-165100" lvl="0" marL="179999" marR="0" rtl="0" algn="l">
              <a:lnSpc>
                <a:spcPct val="100000"/>
              </a:lnSpc>
              <a:spcBef>
                <a:spcPts val="0"/>
              </a:spcBef>
              <a:spcAft>
                <a:spcPts val="0"/>
              </a:spcAft>
              <a:buClr>
                <a:schemeClr val="lt1"/>
              </a:buClr>
              <a:buSzPts val="1100"/>
              <a:buFont typeface="Lato"/>
              <a:buChar char="●"/>
            </a:pPr>
            <a:r>
              <a:rPr b="1" lang="en-GB" sz="1100">
                <a:solidFill>
                  <a:schemeClr val="lt1"/>
                </a:solidFill>
                <a:latin typeface="Lato"/>
                <a:ea typeface="Lato"/>
                <a:cs typeface="Lato"/>
                <a:sym typeface="Lato"/>
              </a:rPr>
              <a:t>Mortgage</a:t>
            </a:r>
            <a:r>
              <a:rPr lang="en-GB" sz="1100">
                <a:solidFill>
                  <a:schemeClr val="lt1"/>
                </a:solidFill>
                <a:latin typeface="Lato"/>
                <a:ea typeface="Lato"/>
                <a:cs typeface="Lato"/>
                <a:sym typeface="Lato"/>
              </a:rPr>
              <a:t> - a loan from a bank for a property that needs to be paid back monthly with interest</a:t>
            </a:r>
            <a:endParaRPr sz="1100">
              <a:solidFill>
                <a:schemeClr val="lt1"/>
              </a:solidFill>
              <a:latin typeface="Lato"/>
              <a:ea typeface="Lato"/>
              <a:cs typeface="Lato"/>
              <a:sym typeface="Lato"/>
            </a:endParaRPr>
          </a:p>
          <a:p>
            <a:pPr indent="-165100" lvl="0" marL="179999" rtl="0" algn="l">
              <a:spcBef>
                <a:spcPts val="0"/>
              </a:spcBef>
              <a:spcAft>
                <a:spcPts val="0"/>
              </a:spcAft>
              <a:buClr>
                <a:schemeClr val="lt1"/>
              </a:buClr>
              <a:buSzPts val="1100"/>
              <a:buFont typeface="Lato"/>
              <a:buChar char="●"/>
            </a:pPr>
            <a:r>
              <a:rPr b="1" lang="en-GB" sz="1100">
                <a:solidFill>
                  <a:schemeClr val="lt1"/>
                </a:solidFill>
                <a:latin typeface="Lato"/>
                <a:ea typeface="Lato"/>
                <a:cs typeface="Lato"/>
                <a:sym typeface="Lato"/>
              </a:rPr>
              <a:t>Landlord</a:t>
            </a:r>
            <a:r>
              <a:rPr lang="en-GB" sz="1100">
                <a:solidFill>
                  <a:schemeClr val="lt1"/>
                </a:solidFill>
                <a:latin typeface="Lato"/>
                <a:ea typeface="Lato"/>
                <a:cs typeface="Lato"/>
                <a:sym typeface="Lato"/>
              </a:rPr>
              <a:t> - owner of the rental property</a:t>
            </a:r>
            <a:endParaRPr sz="1100">
              <a:solidFill>
                <a:schemeClr val="lt1"/>
              </a:solidFill>
              <a:latin typeface="Lato"/>
              <a:ea typeface="Lato"/>
              <a:cs typeface="Lato"/>
              <a:sym typeface="Lato"/>
            </a:endParaRPr>
          </a:p>
          <a:p>
            <a:pPr indent="-165100" lvl="0" marL="179999" marR="0" rtl="0" algn="l">
              <a:lnSpc>
                <a:spcPct val="100000"/>
              </a:lnSpc>
              <a:spcBef>
                <a:spcPts val="0"/>
              </a:spcBef>
              <a:spcAft>
                <a:spcPts val="0"/>
              </a:spcAft>
              <a:buClr>
                <a:schemeClr val="lt1"/>
              </a:buClr>
              <a:buSzPts val="1100"/>
              <a:buFont typeface="Lato"/>
              <a:buChar char="●"/>
            </a:pPr>
            <a:r>
              <a:rPr b="1" lang="en-GB" sz="1100">
                <a:solidFill>
                  <a:schemeClr val="lt1"/>
                </a:solidFill>
                <a:latin typeface="Lato"/>
                <a:ea typeface="Lato"/>
                <a:cs typeface="Lato"/>
                <a:sym typeface="Lato"/>
              </a:rPr>
              <a:t>Legal fees</a:t>
            </a:r>
            <a:r>
              <a:rPr lang="en-GB" sz="1100">
                <a:solidFill>
                  <a:schemeClr val="lt1"/>
                </a:solidFill>
                <a:latin typeface="Lato"/>
                <a:ea typeface="Lato"/>
                <a:cs typeface="Lato"/>
                <a:sym typeface="Lato"/>
              </a:rPr>
              <a:t> - money paid to lawyers </a:t>
            </a:r>
            <a:endParaRPr sz="1100">
              <a:solidFill>
                <a:schemeClr val="lt1"/>
              </a:solidFill>
              <a:latin typeface="Lato"/>
              <a:ea typeface="Lato"/>
              <a:cs typeface="Lato"/>
              <a:sym typeface="Lato"/>
            </a:endParaRPr>
          </a:p>
          <a:p>
            <a:pPr indent="-165100" lvl="0" marL="179999" rtl="0" algn="l">
              <a:spcBef>
                <a:spcPts val="0"/>
              </a:spcBef>
              <a:spcAft>
                <a:spcPts val="0"/>
              </a:spcAft>
              <a:buClr>
                <a:schemeClr val="lt1"/>
              </a:buClr>
              <a:buSzPts val="1100"/>
              <a:buFont typeface="Lato"/>
              <a:buChar char="●"/>
            </a:pPr>
            <a:r>
              <a:rPr b="1" lang="en-GB" sz="1100">
                <a:solidFill>
                  <a:schemeClr val="lt1"/>
                </a:solidFill>
                <a:latin typeface="Lato"/>
                <a:ea typeface="Lato"/>
                <a:cs typeface="Lato"/>
                <a:sym typeface="Lato"/>
              </a:rPr>
              <a:t>Stamp duty</a:t>
            </a:r>
            <a:r>
              <a:rPr lang="en-GB" sz="1100">
                <a:solidFill>
                  <a:schemeClr val="lt1"/>
                </a:solidFill>
                <a:latin typeface="Lato"/>
                <a:ea typeface="Lato"/>
                <a:cs typeface="Lato"/>
                <a:sym typeface="Lato"/>
              </a:rPr>
              <a:t> - a tax on buying a property costing over £250,000 or over £425,000 for first-time buyers.</a:t>
            </a:r>
            <a:endParaRPr sz="1100">
              <a:solidFill>
                <a:schemeClr val="lt1"/>
              </a:solidFill>
              <a:latin typeface="Lato"/>
              <a:ea typeface="Lato"/>
              <a:cs typeface="Lato"/>
              <a:sym typeface="Lato"/>
            </a:endParaRPr>
          </a:p>
          <a:p>
            <a:pPr indent="-165100" lvl="0" marL="179999" marR="0" rtl="0" algn="l">
              <a:lnSpc>
                <a:spcPct val="100000"/>
              </a:lnSpc>
              <a:spcBef>
                <a:spcPts val="0"/>
              </a:spcBef>
              <a:spcAft>
                <a:spcPts val="0"/>
              </a:spcAft>
              <a:buClr>
                <a:schemeClr val="lt1"/>
              </a:buClr>
              <a:buSzPts val="1100"/>
              <a:buFont typeface="Lato"/>
              <a:buChar char="●"/>
            </a:pPr>
            <a:r>
              <a:rPr b="1" lang="en-GB" sz="1100">
                <a:solidFill>
                  <a:schemeClr val="lt1"/>
                </a:solidFill>
                <a:latin typeface="Lato"/>
                <a:ea typeface="Lato"/>
                <a:cs typeface="Lato"/>
                <a:sym typeface="Lato"/>
              </a:rPr>
              <a:t>Tenant </a:t>
            </a:r>
            <a:r>
              <a:rPr lang="en-GB" sz="1100">
                <a:solidFill>
                  <a:schemeClr val="lt1"/>
                </a:solidFill>
                <a:latin typeface="Lato"/>
                <a:ea typeface="Lato"/>
                <a:cs typeface="Lato"/>
                <a:sym typeface="Lato"/>
              </a:rPr>
              <a:t>- somebody who rents</a:t>
            </a:r>
            <a:endParaRPr sz="1100">
              <a:solidFill>
                <a:schemeClr val="lt1"/>
              </a:solidFill>
              <a:latin typeface="Lato"/>
              <a:ea typeface="Lato"/>
              <a:cs typeface="Lato"/>
              <a:sym typeface="Lato"/>
            </a:endParaRPr>
          </a:p>
          <a:p>
            <a:pPr indent="-165100" lvl="0" marL="179999" marR="0" rtl="0" algn="l">
              <a:lnSpc>
                <a:spcPct val="100000"/>
              </a:lnSpc>
              <a:spcBef>
                <a:spcPts val="0"/>
              </a:spcBef>
              <a:spcAft>
                <a:spcPts val="0"/>
              </a:spcAft>
              <a:buClr>
                <a:schemeClr val="lt1"/>
              </a:buClr>
              <a:buSzPts val="1100"/>
              <a:buFont typeface="Lato"/>
              <a:buChar char="●"/>
            </a:pPr>
            <a:r>
              <a:rPr b="1" lang="en-GB" sz="1100">
                <a:solidFill>
                  <a:schemeClr val="lt1"/>
                </a:solidFill>
                <a:latin typeface="Lato"/>
                <a:ea typeface="Lato"/>
                <a:cs typeface="Lato"/>
                <a:sym typeface="Lato"/>
              </a:rPr>
              <a:t>Utility bills - </a:t>
            </a:r>
            <a:r>
              <a:rPr lang="en-GB" sz="1100">
                <a:solidFill>
                  <a:schemeClr val="lt1"/>
                </a:solidFill>
                <a:latin typeface="Lato"/>
                <a:ea typeface="Lato"/>
                <a:cs typeface="Lato"/>
                <a:sym typeface="Lato"/>
              </a:rPr>
              <a:t>bills for heating, water, electricity</a:t>
            </a:r>
            <a:endParaRPr sz="1100">
              <a:solidFill>
                <a:schemeClr val="lt1"/>
              </a:solidFill>
              <a:latin typeface="Lato"/>
              <a:ea typeface="Lato"/>
              <a:cs typeface="Lato"/>
              <a:sym typeface="Lato"/>
            </a:endParaRPr>
          </a:p>
        </p:txBody>
      </p:sp>
      <p:graphicFrame>
        <p:nvGraphicFramePr>
          <p:cNvPr id="198" name="Google Shape;198;g208eae8ff29_0_43"/>
          <p:cNvGraphicFramePr/>
          <p:nvPr/>
        </p:nvGraphicFramePr>
        <p:xfrm>
          <a:off x="131775" y="3101410"/>
          <a:ext cx="3000000" cy="3000000"/>
        </p:xfrm>
        <a:graphic>
          <a:graphicData uri="http://schemas.openxmlformats.org/drawingml/2006/table">
            <a:tbl>
              <a:tblPr>
                <a:noFill/>
                <a:tableStyleId>{8758AD3F-2A15-4ADE-861F-D939C07BAF7E}</a:tableStyleId>
              </a:tblPr>
              <a:tblGrid>
                <a:gridCol w="1039800"/>
                <a:gridCol w="1730150"/>
                <a:gridCol w="1715550"/>
              </a:tblGrid>
              <a:tr h="365725">
                <a:tc>
                  <a:txBody>
                    <a:bodyPr/>
                    <a:lstStyle/>
                    <a:p>
                      <a:pPr indent="0" lvl="0" marL="0" marR="0" rtl="0" algn="ctr">
                        <a:lnSpc>
                          <a:spcPct val="100000"/>
                        </a:lnSpc>
                        <a:spcBef>
                          <a:spcPts val="0"/>
                        </a:spcBef>
                        <a:spcAft>
                          <a:spcPts val="0"/>
                        </a:spcAft>
                        <a:buNone/>
                      </a:pPr>
                      <a:r>
                        <a:t/>
                      </a:r>
                      <a:endParaRPr b="1" sz="1200" u="none" cap="none" strike="noStrike">
                        <a:solidFill>
                          <a:schemeClr val="lt1"/>
                        </a:solidFill>
                        <a:latin typeface="Lato"/>
                        <a:ea typeface="Lato"/>
                        <a:cs typeface="Lato"/>
                        <a:sym typeface="Lato"/>
                      </a:endParaRPr>
                    </a:p>
                  </a:txBody>
                  <a:tcPr marT="91425" marB="91425" marR="91425" marL="91425">
                    <a:solidFill>
                      <a:schemeClr val="accent2"/>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1" lang="en-GB" sz="1200" u="none" cap="none" strike="noStrike">
                          <a:solidFill>
                            <a:schemeClr val="lt1"/>
                          </a:solidFill>
                          <a:latin typeface="Lato"/>
                          <a:ea typeface="Lato"/>
                          <a:cs typeface="Lato"/>
                          <a:sym typeface="Lato"/>
                        </a:rPr>
                        <a:t>Renting</a:t>
                      </a:r>
                      <a:endParaRPr b="1" sz="1200" u="none" cap="none" strike="noStrike">
                        <a:solidFill>
                          <a:schemeClr val="lt1"/>
                        </a:solidFill>
                        <a:latin typeface="Lato"/>
                        <a:ea typeface="Lato"/>
                        <a:cs typeface="Lato"/>
                        <a:sym typeface="Lato"/>
                      </a:endParaRPr>
                    </a:p>
                  </a:txBody>
                  <a:tcPr marT="91425" marB="91425" marR="91425" marL="91425">
                    <a:solidFill>
                      <a:schemeClr val="accent2"/>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1" lang="en-GB" sz="1200">
                          <a:solidFill>
                            <a:schemeClr val="lt1"/>
                          </a:solidFill>
                          <a:latin typeface="Lato"/>
                          <a:ea typeface="Lato"/>
                          <a:cs typeface="Lato"/>
                          <a:sym typeface="Lato"/>
                        </a:rPr>
                        <a:t>Buying</a:t>
                      </a:r>
                      <a:endParaRPr b="1" sz="1200" u="none" cap="none" strike="noStrike">
                        <a:solidFill>
                          <a:schemeClr val="lt1"/>
                        </a:solidFill>
                        <a:latin typeface="Lato"/>
                        <a:ea typeface="Lato"/>
                        <a:cs typeface="Lato"/>
                        <a:sym typeface="Lato"/>
                      </a:endParaRPr>
                    </a:p>
                  </a:txBody>
                  <a:tcPr marT="91425" marB="91425" marR="91425" marL="91425">
                    <a:solidFill>
                      <a:schemeClr val="accent2"/>
                    </a:solidFill>
                  </a:tcPr>
                </a:tc>
              </a:tr>
              <a:tr h="609575">
                <a:tc>
                  <a:txBody>
                    <a:bodyPr/>
                    <a:lstStyle/>
                    <a:p>
                      <a:pPr indent="0" lvl="0" marL="0" marR="0" rtl="0" algn="l">
                        <a:lnSpc>
                          <a:spcPct val="100000"/>
                        </a:lnSpc>
                        <a:spcBef>
                          <a:spcPts val="0"/>
                        </a:spcBef>
                        <a:spcAft>
                          <a:spcPts val="0"/>
                        </a:spcAft>
                        <a:buNone/>
                      </a:pPr>
                      <a:r>
                        <a:rPr lang="en-GB" sz="1000">
                          <a:latin typeface="Lato"/>
                          <a:ea typeface="Lato"/>
                          <a:cs typeface="Lato"/>
                          <a:sym typeface="Lato"/>
                        </a:rPr>
                        <a:t>Advantages</a:t>
                      </a:r>
                      <a:endParaRPr sz="1000">
                        <a:latin typeface="Lato"/>
                        <a:ea typeface="Lato"/>
                        <a:cs typeface="Lato"/>
                        <a:sym typeface="Lato"/>
                      </a:endParaRPr>
                    </a:p>
                  </a:txBody>
                  <a:tcPr marT="91425" marB="91425" marR="91425" marL="91425">
                    <a:solidFill>
                      <a:schemeClr val="lt1"/>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a:p>
                    <a:p>
                      <a:pPr indent="0" lvl="0" marL="0" marR="0" rtl="0" algn="l">
                        <a:lnSpc>
                          <a:spcPct val="100000"/>
                        </a:lnSpc>
                        <a:spcBef>
                          <a:spcPts val="0"/>
                        </a:spcBef>
                        <a:spcAft>
                          <a:spcPts val="0"/>
                        </a:spcAft>
                        <a:buClr>
                          <a:srgbClr val="000000"/>
                        </a:buClr>
                        <a:buSzPts val="1400"/>
                        <a:buFont typeface="Arial"/>
                        <a:buNone/>
                      </a:pPr>
                      <a:r>
                        <a:t/>
                      </a:r>
                      <a:endParaRPr/>
                    </a:p>
                  </a:txBody>
                  <a:tcPr marT="91425" marB="91425" marR="91425" marL="91425">
                    <a:solidFill>
                      <a:schemeClr val="lt1"/>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solidFill>
                      <a:schemeClr val="lt1"/>
                    </a:solidFill>
                  </a:tcPr>
                </a:tc>
              </a:tr>
              <a:tr h="808650">
                <a:tc>
                  <a:txBody>
                    <a:bodyPr/>
                    <a:lstStyle/>
                    <a:p>
                      <a:pPr indent="0" lvl="0" marL="0" marR="0" rtl="0" algn="l">
                        <a:lnSpc>
                          <a:spcPct val="100000"/>
                        </a:lnSpc>
                        <a:spcBef>
                          <a:spcPts val="0"/>
                        </a:spcBef>
                        <a:spcAft>
                          <a:spcPts val="0"/>
                        </a:spcAft>
                        <a:buNone/>
                      </a:pPr>
                      <a:r>
                        <a:rPr lang="en-GB" sz="1000">
                          <a:latin typeface="Lato"/>
                          <a:ea typeface="Lato"/>
                          <a:cs typeface="Lato"/>
                          <a:sym typeface="Lato"/>
                        </a:rPr>
                        <a:t>Disadvantages</a:t>
                      </a:r>
                      <a:endParaRPr sz="1000">
                        <a:latin typeface="Lato"/>
                        <a:ea typeface="Lato"/>
                        <a:cs typeface="Lato"/>
                        <a:sym typeface="Lato"/>
                      </a:endParaRPr>
                    </a:p>
                  </a:txBody>
                  <a:tcPr marT="91425" marB="91425" marR="91425" marL="91425">
                    <a:solidFill>
                      <a:schemeClr val="lt1"/>
                    </a:solidFill>
                  </a:tcPr>
                </a:tc>
                <a:tc>
                  <a:txBody>
                    <a:bodyPr/>
                    <a:lstStyle/>
                    <a:p>
                      <a:pPr indent="0" lvl="0" marL="0" marR="0" rtl="0" algn="l">
                        <a:lnSpc>
                          <a:spcPct val="100000"/>
                        </a:lnSpc>
                        <a:spcBef>
                          <a:spcPts val="0"/>
                        </a:spcBef>
                        <a:spcAft>
                          <a:spcPts val="0"/>
                        </a:spcAft>
                        <a:buNone/>
                      </a:pPr>
                      <a:r>
                        <a:t/>
                      </a:r>
                      <a:endParaRPr/>
                    </a:p>
                  </a:txBody>
                  <a:tcPr marT="91425" marB="91425" marR="91425" marL="91425">
                    <a:solidFill>
                      <a:schemeClr val="lt1"/>
                    </a:solidFill>
                  </a:tcPr>
                </a:tc>
                <a:tc>
                  <a:txBody>
                    <a:bodyPr/>
                    <a:lstStyle/>
                    <a:p>
                      <a:pPr indent="0" lvl="0" marL="0" marR="0" rtl="0" algn="l">
                        <a:lnSpc>
                          <a:spcPct val="100000"/>
                        </a:lnSpc>
                        <a:spcBef>
                          <a:spcPts val="0"/>
                        </a:spcBef>
                        <a:spcAft>
                          <a:spcPts val="0"/>
                        </a:spcAft>
                        <a:buNone/>
                      </a:pPr>
                      <a:r>
                        <a:t/>
                      </a:r>
                      <a:endParaRPr sz="1400" u="none" cap="none" strike="noStrike"/>
                    </a:p>
                  </a:txBody>
                  <a:tcPr marT="91425" marB="91425" marR="91425" marL="91425">
                    <a:solidFill>
                      <a:schemeClr val="lt1"/>
                    </a:solidFill>
                  </a:tcPr>
                </a:tc>
              </a:tr>
            </a:tbl>
          </a:graphicData>
        </a:graphic>
      </p:graphicFrame>
      <p:sp>
        <p:nvSpPr>
          <p:cNvPr id="199" name="Google Shape;199;g208eae8ff29_0_43"/>
          <p:cNvSpPr txBox="1"/>
          <p:nvPr/>
        </p:nvSpPr>
        <p:spPr>
          <a:xfrm>
            <a:off x="19175" y="981550"/>
            <a:ext cx="4712400" cy="1390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a:solidFill>
                  <a:schemeClr val="dk1"/>
                </a:solidFill>
                <a:latin typeface="Lato"/>
                <a:ea typeface="Lato"/>
                <a:cs typeface="Lato"/>
                <a:sym typeface="Lato"/>
              </a:rPr>
              <a:t>One of the biggest expenses in somebody’s future will be</a:t>
            </a:r>
            <a:r>
              <a:rPr b="1" lang="en-GB">
                <a:solidFill>
                  <a:schemeClr val="dk1"/>
                </a:solidFill>
                <a:latin typeface="Lato"/>
                <a:ea typeface="Lato"/>
                <a:cs typeface="Lato"/>
                <a:sym typeface="Lato"/>
              </a:rPr>
              <a:t> housing</a:t>
            </a:r>
            <a:r>
              <a:rPr lang="en-GB">
                <a:solidFill>
                  <a:schemeClr val="dk1"/>
                </a:solidFill>
                <a:latin typeface="Lato"/>
                <a:ea typeface="Lato"/>
                <a:cs typeface="Lato"/>
                <a:sym typeface="Lato"/>
              </a:rPr>
              <a:t>, whether paying rent or buying a home and repaying a mortgage.</a:t>
            </a:r>
            <a:endParaRPr>
              <a:solidFill>
                <a:schemeClr val="dk1"/>
              </a:solidFill>
              <a:latin typeface="Lato"/>
              <a:ea typeface="Lato"/>
              <a:cs typeface="Lato"/>
              <a:sym typeface="Lato"/>
            </a:endParaRPr>
          </a:p>
          <a:p>
            <a:pPr indent="0" lvl="0" marL="0" rtl="0" algn="l">
              <a:spcBef>
                <a:spcPts val="1000"/>
              </a:spcBef>
              <a:spcAft>
                <a:spcPts val="0"/>
              </a:spcAft>
              <a:buNone/>
            </a:pPr>
            <a:r>
              <a:rPr lang="en-GB">
                <a:solidFill>
                  <a:schemeClr val="dk1"/>
                </a:solidFill>
                <a:latin typeface="Lato"/>
                <a:ea typeface="Lato"/>
                <a:cs typeface="Lato"/>
                <a:sym typeface="Lato"/>
              </a:rPr>
              <a:t>Karim </a:t>
            </a:r>
            <a:r>
              <a:rPr lang="en-GB">
                <a:solidFill>
                  <a:schemeClr val="dk1"/>
                </a:solidFill>
                <a:latin typeface="Lato"/>
                <a:ea typeface="Lato"/>
                <a:cs typeface="Lato"/>
                <a:sym typeface="Lato"/>
              </a:rPr>
              <a:t>is looking to </a:t>
            </a:r>
            <a:r>
              <a:rPr lang="en-GB">
                <a:solidFill>
                  <a:schemeClr val="dk1"/>
                </a:solidFill>
                <a:latin typeface="Lato Black"/>
                <a:ea typeface="Lato Black"/>
                <a:cs typeface="Lato Black"/>
                <a:sym typeface="Lato Black"/>
              </a:rPr>
              <a:t>rent</a:t>
            </a:r>
            <a:r>
              <a:rPr lang="en-GB">
                <a:solidFill>
                  <a:schemeClr val="dk1"/>
                </a:solidFill>
                <a:latin typeface="Lato"/>
                <a:ea typeface="Lato"/>
                <a:cs typeface="Lato"/>
                <a:sym typeface="Lato"/>
              </a:rPr>
              <a:t> an apartment in Manchester.</a:t>
            </a:r>
            <a:endParaRPr>
              <a:solidFill>
                <a:schemeClr val="dk1"/>
              </a:solidFill>
              <a:latin typeface="Lato"/>
              <a:ea typeface="Lato"/>
              <a:cs typeface="Lato"/>
              <a:sym typeface="Lato"/>
            </a:endParaRPr>
          </a:p>
          <a:p>
            <a:pPr indent="0" lvl="0" marL="0" rtl="0" algn="l">
              <a:spcBef>
                <a:spcPts val="0"/>
              </a:spcBef>
              <a:spcAft>
                <a:spcPts val="0"/>
              </a:spcAft>
              <a:buNone/>
            </a:pPr>
            <a:r>
              <a:rPr lang="en-GB">
                <a:solidFill>
                  <a:schemeClr val="dk1"/>
                </a:solidFill>
                <a:latin typeface="Lato"/>
                <a:ea typeface="Lato"/>
                <a:cs typeface="Lato"/>
                <a:sym typeface="Lato"/>
              </a:rPr>
              <a:t>Lucy is looking to </a:t>
            </a:r>
            <a:r>
              <a:rPr lang="en-GB">
                <a:solidFill>
                  <a:schemeClr val="dk1"/>
                </a:solidFill>
                <a:latin typeface="Lato Black"/>
                <a:ea typeface="Lato Black"/>
                <a:cs typeface="Lato Black"/>
                <a:sym typeface="Lato Black"/>
              </a:rPr>
              <a:t>buy</a:t>
            </a:r>
            <a:r>
              <a:rPr lang="en-GB">
                <a:solidFill>
                  <a:schemeClr val="dk1"/>
                </a:solidFill>
                <a:latin typeface="Lato"/>
                <a:ea typeface="Lato"/>
                <a:cs typeface="Lato"/>
                <a:sym typeface="Lato"/>
              </a:rPr>
              <a:t> her first home in Leeds.</a:t>
            </a:r>
            <a:endParaRPr sz="600"/>
          </a:p>
        </p:txBody>
      </p:sp>
      <p:sp>
        <p:nvSpPr>
          <p:cNvPr id="200" name="Google Shape;200;g208eae8ff29_0_43"/>
          <p:cNvSpPr txBox="1"/>
          <p:nvPr/>
        </p:nvSpPr>
        <p:spPr>
          <a:xfrm>
            <a:off x="19175" y="2372050"/>
            <a:ext cx="4712400" cy="7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1200">
                <a:solidFill>
                  <a:schemeClr val="accent1"/>
                </a:solidFill>
                <a:latin typeface="Lato"/>
                <a:ea typeface="Lato"/>
                <a:cs typeface="Lato"/>
                <a:sym typeface="Lato"/>
              </a:rPr>
              <a:t>Activity</a:t>
            </a:r>
            <a:r>
              <a:rPr lang="en-GB" sz="1200">
                <a:solidFill>
                  <a:schemeClr val="accent1"/>
                </a:solidFill>
                <a:latin typeface="Lato"/>
                <a:ea typeface="Lato"/>
                <a:cs typeface="Lato"/>
                <a:sym typeface="Lato"/>
              </a:rPr>
              <a:t> - </a:t>
            </a:r>
            <a:r>
              <a:rPr b="1" lang="en-GB" sz="1200">
                <a:solidFill>
                  <a:schemeClr val="accent1"/>
                </a:solidFill>
                <a:latin typeface="Lato"/>
                <a:ea typeface="Lato"/>
                <a:cs typeface="Lato"/>
                <a:sym typeface="Lato"/>
              </a:rPr>
              <a:t>With the class divided into 2 groups, i</a:t>
            </a:r>
            <a:r>
              <a:rPr b="1" lang="en-GB" sz="1200">
                <a:solidFill>
                  <a:schemeClr val="accent1"/>
                </a:solidFill>
                <a:latin typeface="Lato"/>
                <a:ea typeface="Lato"/>
                <a:cs typeface="Lato"/>
                <a:sym typeface="Lato"/>
              </a:rPr>
              <a:t>dentify advantages and </a:t>
            </a:r>
            <a:r>
              <a:rPr b="1" lang="en-GB" sz="1200">
                <a:solidFill>
                  <a:schemeClr val="accent1"/>
                </a:solidFill>
                <a:latin typeface="Lato"/>
                <a:ea typeface="Lato"/>
                <a:cs typeface="Lato"/>
                <a:sym typeface="Lato"/>
              </a:rPr>
              <a:t>disadvantages</a:t>
            </a:r>
            <a:r>
              <a:rPr b="1" lang="en-GB" sz="1200">
                <a:solidFill>
                  <a:schemeClr val="accent1"/>
                </a:solidFill>
                <a:latin typeface="Lato"/>
                <a:ea typeface="Lato"/>
                <a:cs typeface="Lato"/>
                <a:sym typeface="Lato"/>
              </a:rPr>
              <a:t> of Karim renting and Lucy buying. </a:t>
            </a:r>
            <a:endParaRPr b="1" sz="1200">
              <a:solidFill>
                <a:schemeClr val="accent1"/>
              </a:solidFill>
              <a:latin typeface="Lato"/>
              <a:ea typeface="Lato"/>
              <a:cs typeface="Lato"/>
              <a:sym typeface="Lato"/>
            </a:endParaRPr>
          </a:p>
          <a:p>
            <a:pPr indent="0" lvl="0" marL="0" rtl="0" algn="l">
              <a:spcBef>
                <a:spcPts val="0"/>
              </a:spcBef>
              <a:spcAft>
                <a:spcPts val="0"/>
              </a:spcAft>
              <a:buNone/>
            </a:pPr>
            <a:r>
              <a:rPr b="1" lang="en-GB" sz="1200">
                <a:solidFill>
                  <a:schemeClr val="accent1"/>
                </a:solidFill>
                <a:latin typeface="Lato"/>
                <a:ea typeface="Lato"/>
                <a:cs typeface="Lato"/>
                <a:sym typeface="Lato"/>
              </a:rPr>
              <a:t>Use the key terms in the ‘Word bank’ where possible to help you.</a:t>
            </a:r>
            <a:endParaRPr b="1" sz="1300"/>
          </a:p>
        </p:txBody>
      </p:sp>
      <p:sp>
        <p:nvSpPr>
          <p:cNvPr id="201" name="Google Shape;201;g208eae8ff29_0_43"/>
          <p:cNvSpPr txBox="1"/>
          <p:nvPr/>
        </p:nvSpPr>
        <p:spPr>
          <a:xfrm>
            <a:off x="131775" y="4885375"/>
            <a:ext cx="3000000" cy="323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900">
                <a:solidFill>
                  <a:schemeClr val="accent2"/>
                </a:solidFill>
                <a:latin typeface="Lato"/>
                <a:ea typeface="Lato"/>
                <a:cs typeface="Lato"/>
                <a:sym typeface="Lato"/>
              </a:rPr>
              <a:t>‘Word Bank’ printout available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sp>
        <p:nvSpPr>
          <p:cNvPr id="206" name="Google Shape;206;g208eae8ff29_0_50"/>
          <p:cNvSpPr txBox="1"/>
          <p:nvPr>
            <p:ph idx="12" type="sldNum"/>
          </p:nvPr>
        </p:nvSpPr>
        <p:spPr>
          <a:xfrm>
            <a:off x="8595309" y="303951"/>
            <a:ext cx="548700" cy="3936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Clr>
                <a:srgbClr val="000000"/>
              </a:buClr>
              <a:buSzPts val="1000"/>
              <a:buFont typeface="Arial"/>
              <a:buNone/>
            </a:pPr>
            <a:r>
              <a:rPr lang="en-GB">
                <a:latin typeface="Lato"/>
                <a:ea typeface="Lato"/>
                <a:cs typeface="Lato"/>
                <a:sym typeface="Lato"/>
              </a:rPr>
              <a:t>8</a:t>
            </a:r>
            <a:endParaRPr>
              <a:latin typeface="Lato"/>
              <a:ea typeface="Lato"/>
              <a:cs typeface="Lato"/>
              <a:sym typeface="Lato"/>
            </a:endParaRPr>
          </a:p>
          <a:p>
            <a:pPr indent="0" lvl="0" marL="0" rtl="0" algn="r">
              <a:spcBef>
                <a:spcPts val="0"/>
              </a:spcBef>
              <a:spcAft>
                <a:spcPts val="0"/>
              </a:spcAft>
              <a:buClr>
                <a:srgbClr val="000000"/>
              </a:buClr>
              <a:buSzPts val="1000"/>
              <a:buFont typeface="Arial"/>
              <a:buNone/>
            </a:pPr>
            <a:r>
              <a:t/>
            </a:r>
            <a:endParaRPr>
              <a:latin typeface="Lato"/>
              <a:ea typeface="Lato"/>
              <a:cs typeface="Lato"/>
              <a:sym typeface="Lato"/>
            </a:endParaRPr>
          </a:p>
        </p:txBody>
      </p:sp>
      <p:sp>
        <p:nvSpPr>
          <p:cNvPr id="207" name="Google Shape;207;g208eae8ff29_0_50"/>
          <p:cNvSpPr txBox="1"/>
          <p:nvPr/>
        </p:nvSpPr>
        <p:spPr>
          <a:xfrm>
            <a:off x="134425" y="2850100"/>
            <a:ext cx="1778700" cy="12930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200"/>
              <a:buFont typeface="Arial"/>
              <a:buNone/>
            </a:pPr>
            <a:r>
              <a:rPr b="0" i="0" lang="en-GB" sz="1800" u="none" cap="none" strike="noStrike">
                <a:solidFill>
                  <a:schemeClr val="accent1"/>
                </a:solidFill>
                <a:latin typeface="Lato"/>
                <a:ea typeface="Lato"/>
                <a:cs typeface="Lato"/>
                <a:sym typeface="Lato"/>
              </a:rPr>
              <a:t>Identify </a:t>
            </a:r>
            <a:r>
              <a:rPr lang="en-GB" sz="1800">
                <a:solidFill>
                  <a:schemeClr val="accent1"/>
                </a:solidFill>
                <a:latin typeface="Lato"/>
                <a:ea typeface="Lato"/>
                <a:cs typeface="Lato"/>
                <a:sym typeface="Lato"/>
              </a:rPr>
              <a:t>advantages and disadvantages of renting</a:t>
            </a:r>
            <a:endParaRPr b="0" i="0" sz="1800" u="none" cap="none" strike="noStrike">
              <a:solidFill>
                <a:schemeClr val="accent1"/>
              </a:solidFill>
              <a:latin typeface="Lato"/>
              <a:ea typeface="Lato"/>
              <a:cs typeface="Lato"/>
              <a:sym typeface="Lato"/>
            </a:endParaRPr>
          </a:p>
        </p:txBody>
      </p:sp>
      <p:graphicFrame>
        <p:nvGraphicFramePr>
          <p:cNvPr id="208" name="Google Shape;208;g208eae8ff29_0_50"/>
          <p:cNvGraphicFramePr/>
          <p:nvPr/>
        </p:nvGraphicFramePr>
        <p:xfrm>
          <a:off x="1967950" y="1168075"/>
          <a:ext cx="3000000" cy="3000000"/>
        </p:xfrm>
        <a:graphic>
          <a:graphicData uri="http://schemas.openxmlformats.org/drawingml/2006/table">
            <a:tbl>
              <a:tblPr>
                <a:noFill/>
                <a:tableStyleId>{8758AD3F-2A15-4ADE-861F-D939C07BAF7E}</a:tableStyleId>
              </a:tblPr>
              <a:tblGrid>
                <a:gridCol w="3537325"/>
                <a:gridCol w="3537325"/>
              </a:tblGrid>
              <a:tr h="378625">
                <a:tc>
                  <a:txBody>
                    <a:bodyPr/>
                    <a:lstStyle/>
                    <a:p>
                      <a:pPr indent="0" lvl="0" marL="0" marR="0" rtl="0" algn="ctr">
                        <a:lnSpc>
                          <a:spcPct val="100000"/>
                        </a:lnSpc>
                        <a:spcBef>
                          <a:spcPts val="0"/>
                        </a:spcBef>
                        <a:spcAft>
                          <a:spcPts val="0"/>
                        </a:spcAft>
                        <a:buClr>
                          <a:srgbClr val="000000"/>
                        </a:buClr>
                        <a:buSzPts val="1400"/>
                        <a:buFont typeface="Arial"/>
                        <a:buNone/>
                      </a:pPr>
                      <a:r>
                        <a:rPr b="1" lang="en-GB">
                          <a:solidFill>
                            <a:schemeClr val="lt1"/>
                          </a:solidFill>
                          <a:latin typeface="Lato"/>
                          <a:ea typeface="Lato"/>
                          <a:cs typeface="Lato"/>
                          <a:sym typeface="Lato"/>
                        </a:rPr>
                        <a:t>Advantages of</a:t>
                      </a:r>
                      <a:r>
                        <a:rPr b="1" lang="en-GB" sz="1400" u="none" cap="none" strike="noStrike">
                          <a:solidFill>
                            <a:schemeClr val="lt1"/>
                          </a:solidFill>
                          <a:latin typeface="Lato"/>
                          <a:ea typeface="Lato"/>
                          <a:cs typeface="Lato"/>
                          <a:sym typeface="Lato"/>
                        </a:rPr>
                        <a:t> </a:t>
                      </a:r>
                      <a:r>
                        <a:rPr b="1" lang="en-GB">
                          <a:solidFill>
                            <a:schemeClr val="lt1"/>
                          </a:solidFill>
                          <a:latin typeface="Lato"/>
                          <a:ea typeface="Lato"/>
                          <a:cs typeface="Lato"/>
                          <a:sym typeface="Lato"/>
                        </a:rPr>
                        <a:t>r</a:t>
                      </a:r>
                      <a:r>
                        <a:rPr b="1" lang="en-GB" sz="1400" u="none" cap="none" strike="noStrike">
                          <a:solidFill>
                            <a:schemeClr val="lt1"/>
                          </a:solidFill>
                          <a:latin typeface="Lato"/>
                          <a:ea typeface="Lato"/>
                          <a:cs typeface="Lato"/>
                          <a:sym typeface="Lato"/>
                        </a:rPr>
                        <a:t>ent</a:t>
                      </a:r>
                      <a:r>
                        <a:rPr b="1" lang="en-GB">
                          <a:solidFill>
                            <a:schemeClr val="lt1"/>
                          </a:solidFill>
                          <a:latin typeface="Lato"/>
                          <a:ea typeface="Lato"/>
                          <a:cs typeface="Lato"/>
                          <a:sym typeface="Lato"/>
                        </a:rPr>
                        <a:t>ing</a:t>
                      </a:r>
                      <a:endParaRPr b="1" sz="1400" u="none" cap="none" strike="noStrike">
                        <a:solidFill>
                          <a:schemeClr val="lt1"/>
                        </a:solidFill>
                        <a:latin typeface="Lato"/>
                        <a:ea typeface="Lato"/>
                        <a:cs typeface="Lato"/>
                        <a:sym typeface="Lato"/>
                      </a:endParaRPr>
                    </a:p>
                  </a:txBody>
                  <a:tcPr marT="91425" marB="91425" marR="91425" marL="91425">
                    <a:solidFill>
                      <a:schemeClr val="accent2"/>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1" lang="en-GB">
                          <a:solidFill>
                            <a:schemeClr val="lt1"/>
                          </a:solidFill>
                          <a:latin typeface="Lato"/>
                          <a:ea typeface="Lato"/>
                          <a:cs typeface="Lato"/>
                          <a:sym typeface="Lato"/>
                        </a:rPr>
                        <a:t>Disadvantages of renting</a:t>
                      </a:r>
                      <a:endParaRPr b="1" sz="1400" u="none" cap="none" strike="noStrike">
                        <a:solidFill>
                          <a:schemeClr val="lt1"/>
                        </a:solidFill>
                        <a:latin typeface="Lato"/>
                        <a:ea typeface="Lato"/>
                        <a:cs typeface="Lato"/>
                        <a:sym typeface="Lato"/>
                      </a:endParaRPr>
                    </a:p>
                  </a:txBody>
                  <a:tcPr marT="91425" marB="91425" marR="91425" marL="91425">
                    <a:solidFill>
                      <a:schemeClr val="accent2"/>
                    </a:solidFill>
                  </a:tcPr>
                </a:tc>
              </a:tr>
              <a:tr h="3446600">
                <a:tc>
                  <a:txBody>
                    <a:bodyPr/>
                    <a:lstStyle/>
                    <a:p>
                      <a:pPr indent="-311150" lvl="0" marL="457200" marR="0" rtl="0" algn="l">
                        <a:lnSpc>
                          <a:spcPct val="100000"/>
                        </a:lnSpc>
                        <a:spcBef>
                          <a:spcPts val="1000"/>
                        </a:spcBef>
                        <a:spcAft>
                          <a:spcPts val="0"/>
                        </a:spcAft>
                        <a:buSzPts val="1300"/>
                        <a:buFont typeface="Lato"/>
                        <a:buChar char="●"/>
                      </a:pPr>
                      <a:r>
                        <a:rPr lang="en-GB" sz="1300">
                          <a:latin typeface="Lato"/>
                          <a:ea typeface="Lato"/>
                          <a:cs typeface="Lato"/>
                          <a:sym typeface="Lato"/>
                        </a:rPr>
                        <a:t>Offers more </a:t>
                      </a:r>
                      <a:r>
                        <a:rPr b="1" lang="en-GB" sz="1300">
                          <a:latin typeface="Lato"/>
                          <a:ea typeface="Lato"/>
                          <a:cs typeface="Lato"/>
                          <a:sym typeface="Lato"/>
                        </a:rPr>
                        <a:t>flexibility</a:t>
                      </a:r>
                      <a:r>
                        <a:rPr lang="en-GB" sz="1300">
                          <a:latin typeface="Lato"/>
                          <a:ea typeface="Lato"/>
                          <a:cs typeface="Lato"/>
                          <a:sym typeface="Lato"/>
                        </a:rPr>
                        <a:t> than buying, as the contract can be cancelled, within reason</a:t>
                      </a:r>
                      <a:endParaRPr sz="1300">
                        <a:latin typeface="Lato"/>
                        <a:ea typeface="Lato"/>
                        <a:cs typeface="Lato"/>
                        <a:sym typeface="Lato"/>
                      </a:endParaRPr>
                    </a:p>
                    <a:p>
                      <a:pPr indent="-311150" lvl="0" marL="457200" marR="0" rtl="0" algn="l">
                        <a:lnSpc>
                          <a:spcPct val="100000"/>
                        </a:lnSpc>
                        <a:spcBef>
                          <a:spcPts val="1000"/>
                        </a:spcBef>
                        <a:spcAft>
                          <a:spcPts val="0"/>
                        </a:spcAft>
                        <a:buSzPts val="1300"/>
                        <a:buFont typeface="Lato"/>
                        <a:buChar char="●"/>
                      </a:pPr>
                      <a:r>
                        <a:rPr lang="en-GB" sz="1300">
                          <a:latin typeface="Lato"/>
                          <a:ea typeface="Lato"/>
                          <a:cs typeface="Lato"/>
                          <a:sym typeface="Lato"/>
                        </a:rPr>
                        <a:t>Can be a good way for </a:t>
                      </a:r>
                      <a:r>
                        <a:rPr b="1" lang="en-GB" sz="1300">
                          <a:latin typeface="Lato"/>
                          <a:ea typeface="Lato"/>
                          <a:cs typeface="Lato"/>
                          <a:sym typeface="Lato"/>
                        </a:rPr>
                        <a:t>couples of friends to live together without committing</a:t>
                      </a:r>
                      <a:r>
                        <a:rPr lang="en-GB" sz="1300">
                          <a:latin typeface="Lato"/>
                          <a:ea typeface="Lato"/>
                          <a:cs typeface="Lato"/>
                          <a:sym typeface="Lato"/>
                        </a:rPr>
                        <a:t> to a property </a:t>
                      </a:r>
                      <a:endParaRPr sz="1300">
                        <a:latin typeface="Lato"/>
                        <a:ea typeface="Lato"/>
                        <a:cs typeface="Lato"/>
                        <a:sym typeface="Lato"/>
                      </a:endParaRPr>
                    </a:p>
                    <a:p>
                      <a:pPr indent="-311150" lvl="0" marL="457200" marR="0" rtl="0" algn="l">
                        <a:lnSpc>
                          <a:spcPct val="100000"/>
                        </a:lnSpc>
                        <a:spcBef>
                          <a:spcPts val="1000"/>
                        </a:spcBef>
                        <a:spcAft>
                          <a:spcPts val="0"/>
                        </a:spcAft>
                        <a:buSzPts val="1300"/>
                        <a:buFont typeface="Lato"/>
                        <a:buChar char="●"/>
                      </a:pPr>
                      <a:r>
                        <a:rPr lang="en-GB" sz="1300">
                          <a:latin typeface="Lato"/>
                          <a:ea typeface="Lato"/>
                          <a:cs typeface="Lato"/>
                          <a:sym typeface="Lato"/>
                        </a:rPr>
                        <a:t>If someone is on a lower budget, it </a:t>
                      </a:r>
                      <a:r>
                        <a:rPr b="1" lang="en-GB" sz="1300">
                          <a:latin typeface="Lato"/>
                          <a:ea typeface="Lato"/>
                          <a:cs typeface="Lato"/>
                          <a:sym typeface="Lato"/>
                        </a:rPr>
                        <a:t>can be much cheaper </a:t>
                      </a:r>
                      <a:r>
                        <a:rPr lang="en-GB" sz="1300">
                          <a:latin typeface="Lato"/>
                          <a:ea typeface="Lato"/>
                          <a:cs typeface="Lato"/>
                          <a:sym typeface="Lato"/>
                        </a:rPr>
                        <a:t>than buying in some areas; especially if sharing a flat</a:t>
                      </a:r>
                      <a:endParaRPr sz="1300">
                        <a:latin typeface="Lato"/>
                        <a:ea typeface="Lato"/>
                        <a:cs typeface="Lato"/>
                        <a:sym typeface="Lato"/>
                      </a:endParaRPr>
                    </a:p>
                    <a:p>
                      <a:pPr indent="-311150" lvl="0" marL="457200" marR="0" rtl="0" algn="l">
                        <a:lnSpc>
                          <a:spcPct val="100000"/>
                        </a:lnSpc>
                        <a:spcBef>
                          <a:spcPts val="1000"/>
                        </a:spcBef>
                        <a:spcAft>
                          <a:spcPts val="0"/>
                        </a:spcAft>
                        <a:buSzPts val="1300"/>
                        <a:buFont typeface="Lato"/>
                        <a:buChar char="●"/>
                      </a:pPr>
                      <a:r>
                        <a:rPr lang="en-GB" sz="1300">
                          <a:latin typeface="Lato"/>
                          <a:ea typeface="Lato"/>
                          <a:cs typeface="Lato"/>
                          <a:sym typeface="Lato"/>
                        </a:rPr>
                        <a:t>The </a:t>
                      </a:r>
                      <a:r>
                        <a:rPr b="1" lang="en-GB" sz="1300">
                          <a:latin typeface="Lato"/>
                          <a:ea typeface="Lato"/>
                          <a:cs typeface="Lato"/>
                          <a:sym typeface="Lato"/>
                        </a:rPr>
                        <a:t>landlord has responsibility for fixing things </a:t>
                      </a:r>
                      <a:r>
                        <a:rPr lang="en-GB" sz="1300">
                          <a:latin typeface="Lato"/>
                          <a:ea typeface="Lato"/>
                          <a:cs typeface="Lato"/>
                          <a:sym typeface="Lato"/>
                        </a:rPr>
                        <a:t>when they go wrong</a:t>
                      </a:r>
                      <a:endParaRPr sz="1300">
                        <a:latin typeface="Lato"/>
                        <a:ea typeface="Lato"/>
                        <a:cs typeface="Lato"/>
                        <a:sym typeface="Lato"/>
                      </a:endParaRPr>
                    </a:p>
                    <a:p>
                      <a:pPr indent="-311150" lvl="0" marL="457200" marR="0" rtl="0" algn="l">
                        <a:lnSpc>
                          <a:spcPct val="100000"/>
                        </a:lnSpc>
                        <a:spcBef>
                          <a:spcPts val="1000"/>
                        </a:spcBef>
                        <a:spcAft>
                          <a:spcPts val="0"/>
                        </a:spcAft>
                        <a:buSzPts val="1300"/>
                        <a:buFont typeface="Lato"/>
                        <a:buChar char="●"/>
                      </a:pPr>
                      <a:r>
                        <a:rPr lang="en-GB" sz="1300">
                          <a:latin typeface="Lato"/>
                          <a:ea typeface="Lato"/>
                          <a:cs typeface="Lato"/>
                          <a:sym typeface="Lato"/>
                        </a:rPr>
                        <a:t>Tenants have </a:t>
                      </a:r>
                      <a:r>
                        <a:rPr b="1" lang="en-GB" sz="1300">
                          <a:latin typeface="Lato"/>
                          <a:ea typeface="Lato"/>
                          <a:cs typeface="Lato"/>
                          <a:sym typeface="Lato"/>
                        </a:rPr>
                        <a:t>legal rights</a:t>
                      </a:r>
                      <a:r>
                        <a:rPr lang="en-GB" sz="1300">
                          <a:latin typeface="Lato"/>
                          <a:ea typeface="Lato"/>
                          <a:cs typeface="Lato"/>
                          <a:sym typeface="Lato"/>
                        </a:rPr>
                        <a:t> protecting them against unfair eviction or rent</a:t>
                      </a:r>
                      <a:endParaRPr sz="1300">
                        <a:latin typeface="Lato"/>
                        <a:ea typeface="Lato"/>
                        <a:cs typeface="Lato"/>
                        <a:sym typeface="Lato"/>
                      </a:endParaRPr>
                    </a:p>
                  </a:txBody>
                  <a:tcPr marT="91425" marB="91425" marR="91425" marL="91425"/>
                </a:tc>
                <a:tc>
                  <a:txBody>
                    <a:bodyPr/>
                    <a:lstStyle/>
                    <a:p>
                      <a:pPr indent="-311150" lvl="0" marL="457200" marR="0" rtl="0" algn="l">
                        <a:lnSpc>
                          <a:spcPct val="100000"/>
                        </a:lnSpc>
                        <a:spcBef>
                          <a:spcPts val="1000"/>
                        </a:spcBef>
                        <a:spcAft>
                          <a:spcPts val="0"/>
                        </a:spcAft>
                        <a:buSzPts val="1300"/>
                        <a:buChar char="●"/>
                      </a:pPr>
                      <a:r>
                        <a:rPr lang="en-GB" sz="1300"/>
                        <a:t>To an extent a renter is </a:t>
                      </a:r>
                      <a:r>
                        <a:rPr b="1" lang="en-GB" sz="1300"/>
                        <a:t>not in control </a:t>
                      </a:r>
                      <a:r>
                        <a:rPr lang="en-GB" sz="1300"/>
                        <a:t>of what the landlord does e.g. the landlord may decide to sell the property (with a period of notice) or increase the rent (within a certain parameter)</a:t>
                      </a:r>
                      <a:endParaRPr sz="1300"/>
                    </a:p>
                    <a:p>
                      <a:pPr indent="-311150" lvl="0" marL="457200" marR="0" rtl="0" algn="l">
                        <a:lnSpc>
                          <a:spcPct val="100000"/>
                        </a:lnSpc>
                        <a:spcBef>
                          <a:spcPts val="1000"/>
                        </a:spcBef>
                        <a:spcAft>
                          <a:spcPts val="0"/>
                        </a:spcAft>
                        <a:buSzPts val="1300"/>
                        <a:buChar char="●"/>
                      </a:pPr>
                      <a:r>
                        <a:rPr lang="en-GB" sz="1300"/>
                        <a:t>A renter is </a:t>
                      </a:r>
                      <a:r>
                        <a:rPr b="1" lang="en-GB" sz="1300"/>
                        <a:t>restricted</a:t>
                      </a:r>
                      <a:r>
                        <a:rPr lang="en-GB" sz="1300"/>
                        <a:t> in terms of making </a:t>
                      </a:r>
                      <a:r>
                        <a:rPr b="1" lang="en-GB" sz="1300"/>
                        <a:t>interior alterations and decoration/ design</a:t>
                      </a:r>
                      <a:endParaRPr b="1" sz="1300"/>
                    </a:p>
                    <a:p>
                      <a:pPr indent="-311150" lvl="0" marL="457200" marR="0" rtl="0" algn="l">
                        <a:lnSpc>
                          <a:spcPct val="100000"/>
                        </a:lnSpc>
                        <a:spcBef>
                          <a:spcPts val="1000"/>
                        </a:spcBef>
                        <a:spcAft>
                          <a:spcPts val="0"/>
                        </a:spcAft>
                        <a:buSzPts val="1300"/>
                        <a:buChar char="●"/>
                      </a:pPr>
                      <a:r>
                        <a:rPr i="1" lang="en-GB" sz="1300"/>
                        <a:t>You may wish to </a:t>
                      </a:r>
                      <a:r>
                        <a:rPr b="1" i="1" lang="en-GB" sz="1300"/>
                        <a:t>research the landlord </a:t>
                      </a:r>
                      <a:r>
                        <a:rPr i="1" lang="en-GB" sz="1300"/>
                        <a:t>(e.g. on rating sites) and </a:t>
                      </a:r>
                      <a:r>
                        <a:rPr b="1" i="1" lang="en-GB" sz="1300"/>
                        <a:t>examine</a:t>
                      </a:r>
                      <a:r>
                        <a:rPr b="1" i="1" lang="en-GB" sz="1300"/>
                        <a:t> the property </a:t>
                      </a:r>
                      <a:r>
                        <a:rPr i="1" lang="en-GB" sz="1300"/>
                        <a:t>before committing to pay rent, as some landlords may be more helpful and better suited to your needs tha</a:t>
                      </a:r>
                      <a:r>
                        <a:rPr i="1" lang="en-GB" sz="1300"/>
                        <a:t>n</a:t>
                      </a:r>
                      <a:r>
                        <a:rPr i="1" lang="en-GB" sz="1300"/>
                        <a:t> others.</a:t>
                      </a:r>
                      <a:endParaRPr sz="1300"/>
                    </a:p>
                  </a:txBody>
                  <a:tcPr marT="91425" marB="91425" marR="91425" marL="91425">
                    <a:solidFill>
                      <a:schemeClr val="lt1"/>
                    </a:solidFill>
                  </a:tcPr>
                </a:tc>
              </a:tr>
            </a:tbl>
          </a:graphicData>
        </a:graphic>
      </p:graphicFrame>
      <p:sp>
        <p:nvSpPr>
          <p:cNvPr id="209" name="Google Shape;209;g208eae8ff29_0_50"/>
          <p:cNvSpPr txBox="1"/>
          <p:nvPr>
            <p:ph type="ctrTitle"/>
          </p:nvPr>
        </p:nvSpPr>
        <p:spPr>
          <a:xfrm>
            <a:off x="134425" y="253750"/>
            <a:ext cx="85749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t/>
            </a:r>
            <a:endParaRPr b="1" sz="3200">
              <a:solidFill>
                <a:schemeClr val="accent2"/>
              </a:solidFill>
              <a:latin typeface="Lato"/>
              <a:ea typeface="Lato"/>
              <a:cs typeface="Lato"/>
              <a:sym typeface="Lato"/>
            </a:endParaRPr>
          </a:p>
          <a:p>
            <a:pPr indent="0" lvl="0" marL="0" marR="0" rtl="0" algn="l">
              <a:lnSpc>
                <a:spcPct val="100000"/>
              </a:lnSpc>
              <a:spcBef>
                <a:spcPts val="0"/>
              </a:spcBef>
              <a:spcAft>
                <a:spcPts val="0"/>
              </a:spcAft>
              <a:buClr>
                <a:srgbClr val="000000"/>
              </a:buClr>
              <a:buSzPts val="990"/>
              <a:buFont typeface="Arial"/>
              <a:buNone/>
            </a:pPr>
            <a:r>
              <a:rPr b="1" lang="en-GB" sz="2900">
                <a:solidFill>
                  <a:schemeClr val="accent2"/>
                </a:solidFill>
                <a:latin typeface="Lato"/>
                <a:ea typeface="Lato"/>
                <a:cs typeface="Lato"/>
                <a:sym typeface="Lato"/>
              </a:rPr>
              <a:t>Karim is </a:t>
            </a:r>
            <a:r>
              <a:rPr b="1" lang="en-GB" sz="2900">
                <a:solidFill>
                  <a:schemeClr val="accent2"/>
                </a:solidFill>
                <a:latin typeface="Lato"/>
                <a:ea typeface="Lato"/>
                <a:cs typeface="Lato"/>
                <a:sym typeface="Lato"/>
              </a:rPr>
              <a:t>looking</a:t>
            </a:r>
            <a:r>
              <a:rPr b="1" lang="en-GB" sz="2900">
                <a:solidFill>
                  <a:schemeClr val="accent2"/>
                </a:solidFill>
                <a:latin typeface="Lato"/>
                <a:ea typeface="Lato"/>
                <a:cs typeface="Lato"/>
                <a:sym typeface="Lato"/>
              </a:rPr>
              <a:t> to rent an apartment</a:t>
            </a:r>
            <a:endParaRPr b="1" i="0" sz="2900" u="none" cap="none" strike="noStrike">
              <a:solidFill>
                <a:schemeClr val="accent2"/>
              </a:solidFill>
              <a:latin typeface="Lato"/>
              <a:ea typeface="Lato"/>
              <a:cs typeface="Lato"/>
              <a:sym typeface="Lato"/>
            </a:endParaRPr>
          </a:p>
          <a:p>
            <a:pPr indent="0" lvl="0" marL="0" marR="0" rtl="0" algn="l">
              <a:lnSpc>
                <a:spcPct val="100000"/>
              </a:lnSpc>
              <a:spcBef>
                <a:spcPts val="0"/>
              </a:spcBef>
              <a:spcAft>
                <a:spcPts val="0"/>
              </a:spcAft>
              <a:buClr>
                <a:srgbClr val="000000"/>
              </a:buClr>
              <a:buSzPts val="990"/>
              <a:buFont typeface="Arial"/>
              <a:buNone/>
            </a:pPr>
            <a:r>
              <a:t/>
            </a:r>
            <a:endParaRPr b="1" i="0" sz="2900" u="none" cap="none" strike="noStrike">
              <a:solidFill>
                <a:schemeClr val="accent2"/>
              </a:solidFill>
              <a:latin typeface="Lato"/>
              <a:ea typeface="Lato"/>
              <a:cs typeface="Lato"/>
              <a:sym typeface="Lato"/>
            </a:endParaRPr>
          </a:p>
        </p:txBody>
      </p:sp>
      <p:pic>
        <p:nvPicPr>
          <p:cNvPr id="210" name="Google Shape;210;g208eae8ff29_0_50"/>
          <p:cNvPicPr preferRelativeResize="0"/>
          <p:nvPr/>
        </p:nvPicPr>
        <p:blipFill>
          <a:blip r:embed="rId3">
            <a:alphaModFix/>
          </a:blip>
          <a:stretch>
            <a:fillRect/>
          </a:stretch>
        </p:blipFill>
        <p:spPr>
          <a:xfrm>
            <a:off x="192200" y="1630900"/>
            <a:ext cx="1663150" cy="16631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8"/>
                                        </p:tgtEl>
                                        <p:attrNameLst>
                                          <p:attrName>style.visibility</p:attrName>
                                        </p:attrNameLst>
                                      </p:cBhvr>
                                      <p:to>
                                        <p:strVal val="visible"/>
                                      </p:to>
                                    </p:set>
                                    <p:animEffect filter="fade" transition="in">
                                      <p:cBhvr>
                                        <p:cTn dur="1000"/>
                                        <p:tgtEl>
                                          <p:spTgt spid="20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sp>
        <p:nvSpPr>
          <p:cNvPr id="215" name="Google Shape;215;g208eae8ff29_0_281"/>
          <p:cNvSpPr txBox="1"/>
          <p:nvPr>
            <p:ph idx="12" type="sldNum"/>
          </p:nvPr>
        </p:nvSpPr>
        <p:spPr>
          <a:xfrm>
            <a:off x="8595309" y="303951"/>
            <a:ext cx="548700" cy="3936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Clr>
                <a:srgbClr val="000000"/>
              </a:buClr>
              <a:buSzPts val="1000"/>
              <a:buFont typeface="Arial"/>
              <a:buNone/>
            </a:pPr>
            <a:r>
              <a:rPr lang="en-GB">
                <a:latin typeface="Lato"/>
                <a:ea typeface="Lato"/>
                <a:cs typeface="Lato"/>
                <a:sym typeface="Lato"/>
              </a:rPr>
              <a:t>9</a:t>
            </a:r>
            <a:endParaRPr>
              <a:latin typeface="Lato"/>
              <a:ea typeface="Lato"/>
              <a:cs typeface="Lato"/>
              <a:sym typeface="Lato"/>
            </a:endParaRPr>
          </a:p>
          <a:p>
            <a:pPr indent="0" lvl="0" marL="0" rtl="0" algn="r">
              <a:spcBef>
                <a:spcPts val="0"/>
              </a:spcBef>
              <a:spcAft>
                <a:spcPts val="0"/>
              </a:spcAft>
              <a:buClr>
                <a:srgbClr val="000000"/>
              </a:buClr>
              <a:buSzPts val="1000"/>
              <a:buFont typeface="Arial"/>
              <a:buNone/>
            </a:pPr>
            <a:r>
              <a:t/>
            </a:r>
            <a:endParaRPr>
              <a:latin typeface="Lato"/>
              <a:ea typeface="Lato"/>
              <a:cs typeface="Lato"/>
              <a:sym typeface="Lato"/>
            </a:endParaRPr>
          </a:p>
        </p:txBody>
      </p:sp>
      <p:graphicFrame>
        <p:nvGraphicFramePr>
          <p:cNvPr id="216" name="Google Shape;216;g208eae8ff29_0_281"/>
          <p:cNvGraphicFramePr/>
          <p:nvPr/>
        </p:nvGraphicFramePr>
        <p:xfrm>
          <a:off x="1773600" y="1101825"/>
          <a:ext cx="3000000" cy="3000000"/>
        </p:xfrm>
        <a:graphic>
          <a:graphicData uri="http://schemas.openxmlformats.org/drawingml/2006/table">
            <a:tbl>
              <a:tblPr>
                <a:noFill/>
                <a:tableStyleId>{8758AD3F-2A15-4ADE-861F-D939C07BAF7E}</a:tableStyleId>
              </a:tblPr>
              <a:tblGrid>
                <a:gridCol w="3383325"/>
                <a:gridCol w="3878100"/>
              </a:tblGrid>
              <a:tr h="421450">
                <a:tc>
                  <a:txBody>
                    <a:bodyPr/>
                    <a:lstStyle/>
                    <a:p>
                      <a:pPr indent="0" lvl="0" marL="0" marR="0" rtl="0" algn="ctr">
                        <a:lnSpc>
                          <a:spcPct val="100000"/>
                        </a:lnSpc>
                        <a:spcBef>
                          <a:spcPts val="0"/>
                        </a:spcBef>
                        <a:spcAft>
                          <a:spcPts val="0"/>
                        </a:spcAft>
                        <a:buClr>
                          <a:srgbClr val="000000"/>
                        </a:buClr>
                        <a:buSzPts val="1400"/>
                        <a:buFont typeface="Arial"/>
                        <a:buNone/>
                      </a:pPr>
                      <a:r>
                        <a:rPr b="1" lang="en-GB">
                          <a:solidFill>
                            <a:schemeClr val="lt1"/>
                          </a:solidFill>
                          <a:latin typeface="Lato"/>
                          <a:ea typeface="Lato"/>
                          <a:cs typeface="Lato"/>
                          <a:sym typeface="Lato"/>
                        </a:rPr>
                        <a:t>Advantages of</a:t>
                      </a:r>
                      <a:r>
                        <a:rPr b="1" lang="en-GB" sz="1400" u="none" cap="none" strike="noStrike">
                          <a:solidFill>
                            <a:schemeClr val="lt1"/>
                          </a:solidFill>
                          <a:latin typeface="Lato"/>
                          <a:ea typeface="Lato"/>
                          <a:cs typeface="Lato"/>
                          <a:sym typeface="Lato"/>
                        </a:rPr>
                        <a:t> </a:t>
                      </a:r>
                      <a:r>
                        <a:rPr b="1" lang="en-GB">
                          <a:solidFill>
                            <a:schemeClr val="lt1"/>
                          </a:solidFill>
                          <a:latin typeface="Lato"/>
                          <a:ea typeface="Lato"/>
                          <a:cs typeface="Lato"/>
                          <a:sym typeface="Lato"/>
                        </a:rPr>
                        <a:t>buying</a:t>
                      </a:r>
                      <a:endParaRPr b="1" sz="1400" u="none" cap="none" strike="noStrike">
                        <a:solidFill>
                          <a:schemeClr val="lt1"/>
                        </a:solidFill>
                        <a:latin typeface="Lato"/>
                        <a:ea typeface="Lato"/>
                        <a:cs typeface="Lato"/>
                        <a:sym typeface="Lato"/>
                      </a:endParaRPr>
                    </a:p>
                  </a:txBody>
                  <a:tcPr marT="91425" marB="91425" marR="91425" marL="91425">
                    <a:solidFill>
                      <a:schemeClr val="accent1"/>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1" lang="en-GB">
                          <a:solidFill>
                            <a:schemeClr val="lt1"/>
                          </a:solidFill>
                          <a:latin typeface="Lato"/>
                          <a:ea typeface="Lato"/>
                          <a:cs typeface="Lato"/>
                          <a:sym typeface="Lato"/>
                        </a:rPr>
                        <a:t>Disadvantages of  buying</a:t>
                      </a:r>
                      <a:endParaRPr b="1" sz="1400" u="none" cap="none" strike="noStrike">
                        <a:solidFill>
                          <a:schemeClr val="lt1"/>
                        </a:solidFill>
                        <a:latin typeface="Lato"/>
                        <a:ea typeface="Lato"/>
                        <a:cs typeface="Lato"/>
                        <a:sym typeface="Lato"/>
                      </a:endParaRPr>
                    </a:p>
                  </a:txBody>
                  <a:tcPr marT="91425" marB="91425" marR="91425" marL="91425">
                    <a:solidFill>
                      <a:schemeClr val="accent1"/>
                    </a:solidFill>
                  </a:tcPr>
                </a:tc>
              </a:tr>
              <a:tr h="3559550">
                <a:tc>
                  <a:txBody>
                    <a:bodyPr/>
                    <a:lstStyle/>
                    <a:p>
                      <a:pPr indent="-298450" lvl="0" marL="457200" rtl="0" algn="l">
                        <a:spcBef>
                          <a:spcPts val="1000"/>
                        </a:spcBef>
                        <a:spcAft>
                          <a:spcPts val="0"/>
                        </a:spcAft>
                        <a:buSzPts val="1100"/>
                        <a:buFont typeface="Lato"/>
                        <a:buChar char="●"/>
                      </a:pPr>
                      <a:r>
                        <a:rPr lang="en-GB" sz="1100">
                          <a:latin typeface="Lato"/>
                          <a:ea typeface="Lato"/>
                          <a:cs typeface="Lato"/>
                          <a:sym typeface="Lato"/>
                        </a:rPr>
                        <a:t>For those that can afford it, buying offers the opportunity to </a:t>
                      </a:r>
                      <a:r>
                        <a:rPr b="1" lang="en-GB" sz="1100">
                          <a:latin typeface="Lato"/>
                          <a:ea typeface="Lato"/>
                          <a:cs typeface="Lato"/>
                          <a:sym typeface="Lato"/>
                        </a:rPr>
                        <a:t>grow capital (money)</a:t>
                      </a:r>
                      <a:endParaRPr b="1" sz="1100">
                        <a:latin typeface="Lato"/>
                        <a:ea typeface="Lato"/>
                        <a:cs typeface="Lato"/>
                        <a:sym typeface="Lato"/>
                      </a:endParaRPr>
                    </a:p>
                    <a:p>
                      <a:pPr indent="-298450" lvl="0" marL="457200" rtl="0" algn="l">
                        <a:spcBef>
                          <a:spcPts val="1000"/>
                        </a:spcBef>
                        <a:spcAft>
                          <a:spcPts val="0"/>
                        </a:spcAft>
                        <a:buSzPts val="1100"/>
                        <a:buFont typeface="Lato"/>
                        <a:buChar char="●"/>
                      </a:pPr>
                      <a:r>
                        <a:rPr lang="en-GB" sz="1100">
                          <a:latin typeface="Lato"/>
                          <a:ea typeface="Lato"/>
                          <a:cs typeface="Lato"/>
                          <a:sym typeface="Lato"/>
                        </a:rPr>
                        <a:t>This is because often the value of a property rises over time and buying a property can be seen as an</a:t>
                      </a:r>
                      <a:r>
                        <a:rPr b="1" lang="en-GB" sz="1100">
                          <a:latin typeface="Lato"/>
                          <a:ea typeface="Lato"/>
                          <a:cs typeface="Lato"/>
                          <a:sym typeface="Lato"/>
                        </a:rPr>
                        <a:t> investment </a:t>
                      </a:r>
                      <a:endParaRPr b="1" sz="1100">
                        <a:latin typeface="Lato"/>
                        <a:ea typeface="Lato"/>
                        <a:cs typeface="Lato"/>
                        <a:sym typeface="Lato"/>
                      </a:endParaRPr>
                    </a:p>
                    <a:p>
                      <a:pPr indent="-298450" lvl="0" marL="457200" rtl="0" algn="l">
                        <a:spcBef>
                          <a:spcPts val="1000"/>
                        </a:spcBef>
                        <a:spcAft>
                          <a:spcPts val="0"/>
                        </a:spcAft>
                        <a:buSzPts val="1100"/>
                        <a:buFont typeface="Lato"/>
                        <a:buChar char="●"/>
                      </a:pPr>
                      <a:r>
                        <a:rPr lang="en-GB" sz="1100">
                          <a:latin typeface="Lato"/>
                          <a:ea typeface="Lato"/>
                          <a:cs typeface="Lato"/>
                          <a:sym typeface="Lato"/>
                        </a:rPr>
                        <a:t>A homeowner (within reason) is </a:t>
                      </a:r>
                      <a:r>
                        <a:rPr b="1" lang="en-GB" sz="1100">
                          <a:latin typeface="Lato"/>
                          <a:ea typeface="Lato"/>
                          <a:cs typeface="Lato"/>
                          <a:sym typeface="Lato"/>
                        </a:rPr>
                        <a:t>not limited</a:t>
                      </a:r>
                      <a:r>
                        <a:rPr lang="en-GB" sz="1100">
                          <a:latin typeface="Lato"/>
                          <a:ea typeface="Lato"/>
                          <a:cs typeface="Lato"/>
                          <a:sym typeface="Lato"/>
                        </a:rPr>
                        <a:t> to how they </a:t>
                      </a:r>
                      <a:r>
                        <a:rPr b="1" lang="en-GB" sz="1100">
                          <a:latin typeface="Lato"/>
                          <a:ea typeface="Lato"/>
                          <a:cs typeface="Lato"/>
                          <a:sym typeface="Lato"/>
                        </a:rPr>
                        <a:t>decorate/ design their space</a:t>
                      </a:r>
                      <a:endParaRPr b="1" sz="1100">
                        <a:latin typeface="Lato"/>
                        <a:ea typeface="Lato"/>
                        <a:cs typeface="Lato"/>
                        <a:sym typeface="Lato"/>
                      </a:endParaRPr>
                    </a:p>
                    <a:p>
                      <a:pPr indent="-298450" lvl="0" marL="457200" rtl="0" algn="l">
                        <a:spcBef>
                          <a:spcPts val="1000"/>
                        </a:spcBef>
                        <a:spcAft>
                          <a:spcPts val="0"/>
                        </a:spcAft>
                        <a:buSzPts val="1100"/>
                        <a:buFont typeface="Lato"/>
                        <a:buChar char="●"/>
                      </a:pPr>
                      <a:r>
                        <a:rPr b="1" lang="en-GB" sz="1100">
                          <a:latin typeface="Lato"/>
                          <a:ea typeface="Lato"/>
                          <a:cs typeface="Lato"/>
                          <a:sym typeface="Lato"/>
                        </a:rPr>
                        <a:t>No need to deal with landlords </a:t>
                      </a:r>
                      <a:r>
                        <a:rPr lang="en-GB" sz="1100">
                          <a:latin typeface="Lato"/>
                          <a:ea typeface="Lato"/>
                          <a:cs typeface="Lato"/>
                          <a:sym typeface="Lato"/>
                        </a:rPr>
                        <a:t>and unpredictability of rents increasing unexpectedly</a:t>
                      </a:r>
                      <a:endParaRPr sz="1100">
                        <a:latin typeface="Lato"/>
                        <a:ea typeface="Lato"/>
                        <a:cs typeface="Lato"/>
                        <a:sym typeface="Lato"/>
                      </a:endParaRPr>
                    </a:p>
                    <a:p>
                      <a:pPr indent="-298450" lvl="0" marL="457200" rtl="0" algn="l">
                        <a:spcBef>
                          <a:spcPts val="1000"/>
                        </a:spcBef>
                        <a:spcAft>
                          <a:spcPts val="0"/>
                        </a:spcAft>
                        <a:buSzPts val="1100"/>
                        <a:buFont typeface="Lato"/>
                        <a:buChar char="●"/>
                      </a:pPr>
                      <a:r>
                        <a:rPr lang="en-GB" sz="1100">
                          <a:latin typeface="Lato"/>
                          <a:ea typeface="Lato"/>
                          <a:cs typeface="Lato"/>
                          <a:sym typeface="Lato"/>
                        </a:rPr>
                        <a:t>Can be associated with a </a:t>
                      </a:r>
                      <a:r>
                        <a:rPr b="1" lang="en-GB" sz="1100">
                          <a:latin typeface="Lato"/>
                          <a:ea typeface="Lato"/>
                          <a:cs typeface="Lato"/>
                          <a:sym typeface="Lato"/>
                        </a:rPr>
                        <a:t>positive sense of well-being</a:t>
                      </a:r>
                      <a:endParaRPr b="1" sz="1100">
                        <a:latin typeface="Lato"/>
                        <a:ea typeface="Lato"/>
                        <a:cs typeface="Lato"/>
                        <a:sym typeface="Lato"/>
                      </a:endParaRPr>
                    </a:p>
                  </a:txBody>
                  <a:tcPr marT="91425" marB="91425" marR="91425" marL="91425">
                    <a:solidFill>
                      <a:schemeClr val="lt1"/>
                    </a:solidFill>
                  </a:tcPr>
                </a:tc>
                <a:tc>
                  <a:txBody>
                    <a:bodyPr/>
                    <a:lstStyle/>
                    <a:p>
                      <a:pPr indent="-298450" lvl="0" marL="457200" marR="0" rtl="0" algn="l">
                        <a:lnSpc>
                          <a:spcPct val="100000"/>
                        </a:lnSpc>
                        <a:spcBef>
                          <a:spcPts val="1000"/>
                        </a:spcBef>
                        <a:spcAft>
                          <a:spcPts val="0"/>
                        </a:spcAft>
                        <a:buSzPts val="1100"/>
                        <a:buFont typeface="Lato"/>
                        <a:buChar char="●"/>
                      </a:pPr>
                      <a:r>
                        <a:rPr lang="en-GB" sz="1100">
                          <a:latin typeface="Lato"/>
                          <a:ea typeface="Lato"/>
                          <a:cs typeface="Lato"/>
                          <a:sym typeface="Lato"/>
                        </a:rPr>
                        <a:t>Buying often requires a </a:t>
                      </a:r>
                      <a:r>
                        <a:rPr b="1" lang="en-GB" sz="1100">
                          <a:latin typeface="Lato"/>
                          <a:ea typeface="Lato"/>
                          <a:cs typeface="Lato"/>
                          <a:sym typeface="Lato"/>
                        </a:rPr>
                        <a:t>mortgage. </a:t>
                      </a:r>
                      <a:r>
                        <a:rPr lang="en-GB" sz="1100">
                          <a:latin typeface="Lato"/>
                          <a:ea typeface="Lato"/>
                          <a:cs typeface="Lato"/>
                          <a:sym typeface="Lato"/>
                        </a:rPr>
                        <a:t>A mortgage is a loan from the bank, </a:t>
                      </a:r>
                      <a:r>
                        <a:rPr lang="en-GB" sz="1100">
                          <a:latin typeface="Lato"/>
                          <a:ea typeface="Lato"/>
                          <a:cs typeface="Lato"/>
                          <a:sym typeface="Lato"/>
                        </a:rPr>
                        <a:t>usually</a:t>
                      </a:r>
                      <a:r>
                        <a:rPr lang="en-GB" sz="1100">
                          <a:latin typeface="Lato"/>
                          <a:ea typeface="Lato"/>
                          <a:cs typeface="Lato"/>
                          <a:sym typeface="Lato"/>
                        </a:rPr>
                        <a:t> lent </a:t>
                      </a:r>
                      <a:r>
                        <a:rPr lang="en-GB" sz="1100">
                          <a:latin typeface="Lato"/>
                          <a:ea typeface="Lato"/>
                          <a:cs typeface="Lato"/>
                          <a:sym typeface="Lato"/>
                        </a:rPr>
                        <a:t>across a 20- to 30-year period and paid back in monthly installments. </a:t>
                      </a:r>
                      <a:r>
                        <a:rPr lang="en-GB" sz="1100">
                          <a:latin typeface="Lato"/>
                          <a:ea typeface="Lato"/>
                          <a:cs typeface="Lato"/>
                          <a:sym typeface="Lato"/>
                        </a:rPr>
                        <a:t>When interest rates are high, mortgage repayments may be high </a:t>
                      </a:r>
                      <a:endParaRPr sz="1100">
                        <a:latin typeface="Lato"/>
                        <a:ea typeface="Lato"/>
                        <a:cs typeface="Lato"/>
                        <a:sym typeface="Lato"/>
                      </a:endParaRPr>
                    </a:p>
                    <a:p>
                      <a:pPr indent="-298450" lvl="0" marL="457200" marR="0" rtl="0" algn="l">
                        <a:lnSpc>
                          <a:spcPct val="100000"/>
                        </a:lnSpc>
                        <a:spcBef>
                          <a:spcPts val="1000"/>
                        </a:spcBef>
                        <a:spcAft>
                          <a:spcPts val="0"/>
                        </a:spcAft>
                        <a:buSzPts val="1100"/>
                        <a:buFont typeface="Lato"/>
                        <a:buChar char="●"/>
                      </a:pPr>
                      <a:r>
                        <a:rPr lang="en-GB" sz="1100">
                          <a:latin typeface="Lato"/>
                          <a:ea typeface="Lato"/>
                          <a:cs typeface="Lato"/>
                          <a:sym typeface="Lato"/>
                        </a:rPr>
                        <a:t>If mortgage payments can’t be paid, the property </a:t>
                      </a:r>
                      <a:r>
                        <a:rPr b="1" lang="en-GB" sz="1100">
                          <a:latin typeface="Lato"/>
                          <a:ea typeface="Lato"/>
                          <a:cs typeface="Lato"/>
                          <a:sym typeface="Lato"/>
                        </a:rPr>
                        <a:t>can be repossessed </a:t>
                      </a:r>
                      <a:r>
                        <a:rPr lang="en-GB" sz="1100">
                          <a:latin typeface="Lato"/>
                          <a:ea typeface="Lato"/>
                          <a:cs typeface="Lato"/>
                          <a:sym typeface="Lato"/>
                        </a:rPr>
                        <a:t>meaning the owner needs to </a:t>
                      </a:r>
                      <a:r>
                        <a:rPr lang="en-GB" sz="1100">
                          <a:latin typeface="Lato"/>
                          <a:ea typeface="Lato"/>
                          <a:cs typeface="Lato"/>
                          <a:sym typeface="Lato"/>
                        </a:rPr>
                        <a:t>leave</a:t>
                      </a:r>
                      <a:r>
                        <a:rPr lang="en-GB" sz="1100">
                          <a:latin typeface="Lato"/>
                          <a:ea typeface="Lato"/>
                          <a:cs typeface="Lato"/>
                          <a:sym typeface="Lato"/>
                        </a:rPr>
                        <a:t> the </a:t>
                      </a:r>
                      <a:r>
                        <a:rPr lang="en-GB" sz="1100">
                          <a:latin typeface="Lato"/>
                          <a:ea typeface="Lato"/>
                          <a:cs typeface="Lato"/>
                          <a:sym typeface="Lato"/>
                        </a:rPr>
                        <a:t>property. Not paying mortgage repayments in time leads to decreases in </a:t>
                      </a:r>
                      <a:r>
                        <a:rPr b="1" lang="en-GB" sz="1100">
                          <a:latin typeface="Lato"/>
                          <a:ea typeface="Lato"/>
                          <a:cs typeface="Lato"/>
                          <a:sym typeface="Lato"/>
                        </a:rPr>
                        <a:t>credit scores</a:t>
                      </a:r>
                      <a:endParaRPr b="1" sz="1100">
                        <a:latin typeface="Lato"/>
                        <a:ea typeface="Lato"/>
                        <a:cs typeface="Lato"/>
                        <a:sym typeface="Lato"/>
                      </a:endParaRPr>
                    </a:p>
                    <a:p>
                      <a:pPr indent="-298450" lvl="0" marL="457200" marR="0" rtl="0" algn="l">
                        <a:lnSpc>
                          <a:spcPct val="100000"/>
                        </a:lnSpc>
                        <a:spcBef>
                          <a:spcPts val="1000"/>
                        </a:spcBef>
                        <a:spcAft>
                          <a:spcPts val="0"/>
                        </a:spcAft>
                        <a:buSzPts val="1100"/>
                        <a:buFont typeface="Lato"/>
                        <a:buChar char="●"/>
                      </a:pPr>
                      <a:r>
                        <a:rPr lang="en-GB" sz="1100">
                          <a:latin typeface="Lato"/>
                          <a:ea typeface="Lato"/>
                          <a:cs typeface="Lato"/>
                          <a:sym typeface="Lato"/>
                        </a:rPr>
                        <a:t>It’s </a:t>
                      </a:r>
                      <a:r>
                        <a:rPr b="1" lang="en-GB" sz="1100">
                          <a:latin typeface="Lato"/>
                          <a:ea typeface="Lato"/>
                          <a:cs typeface="Lato"/>
                          <a:sym typeface="Lato"/>
                        </a:rPr>
                        <a:t>expensive</a:t>
                      </a:r>
                      <a:r>
                        <a:rPr lang="en-GB" sz="1100">
                          <a:latin typeface="Lato"/>
                          <a:ea typeface="Lato"/>
                          <a:cs typeface="Lato"/>
                          <a:sym typeface="Lato"/>
                        </a:rPr>
                        <a:t> to buy and sell a property, so one usually needs to </a:t>
                      </a:r>
                      <a:r>
                        <a:rPr lang="en-GB" sz="1100">
                          <a:latin typeface="Lato"/>
                          <a:ea typeface="Lato"/>
                          <a:cs typeface="Lato"/>
                          <a:sym typeface="Lato"/>
                        </a:rPr>
                        <a:t>commit</a:t>
                      </a:r>
                      <a:r>
                        <a:rPr lang="en-GB" sz="1100">
                          <a:latin typeface="Lato"/>
                          <a:ea typeface="Lato"/>
                          <a:cs typeface="Lato"/>
                          <a:sym typeface="Lato"/>
                        </a:rPr>
                        <a:t> to living in a </a:t>
                      </a:r>
                      <a:r>
                        <a:rPr lang="en-GB" sz="1100">
                          <a:latin typeface="Lato"/>
                          <a:ea typeface="Lato"/>
                          <a:cs typeface="Lato"/>
                          <a:sym typeface="Lato"/>
                        </a:rPr>
                        <a:t>purchased</a:t>
                      </a:r>
                      <a:r>
                        <a:rPr lang="en-GB" sz="1100">
                          <a:latin typeface="Lato"/>
                          <a:ea typeface="Lato"/>
                          <a:cs typeface="Lato"/>
                          <a:sym typeface="Lato"/>
                        </a:rPr>
                        <a:t> property for a longer period of time</a:t>
                      </a:r>
                      <a:r>
                        <a:rPr lang="en-GB" sz="1100">
                          <a:latin typeface="Lato"/>
                          <a:ea typeface="Lato"/>
                          <a:cs typeface="Lato"/>
                          <a:sym typeface="Lato"/>
                        </a:rPr>
                        <a:t> </a:t>
                      </a:r>
                      <a:endParaRPr sz="1100">
                        <a:latin typeface="Lato"/>
                        <a:ea typeface="Lato"/>
                        <a:cs typeface="Lato"/>
                        <a:sym typeface="Lato"/>
                      </a:endParaRPr>
                    </a:p>
                    <a:p>
                      <a:pPr indent="-298450" lvl="0" marL="457200" marR="0" rtl="0" algn="l">
                        <a:lnSpc>
                          <a:spcPct val="100000"/>
                        </a:lnSpc>
                        <a:spcBef>
                          <a:spcPts val="1000"/>
                        </a:spcBef>
                        <a:spcAft>
                          <a:spcPts val="0"/>
                        </a:spcAft>
                        <a:buSzPts val="1100"/>
                        <a:buFont typeface="Lato"/>
                        <a:buChar char="●"/>
                      </a:pPr>
                      <a:r>
                        <a:rPr lang="en-GB" sz="1100">
                          <a:latin typeface="Lato"/>
                          <a:ea typeface="Lato"/>
                          <a:cs typeface="Lato"/>
                          <a:sym typeface="Lato"/>
                        </a:rPr>
                        <a:t>There’s </a:t>
                      </a:r>
                      <a:r>
                        <a:rPr b="1" lang="en-GB" sz="1100">
                          <a:latin typeface="Lato"/>
                          <a:ea typeface="Lato"/>
                          <a:cs typeface="Lato"/>
                          <a:sym typeface="Lato"/>
                        </a:rPr>
                        <a:t>no guarantee</a:t>
                      </a:r>
                      <a:r>
                        <a:rPr lang="en-GB" sz="1100">
                          <a:latin typeface="Lato"/>
                          <a:ea typeface="Lato"/>
                          <a:cs typeface="Lato"/>
                          <a:sym typeface="Lato"/>
                        </a:rPr>
                        <a:t> the value of the property will go up. If, for example, an area becomes prone to flooding, the </a:t>
                      </a:r>
                      <a:r>
                        <a:rPr b="1" lang="en-GB" sz="1100">
                          <a:latin typeface="Lato"/>
                          <a:ea typeface="Lato"/>
                          <a:cs typeface="Lato"/>
                          <a:sym typeface="Lato"/>
                        </a:rPr>
                        <a:t>value may decrease</a:t>
                      </a:r>
                      <a:endParaRPr b="1" sz="1100">
                        <a:latin typeface="Lato"/>
                        <a:ea typeface="Lato"/>
                        <a:cs typeface="Lato"/>
                        <a:sym typeface="Lato"/>
                      </a:endParaRPr>
                    </a:p>
                    <a:p>
                      <a:pPr indent="-298450" lvl="0" marL="457200" marR="0" rtl="0" algn="l">
                        <a:lnSpc>
                          <a:spcPct val="100000"/>
                        </a:lnSpc>
                        <a:spcBef>
                          <a:spcPts val="1000"/>
                        </a:spcBef>
                        <a:spcAft>
                          <a:spcPts val="0"/>
                        </a:spcAft>
                        <a:buSzPts val="1100"/>
                        <a:buFont typeface="Lato"/>
                        <a:buChar char="●"/>
                      </a:pPr>
                      <a:r>
                        <a:rPr b="1" lang="en-GB" sz="1100">
                          <a:latin typeface="Lato"/>
                          <a:ea typeface="Lato"/>
                          <a:cs typeface="Lato"/>
                          <a:sym typeface="Lato"/>
                        </a:rPr>
                        <a:t>Costs of repairs and maintenance</a:t>
                      </a:r>
                      <a:r>
                        <a:rPr lang="en-GB" sz="1100">
                          <a:latin typeface="Lato"/>
                          <a:ea typeface="Lato"/>
                          <a:cs typeface="Lato"/>
                          <a:sym typeface="Lato"/>
                        </a:rPr>
                        <a:t> need be paid by the owner</a:t>
                      </a:r>
                      <a:endParaRPr sz="1100">
                        <a:latin typeface="Lato"/>
                        <a:ea typeface="Lato"/>
                        <a:cs typeface="Lato"/>
                        <a:sym typeface="Lato"/>
                      </a:endParaRPr>
                    </a:p>
                  </a:txBody>
                  <a:tcPr marT="91425" marB="91425" marR="91425" marL="91425">
                    <a:solidFill>
                      <a:schemeClr val="lt1"/>
                    </a:solidFill>
                  </a:tcPr>
                </a:tc>
              </a:tr>
            </a:tbl>
          </a:graphicData>
        </a:graphic>
      </p:graphicFrame>
      <p:sp>
        <p:nvSpPr>
          <p:cNvPr id="217" name="Google Shape;217;g208eae8ff29_0_281"/>
          <p:cNvSpPr txBox="1"/>
          <p:nvPr>
            <p:ph type="ctrTitle"/>
          </p:nvPr>
        </p:nvSpPr>
        <p:spPr>
          <a:xfrm>
            <a:off x="134425" y="253750"/>
            <a:ext cx="85749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t/>
            </a:r>
            <a:endParaRPr b="1" sz="3200">
              <a:solidFill>
                <a:schemeClr val="accent2"/>
              </a:solidFill>
              <a:latin typeface="Lato"/>
              <a:ea typeface="Lato"/>
              <a:cs typeface="Lato"/>
              <a:sym typeface="Lato"/>
            </a:endParaRPr>
          </a:p>
          <a:p>
            <a:pPr indent="0" lvl="0" marL="0" marR="0" rtl="0" algn="l">
              <a:lnSpc>
                <a:spcPct val="100000"/>
              </a:lnSpc>
              <a:spcBef>
                <a:spcPts val="0"/>
              </a:spcBef>
              <a:spcAft>
                <a:spcPts val="0"/>
              </a:spcAft>
              <a:buClr>
                <a:srgbClr val="000000"/>
              </a:buClr>
              <a:buSzPts val="990"/>
              <a:buFont typeface="Arial"/>
              <a:buNone/>
            </a:pPr>
            <a:r>
              <a:rPr b="1" lang="en-GB" sz="2900">
                <a:solidFill>
                  <a:schemeClr val="accent2"/>
                </a:solidFill>
                <a:latin typeface="Lato"/>
                <a:ea typeface="Lato"/>
                <a:cs typeface="Lato"/>
                <a:sym typeface="Lato"/>
              </a:rPr>
              <a:t>Lucy is </a:t>
            </a:r>
            <a:r>
              <a:rPr b="1" lang="en-GB" sz="2900">
                <a:solidFill>
                  <a:schemeClr val="accent2"/>
                </a:solidFill>
                <a:latin typeface="Lato"/>
                <a:ea typeface="Lato"/>
                <a:cs typeface="Lato"/>
                <a:sym typeface="Lato"/>
              </a:rPr>
              <a:t>looking</a:t>
            </a:r>
            <a:r>
              <a:rPr b="1" lang="en-GB" sz="2900">
                <a:solidFill>
                  <a:schemeClr val="accent2"/>
                </a:solidFill>
                <a:latin typeface="Lato"/>
                <a:ea typeface="Lato"/>
                <a:cs typeface="Lato"/>
                <a:sym typeface="Lato"/>
              </a:rPr>
              <a:t> to buy a home</a:t>
            </a:r>
            <a:endParaRPr b="1" i="0" sz="2900" u="none" cap="none" strike="noStrike">
              <a:solidFill>
                <a:schemeClr val="accent2"/>
              </a:solidFill>
              <a:latin typeface="Lato"/>
              <a:ea typeface="Lato"/>
              <a:cs typeface="Lato"/>
              <a:sym typeface="Lato"/>
            </a:endParaRPr>
          </a:p>
          <a:p>
            <a:pPr indent="0" lvl="0" marL="0" marR="0" rtl="0" algn="l">
              <a:lnSpc>
                <a:spcPct val="100000"/>
              </a:lnSpc>
              <a:spcBef>
                <a:spcPts val="0"/>
              </a:spcBef>
              <a:spcAft>
                <a:spcPts val="0"/>
              </a:spcAft>
              <a:buClr>
                <a:srgbClr val="000000"/>
              </a:buClr>
              <a:buSzPts val="990"/>
              <a:buFont typeface="Arial"/>
              <a:buNone/>
            </a:pPr>
            <a:r>
              <a:t/>
            </a:r>
            <a:endParaRPr b="1" i="0" sz="3200" u="none" cap="none" strike="noStrike">
              <a:solidFill>
                <a:schemeClr val="accent2"/>
              </a:solidFill>
              <a:latin typeface="Lato"/>
              <a:ea typeface="Lato"/>
              <a:cs typeface="Lato"/>
              <a:sym typeface="Lato"/>
            </a:endParaRPr>
          </a:p>
        </p:txBody>
      </p:sp>
      <p:sp>
        <p:nvSpPr>
          <p:cNvPr id="218" name="Google Shape;218;g208eae8ff29_0_281"/>
          <p:cNvSpPr txBox="1"/>
          <p:nvPr/>
        </p:nvSpPr>
        <p:spPr>
          <a:xfrm>
            <a:off x="58225" y="2773900"/>
            <a:ext cx="1778700" cy="12930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200"/>
              <a:buFont typeface="Arial"/>
              <a:buNone/>
            </a:pPr>
            <a:r>
              <a:rPr b="0" i="0" lang="en-GB" sz="1800" u="none" cap="none" strike="noStrike">
                <a:solidFill>
                  <a:schemeClr val="accent1"/>
                </a:solidFill>
                <a:latin typeface="Lato"/>
                <a:ea typeface="Lato"/>
                <a:cs typeface="Lato"/>
                <a:sym typeface="Lato"/>
              </a:rPr>
              <a:t>Identify </a:t>
            </a:r>
            <a:r>
              <a:rPr lang="en-GB" sz="1800">
                <a:solidFill>
                  <a:schemeClr val="accent1"/>
                </a:solidFill>
                <a:latin typeface="Lato"/>
                <a:ea typeface="Lato"/>
                <a:cs typeface="Lato"/>
                <a:sym typeface="Lato"/>
              </a:rPr>
              <a:t>advantages and disadvantages of buying</a:t>
            </a:r>
            <a:endParaRPr b="0" i="0" sz="1800" u="none" cap="none" strike="noStrike">
              <a:solidFill>
                <a:schemeClr val="accent1"/>
              </a:solidFill>
              <a:latin typeface="Lato"/>
              <a:ea typeface="Lato"/>
              <a:cs typeface="Lato"/>
              <a:sym typeface="Lato"/>
            </a:endParaRPr>
          </a:p>
        </p:txBody>
      </p:sp>
      <p:pic>
        <p:nvPicPr>
          <p:cNvPr id="219" name="Google Shape;219;g208eae8ff29_0_281"/>
          <p:cNvPicPr preferRelativeResize="0"/>
          <p:nvPr/>
        </p:nvPicPr>
        <p:blipFill>
          <a:blip r:embed="rId3">
            <a:alphaModFix/>
          </a:blip>
          <a:stretch>
            <a:fillRect/>
          </a:stretch>
        </p:blipFill>
        <p:spPr>
          <a:xfrm>
            <a:off x="134425" y="1669700"/>
            <a:ext cx="1413625" cy="141362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FLIC_Presentation">
  <a:themeElements>
    <a:clrScheme name="Simple Light">
      <a:dk1>
        <a:srgbClr val="262A33"/>
      </a:dk1>
      <a:lt1>
        <a:srgbClr val="FFFFFF"/>
      </a:lt1>
      <a:dk2>
        <a:srgbClr val="262A33"/>
      </a:dk2>
      <a:lt2>
        <a:srgbClr val="262A33"/>
      </a:lt2>
      <a:accent1>
        <a:srgbClr val="0543B3"/>
      </a:accent1>
      <a:accent2>
        <a:srgbClr val="FF8022"/>
      </a:accent2>
      <a:accent3>
        <a:srgbClr val="FFFFFF"/>
      </a:accent3>
      <a:accent4>
        <a:srgbClr val="FFFFFF"/>
      </a:accent4>
      <a:accent5>
        <a:srgbClr val="FFFFFF"/>
      </a:accent5>
      <a:accent6>
        <a:srgbClr val="FFFFFF"/>
      </a:accent6>
      <a:hlink>
        <a:srgbClr val="0543B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FLIC_Presentation">
  <a:themeElements>
    <a:clrScheme name="Simple Light">
      <a:dk1>
        <a:srgbClr val="262A33"/>
      </a:dk1>
      <a:lt1>
        <a:srgbClr val="FFFFFF"/>
      </a:lt1>
      <a:dk2>
        <a:srgbClr val="262A33"/>
      </a:dk2>
      <a:lt2>
        <a:srgbClr val="262A33"/>
      </a:lt2>
      <a:accent1>
        <a:srgbClr val="0543B3"/>
      </a:accent1>
      <a:accent2>
        <a:srgbClr val="FF8022"/>
      </a:accent2>
      <a:accent3>
        <a:srgbClr val="FFFFFF"/>
      </a:accent3>
      <a:accent4>
        <a:srgbClr val="FFFFFF"/>
      </a:accent4>
      <a:accent5>
        <a:srgbClr val="FFFFFF"/>
      </a:accent5>
      <a:accent6>
        <a:srgbClr val="FFFFFF"/>
      </a:accent6>
      <a:hlink>
        <a:srgbClr val="0543B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FLIC_Presentation">
  <a:themeElements>
    <a:clrScheme name="Simple Light">
      <a:dk1>
        <a:srgbClr val="262A33"/>
      </a:dk1>
      <a:lt1>
        <a:srgbClr val="FFFFFF"/>
      </a:lt1>
      <a:dk2>
        <a:srgbClr val="262A33"/>
      </a:dk2>
      <a:lt2>
        <a:srgbClr val="262A33"/>
      </a:lt2>
      <a:accent1>
        <a:srgbClr val="0543B3"/>
      </a:accent1>
      <a:accent2>
        <a:srgbClr val="FF8022"/>
      </a:accent2>
      <a:accent3>
        <a:srgbClr val="FFFFFF"/>
      </a:accent3>
      <a:accent4>
        <a:srgbClr val="FFFFFF"/>
      </a:accent4>
      <a:accent5>
        <a:srgbClr val="FFFFFF"/>
      </a:accent5>
      <a:accent6>
        <a:srgbClr val="FFFFFF"/>
      </a:accent6>
      <a:hlink>
        <a:srgbClr val="0543B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Charlotte Jessop</dc:creator>
</cp:coreProperties>
</file>