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6"/>
    <p:sldMasterId id="2147483658" r:id="rId7"/>
    <p:sldMasterId id="214748366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Lst>
  <p:sldSz cy="5143500" cx="9144000"/>
  <p:notesSz cx="6858000" cy="9144000"/>
  <p:embeddedFontLst>
    <p:embeddedFont>
      <p:font typeface="Roboto"/>
      <p:regular r:id="rId57"/>
      <p:bold r:id="rId58"/>
      <p:italic r:id="rId59"/>
      <p:boldItalic r:id="rId60"/>
    </p:embeddedFont>
    <p:embeddedFont>
      <p:font typeface="Lato"/>
      <p:regular r:id="rId61"/>
      <p:bold r:id="rId62"/>
      <p:italic r:id="rId63"/>
      <p:boldItalic r:id="rId64"/>
    </p:embeddedFont>
    <p:embeddedFont>
      <p:font typeface="Lato Light"/>
      <p:regular r:id="rId65"/>
      <p:bold r:id="rId66"/>
      <p:italic r:id="rId67"/>
      <p:boldItalic r:id="rId68"/>
    </p:embeddedFont>
    <p:embeddedFont>
      <p:font typeface="Lato Black"/>
      <p:bold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71" roundtripDataSignature="AMtx7mh4P5RT1icXJVmctBh8z54rOouBb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Patrick Jenkin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C315CFF-7F5F-48C4-82E2-28BE1D72C985}">
  <a:tblStyle styleId="{EC315CFF-7F5F-48C4-82E2-28BE1D72C98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2FF7F111-6093-4AA8-B79A-9C6FF611FCB2}"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slideMaster" Target="slideMasters/slideMaster2.xml"/><Relationship Id="rId8" Type="http://schemas.openxmlformats.org/officeDocument/2006/relationships/slideMaster" Target="slideMasters/slideMaster3.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71" Type="http://customschemas.google.com/relationships/presentationmetadata" Target="metadata"/><Relationship Id="rId70" Type="http://schemas.openxmlformats.org/officeDocument/2006/relationships/font" Target="fonts/LatoBlack-boldItalic.fntdata"/><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font" Target="fonts/Lato-bold.fntdata"/><Relationship Id="rId61" Type="http://schemas.openxmlformats.org/officeDocument/2006/relationships/font" Target="fonts/Lato-regular.fntdata"/><Relationship Id="rId20" Type="http://schemas.openxmlformats.org/officeDocument/2006/relationships/slide" Target="slides/slide11.xml"/><Relationship Id="rId64" Type="http://schemas.openxmlformats.org/officeDocument/2006/relationships/font" Target="fonts/Lato-boldItalic.fntdata"/><Relationship Id="rId63" Type="http://schemas.openxmlformats.org/officeDocument/2006/relationships/font" Target="fonts/Lato-italic.fntdata"/><Relationship Id="rId22" Type="http://schemas.openxmlformats.org/officeDocument/2006/relationships/slide" Target="slides/slide13.xml"/><Relationship Id="rId66" Type="http://schemas.openxmlformats.org/officeDocument/2006/relationships/font" Target="fonts/LatoLight-bold.fntdata"/><Relationship Id="rId21" Type="http://schemas.openxmlformats.org/officeDocument/2006/relationships/slide" Target="slides/slide12.xml"/><Relationship Id="rId65" Type="http://schemas.openxmlformats.org/officeDocument/2006/relationships/font" Target="fonts/LatoLight-regular.fntdata"/><Relationship Id="rId24" Type="http://schemas.openxmlformats.org/officeDocument/2006/relationships/slide" Target="slides/slide15.xml"/><Relationship Id="rId68" Type="http://schemas.openxmlformats.org/officeDocument/2006/relationships/font" Target="fonts/LatoLight-boldItalic.fntdata"/><Relationship Id="rId23" Type="http://schemas.openxmlformats.org/officeDocument/2006/relationships/slide" Target="slides/slide14.xml"/><Relationship Id="rId67" Type="http://schemas.openxmlformats.org/officeDocument/2006/relationships/font" Target="fonts/LatoLight-italic.fntdata"/><Relationship Id="rId60" Type="http://schemas.openxmlformats.org/officeDocument/2006/relationships/font" Target="fonts/Roboto-boldItalic.fntdata"/><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font" Target="fonts/LatoBlack-bold.fntdata"/><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font" Target="fonts/Roboto-regular.fntdata"/><Relationship Id="rId12" Type="http://schemas.openxmlformats.org/officeDocument/2006/relationships/slide" Target="slides/slide3.xml"/><Relationship Id="rId56" Type="http://schemas.openxmlformats.org/officeDocument/2006/relationships/slide" Target="slides/slide47.xml"/><Relationship Id="rId15" Type="http://schemas.openxmlformats.org/officeDocument/2006/relationships/slide" Target="slides/slide6.xml"/><Relationship Id="rId59" Type="http://schemas.openxmlformats.org/officeDocument/2006/relationships/font" Target="fonts/Roboto-italic.fntdata"/><Relationship Id="rId14" Type="http://schemas.openxmlformats.org/officeDocument/2006/relationships/slide" Target="slides/slide5.xml"/><Relationship Id="rId58" Type="http://schemas.openxmlformats.org/officeDocument/2006/relationships/font" Target="fonts/Roboto-bold.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3-08T21:34:49.289">
    <p:pos x="238" y="159"/>
    <p:text>we've used the term "student loan" up to now... using "maintenance loan" which i assume is the formal name maybe confusing unless we spell out it's the same thing (or if it's not, then we should spell out how it's different...)...
on a related point, we talk here and on the previous slide about tuition fees and here say that they're "paid directly to your university", but we don't say by whom. (it's kind of implied that it's not you that has to be pay them)
finally on a related point we outline how much of a loan you can get which is only marginally above the fee amount, yet it's supposed to cover the fees and living costs?? that needs clearer explaining i think - and the distinction between fees, living costs, the maximum loan and how you're expected to fund the shortfall</p:text>
    <p:extLst>
      <p:ext uri="{C676402C-5697-4E1C-873F-D02D1690AC5C}">
        <p15:threadingInfo timeZoneBias="0"/>
      </p:ext>
      <p:ext uri="http://customooxmlschemas.google.com/">
        <go:slidesCustomData xmlns:go="http://customooxmlschemas.google.com/" commentPostId="AAAArnPfx-0"/>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3-03-08T21:36:29.261">
    <p:pos x="2978" y="700"/>
    <p:text>as per above, it's not ideal if the video contains info that isn't relevant - could be confusing...</p:text>
    <p:extLst>
      <p:ext uri="{C676402C-5697-4E1C-873F-D02D1690AC5C}">
        <p15:threadingInfo timeZoneBias="0"/>
      </p:ext>
      <p:ext uri="http://customooxmlschemas.google.com/">
        <go:slidesCustomData xmlns:go="http://customooxmlschemas.google.com/" commentPostId="AAAArnPfx-4"/>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3-03-08T22:11:56.895">
    <p:pos x="77" y="693"/>
    <p:text>unclear what "support" means here - financially??</p:text>
    <p:extLst>
      <p:ext uri="{C676402C-5697-4E1C-873F-D02D1690AC5C}">
        <p15:threadingInfo timeZoneBias="0"/>
      </p:ext>
      <p:ext uri="http://customooxmlschemas.google.com/">
        <go:slidesCustomData xmlns:go="http://customooxmlschemas.google.com/" commentPostId="AAAArnPfyA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udent-loan-calculator.co.uk/" TargetMode="External"/><Relationship Id="rId3" Type="http://schemas.openxmlformats.org/officeDocument/2006/relationships/hyperlink" Target="https://www.studentcalc.co.uk/" TargetMode="External"/><Relationship Id="rId4" Type="http://schemas.openxmlformats.org/officeDocument/2006/relationships/hyperlink" Target="https://www.gov.uk/travel-grants-medical-dental-students-england" TargetMode="External"/><Relationship Id="rId5" Type="http://schemas.openxmlformats.org/officeDocument/2006/relationships/hyperlink" Target="https://www.gov.uk/travel-grants-students-england/eligibility" TargetMode="External"/><Relationship Id="rId6" Type="http://schemas.openxmlformats.org/officeDocument/2006/relationships/hyperlink" Target="https://www.gov.uk/travel-grants-students-england/what-youll-get"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 Id="rId3" Type="http://schemas.openxmlformats.org/officeDocument/2006/relationships/hyperlink" Target="https://www.student-loan-calculator.co.uk/"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ractitioners.slc.co.uk/media/1969/sfe_faq_plan5_feb2023.pdf"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loans/debt-help-plan/" TargetMode="External"/><Relationship Id="rId3" Type="http://schemas.openxmlformats.org/officeDocument/2006/relationships/hyperlink" Target="https://www.stepchange.org/" TargetMode="External"/><Relationship Id="rId4" Type="http://schemas.openxmlformats.org/officeDocument/2006/relationships/hyperlink" Target="https://www.moneyhelper.org.uk/en/everyday-money/types-of-credit/overdrafts-explained"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1a514b22f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1a514b22f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0f8f53bf44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20f8f53bf44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solidFill>
                  <a:srgbClr val="4D5156"/>
                </a:solidFill>
                <a:latin typeface="Lato"/>
                <a:ea typeface="Lato"/>
                <a:cs typeface="Lato"/>
                <a:sym typeface="Lato"/>
              </a:rPr>
              <a:t>*The Organisation for Economic Co-operation and Development - OECD is a global policy forum that promotes policies to improve the economic and social well-being of people around the world.</a:t>
            </a:r>
            <a:endParaRPr>
              <a:solidFill>
                <a:srgbClr val="4D5156"/>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rgbClr val="4D5156"/>
                </a:solidFill>
                <a:latin typeface="Lato"/>
                <a:ea typeface="Lato"/>
                <a:cs typeface="Lato"/>
                <a:sym typeface="Lato"/>
              </a:rPr>
              <a:t>*Tertiary education - </a:t>
            </a:r>
            <a:r>
              <a:rPr lang="en-GB">
                <a:solidFill>
                  <a:srgbClr val="202124"/>
                </a:solidFill>
                <a:latin typeface="Lato"/>
                <a:ea typeface="Lato"/>
                <a:cs typeface="Lato"/>
                <a:sym typeface="Lato"/>
              </a:rPr>
              <a:t>refers to all formal post-secondary education, including public and private universities, colleges, technical training institutes, and vocational schools.</a:t>
            </a:r>
            <a:endParaRPr>
              <a:solidFill>
                <a:srgbClr val="4D5156"/>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Prompt Questions</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Where does government expenditure comes from? Does anyone know anything about tax rates in Scandanavia?</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These questions can be used to bring students to an understanding that even though students in Scandanavian countries may not pay tuition fees directly, higher tax rates mean they are still paying for the provision in some way.</a:t>
            </a:r>
            <a:endParaRPr>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17d4f631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217d4f6318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ff9c3888dd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1ff9c3888dd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ff9c3888dd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1ff9c3888dd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0f8f53bf44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0f8f53bf44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explanation</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By living costs we mean food, books, accommodation and travel.</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GB" u="sng">
                <a:solidFill>
                  <a:schemeClr val="hlink"/>
                </a:solidFill>
                <a:latin typeface="Lato"/>
                <a:ea typeface="Lato"/>
                <a:cs typeface="Lato"/>
                <a:sym typeface="Lato"/>
                <a:hlinkClick r:id="rId2"/>
              </a:rPr>
              <a:t>https://www.student-loan-calculator.co.uk/</a:t>
            </a:r>
            <a:endParaRPr>
              <a:latin typeface="Lato"/>
              <a:ea typeface="Lato"/>
              <a:cs typeface="Lato"/>
              <a:sym typeface="Lato"/>
            </a:endParaRPr>
          </a:p>
          <a:p>
            <a:pPr indent="0" lvl="0" marL="0" rtl="0" algn="l">
              <a:spcBef>
                <a:spcPts val="0"/>
              </a:spcBef>
              <a:spcAft>
                <a:spcPts val="0"/>
              </a:spcAft>
              <a:buNone/>
            </a:pPr>
            <a:r>
              <a:rPr lang="en-GB" u="sng">
                <a:solidFill>
                  <a:schemeClr val="hlink"/>
                </a:solidFill>
                <a:latin typeface="Lato"/>
                <a:ea typeface="Lato"/>
                <a:cs typeface="Lato"/>
                <a:sym typeface="Lato"/>
                <a:hlinkClick r:id="rId3"/>
              </a:rPr>
              <a:t>https://www.studentcalc.co.uk/</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You might get a </a:t>
            </a:r>
            <a:r>
              <a:rPr lang="en-GB" u="sng">
                <a:solidFill>
                  <a:srgbClr val="1D70B8"/>
                </a:solidFill>
                <a:latin typeface="Lato"/>
                <a:ea typeface="Lato"/>
                <a:cs typeface="Lato"/>
                <a:sym typeface="Lato"/>
                <a:hlinkClick r:id="rId4">
                  <a:extLst>
                    <a:ext uri="{A12FA001-AC4F-418D-AE19-62706E023703}">
                      <ahyp:hlinkClr val="tx"/>
                    </a:ext>
                  </a:extLst>
                </a:hlinkClick>
              </a:rPr>
              <a:t>grant to cover some travel expenses</a:t>
            </a:r>
            <a:r>
              <a:rPr lang="en-GB">
                <a:solidFill>
                  <a:srgbClr val="0B0C0C"/>
                </a:solidFill>
                <a:latin typeface="Lato"/>
                <a:ea typeface="Lato"/>
                <a:cs typeface="Lato"/>
                <a:sym typeface="Lato"/>
              </a:rPr>
              <a:t> if you normally live in England but study away from home. </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If you’re a medical or dental student you might also qualify for help with the costs of attending clinical placements in the UK. You do not have to pay back a travel grant. </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There are </a:t>
            </a:r>
            <a:r>
              <a:rPr lang="en-GB" u="sng">
                <a:solidFill>
                  <a:srgbClr val="1D70B8"/>
                </a:solidFill>
                <a:latin typeface="Lato"/>
                <a:ea typeface="Lato"/>
                <a:cs typeface="Lato"/>
                <a:sym typeface="Lato"/>
                <a:hlinkClick r:id="rId5">
                  <a:extLst>
                    <a:ext uri="{A12FA001-AC4F-418D-AE19-62706E023703}">
                      <ahyp:hlinkClr val="tx"/>
                    </a:ext>
                  </a:extLst>
                </a:hlinkClick>
              </a:rPr>
              <a:t>rules on eligibility</a:t>
            </a:r>
            <a:r>
              <a:rPr lang="en-GB">
                <a:solidFill>
                  <a:srgbClr val="0B0C0C"/>
                </a:solidFill>
                <a:latin typeface="Lato"/>
                <a:ea typeface="Lato"/>
                <a:cs typeface="Lato"/>
                <a:sym typeface="Lato"/>
              </a:rPr>
              <a:t> and </a:t>
            </a:r>
            <a:r>
              <a:rPr lang="en-GB" u="sng">
                <a:solidFill>
                  <a:srgbClr val="1D70B8"/>
                </a:solidFill>
                <a:latin typeface="Lato"/>
                <a:ea typeface="Lato"/>
                <a:cs typeface="Lato"/>
                <a:sym typeface="Lato"/>
                <a:hlinkClick r:id="rId6">
                  <a:extLst>
                    <a:ext uri="{A12FA001-AC4F-418D-AE19-62706E023703}">
                      <ahyp:hlinkClr val="tx"/>
                    </a:ext>
                  </a:extLst>
                </a:hlinkClick>
              </a:rPr>
              <a:t>how much you’ll get</a:t>
            </a:r>
            <a:r>
              <a:rPr lang="en-GB">
                <a:solidFill>
                  <a:srgbClr val="0B0C0C"/>
                </a:solidFill>
                <a:latin typeface="Lato"/>
                <a:ea typeface="Lato"/>
                <a:cs typeface="Lato"/>
                <a:sym typeface="Lato"/>
              </a:rPr>
              <a:t>.</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a:solidFill>
                <a:srgbClr val="202124"/>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77c5648cd5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g277c5648cd5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ff9c3888dd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1ff9c3888dd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 loans work much like a graduate tax, as you pay back a proportion of your income each month, in a similar way to which income tax works. The only real difference between the way that a graduate tax and the student loan system works, is that (some people) will eventually clear their debt and stop paying back the loan, whereas a graduate tax is likely to be spread over a person’s working life</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0f8f53bf44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20f8f53bf44_0_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0f8f53bf44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20f8f53bf44_0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Key points</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we notice is that the price tag of university is mostly irrelevant</a:t>
            </a:r>
            <a:endParaRPr>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 amount paid back is based SOLELY on what you EARN after university (earliest will be April after you graduate)</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earn a lot - ie gain the most from going to university - will repay a lot</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don’t gain so much financially from going to university will repay little or nothing</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If at any point earn less than the threshold, don’t pay</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Many people will never pay it back before the 40 years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The amount is calculated on per-tax income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77c5648cd5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277c5648cd5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1b76ed8e1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g21b76ed8e19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Lato"/>
                <a:ea typeface="Lato"/>
                <a:cs typeface="Lato"/>
                <a:sym typeface="Lato"/>
              </a:rPr>
              <a:t>Key points</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What we notice is that the price tag of university is mostly irrelevant</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 amount paid back is based SOLELY on what you EARN after university (earliest will be April after you graduate)</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earn a lot - ie gain the most from going to university - will repay a lot</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don’t gain so much financially from going to university will repay little or nothing</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If at any point earn less than the threshold, don’t pay</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Many people will never pay it back before the 40 years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 amount is calculated on per-tax income</a:t>
            </a:r>
            <a:endParaRPr b="1"/>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0f8f53bf44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g20f8f53bf44_0_2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2. </a:t>
            </a:r>
            <a:r>
              <a:rPr lang="en-GB">
                <a:latin typeface="Lato"/>
                <a:ea typeface="Lato"/>
                <a:cs typeface="Lato"/>
                <a:sym typeface="Lato"/>
              </a:rPr>
              <a:t>The impact may be on affordability checks which establish whether you can afford to make repayments on a mortgage. Of course, if you have lower take home income with a student loan, means you’ll be assessed as being able to make smaller payments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06888c0abb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g206888c0abb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Note that due to compound interest, the interest added each year goes up more and more each year.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2"/>
              </a:rPr>
              <a:t>https://www.moneysavingexpert.com/students/student-finance-calculator/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3"/>
              </a:rPr>
              <a:t>https://www.student-loan-calculator.co.uk/</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0424011756_0_7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g20424011756_0_7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His future job salary; the interest on the loan; the total number of years until the loan is written off (i.e. 40 years); Whether he is taking out a maintenance loan as well as a tuition fee loans and, if so, the cost of the maintenance loan</a:t>
            </a:r>
            <a:endParaRPr>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77c5648cd5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277c5648cd5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ff9c3888dd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1ff9c3888dd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ff9c3888dd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g1ff9c3888dd_0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ff9c3888dd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1ff9c3888dd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ff9c3888dd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1ff9c3888dd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ff9c3888dd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1ff9c3888dd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ff9c3888dd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1ff9c3888dd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ff9c3888dd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1ff9c3888dd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ff9c3888dd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1ff9c3888dd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ff9c3888dd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ff9c3888dd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ff9c3888dd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1ff9c3888dd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ff9c3888dd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1ff9c3888dd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ff9c3888dd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1ff9c3888dd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06342b9a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06342b9a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ff9c3888dd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g1ff9c3888dd_0_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1ff9c3888dd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g1ff9c3888dd_0_2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0f8f53bf44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g20f8f53bf44_0_2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They are paid back the April after leaving university and only if somebody is earning more than the threshold which is £25,000 for plan 5</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 Govt may take into account household earnings (ie those of parents)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This affects taking out a mortgage </a:t>
            </a:r>
            <a:endParaRPr>
              <a:solidFill>
                <a:schemeClr val="dk1"/>
              </a:solidFill>
              <a:latin typeface="Lato"/>
              <a:ea typeface="Lato"/>
              <a:cs typeface="Lato"/>
              <a:sym typeface="Lato"/>
            </a:endParaRPr>
          </a:p>
          <a:p>
            <a:pPr indent="0" lvl="0" marL="0" rtl="0" algn="l">
              <a:lnSpc>
                <a:spcPct val="100000"/>
              </a:lnSpc>
              <a:spcBef>
                <a:spcPts val="0"/>
              </a:spcBef>
              <a:spcAft>
                <a:spcPts val="0"/>
              </a:spcAft>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None/>
            </a:pPr>
            <a:r>
              <a:rPr lang="en-GB">
                <a:solidFill>
                  <a:schemeClr val="dk1"/>
                </a:solidFill>
                <a:latin typeface="Lato"/>
                <a:ea typeface="Lato"/>
                <a:cs typeface="Lato"/>
                <a:sym typeface="Lato"/>
              </a:rPr>
              <a:t>Another myth buster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You Should Save Up and Pay Off Your Student Debt as Soon as Possible.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Yet this doesn't mean you </a:t>
            </a:r>
            <a:r>
              <a:rPr i="1" lang="en-GB">
                <a:solidFill>
                  <a:schemeClr val="dk1"/>
                </a:solidFill>
                <a:latin typeface="Lato"/>
                <a:ea typeface="Lato"/>
                <a:cs typeface="Lato"/>
                <a:sym typeface="Lato"/>
              </a:rPr>
              <a:t>should</a:t>
            </a:r>
            <a:r>
              <a:rPr lang="en-GB">
                <a:solidFill>
                  <a:schemeClr val="dk1"/>
                </a:solidFill>
                <a:latin typeface="Lato"/>
                <a:ea typeface="Lato"/>
                <a:cs typeface="Lato"/>
                <a:sym typeface="Lato"/>
              </a:rPr>
              <a:t> pay them off early, just because it's allowed. While in general we encourage people to repay their debts as quickly as possible, student loans are one of the rare cases where that will be a bad decision for some people.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is because under the new system many won't fully repay before the debt is wiped (after 30 years, use the </a:t>
            </a:r>
            <a:r>
              <a:rPr lang="en-GB" u="sng">
                <a:solidFill>
                  <a:schemeClr val="dk1"/>
                </a:solidFill>
                <a:latin typeface="Lato"/>
                <a:ea typeface="Lato"/>
                <a:cs typeface="Lato"/>
                <a:sym typeface="Lato"/>
                <a:hlinkClick r:id="rId2">
                  <a:extLst>
                    <a:ext uri="{A12FA001-AC4F-418D-AE19-62706E023703}">
                      <ahyp:hlinkClr val="tx"/>
                    </a:ext>
                  </a:extLst>
                </a:hlinkClick>
              </a:rPr>
              <a:t>Student Finance Calculator</a:t>
            </a:r>
            <a:r>
              <a:rPr lang="en-GB">
                <a:solidFill>
                  <a:schemeClr val="dk1"/>
                </a:solidFill>
                <a:latin typeface="Lato"/>
                <a:ea typeface="Lato"/>
                <a:cs typeface="Lato"/>
                <a:sym typeface="Lato"/>
              </a:rPr>
              <a:t> to see). Overpaying each month could actually be worthless – as the overpayment's not reducing the amount you'd need to pay back at all.</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can be tempting to pay off your student loan as soon as you graduate, particularly if you get a good job and are earning a decent income.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However, it’s not necessarily the smartest move for most people. Student loans come with low interest rates, and putting any extra cash you save at the end of the month into a separate savings account could be a much better long-term option for making your money go further.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probably won’t be long until you need to take out a commercial loan at much higher interest (such as a mortgage), so just make the minimum student loan repayments to save borrowing later at a much higher cost.</a:t>
            </a:r>
            <a:endParaRPr>
              <a:solidFill>
                <a:schemeClr val="dk1"/>
              </a:solidFill>
              <a:latin typeface="Lato"/>
              <a:ea typeface="Lato"/>
              <a:cs typeface="Lato"/>
              <a:sym typeface="Lato"/>
            </a:endParaRPr>
          </a:p>
          <a:p>
            <a:pPr indent="0" lvl="0" marL="0" rtl="0" algn="l">
              <a:lnSpc>
                <a:spcPct val="100000"/>
              </a:lnSpc>
              <a:spcBef>
                <a:spcPts val="800"/>
              </a:spcBef>
              <a:spcAft>
                <a:spcPts val="0"/>
              </a:spcAft>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None/>
            </a:pPr>
            <a:r>
              <a:rPr lang="en-GB">
                <a:solidFill>
                  <a:schemeClr val="dk1"/>
                </a:solidFill>
                <a:latin typeface="Lato"/>
                <a:ea typeface="Lato"/>
                <a:cs typeface="Lato"/>
                <a:sym typeface="Lato"/>
              </a:rPr>
              <a:t>Alternative: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rPr b="1" lang="en-GB">
                <a:solidFill>
                  <a:schemeClr val="dk1"/>
                </a:solidFill>
                <a:latin typeface="Lato"/>
                <a:ea typeface="Lato"/>
                <a:cs typeface="Lato"/>
                <a:sym typeface="Lato"/>
              </a:rPr>
              <a:t>Maintenance loan is calculated the same way across all UK universities</a:t>
            </a:r>
            <a:endParaRPr>
              <a:solidFill>
                <a:schemeClr val="dk1"/>
              </a:solidFill>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ff9c3888dd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1ff9c3888dd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0f8f53bf44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g20f8f53bf44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They are paid back the April after leaving university and only if somebody is earning more than the threshold which is £25,000 for plan 5</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 Govt may take into account household earnings (ie those of parents)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This affects taking out a mortgage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Another myth buster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You Should Save Up and Pay Off Your Student Debt as Soon as Possible.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Yet this doesn't mean you </a:t>
            </a:r>
            <a:r>
              <a:rPr i="1" lang="en-GB">
                <a:solidFill>
                  <a:schemeClr val="dk1"/>
                </a:solidFill>
                <a:latin typeface="Lato"/>
                <a:ea typeface="Lato"/>
                <a:cs typeface="Lato"/>
                <a:sym typeface="Lato"/>
              </a:rPr>
              <a:t>should</a:t>
            </a:r>
            <a:r>
              <a:rPr lang="en-GB">
                <a:solidFill>
                  <a:schemeClr val="dk1"/>
                </a:solidFill>
                <a:latin typeface="Lato"/>
                <a:ea typeface="Lato"/>
                <a:cs typeface="Lato"/>
                <a:sym typeface="Lato"/>
              </a:rPr>
              <a:t> pay them off early, just because it's allowed. While in general we encourage people to repay their debts as quickly as possible, student loans are one of the rare cases where that will be a bad decision for some people.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is because under the new system many won't fully repay before the debt is wiped (after 30 years, use the </a:t>
            </a:r>
            <a:r>
              <a:rPr lang="en-GB" u="sng">
                <a:solidFill>
                  <a:schemeClr val="dk1"/>
                </a:solidFill>
                <a:latin typeface="Lato"/>
                <a:ea typeface="Lato"/>
                <a:cs typeface="Lato"/>
                <a:sym typeface="Lato"/>
                <a:hlinkClick r:id="rId2">
                  <a:extLst>
                    <a:ext uri="{A12FA001-AC4F-418D-AE19-62706E023703}">
                      <ahyp:hlinkClr val="tx"/>
                    </a:ext>
                  </a:extLst>
                </a:hlinkClick>
              </a:rPr>
              <a:t>Student Finance Calculator</a:t>
            </a:r>
            <a:r>
              <a:rPr lang="en-GB">
                <a:solidFill>
                  <a:schemeClr val="dk1"/>
                </a:solidFill>
                <a:latin typeface="Lato"/>
                <a:ea typeface="Lato"/>
                <a:cs typeface="Lato"/>
                <a:sym typeface="Lato"/>
              </a:rPr>
              <a:t> to see). Overpaying each month could actually be worthless – as the overpayment's not reducing the amount you'd need to pay back at all.</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can be tempting to pay off your student loan as soon as you graduate, particularly if you get a good job and are earning a decent income.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However, it’s not necessarily the smartest move for most people. Student loans come with low interest rates, and putting any extra cash you save at the end of the month into a separate savings account could be a much better long-term option for making your money go further.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probably won’t be long until you need to take out a commercial loan at much higher interest (such as a mortgage), so just make the minimum student loan repayments to save borrowing later at a much higher cost.</a:t>
            </a:r>
            <a:endParaRPr>
              <a:solidFill>
                <a:schemeClr val="dk1"/>
              </a:solidFill>
              <a:latin typeface="Lato"/>
              <a:ea typeface="Lato"/>
              <a:cs typeface="Lato"/>
              <a:sym typeface="Lato"/>
            </a:endParaRPr>
          </a:p>
          <a:p>
            <a:pPr indent="0" lvl="0" marL="0" rtl="0" algn="l">
              <a:spcBef>
                <a:spcPts val="80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Alternative: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rPr b="1" lang="en-GB">
                <a:solidFill>
                  <a:schemeClr val="dk1"/>
                </a:solidFill>
                <a:latin typeface="Lato"/>
                <a:ea typeface="Lato"/>
                <a:cs typeface="Lato"/>
                <a:sym typeface="Lato"/>
              </a:rPr>
              <a:t>Maintenance loan is calculated the same way across all UK universities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0f8f53bf44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g20f8f53bf44_0_2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They are paid back the April after leaving university and only if somebody is earning more than the threshold which is £25,000 for plan 5</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 Govt may take into account household earnings (ie those of parents)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This affects taking out a mortgage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Another myth buster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You Should Save Up and Pay Off Your Student Debt as Soon as Possible.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Yet this doesn't mean you </a:t>
            </a:r>
            <a:r>
              <a:rPr i="1" lang="en-GB">
                <a:solidFill>
                  <a:schemeClr val="dk1"/>
                </a:solidFill>
                <a:latin typeface="Lato"/>
                <a:ea typeface="Lato"/>
                <a:cs typeface="Lato"/>
                <a:sym typeface="Lato"/>
              </a:rPr>
              <a:t>should</a:t>
            </a:r>
            <a:r>
              <a:rPr lang="en-GB">
                <a:solidFill>
                  <a:schemeClr val="dk1"/>
                </a:solidFill>
                <a:latin typeface="Lato"/>
                <a:ea typeface="Lato"/>
                <a:cs typeface="Lato"/>
                <a:sym typeface="Lato"/>
              </a:rPr>
              <a:t> pay them off early, just because it's allowed. While in general we encourage people to repay their debts as quickly as possible, student loans are one of the rare cases where that will be a bad decision for some people.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is because under the new system many won't fully repay before the debt is wiped (after 30 years, use the </a:t>
            </a:r>
            <a:r>
              <a:rPr lang="en-GB" u="sng">
                <a:solidFill>
                  <a:schemeClr val="dk1"/>
                </a:solidFill>
                <a:latin typeface="Lato"/>
                <a:ea typeface="Lato"/>
                <a:cs typeface="Lato"/>
                <a:sym typeface="Lato"/>
                <a:hlinkClick r:id="rId2">
                  <a:extLst>
                    <a:ext uri="{A12FA001-AC4F-418D-AE19-62706E023703}">
                      <ahyp:hlinkClr val="tx"/>
                    </a:ext>
                  </a:extLst>
                </a:hlinkClick>
              </a:rPr>
              <a:t>Student Finance Calculator</a:t>
            </a:r>
            <a:r>
              <a:rPr lang="en-GB">
                <a:solidFill>
                  <a:schemeClr val="dk1"/>
                </a:solidFill>
                <a:latin typeface="Lato"/>
                <a:ea typeface="Lato"/>
                <a:cs typeface="Lato"/>
                <a:sym typeface="Lato"/>
              </a:rPr>
              <a:t> to see). Overpaying each month could actually be worthless – as the overpayment's not reducing the amount you'd need to pay back at all.</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can be tempting to pay off your student loan as soon as you graduate, particularly if you get a good job and are earning a decent income.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However, it’s not necessarily the smartest move for most people. Student loans come with low interest rates, and putting any extra cash you save at the end of the month into a separate savings account could be a much better long-term option for making your money go further.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probably won’t be long until you need to take out a commercial loan at much higher interest (such as a mortgage), so just make the minimum student loan repayments to save borrowing later at a much higher cost.</a:t>
            </a:r>
            <a:endParaRPr>
              <a:solidFill>
                <a:schemeClr val="dk1"/>
              </a:solidFill>
              <a:latin typeface="Lato"/>
              <a:ea typeface="Lato"/>
              <a:cs typeface="Lato"/>
              <a:sym typeface="Lato"/>
            </a:endParaRPr>
          </a:p>
          <a:p>
            <a:pPr indent="0" lvl="0" marL="0" rtl="0" algn="l">
              <a:spcBef>
                <a:spcPts val="80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Alternative: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rPr b="1" lang="en-GB">
                <a:solidFill>
                  <a:schemeClr val="dk1"/>
                </a:solidFill>
                <a:latin typeface="Lato"/>
                <a:ea typeface="Lato"/>
                <a:cs typeface="Lato"/>
                <a:sym typeface="Lato"/>
              </a:rPr>
              <a:t>Maintenance loan is calculated the same way across all UK universities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1b76ed8e1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21b76ed8e1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Additional information: </a:t>
            </a:r>
            <a:r>
              <a:rPr lang="en-GB" u="sng">
                <a:solidFill>
                  <a:schemeClr val="hlink"/>
                </a:solidFill>
                <a:hlinkClick r:id="rId2"/>
              </a:rPr>
              <a:t>https://www.practitioners.slc.co.uk/media/1969/sfe_faq_plan5_feb2023.pdf</a:t>
            </a:r>
            <a:r>
              <a:rPr lang="en-GB"/>
              <a:t>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77c5648cd5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 name="Google Shape;516;g277c5648cd5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ff9c3888dd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6" name="Google Shape;526;g1ff9c3888dd_0_2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ff9c3888dd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0" name="Google Shape;540;g1ff9c3888dd_0_2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77c5648cd5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g277c5648cd5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Lato"/>
              <a:buChar char="●"/>
            </a:pPr>
            <a:r>
              <a:rPr lang="en-GB" sz="1000">
                <a:solidFill>
                  <a:schemeClr val="dk1"/>
                </a:solidFill>
                <a:latin typeface="Lato"/>
                <a:ea typeface="Lato"/>
                <a:cs typeface="Lato"/>
                <a:sym typeface="Lato"/>
              </a:rPr>
              <a:t>Read the </a:t>
            </a:r>
            <a:r>
              <a:rPr lang="en-GB" sz="1000" u="sng">
                <a:solidFill>
                  <a:schemeClr val="dk1"/>
                </a:solidFill>
                <a:latin typeface="Lato"/>
                <a:ea typeface="Lato"/>
                <a:cs typeface="Lato"/>
                <a:sym typeface="Lato"/>
                <a:hlinkClick r:id="rId2">
                  <a:extLst>
                    <a:ext uri="{A12FA001-AC4F-418D-AE19-62706E023703}">
                      <ahyp:hlinkClr val="tx"/>
                    </a:ext>
                  </a:extLst>
                </a:hlinkClick>
              </a:rPr>
              <a:t>moneysavingexpert debt problems guide</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GB" sz="1000" u="sng">
                <a:solidFill>
                  <a:schemeClr val="dk1"/>
                </a:solidFill>
                <a:latin typeface="Lato"/>
                <a:ea typeface="Lato"/>
                <a:cs typeface="Lato"/>
                <a:sym typeface="Lato"/>
                <a:hlinkClick r:id="rId3">
                  <a:extLst>
                    <a:ext uri="{A12FA001-AC4F-418D-AE19-62706E023703}">
                      <ahyp:hlinkClr val="tx"/>
                    </a:ext>
                  </a:extLst>
                </a:hlinkClick>
              </a:rPr>
              <a:t>https://www.stepchange.org/</a:t>
            </a:r>
            <a:r>
              <a:rPr lang="en-GB" sz="1000">
                <a:solidFill>
                  <a:schemeClr val="dk1"/>
                </a:solidFill>
                <a:latin typeface="Lato"/>
                <a:ea typeface="Lato"/>
                <a:cs typeface="Lato"/>
                <a:sym typeface="Lato"/>
              </a:rPr>
              <a:t> </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GB" sz="1000" u="sng">
                <a:solidFill>
                  <a:schemeClr val="dk1"/>
                </a:solidFill>
                <a:latin typeface="Lato"/>
                <a:ea typeface="Lato"/>
                <a:cs typeface="Lato"/>
                <a:sym typeface="Lato"/>
                <a:hlinkClick r:id="rId4">
                  <a:extLst>
                    <a:ext uri="{A12FA001-AC4F-418D-AE19-62706E023703}">
                      <ahyp:hlinkClr val="tx"/>
                    </a:ext>
                  </a:extLst>
                </a:hlinkClick>
              </a:rPr>
              <a:t>https://www.moneyhelper.org.uk/en/everyday-money/types-of-credit/overdrafts-explained</a:t>
            </a:r>
            <a:r>
              <a:rPr lang="en-GB" sz="1000">
                <a:solidFill>
                  <a:schemeClr val="dk1"/>
                </a:solidFill>
                <a:latin typeface="Lato"/>
                <a:ea typeface="Lato"/>
                <a:cs typeface="Lato"/>
                <a:sym typeface="Lato"/>
              </a:rPr>
              <a:t> </a:t>
            </a:r>
            <a:endParaRPr>
              <a:latin typeface="Lato"/>
              <a:ea typeface="Lato"/>
              <a:cs typeface="Lato"/>
              <a:sym typeface="Lato"/>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1ff9c3888dd_0_2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g1ff9c3888dd_0_2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ff9c3888d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1ff9c3888dd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ff9c3888dd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1ff9c3888dd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Instruct students to draw up the table. Gather feedback until students have suggested the points in the expected feedback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Expected Student Feedback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u="sng">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Benefits of uni</a:t>
            </a:r>
            <a:endParaRPr u="sng">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Short term</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In-depth learning of a subject</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Opportunity to network and meet people</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Opportunity to be independent/ learn how to budget (including through making mistakes)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Longer term </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Increased earning potential</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Widen job opportunities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Drawbacks</a:t>
            </a:r>
            <a:endParaRPr u="sng">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Costly - we’ll cover this in more detail</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Could be gaining work experience instead; note students can also work part time while at university</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Might be scary living away from home for first time and managing finances for yourself - whether paying bills or spending on nights out </a:t>
            </a:r>
            <a:endParaRPr>
              <a:solidFill>
                <a:schemeClr val="dk1"/>
              </a:solidFill>
              <a:latin typeface="Lato"/>
              <a:ea typeface="Lato"/>
              <a:cs typeface="Lato"/>
              <a:sym typeface="Lato"/>
            </a:endParaRPr>
          </a:p>
          <a:p>
            <a:pPr indent="0" lvl="0" marL="457200" rtl="0" algn="l">
              <a:spcBef>
                <a:spcPts val="0"/>
              </a:spcBef>
              <a:spcAft>
                <a:spcPts val="0"/>
              </a:spcAft>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Among other things, students are likely to cite the cost as an immediate drawback, and the increase earnings potential as a future benefit.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latin typeface="Lato"/>
                <a:ea typeface="Lato"/>
                <a:cs typeface="Lato"/>
                <a:sym typeface="Lato"/>
              </a:rPr>
              <a:t>Teacher Script</a:t>
            </a:r>
            <a:endParaRPr u="sng">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Once students have mentioned this, guide the students to understand that many other students understand that gaining a university degree increases earning potential, but that the process can be costly. As such people apply for student loans to bridge this gap. It’s purpose is to ensure a wide range of people have access to higher education and are not limited by the immediate drawback of the cost.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ff9c3888d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ff9c3888d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0f8f53bf4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20f8f53bf44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0f8f53bf4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20f8f53bf44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pic>
        <p:nvPicPr>
          <p:cNvPr id="8" name="Google Shape;8;p26"/>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p26"/>
          <p:cNvPicPr preferRelativeResize="0"/>
          <p:nvPr/>
        </p:nvPicPr>
        <p:blipFill rotWithShape="1">
          <a:blip r:embed="rId3">
            <a:alphaModFix/>
          </a:blip>
          <a:srcRect b="-2277" l="-4222" r="-3757" t="-2440"/>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46" name="Shape 46"/>
        <p:cNvGrpSpPr/>
        <p:nvPr/>
      </p:nvGrpSpPr>
      <p:grpSpPr>
        <a:xfrm>
          <a:off x="0" y="0"/>
          <a:ext cx="0" cy="0"/>
          <a:chOff x="0" y="0"/>
          <a:chExt cx="0" cy="0"/>
        </a:xfrm>
      </p:grpSpPr>
      <p:sp>
        <p:nvSpPr>
          <p:cNvPr id="47" name="Google Shape;47;g20424011756_0_71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g20424011756_0_711"/>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49" name="Google Shape;49;g20424011756_0_71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0" name="Google Shape;50;g20424011756_0_71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51" name="Shape 51"/>
        <p:cNvGrpSpPr/>
        <p:nvPr/>
      </p:nvGrpSpPr>
      <p:grpSpPr>
        <a:xfrm>
          <a:off x="0" y="0"/>
          <a:ext cx="0" cy="0"/>
          <a:chOff x="0" y="0"/>
          <a:chExt cx="0" cy="0"/>
        </a:xfrm>
      </p:grpSpPr>
      <p:sp>
        <p:nvSpPr>
          <p:cNvPr id="52" name="Google Shape;52;g20424011756_0_7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3" name="Google Shape;53;g20424011756_0_716"/>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54" name="Google Shape;54;g20424011756_0_716"/>
          <p:cNvPicPr preferRelativeResize="0"/>
          <p:nvPr/>
        </p:nvPicPr>
        <p:blipFill rotWithShape="1">
          <a:blip r:embed="rId3">
            <a:alphaModFix/>
          </a:blip>
          <a:srcRect b="-2272" l="-4222" r="-3757" t="-2439"/>
          <a:stretch/>
        </p:blipFill>
        <p:spPr>
          <a:xfrm rot="-5400000">
            <a:off x="7182681" y="3219806"/>
            <a:ext cx="2039601" cy="1978026"/>
          </a:xfrm>
          <a:prstGeom prst="rect">
            <a:avLst/>
          </a:prstGeom>
          <a:noFill/>
          <a:ln>
            <a:noFill/>
          </a:ln>
        </p:spPr>
      </p:pic>
      <p:sp>
        <p:nvSpPr>
          <p:cNvPr id="55" name="Google Shape;55;g20424011756_0_71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6" name="Google Shape;56;g20424011756_0_716"/>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57" name="Shape 57"/>
        <p:cNvGrpSpPr/>
        <p:nvPr/>
      </p:nvGrpSpPr>
      <p:grpSpPr>
        <a:xfrm>
          <a:off x="0" y="0"/>
          <a:ext cx="0" cy="0"/>
          <a:chOff x="0" y="0"/>
          <a:chExt cx="0" cy="0"/>
        </a:xfrm>
      </p:grpSpPr>
      <p:pic>
        <p:nvPicPr>
          <p:cNvPr id="58" name="Google Shape;58;g20424011756_0_722"/>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59" name="Google Shape;59;g20424011756_0_72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0" name="Google Shape;60;g20424011756_0_72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1" name="Google Shape;61;g20424011756_0_722"/>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62" name="Shape 62"/>
        <p:cNvGrpSpPr/>
        <p:nvPr/>
      </p:nvGrpSpPr>
      <p:grpSpPr>
        <a:xfrm>
          <a:off x="0" y="0"/>
          <a:ext cx="0" cy="0"/>
          <a:chOff x="0" y="0"/>
          <a:chExt cx="0" cy="0"/>
        </a:xfrm>
      </p:grpSpPr>
      <p:pic>
        <p:nvPicPr>
          <p:cNvPr id="63" name="Google Shape;63;g20424011756_0_727"/>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64" name="Google Shape;64;g20424011756_0_72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5" name="Google Shape;65;g20424011756_0_72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6" name="Google Shape;66;g20424011756_0_72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67" name="Shape 67"/>
        <p:cNvGrpSpPr/>
        <p:nvPr/>
      </p:nvGrpSpPr>
      <p:grpSpPr>
        <a:xfrm>
          <a:off x="0" y="0"/>
          <a:ext cx="0" cy="0"/>
          <a:chOff x="0" y="0"/>
          <a:chExt cx="0" cy="0"/>
        </a:xfrm>
      </p:grpSpPr>
      <p:sp>
        <p:nvSpPr>
          <p:cNvPr id="68" name="Google Shape;68;g20424011756_0_732"/>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69" name="Google Shape;69;g20424011756_0_732"/>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70" name="Google Shape;70;g20424011756_0_73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1" name="Google Shape;71;g20424011756_0_73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2" name="Google Shape;72;g20424011756_0_732"/>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73" name="Shape 73"/>
        <p:cNvGrpSpPr/>
        <p:nvPr/>
      </p:nvGrpSpPr>
      <p:grpSpPr>
        <a:xfrm>
          <a:off x="0" y="0"/>
          <a:ext cx="0" cy="0"/>
          <a:chOff x="0" y="0"/>
          <a:chExt cx="0" cy="0"/>
        </a:xfrm>
      </p:grpSpPr>
      <p:pic>
        <p:nvPicPr>
          <p:cNvPr id="74" name="Google Shape;74;g20424011756_0_738"/>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75" name="Google Shape;75;g20424011756_0_73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6" name="Google Shape;76;g20424011756_0_73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7" name="Google Shape;77;g20424011756_0_73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78" name="Shape 78"/>
        <p:cNvGrpSpPr/>
        <p:nvPr/>
      </p:nvGrpSpPr>
      <p:grpSpPr>
        <a:xfrm>
          <a:off x="0" y="0"/>
          <a:ext cx="0" cy="0"/>
          <a:chOff x="0" y="0"/>
          <a:chExt cx="0" cy="0"/>
        </a:xfrm>
      </p:grpSpPr>
      <p:pic>
        <p:nvPicPr>
          <p:cNvPr id="79" name="Google Shape;79;g20424011756_0_743"/>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80" name="Google Shape;80;g20424011756_0_74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1" name="Google Shape;81;g20424011756_0_74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82" name="Shape 82"/>
        <p:cNvGrpSpPr/>
        <p:nvPr/>
      </p:nvGrpSpPr>
      <p:grpSpPr>
        <a:xfrm>
          <a:off x="0" y="0"/>
          <a:ext cx="0" cy="0"/>
          <a:chOff x="0" y="0"/>
          <a:chExt cx="0" cy="0"/>
        </a:xfrm>
      </p:grpSpPr>
      <p:sp>
        <p:nvSpPr>
          <p:cNvPr id="83" name="Google Shape;83;g20424011756_0_74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4" name="Google Shape;84;g20424011756_0_747"/>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85" name="Google Shape;85;g20424011756_0_74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6" name="Google Shape;86;g20424011756_0_74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87" name="Shape 87"/>
        <p:cNvGrpSpPr/>
        <p:nvPr/>
      </p:nvGrpSpPr>
      <p:grpSpPr>
        <a:xfrm>
          <a:off x="0" y="0"/>
          <a:ext cx="0" cy="0"/>
          <a:chOff x="0" y="0"/>
          <a:chExt cx="0" cy="0"/>
        </a:xfrm>
      </p:grpSpPr>
      <p:sp>
        <p:nvSpPr>
          <p:cNvPr id="88" name="Google Shape;88;g20424011756_0_752"/>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89" name="Google Shape;89;g20424011756_0_75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
    <p:spTree>
      <p:nvGrpSpPr>
        <p:cNvPr id="90" name="Shape 90"/>
        <p:cNvGrpSpPr/>
        <p:nvPr/>
      </p:nvGrpSpPr>
      <p:grpSpPr>
        <a:xfrm>
          <a:off x="0" y="0"/>
          <a:ext cx="0" cy="0"/>
          <a:chOff x="0" y="0"/>
          <a:chExt cx="0" cy="0"/>
        </a:xfrm>
      </p:grpSpPr>
      <p:sp>
        <p:nvSpPr>
          <p:cNvPr id="91" name="Google Shape;91;g20424011756_0_80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92" name="Google Shape;92;g20424011756_0_801"/>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93" name="Google Shape;93;g20424011756_0_80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94" name="Google Shape;94;g20424011756_0_80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0" name="Shape 10"/>
        <p:cNvGrpSpPr/>
        <p:nvPr/>
      </p:nvGrpSpPr>
      <p:grpSpPr>
        <a:xfrm>
          <a:off x="0" y="0"/>
          <a:ext cx="0" cy="0"/>
          <a:chOff x="0" y="0"/>
          <a:chExt cx="0" cy="0"/>
        </a:xfrm>
      </p:grpSpPr>
      <p:pic>
        <p:nvPicPr>
          <p:cNvPr id="11" name="Google Shape;11;p2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 name="Google Shape;12;p29"/>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 name="Google Shape;13;p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97" name="Shape 97"/>
        <p:cNvGrpSpPr/>
        <p:nvPr/>
      </p:nvGrpSpPr>
      <p:grpSpPr>
        <a:xfrm>
          <a:off x="0" y="0"/>
          <a:ext cx="0" cy="0"/>
          <a:chOff x="0" y="0"/>
          <a:chExt cx="0" cy="0"/>
        </a:xfrm>
      </p:grpSpPr>
      <p:sp>
        <p:nvSpPr>
          <p:cNvPr id="98" name="Google Shape;98;g20424011756_0_757"/>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9" name="Google Shape;99;g20424011756_0_757"/>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00" name="Google Shape;100;g20424011756_0_75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01" name="Google Shape;101;g20424011756_0_75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02" name="Shape 102"/>
        <p:cNvGrpSpPr/>
        <p:nvPr/>
      </p:nvGrpSpPr>
      <p:grpSpPr>
        <a:xfrm>
          <a:off x="0" y="0"/>
          <a:ext cx="0" cy="0"/>
          <a:chOff x="0" y="0"/>
          <a:chExt cx="0" cy="0"/>
        </a:xfrm>
      </p:grpSpPr>
      <p:sp>
        <p:nvSpPr>
          <p:cNvPr id="103" name="Google Shape;103;g20424011756_0_7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04" name="Google Shape;104;g20424011756_0_76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05" name="Google Shape;105;g20424011756_0_762"/>
          <p:cNvPicPr preferRelativeResize="0"/>
          <p:nvPr/>
        </p:nvPicPr>
        <p:blipFill rotWithShape="1">
          <a:blip r:embed="rId3">
            <a:alphaModFix/>
          </a:blip>
          <a:srcRect b="-2282" l="-4222" r="-3757" t="-2440"/>
          <a:stretch/>
        </p:blipFill>
        <p:spPr>
          <a:xfrm rot="-5400000">
            <a:off x="7182681" y="3219806"/>
            <a:ext cx="2039601" cy="1978026"/>
          </a:xfrm>
          <a:prstGeom prst="rect">
            <a:avLst/>
          </a:prstGeom>
          <a:noFill/>
          <a:ln>
            <a:noFill/>
          </a:ln>
        </p:spPr>
      </p:pic>
      <p:sp>
        <p:nvSpPr>
          <p:cNvPr id="106" name="Google Shape;106;g20424011756_0_76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07" name="Google Shape;107;g20424011756_0_762"/>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08" name="Shape 108"/>
        <p:cNvGrpSpPr/>
        <p:nvPr/>
      </p:nvGrpSpPr>
      <p:grpSpPr>
        <a:xfrm>
          <a:off x="0" y="0"/>
          <a:ext cx="0" cy="0"/>
          <a:chOff x="0" y="0"/>
          <a:chExt cx="0" cy="0"/>
        </a:xfrm>
      </p:grpSpPr>
      <p:pic>
        <p:nvPicPr>
          <p:cNvPr id="109" name="Google Shape;109;g20424011756_0_768"/>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10" name="Google Shape;110;g20424011756_0_76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11" name="Google Shape;111;g20424011756_0_76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2" name="Google Shape;112;g20424011756_0_76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13" name="Shape 113"/>
        <p:cNvGrpSpPr/>
        <p:nvPr/>
      </p:nvGrpSpPr>
      <p:grpSpPr>
        <a:xfrm>
          <a:off x="0" y="0"/>
          <a:ext cx="0" cy="0"/>
          <a:chOff x="0" y="0"/>
          <a:chExt cx="0" cy="0"/>
        </a:xfrm>
      </p:grpSpPr>
      <p:pic>
        <p:nvPicPr>
          <p:cNvPr id="114" name="Google Shape;114;g20424011756_0_773"/>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15" name="Google Shape;115;g20424011756_0_77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16" name="Google Shape;116;g20424011756_0_77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7" name="Google Shape;117;g20424011756_0_773"/>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118" name="Shape 118"/>
        <p:cNvGrpSpPr/>
        <p:nvPr/>
      </p:nvGrpSpPr>
      <p:grpSpPr>
        <a:xfrm>
          <a:off x="0" y="0"/>
          <a:ext cx="0" cy="0"/>
          <a:chOff x="0" y="0"/>
          <a:chExt cx="0" cy="0"/>
        </a:xfrm>
      </p:grpSpPr>
      <p:sp>
        <p:nvSpPr>
          <p:cNvPr id="119" name="Google Shape;119;g20424011756_0_778"/>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120" name="Google Shape;120;g20424011756_0_778"/>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21" name="Google Shape;121;g20424011756_0_77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22" name="Google Shape;122;g20424011756_0_77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3" name="Google Shape;123;g20424011756_0_77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24" name="Shape 124"/>
        <p:cNvGrpSpPr/>
        <p:nvPr/>
      </p:nvGrpSpPr>
      <p:grpSpPr>
        <a:xfrm>
          <a:off x="0" y="0"/>
          <a:ext cx="0" cy="0"/>
          <a:chOff x="0" y="0"/>
          <a:chExt cx="0" cy="0"/>
        </a:xfrm>
      </p:grpSpPr>
      <p:pic>
        <p:nvPicPr>
          <p:cNvPr id="125" name="Google Shape;125;g20424011756_0_784"/>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26" name="Google Shape;126;g20424011756_0_78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27" name="Google Shape;127;g20424011756_0_78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8" name="Google Shape;128;g20424011756_0_784"/>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29" name="Shape 129"/>
        <p:cNvGrpSpPr/>
        <p:nvPr/>
      </p:nvGrpSpPr>
      <p:grpSpPr>
        <a:xfrm>
          <a:off x="0" y="0"/>
          <a:ext cx="0" cy="0"/>
          <a:chOff x="0" y="0"/>
          <a:chExt cx="0" cy="0"/>
        </a:xfrm>
      </p:grpSpPr>
      <p:pic>
        <p:nvPicPr>
          <p:cNvPr id="130" name="Google Shape;130;g20424011756_0_789"/>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31" name="Google Shape;131;g20424011756_0_78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32" name="Google Shape;132;g20424011756_0_78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33" name="Shape 133"/>
        <p:cNvGrpSpPr/>
        <p:nvPr/>
      </p:nvGrpSpPr>
      <p:grpSpPr>
        <a:xfrm>
          <a:off x="0" y="0"/>
          <a:ext cx="0" cy="0"/>
          <a:chOff x="0" y="0"/>
          <a:chExt cx="0" cy="0"/>
        </a:xfrm>
      </p:grpSpPr>
      <p:sp>
        <p:nvSpPr>
          <p:cNvPr id="134" name="Google Shape;134;g20424011756_0_79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5" name="Google Shape;135;g20424011756_0_793"/>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36" name="Google Shape;136;g20424011756_0_79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37" name="Google Shape;137;g20424011756_0_79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138" name="Shape 138"/>
        <p:cNvGrpSpPr/>
        <p:nvPr/>
      </p:nvGrpSpPr>
      <p:grpSpPr>
        <a:xfrm>
          <a:off x="0" y="0"/>
          <a:ext cx="0" cy="0"/>
          <a:chOff x="0" y="0"/>
          <a:chExt cx="0" cy="0"/>
        </a:xfrm>
      </p:grpSpPr>
      <p:sp>
        <p:nvSpPr>
          <p:cNvPr id="139" name="Google Shape;139;g20424011756_0_798"/>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140" name="Google Shape;140;g20424011756_0_79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4" name="Shape 14"/>
        <p:cNvGrpSpPr/>
        <p:nvPr/>
      </p:nvGrpSpPr>
      <p:grpSpPr>
        <a:xfrm>
          <a:off x="0" y="0"/>
          <a:ext cx="0" cy="0"/>
          <a:chOff x="0" y="0"/>
          <a:chExt cx="0" cy="0"/>
        </a:xfrm>
      </p:grpSpPr>
      <p:pic>
        <p:nvPicPr>
          <p:cNvPr id="15" name="Google Shape;15;p2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6" name="Google Shape;16;p28"/>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7" name="Google Shape;17;p2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8" name="Shape 18"/>
        <p:cNvGrpSpPr/>
        <p:nvPr/>
      </p:nvGrpSpPr>
      <p:grpSpPr>
        <a:xfrm>
          <a:off x="0" y="0"/>
          <a:ext cx="0" cy="0"/>
          <a:chOff x="0" y="0"/>
          <a:chExt cx="0" cy="0"/>
        </a:xfrm>
      </p:grpSpPr>
      <p:pic>
        <p:nvPicPr>
          <p:cNvPr id="19" name="Google Shape;19;p3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0" name="Google Shape;20;p3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1" name="Google Shape;21;p3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 name="Shape 22"/>
        <p:cNvGrpSpPr/>
        <p:nvPr/>
      </p:nvGrpSpPr>
      <p:grpSpPr>
        <a:xfrm>
          <a:off x="0" y="0"/>
          <a:ext cx="0" cy="0"/>
          <a:chOff x="0" y="0"/>
          <a:chExt cx="0" cy="0"/>
        </a:xfrm>
      </p:grpSpPr>
      <p:sp>
        <p:nvSpPr>
          <p:cNvPr id="23" name="Google Shape;23;p3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31"/>
          <p:cNvPicPr preferRelativeResize="0"/>
          <p:nvPr/>
        </p:nvPicPr>
        <p:blipFill rotWithShape="1">
          <a:blip r:embed="rId2">
            <a:alphaModFix/>
          </a:blip>
          <a:srcRect b="0" l="0" r="0" t="0"/>
          <a:stretch/>
        </p:blipFill>
        <p:spPr>
          <a:xfrm>
            <a:off x="8050064" y="4271275"/>
            <a:ext cx="792833" cy="585406"/>
          </a:xfrm>
          <a:prstGeom prst="rect">
            <a:avLst/>
          </a:prstGeom>
          <a:noFill/>
          <a:ln>
            <a:noFill/>
          </a:ln>
        </p:spPr>
      </p:pic>
      <p:sp>
        <p:nvSpPr>
          <p:cNvPr id="25" name="Google Shape;25;p31"/>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6" name="Google Shape;26;p3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7" name="Shape 27"/>
        <p:cNvGrpSpPr/>
        <p:nvPr/>
      </p:nvGrpSpPr>
      <p:grpSpPr>
        <a:xfrm>
          <a:off x="0" y="0"/>
          <a:ext cx="0" cy="0"/>
          <a:chOff x="0" y="0"/>
          <a:chExt cx="0" cy="0"/>
        </a:xfrm>
      </p:grpSpPr>
      <p:pic>
        <p:nvPicPr>
          <p:cNvPr id="28" name="Google Shape;28;p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9" name="Google Shape;29;p30"/>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0" name="Google Shape;30;p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31" name="Shape 31"/>
        <p:cNvGrpSpPr/>
        <p:nvPr/>
      </p:nvGrpSpPr>
      <p:grpSpPr>
        <a:xfrm>
          <a:off x="0" y="0"/>
          <a:ext cx="0" cy="0"/>
          <a:chOff x="0" y="0"/>
          <a:chExt cx="0" cy="0"/>
        </a:xfrm>
      </p:grpSpPr>
      <p:pic>
        <p:nvPicPr>
          <p:cNvPr id="32" name="Google Shape;32;p2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3" name="Google Shape;33;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4" name="Shape 34"/>
        <p:cNvGrpSpPr/>
        <p:nvPr/>
      </p:nvGrpSpPr>
      <p:grpSpPr>
        <a:xfrm>
          <a:off x="0" y="0"/>
          <a:ext cx="0" cy="0"/>
          <a:chOff x="0" y="0"/>
          <a:chExt cx="0" cy="0"/>
        </a:xfrm>
      </p:grpSpPr>
      <p:sp>
        <p:nvSpPr>
          <p:cNvPr id="35" name="Google Shape;35;g14b5d431ea2_0_1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g14b5d431ea2_0_11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37" name="Google Shape;37;g14b5d431ea2_0_11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8" name="Google Shape;38;g14b5d431ea2_0_11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39" name="Shape 39"/>
        <p:cNvGrpSpPr/>
        <p:nvPr/>
      </p:nvGrpSpPr>
      <p:grpSpPr>
        <a:xfrm>
          <a:off x="0" y="0"/>
          <a:ext cx="0" cy="0"/>
          <a:chOff x="0" y="0"/>
          <a:chExt cx="0" cy="0"/>
        </a:xfrm>
      </p:grpSpPr>
      <p:sp>
        <p:nvSpPr>
          <p:cNvPr id="40" name="Google Shape;40;g1646f31eaf0_0_10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 name="Google Shape;41;g1646f31eaf0_0_102"/>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42" name="Google Shape;42;g1646f31eaf0_0_10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43" name="Google Shape;43;g1646f31eaf0_0_10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theme" Target="../theme/theme1.xml"/><Relationship Id="rId10" Type="http://schemas.openxmlformats.org/officeDocument/2006/relationships/slideLayout" Target="../slideLayouts/slideLayout19.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10" Type="http://schemas.openxmlformats.org/officeDocument/2006/relationships/theme" Target="../theme/theme2.xml"/><Relationship Id="rId9" Type="http://schemas.openxmlformats.org/officeDocument/2006/relationships/slideLayout" Target="../slideLayouts/slideLayout28.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4" name="Shape 44"/>
        <p:cNvGrpSpPr/>
        <p:nvPr/>
      </p:nvGrpSpPr>
      <p:grpSpPr>
        <a:xfrm>
          <a:off x="0" y="0"/>
          <a:ext cx="0" cy="0"/>
          <a:chOff x="0" y="0"/>
          <a:chExt cx="0" cy="0"/>
        </a:xfrm>
      </p:grpSpPr>
      <p:sp>
        <p:nvSpPr>
          <p:cNvPr id="45" name="Google Shape;45;g20424011756_0_70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5" name="Shape 95"/>
        <p:cNvGrpSpPr/>
        <p:nvPr/>
      </p:nvGrpSpPr>
      <p:grpSpPr>
        <a:xfrm>
          <a:off x="0" y="0"/>
          <a:ext cx="0" cy="0"/>
          <a:chOff x="0" y="0"/>
          <a:chExt cx="0" cy="0"/>
        </a:xfrm>
      </p:grpSpPr>
      <p:sp>
        <p:nvSpPr>
          <p:cNvPr id="96" name="Google Shape;96;g20424011756_0_7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4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hyperlink" Target="https://www.savethestudent.org/money/student-budgeting/what-do-students-spend-their-money-on.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comments" Target="../comments/comment1.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hyperlink" Target="https://www.gov.uk/apply-for-student-finance/household-income" TargetMode="External"/><Relationship Id="rId4" Type="http://schemas.openxmlformats.org/officeDocument/2006/relationships/hyperlink" Target="https://www.gov.uk/student-finance-calculator" TargetMode="External"/><Relationship Id="rId5"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comments" Target="../comments/comment2.xml"/><Relationship Id="rId4" Type="http://schemas.openxmlformats.org/officeDocument/2006/relationships/hyperlink" Target="http://www.youtube.com/watch?v=Rf4_D2BtMcQ" TargetMode="External"/><Relationship Id="rId5"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 Id="rId3" Type="http://schemas.openxmlformats.org/officeDocument/2006/relationships/hyperlink" Target="https://www.student-loan-calculator.co.uk/" TargetMode="Externa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4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4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 Id="rId3" Type="http://schemas.openxmlformats.org/officeDocument/2006/relationships/hyperlink" Target="http://www.youtube.com/watch?v=yzmZa0y3eFo" TargetMode="Externa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 Id="rId3" Type="http://schemas.openxmlformats.org/officeDocument/2006/relationships/comments" Target="../comments/commen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hyperlink" Target="https://www.citizensadvice.org.uk/debt-and-money/" TargetMode="External"/><Relationship Id="rId4" Type="http://schemas.openxmlformats.org/officeDocument/2006/relationships/image" Target="../media/image36.png"/><Relationship Id="rId9" Type="http://schemas.openxmlformats.org/officeDocument/2006/relationships/image" Target="../media/image44.png"/><Relationship Id="rId5" Type="http://schemas.openxmlformats.org/officeDocument/2006/relationships/image" Target="../media/image38.png"/><Relationship Id="rId6" Type="http://schemas.openxmlformats.org/officeDocument/2006/relationships/hyperlink" Target="https://www.nationaldebtline.org/" TargetMode="External"/><Relationship Id="rId7" Type="http://schemas.openxmlformats.org/officeDocument/2006/relationships/hyperlink" Target="https://www.nationaldebtline.org/" TargetMode="External"/><Relationship Id="rId8" Type="http://schemas.openxmlformats.org/officeDocument/2006/relationships/hyperlink" Target="http://www.moneyadvicetrust.org/Pages/default.aspx"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hyperlink" Target="https://www.ft.com/content/895b7125-66b2-468b-b915-03768d046425" TargetMode="External"/><Relationship Id="rId4" Type="http://schemas.openxmlformats.org/officeDocument/2006/relationships/hyperlink" Target="https://ftflic.com/learning-hub/"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144" name="Shape 144"/>
        <p:cNvGrpSpPr/>
        <p:nvPr/>
      </p:nvGrpSpPr>
      <p:grpSpPr>
        <a:xfrm>
          <a:off x="0" y="0"/>
          <a:ext cx="0" cy="0"/>
          <a:chOff x="0" y="0"/>
          <a:chExt cx="0" cy="0"/>
        </a:xfrm>
      </p:grpSpPr>
      <p:sp>
        <p:nvSpPr>
          <p:cNvPr id="145" name="Google Shape;145;p1"/>
          <p:cNvSpPr txBox="1"/>
          <p:nvPr>
            <p:ph type="ctrTitle"/>
          </p:nvPr>
        </p:nvSpPr>
        <p:spPr>
          <a:xfrm>
            <a:off x="360375" y="13293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chemeClr val="lt1"/>
                </a:solidFill>
                <a:latin typeface="Lato"/>
                <a:ea typeface="Lato"/>
                <a:cs typeface="Lato"/>
                <a:sym typeface="Lato"/>
              </a:rPr>
              <a:t>Preparing for my financial future</a:t>
            </a:r>
            <a:endParaRPr b="1" i="0" sz="4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t/>
            </a:r>
            <a:endParaRPr b="1" i="0" sz="4800" u="none" cap="none" strike="noStrike">
              <a:solidFill>
                <a:schemeClr val="lt1"/>
              </a:solidFill>
              <a:latin typeface="Lato Black"/>
              <a:ea typeface="Lato Black"/>
              <a:cs typeface="Lato Black"/>
              <a:sym typeface="Lato Black"/>
            </a:endParaRPr>
          </a:p>
        </p:txBody>
      </p:sp>
      <p:pic>
        <p:nvPicPr>
          <p:cNvPr id="146" name="Google Shape;146;p1"/>
          <p:cNvPicPr preferRelativeResize="0"/>
          <p:nvPr/>
        </p:nvPicPr>
        <p:blipFill rotWithShape="1">
          <a:blip r:embed="rId3">
            <a:alphaModFix/>
          </a:blip>
          <a:srcRect b="0" l="0" r="0" t="0"/>
          <a:stretch/>
        </p:blipFill>
        <p:spPr>
          <a:xfrm>
            <a:off x="6383475" y="152400"/>
            <a:ext cx="2608123" cy="2608123"/>
          </a:xfrm>
          <a:prstGeom prst="rect">
            <a:avLst/>
          </a:prstGeom>
          <a:noFill/>
          <a:ln>
            <a:noFill/>
          </a:ln>
        </p:spPr>
      </p:pic>
      <p:pic>
        <p:nvPicPr>
          <p:cNvPr id="147" name="Google Shape;147;p1"/>
          <p:cNvPicPr preferRelativeResize="0"/>
          <p:nvPr/>
        </p:nvPicPr>
        <p:blipFill rotWithShape="1">
          <a:blip r:embed="rId4">
            <a:alphaModFix/>
          </a:blip>
          <a:srcRect b="0" l="0" r="0" t="0"/>
          <a:stretch/>
        </p:blipFill>
        <p:spPr>
          <a:xfrm>
            <a:off x="434324" y="3306997"/>
            <a:ext cx="1053199" cy="1053199"/>
          </a:xfrm>
          <a:prstGeom prst="rect">
            <a:avLst/>
          </a:prstGeom>
          <a:noFill/>
          <a:ln>
            <a:noFill/>
          </a:ln>
        </p:spPr>
      </p:pic>
      <p:sp>
        <p:nvSpPr>
          <p:cNvPr id="148" name="Google Shape;148;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five (recommended for Year 12 and 13)</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1a514b22f6_1_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10</a:t>
            </a:r>
            <a:endParaRPr>
              <a:latin typeface="Lato"/>
              <a:ea typeface="Lato"/>
              <a:cs typeface="Lato"/>
              <a:sym typeface="Lato"/>
            </a:endParaRPr>
          </a:p>
        </p:txBody>
      </p:sp>
      <p:sp>
        <p:nvSpPr>
          <p:cNvPr id="225" name="Google Shape;225;g21a514b22f6_1_0"/>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Student Finance</a:t>
            </a:r>
            <a:endParaRPr b="1" i="0" sz="2900" u="none" cap="none" strike="noStrike">
              <a:solidFill>
                <a:schemeClr val="accent2"/>
              </a:solidFill>
              <a:latin typeface="Lato"/>
              <a:ea typeface="Lato"/>
              <a:cs typeface="Lato"/>
              <a:sym typeface="Lato"/>
            </a:endParaRPr>
          </a:p>
        </p:txBody>
      </p:sp>
      <p:sp>
        <p:nvSpPr>
          <p:cNvPr id="226" name="Google Shape;226;g21a514b22f6_1_0"/>
          <p:cNvSpPr txBox="1"/>
          <p:nvPr/>
        </p:nvSpPr>
        <p:spPr>
          <a:xfrm>
            <a:off x="360375" y="1002325"/>
            <a:ext cx="79239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sz="1800">
                <a:solidFill>
                  <a:schemeClr val="dk2"/>
                </a:solidFill>
                <a:latin typeface="Lato"/>
                <a:ea typeface="Lato"/>
                <a:cs typeface="Lato"/>
                <a:sym typeface="Lato"/>
              </a:rPr>
              <a:t>Student finance or student loans are made up of two elements:</a:t>
            </a:r>
            <a:endParaRPr i="0" sz="18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chemeClr val="dk2"/>
              </a:solidFill>
              <a:latin typeface="Lato"/>
              <a:ea typeface="Lato"/>
              <a:cs typeface="Lato"/>
              <a:sym typeface="Lato"/>
            </a:endParaRPr>
          </a:p>
        </p:txBody>
      </p:sp>
      <p:pic>
        <p:nvPicPr>
          <p:cNvPr id="227" name="Google Shape;227;g21a514b22f6_1_0"/>
          <p:cNvPicPr preferRelativeResize="0"/>
          <p:nvPr/>
        </p:nvPicPr>
        <p:blipFill rotWithShape="1">
          <a:blip r:embed="rId3">
            <a:alphaModFix/>
          </a:blip>
          <a:srcRect b="7960" l="9829" r="10451" t="8594"/>
          <a:stretch/>
        </p:blipFill>
        <p:spPr>
          <a:xfrm>
            <a:off x="4576425" y="2049450"/>
            <a:ext cx="2556824" cy="2676201"/>
          </a:xfrm>
          <a:prstGeom prst="rect">
            <a:avLst/>
          </a:prstGeom>
          <a:noFill/>
          <a:ln cap="flat" cmpd="sng" w="28575">
            <a:solidFill>
              <a:schemeClr val="accent2"/>
            </a:solidFill>
            <a:prstDash val="solid"/>
            <a:round/>
            <a:headEnd len="sm" w="sm" type="none"/>
            <a:tailEnd len="sm" w="sm" type="none"/>
          </a:ln>
        </p:spPr>
      </p:pic>
      <p:pic>
        <p:nvPicPr>
          <p:cNvPr id="228" name="Google Shape;228;g21a514b22f6_1_0"/>
          <p:cNvPicPr preferRelativeResize="0"/>
          <p:nvPr/>
        </p:nvPicPr>
        <p:blipFill rotWithShape="1">
          <a:blip r:embed="rId4">
            <a:alphaModFix/>
          </a:blip>
          <a:srcRect b="8277" l="12096" r="10659" t="8277"/>
          <a:stretch/>
        </p:blipFill>
        <p:spPr>
          <a:xfrm>
            <a:off x="1402950" y="2049450"/>
            <a:ext cx="2477250" cy="2676201"/>
          </a:xfrm>
          <a:prstGeom prst="rect">
            <a:avLst/>
          </a:prstGeom>
          <a:noFill/>
          <a:ln cap="flat" cmpd="sng" w="28575">
            <a:solidFill>
              <a:schemeClr val="accent1"/>
            </a:solidFill>
            <a:prstDash val="solid"/>
            <a:round/>
            <a:headEnd len="sm" w="sm" type="none"/>
            <a:tailEnd len="sm" w="sm" type="none"/>
          </a:ln>
        </p:spPr>
      </p:pic>
      <p:sp>
        <p:nvSpPr>
          <p:cNvPr id="229" name="Google Shape;229;g21a514b22f6_1_0"/>
          <p:cNvSpPr/>
          <p:nvPr/>
        </p:nvSpPr>
        <p:spPr>
          <a:xfrm>
            <a:off x="4556525" y="1587325"/>
            <a:ext cx="2576700" cy="393600"/>
          </a:xfrm>
          <a:prstGeom prst="rect">
            <a:avLst/>
          </a:prstGeom>
          <a:solidFill>
            <a:srgbClr val="FF80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solidFill>
                  <a:srgbClr val="FFFFFF"/>
                </a:solidFill>
                <a:latin typeface="Lato"/>
                <a:ea typeface="Lato"/>
                <a:cs typeface="Lato"/>
                <a:sym typeface="Lato"/>
              </a:rPr>
              <a:t>Maintenance loan</a:t>
            </a:r>
            <a:endParaRPr b="1" sz="2200">
              <a:solidFill>
                <a:srgbClr val="FFFFFF"/>
              </a:solidFill>
              <a:latin typeface="Lato"/>
              <a:ea typeface="Lato"/>
              <a:cs typeface="Lato"/>
              <a:sym typeface="Lato"/>
            </a:endParaRPr>
          </a:p>
        </p:txBody>
      </p:sp>
      <p:sp>
        <p:nvSpPr>
          <p:cNvPr id="230" name="Google Shape;230;g21a514b22f6_1_0"/>
          <p:cNvSpPr/>
          <p:nvPr/>
        </p:nvSpPr>
        <p:spPr>
          <a:xfrm>
            <a:off x="1383075" y="1587300"/>
            <a:ext cx="2517000" cy="393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solidFill>
                  <a:srgbClr val="FFFFFF"/>
                </a:solidFill>
                <a:latin typeface="Lato"/>
                <a:ea typeface="Lato"/>
                <a:cs typeface="Lato"/>
                <a:sym typeface="Lato"/>
              </a:rPr>
              <a:t>Tuition fee loans</a:t>
            </a:r>
            <a:endParaRPr b="1" sz="2200">
              <a:solidFill>
                <a:srgbClr val="FFFFF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0f8f53bf44_0_71"/>
          <p:cNvSpPr txBox="1"/>
          <p:nvPr>
            <p:ph idx="12" type="sldNum"/>
          </p:nvPr>
        </p:nvSpPr>
        <p:spPr>
          <a:xfrm>
            <a:off x="8374525" y="357100"/>
            <a:ext cx="769500" cy="30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11</a:t>
            </a:r>
            <a:endParaRPr>
              <a:latin typeface="Lato"/>
              <a:ea typeface="Lato"/>
              <a:cs typeface="Lato"/>
              <a:sym typeface="Lato"/>
            </a:endParaRPr>
          </a:p>
        </p:txBody>
      </p:sp>
      <p:sp>
        <p:nvSpPr>
          <p:cNvPr id="236" name="Google Shape;236;g20f8f53bf44_0_71"/>
          <p:cNvSpPr txBox="1"/>
          <p:nvPr>
            <p:ph type="ctrTitle"/>
          </p:nvPr>
        </p:nvSpPr>
        <p:spPr>
          <a:xfrm>
            <a:off x="143750"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Tuition Fees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237" name="Google Shape;237;g20f8f53bf44_0_71"/>
          <p:cNvSpPr txBox="1"/>
          <p:nvPr/>
        </p:nvSpPr>
        <p:spPr>
          <a:xfrm>
            <a:off x="499555" y="1151831"/>
            <a:ext cx="5289600" cy="633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pic>
        <p:nvPicPr>
          <p:cNvPr id="238" name="Google Shape;238;g20f8f53bf44_0_71"/>
          <p:cNvPicPr preferRelativeResize="0"/>
          <p:nvPr/>
        </p:nvPicPr>
        <p:blipFill rotWithShape="1">
          <a:blip r:embed="rId3">
            <a:alphaModFix/>
          </a:blip>
          <a:srcRect b="0" l="0" r="0" t="0"/>
          <a:stretch/>
        </p:blipFill>
        <p:spPr>
          <a:xfrm>
            <a:off x="181625" y="1304500"/>
            <a:ext cx="3019026" cy="3437526"/>
          </a:xfrm>
          <a:prstGeom prst="rect">
            <a:avLst/>
          </a:prstGeom>
          <a:noFill/>
          <a:ln cap="flat" cmpd="sng" w="28575">
            <a:solidFill>
              <a:schemeClr val="accent2"/>
            </a:solidFill>
            <a:prstDash val="solid"/>
            <a:round/>
            <a:headEnd len="sm" w="sm" type="none"/>
            <a:tailEnd len="sm" w="sm" type="none"/>
          </a:ln>
        </p:spPr>
      </p:pic>
      <p:sp>
        <p:nvSpPr>
          <p:cNvPr id="239" name="Google Shape;239;g20f8f53bf44_0_71"/>
          <p:cNvSpPr txBox="1"/>
          <p:nvPr/>
        </p:nvSpPr>
        <p:spPr>
          <a:xfrm>
            <a:off x="3317900" y="1151825"/>
            <a:ext cx="5289600" cy="289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n-GB" sz="1600" u="none" cap="none" strike="noStrike">
                <a:solidFill>
                  <a:schemeClr val="dk1"/>
                </a:solidFill>
                <a:latin typeface="Lato"/>
                <a:ea typeface="Lato"/>
                <a:cs typeface="Lato"/>
                <a:sym typeface="Lato"/>
              </a:rPr>
              <a:t>One of the reasons people apply for student finance is to pay for </a:t>
            </a:r>
            <a:r>
              <a:rPr b="1" i="0" lang="en-GB" sz="1600" u="none" cap="none" strike="noStrike">
                <a:solidFill>
                  <a:schemeClr val="dk1"/>
                </a:solidFill>
                <a:latin typeface="Lato"/>
                <a:ea typeface="Lato"/>
                <a:cs typeface="Lato"/>
                <a:sym typeface="Lato"/>
              </a:rPr>
              <a:t>tuition fees.</a:t>
            </a:r>
            <a:endParaRPr b="1"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600">
              <a:solidFill>
                <a:schemeClr val="dk1"/>
              </a:solidFill>
              <a:latin typeface="Lato"/>
              <a:ea typeface="Lato"/>
              <a:cs typeface="Lato"/>
              <a:sym typeface="Lato"/>
            </a:endParaRPr>
          </a:p>
          <a:p>
            <a:pPr indent="0" lvl="0" marL="457200" marR="0" rtl="0" algn="l">
              <a:lnSpc>
                <a:spcPct val="100000"/>
              </a:lnSpc>
              <a:spcBef>
                <a:spcPts val="0"/>
              </a:spcBef>
              <a:spcAft>
                <a:spcPts val="0"/>
              </a:spcAft>
              <a:buNone/>
            </a:pPr>
            <a:r>
              <a:t/>
            </a:r>
            <a:endParaRPr sz="1200">
              <a:solidFill>
                <a:schemeClr val="dk1"/>
              </a:solidFill>
              <a:latin typeface="Lato"/>
              <a:ea typeface="Lato"/>
              <a:cs typeface="Lato"/>
              <a:sym typeface="Lato"/>
            </a:endParaRPr>
          </a:p>
          <a:p>
            <a:pPr indent="-330200" lvl="0" marL="457200" marR="0" rtl="0" algn="l">
              <a:lnSpc>
                <a:spcPct val="100000"/>
              </a:lnSpc>
              <a:spcBef>
                <a:spcPts val="0"/>
              </a:spcBef>
              <a:spcAft>
                <a:spcPts val="0"/>
              </a:spcAft>
              <a:buClr>
                <a:schemeClr val="dk1"/>
              </a:buClr>
              <a:buSzPts val="1600"/>
              <a:buFont typeface="Lato"/>
              <a:buChar char="●"/>
            </a:pPr>
            <a:r>
              <a:rPr i="0" lang="en-GB" sz="1600" u="none" cap="none" strike="noStrike">
                <a:solidFill>
                  <a:schemeClr val="dk1"/>
                </a:solidFill>
                <a:latin typeface="Lato"/>
                <a:ea typeface="Lato"/>
                <a:cs typeface="Lato"/>
                <a:sym typeface="Lato"/>
              </a:rPr>
              <a:t>These tuition fees go towards </a:t>
            </a:r>
            <a:r>
              <a:rPr b="1" i="0" lang="en-GB" sz="1600" u="none" cap="none" strike="noStrike">
                <a:solidFill>
                  <a:schemeClr val="dk1"/>
                </a:solidFill>
                <a:latin typeface="Lato"/>
                <a:ea typeface="Lato"/>
                <a:cs typeface="Lato"/>
                <a:sym typeface="Lato"/>
              </a:rPr>
              <a:t>universities</a:t>
            </a:r>
            <a:r>
              <a:rPr i="0" lang="en-GB" sz="1600" u="none" cap="none" strike="noStrike">
                <a:solidFill>
                  <a:schemeClr val="dk1"/>
                </a:solidFill>
                <a:latin typeface="Lato"/>
                <a:ea typeface="Lato"/>
                <a:cs typeface="Lato"/>
                <a:sym typeface="Lato"/>
              </a:rPr>
              <a:t> providing the key aspects of your course and academic lif</a:t>
            </a:r>
            <a:r>
              <a:rPr lang="en-GB" sz="1600">
                <a:solidFill>
                  <a:schemeClr val="dk1"/>
                </a:solidFill>
                <a:latin typeface="Lato"/>
                <a:ea typeface="Lato"/>
                <a:cs typeface="Lato"/>
                <a:sym typeface="Lato"/>
              </a:rPr>
              <a:t>e.</a:t>
            </a:r>
            <a:endParaRPr sz="1600">
              <a:solidFill>
                <a:schemeClr val="dk1"/>
              </a:solidFill>
              <a:latin typeface="Lato"/>
              <a:ea typeface="Lato"/>
              <a:cs typeface="Lato"/>
              <a:sym typeface="Lato"/>
            </a:endParaRPr>
          </a:p>
          <a:p>
            <a:pPr indent="0" lvl="0" marL="457200" marR="0" rtl="0" algn="l">
              <a:lnSpc>
                <a:spcPct val="100000"/>
              </a:lnSpc>
              <a:spcBef>
                <a:spcPts val="0"/>
              </a:spcBef>
              <a:spcAft>
                <a:spcPts val="0"/>
              </a:spcAft>
              <a:buNone/>
            </a:pPr>
            <a:r>
              <a:t/>
            </a:r>
            <a:endParaRPr sz="1200">
              <a:solidFill>
                <a:schemeClr val="dk1"/>
              </a:solidFill>
              <a:latin typeface="Lato"/>
              <a:ea typeface="Lato"/>
              <a:cs typeface="Lato"/>
              <a:sym typeface="Lato"/>
            </a:endParaRPr>
          </a:p>
          <a:p>
            <a:pPr indent="-330200" lvl="0" marL="457200" marR="0" rtl="0" algn="l">
              <a:lnSpc>
                <a:spcPct val="100000"/>
              </a:lnSpc>
              <a:spcBef>
                <a:spcPts val="0"/>
              </a:spcBef>
              <a:spcAft>
                <a:spcPts val="0"/>
              </a:spcAft>
              <a:buClr>
                <a:schemeClr val="dk1"/>
              </a:buClr>
              <a:buSzPts val="1600"/>
              <a:buFont typeface="Lato"/>
              <a:buChar char="●"/>
            </a:pPr>
            <a:r>
              <a:rPr i="0" lang="en-GB" sz="1600" u="none" cap="none" strike="noStrike">
                <a:solidFill>
                  <a:schemeClr val="dk1"/>
                </a:solidFill>
                <a:latin typeface="Lato"/>
                <a:ea typeface="Lato"/>
                <a:cs typeface="Lato"/>
                <a:sym typeface="Lato"/>
              </a:rPr>
              <a:t>Whilst other countries have lower, and even zero, fees, </a:t>
            </a:r>
            <a:r>
              <a:rPr b="1" i="0" lang="en-GB" sz="1600" u="none" cap="none" strike="noStrike">
                <a:solidFill>
                  <a:schemeClr val="dk1"/>
                </a:solidFill>
                <a:latin typeface="Lato"/>
                <a:ea typeface="Lato"/>
                <a:cs typeface="Lato"/>
                <a:sym typeface="Lato"/>
              </a:rPr>
              <a:t>someone still pays for these somehow</a:t>
            </a:r>
            <a:r>
              <a:rPr lang="en-GB" sz="1600">
                <a:solidFill>
                  <a:schemeClr val="dk1"/>
                </a:solidFill>
                <a:latin typeface="Lato"/>
                <a:ea typeface="Lato"/>
                <a:cs typeface="Lato"/>
                <a:sym typeface="Lato"/>
              </a:rPr>
              <a:t>;</a:t>
            </a:r>
            <a:r>
              <a:rPr i="0" lang="en-GB" sz="1600" u="none" cap="none" strike="noStrike">
                <a:solidFill>
                  <a:schemeClr val="dk1"/>
                </a:solidFill>
                <a:latin typeface="Lato"/>
                <a:ea typeface="Lato"/>
                <a:cs typeface="Lato"/>
                <a:sym typeface="Lato"/>
              </a:rPr>
              <a:t> </a:t>
            </a:r>
            <a:r>
              <a:rPr lang="en-GB" sz="1600">
                <a:solidFill>
                  <a:schemeClr val="dk1"/>
                </a:solidFill>
                <a:latin typeface="Lato"/>
                <a:ea typeface="Lato"/>
                <a:cs typeface="Lato"/>
                <a:sym typeface="Lato"/>
                <a:extLst>
                  <a:ext uri="http://customooxmlschemas.google.com/">
                    <go:slidesCustomData xmlns:go="http://customooxmlschemas.google.com/" textRoundtripDataId="2"/>
                  </a:ext>
                </a:extLst>
              </a:rPr>
              <a:t>u</a:t>
            </a:r>
            <a:r>
              <a:rPr i="0" lang="en-GB" sz="1600" u="none" cap="none" strike="noStrike">
                <a:solidFill>
                  <a:schemeClr val="dk1"/>
                </a:solidFill>
                <a:latin typeface="Lato"/>
                <a:ea typeface="Lato"/>
                <a:cs typeface="Lato"/>
                <a:sym typeface="Lato"/>
                <a:extLst>
                  <a:ext uri="http://customooxmlschemas.google.com/">
                    <go:slidesCustomData xmlns:go="http://customooxmlschemas.google.com/" textRoundtripDataId="3"/>
                  </a:ext>
                </a:extLst>
              </a:rPr>
              <a:t>sually the government</a:t>
            </a:r>
            <a:r>
              <a:rPr lang="en-GB" sz="1600">
                <a:solidFill>
                  <a:schemeClr val="dk1"/>
                </a:solidFill>
                <a:latin typeface="Lato"/>
                <a:ea typeface="Lato"/>
                <a:cs typeface="Lato"/>
                <a:sym typeface="Lato"/>
              </a:rPr>
              <a:t> through taxes.</a:t>
            </a:r>
            <a:endParaRPr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None/>
            </a:pPr>
            <a:r>
              <a:t/>
            </a:r>
            <a:endParaRPr sz="800">
              <a:solidFill>
                <a:schemeClr val="dk1"/>
              </a:solidFill>
              <a:latin typeface="Lato"/>
              <a:ea typeface="Lato"/>
              <a:cs typeface="Lato"/>
              <a:sym typeface="Lato"/>
            </a:endParaRPr>
          </a:p>
          <a:p>
            <a:pPr indent="0" lvl="0" marL="914400" marR="0" rtl="0" algn="l">
              <a:lnSpc>
                <a:spcPct val="100000"/>
              </a:lnSpc>
              <a:spcBef>
                <a:spcPts val="0"/>
              </a:spcBef>
              <a:spcAft>
                <a:spcPts val="0"/>
              </a:spcAft>
              <a:buNone/>
            </a:pPr>
            <a:r>
              <a:t/>
            </a:r>
            <a:endParaRPr i="0" sz="1600" u="none" cap="none" strike="noStrike">
              <a:solidFill>
                <a:schemeClr val="dk1"/>
              </a:solidFill>
              <a:latin typeface="Lato"/>
              <a:ea typeface="Lato"/>
              <a:cs typeface="Lato"/>
              <a:sym typeface="Lato"/>
            </a:endParaRPr>
          </a:p>
        </p:txBody>
      </p:sp>
      <p:sp>
        <p:nvSpPr>
          <p:cNvPr id="240" name="Google Shape;240;g20f8f53bf44_0_71"/>
          <p:cNvSpPr txBox="1"/>
          <p:nvPr/>
        </p:nvSpPr>
        <p:spPr>
          <a:xfrm>
            <a:off x="3394100" y="3733925"/>
            <a:ext cx="56133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en-GB" sz="1800">
                <a:solidFill>
                  <a:schemeClr val="lt1"/>
                </a:solidFill>
                <a:latin typeface="Lato"/>
                <a:ea typeface="Lato"/>
                <a:cs typeface="Lato"/>
                <a:sym typeface="Lato"/>
              </a:rPr>
              <a:t>Tuition fees </a:t>
            </a:r>
            <a:r>
              <a:rPr b="1" lang="en-GB" sz="1800">
                <a:solidFill>
                  <a:schemeClr val="lt1"/>
                </a:solidFill>
                <a:latin typeface="Lato"/>
                <a:ea typeface="Lato"/>
                <a:cs typeface="Lato"/>
                <a:sym typeface="Lato"/>
                <a:extLst>
                  <a:ext uri="http://customooxmlschemas.google.com/">
                    <go:slidesCustomData xmlns:go="http://customooxmlschemas.google.com/" textRoundtripDataId="4"/>
                  </a:ext>
                </a:extLst>
              </a:rPr>
              <a:t>can be paid for using the </a:t>
            </a:r>
            <a:r>
              <a:rPr b="1" lang="en-GB" sz="1800">
                <a:solidFill>
                  <a:schemeClr val="lt1"/>
                </a:solidFill>
                <a:latin typeface="Lato"/>
                <a:ea typeface="Lato"/>
                <a:cs typeface="Lato"/>
                <a:sym typeface="Lato"/>
                <a:extLst>
                  <a:ext uri="http://customooxmlschemas.google.com/">
                    <go:slidesCustomData xmlns:go="http://customooxmlschemas.google.com/" textRoundtripDataId="5"/>
                  </a:ext>
                </a:extLst>
              </a:rPr>
              <a:t>tuition</a:t>
            </a:r>
            <a:r>
              <a:rPr b="1" lang="en-GB" sz="1800">
                <a:solidFill>
                  <a:schemeClr val="lt1"/>
                </a:solidFill>
                <a:latin typeface="Lato"/>
                <a:ea typeface="Lato"/>
                <a:cs typeface="Lato"/>
                <a:sym typeface="Lato"/>
                <a:extLst>
                  <a:ext uri="http://customooxmlschemas.google.com/">
                    <go:slidesCustomData xmlns:go="http://customooxmlschemas.google.com/" textRoundtripDataId="6"/>
                  </a:ext>
                </a:extLst>
              </a:rPr>
              <a:t> fees loan</a:t>
            </a:r>
            <a:endParaRPr b="1" i="0" sz="18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217d4f63188_0_0"/>
          <p:cNvSpPr txBox="1"/>
          <p:nvPr>
            <p:ph idx="12" type="sldNum"/>
          </p:nvPr>
        </p:nvSpPr>
        <p:spPr>
          <a:xfrm>
            <a:off x="8374525" y="357100"/>
            <a:ext cx="769500" cy="30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12</a:t>
            </a:r>
            <a:endParaRPr>
              <a:latin typeface="Lato"/>
              <a:ea typeface="Lato"/>
              <a:cs typeface="Lato"/>
              <a:sym typeface="Lato"/>
            </a:endParaRPr>
          </a:p>
        </p:txBody>
      </p:sp>
      <p:sp>
        <p:nvSpPr>
          <p:cNvPr id="246" name="Google Shape;246;g217d4f63188_0_0"/>
          <p:cNvSpPr txBox="1"/>
          <p:nvPr>
            <p:ph type="ctrTitle"/>
          </p:nvPr>
        </p:nvSpPr>
        <p:spPr>
          <a:xfrm>
            <a:off x="143750"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Tuition </a:t>
            </a:r>
            <a:r>
              <a:rPr b="1" lang="en-GB" sz="2900">
                <a:solidFill>
                  <a:schemeClr val="accent2"/>
                </a:solidFill>
                <a:latin typeface="Lato"/>
                <a:ea typeface="Lato"/>
                <a:cs typeface="Lato"/>
                <a:sym typeface="Lato"/>
              </a:rPr>
              <a:t>fees loan</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247" name="Google Shape;247;g217d4f63188_0_0"/>
          <p:cNvSpPr txBox="1"/>
          <p:nvPr/>
        </p:nvSpPr>
        <p:spPr>
          <a:xfrm>
            <a:off x="499555" y="1151831"/>
            <a:ext cx="5289600" cy="633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sp>
        <p:nvSpPr>
          <p:cNvPr id="248" name="Google Shape;248;g217d4f63188_0_0"/>
          <p:cNvSpPr txBox="1"/>
          <p:nvPr/>
        </p:nvSpPr>
        <p:spPr>
          <a:xfrm>
            <a:off x="1519950" y="1237625"/>
            <a:ext cx="61041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en-GB" sz="1800">
                <a:solidFill>
                  <a:schemeClr val="lt1"/>
                </a:solidFill>
                <a:latin typeface="Lato"/>
                <a:ea typeface="Lato"/>
                <a:cs typeface="Lato"/>
                <a:sym typeface="Lato"/>
              </a:rPr>
              <a:t>Tuition fees </a:t>
            </a:r>
            <a:r>
              <a:rPr b="1" lang="en-GB" sz="1800">
                <a:solidFill>
                  <a:schemeClr val="lt1"/>
                </a:solidFill>
                <a:latin typeface="Lato"/>
                <a:ea typeface="Lato"/>
                <a:cs typeface="Lato"/>
                <a:sym typeface="Lato"/>
                <a:extLst>
                  <a:ext uri="http://customooxmlschemas.google.com/">
                    <go:slidesCustomData xmlns:go="http://customooxmlschemas.google.com/" textRoundtripDataId="7"/>
                  </a:ext>
                </a:extLst>
              </a:rPr>
              <a:t>can be paid for using the tuition fees loan</a:t>
            </a:r>
            <a:r>
              <a:rPr b="1" lang="en-GB" sz="1800">
                <a:solidFill>
                  <a:schemeClr val="lt1"/>
                </a:solidFill>
                <a:latin typeface="Lato"/>
                <a:ea typeface="Lato"/>
                <a:cs typeface="Lato"/>
                <a:sym typeface="Lato"/>
              </a:rPr>
              <a:t>.</a:t>
            </a:r>
            <a:endParaRPr b="1" i="0" sz="1800" u="none" cap="none" strike="noStrike">
              <a:solidFill>
                <a:schemeClr val="lt1"/>
              </a:solidFill>
              <a:latin typeface="Lato"/>
              <a:ea typeface="Lato"/>
              <a:cs typeface="Lato"/>
              <a:sym typeface="Lato"/>
            </a:endParaRPr>
          </a:p>
        </p:txBody>
      </p:sp>
      <p:sp>
        <p:nvSpPr>
          <p:cNvPr id="249" name="Google Shape;249;g217d4f63188_0_0"/>
          <p:cNvSpPr txBox="1"/>
          <p:nvPr/>
        </p:nvSpPr>
        <p:spPr>
          <a:xfrm>
            <a:off x="360375" y="1837125"/>
            <a:ext cx="5289600" cy="2798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lang="en-GB" sz="1600">
                <a:solidFill>
                  <a:schemeClr val="dk1"/>
                </a:solidFill>
                <a:latin typeface="Lato"/>
                <a:ea typeface="Lato"/>
                <a:cs typeface="Lato"/>
                <a:sym typeface="Lato"/>
              </a:rPr>
              <a:t>Everyone is entitled to </a:t>
            </a:r>
            <a:r>
              <a:rPr b="1" lang="en-GB" sz="1600">
                <a:solidFill>
                  <a:schemeClr val="dk1"/>
                </a:solidFill>
                <a:latin typeface="Lato"/>
                <a:ea typeface="Lato"/>
                <a:cs typeface="Lato"/>
                <a:sym typeface="Lato"/>
              </a:rPr>
              <a:t>tuition fees</a:t>
            </a:r>
            <a:r>
              <a:rPr lang="en-GB" sz="1600">
                <a:solidFill>
                  <a:schemeClr val="dk1"/>
                </a:solidFill>
                <a:latin typeface="Lato"/>
                <a:ea typeface="Lato"/>
                <a:cs typeface="Lato"/>
                <a:sym typeface="Lato"/>
              </a:rPr>
              <a:t> up to £9,250 per year (the annual cost of a course). </a:t>
            </a:r>
            <a:endParaRPr sz="1600">
              <a:solidFill>
                <a:schemeClr val="dk1"/>
              </a:solidFill>
              <a:latin typeface="Lato"/>
              <a:ea typeface="Lato"/>
              <a:cs typeface="Lato"/>
              <a:sym typeface="Lato"/>
            </a:endParaRPr>
          </a:p>
          <a:p>
            <a:pPr indent="0" lvl="0" marL="0" rtl="0" algn="l">
              <a:lnSpc>
                <a:spcPct val="115000"/>
              </a:lnSpc>
              <a:spcBef>
                <a:spcPts val="1500"/>
              </a:spcBef>
              <a:spcAft>
                <a:spcPts val="0"/>
              </a:spcAft>
              <a:buNone/>
            </a:pPr>
            <a:r>
              <a:rPr b="1" lang="en-GB" sz="1600">
                <a:solidFill>
                  <a:schemeClr val="dk1"/>
                </a:solidFill>
                <a:highlight>
                  <a:srgbClr val="FFFFFF"/>
                </a:highlight>
                <a:latin typeface="Lato"/>
                <a:ea typeface="Lato"/>
                <a:cs typeface="Lato"/>
                <a:sym typeface="Lato"/>
              </a:rPr>
              <a:t>Tuition Fee Loans</a:t>
            </a:r>
            <a:r>
              <a:rPr lang="en-GB" sz="1600">
                <a:solidFill>
                  <a:schemeClr val="dk1"/>
                </a:solidFill>
                <a:highlight>
                  <a:srgbClr val="FFFFFF"/>
                </a:highlight>
                <a:latin typeface="Lato"/>
                <a:ea typeface="Lato"/>
                <a:cs typeface="Lato"/>
                <a:sym typeface="Lato"/>
              </a:rPr>
              <a:t> are used to cover the full cost of your </a:t>
            </a:r>
            <a:r>
              <a:rPr b="1" lang="en-GB" sz="1600">
                <a:solidFill>
                  <a:schemeClr val="dk1"/>
                </a:solidFill>
                <a:highlight>
                  <a:srgbClr val="FFFFFF"/>
                </a:highlight>
                <a:latin typeface="Lato"/>
                <a:ea typeface="Lato"/>
                <a:cs typeface="Lato"/>
                <a:sym typeface="Lato"/>
              </a:rPr>
              <a:t>course</a:t>
            </a:r>
            <a:r>
              <a:rPr lang="en-GB" sz="1600">
                <a:solidFill>
                  <a:schemeClr val="dk1"/>
                </a:solidFill>
                <a:highlight>
                  <a:srgbClr val="FFFFFF"/>
                </a:highlight>
                <a:latin typeface="Lato"/>
                <a:ea typeface="Lato"/>
                <a:cs typeface="Lato"/>
                <a:sym typeface="Lato"/>
              </a:rPr>
              <a:t>. For students in England and Wales, this loan is applied to from the </a:t>
            </a:r>
            <a:r>
              <a:rPr b="1" lang="en-GB" sz="1600">
                <a:solidFill>
                  <a:schemeClr val="dk1"/>
                </a:solidFill>
                <a:highlight>
                  <a:srgbClr val="FFFFFF"/>
                </a:highlight>
                <a:latin typeface="Lato"/>
                <a:ea typeface="Lato"/>
                <a:cs typeface="Lato"/>
                <a:sym typeface="Lato"/>
              </a:rPr>
              <a:t>Student Loans Company</a:t>
            </a:r>
            <a:r>
              <a:rPr lang="en-GB" sz="1600">
                <a:solidFill>
                  <a:schemeClr val="dk1"/>
                </a:solidFill>
                <a:highlight>
                  <a:srgbClr val="FFFFFF"/>
                </a:highlight>
                <a:latin typeface="Lato"/>
                <a:ea typeface="Lato"/>
                <a:cs typeface="Lato"/>
                <a:sym typeface="Lato"/>
              </a:rPr>
              <a:t>.</a:t>
            </a:r>
            <a:endParaRPr sz="1600">
              <a:solidFill>
                <a:schemeClr val="dk1"/>
              </a:solidFill>
              <a:highlight>
                <a:srgbClr val="FFFFFF"/>
              </a:highlight>
              <a:latin typeface="Lato"/>
              <a:ea typeface="Lato"/>
              <a:cs typeface="Lato"/>
              <a:sym typeface="Lato"/>
            </a:endParaRPr>
          </a:p>
          <a:p>
            <a:pPr indent="0" lvl="0" marL="0" rtl="0" algn="l">
              <a:lnSpc>
                <a:spcPct val="115000"/>
              </a:lnSpc>
              <a:spcBef>
                <a:spcPts val="1500"/>
              </a:spcBef>
              <a:spcAft>
                <a:spcPts val="1500"/>
              </a:spcAft>
              <a:buNone/>
            </a:pPr>
            <a:r>
              <a:rPr lang="en-GB" sz="1600">
                <a:solidFill>
                  <a:schemeClr val="dk1"/>
                </a:solidFill>
                <a:highlight>
                  <a:srgbClr val="FFFFFF"/>
                </a:highlight>
                <a:latin typeface="Lato"/>
                <a:ea typeface="Lato"/>
                <a:cs typeface="Lato"/>
                <a:sym typeface="Lato"/>
              </a:rPr>
              <a:t>This loan is paid directly to the course provider and you won’t have to pay it back until after your course, when you’re earning above a certain level.</a:t>
            </a:r>
            <a:endParaRPr sz="1600">
              <a:solidFill>
                <a:schemeClr val="dk1"/>
              </a:solidFill>
              <a:highlight>
                <a:srgbClr val="FFFFFF"/>
              </a:highlight>
              <a:latin typeface="Lato"/>
              <a:ea typeface="Lato"/>
              <a:cs typeface="Lato"/>
              <a:sym typeface="Lato"/>
            </a:endParaRPr>
          </a:p>
        </p:txBody>
      </p:sp>
      <p:pic>
        <p:nvPicPr>
          <p:cNvPr id="250" name="Google Shape;250;g217d4f63188_0_0"/>
          <p:cNvPicPr preferRelativeResize="0"/>
          <p:nvPr/>
        </p:nvPicPr>
        <p:blipFill>
          <a:blip r:embed="rId3">
            <a:alphaModFix/>
          </a:blip>
          <a:stretch>
            <a:fillRect/>
          </a:stretch>
        </p:blipFill>
        <p:spPr>
          <a:xfrm>
            <a:off x="5935075" y="2265751"/>
            <a:ext cx="2530625" cy="1330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1ff9c3888dd_0_5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13</a:t>
            </a:r>
            <a:endParaRPr>
              <a:latin typeface="Lato"/>
              <a:ea typeface="Lato"/>
              <a:cs typeface="Lato"/>
              <a:sym typeface="Lato"/>
            </a:endParaRPr>
          </a:p>
        </p:txBody>
      </p:sp>
      <p:sp>
        <p:nvSpPr>
          <p:cNvPr id="256" name="Google Shape;256;g1ff9c3888dd_0_59"/>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Living Costs</a:t>
            </a:r>
            <a:endParaRPr b="1" i="0" sz="2900" u="none" cap="none" strike="noStrike">
              <a:solidFill>
                <a:schemeClr val="accent2"/>
              </a:solidFill>
              <a:latin typeface="Lato"/>
              <a:ea typeface="Lato"/>
              <a:cs typeface="Lato"/>
              <a:sym typeface="Lato"/>
            </a:endParaRPr>
          </a:p>
        </p:txBody>
      </p:sp>
      <p:graphicFrame>
        <p:nvGraphicFramePr>
          <p:cNvPr id="257" name="Google Shape;257;g1ff9c3888dd_0_59"/>
          <p:cNvGraphicFramePr/>
          <p:nvPr/>
        </p:nvGraphicFramePr>
        <p:xfrm>
          <a:off x="284175" y="1084400"/>
          <a:ext cx="3000000" cy="3000000"/>
        </p:xfrm>
        <a:graphic>
          <a:graphicData uri="http://schemas.openxmlformats.org/drawingml/2006/table">
            <a:tbl>
              <a:tblPr>
                <a:noFill/>
                <a:tableStyleId>{EC315CFF-7F5F-48C4-82E2-28BE1D72C985}</a:tableStyleId>
              </a:tblPr>
              <a:tblGrid>
                <a:gridCol w="1187625"/>
                <a:gridCol w="1143450"/>
              </a:tblGrid>
              <a:tr h="290400">
                <a:tc>
                  <a:txBody>
                    <a:bodyPr/>
                    <a:lstStyle/>
                    <a:p>
                      <a:pPr indent="0" lvl="0" marL="0" marR="0" rtl="0" algn="l">
                        <a:lnSpc>
                          <a:spcPct val="100000"/>
                        </a:lnSpc>
                        <a:spcBef>
                          <a:spcPts val="0"/>
                        </a:spcBef>
                        <a:spcAft>
                          <a:spcPts val="0"/>
                        </a:spcAft>
                        <a:buClr>
                          <a:srgbClr val="000000"/>
                        </a:buClr>
                        <a:buSzPts val="800"/>
                        <a:buFont typeface="Arial"/>
                        <a:buNone/>
                      </a:pPr>
                      <a:r>
                        <a:rPr b="1" lang="en-GB" sz="1000" u="none" cap="none" strike="noStrike">
                          <a:solidFill>
                            <a:schemeClr val="lt1"/>
                          </a:solidFill>
                          <a:latin typeface="Lato"/>
                          <a:ea typeface="Lato"/>
                          <a:cs typeface="Lato"/>
                          <a:sym typeface="Lato"/>
                        </a:rPr>
                        <a:t>Expense</a:t>
                      </a:r>
                      <a:endParaRPr b="1" sz="1000" u="none" cap="none" strike="noStrike">
                        <a:solidFill>
                          <a:schemeClr val="lt1"/>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r">
                        <a:lnSpc>
                          <a:spcPct val="100000"/>
                        </a:lnSpc>
                        <a:spcBef>
                          <a:spcPts val="0"/>
                        </a:spcBef>
                        <a:spcAft>
                          <a:spcPts val="0"/>
                        </a:spcAft>
                        <a:buClr>
                          <a:srgbClr val="000000"/>
                        </a:buClr>
                        <a:buSzPts val="800"/>
                        <a:buFont typeface="Arial"/>
                        <a:buNone/>
                      </a:pPr>
                      <a:r>
                        <a:rPr b="1" lang="en-GB" sz="1000" u="none" cap="none" strike="noStrike">
                          <a:solidFill>
                            <a:schemeClr val="lt1"/>
                          </a:solidFill>
                          <a:latin typeface="Lato"/>
                          <a:ea typeface="Lato"/>
                          <a:cs typeface="Lato"/>
                          <a:sym typeface="Lato"/>
                        </a:rPr>
                        <a:t>Cost per Month</a:t>
                      </a:r>
                      <a:endParaRPr b="1" sz="1000" u="none" cap="none" strike="noStrike">
                        <a:solidFill>
                          <a:schemeClr val="lt1"/>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latin typeface="Lato"/>
                          <a:ea typeface="Lato"/>
                          <a:cs typeface="Lato"/>
                          <a:sym typeface="Lato"/>
                        </a:rPr>
                        <a:t>Rent</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latin typeface="Lato"/>
                          <a:ea typeface="Lato"/>
                          <a:cs typeface="Lato"/>
                          <a:sym typeface="Lato"/>
                        </a:rPr>
                        <a:t>£418</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latin typeface="Lato"/>
                          <a:ea typeface="Lato"/>
                          <a:cs typeface="Lato"/>
                          <a:sym typeface="Lato"/>
                        </a:rPr>
                        <a:t>Groceries</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latin typeface="Lato"/>
                          <a:ea typeface="Lato"/>
                          <a:cs typeface="Lato"/>
                          <a:sym typeface="Lato"/>
                        </a:rPr>
                        <a:t>£116</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latin typeface="Lato"/>
                          <a:ea typeface="Lato"/>
                          <a:cs typeface="Lato"/>
                          <a:sym typeface="Lato"/>
                        </a:rPr>
                        <a:t>Household Bills</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latin typeface="Lato"/>
                          <a:ea typeface="Lato"/>
                          <a:cs typeface="Lato"/>
                          <a:sym typeface="Lato"/>
                        </a:rPr>
                        <a:t>£64</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latin typeface="Lato"/>
                          <a:ea typeface="Lato"/>
                          <a:cs typeface="Lato"/>
                          <a:sym typeface="Lato"/>
                        </a:rPr>
                        <a:t>Going Out</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latin typeface="Lato"/>
                          <a:ea typeface="Lato"/>
                          <a:cs typeface="Lato"/>
                          <a:sym typeface="Lato"/>
                        </a:rPr>
                        <a:t>£59</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latin typeface="Lato"/>
                          <a:ea typeface="Lato"/>
                          <a:cs typeface="Lato"/>
                          <a:sym typeface="Lato"/>
                        </a:rPr>
                        <a:t>Transport</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latin typeface="Lato"/>
                          <a:ea typeface="Lato"/>
                          <a:cs typeface="Lato"/>
                          <a:sym typeface="Lato"/>
                        </a:rPr>
                        <a:t>£54</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latin typeface="Lato"/>
                          <a:ea typeface="Lato"/>
                          <a:cs typeface="Lato"/>
                          <a:sym typeface="Lato"/>
                        </a:rPr>
                        <a:t>Takeaways</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latin typeface="Lato"/>
                          <a:ea typeface="Lato"/>
                          <a:cs typeface="Lato"/>
                          <a:sym typeface="Lato"/>
                        </a:rPr>
                        <a:t>£49</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latin typeface="Lato"/>
                          <a:ea typeface="Lato"/>
                          <a:cs typeface="Lato"/>
                          <a:sym typeface="Lato"/>
                        </a:rPr>
                        <a:t>Shopping</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latin typeface="Lato"/>
                          <a:ea typeface="Lato"/>
                          <a:cs typeface="Lato"/>
                          <a:sym typeface="Lato"/>
                        </a:rPr>
                        <a:t>£35</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latin typeface="Lato"/>
                          <a:ea typeface="Lato"/>
                          <a:cs typeface="Lato"/>
                          <a:sym typeface="Lato"/>
                        </a:rPr>
                        <a:t>Holidays/Events</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latin typeface="Lato"/>
                          <a:ea typeface="Lato"/>
                          <a:cs typeface="Lato"/>
                          <a:sym typeface="Lato"/>
                        </a:rPr>
                        <a:t>£25</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latin typeface="Lato"/>
                          <a:ea typeface="Lato"/>
                          <a:cs typeface="Lato"/>
                          <a:sym typeface="Lato"/>
                        </a:rPr>
                        <a:t>Health</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latin typeface="Lato"/>
                          <a:ea typeface="Lato"/>
                          <a:cs typeface="Lato"/>
                          <a:sym typeface="Lato"/>
                        </a:rPr>
                        <a:t>£20</a:t>
                      </a:r>
                      <a:endParaRPr sz="10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900"/>
                        <a:buFont typeface="Arial"/>
                        <a:buNone/>
                      </a:pPr>
                      <a:r>
                        <a:rPr lang="en-GB" sz="1000" u="none" cap="none" strike="noStrike">
                          <a:latin typeface="Lato"/>
                          <a:ea typeface="Lato"/>
                          <a:cs typeface="Lato"/>
                          <a:sym typeface="Lato"/>
                        </a:rPr>
                        <a:t>Other</a:t>
                      </a:r>
                      <a:endParaRPr sz="1000" u="none" cap="none" strike="noStrike">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latin typeface="Lato"/>
                          <a:ea typeface="Lato"/>
                          <a:cs typeface="Lato"/>
                          <a:sym typeface="Lato"/>
                        </a:rPr>
                        <a:t>£84</a:t>
                      </a:r>
                      <a:endParaRPr sz="1000" u="none" cap="none" strike="noStrike">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r>
              <a:tr h="325575">
                <a:tc>
                  <a:txBody>
                    <a:bodyPr/>
                    <a:lstStyle/>
                    <a:p>
                      <a:pPr indent="0" lvl="0" marL="0" marR="0" rtl="0" algn="l">
                        <a:lnSpc>
                          <a:spcPct val="100000"/>
                        </a:lnSpc>
                        <a:spcBef>
                          <a:spcPts val="0"/>
                        </a:spcBef>
                        <a:spcAft>
                          <a:spcPts val="0"/>
                        </a:spcAft>
                        <a:buClr>
                          <a:srgbClr val="000000"/>
                        </a:buClr>
                        <a:buSzPts val="900"/>
                        <a:buFont typeface="Arial"/>
                        <a:buNone/>
                      </a:pPr>
                      <a:r>
                        <a:rPr b="1" lang="en-GB" sz="1000" u="none" cap="none" strike="noStrike">
                          <a:latin typeface="Lato"/>
                          <a:ea typeface="Lato"/>
                          <a:cs typeface="Lato"/>
                          <a:sym typeface="Lato"/>
                        </a:rPr>
                        <a:t>Total</a:t>
                      </a:r>
                      <a:endParaRPr b="1" sz="1000" u="none" cap="none" strike="noStrike">
                        <a:latin typeface="Lato"/>
                        <a:ea typeface="Lato"/>
                        <a:cs typeface="Lato"/>
                        <a:sym typeface="Lato"/>
                      </a:endParaRPr>
                    </a:p>
                  </a:txBody>
                  <a:tcPr marT="91425" marB="91425" marR="91425" marL="91425"/>
                </a:tc>
                <a:tc>
                  <a:txBody>
                    <a:bodyPr/>
                    <a:lstStyle/>
                    <a:p>
                      <a:pPr indent="0" lvl="0" marL="0" marR="0" rtl="0" algn="r">
                        <a:lnSpc>
                          <a:spcPct val="100000"/>
                        </a:lnSpc>
                        <a:spcBef>
                          <a:spcPts val="0"/>
                        </a:spcBef>
                        <a:spcAft>
                          <a:spcPts val="0"/>
                        </a:spcAft>
                        <a:buClr>
                          <a:srgbClr val="000000"/>
                        </a:buClr>
                        <a:buSzPts val="900"/>
                        <a:buFont typeface="Arial"/>
                        <a:buNone/>
                      </a:pPr>
                      <a:r>
                        <a:rPr b="1" lang="en-GB" sz="1000" u="none" cap="none" strike="noStrike">
                          <a:latin typeface="Lato"/>
                          <a:ea typeface="Lato"/>
                          <a:cs typeface="Lato"/>
                          <a:sym typeface="Lato"/>
                        </a:rPr>
                        <a:t>£924</a:t>
                      </a:r>
                      <a:endParaRPr b="1" sz="1000" u="none" cap="none" strike="noStrike">
                        <a:latin typeface="Lato"/>
                        <a:ea typeface="Lato"/>
                        <a:cs typeface="Lato"/>
                        <a:sym typeface="Lato"/>
                      </a:endParaRPr>
                    </a:p>
                  </a:txBody>
                  <a:tcPr marT="91425" marB="91425" marR="91425" marL="91425"/>
                </a:tc>
              </a:tr>
            </a:tbl>
          </a:graphicData>
        </a:graphic>
      </p:graphicFrame>
      <p:sp>
        <p:nvSpPr>
          <p:cNvPr id="258" name="Google Shape;258;g1ff9c3888dd_0_59"/>
          <p:cNvSpPr txBox="1"/>
          <p:nvPr/>
        </p:nvSpPr>
        <p:spPr>
          <a:xfrm>
            <a:off x="2949900" y="1190750"/>
            <a:ext cx="56454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800" u="none" cap="none" strike="noStrike">
                <a:solidFill>
                  <a:srgbClr val="000000"/>
                </a:solidFill>
                <a:latin typeface="Lato"/>
                <a:ea typeface="Lato"/>
                <a:cs typeface="Lato"/>
                <a:sym typeface="Lato"/>
              </a:rPr>
              <a:t>The table on</a:t>
            </a:r>
            <a:r>
              <a:rPr b="1" i="0" lang="en-GB" sz="1800" u="none" cap="none" strike="noStrike">
                <a:solidFill>
                  <a:srgbClr val="000000"/>
                </a:solidFill>
                <a:latin typeface="Lato"/>
                <a:ea typeface="Lato"/>
                <a:cs typeface="Lato"/>
                <a:sym typeface="Lato"/>
                <a:extLst>
                  <a:ext uri="http://customooxmlschemas.google.com/">
                    <go:slidesCustomData xmlns:go="http://customooxmlschemas.google.com/" textRoundtripDataId="8"/>
                  </a:ext>
                </a:extLst>
              </a:rPr>
              <a:t> t</a:t>
            </a:r>
            <a:r>
              <a:rPr b="1" i="0" lang="en-GB" sz="1800" u="none" cap="none" strike="noStrike">
                <a:solidFill>
                  <a:srgbClr val="000000"/>
                </a:solidFill>
                <a:latin typeface="Lato"/>
                <a:ea typeface="Lato"/>
                <a:cs typeface="Lato"/>
                <a:sym typeface="Lato"/>
              </a:rPr>
              <a:t>he left shows the average living cost, ordered by expense, of university students in 2022.</a:t>
            </a:r>
            <a:endParaRPr b="1"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800" u="none" cap="none" strike="noStrike">
                <a:solidFill>
                  <a:srgbClr val="000000"/>
                </a:solidFill>
                <a:latin typeface="Lato"/>
                <a:ea typeface="Lato"/>
                <a:cs typeface="Lato"/>
                <a:sym typeface="Lato"/>
              </a:rPr>
              <a:t>With your partner, discuss what you think the hidden values may be.</a:t>
            </a:r>
            <a:endParaRPr b="1" i="0" sz="1800" u="none" cap="none" strike="noStrike">
              <a:solidFill>
                <a:srgbClr val="000000"/>
              </a:solidFill>
              <a:latin typeface="Lato"/>
              <a:ea typeface="Lato"/>
              <a:cs typeface="Lato"/>
              <a:sym typeface="Lato"/>
            </a:endParaRPr>
          </a:p>
        </p:txBody>
      </p:sp>
      <p:sp>
        <p:nvSpPr>
          <p:cNvPr id="259" name="Google Shape;259;g1ff9c3888dd_0_59"/>
          <p:cNvSpPr/>
          <p:nvPr/>
        </p:nvSpPr>
        <p:spPr>
          <a:xfrm>
            <a:off x="2140975" y="1488775"/>
            <a:ext cx="467100" cy="24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g1ff9c3888dd_0_59"/>
          <p:cNvSpPr/>
          <p:nvPr/>
        </p:nvSpPr>
        <p:spPr>
          <a:xfrm>
            <a:off x="2140975" y="1793575"/>
            <a:ext cx="467100" cy="24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g1ff9c3888dd_0_59"/>
          <p:cNvSpPr/>
          <p:nvPr/>
        </p:nvSpPr>
        <p:spPr>
          <a:xfrm>
            <a:off x="2140975" y="2098375"/>
            <a:ext cx="467100" cy="24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g1ff9c3888dd_0_59"/>
          <p:cNvSpPr/>
          <p:nvPr/>
        </p:nvSpPr>
        <p:spPr>
          <a:xfrm>
            <a:off x="2140975" y="2479375"/>
            <a:ext cx="467100" cy="24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g1ff9c3888dd_0_59"/>
          <p:cNvSpPr/>
          <p:nvPr/>
        </p:nvSpPr>
        <p:spPr>
          <a:xfrm>
            <a:off x="2140975" y="4841575"/>
            <a:ext cx="467100" cy="24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endParaRPr>
          </a:p>
        </p:txBody>
      </p:sp>
      <p:sp>
        <p:nvSpPr>
          <p:cNvPr id="264" name="Google Shape;264;g1ff9c3888dd_0_59"/>
          <p:cNvSpPr txBox="1"/>
          <p:nvPr/>
        </p:nvSpPr>
        <p:spPr>
          <a:xfrm>
            <a:off x="3049625" y="2940625"/>
            <a:ext cx="56454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en-GB" sz="1800">
                <a:solidFill>
                  <a:schemeClr val="lt1"/>
                </a:solidFill>
                <a:latin typeface="Lato"/>
                <a:ea typeface="Lato"/>
                <a:cs typeface="Lato"/>
                <a:sym typeface="Lato"/>
              </a:rPr>
              <a:t>How do students afford their cost of living?</a:t>
            </a:r>
            <a:endParaRPr b="1" i="0" sz="1800" u="none" cap="none" strike="noStrike">
              <a:solidFill>
                <a:schemeClr val="lt1"/>
              </a:solidFill>
              <a:latin typeface="Lato"/>
              <a:ea typeface="Lato"/>
              <a:cs typeface="Lato"/>
              <a:sym typeface="Lato"/>
            </a:endParaRPr>
          </a:p>
        </p:txBody>
      </p:sp>
      <p:sp>
        <p:nvSpPr>
          <p:cNvPr id="265" name="Google Shape;265;g1ff9c3888dd_0_59"/>
          <p:cNvSpPr txBox="1"/>
          <p:nvPr/>
        </p:nvSpPr>
        <p:spPr>
          <a:xfrm>
            <a:off x="2920050" y="4848350"/>
            <a:ext cx="64347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rgbClr val="FF8022"/>
                </a:solidFill>
                <a:latin typeface="Lato"/>
                <a:ea typeface="Lato"/>
                <a:cs typeface="Lato"/>
                <a:sym typeface="Lato"/>
              </a:rPr>
              <a:t>Source: </a:t>
            </a:r>
            <a:r>
              <a:rPr lang="en-GB" sz="800" u="sng">
                <a:solidFill>
                  <a:srgbClr val="FF8022"/>
                </a:solidFill>
                <a:highlight>
                  <a:srgbClr val="FFFFFF"/>
                </a:highlight>
                <a:latin typeface="Lato"/>
                <a:ea typeface="Lato"/>
                <a:cs typeface="Lato"/>
                <a:sym typeface="Lato"/>
                <a:hlinkClick r:id="rId3">
                  <a:extLst>
                    <a:ext uri="{A12FA001-AC4F-418D-AE19-62706E023703}">
                      <ahyp:hlinkClr val="tx"/>
                    </a:ext>
                  </a:extLst>
                </a:hlinkClick>
              </a:rPr>
              <a:t>https://www.savethestudent.org/money/student-budgeting/what-do-students-spend-their-money-on.html</a:t>
            </a:r>
            <a:endParaRPr sz="800">
              <a:solidFill>
                <a:srgbClr val="FF802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2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2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2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2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1ff9c3888dd_0_7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14</a:t>
            </a:r>
            <a:endParaRPr>
              <a:latin typeface="Lato"/>
              <a:ea typeface="Lato"/>
              <a:cs typeface="Lato"/>
              <a:sym typeface="Lato"/>
            </a:endParaRPr>
          </a:p>
        </p:txBody>
      </p:sp>
      <p:pic>
        <p:nvPicPr>
          <p:cNvPr id="271" name="Google Shape;271;g1ff9c3888dd_0_79"/>
          <p:cNvPicPr preferRelativeResize="0"/>
          <p:nvPr/>
        </p:nvPicPr>
        <p:blipFill rotWithShape="1">
          <a:blip r:embed="rId4">
            <a:alphaModFix/>
          </a:blip>
          <a:srcRect b="0" l="0" r="0" t="0"/>
          <a:stretch/>
        </p:blipFill>
        <p:spPr>
          <a:xfrm>
            <a:off x="2136825" y="2635550"/>
            <a:ext cx="4607150" cy="2386401"/>
          </a:xfrm>
          <a:prstGeom prst="rect">
            <a:avLst/>
          </a:prstGeom>
          <a:noFill/>
          <a:ln>
            <a:noFill/>
          </a:ln>
        </p:spPr>
      </p:pic>
      <p:sp>
        <p:nvSpPr>
          <p:cNvPr id="272" name="Google Shape;272;g1ff9c3888dd_0_79"/>
          <p:cNvSpPr txBox="1"/>
          <p:nvPr/>
        </p:nvSpPr>
        <p:spPr>
          <a:xfrm>
            <a:off x="238775" y="1338675"/>
            <a:ext cx="8635500" cy="1323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t/>
            </a:r>
            <a:endParaRPr sz="1600">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lang="en-GB" sz="1600">
                <a:solidFill>
                  <a:schemeClr val="accent1"/>
                </a:solidFill>
                <a:latin typeface="Lato"/>
                <a:ea typeface="Lato"/>
                <a:cs typeface="Lato"/>
                <a:sym typeface="Lato"/>
              </a:rPr>
              <a:t>Living costs include</a:t>
            </a:r>
            <a:r>
              <a:rPr b="1" lang="en-GB" sz="1600">
                <a:solidFill>
                  <a:schemeClr val="accent1"/>
                </a:solidFill>
                <a:latin typeface="Lato"/>
                <a:ea typeface="Lato"/>
                <a:cs typeface="Lato"/>
                <a:sym typeface="Lato"/>
              </a:rPr>
              <a:t> </a:t>
            </a:r>
            <a:r>
              <a:rPr b="1" lang="en-GB" sz="1600">
                <a:solidFill>
                  <a:schemeClr val="accent1"/>
                </a:solidFill>
                <a:latin typeface="Lato"/>
                <a:ea typeface="Lato"/>
                <a:cs typeface="Lato"/>
                <a:sym typeface="Lato"/>
              </a:rPr>
              <a:t>accommodation</a:t>
            </a:r>
            <a:r>
              <a:rPr b="1" lang="en-GB" sz="1600">
                <a:solidFill>
                  <a:schemeClr val="accent1"/>
                </a:solidFill>
                <a:latin typeface="Lato"/>
                <a:ea typeface="Lato"/>
                <a:cs typeface="Lato"/>
                <a:sym typeface="Lato"/>
              </a:rPr>
              <a:t>, food, books and any equipment needed. </a:t>
            </a:r>
            <a:endParaRPr b="1" sz="1600">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lang="en-GB" sz="1600">
                <a:solidFill>
                  <a:schemeClr val="accent1"/>
                </a:solidFill>
                <a:latin typeface="Lato"/>
                <a:ea typeface="Lato"/>
                <a:cs typeface="Lato"/>
                <a:sym typeface="Lato"/>
              </a:rPr>
              <a:t>T</a:t>
            </a:r>
            <a:r>
              <a:rPr i="0" lang="en-GB" sz="1600" u="none" cap="none" strike="noStrike">
                <a:solidFill>
                  <a:schemeClr val="accent1"/>
                </a:solidFill>
                <a:latin typeface="Lato"/>
                <a:ea typeface="Lato"/>
                <a:cs typeface="Lato"/>
                <a:sym typeface="Lato"/>
              </a:rPr>
              <a:t>he amount received </a:t>
            </a:r>
            <a:r>
              <a:rPr lang="en-GB" sz="1600">
                <a:solidFill>
                  <a:schemeClr val="accent1"/>
                </a:solidFill>
                <a:latin typeface="Lato"/>
                <a:ea typeface="Lato"/>
                <a:cs typeface="Lato"/>
                <a:sym typeface="Lato"/>
              </a:rPr>
              <a:t>from a </a:t>
            </a:r>
            <a:r>
              <a:rPr b="1" i="0" lang="en-GB" sz="1600" u="none" cap="none" strike="noStrike">
                <a:solidFill>
                  <a:schemeClr val="accent1"/>
                </a:solidFill>
                <a:latin typeface="Lato"/>
                <a:ea typeface="Lato"/>
                <a:cs typeface="Lato"/>
                <a:sym typeface="Lato"/>
              </a:rPr>
              <a:t>maintenance loan</a:t>
            </a:r>
            <a:r>
              <a:rPr i="0" lang="en-GB" sz="1600" u="none" cap="none" strike="noStrike">
                <a:solidFill>
                  <a:schemeClr val="accent1"/>
                </a:solidFill>
                <a:latin typeface="Lato"/>
                <a:ea typeface="Lato"/>
                <a:cs typeface="Lato"/>
                <a:sym typeface="Lato"/>
              </a:rPr>
              <a:t> </a:t>
            </a:r>
            <a:r>
              <a:rPr lang="en-GB" sz="1600">
                <a:solidFill>
                  <a:schemeClr val="accent1"/>
                </a:solidFill>
                <a:latin typeface="Lato"/>
                <a:ea typeface="Lato"/>
                <a:cs typeface="Lato"/>
                <a:sym typeface="Lato"/>
              </a:rPr>
              <a:t>d</a:t>
            </a:r>
            <a:r>
              <a:rPr i="0" lang="en-GB" sz="1600" u="none" cap="none" strike="noStrike">
                <a:solidFill>
                  <a:schemeClr val="accent1"/>
                </a:solidFill>
                <a:latin typeface="Lato"/>
                <a:ea typeface="Lato"/>
                <a:cs typeface="Lato"/>
                <a:sym typeface="Lato"/>
              </a:rPr>
              <a:t>epends on a number of factors.</a:t>
            </a:r>
            <a:endParaRPr i="0" sz="16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lang="en-GB" sz="1600">
                <a:solidFill>
                  <a:schemeClr val="accent1"/>
                </a:solidFill>
                <a:highlight>
                  <a:srgbClr val="FFFFFF"/>
                </a:highlight>
                <a:latin typeface="Lato"/>
                <a:ea typeface="Lato"/>
                <a:cs typeface="Lato"/>
                <a:sym typeface="Lato"/>
              </a:rPr>
              <a:t>These include: </a:t>
            </a:r>
            <a:r>
              <a:rPr b="1" lang="en-GB" sz="1600">
                <a:solidFill>
                  <a:schemeClr val="accent1"/>
                </a:solidFill>
                <a:highlight>
                  <a:srgbClr val="FFFFFF"/>
                </a:highlight>
                <a:latin typeface="Lato"/>
                <a:ea typeface="Lato"/>
                <a:cs typeface="Lato"/>
                <a:sym typeface="Lato"/>
              </a:rPr>
              <a:t>household income, place of study, living location</a:t>
            </a:r>
            <a:r>
              <a:rPr lang="en-GB" sz="1600">
                <a:solidFill>
                  <a:schemeClr val="accent1"/>
                </a:solidFill>
                <a:highlight>
                  <a:srgbClr val="FFFFFF"/>
                </a:highlight>
                <a:latin typeface="Lato"/>
                <a:ea typeface="Lato"/>
                <a:cs typeface="Lato"/>
                <a:sym typeface="Lato"/>
              </a:rPr>
              <a:t> and the</a:t>
            </a:r>
            <a:r>
              <a:rPr b="1" lang="en-GB" sz="1600">
                <a:solidFill>
                  <a:schemeClr val="accent1"/>
                </a:solidFill>
                <a:highlight>
                  <a:srgbClr val="FFFFFF"/>
                </a:highlight>
                <a:latin typeface="Lato"/>
                <a:ea typeface="Lato"/>
                <a:cs typeface="Lato"/>
                <a:sym typeface="Lato"/>
              </a:rPr>
              <a:t> duration of the course</a:t>
            </a:r>
            <a:r>
              <a:rPr lang="en-GB" sz="1600">
                <a:solidFill>
                  <a:schemeClr val="accent1"/>
                </a:solidFill>
                <a:highlight>
                  <a:srgbClr val="FFFFFF"/>
                </a:highlight>
                <a:latin typeface="Lato"/>
                <a:ea typeface="Lato"/>
                <a:cs typeface="Lato"/>
                <a:sym typeface="Lato"/>
              </a:rPr>
              <a:t>.</a:t>
            </a:r>
            <a:endParaRPr sz="16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000" u="none" cap="none" strike="noStrike">
              <a:solidFill>
                <a:schemeClr val="accent1"/>
              </a:solidFill>
              <a:latin typeface="Lato"/>
              <a:ea typeface="Lato"/>
              <a:cs typeface="Lato"/>
              <a:sym typeface="Lato"/>
            </a:endParaRPr>
          </a:p>
        </p:txBody>
      </p:sp>
      <p:sp>
        <p:nvSpPr>
          <p:cNvPr id="273" name="Google Shape;273;g1ff9c3888dd_0_79"/>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9"/>
                  </a:ext>
                </a:extLst>
              </a:rPr>
              <a:t>Maintenance</a:t>
            </a: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10"/>
                  </a:ext>
                </a:extLst>
              </a:rPr>
              <a:t> Loan</a:t>
            </a:r>
            <a:endParaRPr b="1" i="0" sz="2900" u="none" cap="none" strike="noStrike">
              <a:solidFill>
                <a:schemeClr val="accent2"/>
              </a:solidFill>
              <a:latin typeface="Lato"/>
              <a:ea typeface="Lato"/>
              <a:cs typeface="Lato"/>
              <a:sym typeface="Lato"/>
            </a:endParaRPr>
          </a:p>
        </p:txBody>
      </p:sp>
      <p:sp>
        <p:nvSpPr>
          <p:cNvPr id="274" name="Google Shape;274;g1ff9c3888dd_0_79"/>
          <p:cNvSpPr txBox="1"/>
          <p:nvPr/>
        </p:nvSpPr>
        <p:spPr>
          <a:xfrm>
            <a:off x="360375" y="1129400"/>
            <a:ext cx="83415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en-GB" sz="1800">
                <a:solidFill>
                  <a:schemeClr val="lt1"/>
                </a:solidFill>
                <a:latin typeface="Lato"/>
                <a:ea typeface="Lato"/>
                <a:cs typeface="Lato"/>
                <a:sym typeface="Lato"/>
              </a:rPr>
              <a:t>A maintenance loan can be applied for to cover living costs while studying.</a:t>
            </a:r>
            <a:endParaRPr b="1" i="0" sz="1800" u="none" cap="none" strike="noStrike">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20f8f53bf44_0_132"/>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15</a:t>
            </a:r>
            <a:endParaRPr>
              <a:latin typeface="Lato"/>
              <a:ea typeface="Lato"/>
              <a:cs typeface="Lato"/>
              <a:sym typeface="Lato"/>
            </a:endParaRPr>
          </a:p>
        </p:txBody>
      </p:sp>
      <p:sp>
        <p:nvSpPr>
          <p:cNvPr id="280" name="Google Shape;280;g20f8f53bf44_0_132"/>
          <p:cNvSpPr txBox="1"/>
          <p:nvPr/>
        </p:nvSpPr>
        <p:spPr>
          <a:xfrm>
            <a:off x="115325" y="1056625"/>
            <a:ext cx="6291600" cy="440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a:solidFill>
                  <a:srgbClr val="202124"/>
                </a:solidFill>
                <a:latin typeface="Lato"/>
                <a:ea typeface="Lato"/>
                <a:cs typeface="Lato"/>
                <a:sym typeface="Lato"/>
              </a:rPr>
              <a:t>The Maintenance Loan is a student loan provided by the government</a:t>
            </a:r>
            <a:r>
              <a:rPr lang="en-GB">
                <a:solidFill>
                  <a:srgbClr val="202124"/>
                </a:solidFill>
                <a:latin typeface="Lato"/>
                <a:ea typeface="Lato"/>
                <a:cs typeface="Lato"/>
                <a:sym typeface="Lato"/>
              </a:rPr>
              <a:t>, and it's intended to help towards </a:t>
            </a:r>
            <a:r>
              <a:rPr b="1" lang="en-GB">
                <a:solidFill>
                  <a:srgbClr val="202124"/>
                </a:solidFill>
                <a:latin typeface="Lato"/>
                <a:ea typeface="Lato"/>
                <a:cs typeface="Lato"/>
                <a:sym typeface="Lato"/>
              </a:rPr>
              <a:t>living costs</a:t>
            </a:r>
            <a:r>
              <a:rPr lang="en-GB">
                <a:solidFill>
                  <a:srgbClr val="202124"/>
                </a:solidFill>
                <a:latin typeface="Lato"/>
                <a:ea typeface="Lato"/>
                <a:cs typeface="Lato"/>
                <a:sym typeface="Lato"/>
              </a:rPr>
              <a:t> while at university.</a:t>
            </a:r>
            <a:endParaRPr>
              <a:solidFill>
                <a:srgbClr val="202124"/>
              </a:solidFill>
              <a:latin typeface="Lato"/>
              <a:ea typeface="Lato"/>
              <a:cs typeface="Lato"/>
              <a:sym typeface="Lato"/>
            </a:endParaRPr>
          </a:p>
          <a:p>
            <a:pPr indent="0" lvl="0" marL="0" rtl="0" algn="l">
              <a:lnSpc>
                <a:spcPct val="115000"/>
              </a:lnSpc>
              <a:spcBef>
                <a:spcPts val="0"/>
              </a:spcBef>
              <a:spcAft>
                <a:spcPts val="0"/>
              </a:spcAft>
              <a:buNone/>
            </a:pPr>
            <a:r>
              <a:t/>
            </a:r>
            <a:endParaRPr>
              <a:solidFill>
                <a:srgbClr val="0B0C0C"/>
              </a:solidFill>
              <a:latin typeface="Lato"/>
              <a:ea typeface="Lato"/>
              <a:cs typeface="Lato"/>
              <a:sym typeface="Lato"/>
            </a:endParaRPr>
          </a:p>
          <a:p>
            <a:pPr indent="-317500" lvl="0" marL="457200" rtl="0" algn="l">
              <a:lnSpc>
                <a:spcPct val="115000"/>
              </a:lnSpc>
              <a:spcBef>
                <a:spcPts val="0"/>
              </a:spcBef>
              <a:spcAft>
                <a:spcPts val="0"/>
              </a:spcAft>
              <a:buSzPts val="1400"/>
              <a:buFont typeface="Lato"/>
              <a:buChar char="●"/>
            </a:pPr>
            <a:r>
              <a:rPr lang="en-GB">
                <a:solidFill>
                  <a:srgbClr val="0B0C0C"/>
                </a:solidFill>
                <a:latin typeface="Lato"/>
                <a:ea typeface="Lato"/>
                <a:cs typeface="Lato"/>
                <a:sym typeface="Lato"/>
                <a:extLst>
                  <a:ext uri="http://customooxmlschemas.google.com/">
                    <go:slidesCustomData xmlns:go="http://customooxmlschemas.google.com/" textRoundtripDataId="11"/>
                  </a:ext>
                </a:extLst>
              </a:rPr>
              <a:t>You can give details of your </a:t>
            </a:r>
            <a:r>
              <a:rPr b="1" lang="en-GB" u="sng">
                <a:solidFill>
                  <a:srgbClr val="1D70B8"/>
                </a:solidFill>
                <a:latin typeface="Lato"/>
                <a:ea typeface="Lato"/>
                <a:cs typeface="Lato"/>
                <a:sym typeface="Lato"/>
                <a:hlinkClick r:id="rId3">
                  <a:extLst>
                    <a:ext uri="{A12FA001-AC4F-418D-AE19-62706E023703}">
                      <ahyp:hlinkClr val="tx"/>
                    </a:ext>
                  </a:extLst>
                </a:hlinkClick>
                <a:extLst>
                  <a:ext uri="http://customooxmlschemas.google.com/">
                    <go:slidesCustomData xmlns:go="http://customooxmlschemas.google.com/" textRoundtripDataId="12"/>
                  </a:ext>
                </a:extLst>
              </a:rPr>
              <a:t>household income</a:t>
            </a:r>
            <a:r>
              <a:rPr lang="en-GB">
                <a:solidFill>
                  <a:srgbClr val="0B0C0C"/>
                </a:solidFill>
                <a:latin typeface="Lato"/>
                <a:ea typeface="Lato"/>
                <a:cs typeface="Lato"/>
                <a:sym typeface="Lato"/>
                <a:extLst>
                  <a:ext uri="http://customooxmlschemas.google.com/">
                    <go:slidesCustomData xmlns:go="http://customooxmlschemas.google.com/" textRoundtripDataId="13"/>
                  </a:ext>
                </a:extLst>
              </a:rPr>
              <a:t> and your </a:t>
            </a:r>
            <a:r>
              <a:rPr b="1" lang="en-GB">
                <a:solidFill>
                  <a:srgbClr val="0B0C0C"/>
                </a:solidFill>
                <a:latin typeface="Lato"/>
                <a:ea typeface="Lato"/>
                <a:cs typeface="Lato"/>
                <a:sym typeface="Lato"/>
                <a:extLst>
                  <a:ext uri="http://customooxmlschemas.google.com/">
                    <go:slidesCustomData xmlns:go="http://customooxmlschemas.google.com/" textRoundtripDataId="14"/>
                  </a:ext>
                </a:extLst>
              </a:rPr>
              <a:t>c</a:t>
            </a:r>
            <a:r>
              <a:rPr b="1" lang="en-GB">
                <a:solidFill>
                  <a:srgbClr val="0B0C0C"/>
                </a:solidFill>
                <a:latin typeface="Lato"/>
                <a:ea typeface="Lato"/>
                <a:cs typeface="Lato"/>
                <a:sym typeface="Lato"/>
                <a:extLst>
                  <a:ext uri="http://customooxmlschemas.google.com/">
                    <go:slidesCustomData xmlns:go="http://customooxmlschemas.google.com/" textRoundtripDataId="15"/>
                  </a:ext>
                </a:extLst>
              </a:rPr>
              <a:t>ourse start date.</a:t>
            </a:r>
            <a:endParaRPr b="1">
              <a:solidFill>
                <a:srgbClr val="202124"/>
              </a:solidFill>
              <a:latin typeface="Lato"/>
              <a:ea typeface="Lato"/>
              <a:cs typeface="Lato"/>
              <a:sym typeface="Lato"/>
            </a:endParaRPr>
          </a:p>
          <a:p>
            <a:pPr indent="-317500" lvl="0" marL="457200" rtl="0" algn="l">
              <a:lnSpc>
                <a:spcPct val="115000"/>
              </a:lnSpc>
              <a:spcBef>
                <a:spcPts val="1000"/>
              </a:spcBef>
              <a:spcAft>
                <a:spcPts val="0"/>
              </a:spcAft>
              <a:buSzPts val="1400"/>
              <a:buFont typeface="Lato"/>
              <a:buChar char="●"/>
            </a:pPr>
            <a:r>
              <a:rPr lang="en-GB">
                <a:solidFill>
                  <a:srgbClr val="0B0C0C"/>
                </a:solidFill>
                <a:latin typeface="Lato"/>
                <a:ea typeface="Lato"/>
                <a:cs typeface="Lato"/>
                <a:sym typeface="Lato"/>
              </a:rPr>
              <a:t>You can use the </a:t>
            </a:r>
            <a:r>
              <a:rPr b="1" lang="en-GB" u="sng">
                <a:solidFill>
                  <a:srgbClr val="1D70B8"/>
                </a:solidFill>
                <a:latin typeface="Lato"/>
                <a:ea typeface="Lato"/>
                <a:cs typeface="Lato"/>
                <a:sym typeface="Lato"/>
                <a:hlinkClick r:id="rId4">
                  <a:extLst>
                    <a:ext uri="{A12FA001-AC4F-418D-AE19-62706E023703}">
                      <ahyp:hlinkClr val="tx"/>
                    </a:ext>
                  </a:extLst>
                </a:hlinkClick>
              </a:rPr>
              <a:t>student finance calculator</a:t>
            </a:r>
            <a:r>
              <a:rPr lang="en-GB">
                <a:solidFill>
                  <a:srgbClr val="0B0C0C"/>
                </a:solidFill>
                <a:latin typeface="Lato"/>
                <a:ea typeface="Lato"/>
                <a:cs typeface="Lato"/>
                <a:sym typeface="Lato"/>
              </a:rPr>
              <a:t> to estimate how much you’ll get - it will also tell you if you’re eligible for extra grants or allowances.</a:t>
            </a:r>
            <a:endParaRPr>
              <a:solidFill>
                <a:srgbClr val="0B0C0C"/>
              </a:solidFill>
              <a:latin typeface="Lato"/>
              <a:ea typeface="Lato"/>
              <a:cs typeface="Lato"/>
              <a:sym typeface="Lato"/>
            </a:endParaRPr>
          </a:p>
          <a:p>
            <a:pPr indent="-317500" lvl="0" marL="457200" rtl="0" algn="l">
              <a:lnSpc>
                <a:spcPct val="115000"/>
              </a:lnSpc>
              <a:spcBef>
                <a:spcPts val="1000"/>
              </a:spcBef>
              <a:spcAft>
                <a:spcPts val="0"/>
              </a:spcAft>
              <a:buClr>
                <a:srgbClr val="0B0C0C"/>
              </a:buClr>
              <a:buSzPts val="1400"/>
              <a:buFont typeface="Lato"/>
              <a:buChar char="●"/>
            </a:pPr>
            <a:r>
              <a:rPr lang="en-GB">
                <a:solidFill>
                  <a:srgbClr val="0B0C0C"/>
                </a:solidFill>
                <a:latin typeface="Lato"/>
                <a:ea typeface="Lato"/>
                <a:cs typeface="Lato"/>
                <a:sym typeface="Lato"/>
              </a:rPr>
              <a:t>You may </a:t>
            </a:r>
            <a:r>
              <a:rPr b="1" lang="en-GB">
                <a:solidFill>
                  <a:srgbClr val="0B0C0C"/>
                </a:solidFill>
                <a:latin typeface="Lato"/>
                <a:ea typeface="Lato"/>
                <a:cs typeface="Lato"/>
                <a:sym typeface="Lato"/>
              </a:rPr>
              <a:t>not get the full amount</a:t>
            </a:r>
            <a:r>
              <a:rPr lang="en-GB">
                <a:solidFill>
                  <a:srgbClr val="0B0C0C"/>
                </a:solidFill>
                <a:latin typeface="Lato"/>
                <a:ea typeface="Lato"/>
                <a:cs typeface="Lato"/>
                <a:sym typeface="Lato"/>
              </a:rPr>
              <a:t>, so you may have to find other ways to fund the rest of your living costs.</a:t>
            </a:r>
            <a:endParaRPr>
              <a:solidFill>
                <a:srgbClr val="0B0C0C"/>
              </a:solidFill>
              <a:latin typeface="Lato"/>
              <a:ea typeface="Lato"/>
              <a:cs typeface="Lato"/>
              <a:sym typeface="Lato"/>
            </a:endParaRPr>
          </a:p>
          <a:p>
            <a:pPr indent="-317500" lvl="1" marL="914400" rtl="0" algn="l">
              <a:lnSpc>
                <a:spcPct val="115000"/>
              </a:lnSpc>
              <a:spcBef>
                <a:spcPts val="1000"/>
              </a:spcBef>
              <a:spcAft>
                <a:spcPts val="0"/>
              </a:spcAft>
              <a:buClr>
                <a:srgbClr val="0B0C0C"/>
              </a:buClr>
              <a:buSzPts val="1400"/>
              <a:buFont typeface="Lato"/>
              <a:buChar char="○"/>
            </a:pPr>
            <a:r>
              <a:rPr lang="en-GB">
                <a:solidFill>
                  <a:srgbClr val="0B0C0C"/>
                </a:solidFill>
                <a:latin typeface="Lato"/>
                <a:ea typeface="Lato"/>
                <a:cs typeface="Lato"/>
                <a:sym typeface="Lato"/>
              </a:rPr>
              <a:t>This could include </a:t>
            </a:r>
            <a:r>
              <a:rPr b="1" lang="en-GB">
                <a:solidFill>
                  <a:schemeClr val="accent2"/>
                </a:solidFill>
                <a:latin typeface="Lato"/>
                <a:ea typeface="Lato"/>
                <a:cs typeface="Lato"/>
                <a:sym typeface="Lato"/>
              </a:rPr>
              <a:t>part-time work, local authority assistance, bursaries, scholarships </a:t>
            </a:r>
            <a:r>
              <a:rPr lang="en-GB">
                <a:solidFill>
                  <a:schemeClr val="dk2"/>
                </a:solidFill>
                <a:latin typeface="Lato"/>
                <a:ea typeface="Lato"/>
                <a:cs typeface="Lato"/>
                <a:sym typeface="Lato"/>
              </a:rPr>
              <a:t>or</a:t>
            </a:r>
            <a:r>
              <a:rPr lang="en-GB">
                <a:solidFill>
                  <a:schemeClr val="accent2"/>
                </a:solidFill>
                <a:latin typeface="Lato"/>
                <a:ea typeface="Lato"/>
                <a:cs typeface="Lato"/>
                <a:sym typeface="Lato"/>
              </a:rPr>
              <a:t> </a:t>
            </a:r>
            <a:r>
              <a:rPr b="1" lang="en-GB">
                <a:solidFill>
                  <a:schemeClr val="accent2"/>
                </a:solidFill>
                <a:latin typeface="Lato"/>
                <a:ea typeface="Lato"/>
                <a:cs typeface="Lato"/>
                <a:sym typeface="Lato"/>
              </a:rPr>
              <a:t>family contributions</a:t>
            </a:r>
            <a:r>
              <a:rPr lang="en-GB">
                <a:solidFill>
                  <a:schemeClr val="accent2"/>
                </a:solidFill>
                <a:latin typeface="Lato"/>
                <a:ea typeface="Lato"/>
                <a:cs typeface="Lato"/>
                <a:sym typeface="Lato"/>
              </a:rPr>
              <a:t>.</a:t>
            </a:r>
            <a:endParaRPr>
              <a:solidFill>
                <a:schemeClr val="accent2"/>
              </a:solidFill>
              <a:latin typeface="Lato"/>
              <a:ea typeface="Lato"/>
              <a:cs typeface="Lato"/>
              <a:sym typeface="Lato"/>
            </a:endParaRPr>
          </a:p>
          <a:p>
            <a:pPr indent="-317500" lvl="0" marL="457200" rtl="0" algn="l">
              <a:lnSpc>
                <a:spcPct val="115000"/>
              </a:lnSpc>
              <a:spcBef>
                <a:spcPts val="1000"/>
              </a:spcBef>
              <a:spcAft>
                <a:spcPts val="0"/>
              </a:spcAft>
              <a:buClr>
                <a:srgbClr val="0B0C0C"/>
              </a:buClr>
              <a:buSzPts val="1400"/>
              <a:buFont typeface="Lato"/>
              <a:buChar char="●"/>
            </a:pPr>
            <a:r>
              <a:rPr lang="en-GB">
                <a:solidFill>
                  <a:srgbClr val="0B0C0C"/>
                </a:solidFill>
                <a:latin typeface="Lato"/>
                <a:ea typeface="Lato"/>
                <a:cs typeface="Lato"/>
                <a:sym typeface="Lato"/>
              </a:rPr>
              <a:t>The maintenance loan is paid </a:t>
            </a:r>
            <a:r>
              <a:rPr b="1" lang="en-GB">
                <a:solidFill>
                  <a:srgbClr val="0B0C0C"/>
                </a:solidFill>
                <a:latin typeface="Lato"/>
                <a:ea typeface="Lato"/>
                <a:cs typeface="Lato"/>
                <a:sym typeface="Lato"/>
              </a:rPr>
              <a:t>directly into your bank account </a:t>
            </a:r>
            <a:r>
              <a:rPr lang="en-GB">
                <a:solidFill>
                  <a:srgbClr val="0B0C0C"/>
                </a:solidFill>
                <a:latin typeface="Lato"/>
                <a:ea typeface="Lato"/>
                <a:cs typeface="Lato"/>
                <a:sym typeface="Lato"/>
              </a:rPr>
              <a:t>at the </a:t>
            </a:r>
            <a:r>
              <a:rPr b="1" lang="en-GB">
                <a:solidFill>
                  <a:srgbClr val="0B0C0C"/>
                </a:solidFill>
                <a:latin typeface="Lato"/>
                <a:ea typeface="Lato"/>
                <a:cs typeface="Lato"/>
                <a:sym typeface="Lato"/>
              </a:rPr>
              <a:t>start of each term</a:t>
            </a:r>
            <a:r>
              <a:rPr lang="en-GB">
                <a:solidFill>
                  <a:srgbClr val="0B0C0C"/>
                </a:solidFill>
                <a:latin typeface="Lato"/>
                <a:ea typeface="Lato"/>
                <a:cs typeface="Lato"/>
                <a:sym typeface="Lato"/>
              </a:rPr>
              <a:t>. You have to pay the loan back after your course.</a:t>
            </a:r>
            <a:endParaRPr>
              <a:solidFill>
                <a:srgbClr val="0B0C0C"/>
              </a:solidFill>
              <a:latin typeface="Lato"/>
              <a:ea typeface="Lato"/>
              <a:cs typeface="Lato"/>
              <a:sym typeface="Lato"/>
            </a:endParaRPr>
          </a:p>
          <a:p>
            <a:pPr indent="0" lvl="0" marL="0" rtl="0" algn="l">
              <a:lnSpc>
                <a:spcPct val="115000"/>
              </a:lnSpc>
              <a:spcBef>
                <a:spcPts val="1000"/>
              </a:spcBef>
              <a:spcAft>
                <a:spcPts val="0"/>
              </a:spcAft>
              <a:buNone/>
            </a:pPr>
            <a:r>
              <a:t/>
            </a:r>
            <a:endParaRPr sz="800">
              <a:solidFill>
                <a:srgbClr val="0B0C0C"/>
              </a:solidFill>
              <a:latin typeface="Lato"/>
              <a:ea typeface="Lato"/>
              <a:cs typeface="Lato"/>
              <a:sym typeface="Lato"/>
            </a:endParaRPr>
          </a:p>
          <a:p>
            <a:pPr indent="0" lvl="0" marL="0" rtl="0" algn="l">
              <a:lnSpc>
                <a:spcPct val="115000"/>
              </a:lnSpc>
              <a:spcBef>
                <a:spcPts val="0"/>
              </a:spcBef>
              <a:spcAft>
                <a:spcPts val="0"/>
              </a:spcAft>
              <a:buNone/>
            </a:pPr>
            <a:r>
              <a:t/>
            </a:r>
            <a:endParaRPr>
              <a:solidFill>
                <a:srgbClr val="202124"/>
              </a:solidFill>
              <a:latin typeface="Lato"/>
              <a:ea typeface="Lato"/>
              <a:cs typeface="Lato"/>
              <a:sym typeface="Lato"/>
            </a:endParaRPr>
          </a:p>
        </p:txBody>
      </p:sp>
      <p:sp>
        <p:nvSpPr>
          <p:cNvPr id="281" name="Google Shape;281;g20f8f53bf44_0_132"/>
          <p:cNvSpPr txBox="1"/>
          <p:nvPr>
            <p:ph type="ctrTitle"/>
          </p:nvPr>
        </p:nvSpPr>
        <p:spPr>
          <a:xfrm>
            <a:off x="321850" y="242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Maintenance Loan</a:t>
            </a:r>
            <a:endParaRPr b="1" i="0" sz="2900" u="none" cap="none" strike="noStrike">
              <a:solidFill>
                <a:schemeClr val="accent2"/>
              </a:solidFill>
              <a:latin typeface="Lato"/>
              <a:ea typeface="Lato"/>
              <a:cs typeface="Lato"/>
              <a:sym typeface="Lato"/>
            </a:endParaRPr>
          </a:p>
        </p:txBody>
      </p:sp>
      <p:sp>
        <p:nvSpPr>
          <p:cNvPr id="282" name="Google Shape;282;g20f8f53bf44_0_132"/>
          <p:cNvSpPr txBox="1"/>
          <p:nvPr/>
        </p:nvSpPr>
        <p:spPr>
          <a:xfrm>
            <a:off x="76200" y="4866150"/>
            <a:ext cx="5007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chemeClr val="accent2"/>
                </a:solidFill>
                <a:latin typeface="Lato"/>
                <a:ea typeface="Lato"/>
                <a:cs typeface="Lato"/>
                <a:sym typeface="Lato"/>
              </a:rPr>
              <a:t>Source: https://www.gov.uk/student-finance/new-fulltime-students</a:t>
            </a:r>
            <a:endParaRPr sz="800">
              <a:solidFill>
                <a:schemeClr val="accent2"/>
              </a:solidFill>
              <a:latin typeface="Lato"/>
              <a:ea typeface="Lato"/>
              <a:cs typeface="Lato"/>
              <a:sym typeface="Lato"/>
            </a:endParaRPr>
          </a:p>
        </p:txBody>
      </p:sp>
      <p:pic>
        <p:nvPicPr>
          <p:cNvPr id="283" name="Google Shape;283;g20f8f53bf44_0_132"/>
          <p:cNvPicPr preferRelativeResize="0"/>
          <p:nvPr/>
        </p:nvPicPr>
        <p:blipFill rotWithShape="1">
          <a:blip r:embed="rId5">
            <a:alphaModFix/>
          </a:blip>
          <a:srcRect b="13148" l="10537" r="13711" t="9326"/>
          <a:stretch/>
        </p:blipFill>
        <p:spPr>
          <a:xfrm>
            <a:off x="6489975" y="1713500"/>
            <a:ext cx="2094049" cy="2143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277c5648cd5_0_52"/>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89" name="Google Shape;289;g277c5648cd5_0_52"/>
          <p:cNvSpPr txBox="1"/>
          <p:nvPr/>
        </p:nvSpPr>
        <p:spPr>
          <a:xfrm>
            <a:off x="419433" y="1019230"/>
            <a:ext cx="63657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Arial"/>
              <a:ea typeface="Arial"/>
              <a:cs typeface="Arial"/>
              <a:sym typeface="Arial"/>
            </a:endParaRPr>
          </a:p>
        </p:txBody>
      </p:sp>
      <p:sp>
        <p:nvSpPr>
          <p:cNvPr id="290" name="Google Shape;290;g277c5648cd5_0_52"/>
          <p:cNvSpPr txBox="1"/>
          <p:nvPr/>
        </p:nvSpPr>
        <p:spPr>
          <a:xfrm>
            <a:off x="338400" y="669550"/>
            <a:ext cx="6789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91" name="Google Shape;291;g277c5648cd5_0_52"/>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92" name="Google Shape;292;g277c5648cd5_0_52"/>
          <p:cNvSpPr txBox="1"/>
          <p:nvPr/>
        </p:nvSpPr>
        <p:spPr>
          <a:xfrm>
            <a:off x="338400" y="1206600"/>
            <a:ext cx="8185500" cy="2730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a student </a:t>
            </a:r>
            <a:r>
              <a:rPr b="1" lang="en-GB" sz="2200">
                <a:solidFill>
                  <a:srgbClr val="00FF00"/>
                </a:solidFill>
                <a:latin typeface="Lato"/>
                <a:ea typeface="Lato"/>
                <a:cs typeface="Lato"/>
                <a:sym typeface="Lato"/>
              </a:rPr>
              <a:t>finance support </a:t>
            </a:r>
            <a:r>
              <a:rPr b="1" i="0" lang="en-GB" sz="2200" u="none" cap="none" strike="noStrike">
                <a:solidFill>
                  <a:srgbClr val="00FF00"/>
                </a:solidFill>
                <a:latin typeface="Lato"/>
                <a:ea typeface="Lato"/>
                <a:cs typeface="Lato"/>
                <a:sym typeface="Lato"/>
              </a:rPr>
              <a:t>is </a:t>
            </a:r>
            <a:r>
              <a:rPr b="1" lang="en-GB" sz="2200">
                <a:solidFill>
                  <a:srgbClr val="00FF00"/>
                </a:solidFill>
                <a:latin typeface="Lato"/>
                <a:ea typeface="Lato"/>
                <a:cs typeface="Lato"/>
                <a:sym typeface="Lato"/>
              </a:rPr>
              <a:t>available and what costs are covered</a:t>
            </a:r>
            <a:endParaRPr sz="2200">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sz="1200">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Explain how an individual would pay back a student loan in the future</a:t>
            </a:r>
            <a:endParaRPr b="1" sz="2200">
              <a:solidFill>
                <a:schemeClr val="lt1"/>
              </a:solidFill>
              <a:latin typeface="Lato"/>
              <a:ea typeface="Lato"/>
              <a:cs typeface="Lato"/>
              <a:sym typeface="Lato"/>
            </a:endParaRPr>
          </a:p>
          <a:p>
            <a:pPr indent="0" lvl="0" marL="914400" marR="0" rtl="0" algn="l">
              <a:lnSpc>
                <a:spcPct val="107000"/>
              </a:lnSpc>
              <a:spcBef>
                <a:spcPts val="0"/>
              </a:spcBef>
              <a:spcAft>
                <a:spcPts val="0"/>
              </a:spcAft>
              <a:buNone/>
            </a:pPr>
            <a:r>
              <a:t/>
            </a:r>
            <a:endParaRPr b="1" sz="1200">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Identify steps needed to apply for a student finance application</a:t>
            </a:r>
            <a:endParaRPr b="1" i="0" sz="2200" u="none" cap="none" strike="noStrike">
              <a:solidFill>
                <a:schemeClr val="lt1"/>
              </a:solidFill>
              <a:latin typeface="Lato"/>
              <a:ea typeface="Lato"/>
              <a:cs typeface="Lato"/>
              <a:sym typeface="Lato"/>
            </a:endParaRPr>
          </a:p>
        </p:txBody>
      </p:sp>
      <p:sp>
        <p:nvSpPr>
          <p:cNvPr id="293" name="Google Shape;293;g277c5648cd5_0_52"/>
          <p:cNvSpPr txBox="1"/>
          <p:nvPr/>
        </p:nvSpPr>
        <p:spPr>
          <a:xfrm>
            <a:off x="8838150" y="301850"/>
            <a:ext cx="436500" cy="2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1ff9c3888dd_0_10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17</a:t>
            </a:r>
            <a:endParaRPr>
              <a:latin typeface="Lato"/>
              <a:ea typeface="Lato"/>
              <a:cs typeface="Lato"/>
              <a:sym typeface="Lato"/>
            </a:endParaRPr>
          </a:p>
        </p:txBody>
      </p:sp>
      <p:sp>
        <p:nvSpPr>
          <p:cNvPr id="299" name="Google Shape;299;g1ff9c3888dd_0_101"/>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Repaying Student Loans</a:t>
            </a:r>
            <a:endParaRPr b="1" i="0" sz="2900" u="none" cap="none" strike="noStrike">
              <a:solidFill>
                <a:schemeClr val="accent2"/>
              </a:solidFill>
              <a:latin typeface="Lato"/>
              <a:ea typeface="Lato"/>
              <a:cs typeface="Lato"/>
              <a:sym typeface="Lato"/>
            </a:endParaRPr>
          </a:p>
        </p:txBody>
      </p:sp>
      <p:pic>
        <p:nvPicPr>
          <p:cNvPr descr="To find out more: https://mse.me/3wEjqOQ" id="300" name="Google Shape;300;g1ff9c3888dd_0_101" title="Martin Lewis: Student Loans Decoded - Part 01 - How much does it cost to go to university">
            <a:hlinkClick r:id="rId4"/>
          </p:cNvPr>
          <p:cNvPicPr preferRelativeResize="0"/>
          <p:nvPr/>
        </p:nvPicPr>
        <p:blipFill rotWithShape="1">
          <a:blip r:embed="rId5">
            <a:alphaModFix/>
          </a:blip>
          <a:srcRect b="0" l="0" r="0" t="0"/>
          <a:stretch/>
        </p:blipFill>
        <p:spPr>
          <a:xfrm>
            <a:off x="132225" y="1137300"/>
            <a:ext cx="4339675" cy="3429000"/>
          </a:xfrm>
          <a:prstGeom prst="rect">
            <a:avLst/>
          </a:prstGeom>
          <a:noFill/>
          <a:ln cap="flat" cmpd="sng" w="28575">
            <a:solidFill>
              <a:schemeClr val="accent2"/>
            </a:solidFill>
            <a:prstDash val="solid"/>
            <a:round/>
            <a:headEnd len="sm" w="sm" type="none"/>
            <a:tailEnd len="sm" w="sm" type="none"/>
          </a:ln>
        </p:spPr>
      </p:pic>
      <p:sp>
        <p:nvSpPr>
          <p:cNvPr id="301" name="Google Shape;301;g1ff9c3888dd_0_101"/>
          <p:cNvSpPr txBox="1"/>
          <p:nvPr/>
        </p:nvSpPr>
        <p:spPr>
          <a:xfrm>
            <a:off x="4728375" y="1111650"/>
            <a:ext cx="4339800" cy="3201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Arial"/>
                <a:ea typeface="Arial"/>
                <a:cs typeface="Arial"/>
                <a:sym typeface="Arial"/>
              </a:rPr>
              <a:t>Activity</a:t>
            </a:r>
            <a:endParaRPr b="1" i="0" sz="14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Arial"/>
                <a:ea typeface="Arial"/>
                <a:cs typeface="Arial"/>
                <a:sym typeface="Arial"/>
              </a:rPr>
              <a:t>Watch the</a:t>
            </a:r>
            <a:r>
              <a:rPr b="0" i="0" lang="en-GB" sz="1400" u="none" cap="none" strike="noStrike">
                <a:solidFill>
                  <a:schemeClr val="accent1"/>
                </a:solidFill>
                <a:latin typeface="Arial"/>
                <a:ea typeface="Arial"/>
                <a:cs typeface="Arial"/>
                <a:sym typeface="Arial"/>
                <a:extLst>
                  <a:ext uri="http://customooxmlschemas.google.com/">
                    <go:slidesCustomData xmlns:go="http://customooxmlschemas.google.com/" textRoundtripDataId="16"/>
                  </a:ext>
                </a:extLst>
              </a:rPr>
              <a:t> video on the left.</a:t>
            </a:r>
            <a:r>
              <a:rPr b="0" i="0" lang="en-GB" sz="1400" u="none" cap="none" strike="noStrike">
                <a:solidFill>
                  <a:schemeClr val="accent1"/>
                </a:solidFill>
                <a:latin typeface="Arial"/>
                <a:ea typeface="Arial"/>
                <a:cs typeface="Arial"/>
                <a:sym typeface="Arial"/>
              </a:rPr>
              <a:t> Use it to draw out the three most important points that the speaker is making.</a:t>
            </a:r>
            <a:endParaRPr b="0"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Arial"/>
                <a:ea typeface="Arial"/>
                <a:cs typeface="Arial"/>
                <a:sym typeface="Arial"/>
              </a:rPr>
              <a:t>Note, some details refer to the Plan 2 student loan, </a:t>
            </a:r>
            <a:r>
              <a:rPr b="0" i="0" lang="en-GB" sz="1400" u="none" cap="none" strike="noStrike">
                <a:solidFill>
                  <a:schemeClr val="accent1"/>
                </a:solidFill>
                <a:latin typeface="Arial"/>
                <a:ea typeface="Arial"/>
                <a:cs typeface="Arial"/>
                <a:sym typeface="Arial"/>
                <a:extLst>
                  <a:ext uri="http://customooxmlschemas.google.com/">
                    <go:slidesCustomData xmlns:go="http://customooxmlschemas.google.com/" textRoundtripDataId="17"/>
                  </a:ext>
                </a:extLst>
              </a:rPr>
              <a:t>which will not be relevant for you.</a:t>
            </a:r>
            <a:r>
              <a:rPr b="0" i="0" lang="en-GB" sz="1400" u="none" cap="none" strike="noStrike">
                <a:solidFill>
                  <a:schemeClr val="accent1"/>
                </a:solidFill>
                <a:latin typeface="Arial"/>
                <a:ea typeface="Arial"/>
                <a:cs typeface="Arial"/>
                <a:sym typeface="Arial"/>
              </a:rPr>
              <a:t> The mechanics are the same, but specific details will be made clear on the next slide.</a:t>
            </a:r>
            <a:endParaRPr b="0"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Stretch</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Arial"/>
                <a:ea typeface="Arial"/>
                <a:cs typeface="Arial"/>
                <a:sym typeface="Arial"/>
              </a:rPr>
              <a:t>Student loans have been described as working more like a ‘graduate tax’. Explain why this might be.</a:t>
            </a:r>
            <a:endParaRPr b="0" i="0" sz="1400" u="none" cap="none" strike="noStrike">
              <a:solidFill>
                <a:schemeClr val="accen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20f8f53bf44_0_19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18</a:t>
            </a:r>
            <a:endParaRPr>
              <a:latin typeface="Lato"/>
              <a:ea typeface="Lato"/>
              <a:cs typeface="Lato"/>
              <a:sym typeface="Lato"/>
            </a:endParaRPr>
          </a:p>
        </p:txBody>
      </p:sp>
      <p:sp>
        <p:nvSpPr>
          <p:cNvPr id="307" name="Google Shape;307;g20f8f53bf44_0_191"/>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Repaying Student Loans</a:t>
            </a:r>
            <a:endParaRPr b="1" i="0" sz="2900" u="none" cap="none" strike="noStrike">
              <a:solidFill>
                <a:schemeClr val="accent2"/>
              </a:solidFill>
              <a:latin typeface="Lato"/>
              <a:ea typeface="Lato"/>
              <a:cs typeface="Lato"/>
              <a:sym typeface="Lato"/>
            </a:endParaRPr>
          </a:p>
        </p:txBody>
      </p:sp>
      <p:sp>
        <p:nvSpPr>
          <p:cNvPr id="308" name="Google Shape;308;g20f8f53bf44_0_191"/>
          <p:cNvSpPr txBox="1"/>
          <p:nvPr/>
        </p:nvSpPr>
        <p:spPr>
          <a:xfrm>
            <a:off x="1136350" y="1185850"/>
            <a:ext cx="6450600" cy="3463200"/>
          </a:xfrm>
          <a:prstGeom prst="rect">
            <a:avLst/>
          </a:prstGeom>
          <a:solidFill>
            <a:schemeClr val="accent6"/>
          </a:solidFill>
          <a:ln cap="flat" cmpd="sng" w="762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n-GB" sz="2200" u="none" cap="none" strike="noStrike">
                <a:solidFill>
                  <a:schemeClr val="dk1"/>
                </a:solidFill>
                <a:latin typeface="Lato"/>
                <a:ea typeface="Lato"/>
                <a:cs typeface="Lato"/>
                <a:sym typeface="Lato"/>
              </a:rPr>
              <a:t>Any student going to university from next academic year, 2023-202</a:t>
            </a:r>
            <a:r>
              <a:rPr lang="en-GB" sz="2200">
                <a:solidFill>
                  <a:schemeClr val="dk1"/>
                </a:solidFill>
                <a:latin typeface="Lato"/>
                <a:ea typeface="Lato"/>
                <a:cs typeface="Lato"/>
                <a:sym typeface="Lato"/>
              </a:rPr>
              <a:t>4,</a:t>
            </a:r>
            <a:r>
              <a:rPr i="0" lang="en-GB" sz="2200" u="none" cap="none" strike="noStrike">
                <a:solidFill>
                  <a:schemeClr val="dk1"/>
                </a:solidFill>
                <a:latin typeface="Lato"/>
                <a:ea typeface="Lato"/>
                <a:cs typeface="Lato"/>
                <a:sym typeface="Lato"/>
              </a:rPr>
              <a:t> will be on </a:t>
            </a:r>
            <a:r>
              <a:rPr b="1" i="0" lang="en-GB" sz="2200" u="none" cap="none" strike="noStrike">
                <a:solidFill>
                  <a:schemeClr val="dk1"/>
                </a:solidFill>
                <a:latin typeface="Lato"/>
                <a:ea typeface="Lato"/>
                <a:cs typeface="Lato"/>
                <a:sym typeface="Lato"/>
              </a:rPr>
              <a:t>Plan 5.</a:t>
            </a:r>
            <a:endParaRPr i="0"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200" u="none" cap="none" strike="noStrike">
              <a:solidFill>
                <a:schemeClr val="dk1"/>
              </a:solidFill>
              <a:latin typeface="Lato"/>
              <a:ea typeface="Lato"/>
              <a:cs typeface="Lato"/>
              <a:sym typeface="Lato"/>
            </a:endParaRPr>
          </a:p>
          <a:p>
            <a:pPr indent="-368300" lvl="0" marL="457200" marR="0" rtl="0" algn="l">
              <a:lnSpc>
                <a:spcPct val="100000"/>
              </a:lnSpc>
              <a:spcBef>
                <a:spcPts val="1000"/>
              </a:spcBef>
              <a:spcAft>
                <a:spcPts val="0"/>
              </a:spcAft>
              <a:buClr>
                <a:schemeClr val="dk1"/>
              </a:buClr>
              <a:buSzPts val="2200"/>
              <a:buFont typeface="Lato"/>
              <a:buChar char="●"/>
            </a:pPr>
            <a:r>
              <a:rPr i="0" lang="en-GB" sz="2200" u="none" cap="none" strike="noStrike">
                <a:solidFill>
                  <a:schemeClr val="dk1"/>
                </a:solidFill>
                <a:latin typeface="Lato"/>
                <a:ea typeface="Lato"/>
                <a:cs typeface="Lato"/>
                <a:sym typeface="Lato"/>
              </a:rPr>
              <a:t>You’ll only </a:t>
            </a:r>
            <a:r>
              <a:rPr b="1" i="0" lang="en-GB" sz="2200" u="none" cap="none" strike="noStrike">
                <a:solidFill>
                  <a:schemeClr val="dk1"/>
                </a:solidFill>
                <a:latin typeface="Lato"/>
                <a:ea typeface="Lato"/>
                <a:cs typeface="Lato"/>
                <a:sym typeface="Lato"/>
              </a:rPr>
              <a:t>repay </a:t>
            </a:r>
            <a:r>
              <a:rPr i="0" lang="en-GB" sz="2200" u="none" cap="none" strike="noStrike">
                <a:solidFill>
                  <a:schemeClr val="dk1"/>
                </a:solidFill>
                <a:latin typeface="Lato"/>
                <a:ea typeface="Lato"/>
                <a:cs typeface="Lato"/>
                <a:sym typeface="Lato"/>
              </a:rPr>
              <a:t>your loan if your </a:t>
            </a:r>
            <a:r>
              <a:rPr b="1" i="0" lang="en-GB" sz="2200" u="none" cap="none" strike="noStrike">
                <a:solidFill>
                  <a:schemeClr val="dk1"/>
                </a:solidFill>
                <a:latin typeface="Lato"/>
                <a:ea typeface="Lato"/>
                <a:cs typeface="Lato"/>
                <a:sym typeface="Lato"/>
              </a:rPr>
              <a:t>income is over £25,000 per year</a:t>
            </a:r>
            <a:endParaRPr b="1" i="0" sz="2200" u="none" cap="none" strike="noStrike">
              <a:solidFill>
                <a:schemeClr val="dk1"/>
              </a:solidFill>
              <a:latin typeface="Lato"/>
              <a:ea typeface="Lato"/>
              <a:cs typeface="Lato"/>
              <a:sym typeface="Lato"/>
            </a:endParaRPr>
          </a:p>
          <a:p>
            <a:pPr indent="-368300" lvl="0" marL="457200" marR="0" rtl="0" algn="l">
              <a:lnSpc>
                <a:spcPct val="100000"/>
              </a:lnSpc>
              <a:spcBef>
                <a:spcPts val="1000"/>
              </a:spcBef>
              <a:spcAft>
                <a:spcPts val="0"/>
              </a:spcAft>
              <a:buClr>
                <a:schemeClr val="dk1"/>
              </a:buClr>
              <a:buSzPts val="2200"/>
              <a:buFont typeface="Lato"/>
              <a:buChar char="●"/>
            </a:pPr>
            <a:r>
              <a:rPr lang="en-GB" sz="2200">
                <a:solidFill>
                  <a:schemeClr val="dk1"/>
                </a:solidFill>
                <a:latin typeface="Lato"/>
                <a:ea typeface="Lato"/>
                <a:cs typeface="Lato"/>
                <a:sym typeface="Lato"/>
              </a:rPr>
              <a:t>Y</a:t>
            </a:r>
            <a:r>
              <a:rPr i="0" lang="en-GB" sz="2200" u="none" cap="none" strike="noStrike">
                <a:solidFill>
                  <a:schemeClr val="dk1"/>
                </a:solidFill>
                <a:latin typeface="Lato"/>
                <a:ea typeface="Lato"/>
                <a:cs typeface="Lato"/>
                <a:sym typeface="Lato"/>
              </a:rPr>
              <a:t>ou’ll </a:t>
            </a:r>
            <a:r>
              <a:rPr lang="en-GB" sz="2200">
                <a:solidFill>
                  <a:schemeClr val="dk1"/>
                </a:solidFill>
                <a:latin typeface="Lato"/>
                <a:ea typeface="Lato"/>
                <a:cs typeface="Lato"/>
                <a:sym typeface="Lato"/>
              </a:rPr>
              <a:t>repay</a:t>
            </a:r>
            <a:r>
              <a:rPr i="0" lang="en-GB" sz="2200" u="none" cap="none" strike="noStrike">
                <a:solidFill>
                  <a:schemeClr val="dk1"/>
                </a:solidFill>
                <a:latin typeface="Lato"/>
                <a:ea typeface="Lato"/>
                <a:cs typeface="Lato"/>
                <a:sym typeface="Lato"/>
              </a:rPr>
              <a:t> </a:t>
            </a:r>
            <a:r>
              <a:rPr b="1" i="0" lang="en-GB" sz="2200" u="none" cap="none" strike="noStrike">
                <a:solidFill>
                  <a:schemeClr val="dk1"/>
                </a:solidFill>
                <a:latin typeface="Lato"/>
                <a:ea typeface="Lato"/>
                <a:cs typeface="Lato"/>
                <a:sym typeface="Lato"/>
              </a:rPr>
              <a:t>9%</a:t>
            </a:r>
            <a:r>
              <a:rPr i="0" lang="en-GB" sz="2200" u="none" cap="none" strike="noStrike">
                <a:solidFill>
                  <a:schemeClr val="dk1"/>
                </a:solidFill>
                <a:latin typeface="Lato"/>
                <a:ea typeface="Lato"/>
                <a:cs typeface="Lato"/>
                <a:sym typeface="Lato"/>
              </a:rPr>
              <a:t> o</a:t>
            </a:r>
            <a:r>
              <a:rPr lang="en-GB" sz="2200">
                <a:solidFill>
                  <a:schemeClr val="dk1"/>
                </a:solidFill>
                <a:latin typeface="Lato"/>
                <a:ea typeface="Lato"/>
                <a:cs typeface="Lato"/>
                <a:sym typeface="Lato"/>
              </a:rPr>
              <a:t>f</a:t>
            </a:r>
            <a:r>
              <a:rPr i="0" lang="en-GB" sz="2200" u="none" cap="none" strike="noStrike">
                <a:solidFill>
                  <a:schemeClr val="dk1"/>
                </a:solidFill>
                <a:latin typeface="Lato"/>
                <a:ea typeface="Lato"/>
                <a:cs typeface="Lato"/>
                <a:sym typeface="Lato"/>
              </a:rPr>
              <a:t> anything </a:t>
            </a:r>
            <a:r>
              <a:rPr b="1" i="0" lang="en-GB" sz="2200" u="none" cap="none" strike="noStrike">
                <a:solidFill>
                  <a:schemeClr val="dk1"/>
                </a:solidFill>
                <a:latin typeface="Lato"/>
                <a:ea typeface="Lato"/>
                <a:cs typeface="Lato"/>
                <a:sym typeface="Lato"/>
              </a:rPr>
              <a:t>you earn above this threshold</a:t>
            </a:r>
            <a:endParaRPr b="1" i="0" sz="2200" u="none" cap="none" strike="noStrike">
              <a:solidFill>
                <a:schemeClr val="dk1"/>
              </a:solidFill>
              <a:latin typeface="Lato"/>
              <a:ea typeface="Lato"/>
              <a:cs typeface="Lato"/>
              <a:sym typeface="Lato"/>
            </a:endParaRPr>
          </a:p>
          <a:p>
            <a:pPr indent="-368300" lvl="0" marL="457200" marR="0" rtl="0" algn="l">
              <a:lnSpc>
                <a:spcPct val="100000"/>
              </a:lnSpc>
              <a:spcBef>
                <a:spcPts val="1000"/>
              </a:spcBef>
              <a:spcAft>
                <a:spcPts val="0"/>
              </a:spcAft>
              <a:buClr>
                <a:schemeClr val="dk1"/>
              </a:buClr>
              <a:buSzPts val="2200"/>
              <a:buFont typeface="Lato"/>
              <a:buChar char="●"/>
            </a:pPr>
            <a:r>
              <a:rPr i="0" lang="en-GB" sz="2200" u="none" cap="none" strike="noStrike">
                <a:solidFill>
                  <a:schemeClr val="dk1"/>
                </a:solidFill>
                <a:latin typeface="Lato"/>
                <a:ea typeface="Lato"/>
                <a:cs typeface="Lato"/>
                <a:sym typeface="Lato"/>
              </a:rPr>
              <a:t>The </a:t>
            </a:r>
            <a:r>
              <a:rPr b="1" i="0" lang="en-GB" sz="2200" u="none" cap="none" strike="noStrike">
                <a:solidFill>
                  <a:schemeClr val="dk1"/>
                </a:solidFill>
                <a:latin typeface="Lato"/>
                <a:ea typeface="Lato"/>
                <a:cs typeface="Lato"/>
                <a:sym typeface="Lato"/>
              </a:rPr>
              <a:t>debt is </a:t>
            </a:r>
            <a:r>
              <a:rPr b="1" lang="en-GB" sz="2200">
                <a:solidFill>
                  <a:schemeClr val="dk1"/>
                </a:solidFill>
                <a:latin typeface="Lato"/>
                <a:ea typeface="Lato"/>
                <a:cs typeface="Lato"/>
                <a:sym typeface="Lato"/>
              </a:rPr>
              <a:t>wiped after </a:t>
            </a:r>
            <a:r>
              <a:rPr b="1" i="0" lang="en-GB" sz="2200" u="none" cap="none" strike="noStrike">
                <a:solidFill>
                  <a:schemeClr val="dk1"/>
                </a:solidFill>
                <a:latin typeface="Lato"/>
                <a:ea typeface="Lato"/>
                <a:cs typeface="Lato"/>
                <a:sym typeface="Lato"/>
              </a:rPr>
              <a:t>40 years </a:t>
            </a:r>
            <a:r>
              <a:rPr lang="en-GB" sz="2200">
                <a:solidFill>
                  <a:schemeClr val="dk1"/>
                </a:solidFill>
                <a:latin typeface="Lato"/>
                <a:ea typeface="Lato"/>
                <a:cs typeface="Lato"/>
                <a:sym typeface="Lato"/>
              </a:rPr>
              <a:t>from your first repayment</a:t>
            </a:r>
            <a:endParaRPr i="0" sz="2200" u="none" cap="none" strike="noStrike">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20f8f53bf44_0_19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19</a:t>
            </a:r>
            <a:endParaRPr>
              <a:latin typeface="Lato"/>
              <a:ea typeface="Lato"/>
              <a:cs typeface="Lato"/>
              <a:sym typeface="Lato"/>
            </a:endParaRPr>
          </a:p>
        </p:txBody>
      </p:sp>
      <p:sp>
        <p:nvSpPr>
          <p:cNvPr id="314" name="Google Shape;314;g20f8f53bf44_0_197"/>
          <p:cNvSpPr txBox="1"/>
          <p:nvPr>
            <p:ph type="ctrTitle"/>
          </p:nvPr>
        </p:nvSpPr>
        <p:spPr>
          <a:xfrm>
            <a:off x="207700" y="303950"/>
            <a:ext cx="8148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What does somebody with </a:t>
            </a:r>
            <a:endParaRPr b="1" sz="29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a £30,000 salary pay? </a:t>
            </a:r>
            <a:endParaRPr b="1" i="0" sz="2900" u="none" cap="none" strike="noStrike">
              <a:solidFill>
                <a:schemeClr val="accent2"/>
              </a:solidFill>
              <a:latin typeface="Lato"/>
              <a:ea typeface="Lato"/>
              <a:cs typeface="Lato"/>
              <a:sym typeface="Lato"/>
            </a:endParaRPr>
          </a:p>
        </p:txBody>
      </p:sp>
      <p:sp>
        <p:nvSpPr>
          <p:cNvPr id="315" name="Google Shape;315;g20f8f53bf44_0_197"/>
          <p:cNvSpPr txBox="1"/>
          <p:nvPr/>
        </p:nvSpPr>
        <p:spPr>
          <a:xfrm>
            <a:off x="3732600" y="1486800"/>
            <a:ext cx="5259000" cy="400200"/>
          </a:xfrm>
          <a:prstGeom prst="rect">
            <a:avLst/>
          </a:prstGeom>
          <a:solidFill>
            <a:schemeClr val="accent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i="1">
              <a:solidFill>
                <a:schemeClr val="accent1"/>
              </a:solidFill>
              <a:latin typeface="Lato"/>
              <a:ea typeface="Lato"/>
              <a:cs typeface="Lato"/>
              <a:sym typeface="Lato"/>
            </a:endParaRPr>
          </a:p>
        </p:txBody>
      </p:sp>
      <p:sp>
        <p:nvSpPr>
          <p:cNvPr id="316" name="Google Shape;316;g20f8f53bf44_0_197"/>
          <p:cNvSpPr txBox="1"/>
          <p:nvPr/>
        </p:nvSpPr>
        <p:spPr>
          <a:xfrm>
            <a:off x="283900" y="1542275"/>
            <a:ext cx="5400000" cy="11697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lt1"/>
                </a:solidFill>
                <a:latin typeface="Lato"/>
                <a:ea typeface="Lato"/>
                <a:cs typeface="Lato"/>
                <a:sym typeface="Lato"/>
              </a:rPr>
              <a:t>Meet Smita.</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GB" sz="1600">
                <a:solidFill>
                  <a:schemeClr val="lt1"/>
                </a:solidFill>
                <a:latin typeface="Lato"/>
                <a:ea typeface="Lato"/>
                <a:cs typeface="Lato"/>
                <a:sym typeface="Lato"/>
              </a:rPr>
              <a:t>She earns £30,000 as a  software engineer.</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GB" sz="1600">
                <a:solidFill>
                  <a:schemeClr val="lt1"/>
                </a:solidFill>
                <a:latin typeface="Lato"/>
                <a:ea typeface="Lato"/>
                <a:cs typeface="Lato"/>
                <a:sym typeface="Lato"/>
              </a:rPr>
              <a:t>How much of her student loan will she contribute to over a year?</a:t>
            </a:r>
            <a:endParaRPr b="1" sz="1600">
              <a:solidFill>
                <a:schemeClr val="lt1"/>
              </a:solidFill>
              <a:latin typeface="Lato"/>
              <a:ea typeface="Lato"/>
              <a:cs typeface="Lato"/>
              <a:sym typeface="Lato"/>
            </a:endParaRPr>
          </a:p>
        </p:txBody>
      </p:sp>
      <p:sp>
        <p:nvSpPr>
          <p:cNvPr id="317" name="Google Shape;317;g20f8f53bf44_0_197"/>
          <p:cNvSpPr txBox="1"/>
          <p:nvPr/>
        </p:nvSpPr>
        <p:spPr>
          <a:xfrm>
            <a:off x="207700" y="3740975"/>
            <a:ext cx="61098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ato"/>
                <a:ea typeface="Lato"/>
                <a:cs typeface="Lato"/>
                <a:sym typeface="Lato"/>
              </a:rPr>
              <a:t>That translates into</a:t>
            </a:r>
            <a:r>
              <a:rPr b="1" lang="en-GB" sz="2000">
                <a:solidFill>
                  <a:schemeClr val="accent2"/>
                </a:solidFill>
                <a:latin typeface="Lato"/>
                <a:ea typeface="Lato"/>
                <a:cs typeface="Lato"/>
                <a:sym typeface="Lato"/>
              </a:rPr>
              <a:t> £37.50 per month</a:t>
            </a:r>
            <a:r>
              <a:rPr b="1" lang="en-GB" sz="1600">
                <a:latin typeface="Lato"/>
                <a:ea typeface="Lato"/>
                <a:cs typeface="Lato"/>
                <a:sym typeface="Lato"/>
              </a:rPr>
              <a:t>.</a:t>
            </a:r>
            <a:endParaRPr sz="1600">
              <a:solidFill>
                <a:srgbClr val="202124"/>
              </a:solidFill>
              <a:latin typeface="Roboto"/>
              <a:ea typeface="Roboto"/>
              <a:cs typeface="Roboto"/>
              <a:sym typeface="Roboto"/>
            </a:endParaRPr>
          </a:p>
          <a:p>
            <a:pPr indent="0" lvl="0" marL="0" rtl="0" algn="l">
              <a:spcBef>
                <a:spcPts val="0"/>
              </a:spcBef>
              <a:spcAft>
                <a:spcPts val="0"/>
              </a:spcAft>
              <a:buNone/>
            </a:pPr>
            <a:r>
              <a:rPr b="1" lang="en-GB" sz="1600">
                <a:solidFill>
                  <a:srgbClr val="202124"/>
                </a:solidFill>
                <a:latin typeface="Lato"/>
                <a:ea typeface="Lato"/>
                <a:cs typeface="Lato"/>
                <a:sym typeface="Lato"/>
              </a:rPr>
              <a:t>This amount will be </a:t>
            </a:r>
            <a:r>
              <a:rPr b="1" i="1" lang="en-GB" sz="1600">
                <a:solidFill>
                  <a:srgbClr val="202124"/>
                </a:solidFill>
                <a:latin typeface="Lato"/>
                <a:ea typeface="Lato"/>
                <a:cs typeface="Lato"/>
                <a:sym typeface="Lato"/>
              </a:rPr>
              <a:t>deducted automatically from wages </a:t>
            </a:r>
            <a:r>
              <a:rPr b="1" lang="en-GB" sz="1600">
                <a:solidFill>
                  <a:srgbClr val="202124"/>
                </a:solidFill>
                <a:latin typeface="Lato"/>
                <a:ea typeface="Lato"/>
                <a:cs typeface="Lato"/>
                <a:sym typeface="Lato"/>
              </a:rPr>
              <a:t>for employees and is paid directly to the Student Loans Company.</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p:txBody>
      </p:sp>
      <p:sp>
        <p:nvSpPr>
          <p:cNvPr id="318" name="Google Shape;318;g20f8f53bf44_0_197"/>
          <p:cNvSpPr txBox="1"/>
          <p:nvPr/>
        </p:nvSpPr>
        <p:spPr>
          <a:xfrm>
            <a:off x="207700" y="3019775"/>
            <a:ext cx="5582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ato"/>
                <a:ea typeface="Lato"/>
                <a:cs typeface="Lato"/>
                <a:sym typeface="Lato"/>
              </a:rPr>
              <a:t>She’ll be paying back 9% of £5,000 (£30,000 - £25,000) which is </a:t>
            </a:r>
            <a:r>
              <a:rPr b="1" lang="en-GB" sz="2000">
                <a:solidFill>
                  <a:schemeClr val="accent1"/>
                </a:solidFill>
                <a:latin typeface="Lato"/>
                <a:ea typeface="Lato"/>
                <a:cs typeface="Lato"/>
                <a:sym typeface="Lato"/>
              </a:rPr>
              <a:t>£450 a year</a:t>
            </a:r>
            <a:r>
              <a:rPr b="1" lang="en-GB" sz="1600">
                <a:latin typeface="Lato"/>
                <a:ea typeface="Lato"/>
                <a:cs typeface="Lato"/>
                <a:sym typeface="Lato"/>
              </a:rPr>
              <a:t>.</a:t>
            </a:r>
            <a:endParaRPr b="1" sz="1600">
              <a:latin typeface="Lato"/>
              <a:ea typeface="Lato"/>
              <a:cs typeface="Lato"/>
              <a:sym typeface="Lato"/>
            </a:endParaRPr>
          </a:p>
        </p:txBody>
      </p:sp>
      <p:pic>
        <p:nvPicPr>
          <p:cNvPr id="319" name="Google Shape;319;g20f8f53bf44_0_197"/>
          <p:cNvPicPr preferRelativeResize="0"/>
          <p:nvPr/>
        </p:nvPicPr>
        <p:blipFill rotWithShape="1">
          <a:blip r:embed="rId3">
            <a:alphaModFix/>
          </a:blip>
          <a:srcRect b="7167" l="11180" r="11979" t="3681"/>
          <a:stretch/>
        </p:blipFill>
        <p:spPr>
          <a:xfrm>
            <a:off x="6433125" y="1573863"/>
            <a:ext cx="1783725" cy="2069375"/>
          </a:xfrm>
          <a:prstGeom prst="rect">
            <a:avLst/>
          </a:prstGeom>
          <a:noFill/>
          <a:ln cap="flat" cmpd="sng" w="2857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77c5648cd5_0_13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154" name="Google Shape;154;g277c5648cd5_0_136"/>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155" name="Google Shape;155;g277c5648cd5_0_136"/>
          <p:cNvGraphicFramePr/>
          <p:nvPr/>
        </p:nvGraphicFramePr>
        <p:xfrm>
          <a:off x="431175" y="1732525"/>
          <a:ext cx="3000000" cy="3000000"/>
        </p:xfrm>
        <a:graphic>
          <a:graphicData uri="http://schemas.openxmlformats.org/drawingml/2006/table">
            <a:tbl>
              <a:tblPr>
                <a:noFill/>
                <a:tableStyleId>{EC315CFF-7F5F-48C4-82E2-28BE1D72C985}</a:tableStyleId>
              </a:tblPr>
              <a:tblGrid>
                <a:gridCol w="1351825"/>
                <a:gridCol w="1351825"/>
                <a:gridCol w="1296900"/>
                <a:gridCol w="1472650"/>
                <a:gridCol w="1285925"/>
                <a:gridCol w="1351825"/>
              </a:tblGrid>
              <a:tr h="527675">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extLst>
                            <a:ext uri="http://customooxmlschemas.google.com/">
                              <go:slidesCustomData xmlns:go="http://customooxmlschemas.google.com/" textRoundtripDataId="0"/>
                            </a:ext>
                          </a:extLst>
                        </a:rPr>
                        <a:t>Session 2</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1463000">
                <a:tc>
                  <a:txBody>
                    <a:bodyPr/>
                    <a:lstStyle/>
                    <a:p>
                      <a:pPr indent="0" lvl="0" marL="0" rtl="0" algn="l">
                        <a:spcBef>
                          <a:spcPts val="0"/>
                        </a:spcBef>
                        <a:spcAft>
                          <a:spcPts val="0"/>
                        </a:spcAft>
                        <a:buClr>
                          <a:srgbClr val="000000"/>
                        </a:buClr>
                        <a:buSzPts val="1400"/>
                        <a:buFont typeface="Arial"/>
                        <a:buNone/>
                      </a:pPr>
                      <a:r>
                        <a:t/>
                      </a:r>
                      <a:endParaRPr>
                        <a:solidFill>
                          <a:schemeClr val="dk1"/>
                        </a:solidFill>
                        <a:latin typeface="Lato"/>
                        <a:ea typeface="Lato"/>
                        <a:cs typeface="Lato"/>
                        <a:sym typeface="Lato"/>
                      </a:endParaRPr>
                    </a:p>
                    <a:p>
                      <a:pPr indent="0" lvl="0" marL="0" rtl="0" algn="ctr">
                        <a:spcBef>
                          <a:spcPts val="0"/>
                        </a:spcBef>
                        <a:spcAft>
                          <a:spcPts val="0"/>
                        </a:spcAft>
                        <a:buClr>
                          <a:srgbClr val="000000"/>
                        </a:buClr>
                        <a:buSzPts val="1400"/>
                        <a:buFont typeface="Arial"/>
                        <a:buNone/>
                      </a:pPr>
                      <a:r>
                        <a:rPr b="1" lang="en-GB">
                          <a:solidFill>
                            <a:schemeClr val="accent2"/>
                          </a:solidFill>
                          <a:latin typeface="Lato"/>
                          <a:ea typeface="Lato"/>
                          <a:cs typeface="Lato"/>
                          <a:sym typeface="Lato"/>
                        </a:rPr>
                        <a:t>Managing Student Finance</a:t>
                      </a:r>
                      <a:endParaRPr b="1">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Borrowing and Debt</a:t>
                      </a:r>
                      <a:endParaRPr>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Property - Renting and Buying</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Cryptocurrency </a:t>
                      </a:r>
                      <a:r>
                        <a:rPr lang="en-GB" sz="1400" u="none" cap="none" strike="noStrike">
                          <a:solidFill>
                            <a:schemeClr val="dk1"/>
                          </a:solidFill>
                          <a:latin typeface="Lato"/>
                          <a:ea typeface="Lato"/>
                          <a:cs typeface="Lato"/>
                          <a:sym typeface="Lato"/>
                        </a:rPr>
                        <a:t>Risk and Reward</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Money and Wellbeing</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Decision- Making</a:t>
                      </a:r>
                      <a:endParaRPr>
                        <a:solidFill>
                          <a:schemeClr val="dk1"/>
                        </a:solidFill>
                        <a:latin typeface="Lato"/>
                        <a:ea typeface="Lato"/>
                        <a:cs typeface="Lato"/>
                        <a:sym typeface="Lato"/>
                      </a:endParaRPr>
                    </a:p>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Financial literacy in the curriculum</a:t>
                      </a:r>
                      <a:endParaRPr>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21b76ed8e19_0_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20</a:t>
            </a:r>
            <a:endParaRPr>
              <a:latin typeface="Lato"/>
              <a:ea typeface="Lato"/>
              <a:cs typeface="Lato"/>
              <a:sym typeface="Lato"/>
            </a:endParaRPr>
          </a:p>
        </p:txBody>
      </p:sp>
      <p:sp>
        <p:nvSpPr>
          <p:cNvPr id="325" name="Google Shape;325;g21b76ed8e19_0_5"/>
          <p:cNvSpPr txBox="1"/>
          <p:nvPr>
            <p:ph type="ctrTitle"/>
          </p:nvPr>
        </p:nvSpPr>
        <p:spPr>
          <a:xfrm>
            <a:off x="207700" y="303950"/>
            <a:ext cx="8148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How much interest will be charged?</a:t>
            </a:r>
            <a:endParaRPr b="1" i="0" sz="2900" u="none" cap="none" strike="noStrike">
              <a:solidFill>
                <a:schemeClr val="accent2"/>
              </a:solidFill>
              <a:latin typeface="Lato"/>
              <a:ea typeface="Lato"/>
              <a:cs typeface="Lato"/>
              <a:sym typeface="Lato"/>
            </a:endParaRPr>
          </a:p>
        </p:txBody>
      </p:sp>
      <p:sp>
        <p:nvSpPr>
          <p:cNvPr id="326" name="Google Shape;326;g21b76ed8e19_0_5"/>
          <p:cNvSpPr txBox="1"/>
          <p:nvPr/>
        </p:nvSpPr>
        <p:spPr>
          <a:xfrm>
            <a:off x="3732600" y="1486800"/>
            <a:ext cx="5259000" cy="400200"/>
          </a:xfrm>
          <a:prstGeom prst="rect">
            <a:avLst/>
          </a:prstGeom>
          <a:solidFill>
            <a:schemeClr val="accent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i="1">
              <a:solidFill>
                <a:schemeClr val="accent1"/>
              </a:solidFill>
              <a:latin typeface="Lato"/>
              <a:ea typeface="Lato"/>
              <a:cs typeface="Lato"/>
              <a:sym typeface="Lato"/>
            </a:endParaRPr>
          </a:p>
        </p:txBody>
      </p:sp>
      <p:sp>
        <p:nvSpPr>
          <p:cNvPr id="327" name="Google Shape;327;g21b76ed8e19_0_5"/>
          <p:cNvSpPr txBox="1"/>
          <p:nvPr/>
        </p:nvSpPr>
        <p:spPr>
          <a:xfrm>
            <a:off x="207700" y="1378225"/>
            <a:ext cx="5791500" cy="32754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accent2"/>
              </a:buClr>
              <a:buSzPts val="1600"/>
              <a:buFont typeface="Lato"/>
              <a:buChar char="●"/>
            </a:pPr>
            <a:r>
              <a:rPr lang="en-GB" sz="1600">
                <a:latin typeface="Lato"/>
                <a:ea typeface="Lato"/>
                <a:cs typeface="Lato"/>
                <a:sym typeface="Lato"/>
              </a:rPr>
              <a:t>Interest is charged on the loan from the day it is taken out.</a:t>
            </a:r>
            <a:endParaRPr sz="1600">
              <a:latin typeface="Lato"/>
              <a:ea typeface="Lato"/>
              <a:cs typeface="Lato"/>
              <a:sym typeface="Lato"/>
            </a:endParaRPr>
          </a:p>
          <a:p>
            <a:pPr indent="-330200" lvl="0" marL="457200" rtl="0" algn="l">
              <a:lnSpc>
                <a:spcPct val="115000"/>
              </a:lnSpc>
              <a:spcBef>
                <a:spcPts val="0"/>
              </a:spcBef>
              <a:spcAft>
                <a:spcPts val="0"/>
              </a:spcAft>
              <a:buClr>
                <a:schemeClr val="accent2"/>
              </a:buClr>
              <a:buSzPts val="1600"/>
              <a:buFont typeface="Lato"/>
              <a:buChar char="●"/>
            </a:pPr>
            <a:r>
              <a:rPr lang="en-GB" sz="1600">
                <a:latin typeface="Lato"/>
                <a:ea typeface="Lato"/>
                <a:cs typeface="Lato"/>
                <a:sym typeface="Lato"/>
              </a:rPr>
              <a:t>The amount of interest changes across the UK.</a:t>
            </a:r>
            <a:endParaRPr sz="1600">
              <a:latin typeface="Lato"/>
              <a:ea typeface="Lato"/>
              <a:cs typeface="Lato"/>
              <a:sym typeface="Lato"/>
            </a:endParaRPr>
          </a:p>
          <a:p>
            <a:pPr indent="-330200" lvl="0" marL="457200" rtl="0" algn="l">
              <a:lnSpc>
                <a:spcPct val="100000"/>
              </a:lnSpc>
              <a:spcBef>
                <a:spcPts val="0"/>
              </a:spcBef>
              <a:spcAft>
                <a:spcPts val="0"/>
              </a:spcAft>
              <a:buClr>
                <a:schemeClr val="accent2"/>
              </a:buClr>
              <a:buSzPts val="1600"/>
              <a:buFont typeface="Lato"/>
              <a:buChar char="●"/>
            </a:pPr>
            <a:r>
              <a:rPr lang="en-GB" sz="1600">
                <a:latin typeface="Lato"/>
                <a:ea typeface="Lato"/>
                <a:cs typeface="Lato"/>
                <a:sym typeface="Lato"/>
              </a:rPr>
              <a:t>Interest rate changes will occur, as they are fixed to the retail price index (RPI) measure of inflation. </a:t>
            </a:r>
            <a:r>
              <a:rPr i="1" lang="en-GB" sz="1600">
                <a:latin typeface="Lato"/>
                <a:ea typeface="Lato"/>
                <a:cs typeface="Lato"/>
                <a:sym typeface="Lato"/>
              </a:rPr>
              <a:t>Aka interest will be added at the same rate as prices go up</a:t>
            </a:r>
            <a:endParaRPr i="1" sz="1600">
              <a:latin typeface="Lato"/>
              <a:ea typeface="Lato"/>
              <a:cs typeface="Lato"/>
              <a:sym typeface="Lato"/>
            </a:endParaRPr>
          </a:p>
          <a:p>
            <a:pPr indent="0" lvl="0" marL="0" rtl="0" algn="l">
              <a:spcBef>
                <a:spcPts val="0"/>
              </a:spcBef>
              <a:spcAft>
                <a:spcPts val="0"/>
              </a:spcAft>
              <a:buNone/>
            </a:pPr>
            <a:r>
              <a:t/>
            </a:r>
            <a:endParaRPr i="1" sz="1600">
              <a:latin typeface="Lato"/>
              <a:ea typeface="Lato"/>
              <a:cs typeface="Lato"/>
              <a:sym typeface="Lato"/>
            </a:endParaRPr>
          </a:p>
          <a:p>
            <a:pPr indent="0" lvl="0" marL="0" rtl="0" algn="l">
              <a:spcBef>
                <a:spcPts val="0"/>
              </a:spcBef>
              <a:spcAft>
                <a:spcPts val="0"/>
              </a:spcAft>
              <a:buNone/>
            </a:pPr>
            <a:r>
              <a:rPr b="1" lang="en-GB" sz="2000">
                <a:solidFill>
                  <a:schemeClr val="accent1"/>
                </a:solidFill>
                <a:latin typeface="Lato"/>
                <a:ea typeface="Lato"/>
                <a:cs typeface="Lato"/>
                <a:sym typeface="Lato"/>
              </a:rPr>
              <a:t>How does interest affect loan repayments?</a:t>
            </a:r>
            <a:endParaRPr b="1" sz="2000">
              <a:solidFill>
                <a:schemeClr val="accent1"/>
              </a:solidFill>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Interest will affect </a:t>
            </a:r>
            <a:r>
              <a:rPr b="1" lang="en-GB" sz="1600">
                <a:latin typeface="Lato"/>
                <a:ea typeface="Lato"/>
                <a:cs typeface="Lato"/>
                <a:sym typeface="Lato"/>
              </a:rPr>
              <a:t>how long</a:t>
            </a:r>
            <a:r>
              <a:rPr lang="en-GB" sz="1600">
                <a:latin typeface="Lato"/>
                <a:ea typeface="Lato"/>
                <a:cs typeface="Lato"/>
                <a:sym typeface="Lato"/>
              </a:rPr>
              <a:t> it takes to repay the loan completely BUT it doesn’t affect the amount paid back per year as we’ll find out soon.</a:t>
            </a:r>
            <a:endParaRPr sz="16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p:txBody>
      </p:sp>
      <p:pic>
        <p:nvPicPr>
          <p:cNvPr id="328" name="Google Shape;328;g21b76ed8e19_0_5"/>
          <p:cNvPicPr preferRelativeResize="0"/>
          <p:nvPr/>
        </p:nvPicPr>
        <p:blipFill rotWithShape="1">
          <a:blip r:embed="rId3">
            <a:alphaModFix/>
          </a:blip>
          <a:srcRect b="9276" l="17949" r="8337" t="9633"/>
          <a:stretch/>
        </p:blipFill>
        <p:spPr>
          <a:xfrm>
            <a:off x="6426900" y="1562475"/>
            <a:ext cx="2288201" cy="2517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20f8f53bf44_0_21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21</a:t>
            </a:r>
            <a:endParaRPr>
              <a:latin typeface="Lato"/>
              <a:ea typeface="Lato"/>
              <a:cs typeface="Lato"/>
              <a:sym typeface="Lato"/>
            </a:endParaRPr>
          </a:p>
        </p:txBody>
      </p:sp>
      <p:sp>
        <p:nvSpPr>
          <p:cNvPr id="334" name="Google Shape;334;g20f8f53bf44_0_216"/>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Smita’s future decisions</a:t>
            </a:r>
            <a:endParaRPr b="1" i="0" sz="2900" u="none" cap="none" strike="noStrike">
              <a:solidFill>
                <a:schemeClr val="accent2"/>
              </a:solidFill>
              <a:latin typeface="Lato"/>
              <a:ea typeface="Lato"/>
              <a:cs typeface="Lato"/>
              <a:sym typeface="Lato"/>
            </a:endParaRPr>
          </a:p>
        </p:txBody>
      </p:sp>
      <p:sp>
        <p:nvSpPr>
          <p:cNvPr id="335" name="Google Shape;335;g20f8f53bf44_0_216"/>
          <p:cNvSpPr txBox="1"/>
          <p:nvPr/>
        </p:nvSpPr>
        <p:spPr>
          <a:xfrm>
            <a:off x="3732600" y="1486800"/>
            <a:ext cx="5259000" cy="400200"/>
          </a:xfrm>
          <a:prstGeom prst="rect">
            <a:avLst/>
          </a:prstGeom>
          <a:solidFill>
            <a:schemeClr val="accent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i="1">
              <a:solidFill>
                <a:schemeClr val="accent1"/>
              </a:solidFill>
              <a:latin typeface="Lato"/>
              <a:ea typeface="Lato"/>
              <a:cs typeface="Lato"/>
              <a:sym typeface="Lato"/>
            </a:endParaRPr>
          </a:p>
        </p:txBody>
      </p:sp>
      <p:sp>
        <p:nvSpPr>
          <p:cNvPr id="336" name="Google Shape;336;g20f8f53bf44_0_216"/>
          <p:cNvSpPr txBox="1"/>
          <p:nvPr/>
        </p:nvSpPr>
        <p:spPr>
          <a:xfrm>
            <a:off x="207700" y="1313675"/>
            <a:ext cx="58116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ato"/>
                <a:ea typeface="Lato"/>
                <a:cs typeface="Lato"/>
                <a:sym typeface="Lato"/>
              </a:rPr>
              <a:t>Later in life Smita decides that she wants to take a year out from work to travel to South America and volunteer at a school.</a:t>
            </a:r>
            <a:endParaRPr b="1" sz="1600">
              <a:latin typeface="Lato"/>
              <a:ea typeface="Lato"/>
              <a:cs typeface="Lato"/>
              <a:sym typeface="Lato"/>
            </a:endParaRPr>
          </a:p>
          <a:p>
            <a:pPr indent="0" lvl="0" marL="0" rtl="0" algn="l">
              <a:spcBef>
                <a:spcPts val="0"/>
              </a:spcBef>
              <a:spcAft>
                <a:spcPts val="0"/>
              </a:spcAft>
              <a:buNone/>
            </a:pPr>
            <a:r>
              <a:rPr b="1" lang="en-GB" sz="1600">
                <a:latin typeface="Lato"/>
                <a:ea typeface="Lato"/>
                <a:cs typeface="Lato"/>
                <a:sym typeface="Lato"/>
              </a:rPr>
              <a:t>She will also look to save up to buy a home and take out a mortgage.</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rPr b="1" lang="en-GB" sz="1600">
                <a:latin typeface="Lato"/>
                <a:ea typeface="Lato"/>
                <a:cs typeface="Lato"/>
                <a:sym typeface="Lato"/>
              </a:rPr>
              <a:t>How will these decisions affect her student loan repayments?</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p:txBody>
      </p:sp>
      <p:pic>
        <p:nvPicPr>
          <p:cNvPr id="337" name="Google Shape;337;g20f8f53bf44_0_216"/>
          <p:cNvPicPr preferRelativeResize="0"/>
          <p:nvPr/>
        </p:nvPicPr>
        <p:blipFill rotWithShape="1">
          <a:blip r:embed="rId3">
            <a:alphaModFix/>
          </a:blip>
          <a:srcRect b="8950" l="12224" r="11989" t="0"/>
          <a:stretch/>
        </p:blipFill>
        <p:spPr>
          <a:xfrm>
            <a:off x="6462975" y="1539375"/>
            <a:ext cx="1759300" cy="2113600"/>
          </a:xfrm>
          <a:prstGeom prst="rect">
            <a:avLst/>
          </a:prstGeom>
          <a:noFill/>
          <a:ln cap="flat" cmpd="sng" w="28575">
            <a:solidFill>
              <a:schemeClr val="accent2"/>
            </a:solidFill>
            <a:prstDash val="solid"/>
            <a:round/>
            <a:headEnd len="sm" w="sm" type="none"/>
            <a:tailEnd len="sm" w="sm" type="none"/>
          </a:ln>
        </p:spPr>
      </p:pic>
      <p:sp>
        <p:nvSpPr>
          <p:cNvPr id="338" name="Google Shape;338;g20f8f53bf44_0_216"/>
          <p:cNvSpPr txBox="1"/>
          <p:nvPr/>
        </p:nvSpPr>
        <p:spPr>
          <a:xfrm>
            <a:off x="207700" y="3438875"/>
            <a:ext cx="5339100" cy="1267200"/>
          </a:xfrm>
          <a:prstGeom prst="rect">
            <a:avLst/>
          </a:prstGeom>
          <a:noFill/>
          <a:ln>
            <a:noFill/>
          </a:ln>
        </p:spPr>
        <p:txBody>
          <a:bodyPr anchorCtr="0" anchor="t" bIns="91425" lIns="91425" spcFirstLastPara="1" rIns="91425" wrap="square" tIns="91425">
            <a:spAutoFit/>
          </a:bodyPr>
          <a:lstStyle/>
          <a:p>
            <a:pPr indent="-330200" lvl="0" marL="457200" rtl="0" algn="l">
              <a:spcBef>
                <a:spcPts val="1000"/>
              </a:spcBef>
              <a:spcAft>
                <a:spcPts val="0"/>
              </a:spcAft>
              <a:buClr>
                <a:schemeClr val="accent1"/>
              </a:buClr>
              <a:buSzPts val="1600"/>
              <a:buFont typeface="Lato"/>
              <a:buAutoNum type="arabicPeriod"/>
            </a:pPr>
            <a:r>
              <a:rPr b="1" lang="en-GB" sz="1600">
                <a:solidFill>
                  <a:schemeClr val="accent1"/>
                </a:solidFill>
                <a:latin typeface="Lato"/>
                <a:ea typeface="Lato"/>
                <a:cs typeface="Lato"/>
                <a:sym typeface="Lato"/>
              </a:rPr>
              <a:t>If she’s not earning, she’s won’t have to contribute to her student loan</a:t>
            </a:r>
            <a:endParaRPr b="1" sz="1600">
              <a:solidFill>
                <a:schemeClr val="accent1"/>
              </a:solidFill>
              <a:latin typeface="Lato"/>
              <a:ea typeface="Lato"/>
              <a:cs typeface="Lato"/>
              <a:sym typeface="Lato"/>
            </a:endParaRPr>
          </a:p>
          <a:p>
            <a:pPr indent="-330200" lvl="0" marL="457200" rtl="0" algn="l">
              <a:spcBef>
                <a:spcPts val="1000"/>
              </a:spcBef>
              <a:spcAft>
                <a:spcPts val="0"/>
              </a:spcAft>
              <a:buClr>
                <a:schemeClr val="accent1"/>
              </a:buClr>
              <a:buSzPts val="1600"/>
              <a:buFont typeface="Lato"/>
              <a:buAutoNum type="arabicPeriod"/>
            </a:pPr>
            <a:r>
              <a:rPr b="1" lang="en-GB" sz="1600">
                <a:solidFill>
                  <a:schemeClr val="accent1"/>
                </a:solidFill>
                <a:latin typeface="Lato"/>
                <a:ea typeface="Lato"/>
                <a:cs typeface="Lato"/>
                <a:sym typeface="Lato"/>
              </a:rPr>
              <a:t>Student loans do not go on credit files</a:t>
            </a:r>
            <a:endParaRPr b="1" sz="1600">
              <a:solidFill>
                <a:schemeClr val="accent1"/>
              </a:solidFill>
              <a:latin typeface="Lato"/>
              <a:ea typeface="Lato"/>
              <a:cs typeface="Lato"/>
              <a:sym typeface="Lato"/>
            </a:endParaRPr>
          </a:p>
          <a:p>
            <a:pPr indent="0" lvl="0" marL="0" rtl="0" algn="l">
              <a:spcBef>
                <a:spcPts val="0"/>
              </a:spcBef>
              <a:spcAft>
                <a:spcPts val="0"/>
              </a:spcAft>
              <a:buNone/>
            </a:pPr>
            <a:r>
              <a:t/>
            </a:r>
            <a:endParaRPr>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206888c0abb_0_8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22</a:t>
            </a:r>
            <a:endParaRPr>
              <a:latin typeface="Lato"/>
              <a:ea typeface="Lato"/>
              <a:cs typeface="Lato"/>
              <a:sym typeface="Lato"/>
            </a:endParaRPr>
          </a:p>
        </p:txBody>
      </p:sp>
      <p:sp>
        <p:nvSpPr>
          <p:cNvPr id="344" name="Google Shape;344;g206888c0abb_0_81"/>
          <p:cNvSpPr txBox="1"/>
          <p:nvPr>
            <p:ph type="ctrTitle"/>
          </p:nvPr>
        </p:nvSpPr>
        <p:spPr>
          <a:xfrm>
            <a:off x="379375" y="253750"/>
            <a:ext cx="69675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Student loan and interest</a:t>
            </a:r>
            <a:endParaRPr b="1" i="0" sz="2900" u="none" cap="none" strike="noStrike">
              <a:solidFill>
                <a:schemeClr val="accent2"/>
              </a:solidFill>
              <a:latin typeface="Lato"/>
              <a:ea typeface="Lato"/>
              <a:cs typeface="Lato"/>
              <a:sym typeface="Lato"/>
            </a:endParaRPr>
          </a:p>
        </p:txBody>
      </p:sp>
      <p:sp>
        <p:nvSpPr>
          <p:cNvPr id="345" name="Google Shape;345;g206888c0abb_0_81"/>
          <p:cNvSpPr txBox="1"/>
          <p:nvPr/>
        </p:nvSpPr>
        <p:spPr>
          <a:xfrm>
            <a:off x="268625" y="1370850"/>
            <a:ext cx="8446200" cy="63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990"/>
              <a:buFont typeface="Arial"/>
              <a:buNone/>
            </a:pPr>
            <a:r>
              <a:rPr lang="en-GB" sz="2200">
                <a:solidFill>
                  <a:schemeClr val="dk1"/>
                </a:solidFill>
                <a:latin typeface="Lato"/>
                <a:ea typeface="Lato"/>
                <a:cs typeface="Lato"/>
                <a:sym typeface="Lato"/>
              </a:rPr>
              <a:t>Play around with </a:t>
            </a:r>
            <a:r>
              <a:rPr lang="en-GB" sz="2200">
                <a:solidFill>
                  <a:schemeClr val="dk1"/>
                </a:solidFill>
                <a:latin typeface="Lato"/>
                <a:ea typeface="Lato"/>
                <a:cs typeface="Lato"/>
                <a:sym typeface="Lato"/>
                <a:extLst>
                  <a:ext uri="http://customooxmlschemas.google.com/">
                    <go:slidesCustomData xmlns:go="http://customooxmlschemas.google.com/" textRoundtripDataId="18"/>
                  </a:ext>
                </a:extLst>
              </a:rPr>
              <a:t>the </a:t>
            </a:r>
            <a:r>
              <a:rPr lang="en-GB" sz="2200" u="sng">
                <a:solidFill>
                  <a:schemeClr val="hlink"/>
                </a:solidFill>
                <a:latin typeface="Lato"/>
                <a:ea typeface="Lato"/>
                <a:cs typeface="Lato"/>
                <a:sym typeface="Lato"/>
                <a:hlinkClick r:id="rId3"/>
                <a:extLst>
                  <a:ext uri="http://customooxmlschemas.google.com/">
                    <go:slidesCustomData xmlns:go="http://customooxmlschemas.google.com/" textRoundtripDataId="19"/>
                  </a:ext>
                </a:extLst>
              </a:rPr>
              <a:t>student loan repayment calculator</a:t>
            </a:r>
            <a:r>
              <a:rPr lang="en-GB" sz="2200">
                <a:solidFill>
                  <a:schemeClr val="dk1"/>
                </a:solidFill>
                <a:latin typeface="Lato"/>
                <a:ea typeface="Lato"/>
                <a:cs typeface="Lato"/>
                <a:sym typeface="Lato"/>
                <a:extLst>
                  <a:ext uri="http://customooxmlschemas.google.com/">
                    <go:slidesCustomData xmlns:go="http://customooxmlschemas.google.com/" textRoundtripDataId="20"/>
                  </a:ext>
                </a:extLst>
              </a:rPr>
              <a:t> </a:t>
            </a:r>
            <a:r>
              <a:rPr lang="en-GB" sz="2200">
                <a:solidFill>
                  <a:schemeClr val="dk1"/>
                </a:solidFill>
                <a:latin typeface="Lato"/>
                <a:ea typeface="Lato"/>
                <a:cs typeface="Lato"/>
                <a:sym typeface="Lato"/>
              </a:rPr>
              <a:t>and you’ll see the how the </a:t>
            </a:r>
            <a:r>
              <a:rPr b="1" lang="en-GB" sz="2200">
                <a:solidFill>
                  <a:schemeClr val="dk1"/>
                </a:solidFill>
                <a:latin typeface="Lato"/>
                <a:ea typeface="Lato"/>
                <a:cs typeface="Lato"/>
                <a:sym typeface="Lato"/>
              </a:rPr>
              <a:t>loan</a:t>
            </a:r>
            <a:r>
              <a:rPr b="1" lang="en-GB" sz="2200">
                <a:solidFill>
                  <a:schemeClr val="dk1"/>
                </a:solidFill>
                <a:latin typeface="Lato"/>
                <a:ea typeface="Lato"/>
                <a:cs typeface="Lato"/>
                <a:sym typeface="Lato"/>
              </a:rPr>
              <a:t> grows</a:t>
            </a:r>
            <a:r>
              <a:rPr lang="en-GB" sz="2200">
                <a:solidFill>
                  <a:schemeClr val="dk1"/>
                </a:solidFill>
                <a:latin typeface="Lato"/>
                <a:ea typeface="Lato"/>
                <a:cs typeface="Lato"/>
                <a:sym typeface="Lato"/>
              </a:rPr>
              <a:t> each year because of interest being added.</a:t>
            </a:r>
            <a:endParaRPr sz="2200">
              <a:solidFill>
                <a:schemeClr val="dk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sz="2200">
              <a:solidFill>
                <a:schemeClr val="dk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sz="2200">
              <a:solidFill>
                <a:schemeClr val="dk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p:txBody>
      </p:sp>
      <p:pic>
        <p:nvPicPr>
          <p:cNvPr id="346" name="Google Shape;346;g206888c0abb_0_81"/>
          <p:cNvPicPr preferRelativeResize="0"/>
          <p:nvPr/>
        </p:nvPicPr>
        <p:blipFill>
          <a:blip r:embed="rId4">
            <a:alphaModFix/>
          </a:blip>
          <a:stretch>
            <a:fillRect/>
          </a:stretch>
        </p:blipFill>
        <p:spPr>
          <a:xfrm>
            <a:off x="2946875" y="2158963"/>
            <a:ext cx="2802975" cy="2802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20424011756_0_70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23</a:t>
            </a:r>
            <a:endParaRPr>
              <a:latin typeface="Lato"/>
              <a:ea typeface="Lato"/>
              <a:cs typeface="Lato"/>
              <a:sym typeface="Lato"/>
            </a:endParaRPr>
          </a:p>
        </p:txBody>
      </p:sp>
      <p:sp>
        <p:nvSpPr>
          <p:cNvPr id="352" name="Google Shape;352;g20424011756_0_702"/>
          <p:cNvSpPr txBox="1"/>
          <p:nvPr>
            <p:ph type="ctrTitle"/>
          </p:nvPr>
        </p:nvSpPr>
        <p:spPr>
          <a:xfrm>
            <a:off x="379375" y="253750"/>
            <a:ext cx="69675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Reflection</a:t>
            </a:r>
            <a:endParaRPr b="1" i="0" sz="2900" u="none" cap="none" strike="noStrike">
              <a:solidFill>
                <a:schemeClr val="accent2"/>
              </a:solidFill>
              <a:latin typeface="Lato"/>
              <a:ea typeface="Lato"/>
              <a:cs typeface="Lato"/>
              <a:sym typeface="Lato"/>
            </a:endParaRPr>
          </a:p>
        </p:txBody>
      </p:sp>
      <p:sp>
        <p:nvSpPr>
          <p:cNvPr id="353" name="Google Shape;353;g20424011756_0_702"/>
          <p:cNvSpPr txBox="1"/>
          <p:nvPr/>
        </p:nvSpPr>
        <p:spPr>
          <a:xfrm>
            <a:off x="360375" y="1525675"/>
            <a:ext cx="5044500" cy="63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990"/>
              <a:buFont typeface="Arial"/>
              <a:buNone/>
            </a:pPr>
            <a:r>
              <a:rPr b="1" lang="en-GB" sz="2400">
                <a:solidFill>
                  <a:schemeClr val="accent1"/>
                </a:solidFill>
                <a:latin typeface="Lato"/>
                <a:ea typeface="Lato"/>
                <a:cs typeface="Lato"/>
                <a:sym typeface="Lato"/>
              </a:rPr>
              <a:t>Dan is starting at Manchester University in September 2023 and is planning to take out a student loan.</a:t>
            </a:r>
            <a:endParaRPr b="1" sz="2400">
              <a:solidFill>
                <a:schemeClr val="accent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b="1" sz="2400">
              <a:solidFill>
                <a:schemeClr val="accent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rPr b="1" lang="en-GB" sz="2400">
                <a:solidFill>
                  <a:schemeClr val="accent1"/>
                </a:solidFill>
                <a:latin typeface="Lato"/>
                <a:ea typeface="Lato"/>
                <a:cs typeface="Lato"/>
                <a:sym typeface="Lato"/>
              </a:rPr>
              <a:t>What are the key things he should consider when thinking about how much he will have pay back in the future? </a:t>
            </a:r>
            <a:endParaRPr b="1" sz="2400">
              <a:solidFill>
                <a:schemeClr val="accent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b="1" sz="2400">
              <a:solidFill>
                <a:schemeClr val="accent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b="1" sz="2400">
              <a:solidFill>
                <a:schemeClr val="accent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b="1" sz="2400">
              <a:solidFill>
                <a:schemeClr val="accent2"/>
              </a:solidFill>
              <a:latin typeface="Lato"/>
              <a:ea typeface="Lato"/>
              <a:cs typeface="Lato"/>
              <a:sym typeface="Lato"/>
            </a:endParaRPr>
          </a:p>
        </p:txBody>
      </p:sp>
      <p:pic>
        <p:nvPicPr>
          <p:cNvPr id="354" name="Google Shape;354;g20424011756_0_702"/>
          <p:cNvPicPr preferRelativeResize="0"/>
          <p:nvPr/>
        </p:nvPicPr>
        <p:blipFill>
          <a:blip r:embed="rId3">
            <a:alphaModFix/>
          </a:blip>
          <a:stretch>
            <a:fillRect/>
          </a:stretch>
        </p:blipFill>
        <p:spPr>
          <a:xfrm>
            <a:off x="5454825" y="922150"/>
            <a:ext cx="3536774" cy="35367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77c5648cd5_0_61"/>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60" name="Google Shape;360;g277c5648cd5_0_61"/>
          <p:cNvSpPr txBox="1"/>
          <p:nvPr/>
        </p:nvSpPr>
        <p:spPr>
          <a:xfrm>
            <a:off x="419433" y="1019230"/>
            <a:ext cx="63657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Arial"/>
              <a:ea typeface="Arial"/>
              <a:cs typeface="Arial"/>
              <a:sym typeface="Arial"/>
            </a:endParaRPr>
          </a:p>
        </p:txBody>
      </p:sp>
      <p:sp>
        <p:nvSpPr>
          <p:cNvPr id="361" name="Google Shape;361;g277c5648cd5_0_61"/>
          <p:cNvSpPr txBox="1"/>
          <p:nvPr/>
        </p:nvSpPr>
        <p:spPr>
          <a:xfrm>
            <a:off x="338400" y="669550"/>
            <a:ext cx="6789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62" name="Google Shape;362;g277c5648cd5_0_6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363" name="Google Shape;363;g277c5648cd5_0_61"/>
          <p:cNvSpPr txBox="1"/>
          <p:nvPr/>
        </p:nvSpPr>
        <p:spPr>
          <a:xfrm>
            <a:off x="338400" y="1206600"/>
            <a:ext cx="8185500" cy="2730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a student </a:t>
            </a:r>
            <a:r>
              <a:rPr b="1" lang="en-GB" sz="2200">
                <a:solidFill>
                  <a:srgbClr val="00FF00"/>
                </a:solidFill>
                <a:latin typeface="Lato"/>
                <a:ea typeface="Lato"/>
                <a:cs typeface="Lato"/>
                <a:sym typeface="Lato"/>
              </a:rPr>
              <a:t>finance support </a:t>
            </a:r>
            <a:r>
              <a:rPr b="1" i="0" lang="en-GB" sz="2200" u="none" cap="none" strike="noStrike">
                <a:solidFill>
                  <a:srgbClr val="00FF00"/>
                </a:solidFill>
                <a:latin typeface="Lato"/>
                <a:ea typeface="Lato"/>
                <a:cs typeface="Lato"/>
                <a:sym typeface="Lato"/>
              </a:rPr>
              <a:t>is </a:t>
            </a:r>
            <a:r>
              <a:rPr b="1" lang="en-GB" sz="2200">
                <a:solidFill>
                  <a:srgbClr val="00FF00"/>
                </a:solidFill>
                <a:latin typeface="Lato"/>
                <a:ea typeface="Lato"/>
                <a:cs typeface="Lato"/>
                <a:sym typeface="Lato"/>
              </a:rPr>
              <a:t>available and what costs are covered</a:t>
            </a:r>
            <a:endParaRPr sz="2200">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sz="1200">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how an individual would pay back a student loan in the future</a:t>
            </a:r>
            <a:endParaRPr b="1" sz="2200">
              <a:solidFill>
                <a:srgbClr val="00FF00"/>
              </a:solidFill>
              <a:latin typeface="Lato"/>
              <a:ea typeface="Lato"/>
              <a:cs typeface="Lato"/>
              <a:sym typeface="Lato"/>
            </a:endParaRPr>
          </a:p>
          <a:p>
            <a:pPr indent="0" lvl="0" marL="914400" marR="0" rtl="0" algn="l">
              <a:lnSpc>
                <a:spcPct val="107000"/>
              </a:lnSpc>
              <a:spcBef>
                <a:spcPts val="0"/>
              </a:spcBef>
              <a:spcAft>
                <a:spcPts val="0"/>
              </a:spcAft>
              <a:buNone/>
            </a:pPr>
            <a:r>
              <a:t/>
            </a:r>
            <a:endParaRPr b="1" sz="1200">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Identify steps needed to apply for a student finance application</a:t>
            </a:r>
            <a:endParaRPr b="1" i="0" sz="2200" u="none" cap="none" strike="noStrike">
              <a:solidFill>
                <a:schemeClr val="lt1"/>
              </a:solidFill>
              <a:latin typeface="Lato"/>
              <a:ea typeface="Lato"/>
              <a:cs typeface="Lato"/>
              <a:sym typeface="Lato"/>
            </a:endParaRPr>
          </a:p>
        </p:txBody>
      </p:sp>
      <p:sp>
        <p:nvSpPr>
          <p:cNvPr id="364" name="Google Shape;364;g277c5648cd5_0_61"/>
          <p:cNvSpPr txBox="1"/>
          <p:nvPr/>
        </p:nvSpPr>
        <p:spPr>
          <a:xfrm>
            <a:off x="8838150" y="301850"/>
            <a:ext cx="436500" cy="2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1ff9c3888dd_0_12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25</a:t>
            </a:r>
            <a:endParaRPr>
              <a:latin typeface="Lato"/>
              <a:ea typeface="Lato"/>
              <a:cs typeface="Lato"/>
              <a:sym typeface="Lato"/>
            </a:endParaRPr>
          </a:p>
        </p:txBody>
      </p:sp>
      <p:sp>
        <p:nvSpPr>
          <p:cNvPr id="370" name="Google Shape;370;g1ff9c3888dd_0_123"/>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pic>
        <p:nvPicPr>
          <p:cNvPr id="371" name="Google Shape;371;g1ff9c3888dd_0_123"/>
          <p:cNvPicPr preferRelativeResize="0"/>
          <p:nvPr/>
        </p:nvPicPr>
        <p:blipFill>
          <a:blip r:embed="rId3">
            <a:alphaModFix/>
          </a:blip>
          <a:stretch>
            <a:fillRect/>
          </a:stretch>
        </p:blipFill>
        <p:spPr>
          <a:xfrm>
            <a:off x="6755700" y="1834925"/>
            <a:ext cx="1905000" cy="1905000"/>
          </a:xfrm>
          <a:prstGeom prst="rect">
            <a:avLst/>
          </a:prstGeom>
          <a:noFill/>
          <a:ln>
            <a:noFill/>
          </a:ln>
        </p:spPr>
      </p:pic>
      <p:sp>
        <p:nvSpPr>
          <p:cNvPr id="372" name="Google Shape;372;g1ff9c3888dd_0_123"/>
          <p:cNvSpPr txBox="1"/>
          <p:nvPr>
            <p:ph idx="2" type="ctrTitle"/>
          </p:nvPr>
        </p:nvSpPr>
        <p:spPr>
          <a:xfrm>
            <a:off x="288150" y="2529425"/>
            <a:ext cx="60768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lang="en-GB" sz="2900">
                <a:solidFill>
                  <a:schemeClr val="accent1"/>
                </a:solidFill>
                <a:latin typeface="Lato"/>
                <a:ea typeface="Lato"/>
                <a:cs typeface="Lato"/>
                <a:sym typeface="Lato"/>
              </a:rPr>
              <a:t>What details do you think you need to provide for an initial student finance eligibility check?</a:t>
            </a:r>
            <a:endParaRPr i="0" sz="2900" u="none" cap="none" strike="noStrike">
              <a:solidFill>
                <a:schemeClr val="accent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1ff9c3888dd_0_19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26</a:t>
            </a:r>
            <a:endParaRPr>
              <a:latin typeface="Lato"/>
              <a:ea typeface="Lato"/>
              <a:cs typeface="Lato"/>
              <a:sym typeface="Lato"/>
            </a:endParaRPr>
          </a:p>
        </p:txBody>
      </p:sp>
      <p:sp>
        <p:nvSpPr>
          <p:cNvPr id="378" name="Google Shape;378;g1ff9c3888dd_0_197"/>
          <p:cNvSpPr txBox="1"/>
          <p:nvPr>
            <p:ph type="ctrTitle"/>
          </p:nvPr>
        </p:nvSpPr>
        <p:spPr>
          <a:xfrm>
            <a:off x="209325"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sp>
        <p:nvSpPr>
          <p:cNvPr id="379" name="Google Shape;379;g1ff9c3888dd_0_197"/>
          <p:cNvSpPr txBox="1"/>
          <p:nvPr/>
        </p:nvSpPr>
        <p:spPr>
          <a:xfrm>
            <a:off x="498950" y="1459338"/>
            <a:ext cx="4263000" cy="232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800" u="none" cap="none" strike="noStrike">
                <a:solidFill>
                  <a:schemeClr val="accent1"/>
                </a:solidFill>
                <a:latin typeface="Lato"/>
                <a:ea typeface="Lato"/>
                <a:cs typeface="Lato"/>
                <a:sym typeface="Lato"/>
              </a:rPr>
              <a:t>Activity</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3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800" u="none" cap="none" strike="noStrike">
                <a:solidFill>
                  <a:schemeClr val="accent1"/>
                </a:solidFill>
                <a:latin typeface="Lato"/>
                <a:ea typeface="Lato"/>
                <a:cs typeface="Lato"/>
                <a:sym typeface="Lato"/>
              </a:rPr>
              <a:t>This task will walk you through what you need to do leading up to applying for student finance. </a:t>
            </a:r>
            <a:endParaRPr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8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800" u="none" cap="none" strike="noStrike">
                <a:solidFill>
                  <a:schemeClr val="accent1"/>
                </a:solidFill>
                <a:latin typeface="Lato"/>
                <a:ea typeface="Lato"/>
                <a:cs typeface="Lato"/>
                <a:sym typeface="Lato"/>
              </a:rPr>
              <a:t>Follow t</a:t>
            </a:r>
            <a:r>
              <a:rPr lang="en-GB" sz="1800">
                <a:solidFill>
                  <a:schemeClr val="accent1"/>
                </a:solidFill>
                <a:latin typeface="Lato"/>
                <a:ea typeface="Lato"/>
                <a:cs typeface="Lato"/>
                <a:sym typeface="Lato"/>
              </a:rPr>
              <a:t>he</a:t>
            </a:r>
            <a:r>
              <a:rPr i="0" lang="en-GB" sz="1800" u="none" cap="none" strike="noStrike">
                <a:solidFill>
                  <a:schemeClr val="accent1"/>
                </a:solidFill>
                <a:latin typeface="Lato"/>
                <a:ea typeface="Lato"/>
                <a:cs typeface="Lato"/>
                <a:sym typeface="Lato"/>
              </a:rPr>
              <a:t> instructions on the sheet and complete the tasks.</a:t>
            </a:r>
            <a:endParaRPr i="0" sz="1800" u="none" cap="none" strike="noStrike">
              <a:solidFill>
                <a:schemeClr val="accent1"/>
              </a:solidFill>
              <a:latin typeface="Lato"/>
              <a:ea typeface="Lato"/>
              <a:cs typeface="Lato"/>
              <a:sym typeface="Lato"/>
            </a:endParaRPr>
          </a:p>
        </p:txBody>
      </p:sp>
      <p:sp>
        <p:nvSpPr>
          <p:cNvPr id="380" name="Google Shape;380;g1ff9c3888dd_0_197"/>
          <p:cNvSpPr txBox="1"/>
          <p:nvPr/>
        </p:nvSpPr>
        <p:spPr>
          <a:xfrm>
            <a:off x="87050" y="4723275"/>
            <a:ext cx="34005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1" lang="en-GB" sz="800" u="none" cap="none" strike="noStrike">
                <a:solidFill>
                  <a:schemeClr val="accent2"/>
                </a:solidFill>
                <a:latin typeface="Lato"/>
                <a:ea typeface="Lato"/>
                <a:cs typeface="Lato"/>
                <a:sym typeface="Lato"/>
              </a:rPr>
              <a:t>Resource 1: Preparing to Apply for Student Finance</a:t>
            </a:r>
            <a:endParaRPr b="1" i="1" sz="800" u="none" cap="none" strike="noStrike">
              <a:solidFill>
                <a:schemeClr val="accent2"/>
              </a:solidFill>
              <a:latin typeface="Lato"/>
              <a:ea typeface="Lato"/>
              <a:cs typeface="Lato"/>
              <a:sym typeface="Lato"/>
            </a:endParaRPr>
          </a:p>
        </p:txBody>
      </p:sp>
      <p:pic>
        <p:nvPicPr>
          <p:cNvPr id="381" name="Google Shape;381;g1ff9c3888dd_0_197"/>
          <p:cNvPicPr preferRelativeResize="0"/>
          <p:nvPr/>
        </p:nvPicPr>
        <p:blipFill rotWithShape="1">
          <a:blip r:embed="rId3">
            <a:alphaModFix/>
          </a:blip>
          <a:srcRect b="0" l="21233" r="29327" t="26177"/>
          <a:stretch/>
        </p:blipFill>
        <p:spPr>
          <a:xfrm>
            <a:off x="5469725" y="1459350"/>
            <a:ext cx="3125573" cy="2479301"/>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g1ff9c3888dd_0_130"/>
          <p:cNvPicPr preferRelativeResize="0"/>
          <p:nvPr/>
        </p:nvPicPr>
        <p:blipFill rotWithShape="1">
          <a:blip r:embed="rId3">
            <a:alphaModFix/>
          </a:blip>
          <a:srcRect b="10747" l="19773" r="40884" t="12706"/>
          <a:stretch/>
        </p:blipFill>
        <p:spPr>
          <a:xfrm>
            <a:off x="263575" y="1201300"/>
            <a:ext cx="3923198" cy="3603876"/>
          </a:xfrm>
          <a:prstGeom prst="rect">
            <a:avLst/>
          </a:prstGeom>
          <a:noFill/>
          <a:ln cap="flat" cmpd="sng" w="28575">
            <a:solidFill>
              <a:schemeClr val="accent2"/>
            </a:solidFill>
            <a:prstDash val="solid"/>
            <a:round/>
            <a:headEnd len="sm" w="sm" type="none"/>
            <a:tailEnd len="sm" w="sm" type="none"/>
          </a:ln>
        </p:spPr>
      </p:pic>
      <p:sp>
        <p:nvSpPr>
          <p:cNvPr id="387" name="Google Shape;387;g1ff9c3888dd_0_130"/>
          <p:cNvSpPr txBox="1"/>
          <p:nvPr>
            <p:ph idx="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27</a:t>
            </a:r>
            <a:endParaRPr>
              <a:latin typeface="Lato"/>
              <a:ea typeface="Lato"/>
              <a:cs typeface="Lato"/>
              <a:sym typeface="Lato"/>
            </a:endParaRPr>
          </a:p>
        </p:txBody>
      </p:sp>
      <p:sp>
        <p:nvSpPr>
          <p:cNvPr id="388" name="Google Shape;388;g1ff9c3888dd_0_130"/>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sp>
        <p:nvSpPr>
          <p:cNvPr id="389" name="Google Shape;389;g1ff9c3888dd_0_130"/>
          <p:cNvSpPr txBox="1"/>
          <p:nvPr/>
        </p:nvSpPr>
        <p:spPr>
          <a:xfrm>
            <a:off x="4769375" y="1632900"/>
            <a:ext cx="3923100" cy="18777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GB" sz="2200">
                <a:solidFill>
                  <a:schemeClr val="lt1"/>
                </a:solidFill>
                <a:latin typeface="Lato"/>
                <a:ea typeface="Lato"/>
                <a:cs typeface="Lato"/>
                <a:sym typeface="Lato"/>
              </a:rPr>
              <a:t>Let’s look through the questions asked to calculate the financial support that may be available to you, should you need to consider these.</a:t>
            </a:r>
            <a:endParaRPr i="0" sz="2200" u="none" cap="none" strike="noStrike">
              <a:solidFill>
                <a:schemeClr val="lt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g1ff9c3888dd_0_137"/>
          <p:cNvPicPr preferRelativeResize="0"/>
          <p:nvPr/>
        </p:nvPicPr>
        <p:blipFill rotWithShape="1">
          <a:blip r:embed="rId3">
            <a:alphaModFix/>
          </a:blip>
          <a:srcRect b="48121" l="19361" r="48310" t="17354"/>
          <a:stretch/>
        </p:blipFill>
        <p:spPr>
          <a:xfrm>
            <a:off x="360375" y="1463600"/>
            <a:ext cx="4236974" cy="2798650"/>
          </a:xfrm>
          <a:prstGeom prst="rect">
            <a:avLst/>
          </a:prstGeom>
          <a:noFill/>
          <a:ln cap="flat" cmpd="sng" w="28575">
            <a:solidFill>
              <a:schemeClr val="accent2"/>
            </a:solidFill>
            <a:prstDash val="solid"/>
            <a:round/>
            <a:headEnd len="sm" w="sm" type="none"/>
            <a:tailEnd len="sm" w="sm" type="none"/>
          </a:ln>
        </p:spPr>
      </p:pic>
      <p:sp>
        <p:nvSpPr>
          <p:cNvPr id="395" name="Google Shape;395;g1ff9c3888dd_0_137"/>
          <p:cNvSpPr txBox="1"/>
          <p:nvPr>
            <p:ph idx="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28</a:t>
            </a:r>
            <a:endParaRPr>
              <a:latin typeface="Lato"/>
              <a:ea typeface="Lato"/>
              <a:cs typeface="Lato"/>
              <a:sym typeface="Lato"/>
            </a:endParaRPr>
          </a:p>
        </p:txBody>
      </p:sp>
      <p:sp>
        <p:nvSpPr>
          <p:cNvPr id="396" name="Google Shape;396;g1ff9c3888dd_0_137"/>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sp>
        <p:nvSpPr>
          <p:cNvPr id="397" name="Google Shape;397;g1ff9c3888dd_0_137"/>
          <p:cNvSpPr txBox="1"/>
          <p:nvPr/>
        </p:nvSpPr>
        <p:spPr>
          <a:xfrm>
            <a:off x="5080525" y="1463600"/>
            <a:ext cx="3647700" cy="8619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GB" sz="2200">
                <a:solidFill>
                  <a:schemeClr val="accent2"/>
                </a:solidFill>
                <a:latin typeface="Lato"/>
                <a:ea typeface="Lato"/>
                <a:cs typeface="Lato"/>
                <a:sym typeface="Lato"/>
              </a:rPr>
              <a:t>Why is the course start date needed?</a:t>
            </a:r>
            <a:endParaRPr i="0" sz="2200" u="none" cap="none" strike="noStrike">
              <a:solidFill>
                <a:schemeClr val="accent2"/>
              </a:solidFill>
              <a:latin typeface="Lato"/>
              <a:ea typeface="Lato"/>
              <a:cs typeface="Lato"/>
              <a:sym typeface="Lato"/>
            </a:endParaRPr>
          </a:p>
        </p:txBody>
      </p:sp>
      <p:sp>
        <p:nvSpPr>
          <p:cNvPr id="398" name="Google Shape;398;g1ff9c3888dd_0_137"/>
          <p:cNvSpPr txBox="1"/>
          <p:nvPr/>
        </p:nvSpPr>
        <p:spPr>
          <a:xfrm>
            <a:off x="4935475" y="2401700"/>
            <a:ext cx="3937800" cy="18777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GB" sz="2200">
                <a:solidFill>
                  <a:schemeClr val="lt1"/>
                </a:solidFill>
                <a:latin typeface="Lato"/>
                <a:ea typeface="Lato"/>
                <a:cs typeface="Lato"/>
                <a:sym typeface="Lato"/>
              </a:rPr>
              <a:t>The online application makes a calculation in line with current and expected changes to policy that could </a:t>
            </a:r>
            <a:r>
              <a:rPr lang="en-GB" sz="2200">
                <a:solidFill>
                  <a:schemeClr val="lt1"/>
                </a:solidFill>
                <a:latin typeface="Lato"/>
                <a:ea typeface="Lato"/>
                <a:cs typeface="Lato"/>
                <a:sym typeface="Lato"/>
                <a:extLst>
                  <a:ext uri="http://customooxmlschemas.google.com/">
                    <go:slidesCustomData xmlns:go="http://customooxmlschemas.google.com/" textRoundtripDataId="21"/>
                  </a:ext>
                </a:extLst>
              </a:rPr>
              <a:t>affect</a:t>
            </a:r>
            <a:r>
              <a:rPr lang="en-GB" sz="2200">
                <a:solidFill>
                  <a:schemeClr val="lt1"/>
                </a:solidFill>
                <a:latin typeface="Lato"/>
                <a:ea typeface="Lato"/>
                <a:cs typeface="Lato"/>
                <a:sym typeface="Lato"/>
              </a:rPr>
              <a:t> tuition fees and/or cost of living.</a:t>
            </a:r>
            <a:endParaRPr i="0" sz="22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g1ff9c3888dd_0_145"/>
          <p:cNvPicPr preferRelativeResize="0"/>
          <p:nvPr/>
        </p:nvPicPr>
        <p:blipFill rotWithShape="1">
          <a:blip r:embed="rId3">
            <a:alphaModFix/>
          </a:blip>
          <a:srcRect b="40576" l="18535" r="47622" t="16137"/>
          <a:stretch/>
        </p:blipFill>
        <p:spPr>
          <a:xfrm>
            <a:off x="360375" y="1294200"/>
            <a:ext cx="4447800" cy="3134600"/>
          </a:xfrm>
          <a:prstGeom prst="rect">
            <a:avLst/>
          </a:prstGeom>
          <a:noFill/>
          <a:ln cap="flat" cmpd="sng" w="28575">
            <a:solidFill>
              <a:schemeClr val="accent2"/>
            </a:solidFill>
            <a:prstDash val="solid"/>
            <a:round/>
            <a:headEnd len="sm" w="sm" type="none"/>
            <a:tailEnd len="sm" w="sm" type="none"/>
          </a:ln>
        </p:spPr>
      </p:pic>
      <p:sp>
        <p:nvSpPr>
          <p:cNvPr id="404" name="Google Shape;404;g1ff9c3888dd_0_145"/>
          <p:cNvSpPr txBox="1"/>
          <p:nvPr>
            <p:ph idx="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29</a:t>
            </a:r>
            <a:endParaRPr>
              <a:latin typeface="Lato"/>
              <a:ea typeface="Lato"/>
              <a:cs typeface="Lato"/>
              <a:sym typeface="Lato"/>
            </a:endParaRPr>
          </a:p>
        </p:txBody>
      </p:sp>
      <p:sp>
        <p:nvSpPr>
          <p:cNvPr id="405" name="Google Shape;405;g1ff9c3888dd_0_145"/>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sp>
        <p:nvSpPr>
          <p:cNvPr id="406" name="Google Shape;406;g1ff9c3888dd_0_145"/>
          <p:cNvSpPr txBox="1"/>
          <p:nvPr/>
        </p:nvSpPr>
        <p:spPr>
          <a:xfrm>
            <a:off x="5029050" y="1486425"/>
            <a:ext cx="3993300" cy="8619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GB" sz="2200">
                <a:solidFill>
                  <a:schemeClr val="accent2"/>
                </a:solidFill>
                <a:latin typeface="Lato"/>
                <a:ea typeface="Lato"/>
                <a:cs typeface="Lato"/>
                <a:sym typeface="Lato"/>
              </a:rPr>
              <a:t>How might ‘type of student’ status affect the calculations ?</a:t>
            </a:r>
            <a:endParaRPr i="0" sz="2200" u="none" cap="none" strike="noStrike">
              <a:solidFill>
                <a:schemeClr val="accent2"/>
              </a:solidFill>
              <a:latin typeface="Lato"/>
              <a:ea typeface="Lato"/>
              <a:cs typeface="Lato"/>
              <a:sym typeface="Lato"/>
            </a:endParaRPr>
          </a:p>
        </p:txBody>
      </p:sp>
      <p:sp>
        <p:nvSpPr>
          <p:cNvPr id="407" name="Google Shape;407;g1ff9c3888dd_0_145"/>
          <p:cNvSpPr txBox="1"/>
          <p:nvPr/>
        </p:nvSpPr>
        <p:spPr>
          <a:xfrm>
            <a:off x="5029050" y="2424525"/>
            <a:ext cx="3937800" cy="12006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GB" sz="2200">
                <a:solidFill>
                  <a:schemeClr val="lt1"/>
                </a:solidFill>
                <a:latin typeface="Lato"/>
                <a:ea typeface="Lato"/>
                <a:cs typeface="Lato"/>
                <a:sym typeface="Lato"/>
              </a:rPr>
              <a:t>Fees for international students are higher to cover additional costs such as having a visa.</a:t>
            </a:r>
            <a:endParaRPr i="0" sz="22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1ff9c3888dd_0_7"/>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61" name="Google Shape;161;g1ff9c3888dd_0_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1ff9c3888dd_0_7"/>
          <p:cNvSpPr txBox="1"/>
          <p:nvPr/>
        </p:nvSpPr>
        <p:spPr>
          <a:xfrm>
            <a:off x="0" y="1215050"/>
            <a:ext cx="9144000" cy="3020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000"/>
              <a:buFont typeface="Arial"/>
              <a:buNone/>
            </a:pPr>
            <a:r>
              <a:t/>
            </a:r>
            <a:endParaRPr sz="3600">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8000"/>
              <a:buFont typeface="Arial"/>
              <a:buNone/>
            </a:pPr>
            <a:r>
              <a:rPr lang="en-GB" sz="2400">
                <a:solidFill>
                  <a:schemeClr val="lt1"/>
                </a:solidFill>
                <a:latin typeface="Lato Black"/>
                <a:ea typeface="Lato Black"/>
                <a:cs typeface="Lato Black"/>
                <a:sym typeface="Lato Black"/>
              </a:rPr>
              <a:t>Session 1</a:t>
            </a:r>
            <a:endParaRPr sz="2400">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8000"/>
              <a:buFont typeface="Arial"/>
              <a:buNone/>
            </a:pPr>
            <a:r>
              <a:rPr i="0" lang="en-GB" sz="3600" u="none" cap="none" strike="noStrike">
                <a:solidFill>
                  <a:schemeClr val="lt1"/>
                </a:solidFill>
                <a:latin typeface="Lato Black"/>
                <a:ea typeface="Lato Black"/>
                <a:cs typeface="Lato Black"/>
                <a:sym typeface="Lato Black"/>
              </a:rPr>
              <a:t>Managing Student Finance</a:t>
            </a:r>
            <a:endParaRPr i="0" sz="36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8000"/>
              <a:buFont typeface="Arial"/>
              <a:buNone/>
            </a:pPr>
            <a:r>
              <a:t/>
            </a:r>
            <a:endParaRPr i="0" sz="3600" u="none" cap="none" strike="noStrike">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8000"/>
              <a:buFont typeface="Arial"/>
              <a:buNone/>
            </a:pPr>
            <a:r>
              <a:t/>
            </a:r>
            <a:endParaRPr i="0" sz="3600" u="none" cap="none" strike="noStrike">
              <a:solidFill>
                <a:schemeClr val="accent2"/>
              </a:solidFill>
              <a:latin typeface="Lato Black"/>
              <a:ea typeface="Lato Black"/>
              <a:cs typeface="Lato Black"/>
              <a:sym typeface="Lato Black"/>
            </a:endParaRPr>
          </a:p>
        </p:txBody>
      </p:sp>
      <p:sp>
        <p:nvSpPr>
          <p:cNvPr id="163" name="Google Shape;163;g1ff9c3888dd_0_7"/>
          <p:cNvSpPr txBox="1"/>
          <p:nvPr/>
        </p:nvSpPr>
        <p:spPr>
          <a:xfrm>
            <a:off x="8832300" y="338075"/>
            <a:ext cx="462900" cy="2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3</a:t>
            </a:r>
            <a:endParaRPr b="1">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id="412" name="Google Shape;412;g1ff9c3888dd_0_153"/>
          <p:cNvPicPr preferRelativeResize="0"/>
          <p:nvPr/>
        </p:nvPicPr>
        <p:blipFill rotWithShape="1">
          <a:blip r:embed="rId3">
            <a:alphaModFix/>
          </a:blip>
          <a:srcRect b="45225" l="19497" r="41296" t="16625"/>
          <a:stretch/>
        </p:blipFill>
        <p:spPr>
          <a:xfrm>
            <a:off x="360375" y="1497825"/>
            <a:ext cx="4499976" cy="3010824"/>
          </a:xfrm>
          <a:prstGeom prst="rect">
            <a:avLst/>
          </a:prstGeom>
          <a:noFill/>
          <a:ln cap="flat" cmpd="sng" w="28575">
            <a:solidFill>
              <a:schemeClr val="accent2"/>
            </a:solidFill>
            <a:prstDash val="solid"/>
            <a:round/>
            <a:headEnd len="sm" w="sm" type="none"/>
            <a:tailEnd len="sm" w="sm" type="none"/>
          </a:ln>
        </p:spPr>
      </p:pic>
      <p:sp>
        <p:nvSpPr>
          <p:cNvPr id="413" name="Google Shape;413;g1ff9c3888dd_0_153"/>
          <p:cNvSpPr txBox="1"/>
          <p:nvPr>
            <p:ph idx="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30</a:t>
            </a:r>
            <a:endParaRPr>
              <a:latin typeface="Lato"/>
              <a:ea typeface="Lato"/>
              <a:cs typeface="Lato"/>
              <a:sym typeface="Lato"/>
            </a:endParaRPr>
          </a:p>
        </p:txBody>
      </p:sp>
      <p:sp>
        <p:nvSpPr>
          <p:cNvPr id="414" name="Google Shape;414;g1ff9c3888dd_0_153"/>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sp>
        <p:nvSpPr>
          <p:cNvPr id="415" name="Google Shape;415;g1ff9c3888dd_0_153"/>
          <p:cNvSpPr txBox="1"/>
          <p:nvPr/>
        </p:nvSpPr>
        <p:spPr>
          <a:xfrm>
            <a:off x="4851875" y="1937775"/>
            <a:ext cx="4215900" cy="18777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GB" sz="2200">
                <a:solidFill>
                  <a:schemeClr val="lt1"/>
                </a:solidFill>
                <a:latin typeface="Lato"/>
                <a:ea typeface="Lato"/>
                <a:cs typeface="Lato"/>
                <a:sym typeface="Lato"/>
              </a:rPr>
              <a:t>Tuition fees can vary based on the course and/or institution. </a:t>
            </a:r>
            <a:endParaRPr sz="2200">
              <a:solidFill>
                <a:schemeClr val="lt1"/>
              </a:solidFill>
              <a:latin typeface="Lato"/>
              <a:ea typeface="Lato"/>
              <a:cs typeface="Lato"/>
              <a:sym typeface="Lato"/>
            </a:endParaRPr>
          </a:p>
          <a:p>
            <a:pPr indent="0" lvl="0" marL="0" marR="0" rtl="0" algn="ctr">
              <a:lnSpc>
                <a:spcPct val="100000"/>
              </a:lnSpc>
              <a:spcBef>
                <a:spcPts val="0"/>
              </a:spcBef>
              <a:spcAft>
                <a:spcPts val="0"/>
              </a:spcAft>
              <a:buNone/>
            </a:pPr>
            <a:r>
              <a:rPr lang="en-GB" sz="2200">
                <a:solidFill>
                  <a:schemeClr val="lt1"/>
                </a:solidFill>
                <a:latin typeface="Lato"/>
                <a:ea typeface="Lato"/>
                <a:cs typeface="Lato"/>
                <a:sym typeface="Lato"/>
              </a:rPr>
              <a:t>The student finance calculator considers how much money you actually need to cover costs. </a:t>
            </a:r>
            <a:endParaRPr i="0" sz="2200" u="none" cap="none" strike="noStrike">
              <a:solidFill>
                <a:schemeClr val="lt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pic>
        <p:nvPicPr>
          <p:cNvPr id="420" name="Google Shape;420;g1ff9c3888dd_0_160"/>
          <p:cNvPicPr preferRelativeResize="0"/>
          <p:nvPr/>
        </p:nvPicPr>
        <p:blipFill rotWithShape="1">
          <a:blip r:embed="rId3">
            <a:alphaModFix/>
          </a:blip>
          <a:srcRect b="44982" l="18951" r="44555" t="18579"/>
          <a:stretch/>
        </p:blipFill>
        <p:spPr>
          <a:xfrm>
            <a:off x="217075" y="1203700"/>
            <a:ext cx="4362000" cy="3101776"/>
          </a:xfrm>
          <a:prstGeom prst="rect">
            <a:avLst/>
          </a:prstGeom>
          <a:noFill/>
          <a:ln cap="flat" cmpd="sng" w="28575">
            <a:solidFill>
              <a:schemeClr val="accent2"/>
            </a:solidFill>
            <a:prstDash val="solid"/>
            <a:round/>
            <a:headEnd len="sm" w="sm" type="none"/>
            <a:tailEnd len="sm" w="sm" type="none"/>
          </a:ln>
        </p:spPr>
      </p:pic>
      <p:sp>
        <p:nvSpPr>
          <p:cNvPr id="421" name="Google Shape;421;g1ff9c3888dd_0_160"/>
          <p:cNvSpPr txBox="1"/>
          <p:nvPr>
            <p:ph idx="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31</a:t>
            </a:r>
            <a:endParaRPr>
              <a:latin typeface="Lato"/>
              <a:ea typeface="Lato"/>
              <a:cs typeface="Lato"/>
              <a:sym typeface="Lato"/>
            </a:endParaRPr>
          </a:p>
        </p:txBody>
      </p:sp>
      <p:sp>
        <p:nvSpPr>
          <p:cNvPr id="422" name="Google Shape;422;g1ff9c3888dd_0_160"/>
          <p:cNvSpPr txBox="1"/>
          <p:nvPr>
            <p:ph type="ctrTitle"/>
          </p:nvPr>
        </p:nvSpPr>
        <p:spPr>
          <a:xfrm>
            <a:off x="217075"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sp>
        <p:nvSpPr>
          <p:cNvPr id="423" name="Google Shape;423;g1ff9c3888dd_0_160"/>
          <p:cNvSpPr txBox="1"/>
          <p:nvPr/>
        </p:nvSpPr>
        <p:spPr>
          <a:xfrm>
            <a:off x="4885725" y="1203700"/>
            <a:ext cx="4170900" cy="8619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GB" sz="2200">
                <a:solidFill>
                  <a:schemeClr val="accent2"/>
                </a:solidFill>
                <a:latin typeface="Lato"/>
                <a:ea typeface="Lato"/>
                <a:cs typeface="Lato"/>
                <a:sym typeface="Lato"/>
              </a:rPr>
              <a:t>How might these three options affect the calculations?</a:t>
            </a:r>
            <a:endParaRPr i="0" sz="2200" u="none" cap="none" strike="noStrike">
              <a:solidFill>
                <a:schemeClr val="accent2"/>
              </a:solidFill>
              <a:latin typeface="Lato"/>
              <a:ea typeface="Lato"/>
              <a:cs typeface="Lato"/>
              <a:sym typeface="Lato"/>
            </a:endParaRPr>
          </a:p>
        </p:txBody>
      </p:sp>
      <p:sp>
        <p:nvSpPr>
          <p:cNvPr id="424" name="Google Shape;424;g1ff9c3888dd_0_160"/>
          <p:cNvSpPr txBox="1"/>
          <p:nvPr/>
        </p:nvSpPr>
        <p:spPr>
          <a:xfrm>
            <a:off x="4754925" y="2273575"/>
            <a:ext cx="4301700" cy="20319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GB" sz="2000">
                <a:solidFill>
                  <a:schemeClr val="lt1"/>
                </a:solidFill>
                <a:latin typeface="Lato"/>
                <a:ea typeface="Lato"/>
                <a:cs typeface="Lato"/>
                <a:sym typeface="Lato"/>
              </a:rPr>
              <a:t>Living with parents assumes that there is some financial support available, i.e. you would have a shared grocery budget for example.</a:t>
            </a:r>
            <a:endParaRPr sz="2000">
              <a:solidFill>
                <a:schemeClr val="lt1"/>
              </a:solidFill>
              <a:latin typeface="Lato"/>
              <a:ea typeface="Lato"/>
              <a:cs typeface="Lato"/>
              <a:sym typeface="Lato"/>
            </a:endParaRPr>
          </a:p>
          <a:p>
            <a:pPr indent="0" lvl="0" marL="0" marR="0" rtl="0" algn="ctr">
              <a:lnSpc>
                <a:spcPct val="100000"/>
              </a:lnSpc>
              <a:spcBef>
                <a:spcPts val="0"/>
              </a:spcBef>
              <a:spcAft>
                <a:spcPts val="0"/>
              </a:spcAft>
              <a:buNone/>
            </a:pPr>
            <a:r>
              <a:rPr lang="en-GB" sz="2000">
                <a:solidFill>
                  <a:schemeClr val="lt1"/>
                </a:solidFill>
                <a:latin typeface="Lato"/>
                <a:ea typeface="Lato"/>
                <a:cs typeface="Lato"/>
                <a:sym typeface="Lato"/>
              </a:rPr>
              <a:t>Living in London is more expensive than living in other regions in the UK. </a:t>
            </a:r>
            <a:endParaRPr i="0" sz="20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id="429" name="Google Shape;429;g1ff9c3888dd_0_168"/>
          <p:cNvPicPr preferRelativeResize="0"/>
          <p:nvPr/>
        </p:nvPicPr>
        <p:blipFill rotWithShape="1">
          <a:blip r:embed="rId3">
            <a:alphaModFix/>
          </a:blip>
          <a:srcRect b="49628" l="19499" r="39919" t="17601"/>
          <a:stretch/>
        </p:blipFill>
        <p:spPr>
          <a:xfrm>
            <a:off x="206550" y="1376823"/>
            <a:ext cx="4915402" cy="3063401"/>
          </a:xfrm>
          <a:prstGeom prst="rect">
            <a:avLst/>
          </a:prstGeom>
          <a:noFill/>
          <a:ln cap="flat" cmpd="sng" w="28575">
            <a:solidFill>
              <a:schemeClr val="accent2"/>
            </a:solidFill>
            <a:prstDash val="solid"/>
            <a:round/>
            <a:headEnd len="sm" w="sm" type="none"/>
            <a:tailEnd len="sm" w="sm" type="none"/>
          </a:ln>
        </p:spPr>
      </p:pic>
      <p:sp>
        <p:nvSpPr>
          <p:cNvPr id="430" name="Google Shape;430;g1ff9c3888dd_0_168"/>
          <p:cNvSpPr txBox="1"/>
          <p:nvPr>
            <p:ph idx="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32</a:t>
            </a:r>
            <a:endParaRPr>
              <a:latin typeface="Lato"/>
              <a:ea typeface="Lato"/>
              <a:cs typeface="Lato"/>
              <a:sym typeface="Lato"/>
            </a:endParaRPr>
          </a:p>
        </p:txBody>
      </p:sp>
      <p:sp>
        <p:nvSpPr>
          <p:cNvPr id="431" name="Google Shape;431;g1ff9c3888dd_0_168"/>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sp>
        <p:nvSpPr>
          <p:cNvPr id="432" name="Google Shape;432;g1ff9c3888dd_0_168"/>
          <p:cNvSpPr txBox="1"/>
          <p:nvPr/>
        </p:nvSpPr>
        <p:spPr>
          <a:xfrm>
            <a:off x="5121950" y="2197788"/>
            <a:ext cx="3937800" cy="12006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GB" sz="2200">
                <a:solidFill>
                  <a:schemeClr val="lt1"/>
                </a:solidFill>
                <a:latin typeface="Lato"/>
                <a:ea typeface="Lato"/>
                <a:cs typeface="Lato"/>
                <a:sym typeface="Lato"/>
              </a:rPr>
              <a:t>This is a great way </a:t>
            </a:r>
            <a:endParaRPr sz="2200">
              <a:solidFill>
                <a:schemeClr val="lt1"/>
              </a:solidFill>
              <a:latin typeface="Lato"/>
              <a:ea typeface="Lato"/>
              <a:cs typeface="Lato"/>
              <a:sym typeface="Lato"/>
            </a:endParaRPr>
          </a:p>
          <a:p>
            <a:pPr indent="0" lvl="0" marL="0" marR="0" rtl="0" algn="ctr">
              <a:lnSpc>
                <a:spcPct val="100000"/>
              </a:lnSpc>
              <a:spcBef>
                <a:spcPts val="0"/>
              </a:spcBef>
              <a:spcAft>
                <a:spcPts val="0"/>
              </a:spcAft>
              <a:buNone/>
            </a:pPr>
            <a:r>
              <a:rPr lang="en-GB" sz="2200">
                <a:solidFill>
                  <a:schemeClr val="lt1"/>
                </a:solidFill>
                <a:latin typeface="Lato"/>
                <a:ea typeface="Lato"/>
                <a:cs typeface="Lato"/>
                <a:sym typeface="Lato"/>
              </a:rPr>
              <a:t>to start a conversation </a:t>
            </a:r>
            <a:endParaRPr sz="2200">
              <a:solidFill>
                <a:schemeClr val="lt1"/>
              </a:solidFill>
              <a:latin typeface="Lato"/>
              <a:ea typeface="Lato"/>
              <a:cs typeface="Lato"/>
              <a:sym typeface="Lato"/>
            </a:endParaRPr>
          </a:p>
          <a:p>
            <a:pPr indent="0" lvl="0" marL="0" marR="0" rtl="0" algn="ctr">
              <a:lnSpc>
                <a:spcPct val="100000"/>
              </a:lnSpc>
              <a:spcBef>
                <a:spcPts val="0"/>
              </a:spcBef>
              <a:spcAft>
                <a:spcPts val="0"/>
              </a:spcAft>
              <a:buNone/>
            </a:pPr>
            <a:r>
              <a:rPr lang="en-GB" sz="2200">
                <a:solidFill>
                  <a:schemeClr val="lt1"/>
                </a:solidFill>
                <a:latin typeface="Lato"/>
                <a:ea typeface="Lato"/>
                <a:cs typeface="Lato"/>
                <a:sym typeface="Lato"/>
              </a:rPr>
              <a:t>about money at home.</a:t>
            </a:r>
            <a:endParaRPr i="0" sz="2200" u="none" cap="none" strike="noStrike">
              <a:solidFill>
                <a:schemeClr val="lt1"/>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id="437" name="Google Shape;437;g1ff9c3888dd_0_175"/>
          <p:cNvPicPr preferRelativeResize="0"/>
          <p:nvPr/>
        </p:nvPicPr>
        <p:blipFill rotWithShape="1">
          <a:blip r:embed="rId3">
            <a:alphaModFix/>
          </a:blip>
          <a:srcRect b="32023" l="19497" r="42129" t="17353"/>
          <a:stretch/>
        </p:blipFill>
        <p:spPr>
          <a:xfrm>
            <a:off x="197250" y="1248375"/>
            <a:ext cx="4732949" cy="3179901"/>
          </a:xfrm>
          <a:prstGeom prst="rect">
            <a:avLst/>
          </a:prstGeom>
          <a:noFill/>
          <a:ln cap="flat" cmpd="sng" w="28575">
            <a:solidFill>
              <a:schemeClr val="accent2"/>
            </a:solidFill>
            <a:prstDash val="solid"/>
            <a:round/>
            <a:headEnd len="sm" w="sm" type="none"/>
            <a:tailEnd len="sm" w="sm" type="none"/>
          </a:ln>
        </p:spPr>
      </p:pic>
      <p:sp>
        <p:nvSpPr>
          <p:cNvPr id="438" name="Google Shape;438;g1ff9c3888dd_0_175"/>
          <p:cNvSpPr txBox="1"/>
          <p:nvPr>
            <p:ph idx="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33</a:t>
            </a:r>
            <a:endParaRPr>
              <a:latin typeface="Lato"/>
              <a:ea typeface="Lato"/>
              <a:cs typeface="Lato"/>
              <a:sym typeface="Lato"/>
            </a:endParaRPr>
          </a:p>
        </p:txBody>
      </p:sp>
      <p:sp>
        <p:nvSpPr>
          <p:cNvPr id="439" name="Google Shape;439;g1ff9c3888dd_0_175"/>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sp>
        <p:nvSpPr>
          <p:cNvPr id="440" name="Google Shape;440;g1ff9c3888dd_0_175"/>
          <p:cNvSpPr txBox="1"/>
          <p:nvPr/>
        </p:nvSpPr>
        <p:spPr>
          <a:xfrm>
            <a:off x="5093325" y="1707388"/>
            <a:ext cx="3937800" cy="2555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GB" sz="2200">
                <a:solidFill>
                  <a:schemeClr val="lt1"/>
                </a:solidFill>
                <a:latin typeface="Lato"/>
                <a:ea typeface="Lato"/>
                <a:cs typeface="Lato"/>
                <a:sym typeface="Lato"/>
              </a:rPr>
              <a:t>There may be other streams of funding available to you or anyone who depends on you if you are choosing to continue in Higher Education.</a:t>
            </a:r>
            <a:endParaRPr sz="2200">
              <a:solidFill>
                <a:schemeClr val="lt1"/>
              </a:solidFill>
              <a:latin typeface="Lato"/>
              <a:ea typeface="Lato"/>
              <a:cs typeface="Lato"/>
              <a:sym typeface="Lato"/>
            </a:endParaRPr>
          </a:p>
          <a:p>
            <a:pPr indent="0" lvl="0" marL="0" marR="0" rtl="0" algn="ctr">
              <a:lnSpc>
                <a:spcPct val="100000"/>
              </a:lnSpc>
              <a:spcBef>
                <a:spcPts val="0"/>
              </a:spcBef>
              <a:spcAft>
                <a:spcPts val="0"/>
              </a:spcAft>
              <a:buNone/>
            </a:pPr>
            <a:r>
              <a:rPr lang="en-GB" sz="2200">
                <a:solidFill>
                  <a:schemeClr val="lt1"/>
                </a:solidFill>
                <a:latin typeface="Lato"/>
                <a:ea typeface="Lato"/>
                <a:cs typeface="Lato"/>
                <a:sym typeface="Lato"/>
              </a:rPr>
              <a:t>This</a:t>
            </a:r>
            <a:r>
              <a:rPr lang="en-GB" sz="2200">
                <a:solidFill>
                  <a:schemeClr val="lt1"/>
                </a:solidFill>
                <a:latin typeface="Lato"/>
                <a:ea typeface="Lato"/>
                <a:cs typeface="Lato"/>
                <a:sym typeface="Lato"/>
              </a:rPr>
              <a:t> could be a </a:t>
            </a:r>
            <a:r>
              <a:rPr lang="en-GB" sz="2200">
                <a:solidFill>
                  <a:schemeClr val="accent2"/>
                </a:solidFill>
                <a:latin typeface="Lato"/>
                <a:ea typeface="Lato"/>
                <a:cs typeface="Lato"/>
                <a:sym typeface="Lato"/>
              </a:rPr>
              <a:t>grant </a:t>
            </a:r>
            <a:r>
              <a:rPr lang="en-GB" sz="2200">
                <a:solidFill>
                  <a:schemeClr val="lt1"/>
                </a:solidFill>
                <a:latin typeface="Lato"/>
                <a:ea typeface="Lato"/>
                <a:cs typeface="Lato"/>
                <a:sym typeface="Lato"/>
              </a:rPr>
              <a:t>which does not need to be paid back.</a:t>
            </a:r>
            <a:endParaRPr sz="2200">
              <a:solidFill>
                <a:schemeClr val="lt1"/>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pic>
        <p:nvPicPr>
          <p:cNvPr id="445" name="Google Shape;445;g1ff9c3888dd_0_182"/>
          <p:cNvPicPr preferRelativeResize="0"/>
          <p:nvPr/>
        </p:nvPicPr>
        <p:blipFill rotWithShape="1">
          <a:blip r:embed="rId3">
            <a:alphaModFix/>
          </a:blip>
          <a:srcRect b="37890" l="19087" r="37581" t="17109"/>
          <a:stretch/>
        </p:blipFill>
        <p:spPr>
          <a:xfrm>
            <a:off x="360375" y="1437000"/>
            <a:ext cx="4275000" cy="2758474"/>
          </a:xfrm>
          <a:prstGeom prst="rect">
            <a:avLst/>
          </a:prstGeom>
          <a:noFill/>
          <a:ln cap="flat" cmpd="sng" w="28575">
            <a:solidFill>
              <a:schemeClr val="accent2"/>
            </a:solidFill>
            <a:prstDash val="solid"/>
            <a:round/>
            <a:headEnd len="sm" w="sm" type="none"/>
            <a:tailEnd len="sm" w="sm" type="none"/>
          </a:ln>
        </p:spPr>
      </p:pic>
      <p:sp>
        <p:nvSpPr>
          <p:cNvPr id="446" name="Google Shape;446;g1ff9c3888dd_0_182"/>
          <p:cNvSpPr txBox="1"/>
          <p:nvPr>
            <p:ph idx="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34</a:t>
            </a:r>
            <a:endParaRPr>
              <a:latin typeface="Lato"/>
              <a:ea typeface="Lato"/>
              <a:cs typeface="Lato"/>
              <a:sym typeface="Lato"/>
            </a:endParaRPr>
          </a:p>
        </p:txBody>
      </p:sp>
      <p:sp>
        <p:nvSpPr>
          <p:cNvPr id="447" name="Google Shape;447;g1ff9c3888dd_0_182"/>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sp>
        <p:nvSpPr>
          <p:cNvPr id="448" name="Google Shape;448;g1ff9c3888dd_0_182"/>
          <p:cNvSpPr txBox="1"/>
          <p:nvPr/>
        </p:nvSpPr>
        <p:spPr>
          <a:xfrm>
            <a:off x="4918300" y="1437000"/>
            <a:ext cx="4051200" cy="8619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GB" sz="2200">
                <a:solidFill>
                  <a:schemeClr val="accent2"/>
                </a:solidFill>
                <a:latin typeface="Lato"/>
                <a:ea typeface="Lato"/>
                <a:cs typeface="Lato"/>
                <a:sym typeface="Lato"/>
              </a:rPr>
              <a:t>Why are these courses listed specifically?</a:t>
            </a:r>
            <a:endParaRPr i="0" sz="2200" u="none" cap="none" strike="noStrike">
              <a:solidFill>
                <a:schemeClr val="accent2"/>
              </a:solidFill>
              <a:latin typeface="Lato"/>
              <a:ea typeface="Lato"/>
              <a:cs typeface="Lato"/>
              <a:sym typeface="Lato"/>
            </a:endParaRPr>
          </a:p>
        </p:txBody>
      </p:sp>
      <p:sp>
        <p:nvSpPr>
          <p:cNvPr id="449" name="Google Shape;449;g1ff9c3888dd_0_182"/>
          <p:cNvSpPr txBox="1"/>
          <p:nvPr/>
        </p:nvSpPr>
        <p:spPr>
          <a:xfrm>
            <a:off x="4825150" y="2298900"/>
            <a:ext cx="4275000" cy="15393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GB" sz="2200">
                <a:solidFill>
                  <a:schemeClr val="lt1"/>
                </a:solidFill>
                <a:latin typeface="Lato"/>
                <a:ea typeface="Lato"/>
                <a:cs typeface="Lato"/>
                <a:sym typeface="Lato"/>
              </a:rPr>
              <a:t>There may be additional financial support to </a:t>
            </a:r>
            <a:r>
              <a:rPr lang="en-GB" sz="2200">
                <a:solidFill>
                  <a:schemeClr val="lt1"/>
                </a:solidFill>
                <a:latin typeface="Lato"/>
                <a:ea typeface="Lato"/>
                <a:cs typeface="Lato"/>
                <a:sym typeface="Lato"/>
              </a:rPr>
              <a:t>encourage</a:t>
            </a:r>
            <a:r>
              <a:rPr lang="en-GB" sz="2200">
                <a:solidFill>
                  <a:schemeClr val="lt1"/>
                </a:solidFill>
                <a:latin typeface="Lato"/>
                <a:ea typeface="Lato"/>
                <a:cs typeface="Lato"/>
                <a:sym typeface="Lato"/>
              </a:rPr>
              <a:t> and incentivise applications for course such as those listed.  </a:t>
            </a:r>
            <a:endParaRPr i="0" sz="22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1ff9c3888dd_0_189"/>
          <p:cNvSpPr txBox="1"/>
          <p:nvPr>
            <p:ph idx="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35</a:t>
            </a:r>
            <a:endParaRPr>
              <a:latin typeface="Lato"/>
              <a:ea typeface="Lato"/>
              <a:cs typeface="Lato"/>
              <a:sym typeface="Lato"/>
            </a:endParaRPr>
          </a:p>
        </p:txBody>
      </p:sp>
      <p:sp>
        <p:nvSpPr>
          <p:cNvPr id="455" name="Google Shape;455;g1ff9c3888dd_0_189"/>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pic>
        <p:nvPicPr>
          <p:cNvPr id="456" name="Google Shape;456;g1ff9c3888dd_0_189"/>
          <p:cNvPicPr preferRelativeResize="0"/>
          <p:nvPr/>
        </p:nvPicPr>
        <p:blipFill rotWithShape="1">
          <a:blip r:embed="rId3">
            <a:alphaModFix/>
          </a:blip>
          <a:srcRect b="7077" l="23763" r="42395" t="55095"/>
          <a:stretch/>
        </p:blipFill>
        <p:spPr>
          <a:xfrm>
            <a:off x="4226796" y="1554850"/>
            <a:ext cx="3623654" cy="2908175"/>
          </a:xfrm>
          <a:prstGeom prst="rect">
            <a:avLst/>
          </a:prstGeom>
          <a:noFill/>
          <a:ln cap="flat" cmpd="sng" w="28575">
            <a:solidFill>
              <a:schemeClr val="accent2"/>
            </a:solidFill>
            <a:prstDash val="solid"/>
            <a:round/>
            <a:headEnd len="sm" w="sm" type="none"/>
            <a:tailEnd len="sm" w="sm" type="none"/>
          </a:ln>
        </p:spPr>
      </p:pic>
      <p:pic>
        <p:nvPicPr>
          <p:cNvPr id="457" name="Google Shape;457;g1ff9c3888dd_0_189"/>
          <p:cNvPicPr preferRelativeResize="0"/>
          <p:nvPr/>
        </p:nvPicPr>
        <p:blipFill rotWithShape="1">
          <a:blip r:embed="rId3">
            <a:alphaModFix/>
          </a:blip>
          <a:srcRect b="44907" l="23763" r="42395" t="8545"/>
          <a:stretch/>
        </p:blipFill>
        <p:spPr>
          <a:xfrm>
            <a:off x="360375" y="1554850"/>
            <a:ext cx="3623654" cy="2908175"/>
          </a:xfrm>
          <a:prstGeom prst="rect">
            <a:avLst/>
          </a:prstGeom>
          <a:noFill/>
          <a:ln cap="flat" cmpd="sng" w="28575">
            <a:solidFill>
              <a:schemeClr val="accent2"/>
            </a:solidFill>
            <a:prstDash val="solid"/>
            <a:round/>
            <a:headEnd len="sm" w="sm" type="none"/>
            <a:tailEnd len="sm" w="sm" type="none"/>
          </a:ln>
        </p:spPr>
      </p:pic>
      <p:sp>
        <p:nvSpPr>
          <p:cNvPr id="458" name="Google Shape;458;g1ff9c3888dd_0_189"/>
          <p:cNvSpPr txBox="1"/>
          <p:nvPr/>
        </p:nvSpPr>
        <p:spPr>
          <a:xfrm>
            <a:off x="280950" y="787350"/>
            <a:ext cx="8582100" cy="7389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800">
                <a:solidFill>
                  <a:schemeClr val="lt1"/>
                </a:solidFill>
                <a:latin typeface="Lato"/>
                <a:ea typeface="Lato"/>
                <a:cs typeface="Lato"/>
                <a:sym typeface="Lato"/>
              </a:rPr>
              <a:t>Based on the information given, it has been calculated that £11,551 </a:t>
            </a:r>
            <a:endParaRPr sz="1800">
              <a:solidFill>
                <a:schemeClr val="lt1"/>
              </a:solidFill>
              <a:latin typeface="Lato"/>
              <a:ea typeface="Lato"/>
              <a:cs typeface="Lato"/>
              <a:sym typeface="Lato"/>
            </a:endParaRPr>
          </a:p>
          <a:p>
            <a:pPr indent="0" lvl="0" marL="0" marR="0" rtl="0" algn="l">
              <a:lnSpc>
                <a:spcPct val="100000"/>
              </a:lnSpc>
              <a:spcBef>
                <a:spcPts val="0"/>
              </a:spcBef>
              <a:spcAft>
                <a:spcPts val="0"/>
              </a:spcAft>
              <a:buNone/>
            </a:pPr>
            <a:r>
              <a:rPr lang="en-GB" sz="1800">
                <a:solidFill>
                  <a:schemeClr val="lt1"/>
                </a:solidFill>
                <a:latin typeface="Lato"/>
                <a:ea typeface="Lato"/>
                <a:cs typeface="Lato"/>
                <a:sym typeface="Lato"/>
              </a:rPr>
              <a:t>could be available for a maintenance loan.</a:t>
            </a:r>
            <a:endParaRPr i="0" sz="1800" u="none" cap="none" strike="noStrike">
              <a:solidFill>
                <a:schemeClr val="lt1"/>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g206342b9a5a_0_0"/>
          <p:cNvSpPr txBox="1"/>
          <p:nvPr>
            <p:ph idx="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36</a:t>
            </a:r>
            <a:endParaRPr>
              <a:latin typeface="Lato"/>
              <a:ea typeface="Lato"/>
              <a:cs typeface="Lato"/>
              <a:sym typeface="Lato"/>
            </a:endParaRPr>
          </a:p>
        </p:txBody>
      </p:sp>
      <p:pic>
        <p:nvPicPr>
          <p:cNvPr id="464" name="Google Shape;464;g206342b9a5a_0_0"/>
          <p:cNvPicPr preferRelativeResize="0"/>
          <p:nvPr/>
        </p:nvPicPr>
        <p:blipFill rotWithShape="1">
          <a:blip r:embed="rId3">
            <a:alphaModFix/>
          </a:blip>
          <a:srcRect b="9850" l="5836" r="8831" t="8669"/>
          <a:stretch/>
        </p:blipFill>
        <p:spPr>
          <a:xfrm>
            <a:off x="360375" y="965475"/>
            <a:ext cx="6269952" cy="3781974"/>
          </a:xfrm>
          <a:prstGeom prst="rect">
            <a:avLst/>
          </a:prstGeom>
          <a:noFill/>
          <a:ln cap="flat" cmpd="sng" w="28575">
            <a:solidFill>
              <a:schemeClr val="accent2"/>
            </a:solidFill>
            <a:prstDash val="solid"/>
            <a:round/>
            <a:headEnd len="sm" w="sm" type="none"/>
            <a:tailEnd len="sm" w="sm" type="none"/>
          </a:ln>
        </p:spPr>
      </p:pic>
      <p:sp>
        <p:nvSpPr>
          <p:cNvPr id="465" name="Google Shape;465;g206342b9a5a_0_0"/>
          <p:cNvSpPr txBox="1"/>
          <p:nvPr>
            <p:ph type="ctrTitle"/>
          </p:nvPr>
        </p:nvSpPr>
        <p:spPr>
          <a:xfrm>
            <a:off x="288150" y="242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Other funding options</a:t>
            </a:r>
            <a:endParaRPr b="1" i="0" sz="2900" u="none" cap="none" strike="noStrike">
              <a:solidFill>
                <a:schemeClr val="accent2"/>
              </a:solidFill>
              <a:latin typeface="Lato"/>
              <a:ea typeface="Lato"/>
              <a:cs typeface="Lato"/>
              <a:sym typeface="Lato"/>
            </a:endParaRPr>
          </a:p>
        </p:txBody>
      </p:sp>
      <p:sp>
        <p:nvSpPr>
          <p:cNvPr id="466" name="Google Shape;466;g206342b9a5a_0_0"/>
          <p:cNvSpPr txBox="1"/>
          <p:nvPr/>
        </p:nvSpPr>
        <p:spPr>
          <a:xfrm>
            <a:off x="6891625" y="1036025"/>
            <a:ext cx="20217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lt1"/>
                </a:solidFill>
                <a:latin typeface="Lato"/>
                <a:ea typeface="Lato"/>
                <a:cs typeface="Lato"/>
                <a:sym typeface="Lato"/>
              </a:rPr>
              <a:t>University student support services and independent platforms for students will have a list of grant funding and scholarships that might be available to you.</a:t>
            </a:r>
            <a:endParaRPr sz="1800">
              <a:solidFill>
                <a:schemeClr val="lt1"/>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1ff9c3888dd_0_20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37</a:t>
            </a:r>
            <a:endParaRPr>
              <a:latin typeface="Lato"/>
              <a:ea typeface="Lato"/>
              <a:cs typeface="Lato"/>
              <a:sym typeface="Lato"/>
            </a:endParaRPr>
          </a:p>
        </p:txBody>
      </p:sp>
      <p:sp>
        <p:nvSpPr>
          <p:cNvPr id="472" name="Google Shape;472;g1ff9c3888dd_0_205"/>
          <p:cNvSpPr txBox="1"/>
          <p:nvPr>
            <p:ph type="ctrTitle"/>
          </p:nvPr>
        </p:nvSpPr>
        <p:spPr>
          <a:xfrm>
            <a:off x="379375" y="253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Preparing for a Student Finance Application</a:t>
            </a:r>
            <a:endParaRPr b="1" i="0" sz="2900" u="none" cap="none" strike="noStrike">
              <a:solidFill>
                <a:schemeClr val="accent2"/>
              </a:solidFill>
              <a:latin typeface="Lato"/>
              <a:ea typeface="Lato"/>
              <a:cs typeface="Lato"/>
              <a:sym typeface="Lato"/>
            </a:endParaRPr>
          </a:p>
        </p:txBody>
      </p:sp>
      <p:sp>
        <p:nvSpPr>
          <p:cNvPr id="473" name="Google Shape;473;g1ff9c3888dd_0_205"/>
          <p:cNvSpPr txBox="1"/>
          <p:nvPr/>
        </p:nvSpPr>
        <p:spPr>
          <a:xfrm>
            <a:off x="4943200" y="1309650"/>
            <a:ext cx="3976500" cy="3509400"/>
          </a:xfrm>
          <a:prstGeom prst="rect">
            <a:avLst/>
          </a:prstGeom>
          <a:noFill/>
          <a:ln cap="flat" cmpd="sng" w="9525">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800" u="none" cap="none" strike="noStrike">
                <a:solidFill>
                  <a:schemeClr val="accent1"/>
                </a:solidFill>
                <a:latin typeface="Lato"/>
                <a:ea typeface="Lato"/>
                <a:cs typeface="Lato"/>
                <a:sym typeface="Lato"/>
              </a:rPr>
              <a:t>Questions</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chemeClr val="accent1"/>
              </a:solidFill>
              <a:latin typeface="Lato"/>
              <a:ea typeface="Lato"/>
              <a:cs typeface="Lato"/>
              <a:sym typeface="Lato"/>
            </a:endParaRPr>
          </a:p>
          <a:p>
            <a:pPr indent="-342900" lvl="0" marL="457200" marR="0" rtl="0" algn="l">
              <a:lnSpc>
                <a:spcPct val="100000"/>
              </a:lnSpc>
              <a:spcBef>
                <a:spcPts val="0"/>
              </a:spcBef>
              <a:spcAft>
                <a:spcPts val="0"/>
              </a:spcAft>
              <a:buClr>
                <a:schemeClr val="accent1"/>
              </a:buClr>
              <a:buSzPts val="1800"/>
              <a:buFont typeface="Lato"/>
              <a:buAutoNum type="arabicPeriod"/>
            </a:pPr>
            <a:r>
              <a:rPr i="0" lang="en-GB" sz="1800" u="none" cap="none" strike="noStrike">
                <a:solidFill>
                  <a:schemeClr val="accent1"/>
                </a:solidFill>
                <a:latin typeface="Lato"/>
                <a:ea typeface="Lato"/>
                <a:cs typeface="Lato"/>
                <a:sym typeface="Lato"/>
              </a:rPr>
              <a:t>In what circumstances may your parents be required to provide information?</a:t>
            </a:r>
            <a:endParaRPr i="0" sz="1800" u="none" cap="none" strike="noStrike">
              <a:solidFill>
                <a:schemeClr val="accent1"/>
              </a:solidFill>
              <a:latin typeface="Lato"/>
              <a:ea typeface="Lato"/>
              <a:cs typeface="Lato"/>
              <a:sym typeface="Lato"/>
            </a:endParaRPr>
          </a:p>
          <a:p>
            <a:pPr indent="-342900" lvl="0" marL="457200" marR="0" rtl="0" algn="l">
              <a:lnSpc>
                <a:spcPct val="100000"/>
              </a:lnSpc>
              <a:spcBef>
                <a:spcPts val="0"/>
              </a:spcBef>
              <a:spcAft>
                <a:spcPts val="0"/>
              </a:spcAft>
              <a:buClr>
                <a:schemeClr val="accent1"/>
              </a:buClr>
              <a:buSzPts val="1800"/>
              <a:buFont typeface="Lato"/>
              <a:buAutoNum type="arabicPeriod"/>
            </a:pPr>
            <a:r>
              <a:rPr i="0" lang="en-GB" sz="1800" u="none" cap="none" strike="noStrike">
                <a:solidFill>
                  <a:schemeClr val="accent1"/>
                </a:solidFill>
                <a:latin typeface="Lato"/>
                <a:ea typeface="Lato"/>
                <a:cs typeface="Lato"/>
                <a:sym typeface="Lato"/>
              </a:rPr>
              <a:t>What documentation may you need to provide in your student finance application?</a:t>
            </a:r>
            <a:endParaRPr i="0" sz="1800" u="none" cap="none" strike="noStrike">
              <a:solidFill>
                <a:schemeClr val="accent1"/>
              </a:solidFill>
              <a:latin typeface="Lato"/>
              <a:ea typeface="Lato"/>
              <a:cs typeface="Lato"/>
              <a:sym typeface="Lato"/>
            </a:endParaRPr>
          </a:p>
          <a:p>
            <a:pPr indent="-342900" lvl="0" marL="457200" marR="0" rtl="0" algn="l">
              <a:lnSpc>
                <a:spcPct val="100000"/>
              </a:lnSpc>
              <a:spcBef>
                <a:spcPts val="0"/>
              </a:spcBef>
              <a:spcAft>
                <a:spcPts val="0"/>
              </a:spcAft>
              <a:buClr>
                <a:schemeClr val="accent1"/>
              </a:buClr>
              <a:buSzPts val="1800"/>
              <a:buFont typeface="Lato"/>
              <a:buAutoNum type="arabicPeriod"/>
            </a:pPr>
            <a:r>
              <a:rPr i="0" lang="en-GB" sz="1800" u="none" cap="none" strike="noStrike">
                <a:solidFill>
                  <a:schemeClr val="accent1"/>
                </a:solidFill>
                <a:latin typeface="Lato"/>
                <a:ea typeface="Lato"/>
                <a:cs typeface="Lato"/>
                <a:sym typeface="Lato"/>
              </a:rPr>
              <a:t>Why is it important to keep your university informed of your application?</a:t>
            </a:r>
            <a:endParaRPr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chemeClr val="accent1"/>
              </a:solidFill>
              <a:latin typeface="Lato"/>
              <a:ea typeface="Lato"/>
              <a:cs typeface="Lato"/>
              <a:sym typeface="Lato"/>
            </a:endParaRPr>
          </a:p>
        </p:txBody>
      </p:sp>
      <p:pic>
        <p:nvPicPr>
          <p:cNvPr descr="Top Tips for Your Student Finance Application&#10;&#10;Want to know how to fill in your student finance application? &#10;&#10;Louise from Student Finance shares key insights on the student finance application and how universities can help you in the process.&#10;&#10;The Southern Universities Network (SUN) is a collaborative partnership comprising HE providers in Hampshire, Dorset and the Isle of Wight. The SUN provides outreach activities for schools and colleges and was previously part of the National Networks for Collaborative Outreach scheme, a two-year-Office for Students-funded project which ended in December 2016. In January 2017, the SUN embarked on the Office for Students’ (OfS) National Collaborative Outreach Programme (NCOP)." id="474" name="Google Shape;474;g1ff9c3888dd_0_205" title="Top Tips for Your Student Finance Application">
            <a:hlinkClick r:id="rId3"/>
          </p:cNvPr>
          <p:cNvPicPr preferRelativeResize="0"/>
          <p:nvPr/>
        </p:nvPicPr>
        <p:blipFill rotWithShape="1">
          <a:blip r:embed="rId4">
            <a:alphaModFix/>
          </a:blip>
          <a:srcRect b="0" l="0" r="0" t="0"/>
          <a:stretch/>
        </p:blipFill>
        <p:spPr>
          <a:xfrm>
            <a:off x="129975" y="1309650"/>
            <a:ext cx="4466326" cy="3349744"/>
          </a:xfrm>
          <a:prstGeom prst="rect">
            <a:avLst/>
          </a:prstGeom>
          <a:noFill/>
          <a:ln cap="flat" cmpd="sng" w="2857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g1ff9c3888dd_0_21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38</a:t>
            </a:r>
            <a:endParaRPr>
              <a:latin typeface="Lato"/>
              <a:ea typeface="Lato"/>
              <a:cs typeface="Lato"/>
              <a:sym typeface="Lato"/>
            </a:endParaRPr>
          </a:p>
        </p:txBody>
      </p:sp>
      <p:sp>
        <p:nvSpPr>
          <p:cNvPr id="480" name="Google Shape;480;g1ff9c3888dd_0_212"/>
          <p:cNvSpPr txBox="1"/>
          <p:nvPr>
            <p:ph type="ctrTitle"/>
          </p:nvPr>
        </p:nvSpPr>
        <p:spPr>
          <a:xfrm>
            <a:off x="379375" y="253750"/>
            <a:ext cx="7855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Answers</a:t>
            </a:r>
            <a:endParaRPr b="1" i="0" sz="2900" u="none" cap="none" strike="noStrike">
              <a:solidFill>
                <a:schemeClr val="accent2"/>
              </a:solidFill>
              <a:latin typeface="Lato"/>
              <a:ea typeface="Lato"/>
              <a:cs typeface="Lato"/>
              <a:sym typeface="Lato"/>
            </a:endParaRPr>
          </a:p>
        </p:txBody>
      </p:sp>
      <p:sp>
        <p:nvSpPr>
          <p:cNvPr id="481" name="Google Shape;481;g1ff9c3888dd_0_212"/>
          <p:cNvSpPr txBox="1"/>
          <p:nvPr/>
        </p:nvSpPr>
        <p:spPr>
          <a:xfrm>
            <a:off x="123550" y="1100500"/>
            <a:ext cx="7370700" cy="3786600"/>
          </a:xfrm>
          <a:prstGeom prst="rect">
            <a:avLst/>
          </a:prstGeom>
          <a:noFill/>
          <a:ln cap="flat" cmpd="sng" w="9525">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sz="1800">
                <a:solidFill>
                  <a:schemeClr val="accent1"/>
                </a:solidFill>
                <a:latin typeface="Lato"/>
                <a:ea typeface="Lato"/>
                <a:cs typeface="Lato"/>
                <a:sym typeface="Lato"/>
              </a:rPr>
              <a:t>1. </a:t>
            </a:r>
            <a:r>
              <a:rPr b="1" i="0" lang="en-GB" sz="1800" u="none" cap="none" strike="noStrike">
                <a:solidFill>
                  <a:schemeClr val="accent1"/>
                </a:solidFill>
                <a:latin typeface="Lato"/>
                <a:ea typeface="Lato"/>
                <a:cs typeface="Lato"/>
                <a:sym typeface="Lato"/>
              </a:rPr>
              <a:t>In what circumstances may your parents be required to provide information?</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800" u="none" cap="none" strike="noStrike">
                <a:solidFill>
                  <a:schemeClr val="accent2"/>
                </a:solidFill>
                <a:latin typeface="Lato"/>
                <a:ea typeface="Lato"/>
                <a:cs typeface="Lato"/>
                <a:sym typeface="Lato"/>
              </a:rPr>
              <a:t>If you are applying for funding based on your household income, as they will need to provide evidence of this</a:t>
            </a:r>
            <a:endParaRPr i="0" sz="18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None/>
            </a:pPr>
            <a:r>
              <a:rPr b="1" lang="en-GB" sz="1800">
                <a:solidFill>
                  <a:schemeClr val="accent1"/>
                </a:solidFill>
                <a:latin typeface="Lato"/>
                <a:ea typeface="Lato"/>
                <a:cs typeface="Lato"/>
                <a:sym typeface="Lato"/>
              </a:rPr>
              <a:t>2. </a:t>
            </a:r>
            <a:r>
              <a:rPr b="1" i="0" lang="en-GB" sz="1800" u="none" cap="none" strike="noStrike">
                <a:solidFill>
                  <a:schemeClr val="accent1"/>
                </a:solidFill>
                <a:latin typeface="Lato"/>
                <a:ea typeface="Lato"/>
                <a:cs typeface="Lato"/>
                <a:sym typeface="Lato"/>
              </a:rPr>
              <a:t>What documentation may you need to provide in your student finance application?</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800" u="none" cap="none" strike="noStrike">
                <a:solidFill>
                  <a:schemeClr val="accent2"/>
                </a:solidFill>
                <a:latin typeface="Lato"/>
                <a:ea typeface="Lato"/>
                <a:cs typeface="Lato"/>
                <a:sym typeface="Lato"/>
              </a:rPr>
              <a:t>Passport and National Insurance Number</a:t>
            </a:r>
            <a:endParaRPr i="0" sz="18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None/>
            </a:pPr>
            <a:r>
              <a:rPr b="1" lang="en-GB" sz="1800">
                <a:solidFill>
                  <a:schemeClr val="accent1"/>
                </a:solidFill>
                <a:latin typeface="Lato"/>
                <a:ea typeface="Lato"/>
                <a:cs typeface="Lato"/>
                <a:sym typeface="Lato"/>
              </a:rPr>
              <a:t>3. </a:t>
            </a:r>
            <a:r>
              <a:rPr b="1" i="0" lang="en-GB" sz="1800" u="none" cap="none" strike="noStrike">
                <a:solidFill>
                  <a:schemeClr val="accent1"/>
                </a:solidFill>
                <a:latin typeface="Lato"/>
                <a:ea typeface="Lato"/>
                <a:cs typeface="Lato"/>
                <a:sym typeface="Lato"/>
              </a:rPr>
              <a:t>Why is it important to keep your university informed of your application?</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800" u="none" cap="none" strike="noStrike">
                <a:solidFill>
                  <a:schemeClr val="accent2"/>
                </a:solidFill>
                <a:latin typeface="Lato"/>
                <a:ea typeface="Lato"/>
                <a:cs typeface="Lato"/>
                <a:sym typeface="Lato"/>
              </a:rPr>
              <a:t>They can </a:t>
            </a:r>
            <a:r>
              <a:rPr i="0" lang="en-GB" sz="1800" u="none" cap="none" strike="noStrike">
                <a:solidFill>
                  <a:schemeClr val="accent2"/>
                </a:solidFill>
                <a:latin typeface="Lato"/>
                <a:ea typeface="Lato"/>
                <a:cs typeface="Lato"/>
                <a:sym typeface="Lato"/>
                <a:extLst>
                  <a:ext uri="http://customooxmlschemas.google.com/">
                    <go:slidesCustomData xmlns:go="http://customooxmlschemas.google.com/" textRoundtripDataId="22"/>
                  </a:ext>
                </a:extLst>
              </a:rPr>
              <a:t>support</a:t>
            </a:r>
            <a:r>
              <a:rPr i="0" lang="en-GB" sz="1800" u="none" cap="none" strike="noStrike">
                <a:solidFill>
                  <a:schemeClr val="accent2"/>
                </a:solidFill>
                <a:latin typeface="Lato"/>
                <a:ea typeface="Lato"/>
                <a:cs typeface="Lato"/>
                <a:sym typeface="Lato"/>
              </a:rPr>
              <a:t> </a:t>
            </a:r>
            <a:r>
              <a:rPr lang="en-GB" sz="1800">
                <a:solidFill>
                  <a:schemeClr val="accent2"/>
                </a:solidFill>
                <a:latin typeface="Lato"/>
                <a:ea typeface="Lato"/>
                <a:cs typeface="Lato"/>
                <a:sym typeface="Lato"/>
              </a:rPr>
              <a:t>i</a:t>
            </a:r>
            <a:r>
              <a:rPr i="0" lang="en-GB" sz="1800" u="none" cap="none" strike="noStrike">
                <a:solidFill>
                  <a:schemeClr val="accent2"/>
                </a:solidFill>
                <a:latin typeface="Lato"/>
                <a:ea typeface="Lato"/>
                <a:cs typeface="Lato"/>
                <a:sym typeface="Lato"/>
              </a:rPr>
              <a:t>f the application is late, meaning you’ll still be able to access your course</a:t>
            </a:r>
            <a:endParaRPr i="0" sz="1800" u="none" cap="none" strike="noStrike">
              <a:solidFill>
                <a:schemeClr val="accent2"/>
              </a:solidFill>
              <a:latin typeface="Lato"/>
              <a:ea typeface="Lato"/>
              <a:cs typeface="Lato"/>
              <a:sym typeface="La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g20f8f53bf44_0_28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39</a:t>
            </a:r>
            <a:endParaRPr>
              <a:latin typeface="Lato"/>
              <a:ea typeface="Lato"/>
              <a:cs typeface="Lato"/>
              <a:sym typeface="Lato"/>
            </a:endParaRPr>
          </a:p>
        </p:txBody>
      </p:sp>
      <p:sp>
        <p:nvSpPr>
          <p:cNvPr id="487" name="Google Shape;487;g20f8f53bf44_0_283"/>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True or false?</a:t>
            </a:r>
            <a:endParaRPr b="0"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488" name="Google Shape;488;g20f8f53bf44_0_283"/>
          <p:cNvSpPr/>
          <p:nvPr/>
        </p:nvSpPr>
        <p:spPr>
          <a:xfrm>
            <a:off x="2708225" y="1777675"/>
            <a:ext cx="3819000" cy="22953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GB" sz="2000">
                <a:solidFill>
                  <a:schemeClr val="lt1"/>
                </a:solidFill>
                <a:latin typeface="Lato"/>
                <a:ea typeface="Lato"/>
                <a:cs typeface="Lato"/>
                <a:sym typeface="Lato"/>
              </a:rPr>
              <a:t>Student loans are paid back as soon as you leave university</a:t>
            </a:r>
            <a:endParaRPr b="1" i="0" sz="2000" u="none" cap="none" strike="noStrike">
              <a:solidFill>
                <a:schemeClr val="lt1"/>
              </a:solidFill>
              <a:latin typeface="Lato"/>
              <a:ea typeface="Lato"/>
              <a:cs typeface="Lato"/>
              <a:sym typeface="Lato"/>
            </a:endParaRPr>
          </a:p>
        </p:txBody>
      </p:sp>
      <p:sp>
        <p:nvSpPr>
          <p:cNvPr id="489" name="Google Shape;489;g20f8f53bf44_0_283"/>
          <p:cNvSpPr txBox="1"/>
          <p:nvPr/>
        </p:nvSpPr>
        <p:spPr>
          <a:xfrm>
            <a:off x="3285375" y="2928302"/>
            <a:ext cx="26646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lang="en-GB" sz="4400">
                <a:solidFill>
                  <a:srgbClr val="FF0000"/>
                </a:solidFill>
                <a:latin typeface="Lato"/>
                <a:ea typeface="Lato"/>
                <a:cs typeface="Lato"/>
                <a:sym typeface="Lato"/>
                <a:extLst>
                  <a:ext uri="http://customooxmlschemas.google.com/">
                    <go:slidesCustomData xmlns:go="http://customooxmlschemas.google.com/" textRoundtripDataId="23"/>
                  </a:ext>
                </a:extLst>
              </a:rPr>
              <a:t>FALSE</a:t>
            </a:r>
            <a:endParaRPr b="1" i="0" sz="4400" u="none" cap="none" strike="noStrike">
              <a:solidFill>
                <a:srgbClr val="FF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000"/>
                                        <p:tgtEl>
                                          <p:spTgt spid="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000"/>
                                        <p:tgtEl>
                                          <p:spTgt spid="4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ff9c3888dd_0_13"/>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69" name="Google Shape;169;g1ff9c3888dd_0_13"/>
          <p:cNvSpPr txBox="1"/>
          <p:nvPr/>
        </p:nvSpPr>
        <p:spPr>
          <a:xfrm>
            <a:off x="419433" y="1019230"/>
            <a:ext cx="63657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Arial"/>
              <a:ea typeface="Arial"/>
              <a:cs typeface="Arial"/>
              <a:sym typeface="Arial"/>
            </a:endParaRPr>
          </a:p>
        </p:txBody>
      </p:sp>
      <p:sp>
        <p:nvSpPr>
          <p:cNvPr id="170" name="Google Shape;170;g1ff9c3888dd_0_13"/>
          <p:cNvSpPr txBox="1"/>
          <p:nvPr/>
        </p:nvSpPr>
        <p:spPr>
          <a:xfrm>
            <a:off x="338400" y="669550"/>
            <a:ext cx="6789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71" name="Google Shape;171;g1ff9c3888dd_0_13"/>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72" name="Google Shape;172;g1ff9c3888dd_0_13"/>
          <p:cNvSpPr txBox="1"/>
          <p:nvPr/>
        </p:nvSpPr>
        <p:spPr>
          <a:xfrm>
            <a:off x="338400" y="1206600"/>
            <a:ext cx="8185500" cy="2730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Describe what a student </a:t>
            </a:r>
            <a:r>
              <a:rPr b="1" lang="en-GB" sz="2200">
                <a:solidFill>
                  <a:schemeClr val="lt1"/>
                </a:solidFill>
                <a:latin typeface="Lato"/>
                <a:ea typeface="Lato"/>
                <a:cs typeface="Lato"/>
                <a:sym typeface="Lato"/>
              </a:rPr>
              <a:t>finance support </a:t>
            </a:r>
            <a:r>
              <a:rPr b="1" i="0" lang="en-GB" sz="2200" u="none" cap="none" strike="noStrike">
                <a:solidFill>
                  <a:schemeClr val="lt1"/>
                </a:solidFill>
                <a:latin typeface="Lato"/>
                <a:ea typeface="Lato"/>
                <a:cs typeface="Lato"/>
                <a:sym typeface="Lato"/>
              </a:rPr>
              <a:t>is </a:t>
            </a:r>
            <a:r>
              <a:rPr b="1" lang="en-GB" sz="2200">
                <a:solidFill>
                  <a:schemeClr val="lt1"/>
                </a:solidFill>
                <a:latin typeface="Lato"/>
                <a:ea typeface="Lato"/>
                <a:cs typeface="Lato"/>
                <a:sym typeface="Lato"/>
              </a:rPr>
              <a:t>available and what costs are covered</a:t>
            </a:r>
            <a:endParaRPr sz="2200">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sz="1200">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Explain how an individual would pay back a student loan in the future</a:t>
            </a:r>
            <a:endParaRPr b="1" sz="2200">
              <a:solidFill>
                <a:schemeClr val="lt1"/>
              </a:solidFill>
              <a:latin typeface="Lato"/>
              <a:ea typeface="Lato"/>
              <a:cs typeface="Lato"/>
              <a:sym typeface="Lato"/>
            </a:endParaRPr>
          </a:p>
          <a:p>
            <a:pPr indent="0" lvl="0" marL="914400" marR="0" rtl="0" algn="l">
              <a:lnSpc>
                <a:spcPct val="107000"/>
              </a:lnSpc>
              <a:spcBef>
                <a:spcPts val="0"/>
              </a:spcBef>
              <a:spcAft>
                <a:spcPts val="0"/>
              </a:spcAft>
              <a:buNone/>
            </a:pPr>
            <a:r>
              <a:t/>
            </a:r>
            <a:endParaRPr b="1" sz="1200">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Identify steps needed to apply for a student finance application</a:t>
            </a:r>
            <a:endParaRPr b="1" i="0" sz="2200" u="none" cap="none" strike="noStrike">
              <a:solidFill>
                <a:schemeClr val="lt1"/>
              </a:solidFill>
              <a:latin typeface="Lato"/>
              <a:ea typeface="Lato"/>
              <a:cs typeface="Lato"/>
              <a:sym typeface="Lato"/>
            </a:endParaRPr>
          </a:p>
        </p:txBody>
      </p:sp>
      <p:sp>
        <p:nvSpPr>
          <p:cNvPr id="173" name="Google Shape;173;g1ff9c3888dd_0_13"/>
          <p:cNvSpPr txBox="1"/>
          <p:nvPr/>
        </p:nvSpPr>
        <p:spPr>
          <a:xfrm>
            <a:off x="8838150" y="301850"/>
            <a:ext cx="436500" cy="2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g20f8f53bf44_0_29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40</a:t>
            </a:r>
            <a:endParaRPr>
              <a:latin typeface="Lato"/>
              <a:ea typeface="Lato"/>
              <a:cs typeface="Lato"/>
              <a:sym typeface="Lato"/>
            </a:endParaRPr>
          </a:p>
        </p:txBody>
      </p:sp>
      <p:sp>
        <p:nvSpPr>
          <p:cNvPr id="495" name="Google Shape;495;g20f8f53bf44_0_290"/>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True or false?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496" name="Google Shape;496;g20f8f53bf44_0_290"/>
          <p:cNvSpPr/>
          <p:nvPr/>
        </p:nvSpPr>
        <p:spPr>
          <a:xfrm>
            <a:off x="2751800" y="1853875"/>
            <a:ext cx="3681600" cy="25128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GB" sz="2000">
                <a:solidFill>
                  <a:schemeClr val="lt1"/>
                </a:solidFill>
                <a:latin typeface="Lato"/>
                <a:ea typeface="Lato"/>
                <a:cs typeface="Lato"/>
                <a:sym typeface="Lato"/>
              </a:rPr>
              <a:t>I will repay 9% of my earnings when I earn over £20,000</a:t>
            </a:r>
            <a:endParaRPr b="1" i="0" sz="2000" u="none" cap="none" strike="noStrike">
              <a:solidFill>
                <a:schemeClr val="lt1"/>
              </a:solidFill>
              <a:latin typeface="Lato"/>
              <a:ea typeface="Lato"/>
              <a:cs typeface="Lato"/>
              <a:sym typeface="Lato"/>
            </a:endParaRPr>
          </a:p>
        </p:txBody>
      </p:sp>
      <p:sp>
        <p:nvSpPr>
          <p:cNvPr id="497" name="Google Shape;497;g20f8f53bf44_0_290"/>
          <p:cNvSpPr txBox="1"/>
          <p:nvPr/>
        </p:nvSpPr>
        <p:spPr>
          <a:xfrm>
            <a:off x="3287554" y="3209561"/>
            <a:ext cx="25689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lang="en-GB" sz="4400">
                <a:solidFill>
                  <a:srgbClr val="FF0000"/>
                </a:solidFill>
                <a:latin typeface="Lato"/>
                <a:ea typeface="Lato"/>
                <a:cs typeface="Lato"/>
                <a:sym typeface="Lato"/>
                <a:extLst>
                  <a:ext uri="http://customooxmlschemas.google.com/">
                    <go:slidesCustomData xmlns:go="http://customooxmlschemas.google.com/" textRoundtripDataId="24"/>
                  </a:ext>
                </a:extLst>
              </a:rPr>
              <a:t>FALSE</a:t>
            </a:r>
            <a:endParaRPr b="1" i="0" sz="4400" u="none" cap="none" strike="noStrike">
              <a:solidFill>
                <a:srgbClr val="FF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g20f8f53bf44_0_29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41</a:t>
            </a:r>
            <a:endParaRPr>
              <a:latin typeface="Lato"/>
              <a:ea typeface="Lato"/>
              <a:cs typeface="Lato"/>
              <a:sym typeface="Lato"/>
            </a:endParaRPr>
          </a:p>
        </p:txBody>
      </p:sp>
      <p:sp>
        <p:nvSpPr>
          <p:cNvPr id="503" name="Google Shape;503;g20f8f53bf44_0_297"/>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True or false?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504" name="Google Shape;504;g20f8f53bf44_0_297"/>
          <p:cNvSpPr/>
          <p:nvPr/>
        </p:nvSpPr>
        <p:spPr>
          <a:xfrm>
            <a:off x="2832275" y="1672650"/>
            <a:ext cx="3651600" cy="26355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2000" u="none" cap="none" strike="noStrike">
                <a:solidFill>
                  <a:schemeClr val="lt1"/>
                </a:solidFill>
                <a:latin typeface="Lato"/>
                <a:ea typeface="Lato"/>
                <a:cs typeface="Lato"/>
                <a:sym typeface="Lato"/>
              </a:rPr>
              <a:t>Student loans have no impact on your credit score</a:t>
            </a:r>
            <a:r>
              <a:rPr b="1" i="0" lang="en-GB" sz="1400" u="none" cap="none" strike="noStrike">
                <a:solidFill>
                  <a:schemeClr val="lt1"/>
                </a:solidFill>
                <a:latin typeface="Lato"/>
                <a:ea typeface="Lato"/>
                <a:cs typeface="Lato"/>
                <a:sym typeface="Lato"/>
              </a:rPr>
              <a:t>*</a:t>
            </a:r>
            <a:endParaRPr b="1" i="0" sz="1400" u="none" cap="none" strike="noStrike">
              <a:solidFill>
                <a:schemeClr val="lt1"/>
              </a:solidFill>
              <a:latin typeface="Lato"/>
              <a:ea typeface="Lato"/>
              <a:cs typeface="Lato"/>
              <a:sym typeface="Lato"/>
            </a:endParaRPr>
          </a:p>
        </p:txBody>
      </p:sp>
      <p:sp>
        <p:nvSpPr>
          <p:cNvPr id="505" name="Google Shape;505;g20f8f53bf44_0_297"/>
          <p:cNvSpPr txBox="1"/>
          <p:nvPr/>
        </p:nvSpPr>
        <p:spPr>
          <a:xfrm>
            <a:off x="3554092" y="2829545"/>
            <a:ext cx="22077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GB" sz="4400" u="none" cap="none" strike="noStrike">
                <a:solidFill>
                  <a:srgbClr val="00FF00"/>
                </a:solidFill>
                <a:latin typeface="Lato"/>
                <a:ea typeface="Lato"/>
                <a:cs typeface="Lato"/>
                <a:sym typeface="Lato"/>
              </a:rPr>
              <a:t>TRUE</a:t>
            </a:r>
            <a:endParaRPr b="1" i="0" sz="4400" u="none" cap="none" strike="noStrike">
              <a:solidFill>
                <a:srgbClr val="00FF00"/>
              </a:solidFill>
              <a:latin typeface="Lato"/>
              <a:ea typeface="Lato"/>
              <a:cs typeface="Lato"/>
              <a:sym typeface="Lato"/>
            </a:endParaRPr>
          </a:p>
        </p:txBody>
      </p:sp>
      <p:sp>
        <p:nvSpPr>
          <p:cNvPr id="506" name="Google Shape;506;g20f8f53bf44_0_297"/>
          <p:cNvSpPr txBox="1"/>
          <p:nvPr/>
        </p:nvSpPr>
        <p:spPr>
          <a:xfrm>
            <a:off x="32900" y="4868375"/>
            <a:ext cx="6713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latin typeface="Lato"/>
                <a:ea typeface="Lato"/>
                <a:cs typeface="Lato"/>
                <a:sym typeface="Lato"/>
              </a:rPr>
              <a:t>*A credit score shows how reliable someone is at borrowing and repaying money. The higher the score, the more reliable someone is.</a:t>
            </a:r>
            <a:endParaRPr sz="9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1000"/>
                                        <p:tgtEl>
                                          <p:spTgt spid="5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1000"/>
                                        <p:tgtEl>
                                          <p:spTgt spid="5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21b76ed8e19_0_16"/>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42</a:t>
            </a:r>
            <a:endParaRPr>
              <a:latin typeface="Lato"/>
              <a:ea typeface="Lato"/>
              <a:cs typeface="Lato"/>
              <a:sym typeface="Lato"/>
            </a:endParaRPr>
          </a:p>
        </p:txBody>
      </p:sp>
      <p:sp>
        <p:nvSpPr>
          <p:cNvPr id="512" name="Google Shape;512;g21b76ed8e19_0_16"/>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Student loan FAQs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513" name="Google Shape;513;g21b76ed8e19_0_16"/>
          <p:cNvSpPr txBox="1"/>
          <p:nvPr/>
        </p:nvSpPr>
        <p:spPr>
          <a:xfrm>
            <a:off x="360375" y="1525675"/>
            <a:ext cx="8106000" cy="633300"/>
          </a:xfrm>
          <a:prstGeom prst="rect">
            <a:avLst/>
          </a:prstGeom>
          <a:noFill/>
          <a:ln>
            <a:noFill/>
          </a:ln>
        </p:spPr>
        <p:txBody>
          <a:bodyPr anchorCtr="0" anchor="t" bIns="0" lIns="0" spcFirstLastPara="1" rIns="0" wrap="square" tIns="0">
            <a:noAutofit/>
          </a:bodyPr>
          <a:lstStyle/>
          <a:p>
            <a:pPr indent="-342900" lvl="0" marL="457200" rtl="0" algn="l">
              <a:spcBef>
                <a:spcPts val="0"/>
              </a:spcBef>
              <a:spcAft>
                <a:spcPts val="0"/>
              </a:spcAft>
              <a:buClr>
                <a:schemeClr val="accent1"/>
              </a:buClr>
              <a:buSzPts val="1800"/>
              <a:buFont typeface="Lato"/>
              <a:buAutoNum type="arabicPeriod"/>
            </a:pPr>
            <a:r>
              <a:rPr b="1" lang="en-GB" sz="1800">
                <a:solidFill>
                  <a:schemeClr val="accent1"/>
                </a:solidFill>
                <a:latin typeface="Lato"/>
                <a:ea typeface="Lato"/>
                <a:cs typeface="Lato"/>
                <a:sym typeface="Lato"/>
              </a:rPr>
              <a:t>Do I have to take out a student </a:t>
            </a:r>
            <a:r>
              <a:rPr b="1" lang="en-GB" sz="1800">
                <a:solidFill>
                  <a:schemeClr val="accent1"/>
                </a:solidFill>
                <a:latin typeface="Lato"/>
                <a:ea typeface="Lato"/>
                <a:cs typeface="Lato"/>
                <a:sym typeface="Lato"/>
                <a:extLst>
                  <a:ext uri="http://customooxmlschemas.google.com/">
                    <go:slidesCustomData xmlns:go="http://customooxmlschemas.google.com/" textRoundtripDataId="25"/>
                  </a:ext>
                </a:extLst>
              </a:rPr>
              <a:t>loan</a:t>
            </a:r>
            <a:r>
              <a:rPr b="1" lang="en-GB" sz="1800">
                <a:solidFill>
                  <a:schemeClr val="accent1"/>
                </a:solidFill>
                <a:latin typeface="Lato"/>
                <a:ea typeface="Lato"/>
                <a:cs typeface="Lato"/>
                <a:sym typeface="Lato"/>
              </a:rPr>
              <a:t>?</a:t>
            </a:r>
            <a:endParaRPr b="1"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AutoNum type="arabicPeriod"/>
            </a:pPr>
            <a:r>
              <a:rPr b="1" lang="en-GB" sz="1800">
                <a:solidFill>
                  <a:schemeClr val="accent1"/>
                </a:solidFill>
                <a:latin typeface="Lato"/>
                <a:ea typeface="Lato"/>
                <a:cs typeface="Lato"/>
                <a:sym typeface="Lato"/>
              </a:rPr>
              <a:t>If I finish my course early, do I still have to repay the full amount?</a:t>
            </a:r>
            <a:endParaRPr b="1"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AutoNum type="arabicPeriod"/>
            </a:pPr>
            <a:r>
              <a:rPr b="1" lang="en-GB" sz="1800">
                <a:solidFill>
                  <a:schemeClr val="accent1"/>
                </a:solidFill>
                <a:latin typeface="Lato"/>
                <a:ea typeface="Lato"/>
                <a:cs typeface="Lato"/>
                <a:sym typeface="Lato"/>
              </a:rPr>
              <a:t>Is it a good idea to repay my student loan early?</a:t>
            </a:r>
            <a:endParaRPr b="1"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AutoNum type="arabicPeriod"/>
            </a:pPr>
            <a:r>
              <a:rPr b="1" lang="en-GB" sz="1800">
                <a:solidFill>
                  <a:schemeClr val="accent1"/>
                </a:solidFill>
                <a:latin typeface="Lato"/>
                <a:ea typeface="Lato"/>
                <a:cs typeface="Lato"/>
                <a:sym typeface="Lato"/>
              </a:rPr>
              <a:t>Can I choose to pay a bit more per month, e.g. 15% instead of 9%?</a:t>
            </a:r>
            <a:endParaRPr b="1"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AutoNum type="arabicPeriod"/>
            </a:pPr>
            <a:r>
              <a:rPr b="1" lang="en-GB" sz="1800">
                <a:solidFill>
                  <a:schemeClr val="accent1"/>
                </a:solidFill>
                <a:latin typeface="Lato"/>
                <a:ea typeface="Lato"/>
                <a:cs typeface="Lato"/>
                <a:sym typeface="Lato"/>
              </a:rPr>
              <a:t>Can I get a refund it I’ve paid too much?</a:t>
            </a:r>
            <a:endParaRPr b="1"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AutoNum type="arabicPeriod"/>
            </a:pPr>
            <a:r>
              <a:rPr b="1" lang="en-GB" sz="1800">
                <a:solidFill>
                  <a:schemeClr val="accent1"/>
                </a:solidFill>
                <a:latin typeface="Lato"/>
                <a:ea typeface="Lato"/>
                <a:cs typeface="Lato"/>
                <a:sym typeface="Lato"/>
              </a:rPr>
              <a:t>If I’m self-employed, do I still need to repay my student loan?</a:t>
            </a:r>
            <a:endParaRPr b="1" sz="1800">
              <a:solidFill>
                <a:schemeClr val="accent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b="1" sz="1800">
              <a:solidFill>
                <a:schemeClr val="accent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b="1" sz="1800">
              <a:solidFill>
                <a:schemeClr val="accent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b="1" sz="1800">
              <a:solidFill>
                <a:schemeClr val="accent2"/>
              </a:solidFill>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g277c5648cd5_0_70"/>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519" name="Google Shape;519;g277c5648cd5_0_70"/>
          <p:cNvSpPr txBox="1"/>
          <p:nvPr/>
        </p:nvSpPr>
        <p:spPr>
          <a:xfrm>
            <a:off x="419433" y="1019230"/>
            <a:ext cx="63657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Arial"/>
              <a:ea typeface="Arial"/>
              <a:cs typeface="Arial"/>
              <a:sym typeface="Arial"/>
            </a:endParaRPr>
          </a:p>
        </p:txBody>
      </p:sp>
      <p:sp>
        <p:nvSpPr>
          <p:cNvPr id="520" name="Google Shape;520;g277c5648cd5_0_70"/>
          <p:cNvSpPr txBox="1"/>
          <p:nvPr/>
        </p:nvSpPr>
        <p:spPr>
          <a:xfrm>
            <a:off x="338400" y="669550"/>
            <a:ext cx="6789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521" name="Google Shape;521;g277c5648cd5_0_70"/>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522" name="Google Shape;522;g277c5648cd5_0_70"/>
          <p:cNvSpPr txBox="1"/>
          <p:nvPr/>
        </p:nvSpPr>
        <p:spPr>
          <a:xfrm>
            <a:off x="338400" y="1206600"/>
            <a:ext cx="8185500" cy="2730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a student </a:t>
            </a:r>
            <a:r>
              <a:rPr b="1" lang="en-GB" sz="2200">
                <a:solidFill>
                  <a:srgbClr val="00FF00"/>
                </a:solidFill>
                <a:latin typeface="Lato"/>
                <a:ea typeface="Lato"/>
                <a:cs typeface="Lato"/>
                <a:sym typeface="Lato"/>
              </a:rPr>
              <a:t>finance support </a:t>
            </a:r>
            <a:r>
              <a:rPr b="1" i="0" lang="en-GB" sz="2200" u="none" cap="none" strike="noStrike">
                <a:solidFill>
                  <a:srgbClr val="00FF00"/>
                </a:solidFill>
                <a:latin typeface="Lato"/>
                <a:ea typeface="Lato"/>
                <a:cs typeface="Lato"/>
                <a:sym typeface="Lato"/>
              </a:rPr>
              <a:t>is </a:t>
            </a:r>
            <a:r>
              <a:rPr b="1" lang="en-GB" sz="2200">
                <a:solidFill>
                  <a:srgbClr val="00FF00"/>
                </a:solidFill>
                <a:latin typeface="Lato"/>
                <a:ea typeface="Lato"/>
                <a:cs typeface="Lato"/>
                <a:sym typeface="Lato"/>
              </a:rPr>
              <a:t>available and what costs are covered</a:t>
            </a:r>
            <a:endParaRPr sz="2200">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sz="1200">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how an individual would pay back a student loan in the future</a:t>
            </a:r>
            <a:endParaRPr b="1" sz="2200">
              <a:solidFill>
                <a:srgbClr val="00FF00"/>
              </a:solidFill>
              <a:latin typeface="Lato"/>
              <a:ea typeface="Lato"/>
              <a:cs typeface="Lato"/>
              <a:sym typeface="Lato"/>
            </a:endParaRPr>
          </a:p>
          <a:p>
            <a:pPr indent="0" lvl="0" marL="914400" marR="0" rtl="0" algn="l">
              <a:lnSpc>
                <a:spcPct val="107000"/>
              </a:lnSpc>
              <a:spcBef>
                <a:spcPts val="0"/>
              </a:spcBef>
              <a:spcAft>
                <a:spcPts val="0"/>
              </a:spcAft>
              <a:buNone/>
            </a:pPr>
            <a:r>
              <a:t/>
            </a:r>
            <a:endParaRPr b="1" sz="1200">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Identify steps needed to apply for a student finance application</a:t>
            </a:r>
            <a:endParaRPr b="1" i="0" sz="2200" u="none" cap="none" strike="noStrike">
              <a:solidFill>
                <a:srgbClr val="00FF00"/>
              </a:solidFill>
              <a:latin typeface="Lato"/>
              <a:ea typeface="Lato"/>
              <a:cs typeface="Lato"/>
              <a:sym typeface="Lato"/>
            </a:endParaRPr>
          </a:p>
        </p:txBody>
      </p:sp>
      <p:sp>
        <p:nvSpPr>
          <p:cNvPr id="523" name="Google Shape;523;g277c5648cd5_0_70"/>
          <p:cNvSpPr txBox="1"/>
          <p:nvPr/>
        </p:nvSpPr>
        <p:spPr>
          <a:xfrm>
            <a:off x="8838150" y="301850"/>
            <a:ext cx="436500" cy="2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g1ff9c3888dd_0_226"/>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529" name="Google Shape;529;g1ff9c3888dd_0_226"/>
          <p:cNvSpPr txBox="1"/>
          <p:nvPr/>
        </p:nvSpPr>
        <p:spPr>
          <a:xfrm>
            <a:off x="447324" y="427750"/>
            <a:ext cx="7187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3-2-1</a:t>
            </a:r>
            <a:endParaRPr b="1" i="0" sz="29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Write down…</a:t>
            </a:r>
            <a:endParaRPr b="1" i="0" sz="2900" u="none" cap="none" strike="noStrike">
              <a:solidFill>
                <a:schemeClr val="accent2"/>
              </a:solidFill>
              <a:latin typeface="Lato"/>
              <a:ea typeface="Lato"/>
              <a:cs typeface="Lato"/>
              <a:sym typeface="Lato"/>
            </a:endParaRPr>
          </a:p>
        </p:txBody>
      </p:sp>
      <p:grpSp>
        <p:nvGrpSpPr>
          <p:cNvPr id="530" name="Google Shape;530;g1ff9c3888dd_0_226"/>
          <p:cNvGrpSpPr/>
          <p:nvPr/>
        </p:nvGrpSpPr>
        <p:grpSpPr>
          <a:xfrm>
            <a:off x="120875" y="1474675"/>
            <a:ext cx="8068550" cy="2532550"/>
            <a:chOff x="120875" y="1474675"/>
            <a:chExt cx="8068550" cy="2532550"/>
          </a:xfrm>
        </p:grpSpPr>
        <p:sp>
          <p:nvSpPr>
            <p:cNvPr id="531" name="Google Shape;531;g1ff9c3888dd_0_226"/>
            <p:cNvSpPr/>
            <p:nvPr/>
          </p:nvSpPr>
          <p:spPr>
            <a:xfrm>
              <a:off x="598825" y="1776425"/>
              <a:ext cx="2409000" cy="22308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lang="en-GB" sz="3200">
                  <a:solidFill>
                    <a:schemeClr val="lt1"/>
                  </a:solidFill>
                  <a:latin typeface="Lato Black"/>
                  <a:ea typeface="Lato Black"/>
                  <a:cs typeface="Lato Black"/>
                  <a:sym typeface="Lato Black"/>
                </a:rPr>
                <a:t>        </a:t>
              </a:r>
              <a:endParaRPr sz="3200">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200"/>
                <a:buFont typeface="Arial"/>
                <a:buNone/>
              </a:pPr>
              <a:r>
                <a:rPr lang="en-GB" sz="3200">
                  <a:solidFill>
                    <a:schemeClr val="lt1"/>
                  </a:solidFill>
                  <a:latin typeface="Lato Black"/>
                  <a:ea typeface="Lato Black"/>
                  <a:cs typeface="Lato Black"/>
                  <a:sym typeface="Lato Black"/>
                </a:rPr>
                <a:t>        </a:t>
              </a:r>
              <a:r>
                <a:rPr b="0" i="0" lang="en-GB" sz="3200" u="none" cap="none" strike="noStrike">
                  <a:solidFill>
                    <a:schemeClr val="lt1"/>
                  </a:solidFill>
                  <a:latin typeface="Lato Black"/>
                  <a:ea typeface="Lato Black"/>
                  <a:cs typeface="Lato Black"/>
                  <a:sym typeface="Lato Black"/>
                </a:rPr>
                <a:t>things you’ve learnt</a:t>
              </a:r>
              <a:endParaRPr b="0" i="0" sz="3200" u="none" cap="none" strike="noStrike">
                <a:solidFill>
                  <a:schemeClr val="lt1"/>
                </a:solidFill>
                <a:latin typeface="Lato Black"/>
                <a:ea typeface="Lato Black"/>
                <a:cs typeface="Lato Black"/>
                <a:sym typeface="Lato Black"/>
              </a:endParaRPr>
            </a:p>
          </p:txBody>
        </p:sp>
        <p:sp>
          <p:nvSpPr>
            <p:cNvPr id="532" name="Google Shape;532;g1ff9c3888dd_0_226"/>
            <p:cNvSpPr/>
            <p:nvPr/>
          </p:nvSpPr>
          <p:spPr>
            <a:xfrm>
              <a:off x="3189625" y="1776425"/>
              <a:ext cx="2409000" cy="22308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t/>
              </a:r>
              <a:endParaRPr sz="3200">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200"/>
                <a:buFont typeface="Arial"/>
                <a:buNone/>
              </a:pPr>
              <a:r>
                <a:rPr lang="en-GB" sz="3200">
                  <a:solidFill>
                    <a:schemeClr val="lt1"/>
                  </a:solidFill>
                  <a:latin typeface="Lato Black"/>
                  <a:ea typeface="Lato Black"/>
                  <a:cs typeface="Lato Black"/>
                  <a:sym typeface="Lato Black"/>
                </a:rPr>
                <a:t>          </a:t>
              </a:r>
              <a:r>
                <a:rPr b="0" i="0" lang="en-GB" sz="3200" u="none" cap="none" strike="noStrike">
                  <a:solidFill>
                    <a:schemeClr val="lt1"/>
                  </a:solidFill>
                  <a:latin typeface="Lato Black"/>
                  <a:ea typeface="Lato Black"/>
                  <a:cs typeface="Lato Black"/>
                  <a:sym typeface="Lato Black"/>
                </a:rPr>
                <a:t> skills you’ve </a:t>
              </a:r>
              <a:r>
                <a:rPr b="0" i="0" lang="en-GB" sz="3200" u="none" cap="none" strike="noStrike">
                  <a:solidFill>
                    <a:schemeClr val="lt1"/>
                  </a:solidFill>
                  <a:latin typeface="Lato Black"/>
                  <a:ea typeface="Lato Black"/>
                  <a:cs typeface="Lato Black"/>
                  <a:sym typeface="Lato Black"/>
                  <a:extLst>
                    <a:ext uri="http://customooxmlschemas.google.com/">
                      <go:slidesCustomData xmlns:go="http://customooxmlschemas.google.com/" textRoundtripDataId="26"/>
                    </a:ext>
                  </a:extLst>
                </a:rPr>
                <a:t>practi</a:t>
              </a:r>
              <a:r>
                <a:rPr lang="en-GB" sz="3200">
                  <a:solidFill>
                    <a:schemeClr val="lt1"/>
                  </a:solidFill>
                  <a:latin typeface="Lato Black"/>
                  <a:ea typeface="Lato Black"/>
                  <a:cs typeface="Lato Black"/>
                  <a:sym typeface="Lato Black"/>
                  <a:extLst>
                    <a:ext uri="http://customooxmlschemas.google.com/">
                      <go:slidesCustomData xmlns:go="http://customooxmlschemas.google.com/" textRoundtripDataId="27"/>
                    </a:ext>
                  </a:extLst>
                </a:rPr>
                <a:t>s</a:t>
              </a:r>
              <a:r>
                <a:rPr b="0" i="0" lang="en-GB" sz="3200" u="none" cap="none" strike="noStrike">
                  <a:solidFill>
                    <a:schemeClr val="lt1"/>
                  </a:solidFill>
                  <a:latin typeface="Lato Black"/>
                  <a:ea typeface="Lato Black"/>
                  <a:cs typeface="Lato Black"/>
                  <a:sym typeface="Lato Black"/>
                  <a:extLst>
                    <a:ext uri="http://customooxmlschemas.google.com/">
                      <go:slidesCustomData xmlns:go="http://customooxmlschemas.google.com/" textRoundtripDataId="28"/>
                    </a:ext>
                  </a:extLst>
                </a:rPr>
                <a:t>ed</a:t>
              </a:r>
              <a:endParaRPr b="0" i="0" sz="3200" u="none" cap="none" strike="noStrike">
                <a:solidFill>
                  <a:schemeClr val="lt1"/>
                </a:solidFill>
                <a:latin typeface="Lato Black"/>
                <a:ea typeface="Lato Black"/>
                <a:cs typeface="Lato Black"/>
                <a:sym typeface="Lato Black"/>
              </a:endParaRPr>
            </a:p>
          </p:txBody>
        </p:sp>
        <p:sp>
          <p:nvSpPr>
            <p:cNvPr id="533" name="Google Shape;533;g1ff9c3888dd_0_226"/>
            <p:cNvSpPr/>
            <p:nvPr/>
          </p:nvSpPr>
          <p:spPr>
            <a:xfrm>
              <a:off x="5780425" y="1776425"/>
              <a:ext cx="2409000" cy="22308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27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200"/>
                <a:buFont typeface="Arial"/>
                <a:buNone/>
              </a:pPr>
              <a:r>
                <a:rPr lang="en-GB" sz="2700">
                  <a:solidFill>
                    <a:schemeClr val="lt1"/>
                  </a:solidFill>
                  <a:latin typeface="Lato Black"/>
                  <a:ea typeface="Lato Black"/>
                  <a:cs typeface="Lato Black"/>
                  <a:sym typeface="Lato Black"/>
                </a:rPr>
                <a:t>           </a:t>
              </a:r>
              <a:r>
                <a:rPr b="0" i="0" lang="en-GB" sz="2700" u="none" cap="none" strike="noStrike">
                  <a:solidFill>
                    <a:schemeClr val="lt1"/>
                  </a:solidFill>
                  <a:latin typeface="Lato Black"/>
                  <a:ea typeface="Lato Black"/>
                  <a:cs typeface="Lato Black"/>
                  <a:sym typeface="Lato Black"/>
                </a:rPr>
                <a:t> question you have about </a:t>
              </a:r>
              <a:r>
                <a:rPr lang="en-GB" sz="2700">
                  <a:solidFill>
                    <a:schemeClr val="lt1"/>
                  </a:solidFill>
                  <a:latin typeface="Lato Black"/>
                  <a:ea typeface="Lato Black"/>
                  <a:cs typeface="Lato Black"/>
                  <a:sym typeface="Lato Black"/>
                </a:rPr>
                <a:t>student finance</a:t>
              </a:r>
              <a:endParaRPr b="0" i="0" sz="2700" u="none" cap="none" strike="noStrike">
                <a:solidFill>
                  <a:schemeClr val="lt1"/>
                </a:solidFill>
                <a:latin typeface="Lato Black"/>
                <a:ea typeface="Lato Black"/>
                <a:cs typeface="Lato Black"/>
                <a:sym typeface="Lato Black"/>
              </a:endParaRPr>
            </a:p>
          </p:txBody>
        </p:sp>
        <p:sp>
          <p:nvSpPr>
            <p:cNvPr id="534" name="Google Shape;534;g1ff9c3888dd_0_226"/>
            <p:cNvSpPr txBox="1"/>
            <p:nvPr/>
          </p:nvSpPr>
          <p:spPr>
            <a:xfrm>
              <a:off x="120875" y="1615175"/>
              <a:ext cx="18945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600">
                  <a:solidFill>
                    <a:schemeClr val="lt1"/>
                  </a:solidFill>
                  <a:latin typeface="Lato Black"/>
                  <a:ea typeface="Lato Black"/>
                  <a:cs typeface="Lato Black"/>
                  <a:sym typeface="Lato Black"/>
                </a:rPr>
                <a:t>3</a:t>
              </a:r>
              <a:endParaRPr/>
            </a:p>
          </p:txBody>
        </p:sp>
        <p:sp>
          <p:nvSpPr>
            <p:cNvPr id="535" name="Google Shape;535;g1ff9c3888dd_0_226"/>
            <p:cNvSpPr txBox="1"/>
            <p:nvPr/>
          </p:nvSpPr>
          <p:spPr>
            <a:xfrm>
              <a:off x="2931625" y="1523925"/>
              <a:ext cx="18945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600">
                  <a:solidFill>
                    <a:schemeClr val="lt1"/>
                  </a:solidFill>
                  <a:latin typeface="Lato Black"/>
                  <a:ea typeface="Lato Black"/>
                  <a:cs typeface="Lato Black"/>
                  <a:sym typeface="Lato Black"/>
                </a:rPr>
                <a:t>2</a:t>
              </a:r>
              <a:endParaRPr/>
            </a:p>
          </p:txBody>
        </p:sp>
        <p:sp>
          <p:nvSpPr>
            <p:cNvPr id="536" name="Google Shape;536;g1ff9c3888dd_0_226"/>
            <p:cNvSpPr txBox="1"/>
            <p:nvPr/>
          </p:nvSpPr>
          <p:spPr>
            <a:xfrm>
              <a:off x="5344100" y="1474675"/>
              <a:ext cx="18945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600">
                  <a:solidFill>
                    <a:schemeClr val="lt1"/>
                  </a:solidFill>
                  <a:latin typeface="Lato Black"/>
                  <a:ea typeface="Lato Black"/>
                  <a:cs typeface="Lato Black"/>
                  <a:sym typeface="Lato Black"/>
                </a:rPr>
                <a:t>1</a:t>
              </a:r>
              <a:endParaRPr/>
            </a:p>
          </p:txBody>
        </p:sp>
      </p:grpSp>
      <p:sp>
        <p:nvSpPr>
          <p:cNvPr id="537" name="Google Shape;537;g1ff9c3888dd_0_226"/>
          <p:cNvSpPr txBox="1"/>
          <p:nvPr/>
        </p:nvSpPr>
        <p:spPr>
          <a:xfrm>
            <a:off x="8777775" y="362225"/>
            <a:ext cx="511200" cy="21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44</a:t>
            </a:r>
            <a:endParaRPr b="1">
              <a:latin typeface="Lato"/>
              <a:ea typeface="Lato"/>
              <a:cs typeface="Lato"/>
              <a:sym typeface="La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g1ff9c3888dd_0_238"/>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543" name="Google Shape;543;g1ff9c3888dd_0_238"/>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544" name="Google Shape;544;g1ff9c3888dd_0_238"/>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
        <p:nvSpPr>
          <p:cNvPr id="545" name="Google Shape;545;g1ff9c3888dd_0_238"/>
          <p:cNvSpPr txBox="1"/>
          <p:nvPr/>
        </p:nvSpPr>
        <p:spPr>
          <a:xfrm>
            <a:off x="8765675" y="326000"/>
            <a:ext cx="458700" cy="21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45</a:t>
            </a:r>
            <a:endParaRPr b="1">
              <a:latin typeface="Lato"/>
              <a:ea typeface="Lato"/>
              <a:cs typeface="Lato"/>
              <a:sym typeface="La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g277c5648cd5_0_79"/>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g277c5648cd5_0_79"/>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29"/>
                  </a:ext>
                </a:extLst>
              </a:rPr>
              <a:t>Services available for people who have concerns about their personal </a:t>
            </a:r>
            <a:r>
              <a:rPr b="1" lang="en-GB" sz="1800">
                <a:solidFill>
                  <a:schemeClr val="lt1"/>
                </a:solidFill>
                <a:latin typeface="Lato"/>
                <a:ea typeface="Lato"/>
                <a:cs typeface="Lato"/>
                <a:sym typeface="Lato"/>
                <a:extLst>
                  <a:ext uri="http://customooxmlschemas.google.com/">
                    <go:slidesCustomData xmlns:go="http://customooxmlschemas.google.com/" textRoundtripDataId="30"/>
                  </a:ext>
                </a:extLst>
              </a:rPr>
              <a:t>finances</a:t>
            </a:r>
            <a:endParaRPr b="0" i="0" sz="1400" u="none" cap="none" strike="noStrike">
              <a:solidFill>
                <a:schemeClr val="lt1"/>
              </a:solidFill>
              <a:latin typeface="Arial"/>
              <a:ea typeface="Arial"/>
              <a:cs typeface="Arial"/>
              <a:sym typeface="Arial"/>
            </a:endParaRPr>
          </a:p>
        </p:txBody>
      </p:sp>
      <p:grpSp>
        <p:nvGrpSpPr>
          <p:cNvPr id="552" name="Google Shape;552;g277c5648cd5_0_79"/>
          <p:cNvGrpSpPr/>
          <p:nvPr/>
        </p:nvGrpSpPr>
        <p:grpSpPr>
          <a:xfrm>
            <a:off x="151999" y="1183981"/>
            <a:ext cx="2846301" cy="2013581"/>
            <a:chOff x="463400" y="1321175"/>
            <a:chExt cx="2914500" cy="2113109"/>
          </a:xfrm>
        </p:grpSpPr>
        <p:sp>
          <p:nvSpPr>
            <p:cNvPr id="553" name="Google Shape;553;g277c5648cd5_0_79"/>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277c5648cd5_0_79"/>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T</a:t>
              </a:r>
              <a:r>
                <a:rPr b="0" i="0" lang="en-GB" sz="1300" u="none" cap="none" strike="noStrike">
                  <a:solidFill>
                    <a:schemeClr val="lt1"/>
                  </a:solidFill>
                  <a:latin typeface="Lato"/>
                  <a:ea typeface="Lato"/>
                  <a:cs typeface="Lato"/>
                  <a:sym typeface="Lato"/>
                </a:rPr>
                <a:t>his resource contains links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555" name="Google Shape;555;g277c5648cd5_0_79"/>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556" name="Google Shape;556;g277c5648cd5_0_79"/>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sp>
        <p:nvSpPr>
          <p:cNvPr id="557" name="Google Shape;557;g277c5648cd5_0_79"/>
          <p:cNvSpPr txBox="1"/>
          <p:nvPr>
            <p:ph idx="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558" name="Google Shape;558;g277c5648cd5_0_7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559" name="Google Shape;559;g277c5648cd5_0_79"/>
          <p:cNvGrpSpPr/>
          <p:nvPr/>
        </p:nvGrpSpPr>
        <p:grpSpPr>
          <a:xfrm>
            <a:off x="3164819" y="1184021"/>
            <a:ext cx="2846301" cy="1995658"/>
            <a:chOff x="3237025" y="1184050"/>
            <a:chExt cx="2914500" cy="2094300"/>
          </a:xfrm>
        </p:grpSpPr>
        <p:sp>
          <p:nvSpPr>
            <p:cNvPr id="560" name="Google Shape;560;g277c5648cd5_0_79"/>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1" name="Google Shape;561;g277c5648cd5_0_79"/>
            <p:cNvPicPr preferRelativeResize="0"/>
            <p:nvPr/>
          </p:nvPicPr>
          <p:blipFill>
            <a:blip r:embed="rId5">
              <a:alphaModFix/>
            </a:blip>
            <a:stretch>
              <a:fillRect/>
            </a:stretch>
          </p:blipFill>
          <p:spPr>
            <a:xfrm>
              <a:off x="3344950" y="1434825"/>
              <a:ext cx="666111" cy="400200"/>
            </a:xfrm>
            <a:prstGeom prst="rect">
              <a:avLst/>
            </a:prstGeom>
            <a:noFill/>
            <a:ln>
              <a:noFill/>
            </a:ln>
          </p:spPr>
        </p:pic>
        <p:sp>
          <p:nvSpPr>
            <p:cNvPr id="562" name="Google Shape;562;g277c5648cd5_0_79"/>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sz="1300" u="sng">
                  <a:solidFill>
                    <a:schemeClr val="lt1"/>
                  </a:solidFill>
                  <a:latin typeface="Lato"/>
                  <a:ea typeface="Lato"/>
                  <a:cs typeface="Lato"/>
                  <a:sym typeface="Lato"/>
                  <a:hlinkClick r:id="rId6">
                    <a:extLst>
                      <a:ext uri="{A12FA001-AC4F-418D-AE19-62706E023703}">
                        <ahyp:hlinkClr val="tx"/>
                      </a:ext>
                    </a:extLst>
                  </a:hlinkClick>
                </a:rPr>
                <a:t>National Debtline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a debt advice charity run by the </a:t>
              </a:r>
              <a:r>
                <a:rPr lang="en-GB" sz="1300" u="sng">
                  <a:solidFill>
                    <a:schemeClr val="lt1"/>
                  </a:solidFill>
                  <a:latin typeface="Lato"/>
                  <a:ea typeface="Lato"/>
                  <a:cs typeface="Lato"/>
                  <a:sym typeface="Lato"/>
                  <a:hlinkClick r:id="rId8">
                    <a:extLst>
                      <a:ext uri="{A12FA001-AC4F-418D-AE19-62706E023703}">
                        <ahyp:hlinkClr val="tx"/>
                      </a:ext>
                    </a:extLst>
                  </a:hlinkClick>
                </a:rPr>
                <a:t>Money Advice Trust</a:t>
              </a:r>
              <a:r>
                <a:rPr lang="en-GB" sz="1300">
                  <a:solidFill>
                    <a:schemeClr val="lt1"/>
                  </a:solidFill>
                  <a:latin typeface="Lato"/>
                  <a:ea typeface="Lato"/>
                  <a:cs typeface="Lato"/>
                  <a:sym typeface="Lato"/>
                </a:rPr>
                <a:t>, offering a  free and confidential debt advice service.</a:t>
              </a:r>
              <a:endParaRPr i="0" sz="1300" u="none" cap="none" strike="noStrike">
                <a:solidFill>
                  <a:schemeClr val="lt1"/>
                </a:solidFill>
                <a:latin typeface="Lato"/>
                <a:ea typeface="Lato"/>
                <a:cs typeface="Lato"/>
                <a:sym typeface="Lato"/>
              </a:endParaRPr>
            </a:p>
          </p:txBody>
        </p:sp>
      </p:grpSp>
      <p:pic>
        <p:nvPicPr>
          <p:cNvPr id="563" name="Google Shape;563;g277c5648cd5_0_79"/>
          <p:cNvPicPr preferRelativeResize="0"/>
          <p:nvPr/>
        </p:nvPicPr>
        <p:blipFill>
          <a:blip r:embed="rId9">
            <a:alphaModFix/>
          </a:blip>
          <a:stretch>
            <a:fillRect/>
          </a:stretch>
        </p:blipFill>
        <p:spPr>
          <a:xfrm>
            <a:off x="6341200" y="1426525"/>
            <a:ext cx="876125" cy="680625"/>
          </a:xfrm>
          <a:prstGeom prst="rect">
            <a:avLst/>
          </a:prstGeom>
          <a:noFill/>
          <a:ln>
            <a:noFill/>
          </a:ln>
        </p:spPr>
      </p:pic>
      <p:sp>
        <p:nvSpPr>
          <p:cNvPr id="564" name="Google Shape;564;g277c5648cd5_0_79"/>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31"/>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32"/>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32"/>
                  </a:ext>
                </a:extLst>
              </a:rPr>
              <a:t>080</a:t>
            </a:r>
            <a:r>
              <a:rPr lang="en-GB" sz="1300">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68" name="Shape 568"/>
        <p:cNvGrpSpPr/>
        <p:nvPr/>
      </p:nvGrpSpPr>
      <p:grpSpPr>
        <a:xfrm>
          <a:off x="0" y="0"/>
          <a:ext cx="0" cy="0"/>
          <a:chOff x="0" y="0"/>
          <a:chExt cx="0" cy="0"/>
        </a:xfrm>
      </p:grpSpPr>
      <p:sp>
        <p:nvSpPr>
          <p:cNvPr id="569" name="Google Shape;569;g1ff9c3888dd_0_244"/>
          <p:cNvSpPr txBox="1"/>
          <p:nvPr/>
        </p:nvSpPr>
        <p:spPr>
          <a:xfrm>
            <a:off x="462425" y="1142575"/>
            <a:ext cx="8400600" cy="18654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b="1" i="0" lang="en-GB" u="sng" cap="none" strike="noStrike">
                <a:solidFill>
                  <a:schemeClr val="lt1"/>
                </a:solidFill>
                <a:latin typeface="Lato Black"/>
                <a:ea typeface="Lato Black"/>
                <a:cs typeface="Lato Black"/>
                <a:sym typeface="Lato Black"/>
                <a:hlinkClick r:id="rId3">
                  <a:extLst>
                    <a:ext uri="{A12FA001-AC4F-418D-AE19-62706E023703}">
                      <ahyp:hlinkClr val="tx"/>
                    </a:ext>
                  </a:extLst>
                </a:hlinkClick>
              </a:rPr>
              <a:t>Students hit by cost of living crunch </a:t>
            </a:r>
            <a:r>
              <a:rPr b="1" i="0" lang="en-GB" u="none" cap="none" strike="noStrike">
                <a:solidFill>
                  <a:schemeClr val="lt1"/>
                </a:solidFill>
                <a:latin typeface="Lato"/>
                <a:ea typeface="Lato"/>
                <a:cs typeface="Lato"/>
                <a:sym typeface="Lato"/>
              </a:rPr>
              <a:t> (Financial Times, 2022)</a:t>
            </a:r>
            <a:endParaRPr b="1" i="0" u="none" cap="none" strike="noStrike">
              <a:solidFill>
                <a:schemeClr val="lt1"/>
              </a:solidFill>
              <a:latin typeface="Lato"/>
              <a:ea typeface="Lato"/>
              <a:cs typeface="Lato"/>
              <a:sym typeface="Lato"/>
            </a:endParaRPr>
          </a:p>
          <a:p>
            <a:pPr indent="0" lvl="0" marL="0" marR="0" rtl="0" algn="l">
              <a:lnSpc>
                <a:spcPct val="150000"/>
              </a:lnSpc>
              <a:spcBef>
                <a:spcPts val="0"/>
              </a:spcBef>
              <a:spcAft>
                <a:spcPts val="0"/>
              </a:spcAft>
              <a:buNone/>
            </a:pPr>
            <a:r>
              <a:t/>
            </a:r>
            <a:endParaRPr b="1">
              <a:solidFill>
                <a:schemeClr val="lt1"/>
              </a:solidFill>
              <a:latin typeface="Lato"/>
              <a:ea typeface="Lato"/>
              <a:cs typeface="Lato"/>
              <a:sym typeface="Lato"/>
            </a:endParaRPr>
          </a:p>
          <a:p>
            <a:pPr indent="0" lvl="0" marL="457200" marR="0" rtl="0" algn="l">
              <a:lnSpc>
                <a:spcPct val="150000"/>
              </a:lnSpc>
              <a:spcBef>
                <a:spcPts val="0"/>
              </a:spcBef>
              <a:spcAft>
                <a:spcPts val="0"/>
              </a:spcAft>
              <a:buNone/>
            </a:pPr>
            <a:r>
              <a:t/>
            </a:r>
            <a:endParaRPr b="1">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1" lang="en-GB" u="none" cap="none" strike="noStrike">
                <a:solidFill>
                  <a:schemeClr val="lt1"/>
                </a:solidFill>
                <a:latin typeface="Lato"/>
                <a:ea typeface="Lato"/>
                <a:cs typeface="Lato"/>
                <a:sym typeface="Lato"/>
              </a:rPr>
              <a:t>Please visit the  FLIC learning hub - </a:t>
            </a:r>
            <a:r>
              <a:rPr b="0" i="1" lang="en-GB" u="sng" cap="none" strike="noStrike">
                <a:solidFill>
                  <a:schemeClr val="lt1"/>
                </a:solidFill>
                <a:latin typeface="Lato"/>
                <a:ea typeface="Lato"/>
                <a:cs typeface="Lato"/>
                <a:sym typeface="Lato"/>
                <a:hlinkClick r:id="rId4">
                  <a:extLst>
                    <a:ext uri="{A12FA001-AC4F-418D-AE19-62706E023703}">
                      <ahyp:hlinkClr val="tx"/>
                    </a:ext>
                  </a:extLst>
                </a:hlinkClick>
              </a:rPr>
              <a:t>https://ftflic.com/learning-hub/</a:t>
            </a:r>
            <a:r>
              <a:rPr b="0" i="1" lang="en-GB" u="none" cap="none" strike="noStrike">
                <a:solidFill>
                  <a:schemeClr val="lt1"/>
                </a:solidFill>
                <a:latin typeface="Lato"/>
                <a:ea typeface="Lato"/>
                <a:cs typeface="Lato"/>
                <a:sym typeface="Lato"/>
              </a:rPr>
              <a:t>  for further resources</a:t>
            </a:r>
            <a:endParaRPr b="0" i="1" u="none" cap="none" strike="noStrike">
              <a:solidFill>
                <a:schemeClr val="l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t/>
            </a:r>
            <a:endParaRPr b="0" i="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u="none" cap="none" strike="noStrike">
              <a:solidFill>
                <a:schemeClr val="lt1"/>
              </a:solidFill>
              <a:latin typeface="Lato"/>
              <a:ea typeface="Lato"/>
              <a:cs typeface="Lato"/>
              <a:sym typeface="Lato"/>
            </a:endParaRPr>
          </a:p>
        </p:txBody>
      </p:sp>
      <p:sp>
        <p:nvSpPr>
          <p:cNvPr id="570" name="Google Shape;570;g1ff9c3888dd_0_244"/>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
        <p:nvSpPr>
          <p:cNvPr id="571" name="Google Shape;571;g1ff9c3888dd_0_24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572" name="Google Shape;572;g1ff9c3888dd_0_24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b="1" lang="en-GB" sz="1400">
                <a:latin typeface="Lato"/>
                <a:ea typeface="Lato"/>
                <a:cs typeface="Lato"/>
                <a:sym typeface="Lato"/>
              </a:rPr>
              <a:t>46</a:t>
            </a:r>
            <a:endParaRPr b="1" sz="140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1ff9c3888dd_0_21"/>
          <p:cNvSpPr txBox="1"/>
          <p:nvPr/>
        </p:nvSpPr>
        <p:spPr>
          <a:xfrm>
            <a:off x="324100" y="34282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179" name="Google Shape;179;g1ff9c3888dd_0_21"/>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180" name="Google Shape;180;g1ff9c3888dd_0_2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81" name="Google Shape;181;g1ff9c3888dd_0_21"/>
          <p:cNvSpPr txBox="1"/>
          <p:nvPr/>
        </p:nvSpPr>
        <p:spPr>
          <a:xfrm>
            <a:off x="8838125" y="342825"/>
            <a:ext cx="559500" cy="21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5</a:t>
            </a:r>
            <a:endParaRPr b="1">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1ff9c3888dd_0_8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6</a:t>
            </a:r>
            <a:endParaRPr>
              <a:latin typeface="Lato"/>
              <a:ea typeface="Lato"/>
              <a:cs typeface="Lato"/>
              <a:sym typeface="Lato"/>
            </a:endParaRPr>
          </a:p>
        </p:txBody>
      </p:sp>
      <p:sp>
        <p:nvSpPr>
          <p:cNvPr id="187" name="Google Shape;187;g1ff9c3888dd_0_86"/>
          <p:cNvSpPr txBox="1"/>
          <p:nvPr/>
        </p:nvSpPr>
        <p:spPr>
          <a:xfrm>
            <a:off x="229650" y="1141050"/>
            <a:ext cx="8684700" cy="1139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800" u="none" cap="none" strike="noStrike">
                <a:solidFill>
                  <a:schemeClr val="accent2"/>
                </a:solidFill>
                <a:latin typeface="Lato"/>
                <a:ea typeface="Lato"/>
                <a:cs typeface="Lato"/>
                <a:sym typeface="Lato"/>
              </a:rPr>
              <a:t>Activity</a:t>
            </a:r>
            <a:endParaRPr b="1" i="0" sz="18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800" u="none" cap="none" strike="noStrike">
                <a:solidFill>
                  <a:schemeClr val="accent1"/>
                </a:solidFill>
                <a:latin typeface="Lato"/>
                <a:ea typeface="Lato"/>
                <a:cs typeface="Lato"/>
                <a:sym typeface="Lato"/>
              </a:rPr>
              <a:t>What are the benefits and drawbacks of going to university? </a:t>
            </a:r>
            <a:endParaRPr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800" u="none" cap="none" strike="noStrike">
                <a:solidFill>
                  <a:schemeClr val="accent1"/>
                </a:solidFill>
                <a:latin typeface="Lato"/>
                <a:ea typeface="Lato"/>
                <a:cs typeface="Lato"/>
                <a:sym typeface="Lato"/>
              </a:rPr>
              <a:t>Distinguish between immediate and long</a:t>
            </a:r>
            <a:r>
              <a:rPr lang="en-GB" sz="1800">
                <a:solidFill>
                  <a:schemeClr val="accent1"/>
                </a:solidFill>
                <a:latin typeface="Lato"/>
                <a:ea typeface="Lato"/>
                <a:cs typeface="Lato"/>
                <a:sym typeface="Lato"/>
              </a:rPr>
              <a:t>-</a:t>
            </a:r>
            <a:r>
              <a:rPr i="0" lang="en-GB" sz="1800" u="none" cap="none" strike="noStrike">
                <a:solidFill>
                  <a:schemeClr val="accent1"/>
                </a:solidFill>
                <a:latin typeface="Lato"/>
                <a:ea typeface="Lato"/>
                <a:cs typeface="Lato"/>
                <a:sym typeface="Lato"/>
              </a:rPr>
              <a:t>term benefits and drawback</a:t>
            </a:r>
            <a:r>
              <a:rPr lang="en-GB" sz="1800">
                <a:solidFill>
                  <a:schemeClr val="accent1"/>
                </a:solidFill>
                <a:latin typeface="Lato"/>
                <a:ea typeface="Lato"/>
                <a:cs typeface="Lato"/>
                <a:sym typeface="Lato"/>
              </a:rPr>
              <a:t>s.</a:t>
            </a:r>
            <a:endParaRPr i="0" sz="1800" u="none" cap="none" strike="noStrike">
              <a:solidFill>
                <a:schemeClr val="accent1"/>
              </a:solidFill>
              <a:latin typeface="Lato"/>
              <a:ea typeface="Lato"/>
              <a:cs typeface="Lato"/>
              <a:sym typeface="Lato"/>
            </a:endParaRPr>
          </a:p>
        </p:txBody>
      </p:sp>
      <p:sp>
        <p:nvSpPr>
          <p:cNvPr id="188" name="Google Shape;188;g1ff9c3888dd_0_86"/>
          <p:cNvSpPr txBox="1"/>
          <p:nvPr>
            <p:ph type="ctrTitle"/>
          </p:nvPr>
        </p:nvSpPr>
        <p:spPr>
          <a:xfrm>
            <a:off x="379375" y="253750"/>
            <a:ext cx="7732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Benefits and Drawbacks of University</a:t>
            </a:r>
            <a:endParaRPr b="1" i="0" sz="2900" u="none" cap="none" strike="noStrike">
              <a:solidFill>
                <a:schemeClr val="accent2"/>
              </a:solidFill>
              <a:latin typeface="Lato"/>
              <a:ea typeface="Lato"/>
              <a:cs typeface="Lato"/>
              <a:sym typeface="Lato"/>
            </a:endParaRPr>
          </a:p>
        </p:txBody>
      </p:sp>
      <p:graphicFrame>
        <p:nvGraphicFramePr>
          <p:cNvPr id="189" name="Google Shape;189;g1ff9c3888dd_0_86"/>
          <p:cNvGraphicFramePr/>
          <p:nvPr/>
        </p:nvGraphicFramePr>
        <p:xfrm>
          <a:off x="305850" y="2495550"/>
          <a:ext cx="3000000" cy="3000000"/>
        </p:xfrm>
        <a:graphic>
          <a:graphicData uri="http://schemas.openxmlformats.org/drawingml/2006/table">
            <a:tbl>
              <a:tblPr>
                <a:noFill/>
                <a:tableStyleId>{2FF7F111-6093-4AA8-B79A-9C6FF611FCB2}</a:tableStyleId>
              </a:tblPr>
              <a:tblGrid>
                <a:gridCol w="1306750"/>
                <a:gridCol w="2966125"/>
                <a:gridCol w="2966125"/>
              </a:tblGrid>
              <a:tr h="381000">
                <a:tc>
                  <a:txBody>
                    <a:bodyPr/>
                    <a:lstStyle/>
                    <a:p>
                      <a:pPr indent="0" lvl="0" marL="0" rtl="0" algn="l">
                        <a:spcBef>
                          <a:spcPts val="0"/>
                        </a:spcBef>
                        <a:spcAft>
                          <a:spcPts val="0"/>
                        </a:spcAft>
                        <a:buNone/>
                      </a:pPr>
                      <a:r>
                        <a:t/>
                      </a:r>
                      <a:endParaRPr b="1">
                        <a:solidFill>
                          <a:schemeClr val="lt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a:solidFill>
                            <a:schemeClr val="lt1"/>
                          </a:solidFill>
                          <a:latin typeface="Lato"/>
                          <a:ea typeface="Lato"/>
                          <a:cs typeface="Lato"/>
                          <a:sym typeface="Lato"/>
                        </a:rPr>
                        <a:t>Benefits</a:t>
                      </a:r>
                      <a:endParaRPr b="1">
                        <a:solidFill>
                          <a:schemeClr val="lt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a:solidFill>
                            <a:schemeClr val="lt1"/>
                          </a:solidFill>
                          <a:latin typeface="Lato"/>
                          <a:ea typeface="Lato"/>
                          <a:cs typeface="Lato"/>
                          <a:sym typeface="Lato"/>
                        </a:rPr>
                        <a:t>Drawbacks</a:t>
                      </a:r>
                      <a:endParaRPr b="1">
                        <a:solidFill>
                          <a:schemeClr val="lt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r>
              <a:tr h="381000">
                <a:tc>
                  <a:txBody>
                    <a:bodyPr/>
                    <a:lstStyle/>
                    <a:p>
                      <a:pPr indent="0" lvl="0" marL="0" rtl="0" algn="l">
                        <a:spcBef>
                          <a:spcPts val="0"/>
                        </a:spcBef>
                        <a:spcAft>
                          <a:spcPts val="0"/>
                        </a:spcAft>
                        <a:buNone/>
                      </a:pPr>
                      <a:r>
                        <a:rPr b="1" lang="en-GB">
                          <a:solidFill>
                            <a:schemeClr val="lt1"/>
                          </a:solidFill>
                          <a:latin typeface="Lato"/>
                          <a:ea typeface="Lato"/>
                          <a:cs typeface="Lato"/>
                          <a:sym typeface="Lato"/>
                        </a:rPr>
                        <a:t>Immediate</a:t>
                      </a:r>
                      <a:endParaRPr b="1">
                        <a:solidFill>
                          <a:schemeClr val="lt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a:solidFill>
                            <a:schemeClr val="lt1"/>
                          </a:solidFill>
                          <a:latin typeface="Lato"/>
                          <a:ea typeface="Lato"/>
                          <a:cs typeface="Lato"/>
                          <a:sym typeface="Lato"/>
                        </a:rPr>
                        <a:t>Long term</a:t>
                      </a:r>
                      <a:endParaRPr b="1">
                        <a:solidFill>
                          <a:schemeClr val="lt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pic>
        <p:nvPicPr>
          <p:cNvPr id="190" name="Google Shape;190;g1ff9c3888dd_0_86"/>
          <p:cNvPicPr preferRelativeResize="0"/>
          <p:nvPr/>
        </p:nvPicPr>
        <p:blipFill>
          <a:blip r:embed="rId3">
            <a:alphaModFix/>
          </a:blip>
          <a:stretch>
            <a:fillRect/>
          </a:stretch>
        </p:blipFill>
        <p:spPr>
          <a:xfrm>
            <a:off x="3242700" y="3975775"/>
            <a:ext cx="1196350" cy="937025"/>
          </a:xfrm>
          <a:prstGeom prst="rect">
            <a:avLst/>
          </a:prstGeom>
          <a:noFill/>
          <a:ln cap="flat" cmpd="sng" w="38100">
            <a:solidFill>
              <a:srgbClr val="FF8022"/>
            </a:solidFill>
            <a:prstDash val="solid"/>
            <a:round/>
            <a:headEnd len="sm" w="sm" type="none"/>
            <a:tailEnd len="sm" w="sm" type="none"/>
          </a:ln>
        </p:spPr>
      </p:pic>
      <p:pic>
        <p:nvPicPr>
          <p:cNvPr id="191" name="Google Shape;191;g1ff9c3888dd_0_86"/>
          <p:cNvPicPr preferRelativeResize="0"/>
          <p:nvPr/>
        </p:nvPicPr>
        <p:blipFill>
          <a:blip r:embed="rId4">
            <a:alphaModFix/>
          </a:blip>
          <a:stretch>
            <a:fillRect/>
          </a:stretch>
        </p:blipFill>
        <p:spPr>
          <a:xfrm>
            <a:off x="4578725" y="3975775"/>
            <a:ext cx="1196350" cy="937025"/>
          </a:xfrm>
          <a:prstGeom prst="rect">
            <a:avLst/>
          </a:prstGeom>
          <a:noFill/>
          <a:ln cap="flat" cmpd="sng" w="38100">
            <a:solidFill>
              <a:srgbClr val="FF802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1ff9c3888dd_0_27"/>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7</a:t>
            </a:r>
            <a:endParaRPr>
              <a:latin typeface="Lato"/>
              <a:ea typeface="Lato"/>
              <a:cs typeface="Lato"/>
              <a:sym typeface="Lato"/>
            </a:endParaRPr>
          </a:p>
        </p:txBody>
      </p:sp>
      <p:sp>
        <p:nvSpPr>
          <p:cNvPr id="197" name="Google Shape;197;g1ff9c3888dd_0_27"/>
          <p:cNvSpPr txBox="1"/>
          <p:nvPr/>
        </p:nvSpPr>
        <p:spPr>
          <a:xfrm>
            <a:off x="131600" y="185150"/>
            <a:ext cx="63171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Cultural considerations</a:t>
            </a:r>
            <a:endParaRPr b="1" sz="2900">
              <a:solidFill>
                <a:schemeClr val="accent2"/>
              </a:solidFill>
              <a:latin typeface="Lato"/>
              <a:ea typeface="Lato"/>
              <a:cs typeface="Lato"/>
              <a:sym typeface="Lato"/>
            </a:endParaRPr>
          </a:p>
        </p:txBody>
      </p:sp>
      <p:pic>
        <p:nvPicPr>
          <p:cNvPr id="198" name="Google Shape;198;g1ff9c3888dd_0_27"/>
          <p:cNvPicPr preferRelativeResize="0"/>
          <p:nvPr/>
        </p:nvPicPr>
        <p:blipFill rotWithShape="1">
          <a:blip r:embed="rId3">
            <a:alphaModFix/>
          </a:blip>
          <a:srcRect b="0" l="0" r="4770" t="0"/>
          <a:stretch/>
        </p:blipFill>
        <p:spPr>
          <a:xfrm>
            <a:off x="6724450" y="1658700"/>
            <a:ext cx="2419550" cy="2540675"/>
          </a:xfrm>
          <a:prstGeom prst="rect">
            <a:avLst/>
          </a:prstGeom>
          <a:noFill/>
          <a:ln>
            <a:noFill/>
          </a:ln>
        </p:spPr>
      </p:pic>
      <p:sp>
        <p:nvSpPr>
          <p:cNvPr id="199" name="Google Shape;199;g1ff9c3888dd_0_27"/>
          <p:cNvSpPr txBox="1"/>
          <p:nvPr/>
        </p:nvSpPr>
        <p:spPr>
          <a:xfrm>
            <a:off x="74825" y="1558325"/>
            <a:ext cx="68586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rgbClr val="202124"/>
                </a:solidFill>
                <a:latin typeface="Lato"/>
                <a:ea typeface="Lato"/>
                <a:cs typeface="Lato"/>
                <a:sym typeface="Lato"/>
              </a:rPr>
              <a:t>Borrowing money is a personal decision which can be based on a number of factors and circumstances.</a:t>
            </a:r>
            <a:endParaRPr sz="1600">
              <a:solidFill>
                <a:srgbClr val="202124"/>
              </a:solidFill>
              <a:latin typeface="Lato"/>
              <a:ea typeface="Lato"/>
              <a:cs typeface="Lato"/>
              <a:sym typeface="Lato"/>
            </a:endParaRPr>
          </a:p>
          <a:p>
            <a:pPr indent="0" lvl="0" marL="0" rtl="0" algn="l">
              <a:spcBef>
                <a:spcPts val="0"/>
              </a:spcBef>
              <a:spcAft>
                <a:spcPts val="0"/>
              </a:spcAft>
              <a:buNone/>
            </a:pPr>
            <a:r>
              <a:t/>
            </a:r>
            <a:endParaRPr sz="1600">
              <a:solidFill>
                <a:srgbClr val="202124"/>
              </a:solidFill>
              <a:latin typeface="Lato"/>
              <a:ea typeface="Lato"/>
              <a:cs typeface="Lato"/>
              <a:sym typeface="Lato"/>
            </a:endParaRPr>
          </a:p>
          <a:p>
            <a:pPr indent="0" lvl="0" marL="0" rtl="0" algn="l">
              <a:spcBef>
                <a:spcPts val="0"/>
              </a:spcBef>
              <a:spcAft>
                <a:spcPts val="0"/>
              </a:spcAft>
              <a:buNone/>
            </a:pPr>
            <a:r>
              <a:rPr lang="en-GB" sz="1600">
                <a:solidFill>
                  <a:srgbClr val="202124"/>
                </a:solidFill>
                <a:latin typeface="Lato"/>
                <a:ea typeface="Lato"/>
                <a:cs typeface="Lato"/>
                <a:sym typeface="Lato"/>
              </a:rPr>
              <a:t>For some people borrowing money is not an option, as it is not aligned with their values.</a:t>
            </a:r>
            <a:endParaRPr sz="1600">
              <a:solidFill>
                <a:srgbClr val="202124"/>
              </a:solidFill>
              <a:latin typeface="Lato"/>
              <a:ea typeface="Lato"/>
              <a:cs typeface="Lato"/>
              <a:sym typeface="Lato"/>
            </a:endParaRPr>
          </a:p>
          <a:p>
            <a:pPr indent="0" lvl="0" marL="0" rtl="0" algn="l">
              <a:spcBef>
                <a:spcPts val="0"/>
              </a:spcBef>
              <a:spcAft>
                <a:spcPts val="0"/>
              </a:spcAft>
              <a:buNone/>
            </a:pPr>
            <a:r>
              <a:t/>
            </a:r>
            <a:endParaRPr sz="1600">
              <a:solidFill>
                <a:srgbClr val="202124"/>
              </a:solidFill>
              <a:latin typeface="Lato"/>
              <a:ea typeface="Lato"/>
              <a:cs typeface="Lato"/>
              <a:sym typeface="Lato"/>
            </a:endParaRPr>
          </a:p>
          <a:p>
            <a:pPr indent="0" lvl="0" marL="0" rtl="0" algn="l">
              <a:spcBef>
                <a:spcPts val="0"/>
              </a:spcBef>
              <a:spcAft>
                <a:spcPts val="0"/>
              </a:spcAft>
              <a:buNone/>
            </a:pPr>
            <a:r>
              <a:rPr lang="en-GB" sz="1600">
                <a:solidFill>
                  <a:srgbClr val="202124"/>
                </a:solidFill>
                <a:latin typeface="Lato"/>
                <a:ea typeface="Lato"/>
                <a:cs typeface="Lato"/>
                <a:sym typeface="Lato"/>
              </a:rPr>
              <a:t>For example, as a matter of faith, </a:t>
            </a:r>
            <a:r>
              <a:rPr lang="en-GB" sz="1600">
                <a:solidFill>
                  <a:srgbClr val="202124"/>
                </a:solidFill>
                <a:latin typeface="Lato"/>
                <a:ea typeface="Lato"/>
                <a:cs typeface="Lato"/>
                <a:sym typeface="Lato"/>
              </a:rPr>
              <a:t>though</a:t>
            </a:r>
            <a:r>
              <a:rPr lang="en-GB" sz="1600">
                <a:solidFill>
                  <a:srgbClr val="202124"/>
                </a:solidFill>
                <a:latin typeface="Lato"/>
                <a:ea typeface="Lato"/>
                <a:cs typeface="Lato"/>
                <a:sym typeface="Lato"/>
              </a:rPr>
              <a:t> not all muslims observe this rule in practice, a Muslim </a:t>
            </a:r>
            <a:r>
              <a:rPr lang="en-GB" sz="1600">
                <a:solidFill>
                  <a:srgbClr val="202124"/>
                </a:solidFill>
                <a:latin typeface="Lato"/>
                <a:ea typeface="Lato"/>
                <a:cs typeface="Lato"/>
                <a:sym typeface="Lato"/>
                <a:extLst>
                  <a:ext uri="http://customooxmlschemas.google.com/">
                    <go:slidesCustomData xmlns:go="http://customooxmlschemas.google.com/" textRoundtripDataId="1"/>
                  </a:ext>
                </a:extLst>
              </a:rPr>
              <a:t>cannot</a:t>
            </a:r>
            <a:r>
              <a:rPr lang="en-GB" sz="1600">
                <a:solidFill>
                  <a:srgbClr val="202124"/>
                </a:solidFill>
                <a:latin typeface="Lato"/>
                <a:ea typeface="Lato"/>
                <a:cs typeface="Lato"/>
                <a:sym typeface="Lato"/>
              </a:rPr>
              <a:t> lend money to, or receive money from someone and expect to benefit – interest (known as riba) is not allowed. </a:t>
            </a:r>
            <a:endParaRPr sz="1600">
              <a:solidFill>
                <a:srgbClr val="202124"/>
              </a:solidFill>
              <a:latin typeface="Lato"/>
              <a:ea typeface="Lato"/>
              <a:cs typeface="Lato"/>
              <a:sym typeface="Lato"/>
            </a:endParaRPr>
          </a:p>
          <a:p>
            <a:pPr indent="0" lvl="0" marL="0" rtl="0" algn="l">
              <a:spcBef>
                <a:spcPts val="0"/>
              </a:spcBef>
              <a:spcAft>
                <a:spcPts val="0"/>
              </a:spcAft>
              <a:buNone/>
            </a:pPr>
            <a:r>
              <a:rPr lang="en-GB" sz="1600">
                <a:solidFill>
                  <a:srgbClr val="202124"/>
                </a:solidFill>
                <a:latin typeface="Lato"/>
                <a:ea typeface="Lato"/>
                <a:cs typeface="Lato"/>
                <a:sym typeface="Lato"/>
              </a:rPr>
              <a:t>To make money from money is forbidden – wealth can only be generated through legitimate trade and investment in assets.</a:t>
            </a:r>
            <a:endParaRPr sz="16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0f8f53bf44_0_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8</a:t>
            </a:r>
            <a:endParaRPr>
              <a:latin typeface="Lato"/>
              <a:ea typeface="Lato"/>
              <a:cs typeface="Lato"/>
              <a:sym typeface="Lato"/>
            </a:endParaRPr>
          </a:p>
        </p:txBody>
      </p:sp>
      <p:sp>
        <p:nvSpPr>
          <p:cNvPr id="205" name="Google Shape;205;g20f8f53bf44_0_2"/>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True or false?</a:t>
            </a:r>
            <a:r>
              <a:rPr b="1" i="0" lang="en-GB" sz="2900" u="none" cap="none" strike="noStrike">
                <a:solidFill>
                  <a:schemeClr val="accent2"/>
                </a:solidFill>
                <a:latin typeface="Lato"/>
                <a:ea typeface="Lato"/>
                <a:cs typeface="Lato"/>
                <a:sym typeface="Lato"/>
              </a:rPr>
              <a:t>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06" name="Google Shape;206;g20f8f53bf44_0_2"/>
          <p:cNvSpPr txBox="1"/>
          <p:nvPr/>
        </p:nvSpPr>
        <p:spPr>
          <a:xfrm>
            <a:off x="1413955" y="1304231"/>
            <a:ext cx="5289600" cy="633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sp>
        <p:nvSpPr>
          <p:cNvPr id="207" name="Google Shape;207;g20f8f53bf44_0_2"/>
          <p:cNvSpPr txBox="1"/>
          <p:nvPr/>
        </p:nvSpPr>
        <p:spPr>
          <a:xfrm>
            <a:off x="1336625" y="1149175"/>
            <a:ext cx="6556200" cy="68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ato"/>
              <a:ea typeface="Lato"/>
              <a:cs typeface="Lato"/>
              <a:sym typeface="Lato"/>
            </a:endParaRPr>
          </a:p>
        </p:txBody>
      </p:sp>
      <p:sp>
        <p:nvSpPr>
          <p:cNvPr id="208" name="Google Shape;208;g20f8f53bf44_0_2"/>
          <p:cNvSpPr/>
          <p:nvPr/>
        </p:nvSpPr>
        <p:spPr>
          <a:xfrm>
            <a:off x="1969650" y="1701475"/>
            <a:ext cx="4591500" cy="24708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2200" u="none" cap="none" strike="noStrike">
                <a:solidFill>
                  <a:schemeClr val="lt1"/>
                </a:solidFill>
                <a:latin typeface="Lato"/>
                <a:ea typeface="Lato"/>
                <a:cs typeface="Lato"/>
                <a:sym typeface="Lato"/>
              </a:rPr>
              <a:t>The higher your student loan, the more you pay back each month</a:t>
            </a:r>
            <a:endParaRPr b="1" i="0" sz="2200" u="none" cap="none" strike="noStrike">
              <a:solidFill>
                <a:schemeClr val="lt1"/>
              </a:solidFill>
              <a:latin typeface="Lato"/>
              <a:ea typeface="Lato"/>
              <a:cs typeface="Lato"/>
              <a:sym typeface="Lato"/>
            </a:endParaRPr>
          </a:p>
        </p:txBody>
      </p:sp>
      <p:sp>
        <p:nvSpPr>
          <p:cNvPr id="209" name="Google Shape;209;g20f8f53bf44_0_2"/>
          <p:cNvSpPr txBox="1"/>
          <p:nvPr/>
        </p:nvSpPr>
        <p:spPr>
          <a:xfrm>
            <a:off x="2780935" y="3025481"/>
            <a:ext cx="31680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GB" sz="4400" u="none" cap="none" strike="noStrike">
                <a:solidFill>
                  <a:schemeClr val="accent1"/>
                </a:solidFill>
                <a:latin typeface="Lato"/>
                <a:ea typeface="Lato"/>
                <a:cs typeface="Lato"/>
                <a:sym typeface="Lato"/>
              </a:rPr>
              <a:t>FALSE</a:t>
            </a:r>
            <a:endParaRPr b="1" i="0" sz="4400" u="none" cap="none" strike="noStrike">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0f8f53bf44_0_1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9</a:t>
            </a:r>
            <a:endParaRPr>
              <a:latin typeface="Lato"/>
              <a:ea typeface="Lato"/>
              <a:cs typeface="Lato"/>
              <a:sym typeface="Lato"/>
            </a:endParaRPr>
          </a:p>
        </p:txBody>
      </p:sp>
      <p:sp>
        <p:nvSpPr>
          <p:cNvPr id="215" name="Google Shape;215;g20f8f53bf44_0_11"/>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True or false?</a:t>
            </a:r>
            <a:r>
              <a:rPr b="1" i="0" lang="en-GB" sz="2900" u="none" cap="none" strike="noStrike">
                <a:solidFill>
                  <a:schemeClr val="accent2"/>
                </a:solidFill>
                <a:latin typeface="Lato"/>
                <a:ea typeface="Lato"/>
                <a:cs typeface="Lato"/>
                <a:sym typeface="Lato"/>
              </a:rPr>
              <a:t>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216" name="Google Shape;216;g20f8f53bf44_0_11"/>
          <p:cNvSpPr txBox="1"/>
          <p:nvPr/>
        </p:nvSpPr>
        <p:spPr>
          <a:xfrm>
            <a:off x="1413955" y="1304231"/>
            <a:ext cx="5289600" cy="633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sp>
        <p:nvSpPr>
          <p:cNvPr id="217" name="Google Shape;217;g20f8f53bf44_0_11"/>
          <p:cNvSpPr txBox="1"/>
          <p:nvPr/>
        </p:nvSpPr>
        <p:spPr>
          <a:xfrm>
            <a:off x="1336625" y="1149175"/>
            <a:ext cx="6556200" cy="68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ato"/>
              <a:ea typeface="Lato"/>
              <a:cs typeface="Lato"/>
              <a:sym typeface="Lato"/>
            </a:endParaRPr>
          </a:p>
        </p:txBody>
      </p:sp>
      <p:sp>
        <p:nvSpPr>
          <p:cNvPr id="218" name="Google Shape;218;g20f8f53bf44_0_11"/>
          <p:cNvSpPr/>
          <p:nvPr/>
        </p:nvSpPr>
        <p:spPr>
          <a:xfrm>
            <a:off x="2039050" y="1834975"/>
            <a:ext cx="4166400" cy="24717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2200" u="none" cap="none" strike="noStrike">
                <a:solidFill>
                  <a:schemeClr val="lt1"/>
                </a:solidFill>
                <a:highlight>
                  <a:schemeClr val="accent2"/>
                </a:highlight>
                <a:latin typeface="Lato"/>
                <a:ea typeface="Lato"/>
                <a:cs typeface="Lato"/>
                <a:sym typeface="Lato"/>
              </a:rPr>
              <a:t>If I haven’t paid off all of my student loan in 40 years, the rest gets written off</a:t>
            </a:r>
            <a:endParaRPr b="1" i="0" sz="2200" u="none" cap="none" strike="noStrike">
              <a:solidFill>
                <a:schemeClr val="lt1"/>
              </a:solidFill>
              <a:highlight>
                <a:schemeClr val="accent2"/>
              </a:highlight>
              <a:latin typeface="Lato"/>
              <a:ea typeface="Lato"/>
              <a:cs typeface="Lato"/>
              <a:sym typeface="Lato"/>
            </a:endParaRPr>
          </a:p>
        </p:txBody>
      </p:sp>
      <p:sp>
        <p:nvSpPr>
          <p:cNvPr id="219" name="Google Shape;219;g20f8f53bf44_0_11"/>
          <p:cNvSpPr txBox="1"/>
          <p:nvPr/>
        </p:nvSpPr>
        <p:spPr>
          <a:xfrm>
            <a:off x="2641008" y="3006135"/>
            <a:ext cx="31143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GB" sz="4400" u="none" cap="none" strike="noStrike">
                <a:solidFill>
                  <a:srgbClr val="00FF00"/>
                </a:solidFill>
                <a:latin typeface="Lato"/>
                <a:ea typeface="Lato"/>
                <a:cs typeface="Lato"/>
                <a:sym typeface="Lato"/>
              </a:rPr>
              <a:t>TRUE</a:t>
            </a:r>
            <a:endParaRPr b="1" i="0" sz="4400" u="none" cap="none" strike="noStrike">
              <a:solidFill>
                <a:srgbClr val="00FF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