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5"/>
    <p:sldMasterId id="2147483658" r:id="rId6"/>
    <p:sldMasterId id="2147483668"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Lst>
  <p:sldSz cy="5143500" cx="9144000"/>
  <p:notesSz cx="6858000" cy="9144000"/>
  <p:embeddedFontLst>
    <p:embeddedFont>
      <p:font typeface="Lato"/>
      <p:regular r:id="rId41"/>
      <p:bold r:id="rId42"/>
      <p:italic r:id="rId43"/>
      <p:boldItalic r:id="rId44"/>
    </p:embeddedFont>
    <p:embeddedFont>
      <p:font typeface="Lato Light"/>
      <p:regular r:id="rId45"/>
      <p:bold r:id="rId46"/>
      <p:italic r:id="rId47"/>
      <p:boldItalic r:id="rId48"/>
    </p:embeddedFont>
    <p:embeddedFont>
      <p:font typeface="Lato Black"/>
      <p:bold r:id="rId49"/>
      <p:bold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27">
          <p15:clr>
            <a:srgbClr val="A4A3A4"/>
          </p15:clr>
        </p15:guide>
      </p15:sldGuideLst>
    </p:ext>
    <p:ext uri="GoogleSlidesCustomDataVersion2">
      <go:slidesCustomData xmlns:go="http://customooxmlschemas.google.com/" r:id="rId51" roundtripDataSignature="AMtx7mgAn7MtRGljS2PLm0/F5yYaSRodg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7B97B13-64CD-4A0A-AC0B-4534AD3E6817}">
  <a:tblStyle styleId="{57B97B13-64CD-4A0A-AC0B-4534AD3E6817}"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4B8400D4-68DE-43DC-9CFB-9944E976C7D2}" styleName="Table_1">
    <a:wholeTbl>
      <a:tcTxStyle b="off" i="off">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27"/>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font" Target="fonts/Lato-bold.fntdata"/><Relationship Id="rId41" Type="http://schemas.openxmlformats.org/officeDocument/2006/relationships/font" Target="fonts/Lato-regular.fntdata"/><Relationship Id="rId44" Type="http://schemas.openxmlformats.org/officeDocument/2006/relationships/font" Target="fonts/Lato-boldItalic.fntdata"/><Relationship Id="rId43" Type="http://schemas.openxmlformats.org/officeDocument/2006/relationships/font" Target="fonts/Lato-italic.fntdata"/><Relationship Id="rId46" Type="http://schemas.openxmlformats.org/officeDocument/2006/relationships/font" Target="fonts/LatoLight-bold.fntdata"/><Relationship Id="rId45" Type="http://schemas.openxmlformats.org/officeDocument/2006/relationships/font" Target="fonts/LatoLight-regular.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48" Type="http://schemas.openxmlformats.org/officeDocument/2006/relationships/font" Target="fonts/LatoLight-boldItalic.fntdata"/><Relationship Id="rId47" Type="http://schemas.openxmlformats.org/officeDocument/2006/relationships/font" Target="fonts/LatoLight-italic.fntdata"/><Relationship Id="rId49" Type="http://schemas.openxmlformats.org/officeDocument/2006/relationships/font" Target="fonts/LatoBlack-bold.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customschemas.google.com/relationships/presentationmetadata" Target="metadata"/><Relationship Id="rId50" Type="http://schemas.openxmlformats.org/officeDocument/2006/relationships/font" Target="fonts/LatoBlack-boldItalic.fntdata"/><Relationship Id="rId11" Type="http://schemas.openxmlformats.org/officeDocument/2006/relationships/slide" Target="slides/slide3.xml"/><Relationship Id="rId10" Type="http://schemas.openxmlformats.org/officeDocument/2006/relationships/slide" Target="slides/slide2.xml"/><Relationship Id="rId13" Type="http://schemas.openxmlformats.org/officeDocument/2006/relationships/slide" Target="slides/slide5.xml"/><Relationship Id="rId12" Type="http://schemas.openxmlformats.org/officeDocument/2006/relationships/slide" Target="slides/slide4.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1" name="Google Shape;13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5aae1c674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0" name="Google Shape;210;g25aae1c674d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1cf4e2b4d9f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9" name="Google Shape;219;g1cf4e2b4d9f_0_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181bcb6b4ac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9" name="Google Shape;229;g181bcb6b4ac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1cf4e2b4d9f_0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8" name="Google Shape;238;g1cf4e2b4d9f_0_2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75e57359e6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6" name="Google Shape;246;g275e57359e6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t>Delivery instructions</a:t>
            </a:r>
            <a:endParaRPr b="1"/>
          </a:p>
          <a:p>
            <a:pPr indent="0" lvl="0" marL="0" rtl="0" algn="l">
              <a:lnSpc>
                <a:spcPct val="100000"/>
              </a:lnSpc>
              <a:spcBef>
                <a:spcPts val="0"/>
              </a:spcBef>
              <a:spcAft>
                <a:spcPts val="0"/>
              </a:spcAft>
              <a:buSzPts val="1100"/>
              <a:buNone/>
            </a:pPr>
            <a:r>
              <a:rPr lang="en-GB"/>
              <a:t>Each year, an event will affect 1-3 investments, so it may be that students portfolios don’t change it all.</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In total, there are 10 different scenarios. If you only have time to complete &gt;=5, that is fine too.</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181bcb6b4ac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4" name="Google Shape;254;g181bcb6b4ac_0_1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1cf4e2b4d9f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2" name="Google Shape;262;g1cf4e2b4d9f_0_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1cf4e2b4d9f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1" name="Google Shape;271;g1cf4e2b4d9f_0_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1cf4e2b4d9f_0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0" name="Google Shape;280;g1cf4e2b4d9f_0_1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217dc9910db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9" name="Google Shape;289;g217dc9910db_0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t>Delivery instructions</a:t>
            </a:r>
            <a:endParaRPr b="1"/>
          </a:p>
          <a:p>
            <a:pPr indent="0" lvl="0" marL="0" rtl="0" algn="l">
              <a:lnSpc>
                <a:spcPct val="100000"/>
              </a:lnSpc>
              <a:spcBef>
                <a:spcPts val="0"/>
              </a:spcBef>
              <a:spcAft>
                <a:spcPts val="0"/>
              </a:spcAft>
              <a:buSzPts val="1100"/>
              <a:buNone/>
            </a:pPr>
            <a:r>
              <a:rPr lang="en-GB"/>
              <a:t>Each year, an event will affect 1-3 investments, so it may be that students portfolios don’t change it all.</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In total, there are 10 different scenarios. If you only have time to complete &gt;=5, that is fine too.</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157707a00a2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8" name="Google Shape;138;g157707a00a2_0_1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17dc9910d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5" name="Google Shape;295;g217dc9910db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t>Delivery instructions</a:t>
            </a:r>
            <a:endParaRPr b="1"/>
          </a:p>
          <a:p>
            <a:pPr indent="0" lvl="0" marL="0" rtl="0" algn="l">
              <a:lnSpc>
                <a:spcPct val="100000"/>
              </a:lnSpc>
              <a:spcBef>
                <a:spcPts val="0"/>
              </a:spcBef>
              <a:spcAft>
                <a:spcPts val="0"/>
              </a:spcAft>
              <a:buSzPts val="1100"/>
              <a:buNone/>
            </a:pPr>
            <a:r>
              <a:rPr lang="en-GB"/>
              <a:t>Each year, an event will affect 1-3 investments, so it may be that students portfolios don’t change it all.</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In total, there are 10 different scenarios. If you only have time to complete &gt;=5, that is fine too.</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1cf4e2b4d9f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3" name="Google Shape;303;g1cf4e2b4d9f_0_1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Consumer demand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1cf4e2b4d9f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1" name="Google Shape;311;g1cf4e2b4d9f_0_1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1cf4e2b4d9f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9" name="Google Shape;319;g1cf4e2b4d9f_0_1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1cf4e2b4d9f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7" name="Google Shape;327;g1cf4e2b4d9f_0_2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1cf4e2b4d9f_0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5" name="Google Shape;335;g1cf4e2b4d9f_0_2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t>Teacher explanation</a:t>
            </a:r>
            <a:endParaRPr b="1"/>
          </a:p>
          <a:p>
            <a:pPr indent="0" lvl="0" marL="0" rtl="0" algn="l">
              <a:lnSpc>
                <a:spcPct val="100000"/>
              </a:lnSpc>
              <a:spcBef>
                <a:spcPts val="0"/>
              </a:spcBef>
              <a:spcAft>
                <a:spcPts val="0"/>
              </a:spcAft>
              <a:buSzPts val="1100"/>
              <a:buNone/>
            </a:pPr>
            <a:r>
              <a:rPr lang="en-GB"/>
              <a:t>Lower inflation means that interest rates are likely to decrease (set by the Bank of England). Interest rates and bond prices have an inverse (opposite) relationship meaning bond prices are likely to increase.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1cf4e2b4d9f_0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3" name="Google Shape;343;g1cf4e2b4d9f_0_2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t>Teacher explanation</a:t>
            </a:r>
            <a:endParaRPr b="1"/>
          </a:p>
          <a:p>
            <a:pPr indent="0" lvl="0" marL="0" rtl="0" algn="l">
              <a:lnSpc>
                <a:spcPct val="100000"/>
              </a:lnSpc>
              <a:spcBef>
                <a:spcPts val="0"/>
              </a:spcBef>
              <a:spcAft>
                <a:spcPts val="0"/>
              </a:spcAft>
              <a:buSzPts val="1100"/>
              <a:buNone/>
            </a:pPr>
            <a:r>
              <a:rPr lang="en-GB"/>
              <a:t>Lower inflation means that interest rates are likely to increase (set by the Bank of England). Interest rates and bond prices have an inverse relationship meaning bond prices are likely to increase.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1cf4e2b4d9f_0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1" name="Google Shape;351;g1cf4e2b4d9f_0_2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t>Teacher explanation</a:t>
            </a:r>
            <a:endParaRPr b="1"/>
          </a:p>
          <a:p>
            <a:pPr indent="0" lvl="0" marL="0" rtl="0" algn="l">
              <a:lnSpc>
                <a:spcPct val="100000"/>
              </a:lnSpc>
              <a:spcBef>
                <a:spcPts val="0"/>
              </a:spcBef>
              <a:spcAft>
                <a:spcPts val="0"/>
              </a:spcAft>
              <a:buSzPts val="1100"/>
              <a:buNone/>
            </a:pPr>
            <a:r>
              <a:rPr lang="en-GB"/>
              <a:t>Lower inflation means that interest rates are likely to increase (set by the Bank of England). Interest rates and bond prices have an inverse relationship meaning bond prices are likely to increase.</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1cf4e2b4d9f_0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9" name="Google Shape;359;g1cf4e2b4d9f_0_2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t>Teacher explanation</a:t>
            </a:r>
            <a:endParaRPr b="1"/>
          </a:p>
          <a:p>
            <a:pPr indent="0" lvl="0" marL="0" rtl="0" algn="l">
              <a:lnSpc>
                <a:spcPct val="100000"/>
              </a:lnSpc>
              <a:spcBef>
                <a:spcPts val="0"/>
              </a:spcBef>
              <a:spcAft>
                <a:spcPts val="0"/>
              </a:spcAft>
              <a:buSzPts val="1100"/>
              <a:buNone/>
            </a:pPr>
            <a:r>
              <a:rPr lang="en-GB"/>
              <a:t>Lower inflation means that interest rates are likely to increase (set by the Bank of England). Interest rates and bond prices have an inverse relationship meaning bond prices are likely to increase.</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181bcb6b4a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7" name="Google Shape;367;g181bcb6b4ac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t>Teacher explanation</a:t>
            </a:r>
            <a:endParaRPr b="1"/>
          </a:p>
          <a:p>
            <a:pPr indent="0" lvl="0" marL="0" rtl="0" algn="l">
              <a:lnSpc>
                <a:spcPct val="100000"/>
              </a:lnSpc>
              <a:spcBef>
                <a:spcPts val="0"/>
              </a:spcBef>
              <a:spcAft>
                <a:spcPts val="0"/>
              </a:spcAft>
              <a:buSzPts val="1100"/>
              <a:buNone/>
            </a:pPr>
            <a:r>
              <a:rPr lang="en-GB"/>
              <a:t>Lower inflation means that interest rates are likely to increase (set by the Bank of England). Interest rates and bond prices have an inverse relationship meaning bond prices are likely to increase.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1466ef7c98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5" name="Google Shape;145;g1466ef7c987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1cf4e2b4d9f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5" name="Google Shape;375;g1cf4e2b4d9f_0_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t>Delivery instruction</a:t>
            </a:r>
            <a:endParaRPr b="1"/>
          </a:p>
          <a:p>
            <a:pPr indent="0" lvl="0" marL="0" rtl="0" algn="l">
              <a:lnSpc>
                <a:spcPct val="100000"/>
              </a:lnSpc>
              <a:spcBef>
                <a:spcPts val="0"/>
              </a:spcBef>
              <a:spcAft>
                <a:spcPts val="0"/>
              </a:spcAft>
              <a:buSzPts val="1100"/>
              <a:buNone/>
            </a:pPr>
            <a:r>
              <a:rPr lang="en-GB"/>
              <a:t>Ask pairs to share their findings with a class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b="1" lang="en-GB"/>
              <a:t>Prompt questions</a:t>
            </a:r>
            <a:endParaRPr b="1"/>
          </a:p>
          <a:p>
            <a:pPr indent="-298450" lvl="0" marL="457200" rtl="0" algn="l">
              <a:lnSpc>
                <a:spcPct val="115000"/>
              </a:lnSpc>
              <a:spcBef>
                <a:spcPts val="0"/>
              </a:spcBef>
              <a:spcAft>
                <a:spcPts val="0"/>
              </a:spcAft>
              <a:buClr>
                <a:schemeClr val="dk1"/>
              </a:buClr>
              <a:buSzPts val="1100"/>
              <a:buFont typeface="Lato"/>
              <a:buChar char="●"/>
            </a:pPr>
            <a:r>
              <a:rPr lang="en-GB">
                <a:solidFill>
                  <a:schemeClr val="dk1"/>
                </a:solidFill>
                <a:latin typeface="Lato"/>
                <a:ea typeface="Lato"/>
                <a:cs typeface="Lato"/>
                <a:sym typeface="Lato"/>
              </a:rPr>
              <a:t>Does a higher risk profile always mean higher rewards (i.e. is a higher return always made)?</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1cf4e2b4d9f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7" name="Google Shape;387;g1cf4e2b4d9f_0_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t>Prompt question</a:t>
            </a:r>
            <a:endParaRPr b="1"/>
          </a:p>
          <a:p>
            <a:pPr indent="0" lvl="0" marL="0" rtl="0" algn="l">
              <a:lnSpc>
                <a:spcPct val="100000"/>
              </a:lnSpc>
              <a:spcBef>
                <a:spcPts val="0"/>
              </a:spcBef>
              <a:spcAft>
                <a:spcPts val="0"/>
              </a:spcAft>
              <a:buSzPts val="1100"/>
              <a:buNone/>
            </a:pPr>
            <a:r>
              <a:rPr lang="en-GB"/>
              <a:t>Does a higher risk portfolio always lead to higher returns?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138dbd52ed1_0_3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6" name="Google Shape;396;g138dbd52ed1_0_3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132c63cc0bd_0_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2" name="Google Shape;152;g132c63cc0bd_0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latin typeface="Lato"/>
              <a:ea typeface="Lato"/>
              <a:cs typeface="Lato"/>
              <a:sym typeface="Lato"/>
            </a:endParaRPr>
          </a:p>
          <a:p>
            <a:pPr indent="0" lvl="0" marL="0" rtl="0" algn="l">
              <a:lnSpc>
                <a:spcPct val="100000"/>
              </a:lnSpc>
              <a:spcBef>
                <a:spcPts val="0"/>
              </a:spcBef>
              <a:spcAft>
                <a:spcPts val="0"/>
              </a:spcAft>
              <a:buSzPts val="1100"/>
              <a:buNone/>
            </a:pPr>
            <a:r>
              <a:t/>
            </a:r>
            <a:endParaRPr sz="1200">
              <a:latin typeface="Lato"/>
              <a:ea typeface="Lato"/>
              <a:cs typeface="Lato"/>
              <a:sym typeface="Lato"/>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157707a00a2_0_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9" name="Google Shape;159;g157707a00a2_0_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157707a00a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7" name="Google Shape;167;g157707a00a2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1cf4e2b4d9f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6" name="Google Shape;176;g1cf4e2b4d9f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7e4f4e7072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27e4f4e7072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1cf4e2b4d9f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1" name="Google Shape;201;g1cf4e2b4d9f_0_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bg>
      <p:bgPr>
        <a:solidFill>
          <a:srgbClr val="262A33"/>
        </a:solidFill>
      </p:bgPr>
    </p:bg>
    <p:spTree>
      <p:nvGrpSpPr>
        <p:cNvPr id="7" name="Shape 7"/>
        <p:cNvGrpSpPr/>
        <p:nvPr/>
      </p:nvGrpSpPr>
      <p:grpSpPr>
        <a:xfrm>
          <a:off x="0" y="0"/>
          <a:ext cx="0" cy="0"/>
          <a:chOff x="0" y="0"/>
          <a:chExt cx="0" cy="0"/>
        </a:xfrm>
      </p:grpSpPr>
      <p:pic>
        <p:nvPicPr>
          <p:cNvPr id="8" name="Google Shape;8;p26"/>
          <p:cNvPicPr preferRelativeResize="0"/>
          <p:nvPr/>
        </p:nvPicPr>
        <p:blipFill rotWithShape="1">
          <a:blip r:embed="rId2">
            <a:alphaModFix/>
          </a:blip>
          <a:srcRect b="-5224" l="-1905" r="-1091" t="-5235"/>
          <a:stretch/>
        </p:blipFill>
        <p:spPr>
          <a:xfrm>
            <a:off x="426625" y="222564"/>
            <a:ext cx="2516427" cy="696225"/>
          </a:xfrm>
          <a:prstGeom prst="rect">
            <a:avLst/>
          </a:prstGeom>
          <a:noFill/>
          <a:ln>
            <a:noFill/>
          </a:ln>
        </p:spPr>
      </p:pic>
      <p:pic>
        <p:nvPicPr>
          <p:cNvPr id="9" name="Google Shape;9;p26"/>
          <p:cNvPicPr preferRelativeResize="0"/>
          <p:nvPr/>
        </p:nvPicPr>
        <p:blipFill rotWithShape="1">
          <a:blip r:embed="rId3">
            <a:alphaModFix/>
          </a:blip>
          <a:srcRect b="-2277" l="-4222" r="-3757" t="-2440"/>
          <a:stretch/>
        </p:blipFill>
        <p:spPr>
          <a:xfrm rot="-5400000">
            <a:off x="7181808" y="3222276"/>
            <a:ext cx="2039601" cy="1978026"/>
          </a:xfrm>
          <a:prstGeom prst="rect">
            <a:avLst/>
          </a:prstGeom>
          <a:noFill/>
          <a:ln>
            <a:noFill/>
          </a:ln>
        </p:spPr>
      </p:pic>
    </p:spTree>
  </p:cSld>
  <p:clrMapOvr>
    <a:masterClrMapping/>
  </p:clrMapOvr>
  <p:extLst>
    <p:ext uri="{DCECCB84-F9BA-43D5-87BE-67443E8EF086}">
      <p15:sldGuideLst>
        <p15:guide id="1" pos="302">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1">
  <p:cSld name="TITLE_AND_TWO_COLUMNS_1">
    <p:spTree>
      <p:nvGrpSpPr>
        <p:cNvPr id="46" name="Shape 46"/>
        <p:cNvGrpSpPr/>
        <p:nvPr/>
      </p:nvGrpSpPr>
      <p:grpSpPr>
        <a:xfrm>
          <a:off x="0" y="0"/>
          <a:ext cx="0" cy="0"/>
          <a:chOff x="0" y="0"/>
          <a:chExt cx="0" cy="0"/>
        </a:xfrm>
      </p:grpSpPr>
      <p:sp>
        <p:nvSpPr>
          <p:cNvPr id="47" name="Google Shape;47;g181bcb6b4ac_0_145"/>
          <p:cNvSpPr/>
          <p:nvPr/>
        </p:nvSpPr>
        <p:spPr>
          <a:xfrm>
            <a:off x="0" y="0"/>
            <a:ext cx="9144000" cy="1015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8" name="Google Shape;48;g181bcb6b4ac_0_145"/>
          <p:cNvPicPr preferRelativeResize="0"/>
          <p:nvPr/>
        </p:nvPicPr>
        <p:blipFill rotWithShape="1">
          <a:blip r:embed="rId2">
            <a:alphaModFix/>
          </a:blip>
          <a:srcRect b="-9684" l="-7535" r="-5779" t="-8128"/>
          <a:stretch/>
        </p:blipFill>
        <p:spPr>
          <a:xfrm>
            <a:off x="8055750" y="4325600"/>
            <a:ext cx="835000" cy="643375"/>
          </a:xfrm>
          <a:prstGeom prst="rect">
            <a:avLst/>
          </a:prstGeom>
          <a:noFill/>
          <a:ln>
            <a:noFill/>
          </a:ln>
        </p:spPr>
      </p:pic>
      <p:sp>
        <p:nvSpPr>
          <p:cNvPr id="49" name="Google Shape;49;g181bcb6b4ac_0_145"/>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50" name="Google Shape;50;g181bcb6b4ac_0_145"/>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bg>
      <p:bgPr>
        <a:solidFill>
          <a:srgbClr val="262A33"/>
        </a:solidFill>
      </p:bgPr>
    </p:bg>
    <p:spTree>
      <p:nvGrpSpPr>
        <p:cNvPr id="51" name="Shape 51"/>
        <p:cNvGrpSpPr/>
        <p:nvPr/>
      </p:nvGrpSpPr>
      <p:grpSpPr>
        <a:xfrm>
          <a:off x="0" y="0"/>
          <a:ext cx="0" cy="0"/>
          <a:chOff x="0" y="0"/>
          <a:chExt cx="0" cy="0"/>
        </a:xfrm>
      </p:grpSpPr>
      <p:sp>
        <p:nvSpPr>
          <p:cNvPr id="52" name="Google Shape;52;g181bcb6b4ac_0_1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53" name="Google Shape;53;g181bcb6b4ac_0_150"/>
          <p:cNvPicPr preferRelativeResize="0"/>
          <p:nvPr/>
        </p:nvPicPr>
        <p:blipFill rotWithShape="1">
          <a:blip r:embed="rId2">
            <a:alphaModFix/>
          </a:blip>
          <a:srcRect b="-5224" l="-1905" r="-1091" t="-5235"/>
          <a:stretch/>
        </p:blipFill>
        <p:spPr>
          <a:xfrm>
            <a:off x="426625" y="302950"/>
            <a:ext cx="2516427" cy="696225"/>
          </a:xfrm>
          <a:prstGeom prst="rect">
            <a:avLst/>
          </a:prstGeom>
          <a:noFill/>
          <a:ln>
            <a:noFill/>
          </a:ln>
        </p:spPr>
      </p:pic>
      <p:pic>
        <p:nvPicPr>
          <p:cNvPr id="54" name="Google Shape;54;g181bcb6b4ac_0_150"/>
          <p:cNvPicPr preferRelativeResize="0"/>
          <p:nvPr/>
        </p:nvPicPr>
        <p:blipFill rotWithShape="1">
          <a:blip r:embed="rId3">
            <a:alphaModFix/>
          </a:blip>
          <a:srcRect b="-2281" l="-4222" r="-3757" t="-2440"/>
          <a:stretch/>
        </p:blipFill>
        <p:spPr>
          <a:xfrm rot="-5400000">
            <a:off x="7182681" y="3219806"/>
            <a:ext cx="2039601" cy="1978026"/>
          </a:xfrm>
          <a:prstGeom prst="rect">
            <a:avLst/>
          </a:prstGeom>
          <a:noFill/>
          <a:ln>
            <a:noFill/>
          </a:ln>
        </p:spPr>
      </p:pic>
      <p:sp>
        <p:nvSpPr>
          <p:cNvPr id="55" name="Google Shape;55;g181bcb6b4ac_0_150"/>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56" name="Google Shape;56;g181bcb6b4ac_0_150"/>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pos="302">
          <p15:clr>
            <a:srgbClr val="FA7B17"/>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ype="tx">
  <p:cSld name="TITLE_AND_BODY">
    <p:bg>
      <p:bgPr>
        <a:solidFill>
          <a:srgbClr val="262A33"/>
        </a:solidFill>
      </p:bgPr>
    </p:bg>
    <p:spTree>
      <p:nvGrpSpPr>
        <p:cNvPr id="57" name="Shape 57"/>
        <p:cNvGrpSpPr/>
        <p:nvPr/>
      </p:nvGrpSpPr>
      <p:grpSpPr>
        <a:xfrm>
          <a:off x="0" y="0"/>
          <a:ext cx="0" cy="0"/>
          <a:chOff x="0" y="0"/>
          <a:chExt cx="0" cy="0"/>
        </a:xfrm>
      </p:grpSpPr>
      <p:pic>
        <p:nvPicPr>
          <p:cNvPr id="58" name="Google Shape;58;g181bcb6b4ac_0_156"/>
          <p:cNvPicPr preferRelativeResize="0"/>
          <p:nvPr/>
        </p:nvPicPr>
        <p:blipFill rotWithShape="1">
          <a:blip r:embed="rId2">
            <a:alphaModFix/>
          </a:blip>
          <a:srcRect b="-8416" l="-5676" r="-7636" t="-10644"/>
          <a:stretch/>
        </p:blipFill>
        <p:spPr>
          <a:xfrm>
            <a:off x="8069450" y="4311925"/>
            <a:ext cx="835000" cy="650200"/>
          </a:xfrm>
          <a:prstGeom prst="rect">
            <a:avLst/>
          </a:prstGeom>
          <a:noFill/>
          <a:ln>
            <a:noFill/>
          </a:ln>
        </p:spPr>
      </p:pic>
      <p:sp>
        <p:nvSpPr>
          <p:cNvPr id="59" name="Google Shape;59;g181bcb6b4ac_0_156"/>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60" name="Google Shape;60;g181bcb6b4ac_0_156"/>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61" name="Google Shape;61;g181bcb6b4ac_0_156"/>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type="titleOnly">
  <p:cSld name="TITLE_ONLY">
    <p:bg>
      <p:bgPr>
        <a:solidFill>
          <a:srgbClr val="262A33"/>
        </a:solidFill>
      </p:bgPr>
    </p:bg>
    <p:spTree>
      <p:nvGrpSpPr>
        <p:cNvPr id="62" name="Shape 62"/>
        <p:cNvGrpSpPr/>
        <p:nvPr/>
      </p:nvGrpSpPr>
      <p:grpSpPr>
        <a:xfrm>
          <a:off x="0" y="0"/>
          <a:ext cx="0" cy="0"/>
          <a:chOff x="0" y="0"/>
          <a:chExt cx="0" cy="0"/>
        </a:xfrm>
      </p:grpSpPr>
      <p:pic>
        <p:nvPicPr>
          <p:cNvPr id="63" name="Google Shape;63;g181bcb6b4ac_0_161"/>
          <p:cNvPicPr preferRelativeResize="0"/>
          <p:nvPr/>
        </p:nvPicPr>
        <p:blipFill rotWithShape="1">
          <a:blip r:embed="rId2">
            <a:alphaModFix/>
          </a:blip>
          <a:srcRect b="-8416" l="-5676" r="-7636" t="-10644"/>
          <a:stretch/>
        </p:blipFill>
        <p:spPr>
          <a:xfrm>
            <a:off x="8069450" y="4311925"/>
            <a:ext cx="835000" cy="650200"/>
          </a:xfrm>
          <a:prstGeom prst="rect">
            <a:avLst/>
          </a:prstGeom>
          <a:noFill/>
          <a:ln>
            <a:noFill/>
          </a:ln>
        </p:spPr>
      </p:pic>
      <p:sp>
        <p:nvSpPr>
          <p:cNvPr id="64" name="Google Shape;64;g181bcb6b4ac_0_161"/>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65" name="Google Shape;65;g181bcb6b4ac_0_16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66" name="Google Shape;66;g181bcb6b4ac_0_161"/>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type="secHead">
  <p:cSld name="SECTION_HEADER">
    <p:bg>
      <p:bgPr>
        <a:solidFill>
          <a:srgbClr val="262A33"/>
        </a:solidFill>
      </p:bgPr>
    </p:bg>
    <p:spTree>
      <p:nvGrpSpPr>
        <p:cNvPr id="67" name="Shape 67"/>
        <p:cNvGrpSpPr/>
        <p:nvPr/>
      </p:nvGrpSpPr>
      <p:grpSpPr>
        <a:xfrm>
          <a:off x="0" y="0"/>
          <a:ext cx="0" cy="0"/>
          <a:chOff x="0" y="0"/>
          <a:chExt cx="0" cy="0"/>
        </a:xfrm>
      </p:grpSpPr>
      <p:sp>
        <p:nvSpPr>
          <p:cNvPr id="68" name="Google Shape;68;g181bcb6b4ac_0_166"/>
          <p:cNvSpPr txBox="1"/>
          <p:nvPr/>
        </p:nvSpPr>
        <p:spPr>
          <a:xfrm>
            <a:off x="388800" y="298800"/>
            <a:ext cx="6785400" cy="7815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2400"/>
              <a:buFont typeface="Arial"/>
              <a:buNone/>
            </a:pPr>
            <a:r>
              <a:rPr b="1" i="0" lang="en-GB" sz="2400" u="none" cap="none" strike="noStrike">
                <a:solidFill>
                  <a:srgbClr val="FF8022"/>
                </a:solidFill>
                <a:latin typeface="Lato"/>
                <a:ea typeface="Lato"/>
                <a:cs typeface="Lato"/>
                <a:sym typeface="Lato"/>
              </a:rPr>
              <a:t>Contents</a:t>
            </a:r>
            <a:endParaRPr b="1" i="0" sz="2400" u="none" cap="none" strike="noStrike">
              <a:solidFill>
                <a:srgbClr val="FF8022"/>
              </a:solidFill>
              <a:latin typeface="Lato"/>
              <a:ea typeface="Lato"/>
              <a:cs typeface="Lato"/>
              <a:sym typeface="Lato"/>
            </a:endParaRPr>
          </a:p>
        </p:txBody>
      </p:sp>
      <p:pic>
        <p:nvPicPr>
          <p:cNvPr id="69" name="Google Shape;69;g181bcb6b4ac_0_166"/>
          <p:cNvPicPr preferRelativeResize="0"/>
          <p:nvPr/>
        </p:nvPicPr>
        <p:blipFill rotWithShape="1">
          <a:blip r:embed="rId2">
            <a:alphaModFix/>
          </a:blip>
          <a:srcRect b="-8416" l="-5676" r="-7636" t="-10644"/>
          <a:stretch/>
        </p:blipFill>
        <p:spPr>
          <a:xfrm>
            <a:off x="8069450" y="4311925"/>
            <a:ext cx="835000" cy="650200"/>
          </a:xfrm>
          <a:prstGeom prst="rect">
            <a:avLst/>
          </a:prstGeom>
          <a:noFill/>
          <a:ln>
            <a:noFill/>
          </a:ln>
        </p:spPr>
      </p:pic>
      <p:sp>
        <p:nvSpPr>
          <p:cNvPr id="70" name="Google Shape;70;g181bcb6b4ac_0_166"/>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71" name="Google Shape;71;g181bcb6b4ac_0_166"/>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72" name="Google Shape;72;g181bcb6b4ac_0_166"/>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p:cSld name="TITLE_AND_BODY_1">
    <p:bg>
      <p:bgPr>
        <a:solidFill>
          <a:srgbClr val="0543B3"/>
        </a:solidFill>
      </p:bgPr>
    </p:bg>
    <p:spTree>
      <p:nvGrpSpPr>
        <p:cNvPr id="73" name="Shape 73"/>
        <p:cNvGrpSpPr/>
        <p:nvPr/>
      </p:nvGrpSpPr>
      <p:grpSpPr>
        <a:xfrm>
          <a:off x="0" y="0"/>
          <a:ext cx="0" cy="0"/>
          <a:chOff x="0" y="0"/>
          <a:chExt cx="0" cy="0"/>
        </a:xfrm>
      </p:grpSpPr>
      <p:pic>
        <p:nvPicPr>
          <p:cNvPr id="74" name="Google Shape;74;g181bcb6b4ac_0_172"/>
          <p:cNvPicPr preferRelativeResize="0"/>
          <p:nvPr/>
        </p:nvPicPr>
        <p:blipFill rotWithShape="1">
          <a:blip r:embed="rId2">
            <a:alphaModFix/>
          </a:blip>
          <a:srcRect b="-8416" l="-5676" r="-7636" t="-10644"/>
          <a:stretch/>
        </p:blipFill>
        <p:spPr>
          <a:xfrm>
            <a:off x="8069450" y="4311925"/>
            <a:ext cx="835000" cy="650200"/>
          </a:xfrm>
          <a:prstGeom prst="rect">
            <a:avLst/>
          </a:prstGeom>
          <a:noFill/>
          <a:ln>
            <a:noFill/>
          </a:ln>
        </p:spPr>
      </p:pic>
      <p:sp>
        <p:nvSpPr>
          <p:cNvPr id="75" name="Google Shape;75;g181bcb6b4ac_0_172"/>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76" name="Google Shape;76;g181bcb6b4ac_0_172"/>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77" name="Google Shape;77;g181bcb6b4ac_0_172"/>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1">
  <p:cSld name="TITLE_ONLY_1">
    <p:bg>
      <p:bgPr>
        <a:solidFill>
          <a:srgbClr val="0543B3"/>
        </a:solidFill>
      </p:bgPr>
    </p:bg>
    <p:spTree>
      <p:nvGrpSpPr>
        <p:cNvPr id="78" name="Shape 78"/>
        <p:cNvGrpSpPr/>
        <p:nvPr/>
      </p:nvGrpSpPr>
      <p:grpSpPr>
        <a:xfrm>
          <a:off x="0" y="0"/>
          <a:ext cx="0" cy="0"/>
          <a:chOff x="0" y="0"/>
          <a:chExt cx="0" cy="0"/>
        </a:xfrm>
      </p:grpSpPr>
      <p:pic>
        <p:nvPicPr>
          <p:cNvPr id="79" name="Google Shape;79;g181bcb6b4ac_0_177"/>
          <p:cNvPicPr preferRelativeResize="0"/>
          <p:nvPr/>
        </p:nvPicPr>
        <p:blipFill rotWithShape="1">
          <a:blip r:embed="rId2">
            <a:alphaModFix/>
          </a:blip>
          <a:srcRect b="-8416" l="-5676" r="-7636" t="-10644"/>
          <a:stretch/>
        </p:blipFill>
        <p:spPr>
          <a:xfrm>
            <a:off x="8069450" y="4311925"/>
            <a:ext cx="835000" cy="650200"/>
          </a:xfrm>
          <a:prstGeom prst="rect">
            <a:avLst/>
          </a:prstGeom>
          <a:noFill/>
          <a:ln>
            <a:noFill/>
          </a:ln>
        </p:spPr>
      </p:pic>
      <p:sp>
        <p:nvSpPr>
          <p:cNvPr id="80" name="Google Shape;80;g181bcb6b4ac_0_177"/>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81" name="Google Shape;81;g181bcb6b4ac_0_17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type="twoColTx">
  <p:cSld name="TITLE_AND_TWO_COLUMNS">
    <p:spTree>
      <p:nvGrpSpPr>
        <p:cNvPr id="82" name="Shape 82"/>
        <p:cNvGrpSpPr/>
        <p:nvPr/>
      </p:nvGrpSpPr>
      <p:grpSpPr>
        <a:xfrm>
          <a:off x="0" y="0"/>
          <a:ext cx="0" cy="0"/>
          <a:chOff x="0" y="0"/>
          <a:chExt cx="0" cy="0"/>
        </a:xfrm>
      </p:grpSpPr>
      <p:sp>
        <p:nvSpPr>
          <p:cNvPr id="83" name="Google Shape;83;g181bcb6b4ac_0_181"/>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4" name="Google Shape;84;g181bcb6b4ac_0_181"/>
          <p:cNvPicPr preferRelativeResize="0"/>
          <p:nvPr/>
        </p:nvPicPr>
        <p:blipFill rotWithShape="1">
          <a:blip r:embed="rId2">
            <a:alphaModFix/>
          </a:blip>
          <a:srcRect b="-9684" l="-7535" r="-5779" t="-8128"/>
          <a:stretch/>
        </p:blipFill>
        <p:spPr>
          <a:xfrm>
            <a:off x="8055750" y="4325600"/>
            <a:ext cx="835000" cy="643375"/>
          </a:xfrm>
          <a:prstGeom prst="rect">
            <a:avLst/>
          </a:prstGeom>
          <a:noFill/>
          <a:ln>
            <a:noFill/>
          </a:ln>
        </p:spPr>
      </p:pic>
      <p:sp>
        <p:nvSpPr>
          <p:cNvPr id="85" name="Google Shape;85;g181bcb6b4ac_0_181"/>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86" name="Google Shape;86;g181bcb6b4ac_0_18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1">
  <p:cSld name="Divider slide 2">
    <p:spTree>
      <p:nvGrpSpPr>
        <p:cNvPr id="87" name="Shape 87"/>
        <p:cNvGrpSpPr/>
        <p:nvPr/>
      </p:nvGrpSpPr>
      <p:grpSpPr>
        <a:xfrm>
          <a:off x="0" y="0"/>
          <a:ext cx="0" cy="0"/>
          <a:chOff x="0" y="0"/>
          <a:chExt cx="0" cy="0"/>
        </a:xfrm>
      </p:grpSpPr>
      <p:sp>
        <p:nvSpPr>
          <p:cNvPr id="88" name="Google Shape;88;g181bcb6b4ac_0_186"/>
          <p:cNvSpPr txBox="1"/>
          <p:nvPr>
            <p:ph idx="12" type="sldNum"/>
          </p:nvPr>
        </p:nvSpPr>
        <p:spPr>
          <a:xfrm>
            <a:off x="8372475" y="403225"/>
            <a:ext cx="4731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1pPr>
            <a:lvl2pPr indent="0" lvl="1"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2pPr>
            <a:lvl3pPr indent="0" lvl="2"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3pPr>
            <a:lvl4pPr indent="0" lvl="3"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4pPr>
            <a:lvl5pPr indent="0" lvl="4"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5pPr>
            <a:lvl6pPr indent="0" lvl="5"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6pPr>
            <a:lvl7pPr indent="0" lvl="6"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7pPr>
            <a:lvl8pPr indent="0" lvl="7"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8pPr>
            <a:lvl9pPr indent="0" lvl="8"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b="0" sz="1000">
              <a:solidFill>
                <a:schemeClr val="dk2"/>
              </a:solidFill>
              <a:latin typeface="Arial"/>
              <a:ea typeface="Arial"/>
              <a:cs typeface="Arial"/>
              <a:sym typeface="Arial"/>
            </a:endParaRPr>
          </a:p>
        </p:txBody>
      </p:sp>
      <p:sp>
        <p:nvSpPr>
          <p:cNvPr id="89" name="Google Shape;89;g181bcb6b4ac_0_186"/>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p:cSld name="TITLE_AND_BODY_1">
    <p:bg>
      <p:bgPr>
        <a:solidFill>
          <a:srgbClr val="0543B3"/>
        </a:solidFill>
      </p:bgPr>
    </p:bg>
    <p:spTree>
      <p:nvGrpSpPr>
        <p:cNvPr id="92" name="Shape 92"/>
        <p:cNvGrpSpPr/>
        <p:nvPr/>
      </p:nvGrpSpPr>
      <p:grpSpPr>
        <a:xfrm>
          <a:off x="0" y="0"/>
          <a:ext cx="0" cy="0"/>
          <a:chOff x="0" y="0"/>
          <a:chExt cx="0" cy="0"/>
        </a:xfrm>
      </p:grpSpPr>
      <p:pic>
        <p:nvPicPr>
          <p:cNvPr id="93" name="Google Shape;93;g181bcb6b4ac_0_202"/>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94" name="Google Shape;94;g181bcb6b4ac_0_202"/>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95" name="Google Shape;95;g181bcb6b4ac_0_202"/>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type="titleOnly">
  <p:cSld name="TITLE_ONLY">
    <p:bg>
      <p:bgPr>
        <a:solidFill>
          <a:srgbClr val="262A33"/>
        </a:solidFill>
      </p:bgPr>
    </p:bg>
    <p:spTree>
      <p:nvGrpSpPr>
        <p:cNvPr id="10" name="Shape 10"/>
        <p:cNvGrpSpPr/>
        <p:nvPr/>
      </p:nvGrpSpPr>
      <p:grpSpPr>
        <a:xfrm>
          <a:off x="0" y="0"/>
          <a:ext cx="0" cy="0"/>
          <a:chOff x="0" y="0"/>
          <a:chExt cx="0" cy="0"/>
        </a:xfrm>
      </p:grpSpPr>
      <p:pic>
        <p:nvPicPr>
          <p:cNvPr id="11" name="Google Shape;11;p29"/>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12" name="Google Shape;12;p29"/>
          <p:cNvSpPr/>
          <p:nvPr/>
        </p:nvSpPr>
        <p:spPr>
          <a:xfrm>
            <a:off x="8371895" y="380155"/>
            <a:ext cx="772105" cy="27130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3" name="Google Shape;13;p29"/>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bg>
      <p:bgPr>
        <a:solidFill>
          <a:srgbClr val="262A33"/>
        </a:solidFill>
      </p:bgPr>
    </p:bg>
    <p:spTree>
      <p:nvGrpSpPr>
        <p:cNvPr id="96" name="Shape 96"/>
        <p:cNvGrpSpPr/>
        <p:nvPr/>
      </p:nvGrpSpPr>
      <p:grpSpPr>
        <a:xfrm>
          <a:off x="0" y="0"/>
          <a:ext cx="0" cy="0"/>
          <a:chOff x="0" y="0"/>
          <a:chExt cx="0" cy="0"/>
        </a:xfrm>
      </p:grpSpPr>
      <p:pic>
        <p:nvPicPr>
          <p:cNvPr id="97" name="Google Shape;97;g181bcb6b4ac_0_191"/>
          <p:cNvPicPr preferRelativeResize="0"/>
          <p:nvPr/>
        </p:nvPicPr>
        <p:blipFill rotWithShape="1">
          <a:blip r:embed="rId2">
            <a:alphaModFix/>
          </a:blip>
          <a:srcRect b="-5224" l="-1905" r="-1091" t="-5235"/>
          <a:stretch/>
        </p:blipFill>
        <p:spPr>
          <a:xfrm>
            <a:off x="426625" y="222564"/>
            <a:ext cx="2516427" cy="696225"/>
          </a:xfrm>
          <a:prstGeom prst="rect">
            <a:avLst/>
          </a:prstGeom>
          <a:noFill/>
          <a:ln>
            <a:noFill/>
          </a:ln>
        </p:spPr>
      </p:pic>
      <p:pic>
        <p:nvPicPr>
          <p:cNvPr id="98" name="Google Shape;98;g181bcb6b4ac_0_191"/>
          <p:cNvPicPr preferRelativeResize="0"/>
          <p:nvPr/>
        </p:nvPicPr>
        <p:blipFill rotWithShape="1">
          <a:blip r:embed="rId3">
            <a:alphaModFix/>
          </a:blip>
          <a:srcRect b="-2272" l="-4222" r="-3757" t="-2439"/>
          <a:stretch/>
        </p:blipFill>
        <p:spPr>
          <a:xfrm rot="-5400000">
            <a:off x="7181808" y="3222276"/>
            <a:ext cx="2039601" cy="1978026"/>
          </a:xfrm>
          <a:prstGeom prst="rect">
            <a:avLst/>
          </a:prstGeom>
          <a:noFill/>
          <a:ln>
            <a:noFill/>
          </a:ln>
        </p:spPr>
      </p:pic>
    </p:spTree>
  </p:cSld>
  <p:clrMapOvr>
    <a:masterClrMapping/>
  </p:clrMapOvr>
  <p:extLst>
    <p:ext uri="{DCECCB84-F9BA-43D5-87BE-67443E8EF086}">
      <p15:sldGuideLst>
        <p15:guide id="1" pos="302">
          <p15:clr>
            <a:srgbClr val="FA7B17"/>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type="titleOnly">
  <p:cSld name="TITLE_ONLY">
    <p:bg>
      <p:bgPr>
        <a:solidFill>
          <a:srgbClr val="262A33"/>
        </a:solidFill>
      </p:bgPr>
    </p:bg>
    <p:spTree>
      <p:nvGrpSpPr>
        <p:cNvPr id="99" name="Shape 99"/>
        <p:cNvGrpSpPr/>
        <p:nvPr/>
      </p:nvGrpSpPr>
      <p:grpSpPr>
        <a:xfrm>
          <a:off x="0" y="0"/>
          <a:ext cx="0" cy="0"/>
          <a:chOff x="0" y="0"/>
          <a:chExt cx="0" cy="0"/>
        </a:xfrm>
      </p:grpSpPr>
      <p:pic>
        <p:nvPicPr>
          <p:cNvPr id="100" name="Google Shape;100;g181bcb6b4ac_0_194"/>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101" name="Google Shape;101;g181bcb6b4ac_0_194"/>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02" name="Google Shape;102;g181bcb6b4ac_0_194"/>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ype="tx">
  <p:cSld name="TITLE_AND_BODY">
    <p:bg>
      <p:bgPr>
        <a:solidFill>
          <a:srgbClr val="262A33"/>
        </a:solidFill>
      </p:bgPr>
    </p:bg>
    <p:spTree>
      <p:nvGrpSpPr>
        <p:cNvPr id="103" name="Shape 103"/>
        <p:cNvGrpSpPr/>
        <p:nvPr/>
      </p:nvGrpSpPr>
      <p:grpSpPr>
        <a:xfrm>
          <a:off x="0" y="0"/>
          <a:ext cx="0" cy="0"/>
          <a:chOff x="0" y="0"/>
          <a:chExt cx="0" cy="0"/>
        </a:xfrm>
      </p:grpSpPr>
      <p:pic>
        <p:nvPicPr>
          <p:cNvPr id="104" name="Google Shape;104;g181bcb6b4ac_0_198"/>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105" name="Google Shape;105;g181bcb6b4ac_0_198"/>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06" name="Google Shape;106;g181bcb6b4ac_0_198"/>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type="twoColTx">
  <p:cSld name="TITLE_AND_TWO_COLUMNS">
    <p:spTree>
      <p:nvGrpSpPr>
        <p:cNvPr id="107" name="Shape 107"/>
        <p:cNvGrpSpPr/>
        <p:nvPr/>
      </p:nvGrpSpPr>
      <p:grpSpPr>
        <a:xfrm>
          <a:off x="0" y="0"/>
          <a:ext cx="0" cy="0"/>
          <a:chOff x="0" y="0"/>
          <a:chExt cx="0" cy="0"/>
        </a:xfrm>
      </p:grpSpPr>
      <p:sp>
        <p:nvSpPr>
          <p:cNvPr id="108" name="Google Shape;108;g181bcb6b4ac_0_206"/>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9" name="Google Shape;109;g181bcb6b4ac_0_206"/>
          <p:cNvPicPr preferRelativeResize="0"/>
          <p:nvPr/>
        </p:nvPicPr>
        <p:blipFill rotWithShape="1">
          <a:blip r:embed="rId2">
            <a:alphaModFix/>
          </a:blip>
          <a:srcRect b="0" l="0" r="0" t="0"/>
          <a:stretch/>
        </p:blipFill>
        <p:spPr>
          <a:xfrm>
            <a:off x="8050064" y="4271275"/>
            <a:ext cx="792833" cy="585405"/>
          </a:xfrm>
          <a:prstGeom prst="rect">
            <a:avLst/>
          </a:prstGeom>
          <a:noFill/>
          <a:ln>
            <a:noFill/>
          </a:ln>
        </p:spPr>
      </p:pic>
      <p:sp>
        <p:nvSpPr>
          <p:cNvPr id="110" name="Google Shape;110;g181bcb6b4ac_0_206"/>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11" name="Google Shape;111;g181bcb6b4ac_0_206"/>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1">
  <p:cSld name="TITLE_ONLY_1">
    <p:bg>
      <p:bgPr>
        <a:solidFill>
          <a:srgbClr val="0543B3"/>
        </a:solidFill>
      </p:bgPr>
    </p:bg>
    <p:spTree>
      <p:nvGrpSpPr>
        <p:cNvPr id="112" name="Shape 112"/>
        <p:cNvGrpSpPr/>
        <p:nvPr/>
      </p:nvGrpSpPr>
      <p:grpSpPr>
        <a:xfrm>
          <a:off x="0" y="0"/>
          <a:ext cx="0" cy="0"/>
          <a:chOff x="0" y="0"/>
          <a:chExt cx="0" cy="0"/>
        </a:xfrm>
      </p:grpSpPr>
      <p:pic>
        <p:nvPicPr>
          <p:cNvPr id="113" name="Google Shape;113;g181bcb6b4ac_0_211"/>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114" name="Google Shape;114;g181bcb6b4ac_0_211"/>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15" name="Google Shape;115;g181bcb6b4ac_0_211"/>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p:cSld name="1_Divider slide">
    <p:bg>
      <p:bgPr>
        <a:solidFill>
          <a:srgbClr val="262A33"/>
        </a:solidFill>
      </p:bgPr>
    </p:bg>
    <p:spTree>
      <p:nvGrpSpPr>
        <p:cNvPr id="116" name="Shape 116"/>
        <p:cNvGrpSpPr/>
        <p:nvPr/>
      </p:nvGrpSpPr>
      <p:grpSpPr>
        <a:xfrm>
          <a:off x="0" y="0"/>
          <a:ext cx="0" cy="0"/>
          <a:chOff x="0" y="0"/>
          <a:chExt cx="0" cy="0"/>
        </a:xfrm>
      </p:grpSpPr>
      <p:pic>
        <p:nvPicPr>
          <p:cNvPr id="117" name="Google Shape;117;g181bcb6b4ac_0_215"/>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118" name="Google Shape;118;g181bcb6b4ac_0_215"/>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5">
  <p:cSld name="TITLE_AND_TWO_COLUMNS_6">
    <p:spTree>
      <p:nvGrpSpPr>
        <p:cNvPr id="119" name="Shape 119"/>
        <p:cNvGrpSpPr/>
        <p:nvPr/>
      </p:nvGrpSpPr>
      <p:grpSpPr>
        <a:xfrm>
          <a:off x="0" y="0"/>
          <a:ext cx="0" cy="0"/>
          <a:chOff x="0" y="0"/>
          <a:chExt cx="0" cy="0"/>
        </a:xfrm>
      </p:grpSpPr>
      <p:sp>
        <p:nvSpPr>
          <p:cNvPr id="120" name="Google Shape;120;g181bcb6b4ac_0_218"/>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1" name="Google Shape;121;g181bcb6b4ac_0_218"/>
          <p:cNvPicPr preferRelativeResize="0"/>
          <p:nvPr/>
        </p:nvPicPr>
        <p:blipFill rotWithShape="1">
          <a:blip r:embed="rId2">
            <a:alphaModFix/>
          </a:blip>
          <a:srcRect b="0" l="0" r="0" t="0"/>
          <a:stretch/>
        </p:blipFill>
        <p:spPr>
          <a:xfrm>
            <a:off x="8050064" y="4271275"/>
            <a:ext cx="792833" cy="585405"/>
          </a:xfrm>
          <a:prstGeom prst="rect">
            <a:avLst/>
          </a:prstGeom>
          <a:noFill/>
          <a:ln>
            <a:noFill/>
          </a:ln>
        </p:spPr>
      </p:pic>
      <p:sp>
        <p:nvSpPr>
          <p:cNvPr id="122" name="Google Shape;122;g181bcb6b4ac_0_218"/>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23" name="Google Shape;123;g181bcb6b4ac_0_218"/>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1">
  <p:cSld name="TITLE_AND_TWO_COLUMNS_1">
    <p:spTree>
      <p:nvGrpSpPr>
        <p:cNvPr id="124" name="Shape 124"/>
        <p:cNvGrpSpPr/>
        <p:nvPr/>
      </p:nvGrpSpPr>
      <p:grpSpPr>
        <a:xfrm>
          <a:off x="0" y="0"/>
          <a:ext cx="0" cy="0"/>
          <a:chOff x="0" y="0"/>
          <a:chExt cx="0" cy="0"/>
        </a:xfrm>
      </p:grpSpPr>
      <p:sp>
        <p:nvSpPr>
          <p:cNvPr id="125" name="Google Shape;125;g181bcb6b4ac_0_223"/>
          <p:cNvSpPr/>
          <p:nvPr/>
        </p:nvSpPr>
        <p:spPr>
          <a:xfrm>
            <a:off x="0" y="0"/>
            <a:ext cx="9144000" cy="1015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6" name="Google Shape;126;g181bcb6b4ac_0_223"/>
          <p:cNvPicPr preferRelativeResize="0"/>
          <p:nvPr/>
        </p:nvPicPr>
        <p:blipFill rotWithShape="1">
          <a:blip r:embed="rId2">
            <a:alphaModFix/>
          </a:blip>
          <a:srcRect b="-9684" l="-7535" r="-5779" t="-8128"/>
          <a:stretch/>
        </p:blipFill>
        <p:spPr>
          <a:xfrm>
            <a:off x="8055750" y="4325600"/>
            <a:ext cx="835000" cy="643375"/>
          </a:xfrm>
          <a:prstGeom prst="rect">
            <a:avLst/>
          </a:prstGeom>
          <a:noFill/>
          <a:ln>
            <a:noFill/>
          </a:ln>
        </p:spPr>
      </p:pic>
      <p:sp>
        <p:nvSpPr>
          <p:cNvPr id="127" name="Google Shape;127;g181bcb6b4ac_0_223"/>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128" name="Google Shape;128;g181bcb6b4ac_0_223"/>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ype="tx">
  <p:cSld name="TITLE_AND_BODY">
    <p:bg>
      <p:bgPr>
        <a:solidFill>
          <a:srgbClr val="262A33"/>
        </a:solidFill>
      </p:bgPr>
    </p:bg>
    <p:spTree>
      <p:nvGrpSpPr>
        <p:cNvPr id="14" name="Shape 14"/>
        <p:cNvGrpSpPr/>
        <p:nvPr/>
      </p:nvGrpSpPr>
      <p:grpSpPr>
        <a:xfrm>
          <a:off x="0" y="0"/>
          <a:ext cx="0" cy="0"/>
          <a:chOff x="0" y="0"/>
          <a:chExt cx="0" cy="0"/>
        </a:xfrm>
      </p:grpSpPr>
      <p:pic>
        <p:nvPicPr>
          <p:cNvPr id="15" name="Google Shape;15;p28"/>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16" name="Google Shape;16;p28"/>
          <p:cNvSpPr/>
          <p:nvPr/>
        </p:nvSpPr>
        <p:spPr>
          <a:xfrm>
            <a:off x="8371895" y="380155"/>
            <a:ext cx="772105" cy="27130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7" name="Google Shape;17;p28"/>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p:cSld name="TITLE_AND_BODY_1">
    <p:bg>
      <p:bgPr>
        <a:solidFill>
          <a:srgbClr val="0543B3"/>
        </a:solidFill>
      </p:bgPr>
    </p:bg>
    <p:spTree>
      <p:nvGrpSpPr>
        <p:cNvPr id="18" name="Shape 18"/>
        <p:cNvGrpSpPr/>
        <p:nvPr/>
      </p:nvGrpSpPr>
      <p:grpSpPr>
        <a:xfrm>
          <a:off x="0" y="0"/>
          <a:ext cx="0" cy="0"/>
          <a:chOff x="0" y="0"/>
          <a:chExt cx="0" cy="0"/>
        </a:xfrm>
      </p:grpSpPr>
      <p:pic>
        <p:nvPicPr>
          <p:cNvPr id="19" name="Google Shape;19;p32"/>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20" name="Google Shape;20;p32"/>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21" name="Google Shape;21;p32"/>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type="twoColTx">
  <p:cSld name="TITLE_AND_TWO_COLUMNS">
    <p:spTree>
      <p:nvGrpSpPr>
        <p:cNvPr id="22" name="Shape 22"/>
        <p:cNvGrpSpPr/>
        <p:nvPr/>
      </p:nvGrpSpPr>
      <p:grpSpPr>
        <a:xfrm>
          <a:off x="0" y="0"/>
          <a:ext cx="0" cy="0"/>
          <a:chOff x="0" y="0"/>
          <a:chExt cx="0" cy="0"/>
        </a:xfrm>
      </p:grpSpPr>
      <p:sp>
        <p:nvSpPr>
          <p:cNvPr id="23" name="Google Shape;23;p31"/>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 name="Google Shape;24;p31"/>
          <p:cNvPicPr preferRelativeResize="0"/>
          <p:nvPr/>
        </p:nvPicPr>
        <p:blipFill rotWithShape="1">
          <a:blip r:embed="rId2">
            <a:alphaModFix/>
          </a:blip>
          <a:srcRect b="0" l="0" r="0" t="0"/>
          <a:stretch/>
        </p:blipFill>
        <p:spPr>
          <a:xfrm>
            <a:off x="8050064" y="4271275"/>
            <a:ext cx="792833" cy="585406"/>
          </a:xfrm>
          <a:prstGeom prst="rect">
            <a:avLst/>
          </a:prstGeom>
          <a:noFill/>
          <a:ln>
            <a:noFill/>
          </a:ln>
        </p:spPr>
      </p:pic>
      <p:sp>
        <p:nvSpPr>
          <p:cNvPr id="25" name="Google Shape;25;p31"/>
          <p:cNvSpPr/>
          <p:nvPr/>
        </p:nvSpPr>
        <p:spPr>
          <a:xfrm>
            <a:off x="8371895" y="380155"/>
            <a:ext cx="772105" cy="27130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26" name="Google Shape;26;p31"/>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1">
  <p:cSld name="TITLE_ONLY_1">
    <p:bg>
      <p:bgPr>
        <a:solidFill>
          <a:srgbClr val="0543B3"/>
        </a:solidFill>
      </p:bgPr>
    </p:bg>
    <p:spTree>
      <p:nvGrpSpPr>
        <p:cNvPr id="27" name="Shape 27"/>
        <p:cNvGrpSpPr/>
        <p:nvPr/>
      </p:nvGrpSpPr>
      <p:grpSpPr>
        <a:xfrm>
          <a:off x="0" y="0"/>
          <a:ext cx="0" cy="0"/>
          <a:chOff x="0" y="0"/>
          <a:chExt cx="0" cy="0"/>
        </a:xfrm>
      </p:grpSpPr>
      <p:pic>
        <p:nvPicPr>
          <p:cNvPr id="28" name="Google Shape;28;p30"/>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29" name="Google Shape;29;p30"/>
          <p:cNvSpPr/>
          <p:nvPr/>
        </p:nvSpPr>
        <p:spPr>
          <a:xfrm>
            <a:off x="8371895" y="380155"/>
            <a:ext cx="772105" cy="27130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30" name="Google Shape;30;p30"/>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p:cSld name="1_Divider slide">
    <p:bg>
      <p:bgPr>
        <a:solidFill>
          <a:srgbClr val="262A33"/>
        </a:solidFill>
      </p:bgPr>
    </p:bg>
    <p:spTree>
      <p:nvGrpSpPr>
        <p:cNvPr id="31" name="Shape 31"/>
        <p:cNvGrpSpPr/>
        <p:nvPr/>
      </p:nvGrpSpPr>
      <p:grpSpPr>
        <a:xfrm>
          <a:off x="0" y="0"/>
          <a:ext cx="0" cy="0"/>
          <a:chOff x="0" y="0"/>
          <a:chExt cx="0" cy="0"/>
        </a:xfrm>
      </p:grpSpPr>
      <p:pic>
        <p:nvPicPr>
          <p:cNvPr id="32" name="Google Shape;32;p24"/>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33" name="Google Shape;33;p24"/>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5">
  <p:cSld name="TITLE_AND_TWO_COLUMNS_6">
    <p:spTree>
      <p:nvGrpSpPr>
        <p:cNvPr id="34" name="Shape 34"/>
        <p:cNvGrpSpPr/>
        <p:nvPr/>
      </p:nvGrpSpPr>
      <p:grpSpPr>
        <a:xfrm>
          <a:off x="0" y="0"/>
          <a:ext cx="0" cy="0"/>
          <a:chOff x="0" y="0"/>
          <a:chExt cx="0" cy="0"/>
        </a:xfrm>
      </p:grpSpPr>
      <p:sp>
        <p:nvSpPr>
          <p:cNvPr id="35" name="Google Shape;35;g14b5d431ea2_0_117"/>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6" name="Google Shape;36;g14b5d431ea2_0_117"/>
          <p:cNvPicPr preferRelativeResize="0"/>
          <p:nvPr/>
        </p:nvPicPr>
        <p:blipFill rotWithShape="1">
          <a:blip r:embed="rId2">
            <a:alphaModFix/>
          </a:blip>
          <a:srcRect b="0" l="0" r="0" t="0"/>
          <a:stretch/>
        </p:blipFill>
        <p:spPr>
          <a:xfrm>
            <a:off x="8050064" y="4271275"/>
            <a:ext cx="792833" cy="585405"/>
          </a:xfrm>
          <a:prstGeom prst="rect">
            <a:avLst/>
          </a:prstGeom>
          <a:noFill/>
          <a:ln>
            <a:noFill/>
          </a:ln>
        </p:spPr>
      </p:pic>
      <p:sp>
        <p:nvSpPr>
          <p:cNvPr id="37" name="Google Shape;37;g14b5d431ea2_0_117"/>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38" name="Google Shape;38;g14b5d431ea2_0_117"/>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1">
  <p:cSld name="TITLE_AND_TWO_COLUMNS_1">
    <p:spTree>
      <p:nvGrpSpPr>
        <p:cNvPr id="39" name="Shape 39"/>
        <p:cNvGrpSpPr/>
        <p:nvPr/>
      </p:nvGrpSpPr>
      <p:grpSpPr>
        <a:xfrm>
          <a:off x="0" y="0"/>
          <a:ext cx="0" cy="0"/>
          <a:chOff x="0" y="0"/>
          <a:chExt cx="0" cy="0"/>
        </a:xfrm>
      </p:grpSpPr>
      <p:sp>
        <p:nvSpPr>
          <p:cNvPr id="40" name="Google Shape;40;g1646f31eaf0_0_102"/>
          <p:cNvSpPr/>
          <p:nvPr/>
        </p:nvSpPr>
        <p:spPr>
          <a:xfrm>
            <a:off x="0" y="0"/>
            <a:ext cx="9144000" cy="1015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1" name="Google Shape;41;g1646f31eaf0_0_102"/>
          <p:cNvPicPr preferRelativeResize="0"/>
          <p:nvPr/>
        </p:nvPicPr>
        <p:blipFill rotWithShape="1">
          <a:blip r:embed="rId2">
            <a:alphaModFix/>
          </a:blip>
          <a:srcRect b="-9683" l="-7535" r="-5779" t="-8128"/>
          <a:stretch/>
        </p:blipFill>
        <p:spPr>
          <a:xfrm>
            <a:off x="8055750" y="4325600"/>
            <a:ext cx="835000" cy="643375"/>
          </a:xfrm>
          <a:prstGeom prst="rect">
            <a:avLst/>
          </a:prstGeom>
          <a:noFill/>
          <a:ln>
            <a:noFill/>
          </a:ln>
        </p:spPr>
      </p:pic>
      <p:sp>
        <p:nvSpPr>
          <p:cNvPr id="42" name="Google Shape;42;g1646f31eaf0_0_102"/>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43" name="Google Shape;43;g1646f31eaf0_0_102"/>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10" Type="http://schemas.openxmlformats.org/officeDocument/2006/relationships/theme" Target="../theme/theme1.xml"/><Relationship Id="rId9" Type="http://schemas.openxmlformats.org/officeDocument/2006/relationships/slideLayout" Target="../slideLayouts/slideLayout18.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10" Type="http://schemas.openxmlformats.org/officeDocument/2006/relationships/theme" Target="../theme/theme4.xml"/><Relationship Id="rId9" Type="http://schemas.openxmlformats.org/officeDocument/2006/relationships/slideLayout" Target="../slideLayouts/slideLayout27.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44" name="Shape 44"/>
        <p:cNvGrpSpPr/>
        <p:nvPr/>
      </p:nvGrpSpPr>
      <p:grpSpPr>
        <a:xfrm>
          <a:off x="0" y="0"/>
          <a:ext cx="0" cy="0"/>
          <a:chOff x="0" y="0"/>
          <a:chExt cx="0" cy="0"/>
        </a:xfrm>
      </p:grpSpPr>
      <p:sp>
        <p:nvSpPr>
          <p:cNvPr id="45" name="Google Shape;45;g181bcb6b4ac_0_1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0" name="Shape 90"/>
        <p:cNvGrpSpPr/>
        <p:nvPr/>
      </p:nvGrpSpPr>
      <p:grpSpPr>
        <a:xfrm>
          <a:off x="0" y="0"/>
          <a:ext cx="0" cy="0"/>
          <a:chOff x="0" y="0"/>
          <a:chExt cx="0" cy="0"/>
        </a:xfrm>
      </p:grpSpPr>
      <p:sp>
        <p:nvSpPr>
          <p:cNvPr id="91" name="Google Shape;91;g181bcb6b4ac_0_18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0.xml"/><Relationship Id="rId3" Type="http://schemas.openxmlformats.org/officeDocument/2006/relationships/image" Target="../media/image17.png"/><Relationship Id="rId4" Type="http://schemas.openxmlformats.org/officeDocument/2006/relationships/image" Target="../media/image19.png"/><Relationship Id="rId5" Type="http://schemas.openxmlformats.org/officeDocument/2006/relationships/image" Target="../media/image1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19.png"/><Relationship Id="rId5"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A33"/>
        </a:solidFill>
      </p:bgPr>
    </p:bg>
    <p:spTree>
      <p:nvGrpSpPr>
        <p:cNvPr id="132" name="Shape 132"/>
        <p:cNvGrpSpPr/>
        <p:nvPr/>
      </p:nvGrpSpPr>
      <p:grpSpPr>
        <a:xfrm>
          <a:off x="0" y="0"/>
          <a:ext cx="0" cy="0"/>
          <a:chOff x="0" y="0"/>
          <a:chExt cx="0" cy="0"/>
        </a:xfrm>
      </p:grpSpPr>
      <p:sp>
        <p:nvSpPr>
          <p:cNvPr id="133" name="Google Shape;133;p1"/>
          <p:cNvSpPr txBox="1"/>
          <p:nvPr>
            <p:ph type="ctrTitle"/>
          </p:nvPr>
        </p:nvSpPr>
        <p:spPr>
          <a:xfrm>
            <a:off x="360375" y="1253100"/>
            <a:ext cx="5870700" cy="1884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1" lang="en-GB" sz="4800">
                <a:solidFill>
                  <a:schemeClr val="lt1"/>
                </a:solidFill>
                <a:latin typeface="Lato Black"/>
                <a:ea typeface="Lato Black"/>
                <a:cs typeface="Lato Black"/>
                <a:sym typeface="Lato Black"/>
              </a:rPr>
              <a:t>How to protect my </a:t>
            </a:r>
            <a:endParaRPr b="1" sz="4800">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3600"/>
              <a:buFont typeface="Arial"/>
              <a:buNone/>
            </a:pPr>
            <a:r>
              <a:rPr b="1" lang="en-GB" sz="4800">
                <a:solidFill>
                  <a:schemeClr val="lt1"/>
                </a:solidFill>
                <a:latin typeface="Lato Black"/>
                <a:ea typeface="Lato Black"/>
                <a:cs typeface="Lato Black"/>
                <a:sym typeface="Lato Black"/>
              </a:rPr>
              <a:t>financial future</a:t>
            </a:r>
            <a:endParaRPr b="1" sz="4800">
              <a:solidFill>
                <a:schemeClr val="lt1"/>
              </a:solidFill>
              <a:latin typeface="Lato Black"/>
              <a:ea typeface="Lato Black"/>
              <a:cs typeface="Lato Black"/>
              <a:sym typeface="Lato Black"/>
            </a:endParaRPr>
          </a:p>
        </p:txBody>
      </p:sp>
      <p:pic>
        <p:nvPicPr>
          <p:cNvPr id="134" name="Google Shape;134;p1"/>
          <p:cNvPicPr preferRelativeResize="0"/>
          <p:nvPr/>
        </p:nvPicPr>
        <p:blipFill rotWithShape="1">
          <a:blip r:embed="rId3">
            <a:alphaModFix/>
          </a:blip>
          <a:srcRect b="0" l="0" r="0" t="0"/>
          <a:stretch/>
        </p:blipFill>
        <p:spPr>
          <a:xfrm>
            <a:off x="6383475" y="152400"/>
            <a:ext cx="2608123" cy="2608123"/>
          </a:xfrm>
          <a:prstGeom prst="rect">
            <a:avLst/>
          </a:prstGeom>
          <a:noFill/>
          <a:ln>
            <a:noFill/>
          </a:ln>
        </p:spPr>
      </p:pic>
      <p:sp>
        <p:nvSpPr>
          <p:cNvPr id="135" name="Google Shape;135;p1"/>
          <p:cNvSpPr txBox="1"/>
          <p:nvPr/>
        </p:nvSpPr>
        <p:spPr>
          <a:xfrm>
            <a:off x="360375" y="4529800"/>
            <a:ext cx="66813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chemeClr val="accent2"/>
                </a:solidFill>
                <a:latin typeface="Arial"/>
                <a:ea typeface="Arial"/>
                <a:cs typeface="Arial"/>
                <a:sym typeface="Arial"/>
              </a:rPr>
              <a:t>This session is aimed at key stage four (recommended for Year 1</a:t>
            </a:r>
            <a:r>
              <a:rPr b="1" lang="en-GB" sz="1000">
                <a:solidFill>
                  <a:schemeClr val="accent2"/>
                </a:solidFill>
              </a:rPr>
              <a:t>1</a:t>
            </a:r>
            <a:r>
              <a:rPr b="1" i="0" lang="en-GB" sz="1000" u="none" cap="none" strike="noStrike">
                <a:solidFill>
                  <a:schemeClr val="accent2"/>
                </a:solidFill>
                <a:latin typeface="Arial"/>
                <a:ea typeface="Arial"/>
                <a:cs typeface="Arial"/>
                <a:sym typeface="Arial"/>
              </a:rPr>
              <a:t>)</a:t>
            </a:r>
            <a:endParaRPr b="1" i="0" sz="1000" u="none" cap="none" strike="noStrike">
              <a:solidFill>
                <a:schemeClr val="accent2"/>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g25aae1c674d_0_0"/>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r>
              <a:rPr lang="en-GB">
                <a:latin typeface="Lato"/>
                <a:ea typeface="Lato"/>
                <a:cs typeface="Lato"/>
                <a:sym typeface="Lato"/>
              </a:rPr>
              <a:t>9</a:t>
            </a:r>
            <a:endParaRPr>
              <a:latin typeface="Lato"/>
              <a:ea typeface="Lato"/>
              <a:cs typeface="Lato"/>
              <a:sym typeface="Lato"/>
            </a:endParaRPr>
          </a:p>
        </p:txBody>
      </p:sp>
      <p:sp>
        <p:nvSpPr>
          <p:cNvPr id="213" name="Google Shape;213;g25aae1c674d_0_0"/>
          <p:cNvSpPr txBox="1"/>
          <p:nvPr>
            <p:ph type="ctrTitle"/>
          </p:nvPr>
        </p:nvSpPr>
        <p:spPr>
          <a:xfrm>
            <a:off x="379375" y="253750"/>
            <a:ext cx="75852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Stage 2: Key risks </a:t>
            </a:r>
            <a:r>
              <a:rPr b="1" lang="en-GB" sz="2900">
                <a:solidFill>
                  <a:schemeClr val="accent2"/>
                </a:solidFill>
                <a:latin typeface="Lato"/>
                <a:ea typeface="Lato"/>
                <a:cs typeface="Lato"/>
                <a:sym typeface="Lato"/>
              </a:rPr>
              <a:t>|</a:t>
            </a:r>
            <a:r>
              <a:rPr b="1" lang="en-GB" sz="2900">
                <a:solidFill>
                  <a:srgbClr val="00FF00"/>
                </a:solidFill>
                <a:latin typeface="Lato"/>
                <a:ea typeface="Lato"/>
                <a:cs typeface="Lato"/>
                <a:sym typeface="Lato"/>
              </a:rPr>
              <a:t> ANSWERS</a:t>
            </a:r>
            <a:endParaRPr b="1" i="0" sz="2900" u="none" cap="none" strike="noStrike">
              <a:solidFill>
                <a:schemeClr val="accent2"/>
              </a:solidFill>
              <a:latin typeface="Lato"/>
              <a:ea typeface="Lato"/>
              <a:cs typeface="Lato"/>
              <a:sym typeface="Lato"/>
            </a:endParaRPr>
          </a:p>
        </p:txBody>
      </p:sp>
      <p:sp>
        <p:nvSpPr>
          <p:cNvPr id="214" name="Google Shape;214;g25aae1c674d_0_0"/>
          <p:cNvSpPr txBox="1"/>
          <p:nvPr/>
        </p:nvSpPr>
        <p:spPr>
          <a:xfrm>
            <a:off x="499555" y="1304231"/>
            <a:ext cx="5289600" cy="6333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t/>
            </a:r>
            <a:endParaRPr b="1" i="0" sz="2200" u="none" cap="none" strike="noStrike">
              <a:solidFill>
                <a:srgbClr val="FF8022"/>
              </a:solidFill>
              <a:latin typeface="Lato Black"/>
              <a:ea typeface="Lato Black"/>
              <a:cs typeface="Lato Black"/>
              <a:sym typeface="Lato Black"/>
            </a:endParaRPr>
          </a:p>
        </p:txBody>
      </p:sp>
      <p:sp>
        <p:nvSpPr>
          <p:cNvPr id="215" name="Google Shape;215;g25aae1c674d_0_0"/>
          <p:cNvSpPr txBox="1"/>
          <p:nvPr/>
        </p:nvSpPr>
        <p:spPr>
          <a:xfrm>
            <a:off x="422225" y="1149175"/>
            <a:ext cx="6556200" cy="68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p:txBody>
      </p:sp>
      <p:graphicFrame>
        <p:nvGraphicFramePr>
          <p:cNvPr id="216" name="Google Shape;216;g25aae1c674d_0_0"/>
          <p:cNvGraphicFramePr/>
          <p:nvPr/>
        </p:nvGraphicFramePr>
        <p:xfrm>
          <a:off x="56525" y="1047750"/>
          <a:ext cx="3000000" cy="3000000"/>
        </p:xfrm>
        <a:graphic>
          <a:graphicData uri="http://schemas.openxmlformats.org/drawingml/2006/table">
            <a:tbl>
              <a:tblPr>
                <a:noFill/>
                <a:tableStyleId>{4B8400D4-68DE-43DC-9CFB-9944E976C7D2}</a:tableStyleId>
              </a:tblPr>
              <a:tblGrid>
                <a:gridCol w="458600"/>
                <a:gridCol w="2045050"/>
                <a:gridCol w="2168975"/>
                <a:gridCol w="1293725"/>
                <a:gridCol w="3031825"/>
              </a:tblGrid>
              <a:tr h="264150">
                <a:tc>
                  <a:txBody>
                    <a:bodyPr/>
                    <a:lstStyle/>
                    <a:p>
                      <a:pPr indent="0" lvl="0" marL="0" marR="0" rtl="0" algn="l">
                        <a:lnSpc>
                          <a:spcPct val="100000"/>
                        </a:lnSpc>
                        <a:spcBef>
                          <a:spcPts val="0"/>
                        </a:spcBef>
                        <a:spcAft>
                          <a:spcPts val="0"/>
                        </a:spcAft>
                        <a:buClr>
                          <a:srgbClr val="000000"/>
                        </a:buClr>
                        <a:buSzPts val="1000"/>
                        <a:buFont typeface="Arial"/>
                        <a:buNone/>
                      </a:pPr>
                      <a:r>
                        <a:t/>
                      </a:r>
                      <a:endParaRPr b="1"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1" lang="en-GB" sz="1000" u="none" cap="none" strike="noStrike">
                          <a:latin typeface="Lato"/>
                          <a:ea typeface="Lato"/>
                          <a:cs typeface="Lato"/>
                          <a:sym typeface="Lato"/>
                        </a:rPr>
                        <a:t>Name</a:t>
                      </a:r>
                      <a:endParaRPr b="1"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1" lang="en-GB" sz="1000" u="none" cap="none" strike="noStrike">
                          <a:latin typeface="Lato"/>
                          <a:ea typeface="Lato"/>
                          <a:cs typeface="Lato"/>
                          <a:sym typeface="Lato"/>
                        </a:rPr>
                        <a:t>Asset type</a:t>
                      </a:r>
                      <a:endParaRPr b="1"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1" lang="en-GB" sz="1000" u="none" cap="none" strike="noStrike">
                          <a:latin typeface="Lato"/>
                          <a:ea typeface="Lato"/>
                          <a:cs typeface="Lato"/>
                          <a:sym typeface="Lato"/>
                        </a:rPr>
                        <a:t>Risk level</a:t>
                      </a:r>
                      <a:endParaRPr b="1"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1" lang="en-GB" sz="1000" u="none" cap="none" strike="noStrike">
                          <a:solidFill>
                            <a:srgbClr val="38761D"/>
                          </a:solidFill>
                          <a:latin typeface="Lato"/>
                          <a:ea typeface="Lato"/>
                          <a:cs typeface="Lato"/>
                          <a:sym typeface="Lato"/>
                        </a:rPr>
                        <a:t>Key Risks</a:t>
                      </a:r>
                      <a:endParaRPr b="1" sz="1000" u="none" cap="none" strike="noStrike">
                        <a:solidFill>
                          <a:srgbClr val="38761D"/>
                        </a:solidFill>
                        <a:latin typeface="Lato"/>
                        <a:ea typeface="Lato"/>
                        <a:cs typeface="Lato"/>
                        <a:sym typeface="Lato"/>
                      </a:endParaRPr>
                    </a:p>
                  </a:txBody>
                  <a:tcPr marT="63500" marB="63500" marR="63500" marL="63500">
                    <a:solidFill>
                      <a:schemeClr val="accent6"/>
                    </a:solidFill>
                  </a:tcPr>
                </a:tc>
              </a:tr>
              <a:tr h="12700">
                <a:tc>
                  <a:txBody>
                    <a:bodyPr/>
                    <a:lstStyle/>
                    <a:p>
                      <a:pPr indent="0" lvl="0" marL="0" marR="0" rtl="0" algn="l">
                        <a:lnSpc>
                          <a:spcPct val="115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1</a:t>
                      </a:r>
                      <a:endParaRPr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UK Government bonds </a:t>
                      </a:r>
                      <a:endParaRPr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Bonds</a:t>
                      </a:r>
                      <a:endParaRPr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1" lang="en-GB" sz="1000" u="none" cap="none" strike="noStrike">
                          <a:solidFill>
                            <a:schemeClr val="lt2"/>
                          </a:solidFill>
                          <a:latin typeface="Lato"/>
                          <a:ea typeface="Lato"/>
                          <a:cs typeface="Lato"/>
                          <a:sym typeface="Lato"/>
                        </a:rPr>
                        <a:t>Very low</a:t>
                      </a:r>
                      <a:endParaRPr b="1" sz="1000" u="none" cap="none" strike="noStrike">
                        <a:solidFill>
                          <a:schemeClr val="lt2"/>
                        </a:solidFill>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None/>
                      </a:pPr>
                      <a:r>
                        <a:rPr b="1" lang="en-GB" sz="1000">
                          <a:latin typeface="Lato"/>
                          <a:ea typeface="Lato"/>
                          <a:cs typeface="Lato"/>
                          <a:sym typeface="Lato"/>
                        </a:rPr>
                        <a:t>(D)</a:t>
                      </a:r>
                      <a:r>
                        <a:rPr lang="en-GB" sz="1000">
                          <a:latin typeface="Lato"/>
                          <a:ea typeface="Lato"/>
                          <a:cs typeface="Lato"/>
                          <a:sym typeface="Lato"/>
                        </a:rPr>
                        <a:t> </a:t>
                      </a:r>
                      <a:r>
                        <a:rPr lang="en-GB" sz="1000" u="none" cap="none" strike="noStrike">
                          <a:latin typeface="Lato"/>
                          <a:ea typeface="Lato"/>
                          <a:cs typeface="Lato"/>
                          <a:sym typeface="Lato"/>
                        </a:rPr>
                        <a:t>Affected by inflation and interest rate changes</a:t>
                      </a:r>
                      <a:endParaRPr sz="1000" u="none" cap="none" strike="noStrike">
                        <a:latin typeface="Lato"/>
                        <a:ea typeface="Lato"/>
                        <a:cs typeface="Lato"/>
                        <a:sym typeface="Lato"/>
                      </a:endParaRPr>
                    </a:p>
                  </a:txBody>
                  <a:tcPr marT="63500" marB="63500" marR="63500" marL="63500">
                    <a:solidFill>
                      <a:srgbClr val="D9EAD3"/>
                    </a:solidFill>
                  </a:tcPr>
                </a:tc>
              </a:tr>
              <a:tr h="12700">
                <a:tc>
                  <a:txBody>
                    <a:bodyPr/>
                    <a:lstStyle/>
                    <a:p>
                      <a:pPr indent="0" lvl="0" marL="0" marR="0" rtl="0" algn="l">
                        <a:lnSpc>
                          <a:spcPct val="115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2</a:t>
                      </a:r>
                      <a:endParaRPr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GB" sz="1000">
                          <a:latin typeface="Lato"/>
                          <a:ea typeface="Lato"/>
                          <a:cs typeface="Lato"/>
                          <a:sym typeface="Lato"/>
                        </a:rPr>
                        <a:t>Coolify - digital currency</a:t>
                      </a:r>
                      <a:endParaRPr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Digital asset</a:t>
                      </a:r>
                      <a:endParaRPr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1" lang="en-GB" sz="1000" u="none" cap="none" strike="noStrike">
                          <a:solidFill>
                            <a:schemeClr val="lt2"/>
                          </a:solidFill>
                          <a:latin typeface="Lato"/>
                          <a:ea typeface="Lato"/>
                          <a:cs typeface="Lato"/>
                          <a:sym typeface="Lato"/>
                        </a:rPr>
                        <a:t>High</a:t>
                      </a:r>
                      <a:endParaRPr b="1" sz="1000" u="none" cap="none" strike="noStrike">
                        <a:solidFill>
                          <a:schemeClr val="lt2"/>
                        </a:solidFill>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1" lang="en-GB" sz="1000">
                          <a:latin typeface="Lato"/>
                          <a:ea typeface="Lato"/>
                          <a:cs typeface="Lato"/>
                          <a:sym typeface="Lato"/>
                        </a:rPr>
                        <a:t>(C) </a:t>
                      </a:r>
                      <a:r>
                        <a:rPr lang="en-GB" sz="1000" u="none" cap="none" strike="noStrike">
                          <a:latin typeface="Lato"/>
                          <a:ea typeface="Lato"/>
                          <a:cs typeface="Lato"/>
                          <a:sym typeface="Lato"/>
                        </a:rPr>
                        <a:t>It's a speculative </a:t>
                      </a:r>
                      <a:r>
                        <a:rPr lang="en-GB" sz="1000" u="none" cap="none" strike="noStrike">
                          <a:latin typeface="Lato"/>
                          <a:ea typeface="Lato"/>
                          <a:cs typeface="Lato"/>
                          <a:sym typeface="Lato"/>
                          <a:extLst>
                            <a:ext uri="http://customooxmlschemas.google.com/">
                              <go:slidesCustomData xmlns:go="http://customooxmlschemas.google.com/" textRoundtripDataId="1"/>
                            </a:ext>
                          </a:extLst>
                        </a:rPr>
                        <a:t>and volatile investment, which is hard to value precisely</a:t>
                      </a:r>
                      <a:endParaRPr sz="1000" u="none" cap="none" strike="noStrike">
                        <a:latin typeface="Lato"/>
                        <a:ea typeface="Lato"/>
                        <a:cs typeface="Lato"/>
                        <a:sym typeface="Lato"/>
                      </a:endParaRPr>
                    </a:p>
                  </a:txBody>
                  <a:tcPr marT="63500" marB="63500" marR="63500" marL="63500">
                    <a:solidFill>
                      <a:srgbClr val="D9EAD3"/>
                    </a:solidFill>
                  </a:tcPr>
                </a:tc>
              </a:tr>
              <a:tr h="12700">
                <a:tc>
                  <a:txBody>
                    <a:bodyPr/>
                    <a:lstStyle/>
                    <a:p>
                      <a:pPr indent="0" lvl="0" marL="0" marR="0" rtl="0" algn="l">
                        <a:lnSpc>
                          <a:spcPct val="115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3</a:t>
                      </a:r>
                      <a:endParaRPr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Shares in Swiftness</a:t>
                      </a:r>
                      <a:endParaRPr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UK sports retailer with international customers, individual company stock</a:t>
                      </a:r>
                      <a:endParaRPr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1" lang="en-GB" sz="1000" u="none" cap="none" strike="noStrike">
                          <a:solidFill>
                            <a:schemeClr val="lt2"/>
                          </a:solidFill>
                          <a:latin typeface="Lato"/>
                          <a:ea typeface="Lato"/>
                          <a:cs typeface="Lato"/>
                          <a:sym typeface="Lato"/>
                        </a:rPr>
                        <a:t>Medium-High</a:t>
                      </a:r>
                      <a:endParaRPr b="1" sz="1000" u="none" cap="none" strike="noStrike">
                        <a:solidFill>
                          <a:schemeClr val="lt2"/>
                        </a:solidFill>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1" lang="en-GB" sz="1000">
                          <a:latin typeface="Lato"/>
                          <a:ea typeface="Lato"/>
                          <a:cs typeface="Lato"/>
                          <a:sym typeface="Lato"/>
                        </a:rPr>
                        <a:t>(E) </a:t>
                      </a:r>
                      <a:r>
                        <a:rPr lang="en-GB" sz="1000" u="none" cap="none" strike="noStrike">
                          <a:latin typeface="Lato"/>
                          <a:ea typeface="Lato"/>
                          <a:cs typeface="Lato"/>
                          <a:sym typeface="Lato"/>
                        </a:rPr>
                        <a:t>Consumer spending and confidence</a:t>
                      </a:r>
                      <a:endParaRPr sz="1000" u="none" cap="none" strike="noStrike">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(Costs of raw materials and supply chain)</a:t>
                      </a:r>
                      <a:endParaRPr sz="1000" u="none" cap="none" strike="noStrike">
                        <a:latin typeface="Lato"/>
                        <a:ea typeface="Lato"/>
                        <a:cs typeface="Lato"/>
                        <a:sym typeface="Lato"/>
                      </a:endParaRPr>
                    </a:p>
                  </a:txBody>
                  <a:tcPr marT="63500" marB="63500" marR="63500" marL="63500">
                    <a:solidFill>
                      <a:srgbClr val="D9EAD3"/>
                    </a:solidFill>
                  </a:tcPr>
                </a:tc>
              </a:tr>
              <a:tr h="12700">
                <a:tc>
                  <a:txBody>
                    <a:bodyPr/>
                    <a:lstStyle/>
                    <a:p>
                      <a:pPr indent="0" lvl="0" marL="0" marR="0" rtl="0" algn="l">
                        <a:lnSpc>
                          <a:spcPct val="115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4</a:t>
                      </a:r>
                      <a:endParaRPr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Index tracker following the FTSE 100 (the top UK 100 companies)</a:t>
                      </a:r>
                      <a:endParaRPr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Tracker of stocks</a:t>
                      </a:r>
                      <a:endParaRPr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1" lang="en-GB" sz="1000" u="none" cap="none" strike="noStrike">
                          <a:solidFill>
                            <a:schemeClr val="lt2"/>
                          </a:solidFill>
                          <a:latin typeface="Lato"/>
                          <a:ea typeface="Lato"/>
                          <a:cs typeface="Lato"/>
                          <a:sym typeface="Lato"/>
                        </a:rPr>
                        <a:t>Low</a:t>
                      </a:r>
                      <a:endParaRPr b="1" sz="1000" u="none" cap="none" strike="noStrike">
                        <a:solidFill>
                          <a:schemeClr val="lt2"/>
                        </a:solidFill>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1" lang="en-GB" sz="1000">
                          <a:latin typeface="Lato"/>
                          <a:ea typeface="Lato"/>
                          <a:cs typeface="Lato"/>
                          <a:sym typeface="Lato"/>
                        </a:rPr>
                        <a:t>(H) </a:t>
                      </a:r>
                      <a:r>
                        <a:rPr lang="en-GB" sz="1000" u="none" cap="none" strike="noStrike">
                          <a:latin typeface="Lato"/>
                          <a:ea typeface="Lato"/>
                          <a:cs typeface="Lato"/>
                          <a:sym typeface="Lato"/>
                        </a:rPr>
                        <a:t>Overall economic conditions (ie economic growth) will affect the value but, being an index tracker, it’s better diversified compared to individual stocks</a:t>
                      </a:r>
                      <a:endParaRPr sz="1000" u="none" cap="none" strike="noStrike">
                        <a:latin typeface="Lato"/>
                        <a:ea typeface="Lato"/>
                        <a:cs typeface="Lato"/>
                        <a:sym typeface="Lato"/>
                      </a:endParaRPr>
                    </a:p>
                  </a:txBody>
                  <a:tcPr marT="63500" marB="63500" marR="63500" marL="63500">
                    <a:solidFill>
                      <a:srgbClr val="D9EAD3"/>
                    </a:solidFill>
                  </a:tcPr>
                </a:tc>
              </a:tr>
              <a:tr h="12700">
                <a:tc>
                  <a:txBody>
                    <a:bodyPr/>
                    <a:lstStyle/>
                    <a:p>
                      <a:pPr indent="0" lvl="0" marL="0" marR="0" rtl="0" algn="l">
                        <a:lnSpc>
                          <a:spcPct val="115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5</a:t>
                      </a:r>
                      <a:endParaRPr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Shares in PrimeEstate</a:t>
                      </a:r>
                      <a:endParaRPr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Real estate </a:t>
                      </a:r>
                      <a:endParaRPr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1" lang="en-GB" sz="1000" u="none" cap="none" strike="noStrike">
                          <a:solidFill>
                            <a:schemeClr val="lt2"/>
                          </a:solidFill>
                          <a:latin typeface="Lato"/>
                          <a:ea typeface="Lato"/>
                          <a:cs typeface="Lato"/>
                          <a:sym typeface="Lato"/>
                        </a:rPr>
                        <a:t>Medium</a:t>
                      </a:r>
                      <a:endParaRPr b="1" sz="1000" u="none" cap="none" strike="noStrike">
                        <a:solidFill>
                          <a:schemeClr val="lt2"/>
                        </a:solidFill>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1" lang="en-GB" sz="1000">
                          <a:latin typeface="Lato"/>
                          <a:ea typeface="Lato"/>
                          <a:cs typeface="Lato"/>
                          <a:sym typeface="Lato"/>
                        </a:rPr>
                        <a:t>(G)</a:t>
                      </a:r>
                      <a:r>
                        <a:rPr lang="en-GB" sz="1000">
                          <a:latin typeface="Lato"/>
                          <a:ea typeface="Lato"/>
                          <a:cs typeface="Lato"/>
                          <a:sym typeface="Lato"/>
                        </a:rPr>
                        <a:t> </a:t>
                      </a:r>
                      <a:r>
                        <a:rPr lang="en-GB" sz="1000" u="none" cap="none" strike="noStrike">
                          <a:latin typeface="Lato"/>
                          <a:ea typeface="Lato"/>
                          <a:cs typeface="Lato"/>
                          <a:sym typeface="Lato"/>
                        </a:rPr>
                        <a:t>Affected by whether demand for housing, offices or shop buildings is weak or strong. It’s difficult to sell quickly (illiquid)</a:t>
                      </a:r>
                      <a:endParaRPr sz="1000" u="none" cap="none" strike="noStrike">
                        <a:latin typeface="Lato"/>
                        <a:ea typeface="Lato"/>
                        <a:cs typeface="Lato"/>
                        <a:sym typeface="Lato"/>
                      </a:endParaRPr>
                    </a:p>
                  </a:txBody>
                  <a:tcPr marT="63500" marB="63500" marR="63500" marL="63500">
                    <a:solidFill>
                      <a:srgbClr val="D9EAD3"/>
                    </a:solidFill>
                  </a:tcPr>
                </a:tc>
              </a:tr>
              <a:tr h="12700">
                <a:tc>
                  <a:txBody>
                    <a:bodyPr/>
                    <a:lstStyle/>
                    <a:p>
                      <a:pPr indent="0" lvl="0" marL="0" marR="0" rtl="0" algn="l">
                        <a:lnSpc>
                          <a:spcPct val="115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6</a:t>
                      </a:r>
                      <a:endParaRPr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Shares in SuperBuy Supermarket </a:t>
                      </a:r>
                      <a:endParaRPr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Individual established company stock</a:t>
                      </a:r>
                      <a:endParaRPr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1" lang="en-GB" sz="1000" u="none" cap="none" strike="noStrike">
                          <a:solidFill>
                            <a:schemeClr val="lt2"/>
                          </a:solidFill>
                          <a:latin typeface="Lato"/>
                          <a:ea typeface="Lato"/>
                          <a:cs typeface="Lato"/>
                          <a:sym typeface="Lato"/>
                        </a:rPr>
                        <a:t>Medium</a:t>
                      </a:r>
                      <a:endParaRPr b="1" sz="1000" u="none" cap="none" strike="noStrike">
                        <a:solidFill>
                          <a:schemeClr val="lt2"/>
                        </a:solidFill>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1" lang="en-GB" sz="1000">
                          <a:latin typeface="Lato"/>
                          <a:ea typeface="Lato"/>
                          <a:cs typeface="Lato"/>
                          <a:sym typeface="Lato"/>
                        </a:rPr>
                        <a:t>(A) </a:t>
                      </a:r>
                      <a:r>
                        <a:rPr lang="en-GB" sz="1000" u="none" cap="none" strike="noStrike">
                          <a:latin typeface="Lato"/>
                          <a:ea typeface="Lato"/>
                          <a:cs typeface="Lato"/>
                          <a:sym typeface="Lato"/>
                        </a:rPr>
                        <a:t>Less affected by consumer demand changing as people always need to buy food</a:t>
                      </a:r>
                      <a:endParaRPr sz="1000" u="none" cap="none" strike="noStrike">
                        <a:latin typeface="Lato"/>
                        <a:ea typeface="Lato"/>
                        <a:cs typeface="Lato"/>
                        <a:sym typeface="Lato"/>
                      </a:endParaRPr>
                    </a:p>
                  </a:txBody>
                  <a:tcPr marT="63500" marB="63500" marR="63500" marL="63500">
                    <a:solidFill>
                      <a:srgbClr val="D9EAD3"/>
                    </a:solidFill>
                  </a:tcPr>
                </a:tc>
              </a:tr>
              <a:tr h="12700">
                <a:tc>
                  <a:txBody>
                    <a:bodyPr/>
                    <a:lstStyle/>
                    <a:p>
                      <a:pPr indent="0" lvl="0" marL="0" marR="0" rtl="0" algn="l">
                        <a:lnSpc>
                          <a:spcPct val="115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7</a:t>
                      </a:r>
                      <a:endParaRPr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Shares in Turbine</a:t>
                      </a:r>
                      <a:endParaRPr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High tech wind power stock</a:t>
                      </a:r>
                      <a:endParaRPr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1" lang="en-GB" sz="1000" u="none" cap="none" strike="noStrike">
                          <a:solidFill>
                            <a:schemeClr val="lt2"/>
                          </a:solidFill>
                          <a:latin typeface="Lato"/>
                          <a:ea typeface="Lato"/>
                          <a:cs typeface="Lato"/>
                          <a:sym typeface="Lato"/>
                        </a:rPr>
                        <a:t>High</a:t>
                      </a:r>
                      <a:endParaRPr b="1" sz="1000" u="none" cap="none" strike="noStrike">
                        <a:solidFill>
                          <a:schemeClr val="lt2"/>
                        </a:solidFill>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1" lang="en-GB" sz="1000">
                          <a:latin typeface="Lato"/>
                          <a:ea typeface="Lato"/>
                          <a:cs typeface="Lato"/>
                          <a:sym typeface="Lato"/>
                        </a:rPr>
                        <a:t>(B) </a:t>
                      </a:r>
                      <a:r>
                        <a:rPr lang="en-GB" sz="1000" u="none" cap="none" strike="noStrike">
                          <a:latin typeface="Lato"/>
                          <a:ea typeface="Lato"/>
                          <a:cs typeface="Lato"/>
                          <a:sym typeface="Lato"/>
                        </a:rPr>
                        <a:t>Risk of technology failing or not working makes it high risk</a:t>
                      </a:r>
                      <a:endParaRPr sz="1000" u="none" cap="none" strike="noStrike">
                        <a:latin typeface="Lato"/>
                        <a:ea typeface="Lato"/>
                        <a:cs typeface="Lato"/>
                        <a:sym typeface="Lato"/>
                      </a:endParaRPr>
                    </a:p>
                  </a:txBody>
                  <a:tcPr marT="63500" marB="63500" marR="63500" marL="63500">
                    <a:solidFill>
                      <a:srgbClr val="D9EAD3"/>
                    </a:solidFill>
                  </a:tcPr>
                </a:tc>
              </a:tr>
              <a:tr h="12700">
                <a:tc>
                  <a:txBody>
                    <a:bodyPr/>
                    <a:lstStyle/>
                    <a:p>
                      <a:pPr indent="0" lvl="0" marL="0" marR="0" rtl="0" algn="l">
                        <a:lnSpc>
                          <a:spcPct val="115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8</a:t>
                      </a:r>
                      <a:endParaRPr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Shares in FlyFreedom</a:t>
                      </a:r>
                      <a:endParaRPr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15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Commercial airline company individual stock</a:t>
                      </a:r>
                      <a:endParaRPr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1" lang="en-GB" sz="1000" u="none" cap="none" strike="noStrike">
                          <a:solidFill>
                            <a:schemeClr val="lt2"/>
                          </a:solidFill>
                          <a:latin typeface="Lato"/>
                          <a:ea typeface="Lato"/>
                          <a:cs typeface="Lato"/>
                          <a:sym typeface="Lato"/>
                        </a:rPr>
                        <a:t>Medium-High</a:t>
                      </a:r>
                      <a:endParaRPr b="1" sz="1000" u="none" cap="none" strike="noStrike">
                        <a:solidFill>
                          <a:schemeClr val="lt2"/>
                        </a:solidFill>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b="1" lang="en-GB" sz="1000">
                          <a:latin typeface="Lato"/>
                          <a:ea typeface="Lato"/>
                          <a:cs typeface="Lato"/>
                          <a:sym typeface="Lato"/>
                        </a:rPr>
                        <a:t>(F) </a:t>
                      </a:r>
                      <a:r>
                        <a:rPr lang="en-GB" sz="1000" u="none" cap="none" strike="noStrike">
                          <a:latin typeface="Lato"/>
                          <a:ea typeface="Lato"/>
                          <a:cs typeface="Lato"/>
                          <a:sym typeface="Lato"/>
                        </a:rPr>
                        <a:t>Air travel is hard to predict as shocks like a global virus or terrorist attacks</a:t>
                      </a:r>
                      <a:endParaRPr sz="1000" u="none" cap="none" strike="noStrike">
                        <a:latin typeface="Lato"/>
                        <a:ea typeface="Lato"/>
                        <a:cs typeface="Lato"/>
                        <a:sym typeface="Lato"/>
                      </a:endParaRPr>
                    </a:p>
                  </a:txBody>
                  <a:tcPr marT="63500" marB="63500" marR="63500" marL="63500">
                    <a:solidFill>
                      <a:srgbClr val="D9EAD3"/>
                    </a:solidFill>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g1cf4e2b4d9f_0_26"/>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r>
              <a:rPr lang="en-GB">
                <a:latin typeface="Lato"/>
                <a:ea typeface="Lato"/>
                <a:cs typeface="Lato"/>
                <a:sym typeface="Lato"/>
              </a:rPr>
              <a:t>10</a:t>
            </a:r>
            <a:endParaRPr>
              <a:latin typeface="Lato"/>
              <a:ea typeface="Lato"/>
              <a:cs typeface="Lato"/>
              <a:sym typeface="Lato"/>
            </a:endParaRPr>
          </a:p>
        </p:txBody>
      </p:sp>
      <p:sp>
        <p:nvSpPr>
          <p:cNvPr id="222" name="Google Shape;222;g1cf4e2b4d9f_0_26"/>
          <p:cNvSpPr txBox="1"/>
          <p:nvPr>
            <p:ph type="ctrTitle"/>
          </p:nvPr>
        </p:nvSpPr>
        <p:spPr>
          <a:xfrm>
            <a:off x="379375" y="253750"/>
            <a:ext cx="75852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Stage 3: Rules of the investment game</a:t>
            </a:r>
            <a:endParaRPr b="1" i="0" sz="2900" u="none" cap="none" strike="noStrike">
              <a:solidFill>
                <a:schemeClr val="accent2"/>
              </a:solidFill>
              <a:latin typeface="Lato"/>
              <a:ea typeface="Lato"/>
              <a:cs typeface="Lato"/>
              <a:sym typeface="Lato"/>
            </a:endParaRPr>
          </a:p>
        </p:txBody>
      </p:sp>
      <p:sp>
        <p:nvSpPr>
          <p:cNvPr id="223" name="Google Shape;223;g1cf4e2b4d9f_0_26"/>
          <p:cNvSpPr txBox="1"/>
          <p:nvPr/>
        </p:nvSpPr>
        <p:spPr>
          <a:xfrm>
            <a:off x="499555" y="1304231"/>
            <a:ext cx="5289600" cy="6333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t/>
            </a:r>
            <a:endParaRPr b="1" i="0" sz="2200" u="none" cap="none" strike="noStrike">
              <a:solidFill>
                <a:srgbClr val="FF8022"/>
              </a:solidFill>
              <a:latin typeface="Lato Black"/>
              <a:ea typeface="Lato Black"/>
              <a:cs typeface="Lato Black"/>
              <a:sym typeface="Lato Black"/>
            </a:endParaRPr>
          </a:p>
        </p:txBody>
      </p:sp>
      <p:sp>
        <p:nvSpPr>
          <p:cNvPr id="224" name="Google Shape;224;g1cf4e2b4d9f_0_26"/>
          <p:cNvSpPr txBox="1"/>
          <p:nvPr/>
        </p:nvSpPr>
        <p:spPr>
          <a:xfrm>
            <a:off x="422225" y="1149175"/>
            <a:ext cx="6556200" cy="68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p:txBody>
      </p:sp>
      <p:sp>
        <p:nvSpPr>
          <p:cNvPr id="225" name="Google Shape;225;g1cf4e2b4d9f_0_26"/>
          <p:cNvSpPr txBox="1"/>
          <p:nvPr/>
        </p:nvSpPr>
        <p:spPr>
          <a:xfrm>
            <a:off x="602100" y="999425"/>
            <a:ext cx="6556200" cy="3756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700"/>
              <a:buFont typeface="Arial"/>
              <a:buNone/>
            </a:pPr>
            <a:r>
              <a:t/>
            </a:r>
            <a:endParaRPr b="0" i="0" sz="1700" u="none" cap="none" strike="noStrike">
              <a:solidFill>
                <a:srgbClr val="000000"/>
              </a:solidFill>
              <a:latin typeface="Lato"/>
              <a:ea typeface="Lato"/>
              <a:cs typeface="Lato"/>
              <a:sym typeface="Lato"/>
            </a:endParaRPr>
          </a:p>
          <a:p>
            <a:pPr indent="-336550" lvl="0" marL="457200" marR="0" rtl="0" algn="l">
              <a:lnSpc>
                <a:spcPct val="115000"/>
              </a:lnSpc>
              <a:spcBef>
                <a:spcPts val="0"/>
              </a:spcBef>
              <a:spcAft>
                <a:spcPts val="0"/>
              </a:spcAft>
              <a:buClr>
                <a:srgbClr val="000000"/>
              </a:buClr>
              <a:buSzPts val="1700"/>
              <a:buFont typeface="Lato"/>
              <a:buChar char="●"/>
            </a:pPr>
            <a:r>
              <a:rPr b="0" i="0" lang="en-GB" sz="1700" u="none" cap="none" strike="noStrike">
                <a:solidFill>
                  <a:srgbClr val="000000"/>
                </a:solidFill>
                <a:latin typeface="Lato"/>
                <a:ea typeface="Lato"/>
                <a:cs typeface="Lato"/>
                <a:sym typeface="Lato"/>
              </a:rPr>
              <a:t>Distribute </a:t>
            </a:r>
            <a:r>
              <a:rPr b="1" i="0" lang="en-GB" sz="1700" u="none" cap="none" strike="noStrike">
                <a:solidFill>
                  <a:srgbClr val="000000"/>
                </a:solidFill>
                <a:latin typeface="Lato"/>
                <a:ea typeface="Lato"/>
                <a:cs typeface="Lato"/>
                <a:sym typeface="Lato"/>
              </a:rPr>
              <a:t>all </a:t>
            </a:r>
            <a:r>
              <a:rPr b="1" i="0" lang="en-GB" sz="1700" u="none" cap="none" strike="noStrike">
                <a:solidFill>
                  <a:srgbClr val="000000"/>
                </a:solidFill>
                <a:latin typeface="Lato"/>
                <a:ea typeface="Lato"/>
                <a:cs typeface="Lato"/>
                <a:sym typeface="Lato"/>
              </a:rPr>
              <a:t>of the £2,000 funds</a:t>
            </a:r>
            <a:r>
              <a:rPr b="0" i="0" lang="en-GB" sz="1700" u="none" cap="none" strike="noStrike">
                <a:solidFill>
                  <a:srgbClr val="000000"/>
                </a:solidFill>
                <a:latin typeface="Lato"/>
                <a:ea typeface="Lato"/>
                <a:cs typeface="Lato"/>
                <a:sym typeface="Lato"/>
              </a:rPr>
              <a:t> into the different investment opportunities, according to the risk profile of your client</a:t>
            </a:r>
            <a:endParaRPr b="0" i="0" sz="1700" u="none" cap="none" strike="noStrike">
              <a:solidFill>
                <a:srgbClr val="000000"/>
              </a:solidFill>
              <a:latin typeface="Lato"/>
              <a:ea typeface="Lato"/>
              <a:cs typeface="Lato"/>
              <a:sym typeface="Lato"/>
            </a:endParaRPr>
          </a:p>
          <a:p>
            <a:pPr indent="0" lvl="0" marL="914400" marR="0" rtl="0" algn="l">
              <a:lnSpc>
                <a:spcPct val="115000"/>
              </a:lnSpc>
              <a:spcBef>
                <a:spcPts val="0"/>
              </a:spcBef>
              <a:spcAft>
                <a:spcPts val="0"/>
              </a:spcAft>
              <a:buNone/>
            </a:pPr>
            <a:r>
              <a:t/>
            </a:r>
            <a:endParaRPr b="0" i="0" sz="1700" u="none" cap="none" strike="noStrike">
              <a:solidFill>
                <a:srgbClr val="000000"/>
              </a:solidFill>
              <a:latin typeface="Lato"/>
              <a:ea typeface="Lato"/>
              <a:cs typeface="Lato"/>
              <a:sym typeface="Lato"/>
            </a:endParaRPr>
          </a:p>
          <a:p>
            <a:pPr indent="-336550" lvl="0" marL="457200" marR="0" rtl="0" algn="l">
              <a:lnSpc>
                <a:spcPct val="115000"/>
              </a:lnSpc>
              <a:spcBef>
                <a:spcPts val="0"/>
              </a:spcBef>
              <a:spcAft>
                <a:spcPts val="0"/>
              </a:spcAft>
              <a:buClr>
                <a:srgbClr val="000000"/>
              </a:buClr>
              <a:buSzPts val="1700"/>
              <a:buFont typeface="Lato"/>
              <a:buChar char="●"/>
            </a:pPr>
            <a:r>
              <a:rPr b="0" i="0" lang="en-GB" sz="1700" u="none" cap="none" strike="noStrike">
                <a:solidFill>
                  <a:srgbClr val="000000"/>
                </a:solidFill>
                <a:latin typeface="Lato"/>
                <a:ea typeface="Lato"/>
                <a:cs typeface="Lato"/>
                <a:sym typeface="Lato"/>
              </a:rPr>
              <a:t>You must invest in a </a:t>
            </a:r>
            <a:r>
              <a:rPr b="1" i="0" lang="en-GB" sz="1700" u="none" cap="none" strike="noStrike">
                <a:solidFill>
                  <a:srgbClr val="000000"/>
                </a:solidFill>
                <a:latin typeface="Lato"/>
                <a:ea typeface="Lato"/>
                <a:cs typeface="Lato"/>
                <a:sym typeface="Lato"/>
              </a:rPr>
              <a:t>minimum of four assets</a:t>
            </a:r>
            <a:r>
              <a:rPr b="0" i="0" lang="en-GB" sz="1700" u="none" cap="none" strike="noStrike">
                <a:solidFill>
                  <a:srgbClr val="000000"/>
                </a:solidFill>
                <a:latin typeface="Lato"/>
                <a:ea typeface="Lato"/>
                <a:cs typeface="Lato"/>
                <a:sym typeface="Lato"/>
              </a:rPr>
              <a:t> to have some diversification and you </a:t>
            </a:r>
            <a:r>
              <a:rPr b="0" i="1" lang="en-GB" sz="1700" u="none" cap="none" strike="noStrike">
                <a:solidFill>
                  <a:srgbClr val="000000"/>
                </a:solidFill>
                <a:latin typeface="Lato"/>
                <a:ea typeface="Lato"/>
                <a:cs typeface="Lato"/>
                <a:sym typeface="Lato"/>
              </a:rPr>
              <a:t>can invest in all asset options.</a:t>
            </a:r>
            <a:r>
              <a:rPr b="0" i="0" lang="en-GB" sz="1700" u="none" cap="none" strike="noStrike">
                <a:solidFill>
                  <a:srgbClr val="000000"/>
                </a:solidFill>
                <a:latin typeface="Lato"/>
                <a:ea typeface="Lato"/>
                <a:cs typeface="Lato"/>
                <a:sym typeface="Lato"/>
              </a:rPr>
              <a:t> You need to invest a </a:t>
            </a:r>
            <a:r>
              <a:rPr b="1" i="0" lang="en-GB" sz="1700" u="none" cap="none" strike="noStrike">
                <a:solidFill>
                  <a:srgbClr val="000000"/>
                </a:solidFill>
                <a:latin typeface="Lato"/>
                <a:ea typeface="Lato"/>
                <a:cs typeface="Lato"/>
                <a:sym typeface="Lato"/>
              </a:rPr>
              <a:t>minimum of £100 per investment</a:t>
            </a:r>
            <a:endParaRPr b="1" i="0" sz="1700" u="none" cap="none" strike="noStrike">
              <a:solidFill>
                <a:srgbClr val="000000"/>
              </a:solidFill>
              <a:latin typeface="Lato"/>
              <a:ea typeface="Lato"/>
              <a:cs typeface="Lato"/>
              <a:sym typeface="Lato"/>
            </a:endParaRPr>
          </a:p>
          <a:p>
            <a:pPr indent="0" lvl="0" marL="457200" marR="0" rtl="0" algn="l">
              <a:lnSpc>
                <a:spcPct val="115000"/>
              </a:lnSpc>
              <a:spcBef>
                <a:spcPts val="0"/>
              </a:spcBef>
              <a:spcAft>
                <a:spcPts val="0"/>
              </a:spcAft>
              <a:buNone/>
            </a:pPr>
            <a:r>
              <a:t/>
            </a:r>
            <a:endParaRPr b="1" i="0" sz="1700" u="none" cap="none" strike="noStrike">
              <a:solidFill>
                <a:srgbClr val="000000"/>
              </a:solidFill>
              <a:latin typeface="Lato"/>
              <a:ea typeface="Lato"/>
              <a:cs typeface="Lato"/>
              <a:sym typeface="Lato"/>
            </a:endParaRPr>
          </a:p>
          <a:p>
            <a:pPr indent="-336550" lvl="0" marL="457200" marR="0" rtl="0" algn="l">
              <a:lnSpc>
                <a:spcPct val="115000"/>
              </a:lnSpc>
              <a:spcBef>
                <a:spcPts val="0"/>
              </a:spcBef>
              <a:spcAft>
                <a:spcPts val="0"/>
              </a:spcAft>
              <a:buClr>
                <a:srgbClr val="000000"/>
              </a:buClr>
              <a:buSzPts val="1700"/>
              <a:buFont typeface="Lato"/>
              <a:buChar char="●"/>
            </a:pPr>
            <a:r>
              <a:rPr b="0" i="0" lang="en-GB" sz="1700" u="none" cap="none" strike="noStrike">
                <a:solidFill>
                  <a:srgbClr val="000000"/>
                </a:solidFill>
                <a:latin typeface="Lato"/>
                <a:ea typeface="Lato"/>
                <a:cs typeface="Lato"/>
                <a:sym typeface="Lato"/>
              </a:rPr>
              <a:t>You will need to pay a </a:t>
            </a:r>
            <a:r>
              <a:rPr b="1" i="0" lang="en-GB" sz="1700" u="none" cap="none" strike="noStrike">
                <a:solidFill>
                  <a:srgbClr val="000000"/>
                </a:solidFill>
                <a:latin typeface="Lato"/>
                <a:ea typeface="Lato"/>
                <a:cs typeface="Lato"/>
                <a:sym typeface="Lato"/>
              </a:rPr>
              <a:t>flat fee of £50</a:t>
            </a:r>
            <a:r>
              <a:rPr b="0" i="0" lang="en-GB" sz="1700" u="none" cap="none" strike="noStrike">
                <a:solidFill>
                  <a:srgbClr val="000000"/>
                </a:solidFill>
                <a:latin typeface="Lato"/>
                <a:ea typeface="Lato"/>
                <a:cs typeface="Lato"/>
                <a:sym typeface="Lato"/>
              </a:rPr>
              <a:t> to make these transactions (remember to take this off the amount you have left to invest!)</a:t>
            </a:r>
            <a:endParaRPr b="0" i="0" sz="17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700"/>
              <a:buFont typeface="Arial"/>
              <a:buNone/>
            </a:pPr>
            <a:r>
              <a:rPr b="1" i="0" lang="en-GB" sz="1700" u="none" cap="none" strike="noStrike">
                <a:solidFill>
                  <a:srgbClr val="000000"/>
                </a:solidFill>
                <a:latin typeface="Lato"/>
                <a:ea typeface="Lato"/>
                <a:cs typeface="Lato"/>
                <a:sym typeface="Lato"/>
              </a:rPr>
              <a:t>(5 minutes)</a:t>
            </a:r>
            <a:endParaRPr b="1" i="0" sz="1700" u="none" cap="none" strike="noStrike">
              <a:solidFill>
                <a:srgbClr val="000000"/>
              </a:solidFill>
              <a:latin typeface="Lato"/>
              <a:ea typeface="Lato"/>
              <a:cs typeface="Lato"/>
              <a:sym typeface="Lato"/>
            </a:endParaRPr>
          </a:p>
        </p:txBody>
      </p:sp>
      <p:pic>
        <p:nvPicPr>
          <p:cNvPr id="226" name="Google Shape;226;g1cf4e2b4d9f_0_26"/>
          <p:cNvPicPr preferRelativeResize="0"/>
          <p:nvPr/>
        </p:nvPicPr>
        <p:blipFill rotWithShape="1">
          <a:blip r:embed="rId3">
            <a:alphaModFix/>
          </a:blip>
          <a:srcRect b="0" l="0" r="0" t="0"/>
          <a:stretch/>
        </p:blipFill>
        <p:spPr>
          <a:xfrm>
            <a:off x="6978425" y="1834975"/>
            <a:ext cx="1905000" cy="1905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g181bcb6b4ac_0_8"/>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r>
              <a:rPr lang="en-GB">
                <a:latin typeface="Lato"/>
                <a:ea typeface="Lato"/>
                <a:cs typeface="Lato"/>
                <a:sym typeface="Lato"/>
              </a:rPr>
              <a:t>11</a:t>
            </a:r>
            <a:endParaRPr>
              <a:latin typeface="Lato"/>
              <a:ea typeface="Lato"/>
              <a:cs typeface="Lato"/>
              <a:sym typeface="Lato"/>
            </a:endParaRPr>
          </a:p>
        </p:txBody>
      </p:sp>
      <p:sp>
        <p:nvSpPr>
          <p:cNvPr id="232" name="Google Shape;232;g181bcb6b4ac_0_8"/>
          <p:cNvSpPr txBox="1"/>
          <p:nvPr>
            <p:ph type="ctrTitle"/>
          </p:nvPr>
        </p:nvSpPr>
        <p:spPr>
          <a:xfrm>
            <a:off x="379375" y="253750"/>
            <a:ext cx="75852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Stage 4: Let’s play</a:t>
            </a:r>
            <a:endParaRPr b="1" i="0" sz="2900" u="none" cap="none" strike="noStrike">
              <a:solidFill>
                <a:schemeClr val="accent2"/>
              </a:solidFill>
              <a:latin typeface="Lato"/>
              <a:ea typeface="Lato"/>
              <a:cs typeface="Lato"/>
              <a:sym typeface="Lato"/>
            </a:endParaRPr>
          </a:p>
        </p:txBody>
      </p:sp>
      <p:sp>
        <p:nvSpPr>
          <p:cNvPr id="233" name="Google Shape;233;g181bcb6b4ac_0_8"/>
          <p:cNvSpPr txBox="1"/>
          <p:nvPr/>
        </p:nvSpPr>
        <p:spPr>
          <a:xfrm>
            <a:off x="499555" y="1304231"/>
            <a:ext cx="5289600" cy="6333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t/>
            </a:r>
            <a:endParaRPr b="1" i="0" sz="2200" u="none" cap="none" strike="noStrike">
              <a:solidFill>
                <a:srgbClr val="FF8022"/>
              </a:solidFill>
              <a:latin typeface="Lato Black"/>
              <a:ea typeface="Lato Black"/>
              <a:cs typeface="Lato Black"/>
              <a:sym typeface="Lato Black"/>
            </a:endParaRPr>
          </a:p>
        </p:txBody>
      </p:sp>
      <p:sp>
        <p:nvSpPr>
          <p:cNvPr id="234" name="Google Shape;234;g181bcb6b4ac_0_8"/>
          <p:cNvSpPr txBox="1"/>
          <p:nvPr/>
        </p:nvSpPr>
        <p:spPr>
          <a:xfrm>
            <a:off x="422225" y="1149175"/>
            <a:ext cx="6556200" cy="68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p:txBody>
      </p:sp>
      <p:sp>
        <p:nvSpPr>
          <p:cNvPr id="235" name="Google Shape;235;g181bcb6b4ac_0_8"/>
          <p:cNvSpPr txBox="1"/>
          <p:nvPr/>
        </p:nvSpPr>
        <p:spPr>
          <a:xfrm>
            <a:off x="602100" y="999425"/>
            <a:ext cx="7585200" cy="3778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700"/>
              <a:buFont typeface="Arial"/>
              <a:buNone/>
            </a:pPr>
            <a:r>
              <a:t/>
            </a:r>
            <a:endParaRPr b="0" i="0" sz="1700" u="none" cap="none" strike="noStrike">
              <a:solidFill>
                <a:srgbClr val="000000"/>
              </a:solidFill>
              <a:latin typeface="Lato"/>
              <a:ea typeface="Lato"/>
              <a:cs typeface="Lato"/>
              <a:sym typeface="Lato"/>
            </a:endParaRPr>
          </a:p>
          <a:p>
            <a:pPr indent="-361950" lvl="0" marL="457200" marR="0" rtl="0" algn="l">
              <a:lnSpc>
                <a:spcPct val="115000"/>
              </a:lnSpc>
              <a:spcBef>
                <a:spcPts val="0"/>
              </a:spcBef>
              <a:spcAft>
                <a:spcPts val="0"/>
              </a:spcAft>
              <a:buClr>
                <a:schemeClr val="accent2"/>
              </a:buClr>
              <a:buSzPts val="2100"/>
              <a:buFont typeface="Lato"/>
              <a:buChar char="●"/>
            </a:pPr>
            <a:r>
              <a:rPr b="0" i="0" lang="en-GB" sz="1700" u="none" cap="none" strike="noStrike">
                <a:solidFill>
                  <a:srgbClr val="000000"/>
                </a:solidFill>
                <a:latin typeface="Lato"/>
                <a:ea typeface="Lato"/>
                <a:cs typeface="Lato"/>
                <a:sym typeface="Lato"/>
              </a:rPr>
              <a:t>We will play the investment game for </a:t>
            </a:r>
            <a:r>
              <a:rPr b="1" i="0" lang="en-GB" sz="1700" u="none" cap="none" strike="noStrike">
                <a:solidFill>
                  <a:srgbClr val="000000"/>
                </a:solidFill>
                <a:latin typeface="Lato"/>
                <a:ea typeface="Lato"/>
                <a:cs typeface="Lato"/>
                <a:sym typeface="Lato"/>
              </a:rPr>
              <a:t>10</a:t>
            </a:r>
            <a:r>
              <a:rPr b="1" i="0" lang="en-GB" sz="1700" u="none" cap="none" strike="noStrike">
                <a:solidFill>
                  <a:srgbClr val="000000"/>
                </a:solidFill>
                <a:latin typeface="Lato"/>
                <a:ea typeface="Lato"/>
                <a:cs typeface="Lato"/>
                <a:sym typeface="Lato"/>
                <a:extLst>
                  <a:ext uri="http://customooxmlschemas.google.com/">
                    <go:slidesCustomData xmlns:go="http://customooxmlschemas.google.com/" textRoundtripDataId="2"/>
                  </a:ext>
                </a:extLst>
              </a:rPr>
              <a:t> years</a:t>
            </a:r>
            <a:endParaRPr b="0" i="0" sz="1700" u="none" cap="none" strike="noStrike">
              <a:solidFill>
                <a:srgbClr val="000000"/>
              </a:solidFill>
              <a:latin typeface="Lato"/>
              <a:ea typeface="Lato"/>
              <a:cs typeface="Lato"/>
              <a:sym typeface="Lato"/>
            </a:endParaRPr>
          </a:p>
          <a:p>
            <a:pPr indent="-361950" lvl="0" marL="457200" marR="0" rtl="0" algn="l">
              <a:lnSpc>
                <a:spcPct val="115000"/>
              </a:lnSpc>
              <a:spcBef>
                <a:spcPts val="0"/>
              </a:spcBef>
              <a:spcAft>
                <a:spcPts val="0"/>
              </a:spcAft>
              <a:buClr>
                <a:schemeClr val="accent2"/>
              </a:buClr>
              <a:buSzPts val="2100"/>
              <a:buFont typeface="Lato"/>
              <a:buChar char="●"/>
            </a:pPr>
            <a:r>
              <a:rPr b="0" i="0" lang="en-GB" sz="1700" u="none" cap="none" strike="noStrike">
                <a:solidFill>
                  <a:srgbClr val="000000"/>
                </a:solidFill>
                <a:latin typeface="Lato"/>
                <a:ea typeface="Lato"/>
                <a:cs typeface="Lato"/>
                <a:sym typeface="Lato"/>
              </a:rPr>
              <a:t>Each year there will be a </a:t>
            </a:r>
            <a:r>
              <a:rPr b="1" i="0" lang="en-GB" sz="1700" u="none" cap="none" strike="noStrike">
                <a:solidFill>
                  <a:srgbClr val="000000"/>
                </a:solidFill>
                <a:latin typeface="Lato"/>
                <a:ea typeface="Lato"/>
                <a:cs typeface="Lato"/>
                <a:sym typeface="Lato"/>
              </a:rPr>
              <a:t>newsflash</a:t>
            </a:r>
            <a:r>
              <a:rPr b="0" i="0" lang="en-GB" sz="1700" u="none" cap="none" strike="noStrike">
                <a:solidFill>
                  <a:srgbClr val="000000"/>
                </a:solidFill>
                <a:latin typeface="Lato"/>
                <a:ea typeface="Lato"/>
                <a:cs typeface="Lato"/>
                <a:sym typeface="Lato"/>
              </a:rPr>
              <a:t> where certain investments will be affected. You will need to work out how much value your investments are worth after the change</a:t>
            </a:r>
            <a:endParaRPr b="0" i="0" sz="1100" u="none" cap="none" strike="noStrike">
              <a:solidFill>
                <a:srgbClr val="000000"/>
              </a:solidFill>
              <a:latin typeface="Lato"/>
              <a:ea typeface="Lato"/>
              <a:cs typeface="Lato"/>
              <a:sym typeface="Lato"/>
            </a:endParaRPr>
          </a:p>
          <a:p>
            <a:pPr indent="-317500" lvl="1" marL="914400" marR="0" rtl="0" algn="l">
              <a:lnSpc>
                <a:spcPct val="115000"/>
              </a:lnSpc>
              <a:spcBef>
                <a:spcPts val="0"/>
              </a:spcBef>
              <a:spcAft>
                <a:spcPts val="0"/>
              </a:spcAft>
              <a:buClr>
                <a:srgbClr val="000000"/>
              </a:buClr>
              <a:buSzPts val="1400"/>
              <a:buFont typeface="Lato"/>
              <a:buAutoNum type="alphaLcPeriod"/>
            </a:pPr>
            <a:r>
              <a:rPr b="0" i="0" lang="en-GB" sz="1400" u="none" cap="none" strike="noStrike">
                <a:solidFill>
                  <a:srgbClr val="000000"/>
                </a:solidFill>
                <a:latin typeface="Lato"/>
                <a:ea typeface="Lato"/>
                <a:cs typeface="Lato"/>
                <a:sym typeface="Lato"/>
              </a:rPr>
              <a:t>You’ll see that some years you won’t need to make any changes as the news won’t affect your investments, but some years more than one of your investments may change in value</a:t>
            </a:r>
            <a:endParaRPr b="0" i="0" sz="1400" u="none" cap="none" strike="noStrike">
              <a:solidFill>
                <a:srgbClr val="000000"/>
              </a:solidFill>
              <a:latin typeface="Lato"/>
              <a:ea typeface="Lato"/>
              <a:cs typeface="Lato"/>
              <a:sym typeface="Lato"/>
            </a:endParaRPr>
          </a:p>
          <a:p>
            <a:pPr indent="-361950" lvl="0" marL="457200" marR="0" rtl="0" algn="l">
              <a:lnSpc>
                <a:spcPct val="115000"/>
              </a:lnSpc>
              <a:spcBef>
                <a:spcPts val="0"/>
              </a:spcBef>
              <a:spcAft>
                <a:spcPts val="0"/>
              </a:spcAft>
              <a:buClr>
                <a:schemeClr val="accent2"/>
              </a:buClr>
              <a:buSzPts val="2100"/>
              <a:buFont typeface="Lato"/>
              <a:buChar char="●"/>
            </a:pPr>
            <a:r>
              <a:rPr b="0" i="0" lang="en-GB" sz="1700" u="none" cap="none" strike="noStrike">
                <a:solidFill>
                  <a:srgbClr val="000000"/>
                </a:solidFill>
                <a:latin typeface="Lato"/>
                <a:ea typeface="Lato"/>
                <a:cs typeface="Lato"/>
                <a:sym typeface="Lato"/>
              </a:rPr>
              <a:t>We’ll go through a </a:t>
            </a:r>
            <a:r>
              <a:rPr b="1" i="0" lang="en-GB" sz="1700" u="none" cap="none" strike="noStrike">
                <a:solidFill>
                  <a:srgbClr val="000000"/>
                </a:solidFill>
                <a:latin typeface="Lato"/>
                <a:ea typeface="Lato"/>
                <a:cs typeface="Lato"/>
                <a:sym typeface="Lato"/>
              </a:rPr>
              <a:t>worked example together</a:t>
            </a:r>
            <a:r>
              <a:rPr b="0" i="0" lang="en-GB" sz="1700" u="none" cap="none" strike="noStrike">
                <a:solidFill>
                  <a:srgbClr val="000000"/>
                </a:solidFill>
                <a:latin typeface="Lato"/>
                <a:ea typeface="Lato"/>
                <a:cs typeface="Lato"/>
                <a:sym typeface="Lato"/>
              </a:rPr>
              <a:t> now</a:t>
            </a:r>
            <a:endParaRPr b="0" i="0" sz="17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700"/>
              <a:buFont typeface="Arial"/>
              <a:buNone/>
            </a:pPr>
            <a:r>
              <a:t/>
            </a:r>
            <a:endParaRPr b="0" i="0" sz="17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700"/>
              <a:buFont typeface="Arial"/>
              <a:buNone/>
            </a:pPr>
            <a:r>
              <a:rPr b="1" i="0" lang="en-GB" sz="1700" u="none" cap="none" strike="noStrike">
                <a:solidFill>
                  <a:srgbClr val="000000"/>
                </a:solidFill>
                <a:latin typeface="Lato"/>
                <a:ea typeface="Lato"/>
                <a:cs typeface="Lato"/>
                <a:sym typeface="Lato"/>
              </a:rPr>
              <a:t>(5 minutes)</a:t>
            </a:r>
            <a:endParaRPr b="1" i="0" sz="17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500"/>
              <a:buFont typeface="Arial"/>
              <a:buNone/>
            </a:pPr>
            <a:r>
              <a:rPr b="0" i="0" lang="en-GB" sz="1500" u="none" cap="none" strike="noStrike">
                <a:solidFill>
                  <a:srgbClr val="000000"/>
                </a:solidFill>
                <a:latin typeface="Lato"/>
                <a:ea typeface="Lato"/>
                <a:cs typeface="Lato"/>
                <a:sym typeface="Lato"/>
              </a:rPr>
              <a:t>*Note that the investment increases and decreases are not based on real events</a:t>
            </a:r>
            <a:endParaRPr b="0" i="0" sz="1500" u="none" cap="none" strike="noStrike">
              <a:solidFill>
                <a:srgbClr val="000000"/>
              </a:solidFill>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g1cf4e2b4d9f_0_247"/>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r>
              <a:rPr lang="en-GB">
                <a:latin typeface="Lato"/>
                <a:ea typeface="Lato"/>
                <a:cs typeface="Lato"/>
                <a:sym typeface="Lato"/>
              </a:rPr>
              <a:t>12</a:t>
            </a:r>
            <a:endParaRPr>
              <a:latin typeface="Lato"/>
              <a:ea typeface="Lato"/>
              <a:cs typeface="Lato"/>
              <a:sym typeface="Lato"/>
            </a:endParaRPr>
          </a:p>
        </p:txBody>
      </p:sp>
      <p:sp>
        <p:nvSpPr>
          <p:cNvPr id="241" name="Google Shape;241;g1cf4e2b4d9f_0_247"/>
          <p:cNvSpPr txBox="1"/>
          <p:nvPr>
            <p:ph type="ctrTitle"/>
          </p:nvPr>
        </p:nvSpPr>
        <p:spPr>
          <a:xfrm>
            <a:off x="379375" y="253750"/>
            <a:ext cx="75852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Example - Jonny’s investment portfolio</a:t>
            </a:r>
            <a:endParaRPr b="1" i="0" sz="2900" u="none" cap="none" strike="noStrike">
              <a:solidFill>
                <a:schemeClr val="accent2"/>
              </a:solidFill>
              <a:latin typeface="Lato"/>
              <a:ea typeface="Lato"/>
              <a:cs typeface="Lato"/>
              <a:sym typeface="Lato"/>
            </a:endParaRPr>
          </a:p>
        </p:txBody>
      </p:sp>
      <p:graphicFrame>
        <p:nvGraphicFramePr>
          <p:cNvPr id="242" name="Google Shape;242;g1cf4e2b4d9f_0_247"/>
          <p:cNvGraphicFramePr/>
          <p:nvPr/>
        </p:nvGraphicFramePr>
        <p:xfrm>
          <a:off x="128588" y="1749800"/>
          <a:ext cx="3000000" cy="3000000"/>
        </p:xfrm>
        <a:graphic>
          <a:graphicData uri="http://schemas.openxmlformats.org/drawingml/2006/table">
            <a:tbl>
              <a:tblPr>
                <a:noFill/>
                <a:tableStyleId>{4B8400D4-68DE-43DC-9CFB-9944E976C7D2}</a:tableStyleId>
              </a:tblPr>
              <a:tblGrid>
                <a:gridCol w="1095375"/>
                <a:gridCol w="857250"/>
                <a:gridCol w="657225"/>
                <a:gridCol w="865225"/>
                <a:gridCol w="858800"/>
                <a:gridCol w="938275"/>
                <a:gridCol w="860950"/>
                <a:gridCol w="791575"/>
                <a:gridCol w="952500"/>
                <a:gridCol w="1009650"/>
              </a:tblGrid>
              <a:tr h="622225">
                <a:tc>
                  <a:txBody>
                    <a:bodyPr/>
                    <a:lstStyle/>
                    <a:p>
                      <a:pPr indent="0" lvl="0" marL="0" marR="0" rtl="0" algn="l">
                        <a:lnSpc>
                          <a:spcPct val="100000"/>
                        </a:lnSpc>
                        <a:spcBef>
                          <a:spcPts val="0"/>
                        </a:spcBef>
                        <a:spcAft>
                          <a:spcPts val="0"/>
                        </a:spcAft>
                        <a:buClr>
                          <a:srgbClr val="000000"/>
                        </a:buClr>
                        <a:buSzPts val="700"/>
                        <a:buFont typeface="Arial"/>
                        <a:buNone/>
                      </a:pPr>
                      <a:r>
                        <a:t/>
                      </a:r>
                      <a:endParaRPr b="1" sz="700" u="none" cap="none" strike="noStrike">
                        <a:latin typeface="Lato"/>
                        <a:ea typeface="Lato"/>
                        <a:cs typeface="Lato"/>
                        <a:sym typeface="Lato"/>
                      </a:endParaRPr>
                    </a:p>
                  </a:txBody>
                  <a:tcPr marT="63500" marB="63500" marR="63500" marL="63500">
                    <a:solidFill>
                      <a:schemeClr val="accent6"/>
                    </a:solidFill>
                  </a:tcPr>
                </a:tc>
                <a:tc gridSpan="8">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latin typeface="Lato"/>
                          <a:ea typeface="Lato"/>
                          <a:cs typeface="Lato"/>
                          <a:sym typeface="Lato"/>
                        </a:rPr>
                        <a:t>Investments</a:t>
                      </a:r>
                      <a:endParaRPr b="1" sz="2200" u="none" cap="none" strike="noStrike">
                        <a:latin typeface="Lato"/>
                        <a:ea typeface="Lato"/>
                        <a:cs typeface="Lato"/>
                        <a:sym typeface="Lato"/>
                      </a:endParaRPr>
                    </a:p>
                  </a:txBody>
                  <a:tcPr marT="63500" marB="63500" marR="63500" marL="63500">
                    <a:solidFill>
                      <a:schemeClr val="accent6"/>
                    </a:solidFill>
                  </a:tcPr>
                </a:tc>
                <a:tc hMerge="1"/>
                <a:tc hMerge="1"/>
                <a:tc hMerge="1"/>
                <a:tc hMerge="1"/>
                <a:tc hMerge="1"/>
                <a:tc hMerge="1"/>
                <a:tc hMerge="1"/>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Lato"/>
                          <a:ea typeface="Lato"/>
                          <a:cs typeface="Lato"/>
                          <a:sym typeface="Lato"/>
                        </a:rPr>
                        <a:t>Total value of investments</a:t>
                      </a:r>
                      <a:endParaRPr b="1" sz="1100" u="none" cap="none" strike="noStrike">
                        <a:latin typeface="Lato"/>
                        <a:ea typeface="Lato"/>
                        <a:cs typeface="Lato"/>
                        <a:sym typeface="Lato"/>
                      </a:endParaRPr>
                    </a:p>
                  </a:txBody>
                  <a:tcPr marT="63500" marB="63500" marR="63500" marL="63500">
                    <a:solidFill>
                      <a:schemeClr val="accent6"/>
                    </a:solidFill>
                  </a:tcPr>
                </a:tc>
              </a:tr>
              <a:tr h="12700">
                <a:tc>
                  <a:txBody>
                    <a:bodyPr/>
                    <a:lstStyle/>
                    <a:p>
                      <a:pPr indent="0" lvl="0" marL="0" marR="0" rtl="0" algn="l">
                        <a:lnSpc>
                          <a:spcPct val="100000"/>
                        </a:lnSpc>
                        <a:spcBef>
                          <a:spcPts val="0"/>
                        </a:spcBef>
                        <a:spcAft>
                          <a:spcPts val="0"/>
                        </a:spcAft>
                        <a:buClr>
                          <a:srgbClr val="000000"/>
                        </a:buClr>
                        <a:buSzPts val="1000"/>
                        <a:buFont typeface="Arial"/>
                        <a:buNone/>
                      </a:pPr>
                      <a:r>
                        <a:rPr b="1" lang="en-GB" sz="1000" u="none" cap="none" strike="noStrike">
                          <a:latin typeface="Lato"/>
                          <a:ea typeface="Lato"/>
                          <a:cs typeface="Lato"/>
                          <a:sym typeface="Lato"/>
                        </a:rPr>
                        <a:t>Investment opportunities</a:t>
                      </a:r>
                      <a:endParaRPr b="1"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UK government bonds</a:t>
                      </a:r>
                      <a:endParaRPr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Coolify: digital currency</a:t>
                      </a:r>
                      <a:endParaRPr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Swiftness: High performance sports retail company </a:t>
                      </a:r>
                      <a:endParaRPr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Index tracker following the FTSE 100</a:t>
                      </a:r>
                      <a:endParaRPr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PrimeEstate: Real estate company </a:t>
                      </a:r>
                      <a:endParaRPr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SuperBuy: Supermarket</a:t>
                      </a:r>
                      <a:endParaRPr b="1"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Turbine: Wind power company</a:t>
                      </a:r>
                      <a:endParaRPr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FlyFreedom: Commercial airline company</a:t>
                      </a:r>
                      <a:endParaRPr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b="1" sz="1400" u="none" cap="none" strike="noStrike">
                        <a:latin typeface="Lato"/>
                        <a:ea typeface="Lato"/>
                        <a:cs typeface="Lato"/>
                        <a:sym typeface="Lato"/>
                      </a:endParaRPr>
                    </a:p>
                    <a:p>
                      <a:pPr indent="0" lvl="0" marL="0" marR="0" rtl="0" algn="ctr">
                        <a:lnSpc>
                          <a:spcPct val="100000"/>
                        </a:lnSpc>
                        <a:spcBef>
                          <a:spcPts val="0"/>
                        </a:spcBef>
                        <a:spcAft>
                          <a:spcPts val="0"/>
                        </a:spcAft>
                        <a:buClr>
                          <a:srgbClr val="000000"/>
                        </a:buClr>
                        <a:buSzPts val="1400"/>
                        <a:buFont typeface="Arial"/>
                        <a:buNone/>
                      </a:pPr>
                      <a:r>
                        <a:rPr b="1" lang="en-GB" sz="1400" u="none" cap="none" strike="noStrike">
                          <a:latin typeface="Lato"/>
                          <a:ea typeface="Lato"/>
                          <a:cs typeface="Lato"/>
                          <a:sym typeface="Lato"/>
                        </a:rPr>
                        <a:t>£2,000</a:t>
                      </a:r>
                      <a:endParaRPr b="1" sz="1400" u="none" cap="none" strike="noStrike">
                        <a:latin typeface="Lato"/>
                        <a:ea typeface="Lato"/>
                        <a:cs typeface="Lato"/>
                        <a:sym typeface="Lato"/>
                      </a:endParaRPr>
                    </a:p>
                    <a:p>
                      <a:pPr indent="0" lvl="0" marL="0" marR="0" rtl="0" algn="l">
                        <a:lnSpc>
                          <a:spcPct val="100000"/>
                        </a:lnSpc>
                        <a:spcBef>
                          <a:spcPts val="0"/>
                        </a:spcBef>
                        <a:spcAft>
                          <a:spcPts val="0"/>
                        </a:spcAft>
                        <a:buClr>
                          <a:srgbClr val="000000"/>
                        </a:buClr>
                        <a:buSzPts val="1100"/>
                        <a:buFont typeface="Arial"/>
                        <a:buNone/>
                      </a:pPr>
                      <a:r>
                        <a:t/>
                      </a:r>
                      <a:endParaRPr b="1" sz="1100" u="none" cap="none" strike="noStrike">
                        <a:latin typeface="Lato"/>
                        <a:ea typeface="Lato"/>
                        <a:cs typeface="Lato"/>
                        <a:sym typeface="Lato"/>
                      </a:endParaRPr>
                    </a:p>
                  </a:txBody>
                  <a:tcPr marT="63500" marB="63500" marR="63500" marL="63500">
                    <a:solidFill>
                      <a:schemeClr val="accent6"/>
                    </a:solidFill>
                  </a:tcPr>
                </a:tc>
              </a:tr>
              <a:tr h="12700">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Lato"/>
                          <a:ea typeface="Lato"/>
                          <a:cs typeface="Lato"/>
                          <a:sym typeface="Lato"/>
                        </a:rPr>
                        <a:t>Initial investment distribution</a:t>
                      </a:r>
                      <a:endParaRPr b="1" sz="11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lang="en-GB" sz="1600" u="none" cap="none" strike="noStrike">
                          <a:latin typeface="Lato"/>
                          <a:ea typeface="Lato"/>
                          <a:cs typeface="Lato"/>
                          <a:sym typeface="Lato"/>
                        </a:rPr>
                        <a:t>£100</a:t>
                      </a:r>
                      <a:endParaRPr b="1" sz="1600" u="none" cap="none" strike="noStrike">
                        <a:latin typeface="Lato"/>
                        <a:ea typeface="Lato"/>
                        <a:cs typeface="Lato"/>
                        <a:sym typeface="Lato"/>
                      </a:endParaRPr>
                    </a:p>
                  </a:txBody>
                  <a:tcPr marT="63500" marB="63500" marR="63500" marL="63500" anchor="ctr">
                    <a:solidFill>
                      <a:srgbClr val="C9DAF8"/>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lang="en-GB" sz="1600" u="none" cap="none" strike="noStrike">
                          <a:latin typeface="Lato"/>
                          <a:ea typeface="Lato"/>
                          <a:cs typeface="Lato"/>
                          <a:sym typeface="Lato"/>
                        </a:rPr>
                        <a:t>£200</a:t>
                      </a:r>
                      <a:endParaRPr b="1" sz="1600" u="none" cap="none" strike="noStrike">
                        <a:latin typeface="Lato"/>
                        <a:ea typeface="Lato"/>
                        <a:cs typeface="Lato"/>
                        <a:sym typeface="Lato"/>
                      </a:endParaRPr>
                    </a:p>
                  </a:txBody>
                  <a:tcPr marT="63500" marB="63500" marR="63500" marL="63500" anchor="ctr">
                    <a:solidFill>
                      <a:srgbClr val="C9DAF8"/>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lang="en-GB" sz="1600" u="none" cap="none" strike="noStrike">
                          <a:latin typeface="Lato"/>
                          <a:ea typeface="Lato"/>
                          <a:cs typeface="Lato"/>
                          <a:sym typeface="Lato"/>
                        </a:rPr>
                        <a:t>£500</a:t>
                      </a:r>
                      <a:endParaRPr b="1" sz="1600" u="none" cap="none" strike="noStrike">
                        <a:latin typeface="Lato"/>
                        <a:ea typeface="Lato"/>
                        <a:cs typeface="Lato"/>
                        <a:sym typeface="Lato"/>
                      </a:endParaRPr>
                    </a:p>
                  </a:txBody>
                  <a:tcPr marT="63500" marB="63500" marR="63500" marL="63500" anchor="ctr">
                    <a:solidFill>
                      <a:srgbClr val="C9DAF8"/>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lang="en-GB" sz="1600" u="none" cap="none" strike="noStrike">
                          <a:latin typeface="Lato"/>
                          <a:ea typeface="Lato"/>
                          <a:cs typeface="Lato"/>
                          <a:sym typeface="Lato"/>
                        </a:rPr>
                        <a:t>£200</a:t>
                      </a:r>
                      <a:endParaRPr b="1" sz="1600" u="none" cap="none" strike="noStrike">
                        <a:latin typeface="Lato"/>
                        <a:ea typeface="Lato"/>
                        <a:cs typeface="Lato"/>
                        <a:sym typeface="Lato"/>
                      </a:endParaRPr>
                    </a:p>
                  </a:txBody>
                  <a:tcPr marT="63500" marB="63500" marR="63500" marL="63500" anchor="ctr">
                    <a:solidFill>
                      <a:srgbClr val="C9DAF8"/>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lang="en-GB" sz="1600" u="none" cap="none" strike="noStrike">
                          <a:latin typeface="Lato"/>
                          <a:ea typeface="Lato"/>
                          <a:cs typeface="Lato"/>
                          <a:sym typeface="Lato"/>
                        </a:rPr>
                        <a:t>£100</a:t>
                      </a:r>
                      <a:endParaRPr b="1" sz="1600" u="none" cap="none" strike="noStrike">
                        <a:latin typeface="Lato"/>
                        <a:ea typeface="Lato"/>
                        <a:cs typeface="Lato"/>
                        <a:sym typeface="Lato"/>
                      </a:endParaRPr>
                    </a:p>
                  </a:txBody>
                  <a:tcPr marT="63500" marB="63500" marR="63500" marL="63500" anchor="ctr">
                    <a:solidFill>
                      <a:srgbClr val="C9DAF8"/>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lang="en-GB" sz="1600" u="none" cap="none" strike="noStrike">
                          <a:latin typeface="Lato"/>
                          <a:ea typeface="Lato"/>
                          <a:cs typeface="Lato"/>
                          <a:sym typeface="Lato"/>
                        </a:rPr>
                        <a:t>£100</a:t>
                      </a:r>
                      <a:endParaRPr b="1" sz="1600" u="none" cap="none" strike="noStrike">
                        <a:latin typeface="Lato"/>
                        <a:ea typeface="Lato"/>
                        <a:cs typeface="Lato"/>
                        <a:sym typeface="Lato"/>
                      </a:endParaRPr>
                    </a:p>
                  </a:txBody>
                  <a:tcPr marT="63500" marB="63500" marR="63500" marL="63500" anchor="ctr">
                    <a:solidFill>
                      <a:srgbClr val="C9DAF8"/>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lang="en-GB" sz="1600" u="none" cap="none" strike="noStrike">
                          <a:latin typeface="Lato"/>
                          <a:ea typeface="Lato"/>
                          <a:cs typeface="Lato"/>
                          <a:sym typeface="Lato"/>
                        </a:rPr>
                        <a:t>£350</a:t>
                      </a:r>
                      <a:endParaRPr b="1" sz="1600" u="none" cap="none" strike="noStrike">
                        <a:latin typeface="Lato"/>
                        <a:ea typeface="Lato"/>
                        <a:cs typeface="Lato"/>
                        <a:sym typeface="Lato"/>
                      </a:endParaRPr>
                    </a:p>
                  </a:txBody>
                  <a:tcPr marT="63500" marB="63500" marR="63500" marL="63500" anchor="ctr">
                    <a:solidFill>
                      <a:srgbClr val="C9DAF8"/>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lang="en-GB" sz="1600" u="none" cap="none" strike="noStrike">
                          <a:latin typeface="Lato"/>
                          <a:ea typeface="Lato"/>
                          <a:cs typeface="Lato"/>
                          <a:sym typeface="Lato"/>
                        </a:rPr>
                        <a:t>£400</a:t>
                      </a:r>
                      <a:endParaRPr b="1" sz="1600" u="none" cap="none" strike="noStrike">
                        <a:latin typeface="Lato"/>
                        <a:ea typeface="Lato"/>
                        <a:cs typeface="Lato"/>
                        <a:sym typeface="Lato"/>
                      </a:endParaRPr>
                    </a:p>
                  </a:txBody>
                  <a:tcPr marT="63500" marB="63500" marR="63500" marL="63500" anchor="ctr">
                    <a:solidFill>
                      <a:srgbClr val="C9DAF8"/>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lang="en-GB" sz="1600" u="none" cap="none" strike="noStrike">
                          <a:latin typeface="Lato"/>
                          <a:ea typeface="Lato"/>
                          <a:cs typeface="Lato"/>
                          <a:sym typeface="Lato"/>
                        </a:rPr>
                        <a:t>£1,950</a:t>
                      </a:r>
                      <a:endParaRPr b="1" sz="1600" u="none" cap="none" strike="noStrike">
                        <a:latin typeface="Lato"/>
                        <a:ea typeface="Lato"/>
                        <a:cs typeface="Lato"/>
                        <a:sym typeface="Lato"/>
                      </a:endParaRPr>
                    </a:p>
                  </a:txBody>
                  <a:tcPr marT="63500" marB="63500" marR="63500" marL="63500" anchor="ctr">
                    <a:solidFill>
                      <a:srgbClr val="C9DAF8"/>
                    </a:solidFill>
                  </a:tcPr>
                </a:tc>
              </a:tr>
              <a:tr h="12700">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Lato"/>
                          <a:ea typeface="Lato"/>
                          <a:cs typeface="Lato"/>
                          <a:sym typeface="Lato"/>
                        </a:rPr>
                        <a:t>Year 1</a:t>
                      </a:r>
                      <a:endParaRPr sz="11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63500" marB="63500" marR="63500" marL="63500">
                    <a:solidFill>
                      <a:schemeClr val="accent6"/>
                    </a:solidFill>
                  </a:tcPr>
                </a:tc>
              </a:tr>
              <a:tr h="12700">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Lato"/>
                          <a:ea typeface="Lato"/>
                          <a:cs typeface="Lato"/>
                          <a:sym typeface="Lato"/>
                        </a:rPr>
                        <a:t>Year 2</a:t>
                      </a:r>
                      <a:endParaRPr sz="1100" u="none" cap="none" strike="noStrike">
                        <a:latin typeface="Lato"/>
                        <a:ea typeface="Lato"/>
                        <a:cs typeface="Lato"/>
                        <a:sym typeface="Lato"/>
                      </a:endParaRPr>
                    </a:p>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ato"/>
                        <a:ea typeface="Lato"/>
                        <a:cs typeface="Lato"/>
                        <a:sym typeface="Lato"/>
                      </a:endParaRPr>
                    </a:p>
                  </a:txBody>
                  <a:tcPr marT="63500" marB="63500" marR="63500" marL="63500">
                    <a:solidFill>
                      <a:schemeClr val="accent6"/>
                    </a:solidFill>
                  </a:tcPr>
                </a:tc>
              </a:tr>
            </a:tbl>
          </a:graphicData>
        </a:graphic>
      </p:graphicFrame>
      <p:sp>
        <p:nvSpPr>
          <p:cNvPr id="243" name="Google Shape;243;g1cf4e2b4d9f_0_247"/>
          <p:cNvSpPr txBox="1"/>
          <p:nvPr/>
        </p:nvSpPr>
        <p:spPr>
          <a:xfrm>
            <a:off x="223625" y="1186950"/>
            <a:ext cx="8704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Lato"/>
                <a:ea typeface="Lato"/>
                <a:cs typeface="Lato"/>
                <a:sym typeface="Lato"/>
              </a:rPr>
              <a:t>This is Jonny’s </a:t>
            </a:r>
            <a:r>
              <a:rPr b="1" i="0" lang="en-GB" sz="1400" u="none" cap="none" strike="noStrike">
                <a:solidFill>
                  <a:schemeClr val="accent2"/>
                </a:solidFill>
                <a:latin typeface="Lato"/>
                <a:ea typeface="Lato"/>
                <a:cs typeface="Lato"/>
                <a:sym typeface="Lato"/>
              </a:rPr>
              <a:t>medium</a:t>
            </a:r>
            <a:r>
              <a:rPr b="1" i="0" lang="en-GB" sz="1400" u="none" cap="none" strike="noStrike">
                <a:solidFill>
                  <a:srgbClr val="000000"/>
                </a:solidFill>
                <a:latin typeface="Lato"/>
                <a:ea typeface="Lato"/>
                <a:cs typeface="Lato"/>
                <a:sym typeface="Lato"/>
              </a:rPr>
              <a:t> risk portfolio and you can see how his investments have been allocated.  </a:t>
            </a:r>
            <a:endParaRPr b="1" i="0" sz="1400" u="none" cap="none" strike="noStrike">
              <a:solidFill>
                <a:srgbClr val="000000"/>
              </a:solidFill>
              <a:latin typeface="Lato"/>
              <a:ea typeface="Lato"/>
              <a:cs typeface="Lato"/>
              <a:sym typeface="La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g275e57359e6_0_2"/>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249" name="Google Shape;249;g275e57359e6_0_2"/>
          <p:cNvSpPr txBox="1"/>
          <p:nvPr/>
        </p:nvSpPr>
        <p:spPr>
          <a:xfrm>
            <a:off x="489224" y="247400"/>
            <a:ext cx="7429800" cy="781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GB" sz="2900" u="none" cap="none" strike="noStrike">
                <a:solidFill>
                  <a:srgbClr val="FF8022"/>
                </a:solidFill>
                <a:latin typeface="Lato"/>
                <a:ea typeface="Lato"/>
                <a:cs typeface="Lato"/>
                <a:sym typeface="Lato"/>
              </a:rPr>
              <a:t>Newsflash - Year 1</a:t>
            </a:r>
            <a:endParaRPr b="1" i="0" sz="2900" u="none" cap="none" strike="noStrike">
              <a:solidFill>
                <a:srgbClr val="FF8022"/>
              </a:solidFill>
              <a:latin typeface="Lato"/>
              <a:ea typeface="Lato"/>
              <a:cs typeface="Lato"/>
              <a:sym typeface="Lato"/>
            </a:endParaRPr>
          </a:p>
          <a:p>
            <a:pPr indent="0" lvl="0" marL="0" marR="0" rtl="0" algn="l">
              <a:lnSpc>
                <a:spcPct val="115000"/>
              </a:lnSpc>
              <a:spcBef>
                <a:spcPts val="0"/>
              </a:spcBef>
              <a:spcAft>
                <a:spcPts val="0"/>
              </a:spcAft>
              <a:buClr>
                <a:srgbClr val="000000"/>
              </a:buClr>
              <a:buSzPts val="3600"/>
              <a:buFont typeface="Arial"/>
              <a:buNone/>
            </a:pPr>
            <a:r>
              <a:t/>
            </a:r>
            <a:endParaRPr b="1" i="0" sz="2900" u="none" cap="none" strike="noStrike">
              <a:solidFill>
                <a:srgbClr val="FF8022"/>
              </a:solidFill>
              <a:latin typeface="Lato"/>
              <a:ea typeface="Lato"/>
              <a:cs typeface="Lato"/>
              <a:sym typeface="Lato"/>
            </a:endParaRPr>
          </a:p>
        </p:txBody>
      </p:sp>
      <p:sp>
        <p:nvSpPr>
          <p:cNvPr id="250" name="Google Shape;250;g275e57359e6_0_2"/>
          <p:cNvSpPr/>
          <p:nvPr/>
        </p:nvSpPr>
        <p:spPr>
          <a:xfrm>
            <a:off x="2924400" y="1100950"/>
            <a:ext cx="2666400" cy="23715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500"/>
              <a:buFont typeface="Arial"/>
              <a:buNone/>
            </a:pPr>
            <a:r>
              <a:t/>
            </a:r>
            <a:endParaRPr b="1" i="0" sz="15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500"/>
              <a:buFont typeface="Arial"/>
              <a:buNone/>
            </a:pPr>
            <a:r>
              <a:rPr b="1" i="0" lang="en-GB" sz="1500" u="none" cap="none" strike="noStrike">
                <a:solidFill>
                  <a:schemeClr val="lt1"/>
                </a:solidFill>
                <a:latin typeface="Lato"/>
                <a:ea typeface="Lato"/>
                <a:cs typeface="Lato"/>
                <a:sym typeface="Lato"/>
              </a:rPr>
              <a:t>The government is </a:t>
            </a:r>
            <a:r>
              <a:rPr b="1" lang="en-GB" sz="1500">
                <a:solidFill>
                  <a:schemeClr val="lt1"/>
                </a:solidFill>
                <a:latin typeface="Lato"/>
                <a:ea typeface="Lato"/>
                <a:cs typeface="Lato"/>
                <a:sym typeface="Lato"/>
              </a:rPr>
              <a:t>lowering</a:t>
            </a:r>
            <a:r>
              <a:rPr b="1" i="0" lang="en-GB" sz="1500" u="none" cap="none" strike="noStrike">
                <a:solidFill>
                  <a:schemeClr val="lt1"/>
                </a:solidFill>
                <a:latin typeface="Lato"/>
                <a:ea typeface="Lato"/>
                <a:cs typeface="Lato"/>
                <a:sym typeface="Lato"/>
              </a:rPr>
              <a:t> corporation tax (tax on businesses) and </a:t>
            </a:r>
            <a:r>
              <a:rPr b="1" lang="en-GB" sz="1500">
                <a:solidFill>
                  <a:schemeClr val="lt1"/>
                </a:solidFill>
                <a:latin typeface="Lato"/>
                <a:ea typeface="Lato"/>
                <a:cs typeface="Lato"/>
                <a:sym typeface="Lato"/>
              </a:rPr>
              <a:t>the economy is growing</a:t>
            </a:r>
            <a:r>
              <a:rPr b="1" i="0" lang="en-GB" sz="1500" u="none" cap="none" strike="noStrike">
                <a:solidFill>
                  <a:schemeClr val="lt1"/>
                </a:solidFill>
                <a:latin typeface="Lato"/>
                <a:ea typeface="Lato"/>
                <a:cs typeface="Lato"/>
                <a:sym typeface="Lato"/>
              </a:rPr>
              <a:t>.</a:t>
            </a:r>
            <a:endParaRPr b="1" i="0" sz="15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500"/>
              <a:buFont typeface="Arial"/>
              <a:buNone/>
            </a:pPr>
            <a:r>
              <a:t/>
            </a:r>
            <a:endParaRPr b="1" i="0" sz="1500" u="none" cap="none" strike="noStrike">
              <a:solidFill>
                <a:schemeClr val="lt1"/>
              </a:solidFill>
              <a:latin typeface="Lato"/>
              <a:ea typeface="Lato"/>
              <a:cs typeface="Lato"/>
              <a:sym typeface="Lato"/>
            </a:endParaRPr>
          </a:p>
        </p:txBody>
      </p:sp>
      <p:sp>
        <p:nvSpPr>
          <p:cNvPr id="251" name="Google Shape;251;g275e57359e6_0_2"/>
          <p:cNvSpPr/>
          <p:nvPr/>
        </p:nvSpPr>
        <p:spPr>
          <a:xfrm>
            <a:off x="567675" y="3836125"/>
            <a:ext cx="7351500" cy="11526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368300" lvl="0" marL="457200" marR="0" rtl="0" algn="l">
              <a:lnSpc>
                <a:spcPct val="115000"/>
              </a:lnSpc>
              <a:spcBef>
                <a:spcPts val="0"/>
              </a:spcBef>
              <a:spcAft>
                <a:spcPts val="0"/>
              </a:spcAft>
              <a:buClr>
                <a:schemeClr val="dk1"/>
              </a:buClr>
              <a:buSzPts val="2200"/>
              <a:buFont typeface="Lato"/>
              <a:buChar char="●"/>
            </a:pPr>
            <a:r>
              <a:rPr b="1" i="0" lang="en-GB" sz="2200" u="none" cap="none" strike="noStrike">
                <a:solidFill>
                  <a:schemeClr val="dk1"/>
                </a:solidFill>
                <a:latin typeface="Lato"/>
                <a:ea typeface="Lato"/>
                <a:cs typeface="Lato"/>
                <a:sym typeface="Lato"/>
              </a:rPr>
              <a:t>FTSE 100 Index tracker is </a:t>
            </a:r>
            <a:r>
              <a:rPr b="1" lang="en-GB" sz="2200">
                <a:solidFill>
                  <a:schemeClr val="dk1"/>
                </a:solidFill>
                <a:latin typeface="Lato"/>
                <a:ea typeface="Lato"/>
                <a:cs typeface="Lato"/>
                <a:sym typeface="Lato"/>
              </a:rPr>
              <a:t>up</a:t>
            </a:r>
            <a:r>
              <a:rPr b="1" i="0" lang="en-GB" sz="2200" u="none" cap="none" strike="noStrike">
                <a:solidFill>
                  <a:schemeClr val="dk1"/>
                </a:solidFill>
                <a:latin typeface="Lato"/>
                <a:ea typeface="Lato"/>
                <a:cs typeface="Lato"/>
                <a:sym typeface="Lato"/>
              </a:rPr>
              <a:t> by 10%</a:t>
            </a:r>
            <a:endParaRPr b="1" i="0" sz="2200" u="none" cap="none" strike="noStrike">
              <a:solidFill>
                <a:schemeClr val="dk1"/>
              </a:solidFill>
              <a:latin typeface="Lato"/>
              <a:ea typeface="Lato"/>
              <a:cs typeface="Lato"/>
              <a:sym typeface="La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g181bcb6b4ac_0_136"/>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r>
              <a:rPr lang="en-GB">
                <a:latin typeface="Lato"/>
                <a:ea typeface="Lato"/>
                <a:cs typeface="Lato"/>
                <a:sym typeface="Lato"/>
              </a:rPr>
              <a:t>15</a:t>
            </a:r>
            <a:endParaRPr>
              <a:latin typeface="Lato"/>
              <a:ea typeface="Lato"/>
              <a:cs typeface="Lato"/>
              <a:sym typeface="Lato"/>
            </a:endParaRPr>
          </a:p>
        </p:txBody>
      </p:sp>
      <p:sp>
        <p:nvSpPr>
          <p:cNvPr id="257" name="Google Shape;257;g181bcb6b4ac_0_136"/>
          <p:cNvSpPr txBox="1"/>
          <p:nvPr>
            <p:ph type="ctrTitle"/>
          </p:nvPr>
        </p:nvSpPr>
        <p:spPr>
          <a:xfrm>
            <a:off x="379375" y="482350"/>
            <a:ext cx="75852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Example - Jonny’s investment portfolio</a:t>
            </a:r>
            <a:endParaRPr b="1" i="0" sz="29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t/>
            </a:r>
            <a:endParaRPr b="1" i="0" sz="3200" u="none" cap="none" strike="noStrike">
              <a:solidFill>
                <a:schemeClr val="accent2"/>
              </a:solidFill>
              <a:latin typeface="Lato"/>
              <a:ea typeface="Lato"/>
              <a:cs typeface="Lato"/>
              <a:sym typeface="Lato"/>
            </a:endParaRPr>
          </a:p>
        </p:txBody>
      </p:sp>
      <p:graphicFrame>
        <p:nvGraphicFramePr>
          <p:cNvPr id="258" name="Google Shape;258;g181bcb6b4ac_0_136"/>
          <p:cNvGraphicFramePr/>
          <p:nvPr/>
        </p:nvGraphicFramePr>
        <p:xfrm>
          <a:off x="128588" y="1749800"/>
          <a:ext cx="3000000" cy="3000000"/>
        </p:xfrm>
        <a:graphic>
          <a:graphicData uri="http://schemas.openxmlformats.org/drawingml/2006/table">
            <a:tbl>
              <a:tblPr>
                <a:noFill/>
                <a:tableStyleId>{4B8400D4-68DE-43DC-9CFB-9944E976C7D2}</a:tableStyleId>
              </a:tblPr>
              <a:tblGrid>
                <a:gridCol w="1095375"/>
                <a:gridCol w="857250"/>
                <a:gridCol w="657225"/>
                <a:gridCol w="873175"/>
                <a:gridCol w="850850"/>
                <a:gridCol w="953650"/>
                <a:gridCol w="845575"/>
                <a:gridCol w="791575"/>
                <a:gridCol w="952500"/>
                <a:gridCol w="1009650"/>
              </a:tblGrid>
              <a:tr h="622225">
                <a:tc>
                  <a:txBody>
                    <a:bodyPr/>
                    <a:lstStyle/>
                    <a:p>
                      <a:pPr indent="0" lvl="0" marL="0" marR="0" rtl="0" algn="l">
                        <a:lnSpc>
                          <a:spcPct val="100000"/>
                        </a:lnSpc>
                        <a:spcBef>
                          <a:spcPts val="0"/>
                        </a:spcBef>
                        <a:spcAft>
                          <a:spcPts val="0"/>
                        </a:spcAft>
                        <a:buClr>
                          <a:srgbClr val="000000"/>
                        </a:buClr>
                        <a:buSzPts val="700"/>
                        <a:buFont typeface="Arial"/>
                        <a:buNone/>
                      </a:pPr>
                      <a:r>
                        <a:t/>
                      </a:r>
                      <a:endParaRPr b="1" sz="700" u="none" cap="none" strike="noStrike">
                        <a:latin typeface="Lato"/>
                        <a:ea typeface="Lato"/>
                        <a:cs typeface="Lato"/>
                        <a:sym typeface="Lato"/>
                      </a:endParaRPr>
                    </a:p>
                  </a:txBody>
                  <a:tcPr marT="63500" marB="63500" marR="63500" marL="63500">
                    <a:solidFill>
                      <a:schemeClr val="accent6"/>
                    </a:solidFill>
                  </a:tcPr>
                </a:tc>
                <a:tc gridSpan="8">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latin typeface="Lato"/>
                          <a:ea typeface="Lato"/>
                          <a:cs typeface="Lato"/>
                          <a:sym typeface="Lato"/>
                        </a:rPr>
                        <a:t>Investments</a:t>
                      </a:r>
                      <a:endParaRPr b="1" sz="2200" u="none" cap="none" strike="noStrike">
                        <a:latin typeface="Lato"/>
                        <a:ea typeface="Lato"/>
                        <a:cs typeface="Lato"/>
                        <a:sym typeface="Lato"/>
                      </a:endParaRPr>
                    </a:p>
                  </a:txBody>
                  <a:tcPr marT="63500" marB="63500" marR="63500" marL="63500">
                    <a:solidFill>
                      <a:schemeClr val="accent6"/>
                    </a:solidFill>
                  </a:tcPr>
                </a:tc>
                <a:tc hMerge="1"/>
                <a:tc hMerge="1"/>
                <a:tc hMerge="1"/>
                <a:tc hMerge="1"/>
                <a:tc hMerge="1"/>
                <a:tc hMerge="1"/>
                <a:tc hMerge="1"/>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Lato"/>
                          <a:ea typeface="Lato"/>
                          <a:cs typeface="Lato"/>
                          <a:sym typeface="Lato"/>
                        </a:rPr>
                        <a:t>Total value of investments</a:t>
                      </a:r>
                      <a:endParaRPr b="1" sz="1100" u="none" cap="none" strike="noStrike">
                        <a:latin typeface="Lato"/>
                        <a:ea typeface="Lato"/>
                        <a:cs typeface="Lato"/>
                        <a:sym typeface="Lato"/>
                      </a:endParaRPr>
                    </a:p>
                  </a:txBody>
                  <a:tcPr marT="63500" marB="63500" marR="63500" marL="63500">
                    <a:solidFill>
                      <a:schemeClr val="accent6"/>
                    </a:solidFill>
                  </a:tcPr>
                </a:tc>
              </a:tr>
              <a:tr h="12700">
                <a:tc>
                  <a:txBody>
                    <a:bodyPr/>
                    <a:lstStyle/>
                    <a:p>
                      <a:pPr indent="0" lvl="0" marL="0" marR="0" rtl="0" algn="l">
                        <a:lnSpc>
                          <a:spcPct val="100000"/>
                        </a:lnSpc>
                        <a:spcBef>
                          <a:spcPts val="0"/>
                        </a:spcBef>
                        <a:spcAft>
                          <a:spcPts val="0"/>
                        </a:spcAft>
                        <a:buClr>
                          <a:srgbClr val="000000"/>
                        </a:buClr>
                        <a:buSzPts val="1000"/>
                        <a:buFont typeface="Arial"/>
                        <a:buNone/>
                      </a:pPr>
                      <a:r>
                        <a:rPr b="1" lang="en-GB" sz="1000" u="none" cap="none" strike="noStrike">
                          <a:latin typeface="Lato"/>
                          <a:ea typeface="Lato"/>
                          <a:cs typeface="Lato"/>
                          <a:sym typeface="Lato"/>
                        </a:rPr>
                        <a:t>Investment opportunities</a:t>
                      </a:r>
                      <a:endParaRPr b="1" sz="10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UK government bonds</a:t>
                      </a:r>
                      <a:endParaRPr sz="1000" u="none" cap="none" strike="noStrike">
                        <a:latin typeface="Lato"/>
                        <a:ea typeface="Lato"/>
                        <a:cs typeface="Lato"/>
                        <a:sym typeface="Lato"/>
                      </a:endParaRPr>
                    </a:p>
                  </a:txBody>
                  <a:tcPr marT="63500" marB="63500" marR="63500" marL="63500">
                    <a:lnB cap="flat" cmpd="sng" w="12700">
                      <a:solidFill>
                        <a:srgbClr val="000000"/>
                      </a:solidFill>
                      <a:prstDash val="solid"/>
                      <a:round/>
                      <a:headEnd len="sm" w="sm" type="none"/>
                      <a:tailEnd len="sm" w="sm" type="none"/>
                    </a:lnB>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Coolify: digital currency</a:t>
                      </a:r>
                      <a:endParaRPr sz="1000" u="none" cap="none" strike="noStrike">
                        <a:latin typeface="Lato"/>
                        <a:ea typeface="Lato"/>
                        <a:cs typeface="Lato"/>
                        <a:sym typeface="Lato"/>
                      </a:endParaRPr>
                    </a:p>
                  </a:txBody>
                  <a:tcPr marT="63500" marB="63500" marR="63500" marL="63500">
                    <a:lnB cap="flat" cmpd="sng" w="12700">
                      <a:solidFill>
                        <a:srgbClr val="000000"/>
                      </a:solidFill>
                      <a:prstDash val="solid"/>
                      <a:round/>
                      <a:headEnd len="sm" w="sm" type="none"/>
                      <a:tailEnd len="sm" w="sm" type="none"/>
                    </a:lnB>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Swiftness: high performance sports retail company </a:t>
                      </a:r>
                      <a:endParaRPr sz="1000" u="none" cap="none" strike="noStrike">
                        <a:latin typeface="Lato"/>
                        <a:ea typeface="Lato"/>
                        <a:cs typeface="Lato"/>
                        <a:sym typeface="Lato"/>
                      </a:endParaRPr>
                    </a:p>
                  </a:txBody>
                  <a:tcPr marT="63500" marB="63500" marR="63500" marL="63500">
                    <a:lnB cap="flat" cmpd="sng" w="12700">
                      <a:solidFill>
                        <a:srgbClr val="000000"/>
                      </a:solidFill>
                      <a:prstDash val="solid"/>
                      <a:round/>
                      <a:headEnd len="sm" w="sm" type="none"/>
                      <a:tailEnd len="sm" w="sm" type="none"/>
                    </a:lnB>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Index tracker following the FTSE 100</a:t>
                      </a:r>
                      <a:endParaRPr sz="1000" u="none" cap="none" strike="noStrike">
                        <a:latin typeface="Lato"/>
                        <a:ea typeface="Lato"/>
                        <a:cs typeface="Lato"/>
                        <a:sym typeface="Lato"/>
                      </a:endParaRPr>
                    </a:p>
                  </a:txBody>
                  <a:tcPr marT="63500" marB="63500" marR="63500" marL="63500">
                    <a:lnB cap="flat" cmpd="sng" w="12700">
                      <a:solidFill>
                        <a:srgbClr val="000000"/>
                      </a:solidFill>
                      <a:prstDash val="solid"/>
                      <a:round/>
                      <a:headEnd len="sm" w="sm" type="none"/>
                      <a:tailEnd len="sm" w="sm" type="none"/>
                    </a:lnB>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PrimeEstate: Real estate company </a:t>
                      </a:r>
                      <a:endParaRPr sz="1000" u="none" cap="none" strike="noStrike">
                        <a:latin typeface="Lato"/>
                        <a:ea typeface="Lato"/>
                        <a:cs typeface="Lato"/>
                        <a:sym typeface="Lato"/>
                      </a:endParaRPr>
                    </a:p>
                  </a:txBody>
                  <a:tcPr marT="63500" marB="63500" marR="63500" marL="63500">
                    <a:lnB cap="flat" cmpd="sng" w="12700">
                      <a:solidFill>
                        <a:srgbClr val="000000"/>
                      </a:solidFill>
                      <a:prstDash val="solid"/>
                      <a:round/>
                      <a:headEnd len="sm" w="sm" type="none"/>
                      <a:tailEnd len="sm" w="sm" type="none"/>
                    </a:lnB>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StockUp: supermarket</a:t>
                      </a:r>
                      <a:endParaRPr b="1" sz="1000" u="none" cap="none" strike="noStrike">
                        <a:latin typeface="Lato"/>
                        <a:ea typeface="Lato"/>
                        <a:cs typeface="Lato"/>
                        <a:sym typeface="Lato"/>
                      </a:endParaRPr>
                    </a:p>
                  </a:txBody>
                  <a:tcPr marT="63500" marB="63500" marR="63500" marL="63500">
                    <a:lnB cap="flat" cmpd="sng" w="12700">
                      <a:solidFill>
                        <a:srgbClr val="000000"/>
                      </a:solidFill>
                      <a:prstDash val="solid"/>
                      <a:round/>
                      <a:headEnd len="sm" w="sm" type="none"/>
                      <a:tailEnd len="sm" w="sm" type="none"/>
                    </a:lnB>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Turbine: Wind power company</a:t>
                      </a:r>
                      <a:endParaRPr sz="1000" u="none" cap="none" strike="noStrike">
                        <a:latin typeface="Lato"/>
                        <a:ea typeface="Lato"/>
                        <a:cs typeface="Lato"/>
                        <a:sym typeface="Lato"/>
                      </a:endParaRPr>
                    </a:p>
                  </a:txBody>
                  <a:tcPr marT="63500" marB="63500" marR="63500" marL="63500">
                    <a:lnB cap="flat" cmpd="sng" w="12700">
                      <a:solidFill>
                        <a:srgbClr val="000000"/>
                      </a:solidFill>
                      <a:prstDash val="solid"/>
                      <a:round/>
                      <a:headEnd len="sm" w="sm" type="none"/>
                      <a:tailEnd len="sm" w="sm" type="none"/>
                    </a:lnB>
                    <a:solidFill>
                      <a:schemeClr val="accent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FlyFreedom: Commercial airline company</a:t>
                      </a:r>
                      <a:endParaRPr sz="1000" u="none" cap="none" strike="noStrike">
                        <a:latin typeface="Lato"/>
                        <a:ea typeface="Lato"/>
                        <a:cs typeface="Lato"/>
                        <a:sym typeface="Lato"/>
                      </a:endParaRPr>
                    </a:p>
                  </a:txBody>
                  <a:tcPr marT="63500" marB="63500" marR="63500" marL="63500">
                    <a:lnB cap="flat" cmpd="sng" w="12700">
                      <a:solidFill>
                        <a:srgbClr val="000000"/>
                      </a:solidFill>
                      <a:prstDash val="solid"/>
                      <a:round/>
                      <a:headEnd len="sm" w="sm" type="none"/>
                      <a:tailEnd len="sm" w="sm" type="none"/>
                    </a:lnB>
                    <a:solidFill>
                      <a:schemeClr val="accent6"/>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latin typeface="Lato"/>
                          <a:ea typeface="Lato"/>
                          <a:cs typeface="Lato"/>
                          <a:sym typeface="Lato"/>
                        </a:rPr>
                        <a:t>£2,000</a:t>
                      </a:r>
                      <a:endParaRPr b="1" sz="1400" u="none" cap="none" strike="noStrike">
                        <a:latin typeface="Lato"/>
                        <a:ea typeface="Lato"/>
                        <a:cs typeface="Lato"/>
                        <a:sym typeface="Lato"/>
                      </a:endParaRPr>
                    </a:p>
                  </a:txBody>
                  <a:tcPr marT="63500" marB="63500" marR="63500" marL="63500" anchor="ctr">
                    <a:lnB cap="flat" cmpd="sng" w="12700">
                      <a:solidFill>
                        <a:srgbClr val="000000"/>
                      </a:solidFill>
                      <a:prstDash val="solid"/>
                      <a:round/>
                      <a:headEnd len="sm" w="sm" type="none"/>
                      <a:tailEnd len="sm" w="sm" type="none"/>
                    </a:lnB>
                    <a:solidFill>
                      <a:schemeClr val="accent6"/>
                    </a:solidFill>
                  </a:tcPr>
                </a:tc>
              </a:tr>
              <a:tr h="12700">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Lato"/>
                          <a:ea typeface="Lato"/>
                          <a:cs typeface="Lato"/>
                          <a:sym typeface="Lato"/>
                        </a:rPr>
                        <a:t>Initial investment distribution</a:t>
                      </a:r>
                      <a:endParaRPr b="1" sz="1100" u="none" cap="none" strike="noStrike">
                        <a:latin typeface="Lato"/>
                        <a:ea typeface="Lato"/>
                        <a:cs typeface="Lato"/>
                        <a:sym typeface="Lato"/>
                      </a:endParaRPr>
                    </a:p>
                  </a:txBody>
                  <a:tcPr marT="63500" marB="63500" marR="63500" marL="63500">
                    <a:lnR cap="flat" cmpd="sng" w="12700">
                      <a:solidFill>
                        <a:srgbClr val="000000"/>
                      </a:solidFill>
                      <a:prstDash val="solid"/>
                      <a:round/>
                      <a:headEnd len="sm" w="sm" type="none"/>
                      <a:tailEnd len="sm" w="sm" type="none"/>
                    </a:lnR>
                    <a:solidFill>
                      <a:schemeClr val="accent6"/>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latin typeface="Lato"/>
                          <a:ea typeface="Lato"/>
                          <a:cs typeface="Lato"/>
                          <a:sym typeface="Lato"/>
                        </a:rPr>
                        <a:t>£100</a:t>
                      </a:r>
                      <a:endParaRPr b="1" sz="1400" u="none" cap="none" strike="noStrike">
                        <a:latin typeface="Lato"/>
                        <a:ea typeface="Lato"/>
                        <a:cs typeface="Lato"/>
                        <a:sym typeface="Lato"/>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latin typeface="Lato"/>
                          <a:ea typeface="Lato"/>
                          <a:cs typeface="Lato"/>
                          <a:sym typeface="Lato"/>
                        </a:rPr>
                        <a:t>£200</a:t>
                      </a:r>
                      <a:endParaRPr b="1" sz="1400" u="none" cap="none" strike="noStrike">
                        <a:latin typeface="Lato"/>
                        <a:ea typeface="Lato"/>
                        <a:cs typeface="Lato"/>
                        <a:sym typeface="Lato"/>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latin typeface="Lato"/>
                          <a:ea typeface="Lato"/>
                          <a:cs typeface="Lato"/>
                          <a:sym typeface="Lato"/>
                        </a:rPr>
                        <a:t>£500</a:t>
                      </a:r>
                      <a:endParaRPr b="1" sz="1400" u="none" cap="none" strike="noStrike">
                        <a:latin typeface="Lato"/>
                        <a:ea typeface="Lato"/>
                        <a:cs typeface="Lato"/>
                        <a:sym typeface="Lato"/>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latin typeface="Lato"/>
                          <a:ea typeface="Lato"/>
                          <a:cs typeface="Lato"/>
                          <a:sym typeface="Lato"/>
                        </a:rPr>
                        <a:t>£200</a:t>
                      </a:r>
                      <a:endParaRPr b="1" sz="1400" u="none" cap="none" strike="noStrike">
                        <a:latin typeface="Lato"/>
                        <a:ea typeface="Lato"/>
                        <a:cs typeface="Lato"/>
                        <a:sym typeface="Lato"/>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latin typeface="Lato"/>
                          <a:ea typeface="Lato"/>
                          <a:cs typeface="Lato"/>
                          <a:sym typeface="Lato"/>
                        </a:rPr>
                        <a:t>£100</a:t>
                      </a:r>
                      <a:endParaRPr b="1" sz="1400" u="none" cap="none" strike="noStrike">
                        <a:latin typeface="Lato"/>
                        <a:ea typeface="Lato"/>
                        <a:cs typeface="Lato"/>
                        <a:sym typeface="Lato"/>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latin typeface="Lato"/>
                          <a:ea typeface="Lato"/>
                          <a:cs typeface="Lato"/>
                          <a:sym typeface="Lato"/>
                        </a:rPr>
                        <a:t>£100</a:t>
                      </a:r>
                      <a:endParaRPr b="1" sz="1400" u="none" cap="none" strike="noStrike">
                        <a:latin typeface="Lato"/>
                        <a:ea typeface="Lato"/>
                        <a:cs typeface="Lato"/>
                        <a:sym typeface="Lato"/>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latin typeface="Lato"/>
                          <a:ea typeface="Lato"/>
                          <a:cs typeface="Lato"/>
                          <a:sym typeface="Lato"/>
                        </a:rPr>
                        <a:t>£350</a:t>
                      </a:r>
                      <a:endParaRPr b="1" sz="1400" u="none" cap="none" strike="noStrike">
                        <a:latin typeface="Lato"/>
                        <a:ea typeface="Lato"/>
                        <a:cs typeface="Lato"/>
                        <a:sym typeface="Lato"/>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latin typeface="Lato"/>
                          <a:ea typeface="Lato"/>
                          <a:cs typeface="Lato"/>
                          <a:sym typeface="Lato"/>
                        </a:rPr>
                        <a:t>£400</a:t>
                      </a:r>
                      <a:endParaRPr b="1" sz="1400" u="none" cap="none" strike="noStrike">
                        <a:latin typeface="Lato"/>
                        <a:ea typeface="Lato"/>
                        <a:cs typeface="Lato"/>
                        <a:sym typeface="Lato"/>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latin typeface="Lato"/>
                          <a:ea typeface="Lato"/>
                          <a:cs typeface="Lato"/>
                          <a:sym typeface="Lato"/>
                        </a:rPr>
                        <a:t>£1,950</a:t>
                      </a:r>
                      <a:endParaRPr b="1" sz="1400" u="none" cap="none" strike="noStrike">
                        <a:latin typeface="Lato"/>
                        <a:ea typeface="Lato"/>
                        <a:cs typeface="Lato"/>
                        <a:sym typeface="Lato"/>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9DAF8"/>
                    </a:solidFill>
                  </a:tcPr>
                </a:tc>
              </a:tr>
              <a:tr h="12700">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Lato"/>
                          <a:ea typeface="Lato"/>
                          <a:cs typeface="Lato"/>
                          <a:sym typeface="Lato"/>
                        </a:rPr>
                        <a:t>Year 1</a:t>
                      </a:r>
                      <a:endParaRPr sz="1100" u="none" cap="none" strike="noStrike">
                        <a:latin typeface="Lato"/>
                        <a:ea typeface="Lato"/>
                        <a:cs typeface="Lato"/>
                        <a:sym typeface="Lato"/>
                      </a:endParaRPr>
                    </a:p>
                  </a:txBody>
                  <a:tcPr marT="63500" marB="63500" marR="63500" marL="63500">
                    <a:lnR cap="flat" cmpd="sng" w="12700">
                      <a:solidFill>
                        <a:srgbClr val="000000"/>
                      </a:solidFill>
                      <a:prstDash val="solid"/>
                      <a:round/>
                      <a:headEnd len="sm" w="sm" type="none"/>
                      <a:tailEnd len="sm" w="sm" type="none"/>
                    </a:lnR>
                    <a:solidFill>
                      <a:schemeClr val="accent6"/>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latin typeface="Lato"/>
                          <a:ea typeface="Lato"/>
                          <a:cs typeface="Lato"/>
                          <a:sym typeface="Lato"/>
                        </a:rPr>
                        <a:t>£100</a:t>
                      </a:r>
                      <a:endParaRPr b="1" sz="1400" u="none" cap="none" strike="noStrike">
                        <a:latin typeface="Lato"/>
                        <a:ea typeface="Lato"/>
                        <a:cs typeface="Lato"/>
                        <a:sym typeface="Lato"/>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CE5CD"/>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latin typeface="Lato"/>
                          <a:ea typeface="Lato"/>
                          <a:cs typeface="Lato"/>
                          <a:sym typeface="Lato"/>
                        </a:rPr>
                        <a:t>£200</a:t>
                      </a:r>
                      <a:endParaRPr b="1" sz="1400" u="none" cap="none" strike="noStrike">
                        <a:latin typeface="Lato"/>
                        <a:ea typeface="Lato"/>
                        <a:cs typeface="Lato"/>
                        <a:sym typeface="Lato"/>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CE5CD"/>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latin typeface="Lato"/>
                          <a:ea typeface="Lato"/>
                          <a:cs typeface="Lato"/>
                          <a:sym typeface="Lato"/>
                        </a:rPr>
                        <a:t>£500</a:t>
                      </a:r>
                      <a:endParaRPr b="1" sz="1400" u="none" cap="none" strike="noStrike">
                        <a:latin typeface="Lato"/>
                        <a:ea typeface="Lato"/>
                        <a:cs typeface="Lato"/>
                        <a:sym typeface="Lato"/>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CE5CD"/>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chemeClr val="accent1"/>
                          </a:solidFill>
                          <a:latin typeface="Lato"/>
                          <a:ea typeface="Lato"/>
                          <a:cs typeface="Lato"/>
                          <a:sym typeface="Lato"/>
                        </a:rPr>
                        <a:t>£200 x </a:t>
                      </a:r>
                      <a:r>
                        <a:rPr b="1" lang="en-GB">
                          <a:solidFill>
                            <a:schemeClr val="accent1"/>
                          </a:solidFill>
                          <a:latin typeface="Lato"/>
                          <a:ea typeface="Lato"/>
                          <a:cs typeface="Lato"/>
                          <a:sym typeface="Lato"/>
                        </a:rPr>
                        <a:t>1.1</a:t>
                      </a:r>
                      <a:r>
                        <a:rPr b="1" lang="en-GB" sz="1400" u="none" cap="none" strike="noStrike">
                          <a:solidFill>
                            <a:schemeClr val="accent1"/>
                          </a:solidFill>
                          <a:latin typeface="Lato"/>
                          <a:ea typeface="Lato"/>
                          <a:cs typeface="Lato"/>
                          <a:sym typeface="Lato"/>
                        </a:rPr>
                        <a:t> = £</a:t>
                      </a:r>
                      <a:r>
                        <a:rPr b="1" lang="en-GB">
                          <a:solidFill>
                            <a:schemeClr val="accent1"/>
                          </a:solidFill>
                          <a:latin typeface="Lato"/>
                          <a:ea typeface="Lato"/>
                          <a:cs typeface="Lato"/>
                          <a:sym typeface="Lato"/>
                        </a:rPr>
                        <a:t>22</a:t>
                      </a:r>
                      <a:r>
                        <a:rPr b="1" lang="en-GB" sz="1400" u="none" cap="none" strike="noStrike">
                          <a:solidFill>
                            <a:schemeClr val="accent1"/>
                          </a:solidFill>
                          <a:latin typeface="Lato"/>
                          <a:ea typeface="Lato"/>
                          <a:cs typeface="Lato"/>
                          <a:sym typeface="Lato"/>
                        </a:rPr>
                        <a:t>0</a:t>
                      </a:r>
                      <a:endParaRPr b="1" sz="1400" u="none" cap="none" strike="noStrike">
                        <a:solidFill>
                          <a:schemeClr val="accent1"/>
                        </a:solidFill>
                        <a:latin typeface="Lato"/>
                        <a:ea typeface="Lato"/>
                        <a:cs typeface="Lato"/>
                        <a:sym typeface="Lato"/>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CE5CD"/>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latin typeface="Lato"/>
                          <a:ea typeface="Lato"/>
                          <a:cs typeface="Lato"/>
                          <a:sym typeface="Lato"/>
                        </a:rPr>
                        <a:t>£100</a:t>
                      </a:r>
                      <a:endParaRPr b="1" sz="1400" u="none" cap="none" strike="noStrike">
                        <a:latin typeface="Lato"/>
                        <a:ea typeface="Lato"/>
                        <a:cs typeface="Lato"/>
                        <a:sym typeface="Lato"/>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CE5CD"/>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latin typeface="Lato"/>
                          <a:ea typeface="Lato"/>
                          <a:cs typeface="Lato"/>
                          <a:sym typeface="Lato"/>
                        </a:rPr>
                        <a:t>£100</a:t>
                      </a:r>
                      <a:endParaRPr b="1" sz="1400" u="none" cap="none" strike="noStrike">
                        <a:latin typeface="Lato"/>
                        <a:ea typeface="Lato"/>
                        <a:cs typeface="Lato"/>
                        <a:sym typeface="Lato"/>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CE5CD"/>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latin typeface="Lato"/>
                          <a:ea typeface="Lato"/>
                          <a:cs typeface="Lato"/>
                          <a:sym typeface="Lato"/>
                        </a:rPr>
                        <a:t>£350</a:t>
                      </a:r>
                      <a:endParaRPr b="1" sz="1400" u="none" cap="none" strike="noStrike">
                        <a:latin typeface="Lato"/>
                        <a:ea typeface="Lato"/>
                        <a:cs typeface="Lato"/>
                        <a:sym typeface="Lato"/>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CE5CD"/>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latin typeface="Lato"/>
                          <a:ea typeface="Lato"/>
                          <a:cs typeface="Lato"/>
                          <a:sym typeface="Lato"/>
                        </a:rPr>
                        <a:t>£200</a:t>
                      </a:r>
                      <a:endParaRPr b="1" sz="1400" u="none" cap="none" strike="noStrike">
                        <a:latin typeface="Lato"/>
                        <a:ea typeface="Lato"/>
                        <a:cs typeface="Lato"/>
                        <a:sym typeface="Lato"/>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CE5CD"/>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latin typeface="Lato"/>
                          <a:ea typeface="Lato"/>
                          <a:cs typeface="Lato"/>
                          <a:sym typeface="Lato"/>
                        </a:rPr>
                        <a:t>£1,9</a:t>
                      </a:r>
                      <a:r>
                        <a:rPr b="1" lang="en-GB">
                          <a:latin typeface="Lato"/>
                          <a:ea typeface="Lato"/>
                          <a:cs typeface="Lato"/>
                          <a:sym typeface="Lato"/>
                        </a:rPr>
                        <a:t>70</a:t>
                      </a:r>
                      <a:endParaRPr b="1" sz="1400" u="none" cap="none" strike="noStrike">
                        <a:latin typeface="Lato"/>
                        <a:ea typeface="Lato"/>
                        <a:cs typeface="Lato"/>
                        <a:sym typeface="Lato"/>
                      </a:endParaRPr>
                    </a:p>
                  </a:txBody>
                  <a:tcPr marT="63500" marB="63500" marR="63500" marL="63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CE5CD"/>
                    </a:solidFill>
                  </a:tcPr>
                </a:tc>
              </a:tr>
              <a:tr h="12700">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Lato"/>
                          <a:ea typeface="Lato"/>
                          <a:cs typeface="Lato"/>
                          <a:sym typeface="Lato"/>
                        </a:rPr>
                        <a:t>Year 2</a:t>
                      </a:r>
                      <a:endParaRPr sz="1100" u="none" cap="none" strike="noStrike">
                        <a:latin typeface="Lato"/>
                        <a:ea typeface="Lato"/>
                        <a:cs typeface="Lato"/>
                        <a:sym typeface="Lato"/>
                      </a:endParaRPr>
                    </a:p>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ato"/>
                        <a:ea typeface="Lato"/>
                        <a:cs typeface="Lato"/>
                        <a:sym typeface="Lato"/>
                      </a:endParaRPr>
                    </a:p>
                  </a:txBody>
                  <a:tcPr marT="63500" marB="63500" marR="63500" marL="63500">
                    <a:solidFill>
                      <a:schemeClr val="accent6"/>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ato"/>
                        <a:ea typeface="Lato"/>
                        <a:cs typeface="Lato"/>
                        <a:sym typeface="Lato"/>
                      </a:endParaRPr>
                    </a:p>
                  </a:txBody>
                  <a:tcPr marT="63500" marB="63500" marR="63500" marL="63500">
                    <a:lnT cap="flat" cmpd="sng" w="12700">
                      <a:solidFill>
                        <a:srgbClr val="000000"/>
                      </a:solidFill>
                      <a:prstDash val="solid"/>
                      <a:round/>
                      <a:headEnd len="sm" w="sm" type="none"/>
                      <a:tailEnd len="sm" w="sm" type="none"/>
                    </a:lnT>
                    <a:solidFill>
                      <a:schemeClr val="accent6"/>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ato"/>
                        <a:ea typeface="Lato"/>
                        <a:cs typeface="Lato"/>
                        <a:sym typeface="Lato"/>
                      </a:endParaRPr>
                    </a:p>
                  </a:txBody>
                  <a:tcPr marT="63500" marB="63500" marR="63500" marL="63500">
                    <a:lnT cap="flat" cmpd="sng" w="12700">
                      <a:solidFill>
                        <a:srgbClr val="000000"/>
                      </a:solidFill>
                      <a:prstDash val="solid"/>
                      <a:round/>
                      <a:headEnd len="sm" w="sm" type="none"/>
                      <a:tailEnd len="sm" w="sm" type="none"/>
                    </a:lnT>
                    <a:solidFill>
                      <a:schemeClr val="accent6"/>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ato"/>
                        <a:ea typeface="Lato"/>
                        <a:cs typeface="Lato"/>
                        <a:sym typeface="Lato"/>
                      </a:endParaRPr>
                    </a:p>
                  </a:txBody>
                  <a:tcPr marT="63500" marB="63500" marR="63500" marL="63500">
                    <a:lnT cap="flat" cmpd="sng" w="12700">
                      <a:solidFill>
                        <a:srgbClr val="000000"/>
                      </a:solidFill>
                      <a:prstDash val="solid"/>
                      <a:round/>
                      <a:headEnd len="sm" w="sm" type="none"/>
                      <a:tailEnd len="sm" w="sm" type="none"/>
                    </a:lnT>
                    <a:solidFill>
                      <a:schemeClr val="accent6"/>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ato"/>
                        <a:ea typeface="Lato"/>
                        <a:cs typeface="Lato"/>
                        <a:sym typeface="Lato"/>
                      </a:endParaRPr>
                    </a:p>
                  </a:txBody>
                  <a:tcPr marT="63500" marB="63500" marR="63500" marL="63500">
                    <a:lnT cap="flat" cmpd="sng" w="12700">
                      <a:solidFill>
                        <a:srgbClr val="000000"/>
                      </a:solidFill>
                      <a:prstDash val="solid"/>
                      <a:round/>
                      <a:headEnd len="sm" w="sm" type="none"/>
                      <a:tailEnd len="sm" w="sm" type="none"/>
                    </a:lnT>
                    <a:solidFill>
                      <a:schemeClr val="accent6"/>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ato"/>
                        <a:ea typeface="Lato"/>
                        <a:cs typeface="Lato"/>
                        <a:sym typeface="Lato"/>
                      </a:endParaRPr>
                    </a:p>
                  </a:txBody>
                  <a:tcPr marT="63500" marB="63500" marR="63500" marL="63500">
                    <a:lnT cap="flat" cmpd="sng" w="12700">
                      <a:solidFill>
                        <a:srgbClr val="000000"/>
                      </a:solidFill>
                      <a:prstDash val="solid"/>
                      <a:round/>
                      <a:headEnd len="sm" w="sm" type="none"/>
                      <a:tailEnd len="sm" w="sm" type="none"/>
                    </a:lnT>
                    <a:solidFill>
                      <a:schemeClr val="accent6"/>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ato"/>
                        <a:ea typeface="Lato"/>
                        <a:cs typeface="Lato"/>
                        <a:sym typeface="Lato"/>
                      </a:endParaRPr>
                    </a:p>
                  </a:txBody>
                  <a:tcPr marT="63500" marB="63500" marR="63500" marL="63500">
                    <a:lnT cap="flat" cmpd="sng" w="12700">
                      <a:solidFill>
                        <a:srgbClr val="000000"/>
                      </a:solidFill>
                      <a:prstDash val="solid"/>
                      <a:round/>
                      <a:headEnd len="sm" w="sm" type="none"/>
                      <a:tailEnd len="sm" w="sm" type="none"/>
                    </a:lnT>
                    <a:solidFill>
                      <a:schemeClr val="accent6"/>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ato"/>
                        <a:ea typeface="Lato"/>
                        <a:cs typeface="Lato"/>
                        <a:sym typeface="Lato"/>
                      </a:endParaRPr>
                    </a:p>
                  </a:txBody>
                  <a:tcPr marT="63500" marB="63500" marR="63500" marL="63500">
                    <a:lnT cap="flat" cmpd="sng" w="12700">
                      <a:solidFill>
                        <a:srgbClr val="000000"/>
                      </a:solidFill>
                      <a:prstDash val="solid"/>
                      <a:round/>
                      <a:headEnd len="sm" w="sm" type="none"/>
                      <a:tailEnd len="sm" w="sm" type="none"/>
                    </a:lnT>
                    <a:solidFill>
                      <a:schemeClr val="accent6"/>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ato"/>
                        <a:ea typeface="Lato"/>
                        <a:cs typeface="Lato"/>
                        <a:sym typeface="Lato"/>
                      </a:endParaRPr>
                    </a:p>
                  </a:txBody>
                  <a:tcPr marT="63500" marB="63500" marR="63500" marL="63500">
                    <a:lnT cap="flat" cmpd="sng" w="12700">
                      <a:solidFill>
                        <a:srgbClr val="000000"/>
                      </a:solidFill>
                      <a:prstDash val="solid"/>
                      <a:round/>
                      <a:headEnd len="sm" w="sm" type="none"/>
                      <a:tailEnd len="sm" w="sm" type="none"/>
                    </a:lnT>
                    <a:solidFill>
                      <a:schemeClr val="accent6"/>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Lato"/>
                        <a:ea typeface="Lato"/>
                        <a:cs typeface="Lato"/>
                        <a:sym typeface="Lato"/>
                      </a:endParaRPr>
                    </a:p>
                  </a:txBody>
                  <a:tcPr marT="63500" marB="63500" marR="63500" marL="63500">
                    <a:lnT cap="flat" cmpd="sng" w="12700">
                      <a:solidFill>
                        <a:srgbClr val="000000"/>
                      </a:solidFill>
                      <a:prstDash val="solid"/>
                      <a:round/>
                      <a:headEnd len="sm" w="sm" type="none"/>
                      <a:tailEnd len="sm" w="sm" type="none"/>
                    </a:lnT>
                    <a:solidFill>
                      <a:schemeClr val="accent6"/>
                    </a:solidFill>
                  </a:tcPr>
                </a:tc>
              </a:tr>
            </a:tbl>
          </a:graphicData>
        </a:graphic>
      </p:graphicFrame>
      <p:sp>
        <p:nvSpPr>
          <p:cNvPr id="259" name="Google Shape;259;g181bcb6b4ac_0_136"/>
          <p:cNvSpPr txBox="1"/>
          <p:nvPr/>
        </p:nvSpPr>
        <p:spPr>
          <a:xfrm>
            <a:off x="223625" y="1186950"/>
            <a:ext cx="8704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Lato"/>
                <a:ea typeface="Lato"/>
                <a:cs typeface="Lato"/>
                <a:sym typeface="Lato"/>
              </a:rPr>
              <a:t>This is Jonny’s </a:t>
            </a:r>
            <a:r>
              <a:rPr b="1" i="0" lang="en-GB" sz="1400" u="none" cap="none" strike="noStrike">
                <a:solidFill>
                  <a:schemeClr val="accent2"/>
                </a:solidFill>
                <a:latin typeface="Lato"/>
                <a:ea typeface="Lato"/>
                <a:cs typeface="Lato"/>
                <a:sym typeface="Lato"/>
              </a:rPr>
              <a:t>medium</a:t>
            </a:r>
            <a:r>
              <a:rPr b="1" i="0" lang="en-GB" sz="1400" u="none" cap="none" strike="noStrike">
                <a:solidFill>
                  <a:srgbClr val="000000"/>
                </a:solidFill>
                <a:latin typeface="Lato"/>
                <a:ea typeface="Lato"/>
                <a:cs typeface="Lato"/>
                <a:sym typeface="Lato"/>
              </a:rPr>
              <a:t> risk portfolio and you can see how his investments have been allocated.  </a:t>
            </a:r>
            <a:endParaRPr b="1" i="0" sz="1400" u="none" cap="none" strike="noStrike">
              <a:solidFill>
                <a:srgbClr val="000000"/>
              </a:solidFill>
              <a:latin typeface="Lato"/>
              <a:ea typeface="Lato"/>
              <a:cs typeface="Lato"/>
              <a:sym typeface="La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g1cf4e2b4d9f_0_42"/>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r>
              <a:rPr lang="en-GB">
                <a:latin typeface="Lato"/>
                <a:ea typeface="Lato"/>
                <a:cs typeface="Lato"/>
                <a:sym typeface="Lato"/>
              </a:rPr>
              <a:t>16</a:t>
            </a:r>
            <a:endParaRPr>
              <a:latin typeface="Lato"/>
              <a:ea typeface="Lato"/>
              <a:cs typeface="Lato"/>
              <a:sym typeface="Lato"/>
            </a:endParaRPr>
          </a:p>
        </p:txBody>
      </p:sp>
      <p:sp>
        <p:nvSpPr>
          <p:cNvPr id="265" name="Google Shape;265;g1cf4e2b4d9f_0_42"/>
          <p:cNvSpPr txBox="1"/>
          <p:nvPr>
            <p:ph type="ctrTitle"/>
          </p:nvPr>
        </p:nvSpPr>
        <p:spPr>
          <a:xfrm>
            <a:off x="379375" y="253750"/>
            <a:ext cx="75852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Maths moment: </a:t>
            </a:r>
            <a:endParaRPr b="1" i="0" sz="29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rPr i="0" lang="en-GB" sz="2900" u="none" cap="none" strike="noStrike">
                <a:solidFill>
                  <a:schemeClr val="accent2"/>
                </a:solidFill>
                <a:latin typeface="Lato"/>
                <a:ea typeface="Lato"/>
                <a:cs typeface="Lato"/>
                <a:sym typeface="Lato"/>
              </a:rPr>
              <a:t>Percentage change recap</a:t>
            </a:r>
            <a:endParaRPr i="0" sz="2900" u="none" cap="none" strike="noStrike">
              <a:solidFill>
                <a:schemeClr val="accent2"/>
              </a:solidFill>
              <a:latin typeface="Lato"/>
              <a:ea typeface="Lato"/>
              <a:cs typeface="Lato"/>
              <a:sym typeface="Lato"/>
            </a:endParaRPr>
          </a:p>
        </p:txBody>
      </p:sp>
      <p:sp>
        <p:nvSpPr>
          <p:cNvPr id="266" name="Google Shape;266;g1cf4e2b4d9f_0_42"/>
          <p:cNvSpPr txBox="1"/>
          <p:nvPr/>
        </p:nvSpPr>
        <p:spPr>
          <a:xfrm>
            <a:off x="499555" y="1304231"/>
            <a:ext cx="5289600" cy="6333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t/>
            </a:r>
            <a:endParaRPr b="1" i="0" sz="2200" u="none" cap="none" strike="noStrike">
              <a:solidFill>
                <a:srgbClr val="FF8022"/>
              </a:solidFill>
              <a:latin typeface="Lato Black"/>
              <a:ea typeface="Lato Black"/>
              <a:cs typeface="Lato Black"/>
              <a:sym typeface="Lato Black"/>
            </a:endParaRPr>
          </a:p>
        </p:txBody>
      </p:sp>
      <p:sp>
        <p:nvSpPr>
          <p:cNvPr id="267" name="Google Shape;267;g1cf4e2b4d9f_0_42"/>
          <p:cNvSpPr txBox="1"/>
          <p:nvPr/>
        </p:nvSpPr>
        <p:spPr>
          <a:xfrm>
            <a:off x="422225" y="1149175"/>
            <a:ext cx="6556200" cy="68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p:txBody>
      </p:sp>
      <p:sp>
        <p:nvSpPr>
          <p:cNvPr id="268" name="Google Shape;268;g1cf4e2b4d9f_0_42"/>
          <p:cNvSpPr txBox="1"/>
          <p:nvPr/>
        </p:nvSpPr>
        <p:spPr>
          <a:xfrm>
            <a:off x="602100" y="999425"/>
            <a:ext cx="7585200" cy="2552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700"/>
              <a:buFont typeface="Arial"/>
              <a:buNone/>
            </a:pPr>
            <a:r>
              <a:rPr b="1" i="0" lang="en-GB" sz="1700" u="none" cap="none" strike="noStrike">
                <a:solidFill>
                  <a:srgbClr val="000000"/>
                </a:solidFill>
                <a:latin typeface="Lato"/>
                <a:ea typeface="Lato"/>
                <a:cs typeface="Lato"/>
                <a:sym typeface="Lato"/>
              </a:rPr>
              <a:t>Have a go at the following </a:t>
            </a:r>
            <a:r>
              <a:rPr b="1" lang="en-GB" sz="1700">
                <a:latin typeface="Lato"/>
                <a:ea typeface="Lato"/>
                <a:cs typeface="Lato"/>
                <a:sym typeface="Lato"/>
              </a:rPr>
              <a:t>calculations</a:t>
            </a:r>
            <a:r>
              <a:rPr b="1" i="0" lang="en-GB" sz="1700" u="none" cap="none" strike="noStrike">
                <a:solidFill>
                  <a:srgbClr val="000000"/>
                </a:solidFill>
                <a:latin typeface="Lato"/>
                <a:ea typeface="Lato"/>
                <a:cs typeface="Lato"/>
                <a:sym typeface="Lato"/>
              </a:rPr>
              <a:t> You may use a calculator.</a:t>
            </a:r>
            <a:endParaRPr b="1" i="0" sz="17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700"/>
              <a:buFont typeface="Arial"/>
              <a:buNone/>
            </a:pPr>
            <a:r>
              <a:t/>
            </a:r>
            <a:endParaRPr b="1" i="0" sz="1700" u="none" cap="none" strike="noStrike">
              <a:solidFill>
                <a:srgbClr val="000000"/>
              </a:solidFill>
              <a:latin typeface="Lato"/>
              <a:ea typeface="Lato"/>
              <a:cs typeface="Lato"/>
              <a:sym typeface="Lato"/>
            </a:endParaRPr>
          </a:p>
          <a:p>
            <a:pPr indent="-336550" lvl="0" marL="457200" marR="0" rtl="0" algn="l">
              <a:lnSpc>
                <a:spcPct val="115000"/>
              </a:lnSpc>
              <a:spcBef>
                <a:spcPts val="0"/>
              </a:spcBef>
              <a:spcAft>
                <a:spcPts val="0"/>
              </a:spcAft>
              <a:buClr>
                <a:schemeClr val="accent2"/>
              </a:buClr>
              <a:buSzPts val="1700"/>
              <a:buFont typeface="Lato"/>
              <a:buAutoNum type="arabicPeriod"/>
            </a:pPr>
            <a:r>
              <a:rPr b="0" i="0" lang="en-GB" sz="1700" u="none" cap="none" strike="noStrike">
                <a:solidFill>
                  <a:srgbClr val="000000"/>
                </a:solidFill>
                <a:latin typeface="Lato"/>
                <a:ea typeface="Lato"/>
                <a:cs typeface="Lato"/>
                <a:sym typeface="Lato"/>
              </a:rPr>
              <a:t>£100 increase</a:t>
            </a:r>
            <a:r>
              <a:rPr lang="en-GB" sz="1700">
                <a:latin typeface="Lato"/>
                <a:ea typeface="Lato"/>
                <a:cs typeface="Lato"/>
                <a:sym typeface="Lato"/>
              </a:rPr>
              <a:t>d </a:t>
            </a:r>
            <a:r>
              <a:rPr b="0" i="0" lang="en-GB" sz="1700" u="none" cap="none" strike="noStrike">
                <a:solidFill>
                  <a:srgbClr val="000000"/>
                </a:solidFill>
                <a:latin typeface="Lato"/>
                <a:ea typeface="Lato"/>
                <a:cs typeface="Lato"/>
                <a:sym typeface="Lato"/>
              </a:rPr>
              <a:t>by 10%</a:t>
            </a:r>
            <a:endParaRPr b="0" i="0" sz="1700" u="none" cap="none" strike="noStrike">
              <a:solidFill>
                <a:srgbClr val="000000"/>
              </a:solidFill>
              <a:latin typeface="Lato"/>
              <a:ea typeface="Lato"/>
              <a:cs typeface="Lato"/>
              <a:sym typeface="Lato"/>
            </a:endParaRPr>
          </a:p>
          <a:p>
            <a:pPr indent="-336550" lvl="0" marL="457200" marR="0" rtl="0" algn="l">
              <a:lnSpc>
                <a:spcPct val="115000"/>
              </a:lnSpc>
              <a:spcBef>
                <a:spcPts val="0"/>
              </a:spcBef>
              <a:spcAft>
                <a:spcPts val="0"/>
              </a:spcAft>
              <a:buClr>
                <a:schemeClr val="accent2"/>
              </a:buClr>
              <a:buSzPts val="1700"/>
              <a:buFont typeface="Lato"/>
              <a:buAutoNum type="arabicPeriod"/>
            </a:pPr>
            <a:r>
              <a:rPr b="0" i="0" lang="en-GB" sz="1700" u="none" cap="none" strike="noStrike">
                <a:solidFill>
                  <a:srgbClr val="000000"/>
                </a:solidFill>
                <a:latin typeface="Lato"/>
                <a:ea typeface="Lato"/>
                <a:cs typeface="Lato"/>
                <a:sym typeface="Lato"/>
              </a:rPr>
              <a:t>£110 decrease</a:t>
            </a:r>
            <a:r>
              <a:rPr lang="en-GB" sz="1700">
                <a:latin typeface="Lato"/>
                <a:ea typeface="Lato"/>
                <a:cs typeface="Lato"/>
                <a:sym typeface="Lato"/>
              </a:rPr>
              <a:t>d</a:t>
            </a:r>
            <a:r>
              <a:rPr b="0" i="0" lang="en-GB" sz="1700" u="none" cap="none" strike="noStrike">
                <a:solidFill>
                  <a:srgbClr val="000000"/>
                </a:solidFill>
                <a:latin typeface="Lato"/>
                <a:ea typeface="Lato"/>
                <a:cs typeface="Lato"/>
                <a:sym typeface="Lato"/>
              </a:rPr>
              <a:t> by 10%</a:t>
            </a:r>
            <a:endParaRPr b="0" i="0" sz="1700" u="none" cap="none" strike="noStrike">
              <a:solidFill>
                <a:srgbClr val="000000"/>
              </a:solidFill>
              <a:latin typeface="Lato"/>
              <a:ea typeface="Lato"/>
              <a:cs typeface="Lato"/>
              <a:sym typeface="Lato"/>
            </a:endParaRPr>
          </a:p>
          <a:p>
            <a:pPr indent="-336550" lvl="0" marL="457200" marR="0" rtl="0" algn="l">
              <a:lnSpc>
                <a:spcPct val="115000"/>
              </a:lnSpc>
              <a:spcBef>
                <a:spcPts val="0"/>
              </a:spcBef>
              <a:spcAft>
                <a:spcPts val="0"/>
              </a:spcAft>
              <a:buClr>
                <a:schemeClr val="accent2"/>
              </a:buClr>
              <a:buSzPts val="1700"/>
              <a:buFont typeface="Lato"/>
              <a:buAutoNum type="arabicPeriod"/>
            </a:pPr>
            <a:r>
              <a:rPr b="0" i="0" lang="en-GB" sz="1700" u="none" cap="none" strike="noStrike">
                <a:solidFill>
                  <a:srgbClr val="000000"/>
                </a:solidFill>
                <a:latin typeface="Lato"/>
                <a:ea typeface="Lato"/>
                <a:cs typeface="Lato"/>
                <a:sym typeface="Lato"/>
              </a:rPr>
              <a:t>£200 increase</a:t>
            </a:r>
            <a:r>
              <a:rPr lang="en-GB" sz="1700">
                <a:latin typeface="Lato"/>
                <a:ea typeface="Lato"/>
                <a:cs typeface="Lato"/>
                <a:sym typeface="Lato"/>
              </a:rPr>
              <a:t>d</a:t>
            </a:r>
            <a:r>
              <a:rPr b="0" i="0" lang="en-GB" sz="1700" u="none" cap="none" strike="noStrike">
                <a:solidFill>
                  <a:srgbClr val="000000"/>
                </a:solidFill>
                <a:latin typeface="Lato"/>
                <a:ea typeface="Lato"/>
                <a:cs typeface="Lato"/>
                <a:sym typeface="Lato"/>
              </a:rPr>
              <a:t> by 5%</a:t>
            </a:r>
            <a:endParaRPr b="0" i="0" sz="1700" u="none" cap="none" strike="noStrike">
              <a:solidFill>
                <a:srgbClr val="000000"/>
              </a:solidFill>
              <a:latin typeface="Lato"/>
              <a:ea typeface="Lato"/>
              <a:cs typeface="Lato"/>
              <a:sym typeface="Lato"/>
            </a:endParaRPr>
          </a:p>
          <a:p>
            <a:pPr indent="-336550" lvl="0" marL="457200" marR="0" rtl="0" algn="l">
              <a:lnSpc>
                <a:spcPct val="115000"/>
              </a:lnSpc>
              <a:spcBef>
                <a:spcPts val="0"/>
              </a:spcBef>
              <a:spcAft>
                <a:spcPts val="0"/>
              </a:spcAft>
              <a:buClr>
                <a:schemeClr val="accent2"/>
              </a:buClr>
              <a:buSzPts val="1700"/>
              <a:buFont typeface="Lato"/>
              <a:buAutoNum type="arabicPeriod"/>
            </a:pPr>
            <a:r>
              <a:rPr b="0" i="0" lang="en-GB" sz="1700" u="none" cap="none" strike="noStrike">
                <a:solidFill>
                  <a:srgbClr val="000000"/>
                </a:solidFill>
                <a:latin typeface="Lato"/>
                <a:ea typeface="Lato"/>
                <a:cs typeface="Lato"/>
                <a:sym typeface="Lato"/>
              </a:rPr>
              <a:t>£500 decrease</a:t>
            </a:r>
            <a:r>
              <a:rPr lang="en-GB" sz="1700">
                <a:latin typeface="Lato"/>
                <a:ea typeface="Lato"/>
                <a:cs typeface="Lato"/>
                <a:sym typeface="Lato"/>
              </a:rPr>
              <a:t>d</a:t>
            </a:r>
            <a:r>
              <a:rPr b="0" i="0" lang="en-GB" sz="1700" u="none" cap="none" strike="noStrike">
                <a:solidFill>
                  <a:srgbClr val="000000"/>
                </a:solidFill>
                <a:latin typeface="Lato"/>
                <a:ea typeface="Lato"/>
                <a:cs typeface="Lato"/>
                <a:sym typeface="Lato"/>
              </a:rPr>
              <a:t> by 15%</a:t>
            </a:r>
            <a:endParaRPr b="0" i="0" sz="17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700"/>
              <a:buFont typeface="Arial"/>
              <a:buNone/>
            </a:pPr>
            <a:r>
              <a:t/>
            </a:r>
            <a:endParaRPr b="0" i="0" sz="17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700"/>
              <a:buFont typeface="Arial"/>
              <a:buNone/>
            </a:pPr>
            <a:r>
              <a:rPr b="1" i="0" lang="en-GB" sz="1700" u="none" cap="none" strike="noStrike">
                <a:solidFill>
                  <a:srgbClr val="000000"/>
                </a:solidFill>
                <a:latin typeface="Lato"/>
                <a:ea typeface="Lato"/>
                <a:cs typeface="Lato"/>
                <a:sym typeface="Lato"/>
              </a:rPr>
              <a:t>(5 minutes)</a:t>
            </a:r>
            <a:endParaRPr b="1" i="0" sz="1700" u="none" cap="none" strike="noStrike">
              <a:solidFill>
                <a:srgbClr val="000000"/>
              </a:solidFill>
              <a:latin typeface="Lato"/>
              <a:ea typeface="Lato"/>
              <a:cs typeface="Lato"/>
              <a:sym typeface="La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g1cf4e2b4d9f_0_50"/>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r>
              <a:rPr lang="en-GB">
                <a:latin typeface="Lato"/>
                <a:ea typeface="Lato"/>
                <a:cs typeface="Lato"/>
                <a:sym typeface="Lato"/>
              </a:rPr>
              <a:t>17</a:t>
            </a:r>
            <a:endParaRPr>
              <a:latin typeface="Lato"/>
              <a:ea typeface="Lato"/>
              <a:cs typeface="Lato"/>
              <a:sym typeface="Lato"/>
            </a:endParaRPr>
          </a:p>
        </p:txBody>
      </p:sp>
      <p:sp>
        <p:nvSpPr>
          <p:cNvPr id="274" name="Google Shape;274;g1cf4e2b4d9f_0_50"/>
          <p:cNvSpPr txBox="1"/>
          <p:nvPr/>
        </p:nvSpPr>
        <p:spPr>
          <a:xfrm>
            <a:off x="499555" y="1304231"/>
            <a:ext cx="5289600" cy="6333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t/>
            </a:r>
            <a:endParaRPr b="1" i="0" sz="2200" u="none" cap="none" strike="noStrike">
              <a:solidFill>
                <a:srgbClr val="FF8022"/>
              </a:solidFill>
              <a:latin typeface="Lato Black"/>
              <a:ea typeface="Lato Black"/>
              <a:cs typeface="Lato Black"/>
              <a:sym typeface="Lato Black"/>
            </a:endParaRPr>
          </a:p>
        </p:txBody>
      </p:sp>
      <p:sp>
        <p:nvSpPr>
          <p:cNvPr id="275" name="Google Shape;275;g1cf4e2b4d9f_0_50"/>
          <p:cNvSpPr txBox="1"/>
          <p:nvPr/>
        </p:nvSpPr>
        <p:spPr>
          <a:xfrm>
            <a:off x="422225" y="1149175"/>
            <a:ext cx="6556200" cy="68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p:txBody>
      </p:sp>
      <p:sp>
        <p:nvSpPr>
          <p:cNvPr id="276" name="Google Shape;276;g1cf4e2b4d9f_0_50"/>
          <p:cNvSpPr txBox="1"/>
          <p:nvPr/>
        </p:nvSpPr>
        <p:spPr>
          <a:xfrm>
            <a:off x="602100" y="999425"/>
            <a:ext cx="8154000" cy="4057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700"/>
              <a:buFont typeface="Arial"/>
              <a:buNone/>
            </a:pPr>
            <a:r>
              <a:t/>
            </a:r>
            <a:endParaRPr b="0" i="0" sz="17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None/>
            </a:pPr>
            <a:r>
              <a:rPr b="1" lang="en-GB" sz="1700">
                <a:solidFill>
                  <a:schemeClr val="accent2"/>
                </a:solidFill>
                <a:latin typeface="Lato"/>
                <a:ea typeface="Lato"/>
                <a:cs typeface="Lato"/>
                <a:sym typeface="Lato"/>
              </a:rPr>
              <a:t>1.</a:t>
            </a:r>
            <a:r>
              <a:rPr b="1" i="0" lang="en-GB" sz="1700" u="none" cap="none" strike="noStrike">
                <a:solidFill>
                  <a:srgbClr val="000000"/>
                </a:solidFill>
                <a:latin typeface="Lato"/>
                <a:ea typeface="Lato"/>
                <a:cs typeface="Lato"/>
                <a:sym typeface="Lato"/>
              </a:rPr>
              <a:t>£100 increased by 10%</a:t>
            </a:r>
            <a:endParaRPr b="1" i="0" sz="17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700"/>
              <a:buFont typeface="Arial"/>
              <a:buNone/>
            </a:pPr>
            <a:r>
              <a:rPr b="1" i="0" lang="en-GB" sz="1700" u="none" cap="none" strike="noStrike">
                <a:solidFill>
                  <a:srgbClr val="9900FF"/>
                </a:solidFill>
                <a:latin typeface="Lato"/>
                <a:ea typeface="Lato"/>
                <a:cs typeface="Lato"/>
                <a:sym typeface="Lato"/>
              </a:rPr>
              <a:t>Method 1</a:t>
            </a:r>
            <a:r>
              <a:rPr b="0" i="0" lang="en-GB" sz="1700" u="none" cap="none" strike="noStrike">
                <a:solidFill>
                  <a:srgbClr val="000000"/>
                </a:solidFill>
                <a:latin typeface="Lato"/>
                <a:ea typeface="Lato"/>
                <a:cs typeface="Lato"/>
                <a:sym typeface="Lato"/>
              </a:rPr>
              <a:t>: £100 x 1.10 = £110</a:t>
            </a:r>
            <a:endParaRPr b="0" i="0" sz="17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700"/>
              <a:buFont typeface="Arial"/>
              <a:buNone/>
            </a:pPr>
            <a:r>
              <a:rPr b="1" i="0" lang="en-GB" sz="1700" u="none" cap="none" strike="noStrike">
                <a:solidFill>
                  <a:srgbClr val="38761D"/>
                </a:solidFill>
                <a:latin typeface="Lato"/>
                <a:ea typeface="Lato"/>
                <a:cs typeface="Lato"/>
                <a:sym typeface="Lato"/>
              </a:rPr>
              <a:t>Method 2</a:t>
            </a:r>
            <a:r>
              <a:rPr b="0" i="0" lang="en-GB" sz="1700" u="none" cap="none" strike="noStrike">
                <a:solidFill>
                  <a:srgbClr val="000000"/>
                </a:solidFill>
                <a:latin typeface="Lato"/>
                <a:ea typeface="Lato"/>
                <a:cs typeface="Lato"/>
                <a:sym typeface="Lato"/>
              </a:rPr>
              <a:t>: Find 10% which is 0.10 x £100 = £10 </a:t>
            </a:r>
            <a:endParaRPr b="0" i="0" sz="17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700"/>
              <a:buFont typeface="Arial"/>
              <a:buNone/>
            </a:pPr>
            <a:r>
              <a:rPr b="0" i="0" lang="en-GB" sz="1700" u="none" cap="none" strike="noStrike">
                <a:solidFill>
                  <a:srgbClr val="000000"/>
                </a:solidFill>
                <a:latin typeface="Lato"/>
                <a:ea typeface="Lato"/>
                <a:cs typeface="Lato"/>
                <a:sym typeface="Lato"/>
              </a:rPr>
              <a:t>Then add this to £100 to make £100 + £10 = £110</a:t>
            </a:r>
            <a:endParaRPr b="0" i="0" sz="17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700"/>
              <a:buFont typeface="Arial"/>
              <a:buNone/>
            </a:pPr>
            <a:r>
              <a:t/>
            </a:r>
            <a:endParaRPr b="0" i="0" sz="17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None/>
            </a:pPr>
            <a:r>
              <a:rPr b="1" lang="en-GB" sz="1700">
                <a:solidFill>
                  <a:schemeClr val="accent2"/>
                </a:solidFill>
                <a:latin typeface="Lato"/>
                <a:ea typeface="Lato"/>
                <a:cs typeface="Lato"/>
                <a:sym typeface="Lato"/>
              </a:rPr>
              <a:t>2. </a:t>
            </a:r>
            <a:r>
              <a:rPr b="1" i="0" lang="en-GB" sz="1700" u="none" cap="none" strike="noStrike">
                <a:solidFill>
                  <a:srgbClr val="000000"/>
                </a:solidFill>
                <a:latin typeface="Lato"/>
                <a:ea typeface="Lato"/>
                <a:cs typeface="Lato"/>
                <a:sym typeface="Lato"/>
              </a:rPr>
              <a:t>£110 decrease</a:t>
            </a:r>
            <a:r>
              <a:rPr b="1" lang="en-GB" sz="1700">
                <a:latin typeface="Lato"/>
                <a:ea typeface="Lato"/>
                <a:cs typeface="Lato"/>
                <a:sym typeface="Lato"/>
              </a:rPr>
              <a:t>d</a:t>
            </a:r>
            <a:r>
              <a:rPr b="1" i="0" lang="en-GB" sz="1700" u="none" cap="none" strike="noStrike">
                <a:solidFill>
                  <a:srgbClr val="000000"/>
                </a:solidFill>
                <a:latin typeface="Lato"/>
                <a:ea typeface="Lato"/>
                <a:cs typeface="Lato"/>
                <a:sym typeface="Lato"/>
              </a:rPr>
              <a:t> by 10%</a:t>
            </a:r>
            <a:endParaRPr b="1" i="0" sz="17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700"/>
              <a:buFont typeface="Arial"/>
              <a:buNone/>
            </a:pPr>
            <a:r>
              <a:rPr b="1" i="0" lang="en-GB" sz="1700" u="none" cap="none" strike="noStrike">
                <a:solidFill>
                  <a:srgbClr val="9900FF"/>
                </a:solidFill>
                <a:latin typeface="Lato"/>
                <a:ea typeface="Lato"/>
                <a:cs typeface="Lato"/>
                <a:sym typeface="Lato"/>
              </a:rPr>
              <a:t>Method 1</a:t>
            </a:r>
            <a:r>
              <a:rPr b="0" i="0" lang="en-GB" sz="1700" u="none" cap="none" strike="noStrike">
                <a:solidFill>
                  <a:srgbClr val="000000"/>
                </a:solidFill>
                <a:latin typeface="Lato"/>
                <a:ea typeface="Lato"/>
                <a:cs typeface="Lato"/>
                <a:sym typeface="Lato"/>
              </a:rPr>
              <a:t>: £110 x 0.9  = £99</a:t>
            </a:r>
            <a:endParaRPr b="0" i="0" sz="17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700"/>
              <a:buFont typeface="Arial"/>
              <a:buNone/>
            </a:pPr>
            <a:r>
              <a:rPr b="1" i="0" lang="en-GB" sz="1700" u="none" cap="none" strike="noStrike">
                <a:solidFill>
                  <a:srgbClr val="38761D"/>
                </a:solidFill>
                <a:latin typeface="Lato"/>
                <a:ea typeface="Lato"/>
                <a:cs typeface="Lato"/>
                <a:sym typeface="Lato"/>
              </a:rPr>
              <a:t>Method 2</a:t>
            </a:r>
            <a:r>
              <a:rPr b="0" i="0" lang="en-GB" sz="1700" u="none" cap="none" strike="noStrike">
                <a:solidFill>
                  <a:srgbClr val="000000"/>
                </a:solidFill>
                <a:latin typeface="Lato"/>
                <a:ea typeface="Lato"/>
                <a:cs typeface="Lato"/>
                <a:sym typeface="Lato"/>
              </a:rPr>
              <a:t>: Find 10% which is 0.10 x £110 = £11</a:t>
            </a:r>
            <a:endParaRPr b="0" i="0" sz="17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700"/>
              <a:buFont typeface="Arial"/>
              <a:buNone/>
            </a:pPr>
            <a:r>
              <a:rPr b="0" i="0" lang="en-GB" sz="1700" u="none" cap="none" strike="noStrike">
                <a:solidFill>
                  <a:srgbClr val="000000"/>
                </a:solidFill>
                <a:latin typeface="Lato"/>
                <a:ea typeface="Lato"/>
                <a:cs typeface="Lato"/>
                <a:sym typeface="Lato"/>
              </a:rPr>
              <a:t>Then subtract this from £110 to get £110 - £11 =  £99</a:t>
            </a:r>
            <a:endParaRPr b="0" i="0" sz="1700" u="none" cap="none" strike="noStrike">
              <a:solidFill>
                <a:srgbClr val="000000"/>
              </a:solidFill>
              <a:latin typeface="Lato"/>
              <a:ea typeface="Lato"/>
              <a:cs typeface="Lato"/>
              <a:sym typeface="Lato"/>
            </a:endParaRPr>
          </a:p>
          <a:p>
            <a:pPr indent="0" lvl="0" marL="457200" marR="0" rtl="0" algn="l">
              <a:lnSpc>
                <a:spcPct val="115000"/>
              </a:lnSpc>
              <a:spcBef>
                <a:spcPts val="0"/>
              </a:spcBef>
              <a:spcAft>
                <a:spcPts val="0"/>
              </a:spcAft>
              <a:buClr>
                <a:srgbClr val="000000"/>
              </a:buClr>
              <a:buSzPts val="1700"/>
              <a:buFont typeface="Arial"/>
              <a:buNone/>
            </a:pPr>
            <a:r>
              <a:t/>
            </a:r>
            <a:endParaRPr b="1" i="0" sz="17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700"/>
              <a:buFont typeface="Arial"/>
              <a:buNone/>
            </a:pPr>
            <a:r>
              <a:t/>
            </a:r>
            <a:endParaRPr b="0" i="0" sz="17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700"/>
              <a:buFont typeface="Arial"/>
              <a:buNone/>
            </a:pPr>
            <a:r>
              <a:rPr b="1" i="0" lang="en-GB" sz="1700" u="none" cap="none" strike="noStrike">
                <a:solidFill>
                  <a:srgbClr val="000000"/>
                </a:solidFill>
                <a:latin typeface="Lato"/>
                <a:ea typeface="Lato"/>
                <a:cs typeface="Lato"/>
                <a:sym typeface="Lato"/>
              </a:rPr>
              <a:t>(5 minutes)</a:t>
            </a:r>
            <a:endParaRPr b="1" i="0" sz="1700" u="none" cap="none" strike="noStrike">
              <a:solidFill>
                <a:srgbClr val="000000"/>
              </a:solidFill>
              <a:latin typeface="Lato"/>
              <a:ea typeface="Lato"/>
              <a:cs typeface="Lato"/>
              <a:sym typeface="Lato"/>
            </a:endParaRPr>
          </a:p>
        </p:txBody>
      </p:sp>
      <p:sp>
        <p:nvSpPr>
          <p:cNvPr id="277" name="Google Shape;277;g1cf4e2b4d9f_0_50"/>
          <p:cNvSpPr txBox="1"/>
          <p:nvPr>
            <p:ph type="ctrTitle"/>
          </p:nvPr>
        </p:nvSpPr>
        <p:spPr>
          <a:xfrm>
            <a:off x="379375" y="253750"/>
            <a:ext cx="75852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Maths moment </a:t>
            </a:r>
            <a:endParaRPr b="1" i="0" sz="29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rPr i="0" lang="en-GB" sz="2900" u="none" cap="none" strike="noStrike">
                <a:solidFill>
                  <a:schemeClr val="accent2"/>
                </a:solidFill>
                <a:latin typeface="Lato"/>
                <a:ea typeface="Lato"/>
                <a:cs typeface="Lato"/>
                <a:sym typeface="Lato"/>
              </a:rPr>
              <a:t>Percentage change recap</a:t>
            </a:r>
            <a:endParaRPr i="0" sz="2900" u="none" cap="none" strike="noStrike">
              <a:solidFill>
                <a:schemeClr val="accent2"/>
              </a:solidFill>
              <a:latin typeface="Lato"/>
              <a:ea typeface="Lato"/>
              <a:cs typeface="Lato"/>
              <a:sym typeface="La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g1cf4e2b4d9f_0_165"/>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r>
              <a:rPr lang="en-GB">
                <a:latin typeface="Lato"/>
                <a:ea typeface="Lato"/>
                <a:cs typeface="Lato"/>
                <a:sym typeface="Lato"/>
              </a:rPr>
              <a:t>18</a:t>
            </a:r>
            <a:endParaRPr>
              <a:latin typeface="Lato"/>
              <a:ea typeface="Lato"/>
              <a:cs typeface="Lato"/>
              <a:sym typeface="Lato"/>
            </a:endParaRPr>
          </a:p>
        </p:txBody>
      </p:sp>
      <p:sp>
        <p:nvSpPr>
          <p:cNvPr id="283" name="Google Shape;283;g1cf4e2b4d9f_0_165"/>
          <p:cNvSpPr txBox="1"/>
          <p:nvPr/>
        </p:nvSpPr>
        <p:spPr>
          <a:xfrm>
            <a:off x="499555" y="1304231"/>
            <a:ext cx="5289600" cy="6333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t/>
            </a:r>
            <a:endParaRPr b="1" i="0" sz="2200" u="none" cap="none" strike="noStrike">
              <a:solidFill>
                <a:srgbClr val="FF8022"/>
              </a:solidFill>
              <a:latin typeface="Lato Black"/>
              <a:ea typeface="Lato Black"/>
              <a:cs typeface="Lato Black"/>
              <a:sym typeface="Lato Black"/>
            </a:endParaRPr>
          </a:p>
        </p:txBody>
      </p:sp>
      <p:sp>
        <p:nvSpPr>
          <p:cNvPr id="284" name="Google Shape;284;g1cf4e2b4d9f_0_165"/>
          <p:cNvSpPr txBox="1"/>
          <p:nvPr/>
        </p:nvSpPr>
        <p:spPr>
          <a:xfrm>
            <a:off x="422225" y="1149175"/>
            <a:ext cx="6556200" cy="68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p:txBody>
      </p:sp>
      <p:sp>
        <p:nvSpPr>
          <p:cNvPr id="285" name="Google Shape;285;g1cf4e2b4d9f_0_165"/>
          <p:cNvSpPr txBox="1"/>
          <p:nvPr/>
        </p:nvSpPr>
        <p:spPr>
          <a:xfrm>
            <a:off x="602100" y="999425"/>
            <a:ext cx="8154000" cy="3756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700"/>
              <a:buFont typeface="Arial"/>
              <a:buNone/>
            </a:pPr>
            <a:r>
              <a:t/>
            </a:r>
            <a:endParaRPr b="0" i="0" sz="17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700"/>
              <a:buFont typeface="Arial"/>
              <a:buNone/>
            </a:pPr>
            <a:r>
              <a:rPr b="1" i="0" lang="en-GB" sz="1700" u="none" cap="none" strike="noStrike">
                <a:solidFill>
                  <a:schemeClr val="accent2"/>
                </a:solidFill>
                <a:latin typeface="Lato"/>
                <a:ea typeface="Lato"/>
                <a:cs typeface="Lato"/>
                <a:sym typeface="Lato"/>
              </a:rPr>
              <a:t>3. </a:t>
            </a:r>
            <a:r>
              <a:rPr b="1" i="0" lang="en-GB" sz="1700" u="none" cap="none" strike="noStrike">
                <a:solidFill>
                  <a:srgbClr val="000000"/>
                </a:solidFill>
                <a:latin typeface="Lato"/>
                <a:ea typeface="Lato"/>
                <a:cs typeface="Lato"/>
                <a:sym typeface="Lato"/>
              </a:rPr>
              <a:t>£200 increase</a:t>
            </a:r>
            <a:r>
              <a:rPr b="1" lang="en-GB" sz="1700">
                <a:latin typeface="Lato"/>
                <a:ea typeface="Lato"/>
                <a:cs typeface="Lato"/>
                <a:sym typeface="Lato"/>
              </a:rPr>
              <a:t>d</a:t>
            </a:r>
            <a:r>
              <a:rPr b="1" i="0" lang="en-GB" sz="1700" u="none" cap="none" strike="noStrike">
                <a:solidFill>
                  <a:srgbClr val="000000"/>
                </a:solidFill>
                <a:latin typeface="Lato"/>
                <a:ea typeface="Lato"/>
                <a:cs typeface="Lato"/>
                <a:sym typeface="Lato"/>
              </a:rPr>
              <a:t> by 5%</a:t>
            </a:r>
            <a:endParaRPr b="1" i="0" sz="17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700"/>
              <a:buFont typeface="Arial"/>
              <a:buNone/>
            </a:pPr>
            <a:r>
              <a:rPr b="1" i="0" lang="en-GB" sz="1700" u="none" cap="none" strike="noStrike">
                <a:solidFill>
                  <a:srgbClr val="9900FF"/>
                </a:solidFill>
                <a:latin typeface="Lato"/>
                <a:ea typeface="Lato"/>
                <a:cs typeface="Lato"/>
                <a:sym typeface="Lato"/>
              </a:rPr>
              <a:t>Method 1</a:t>
            </a:r>
            <a:r>
              <a:rPr b="0" i="0" lang="en-GB" sz="1700" u="none" cap="none" strike="noStrike">
                <a:solidFill>
                  <a:srgbClr val="000000"/>
                </a:solidFill>
                <a:latin typeface="Lato"/>
                <a:ea typeface="Lato"/>
                <a:cs typeface="Lato"/>
                <a:sym typeface="Lato"/>
              </a:rPr>
              <a:t>: £200 x 1.05 = £110</a:t>
            </a:r>
            <a:endParaRPr b="0" i="0" sz="17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700"/>
              <a:buFont typeface="Arial"/>
              <a:buNone/>
            </a:pPr>
            <a:r>
              <a:rPr b="1" i="0" lang="en-GB" sz="1700" u="none" cap="none" strike="noStrike">
                <a:solidFill>
                  <a:srgbClr val="38761D"/>
                </a:solidFill>
                <a:latin typeface="Lato"/>
                <a:ea typeface="Lato"/>
                <a:cs typeface="Lato"/>
                <a:sym typeface="Lato"/>
              </a:rPr>
              <a:t>Method 2</a:t>
            </a:r>
            <a:r>
              <a:rPr b="0" i="0" lang="en-GB" sz="1700" u="none" cap="none" strike="noStrike">
                <a:solidFill>
                  <a:srgbClr val="000000"/>
                </a:solidFill>
                <a:latin typeface="Lato"/>
                <a:ea typeface="Lato"/>
                <a:cs typeface="Lato"/>
                <a:sym typeface="Lato"/>
              </a:rPr>
              <a:t>: Find 5% which is 0.05 x £200 = £10</a:t>
            </a:r>
            <a:endParaRPr b="0" i="0" sz="17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700"/>
              <a:buFont typeface="Arial"/>
              <a:buNone/>
            </a:pPr>
            <a:r>
              <a:rPr b="0" i="0" lang="en-GB" sz="1700" u="none" cap="none" strike="noStrike">
                <a:solidFill>
                  <a:srgbClr val="000000"/>
                </a:solidFill>
                <a:latin typeface="Lato"/>
                <a:ea typeface="Lato"/>
                <a:cs typeface="Lato"/>
                <a:sym typeface="Lato"/>
              </a:rPr>
              <a:t>Then add this to £200 to make £200 + £10 = £210</a:t>
            </a:r>
            <a:endParaRPr b="0" i="0" sz="17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700"/>
              <a:buFont typeface="Arial"/>
              <a:buNone/>
            </a:pPr>
            <a:r>
              <a:t/>
            </a:r>
            <a:endParaRPr b="0" i="0" sz="17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700"/>
              <a:buFont typeface="Arial"/>
              <a:buNone/>
            </a:pPr>
            <a:r>
              <a:rPr b="1" i="0" lang="en-GB" sz="1700" u="none" cap="none" strike="noStrike">
                <a:solidFill>
                  <a:schemeClr val="accent2"/>
                </a:solidFill>
                <a:latin typeface="Lato"/>
                <a:ea typeface="Lato"/>
                <a:cs typeface="Lato"/>
                <a:sym typeface="Lato"/>
              </a:rPr>
              <a:t>4. </a:t>
            </a:r>
            <a:r>
              <a:rPr b="1" i="0" lang="en-GB" sz="1700" u="none" cap="none" strike="noStrike">
                <a:solidFill>
                  <a:srgbClr val="000000"/>
                </a:solidFill>
                <a:latin typeface="Lato"/>
                <a:ea typeface="Lato"/>
                <a:cs typeface="Lato"/>
                <a:sym typeface="Lato"/>
              </a:rPr>
              <a:t>£500 </a:t>
            </a:r>
            <a:r>
              <a:rPr b="1" i="0" lang="en-GB" sz="1700" u="none" cap="none" strike="noStrike">
                <a:solidFill>
                  <a:srgbClr val="000000"/>
                </a:solidFill>
                <a:latin typeface="Lato"/>
                <a:ea typeface="Lato"/>
                <a:cs typeface="Lato"/>
                <a:sym typeface="Lato"/>
                <a:extLst>
                  <a:ext uri="http://customooxmlschemas.google.com/">
                    <go:slidesCustomData xmlns:go="http://customooxmlschemas.google.com/" textRoundtripDataId="3"/>
                  </a:ext>
                </a:extLst>
              </a:rPr>
              <a:t>decrease</a:t>
            </a:r>
            <a:r>
              <a:rPr b="1" lang="en-GB" sz="1700">
                <a:latin typeface="Lato"/>
                <a:ea typeface="Lato"/>
                <a:cs typeface="Lato"/>
                <a:sym typeface="Lato"/>
                <a:extLst>
                  <a:ext uri="http://customooxmlschemas.google.com/">
                    <go:slidesCustomData xmlns:go="http://customooxmlschemas.google.com/" textRoundtripDataId="4"/>
                  </a:ext>
                </a:extLst>
              </a:rPr>
              <a:t>d</a:t>
            </a:r>
            <a:r>
              <a:rPr b="1" i="0" lang="en-GB" sz="1700" u="none" cap="none" strike="noStrike">
                <a:solidFill>
                  <a:srgbClr val="000000"/>
                </a:solidFill>
                <a:latin typeface="Lato"/>
                <a:ea typeface="Lato"/>
                <a:cs typeface="Lato"/>
                <a:sym typeface="Lato"/>
                <a:extLst>
                  <a:ext uri="http://customooxmlschemas.google.com/">
                    <go:slidesCustomData xmlns:go="http://customooxmlschemas.google.com/" textRoundtripDataId="5"/>
                  </a:ext>
                </a:extLst>
              </a:rPr>
              <a:t> </a:t>
            </a:r>
            <a:r>
              <a:rPr b="1" i="0" lang="en-GB" sz="1700" u="none" cap="none" strike="noStrike">
                <a:solidFill>
                  <a:srgbClr val="000000"/>
                </a:solidFill>
                <a:latin typeface="Lato"/>
                <a:ea typeface="Lato"/>
                <a:cs typeface="Lato"/>
                <a:sym typeface="Lato"/>
              </a:rPr>
              <a:t>by 15%</a:t>
            </a:r>
            <a:endParaRPr b="1" i="0" sz="17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700"/>
              <a:buFont typeface="Arial"/>
              <a:buNone/>
            </a:pPr>
            <a:r>
              <a:rPr b="1" i="0" lang="en-GB" sz="1700" u="none" cap="none" strike="noStrike">
                <a:solidFill>
                  <a:srgbClr val="9900FF"/>
                </a:solidFill>
                <a:latin typeface="Lato"/>
                <a:ea typeface="Lato"/>
                <a:cs typeface="Lato"/>
                <a:sym typeface="Lato"/>
              </a:rPr>
              <a:t>Method 1</a:t>
            </a:r>
            <a:r>
              <a:rPr b="0" i="0" lang="en-GB" sz="1700" u="none" cap="none" strike="noStrike">
                <a:solidFill>
                  <a:srgbClr val="000000"/>
                </a:solidFill>
                <a:latin typeface="Lato"/>
                <a:ea typeface="Lato"/>
                <a:cs typeface="Lato"/>
                <a:sym typeface="Lato"/>
              </a:rPr>
              <a:t>: £500 x 0.85 = £425</a:t>
            </a:r>
            <a:endParaRPr b="0" i="0" sz="17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700"/>
              <a:buFont typeface="Arial"/>
              <a:buNone/>
            </a:pPr>
            <a:r>
              <a:rPr b="1" i="0" lang="en-GB" sz="1700" u="none" cap="none" strike="noStrike">
                <a:solidFill>
                  <a:srgbClr val="38761D"/>
                </a:solidFill>
                <a:latin typeface="Lato"/>
                <a:ea typeface="Lato"/>
                <a:cs typeface="Lato"/>
                <a:sym typeface="Lato"/>
              </a:rPr>
              <a:t>Method 2</a:t>
            </a:r>
            <a:r>
              <a:rPr b="0" i="0" lang="en-GB" sz="1700" u="none" cap="none" strike="noStrike">
                <a:solidFill>
                  <a:srgbClr val="000000"/>
                </a:solidFill>
                <a:latin typeface="Lato"/>
                <a:ea typeface="Lato"/>
                <a:cs typeface="Lato"/>
                <a:sym typeface="Lato"/>
              </a:rPr>
              <a:t>: Find 15% which is 0.15 x £500 = £75 </a:t>
            </a:r>
            <a:endParaRPr b="0" i="0" sz="17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700"/>
              <a:buFont typeface="Arial"/>
              <a:buNone/>
            </a:pPr>
            <a:r>
              <a:rPr b="0" i="0" lang="en-GB" sz="1700" u="none" cap="none" strike="noStrike">
                <a:solidFill>
                  <a:srgbClr val="000000"/>
                </a:solidFill>
                <a:latin typeface="Lato"/>
                <a:ea typeface="Lato"/>
                <a:cs typeface="Lato"/>
                <a:sym typeface="Lato"/>
              </a:rPr>
              <a:t>Then subtract this from £500 to make £500 - £75 = £425</a:t>
            </a:r>
            <a:endParaRPr b="1" i="0" sz="17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700"/>
              <a:buFont typeface="Arial"/>
              <a:buNone/>
            </a:pPr>
            <a:r>
              <a:t/>
            </a:r>
            <a:endParaRPr b="0" i="0" sz="17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700"/>
              <a:buFont typeface="Arial"/>
              <a:buNone/>
            </a:pPr>
            <a:r>
              <a:rPr b="1" i="0" lang="en-GB" sz="1700" u="none" cap="none" strike="noStrike">
                <a:solidFill>
                  <a:srgbClr val="000000"/>
                </a:solidFill>
                <a:latin typeface="Lato"/>
                <a:ea typeface="Lato"/>
                <a:cs typeface="Lato"/>
                <a:sym typeface="Lato"/>
              </a:rPr>
              <a:t>(5 minutes)</a:t>
            </a:r>
            <a:endParaRPr b="1" i="0" sz="1700" u="none" cap="none" strike="noStrike">
              <a:solidFill>
                <a:srgbClr val="000000"/>
              </a:solidFill>
              <a:latin typeface="Lato"/>
              <a:ea typeface="Lato"/>
              <a:cs typeface="Lato"/>
              <a:sym typeface="Lato"/>
            </a:endParaRPr>
          </a:p>
        </p:txBody>
      </p:sp>
      <p:sp>
        <p:nvSpPr>
          <p:cNvPr id="286" name="Google Shape;286;g1cf4e2b4d9f_0_165"/>
          <p:cNvSpPr txBox="1"/>
          <p:nvPr>
            <p:ph type="ctrTitle"/>
          </p:nvPr>
        </p:nvSpPr>
        <p:spPr>
          <a:xfrm>
            <a:off x="379375" y="253750"/>
            <a:ext cx="75852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Maths moment </a:t>
            </a:r>
            <a:endParaRPr b="1" i="0" sz="29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rPr i="0" lang="en-GB" sz="2900" u="none" cap="none" strike="noStrike">
                <a:solidFill>
                  <a:schemeClr val="accent2"/>
                </a:solidFill>
                <a:latin typeface="Lato"/>
                <a:ea typeface="Lato"/>
                <a:cs typeface="Lato"/>
                <a:sym typeface="Lato"/>
              </a:rPr>
              <a:t>Percentage change recap</a:t>
            </a:r>
            <a:endParaRPr i="0" sz="2900" u="none" cap="none" strike="noStrike">
              <a:solidFill>
                <a:schemeClr val="accent2"/>
              </a:solidFill>
              <a:latin typeface="Lato"/>
              <a:ea typeface="Lato"/>
              <a:cs typeface="Lato"/>
              <a:sym typeface="La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g217dc9910db_0_7"/>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292" name="Google Shape;292;g217dc9910db_0_7"/>
          <p:cNvSpPr txBox="1"/>
          <p:nvPr/>
        </p:nvSpPr>
        <p:spPr>
          <a:xfrm>
            <a:off x="2256450" y="2181150"/>
            <a:ext cx="5776200" cy="781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GB" sz="2900" u="none" cap="none" strike="noStrike">
                <a:solidFill>
                  <a:schemeClr val="lt1"/>
                </a:solidFill>
                <a:latin typeface="Lato"/>
                <a:ea typeface="Lato"/>
                <a:cs typeface="Lato"/>
                <a:sym typeface="Lato"/>
              </a:rPr>
              <a:t>Let’s begin the game!</a:t>
            </a:r>
            <a:endParaRPr b="1" i="0" sz="29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3600"/>
              <a:buFont typeface="Arial"/>
              <a:buNone/>
            </a:pPr>
            <a:r>
              <a:t/>
            </a:r>
            <a:endParaRPr b="0" i="0" sz="4600" u="none" cap="none" strike="noStrike">
              <a:solidFill>
                <a:schemeClr val="lt1"/>
              </a:solidFill>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g157707a00a2_0_154"/>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r>
              <a:rPr lang="en-GB">
                <a:latin typeface="Lato"/>
                <a:ea typeface="Lato"/>
                <a:cs typeface="Lato"/>
                <a:sym typeface="Lato"/>
              </a:rPr>
              <a:t>2</a:t>
            </a:r>
            <a:endParaRPr>
              <a:latin typeface="Lato"/>
              <a:ea typeface="Lato"/>
              <a:cs typeface="Lato"/>
              <a:sym typeface="Lato"/>
            </a:endParaRPr>
          </a:p>
        </p:txBody>
      </p:sp>
      <p:sp>
        <p:nvSpPr>
          <p:cNvPr id="141" name="Google Shape;141;g157707a00a2_0_154"/>
          <p:cNvSpPr txBox="1"/>
          <p:nvPr>
            <p:ph type="ctrTitle"/>
          </p:nvPr>
        </p:nvSpPr>
        <p:spPr>
          <a:xfrm>
            <a:off x="379375" y="253750"/>
            <a:ext cx="7731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t/>
            </a:r>
            <a:endParaRPr b="0" i="0" sz="2900" u="none" cap="none" strike="noStrike">
              <a:solidFill>
                <a:schemeClr val="accent2"/>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Unit outline</a:t>
            </a:r>
            <a:endParaRPr b="1" i="0" sz="29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t/>
            </a:r>
            <a:endParaRPr b="1" i="0" sz="2900" u="none" cap="none" strike="noStrike">
              <a:solidFill>
                <a:schemeClr val="accent2"/>
              </a:solidFill>
              <a:latin typeface="Lato"/>
              <a:ea typeface="Lato"/>
              <a:cs typeface="Lato"/>
              <a:sym typeface="Lato"/>
            </a:endParaRPr>
          </a:p>
        </p:txBody>
      </p:sp>
      <p:graphicFrame>
        <p:nvGraphicFramePr>
          <p:cNvPr id="142" name="Google Shape;142;g157707a00a2_0_154"/>
          <p:cNvGraphicFramePr/>
          <p:nvPr/>
        </p:nvGraphicFramePr>
        <p:xfrm>
          <a:off x="871975" y="1721850"/>
          <a:ext cx="3000000" cy="3000000"/>
        </p:xfrm>
        <a:graphic>
          <a:graphicData uri="http://schemas.openxmlformats.org/drawingml/2006/table">
            <a:tbl>
              <a:tblPr>
                <a:noFill/>
                <a:tableStyleId>{57B97B13-64CD-4A0A-AC0B-4534AD3E6817}</a:tableStyleId>
              </a:tblPr>
              <a:tblGrid>
                <a:gridCol w="1206500"/>
                <a:gridCol w="1206500"/>
                <a:gridCol w="1206500"/>
                <a:gridCol w="1206500"/>
                <a:gridCol w="1206500"/>
                <a:gridCol w="1206500"/>
              </a:tblGrid>
              <a:tr h="381000">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highlight>
                            <a:srgbClr val="F9CB9C"/>
                          </a:highlight>
                          <a:latin typeface="Lato"/>
                          <a:ea typeface="Lato"/>
                          <a:cs typeface="Lato"/>
                          <a:sym typeface="Lato"/>
                        </a:rPr>
                        <a:t>Session 1</a:t>
                      </a:r>
                      <a:endParaRPr b="1" sz="1400" u="none" cap="none" strike="noStrike">
                        <a:solidFill>
                          <a:schemeClr val="dk1"/>
                        </a:solidFill>
                        <a:highlight>
                          <a:srgbClr val="F9CB9C"/>
                        </a:highlight>
                        <a:latin typeface="Lato"/>
                        <a:ea typeface="Lato"/>
                        <a:cs typeface="Lato"/>
                        <a:sym typeface="Lato"/>
                      </a:endParaRPr>
                    </a:p>
                  </a:txBody>
                  <a:tcPr marT="91425" marB="91425" marR="91425" marL="91425">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rgbClr val="0543B3"/>
                      </a:solidFill>
                      <a:prstDash val="solid"/>
                      <a:round/>
                      <a:headEnd len="sm" w="sm" type="none"/>
                      <a:tailEnd len="sm" w="sm" type="none"/>
                    </a:lnB>
                    <a:solidFill>
                      <a:srgbClr val="F9CB9C"/>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highlight>
                            <a:srgbClr val="F9CB9C"/>
                          </a:highlight>
                          <a:latin typeface="Lato"/>
                          <a:ea typeface="Lato"/>
                          <a:cs typeface="Lato"/>
                          <a:sym typeface="Lato"/>
                          <a:extLst>
                            <a:ext uri="http://customooxmlschemas.google.com/">
                              <go:slidesCustomData xmlns:go="http://customooxmlschemas.google.com/" textRoundtripDataId="0"/>
                            </a:ext>
                          </a:extLst>
                        </a:rPr>
                        <a:t>Session 2</a:t>
                      </a:r>
                      <a:endParaRPr b="1" sz="1400" u="none" cap="none" strike="noStrike">
                        <a:solidFill>
                          <a:schemeClr val="dk1"/>
                        </a:solidFill>
                        <a:highlight>
                          <a:srgbClr val="F9CB9C"/>
                        </a:highlight>
                        <a:latin typeface="Lato"/>
                        <a:ea typeface="Lato"/>
                        <a:cs typeface="Lato"/>
                        <a:sym typeface="Lato"/>
                      </a:endParaRPr>
                    </a:p>
                  </a:txBody>
                  <a:tcPr marT="91425" marB="91425" marR="91425" marL="91425">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rgbClr val="0543B3"/>
                      </a:solidFill>
                      <a:prstDash val="solid"/>
                      <a:round/>
                      <a:headEnd len="sm" w="sm" type="none"/>
                      <a:tailEnd len="sm" w="sm" type="none"/>
                    </a:lnB>
                    <a:solidFill>
                      <a:srgbClr val="F9CB9C"/>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highlight>
                            <a:srgbClr val="F9CB9C"/>
                          </a:highlight>
                          <a:latin typeface="Lato"/>
                          <a:ea typeface="Lato"/>
                          <a:cs typeface="Lato"/>
                          <a:sym typeface="Lato"/>
                        </a:rPr>
                        <a:t>Session 3</a:t>
                      </a:r>
                      <a:endParaRPr b="1" sz="1400" u="none" cap="none" strike="noStrike">
                        <a:solidFill>
                          <a:schemeClr val="dk1"/>
                        </a:solidFill>
                        <a:highlight>
                          <a:srgbClr val="F9CB9C"/>
                        </a:highlight>
                        <a:latin typeface="Lato"/>
                        <a:ea typeface="Lato"/>
                        <a:cs typeface="Lato"/>
                        <a:sym typeface="Lato"/>
                      </a:endParaRPr>
                    </a:p>
                  </a:txBody>
                  <a:tcPr marT="91425" marB="91425" marR="91425" marL="91425">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rgbClr val="0543B3"/>
                      </a:solidFill>
                      <a:prstDash val="solid"/>
                      <a:round/>
                      <a:headEnd len="sm" w="sm" type="none"/>
                      <a:tailEnd len="sm" w="sm" type="none"/>
                    </a:lnB>
                    <a:solidFill>
                      <a:srgbClr val="F9CB9C"/>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highlight>
                            <a:srgbClr val="F9CB9C"/>
                          </a:highlight>
                          <a:latin typeface="Lato"/>
                          <a:ea typeface="Lato"/>
                          <a:cs typeface="Lato"/>
                          <a:sym typeface="Lato"/>
                        </a:rPr>
                        <a:t>Session 4</a:t>
                      </a:r>
                      <a:endParaRPr b="1" sz="1400" u="none" cap="none" strike="noStrike">
                        <a:solidFill>
                          <a:schemeClr val="dk1"/>
                        </a:solidFill>
                        <a:highlight>
                          <a:srgbClr val="F9CB9C"/>
                        </a:highlight>
                        <a:latin typeface="Lato"/>
                        <a:ea typeface="Lato"/>
                        <a:cs typeface="Lato"/>
                        <a:sym typeface="Lato"/>
                      </a:endParaRPr>
                    </a:p>
                  </a:txBody>
                  <a:tcPr marT="91425" marB="91425" marR="91425" marL="91425">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rgbClr val="0543B3"/>
                      </a:solidFill>
                      <a:prstDash val="solid"/>
                      <a:round/>
                      <a:headEnd len="sm" w="sm" type="none"/>
                      <a:tailEnd len="sm" w="sm" type="none"/>
                    </a:lnB>
                    <a:solidFill>
                      <a:srgbClr val="F9CB9C"/>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highlight>
                            <a:srgbClr val="F9CB9C"/>
                          </a:highlight>
                          <a:latin typeface="Lato"/>
                          <a:ea typeface="Lato"/>
                          <a:cs typeface="Lato"/>
                          <a:sym typeface="Lato"/>
                        </a:rPr>
                        <a:t>Session 5</a:t>
                      </a:r>
                      <a:endParaRPr b="1" sz="1400" u="none" cap="none" strike="noStrike">
                        <a:solidFill>
                          <a:schemeClr val="dk1"/>
                        </a:solidFill>
                        <a:highlight>
                          <a:srgbClr val="F9CB9C"/>
                        </a:highlight>
                        <a:latin typeface="Lato"/>
                        <a:ea typeface="Lato"/>
                        <a:cs typeface="Lato"/>
                        <a:sym typeface="Lato"/>
                      </a:endParaRPr>
                    </a:p>
                  </a:txBody>
                  <a:tcPr marT="91425" marB="91425" marR="91425" marL="91425">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rgbClr val="0543B3"/>
                      </a:solidFill>
                      <a:prstDash val="solid"/>
                      <a:round/>
                      <a:headEnd len="sm" w="sm" type="none"/>
                      <a:tailEnd len="sm" w="sm" type="none"/>
                    </a:lnB>
                    <a:solidFill>
                      <a:srgbClr val="F9CB9C"/>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Session 6</a:t>
                      </a:r>
                      <a:endParaRPr b="1" sz="1400" u="none" cap="none" strike="noStrike">
                        <a:solidFill>
                          <a:schemeClr val="dk1"/>
                        </a:solidFill>
                        <a:latin typeface="Lato"/>
                        <a:ea typeface="Lato"/>
                        <a:cs typeface="Lato"/>
                        <a:sym typeface="Lato"/>
                      </a:endParaRPr>
                    </a:p>
                  </a:txBody>
                  <a:tcPr marT="91425" marB="91425" marR="91425" marL="91425">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rgbClr val="0543B3"/>
                      </a:solidFill>
                      <a:prstDash val="solid"/>
                      <a:round/>
                      <a:headEnd len="sm" w="sm" type="none"/>
                      <a:tailEnd len="sm" w="sm" type="none"/>
                    </a:lnB>
                    <a:solidFill>
                      <a:schemeClr val="accent2"/>
                    </a:solidFill>
                  </a:tcPr>
                </a:tc>
              </a:tr>
              <a:tr h="381000">
                <a:tc>
                  <a:txBody>
                    <a:bodyPr/>
                    <a:lstStyle/>
                    <a:p>
                      <a:pPr indent="0" lvl="0" marL="0" marR="0" rtl="0" algn="l">
                        <a:lnSpc>
                          <a:spcPct val="115000"/>
                        </a:lnSpc>
                        <a:spcBef>
                          <a:spcPts val="0"/>
                        </a:spcBef>
                        <a:spcAft>
                          <a:spcPts val="0"/>
                        </a:spcAft>
                        <a:buClr>
                          <a:srgbClr val="000000"/>
                        </a:buClr>
                        <a:buSzPts val="1400"/>
                        <a:buFont typeface="Arial"/>
                        <a:buNone/>
                      </a:pPr>
                      <a:r>
                        <a:rPr lang="en-GB" sz="1400" u="none" cap="none" strike="noStrike">
                          <a:solidFill>
                            <a:srgbClr val="262A33"/>
                          </a:solidFill>
                          <a:latin typeface="Lato"/>
                          <a:ea typeface="Lato"/>
                          <a:cs typeface="Lato"/>
                          <a:sym typeface="Lato"/>
                        </a:rPr>
                        <a:t>Take home pay </a:t>
                      </a:r>
                      <a:endParaRPr b="0" sz="1400" u="none" cap="none" strike="noStrike">
                        <a:solidFill>
                          <a:schemeClr val="dk1"/>
                        </a:solidFill>
                        <a:latin typeface="Lato"/>
                        <a:ea typeface="Lato"/>
                        <a:cs typeface="Lato"/>
                        <a:sym typeface="Lato"/>
                      </a:endParaRPr>
                    </a:p>
                  </a:txBody>
                  <a:tcPr marT="63500" marB="63500" marR="63500" marL="63500">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1400"/>
                        <a:buFont typeface="Arial"/>
                        <a:buNone/>
                      </a:pPr>
                      <a:r>
                        <a:rPr lang="en-GB" sz="1400" u="none" cap="none" strike="noStrike">
                          <a:latin typeface="Lato"/>
                          <a:ea typeface="Lato"/>
                          <a:cs typeface="Lato"/>
                          <a:sym typeface="Lato"/>
                        </a:rPr>
                        <a:t>Budgeting for the future</a:t>
                      </a:r>
                      <a:endParaRPr b="0" sz="1400" u="none" cap="none" strike="noStrike">
                        <a:solidFill>
                          <a:schemeClr val="dk1"/>
                        </a:solidFill>
                        <a:latin typeface="Lato"/>
                        <a:ea typeface="Lato"/>
                        <a:cs typeface="Lato"/>
                        <a:sym typeface="Lato"/>
                      </a:endParaRPr>
                    </a:p>
                  </a:txBody>
                  <a:tcPr marT="63500" marB="63500" marR="63500" marL="63500">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400"/>
                        <a:buFont typeface="Arial"/>
                        <a:buNone/>
                      </a:pPr>
                      <a:r>
                        <a:rPr b="0" lang="en-GB" sz="1400" u="none" cap="none" strike="noStrike">
                          <a:latin typeface="Lato"/>
                          <a:ea typeface="Lato"/>
                          <a:cs typeface="Lato"/>
                          <a:sym typeface="Lato"/>
                        </a:rPr>
                        <a:t> Saving </a:t>
                      </a:r>
                      <a:r>
                        <a:rPr lang="en-GB" sz="1400" u="none" cap="none" strike="noStrike">
                          <a:latin typeface="Lato"/>
                          <a:ea typeface="Lato"/>
                          <a:cs typeface="Lato"/>
                          <a:sym typeface="Lato"/>
                        </a:rPr>
                        <a:t>for the future</a:t>
                      </a:r>
                      <a:endParaRPr b="0" sz="1400" u="none" cap="none" strike="noStrike">
                        <a:solidFill>
                          <a:schemeClr val="dk1"/>
                        </a:solidFill>
                        <a:latin typeface="Lato"/>
                        <a:ea typeface="Lato"/>
                        <a:cs typeface="Lato"/>
                        <a:sym typeface="Lato"/>
                      </a:endParaRPr>
                    </a:p>
                  </a:txBody>
                  <a:tcPr marT="63500" marB="63500" marR="63500" marL="63500">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chemeClr val="accent6"/>
                    </a:solidFill>
                  </a:tcPr>
                </a:tc>
                <a:tc>
                  <a:txBody>
                    <a:bodyPr/>
                    <a:lstStyle/>
                    <a:p>
                      <a:pPr indent="0" lvl="0" marL="0" marR="0" rtl="0" algn="l">
                        <a:lnSpc>
                          <a:spcPct val="115000"/>
                        </a:lnSpc>
                        <a:spcBef>
                          <a:spcPts val="0"/>
                        </a:spcBef>
                        <a:spcAft>
                          <a:spcPts val="0"/>
                        </a:spcAft>
                        <a:buClr>
                          <a:srgbClr val="000000"/>
                        </a:buClr>
                        <a:buSzPts val="1400"/>
                        <a:buFont typeface="Arial"/>
                        <a:buNone/>
                      </a:pPr>
                      <a:r>
                        <a:rPr lang="en-GB" sz="1400" u="none" cap="none" strike="noStrike">
                          <a:latin typeface="Lato"/>
                          <a:ea typeface="Lato"/>
                          <a:cs typeface="Lato"/>
                          <a:sym typeface="Lato"/>
                        </a:rPr>
                        <a:t>Investing for the long term</a:t>
                      </a:r>
                      <a:endParaRPr b="0" sz="1400" u="none" cap="none" strike="noStrike">
                        <a:solidFill>
                          <a:schemeClr val="dk1"/>
                        </a:solidFill>
                        <a:latin typeface="Lato"/>
                        <a:ea typeface="Lato"/>
                        <a:cs typeface="Lato"/>
                        <a:sym typeface="Lato"/>
                      </a:endParaRPr>
                    </a:p>
                  </a:txBody>
                  <a:tcPr marT="63500" marB="63500" marR="63500" marL="63500">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1400"/>
                        <a:buFont typeface="Arial"/>
                        <a:buNone/>
                      </a:pPr>
                      <a:r>
                        <a:rPr lang="en-GB" sz="1400" u="none" cap="none" strike="noStrike">
                          <a:latin typeface="Lato"/>
                          <a:ea typeface="Lato"/>
                          <a:cs typeface="Lato"/>
                          <a:sym typeface="Lato"/>
                        </a:rPr>
                        <a:t>Insurance </a:t>
                      </a:r>
                      <a:endParaRPr b="0" sz="1400" u="none" cap="none" strike="noStrike">
                        <a:solidFill>
                          <a:schemeClr val="dk1"/>
                        </a:solidFill>
                        <a:latin typeface="Lato"/>
                        <a:ea typeface="Lato"/>
                        <a:cs typeface="Lato"/>
                        <a:sym typeface="Lato"/>
                      </a:endParaRPr>
                    </a:p>
                  </a:txBody>
                  <a:tcPr marT="63500" marB="63500" marR="63500" marL="63500">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i="1" lang="en-GB" sz="1400" u="none" cap="none" strike="noStrike">
                          <a:solidFill>
                            <a:schemeClr val="accent2"/>
                          </a:solidFill>
                          <a:latin typeface="Lato"/>
                          <a:ea typeface="Lato"/>
                          <a:cs typeface="Lato"/>
                          <a:sym typeface="Lato"/>
                        </a:rPr>
                        <a:t>Decision making </a:t>
                      </a:r>
                      <a:r>
                        <a:rPr b="1" lang="en-GB" sz="1400" u="none" cap="none" strike="noStrike">
                          <a:solidFill>
                            <a:schemeClr val="accent2"/>
                          </a:solidFill>
                          <a:latin typeface="Lato"/>
                          <a:ea typeface="Lato"/>
                          <a:cs typeface="Lato"/>
                          <a:sym typeface="Lato"/>
                        </a:rPr>
                        <a:t> </a:t>
                      </a:r>
                      <a:r>
                        <a:rPr b="1" lang="en-GB">
                          <a:solidFill>
                            <a:schemeClr val="accent2"/>
                          </a:solidFill>
                          <a:latin typeface="Lato"/>
                          <a:ea typeface="Lato"/>
                          <a:cs typeface="Lato"/>
                          <a:sym typeface="Lato"/>
                        </a:rPr>
                        <a:t>I</a:t>
                      </a:r>
                      <a:r>
                        <a:rPr b="1" lang="en-GB" sz="1400" u="none" cap="none" strike="noStrike">
                          <a:solidFill>
                            <a:schemeClr val="accent2"/>
                          </a:solidFill>
                          <a:latin typeface="Lato"/>
                          <a:ea typeface="Lato"/>
                          <a:cs typeface="Lato"/>
                          <a:sym typeface="Lato"/>
                        </a:rPr>
                        <a:t>nvestment </a:t>
                      </a:r>
                      <a:r>
                        <a:rPr b="1" lang="en-GB">
                          <a:solidFill>
                            <a:schemeClr val="accent2"/>
                          </a:solidFill>
                          <a:latin typeface="Lato"/>
                          <a:ea typeface="Lato"/>
                          <a:cs typeface="Lato"/>
                          <a:sym typeface="Lato"/>
                        </a:rPr>
                        <a:t>simulation</a:t>
                      </a:r>
                      <a:endParaRPr b="1" sz="1400" u="none" cap="none" strike="noStrike">
                        <a:solidFill>
                          <a:schemeClr val="accent2"/>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chemeClr val="accent6"/>
                    </a:solidFill>
                  </a:tcPr>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g217dc9910db_0_0"/>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298" name="Google Shape;298;g217dc9910db_0_0"/>
          <p:cNvSpPr txBox="1"/>
          <p:nvPr/>
        </p:nvSpPr>
        <p:spPr>
          <a:xfrm>
            <a:off x="489224" y="247400"/>
            <a:ext cx="7429800" cy="781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GB" sz="2900" u="none" cap="none" strike="noStrike">
                <a:solidFill>
                  <a:srgbClr val="FF8022"/>
                </a:solidFill>
                <a:latin typeface="Lato"/>
                <a:ea typeface="Lato"/>
                <a:cs typeface="Lato"/>
                <a:sym typeface="Lato"/>
              </a:rPr>
              <a:t>Newsflash - Year 1</a:t>
            </a:r>
            <a:endParaRPr b="1" i="0" sz="2900" u="none" cap="none" strike="noStrike">
              <a:solidFill>
                <a:srgbClr val="FF8022"/>
              </a:solidFill>
              <a:latin typeface="Lato"/>
              <a:ea typeface="Lato"/>
              <a:cs typeface="Lato"/>
              <a:sym typeface="Lato"/>
            </a:endParaRPr>
          </a:p>
          <a:p>
            <a:pPr indent="0" lvl="0" marL="0" marR="0" rtl="0" algn="l">
              <a:lnSpc>
                <a:spcPct val="115000"/>
              </a:lnSpc>
              <a:spcBef>
                <a:spcPts val="0"/>
              </a:spcBef>
              <a:spcAft>
                <a:spcPts val="0"/>
              </a:spcAft>
              <a:buClr>
                <a:srgbClr val="000000"/>
              </a:buClr>
              <a:buSzPts val="3600"/>
              <a:buFont typeface="Arial"/>
              <a:buNone/>
            </a:pPr>
            <a:r>
              <a:t/>
            </a:r>
            <a:endParaRPr b="1" i="0" sz="2900" u="none" cap="none" strike="noStrike">
              <a:solidFill>
                <a:srgbClr val="FF8022"/>
              </a:solidFill>
              <a:latin typeface="Lato"/>
              <a:ea typeface="Lato"/>
              <a:cs typeface="Lato"/>
              <a:sym typeface="Lato"/>
            </a:endParaRPr>
          </a:p>
        </p:txBody>
      </p:sp>
      <p:sp>
        <p:nvSpPr>
          <p:cNvPr id="299" name="Google Shape;299;g217dc9910db_0_0"/>
          <p:cNvSpPr/>
          <p:nvPr/>
        </p:nvSpPr>
        <p:spPr>
          <a:xfrm>
            <a:off x="2924400" y="1100950"/>
            <a:ext cx="2666400" cy="23715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500"/>
              <a:buFont typeface="Arial"/>
              <a:buNone/>
            </a:pPr>
            <a:r>
              <a:t/>
            </a:r>
            <a:endParaRPr b="1" i="0" sz="15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500"/>
              <a:buFont typeface="Arial"/>
              <a:buNone/>
            </a:pPr>
            <a:r>
              <a:rPr b="1" i="0" lang="en-GB" sz="1500" u="none" cap="none" strike="noStrike">
                <a:solidFill>
                  <a:schemeClr val="lt1"/>
                </a:solidFill>
                <a:latin typeface="Lato"/>
                <a:ea typeface="Lato"/>
                <a:cs typeface="Lato"/>
                <a:sym typeface="Lato"/>
              </a:rPr>
              <a:t>The government is </a:t>
            </a:r>
            <a:r>
              <a:rPr b="1" lang="en-GB" sz="1500">
                <a:solidFill>
                  <a:schemeClr val="lt1"/>
                </a:solidFill>
                <a:latin typeface="Lato"/>
                <a:ea typeface="Lato"/>
                <a:cs typeface="Lato"/>
                <a:sym typeface="Lato"/>
              </a:rPr>
              <a:t>lowering</a:t>
            </a:r>
            <a:r>
              <a:rPr b="1" i="0" lang="en-GB" sz="1500" u="none" cap="none" strike="noStrike">
                <a:solidFill>
                  <a:schemeClr val="lt1"/>
                </a:solidFill>
                <a:latin typeface="Lato"/>
                <a:ea typeface="Lato"/>
                <a:cs typeface="Lato"/>
                <a:sym typeface="Lato"/>
              </a:rPr>
              <a:t> corporation tax (tax on businesses) and </a:t>
            </a:r>
            <a:r>
              <a:rPr b="1" lang="en-GB" sz="1500">
                <a:solidFill>
                  <a:schemeClr val="lt1"/>
                </a:solidFill>
                <a:latin typeface="Lato"/>
                <a:ea typeface="Lato"/>
                <a:cs typeface="Lato"/>
                <a:sym typeface="Lato"/>
              </a:rPr>
              <a:t>the economy is growing</a:t>
            </a:r>
            <a:r>
              <a:rPr b="1" i="0" lang="en-GB" sz="1500" u="none" cap="none" strike="noStrike">
                <a:solidFill>
                  <a:schemeClr val="lt1"/>
                </a:solidFill>
                <a:latin typeface="Lato"/>
                <a:ea typeface="Lato"/>
                <a:cs typeface="Lato"/>
                <a:sym typeface="Lato"/>
              </a:rPr>
              <a:t>.</a:t>
            </a:r>
            <a:endParaRPr b="1" i="0" sz="15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500"/>
              <a:buFont typeface="Arial"/>
              <a:buNone/>
            </a:pPr>
            <a:r>
              <a:t/>
            </a:r>
            <a:endParaRPr b="1" i="0" sz="1500" u="none" cap="none" strike="noStrike">
              <a:solidFill>
                <a:schemeClr val="lt1"/>
              </a:solidFill>
              <a:latin typeface="Lato"/>
              <a:ea typeface="Lato"/>
              <a:cs typeface="Lato"/>
              <a:sym typeface="Lato"/>
            </a:endParaRPr>
          </a:p>
        </p:txBody>
      </p:sp>
      <p:sp>
        <p:nvSpPr>
          <p:cNvPr id="300" name="Google Shape;300;g217dc9910db_0_0"/>
          <p:cNvSpPr/>
          <p:nvPr/>
        </p:nvSpPr>
        <p:spPr>
          <a:xfrm>
            <a:off x="567675" y="3836125"/>
            <a:ext cx="7351500" cy="11526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368300" lvl="0" marL="457200" marR="0" rtl="0" algn="l">
              <a:lnSpc>
                <a:spcPct val="115000"/>
              </a:lnSpc>
              <a:spcBef>
                <a:spcPts val="0"/>
              </a:spcBef>
              <a:spcAft>
                <a:spcPts val="0"/>
              </a:spcAft>
              <a:buClr>
                <a:schemeClr val="dk1"/>
              </a:buClr>
              <a:buSzPts val="2200"/>
              <a:buFont typeface="Lato"/>
              <a:buChar char="●"/>
            </a:pPr>
            <a:r>
              <a:rPr b="1" i="0" lang="en-GB" sz="2200" u="none" cap="none" strike="noStrike">
                <a:solidFill>
                  <a:schemeClr val="dk1"/>
                </a:solidFill>
                <a:latin typeface="Lato"/>
                <a:ea typeface="Lato"/>
                <a:cs typeface="Lato"/>
                <a:sym typeface="Lato"/>
              </a:rPr>
              <a:t>FTSE 100 Index tracker is </a:t>
            </a:r>
            <a:r>
              <a:rPr b="1" lang="en-GB" sz="2200">
                <a:solidFill>
                  <a:schemeClr val="dk1"/>
                </a:solidFill>
                <a:latin typeface="Lato"/>
                <a:ea typeface="Lato"/>
                <a:cs typeface="Lato"/>
                <a:sym typeface="Lato"/>
              </a:rPr>
              <a:t>up</a:t>
            </a:r>
            <a:r>
              <a:rPr b="1" i="0" lang="en-GB" sz="2200" u="none" cap="none" strike="noStrike">
                <a:solidFill>
                  <a:schemeClr val="dk1"/>
                </a:solidFill>
                <a:latin typeface="Lato"/>
                <a:ea typeface="Lato"/>
                <a:cs typeface="Lato"/>
                <a:sym typeface="Lato"/>
              </a:rPr>
              <a:t> by 10%</a:t>
            </a:r>
            <a:endParaRPr b="1" i="0" sz="2200" u="none" cap="none" strike="noStrike">
              <a:solidFill>
                <a:schemeClr val="dk1"/>
              </a:solidFill>
              <a:latin typeface="Lato"/>
              <a:ea typeface="Lato"/>
              <a:cs typeface="Lato"/>
              <a:sym typeface="La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g1cf4e2b4d9f_0_174"/>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306" name="Google Shape;306;g1cf4e2b4d9f_0_174"/>
          <p:cNvSpPr txBox="1"/>
          <p:nvPr/>
        </p:nvSpPr>
        <p:spPr>
          <a:xfrm>
            <a:off x="489224" y="247400"/>
            <a:ext cx="7429800" cy="781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GB" sz="2900" u="none" cap="none" strike="noStrike">
                <a:solidFill>
                  <a:srgbClr val="FF8022"/>
                </a:solidFill>
                <a:latin typeface="Lato"/>
                <a:ea typeface="Lato"/>
                <a:cs typeface="Lato"/>
                <a:sym typeface="Lato"/>
              </a:rPr>
              <a:t>Newsflash - Year 2</a:t>
            </a:r>
            <a:endParaRPr b="1" i="0" sz="2900" u="none" cap="none" strike="noStrike">
              <a:solidFill>
                <a:srgbClr val="FF8022"/>
              </a:solidFill>
              <a:latin typeface="Lato"/>
              <a:ea typeface="Lato"/>
              <a:cs typeface="Lato"/>
              <a:sym typeface="Lato"/>
            </a:endParaRPr>
          </a:p>
          <a:p>
            <a:pPr indent="0" lvl="0" marL="0" marR="0" rtl="0" algn="l">
              <a:lnSpc>
                <a:spcPct val="115000"/>
              </a:lnSpc>
              <a:spcBef>
                <a:spcPts val="0"/>
              </a:spcBef>
              <a:spcAft>
                <a:spcPts val="0"/>
              </a:spcAft>
              <a:buClr>
                <a:srgbClr val="000000"/>
              </a:buClr>
              <a:buSzPts val="3600"/>
              <a:buFont typeface="Arial"/>
              <a:buNone/>
            </a:pPr>
            <a:r>
              <a:t/>
            </a:r>
            <a:endParaRPr b="1" i="0" sz="2900" u="none" cap="none" strike="noStrike">
              <a:solidFill>
                <a:srgbClr val="FF8022"/>
              </a:solidFill>
              <a:latin typeface="Lato"/>
              <a:ea typeface="Lato"/>
              <a:cs typeface="Lato"/>
              <a:sym typeface="Lato"/>
            </a:endParaRPr>
          </a:p>
        </p:txBody>
      </p:sp>
      <p:sp>
        <p:nvSpPr>
          <p:cNvPr id="307" name="Google Shape;307;g1cf4e2b4d9f_0_174"/>
          <p:cNvSpPr/>
          <p:nvPr/>
        </p:nvSpPr>
        <p:spPr>
          <a:xfrm>
            <a:off x="2924400" y="1100950"/>
            <a:ext cx="2666400" cy="23715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500"/>
              <a:buFont typeface="Arial"/>
              <a:buNone/>
            </a:pPr>
            <a:r>
              <a:t/>
            </a:r>
            <a:endParaRPr b="0" i="0" sz="15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500"/>
              <a:buFont typeface="Arial"/>
              <a:buNone/>
            </a:pPr>
            <a:r>
              <a:t/>
            </a:r>
            <a:endParaRPr sz="1500">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500"/>
              <a:buFont typeface="Arial"/>
              <a:buNone/>
            </a:pPr>
            <a:r>
              <a:rPr b="1" i="0" lang="en-GB" sz="1500" u="none" cap="none" strike="noStrike">
                <a:solidFill>
                  <a:schemeClr val="lt1"/>
                </a:solidFill>
                <a:latin typeface="Lato"/>
                <a:ea typeface="Lato"/>
                <a:cs typeface="Lato"/>
                <a:sym typeface="Lato"/>
              </a:rPr>
              <a:t>Change in government policy has led to more subsidies for first time buyers of houses.</a:t>
            </a:r>
            <a:endParaRPr b="1" i="0" sz="15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500"/>
              <a:buFont typeface="Arial"/>
              <a:buNone/>
            </a:pPr>
            <a:r>
              <a:t/>
            </a:r>
            <a:endParaRPr b="0" i="0" sz="15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Lato"/>
              <a:ea typeface="Lato"/>
              <a:cs typeface="Lato"/>
              <a:sym typeface="Lato"/>
            </a:endParaRPr>
          </a:p>
        </p:txBody>
      </p:sp>
      <p:sp>
        <p:nvSpPr>
          <p:cNvPr id="308" name="Google Shape;308;g1cf4e2b4d9f_0_174"/>
          <p:cNvSpPr/>
          <p:nvPr/>
        </p:nvSpPr>
        <p:spPr>
          <a:xfrm>
            <a:off x="567675" y="3836125"/>
            <a:ext cx="7351500" cy="11526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457200" marR="0" rtl="0" algn="l">
              <a:lnSpc>
                <a:spcPct val="115000"/>
              </a:lnSpc>
              <a:spcBef>
                <a:spcPts val="0"/>
              </a:spcBef>
              <a:spcAft>
                <a:spcPts val="0"/>
              </a:spcAft>
              <a:buClr>
                <a:srgbClr val="000000"/>
              </a:buClr>
              <a:buSzPts val="2200"/>
              <a:buFont typeface="Arial"/>
              <a:buNone/>
            </a:pPr>
            <a:r>
              <a:t/>
            </a:r>
            <a:endParaRPr b="1" i="0" sz="2200" u="none" cap="none" strike="noStrike">
              <a:solidFill>
                <a:srgbClr val="000000"/>
              </a:solidFill>
              <a:latin typeface="Lato"/>
              <a:ea typeface="Lato"/>
              <a:cs typeface="Lato"/>
              <a:sym typeface="Lato"/>
            </a:endParaRPr>
          </a:p>
          <a:p>
            <a:pPr indent="-368300" lvl="0" marL="457200" marR="0" rtl="0" algn="l">
              <a:lnSpc>
                <a:spcPct val="115000"/>
              </a:lnSpc>
              <a:spcBef>
                <a:spcPts val="0"/>
              </a:spcBef>
              <a:spcAft>
                <a:spcPts val="0"/>
              </a:spcAft>
              <a:buClr>
                <a:srgbClr val="000000"/>
              </a:buClr>
              <a:buSzPts val="2200"/>
              <a:buFont typeface="Lato"/>
              <a:buChar char="●"/>
            </a:pPr>
            <a:r>
              <a:rPr b="1" i="0" lang="en-GB" sz="2200" u="none" cap="none" strike="noStrike">
                <a:solidFill>
                  <a:srgbClr val="000000"/>
                </a:solidFill>
                <a:latin typeface="Lato"/>
                <a:ea typeface="Lato"/>
                <a:cs typeface="Lato"/>
                <a:sym typeface="Lato"/>
              </a:rPr>
              <a:t>Real estate goes up 10%</a:t>
            </a:r>
            <a:endParaRPr b="1" i="0" sz="2200" u="none" cap="none" strike="noStrike">
              <a:solidFill>
                <a:srgbClr val="000000"/>
              </a:solidFill>
              <a:latin typeface="Lato"/>
              <a:ea typeface="Lato"/>
              <a:cs typeface="Lato"/>
              <a:sym typeface="Lato"/>
            </a:endParaRPr>
          </a:p>
          <a:p>
            <a:pPr indent="0" lvl="0" marL="457200" marR="0" rtl="0" algn="l">
              <a:lnSpc>
                <a:spcPct val="115000"/>
              </a:lnSpc>
              <a:spcBef>
                <a:spcPts val="0"/>
              </a:spcBef>
              <a:spcAft>
                <a:spcPts val="0"/>
              </a:spcAft>
              <a:buClr>
                <a:srgbClr val="000000"/>
              </a:buClr>
              <a:buSzPts val="2200"/>
              <a:buFont typeface="Arial"/>
              <a:buNone/>
            </a:pPr>
            <a:r>
              <a:t/>
            </a:r>
            <a:endParaRPr b="1" i="0" sz="2200" u="none" cap="none" strike="noStrike">
              <a:solidFill>
                <a:schemeClr val="dk1"/>
              </a:solidFill>
              <a:latin typeface="Lato"/>
              <a:ea typeface="Lato"/>
              <a:cs typeface="Lato"/>
              <a:sym typeface="La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g1cf4e2b4d9f_0_181"/>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314" name="Google Shape;314;g1cf4e2b4d9f_0_181"/>
          <p:cNvSpPr txBox="1"/>
          <p:nvPr/>
        </p:nvSpPr>
        <p:spPr>
          <a:xfrm>
            <a:off x="489224" y="247400"/>
            <a:ext cx="7429800" cy="781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GB" sz="2900" u="none" cap="none" strike="noStrike">
                <a:solidFill>
                  <a:srgbClr val="FF8022"/>
                </a:solidFill>
                <a:latin typeface="Lato"/>
                <a:ea typeface="Lato"/>
                <a:cs typeface="Lato"/>
                <a:sym typeface="Lato"/>
              </a:rPr>
              <a:t>Newsflash - Year 3</a:t>
            </a:r>
            <a:endParaRPr b="1" i="0" sz="2900" u="none" cap="none" strike="noStrike">
              <a:solidFill>
                <a:srgbClr val="FF8022"/>
              </a:solidFill>
              <a:latin typeface="Lato"/>
              <a:ea typeface="Lato"/>
              <a:cs typeface="Lato"/>
              <a:sym typeface="Lato"/>
            </a:endParaRPr>
          </a:p>
          <a:p>
            <a:pPr indent="0" lvl="0" marL="0" marR="0" rtl="0" algn="l">
              <a:lnSpc>
                <a:spcPct val="115000"/>
              </a:lnSpc>
              <a:spcBef>
                <a:spcPts val="0"/>
              </a:spcBef>
              <a:spcAft>
                <a:spcPts val="0"/>
              </a:spcAft>
              <a:buClr>
                <a:srgbClr val="000000"/>
              </a:buClr>
              <a:buSzPts val="3600"/>
              <a:buFont typeface="Arial"/>
              <a:buNone/>
            </a:pPr>
            <a:r>
              <a:t/>
            </a:r>
            <a:endParaRPr b="1" i="0" sz="2900" u="none" cap="none" strike="noStrike">
              <a:solidFill>
                <a:srgbClr val="FF8022"/>
              </a:solidFill>
              <a:latin typeface="Lato"/>
              <a:ea typeface="Lato"/>
              <a:cs typeface="Lato"/>
              <a:sym typeface="Lato"/>
            </a:endParaRPr>
          </a:p>
        </p:txBody>
      </p:sp>
      <p:sp>
        <p:nvSpPr>
          <p:cNvPr id="315" name="Google Shape;315;g1cf4e2b4d9f_0_181"/>
          <p:cNvSpPr/>
          <p:nvPr/>
        </p:nvSpPr>
        <p:spPr>
          <a:xfrm>
            <a:off x="2924400" y="1100950"/>
            <a:ext cx="2666400" cy="23715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500"/>
              <a:buFont typeface="Arial"/>
              <a:buNone/>
            </a:pPr>
            <a:r>
              <a:t/>
            </a:r>
            <a:endParaRPr b="1" i="0" sz="15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700"/>
              <a:buFont typeface="Arial"/>
              <a:buNone/>
            </a:pPr>
            <a:r>
              <a:t/>
            </a:r>
            <a:endParaRPr b="1" i="0" sz="17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700"/>
              <a:buFont typeface="Arial"/>
              <a:buNone/>
            </a:pPr>
            <a:r>
              <a:rPr b="1" i="0" lang="en-GB" sz="1700" u="none" cap="none" strike="noStrike">
                <a:solidFill>
                  <a:schemeClr val="lt1"/>
                </a:solidFill>
                <a:latin typeface="Lato"/>
                <a:ea typeface="Lato"/>
                <a:cs typeface="Lato"/>
                <a:sym typeface="Lato"/>
              </a:rPr>
              <a:t>There’s more confidence in the economy after economic growth increased to 3% year on year. </a:t>
            </a:r>
            <a:endParaRPr b="1" i="0" sz="17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500"/>
              <a:buFont typeface="Arial"/>
              <a:buNone/>
            </a:pPr>
            <a:r>
              <a:t/>
            </a:r>
            <a:endParaRPr b="1" i="0" sz="15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500"/>
              <a:buFont typeface="Arial"/>
              <a:buNone/>
            </a:pPr>
            <a:r>
              <a:t/>
            </a:r>
            <a:endParaRPr b="1" i="0" sz="15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500"/>
              <a:buFont typeface="Arial"/>
              <a:buNone/>
            </a:pPr>
            <a:r>
              <a:t/>
            </a:r>
            <a:endParaRPr b="1" i="0" sz="1500" u="none" cap="none" strike="noStrike">
              <a:solidFill>
                <a:schemeClr val="lt1"/>
              </a:solidFill>
              <a:latin typeface="Lato"/>
              <a:ea typeface="Lato"/>
              <a:cs typeface="Lato"/>
              <a:sym typeface="Lato"/>
            </a:endParaRPr>
          </a:p>
        </p:txBody>
      </p:sp>
      <p:sp>
        <p:nvSpPr>
          <p:cNvPr id="316" name="Google Shape;316;g1cf4e2b4d9f_0_181"/>
          <p:cNvSpPr/>
          <p:nvPr/>
        </p:nvSpPr>
        <p:spPr>
          <a:xfrm>
            <a:off x="567675" y="3836125"/>
            <a:ext cx="7351500" cy="11526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457200" marR="0" rtl="0" algn="l">
              <a:lnSpc>
                <a:spcPct val="115000"/>
              </a:lnSpc>
              <a:spcBef>
                <a:spcPts val="0"/>
              </a:spcBef>
              <a:spcAft>
                <a:spcPts val="0"/>
              </a:spcAft>
              <a:buClr>
                <a:srgbClr val="000000"/>
              </a:buClr>
              <a:buSzPts val="2200"/>
              <a:buFont typeface="Arial"/>
              <a:buNone/>
            </a:pPr>
            <a:r>
              <a:t/>
            </a:r>
            <a:endParaRPr b="1" i="0" sz="2200" u="none" cap="none" strike="noStrike">
              <a:solidFill>
                <a:srgbClr val="000000"/>
              </a:solidFill>
              <a:latin typeface="Lato"/>
              <a:ea typeface="Lato"/>
              <a:cs typeface="Lato"/>
              <a:sym typeface="Lato"/>
            </a:endParaRPr>
          </a:p>
          <a:p>
            <a:pPr indent="-368300" lvl="0" marL="457200" marR="0" rtl="0" algn="l">
              <a:lnSpc>
                <a:spcPct val="115000"/>
              </a:lnSpc>
              <a:spcBef>
                <a:spcPts val="0"/>
              </a:spcBef>
              <a:spcAft>
                <a:spcPts val="0"/>
              </a:spcAft>
              <a:buClr>
                <a:srgbClr val="000000"/>
              </a:buClr>
              <a:buSzPts val="2200"/>
              <a:buFont typeface="Lato"/>
              <a:buChar char="●"/>
            </a:pPr>
            <a:r>
              <a:rPr b="1" i="0" lang="en-GB" sz="2200" u="none" cap="none" strike="noStrike">
                <a:solidFill>
                  <a:srgbClr val="000000"/>
                </a:solidFill>
                <a:latin typeface="Lato"/>
                <a:ea typeface="Lato"/>
                <a:cs typeface="Lato"/>
                <a:sym typeface="Lato"/>
                <a:extLst>
                  <a:ext uri="http://customooxmlschemas.google.com/">
                    <go:slidesCustomData xmlns:go="http://customooxmlschemas.google.com/" textRoundtripDataId="6"/>
                  </a:ext>
                </a:extLst>
              </a:rPr>
              <a:t>FTSE 100 Index tracker is up by </a:t>
            </a:r>
            <a:r>
              <a:rPr b="1" lang="en-GB" sz="2200">
                <a:latin typeface="Lato"/>
                <a:ea typeface="Lato"/>
                <a:cs typeface="Lato"/>
                <a:sym typeface="Lato"/>
                <a:extLst>
                  <a:ext uri="http://customooxmlschemas.google.com/">
                    <go:slidesCustomData xmlns:go="http://customooxmlschemas.google.com/" textRoundtripDataId="7"/>
                  </a:ext>
                </a:extLst>
              </a:rPr>
              <a:t>2</a:t>
            </a:r>
            <a:r>
              <a:rPr b="1" i="0" lang="en-GB" sz="2200" u="none" cap="none" strike="noStrike">
                <a:solidFill>
                  <a:srgbClr val="000000"/>
                </a:solidFill>
                <a:latin typeface="Lato"/>
                <a:ea typeface="Lato"/>
                <a:cs typeface="Lato"/>
                <a:sym typeface="Lato"/>
                <a:extLst>
                  <a:ext uri="http://customooxmlschemas.google.com/">
                    <go:slidesCustomData xmlns:go="http://customooxmlschemas.google.com/" textRoundtripDataId="8"/>
                  </a:ext>
                </a:extLst>
              </a:rPr>
              <a:t>0%</a:t>
            </a:r>
            <a:endParaRPr b="1" i="0" sz="2200" u="none" cap="none" strike="noStrike">
              <a:solidFill>
                <a:srgbClr val="000000"/>
              </a:solidFill>
              <a:latin typeface="Lato"/>
              <a:ea typeface="Lato"/>
              <a:cs typeface="Lato"/>
              <a:sym typeface="Lato"/>
            </a:endParaRPr>
          </a:p>
          <a:p>
            <a:pPr indent="-368300" lvl="0" marL="457200" marR="0" rtl="0" algn="l">
              <a:lnSpc>
                <a:spcPct val="115000"/>
              </a:lnSpc>
              <a:spcBef>
                <a:spcPts val="0"/>
              </a:spcBef>
              <a:spcAft>
                <a:spcPts val="0"/>
              </a:spcAft>
              <a:buClr>
                <a:srgbClr val="000000"/>
              </a:buClr>
              <a:buSzPts val="2200"/>
              <a:buFont typeface="Lato"/>
              <a:buChar char="●"/>
            </a:pPr>
            <a:r>
              <a:rPr b="1" i="0" lang="en-GB" sz="2200" u="none" cap="none" strike="noStrike">
                <a:solidFill>
                  <a:srgbClr val="000000"/>
                </a:solidFill>
                <a:latin typeface="Lato"/>
                <a:ea typeface="Lato"/>
                <a:cs typeface="Lato"/>
                <a:sym typeface="Lato"/>
              </a:rPr>
              <a:t>All individual stocks (Swiftness, SuperBuy, FlyFreedom) go up by 10%</a:t>
            </a:r>
            <a:endParaRPr b="1" i="0" sz="2200" u="none" cap="none" strike="noStrike">
              <a:solidFill>
                <a:srgbClr val="000000"/>
              </a:solidFill>
              <a:latin typeface="Lato"/>
              <a:ea typeface="Lato"/>
              <a:cs typeface="Lato"/>
              <a:sym typeface="Lato"/>
            </a:endParaRPr>
          </a:p>
          <a:p>
            <a:pPr indent="0" lvl="0" marL="457200" marR="0" rtl="0" algn="l">
              <a:lnSpc>
                <a:spcPct val="115000"/>
              </a:lnSpc>
              <a:spcBef>
                <a:spcPts val="0"/>
              </a:spcBef>
              <a:spcAft>
                <a:spcPts val="0"/>
              </a:spcAft>
              <a:buClr>
                <a:srgbClr val="000000"/>
              </a:buClr>
              <a:buSzPts val="2200"/>
              <a:buFont typeface="Arial"/>
              <a:buNone/>
            </a:pPr>
            <a:r>
              <a:t/>
            </a:r>
            <a:endParaRPr b="1" i="0" sz="2200" u="none" cap="none" strike="noStrike">
              <a:solidFill>
                <a:schemeClr val="dk1"/>
              </a:solidFill>
              <a:latin typeface="Lato"/>
              <a:ea typeface="Lato"/>
              <a:cs typeface="Lato"/>
              <a:sym typeface="La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g1cf4e2b4d9f_0_195"/>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322" name="Google Shape;322;g1cf4e2b4d9f_0_195"/>
          <p:cNvSpPr txBox="1"/>
          <p:nvPr/>
        </p:nvSpPr>
        <p:spPr>
          <a:xfrm>
            <a:off x="489224" y="247400"/>
            <a:ext cx="7429800" cy="781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GB" sz="2900" u="none" cap="none" strike="noStrike">
                <a:solidFill>
                  <a:srgbClr val="FF8022"/>
                </a:solidFill>
                <a:latin typeface="Lato"/>
                <a:ea typeface="Lato"/>
                <a:cs typeface="Lato"/>
                <a:sym typeface="Lato"/>
              </a:rPr>
              <a:t>Newsflash - Year 4</a:t>
            </a:r>
            <a:endParaRPr b="1" i="0" sz="2900" u="none" cap="none" strike="noStrike">
              <a:solidFill>
                <a:srgbClr val="FF8022"/>
              </a:solidFill>
              <a:latin typeface="Lato"/>
              <a:ea typeface="Lato"/>
              <a:cs typeface="Lato"/>
              <a:sym typeface="Lato"/>
            </a:endParaRPr>
          </a:p>
          <a:p>
            <a:pPr indent="0" lvl="0" marL="0" marR="0" rtl="0" algn="l">
              <a:lnSpc>
                <a:spcPct val="115000"/>
              </a:lnSpc>
              <a:spcBef>
                <a:spcPts val="0"/>
              </a:spcBef>
              <a:spcAft>
                <a:spcPts val="0"/>
              </a:spcAft>
              <a:buClr>
                <a:srgbClr val="000000"/>
              </a:buClr>
              <a:buSzPts val="3600"/>
              <a:buFont typeface="Arial"/>
              <a:buNone/>
            </a:pPr>
            <a:r>
              <a:t/>
            </a:r>
            <a:endParaRPr b="1" i="0" sz="2900" u="none" cap="none" strike="noStrike">
              <a:solidFill>
                <a:srgbClr val="FF8022"/>
              </a:solidFill>
              <a:latin typeface="Lato"/>
              <a:ea typeface="Lato"/>
              <a:cs typeface="Lato"/>
              <a:sym typeface="Lato"/>
            </a:endParaRPr>
          </a:p>
        </p:txBody>
      </p:sp>
      <p:sp>
        <p:nvSpPr>
          <p:cNvPr id="323" name="Google Shape;323;g1cf4e2b4d9f_0_195"/>
          <p:cNvSpPr/>
          <p:nvPr/>
        </p:nvSpPr>
        <p:spPr>
          <a:xfrm>
            <a:off x="2924400" y="1100950"/>
            <a:ext cx="2666400" cy="23715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500"/>
              <a:buFont typeface="Arial"/>
              <a:buNone/>
            </a:pPr>
            <a:r>
              <a:t/>
            </a:r>
            <a:endParaRPr b="1" i="0" sz="15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700"/>
              <a:buFont typeface="Arial"/>
              <a:buNone/>
            </a:pPr>
            <a:r>
              <a:t/>
            </a:r>
            <a:endParaRPr b="1" i="0" sz="17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600"/>
              <a:buFont typeface="Arial"/>
              <a:buNone/>
            </a:pPr>
            <a:r>
              <a:rPr b="1" i="0" lang="en-GB" sz="1600" u="none" cap="none" strike="noStrike">
                <a:solidFill>
                  <a:schemeClr val="lt1"/>
                </a:solidFill>
                <a:latin typeface="Lato"/>
                <a:ea typeface="Lato"/>
                <a:cs typeface="Lato"/>
                <a:sym typeface="Lato"/>
              </a:rPr>
              <a:t>A big crypto institution has been penalised for fraud, knocking confidence in digital assets.</a:t>
            </a:r>
            <a:endParaRPr b="1" i="0" sz="15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500"/>
              <a:buFont typeface="Arial"/>
              <a:buNone/>
            </a:pPr>
            <a:r>
              <a:t/>
            </a:r>
            <a:endParaRPr b="1" i="0" sz="15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500"/>
              <a:buFont typeface="Arial"/>
              <a:buNone/>
            </a:pPr>
            <a:r>
              <a:t/>
            </a:r>
            <a:endParaRPr b="1" i="0" sz="1500" u="none" cap="none" strike="noStrike">
              <a:solidFill>
                <a:schemeClr val="lt1"/>
              </a:solidFill>
              <a:latin typeface="Lato"/>
              <a:ea typeface="Lato"/>
              <a:cs typeface="Lato"/>
              <a:sym typeface="Lato"/>
            </a:endParaRPr>
          </a:p>
        </p:txBody>
      </p:sp>
      <p:sp>
        <p:nvSpPr>
          <p:cNvPr id="324" name="Google Shape;324;g1cf4e2b4d9f_0_195"/>
          <p:cNvSpPr/>
          <p:nvPr/>
        </p:nvSpPr>
        <p:spPr>
          <a:xfrm>
            <a:off x="567675" y="3836125"/>
            <a:ext cx="7351500" cy="11526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368300" lvl="0" marL="457200" marR="0" rtl="0" algn="l">
              <a:lnSpc>
                <a:spcPct val="115000"/>
              </a:lnSpc>
              <a:spcBef>
                <a:spcPts val="0"/>
              </a:spcBef>
              <a:spcAft>
                <a:spcPts val="0"/>
              </a:spcAft>
              <a:buClr>
                <a:srgbClr val="000000"/>
              </a:buClr>
              <a:buSzPts val="2200"/>
              <a:buFont typeface="Lato"/>
              <a:buChar char="●"/>
            </a:pPr>
            <a:r>
              <a:rPr b="1" i="0" lang="en-GB" sz="2200" u="none" cap="none" strike="noStrike">
                <a:solidFill>
                  <a:srgbClr val="000000"/>
                </a:solidFill>
                <a:latin typeface="Lato"/>
                <a:ea typeface="Lato"/>
                <a:cs typeface="Lato"/>
                <a:sym typeface="Lato"/>
              </a:rPr>
              <a:t>Coolify is down by 40%</a:t>
            </a:r>
            <a:endParaRPr b="1" i="0" sz="2200" u="none" cap="none" strike="noStrike">
              <a:solidFill>
                <a:schemeClr val="dk1"/>
              </a:solidFill>
              <a:latin typeface="Lato"/>
              <a:ea typeface="Lato"/>
              <a:cs typeface="Lato"/>
              <a:sym typeface="La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g1cf4e2b4d9f_0_202"/>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330" name="Google Shape;330;g1cf4e2b4d9f_0_202"/>
          <p:cNvSpPr txBox="1"/>
          <p:nvPr/>
        </p:nvSpPr>
        <p:spPr>
          <a:xfrm>
            <a:off x="489224" y="247400"/>
            <a:ext cx="7429800" cy="781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GB" sz="2900" u="none" cap="none" strike="noStrike">
                <a:solidFill>
                  <a:srgbClr val="FF8022"/>
                </a:solidFill>
                <a:latin typeface="Lato"/>
                <a:ea typeface="Lato"/>
                <a:cs typeface="Lato"/>
                <a:sym typeface="Lato"/>
              </a:rPr>
              <a:t>Newsflash - Year 5</a:t>
            </a:r>
            <a:endParaRPr b="1" i="0" sz="2900" u="none" cap="none" strike="noStrike">
              <a:solidFill>
                <a:srgbClr val="FF8022"/>
              </a:solidFill>
              <a:latin typeface="Lato"/>
              <a:ea typeface="Lato"/>
              <a:cs typeface="Lato"/>
              <a:sym typeface="Lato"/>
            </a:endParaRPr>
          </a:p>
          <a:p>
            <a:pPr indent="0" lvl="0" marL="0" marR="0" rtl="0" algn="l">
              <a:lnSpc>
                <a:spcPct val="115000"/>
              </a:lnSpc>
              <a:spcBef>
                <a:spcPts val="0"/>
              </a:spcBef>
              <a:spcAft>
                <a:spcPts val="0"/>
              </a:spcAft>
              <a:buClr>
                <a:srgbClr val="000000"/>
              </a:buClr>
              <a:buSzPts val="3600"/>
              <a:buFont typeface="Arial"/>
              <a:buNone/>
            </a:pPr>
            <a:r>
              <a:t/>
            </a:r>
            <a:endParaRPr b="1" i="0" sz="2900" u="none" cap="none" strike="noStrike">
              <a:solidFill>
                <a:srgbClr val="FF8022"/>
              </a:solidFill>
              <a:latin typeface="Lato"/>
              <a:ea typeface="Lato"/>
              <a:cs typeface="Lato"/>
              <a:sym typeface="Lato"/>
            </a:endParaRPr>
          </a:p>
        </p:txBody>
      </p:sp>
      <p:sp>
        <p:nvSpPr>
          <p:cNvPr id="331" name="Google Shape;331;g1cf4e2b4d9f_0_202"/>
          <p:cNvSpPr/>
          <p:nvPr/>
        </p:nvSpPr>
        <p:spPr>
          <a:xfrm>
            <a:off x="2924400" y="1100950"/>
            <a:ext cx="2666400" cy="23715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500"/>
              <a:buFont typeface="Arial"/>
              <a:buNone/>
            </a:pPr>
            <a:r>
              <a:t/>
            </a:r>
            <a:endParaRPr b="1" i="0" sz="15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700"/>
              <a:buFont typeface="Arial"/>
              <a:buNone/>
            </a:pPr>
            <a:r>
              <a:t/>
            </a:r>
            <a:endParaRPr b="1" i="0" sz="17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800"/>
              <a:buFont typeface="Arial"/>
              <a:buNone/>
            </a:pPr>
            <a:r>
              <a:t/>
            </a:r>
            <a:endParaRPr b="1" i="0" sz="18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800"/>
              <a:buFont typeface="Arial"/>
              <a:buNone/>
            </a:pPr>
            <a:r>
              <a:rPr b="1" i="0" lang="en-GB" sz="1600" u="none" cap="none" strike="noStrike">
                <a:solidFill>
                  <a:schemeClr val="lt1"/>
                </a:solidFill>
                <a:latin typeface="Lato"/>
                <a:ea typeface="Lato"/>
                <a:cs typeface="Lato"/>
                <a:sym typeface="Lato"/>
              </a:rPr>
              <a:t>Ethical issues related to unfair pay and conditions for workers has been exposed at Swiftness. </a:t>
            </a:r>
            <a:endParaRPr b="1" i="0" sz="16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600"/>
              <a:buFont typeface="Arial"/>
              <a:buNone/>
            </a:pPr>
            <a:r>
              <a:t/>
            </a:r>
            <a:endParaRPr b="1" i="0" sz="16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500"/>
              <a:buFont typeface="Arial"/>
              <a:buNone/>
            </a:pPr>
            <a:r>
              <a:t/>
            </a:r>
            <a:endParaRPr b="1" i="0" sz="15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500"/>
              <a:buFont typeface="Arial"/>
              <a:buNone/>
            </a:pPr>
            <a:r>
              <a:t/>
            </a:r>
            <a:endParaRPr b="1" i="0" sz="1500" u="none" cap="none" strike="noStrike">
              <a:solidFill>
                <a:schemeClr val="lt1"/>
              </a:solidFill>
              <a:latin typeface="Lato"/>
              <a:ea typeface="Lato"/>
              <a:cs typeface="Lato"/>
              <a:sym typeface="Lato"/>
            </a:endParaRPr>
          </a:p>
        </p:txBody>
      </p:sp>
      <p:sp>
        <p:nvSpPr>
          <p:cNvPr id="332" name="Google Shape;332;g1cf4e2b4d9f_0_202"/>
          <p:cNvSpPr/>
          <p:nvPr/>
        </p:nvSpPr>
        <p:spPr>
          <a:xfrm>
            <a:off x="567675" y="3836125"/>
            <a:ext cx="7351500" cy="11526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368300" lvl="0" marL="457200" marR="0" rtl="0" algn="l">
              <a:lnSpc>
                <a:spcPct val="115000"/>
              </a:lnSpc>
              <a:spcBef>
                <a:spcPts val="0"/>
              </a:spcBef>
              <a:spcAft>
                <a:spcPts val="0"/>
              </a:spcAft>
              <a:buClr>
                <a:srgbClr val="000000"/>
              </a:buClr>
              <a:buSzPts val="2200"/>
              <a:buFont typeface="Lato"/>
              <a:buChar char="●"/>
            </a:pPr>
            <a:r>
              <a:rPr b="1" i="0" lang="en-GB" sz="2200" u="none" cap="none" strike="noStrike">
                <a:solidFill>
                  <a:srgbClr val="000000"/>
                </a:solidFill>
                <a:latin typeface="Lato"/>
                <a:ea typeface="Lato"/>
                <a:cs typeface="Lato"/>
                <a:sym typeface="Lato"/>
              </a:rPr>
              <a:t>Swiftness is down by 10%</a:t>
            </a:r>
            <a:endParaRPr b="1" i="0" sz="2200" u="none" cap="none" strike="noStrike">
              <a:solidFill>
                <a:schemeClr val="dk1"/>
              </a:solidFill>
              <a:latin typeface="Lato"/>
              <a:ea typeface="Lato"/>
              <a:cs typeface="Lato"/>
              <a:sym typeface="Lat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g1cf4e2b4d9f_0_209"/>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338" name="Google Shape;338;g1cf4e2b4d9f_0_209"/>
          <p:cNvSpPr txBox="1"/>
          <p:nvPr/>
        </p:nvSpPr>
        <p:spPr>
          <a:xfrm>
            <a:off x="489224" y="247400"/>
            <a:ext cx="7429800" cy="781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GB" sz="2900" u="none" cap="none" strike="noStrike">
                <a:solidFill>
                  <a:srgbClr val="FF8022"/>
                </a:solidFill>
                <a:latin typeface="Lato"/>
                <a:ea typeface="Lato"/>
                <a:cs typeface="Lato"/>
                <a:sym typeface="Lato"/>
              </a:rPr>
              <a:t>Newsflash - Year 6</a:t>
            </a:r>
            <a:endParaRPr b="1" i="0" sz="2900" u="none" cap="none" strike="noStrike">
              <a:solidFill>
                <a:srgbClr val="FF8022"/>
              </a:solidFill>
              <a:latin typeface="Lato"/>
              <a:ea typeface="Lato"/>
              <a:cs typeface="Lato"/>
              <a:sym typeface="Lato"/>
            </a:endParaRPr>
          </a:p>
          <a:p>
            <a:pPr indent="0" lvl="0" marL="0" marR="0" rtl="0" algn="l">
              <a:lnSpc>
                <a:spcPct val="115000"/>
              </a:lnSpc>
              <a:spcBef>
                <a:spcPts val="0"/>
              </a:spcBef>
              <a:spcAft>
                <a:spcPts val="0"/>
              </a:spcAft>
              <a:buClr>
                <a:srgbClr val="000000"/>
              </a:buClr>
              <a:buSzPts val="3600"/>
              <a:buFont typeface="Arial"/>
              <a:buNone/>
            </a:pPr>
            <a:r>
              <a:t/>
            </a:r>
            <a:endParaRPr b="0" i="0" sz="2700" u="none" cap="none" strike="noStrike">
              <a:solidFill>
                <a:srgbClr val="FF8022"/>
              </a:solidFill>
              <a:latin typeface="Lato"/>
              <a:ea typeface="Lato"/>
              <a:cs typeface="Lato"/>
              <a:sym typeface="Lato"/>
            </a:endParaRPr>
          </a:p>
        </p:txBody>
      </p:sp>
      <p:sp>
        <p:nvSpPr>
          <p:cNvPr id="339" name="Google Shape;339;g1cf4e2b4d9f_0_209"/>
          <p:cNvSpPr/>
          <p:nvPr/>
        </p:nvSpPr>
        <p:spPr>
          <a:xfrm>
            <a:off x="2924400" y="1100950"/>
            <a:ext cx="2666400" cy="23715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300"/>
              <a:buFont typeface="Arial"/>
              <a:buNone/>
            </a:pPr>
            <a:r>
              <a:t/>
            </a:r>
            <a:endParaRPr b="1" i="0" sz="12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500"/>
              <a:buFont typeface="Arial"/>
              <a:buNone/>
            </a:pPr>
            <a:r>
              <a:t/>
            </a:r>
            <a:endParaRPr b="1" i="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400"/>
              <a:buFont typeface="Arial"/>
              <a:buNone/>
            </a:pPr>
            <a:r>
              <a:t/>
            </a:r>
            <a:endParaRPr b="1" i="0" sz="13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400"/>
              <a:buFont typeface="Arial"/>
              <a:buNone/>
            </a:pPr>
            <a:r>
              <a:t/>
            </a:r>
            <a:endParaRPr b="1" i="0" sz="13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400"/>
              <a:buFont typeface="Arial"/>
              <a:buNone/>
            </a:pPr>
            <a:r>
              <a:rPr b="1" i="0" lang="en-GB" u="none" cap="none" strike="noStrike">
                <a:solidFill>
                  <a:schemeClr val="lt1"/>
                </a:solidFill>
                <a:latin typeface="Lato"/>
                <a:ea typeface="Lato"/>
                <a:cs typeface="Lato"/>
                <a:sym typeface="Lato"/>
              </a:rPr>
              <a:t>The war in Ukraine ended and sanctions have been removed from Russia. This has led to a decrease in the price of oil and lower inflation.</a:t>
            </a:r>
            <a:endParaRPr b="1" i="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600"/>
              <a:buFont typeface="Arial"/>
              <a:buNone/>
            </a:pPr>
            <a:r>
              <a:t/>
            </a:r>
            <a:endParaRPr b="1" i="0" sz="15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400"/>
              <a:buFont typeface="Arial"/>
              <a:buNone/>
            </a:pPr>
            <a:r>
              <a:t/>
            </a:r>
            <a:endParaRPr b="1" i="0" sz="13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300"/>
              <a:buFont typeface="Arial"/>
              <a:buNone/>
            </a:pPr>
            <a:r>
              <a:t/>
            </a:r>
            <a:endParaRPr b="1" i="0" sz="12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300"/>
              <a:buFont typeface="Arial"/>
              <a:buNone/>
            </a:pPr>
            <a:r>
              <a:t/>
            </a:r>
            <a:endParaRPr b="1" i="0" sz="1200" u="none" cap="none" strike="noStrike">
              <a:solidFill>
                <a:schemeClr val="lt1"/>
              </a:solidFill>
              <a:latin typeface="Lato"/>
              <a:ea typeface="Lato"/>
              <a:cs typeface="Lato"/>
              <a:sym typeface="Lato"/>
            </a:endParaRPr>
          </a:p>
        </p:txBody>
      </p:sp>
      <p:sp>
        <p:nvSpPr>
          <p:cNvPr id="340" name="Google Shape;340;g1cf4e2b4d9f_0_209"/>
          <p:cNvSpPr/>
          <p:nvPr/>
        </p:nvSpPr>
        <p:spPr>
          <a:xfrm>
            <a:off x="567675" y="3836125"/>
            <a:ext cx="7351500" cy="11526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457200" marR="0" rtl="0" algn="l">
              <a:lnSpc>
                <a:spcPct val="115000"/>
              </a:lnSpc>
              <a:spcBef>
                <a:spcPts val="0"/>
              </a:spcBef>
              <a:spcAft>
                <a:spcPts val="0"/>
              </a:spcAft>
              <a:buClr>
                <a:srgbClr val="000000"/>
              </a:buClr>
              <a:buSzPts val="2200"/>
              <a:buFont typeface="Arial"/>
              <a:buNone/>
            </a:pPr>
            <a:r>
              <a:t/>
            </a:r>
            <a:endParaRPr b="1" i="0" sz="2200" u="none" cap="none" strike="noStrike">
              <a:solidFill>
                <a:srgbClr val="000000"/>
              </a:solidFill>
              <a:latin typeface="Lato"/>
              <a:ea typeface="Lato"/>
              <a:cs typeface="Lato"/>
              <a:sym typeface="Lato"/>
            </a:endParaRPr>
          </a:p>
          <a:p>
            <a:pPr indent="-368300" lvl="0" marL="457200" marR="0" rtl="0" algn="l">
              <a:lnSpc>
                <a:spcPct val="115000"/>
              </a:lnSpc>
              <a:spcBef>
                <a:spcPts val="0"/>
              </a:spcBef>
              <a:spcAft>
                <a:spcPts val="0"/>
              </a:spcAft>
              <a:buClr>
                <a:srgbClr val="000000"/>
              </a:buClr>
              <a:buSzPts val="2200"/>
              <a:buFont typeface="Lato"/>
              <a:buChar char="●"/>
            </a:pPr>
            <a:r>
              <a:rPr b="1" i="0" lang="en-GB" sz="2200" u="none" cap="none" strike="noStrike">
                <a:solidFill>
                  <a:srgbClr val="000000"/>
                </a:solidFill>
                <a:latin typeface="Lato"/>
                <a:ea typeface="Lato"/>
                <a:cs typeface="Lato"/>
                <a:sym typeface="Lato"/>
              </a:rPr>
              <a:t>UK government bonds are up 10%</a:t>
            </a:r>
            <a:endParaRPr b="1" i="0" sz="2200" u="none" cap="none" strike="noStrike">
              <a:solidFill>
                <a:srgbClr val="000000"/>
              </a:solidFill>
              <a:latin typeface="Lato"/>
              <a:ea typeface="Lato"/>
              <a:cs typeface="Lato"/>
              <a:sym typeface="Lato"/>
            </a:endParaRPr>
          </a:p>
          <a:p>
            <a:pPr indent="0" lvl="0" marL="457200" marR="0" rtl="0" algn="l">
              <a:lnSpc>
                <a:spcPct val="115000"/>
              </a:lnSpc>
              <a:spcBef>
                <a:spcPts val="0"/>
              </a:spcBef>
              <a:spcAft>
                <a:spcPts val="0"/>
              </a:spcAft>
              <a:buClr>
                <a:srgbClr val="000000"/>
              </a:buClr>
              <a:buSzPts val="2200"/>
              <a:buFont typeface="Arial"/>
              <a:buNone/>
            </a:pPr>
            <a:r>
              <a:t/>
            </a:r>
            <a:endParaRPr b="1" i="0" sz="2200" u="none" cap="none" strike="noStrike">
              <a:solidFill>
                <a:srgbClr val="000000"/>
              </a:solidFill>
              <a:latin typeface="Lato"/>
              <a:ea typeface="Lato"/>
              <a:cs typeface="Lato"/>
              <a:sym typeface="Lat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g1cf4e2b4d9f_0_216"/>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346" name="Google Shape;346;g1cf4e2b4d9f_0_216"/>
          <p:cNvSpPr txBox="1"/>
          <p:nvPr/>
        </p:nvSpPr>
        <p:spPr>
          <a:xfrm>
            <a:off x="489224" y="247400"/>
            <a:ext cx="7429800" cy="781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GB" sz="2900" u="none" cap="none" strike="noStrike">
                <a:solidFill>
                  <a:srgbClr val="FF8022"/>
                </a:solidFill>
                <a:latin typeface="Lato"/>
                <a:ea typeface="Lato"/>
                <a:cs typeface="Lato"/>
                <a:sym typeface="Lato"/>
              </a:rPr>
              <a:t>Newsflash - Year 7</a:t>
            </a:r>
            <a:endParaRPr b="1" i="0" sz="2900" u="none" cap="none" strike="noStrike">
              <a:solidFill>
                <a:srgbClr val="FF8022"/>
              </a:solidFill>
              <a:latin typeface="Lato"/>
              <a:ea typeface="Lato"/>
              <a:cs typeface="Lato"/>
              <a:sym typeface="Lato"/>
            </a:endParaRPr>
          </a:p>
          <a:p>
            <a:pPr indent="0" lvl="0" marL="0" marR="0" rtl="0" algn="l">
              <a:lnSpc>
                <a:spcPct val="115000"/>
              </a:lnSpc>
              <a:spcBef>
                <a:spcPts val="0"/>
              </a:spcBef>
              <a:spcAft>
                <a:spcPts val="0"/>
              </a:spcAft>
              <a:buClr>
                <a:srgbClr val="000000"/>
              </a:buClr>
              <a:buSzPts val="3600"/>
              <a:buFont typeface="Arial"/>
              <a:buNone/>
            </a:pPr>
            <a:r>
              <a:t/>
            </a:r>
            <a:endParaRPr b="1" i="0" sz="2900" u="none" cap="none" strike="noStrike">
              <a:solidFill>
                <a:srgbClr val="FF8022"/>
              </a:solidFill>
              <a:latin typeface="Lato"/>
              <a:ea typeface="Lato"/>
              <a:cs typeface="Lato"/>
              <a:sym typeface="Lato"/>
            </a:endParaRPr>
          </a:p>
        </p:txBody>
      </p:sp>
      <p:sp>
        <p:nvSpPr>
          <p:cNvPr id="347" name="Google Shape;347;g1cf4e2b4d9f_0_216"/>
          <p:cNvSpPr/>
          <p:nvPr/>
        </p:nvSpPr>
        <p:spPr>
          <a:xfrm>
            <a:off x="2924400" y="1100950"/>
            <a:ext cx="2666400" cy="23715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200"/>
              <a:buFont typeface="Arial"/>
              <a:buNone/>
            </a:pPr>
            <a:r>
              <a:t/>
            </a:r>
            <a:endParaRPr b="1" i="0" sz="12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400"/>
              <a:buFont typeface="Arial"/>
              <a:buNone/>
            </a:pPr>
            <a:r>
              <a:t/>
            </a:r>
            <a:endParaRPr b="1" i="0" sz="14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300"/>
              <a:buFont typeface="Arial"/>
              <a:buNone/>
            </a:pPr>
            <a:r>
              <a:t/>
            </a:r>
            <a:endParaRPr b="1" i="0" sz="13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300"/>
              <a:buFont typeface="Arial"/>
              <a:buNone/>
            </a:pPr>
            <a:r>
              <a:t/>
            </a:r>
            <a:endParaRPr b="1" i="0" sz="13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500"/>
              <a:buFont typeface="Arial"/>
              <a:buNone/>
            </a:pPr>
            <a:r>
              <a:t/>
            </a:r>
            <a:endParaRPr b="1" i="0" sz="15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400"/>
              <a:buFont typeface="Arial"/>
              <a:buNone/>
            </a:pPr>
            <a:r>
              <a:rPr b="1" i="0" lang="en-GB" sz="1400" u="none" cap="none" strike="noStrike">
                <a:solidFill>
                  <a:schemeClr val="lt1"/>
                </a:solidFill>
                <a:latin typeface="Lato"/>
                <a:ea typeface="Lato"/>
                <a:cs typeface="Lato"/>
                <a:sym typeface="Lato"/>
              </a:rPr>
              <a:t>China opens up which is another market for goods where consumers are excited by international brands, particularly sportswear brands.</a:t>
            </a:r>
            <a:endParaRPr b="1" i="0" sz="14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300"/>
              <a:buFont typeface="Arial"/>
              <a:buNone/>
            </a:pPr>
            <a:r>
              <a:t/>
            </a:r>
            <a:endParaRPr b="1" i="0" sz="13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500"/>
              <a:buFont typeface="Arial"/>
              <a:buNone/>
            </a:pPr>
            <a:r>
              <a:t/>
            </a:r>
            <a:endParaRPr b="1" i="0" sz="15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300"/>
              <a:buFont typeface="Arial"/>
              <a:buNone/>
            </a:pPr>
            <a:r>
              <a:t/>
            </a:r>
            <a:endParaRPr b="1" i="0" sz="13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200"/>
              <a:buFont typeface="Arial"/>
              <a:buNone/>
            </a:pPr>
            <a:r>
              <a:t/>
            </a:r>
            <a:endParaRPr b="1" i="0" sz="12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200"/>
              <a:buFont typeface="Arial"/>
              <a:buNone/>
            </a:pPr>
            <a:r>
              <a:t/>
            </a:r>
            <a:endParaRPr b="1" i="0" sz="1200" u="none" cap="none" strike="noStrike">
              <a:solidFill>
                <a:schemeClr val="lt1"/>
              </a:solidFill>
              <a:latin typeface="Lato"/>
              <a:ea typeface="Lato"/>
              <a:cs typeface="Lato"/>
              <a:sym typeface="Lato"/>
            </a:endParaRPr>
          </a:p>
        </p:txBody>
      </p:sp>
      <p:sp>
        <p:nvSpPr>
          <p:cNvPr id="348" name="Google Shape;348;g1cf4e2b4d9f_0_216"/>
          <p:cNvSpPr/>
          <p:nvPr/>
        </p:nvSpPr>
        <p:spPr>
          <a:xfrm>
            <a:off x="567675" y="3836125"/>
            <a:ext cx="7351500" cy="11526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457200" marR="0" rtl="0" algn="l">
              <a:lnSpc>
                <a:spcPct val="115000"/>
              </a:lnSpc>
              <a:spcBef>
                <a:spcPts val="0"/>
              </a:spcBef>
              <a:spcAft>
                <a:spcPts val="0"/>
              </a:spcAft>
              <a:buClr>
                <a:srgbClr val="000000"/>
              </a:buClr>
              <a:buSzPts val="2200"/>
              <a:buFont typeface="Arial"/>
              <a:buNone/>
            </a:pPr>
            <a:r>
              <a:t/>
            </a:r>
            <a:endParaRPr b="1" i="0" sz="2200" u="none" cap="none" strike="noStrike">
              <a:solidFill>
                <a:srgbClr val="000000"/>
              </a:solidFill>
              <a:latin typeface="Lato"/>
              <a:ea typeface="Lato"/>
              <a:cs typeface="Lato"/>
              <a:sym typeface="Lato"/>
            </a:endParaRPr>
          </a:p>
          <a:p>
            <a:pPr indent="-368300" lvl="0" marL="457200" marR="0" rtl="0" algn="l">
              <a:lnSpc>
                <a:spcPct val="115000"/>
              </a:lnSpc>
              <a:spcBef>
                <a:spcPts val="0"/>
              </a:spcBef>
              <a:spcAft>
                <a:spcPts val="0"/>
              </a:spcAft>
              <a:buClr>
                <a:srgbClr val="000000"/>
              </a:buClr>
              <a:buSzPts val="2200"/>
              <a:buFont typeface="Lato"/>
              <a:buChar char="●"/>
            </a:pPr>
            <a:r>
              <a:rPr b="1" i="0" lang="en-GB" sz="2200" u="none" cap="none" strike="noStrike">
                <a:solidFill>
                  <a:srgbClr val="000000"/>
                </a:solidFill>
                <a:latin typeface="Lato"/>
                <a:ea typeface="Lato"/>
                <a:cs typeface="Lato"/>
                <a:sym typeface="Lato"/>
              </a:rPr>
              <a:t>Swiftness stocks are up by 10%</a:t>
            </a:r>
            <a:endParaRPr b="1" i="0" sz="2200" u="none" cap="none" strike="noStrike">
              <a:solidFill>
                <a:srgbClr val="000000"/>
              </a:solidFill>
              <a:latin typeface="Lato"/>
              <a:ea typeface="Lato"/>
              <a:cs typeface="Lato"/>
              <a:sym typeface="Lato"/>
            </a:endParaRPr>
          </a:p>
          <a:p>
            <a:pPr indent="0" lvl="0" marL="457200" marR="0" rtl="0" algn="l">
              <a:lnSpc>
                <a:spcPct val="115000"/>
              </a:lnSpc>
              <a:spcBef>
                <a:spcPts val="0"/>
              </a:spcBef>
              <a:spcAft>
                <a:spcPts val="0"/>
              </a:spcAft>
              <a:buClr>
                <a:srgbClr val="000000"/>
              </a:buClr>
              <a:buSzPts val="2200"/>
              <a:buFont typeface="Arial"/>
              <a:buNone/>
            </a:pPr>
            <a:r>
              <a:t/>
            </a:r>
            <a:endParaRPr b="1" i="0" sz="2200" u="none" cap="none" strike="noStrike">
              <a:solidFill>
                <a:srgbClr val="000000"/>
              </a:solidFill>
              <a:latin typeface="Lato"/>
              <a:ea typeface="Lato"/>
              <a:cs typeface="Lato"/>
              <a:sym typeface="La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g1cf4e2b4d9f_0_230"/>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354" name="Google Shape;354;g1cf4e2b4d9f_0_230"/>
          <p:cNvSpPr txBox="1"/>
          <p:nvPr/>
        </p:nvSpPr>
        <p:spPr>
          <a:xfrm>
            <a:off x="489224" y="247400"/>
            <a:ext cx="7429800" cy="781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GB" sz="2900" u="none" cap="none" strike="noStrike">
                <a:solidFill>
                  <a:srgbClr val="FF8022"/>
                </a:solidFill>
                <a:latin typeface="Lato"/>
                <a:ea typeface="Lato"/>
                <a:cs typeface="Lato"/>
                <a:sym typeface="Lato"/>
              </a:rPr>
              <a:t>Newsflash - Year 8</a:t>
            </a:r>
            <a:endParaRPr b="1" i="0" sz="2900" u="none" cap="none" strike="noStrike">
              <a:solidFill>
                <a:srgbClr val="FF8022"/>
              </a:solidFill>
              <a:latin typeface="Lato"/>
              <a:ea typeface="Lato"/>
              <a:cs typeface="Lato"/>
              <a:sym typeface="Lato"/>
            </a:endParaRPr>
          </a:p>
        </p:txBody>
      </p:sp>
      <p:sp>
        <p:nvSpPr>
          <p:cNvPr id="355" name="Google Shape;355;g1cf4e2b4d9f_0_230"/>
          <p:cNvSpPr/>
          <p:nvPr/>
        </p:nvSpPr>
        <p:spPr>
          <a:xfrm>
            <a:off x="2924400" y="1100950"/>
            <a:ext cx="2666400" cy="23715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300"/>
              <a:buFont typeface="Arial"/>
              <a:buNone/>
            </a:pPr>
            <a:r>
              <a:t/>
            </a:r>
            <a:endParaRPr b="1" i="0" sz="13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500"/>
              <a:buFont typeface="Arial"/>
              <a:buNone/>
            </a:pPr>
            <a:r>
              <a:t/>
            </a:r>
            <a:endParaRPr b="1" i="0" sz="15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500"/>
              <a:buFont typeface="Arial"/>
              <a:buNone/>
            </a:pPr>
            <a:r>
              <a:t/>
            </a:r>
            <a:endParaRPr b="1" i="0" sz="15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700"/>
              <a:buFont typeface="Arial"/>
              <a:buNone/>
            </a:pPr>
            <a:r>
              <a:t/>
            </a:r>
            <a:endParaRPr b="1" i="0" sz="17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700"/>
              <a:buFont typeface="Arial"/>
              <a:buNone/>
            </a:pPr>
            <a:r>
              <a:t/>
            </a:r>
            <a:endParaRPr b="1" i="0" sz="17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700"/>
              <a:buFont typeface="Arial"/>
              <a:buNone/>
            </a:pPr>
            <a:r>
              <a:t/>
            </a:r>
            <a:endParaRPr b="1" sz="1700">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700"/>
              <a:buFont typeface="Arial"/>
              <a:buNone/>
            </a:pPr>
            <a:r>
              <a:rPr b="1" i="0" lang="en-GB" sz="1700" u="none" cap="none" strike="noStrike">
                <a:solidFill>
                  <a:schemeClr val="lt1"/>
                </a:solidFill>
                <a:latin typeface="Lato"/>
                <a:ea typeface="Lato"/>
                <a:cs typeface="Lato"/>
                <a:sym typeface="Lato"/>
              </a:rPr>
              <a:t>An international virus affects travel. Flights have been banned for minimum of a month. </a:t>
            </a:r>
            <a:endParaRPr b="1" i="0" sz="17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600"/>
              <a:buFont typeface="Arial"/>
              <a:buNone/>
            </a:pPr>
            <a:r>
              <a:t/>
            </a:r>
            <a:endParaRPr b="1" i="0" sz="16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300"/>
              <a:buFont typeface="Arial"/>
              <a:buNone/>
            </a:pPr>
            <a:r>
              <a:t/>
            </a:r>
            <a:endParaRPr b="1" i="0" sz="13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300"/>
              <a:buFont typeface="Arial"/>
              <a:buNone/>
            </a:pPr>
            <a:r>
              <a:t/>
            </a:r>
            <a:endParaRPr b="1" i="0" sz="13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500"/>
              <a:buFont typeface="Arial"/>
              <a:buNone/>
            </a:pPr>
            <a:r>
              <a:t/>
            </a:r>
            <a:endParaRPr b="1" i="0" sz="15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300"/>
              <a:buFont typeface="Arial"/>
              <a:buNone/>
            </a:pPr>
            <a:r>
              <a:t/>
            </a:r>
            <a:endParaRPr b="1" i="0" sz="13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200"/>
              <a:buFont typeface="Arial"/>
              <a:buNone/>
            </a:pPr>
            <a:r>
              <a:t/>
            </a:r>
            <a:endParaRPr b="1" i="0" sz="12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200"/>
              <a:buFont typeface="Arial"/>
              <a:buNone/>
            </a:pPr>
            <a:r>
              <a:t/>
            </a:r>
            <a:endParaRPr b="1" i="0" sz="1200" u="none" cap="none" strike="noStrike">
              <a:solidFill>
                <a:schemeClr val="lt1"/>
              </a:solidFill>
              <a:latin typeface="Lato"/>
              <a:ea typeface="Lato"/>
              <a:cs typeface="Lato"/>
              <a:sym typeface="Lato"/>
            </a:endParaRPr>
          </a:p>
        </p:txBody>
      </p:sp>
      <p:sp>
        <p:nvSpPr>
          <p:cNvPr id="356" name="Google Shape;356;g1cf4e2b4d9f_0_230"/>
          <p:cNvSpPr/>
          <p:nvPr/>
        </p:nvSpPr>
        <p:spPr>
          <a:xfrm>
            <a:off x="567675" y="3836125"/>
            <a:ext cx="7351500" cy="11526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457200" marR="0" rtl="0" algn="l">
              <a:lnSpc>
                <a:spcPct val="115000"/>
              </a:lnSpc>
              <a:spcBef>
                <a:spcPts val="0"/>
              </a:spcBef>
              <a:spcAft>
                <a:spcPts val="0"/>
              </a:spcAft>
              <a:buClr>
                <a:srgbClr val="000000"/>
              </a:buClr>
              <a:buSzPts val="2200"/>
              <a:buFont typeface="Arial"/>
              <a:buNone/>
            </a:pPr>
            <a:r>
              <a:t/>
            </a:r>
            <a:endParaRPr b="1" i="0" sz="2200" u="none" cap="none" strike="noStrike">
              <a:solidFill>
                <a:srgbClr val="000000"/>
              </a:solidFill>
              <a:latin typeface="Lato"/>
              <a:ea typeface="Lato"/>
              <a:cs typeface="Lato"/>
              <a:sym typeface="Lato"/>
            </a:endParaRPr>
          </a:p>
          <a:p>
            <a:pPr indent="-368300" lvl="0" marL="457200" marR="0" rtl="0" algn="l">
              <a:lnSpc>
                <a:spcPct val="115000"/>
              </a:lnSpc>
              <a:spcBef>
                <a:spcPts val="0"/>
              </a:spcBef>
              <a:spcAft>
                <a:spcPts val="0"/>
              </a:spcAft>
              <a:buClr>
                <a:srgbClr val="000000"/>
              </a:buClr>
              <a:buSzPts val="2200"/>
              <a:buFont typeface="Lato"/>
              <a:buChar char="●"/>
            </a:pPr>
            <a:r>
              <a:rPr b="1" i="0" lang="en-GB" sz="2200" u="none" cap="none" strike="noStrike">
                <a:solidFill>
                  <a:srgbClr val="000000"/>
                </a:solidFill>
                <a:latin typeface="Lato"/>
                <a:ea typeface="Lato"/>
                <a:cs typeface="Lato"/>
                <a:sym typeface="Lato"/>
              </a:rPr>
              <a:t>FlyFreedom stock down 20%</a:t>
            </a:r>
            <a:endParaRPr b="1" i="0" sz="2200" u="none" cap="none" strike="noStrike">
              <a:solidFill>
                <a:srgbClr val="000000"/>
              </a:solidFill>
              <a:latin typeface="Lato"/>
              <a:ea typeface="Lato"/>
              <a:cs typeface="Lato"/>
              <a:sym typeface="Lato"/>
            </a:endParaRPr>
          </a:p>
          <a:p>
            <a:pPr indent="-368300" lvl="0" marL="457200" marR="0" rtl="0" algn="l">
              <a:lnSpc>
                <a:spcPct val="115000"/>
              </a:lnSpc>
              <a:spcBef>
                <a:spcPts val="0"/>
              </a:spcBef>
              <a:spcAft>
                <a:spcPts val="0"/>
              </a:spcAft>
              <a:buClr>
                <a:srgbClr val="000000"/>
              </a:buClr>
              <a:buSzPts val="2200"/>
              <a:buFont typeface="Lato"/>
              <a:buChar char="●"/>
            </a:pPr>
            <a:r>
              <a:rPr b="1" i="0" lang="en-GB" sz="2200" u="none" cap="none" strike="noStrike">
                <a:solidFill>
                  <a:srgbClr val="000000"/>
                </a:solidFill>
                <a:latin typeface="Lato"/>
                <a:ea typeface="Lato"/>
                <a:cs typeface="Lato"/>
                <a:sym typeface="Lato"/>
              </a:rPr>
              <a:t>FTSE 100 tracker down by 5%</a:t>
            </a:r>
            <a:endParaRPr b="1" i="0" sz="2200" u="none" cap="none" strike="noStrike">
              <a:solidFill>
                <a:srgbClr val="000000"/>
              </a:solidFill>
              <a:latin typeface="Lato"/>
              <a:ea typeface="Lato"/>
              <a:cs typeface="Lato"/>
              <a:sym typeface="Lato"/>
            </a:endParaRPr>
          </a:p>
          <a:p>
            <a:pPr indent="0" lvl="0" marL="457200" marR="0" rtl="0" algn="l">
              <a:lnSpc>
                <a:spcPct val="115000"/>
              </a:lnSpc>
              <a:spcBef>
                <a:spcPts val="0"/>
              </a:spcBef>
              <a:spcAft>
                <a:spcPts val="0"/>
              </a:spcAft>
              <a:buClr>
                <a:srgbClr val="000000"/>
              </a:buClr>
              <a:buSzPts val="2200"/>
              <a:buFont typeface="Arial"/>
              <a:buNone/>
            </a:pPr>
            <a:r>
              <a:t/>
            </a:r>
            <a:endParaRPr b="1" i="0" sz="2200" u="none" cap="none" strike="noStrike">
              <a:solidFill>
                <a:srgbClr val="000000"/>
              </a:solidFill>
              <a:latin typeface="Lato"/>
              <a:ea typeface="Lato"/>
              <a:cs typeface="Lato"/>
              <a:sym typeface="Lat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g1cf4e2b4d9f_0_237"/>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362" name="Google Shape;362;g1cf4e2b4d9f_0_237"/>
          <p:cNvSpPr txBox="1"/>
          <p:nvPr/>
        </p:nvSpPr>
        <p:spPr>
          <a:xfrm>
            <a:off x="489224" y="247400"/>
            <a:ext cx="7429800" cy="781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GB" sz="2900" u="none" cap="none" strike="noStrike">
                <a:solidFill>
                  <a:srgbClr val="FF8022"/>
                </a:solidFill>
                <a:latin typeface="Lato"/>
                <a:ea typeface="Lato"/>
                <a:cs typeface="Lato"/>
                <a:sym typeface="Lato"/>
              </a:rPr>
              <a:t>Newsflash - Year 9</a:t>
            </a:r>
            <a:endParaRPr b="1" i="0" sz="2900" u="none" cap="none" strike="noStrike">
              <a:solidFill>
                <a:srgbClr val="FF8022"/>
              </a:solidFill>
              <a:latin typeface="Lato"/>
              <a:ea typeface="Lato"/>
              <a:cs typeface="Lato"/>
              <a:sym typeface="Lato"/>
            </a:endParaRPr>
          </a:p>
        </p:txBody>
      </p:sp>
      <p:sp>
        <p:nvSpPr>
          <p:cNvPr id="363" name="Google Shape;363;g1cf4e2b4d9f_0_237"/>
          <p:cNvSpPr/>
          <p:nvPr/>
        </p:nvSpPr>
        <p:spPr>
          <a:xfrm>
            <a:off x="2924400" y="1100950"/>
            <a:ext cx="2666400" cy="23715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700"/>
              <a:buFont typeface="Arial"/>
              <a:buNone/>
            </a:pPr>
            <a:r>
              <a:t/>
            </a:r>
            <a:endParaRPr b="0" i="0" sz="17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500"/>
              <a:buFont typeface="Arial"/>
              <a:buNone/>
            </a:pPr>
            <a:r>
              <a:rPr b="1" i="0" lang="en-GB" sz="1600" u="none" cap="none" strike="noStrike">
                <a:solidFill>
                  <a:schemeClr val="lt1"/>
                </a:solidFill>
                <a:latin typeface="Lato"/>
                <a:ea typeface="Lato"/>
                <a:cs typeface="Lato"/>
                <a:sym typeface="Lato"/>
              </a:rPr>
              <a:t>Technology for wind turbine company  proves successful</a:t>
            </a:r>
            <a:r>
              <a:rPr b="1" lang="en-GB" sz="1600">
                <a:solidFill>
                  <a:schemeClr val="lt1"/>
                </a:solidFill>
                <a:latin typeface="Lato"/>
                <a:ea typeface="Lato"/>
                <a:cs typeface="Lato"/>
                <a:sym typeface="Lato"/>
              </a:rPr>
              <a:t>.</a:t>
            </a:r>
            <a:endParaRPr b="1" i="0" sz="18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600"/>
              <a:buFont typeface="Arial"/>
              <a:buNone/>
            </a:pPr>
            <a:r>
              <a:t/>
            </a:r>
            <a:endParaRPr b="0" i="0" sz="16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300"/>
              <a:buFont typeface="Arial"/>
              <a:buNone/>
            </a:pPr>
            <a:r>
              <a:t/>
            </a:r>
            <a:endParaRPr b="0" i="0" sz="13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300"/>
              <a:buFont typeface="Arial"/>
              <a:buNone/>
            </a:pPr>
            <a:r>
              <a:t/>
            </a:r>
            <a:endParaRPr b="0" i="0" sz="13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300"/>
              <a:buFont typeface="Arial"/>
              <a:buNone/>
            </a:pPr>
            <a:r>
              <a:t/>
            </a:r>
            <a:endParaRPr b="0" i="0" sz="13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200"/>
              <a:buFont typeface="Arial"/>
              <a:buNone/>
            </a:pPr>
            <a:r>
              <a:t/>
            </a:r>
            <a:endParaRPr b="0" i="0" sz="12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Lato"/>
              <a:ea typeface="Lato"/>
              <a:cs typeface="Lato"/>
              <a:sym typeface="Lato"/>
            </a:endParaRPr>
          </a:p>
        </p:txBody>
      </p:sp>
      <p:sp>
        <p:nvSpPr>
          <p:cNvPr id="364" name="Google Shape;364;g1cf4e2b4d9f_0_237"/>
          <p:cNvSpPr/>
          <p:nvPr/>
        </p:nvSpPr>
        <p:spPr>
          <a:xfrm>
            <a:off x="567675" y="3836125"/>
            <a:ext cx="7351500" cy="11526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457200" marR="0" rtl="0" algn="l">
              <a:lnSpc>
                <a:spcPct val="115000"/>
              </a:lnSpc>
              <a:spcBef>
                <a:spcPts val="0"/>
              </a:spcBef>
              <a:spcAft>
                <a:spcPts val="0"/>
              </a:spcAft>
              <a:buClr>
                <a:srgbClr val="000000"/>
              </a:buClr>
              <a:buSzPts val="2200"/>
              <a:buFont typeface="Arial"/>
              <a:buNone/>
            </a:pPr>
            <a:r>
              <a:t/>
            </a:r>
            <a:endParaRPr b="1" i="0" sz="2200" u="none" cap="none" strike="noStrike">
              <a:solidFill>
                <a:srgbClr val="000000"/>
              </a:solidFill>
              <a:latin typeface="Lato"/>
              <a:ea typeface="Lato"/>
              <a:cs typeface="Lato"/>
              <a:sym typeface="Lato"/>
            </a:endParaRPr>
          </a:p>
          <a:p>
            <a:pPr indent="-368300" lvl="0" marL="457200" marR="0" rtl="0" algn="l">
              <a:lnSpc>
                <a:spcPct val="115000"/>
              </a:lnSpc>
              <a:spcBef>
                <a:spcPts val="0"/>
              </a:spcBef>
              <a:spcAft>
                <a:spcPts val="0"/>
              </a:spcAft>
              <a:buClr>
                <a:srgbClr val="000000"/>
              </a:buClr>
              <a:buSzPts val="2200"/>
              <a:buFont typeface="Lato"/>
              <a:buChar char="●"/>
            </a:pPr>
            <a:r>
              <a:rPr b="1" i="0" lang="en-GB" sz="2200" u="none" cap="none" strike="noStrike">
                <a:solidFill>
                  <a:srgbClr val="000000"/>
                </a:solidFill>
                <a:latin typeface="Lato"/>
                <a:ea typeface="Lato"/>
                <a:cs typeface="Lato"/>
                <a:sym typeface="Lato"/>
              </a:rPr>
              <a:t>Turbine stock is up by 25%</a:t>
            </a:r>
            <a:endParaRPr b="1" i="0" sz="2200" u="none" cap="none" strike="noStrike">
              <a:solidFill>
                <a:srgbClr val="000000"/>
              </a:solidFill>
              <a:latin typeface="Lato"/>
              <a:ea typeface="Lato"/>
              <a:cs typeface="Lato"/>
              <a:sym typeface="Lato"/>
            </a:endParaRPr>
          </a:p>
          <a:p>
            <a:pPr indent="0" lvl="0" marL="457200" marR="0" rtl="0" algn="l">
              <a:lnSpc>
                <a:spcPct val="115000"/>
              </a:lnSpc>
              <a:spcBef>
                <a:spcPts val="0"/>
              </a:spcBef>
              <a:spcAft>
                <a:spcPts val="0"/>
              </a:spcAft>
              <a:buClr>
                <a:srgbClr val="000000"/>
              </a:buClr>
              <a:buSzPts val="2200"/>
              <a:buFont typeface="Arial"/>
              <a:buNone/>
            </a:pPr>
            <a:r>
              <a:t/>
            </a:r>
            <a:endParaRPr b="1" i="0" sz="2200" u="none" cap="none" strike="noStrike">
              <a:solidFill>
                <a:srgbClr val="000000"/>
              </a:solidFill>
              <a:latin typeface="Lato"/>
              <a:ea typeface="Lato"/>
              <a:cs typeface="Lato"/>
              <a:sym typeface="Lat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g181bcb6b4ac_0_0"/>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370" name="Google Shape;370;g181bcb6b4ac_0_0"/>
          <p:cNvSpPr txBox="1"/>
          <p:nvPr/>
        </p:nvSpPr>
        <p:spPr>
          <a:xfrm>
            <a:off x="489224" y="247400"/>
            <a:ext cx="7429800" cy="781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GB" sz="2900" u="none" cap="none" strike="noStrike">
                <a:solidFill>
                  <a:srgbClr val="FF8022"/>
                </a:solidFill>
                <a:latin typeface="Lato"/>
                <a:ea typeface="Lato"/>
                <a:cs typeface="Lato"/>
                <a:sym typeface="Lato"/>
              </a:rPr>
              <a:t>Newsflash - Year 10</a:t>
            </a:r>
            <a:endParaRPr b="1" i="0" sz="2900" u="none" cap="none" strike="noStrike">
              <a:solidFill>
                <a:srgbClr val="FF8022"/>
              </a:solidFill>
              <a:latin typeface="Lato"/>
              <a:ea typeface="Lato"/>
              <a:cs typeface="Lato"/>
              <a:sym typeface="Lato"/>
            </a:endParaRPr>
          </a:p>
        </p:txBody>
      </p:sp>
      <p:sp>
        <p:nvSpPr>
          <p:cNvPr id="371" name="Google Shape;371;g181bcb6b4ac_0_0"/>
          <p:cNvSpPr/>
          <p:nvPr/>
        </p:nvSpPr>
        <p:spPr>
          <a:xfrm>
            <a:off x="2924400" y="1100950"/>
            <a:ext cx="2666400" cy="23715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700"/>
              <a:buFont typeface="Arial"/>
              <a:buNone/>
            </a:pPr>
            <a:r>
              <a:t/>
            </a:r>
            <a:endParaRPr b="0" i="0" sz="17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900"/>
              <a:buFont typeface="Arial"/>
              <a:buNone/>
            </a:pPr>
            <a:r>
              <a:rPr b="1" i="0" lang="en-GB" sz="1900" u="none" cap="none" strike="noStrike">
                <a:solidFill>
                  <a:schemeClr val="lt1"/>
                </a:solidFill>
                <a:latin typeface="Lato"/>
                <a:ea typeface="Lato"/>
                <a:cs typeface="Lato"/>
                <a:sym typeface="Lato"/>
              </a:rPr>
              <a:t>Consumer spending falls but sales of food are stable.</a:t>
            </a:r>
            <a:endParaRPr b="1" i="0" sz="19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700"/>
              <a:buFont typeface="Arial"/>
              <a:buNone/>
            </a:pPr>
            <a:r>
              <a:t/>
            </a:r>
            <a:endParaRPr b="0" i="0" sz="17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600"/>
              <a:buFont typeface="Arial"/>
              <a:buNone/>
            </a:pPr>
            <a:r>
              <a:t/>
            </a:r>
            <a:endParaRPr b="0" i="0" sz="16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300"/>
              <a:buFont typeface="Arial"/>
              <a:buNone/>
            </a:pPr>
            <a:r>
              <a:t/>
            </a:r>
            <a:endParaRPr b="0" i="0" sz="13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300"/>
              <a:buFont typeface="Arial"/>
              <a:buNone/>
            </a:pPr>
            <a:r>
              <a:t/>
            </a:r>
            <a:endParaRPr b="0" i="0" sz="13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300"/>
              <a:buFont typeface="Arial"/>
              <a:buNone/>
            </a:pPr>
            <a:r>
              <a:t/>
            </a:r>
            <a:endParaRPr b="0" i="0" sz="1300" u="none" cap="none" strike="noStrike">
              <a:solidFill>
                <a:schemeClr val="l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200"/>
              <a:buFont typeface="Arial"/>
              <a:buNone/>
            </a:pPr>
            <a:r>
              <a:t/>
            </a:r>
            <a:endParaRPr b="0" i="0" sz="12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Lato"/>
              <a:ea typeface="Lato"/>
              <a:cs typeface="Lato"/>
              <a:sym typeface="Lato"/>
            </a:endParaRPr>
          </a:p>
        </p:txBody>
      </p:sp>
      <p:sp>
        <p:nvSpPr>
          <p:cNvPr id="372" name="Google Shape;372;g181bcb6b4ac_0_0"/>
          <p:cNvSpPr/>
          <p:nvPr/>
        </p:nvSpPr>
        <p:spPr>
          <a:xfrm>
            <a:off x="567675" y="3836125"/>
            <a:ext cx="7351500" cy="11526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457200" marR="0" rtl="0" algn="l">
              <a:lnSpc>
                <a:spcPct val="115000"/>
              </a:lnSpc>
              <a:spcBef>
                <a:spcPts val="0"/>
              </a:spcBef>
              <a:spcAft>
                <a:spcPts val="0"/>
              </a:spcAft>
              <a:buClr>
                <a:srgbClr val="000000"/>
              </a:buClr>
              <a:buSzPts val="2200"/>
              <a:buFont typeface="Arial"/>
              <a:buNone/>
            </a:pPr>
            <a:r>
              <a:t/>
            </a:r>
            <a:endParaRPr b="1" i="0" sz="2200" u="none" cap="none" strike="noStrike">
              <a:solidFill>
                <a:srgbClr val="000000"/>
              </a:solidFill>
              <a:latin typeface="Lato"/>
              <a:ea typeface="Lato"/>
              <a:cs typeface="Lato"/>
              <a:sym typeface="Lato"/>
            </a:endParaRPr>
          </a:p>
          <a:p>
            <a:pPr indent="-368300" lvl="0" marL="457200" marR="0" rtl="0" algn="l">
              <a:lnSpc>
                <a:spcPct val="115000"/>
              </a:lnSpc>
              <a:spcBef>
                <a:spcPts val="0"/>
              </a:spcBef>
              <a:spcAft>
                <a:spcPts val="0"/>
              </a:spcAft>
              <a:buClr>
                <a:srgbClr val="000000"/>
              </a:buClr>
              <a:buSzPts val="2200"/>
              <a:buFont typeface="Lato"/>
              <a:buChar char="●"/>
            </a:pPr>
            <a:r>
              <a:rPr b="1" i="0" lang="en-GB" sz="2200" u="none" cap="none" strike="noStrike">
                <a:solidFill>
                  <a:srgbClr val="000000"/>
                </a:solidFill>
                <a:latin typeface="Lato"/>
                <a:ea typeface="Lato"/>
                <a:cs typeface="Lato"/>
                <a:sym typeface="Lato"/>
              </a:rPr>
              <a:t>FTSE100 Tracker falls by 5%</a:t>
            </a:r>
            <a:endParaRPr b="1" i="0" sz="2200" u="none" cap="none" strike="noStrike">
              <a:solidFill>
                <a:srgbClr val="000000"/>
              </a:solidFill>
              <a:latin typeface="Lato"/>
              <a:ea typeface="Lato"/>
              <a:cs typeface="Lato"/>
              <a:sym typeface="Lato"/>
            </a:endParaRPr>
          </a:p>
          <a:p>
            <a:pPr indent="-368300" lvl="0" marL="457200" marR="0" rtl="0" algn="l">
              <a:lnSpc>
                <a:spcPct val="115000"/>
              </a:lnSpc>
              <a:spcBef>
                <a:spcPts val="0"/>
              </a:spcBef>
              <a:spcAft>
                <a:spcPts val="0"/>
              </a:spcAft>
              <a:buClr>
                <a:srgbClr val="000000"/>
              </a:buClr>
              <a:buSzPts val="2200"/>
              <a:buFont typeface="Lato"/>
              <a:buChar char="●"/>
            </a:pPr>
            <a:r>
              <a:rPr b="1" i="0" lang="en-GB" sz="2200" u="none" cap="none" strike="noStrike">
                <a:solidFill>
                  <a:srgbClr val="000000"/>
                </a:solidFill>
                <a:latin typeface="Lato"/>
                <a:ea typeface="Lato"/>
                <a:cs typeface="Lato"/>
                <a:sym typeface="Lato"/>
              </a:rPr>
              <a:t>Superbuy stays the same</a:t>
            </a:r>
            <a:endParaRPr b="1" i="0" sz="2200" u="none" cap="none" strike="noStrike">
              <a:solidFill>
                <a:srgbClr val="000000"/>
              </a:solidFill>
              <a:latin typeface="Lato"/>
              <a:ea typeface="Lato"/>
              <a:cs typeface="Lato"/>
              <a:sym typeface="Lato"/>
            </a:endParaRPr>
          </a:p>
          <a:p>
            <a:pPr indent="-368300" lvl="0" marL="457200" marR="0" rtl="0" algn="l">
              <a:lnSpc>
                <a:spcPct val="115000"/>
              </a:lnSpc>
              <a:spcBef>
                <a:spcPts val="0"/>
              </a:spcBef>
              <a:spcAft>
                <a:spcPts val="0"/>
              </a:spcAft>
              <a:buClr>
                <a:srgbClr val="000000"/>
              </a:buClr>
              <a:buSzPts val="2200"/>
              <a:buFont typeface="Lato"/>
              <a:buChar char="●"/>
            </a:pPr>
            <a:r>
              <a:rPr b="1" i="0" lang="en-GB" sz="2200" u="none" cap="none" strike="noStrike">
                <a:solidFill>
                  <a:srgbClr val="000000"/>
                </a:solidFill>
                <a:latin typeface="Lato"/>
                <a:ea typeface="Lato"/>
                <a:cs typeface="Lato"/>
                <a:sym typeface="Lato"/>
              </a:rPr>
              <a:t>FlyFreedom and Swiftness go down by 5%</a:t>
            </a:r>
            <a:endParaRPr b="1" i="0" sz="2200" u="none" cap="none" strike="noStrike">
              <a:solidFill>
                <a:srgbClr val="000000"/>
              </a:solidFill>
              <a:latin typeface="Lato"/>
              <a:ea typeface="Lato"/>
              <a:cs typeface="Lato"/>
              <a:sym typeface="Lato"/>
            </a:endParaRPr>
          </a:p>
          <a:p>
            <a:pPr indent="0" lvl="0" marL="457200" marR="0" rtl="0" algn="l">
              <a:lnSpc>
                <a:spcPct val="115000"/>
              </a:lnSpc>
              <a:spcBef>
                <a:spcPts val="0"/>
              </a:spcBef>
              <a:spcAft>
                <a:spcPts val="0"/>
              </a:spcAft>
              <a:buClr>
                <a:srgbClr val="000000"/>
              </a:buClr>
              <a:buSzPts val="2200"/>
              <a:buFont typeface="Arial"/>
              <a:buNone/>
            </a:pPr>
            <a:r>
              <a:t/>
            </a:r>
            <a:endParaRPr b="1" i="0" sz="2200" u="none" cap="none" strike="noStrike">
              <a:solidFill>
                <a:srgbClr val="000000"/>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g1466ef7c987_0_0"/>
          <p:cNvSpPr txBox="1"/>
          <p:nvPr/>
        </p:nvSpPr>
        <p:spPr>
          <a:xfrm>
            <a:off x="360375" y="270375"/>
            <a:ext cx="8031000" cy="781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2900" u="none" cap="none" strike="noStrike">
                <a:solidFill>
                  <a:srgbClr val="FF8022"/>
                </a:solidFill>
                <a:latin typeface="Lato"/>
                <a:ea typeface="Lato"/>
                <a:cs typeface="Lato"/>
                <a:sym typeface="Lato"/>
              </a:rPr>
              <a:t>Having a respectful learning environment</a:t>
            </a:r>
            <a:endParaRPr b="1" i="0" sz="2900" u="none" cap="none" strike="noStrike">
              <a:solidFill>
                <a:srgbClr val="FF8022"/>
              </a:solidFill>
              <a:latin typeface="Lato"/>
              <a:ea typeface="Lato"/>
              <a:cs typeface="Lato"/>
              <a:sym typeface="Lato"/>
            </a:endParaRPr>
          </a:p>
        </p:txBody>
      </p:sp>
      <p:sp>
        <p:nvSpPr>
          <p:cNvPr id="148" name="Google Shape;148;g1466ef7c987_0_0"/>
          <p:cNvSpPr txBox="1"/>
          <p:nvPr/>
        </p:nvSpPr>
        <p:spPr>
          <a:xfrm>
            <a:off x="324100" y="1254075"/>
            <a:ext cx="7638000" cy="19086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listen to each other respectfully</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avoid making judgements or assumptions about others</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comment on what has been said, not the person who has said it</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won’t put anyone on the spot and we have the right to pass</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not share personal stories or ask personal questions</a:t>
            </a:r>
            <a:endParaRPr b="1" i="0" sz="1600" u="none" cap="none" strike="noStrike">
              <a:solidFill>
                <a:schemeClr val="accent2"/>
              </a:solidFill>
              <a:latin typeface="Lato"/>
              <a:ea typeface="Lato"/>
              <a:cs typeface="Lato"/>
              <a:sym typeface="Lato"/>
            </a:endParaRPr>
          </a:p>
        </p:txBody>
      </p:sp>
      <p:sp>
        <p:nvSpPr>
          <p:cNvPr id="149" name="Google Shape;149;g1466ef7c987_0_0"/>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g1cf4e2b4d9f_0_67"/>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r>
              <a:rPr lang="en-GB">
                <a:latin typeface="Lato"/>
                <a:ea typeface="Lato"/>
                <a:cs typeface="Lato"/>
                <a:sym typeface="Lato"/>
              </a:rPr>
              <a:t>30</a:t>
            </a:r>
            <a:endParaRPr>
              <a:latin typeface="Lato"/>
              <a:ea typeface="Lato"/>
              <a:cs typeface="Lato"/>
              <a:sym typeface="Lato"/>
            </a:endParaRPr>
          </a:p>
        </p:txBody>
      </p:sp>
      <p:sp>
        <p:nvSpPr>
          <p:cNvPr id="378" name="Google Shape;378;g1cf4e2b4d9f_0_67"/>
          <p:cNvSpPr txBox="1"/>
          <p:nvPr>
            <p:ph type="ctrTitle"/>
          </p:nvPr>
        </p:nvSpPr>
        <p:spPr>
          <a:xfrm>
            <a:off x="379375" y="253750"/>
            <a:ext cx="75852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Sharing findings</a:t>
            </a:r>
            <a:endParaRPr b="1" i="0" sz="2900" u="none" cap="none" strike="noStrike">
              <a:solidFill>
                <a:schemeClr val="accent2"/>
              </a:solidFill>
              <a:latin typeface="Lato"/>
              <a:ea typeface="Lato"/>
              <a:cs typeface="Lato"/>
              <a:sym typeface="Lato"/>
            </a:endParaRPr>
          </a:p>
        </p:txBody>
      </p:sp>
      <p:sp>
        <p:nvSpPr>
          <p:cNvPr id="379" name="Google Shape;379;g1cf4e2b4d9f_0_67"/>
          <p:cNvSpPr/>
          <p:nvPr/>
        </p:nvSpPr>
        <p:spPr>
          <a:xfrm>
            <a:off x="774100" y="3440475"/>
            <a:ext cx="1771800" cy="53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GB" sz="2200" u="none" cap="none" strike="noStrike">
                <a:solidFill>
                  <a:schemeClr val="lt1"/>
                </a:solidFill>
                <a:latin typeface="Lato"/>
                <a:ea typeface="Lato"/>
                <a:cs typeface="Lato"/>
                <a:sym typeface="Lato"/>
              </a:rPr>
              <a:t>Karim</a:t>
            </a:r>
            <a:endParaRPr b="1" i="0" sz="2200" u="none" cap="none" strike="noStrike">
              <a:solidFill>
                <a:schemeClr val="lt1"/>
              </a:solidFill>
              <a:latin typeface="Lato"/>
              <a:ea typeface="Lato"/>
              <a:cs typeface="Lato"/>
              <a:sym typeface="Lato"/>
            </a:endParaRPr>
          </a:p>
        </p:txBody>
      </p:sp>
      <p:sp>
        <p:nvSpPr>
          <p:cNvPr id="380" name="Google Shape;380;g1cf4e2b4d9f_0_67"/>
          <p:cNvSpPr/>
          <p:nvPr/>
        </p:nvSpPr>
        <p:spPr>
          <a:xfrm>
            <a:off x="3686100" y="3440475"/>
            <a:ext cx="1771800" cy="53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GB" sz="2200" u="none" cap="none" strike="noStrike">
                <a:solidFill>
                  <a:schemeClr val="lt1"/>
                </a:solidFill>
                <a:latin typeface="Lato"/>
                <a:ea typeface="Lato"/>
                <a:cs typeface="Lato"/>
                <a:sym typeface="Lato"/>
              </a:rPr>
              <a:t>Zara</a:t>
            </a:r>
            <a:endParaRPr b="1" i="0" sz="2200" u="none" cap="none" strike="noStrike">
              <a:solidFill>
                <a:schemeClr val="lt1"/>
              </a:solidFill>
              <a:latin typeface="Lato"/>
              <a:ea typeface="Lato"/>
              <a:cs typeface="Lato"/>
              <a:sym typeface="Lato"/>
            </a:endParaRPr>
          </a:p>
        </p:txBody>
      </p:sp>
      <p:sp>
        <p:nvSpPr>
          <p:cNvPr id="381" name="Google Shape;381;g1cf4e2b4d9f_0_67"/>
          <p:cNvSpPr/>
          <p:nvPr/>
        </p:nvSpPr>
        <p:spPr>
          <a:xfrm>
            <a:off x="6598100" y="3440475"/>
            <a:ext cx="1771800" cy="53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GB" sz="2200" u="none" cap="none" strike="noStrike">
                <a:solidFill>
                  <a:schemeClr val="lt1"/>
                </a:solidFill>
                <a:latin typeface="Lato"/>
                <a:ea typeface="Lato"/>
                <a:cs typeface="Lato"/>
                <a:sym typeface="Lato"/>
              </a:rPr>
              <a:t>Lucy</a:t>
            </a:r>
            <a:endParaRPr b="1" i="0" sz="2200" u="none" cap="none" strike="noStrike">
              <a:solidFill>
                <a:schemeClr val="lt1"/>
              </a:solidFill>
              <a:latin typeface="Lato"/>
              <a:ea typeface="Lato"/>
              <a:cs typeface="Lato"/>
              <a:sym typeface="Lato"/>
            </a:endParaRPr>
          </a:p>
        </p:txBody>
      </p:sp>
      <p:pic>
        <p:nvPicPr>
          <p:cNvPr id="382" name="Google Shape;382;g1cf4e2b4d9f_0_67"/>
          <p:cNvPicPr preferRelativeResize="0"/>
          <p:nvPr/>
        </p:nvPicPr>
        <p:blipFill rotWithShape="1">
          <a:blip r:embed="rId3">
            <a:alphaModFix/>
          </a:blip>
          <a:srcRect b="0" l="0" r="0" t="0"/>
          <a:stretch/>
        </p:blipFill>
        <p:spPr>
          <a:xfrm>
            <a:off x="3656125" y="1427775"/>
            <a:ext cx="1823401" cy="1823401"/>
          </a:xfrm>
          <a:prstGeom prst="rect">
            <a:avLst/>
          </a:prstGeom>
          <a:noFill/>
          <a:ln>
            <a:noFill/>
          </a:ln>
        </p:spPr>
      </p:pic>
      <p:pic>
        <p:nvPicPr>
          <p:cNvPr id="383" name="Google Shape;383;g1cf4e2b4d9f_0_67"/>
          <p:cNvPicPr preferRelativeResize="0"/>
          <p:nvPr/>
        </p:nvPicPr>
        <p:blipFill rotWithShape="1">
          <a:blip r:embed="rId4">
            <a:alphaModFix/>
          </a:blip>
          <a:srcRect b="0" l="0" r="0" t="0"/>
          <a:stretch/>
        </p:blipFill>
        <p:spPr>
          <a:xfrm>
            <a:off x="6580900" y="1427775"/>
            <a:ext cx="1823401" cy="1823401"/>
          </a:xfrm>
          <a:prstGeom prst="rect">
            <a:avLst/>
          </a:prstGeom>
          <a:noFill/>
          <a:ln>
            <a:noFill/>
          </a:ln>
        </p:spPr>
      </p:pic>
      <p:pic>
        <p:nvPicPr>
          <p:cNvPr id="384" name="Google Shape;384;g1cf4e2b4d9f_0_67"/>
          <p:cNvPicPr preferRelativeResize="0"/>
          <p:nvPr/>
        </p:nvPicPr>
        <p:blipFill rotWithShape="1">
          <a:blip r:embed="rId5">
            <a:alphaModFix/>
          </a:blip>
          <a:srcRect b="0" l="0" r="0" t="0"/>
          <a:stretch/>
        </p:blipFill>
        <p:spPr>
          <a:xfrm>
            <a:off x="774100" y="1427775"/>
            <a:ext cx="1771802" cy="177180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g1cf4e2b4d9f_0_59"/>
          <p:cNvSpPr/>
          <p:nvPr/>
        </p:nvSpPr>
        <p:spPr>
          <a:xfrm>
            <a:off x="7397000" y="4162975"/>
            <a:ext cx="1840800" cy="791400"/>
          </a:xfrm>
          <a:prstGeom prst="roundRect">
            <a:avLst>
              <a:gd fmla="val 16667" name="adj"/>
            </a:avLst>
          </a:prstGeom>
          <a:solidFill>
            <a:schemeClr val="accent6"/>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 name="Google Shape;390;g1cf4e2b4d9f_0_59"/>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r>
              <a:rPr lang="en-GB">
                <a:latin typeface="Lato"/>
                <a:ea typeface="Lato"/>
                <a:cs typeface="Lato"/>
                <a:sym typeface="Lato"/>
              </a:rPr>
              <a:t>31</a:t>
            </a:r>
            <a:endParaRPr>
              <a:latin typeface="Lato"/>
              <a:ea typeface="Lato"/>
              <a:cs typeface="Lato"/>
              <a:sym typeface="Lato"/>
            </a:endParaRPr>
          </a:p>
        </p:txBody>
      </p:sp>
      <p:sp>
        <p:nvSpPr>
          <p:cNvPr id="391" name="Google Shape;391;g1cf4e2b4d9f_0_59"/>
          <p:cNvSpPr txBox="1"/>
          <p:nvPr/>
        </p:nvSpPr>
        <p:spPr>
          <a:xfrm>
            <a:off x="499555" y="1304231"/>
            <a:ext cx="5289600" cy="6333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t/>
            </a:r>
            <a:endParaRPr b="1" i="0" sz="2200" u="none" cap="none" strike="noStrike">
              <a:solidFill>
                <a:srgbClr val="FF8022"/>
              </a:solidFill>
              <a:latin typeface="Lato Black"/>
              <a:ea typeface="Lato Black"/>
              <a:cs typeface="Lato Black"/>
              <a:sym typeface="Lato Black"/>
            </a:endParaRPr>
          </a:p>
        </p:txBody>
      </p:sp>
      <p:sp>
        <p:nvSpPr>
          <p:cNvPr id="392" name="Google Shape;392;g1cf4e2b4d9f_0_59"/>
          <p:cNvSpPr txBox="1"/>
          <p:nvPr/>
        </p:nvSpPr>
        <p:spPr>
          <a:xfrm>
            <a:off x="675750" y="1318375"/>
            <a:ext cx="7792500" cy="3324600"/>
          </a:xfrm>
          <a:prstGeom prst="rect">
            <a:avLst/>
          </a:prstGeom>
          <a:solidFill>
            <a:schemeClr val="lt1"/>
          </a:solidFill>
          <a:ln cap="flat" cmpd="sng" w="38100">
            <a:solidFill>
              <a:schemeClr val="accent1"/>
            </a:solidFill>
            <a:prstDash val="solid"/>
            <a:round/>
            <a:headEnd len="sm" w="sm" type="none"/>
            <a:tailEnd len="sm" w="sm" type="none"/>
          </a:ln>
        </p:spPr>
        <p:txBody>
          <a:bodyPr anchorCtr="0" anchor="t" bIns="91425" lIns="91425" spcFirstLastPara="1" rIns="91425" wrap="square" tIns="91425">
            <a:spAutoFit/>
          </a:bodyPr>
          <a:lstStyle/>
          <a:p>
            <a:pPr indent="-355600" lvl="0" marL="457200" marR="0" rtl="0" algn="l">
              <a:lnSpc>
                <a:spcPct val="115000"/>
              </a:lnSpc>
              <a:spcBef>
                <a:spcPts val="0"/>
              </a:spcBef>
              <a:spcAft>
                <a:spcPts val="0"/>
              </a:spcAft>
              <a:buClr>
                <a:schemeClr val="accent2"/>
              </a:buClr>
              <a:buSzPts val="2000"/>
              <a:buFont typeface="Lato"/>
              <a:buChar char="●"/>
            </a:pPr>
            <a:r>
              <a:rPr b="0" i="0" lang="en-GB" sz="2000" u="none" cap="none" strike="noStrike">
                <a:solidFill>
                  <a:srgbClr val="000000"/>
                </a:solidFill>
                <a:latin typeface="Lato"/>
                <a:ea typeface="Lato"/>
                <a:cs typeface="Lato"/>
                <a:sym typeface="Lato"/>
              </a:rPr>
              <a:t>How does it make you </a:t>
            </a:r>
            <a:r>
              <a:rPr b="1" i="0" lang="en-GB" sz="2000" u="none" cap="none" strike="noStrike">
                <a:solidFill>
                  <a:srgbClr val="000000"/>
                </a:solidFill>
                <a:latin typeface="Lato"/>
                <a:ea typeface="Lato"/>
                <a:cs typeface="Lato"/>
                <a:sym typeface="Lato"/>
              </a:rPr>
              <a:t>feel </a:t>
            </a:r>
            <a:r>
              <a:rPr b="0" i="0" lang="en-GB" sz="2000" u="none" cap="none" strike="noStrike">
                <a:solidFill>
                  <a:srgbClr val="000000"/>
                </a:solidFill>
                <a:latin typeface="Lato"/>
                <a:ea typeface="Lato"/>
                <a:cs typeface="Lato"/>
                <a:sym typeface="Lato"/>
              </a:rPr>
              <a:t>when your investments </a:t>
            </a:r>
            <a:endParaRPr b="0" i="0" sz="2000" u="none" cap="none" strike="noStrike">
              <a:solidFill>
                <a:srgbClr val="000000"/>
              </a:solidFill>
              <a:latin typeface="Lato"/>
              <a:ea typeface="Lato"/>
              <a:cs typeface="Lato"/>
              <a:sym typeface="Lato"/>
            </a:endParaRPr>
          </a:p>
          <a:p>
            <a:pPr indent="-355600" lvl="1" marL="914400" marR="0" rtl="0" algn="l">
              <a:lnSpc>
                <a:spcPct val="115000"/>
              </a:lnSpc>
              <a:spcBef>
                <a:spcPts val="0"/>
              </a:spcBef>
              <a:spcAft>
                <a:spcPts val="0"/>
              </a:spcAft>
              <a:buSzPts val="2000"/>
              <a:buFont typeface="Lato"/>
              <a:buChar char="○"/>
            </a:pPr>
            <a:r>
              <a:rPr b="0" i="0" lang="en-GB" sz="2000" u="none" cap="none" strike="noStrike">
                <a:solidFill>
                  <a:srgbClr val="000000"/>
                </a:solidFill>
                <a:latin typeface="Lato"/>
                <a:ea typeface="Lato"/>
                <a:cs typeface="Lato"/>
                <a:sym typeface="Lato"/>
              </a:rPr>
              <a:t>(a) rise and (b) fall?</a:t>
            </a:r>
            <a:endParaRPr b="0" i="0" sz="2000" u="none" cap="none" strike="noStrike">
              <a:solidFill>
                <a:srgbClr val="000000"/>
              </a:solidFill>
              <a:latin typeface="Lato"/>
              <a:ea typeface="Lato"/>
              <a:cs typeface="Lato"/>
              <a:sym typeface="Lato"/>
            </a:endParaRPr>
          </a:p>
          <a:p>
            <a:pPr indent="0" lvl="0" marL="914400" marR="0" rtl="0" algn="l">
              <a:lnSpc>
                <a:spcPct val="115000"/>
              </a:lnSpc>
              <a:spcBef>
                <a:spcPts val="0"/>
              </a:spcBef>
              <a:spcAft>
                <a:spcPts val="0"/>
              </a:spcAft>
              <a:buNone/>
            </a:pPr>
            <a:r>
              <a:t/>
            </a:r>
            <a:endParaRPr b="0" i="0" sz="2000" u="none" cap="none" strike="noStrike">
              <a:solidFill>
                <a:srgbClr val="000000"/>
              </a:solidFill>
              <a:latin typeface="Lato"/>
              <a:ea typeface="Lato"/>
              <a:cs typeface="Lato"/>
              <a:sym typeface="Lato"/>
            </a:endParaRPr>
          </a:p>
          <a:p>
            <a:pPr indent="-355600" lvl="0" marL="457200" marR="0" rtl="0" algn="l">
              <a:lnSpc>
                <a:spcPct val="115000"/>
              </a:lnSpc>
              <a:spcBef>
                <a:spcPts val="0"/>
              </a:spcBef>
              <a:spcAft>
                <a:spcPts val="0"/>
              </a:spcAft>
              <a:buClr>
                <a:schemeClr val="accent2"/>
              </a:buClr>
              <a:buSzPts val="2000"/>
              <a:buFont typeface="Lato"/>
              <a:buChar char="●"/>
            </a:pPr>
            <a:r>
              <a:rPr b="1" i="0" lang="en-GB" sz="2000" u="none" cap="none" strike="noStrike">
                <a:solidFill>
                  <a:srgbClr val="000000"/>
                </a:solidFill>
                <a:latin typeface="Lato"/>
                <a:ea typeface="Lato"/>
                <a:cs typeface="Lato"/>
                <a:sym typeface="Lato"/>
              </a:rPr>
              <a:t>Comparing </a:t>
            </a:r>
            <a:r>
              <a:rPr b="0" i="0" lang="en-GB" sz="2000" u="none" cap="none" strike="noStrike">
                <a:solidFill>
                  <a:srgbClr val="000000"/>
                </a:solidFill>
                <a:latin typeface="Lato"/>
                <a:ea typeface="Lato"/>
                <a:cs typeface="Lato"/>
                <a:sym typeface="Lato"/>
              </a:rPr>
              <a:t>your investment strategy and overall portfolio increase/decrease to another pair with th</a:t>
            </a:r>
            <a:r>
              <a:rPr lang="en-GB" sz="2000">
                <a:latin typeface="Lato"/>
                <a:ea typeface="Lato"/>
                <a:cs typeface="Lato"/>
                <a:sym typeface="Lato"/>
              </a:rPr>
              <a:t>e same client</a:t>
            </a:r>
            <a:r>
              <a:rPr b="0" i="0" lang="en-GB" sz="2000" u="none" cap="none" strike="noStrike">
                <a:solidFill>
                  <a:srgbClr val="000000"/>
                </a:solidFill>
                <a:latin typeface="Lato"/>
                <a:ea typeface="Lato"/>
                <a:cs typeface="Lato"/>
                <a:sym typeface="Lato"/>
              </a:rPr>
              <a:t>, what was similar and what was different?</a:t>
            </a:r>
            <a:endParaRPr b="0" i="0" sz="2000" u="none" cap="none" strike="noStrike">
              <a:solidFill>
                <a:srgbClr val="000000"/>
              </a:solidFill>
              <a:latin typeface="Lato"/>
              <a:ea typeface="Lato"/>
              <a:cs typeface="Lato"/>
              <a:sym typeface="Lato"/>
            </a:endParaRPr>
          </a:p>
          <a:p>
            <a:pPr indent="0" lvl="0" marL="914400" marR="0" rtl="0" algn="l">
              <a:lnSpc>
                <a:spcPct val="115000"/>
              </a:lnSpc>
              <a:spcBef>
                <a:spcPts val="0"/>
              </a:spcBef>
              <a:spcAft>
                <a:spcPts val="0"/>
              </a:spcAft>
              <a:buNone/>
            </a:pPr>
            <a:r>
              <a:t/>
            </a:r>
            <a:endParaRPr b="0" i="0" sz="2000" u="none" cap="none" strike="noStrike">
              <a:solidFill>
                <a:srgbClr val="000000"/>
              </a:solidFill>
              <a:latin typeface="Lato"/>
              <a:ea typeface="Lato"/>
              <a:cs typeface="Lato"/>
              <a:sym typeface="Lato"/>
            </a:endParaRPr>
          </a:p>
          <a:p>
            <a:pPr indent="-355600" lvl="0" marL="457200" marR="0" rtl="0" algn="l">
              <a:lnSpc>
                <a:spcPct val="115000"/>
              </a:lnSpc>
              <a:spcBef>
                <a:spcPts val="0"/>
              </a:spcBef>
              <a:spcAft>
                <a:spcPts val="0"/>
              </a:spcAft>
              <a:buClr>
                <a:schemeClr val="accent2"/>
              </a:buClr>
              <a:buSzPts val="2000"/>
              <a:buFont typeface="Lato"/>
              <a:buChar char="●"/>
            </a:pPr>
            <a:r>
              <a:rPr b="0" i="0" lang="en-GB" sz="2000" u="none" cap="none" strike="noStrike">
                <a:solidFill>
                  <a:srgbClr val="000000"/>
                </a:solidFill>
                <a:latin typeface="Lato"/>
                <a:ea typeface="Lato"/>
                <a:cs typeface="Lato"/>
                <a:sym typeface="Lato"/>
              </a:rPr>
              <a:t>What are the </a:t>
            </a:r>
            <a:r>
              <a:rPr b="1" i="0" lang="en-GB" sz="2000" u="none" cap="none" strike="noStrike">
                <a:solidFill>
                  <a:srgbClr val="000000"/>
                </a:solidFill>
                <a:latin typeface="Lato"/>
                <a:ea typeface="Lato"/>
                <a:cs typeface="Lato"/>
                <a:sym typeface="Lato"/>
              </a:rPr>
              <a:t>three main things</a:t>
            </a:r>
            <a:r>
              <a:rPr b="0" i="0" lang="en-GB" sz="2000" u="none" cap="none" strike="noStrike">
                <a:solidFill>
                  <a:srgbClr val="000000"/>
                </a:solidFill>
                <a:latin typeface="Lato"/>
                <a:ea typeface="Lato"/>
                <a:cs typeface="Lato"/>
                <a:sym typeface="Lato"/>
              </a:rPr>
              <a:t> you have learnt about investing from working on the activity?</a:t>
            </a:r>
            <a:endParaRPr b="0" i="0" sz="2000" u="none" cap="none" strike="noStrike">
              <a:solidFill>
                <a:srgbClr val="000000"/>
              </a:solidFill>
              <a:latin typeface="Lato"/>
              <a:ea typeface="Lato"/>
              <a:cs typeface="Lato"/>
              <a:sym typeface="Lato"/>
            </a:endParaRPr>
          </a:p>
        </p:txBody>
      </p:sp>
      <p:sp>
        <p:nvSpPr>
          <p:cNvPr id="393" name="Google Shape;393;g1cf4e2b4d9f_0_59"/>
          <p:cNvSpPr txBox="1"/>
          <p:nvPr>
            <p:ph type="ctrTitle"/>
          </p:nvPr>
        </p:nvSpPr>
        <p:spPr>
          <a:xfrm>
            <a:off x="379375" y="253750"/>
            <a:ext cx="75852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Stage 5: Reflection</a:t>
            </a:r>
            <a:endParaRPr b="1" i="0" sz="2900" u="none" cap="none" strike="noStrike">
              <a:solidFill>
                <a:schemeClr val="accent2"/>
              </a:solidFill>
              <a:latin typeface="Lato"/>
              <a:ea typeface="Lato"/>
              <a:cs typeface="Lato"/>
              <a:sym typeface="Lat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g138dbd52ed1_0_332"/>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399" name="Google Shape;399;g138dbd52ed1_0_332"/>
          <p:cNvSpPr txBox="1"/>
          <p:nvPr/>
        </p:nvSpPr>
        <p:spPr>
          <a:xfrm>
            <a:off x="0" y="985063"/>
            <a:ext cx="9144000" cy="9606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8000"/>
              <a:buFont typeface="Arial"/>
              <a:buNone/>
            </a:pPr>
            <a:r>
              <a:rPr b="1" i="0" lang="en-GB" sz="5600" u="none" cap="none" strike="noStrike">
                <a:solidFill>
                  <a:schemeClr val="lt1"/>
                </a:solidFill>
                <a:latin typeface="Lato Black"/>
                <a:ea typeface="Lato Black"/>
                <a:cs typeface="Lato Black"/>
                <a:sym typeface="Lato Black"/>
              </a:rPr>
              <a:t>Any questions?</a:t>
            </a:r>
            <a:endParaRPr b="1" i="0" sz="5600" u="none" cap="none" strike="noStrike">
              <a:solidFill>
                <a:schemeClr val="accent2"/>
              </a:solidFill>
              <a:latin typeface="Lato Black"/>
              <a:ea typeface="Lato Black"/>
              <a:cs typeface="Lato Black"/>
              <a:sym typeface="Lato Black"/>
            </a:endParaRPr>
          </a:p>
        </p:txBody>
      </p:sp>
      <p:sp>
        <p:nvSpPr>
          <p:cNvPr id="400" name="Google Shape;400;g138dbd52ed1_0_332"/>
          <p:cNvSpPr/>
          <p:nvPr/>
        </p:nvSpPr>
        <p:spPr>
          <a:xfrm>
            <a:off x="3806600" y="2159450"/>
            <a:ext cx="1734900" cy="1483800"/>
          </a:xfrm>
          <a:prstGeom prst="rect">
            <a:avLst/>
          </a:prstGeom>
          <a:solidFill>
            <a:srgbClr val="FF802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600"/>
              <a:buFont typeface="Arial"/>
              <a:buNone/>
            </a:pPr>
            <a:r>
              <a:rPr b="0" i="0" lang="en-GB" sz="9600" u="none" cap="none" strike="noStrike">
                <a:solidFill>
                  <a:srgbClr val="000000"/>
                </a:solidFill>
                <a:latin typeface="Lato Black"/>
                <a:ea typeface="Lato Black"/>
                <a:cs typeface="Lato Black"/>
                <a:sym typeface="Lato Black"/>
              </a:rPr>
              <a:t>?</a:t>
            </a:r>
            <a:endParaRPr b="0" i="0" sz="9600" u="none" cap="none" strike="noStrike">
              <a:solidFill>
                <a:srgbClr val="000000"/>
              </a:solidFill>
              <a:latin typeface="Lato Black"/>
              <a:ea typeface="Lato Black"/>
              <a:cs typeface="Lato Black"/>
              <a:sym typeface="Lato Black"/>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g132c63cc0bd_0_20"/>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g132c63cc0bd_0_20"/>
          <p:cNvSpPr txBox="1"/>
          <p:nvPr/>
        </p:nvSpPr>
        <p:spPr>
          <a:xfrm>
            <a:off x="0" y="1491150"/>
            <a:ext cx="9144000" cy="21612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8000"/>
              <a:buFont typeface="Arial"/>
              <a:buNone/>
            </a:pPr>
            <a:r>
              <a:rPr b="0" i="0" lang="en-GB" sz="2400" u="none" cap="none" strike="noStrike">
                <a:solidFill>
                  <a:schemeClr val="lt1"/>
                </a:solidFill>
                <a:latin typeface="Lato"/>
                <a:ea typeface="Lato"/>
                <a:cs typeface="Lato"/>
                <a:sym typeface="Lato"/>
              </a:rPr>
              <a:t>Session 6:</a:t>
            </a:r>
            <a:endParaRPr b="0" i="0" sz="2400" u="none" cap="none" strike="noStrike">
              <a:solidFill>
                <a:schemeClr val="lt1"/>
              </a:solidFill>
              <a:latin typeface="Lato"/>
              <a:ea typeface="Lato"/>
              <a:cs typeface="Lato"/>
              <a:sym typeface="Lato"/>
            </a:endParaRPr>
          </a:p>
          <a:p>
            <a:pPr indent="0" lvl="0" marL="0" marR="0" rtl="0" algn="ctr">
              <a:lnSpc>
                <a:spcPct val="90000"/>
              </a:lnSpc>
              <a:spcBef>
                <a:spcPts val="0"/>
              </a:spcBef>
              <a:spcAft>
                <a:spcPts val="0"/>
              </a:spcAft>
              <a:buClr>
                <a:srgbClr val="000000"/>
              </a:buClr>
              <a:buSzPts val="8000"/>
              <a:buFont typeface="Arial"/>
              <a:buNone/>
            </a:pPr>
            <a:r>
              <a:rPr b="1" lang="en-GB" sz="5600">
                <a:solidFill>
                  <a:schemeClr val="lt1"/>
                </a:solidFill>
                <a:latin typeface="Lato Black"/>
                <a:ea typeface="Lato Black"/>
                <a:cs typeface="Lato Black"/>
                <a:sym typeface="Lato Black"/>
              </a:rPr>
              <a:t>Investment simulation</a:t>
            </a:r>
            <a:endParaRPr b="1" i="0" sz="5600" u="none" cap="none" strike="noStrike">
              <a:solidFill>
                <a:schemeClr val="accent2"/>
              </a:solidFill>
              <a:latin typeface="Lato Black"/>
              <a:ea typeface="Lato Black"/>
              <a:cs typeface="Lato Black"/>
              <a:sym typeface="Lato Black"/>
            </a:endParaRPr>
          </a:p>
          <a:p>
            <a:pPr indent="0" lvl="0" marL="0" marR="0" rtl="0" algn="ctr">
              <a:lnSpc>
                <a:spcPct val="90000"/>
              </a:lnSpc>
              <a:spcBef>
                <a:spcPts val="0"/>
              </a:spcBef>
              <a:spcAft>
                <a:spcPts val="0"/>
              </a:spcAft>
              <a:buClr>
                <a:srgbClr val="000000"/>
              </a:buClr>
              <a:buSzPts val="8000"/>
              <a:buFont typeface="Arial"/>
              <a:buNone/>
            </a:pPr>
            <a:r>
              <a:t/>
            </a:r>
            <a:endParaRPr b="1" i="0" sz="5600" u="none" cap="none" strike="noStrike">
              <a:solidFill>
                <a:schemeClr val="accent2"/>
              </a:solidFill>
              <a:latin typeface="Lato Black"/>
              <a:ea typeface="Lato Black"/>
              <a:cs typeface="Lato Black"/>
              <a:sym typeface="Lato Black"/>
            </a:endParaRPr>
          </a:p>
        </p:txBody>
      </p:sp>
      <p:sp>
        <p:nvSpPr>
          <p:cNvPr id="156" name="Google Shape;156;g132c63cc0bd_0_20"/>
          <p:cNvSpPr txBox="1"/>
          <p:nvPr/>
        </p:nvSpPr>
        <p:spPr>
          <a:xfrm>
            <a:off x="8753625" y="313925"/>
            <a:ext cx="462900" cy="25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Lato"/>
                <a:ea typeface="Lato"/>
                <a:cs typeface="Lato"/>
                <a:sym typeface="Lato"/>
              </a:rPr>
              <a:t>4</a:t>
            </a:r>
            <a:endParaRPr b="1">
              <a:latin typeface="Lato"/>
              <a:ea typeface="Lato"/>
              <a:cs typeface="Lato"/>
              <a:sym typeface="La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g157707a00a2_0_29"/>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g157707a00a2_0_29"/>
          <p:cNvSpPr txBox="1"/>
          <p:nvPr/>
        </p:nvSpPr>
        <p:spPr>
          <a:xfrm>
            <a:off x="360374" y="629069"/>
            <a:ext cx="6625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GB" sz="2000" u="none" cap="none" strike="noStrike">
                <a:solidFill>
                  <a:schemeClr val="accent2"/>
                </a:solidFill>
                <a:latin typeface="Lato"/>
                <a:ea typeface="Lato"/>
                <a:cs typeface="Lato"/>
                <a:sym typeface="Lato"/>
              </a:rPr>
              <a:t>By the end of the session, I will be able to:</a:t>
            </a:r>
            <a:endParaRPr b="1" i="0" sz="2000" u="none" cap="none" strike="noStrike">
              <a:solidFill>
                <a:schemeClr val="accent2"/>
              </a:solidFill>
              <a:latin typeface="Lato"/>
              <a:ea typeface="Lato"/>
              <a:cs typeface="Lato"/>
              <a:sym typeface="Lato"/>
            </a:endParaRPr>
          </a:p>
        </p:txBody>
      </p:sp>
      <p:sp>
        <p:nvSpPr>
          <p:cNvPr id="163" name="Google Shape;163;g157707a00a2_0_29"/>
          <p:cNvSpPr txBox="1"/>
          <p:nvPr/>
        </p:nvSpPr>
        <p:spPr>
          <a:xfrm>
            <a:off x="488176" y="1274075"/>
            <a:ext cx="7459200" cy="1972800"/>
          </a:xfrm>
          <a:prstGeom prst="rect">
            <a:avLst/>
          </a:prstGeom>
          <a:noFill/>
          <a:ln>
            <a:noFill/>
          </a:ln>
        </p:spPr>
        <p:txBody>
          <a:bodyPr anchorCtr="0" anchor="t" bIns="91425" lIns="91425" spcFirstLastPara="1" rIns="91425" wrap="square" tIns="91425">
            <a:spAutoFit/>
          </a:bodyPr>
          <a:lstStyle/>
          <a:p>
            <a:pPr indent="0" lvl="0" marL="457200" marR="0" rtl="0" algn="l">
              <a:lnSpc>
                <a:spcPct val="107000"/>
              </a:lnSpc>
              <a:spcBef>
                <a:spcPts val="0"/>
              </a:spcBef>
              <a:spcAft>
                <a:spcPts val="0"/>
              </a:spcAft>
              <a:buClr>
                <a:srgbClr val="000000"/>
              </a:buClr>
              <a:buSzPts val="2200"/>
              <a:buFont typeface="Arial"/>
              <a:buNone/>
            </a:pPr>
            <a:r>
              <a:t/>
            </a:r>
            <a:endParaRPr b="0" i="0" sz="2200" u="none" cap="none" strike="noStrike">
              <a:solidFill>
                <a:schemeClr val="lt1"/>
              </a:solidFill>
              <a:latin typeface="Lato"/>
              <a:ea typeface="Lato"/>
              <a:cs typeface="Lato"/>
              <a:sym typeface="Lato"/>
            </a:endParaRPr>
          </a:p>
          <a:p>
            <a:pPr indent="-368300" lvl="0" marL="457200" marR="0" rtl="0" algn="l">
              <a:lnSpc>
                <a:spcPct val="107000"/>
              </a:lnSpc>
              <a:spcBef>
                <a:spcPts val="0"/>
              </a:spcBef>
              <a:spcAft>
                <a:spcPts val="0"/>
              </a:spcAft>
              <a:buClr>
                <a:schemeClr val="lt1"/>
              </a:buClr>
              <a:buSzPts val="2200"/>
              <a:buFont typeface="Lato"/>
              <a:buChar char="●"/>
            </a:pPr>
            <a:r>
              <a:rPr b="0" i="0" lang="en-GB" sz="2200" u="none" cap="none" strike="noStrike">
                <a:solidFill>
                  <a:schemeClr val="lt1"/>
                </a:solidFill>
                <a:latin typeface="Lato"/>
                <a:ea typeface="Lato"/>
                <a:cs typeface="Lato"/>
                <a:sym typeface="Lato"/>
              </a:rPr>
              <a:t>Apply an investment strategy (low, medium or high risk) to calculate how an investment portfolio changes over time due to external events</a:t>
            </a:r>
            <a:endParaRPr b="0" i="0" sz="2200" u="none" cap="none" strike="noStrike">
              <a:solidFill>
                <a:schemeClr val="lt1"/>
              </a:solidFill>
              <a:latin typeface="Lato"/>
              <a:ea typeface="Lato"/>
              <a:cs typeface="Lato"/>
              <a:sym typeface="Lato"/>
            </a:endParaRPr>
          </a:p>
          <a:p>
            <a:pPr indent="0" lvl="0" marL="457200" marR="0" rtl="0" algn="l">
              <a:lnSpc>
                <a:spcPct val="107000"/>
              </a:lnSpc>
              <a:spcBef>
                <a:spcPts val="0"/>
              </a:spcBef>
              <a:spcAft>
                <a:spcPts val="0"/>
              </a:spcAft>
              <a:buClr>
                <a:srgbClr val="000000"/>
              </a:buClr>
              <a:buSzPts val="2000"/>
              <a:buFont typeface="Arial"/>
              <a:buNone/>
            </a:pPr>
            <a:r>
              <a:t/>
            </a:r>
            <a:endParaRPr b="0" i="0" sz="2200" u="none" cap="none" strike="noStrike">
              <a:solidFill>
                <a:schemeClr val="lt1"/>
              </a:solidFill>
              <a:latin typeface="Lato Light"/>
              <a:ea typeface="Lato Light"/>
              <a:cs typeface="Lato Light"/>
              <a:sym typeface="Lato Light"/>
            </a:endParaRPr>
          </a:p>
        </p:txBody>
      </p:sp>
      <p:sp>
        <p:nvSpPr>
          <p:cNvPr id="164" name="Google Shape;164;g157707a00a2_0_29"/>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g157707a00a2_0_0"/>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r>
              <a:rPr lang="en-GB">
                <a:latin typeface="Lato"/>
                <a:ea typeface="Lato"/>
                <a:cs typeface="Lato"/>
                <a:sym typeface="Lato"/>
              </a:rPr>
              <a:t>6</a:t>
            </a:r>
            <a:endParaRPr>
              <a:latin typeface="Lato"/>
              <a:ea typeface="Lato"/>
              <a:cs typeface="Lato"/>
              <a:sym typeface="Lato"/>
            </a:endParaRPr>
          </a:p>
        </p:txBody>
      </p:sp>
      <p:sp>
        <p:nvSpPr>
          <p:cNvPr id="170" name="Google Shape;170;g157707a00a2_0_0"/>
          <p:cNvSpPr txBox="1"/>
          <p:nvPr>
            <p:ph type="ctrTitle"/>
          </p:nvPr>
        </p:nvSpPr>
        <p:spPr>
          <a:xfrm>
            <a:off x="379375" y="101350"/>
            <a:ext cx="57021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t/>
            </a:r>
            <a:endParaRPr b="1" i="0" sz="32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Introduction </a:t>
            </a:r>
            <a:endParaRPr b="1" i="0" sz="2900" u="none" cap="none" strike="noStrike">
              <a:solidFill>
                <a:schemeClr val="accent2"/>
              </a:solidFill>
              <a:latin typeface="Lato"/>
              <a:ea typeface="Lato"/>
              <a:cs typeface="Lato"/>
              <a:sym typeface="Lato"/>
            </a:endParaRPr>
          </a:p>
        </p:txBody>
      </p:sp>
      <p:sp>
        <p:nvSpPr>
          <p:cNvPr id="171" name="Google Shape;171;g157707a00a2_0_0"/>
          <p:cNvSpPr txBox="1"/>
          <p:nvPr/>
        </p:nvSpPr>
        <p:spPr>
          <a:xfrm>
            <a:off x="499555" y="1304231"/>
            <a:ext cx="5289665" cy="633319"/>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t/>
            </a:r>
            <a:endParaRPr b="1" i="0" sz="2200" u="none" cap="none" strike="noStrike">
              <a:solidFill>
                <a:srgbClr val="FF8022"/>
              </a:solidFill>
              <a:latin typeface="Lato Black"/>
              <a:ea typeface="Lato Black"/>
              <a:cs typeface="Lato Black"/>
              <a:sym typeface="Lato Black"/>
            </a:endParaRPr>
          </a:p>
        </p:txBody>
      </p:sp>
      <p:sp>
        <p:nvSpPr>
          <p:cNvPr id="172" name="Google Shape;172;g157707a00a2_0_0"/>
          <p:cNvSpPr txBox="1"/>
          <p:nvPr/>
        </p:nvSpPr>
        <p:spPr>
          <a:xfrm>
            <a:off x="422225" y="1149175"/>
            <a:ext cx="6556200" cy="68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p:txBody>
      </p:sp>
      <p:sp>
        <p:nvSpPr>
          <p:cNvPr id="173" name="Google Shape;173;g157707a00a2_0_0"/>
          <p:cNvSpPr txBox="1"/>
          <p:nvPr/>
        </p:nvSpPr>
        <p:spPr>
          <a:xfrm>
            <a:off x="602100" y="1304225"/>
            <a:ext cx="7242300" cy="26166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15000"/>
              </a:lnSpc>
              <a:spcBef>
                <a:spcPts val="0"/>
              </a:spcBef>
              <a:spcAft>
                <a:spcPts val="0"/>
              </a:spcAft>
              <a:buClr>
                <a:schemeClr val="accent2"/>
              </a:buClr>
              <a:buSzPts val="2000"/>
              <a:buFont typeface="Lato"/>
              <a:buChar char="●"/>
            </a:pPr>
            <a:r>
              <a:rPr b="0" i="0" lang="en-GB" sz="2000" u="none" cap="none" strike="noStrike">
                <a:solidFill>
                  <a:srgbClr val="000000"/>
                </a:solidFill>
                <a:latin typeface="Lato"/>
                <a:ea typeface="Lato"/>
                <a:cs typeface="Lato"/>
                <a:sym typeface="Lato"/>
              </a:rPr>
              <a:t>You’re going to be</a:t>
            </a:r>
            <a:r>
              <a:rPr b="1" i="0" lang="en-GB" sz="2000" u="none" cap="none" strike="noStrike">
                <a:solidFill>
                  <a:srgbClr val="000000"/>
                </a:solidFill>
                <a:latin typeface="Lato"/>
                <a:ea typeface="Lato"/>
                <a:cs typeface="Lato"/>
                <a:sym typeface="Lato"/>
              </a:rPr>
              <a:t> </a:t>
            </a:r>
            <a:r>
              <a:rPr b="1" i="0" lang="en-GB" sz="2000" u="none" cap="none" strike="noStrike">
                <a:solidFill>
                  <a:schemeClr val="accent1"/>
                </a:solidFill>
                <a:latin typeface="Lato"/>
                <a:ea typeface="Lato"/>
                <a:cs typeface="Lato"/>
                <a:sym typeface="Lato"/>
              </a:rPr>
              <a:t>financial advisers</a:t>
            </a:r>
            <a:r>
              <a:rPr b="1" i="0" lang="en-GB" sz="2000" u="none" cap="none" strike="noStrike">
                <a:solidFill>
                  <a:srgbClr val="000000"/>
                </a:solidFill>
                <a:latin typeface="Lato"/>
                <a:ea typeface="Lato"/>
                <a:cs typeface="Lato"/>
                <a:sym typeface="Lato"/>
              </a:rPr>
              <a:t> </a:t>
            </a:r>
            <a:r>
              <a:rPr b="0" i="0" lang="en-GB" sz="2000" u="none" cap="none" strike="noStrike">
                <a:solidFill>
                  <a:srgbClr val="000000"/>
                </a:solidFill>
                <a:latin typeface="Lato"/>
                <a:ea typeface="Lato"/>
                <a:cs typeface="Lato"/>
                <a:sym typeface="Lato"/>
              </a:rPr>
              <a:t>for your client, working in pairs. </a:t>
            </a:r>
            <a:endParaRPr b="0" i="0" sz="2000" u="none" cap="none" strike="noStrike">
              <a:solidFill>
                <a:srgbClr val="000000"/>
              </a:solidFill>
              <a:latin typeface="Lato"/>
              <a:ea typeface="Lato"/>
              <a:cs typeface="Lato"/>
              <a:sym typeface="Lato"/>
            </a:endParaRPr>
          </a:p>
          <a:p>
            <a:pPr indent="0" lvl="0" marL="457200" marR="0" rtl="0" algn="l">
              <a:lnSpc>
                <a:spcPct val="115000"/>
              </a:lnSpc>
              <a:spcBef>
                <a:spcPts val="0"/>
              </a:spcBef>
              <a:spcAft>
                <a:spcPts val="0"/>
              </a:spcAft>
              <a:buClr>
                <a:srgbClr val="000000"/>
              </a:buClr>
              <a:buSzPts val="2000"/>
              <a:buFont typeface="Arial"/>
              <a:buNone/>
            </a:pPr>
            <a:r>
              <a:t/>
            </a:r>
            <a:endParaRPr b="1" i="0" sz="2000" u="none" cap="none" strike="noStrike">
              <a:solidFill>
                <a:srgbClr val="000000"/>
              </a:solidFill>
              <a:latin typeface="Lato"/>
              <a:ea typeface="Lato"/>
              <a:cs typeface="Lato"/>
              <a:sym typeface="Lato"/>
            </a:endParaRPr>
          </a:p>
          <a:p>
            <a:pPr indent="-355600" lvl="0" marL="457200" marR="0" rtl="0" algn="l">
              <a:lnSpc>
                <a:spcPct val="115000"/>
              </a:lnSpc>
              <a:spcBef>
                <a:spcPts val="0"/>
              </a:spcBef>
              <a:spcAft>
                <a:spcPts val="0"/>
              </a:spcAft>
              <a:buClr>
                <a:schemeClr val="accent2"/>
              </a:buClr>
              <a:buSzPts val="2000"/>
              <a:buFont typeface="Lato"/>
              <a:buChar char="●"/>
            </a:pPr>
            <a:r>
              <a:rPr b="0" i="0" lang="en-GB" sz="2000" u="none" cap="none" strike="noStrike">
                <a:solidFill>
                  <a:srgbClr val="000000"/>
                </a:solidFill>
                <a:latin typeface="Lato"/>
                <a:ea typeface="Lato"/>
                <a:cs typeface="Lato"/>
                <a:sym typeface="Lato"/>
              </a:rPr>
              <a:t>Your client has put aside </a:t>
            </a:r>
            <a:r>
              <a:rPr b="1" i="0" lang="en-GB" sz="2000" u="none" cap="none" strike="noStrike">
                <a:solidFill>
                  <a:schemeClr val="accent1"/>
                </a:solidFill>
                <a:latin typeface="Lato"/>
                <a:ea typeface="Lato"/>
                <a:cs typeface="Lato"/>
                <a:sym typeface="Lato"/>
              </a:rPr>
              <a:t>£2,000</a:t>
            </a:r>
            <a:r>
              <a:rPr b="1" i="0" lang="en-GB" sz="2000" u="none" cap="none" strike="noStrike">
                <a:solidFill>
                  <a:srgbClr val="000000"/>
                </a:solidFill>
                <a:latin typeface="Lato"/>
                <a:ea typeface="Lato"/>
                <a:cs typeface="Lato"/>
                <a:sym typeface="Lato"/>
              </a:rPr>
              <a:t> </a:t>
            </a:r>
            <a:r>
              <a:rPr b="0" i="0" lang="en-GB" sz="2000" u="none" cap="none" strike="noStrike">
                <a:solidFill>
                  <a:srgbClr val="000000"/>
                </a:solidFill>
                <a:latin typeface="Lato"/>
                <a:ea typeface="Lato"/>
                <a:cs typeface="Lato"/>
                <a:sym typeface="Lato"/>
              </a:rPr>
              <a:t>to</a:t>
            </a:r>
            <a:r>
              <a:rPr b="1" i="0" lang="en-GB" sz="2000" u="none" cap="none" strike="noStrike">
                <a:solidFill>
                  <a:srgbClr val="000000"/>
                </a:solidFill>
                <a:latin typeface="Lato"/>
                <a:ea typeface="Lato"/>
                <a:cs typeface="Lato"/>
                <a:sym typeface="Lato"/>
              </a:rPr>
              <a:t> </a:t>
            </a:r>
            <a:r>
              <a:rPr b="1" i="0" lang="en-GB" sz="2000" u="none" cap="none" strike="noStrike">
                <a:solidFill>
                  <a:schemeClr val="accent1"/>
                </a:solidFill>
                <a:latin typeface="Lato"/>
                <a:ea typeface="Lato"/>
                <a:cs typeface="Lato"/>
                <a:sym typeface="Lato"/>
              </a:rPr>
              <a:t>invest for the future</a:t>
            </a:r>
            <a:r>
              <a:rPr b="1" i="0" lang="en-GB" sz="2000" u="none" cap="none" strike="noStrike">
                <a:solidFill>
                  <a:srgbClr val="000000"/>
                </a:solidFill>
                <a:latin typeface="Lato"/>
                <a:ea typeface="Lato"/>
                <a:cs typeface="Lato"/>
                <a:sym typeface="Lato"/>
              </a:rPr>
              <a:t>.</a:t>
            </a:r>
            <a:r>
              <a:rPr b="0" i="0" lang="en-GB" sz="2000" u="none" cap="none" strike="noStrike">
                <a:solidFill>
                  <a:srgbClr val="000000"/>
                </a:solidFill>
                <a:latin typeface="Lato"/>
                <a:ea typeface="Lato"/>
                <a:cs typeface="Lato"/>
                <a:sym typeface="Lato"/>
              </a:rPr>
              <a:t> It’s your role to choose an</a:t>
            </a:r>
            <a:r>
              <a:rPr b="1" i="0" lang="en-GB" sz="2000" u="none" cap="none" strike="noStrike">
                <a:solidFill>
                  <a:srgbClr val="000000"/>
                </a:solidFill>
                <a:latin typeface="Lato"/>
                <a:ea typeface="Lato"/>
                <a:cs typeface="Lato"/>
                <a:sym typeface="Lato"/>
              </a:rPr>
              <a:t> </a:t>
            </a:r>
            <a:r>
              <a:rPr b="1" i="0" lang="en-GB" sz="2000" u="none" cap="none" strike="noStrike">
                <a:solidFill>
                  <a:schemeClr val="accent1"/>
                </a:solidFill>
                <a:latin typeface="Lato"/>
                <a:ea typeface="Lato"/>
                <a:cs typeface="Lato"/>
                <a:sym typeface="Lato"/>
              </a:rPr>
              <a:t>appropriate investment strategy</a:t>
            </a:r>
            <a:r>
              <a:rPr b="0" i="0" lang="en-GB" sz="2000" u="none" cap="none" strike="noStrike">
                <a:solidFill>
                  <a:srgbClr val="000000"/>
                </a:solidFill>
                <a:latin typeface="Lato"/>
                <a:ea typeface="Lato"/>
                <a:cs typeface="Lato"/>
                <a:sym typeface="Lato"/>
              </a:rPr>
              <a:t> for your client who is looking to grow their money over a </a:t>
            </a:r>
            <a:r>
              <a:rPr b="1" i="0" lang="en-GB" sz="2000" u="none" cap="none" strike="noStrike">
                <a:solidFill>
                  <a:schemeClr val="accent1"/>
                </a:solidFill>
                <a:latin typeface="Lato"/>
                <a:ea typeface="Lato"/>
                <a:cs typeface="Lato"/>
                <a:sym typeface="Lato"/>
              </a:rPr>
              <a:t>10-year period.</a:t>
            </a:r>
            <a:endParaRPr b="1" i="0" sz="2000" u="none" cap="none" strike="noStrike">
              <a:solidFill>
                <a:schemeClr val="accent1"/>
              </a:solidFill>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g1cf4e2b4d9f_0_10"/>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r>
              <a:rPr lang="en-GB">
                <a:latin typeface="Lato"/>
                <a:ea typeface="Lato"/>
                <a:cs typeface="Lato"/>
                <a:sym typeface="Lato"/>
              </a:rPr>
              <a:t>7</a:t>
            </a:r>
            <a:endParaRPr>
              <a:latin typeface="Lato"/>
              <a:ea typeface="Lato"/>
              <a:cs typeface="Lato"/>
              <a:sym typeface="Lato"/>
            </a:endParaRPr>
          </a:p>
        </p:txBody>
      </p:sp>
      <p:sp>
        <p:nvSpPr>
          <p:cNvPr id="179" name="Google Shape;179;g1cf4e2b4d9f_0_10"/>
          <p:cNvSpPr txBox="1"/>
          <p:nvPr>
            <p:ph type="ctrTitle"/>
          </p:nvPr>
        </p:nvSpPr>
        <p:spPr>
          <a:xfrm>
            <a:off x="379375" y="253750"/>
            <a:ext cx="57021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Stage 1</a:t>
            </a:r>
            <a:endParaRPr b="1" i="0" sz="2900" u="none" cap="none" strike="noStrike">
              <a:solidFill>
                <a:schemeClr val="accent2"/>
              </a:solidFill>
              <a:latin typeface="Lato"/>
              <a:ea typeface="Lato"/>
              <a:cs typeface="Lato"/>
              <a:sym typeface="Lato"/>
            </a:endParaRPr>
          </a:p>
        </p:txBody>
      </p:sp>
      <p:sp>
        <p:nvSpPr>
          <p:cNvPr id="180" name="Google Shape;180;g1cf4e2b4d9f_0_10"/>
          <p:cNvSpPr txBox="1"/>
          <p:nvPr/>
        </p:nvSpPr>
        <p:spPr>
          <a:xfrm>
            <a:off x="499555" y="1304231"/>
            <a:ext cx="5289600" cy="6333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t/>
            </a:r>
            <a:endParaRPr b="1" i="0" sz="2200" u="none" cap="none" strike="noStrike">
              <a:solidFill>
                <a:srgbClr val="FF8022"/>
              </a:solidFill>
              <a:latin typeface="Lato Black"/>
              <a:ea typeface="Lato Black"/>
              <a:cs typeface="Lato Black"/>
              <a:sym typeface="Lato Black"/>
            </a:endParaRPr>
          </a:p>
        </p:txBody>
      </p:sp>
      <p:sp>
        <p:nvSpPr>
          <p:cNvPr id="181" name="Google Shape;181;g1cf4e2b4d9f_0_10"/>
          <p:cNvSpPr txBox="1"/>
          <p:nvPr/>
        </p:nvSpPr>
        <p:spPr>
          <a:xfrm>
            <a:off x="422225" y="1149175"/>
            <a:ext cx="6556200" cy="68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p:txBody>
      </p:sp>
      <p:sp>
        <p:nvSpPr>
          <p:cNvPr id="182" name="Google Shape;182;g1cf4e2b4d9f_0_10"/>
          <p:cNvSpPr txBox="1"/>
          <p:nvPr/>
        </p:nvSpPr>
        <p:spPr>
          <a:xfrm>
            <a:off x="602100" y="1304225"/>
            <a:ext cx="7676400" cy="28599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15000"/>
              </a:lnSpc>
              <a:spcBef>
                <a:spcPts val="0"/>
              </a:spcBef>
              <a:spcAft>
                <a:spcPts val="0"/>
              </a:spcAft>
              <a:buClr>
                <a:schemeClr val="accent2"/>
              </a:buClr>
              <a:buSzPts val="2200"/>
              <a:buFont typeface="Lato"/>
              <a:buChar char="●"/>
            </a:pPr>
            <a:r>
              <a:rPr b="0" i="0" lang="en-GB" sz="2200" u="none" cap="none" strike="noStrike">
                <a:solidFill>
                  <a:srgbClr val="000000"/>
                </a:solidFill>
                <a:latin typeface="Lato"/>
                <a:ea typeface="Lato"/>
                <a:cs typeface="Lato"/>
                <a:sym typeface="Lato"/>
              </a:rPr>
              <a:t>Your teacher will now allocate you a client in pairs: Karim, Zara or Lucy. </a:t>
            </a:r>
            <a:endParaRPr b="0" i="0" sz="2200" u="none" cap="none" strike="noStrike">
              <a:solidFill>
                <a:srgbClr val="000000"/>
              </a:solidFill>
              <a:latin typeface="Lato"/>
              <a:ea typeface="Lato"/>
              <a:cs typeface="Lato"/>
              <a:sym typeface="Lato"/>
            </a:endParaRPr>
          </a:p>
          <a:p>
            <a:pPr indent="-368300" lvl="0" marL="457200" marR="0" rtl="0" algn="l">
              <a:lnSpc>
                <a:spcPct val="115000"/>
              </a:lnSpc>
              <a:spcBef>
                <a:spcPts val="0"/>
              </a:spcBef>
              <a:spcAft>
                <a:spcPts val="0"/>
              </a:spcAft>
              <a:buClr>
                <a:schemeClr val="accent2"/>
              </a:buClr>
              <a:buSzPts val="2200"/>
              <a:buFont typeface="Lato"/>
              <a:buChar char="●"/>
            </a:pPr>
            <a:r>
              <a:rPr b="0" i="0" lang="en-GB" sz="2200" u="none" cap="none" strike="noStrike">
                <a:solidFill>
                  <a:srgbClr val="000000"/>
                </a:solidFill>
                <a:latin typeface="Lato"/>
                <a:ea typeface="Lato"/>
                <a:cs typeface="Lato"/>
                <a:sym typeface="Lato"/>
              </a:rPr>
              <a:t>Read your client</a:t>
            </a:r>
            <a:r>
              <a:rPr lang="en-GB" sz="2200">
                <a:latin typeface="Lato"/>
                <a:ea typeface="Lato"/>
                <a:cs typeface="Lato"/>
                <a:sym typeface="Lato"/>
              </a:rPr>
              <a:t>’s </a:t>
            </a:r>
            <a:r>
              <a:rPr b="0" i="0" lang="en-GB" sz="2200" u="none" cap="none" strike="noStrike">
                <a:solidFill>
                  <a:srgbClr val="000000"/>
                </a:solidFill>
                <a:latin typeface="Lato"/>
                <a:ea typeface="Lato"/>
                <a:cs typeface="Lato"/>
                <a:sym typeface="Lato"/>
              </a:rPr>
              <a:t>profile, underlining or highlighting key words</a:t>
            </a:r>
            <a:endParaRPr b="0" i="0" sz="2200" u="none" cap="none" strike="noStrike">
              <a:solidFill>
                <a:srgbClr val="000000"/>
              </a:solidFill>
              <a:latin typeface="Lato"/>
              <a:ea typeface="Lato"/>
              <a:cs typeface="Lato"/>
              <a:sym typeface="Lato"/>
            </a:endParaRPr>
          </a:p>
          <a:p>
            <a:pPr indent="-368300" lvl="0" marL="457200" marR="0" rtl="0" algn="l">
              <a:lnSpc>
                <a:spcPct val="115000"/>
              </a:lnSpc>
              <a:spcBef>
                <a:spcPts val="0"/>
              </a:spcBef>
              <a:spcAft>
                <a:spcPts val="0"/>
              </a:spcAft>
              <a:buClr>
                <a:schemeClr val="accent2"/>
              </a:buClr>
              <a:buSzPts val="2200"/>
              <a:buFont typeface="Lato"/>
              <a:buChar char="●"/>
            </a:pPr>
            <a:r>
              <a:rPr b="0" i="0" lang="en-GB" sz="2200" u="none" cap="none" strike="noStrike">
                <a:solidFill>
                  <a:srgbClr val="000000"/>
                </a:solidFill>
                <a:latin typeface="Lato"/>
                <a:ea typeface="Lato"/>
                <a:cs typeface="Lato"/>
                <a:sym typeface="Lato"/>
              </a:rPr>
              <a:t>Choose an appropriate risk profile for your client: </a:t>
            </a:r>
            <a:endParaRPr b="0" i="0" sz="2200" u="none" cap="none" strike="noStrike">
              <a:solidFill>
                <a:srgbClr val="000000"/>
              </a:solidFill>
              <a:latin typeface="Lato"/>
              <a:ea typeface="Lato"/>
              <a:cs typeface="Lato"/>
              <a:sym typeface="Lato"/>
            </a:endParaRPr>
          </a:p>
          <a:p>
            <a:pPr indent="0" lvl="0" marL="457200" marR="0" rtl="0" algn="l">
              <a:lnSpc>
                <a:spcPct val="115000"/>
              </a:lnSpc>
              <a:spcBef>
                <a:spcPts val="0"/>
              </a:spcBef>
              <a:spcAft>
                <a:spcPts val="0"/>
              </a:spcAft>
              <a:buClr>
                <a:srgbClr val="000000"/>
              </a:buClr>
              <a:buSzPts val="2200"/>
              <a:buFont typeface="Arial"/>
              <a:buNone/>
            </a:pPr>
            <a:r>
              <a:rPr b="0" i="0" lang="en-GB" sz="2200" u="none" cap="none" strike="noStrike">
                <a:solidFill>
                  <a:srgbClr val="000000"/>
                </a:solidFill>
                <a:latin typeface="Lato"/>
                <a:ea typeface="Lato"/>
                <a:cs typeface="Lato"/>
                <a:sym typeface="Lato"/>
              </a:rPr>
              <a:t>low, medium or high risk</a:t>
            </a:r>
            <a:endParaRPr b="0" i="0" sz="2200" u="none" cap="none" strike="noStrike">
              <a:solidFill>
                <a:srgbClr val="000000"/>
              </a:solidFill>
              <a:latin typeface="Lato"/>
              <a:ea typeface="Lato"/>
              <a:cs typeface="Lato"/>
              <a:sym typeface="Lato"/>
            </a:endParaRPr>
          </a:p>
          <a:p>
            <a:pPr indent="0" lvl="0" marL="457200" marR="0" rtl="0" algn="l">
              <a:lnSpc>
                <a:spcPct val="115000"/>
              </a:lnSpc>
              <a:spcBef>
                <a:spcPts val="0"/>
              </a:spcBef>
              <a:spcAft>
                <a:spcPts val="0"/>
              </a:spcAft>
              <a:buClr>
                <a:srgbClr val="000000"/>
              </a:buClr>
              <a:buSzPts val="2200"/>
              <a:buFont typeface="Arial"/>
              <a:buNone/>
            </a:pPr>
            <a:r>
              <a:t/>
            </a:r>
            <a:endParaRPr b="0" i="0" sz="2200" u="none" cap="none" strike="noStrike">
              <a:solidFill>
                <a:srgbClr val="000000"/>
              </a:solidFill>
              <a:latin typeface="Lato"/>
              <a:ea typeface="Lato"/>
              <a:cs typeface="Lato"/>
              <a:sym typeface="Lato"/>
            </a:endParaRPr>
          </a:p>
        </p:txBody>
      </p:sp>
      <p:pic>
        <p:nvPicPr>
          <p:cNvPr id="183" name="Google Shape;183;g1cf4e2b4d9f_0_10"/>
          <p:cNvPicPr preferRelativeResize="0"/>
          <p:nvPr/>
        </p:nvPicPr>
        <p:blipFill rotWithShape="1">
          <a:blip r:embed="rId3">
            <a:alphaModFix/>
          </a:blip>
          <a:srcRect b="17647" l="0" r="0" t="0"/>
          <a:stretch/>
        </p:blipFill>
        <p:spPr>
          <a:xfrm>
            <a:off x="1781925" y="3663300"/>
            <a:ext cx="5098876" cy="1404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g27e4f4e7072_2_0"/>
          <p:cNvSpPr txBox="1"/>
          <p:nvPr>
            <p:ph idx="12" type="sldNum"/>
          </p:nvPr>
        </p:nvSpPr>
        <p:spPr>
          <a:xfrm>
            <a:off x="8595309" y="3039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sp>
        <p:nvSpPr>
          <p:cNvPr id="189" name="Google Shape;189;g27e4f4e7072_2_0"/>
          <p:cNvSpPr txBox="1"/>
          <p:nvPr>
            <p:ph type="ctrTitle"/>
          </p:nvPr>
        </p:nvSpPr>
        <p:spPr>
          <a:xfrm>
            <a:off x="379375" y="253750"/>
            <a:ext cx="57021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t/>
            </a:r>
            <a:endParaRPr b="1" i="0" sz="2900" u="none" cap="none" strike="noStrike">
              <a:solidFill>
                <a:schemeClr val="accent2"/>
              </a:solidFill>
              <a:latin typeface="Lato"/>
              <a:ea typeface="Lato"/>
              <a:cs typeface="Lato"/>
              <a:sym typeface="Lato"/>
            </a:endParaRPr>
          </a:p>
        </p:txBody>
      </p:sp>
      <p:sp>
        <p:nvSpPr>
          <p:cNvPr id="190" name="Google Shape;190;g27e4f4e7072_2_0"/>
          <p:cNvSpPr/>
          <p:nvPr/>
        </p:nvSpPr>
        <p:spPr>
          <a:xfrm>
            <a:off x="774100" y="3306389"/>
            <a:ext cx="1706400" cy="498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GB" sz="2200" u="none" cap="none" strike="noStrike">
                <a:solidFill>
                  <a:schemeClr val="lt1"/>
                </a:solidFill>
                <a:latin typeface="Lato"/>
                <a:ea typeface="Lato"/>
                <a:cs typeface="Lato"/>
                <a:sym typeface="Lato"/>
              </a:rPr>
              <a:t>Karim</a:t>
            </a:r>
            <a:endParaRPr b="1" i="0" sz="2200" u="none" cap="none" strike="noStrike">
              <a:solidFill>
                <a:schemeClr val="lt1"/>
              </a:solidFill>
              <a:latin typeface="Lato"/>
              <a:ea typeface="Lato"/>
              <a:cs typeface="Lato"/>
              <a:sym typeface="Lato"/>
            </a:endParaRPr>
          </a:p>
        </p:txBody>
      </p:sp>
      <p:sp>
        <p:nvSpPr>
          <p:cNvPr id="191" name="Google Shape;191;g27e4f4e7072_2_0"/>
          <p:cNvSpPr/>
          <p:nvPr/>
        </p:nvSpPr>
        <p:spPr>
          <a:xfrm>
            <a:off x="3578477" y="3306389"/>
            <a:ext cx="1706400" cy="498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GB" sz="2200" u="none" cap="none" strike="noStrike">
                <a:solidFill>
                  <a:schemeClr val="lt1"/>
                </a:solidFill>
                <a:latin typeface="Lato"/>
                <a:ea typeface="Lato"/>
                <a:cs typeface="Lato"/>
                <a:sym typeface="Lato"/>
              </a:rPr>
              <a:t>Zara</a:t>
            </a:r>
            <a:endParaRPr b="1" i="0" sz="2200" u="none" cap="none" strike="noStrike">
              <a:solidFill>
                <a:schemeClr val="lt1"/>
              </a:solidFill>
              <a:latin typeface="Lato"/>
              <a:ea typeface="Lato"/>
              <a:cs typeface="Lato"/>
              <a:sym typeface="Lato"/>
            </a:endParaRPr>
          </a:p>
        </p:txBody>
      </p:sp>
      <p:sp>
        <p:nvSpPr>
          <p:cNvPr id="192" name="Google Shape;192;g27e4f4e7072_2_0"/>
          <p:cNvSpPr/>
          <p:nvPr/>
        </p:nvSpPr>
        <p:spPr>
          <a:xfrm>
            <a:off x="6382854" y="3306389"/>
            <a:ext cx="1706400" cy="498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GB" sz="2200" u="none" cap="none" strike="noStrike">
                <a:solidFill>
                  <a:schemeClr val="lt1"/>
                </a:solidFill>
                <a:latin typeface="Lato"/>
                <a:ea typeface="Lato"/>
                <a:cs typeface="Lato"/>
                <a:sym typeface="Lato"/>
              </a:rPr>
              <a:t>Lucy</a:t>
            </a:r>
            <a:endParaRPr b="1" i="0" sz="2200" u="none" cap="none" strike="noStrike">
              <a:solidFill>
                <a:schemeClr val="lt1"/>
              </a:solidFill>
              <a:latin typeface="Lato"/>
              <a:ea typeface="Lato"/>
              <a:cs typeface="Lato"/>
              <a:sym typeface="Lato"/>
            </a:endParaRPr>
          </a:p>
        </p:txBody>
      </p:sp>
      <p:pic>
        <p:nvPicPr>
          <p:cNvPr id="193" name="Google Shape;193;g27e4f4e7072_2_0"/>
          <p:cNvPicPr preferRelativeResize="0"/>
          <p:nvPr/>
        </p:nvPicPr>
        <p:blipFill rotWithShape="1">
          <a:blip r:embed="rId3">
            <a:alphaModFix/>
          </a:blip>
          <a:srcRect b="0" l="0" r="0" t="0"/>
          <a:stretch/>
        </p:blipFill>
        <p:spPr>
          <a:xfrm>
            <a:off x="3549610" y="1427775"/>
            <a:ext cx="1756012" cy="1701924"/>
          </a:xfrm>
          <a:prstGeom prst="rect">
            <a:avLst/>
          </a:prstGeom>
          <a:noFill/>
          <a:ln>
            <a:noFill/>
          </a:ln>
        </p:spPr>
      </p:pic>
      <p:pic>
        <p:nvPicPr>
          <p:cNvPr id="194" name="Google Shape;194;g27e4f4e7072_2_0"/>
          <p:cNvPicPr preferRelativeResize="0"/>
          <p:nvPr/>
        </p:nvPicPr>
        <p:blipFill rotWithShape="1">
          <a:blip r:embed="rId4">
            <a:alphaModFix/>
          </a:blip>
          <a:srcRect b="0" l="0" r="0" t="0"/>
          <a:stretch/>
        </p:blipFill>
        <p:spPr>
          <a:xfrm>
            <a:off x="6366289" y="1427775"/>
            <a:ext cx="1756012" cy="1701924"/>
          </a:xfrm>
          <a:prstGeom prst="rect">
            <a:avLst/>
          </a:prstGeom>
          <a:noFill/>
          <a:ln>
            <a:noFill/>
          </a:ln>
        </p:spPr>
      </p:pic>
      <p:pic>
        <p:nvPicPr>
          <p:cNvPr id="195" name="Google Shape;195;g27e4f4e7072_2_0"/>
          <p:cNvPicPr preferRelativeResize="0"/>
          <p:nvPr/>
        </p:nvPicPr>
        <p:blipFill rotWithShape="1">
          <a:blip r:embed="rId5">
            <a:alphaModFix/>
          </a:blip>
          <a:srcRect b="0" l="0" r="0" t="0"/>
          <a:stretch/>
        </p:blipFill>
        <p:spPr>
          <a:xfrm>
            <a:off x="774100" y="1427775"/>
            <a:ext cx="1706317" cy="1653765"/>
          </a:xfrm>
          <a:prstGeom prst="rect">
            <a:avLst/>
          </a:prstGeom>
          <a:noFill/>
          <a:ln>
            <a:noFill/>
          </a:ln>
        </p:spPr>
      </p:pic>
      <p:sp>
        <p:nvSpPr>
          <p:cNvPr id="196" name="Google Shape;196;g27e4f4e7072_2_0"/>
          <p:cNvSpPr/>
          <p:nvPr/>
        </p:nvSpPr>
        <p:spPr>
          <a:xfrm>
            <a:off x="774124" y="3928347"/>
            <a:ext cx="1706400" cy="367500"/>
          </a:xfrm>
          <a:prstGeom prst="rect">
            <a:avLst/>
          </a:prstGeom>
          <a:solidFill>
            <a:srgbClr val="F1C23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300">
                <a:solidFill>
                  <a:schemeClr val="lt1"/>
                </a:solidFill>
                <a:latin typeface="Lato"/>
                <a:ea typeface="Lato"/>
                <a:cs typeface="Lato"/>
                <a:sym typeface="Lato"/>
              </a:rPr>
              <a:t>Medium</a:t>
            </a:r>
            <a:endParaRPr b="1" sz="2300">
              <a:solidFill>
                <a:schemeClr val="lt1"/>
              </a:solidFill>
              <a:latin typeface="Lato"/>
              <a:ea typeface="Lato"/>
              <a:cs typeface="Lato"/>
              <a:sym typeface="Lato"/>
            </a:endParaRPr>
          </a:p>
        </p:txBody>
      </p:sp>
      <p:sp>
        <p:nvSpPr>
          <p:cNvPr id="197" name="Google Shape;197;g27e4f4e7072_2_0"/>
          <p:cNvSpPr/>
          <p:nvPr/>
        </p:nvSpPr>
        <p:spPr>
          <a:xfrm>
            <a:off x="3574456" y="3928347"/>
            <a:ext cx="1706400" cy="367500"/>
          </a:xfrm>
          <a:prstGeom prst="rect">
            <a:avLst/>
          </a:prstGeom>
          <a:solidFill>
            <a:srgbClr val="6AA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300">
                <a:solidFill>
                  <a:schemeClr val="lt1"/>
                </a:solidFill>
                <a:latin typeface="Lato"/>
                <a:ea typeface="Lato"/>
                <a:cs typeface="Lato"/>
                <a:sym typeface="Lato"/>
              </a:rPr>
              <a:t>Low</a:t>
            </a:r>
            <a:endParaRPr b="1" sz="2300">
              <a:solidFill>
                <a:schemeClr val="lt1"/>
              </a:solidFill>
              <a:latin typeface="Lato"/>
              <a:ea typeface="Lato"/>
              <a:cs typeface="Lato"/>
              <a:sym typeface="Lato"/>
            </a:endParaRPr>
          </a:p>
        </p:txBody>
      </p:sp>
      <p:sp>
        <p:nvSpPr>
          <p:cNvPr id="198" name="Google Shape;198;g27e4f4e7072_2_0"/>
          <p:cNvSpPr/>
          <p:nvPr/>
        </p:nvSpPr>
        <p:spPr>
          <a:xfrm>
            <a:off x="6391136" y="3928347"/>
            <a:ext cx="1706400" cy="367500"/>
          </a:xfrm>
          <a:prstGeom prst="rect">
            <a:avLst/>
          </a:prstGeom>
          <a:solidFill>
            <a:srgbClr val="FF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300">
                <a:solidFill>
                  <a:schemeClr val="lt1"/>
                </a:solidFill>
                <a:latin typeface="Lato"/>
                <a:ea typeface="Lato"/>
                <a:cs typeface="Lato"/>
                <a:sym typeface="Lato"/>
              </a:rPr>
              <a:t>High</a:t>
            </a:r>
            <a:endParaRPr b="1" sz="2300">
              <a:solidFill>
                <a:schemeClr val="lt1"/>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g1cf4e2b4d9f_0_34"/>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r>
              <a:rPr lang="en-GB">
                <a:latin typeface="Lato"/>
                <a:ea typeface="Lato"/>
                <a:cs typeface="Lato"/>
                <a:sym typeface="Lato"/>
              </a:rPr>
              <a:t>8</a:t>
            </a:r>
            <a:endParaRPr>
              <a:latin typeface="Lato"/>
              <a:ea typeface="Lato"/>
              <a:cs typeface="Lato"/>
              <a:sym typeface="Lato"/>
            </a:endParaRPr>
          </a:p>
        </p:txBody>
      </p:sp>
      <p:sp>
        <p:nvSpPr>
          <p:cNvPr id="204" name="Google Shape;204;g1cf4e2b4d9f_0_34"/>
          <p:cNvSpPr txBox="1"/>
          <p:nvPr>
            <p:ph type="ctrTitle"/>
          </p:nvPr>
        </p:nvSpPr>
        <p:spPr>
          <a:xfrm>
            <a:off x="379375" y="253750"/>
            <a:ext cx="75852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Stage 2: Key risks</a:t>
            </a:r>
            <a:endParaRPr b="1" i="0" sz="2900" u="none" cap="none" strike="noStrike">
              <a:solidFill>
                <a:schemeClr val="accent2"/>
              </a:solidFill>
              <a:latin typeface="Lato"/>
              <a:ea typeface="Lato"/>
              <a:cs typeface="Lato"/>
              <a:sym typeface="Lato"/>
            </a:endParaRPr>
          </a:p>
        </p:txBody>
      </p:sp>
      <p:sp>
        <p:nvSpPr>
          <p:cNvPr id="205" name="Google Shape;205;g1cf4e2b4d9f_0_34"/>
          <p:cNvSpPr txBox="1"/>
          <p:nvPr/>
        </p:nvSpPr>
        <p:spPr>
          <a:xfrm>
            <a:off x="499555" y="1304231"/>
            <a:ext cx="5289600" cy="6333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t/>
            </a:r>
            <a:endParaRPr b="1" i="0" sz="2200" u="none" cap="none" strike="noStrike">
              <a:solidFill>
                <a:srgbClr val="FF8022"/>
              </a:solidFill>
              <a:latin typeface="Lato Black"/>
              <a:ea typeface="Lato Black"/>
              <a:cs typeface="Lato Black"/>
              <a:sym typeface="Lato Black"/>
            </a:endParaRPr>
          </a:p>
        </p:txBody>
      </p:sp>
      <p:sp>
        <p:nvSpPr>
          <p:cNvPr id="206" name="Google Shape;206;g1cf4e2b4d9f_0_34"/>
          <p:cNvSpPr txBox="1"/>
          <p:nvPr/>
        </p:nvSpPr>
        <p:spPr>
          <a:xfrm>
            <a:off x="422225" y="1149175"/>
            <a:ext cx="6556200" cy="68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p:txBody>
      </p:sp>
      <p:sp>
        <p:nvSpPr>
          <p:cNvPr id="207" name="Google Shape;207;g1cf4e2b4d9f_0_34"/>
          <p:cNvSpPr txBox="1"/>
          <p:nvPr/>
        </p:nvSpPr>
        <p:spPr>
          <a:xfrm>
            <a:off x="602100" y="999425"/>
            <a:ext cx="7585200" cy="2097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700"/>
              <a:buFont typeface="Arial"/>
              <a:buNone/>
            </a:pPr>
            <a:r>
              <a:t/>
            </a:r>
            <a:endParaRPr b="0" i="0" sz="1700" u="none" cap="none" strike="noStrike">
              <a:solidFill>
                <a:srgbClr val="000000"/>
              </a:solidFill>
              <a:latin typeface="Lato"/>
              <a:ea typeface="Lato"/>
              <a:cs typeface="Lato"/>
              <a:sym typeface="Lato"/>
            </a:endParaRPr>
          </a:p>
          <a:p>
            <a:pPr indent="-368300" lvl="0" marL="457200" marR="0" rtl="0" algn="l">
              <a:lnSpc>
                <a:spcPct val="115000"/>
              </a:lnSpc>
              <a:spcBef>
                <a:spcPts val="0"/>
              </a:spcBef>
              <a:spcAft>
                <a:spcPts val="0"/>
              </a:spcAft>
              <a:buClr>
                <a:schemeClr val="accent2"/>
              </a:buClr>
              <a:buSzPts val="2200"/>
              <a:buFont typeface="Lato"/>
              <a:buChar char="●"/>
            </a:pPr>
            <a:r>
              <a:rPr b="0" i="0" lang="en-GB" sz="2200" u="none" cap="none" strike="noStrike">
                <a:solidFill>
                  <a:srgbClr val="000000"/>
                </a:solidFill>
                <a:latin typeface="Lato"/>
                <a:ea typeface="Lato"/>
                <a:cs typeface="Lato"/>
                <a:sym typeface="Lato"/>
              </a:rPr>
              <a:t>Complete the ‘Key Risks’ column, matching the key risks to the different investment options</a:t>
            </a:r>
            <a:endParaRPr b="0" i="0" sz="22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700"/>
              <a:buFont typeface="Arial"/>
              <a:buNone/>
            </a:pPr>
            <a:r>
              <a:t/>
            </a:r>
            <a:endParaRPr b="0" i="0" sz="17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700"/>
              <a:buFont typeface="Arial"/>
              <a:buNone/>
            </a:pPr>
            <a:r>
              <a:rPr b="1" i="0" lang="en-GB" sz="1700" u="none" cap="none" strike="noStrike">
                <a:solidFill>
                  <a:srgbClr val="000000"/>
                </a:solidFill>
                <a:latin typeface="Lato"/>
                <a:ea typeface="Lato"/>
                <a:cs typeface="Lato"/>
                <a:sym typeface="Lato"/>
              </a:rPr>
              <a:t>(5 minutes)</a:t>
            </a:r>
            <a:endParaRPr b="1" i="0" sz="17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Clr>
                <a:srgbClr val="000000"/>
              </a:buClr>
              <a:buSzPts val="1500"/>
              <a:buFont typeface="Arial"/>
              <a:buNone/>
            </a:pPr>
            <a:r>
              <a:rPr b="0" i="0" lang="en-GB" sz="1500" u="none" cap="none" strike="noStrike">
                <a:solidFill>
                  <a:srgbClr val="000000"/>
                </a:solidFill>
                <a:latin typeface="Lato"/>
                <a:ea typeface="Lato"/>
                <a:cs typeface="Lato"/>
                <a:sym typeface="Lato"/>
              </a:rPr>
              <a:t>*Note that the investment increases and decreases are not based on real events</a:t>
            </a:r>
            <a:endParaRPr b="0" i="0" sz="1500" u="none" cap="none" strike="noStrike">
              <a:solidFill>
                <a:srgbClr val="000000"/>
              </a:solidFill>
              <a:latin typeface="Lato"/>
              <a:ea typeface="Lato"/>
              <a:cs typeface="Lato"/>
              <a:sym typeface="Lato"/>
            </a:endParaRPr>
          </a:p>
        </p:txBody>
      </p:sp>
    </p:spTree>
  </p:cSld>
  <p:clrMapOvr>
    <a:masterClrMapping/>
  </p:clrMapOvr>
</p:sld>
</file>

<file path=ppt/theme/theme1.xml><?xml version="1.0" encoding="utf-8"?>
<a:theme xmlns:a="http://schemas.openxmlformats.org/drawingml/2006/main" xmlns:r="http://schemas.openxmlformats.org/officeDocument/2006/relationships" name="FLIC_Presentation">
  <a:themeElements>
    <a:clrScheme name="Simple Light">
      <a:dk1>
        <a:srgbClr val="262A33"/>
      </a:dk1>
      <a:lt1>
        <a:srgbClr val="FFFFFF"/>
      </a:lt1>
      <a:dk2>
        <a:srgbClr val="262A33"/>
      </a:dk2>
      <a:lt2>
        <a:srgbClr val="262A33"/>
      </a:lt2>
      <a:accent1>
        <a:srgbClr val="0543B3"/>
      </a:accent1>
      <a:accent2>
        <a:srgbClr val="FF8022"/>
      </a:accent2>
      <a:accent3>
        <a:srgbClr val="FFFFFF"/>
      </a:accent3>
      <a:accent4>
        <a:srgbClr val="FFFFFF"/>
      </a:accent4>
      <a:accent5>
        <a:srgbClr val="FFFFFF"/>
      </a:accent5>
      <a:accent6>
        <a:srgbClr val="FFFFFF"/>
      </a:accent6>
      <a:hlink>
        <a:srgbClr val="0543B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FLIC_Presentation">
  <a:themeElements>
    <a:clrScheme name="Simple Light">
      <a:dk1>
        <a:srgbClr val="262A33"/>
      </a:dk1>
      <a:lt1>
        <a:srgbClr val="FFFFFF"/>
      </a:lt1>
      <a:dk2>
        <a:srgbClr val="262A33"/>
      </a:dk2>
      <a:lt2>
        <a:srgbClr val="262A33"/>
      </a:lt2>
      <a:accent1>
        <a:srgbClr val="0543B3"/>
      </a:accent1>
      <a:accent2>
        <a:srgbClr val="FF8022"/>
      </a:accent2>
      <a:accent3>
        <a:srgbClr val="FFFFFF"/>
      </a:accent3>
      <a:accent4>
        <a:srgbClr val="FFFFFF"/>
      </a:accent4>
      <a:accent5>
        <a:srgbClr val="FFFFFF"/>
      </a:accent5>
      <a:accent6>
        <a:srgbClr val="FFFFFF"/>
      </a:accent6>
      <a:hlink>
        <a:srgbClr val="0543B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FLIC_Presentation">
  <a:themeElements>
    <a:clrScheme name="Simple Light">
      <a:dk1>
        <a:srgbClr val="262A33"/>
      </a:dk1>
      <a:lt1>
        <a:srgbClr val="FFFFFF"/>
      </a:lt1>
      <a:dk2>
        <a:srgbClr val="262A33"/>
      </a:dk2>
      <a:lt2>
        <a:srgbClr val="262A33"/>
      </a:lt2>
      <a:accent1>
        <a:srgbClr val="0543B3"/>
      </a:accent1>
      <a:accent2>
        <a:srgbClr val="FF8022"/>
      </a:accent2>
      <a:accent3>
        <a:srgbClr val="FFFFFF"/>
      </a:accent3>
      <a:accent4>
        <a:srgbClr val="FFFFFF"/>
      </a:accent4>
      <a:accent5>
        <a:srgbClr val="FFFFFF"/>
      </a:accent5>
      <a:accent6>
        <a:srgbClr val="FFFFFF"/>
      </a:accent6>
      <a:hlink>
        <a:srgbClr val="0543B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Charlotte Jessop</dc:creator>
</cp:coreProperties>
</file>