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8" r:id="rId6"/>
    <p:sldMasterId id="2147483668" r:id="rId7"/>
    <p:sldMasterId id="2147483678" r:id="rId8"/>
    <p:sldMasterId id="2147483688" r:id="rId9"/>
    <p:sldMasterId id="2147483697" r:id="rId10"/>
    <p:sldMasterId id="2147483707"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Lst>
  <p:sldSz cy="5143500" cx="9144000"/>
  <p:notesSz cx="6858000" cy="9144000"/>
  <p:embeddedFontLst>
    <p:embeddedFont>
      <p:font typeface="Lato"/>
      <p:regular r:id="rId75"/>
      <p:bold r:id="rId76"/>
      <p:italic r:id="rId77"/>
      <p:boldItalic r:id="rId78"/>
    </p:embeddedFont>
    <p:embeddedFont>
      <p:font typeface="Lato Black"/>
      <p:bold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81" roundtripDataSignature="AMtx7mgT+OqTqo9HSPVOZ5hwN6O92C2n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0F8BC2-CC13-4BBB-B339-8958722A43FC}">
  <a:tblStyle styleId="{550F8BC2-CC13-4BBB-B339-8958722A43F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8984A15-6CF0-41F9-8107-A73EFA71A46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4293DAC-68AE-4C0B-BBF5-E04E91950E3D}"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80" Type="http://schemas.openxmlformats.org/officeDocument/2006/relationships/font" Target="fonts/LatoBlack-boldItalic.fntdata"/><Relationship Id="rId81" Type="http://customschemas.google.com/relationships/presentationmetadata" Target="meta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1.xml"/><Relationship Id="rId72" Type="http://schemas.openxmlformats.org/officeDocument/2006/relationships/slide" Target="slides/slide60.xml"/><Relationship Id="rId31" Type="http://schemas.openxmlformats.org/officeDocument/2006/relationships/slide" Target="slides/slide19.xml"/><Relationship Id="rId75" Type="http://schemas.openxmlformats.org/officeDocument/2006/relationships/font" Target="fonts/Lato-regular.fntdata"/><Relationship Id="rId30" Type="http://schemas.openxmlformats.org/officeDocument/2006/relationships/slide" Target="slides/slide18.xml"/><Relationship Id="rId74" Type="http://schemas.openxmlformats.org/officeDocument/2006/relationships/slide" Target="slides/slide62.xml"/><Relationship Id="rId33" Type="http://schemas.openxmlformats.org/officeDocument/2006/relationships/slide" Target="slides/slide21.xml"/><Relationship Id="rId77" Type="http://schemas.openxmlformats.org/officeDocument/2006/relationships/font" Target="fonts/Lato-italic.fntdata"/><Relationship Id="rId32" Type="http://schemas.openxmlformats.org/officeDocument/2006/relationships/slide" Target="slides/slide20.xml"/><Relationship Id="rId76" Type="http://schemas.openxmlformats.org/officeDocument/2006/relationships/font" Target="fonts/Lato-bold.fntdata"/><Relationship Id="rId35" Type="http://schemas.openxmlformats.org/officeDocument/2006/relationships/slide" Target="slides/slide23.xml"/><Relationship Id="rId79" Type="http://schemas.openxmlformats.org/officeDocument/2006/relationships/font" Target="fonts/LatoBlack-bold.fntdata"/><Relationship Id="rId34" Type="http://schemas.openxmlformats.org/officeDocument/2006/relationships/slide" Target="slides/slide22.xml"/><Relationship Id="rId78" Type="http://schemas.openxmlformats.org/officeDocument/2006/relationships/font" Target="fonts/Lato-boldItalic.fntdata"/><Relationship Id="rId71" Type="http://schemas.openxmlformats.org/officeDocument/2006/relationships/slide" Target="slides/slide59.xml"/><Relationship Id="rId70" Type="http://schemas.openxmlformats.org/officeDocument/2006/relationships/slide" Target="slides/slide58.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62" Type="http://schemas.openxmlformats.org/officeDocument/2006/relationships/slide" Target="slides/slide50.xml"/><Relationship Id="rId61" Type="http://schemas.openxmlformats.org/officeDocument/2006/relationships/slide" Target="slides/slide49.xml"/><Relationship Id="rId20" Type="http://schemas.openxmlformats.org/officeDocument/2006/relationships/slide" Target="slides/slide8.xml"/><Relationship Id="rId64" Type="http://schemas.openxmlformats.org/officeDocument/2006/relationships/slide" Target="slides/slide52.xml"/><Relationship Id="rId63" Type="http://schemas.openxmlformats.org/officeDocument/2006/relationships/slide" Target="slides/slide51.xml"/><Relationship Id="rId22" Type="http://schemas.openxmlformats.org/officeDocument/2006/relationships/slide" Target="slides/slide10.xml"/><Relationship Id="rId66" Type="http://schemas.openxmlformats.org/officeDocument/2006/relationships/slide" Target="slides/slide54.xml"/><Relationship Id="rId21" Type="http://schemas.openxmlformats.org/officeDocument/2006/relationships/slide" Target="slides/slide9.xml"/><Relationship Id="rId65" Type="http://schemas.openxmlformats.org/officeDocument/2006/relationships/slide" Target="slides/slide53.xml"/><Relationship Id="rId24" Type="http://schemas.openxmlformats.org/officeDocument/2006/relationships/slide" Target="slides/slide12.xml"/><Relationship Id="rId68" Type="http://schemas.openxmlformats.org/officeDocument/2006/relationships/slide" Target="slides/slide56.xml"/><Relationship Id="rId23" Type="http://schemas.openxmlformats.org/officeDocument/2006/relationships/slide" Target="slides/slide11.xml"/><Relationship Id="rId67" Type="http://schemas.openxmlformats.org/officeDocument/2006/relationships/slide" Target="slides/slide55.xml"/><Relationship Id="rId60" Type="http://schemas.openxmlformats.org/officeDocument/2006/relationships/slide" Target="slides/slide48.xml"/><Relationship Id="rId26" Type="http://schemas.openxmlformats.org/officeDocument/2006/relationships/slide" Target="slides/slide14.xml"/><Relationship Id="rId25" Type="http://schemas.openxmlformats.org/officeDocument/2006/relationships/slide" Target="slides/slide13.xml"/><Relationship Id="rId69" Type="http://schemas.openxmlformats.org/officeDocument/2006/relationships/slide" Target="slides/slide57.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slide" Target="slides/slide41.xml"/><Relationship Id="rId52" Type="http://schemas.openxmlformats.org/officeDocument/2006/relationships/slide" Target="slides/slide40.xml"/><Relationship Id="rId11" Type="http://schemas.openxmlformats.org/officeDocument/2006/relationships/slideMaster" Target="slideMasters/slideMaster7.xml"/><Relationship Id="rId55" Type="http://schemas.openxmlformats.org/officeDocument/2006/relationships/slide" Target="slides/slide43.xml"/><Relationship Id="rId10" Type="http://schemas.openxmlformats.org/officeDocument/2006/relationships/slideMaster" Target="slideMasters/slideMaster6.xml"/><Relationship Id="rId54" Type="http://schemas.openxmlformats.org/officeDocument/2006/relationships/slide" Target="slides/slide42.xml"/><Relationship Id="rId13" Type="http://schemas.openxmlformats.org/officeDocument/2006/relationships/slide" Target="slides/slide1.xml"/><Relationship Id="rId57" Type="http://schemas.openxmlformats.org/officeDocument/2006/relationships/slide" Target="slides/slide45.xml"/><Relationship Id="rId12" Type="http://schemas.openxmlformats.org/officeDocument/2006/relationships/notesMaster" Target="notesMasters/notesMaster1.xml"/><Relationship Id="rId56" Type="http://schemas.openxmlformats.org/officeDocument/2006/relationships/slide" Target="slides/slide44.xml"/><Relationship Id="rId15" Type="http://schemas.openxmlformats.org/officeDocument/2006/relationships/slide" Target="slides/slide3.xml"/><Relationship Id="rId59" Type="http://schemas.openxmlformats.org/officeDocument/2006/relationships/slide" Target="slides/slide47.xml"/><Relationship Id="rId14" Type="http://schemas.openxmlformats.org/officeDocument/2006/relationships/slide" Target="slides/slide2.xml"/><Relationship Id="rId58" Type="http://schemas.openxmlformats.org/officeDocument/2006/relationships/slide" Target="slides/slide46.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cd171047b8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1cd171047b8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should make a note of the correct answers</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c751d456b0_0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c751d456b0_0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2b37f82f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2b37f82f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2b37f82f4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2b37f82f4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cd171047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cd171047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Delivery instruction</a:t>
            </a:r>
            <a:endParaRPr b="1"/>
          </a:p>
          <a:p>
            <a:pPr indent="0" lvl="0" marL="0" rtl="0" algn="l">
              <a:spcBef>
                <a:spcPts val="0"/>
              </a:spcBef>
              <a:spcAft>
                <a:spcPts val="0"/>
              </a:spcAft>
              <a:buNone/>
            </a:pPr>
            <a:r>
              <a:rPr lang="en-GB"/>
              <a:t>Encourage students to use keywords when projecting back to the class.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393707133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2393707133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c751d456b0_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c751d456b0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Loans work is a </a:t>
            </a:r>
            <a:r>
              <a:rPr lang="en-GB">
                <a:latin typeface="Lato"/>
                <a:ea typeface="Lato"/>
                <a:cs typeface="Lato"/>
                <a:sym typeface="Lato"/>
              </a:rPr>
              <a:t>similar</a:t>
            </a:r>
            <a:r>
              <a:rPr lang="en-GB">
                <a:latin typeface="Lato"/>
                <a:ea typeface="Lato"/>
                <a:cs typeface="Lato"/>
                <a:sym typeface="Lato"/>
              </a:rPr>
              <a:t> way except it’s the cost of borrowing. When </a:t>
            </a:r>
            <a:r>
              <a:rPr lang="en-GB">
                <a:latin typeface="Lato"/>
                <a:ea typeface="Lato"/>
                <a:cs typeface="Lato"/>
                <a:sym typeface="Lato"/>
              </a:rPr>
              <a:t>borrowing, interest is</a:t>
            </a:r>
            <a:r>
              <a:rPr lang="en-GB">
                <a:latin typeface="Lato"/>
                <a:ea typeface="Lato"/>
                <a:cs typeface="Lato"/>
                <a:sym typeface="Lato"/>
              </a:rPr>
              <a:t> the amount a person has to pay back to the lender each year.</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c751d456b0_0_1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1c751d456b0_0_1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Hand out sheets and students label the different aspects of a savings account</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c751d456b0_0_1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1c751d456b0_0_1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c751d456b0_0_1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1c751d456b0_0_1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57707a00a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157707a00a2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c751d456b0_0_1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1c751d456b0_0_1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c751d456b0_0_1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1c751d456b0_0_1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c751d456b0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c751d456b0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d</a:t>
            </a:r>
            <a:r>
              <a:rPr b="1" lang="en-GB">
                <a:latin typeface="Lato"/>
                <a:ea typeface="Lato"/>
                <a:cs typeface="Lato"/>
                <a:sym typeface="Lato"/>
              </a:rPr>
              <a:t>elivery </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T</a:t>
            </a:r>
            <a:r>
              <a:rPr lang="en-GB">
                <a:latin typeface="Lato"/>
                <a:ea typeface="Lato"/>
                <a:cs typeface="Lato"/>
                <a:sym typeface="Lato"/>
              </a:rPr>
              <a:t>he three savings accounts should be split between the class with </a:t>
            </a:r>
            <a:r>
              <a:rPr lang="en-GB">
                <a:latin typeface="Lato"/>
                <a:ea typeface="Lato"/>
                <a:cs typeface="Lato"/>
                <a:sym typeface="Lato"/>
              </a:rPr>
              <a:t>students working in pairs</a:t>
            </a:r>
            <a:r>
              <a:rPr lang="en-GB">
                <a:latin typeface="Lato"/>
                <a:ea typeface="Lato"/>
                <a:cs typeface="Lato"/>
                <a:sym typeface="Lato"/>
              </a:rPr>
              <a:t>. Students complete the worksheet before coming back as a class to discuss and compare each savings account. This exercise sets students up for the case study matching activity.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If students get through one account quickly, they can continue with the other accounts. They can then complete their sheets during student feedback; adding any relevant information shown in the </a:t>
            </a:r>
            <a:r>
              <a:rPr lang="en-GB">
                <a:latin typeface="Lato"/>
                <a:ea typeface="Lato"/>
                <a:cs typeface="Lato"/>
                <a:sym typeface="Lato"/>
              </a:rPr>
              <a:t>following</a:t>
            </a:r>
            <a:r>
              <a:rPr lang="en-GB">
                <a:latin typeface="Lato"/>
                <a:ea typeface="Lato"/>
                <a:cs typeface="Lato"/>
                <a:sym typeface="Lato"/>
              </a:rPr>
              <a:t> </a:t>
            </a:r>
            <a:r>
              <a:rPr lang="en-GB">
                <a:latin typeface="Lato"/>
                <a:ea typeface="Lato"/>
                <a:cs typeface="Lato"/>
                <a:sym typeface="Lato"/>
              </a:rPr>
              <a:t>feedback</a:t>
            </a:r>
            <a:r>
              <a:rPr lang="en-GB">
                <a:latin typeface="Lato"/>
                <a:ea typeface="Lato"/>
                <a:cs typeface="Lato"/>
                <a:sym typeface="Lato"/>
              </a:rPr>
              <a:t> slides.</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c751d456b0_0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c751d456b0_0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Additional context</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These examples are mostly illustrative.</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a:t>
            </a:r>
            <a:r>
              <a:rPr lang="en-GB">
                <a:latin typeface="Lato"/>
                <a:ea typeface="Lato"/>
                <a:cs typeface="Lato"/>
                <a:sym typeface="Lato"/>
              </a:rPr>
              <a:t>interest, very slowly there’s a better opportunity to find higher interest rates on savings accounts. </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c751d456b0_0_9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c751d456b0_0_9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interest, very slowly there’s a better opportunity to find higher interest rates on savings accounts.   </a:t>
            </a:r>
            <a:endParaRPr>
              <a:solidFill>
                <a:schemeClr val="dk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c751d456b0_0_1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c751d456b0_0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interest, very slowly there’s a better opportunity to find higher interest rates on savings accounts.   </a:t>
            </a:r>
            <a:endParaRPr>
              <a:solidFill>
                <a:schemeClr val="dk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c751d456b0_0_1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c751d456b0_0_1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c751d456b0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c751d456b0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delivery</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If mini whiteboards area available, these can be used for students to write ‘Profile name | Savings Account’ to assess learning</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Prompt questions:</a:t>
            </a:r>
            <a:endParaRPr>
              <a:solidFill>
                <a:schemeClr val="dk1"/>
              </a:solidFill>
              <a:latin typeface="Lato"/>
              <a:ea typeface="Lato"/>
              <a:cs typeface="Lato"/>
              <a:sym typeface="Lato"/>
            </a:endParaRPr>
          </a:p>
          <a:p>
            <a:pPr indent="-298450" lvl="0" marL="457200" rtl="0" algn="l">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What are they saving for?</a:t>
            </a:r>
            <a:endParaRPr>
              <a:solidFill>
                <a:schemeClr val="dk1"/>
              </a:solidFill>
              <a:latin typeface="Lato"/>
              <a:ea typeface="Lato"/>
              <a:cs typeface="Lato"/>
              <a:sym typeface="Lato"/>
            </a:endParaRPr>
          </a:p>
          <a:p>
            <a:pPr indent="-298450" lvl="0" marL="457200" rtl="0" algn="l">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Will they be able to access money when they need it?</a:t>
            </a:r>
            <a:endParaRPr>
              <a:solidFill>
                <a:schemeClr val="dk1"/>
              </a:solidFill>
              <a:latin typeface="Lato"/>
              <a:ea typeface="Lato"/>
              <a:cs typeface="Lato"/>
              <a:sym typeface="Lato"/>
            </a:endParaRPr>
          </a:p>
          <a:p>
            <a:pPr indent="-298450" lvl="0" marL="457200" rtl="0" algn="l">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What is the interest rate on the account?</a:t>
            </a:r>
            <a:endParaRPr>
              <a:solidFill>
                <a:schemeClr val="dk1"/>
              </a:solidFill>
              <a:latin typeface="Lato"/>
              <a:ea typeface="Lato"/>
              <a:cs typeface="Lato"/>
              <a:sym typeface="Lato"/>
            </a:endParaRPr>
          </a:p>
          <a:p>
            <a:pPr indent="-298450" lvl="0" marL="457200" rtl="0" algn="l">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Is there a minimum or maximum amount of money needed to deposit in the account?</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c751d456b0_0_10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1c751d456b0_0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Delivery instruction </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Use targeted questioning </a:t>
            </a:r>
            <a:r>
              <a:rPr lang="en-GB">
                <a:latin typeface="Lato"/>
                <a:ea typeface="Lato"/>
                <a:cs typeface="Lato"/>
                <a:sym typeface="Lato"/>
              </a:rPr>
              <a:t>prompting</a:t>
            </a:r>
            <a:r>
              <a:rPr lang="en-GB">
                <a:latin typeface="Lato"/>
                <a:ea typeface="Lato"/>
                <a:cs typeface="Lato"/>
                <a:sym typeface="Lato"/>
              </a:rPr>
              <a:t> students to provide justification for the selected saving account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dcea8bca0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dcea8bca0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a:solidFill>
                <a:schemeClr val="dk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dc14e29bd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1dc14e29bd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cd171047b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cd171047b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393707133c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g2393707133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c751d456b0_0_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1c751d456b0_0_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c751d456b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1c751d456b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a:t>
            </a:r>
            <a:endParaRPr b="1"/>
          </a:p>
          <a:p>
            <a:pPr indent="0" lvl="0" marL="0" rtl="0" algn="l">
              <a:spcBef>
                <a:spcPts val="0"/>
              </a:spcBef>
              <a:spcAft>
                <a:spcPts val="0"/>
              </a:spcAft>
              <a:buNone/>
            </a:pPr>
            <a:r>
              <a:rPr lang="en-GB">
                <a:latin typeface="Lato"/>
                <a:ea typeface="Lato"/>
                <a:cs typeface="Lato"/>
                <a:sym typeface="Lato"/>
              </a:rPr>
              <a:t>Teacher runs through the worked example of Daniel’s interest earned, drawing out key mathematical concepts and calculations. Encourage students to understand the concept of compound interest being when ‘next year’s interest is building on the previous year’s interest’ meaning money saved (or owed if a loan is made) grows faster and faster over time. If students feel confident with the concept from their maths lessons, invite them to share explanations with the class to support lower-ability students.</a:t>
            </a:r>
            <a:endParaRPr>
              <a:latin typeface="Lato"/>
              <a:ea typeface="Lato"/>
              <a:cs typeface="Lato"/>
              <a:sym typeface="Lato"/>
            </a:endParaRPr>
          </a:p>
          <a:p>
            <a:pPr indent="0" lvl="0" marL="0" rtl="0" algn="l">
              <a:spcBef>
                <a:spcPts val="0"/>
              </a:spcBef>
              <a:spcAft>
                <a:spcPts val="0"/>
              </a:spcAft>
              <a:buNone/>
            </a:pPr>
            <a:r>
              <a:t/>
            </a:r>
            <a:endParaRPr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024b9c659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2024b9c659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spcBef>
                <a:spcPts val="0"/>
              </a:spcBef>
              <a:spcAft>
                <a:spcPts val="0"/>
              </a:spcAft>
              <a:buNone/>
            </a:pPr>
            <a:r>
              <a:rPr lang="en-GB">
                <a:solidFill>
                  <a:schemeClr val="dk1"/>
                </a:solidFill>
                <a:latin typeface="Lato"/>
                <a:ea typeface="Lato"/>
                <a:cs typeface="Lato"/>
                <a:sym typeface="Lato"/>
              </a:rPr>
              <a:t>Students to complete the gaps in the table, using calculators.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may wish to show their answer on mini whiteboards, drawing a table for years 4 and 5.</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faacc5103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faacc5103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Students to complete the gaps in the table, using calculators.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may wish to show their answer on mini whiteboards, drawing a table for years 4 and 5.</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Please also note that the numbers shown have been rounded for ease of </a:t>
            </a:r>
            <a:r>
              <a:rPr lang="en-GB">
                <a:solidFill>
                  <a:schemeClr val="dk1"/>
                </a:solidFill>
                <a:latin typeface="Lato"/>
                <a:ea typeface="Lato"/>
                <a:cs typeface="Lato"/>
                <a:sym typeface="Lato"/>
              </a:rPr>
              <a:t>viewing</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c751d456b0_0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c751d456b0_0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84928277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284928277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c751d456b0_0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1c751d456b0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c751d456b0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1c751d456b0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c751d456b0_0_1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c751d456b0_0_1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Lots of students will recognise this from their Maths GCSE. Connections can be drawn so students can see how compound works when it comes to money!</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It may also be a good time to explain/ discuss what happens to a loan when interest is added. The loan will also grow and grow because of compounding so when we borrow money, it’s important to take into account that the amount that will need to be repaid will depend on the </a:t>
            </a:r>
            <a:r>
              <a:rPr b="1" lang="en-GB">
                <a:latin typeface="Lato"/>
                <a:ea typeface="Lato"/>
                <a:cs typeface="Lato"/>
                <a:sym typeface="Lato"/>
              </a:rPr>
              <a:t>interest rate</a:t>
            </a:r>
            <a:r>
              <a:rPr lang="en-GB">
                <a:latin typeface="Lato"/>
                <a:ea typeface="Lato"/>
                <a:cs typeface="Lato"/>
                <a:sym typeface="Lato"/>
              </a:rPr>
              <a:t> and </a:t>
            </a:r>
            <a:r>
              <a:rPr b="1" lang="en-GB">
                <a:latin typeface="Lato"/>
                <a:ea typeface="Lato"/>
                <a:cs typeface="Lato"/>
                <a:sym typeface="Lato"/>
              </a:rPr>
              <a:t>time period</a:t>
            </a:r>
            <a:r>
              <a:rPr lang="en-GB">
                <a:latin typeface="Lato"/>
                <a:ea typeface="Lato"/>
                <a:cs typeface="Lato"/>
                <a:sym typeface="Lato"/>
              </a:rPr>
              <a:t> until its paid back.</a:t>
            </a:r>
            <a:endParaRPr>
              <a:latin typeface="Lato"/>
              <a:ea typeface="Lato"/>
              <a:cs typeface="Lato"/>
              <a:sym typeface="La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dcea8bca0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1dcea8bca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d</a:t>
            </a:r>
            <a:r>
              <a:rPr b="1" lang="en-GB">
                <a:latin typeface="Lato"/>
                <a:ea typeface="Lato"/>
                <a:cs typeface="Lato"/>
                <a:sym typeface="Lato"/>
              </a:rPr>
              <a:t>elivery </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Encourage students to use </a:t>
            </a:r>
            <a:r>
              <a:rPr lang="en-GB">
                <a:latin typeface="Lato"/>
                <a:ea typeface="Lato"/>
                <a:cs typeface="Lato"/>
                <a:sym typeface="Lato"/>
              </a:rPr>
              <a:t>their</a:t>
            </a:r>
            <a:r>
              <a:rPr lang="en-GB">
                <a:latin typeface="Lato"/>
                <a:ea typeface="Lato"/>
                <a:cs typeface="Lato"/>
                <a:sym typeface="Lato"/>
              </a:rPr>
              <a:t> analytical skills to compare these answers and see what’s realistic, even if they don’t have a calculator</a:t>
            </a:r>
            <a:endParaRPr>
              <a:latin typeface="Lato"/>
              <a:ea typeface="Lato"/>
              <a:cs typeface="Lato"/>
              <a:sym typeface="La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dcea8bca0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1dcea8bca0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dcea8bca0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1dcea8bca0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1dcea8bca0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1dcea8bca0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84928277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284928277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dcea8bca0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1dcea8bca0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a:t>
            </a:r>
            <a:r>
              <a:rPr b="1" lang="en-GB">
                <a:solidFill>
                  <a:schemeClr val="dk1"/>
                </a:solidFill>
                <a:latin typeface="Lato"/>
                <a:ea typeface="Lato"/>
                <a:cs typeface="Lato"/>
                <a:sym typeface="Lato"/>
              </a:rPr>
              <a:t>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a:solidFill>
                <a:schemeClr val="dk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dcea8bca0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1dcea8bca0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c751d456b0_0_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c751d456b0_0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a:t>
            </a:r>
            <a:r>
              <a:rPr b="1" lang="en-GB">
                <a:latin typeface="Lato"/>
                <a:ea typeface="Lato"/>
                <a:cs typeface="Lato"/>
                <a:sym typeface="Lato"/>
              </a:rPr>
              <a:t>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Calculation is a simple takeaway sum, so $2,105,826 - $1,232,318 = </a:t>
            </a:r>
            <a:endParaRPr>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57707a00a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157707a00a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1cd171047b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1cd171047b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Calculation is a simple takeaway sum, so $2,105,826 - $1,232,318 = $873,508. It’s close to $1 million difference!</a:t>
            </a:r>
            <a:endParaRPr>
              <a:latin typeface="Lato"/>
              <a:ea typeface="Lato"/>
              <a:cs typeface="Lato"/>
              <a:sym typeface="Lat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fbdec7386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1fbdec7386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fb1b8ffdf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g1fb1b8ffdf7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333333"/>
                </a:solidFill>
                <a:latin typeface="Lato"/>
                <a:ea typeface="Lato"/>
                <a:cs typeface="Lato"/>
                <a:sym typeface="Lato"/>
              </a:rPr>
              <a:t>Inflation is the increase in the price of something over time. For example, your parents or carers may be saying the cost of their weekly shop has gone up and it costs more to fill the car with petrol. The rise in inflation has been driven by a number of things – from increased demand for goods and services as coronavirus restrictions were lifted, to supply issues and the higher price of oil and gas.</a:t>
            </a:r>
            <a:endParaRPr>
              <a:solidFill>
                <a:srgbClr val="333333"/>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endParaRPr>
          </a:p>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1c751d456b0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1c751d456b0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solidFill>
                  <a:srgbClr val="333333"/>
                </a:solidFill>
                <a:latin typeface="Lato"/>
                <a:ea typeface="Lato"/>
                <a:cs typeface="Lato"/>
                <a:sym typeface="Lato"/>
              </a:rPr>
              <a:t>Inflation is the increase in the price of something over time. For example, your parents or carers may be saying the cost of their weekly shop has gone up and it costs more to fill the car with petrol. The rise in inflation has been driven by a number of things – from increased demand for goods and services as coronavirus restrictions were lifted, to supply issues and the higher price of oil and gas.</a:t>
            </a:r>
            <a:endParaRPr>
              <a:solidFill>
                <a:srgbClr val="333333"/>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endParaRPr>
          </a:p>
          <a:p>
            <a:pPr indent="0" lvl="0" marL="0" rtl="0" algn="l">
              <a:spcBef>
                <a:spcPts val="0"/>
              </a:spcBef>
              <a:spcAft>
                <a:spcPts val="0"/>
              </a:spcAft>
              <a:buNone/>
            </a:pPr>
            <a:r>
              <a:t/>
            </a:r>
            <a:endParaRPr>
              <a:solidFill>
                <a:srgbClr val="333333"/>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1cd171047b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1cd171047b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2041fde7cf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2041fde7cf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041fde7c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2041fde7c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041fde7cf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2041fde7cf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1cd171047b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8" name="Google Shape;888;g1cd171047b8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Encourage students to use definitions and key concepts from the lesson. Take this in for teacher review.</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398ca7f289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7" name="Google Shape;897;g2398ca7f289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c751d456b0_0_7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1c751d456b0_0_7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Possible</a:t>
            </a:r>
            <a:r>
              <a:rPr lang="en-GB">
                <a:latin typeface="Lato"/>
                <a:ea typeface="Lato"/>
                <a:cs typeface="Lato"/>
                <a:sym typeface="Lato"/>
              </a:rPr>
              <a:t> answers: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To afford a big purchase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children</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To  invest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safety net or ‘rainy day’ fund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a sense of security and confidence </a:t>
            </a:r>
            <a:endParaRPr>
              <a:latin typeface="Lato"/>
              <a:ea typeface="Lato"/>
              <a:cs typeface="Lato"/>
              <a:sym typeface="Lato"/>
            </a:endParaRPr>
          </a:p>
          <a:p>
            <a:pPr indent="0" lvl="0" marL="0" rtl="0" algn="l">
              <a:lnSpc>
                <a:spcPct val="100000"/>
              </a:lnSpc>
              <a:spcBef>
                <a:spcPts val="0"/>
              </a:spcBef>
              <a:spcAft>
                <a:spcPts val="0"/>
              </a:spcAft>
              <a:buNone/>
            </a:pPr>
            <a:r>
              <a:t/>
            </a:r>
            <a:endParaRPr>
              <a:latin typeface="Lato"/>
              <a:ea typeface="Lato"/>
              <a:cs typeface="Lato"/>
              <a:sym typeface="Lato"/>
            </a:endParaRPr>
          </a:p>
          <a:p>
            <a:pPr indent="0" lvl="0" marL="0" rtl="0" algn="l">
              <a:lnSpc>
                <a:spcPct val="100000"/>
              </a:lnSpc>
              <a:spcBef>
                <a:spcPts val="0"/>
              </a:spcBef>
              <a:spcAft>
                <a:spcPts val="0"/>
              </a:spcAft>
              <a:buNone/>
            </a:pPr>
            <a:r>
              <a:rPr lang="en-GB">
                <a:latin typeface="Lato"/>
                <a:ea typeface="Lato"/>
                <a:cs typeface="Lato"/>
                <a:sym typeface="Lato"/>
              </a:rPr>
              <a:t>Question 3</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Have a savings jar at home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Open a savings account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Invest in stocks and shares</a:t>
            </a:r>
            <a:endParaRPr>
              <a:latin typeface="Lato"/>
              <a:ea typeface="Lato"/>
              <a:cs typeface="Lato"/>
              <a:sym typeface="Lato"/>
            </a:endParaRPr>
          </a:p>
          <a:p>
            <a:pPr indent="0" lvl="0" marL="0" rtl="0" algn="l">
              <a:lnSpc>
                <a:spcPct val="100000"/>
              </a:lnSpc>
              <a:spcBef>
                <a:spcPts val="0"/>
              </a:spcBef>
              <a:spcAft>
                <a:spcPts val="0"/>
              </a:spcAft>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1cbbffaac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g1cbbffaac8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6df09edc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2" name="Google Shape;912;g26df09edc3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1cbbffaac84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1" name="Google Shape;931;g1cbbffaac84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cd171047b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cd171047b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Prompt </a:t>
            </a:r>
            <a:r>
              <a:rPr b="1" lang="en-GB">
                <a:latin typeface="Lato"/>
                <a:ea typeface="Lato"/>
                <a:cs typeface="Lato"/>
                <a:sym typeface="Lato"/>
              </a:rPr>
              <a:t>questions</a:t>
            </a:r>
            <a:endParaRPr b="1">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What other sorts of items or services might </a:t>
            </a:r>
            <a:r>
              <a:rPr lang="en-GB">
                <a:latin typeface="Lato"/>
                <a:ea typeface="Lato"/>
                <a:cs typeface="Lato"/>
                <a:sym typeface="Lato"/>
              </a:rPr>
              <a:t>Lucy</a:t>
            </a:r>
            <a:r>
              <a:rPr lang="en-GB">
                <a:latin typeface="Lato"/>
                <a:ea typeface="Lato"/>
                <a:cs typeface="Lato"/>
                <a:sym typeface="Lato"/>
              </a:rPr>
              <a:t> save for?</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What kinds of things may an emergency fund be used for?</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How would you define investing?</a:t>
            </a:r>
            <a:endParaRPr>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cd171047b8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cd171047b8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Encourage  students to think about more examples if ways they can save gradually or motivate </a:t>
            </a:r>
            <a:r>
              <a:rPr lang="en-GB">
                <a:latin typeface="Lato"/>
                <a:ea typeface="Lato"/>
                <a:cs typeface="Lato"/>
                <a:sym typeface="Lato"/>
              </a:rPr>
              <a:t>themselves</a:t>
            </a:r>
            <a:r>
              <a:rPr lang="en-GB">
                <a:latin typeface="Lato"/>
                <a:ea typeface="Lato"/>
                <a:cs typeface="Lato"/>
                <a:sym typeface="Lato"/>
              </a:rPr>
              <a:t> to save for the future.</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c751d456b0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1c751d456b0_0_9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Use think- pair-share</a:t>
            </a:r>
            <a:endParaRPr>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4.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4.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4.pn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4.png"/><Relationship Id="rId3"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6" name="Shape 46"/>
        <p:cNvGrpSpPr/>
        <p:nvPr/>
      </p:nvGrpSpPr>
      <p:grpSpPr>
        <a:xfrm>
          <a:off x="0" y="0"/>
          <a:ext cx="0" cy="0"/>
          <a:chOff x="0" y="0"/>
          <a:chExt cx="0" cy="0"/>
        </a:xfrm>
      </p:grpSpPr>
      <p:sp>
        <p:nvSpPr>
          <p:cNvPr id="47" name="Google Shape;47;g157707a00a2_0_18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g157707a00a2_0_189"/>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9" name="Google Shape;49;g157707a00a2_0_18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0" name="Google Shape;50;g157707a00a2_0_18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1" name="Shape 51"/>
        <p:cNvGrpSpPr/>
        <p:nvPr/>
      </p:nvGrpSpPr>
      <p:grpSpPr>
        <a:xfrm>
          <a:off x="0" y="0"/>
          <a:ext cx="0" cy="0"/>
          <a:chOff x="0" y="0"/>
          <a:chExt cx="0" cy="0"/>
        </a:xfrm>
      </p:grpSpPr>
      <p:sp>
        <p:nvSpPr>
          <p:cNvPr id="52" name="Google Shape;52;g157707a00a2_0_1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g157707a00a2_0_16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4" name="Google Shape;54;g157707a00a2_0_162"/>
          <p:cNvPicPr preferRelativeResize="0"/>
          <p:nvPr/>
        </p:nvPicPr>
        <p:blipFill rotWithShape="1">
          <a:blip r:embed="rId3">
            <a:alphaModFix/>
          </a:blip>
          <a:srcRect b="-2279" l="-4222" r="-3757" t="-2440"/>
          <a:stretch/>
        </p:blipFill>
        <p:spPr>
          <a:xfrm rot="-5400000">
            <a:off x="7182681" y="3219806"/>
            <a:ext cx="2039601" cy="1978026"/>
          </a:xfrm>
          <a:prstGeom prst="rect">
            <a:avLst/>
          </a:prstGeom>
          <a:noFill/>
          <a:ln>
            <a:noFill/>
          </a:ln>
        </p:spPr>
      </p:pic>
      <p:sp>
        <p:nvSpPr>
          <p:cNvPr id="55" name="Google Shape;55;g157707a00a2_0_1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6" name="Google Shape;56;g157707a00a2_0_16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7" name="Shape 57"/>
        <p:cNvGrpSpPr/>
        <p:nvPr/>
      </p:nvGrpSpPr>
      <p:grpSpPr>
        <a:xfrm>
          <a:off x="0" y="0"/>
          <a:ext cx="0" cy="0"/>
          <a:chOff x="0" y="0"/>
          <a:chExt cx="0" cy="0"/>
        </a:xfrm>
      </p:grpSpPr>
      <p:pic>
        <p:nvPicPr>
          <p:cNvPr id="58" name="Google Shape;58;g157707a00a2_0_168"/>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59" name="Google Shape;59;g157707a00a2_0_16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57707a00a2_0_1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57707a00a2_0_16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2" name="Shape 62"/>
        <p:cNvGrpSpPr/>
        <p:nvPr/>
      </p:nvGrpSpPr>
      <p:grpSpPr>
        <a:xfrm>
          <a:off x="0" y="0"/>
          <a:ext cx="0" cy="0"/>
          <a:chOff x="0" y="0"/>
          <a:chExt cx="0" cy="0"/>
        </a:xfrm>
      </p:grpSpPr>
      <p:pic>
        <p:nvPicPr>
          <p:cNvPr id="63" name="Google Shape;63;g157707a00a2_0_173"/>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64" name="Google Shape;64;g157707a00a2_0_17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157707a00a2_0_1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157707a00a2_0_17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7" name="Shape 67"/>
        <p:cNvGrpSpPr/>
        <p:nvPr/>
      </p:nvGrpSpPr>
      <p:grpSpPr>
        <a:xfrm>
          <a:off x="0" y="0"/>
          <a:ext cx="0" cy="0"/>
          <a:chOff x="0" y="0"/>
          <a:chExt cx="0" cy="0"/>
        </a:xfrm>
      </p:grpSpPr>
      <p:sp>
        <p:nvSpPr>
          <p:cNvPr id="68" name="Google Shape;68;g157707a00a2_0_17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9" name="Google Shape;69;g157707a00a2_0_178"/>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70" name="Google Shape;70;g157707a00a2_0_17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157707a00a2_0_1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57707a00a2_0_17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3" name="Shape 73"/>
        <p:cNvGrpSpPr/>
        <p:nvPr/>
      </p:nvGrpSpPr>
      <p:grpSpPr>
        <a:xfrm>
          <a:off x="0" y="0"/>
          <a:ext cx="0" cy="0"/>
          <a:chOff x="0" y="0"/>
          <a:chExt cx="0" cy="0"/>
        </a:xfrm>
      </p:grpSpPr>
      <p:pic>
        <p:nvPicPr>
          <p:cNvPr id="74" name="Google Shape;74;g157707a00a2_0_184"/>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75" name="Google Shape;75;g157707a00a2_0_18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57707a00a2_0_18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g157707a00a2_0_18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8" name="Shape 78"/>
        <p:cNvGrpSpPr/>
        <p:nvPr/>
      </p:nvGrpSpPr>
      <p:grpSpPr>
        <a:xfrm>
          <a:off x="0" y="0"/>
          <a:ext cx="0" cy="0"/>
          <a:chOff x="0" y="0"/>
          <a:chExt cx="0" cy="0"/>
        </a:xfrm>
      </p:grpSpPr>
      <p:pic>
        <p:nvPicPr>
          <p:cNvPr id="79" name="Google Shape;79;g157707a00a2_0_194"/>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80" name="Google Shape;80;g157707a00a2_0_19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57707a00a2_0_1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2" name="Shape 82"/>
        <p:cNvGrpSpPr/>
        <p:nvPr/>
      </p:nvGrpSpPr>
      <p:grpSpPr>
        <a:xfrm>
          <a:off x="0" y="0"/>
          <a:ext cx="0" cy="0"/>
          <a:chOff x="0" y="0"/>
          <a:chExt cx="0" cy="0"/>
        </a:xfrm>
      </p:grpSpPr>
      <p:sp>
        <p:nvSpPr>
          <p:cNvPr id="83" name="Google Shape;83;g157707a00a2_0_19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g157707a00a2_0_198"/>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85" name="Google Shape;85;g157707a00a2_0_1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g157707a00a2_0_19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7" name="Shape 87"/>
        <p:cNvGrpSpPr/>
        <p:nvPr/>
      </p:nvGrpSpPr>
      <p:grpSpPr>
        <a:xfrm>
          <a:off x="0" y="0"/>
          <a:ext cx="0" cy="0"/>
          <a:chOff x="0" y="0"/>
          <a:chExt cx="0" cy="0"/>
        </a:xfrm>
      </p:grpSpPr>
      <p:sp>
        <p:nvSpPr>
          <p:cNvPr id="88" name="Google Shape;88;g157707a00a2_0_20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9" name="Google Shape;89;g157707a00a2_0_20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92" name="Shape 92"/>
        <p:cNvGrpSpPr/>
        <p:nvPr/>
      </p:nvGrpSpPr>
      <p:grpSpPr>
        <a:xfrm>
          <a:off x="0" y="0"/>
          <a:ext cx="0" cy="0"/>
          <a:chOff x="0" y="0"/>
          <a:chExt cx="0" cy="0"/>
        </a:xfrm>
      </p:grpSpPr>
      <p:sp>
        <p:nvSpPr>
          <p:cNvPr id="93" name="Google Shape;93;g1c751d456b0_0_50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4" name="Google Shape;94;g1c751d456b0_0_50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95" name="Google Shape;95;g1c751d456b0_0_5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96" name="Google Shape;96;g1c751d456b0_0_50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7" name="Shape 97"/>
        <p:cNvGrpSpPr/>
        <p:nvPr/>
      </p:nvGrpSpPr>
      <p:grpSpPr>
        <a:xfrm>
          <a:off x="0" y="0"/>
          <a:ext cx="0" cy="0"/>
          <a:chOff x="0" y="0"/>
          <a:chExt cx="0" cy="0"/>
        </a:xfrm>
      </p:grpSpPr>
      <p:pic>
        <p:nvPicPr>
          <p:cNvPr id="98" name="Google Shape;98;g1c751d456b0_0_50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9" name="Google Shape;99;g1c751d456b0_0_506"/>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0" name="Shape 100"/>
        <p:cNvGrpSpPr/>
        <p:nvPr/>
      </p:nvGrpSpPr>
      <p:grpSpPr>
        <a:xfrm>
          <a:off x="0" y="0"/>
          <a:ext cx="0" cy="0"/>
          <a:chOff x="0" y="0"/>
          <a:chExt cx="0" cy="0"/>
        </a:xfrm>
      </p:grpSpPr>
      <p:pic>
        <p:nvPicPr>
          <p:cNvPr id="101" name="Google Shape;101;g1c751d456b0_0_50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2" name="Google Shape;102;g1c751d456b0_0_50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03" name="Google Shape;103;g1c751d456b0_0_50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4" name="Shape 104"/>
        <p:cNvGrpSpPr/>
        <p:nvPr/>
      </p:nvGrpSpPr>
      <p:grpSpPr>
        <a:xfrm>
          <a:off x="0" y="0"/>
          <a:ext cx="0" cy="0"/>
          <a:chOff x="0" y="0"/>
          <a:chExt cx="0" cy="0"/>
        </a:xfrm>
      </p:grpSpPr>
      <p:pic>
        <p:nvPicPr>
          <p:cNvPr id="105" name="Google Shape;105;g1c751d456b0_0_51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6" name="Google Shape;106;g1c751d456b0_0_51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07" name="Google Shape;107;g1c751d456b0_0_51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bg>
      <p:bgPr>
        <a:solidFill>
          <a:srgbClr val="0543B3"/>
        </a:solidFill>
      </p:bgPr>
    </p:bg>
    <p:spTree>
      <p:nvGrpSpPr>
        <p:cNvPr id="108" name="Shape 108"/>
        <p:cNvGrpSpPr/>
        <p:nvPr/>
      </p:nvGrpSpPr>
      <p:grpSpPr>
        <a:xfrm>
          <a:off x="0" y="0"/>
          <a:ext cx="0" cy="0"/>
          <a:chOff x="0" y="0"/>
          <a:chExt cx="0" cy="0"/>
        </a:xfrm>
      </p:grpSpPr>
      <p:pic>
        <p:nvPicPr>
          <p:cNvPr id="109" name="Google Shape;109;g1c751d456b0_0_51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0" name="Google Shape;110;g1c751d456b0_0_5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11" name="Google Shape;111;g1c751d456b0_0_5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12" name="Shape 112"/>
        <p:cNvGrpSpPr/>
        <p:nvPr/>
      </p:nvGrpSpPr>
      <p:grpSpPr>
        <a:xfrm>
          <a:off x="0" y="0"/>
          <a:ext cx="0" cy="0"/>
          <a:chOff x="0" y="0"/>
          <a:chExt cx="0" cy="0"/>
        </a:xfrm>
      </p:grpSpPr>
      <p:sp>
        <p:nvSpPr>
          <p:cNvPr id="113" name="Google Shape;113;g1c751d456b0_0_52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4" name="Google Shape;114;g1c751d456b0_0_52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15" name="Google Shape;115;g1c751d456b0_0_52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16" name="Google Shape;116;g1c751d456b0_0_52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bg>
      <p:bgPr>
        <a:solidFill>
          <a:srgbClr val="0543B3"/>
        </a:solidFill>
      </p:bgPr>
    </p:bg>
    <p:spTree>
      <p:nvGrpSpPr>
        <p:cNvPr id="117" name="Shape 117"/>
        <p:cNvGrpSpPr/>
        <p:nvPr/>
      </p:nvGrpSpPr>
      <p:grpSpPr>
        <a:xfrm>
          <a:off x="0" y="0"/>
          <a:ext cx="0" cy="0"/>
          <a:chOff x="0" y="0"/>
          <a:chExt cx="0" cy="0"/>
        </a:xfrm>
      </p:grpSpPr>
      <p:pic>
        <p:nvPicPr>
          <p:cNvPr id="118" name="Google Shape;118;g1c751d456b0_0_52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9" name="Google Shape;119;g1c751d456b0_0_52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20" name="Google Shape;120;g1c751d456b0_0_52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21" name="Shape 121"/>
        <p:cNvGrpSpPr/>
        <p:nvPr/>
      </p:nvGrpSpPr>
      <p:grpSpPr>
        <a:xfrm>
          <a:off x="0" y="0"/>
          <a:ext cx="0" cy="0"/>
          <a:chOff x="0" y="0"/>
          <a:chExt cx="0" cy="0"/>
        </a:xfrm>
      </p:grpSpPr>
      <p:pic>
        <p:nvPicPr>
          <p:cNvPr id="122" name="Google Shape;122;g1c751d456b0_0_5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3" name="Google Shape;123;g1c751d456b0_0_5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Section slide 5">
    <p:spTree>
      <p:nvGrpSpPr>
        <p:cNvPr id="124" name="Shape 124"/>
        <p:cNvGrpSpPr/>
        <p:nvPr/>
      </p:nvGrpSpPr>
      <p:grpSpPr>
        <a:xfrm>
          <a:off x="0" y="0"/>
          <a:ext cx="0" cy="0"/>
          <a:chOff x="0" y="0"/>
          <a:chExt cx="0" cy="0"/>
        </a:xfrm>
      </p:grpSpPr>
      <p:sp>
        <p:nvSpPr>
          <p:cNvPr id="125" name="Google Shape;125;g1c751d456b0_0_53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6" name="Google Shape;126;g1c751d456b0_0_533"/>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27" name="Google Shape;127;g1c751d456b0_0_53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28" name="Google Shape;128;g1c751d456b0_0_53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31" name="Shape 131"/>
        <p:cNvGrpSpPr/>
        <p:nvPr/>
      </p:nvGrpSpPr>
      <p:grpSpPr>
        <a:xfrm>
          <a:off x="0" y="0"/>
          <a:ext cx="0" cy="0"/>
          <a:chOff x="0" y="0"/>
          <a:chExt cx="0" cy="0"/>
        </a:xfrm>
      </p:grpSpPr>
      <p:pic>
        <p:nvPicPr>
          <p:cNvPr id="132" name="Google Shape;132;g1c751d456b0_0_60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33" name="Google Shape;133;g1c751d456b0_0_604"/>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34" name="Shape 134"/>
        <p:cNvGrpSpPr/>
        <p:nvPr/>
      </p:nvGrpSpPr>
      <p:grpSpPr>
        <a:xfrm>
          <a:off x="0" y="0"/>
          <a:ext cx="0" cy="0"/>
          <a:chOff x="0" y="0"/>
          <a:chExt cx="0" cy="0"/>
        </a:xfrm>
      </p:grpSpPr>
      <p:pic>
        <p:nvPicPr>
          <p:cNvPr id="135" name="Google Shape;135;g1c751d456b0_0_60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6" name="Google Shape;136;g1c751d456b0_0_60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7" name="Google Shape;137;g1c751d456b0_0_60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38" name="Shape 138"/>
        <p:cNvGrpSpPr/>
        <p:nvPr/>
      </p:nvGrpSpPr>
      <p:grpSpPr>
        <a:xfrm>
          <a:off x="0" y="0"/>
          <a:ext cx="0" cy="0"/>
          <a:chOff x="0" y="0"/>
          <a:chExt cx="0" cy="0"/>
        </a:xfrm>
      </p:grpSpPr>
      <p:pic>
        <p:nvPicPr>
          <p:cNvPr id="139" name="Google Shape;139;g1c751d456b0_0_61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0" name="Google Shape;140;g1c751d456b0_0_61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1" name="Google Shape;141;g1c751d456b0_0_61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142" name="Shape 142"/>
        <p:cNvGrpSpPr/>
        <p:nvPr/>
      </p:nvGrpSpPr>
      <p:grpSpPr>
        <a:xfrm>
          <a:off x="0" y="0"/>
          <a:ext cx="0" cy="0"/>
          <a:chOff x="0" y="0"/>
          <a:chExt cx="0" cy="0"/>
        </a:xfrm>
      </p:grpSpPr>
      <p:sp>
        <p:nvSpPr>
          <p:cNvPr id="143" name="Google Shape;143;g1c751d456b0_0_61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4" name="Google Shape;144;g1c751d456b0_0_615"/>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45" name="Google Shape;145;g1c751d456b0_0_61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46" name="Google Shape;146;g1c751d456b0_0_61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7" name="Shape 147"/>
        <p:cNvGrpSpPr/>
        <p:nvPr/>
      </p:nvGrpSpPr>
      <p:grpSpPr>
        <a:xfrm>
          <a:off x="0" y="0"/>
          <a:ext cx="0" cy="0"/>
          <a:chOff x="0" y="0"/>
          <a:chExt cx="0" cy="0"/>
        </a:xfrm>
      </p:grpSpPr>
      <p:pic>
        <p:nvPicPr>
          <p:cNvPr id="148" name="Google Shape;148;g1c751d456b0_0_62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9" name="Google Shape;149;g1c751d456b0_0_62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0" name="Google Shape;150;g1c751d456b0_0_62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51" name="Shape 151"/>
        <p:cNvGrpSpPr/>
        <p:nvPr/>
      </p:nvGrpSpPr>
      <p:grpSpPr>
        <a:xfrm>
          <a:off x="0" y="0"/>
          <a:ext cx="0" cy="0"/>
          <a:chOff x="0" y="0"/>
          <a:chExt cx="0" cy="0"/>
        </a:xfrm>
      </p:grpSpPr>
      <p:sp>
        <p:nvSpPr>
          <p:cNvPr id="152" name="Google Shape;152;g1c751d456b0_0_62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g1c751d456b0_0_62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54" name="Google Shape;154;g1c751d456b0_0_62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5" name="Google Shape;155;g1c751d456b0_0_62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56" name="Shape 156"/>
        <p:cNvGrpSpPr/>
        <p:nvPr/>
      </p:nvGrpSpPr>
      <p:grpSpPr>
        <a:xfrm>
          <a:off x="0" y="0"/>
          <a:ext cx="0" cy="0"/>
          <a:chOff x="0" y="0"/>
          <a:chExt cx="0" cy="0"/>
        </a:xfrm>
      </p:grpSpPr>
      <p:pic>
        <p:nvPicPr>
          <p:cNvPr id="157" name="Google Shape;157;g1c751d456b0_0_6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8" name="Google Shape;158;g1c751d456b0_0_62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9" name="Google Shape;159;g1c751d456b0_0_6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60" name="Shape 160"/>
        <p:cNvGrpSpPr/>
        <p:nvPr/>
      </p:nvGrpSpPr>
      <p:grpSpPr>
        <a:xfrm>
          <a:off x="0" y="0"/>
          <a:ext cx="0" cy="0"/>
          <a:chOff x="0" y="0"/>
          <a:chExt cx="0" cy="0"/>
        </a:xfrm>
      </p:grpSpPr>
      <p:pic>
        <p:nvPicPr>
          <p:cNvPr id="161" name="Google Shape;161;g1c751d456b0_0_63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2" name="Google Shape;162;g1c751d456b0_0_6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63" name="Shape 163"/>
        <p:cNvGrpSpPr/>
        <p:nvPr/>
      </p:nvGrpSpPr>
      <p:grpSpPr>
        <a:xfrm>
          <a:off x="0" y="0"/>
          <a:ext cx="0" cy="0"/>
          <a:chOff x="0" y="0"/>
          <a:chExt cx="0" cy="0"/>
        </a:xfrm>
      </p:grpSpPr>
      <p:sp>
        <p:nvSpPr>
          <p:cNvPr id="164" name="Google Shape;164;g1c751d456b0_0_63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 name="Google Shape;165;g1c751d456b0_0_63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66" name="Google Shape;166;g1c751d456b0_0_63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67" name="Google Shape;167;g1c751d456b0_0_63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70" name="Shape 170"/>
        <p:cNvGrpSpPr/>
        <p:nvPr/>
      </p:nvGrpSpPr>
      <p:grpSpPr>
        <a:xfrm>
          <a:off x="0" y="0"/>
          <a:ext cx="0" cy="0"/>
          <a:chOff x="0" y="0"/>
          <a:chExt cx="0" cy="0"/>
        </a:xfrm>
      </p:grpSpPr>
      <p:pic>
        <p:nvPicPr>
          <p:cNvPr id="171" name="Google Shape;171;g1cd171047b8_0_11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72" name="Google Shape;172;g1cd171047b8_0_11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3" name="Google Shape;173;g1cd171047b8_0_11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74" name="Shape 174"/>
        <p:cNvGrpSpPr/>
        <p:nvPr/>
      </p:nvGrpSpPr>
      <p:grpSpPr>
        <a:xfrm>
          <a:off x="0" y="0"/>
          <a:ext cx="0" cy="0"/>
          <a:chOff x="0" y="0"/>
          <a:chExt cx="0" cy="0"/>
        </a:xfrm>
      </p:grpSpPr>
      <p:pic>
        <p:nvPicPr>
          <p:cNvPr id="175" name="Google Shape;175;g1cd171047b8_0_11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76" name="Google Shape;176;g1cd171047b8_0_116"/>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77" name="Shape 177"/>
        <p:cNvGrpSpPr/>
        <p:nvPr/>
      </p:nvGrpSpPr>
      <p:grpSpPr>
        <a:xfrm>
          <a:off x="0" y="0"/>
          <a:ext cx="0" cy="0"/>
          <a:chOff x="0" y="0"/>
          <a:chExt cx="0" cy="0"/>
        </a:xfrm>
      </p:grpSpPr>
      <p:pic>
        <p:nvPicPr>
          <p:cNvPr id="178" name="Google Shape;178;g1cd171047b8_0_11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79" name="Google Shape;179;g1cd171047b8_0_11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0" name="Google Shape;180;g1cd171047b8_0_11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81" name="Shape 181"/>
        <p:cNvGrpSpPr/>
        <p:nvPr/>
      </p:nvGrpSpPr>
      <p:grpSpPr>
        <a:xfrm>
          <a:off x="0" y="0"/>
          <a:ext cx="0" cy="0"/>
          <a:chOff x="0" y="0"/>
          <a:chExt cx="0" cy="0"/>
        </a:xfrm>
      </p:grpSpPr>
      <p:pic>
        <p:nvPicPr>
          <p:cNvPr id="182" name="Google Shape;182;g1cd171047b8_0_12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83" name="Google Shape;183;g1cd171047b8_0_12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4" name="Google Shape;184;g1cd171047b8_0_12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5" name="Shape 185"/>
        <p:cNvGrpSpPr/>
        <p:nvPr/>
      </p:nvGrpSpPr>
      <p:grpSpPr>
        <a:xfrm>
          <a:off x="0" y="0"/>
          <a:ext cx="0" cy="0"/>
          <a:chOff x="0" y="0"/>
          <a:chExt cx="0" cy="0"/>
        </a:xfrm>
      </p:grpSpPr>
      <p:pic>
        <p:nvPicPr>
          <p:cNvPr id="186" name="Google Shape;186;g1cd171047b8_0_12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87" name="Google Shape;187;g1cd171047b8_0_12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8" name="Google Shape;188;g1cd171047b8_0_12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89" name="Shape 189"/>
        <p:cNvGrpSpPr/>
        <p:nvPr/>
      </p:nvGrpSpPr>
      <p:grpSpPr>
        <a:xfrm>
          <a:off x="0" y="0"/>
          <a:ext cx="0" cy="0"/>
          <a:chOff x="0" y="0"/>
          <a:chExt cx="0" cy="0"/>
        </a:xfrm>
      </p:grpSpPr>
      <p:sp>
        <p:nvSpPr>
          <p:cNvPr id="190" name="Google Shape;190;g1cd171047b8_0_1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1" name="Google Shape;191;g1cd171047b8_0_13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92" name="Google Shape;192;g1cd171047b8_0_13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93" name="Google Shape;193;g1cd171047b8_0_1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94" name="Shape 194"/>
        <p:cNvGrpSpPr/>
        <p:nvPr/>
      </p:nvGrpSpPr>
      <p:grpSpPr>
        <a:xfrm>
          <a:off x="0" y="0"/>
          <a:ext cx="0" cy="0"/>
          <a:chOff x="0" y="0"/>
          <a:chExt cx="0" cy="0"/>
        </a:xfrm>
      </p:grpSpPr>
      <p:pic>
        <p:nvPicPr>
          <p:cNvPr id="195" name="Google Shape;195;g1cd171047b8_0_13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96" name="Google Shape;196;g1cd171047b8_0_1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97" name="Shape 197"/>
        <p:cNvGrpSpPr/>
        <p:nvPr/>
      </p:nvGrpSpPr>
      <p:grpSpPr>
        <a:xfrm>
          <a:off x="0" y="0"/>
          <a:ext cx="0" cy="0"/>
          <a:chOff x="0" y="0"/>
          <a:chExt cx="0" cy="0"/>
        </a:xfrm>
      </p:grpSpPr>
      <p:sp>
        <p:nvSpPr>
          <p:cNvPr id="198" name="Google Shape;198;g1cd171047b8_0_13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9" name="Google Shape;199;g1cd171047b8_0_139"/>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00" name="Google Shape;200;g1cd171047b8_0_13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01" name="Google Shape;201;g1cd171047b8_0_13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204" name="Shape 204"/>
        <p:cNvGrpSpPr/>
        <p:nvPr/>
      </p:nvGrpSpPr>
      <p:grpSpPr>
        <a:xfrm>
          <a:off x="0" y="0"/>
          <a:ext cx="0" cy="0"/>
          <a:chOff x="0" y="0"/>
          <a:chExt cx="0" cy="0"/>
        </a:xfrm>
      </p:grpSpPr>
      <p:sp>
        <p:nvSpPr>
          <p:cNvPr id="205" name="Google Shape;205;g1fb1b8ffdf7_0_6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6" name="Google Shape;206;g1fb1b8ffdf7_0_6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207" name="Google Shape;207;g1fb1b8ffdf7_0_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08" name="Google Shape;208;g1fb1b8ffdf7_0_6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209" name="Shape 209"/>
        <p:cNvGrpSpPr/>
        <p:nvPr/>
      </p:nvGrpSpPr>
      <p:grpSpPr>
        <a:xfrm>
          <a:off x="0" y="0"/>
          <a:ext cx="0" cy="0"/>
          <a:chOff x="0" y="0"/>
          <a:chExt cx="0" cy="0"/>
        </a:xfrm>
      </p:grpSpPr>
      <p:pic>
        <p:nvPicPr>
          <p:cNvPr id="210" name="Google Shape;210;g1fb1b8ffdf7_0_67"/>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11" name="Google Shape;211;g1fb1b8ffdf7_0_67"/>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12" name="Shape 212"/>
        <p:cNvGrpSpPr/>
        <p:nvPr/>
      </p:nvGrpSpPr>
      <p:grpSpPr>
        <a:xfrm>
          <a:off x="0" y="0"/>
          <a:ext cx="0" cy="0"/>
          <a:chOff x="0" y="0"/>
          <a:chExt cx="0" cy="0"/>
        </a:xfrm>
      </p:grpSpPr>
      <p:pic>
        <p:nvPicPr>
          <p:cNvPr id="213" name="Google Shape;213;g1fb1b8ffdf7_0_7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14" name="Google Shape;214;g1fb1b8ffdf7_0_7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15" name="Google Shape;215;g1fb1b8ffdf7_0_7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216" name="Shape 216"/>
        <p:cNvGrpSpPr/>
        <p:nvPr/>
      </p:nvGrpSpPr>
      <p:grpSpPr>
        <a:xfrm>
          <a:off x="0" y="0"/>
          <a:ext cx="0" cy="0"/>
          <a:chOff x="0" y="0"/>
          <a:chExt cx="0" cy="0"/>
        </a:xfrm>
      </p:grpSpPr>
      <p:pic>
        <p:nvPicPr>
          <p:cNvPr id="217" name="Google Shape;217;g1fb1b8ffdf7_0_7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18" name="Google Shape;218;g1fb1b8ffdf7_0_7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19" name="Google Shape;219;g1fb1b8ffdf7_0_7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bg>
      <p:bgPr>
        <a:solidFill>
          <a:srgbClr val="0543B3"/>
        </a:solidFill>
      </p:bgPr>
    </p:bg>
    <p:spTree>
      <p:nvGrpSpPr>
        <p:cNvPr id="220" name="Shape 220"/>
        <p:cNvGrpSpPr/>
        <p:nvPr/>
      </p:nvGrpSpPr>
      <p:grpSpPr>
        <a:xfrm>
          <a:off x="0" y="0"/>
          <a:ext cx="0" cy="0"/>
          <a:chOff x="0" y="0"/>
          <a:chExt cx="0" cy="0"/>
        </a:xfrm>
      </p:grpSpPr>
      <p:pic>
        <p:nvPicPr>
          <p:cNvPr id="221" name="Google Shape;221;g1fb1b8ffdf7_0_7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22" name="Google Shape;222;g1fb1b8ffdf7_0_7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23" name="Google Shape;223;g1fb1b8ffdf7_0_7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4" name="Shape 224"/>
        <p:cNvGrpSpPr/>
        <p:nvPr/>
      </p:nvGrpSpPr>
      <p:grpSpPr>
        <a:xfrm>
          <a:off x="0" y="0"/>
          <a:ext cx="0" cy="0"/>
          <a:chOff x="0" y="0"/>
          <a:chExt cx="0" cy="0"/>
        </a:xfrm>
      </p:grpSpPr>
      <p:sp>
        <p:nvSpPr>
          <p:cNvPr id="225" name="Google Shape;225;g1fb1b8ffdf7_0_8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6" name="Google Shape;226;g1fb1b8ffdf7_0_82"/>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27" name="Google Shape;227;g1fb1b8ffdf7_0_8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28" name="Google Shape;228;g1fb1b8ffdf7_0_8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bg>
      <p:bgPr>
        <a:solidFill>
          <a:srgbClr val="0543B3"/>
        </a:solidFill>
      </p:bgPr>
    </p:bg>
    <p:spTree>
      <p:nvGrpSpPr>
        <p:cNvPr id="229" name="Shape 229"/>
        <p:cNvGrpSpPr/>
        <p:nvPr/>
      </p:nvGrpSpPr>
      <p:grpSpPr>
        <a:xfrm>
          <a:off x="0" y="0"/>
          <a:ext cx="0" cy="0"/>
          <a:chOff x="0" y="0"/>
          <a:chExt cx="0" cy="0"/>
        </a:xfrm>
      </p:grpSpPr>
      <p:pic>
        <p:nvPicPr>
          <p:cNvPr id="230" name="Google Shape;230;g1fb1b8ffdf7_0_8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31" name="Google Shape;231;g1fb1b8ffdf7_0_8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32" name="Google Shape;232;g1fb1b8ffdf7_0_8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233" name="Shape 233"/>
        <p:cNvGrpSpPr/>
        <p:nvPr/>
      </p:nvGrpSpPr>
      <p:grpSpPr>
        <a:xfrm>
          <a:off x="0" y="0"/>
          <a:ext cx="0" cy="0"/>
          <a:chOff x="0" y="0"/>
          <a:chExt cx="0" cy="0"/>
        </a:xfrm>
      </p:grpSpPr>
      <p:pic>
        <p:nvPicPr>
          <p:cNvPr id="234" name="Google Shape;234;g1fb1b8ffdf7_0_9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35" name="Google Shape;235;g1fb1b8ffdf7_0_9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Section slide 5">
    <p:spTree>
      <p:nvGrpSpPr>
        <p:cNvPr id="236" name="Shape 236"/>
        <p:cNvGrpSpPr/>
        <p:nvPr/>
      </p:nvGrpSpPr>
      <p:grpSpPr>
        <a:xfrm>
          <a:off x="0" y="0"/>
          <a:ext cx="0" cy="0"/>
          <a:chOff x="0" y="0"/>
          <a:chExt cx="0" cy="0"/>
        </a:xfrm>
      </p:grpSpPr>
      <p:sp>
        <p:nvSpPr>
          <p:cNvPr id="237" name="Google Shape;237;g1fb1b8ffdf7_0_9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8" name="Google Shape;238;g1fb1b8ffdf7_0_9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39" name="Google Shape;239;g1fb1b8ffdf7_0_9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40" name="Google Shape;240;g1fb1b8ffdf7_0_9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43" name="Shape 243"/>
        <p:cNvGrpSpPr/>
        <p:nvPr/>
      </p:nvGrpSpPr>
      <p:grpSpPr>
        <a:xfrm>
          <a:off x="0" y="0"/>
          <a:ext cx="0" cy="0"/>
          <a:chOff x="0" y="0"/>
          <a:chExt cx="0" cy="0"/>
        </a:xfrm>
      </p:grpSpPr>
      <p:sp>
        <p:nvSpPr>
          <p:cNvPr id="244" name="Google Shape;244;g1fbdec7386f_0_6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5" name="Google Shape;245;g1fbdec7386f_0_6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246" name="Google Shape;246;g1fbdec7386f_0_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47" name="Google Shape;247;g1fbdec7386f_0_6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248" name="Shape 248"/>
        <p:cNvGrpSpPr/>
        <p:nvPr/>
      </p:nvGrpSpPr>
      <p:grpSpPr>
        <a:xfrm>
          <a:off x="0" y="0"/>
          <a:ext cx="0" cy="0"/>
          <a:chOff x="0" y="0"/>
          <a:chExt cx="0" cy="0"/>
        </a:xfrm>
      </p:grpSpPr>
      <p:sp>
        <p:nvSpPr>
          <p:cNvPr id="249" name="Google Shape;249;g1fbdec7386f_0_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50" name="Google Shape;250;g1fbdec7386f_0_67"/>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251" name="Google Shape;251;g1fbdec7386f_0_67"/>
          <p:cNvPicPr preferRelativeResize="0"/>
          <p:nvPr/>
        </p:nvPicPr>
        <p:blipFill rotWithShape="1">
          <a:blip r:embed="rId3">
            <a:alphaModFix/>
          </a:blip>
          <a:srcRect b="-2272" l="-4222" r="-3757" t="-2439"/>
          <a:stretch/>
        </p:blipFill>
        <p:spPr>
          <a:xfrm rot="-5400000">
            <a:off x="7182681" y="3219806"/>
            <a:ext cx="2039601" cy="1978026"/>
          </a:xfrm>
          <a:prstGeom prst="rect">
            <a:avLst/>
          </a:prstGeom>
          <a:noFill/>
          <a:ln>
            <a:noFill/>
          </a:ln>
        </p:spPr>
      </p:pic>
      <p:sp>
        <p:nvSpPr>
          <p:cNvPr id="252" name="Google Shape;252;g1fbdec7386f_0_6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53" name="Google Shape;253;g1fbdec7386f_0_6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254" name="Shape 254"/>
        <p:cNvGrpSpPr/>
        <p:nvPr/>
      </p:nvGrpSpPr>
      <p:grpSpPr>
        <a:xfrm>
          <a:off x="0" y="0"/>
          <a:ext cx="0" cy="0"/>
          <a:chOff x="0" y="0"/>
          <a:chExt cx="0" cy="0"/>
        </a:xfrm>
      </p:grpSpPr>
      <p:pic>
        <p:nvPicPr>
          <p:cNvPr id="255" name="Google Shape;255;g1fbdec7386f_0_7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56" name="Google Shape;256;g1fbdec7386f_0_7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57" name="Google Shape;257;g1fbdec7386f_0_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8" name="Google Shape;258;g1fbdec7386f_0_7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59" name="Shape 259"/>
        <p:cNvGrpSpPr/>
        <p:nvPr/>
      </p:nvGrpSpPr>
      <p:grpSpPr>
        <a:xfrm>
          <a:off x="0" y="0"/>
          <a:ext cx="0" cy="0"/>
          <a:chOff x="0" y="0"/>
          <a:chExt cx="0" cy="0"/>
        </a:xfrm>
      </p:grpSpPr>
      <p:pic>
        <p:nvPicPr>
          <p:cNvPr id="260" name="Google Shape;260;g1fbdec7386f_0_7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61" name="Google Shape;261;g1fbdec7386f_0_7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62" name="Google Shape;262;g1fbdec7386f_0_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3" name="Google Shape;263;g1fbdec7386f_0_7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64" name="Shape 264"/>
        <p:cNvGrpSpPr/>
        <p:nvPr/>
      </p:nvGrpSpPr>
      <p:grpSpPr>
        <a:xfrm>
          <a:off x="0" y="0"/>
          <a:ext cx="0" cy="0"/>
          <a:chOff x="0" y="0"/>
          <a:chExt cx="0" cy="0"/>
        </a:xfrm>
      </p:grpSpPr>
      <p:sp>
        <p:nvSpPr>
          <p:cNvPr id="265" name="Google Shape;265;g1fbdec7386f_0_83"/>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66" name="Google Shape;266;g1fbdec7386f_0_8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67" name="Google Shape;267;g1fbdec7386f_0_8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68" name="Google Shape;268;g1fbdec7386f_0_8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9" name="Google Shape;269;g1fbdec7386f_0_8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70" name="Shape 270"/>
        <p:cNvGrpSpPr/>
        <p:nvPr/>
      </p:nvGrpSpPr>
      <p:grpSpPr>
        <a:xfrm>
          <a:off x="0" y="0"/>
          <a:ext cx="0" cy="0"/>
          <a:chOff x="0" y="0"/>
          <a:chExt cx="0" cy="0"/>
        </a:xfrm>
      </p:grpSpPr>
      <p:pic>
        <p:nvPicPr>
          <p:cNvPr id="271" name="Google Shape;271;g1fbdec7386f_0_8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72" name="Google Shape;272;g1fbdec7386f_0_8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73" name="Google Shape;273;g1fbdec7386f_0_8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4" name="Google Shape;274;g1fbdec7386f_0_8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5" name="Shape 275"/>
        <p:cNvGrpSpPr/>
        <p:nvPr/>
      </p:nvGrpSpPr>
      <p:grpSpPr>
        <a:xfrm>
          <a:off x="0" y="0"/>
          <a:ext cx="0" cy="0"/>
          <a:chOff x="0" y="0"/>
          <a:chExt cx="0" cy="0"/>
        </a:xfrm>
      </p:grpSpPr>
      <p:pic>
        <p:nvPicPr>
          <p:cNvPr id="276" name="Google Shape;276;g1fbdec7386f_0_9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77" name="Google Shape;277;g1fbdec7386f_0_9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78" name="Google Shape;278;g1fbdec7386f_0_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79" name="Shape 279"/>
        <p:cNvGrpSpPr/>
        <p:nvPr/>
      </p:nvGrpSpPr>
      <p:grpSpPr>
        <a:xfrm>
          <a:off x="0" y="0"/>
          <a:ext cx="0" cy="0"/>
          <a:chOff x="0" y="0"/>
          <a:chExt cx="0" cy="0"/>
        </a:xfrm>
      </p:grpSpPr>
      <p:sp>
        <p:nvSpPr>
          <p:cNvPr id="280" name="Google Shape;280;g1fbdec7386f_0_9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1" name="Google Shape;281;g1fbdec7386f_0_98"/>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282" name="Google Shape;282;g1fbdec7386f_0_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83" name="Google Shape;283;g1fbdec7386f_0_9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84" name="Shape 284"/>
        <p:cNvGrpSpPr/>
        <p:nvPr/>
      </p:nvGrpSpPr>
      <p:grpSpPr>
        <a:xfrm>
          <a:off x="0" y="0"/>
          <a:ext cx="0" cy="0"/>
          <a:chOff x="0" y="0"/>
          <a:chExt cx="0" cy="0"/>
        </a:xfrm>
      </p:grpSpPr>
      <p:sp>
        <p:nvSpPr>
          <p:cNvPr id="285" name="Google Shape;285;g1fbdec7386f_0_10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286" name="Google Shape;286;g1fbdec7386f_0_10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39" name="Shape 39"/>
        <p:cNvGrpSpPr/>
        <p:nvPr/>
      </p:nvGrpSpPr>
      <p:grpSpPr>
        <a:xfrm>
          <a:off x="0" y="0"/>
          <a:ext cx="0" cy="0"/>
          <a:chOff x="0" y="0"/>
          <a:chExt cx="0" cy="0"/>
        </a:xfrm>
      </p:grpSpPr>
      <p:sp>
        <p:nvSpPr>
          <p:cNvPr id="40" name="Google Shape;40;g1646f31eaf0_0_10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1646f31eaf0_0_10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2" name="Google Shape;42;g1646f31eaf0_0_10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3" name="Google Shape;43;g1646f31eaf0_0_1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0" Type="http://schemas.openxmlformats.org/officeDocument/2006/relationships/theme" Target="../theme/theme8.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10" Type="http://schemas.openxmlformats.org/officeDocument/2006/relationships/theme" Target="../theme/theme6.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theme" Target="../theme/theme2.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0" Type="http://schemas.openxmlformats.org/officeDocument/2006/relationships/theme" Target="../theme/theme7.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10" Type="http://schemas.openxmlformats.org/officeDocument/2006/relationships/theme" Target="../theme/theme4.xml"/><Relationship Id="rId9" Type="http://schemas.openxmlformats.org/officeDocument/2006/relationships/slideLayout" Target="../slideLayouts/slideLayout62.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g157707a00a2_0_1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g1c751d456b0_0_4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9" name="Shape 129"/>
        <p:cNvGrpSpPr/>
        <p:nvPr/>
      </p:nvGrpSpPr>
      <p:grpSpPr>
        <a:xfrm>
          <a:off x="0" y="0"/>
          <a:ext cx="0" cy="0"/>
          <a:chOff x="0" y="0"/>
          <a:chExt cx="0" cy="0"/>
        </a:xfrm>
      </p:grpSpPr>
      <p:sp>
        <p:nvSpPr>
          <p:cNvPr id="130" name="Google Shape;130;g1c751d456b0_0_6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8" name="Shape 168"/>
        <p:cNvGrpSpPr/>
        <p:nvPr/>
      </p:nvGrpSpPr>
      <p:grpSpPr>
        <a:xfrm>
          <a:off x="0" y="0"/>
          <a:ext cx="0" cy="0"/>
          <a:chOff x="0" y="0"/>
          <a:chExt cx="0" cy="0"/>
        </a:xfrm>
      </p:grpSpPr>
      <p:sp>
        <p:nvSpPr>
          <p:cNvPr id="169" name="Google Shape;169;g1cd171047b8_0_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g1fb1b8ffdf7_0_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41" name="Shape 241"/>
        <p:cNvGrpSpPr/>
        <p:nvPr/>
      </p:nvGrpSpPr>
      <p:grpSpPr>
        <a:xfrm>
          <a:off x="0" y="0"/>
          <a:ext cx="0" cy="0"/>
          <a:chOff x="0" y="0"/>
          <a:chExt cx="0" cy="0"/>
        </a:xfrm>
      </p:grpSpPr>
      <p:sp>
        <p:nvSpPr>
          <p:cNvPr id="242" name="Google Shape;242;g1fbdec7386f_0_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6.png"/><Relationship Id="rId4" Type="http://schemas.openxmlformats.org/officeDocument/2006/relationships/image" Target="../media/image34.png"/><Relationship Id="rId5"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youtube.com/watch?v=lNK95khKvSk" TargetMode="External"/><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58.png"/><Relationship Id="rId4" Type="http://schemas.openxmlformats.org/officeDocument/2006/relationships/image" Target="../media/image33.png"/><Relationship Id="rId5"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58.png"/><Relationship Id="rId4" Type="http://schemas.openxmlformats.org/officeDocument/2006/relationships/image" Target="../media/image33.png"/><Relationship Id="rId5"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hyperlink" Target="https://www.moneysavingexpert.com/savings/savings-accounts-best-interest/?&amp;source=GOO-0X0000042AADF612A3&amp;gclid=CjwKCAiA2fmdBhBpEiwA4CcHzSgeRZvPeYkK14KJZXHaCyT4pWhO6XtTI8SADO79-zQoBDTYdnwS8RoC2EMQAvD_BwE&amp;gclsrc=aw.ds" TargetMode="External"/><Relationship Id="rId4" Type="http://schemas.openxmlformats.org/officeDocument/2006/relationships/hyperlink" Target="https://www.moneysupermarket.com/saving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hyperlink" Target="https://www.moneysavingexpert.com/savings/savings-accounts-best-interest/?&amp;source=GOO-0X0000042AADF612A3&amp;gclid=CjwKCAiA2fmdBhBpEiwA4CcHzSgeRZvPeYkK14KJZXHaCyT4pWhO6XtTI8SADO79-zQoBDTYdnwS8RoC2EMQAvD_BwE&amp;gclsrc=aw.ds" TargetMode="External"/><Relationship Id="rId4" Type="http://schemas.openxmlformats.org/officeDocument/2006/relationships/hyperlink" Target="https://www.moneysupermarket.com/savings/" TargetMode="External"/><Relationship Id="rId5" Type="http://schemas.openxmlformats.org/officeDocument/2006/relationships/hyperlink" Target="https://www.gov.uk/junior-individual-savings-account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 Id="rId3" Type="http://schemas.openxmlformats.org/officeDocument/2006/relationships/image" Target="../media/image40.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 Id="rId3" Type="http://schemas.openxmlformats.org/officeDocument/2006/relationships/image" Target="../media/image40.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5.xml"/><Relationship Id="rId3" Type="http://schemas.openxmlformats.org/officeDocument/2006/relationships/image" Target="../media/image40.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 Id="rId3" Type="http://schemas.openxmlformats.org/officeDocument/2006/relationships/image" Target="../media/image42.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1.xml"/><Relationship Id="rId3" Type="http://schemas.openxmlformats.org/officeDocument/2006/relationships/hyperlink" Target="https://www.themoneyjar.co.uk/calc/compound-interest-calculator.html" TargetMode="Externa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2.xml"/><Relationship Id="rId3"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 Id="rId3" Type="http://schemas.openxmlformats.org/officeDocument/2006/relationships/hyperlink" Target="https://news.sky.com/video/uk-economy-historic-inflation-explained-12749099" TargetMode="External"/><Relationship Id="rId4" Type="http://schemas.openxmlformats.org/officeDocument/2006/relationships/image" Target="../media/image48.png"/><Relationship Id="rId5" Type="http://schemas.openxmlformats.org/officeDocument/2006/relationships/hyperlink" Target="https://news.sky.com/video/uk-economy-historic-inflation-explained-12749099"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hyperlink" Target="https://www.citizensadvice.org.uk/debt-and-money/" TargetMode="External"/><Relationship Id="rId4" Type="http://schemas.openxmlformats.org/officeDocument/2006/relationships/image" Target="../media/image47.png"/><Relationship Id="rId5" Type="http://schemas.openxmlformats.org/officeDocument/2006/relationships/image" Target="../media/image49.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5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themoneycharity.org.uk/advice-information/tips-choosing-savings-account/" TargetMode="External"/><Relationship Id="rId4" Type="http://schemas.openxmlformats.org/officeDocument/2006/relationships/hyperlink" Target="https://thedecisionlab.com/insights/consumer-insights/how-we-can-nudge-ourselves-to-save-more" TargetMode="External"/><Relationship Id="rId5" Type="http://schemas.openxmlformats.org/officeDocument/2006/relationships/hyperlink" Target="https://www.moneysavingexpert.com/savings/savings-accounts-best-interest/?&amp;source=GOO-0X0000042AADF612A3&amp;gclid=CjwKCAiAzp6eBhByEiwA_gGq5N3GOzXpZDen1YJm2liUlc6B-e8UlwTfwe_HWqM3rhSALzuZuTV-MRoCj-AQAvD_BwE&amp;gclsrc=aw.ds" TargetMode="External"/><Relationship Id="rId6" Type="http://schemas.openxmlformats.org/officeDocument/2006/relationships/hyperlink" Target="https://ftflic.com/learning-hu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hyperlink" Target="https://thedecisionlab.com/insights/consumer-insights/how-we-can-nudge-ourselves-to-save-mor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moneyhelper.org.uk/en/pensions-and-retirement/tax-and-pensions/tax-relief-and-your-pension#:~:text=When%20you%20pay%20into%20your,income%20tax%20that%20you%20pa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0" name="Shape 290"/>
        <p:cNvGrpSpPr/>
        <p:nvPr/>
      </p:nvGrpSpPr>
      <p:grpSpPr>
        <a:xfrm>
          <a:off x="0" y="0"/>
          <a:ext cx="0" cy="0"/>
          <a:chOff x="0" y="0"/>
          <a:chExt cx="0" cy="0"/>
        </a:xfrm>
      </p:grpSpPr>
      <p:sp>
        <p:nvSpPr>
          <p:cNvPr id="291" name="Google Shape;291;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(recommended for Year 11)</a:t>
            </a:r>
            <a:endParaRPr b="1" i="0" sz="1000" u="none" cap="none" strike="noStrike">
              <a:solidFill>
                <a:schemeClr val="accent2"/>
              </a:solidFill>
              <a:latin typeface="Arial"/>
              <a:ea typeface="Arial"/>
              <a:cs typeface="Arial"/>
              <a:sym typeface="Arial"/>
            </a:endParaRPr>
          </a:p>
        </p:txBody>
      </p:sp>
      <p:sp>
        <p:nvSpPr>
          <p:cNvPr id="292" name="Google Shape;292;p1"/>
          <p:cNvSpPr txBox="1"/>
          <p:nvPr/>
        </p:nvSpPr>
        <p:spPr>
          <a:xfrm>
            <a:off x="43432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protect my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cd171047b8_0_24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76" name="Google Shape;376;g1cd171047b8_0_247"/>
          <p:cNvSpPr txBox="1"/>
          <p:nvPr/>
        </p:nvSpPr>
        <p:spPr>
          <a:xfrm>
            <a:off x="199200" y="125150"/>
            <a:ext cx="7997400" cy="47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Different ways to save for the future | </a:t>
            </a:r>
            <a:r>
              <a:rPr lang="en-GB" sz="2400">
                <a:solidFill>
                  <a:srgbClr val="00FF00"/>
                </a:solidFill>
                <a:latin typeface="Lato"/>
                <a:ea typeface="Lato"/>
                <a:cs typeface="Lato"/>
                <a:sym typeface="Lato"/>
              </a:rPr>
              <a:t>ANSWERS</a:t>
            </a:r>
            <a:endParaRPr b="0" i="0" sz="2900" u="none" cap="none" strike="noStrike">
              <a:solidFill>
                <a:schemeClr val="lt1"/>
              </a:solidFill>
              <a:latin typeface="Lato"/>
              <a:ea typeface="Lato"/>
              <a:cs typeface="Lato"/>
              <a:sym typeface="Lato"/>
            </a:endParaRPr>
          </a:p>
        </p:txBody>
      </p:sp>
      <p:grpSp>
        <p:nvGrpSpPr>
          <p:cNvPr id="377" name="Google Shape;377;g1cd171047b8_0_247"/>
          <p:cNvGrpSpPr/>
          <p:nvPr/>
        </p:nvGrpSpPr>
        <p:grpSpPr>
          <a:xfrm>
            <a:off x="228300" y="866000"/>
            <a:ext cx="2358450" cy="3926700"/>
            <a:chOff x="228300" y="866000"/>
            <a:chExt cx="2358450" cy="3926700"/>
          </a:xfrm>
        </p:grpSpPr>
        <p:pic>
          <p:nvPicPr>
            <p:cNvPr id="378" name="Google Shape;378;g1cd171047b8_0_247"/>
            <p:cNvPicPr preferRelativeResize="0"/>
            <p:nvPr/>
          </p:nvPicPr>
          <p:blipFill rotWithShape="1">
            <a:blip r:embed="rId3">
              <a:alphaModFix/>
            </a:blip>
            <a:srcRect b="12343" l="0" r="0" t="11367"/>
            <a:stretch/>
          </p:blipFill>
          <p:spPr>
            <a:xfrm>
              <a:off x="522600" y="1081913"/>
              <a:ext cx="1658400" cy="971875"/>
            </a:xfrm>
            <a:prstGeom prst="rect">
              <a:avLst/>
            </a:prstGeom>
            <a:noFill/>
            <a:ln cap="flat" cmpd="sng" w="19050">
              <a:solidFill>
                <a:schemeClr val="accent2"/>
              </a:solidFill>
              <a:prstDash val="solid"/>
              <a:round/>
              <a:headEnd len="sm" w="sm" type="none"/>
              <a:tailEnd len="sm" w="sm" type="none"/>
            </a:ln>
          </p:spPr>
        </p:pic>
        <p:sp>
          <p:nvSpPr>
            <p:cNvPr id="379" name="Google Shape;379;g1cd171047b8_0_247"/>
            <p:cNvSpPr/>
            <p:nvPr/>
          </p:nvSpPr>
          <p:spPr>
            <a:xfrm>
              <a:off x="351600" y="220659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rgbClr val="FFFFFF"/>
                  </a:solidFill>
                  <a:latin typeface="Lato"/>
                  <a:ea typeface="Lato"/>
                  <a:cs typeface="Lato"/>
                  <a:sym typeface="Lato"/>
                </a:rPr>
                <a:t>1. </a:t>
              </a:r>
              <a:r>
                <a:rPr b="1" lang="en-GB" sz="1200">
                  <a:solidFill>
                    <a:srgbClr val="FFFFFF"/>
                  </a:solidFill>
                  <a:latin typeface="Lato"/>
                  <a:ea typeface="Lato"/>
                  <a:cs typeface="Lato"/>
                  <a:sym typeface="Lato"/>
                </a:rPr>
                <a:t>Cash </a:t>
              </a:r>
              <a:r>
                <a:rPr b="1" lang="en-GB" sz="1200">
                  <a:solidFill>
                    <a:srgbClr val="FFFFFF"/>
                  </a:solidFill>
                  <a:latin typeface="Lato"/>
                  <a:ea typeface="Lato"/>
                  <a:cs typeface="Lato"/>
                  <a:sym typeface="Lato"/>
                </a:rPr>
                <a:t>ISA (Individual Savings Account)</a:t>
              </a:r>
              <a:endParaRPr b="1" i="0" sz="1200" u="none" cap="none" strike="noStrike">
                <a:solidFill>
                  <a:srgbClr val="FFFFFF"/>
                </a:solidFill>
                <a:latin typeface="Lato"/>
                <a:ea typeface="Lato"/>
                <a:cs typeface="Lato"/>
                <a:sym typeface="Lato"/>
              </a:endParaRPr>
            </a:p>
          </p:txBody>
        </p:sp>
        <p:sp>
          <p:nvSpPr>
            <p:cNvPr id="380" name="Google Shape;380;g1cd171047b8_0_247"/>
            <p:cNvSpPr txBox="1"/>
            <p:nvPr/>
          </p:nvSpPr>
          <p:spPr>
            <a:xfrm>
              <a:off x="269250" y="2760700"/>
              <a:ext cx="23175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Lato"/>
                  <a:ea typeface="Lato"/>
                  <a:cs typeface="Lato"/>
                  <a:sym typeface="Lato"/>
                </a:rPr>
                <a:t>(B) Savings accounts that pays interest </a:t>
              </a:r>
              <a:r>
                <a:rPr b="1" lang="en-GB" sz="1200">
                  <a:solidFill>
                    <a:schemeClr val="lt1"/>
                  </a:solidFill>
                  <a:latin typeface="Lato"/>
                  <a:ea typeface="Lato"/>
                  <a:cs typeface="Lato"/>
                  <a:sym typeface="Lato"/>
                </a:rPr>
                <a:t>tax free </a:t>
              </a:r>
              <a:r>
                <a:rPr lang="en-GB" sz="1200">
                  <a:solidFill>
                    <a:schemeClr val="lt1"/>
                  </a:solidFill>
                  <a:latin typeface="Lato"/>
                  <a:ea typeface="Lato"/>
                  <a:cs typeface="Lato"/>
                  <a:sym typeface="Lato"/>
                </a:rPr>
                <a:t>for up to </a:t>
              </a:r>
              <a:r>
                <a:rPr b="1" lang="en-GB" sz="1200">
                  <a:solidFill>
                    <a:schemeClr val="lt1"/>
                  </a:solidFill>
                  <a:latin typeface="Lato"/>
                  <a:ea typeface="Lato"/>
                  <a:cs typeface="Lato"/>
                  <a:sym typeface="Lato"/>
                </a:rPr>
                <a:t>£20,000</a:t>
              </a:r>
              <a:r>
                <a:rPr lang="en-GB" sz="1200">
                  <a:solidFill>
                    <a:schemeClr val="lt1"/>
                  </a:solidFill>
                  <a:latin typeface="Lato"/>
                  <a:ea typeface="Lato"/>
                  <a:cs typeface="Lato"/>
                  <a:sym typeface="Lato"/>
                </a:rPr>
                <a:t>. There are many types such as Cash ISAs, Junior ISAs and Stocks and Shares ISAs.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GB" sz="1200">
                  <a:solidFill>
                    <a:schemeClr val="lt1"/>
                  </a:solidFill>
                  <a:latin typeface="Lato"/>
                  <a:ea typeface="Lato"/>
                  <a:cs typeface="Lato"/>
                  <a:sym typeface="Lato"/>
                </a:rPr>
                <a:t>You have to be 16 to open a Cash ISA, but a Junior ISA can be opened by a parent or guardian! </a:t>
              </a:r>
              <a:endParaRPr sz="1200">
                <a:solidFill>
                  <a:schemeClr val="lt1"/>
                </a:solidFill>
                <a:latin typeface="Lato"/>
                <a:ea typeface="Lato"/>
                <a:cs typeface="Lato"/>
                <a:sym typeface="Lato"/>
              </a:endParaRPr>
            </a:p>
          </p:txBody>
        </p:sp>
        <p:sp>
          <p:nvSpPr>
            <p:cNvPr id="381" name="Google Shape;381;g1cd171047b8_0_247"/>
            <p:cNvSpPr/>
            <p:nvPr/>
          </p:nvSpPr>
          <p:spPr>
            <a:xfrm>
              <a:off x="228300" y="866000"/>
              <a:ext cx="2317500" cy="39267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g1cd171047b8_0_247"/>
          <p:cNvGrpSpPr/>
          <p:nvPr/>
        </p:nvGrpSpPr>
        <p:grpSpPr>
          <a:xfrm>
            <a:off x="2697825" y="866000"/>
            <a:ext cx="3625800" cy="3972700"/>
            <a:chOff x="2697825" y="866000"/>
            <a:chExt cx="3625800" cy="3972700"/>
          </a:xfrm>
        </p:grpSpPr>
        <p:pic>
          <p:nvPicPr>
            <p:cNvPr id="383" name="Google Shape;383;g1cd171047b8_0_247"/>
            <p:cNvPicPr preferRelativeResize="0"/>
            <p:nvPr/>
          </p:nvPicPr>
          <p:blipFill rotWithShape="1">
            <a:blip r:embed="rId4">
              <a:alphaModFix/>
            </a:blip>
            <a:srcRect b="0" l="0" r="0" t="14155"/>
            <a:stretch/>
          </p:blipFill>
          <p:spPr>
            <a:xfrm>
              <a:off x="3593925" y="1081925"/>
              <a:ext cx="1658400" cy="971850"/>
            </a:xfrm>
            <a:prstGeom prst="rect">
              <a:avLst/>
            </a:prstGeom>
            <a:noFill/>
            <a:ln cap="flat" cmpd="sng" w="19050">
              <a:solidFill>
                <a:schemeClr val="accent2"/>
              </a:solidFill>
              <a:prstDash val="solid"/>
              <a:round/>
              <a:headEnd len="sm" w="sm" type="none"/>
              <a:tailEnd len="sm" w="sm" type="none"/>
            </a:ln>
          </p:spPr>
        </p:pic>
        <p:sp>
          <p:nvSpPr>
            <p:cNvPr id="384" name="Google Shape;384;g1cd171047b8_0_247"/>
            <p:cNvSpPr/>
            <p:nvPr/>
          </p:nvSpPr>
          <p:spPr>
            <a:xfrm>
              <a:off x="3425750" y="226695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2. Savings Accounts</a:t>
              </a:r>
              <a:endParaRPr b="1" i="0" sz="1400" u="none" cap="none" strike="noStrike">
                <a:solidFill>
                  <a:srgbClr val="FFFFFF"/>
                </a:solidFill>
                <a:latin typeface="Lato"/>
                <a:ea typeface="Lato"/>
                <a:cs typeface="Lato"/>
                <a:sym typeface="Lato"/>
              </a:endParaRPr>
            </a:p>
          </p:txBody>
        </p:sp>
        <p:grpSp>
          <p:nvGrpSpPr>
            <p:cNvPr id="385" name="Google Shape;385;g1cd171047b8_0_247"/>
            <p:cNvGrpSpPr/>
            <p:nvPr/>
          </p:nvGrpSpPr>
          <p:grpSpPr>
            <a:xfrm>
              <a:off x="2697825" y="866000"/>
              <a:ext cx="3625800" cy="3972700"/>
              <a:chOff x="2697825" y="866000"/>
              <a:chExt cx="3625800" cy="3972700"/>
            </a:xfrm>
          </p:grpSpPr>
          <p:sp>
            <p:nvSpPr>
              <p:cNvPr id="386" name="Google Shape;386;g1cd171047b8_0_247"/>
              <p:cNvSpPr txBox="1"/>
              <p:nvPr/>
            </p:nvSpPr>
            <p:spPr>
              <a:xfrm>
                <a:off x="2697825" y="2822400"/>
                <a:ext cx="35136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lt1"/>
                    </a:solidFill>
                    <a:latin typeface="Lato"/>
                    <a:ea typeface="Lato"/>
                    <a:cs typeface="Lato"/>
                    <a:sym typeface="Lato"/>
                  </a:rPr>
                  <a:t>(</a:t>
                </a:r>
                <a:r>
                  <a:rPr lang="en-GB" sz="1200">
                    <a:solidFill>
                      <a:schemeClr val="lt1"/>
                    </a:solidFill>
                    <a:latin typeface="Lato"/>
                    <a:ea typeface="Lato"/>
                    <a:cs typeface="Lato"/>
                    <a:sym typeface="Lato"/>
                  </a:rPr>
                  <a:t>C) A place to put money in and</a:t>
                </a:r>
                <a:r>
                  <a:rPr b="1" lang="en-GB" sz="1200">
                    <a:solidFill>
                      <a:schemeClr val="lt1"/>
                    </a:solidFill>
                    <a:latin typeface="Lato"/>
                    <a:ea typeface="Lato"/>
                    <a:cs typeface="Lato"/>
                    <a:sym typeface="Lato"/>
                  </a:rPr>
                  <a:t> earn interest</a:t>
                </a:r>
                <a:r>
                  <a:rPr lang="en-GB"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rPr lang="en-GB" sz="1200">
                    <a:solidFill>
                      <a:schemeClr val="lt1"/>
                    </a:solidFill>
                    <a:latin typeface="Lato"/>
                    <a:ea typeface="Lato"/>
                    <a:cs typeface="Lato"/>
                    <a:sym typeface="Lato"/>
                  </a:rPr>
                  <a:t>There are many different types of these including:</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GB" sz="1200">
                    <a:solidFill>
                      <a:schemeClr val="lt1"/>
                    </a:solidFill>
                    <a:latin typeface="Lato"/>
                    <a:ea typeface="Lato"/>
                    <a:cs typeface="Lato"/>
                    <a:sym typeface="Lato"/>
                  </a:rPr>
                  <a:t>Fixed Rate (lock away money for set amount of time) </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GB" sz="1200">
                    <a:solidFill>
                      <a:schemeClr val="lt1"/>
                    </a:solidFill>
                    <a:latin typeface="Lato"/>
                    <a:ea typeface="Lato"/>
                    <a:cs typeface="Lato"/>
                    <a:sym typeface="Lato"/>
                  </a:rPr>
                  <a:t>Easy Access (can withdraw money easily)</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GB" sz="1200">
                    <a:solidFill>
                      <a:schemeClr val="lt1"/>
                    </a:solidFill>
                    <a:latin typeface="Lato"/>
                    <a:ea typeface="Lato"/>
                    <a:cs typeface="Lato"/>
                    <a:sym typeface="Lato"/>
                  </a:rPr>
                  <a:t>Regular Saver (a set amount of money put aside each month)</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GB" sz="1200">
                    <a:solidFill>
                      <a:schemeClr val="lt1"/>
                    </a:solidFill>
                    <a:latin typeface="Lato"/>
                    <a:ea typeface="Lato"/>
                    <a:cs typeface="Lato"/>
                    <a:sym typeface="Lato"/>
                  </a:rPr>
                  <a:t>Green Savings (where savings are only used to fund environmentally friendly projects)</a:t>
                </a:r>
                <a:endParaRPr sz="1100">
                  <a:solidFill>
                    <a:schemeClr val="lt1"/>
                  </a:solidFill>
                  <a:latin typeface="Lato"/>
                  <a:ea typeface="Lato"/>
                  <a:cs typeface="Lato"/>
                  <a:sym typeface="Lato"/>
                </a:endParaRPr>
              </a:p>
              <a:p>
                <a:pPr indent="0" lvl="0" marL="0" rtl="0" algn="l">
                  <a:spcBef>
                    <a:spcPts val="0"/>
                  </a:spcBef>
                  <a:spcAft>
                    <a:spcPts val="0"/>
                  </a:spcAft>
                  <a:buNone/>
                </a:pPr>
                <a:r>
                  <a:t/>
                </a:r>
                <a:endParaRPr sz="1100">
                  <a:solidFill>
                    <a:schemeClr val="lt1"/>
                  </a:solidFill>
                  <a:latin typeface="Lato"/>
                  <a:ea typeface="Lato"/>
                  <a:cs typeface="Lato"/>
                  <a:sym typeface="Lato"/>
                </a:endParaRPr>
              </a:p>
            </p:txBody>
          </p:sp>
          <p:sp>
            <p:nvSpPr>
              <p:cNvPr id="387" name="Google Shape;387;g1cd171047b8_0_247"/>
              <p:cNvSpPr/>
              <p:nvPr/>
            </p:nvSpPr>
            <p:spPr>
              <a:xfrm>
                <a:off x="2697825" y="866000"/>
                <a:ext cx="3625800" cy="39267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8" name="Google Shape;388;g1cd171047b8_0_247"/>
          <p:cNvGrpSpPr/>
          <p:nvPr/>
        </p:nvGrpSpPr>
        <p:grpSpPr>
          <a:xfrm>
            <a:off x="6475650" y="865988"/>
            <a:ext cx="2324800" cy="3088863"/>
            <a:chOff x="6475650" y="865988"/>
            <a:chExt cx="2324800" cy="3088863"/>
          </a:xfrm>
        </p:grpSpPr>
        <p:sp>
          <p:nvSpPr>
            <p:cNvPr id="389" name="Google Shape;389;g1cd171047b8_0_247"/>
            <p:cNvSpPr txBox="1"/>
            <p:nvPr/>
          </p:nvSpPr>
          <p:spPr>
            <a:xfrm>
              <a:off x="6540850" y="2754250"/>
              <a:ext cx="2259600" cy="1200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Lato"/>
                  <a:ea typeface="Lato"/>
                  <a:cs typeface="Lato"/>
                  <a:sym typeface="Lato"/>
                </a:rPr>
                <a:t>(A) A pot of cash that a person and/or their employer pay into as a way of saving money for retirement.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600">
                <a:solidFill>
                  <a:schemeClr val="lt1"/>
                </a:solidFill>
                <a:latin typeface="Lato"/>
                <a:ea typeface="Lato"/>
                <a:cs typeface="Lato"/>
                <a:sym typeface="Lato"/>
              </a:endParaRPr>
            </a:p>
            <a:p>
              <a:pPr indent="0" lvl="0" marL="0" rtl="0" algn="l">
                <a:spcBef>
                  <a:spcPts val="0"/>
                </a:spcBef>
                <a:spcAft>
                  <a:spcPts val="0"/>
                </a:spcAft>
                <a:buNone/>
              </a:pPr>
              <a:r>
                <a:rPr lang="en-GB" sz="1200">
                  <a:solidFill>
                    <a:schemeClr val="lt1"/>
                  </a:solidFill>
                  <a:latin typeface="Lato"/>
                  <a:ea typeface="Lato"/>
                  <a:cs typeface="Lato"/>
                  <a:sym typeface="Lato"/>
                </a:rPr>
                <a:t>Importantly, it has tax benefits.</a:t>
              </a:r>
              <a:endParaRPr sz="1200">
                <a:solidFill>
                  <a:schemeClr val="lt1"/>
                </a:solidFill>
                <a:latin typeface="Lato"/>
                <a:ea typeface="Lato"/>
                <a:cs typeface="Lato"/>
                <a:sym typeface="Lato"/>
              </a:endParaRPr>
            </a:p>
          </p:txBody>
        </p:sp>
        <p:pic>
          <p:nvPicPr>
            <p:cNvPr id="390" name="Google Shape;390;g1cd171047b8_0_247"/>
            <p:cNvPicPr preferRelativeResize="0"/>
            <p:nvPr/>
          </p:nvPicPr>
          <p:blipFill>
            <a:blip r:embed="rId5">
              <a:alphaModFix/>
            </a:blip>
            <a:stretch>
              <a:fillRect/>
            </a:stretch>
          </p:blipFill>
          <p:spPr>
            <a:xfrm>
              <a:off x="6837850" y="1056925"/>
              <a:ext cx="1658400" cy="928704"/>
            </a:xfrm>
            <a:prstGeom prst="rect">
              <a:avLst/>
            </a:prstGeom>
            <a:noFill/>
            <a:ln cap="flat" cmpd="sng" w="19050">
              <a:solidFill>
                <a:schemeClr val="accent2"/>
              </a:solidFill>
              <a:prstDash val="solid"/>
              <a:round/>
              <a:headEnd len="sm" w="sm" type="none"/>
              <a:tailEnd len="sm" w="sm" type="none"/>
            </a:ln>
          </p:spPr>
        </p:pic>
        <p:sp>
          <p:nvSpPr>
            <p:cNvPr id="391" name="Google Shape;391;g1cd171047b8_0_247"/>
            <p:cNvSpPr/>
            <p:nvPr/>
          </p:nvSpPr>
          <p:spPr>
            <a:xfrm>
              <a:off x="6666850" y="219880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3. Pensions </a:t>
              </a:r>
              <a:endParaRPr b="1" i="0" sz="1300" u="none" cap="none" strike="noStrike">
                <a:solidFill>
                  <a:srgbClr val="FFFFFF"/>
                </a:solidFill>
                <a:latin typeface="Lato"/>
                <a:ea typeface="Lato"/>
                <a:cs typeface="Lato"/>
                <a:sym typeface="Lato"/>
              </a:endParaRPr>
            </a:p>
          </p:txBody>
        </p:sp>
        <p:sp>
          <p:nvSpPr>
            <p:cNvPr id="392" name="Google Shape;392;g1cd171047b8_0_247"/>
            <p:cNvSpPr/>
            <p:nvPr/>
          </p:nvSpPr>
          <p:spPr>
            <a:xfrm>
              <a:off x="6475650" y="865988"/>
              <a:ext cx="2317500" cy="30888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1c751d456b0_0_790"/>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98" name="Google Shape;398;g1c751d456b0_0_790"/>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Did you know?</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900" u="none" cap="none" strike="noStrike">
              <a:solidFill>
                <a:schemeClr val="lt1"/>
              </a:solidFill>
              <a:latin typeface="Lato"/>
              <a:ea typeface="Lato"/>
              <a:cs typeface="Lato"/>
              <a:sym typeface="Lato"/>
            </a:endParaRPr>
          </a:p>
        </p:txBody>
      </p:sp>
      <p:sp>
        <p:nvSpPr>
          <p:cNvPr id="399" name="Google Shape;399;g1c751d456b0_0_790"/>
          <p:cNvSpPr/>
          <p:nvPr/>
        </p:nvSpPr>
        <p:spPr>
          <a:xfrm>
            <a:off x="2530575" y="1168650"/>
            <a:ext cx="4008900" cy="3594000"/>
          </a:xfrm>
          <a:prstGeom prst="ellipse">
            <a:avLst/>
          </a:prstGeom>
          <a:solidFill>
            <a:schemeClr val="accent3"/>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300">
                <a:solidFill>
                  <a:schemeClr val="accent2"/>
                </a:solidFill>
                <a:latin typeface="Lato"/>
                <a:ea typeface="Lato"/>
                <a:cs typeface="Lato"/>
                <a:sym typeface="Lato"/>
              </a:rPr>
              <a:t>Savings in a bank are protected up to</a:t>
            </a:r>
            <a:endParaRPr sz="2300">
              <a:solidFill>
                <a:schemeClr val="accent2"/>
              </a:solidFill>
              <a:latin typeface="Lato"/>
              <a:ea typeface="Lato"/>
              <a:cs typeface="Lato"/>
              <a:sym typeface="Lato"/>
            </a:endParaRPr>
          </a:p>
          <a:p>
            <a:pPr indent="0" lvl="0" marL="0" rtl="0" algn="ctr">
              <a:spcBef>
                <a:spcPts val="0"/>
              </a:spcBef>
              <a:spcAft>
                <a:spcPts val="0"/>
              </a:spcAft>
              <a:buNone/>
            </a:pPr>
            <a:r>
              <a:rPr lang="en-GB" sz="4600">
                <a:solidFill>
                  <a:schemeClr val="accent1"/>
                </a:solidFill>
                <a:latin typeface="Lato Black"/>
                <a:ea typeface="Lato Black"/>
                <a:cs typeface="Lato Black"/>
                <a:sym typeface="Lato Black"/>
              </a:rPr>
              <a:t>£85,000 </a:t>
            </a:r>
            <a:endParaRPr sz="4600">
              <a:solidFill>
                <a:schemeClr val="accent1"/>
              </a:solidFill>
              <a:latin typeface="Lato Black"/>
              <a:ea typeface="Lato Black"/>
              <a:cs typeface="Lato Black"/>
              <a:sym typeface="Lato Black"/>
            </a:endParaRPr>
          </a:p>
          <a:p>
            <a:pPr indent="0" lvl="0" marL="0" rtl="0" algn="ctr">
              <a:spcBef>
                <a:spcPts val="0"/>
              </a:spcBef>
              <a:spcAft>
                <a:spcPts val="0"/>
              </a:spcAft>
              <a:buNone/>
            </a:pPr>
            <a:r>
              <a:rPr lang="en-GB" sz="2300">
                <a:solidFill>
                  <a:schemeClr val="accent2"/>
                </a:solidFill>
                <a:latin typeface="Lato"/>
                <a:ea typeface="Lato"/>
                <a:cs typeface="Lato"/>
                <a:sym typeface="Lato"/>
              </a:rPr>
              <a:t>if the bank goes bust!</a:t>
            </a:r>
            <a:endParaRPr sz="2300">
              <a:solidFill>
                <a:schemeClr val="accen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2b37f82f42_0_0"/>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405" name="Google Shape;405;g22b37f82f42_0_0"/>
          <p:cNvSpPr txBox="1"/>
          <p:nvPr/>
        </p:nvSpPr>
        <p:spPr>
          <a:xfrm>
            <a:off x="679600" y="647700"/>
            <a:ext cx="7659600" cy="375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900">
                <a:solidFill>
                  <a:schemeClr val="lt1"/>
                </a:solidFill>
                <a:latin typeface="Lato"/>
                <a:ea typeface="Lato"/>
                <a:cs typeface="Lato"/>
                <a:sym typeface="Lato"/>
              </a:rPr>
              <a:t>The amazing thing about putting money away in a savings account is that</a:t>
            </a:r>
            <a:r>
              <a:rPr lang="en-GB" sz="2900">
                <a:solidFill>
                  <a:schemeClr val="lt1"/>
                </a:solidFill>
                <a:latin typeface="Lato"/>
                <a:ea typeface="Lato"/>
                <a:cs typeface="Lato"/>
                <a:sym typeface="Lato"/>
              </a:rPr>
              <a:t> interest is </a:t>
            </a:r>
            <a:r>
              <a:rPr lang="en-GB" sz="2900">
                <a:solidFill>
                  <a:schemeClr val="lt1"/>
                </a:solidFill>
                <a:latin typeface="Lato"/>
                <a:ea typeface="Lato"/>
                <a:cs typeface="Lato"/>
                <a:sym typeface="Lato"/>
              </a:rPr>
              <a:t>calculated</a:t>
            </a:r>
            <a:r>
              <a:rPr lang="en-GB" sz="2900">
                <a:solidFill>
                  <a:schemeClr val="lt1"/>
                </a:solidFill>
                <a:latin typeface="Lato"/>
                <a:ea typeface="Lato"/>
                <a:cs typeface="Lato"/>
                <a:sym typeface="Lato"/>
              </a:rPr>
              <a:t> on top of interest!</a:t>
            </a:r>
            <a:endParaRPr sz="2900">
              <a:solidFill>
                <a:schemeClr val="lt1"/>
              </a:solidFill>
              <a:latin typeface="Lato"/>
              <a:ea typeface="Lato"/>
              <a:cs typeface="Lato"/>
              <a:sym typeface="Lato"/>
            </a:endParaRPr>
          </a:p>
          <a:p>
            <a:pPr indent="0" lvl="0" marL="0" rtl="0" algn="ctr">
              <a:spcBef>
                <a:spcPts val="0"/>
              </a:spcBef>
              <a:spcAft>
                <a:spcPts val="0"/>
              </a:spcAft>
              <a:buNone/>
            </a:pPr>
            <a:r>
              <a:t/>
            </a:r>
            <a:endParaRPr sz="2900">
              <a:solidFill>
                <a:schemeClr val="accent2"/>
              </a:solidFill>
              <a:latin typeface="Lato"/>
              <a:ea typeface="Lato"/>
              <a:cs typeface="Lato"/>
              <a:sym typeface="Lato"/>
            </a:endParaRPr>
          </a:p>
          <a:p>
            <a:pPr indent="0" lvl="0" marL="0" rtl="0" algn="ctr">
              <a:spcBef>
                <a:spcPts val="0"/>
              </a:spcBef>
              <a:spcAft>
                <a:spcPts val="0"/>
              </a:spcAft>
              <a:buNone/>
            </a:pPr>
            <a:r>
              <a:rPr b="1" lang="en-GB" sz="2900">
                <a:solidFill>
                  <a:schemeClr val="accent2"/>
                </a:solidFill>
                <a:latin typeface="Lato"/>
                <a:ea typeface="Lato"/>
                <a:cs typeface="Lato"/>
                <a:sym typeface="Lato"/>
              </a:rPr>
              <a:t>This is known as </a:t>
            </a:r>
            <a:r>
              <a:rPr b="1" lang="en-GB" sz="2900" u="sng">
                <a:solidFill>
                  <a:schemeClr val="accent2"/>
                </a:solidFill>
                <a:latin typeface="Lato"/>
                <a:ea typeface="Lato"/>
                <a:cs typeface="Lato"/>
                <a:sym typeface="Lato"/>
              </a:rPr>
              <a:t>c</a:t>
            </a:r>
            <a:r>
              <a:rPr b="1" lang="en-GB" sz="2900" u="sng">
                <a:solidFill>
                  <a:schemeClr val="accent2"/>
                </a:solidFill>
                <a:latin typeface="Lato"/>
                <a:ea typeface="Lato"/>
                <a:cs typeface="Lato"/>
                <a:sym typeface="Lato"/>
              </a:rPr>
              <a:t>ompound interest</a:t>
            </a:r>
            <a:r>
              <a:rPr lang="en-GB" sz="2900">
                <a:solidFill>
                  <a:schemeClr val="accent2"/>
                </a:solidFill>
                <a:latin typeface="Lato"/>
                <a:ea typeface="Lato"/>
                <a:cs typeface="Lato"/>
                <a:sym typeface="Lato"/>
              </a:rPr>
              <a:t> which is an extremely powerful tool allowing money to </a:t>
            </a:r>
            <a:r>
              <a:rPr b="1" lang="en-GB" sz="2900">
                <a:solidFill>
                  <a:schemeClr val="lt1"/>
                </a:solidFill>
                <a:latin typeface="Lato"/>
                <a:ea typeface="Lato"/>
                <a:cs typeface="Lato"/>
                <a:sym typeface="Lato"/>
              </a:rPr>
              <a:t>grow </a:t>
            </a:r>
            <a:r>
              <a:rPr lang="en-GB" sz="2900">
                <a:solidFill>
                  <a:schemeClr val="accent2"/>
                </a:solidFill>
                <a:latin typeface="Lato"/>
                <a:ea typeface="Lato"/>
                <a:cs typeface="Lato"/>
                <a:sym typeface="Lato"/>
              </a:rPr>
              <a:t>with little work from the customer.  </a:t>
            </a:r>
            <a:endParaRPr sz="2900">
              <a:solidFill>
                <a:schemeClr val="accent2"/>
              </a:solidFill>
              <a:latin typeface="Lato"/>
              <a:ea typeface="Lato"/>
              <a:cs typeface="Lato"/>
              <a:sym typeface="Lato"/>
            </a:endParaRPr>
          </a:p>
          <a:p>
            <a:pPr indent="0" lvl="0" marL="0" rtl="0" algn="ctr">
              <a:spcBef>
                <a:spcPts val="0"/>
              </a:spcBef>
              <a:spcAft>
                <a:spcPts val="0"/>
              </a:spcAft>
              <a:buNone/>
            </a:pPr>
            <a:r>
              <a:rPr i="1" lang="en-GB" sz="2900">
                <a:solidFill>
                  <a:schemeClr val="accent2"/>
                </a:solidFill>
                <a:latin typeface="Lato"/>
                <a:ea typeface="Lato"/>
                <a:cs typeface="Lato"/>
                <a:sym typeface="Lato"/>
              </a:rPr>
              <a:t>See additional </a:t>
            </a:r>
            <a:r>
              <a:rPr i="1" lang="en-GB" sz="2900">
                <a:solidFill>
                  <a:schemeClr val="accent2"/>
                </a:solidFill>
                <a:latin typeface="Lato"/>
                <a:ea typeface="Lato"/>
                <a:cs typeface="Lato"/>
                <a:sym typeface="Lato"/>
              </a:rPr>
              <a:t>resources</a:t>
            </a:r>
            <a:r>
              <a:rPr i="1" lang="en-GB" sz="2900">
                <a:solidFill>
                  <a:schemeClr val="accent2"/>
                </a:solidFill>
                <a:latin typeface="Lato"/>
                <a:ea typeface="Lato"/>
                <a:cs typeface="Lato"/>
                <a:sym typeface="Lato"/>
              </a:rPr>
              <a:t> below for more.</a:t>
            </a:r>
            <a:endParaRPr i="1" sz="2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2b37f82f42_0_9"/>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11" name="Google Shape;411;g22b37f82f42_0_9"/>
          <p:cNvSpPr txBox="1"/>
          <p:nvPr/>
        </p:nvSpPr>
        <p:spPr>
          <a:xfrm>
            <a:off x="492275" y="992000"/>
            <a:ext cx="37302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Watch the video to learn more about the differences between simple and compound interest.</a:t>
            </a:r>
            <a:endParaRPr b="1" sz="1600">
              <a:solidFill>
                <a:schemeClr val="lt1"/>
              </a:solidFill>
              <a:latin typeface="Lato"/>
              <a:ea typeface="Lato"/>
              <a:cs typeface="Lato"/>
              <a:sym typeface="Lato"/>
            </a:endParaRPr>
          </a:p>
          <a:p>
            <a:pPr indent="0" lvl="0" marL="0" rtl="0" algn="l">
              <a:spcBef>
                <a:spcPts val="0"/>
              </a:spcBef>
              <a:spcAft>
                <a:spcPts val="0"/>
              </a:spcAft>
              <a:buNone/>
            </a:pPr>
            <a:r>
              <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The magic of COMPOUNDING applies to INVESTMENTS too.</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The reverse effect will also happen for BORROWED money.</a:t>
            </a:r>
            <a:endParaRPr b="1" sz="1600">
              <a:solidFill>
                <a:schemeClr val="lt1"/>
              </a:solidFill>
              <a:latin typeface="Lato"/>
              <a:ea typeface="Lato"/>
              <a:cs typeface="Lato"/>
              <a:sym typeface="Lato"/>
            </a:endParaRPr>
          </a:p>
        </p:txBody>
      </p:sp>
      <p:pic>
        <p:nvPicPr>
          <p:cNvPr descr="When it comes to interest, it isn't always simple - but it doesn't have to be difficult to understand. Basically, it usually falls within one of two groups - simple or compound interest. But what is the difference? Here is a quick crash course." id="412" name="Google Shape;412;g22b37f82f42_0_9" title="What is compound interest?">
            <a:hlinkClick r:id="rId3"/>
          </p:cNvPr>
          <p:cNvPicPr preferRelativeResize="0"/>
          <p:nvPr/>
        </p:nvPicPr>
        <p:blipFill>
          <a:blip r:embed="rId4">
            <a:alphaModFix/>
          </a:blip>
          <a:stretch>
            <a:fillRect/>
          </a:stretch>
        </p:blipFill>
        <p:spPr>
          <a:xfrm>
            <a:off x="4409700" y="780806"/>
            <a:ext cx="4572000" cy="3429000"/>
          </a:xfrm>
          <a:prstGeom prst="rect">
            <a:avLst/>
          </a:prstGeom>
          <a:noFill/>
          <a:ln>
            <a:noFill/>
          </a:ln>
        </p:spPr>
      </p:pic>
      <p:sp>
        <p:nvSpPr>
          <p:cNvPr id="413" name="Google Shape;413;g22b37f82f42_0_9"/>
          <p:cNvSpPr txBox="1"/>
          <p:nvPr/>
        </p:nvSpPr>
        <p:spPr>
          <a:xfrm>
            <a:off x="152400" y="4648200"/>
            <a:ext cx="468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accent2"/>
                </a:solidFill>
                <a:latin typeface="Lato"/>
                <a:ea typeface="Lato"/>
                <a:cs typeface="Lato"/>
                <a:sym typeface="Lato"/>
              </a:rPr>
              <a:t>https://www.youtube.com/watch?v=DyXUCEm7VeY</a:t>
            </a:r>
            <a:endParaRPr b="1" sz="12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1cd171047b8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14</a:t>
            </a:r>
            <a:endParaRPr>
              <a:latin typeface="Lato"/>
              <a:ea typeface="Lato"/>
              <a:cs typeface="Lato"/>
              <a:sym typeface="Lato"/>
            </a:endParaRPr>
          </a:p>
        </p:txBody>
      </p:sp>
      <p:sp>
        <p:nvSpPr>
          <p:cNvPr id="419" name="Google Shape;419;g1cd171047b8_0_0"/>
          <p:cNvSpPr txBox="1"/>
          <p:nvPr/>
        </p:nvSpPr>
        <p:spPr>
          <a:xfrm>
            <a:off x="489225" y="1593375"/>
            <a:ext cx="5349900" cy="2682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2200">
                <a:solidFill>
                  <a:srgbClr val="0543B3"/>
                </a:solidFill>
                <a:latin typeface="Lato"/>
                <a:ea typeface="Lato"/>
                <a:cs typeface="Lato"/>
                <a:sym typeface="Lato"/>
              </a:rPr>
              <a:t>Discuss</a:t>
            </a:r>
            <a:r>
              <a:rPr b="1" lang="en-GB" sz="2200">
                <a:solidFill>
                  <a:srgbClr val="0543B3"/>
                </a:solidFill>
                <a:latin typeface="Lato"/>
                <a:ea typeface="Lato"/>
                <a:cs typeface="Lato"/>
                <a:sym typeface="Lato"/>
              </a:rPr>
              <a:t> with the person next to you which ‘way(s) to save’ is (</a:t>
            </a:r>
            <a:r>
              <a:rPr b="1" lang="en-GB" sz="2200">
                <a:solidFill>
                  <a:srgbClr val="0543B3"/>
                </a:solidFill>
                <a:latin typeface="Lato"/>
                <a:ea typeface="Lato"/>
                <a:cs typeface="Lato"/>
                <a:sym typeface="Lato"/>
              </a:rPr>
              <a:t>are</a:t>
            </a:r>
            <a:r>
              <a:rPr b="1" lang="en-GB" sz="2200">
                <a:solidFill>
                  <a:srgbClr val="0543B3"/>
                </a:solidFill>
                <a:latin typeface="Lato"/>
                <a:ea typeface="Lato"/>
                <a:cs typeface="Lato"/>
                <a:sym typeface="Lato"/>
              </a:rPr>
              <a:t>) most appealing to you and why.</a:t>
            </a:r>
            <a:endParaRPr b="1" sz="22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sz="12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lang="en-GB" sz="2200">
                <a:solidFill>
                  <a:srgbClr val="0543B3"/>
                </a:solidFill>
                <a:latin typeface="Lato"/>
                <a:ea typeface="Lato"/>
                <a:cs typeface="Lato"/>
                <a:sym typeface="Lato"/>
              </a:rPr>
              <a:t>Be ready to share your </a:t>
            </a:r>
            <a:r>
              <a:rPr lang="en-GB" sz="2200">
                <a:solidFill>
                  <a:srgbClr val="0543B3"/>
                </a:solidFill>
                <a:latin typeface="Lato"/>
                <a:ea typeface="Lato"/>
                <a:cs typeface="Lato"/>
                <a:sym typeface="Lato"/>
              </a:rPr>
              <a:t>partner’s preference(s) and explanation </a:t>
            </a:r>
            <a:r>
              <a:rPr lang="en-GB" sz="2200">
                <a:solidFill>
                  <a:srgbClr val="0543B3"/>
                </a:solidFill>
                <a:latin typeface="Lato"/>
                <a:ea typeface="Lato"/>
                <a:cs typeface="Lato"/>
                <a:sym typeface="Lato"/>
              </a:rPr>
              <a:t>with the class. </a:t>
            </a:r>
            <a:endParaRPr sz="2200">
              <a:solidFill>
                <a:srgbClr val="0543B3"/>
              </a:solidFill>
              <a:latin typeface="Lato"/>
              <a:ea typeface="Lato"/>
              <a:cs typeface="Lato"/>
              <a:sym typeface="Lato"/>
            </a:endParaRPr>
          </a:p>
        </p:txBody>
      </p:sp>
      <p:sp>
        <p:nvSpPr>
          <p:cNvPr id="420" name="Google Shape;420;g1cd171047b8_0_0"/>
          <p:cNvSpPr txBox="1"/>
          <p:nvPr/>
        </p:nvSpPr>
        <p:spPr>
          <a:xfrm>
            <a:off x="241674" y="219900"/>
            <a:ext cx="74298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Savings explainer</a:t>
            </a:r>
            <a:endParaRPr b="1" i="0" sz="2900" u="none" cap="none" strike="noStrike">
              <a:solidFill>
                <a:schemeClr val="accent2"/>
              </a:solidFill>
              <a:latin typeface="Lato"/>
              <a:ea typeface="Lato"/>
              <a:cs typeface="Lato"/>
              <a:sym typeface="Lato"/>
            </a:endParaRPr>
          </a:p>
        </p:txBody>
      </p:sp>
      <p:pic>
        <p:nvPicPr>
          <p:cNvPr id="421" name="Google Shape;421;g1cd171047b8_0_0"/>
          <p:cNvPicPr preferRelativeResize="0"/>
          <p:nvPr/>
        </p:nvPicPr>
        <p:blipFill>
          <a:blip r:embed="rId3">
            <a:alphaModFix/>
          </a:blip>
          <a:stretch>
            <a:fillRect/>
          </a:stretch>
        </p:blipFill>
        <p:spPr>
          <a:xfrm>
            <a:off x="5976525" y="1238900"/>
            <a:ext cx="3167475" cy="316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5" name="Shape 425"/>
        <p:cNvGrpSpPr/>
        <p:nvPr/>
      </p:nvGrpSpPr>
      <p:grpSpPr>
        <a:xfrm>
          <a:off x="0" y="0"/>
          <a:ext cx="0" cy="0"/>
          <a:chOff x="0" y="0"/>
          <a:chExt cx="0" cy="0"/>
        </a:xfrm>
      </p:grpSpPr>
      <p:sp>
        <p:nvSpPr>
          <p:cNvPr id="426" name="Google Shape;426;g2393707133c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2393707133c_0_0"/>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28" name="Google Shape;428;g2393707133c_0_0"/>
          <p:cNvSpPr txBox="1"/>
          <p:nvPr/>
        </p:nvSpPr>
        <p:spPr>
          <a:xfrm>
            <a:off x="488176" y="1274075"/>
            <a:ext cx="7708800" cy="224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different ways to save for the long term</a:t>
            </a:r>
            <a:endParaRPr b="1" sz="2200">
              <a:solidFill>
                <a:srgbClr val="00FF00"/>
              </a:solidFill>
              <a:latin typeface="Lato"/>
              <a:ea typeface="Lato"/>
              <a:cs typeface="Lato"/>
              <a:sym typeface="Lato"/>
            </a:endParaRPr>
          </a:p>
          <a:p>
            <a:pPr indent="0" lvl="0" marL="914400" marR="0" rtl="0" algn="l">
              <a:lnSpc>
                <a:spcPct val="100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Compare different savings products and assess best options for different people</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Calculate interest for different savings accounts</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429" name="Google Shape;429;g2393707133c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1c751d456b0_0_64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18</a:t>
            </a:r>
            <a:endParaRPr>
              <a:latin typeface="Lato"/>
              <a:ea typeface="Lato"/>
              <a:cs typeface="Lato"/>
              <a:sym typeface="Lato"/>
            </a:endParaRPr>
          </a:p>
        </p:txBody>
      </p:sp>
      <p:sp>
        <p:nvSpPr>
          <p:cNvPr id="435" name="Google Shape;435;g1c751d456b0_0_641"/>
          <p:cNvSpPr txBox="1"/>
          <p:nvPr/>
        </p:nvSpPr>
        <p:spPr>
          <a:xfrm>
            <a:off x="108225" y="1164025"/>
            <a:ext cx="6608700" cy="26967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lang="en-GB" sz="1600">
                <a:solidFill>
                  <a:srgbClr val="0543B3"/>
                </a:solidFill>
                <a:latin typeface="Lato"/>
                <a:ea typeface="Lato"/>
                <a:cs typeface="Lato"/>
                <a:sym typeface="Lato"/>
              </a:rPr>
              <a:t>When it comes to saving money in a bank, there are several things that are important to consider. </a:t>
            </a:r>
            <a:endParaRPr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lang="en-GB" sz="1600">
                <a:solidFill>
                  <a:srgbClr val="0543B3"/>
                </a:solidFill>
                <a:latin typeface="Lato"/>
                <a:ea typeface="Lato"/>
                <a:cs typeface="Lato"/>
                <a:sym typeface="Lato"/>
              </a:rPr>
              <a:t>Perhaps most importantly, </a:t>
            </a:r>
            <a:r>
              <a:rPr b="1" lang="en-GB" sz="1600">
                <a:solidFill>
                  <a:schemeClr val="accent2"/>
                </a:solidFill>
                <a:latin typeface="Lato"/>
                <a:ea typeface="Lato"/>
                <a:cs typeface="Lato"/>
                <a:sym typeface="Lato"/>
              </a:rPr>
              <a:t>interest rates</a:t>
            </a:r>
            <a:r>
              <a:rPr lang="en-GB" sz="1600">
                <a:solidFill>
                  <a:srgbClr val="0543B3"/>
                </a:solidFill>
                <a:latin typeface="Lato"/>
                <a:ea typeface="Lato"/>
                <a:cs typeface="Lato"/>
                <a:sym typeface="Lato"/>
              </a:rPr>
              <a:t>! </a:t>
            </a:r>
            <a:endParaRPr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lang="en-GB" sz="1600">
                <a:solidFill>
                  <a:srgbClr val="0543B3"/>
                </a:solidFill>
                <a:latin typeface="Lato"/>
                <a:ea typeface="Lato"/>
                <a:cs typeface="Lato"/>
                <a:sym typeface="Lato"/>
              </a:rPr>
              <a:t>This is a </a:t>
            </a:r>
            <a:r>
              <a:rPr b="1" lang="en-GB" sz="1600">
                <a:solidFill>
                  <a:schemeClr val="accent2"/>
                </a:solidFill>
                <a:latin typeface="Lato"/>
                <a:ea typeface="Lato"/>
                <a:cs typeface="Lato"/>
                <a:sym typeface="Lato"/>
              </a:rPr>
              <a:t>percentage of extra money given to the saver by the bank each year,</a:t>
            </a:r>
            <a:r>
              <a:rPr lang="en-GB" sz="1600">
                <a:solidFill>
                  <a:srgbClr val="0543B3"/>
                </a:solidFill>
                <a:latin typeface="Lato"/>
                <a:ea typeface="Lato"/>
                <a:cs typeface="Lato"/>
                <a:sym typeface="Lato"/>
              </a:rPr>
              <a:t> as a </a:t>
            </a:r>
            <a:r>
              <a:rPr b="1" lang="en-GB" sz="1600">
                <a:solidFill>
                  <a:schemeClr val="accent2"/>
                </a:solidFill>
                <a:latin typeface="Lato"/>
                <a:ea typeface="Lato"/>
                <a:cs typeface="Lato"/>
                <a:sym typeface="Lato"/>
              </a:rPr>
              <a:t>reward for saving </a:t>
            </a:r>
            <a:r>
              <a:rPr lang="en-GB" sz="1600">
                <a:solidFill>
                  <a:srgbClr val="0543B3"/>
                </a:solidFill>
                <a:latin typeface="Lato"/>
                <a:ea typeface="Lato"/>
                <a:cs typeface="Lato"/>
                <a:sym typeface="Lato"/>
              </a:rPr>
              <a:t>money with them. </a:t>
            </a:r>
            <a:endParaRPr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lang="en-GB" sz="1600">
                <a:solidFill>
                  <a:srgbClr val="0543B3"/>
                </a:solidFill>
                <a:latin typeface="Lato"/>
                <a:ea typeface="Lato"/>
                <a:cs typeface="Lato"/>
                <a:sym typeface="Lato"/>
              </a:rPr>
              <a:t>We’re now going to look at key features of a savings account…</a:t>
            </a:r>
            <a:endParaRPr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sz="1600">
              <a:solidFill>
                <a:srgbClr val="0543B3"/>
              </a:solidFill>
              <a:latin typeface="Lato"/>
              <a:ea typeface="Lato"/>
              <a:cs typeface="Lato"/>
              <a:sym typeface="Lato"/>
            </a:endParaRPr>
          </a:p>
        </p:txBody>
      </p:sp>
      <p:sp>
        <p:nvSpPr>
          <p:cNvPr id="436" name="Google Shape;436;g1c751d456b0_0_641"/>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Savings accounts </a:t>
            </a:r>
            <a:endParaRPr b="1" i="0" sz="2900" u="none" cap="none" strike="noStrike">
              <a:solidFill>
                <a:schemeClr val="accent2"/>
              </a:solidFill>
              <a:latin typeface="Lato"/>
              <a:ea typeface="Lato"/>
              <a:cs typeface="Lato"/>
              <a:sym typeface="Lato"/>
            </a:endParaRPr>
          </a:p>
        </p:txBody>
      </p:sp>
      <p:pic>
        <p:nvPicPr>
          <p:cNvPr id="437" name="Google Shape;437;g1c751d456b0_0_641"/>
          <p:cNvPicPr preferRelativeResize="0"/>
          <p:nvPr/>
        </p:nvPicPr>
        <p:blipFill>
          <a:blip r:embed="rId3">
            <a:alphaModFix/>
          </a:blip>
          <a:stretch>
            <a:fillRect/>
          </a:stretch>
        </p:blipFill>
        <p:spPr>
          <a:xfrm>
            <a:off x="7095125" y="1987300"/>
            <a:ext cx="1905000" cy="190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c751d456b0_0_111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19</a:t>
            </a:r>
            <a:endParaRPr>
              <a:solidFill>
                <a:srgbClr val="262A33"/>
              </a:solidFill>
              <a:latin typeface="Lato"/>
              <a:ea typeface="Lato"/>
              <a:cs typeface="Lato"/>
              <a:sym typeface="Lato"/>
            </a:endParaRPr>
          </a:p>
        </p:txBody>
      </p:sp>
      <p:sp>
        <p:nvSpPr>
          <p:cNvPr id="443" name="Google Shape;443;g1c751d456b0_0_111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sp>
        <p:nvSpPr>
          <p:cNvPr id="444" name="Google Shape;444;g1c751d456b0_0_111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445" name="Google Shape;445;g1c751d456b0_0_1114"/>
          <p:cNvSpPr txBox="1"/>
          <p:nvPr/>
        </p:nvSpPr>
        <p:spPr>
          <a:xfrm>
            <a:off x="508225" y="1240800"/>
            <a:ext cx="4296300" cy="11328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t/>
            </a:r>
            <a:endParaRPr b="1"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rPr b="1" lang="en-GB" sz="1100">
                <a:solidFill>
                  <a:schemeClr val="dk1"/>
                </a:solidFill>
                <a:latin typeface="Lato"/>
                <a:ea typeface="Lato"/>
                <a:cs typeface="Lato"/>
                <a:sym typeface="Lato"/>
              </a:rPr>
              <a:t>Deposit </a:t>
            </a:r>
            <a:r>
              <a:rPr lang="en-GB" sz="1100">
                <a:solidFill>
                  <a:schemeClr val="dk1"/>
                </a:solidFill>
                <a:latin typeface="Lato"/>
                <a:ea typeface="Lato"/>
                <a:cs typeface="Lato"/>
                <a:sym typeface="Lato"/>
              </a:rPr>
              <a:t>- amount of money held in the bank</a:t>
            </a:r>
            <a:endParaRPr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t/>
            </a:r>
            <a:endParaRPr sz="1100">
              <a:solidFill>
                <a:schemeClr val="dk1"/>
              </a:solidFill>
            </a:endParaRPr>
          </a:p>
        </p:txBody>
      </p:sp>
      <p:pic>
        <p:nvPicPr>
          <p:cNvPr id="446" name="Google Shape;446;g1c751d456b0_0_1114"/>
          <p:cNvPicPr preferRelativeResize="0"/>
          <p:nvPr/>
        </p:nvPicPr>
        <p:blipFill rotWithShape="1">
          <a:blip r:embed="rId3">
            <a:alphaModFix/>
          </a:blip>
          <a:srcRect b="0" l="0" r="0" t="0"/>
          <a:stretch/>
        </p:blipFill>
        <p:spPr>
          <a:xfrm>
            <a:off x="296358" y="1471575"/>
            <a:ext cx="273100" cy="273100"/>
          </a:xfrm>
          <a:prstGeom prst="rect">
            <a:avLst/>
          </a:prstGeom>
          <a:noFill/>
          <a:ln>
            <a:noFill/>
          </a:ln>
        </p:spPr>
      </p:pic>
      <p:graphicFrame>
        <p:nvGraphicFramePr>
          <p:cNvPr id="447" name="Google Shape;447;g1c751d456b0_0_1114"/>
          <p:cNvGraphicFramePr/>
          <p:nvPr/>
        </p:nvGraphicFramePr>
        <p:xfrm>
          <a:off x="4818525" y="1253900"/>
          <a:ext cx="3000000" cy="3000000"/>
        </p:xfrm>
        <a:graphic>
          <a:graphicData uri="http://schemas.openxmlformats.org/drawingml/2006/table">
            <a:tbl>
              <a:tblPr>
                <a:noFill/>
                <a:tableStyleId>{28984A15-6CF0-41F9-8107-A73EFA71A467}</a:tableStyleId>
              </a:tblPr>
              <a:tblGrid>
                <a:gridCol w="1407950"/>
                <a:gridCol w="2043650"/>
              </a:tblGrid>
              <a:tr h="546100">
                <a:tc gridSpan="2">
                  <a:txBody>
                    <a:bodyPr/>
                    <a:lstStyle/>
                    <a:p>
                      <a:pPr indent="0" lvl="0" marL="0" rtl="0" algn="l">
                        <a:lnSpc>
                          <a:spcPct val="115000"/>
                        </a:lnSpc>
                        <a:spcBef>
                          <a:spcPts val="0"/>
                        </a:spcBef>
                        <a:spcAft>
                          <a:spcPts val="0"/>
                        </a:spcAft>
                        <a:buNone/>
                      </a:pPr>
                      <a:r>
                        <a:rPr b="1" lang="en-GB" sz="1500">
                          <a:solidFill>
                            <a:schemeClr val="lt1"/>
                          </a:solidFill>
                          <a:latin typeface="Comic Sans MS"/>
                          <a:ea typeface="Comic Sans MS"/>
                          <a:cs typeface="Comic Sans MS"/>
                          <a:sym typeface="Comic Sans MS"/>
                        </a:rPr>
                        <a:t>Savings Account 1: Fixed Rate</a:t>
                      </a:r>
                      <a:endParaRPr b="1" sz="1500">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Minimum/Maximum deposit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 £100 to open the account</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r>
              <a:tr h="40597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Annual interest rate</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5%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Fixed term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3 years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2 months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rtl="0" algn="l">
                        <a:lnSpc>
                          <a:spcPct val="115000"/>
                        </a:lnSpc>
                        <a:spcBef>
                          <a:spcPts val="0"/>
                        </a:spcBef>
                        <a:spcAft>
                          <a:spcPts val="0"/>
                        </a:spcAft>
                        <a:buNone/>
                      </a:pPr>
                      <a:r>
                        <a:rPr lang="en-GB" sz="1000">
                          <a:highlight>
                            <a:srgbClr val="FFFFFF"/>
                          </a:highlight>
                          <a:latin typeface="Comic Sans MS"/>
                          <a:ea typeface="Comic Sans MS"/>
                          <a:cs typeface="Comic Sans MS"/>
                          <a:sym typeface="Comic Sans MS"/>
                        </a:rPr>
                        <a:t>Is there a maximum number of withdrawals that can be made each year?</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Need to notify the bank two months before making a withdrawal</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448" name="Google Shape;448;g1c751d456b0_0_1114"/>
          <p:cNvSpPr txBox="1"/>
          <p:nvPr/>
        </p:nvSpPr>
        <p:spPr>
          <a:xfrm>
            <a:off x="569450" y="1074625"/>
            <a:ext cx="2329800" cy="714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Font typeface="Arial"/>
              <a:buNone/>
            </a:pPr>
            <a:r>
              <a:rPr b="1" lang="en-GB" sz="1600">
                <a:solidFill>
                  <a:schemeClr val="dk1"/>
                </a:solidFill>
                <a:latin typeface="Lato"/>
                <a:ea typeface="Lato"/>
                <a:cs typeface="Lato"/>
                <a:sym typeface="Lato"/>
              </a:rPr>
              <a:t>Glossary Bank</a:t>
            </a:r>
            <a:endParaRPr b="1" sz="1600">
              <a:solidFill>
                <a:schemeClr val="dk1"/>
              </a:solidFill>
              <a:latin typeface="Lato"/>
              <a:ea typeface="Lato"/>
              <a:cs typeface="Lato"/>
              <a:sym typeface="Lato"/>
            </a:endParaRPr>
          </a:p>
          <a:p>
            <a:pPr indent="0" lvl="0" marL="0" rtl="0" algn="l">
              <a:spcBef>
                <a:spcPts val="0"/>
              </a:spcBef>
              <a:spcAft>
                <a:spcPts val="0"/>
              </a:spcAft>
              <a:buNone/>
            </a:pPr>
            <a:r>
              <a:t/>
            </a:r>
            <a:endParaRPr sz="1600"/>
          </a:p>
        </p:txBody>
      </p:sp>
      <p:sp>
        <p:nvSpPr>
          <p:cNvPr id="449" name="Google Shape;449;g1c751d456b0_0_1114"/>
          <p:cNvSpPr txBox="1"/>
          <p:nvPr/>
        </p:nvSpPr>
        <p:spPr>
          <a:xfrm>
            <a:off x="73175" y="4819425"/>
            <a:ext cx="469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Resource 1: Key features of a savings account</a:t>
            </a:r>
            <a:endParaRPr b="1" sz="1000">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c751d456b0_0_112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20</a:t>
            </a:r>
            <a:endParaRPr>
              <a:solidFill>
                <a:srgbClr val="262A33"/>
              </a:solidFill>
              <a:latin typeface="Lato"/>
              <a:ea typeface="Lato"/>
              <a:cs typeface="Lato"/>
              <a:sym typeface="Lato"/>
            </a:endParaRPr>
          </a:p>
        </p:txBody>
      </p:sp>
      <p:sp>
        <p:nvSpPr>
          <p:cNvPr id="455" name="Google Shape;455;g1c751d456b0_0_112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sp>
        <p:nvSpPr>
          <p:cNvPr id="456" name="Google Shape;456;g1c751d456b0_0_112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457" name="Google Shape;457;g1c751d456b0_0_1128"/>
          <p:cNvSpPr txBox="1"/>
          <p:nvPr/>
        </p:nvSpPr>
        <p:spPr>
          <a:xfrm>
            <a:off x="279625" y="1240800"/>
            <a:ext cx="4462800" cy="2271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t/>
            </a:r>
            <a:endParaRPr b="1"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rPr b="1" lang="en-GB" sz="1100">
                <a:solidFill>
                  <a:schemeClr val="dk1"/>
                </a:solidFill>
                <a:latin typeface="Lato"/>
                <a:ea typeface="Lato"/>
                <a:cs typeface="Lato"/>
                <a:sym typeface="Lato"/>
              </a:rPr>
              <a:t>Deposit </a:t>
            </a:r>
            <a:r>
              <a:rPr lang="en-GB" sz="1100">
                <a:solidFill>
                  <a:schemeClr val="dk1"/>
                </a:solidFill>
                <a:latin typeface="Lato"/>
                <a:ea typeface="Lato"/>
                <a:cs typeface="Lato"/>
                <a:sym typeface="Lato"/>
              </a:rPr>
              <a:t>- amount of money held in the bank</a:t>
            </a:r>
            <a:endParaRPr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Minimum deposit – a set amount of money needed to open the account or be added to the account each month</a:t>
            </a:r>
            <a:endParaRPr b="1" sz="1100">
              <a:solidFill>
                <a:schemeClr val="dk1"/>
              </a:solidFill>
            </a:endParaRPr>
          </a:p>
          <a:p>
            <a:pPr indent="0" lvl="0" marL="101600" rtl="0" algn="l">
              <a:lnSpc>
                <a:spcPct val="115000"/>
              </a:lnSpc>
              <a:spcBef>
                <a:spcPts val="0"/>
              </a:spcBef>
              <a:spcAft>
                <a:spcPts val="0"/>
              </a:spcAft>
              <a:buNone/>
            </a:pPr>
            <a:r>
              <a:t/>
            </a:r>
            <a:endParaRPr b="1"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GB" sz="1100">
                <a:solidFill>
                  <a:schemeClr val="dk1"/>
                </a:solidFill>
                <a:latin typeface="Lato"/>
                <a:ea typeface="Lato"/>
                <a:cs typeface="Lato"/>
                <a:sym typeface="Lato"/>
              </a:rPr>
              <a:t>   Maximum deposit - the maximum that can be added to the account</a:t>
            </a:r>
            <a:endParaRPr b="1"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t/>
            </a:r>
            <a:endParaRPr sz="16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t/>
            </a:r>
            <a:endParaRPr sz="1600">
              <a:solidFill>
                <a:schemeClr val="dk1"/>
              </a:solidFill>
            </a:endParaRPr>
          </a:p>
        </p:txBody>
      </p:sp>
      <p:pic>
        <p:nvPicPr>
          <p:cNvPr id="458" name="Google Shape;458;g1c751d456b0_0_1128"/>
          <p:cNvPicPr preferRelativeResize="0"/>
          <p:nvPr/>
        </p:nvPicPr>
        <p:blipFill rotWithShape="1">
          <a:blip r:embed="rId3">
            <a:alphaModFix/>
          </a:blip>
          <a:srcRect b="0" l="0" r="0" t="0"/>
          <a:stretch/>
        </p:blipFill>
        <p:spPr>
          <a:xfrm>
            <a:off x="106283" y="1497325"/>
            <a:ext cx="273100" cy="273100"/>
          </a:xfrm>
          <a:prstGeom prst="rect">
            <a:avLst/>
          </a:prstGeom>
          <a:noFill/>
          <a:ln>
            <a:noFill/>
          </a:ln>
        </p:spPr>
      </p:pic>
      <p:pic>
        <p:nvPicPr>
          <p:cNvPr id="459" name="Google Shape;459;g1c751d456b0_0_1128"/>
          <p:cNvPicPr preferRelativeResize="0"/>
          <p:nvPr/>
        </p:nvPicPr>
        <p:blipFill rotWithShape="1">
          <a:blip r:embed="rId3">
            <a:alphaModFix/>
          </a:blip>
          <a:srcRect b="0" l="0" r="0" t="0"/>
          <a:stretch/>
        </p:blipFill>
        <p:spPr>
          <a:xfrm>
            <a:off x="106283" y="1878325"/>
            <a:ext cx="273100" cy="273100"/>
          </a:xfrm>
          <a:prstGeom prst="rect">
            <a:avLst/>
          </a:prstGeom>
          <a:noFill/>
          <a:ln>
            <a:noFill/>
          </a:ln>
        </p:spPr>
      </p:pic>
      <p:pic>
        <p:nvPicPr>
          <p:cNvPr id="460" name="Google Shape;460;g1c751d456b0_0_1128"/>
          <p:cNvPicPr preferRelativeResize="0"/>
          <p:nvPr/>
        </p:nvPicPr>
        <p:blipFill rotWithShape="1">
          <a:blip r:embed="rId3">
            <a:alphaModFix/>
          </a:blip>
          <a:srcRect b="0" l="0" r="0" t="0"/>
          <a:stretch/>
        </p:blipFill>
        <p:spPr>
          <a:xfrm>
            <a:off x="106283" y="2411725"/>
            <a:ext cx="273100" cy="273100"/>
          </a:xfrm>
          <a:prstGeom prst="rect">
            <a:avLst/>
          </a:prstGeom>
          <a:noFill/>
          <a:ln>
            <a:noFill/>
          </a:ln>
        </p:spPr>
      </p:pic>
      <p:sp>
        <p:nvSpPr>
          <p:cNvPr id="461" name="Google Shape;461;g1c751d456b0_0_1128"/>
          <p:cNvSpPr txBox="1"/>
          <p:nvPr/>
        </p:nvSpPr>
        <p:spPr>
          <a:xfrm>
            <a:off x="340850" y="1074625"/>
            <a:ext cx="2329800" cy="714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600">
                <a:solidFill>
                  <a:schemeClr val="dk1"/>
                </a:solidFill>
                <a:latin typeface="Lato"/>
                <a:ea typeface="Lato"/>
                <a:cs typeface="Lato"/>
                <a:sym typeface="Lato"/>
              </a:rPr>
              <a:t>Glossary Bank</a:t>
            </a:r>
            <a:endParaRPr b="1" sz="1600">
              <a:solidFill>
                <a:schemeClr val="dk1"/>
              </a:solidFill>
              <a:latin typeface="Lato"/>
              <a:ea typeface="Lato"/>
              <a:cs typeface="Lato"/>
              <a:sym typeface="Lato"/>
            </a:endParaRPr>
          </a:p>
          <a:p>
            <a:pPr indent="0" lvl="0" marL="0" rtl="0" algn="l">
              <a:spcBef>
                <a:spcPts val="0"/>
              </a:spcBef>
              <a:spcAft>
                <a:spcPts val="0"/>
              </a:spcAft>
              <a:buNone/>
            </a:pPr>
            <a:r>
              <a:t/>
            </a:r>
            <a:endParaRPr sz="1600"/>
          </a:p>
        </p:txBody>
      </p:sp>
      <p:graphicFrame>
        <p:nvGraphicFramePr>
          <p:cNvPr id="462" name="Google Shape;462;g1c751d456b0_0_1128"/>
          <p:cNvGraphicFramePr/>
          <p:nvPr/>
        </p:nvGraphicFramePr>
        <p:xfrm>
          <a:off x="4818525" y="1253900"/>
          <a:ext cx="3000000" cy="3000000"/>
        </p:xfrm>
        <a:graphic>
          <a:graphicData uri="http://schemas.openxmlformats.org/drawingml/2006/table">
            <a:tbl>
              <a:tblPr>
                <a:noFill/>
                <a:tableStyleId>{28984A15-6CF0-41F9-8107-A73EFA71A467}</a:tableStyleId>
              </a:tblPr>
              <a:tblGrid>
                <a:gridCol w="1407950"/>
                <a:gridCol w="2043650"/>
              </a:tblGrid>
              <a:tr h="546100">
                <a:tc gridSpan="2">
                  <a:txBody>
                    <a:bodyPr/>
                    <a:lstStyle/>
                    <a:p>
                      <a:pPr indent="0" lvl="0" marL="0" rtl="0" algn="l">
                        <a:lnSpc>
                          <a:spcPct val="115000"/>
                        </a:lnSpc>
                        <a:spcBef>
                          <a:spcPts val="0"/>
                        </a:spcBef>
                        <a:spcAft>
                          <a:spcPts val="0"/>
                        </a:spcAft>
                        <a:buNone/>
                      </a:pPr>
                      <a:r>
                        <a:rPr b="1" lang="en-GB" sz="1500">
                          <a:solidFill>
                            <a:schemeClr val="lt1"/>
                          </a:solidFill>
                          <a:latin typeface="Comic Sans MS"/>
                          <a:ea typeface="Comic Sans MS"/>
                          <a:cs typeface="Comic Sans MS"/>
                          <a:sym typeface="Comic Sans MS"/>
                        </a:rPr>
                        <a:t>Savings Account 1: Fixed Rate</a:t>
                      </a:r>
                      <a:endParaRPr b="1" sz="1500">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Minimum/Maximum deposit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 £100 to open the account</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r>
              <a:tr h="40597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Annual interest rate</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5%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Fixed term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3 years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2 months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rtl="0" algn="l">
                        <a:lnSpc>
                          <a:spcPct val="115000"/>
                        </a:lnSpc>
                        <a:spcBef>
                          <a:spcPts val="0"/>
                        </a:spcBef>
                        <a:spcAft>
                          <a:spcPts val="0"/>
                        </a:spcAft>
                        <a:buNone/>
                      </a:pPr>
                      <a:r>
                        <a:rPr lang="en-GB" sz="1000">
                          <a:highlight>
                            <a:srgbClr val="FFFFFF"/>
                          </a:highlight>
                          <a:latin typeface="Comic Sans MS"/>
                          <a:ea typeface="Comic Sans MS"/>
                          <a:cs typeface="Comic Sans MS"/>
                          <a:sym typeface="Comic Sans MS"/>
                        </a:rPr>
                        <a:t>Is there a maximum number of withdrawals that can be made each year?</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Need to notify the bank two months before making a withdrawal</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463" name="Google Shape;463;g1c751d456b0_0_1128"/>
          <p:cNvSpPr txBox="1"/>
          <p:nvPr/>
        </p:nvSpPr>
        <p:spPr>
          <a:xfrm>
            <a:off x="73175" y="4819425"/>
            <a:ext cx="469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Resource 1: Key features of a savings account</a:t>
            </a:r>
            <a:endParaRPr b="1" sz="1000">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1c751d456b0_0_113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21</a:t>
            </a:r>
            <a:endParaRPr>
              <a:solidFill>
                <a:srgbClr val="262A33"/>
              </a:solidFill>
              <a:latin typeface="Lato"/>
              <a:ea typeface="Lato"/>
              <a:cs typeface="Lato"/>
              <a:sym typeface="Lato"/>
            </a:endParaRPr>
          </a:p>
        </p:txBody>
      </p:sp>
      <p:sp>
        <p:nvSpPr>
          <p:cNvPr id="469" name="Google Shape;469;g1c751d456b0_0_113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sp>
        <p:nvSpPr>
          <p:cNvPr id="470" name="Google Shape;470;g1c751d456b0_0_1137"/>
          <p:cNvSpPr txBox="1"/>
          <p:nvPr/>
        </p:nvSpPr>
        <p:spPr>
          <a:xfrm>
            <a:off x="309275" y="1097000"/>
            <a:ext cx="4462800" cy="2549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t/>
            </a:r>
            <a:endParaRPr b="1">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rPr b="1" lang="en-GB" sz="1100">
                <a:solidFill>
                  <a:schemeClr val="dk1"/>
                </a:solidFill>
                <a:latin typeface="Lato"/>
                <a:ea typeface="Lato"/>
                <a:cs typeface="Lato"/>
                <a:sym typeface="Lato"/>
              </a:rPr>
              <a:t>Deposit </a:t>
            </a:r>
            <a:r>
              <a:rPr lang="en-GB" sz="1100">
                <a:solidFill>
                  <a:schemeClr val="dk1"/>
                </a:solidFill>
                <a:latin typeface="Lato"/>
                <a:ea typeface="Lato"/>
                <a:cs typeface="Lato"/>
                <a:sym typeface="Lato"/>
              </a:rPr>
              <a:t>- amount of money held in the bank</a:t>
            </a:r>
            <a:endParaRPr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Minimum deposit</a:t>
            </a:r>
            <a:r>
              <a:rPr lang="en-GB" sz="1100">
                <a:solidFill>
                  <a:schemeClr val="dk1"/>
                </a:solidFill>
                <a:latin typeface="Lato"/>
                <a:ea typeface="Lato"/>
                <a:cs typeface="Lato"/>
                <a:sym typeface="Lato"/>
              </a:rPr>
              <a:t> – a set amount of money needed to open the account or be added to the account each month</a:t>
            </a:r>
            <a:endParaRPr sz="1100">
              <a:solidFill>
                <a:schemeClr val="dk1"/>
              </a:solidFill>
            </a:endParaRPr>
          </a:p>
          <a:p>
            <a:pPr indent="0" lvl="0" marL="10160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GB" sz="1100">
                <a:solidFill>
                  <a:schemeClr val="dk1"/>
                </a:solidFill>
                <a:latin typeface="Lato"/>
                <a:ea typeface="Lato"/>
                <a:cs typeface="Lato"/>
                <a:sym typeface="Lato"/>
              </a:rPr>
              <a:t>   </a:t>
            </a:r>
            <a:r>
              <a:rPr b="1" lang="en-GB" sz="1100">
                <a:solidFill>
                  <a:schemeClr val="dk1"/>
                </a:solidFill>
                <a:latin typeface="Lato"/>
                <a:ea typeface="Lato"/>
                <a:cs typeface="Lato"/>
                <a:sym typeface="Lato"/>
              </a:rPr>
              <a:t>Maximum deposit </a:t>
            </a:r>
            <a:r>
              <a:rPr lang="en-GB" sz="1100">
                <a:solidFill>
                  <a:schemeClr val="dk1"/>
                </a:solidFill>
                <a:latin typeface="Lato"/>
                <a:ea typeface="Lato"/>
                <a:cs typeface="Lato"/>
                <a:sym typeface="Lato"/>
              </a:rPr>
              <a:t>- the maximum that can be added to the   account</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Interest rate – the reward for saving i.e. the amount of money added each period. This can be fixed or variable, meaning it either stays the same or can change over time. This is often referred to as APR (annual percentage rate).</a:t>
            </a:r>
            <a:endParaRPr sz="1100">
              <a:solidFill>
                <a:schemeClr val="dk1"/>
              </a:solidFill>
            </a:endParaRPr>
          </a:p>
        </p:txBody>
      </p:sp>
      <p:pic>
        <p:nvPicPr>
          <p:cNvPr id="471" name="Google Shape;471;g1c751d456b0_0_1137"/>
          <p:cNvPicPr preferRelativeResize="0"/>
          <p:nvPr/>
        </p:nvPicPr>
        <p:blipFill rotWithShape="1">
          <a:blip r:embed="rId3">
            <a:alphaModFix/>
          </a:blip>
          <a:srcRect b="0" l="0" r="0" t="0"/>
          <a:stretch/>
        </p:blipFill>
        <p:spPr>
          <a:xfrm>
            <a:off x="186833" y="1419900"/>
            <a:ext cx="273100" cy="273100"/>
          </a:xfrm>
          <a:prstGeom prst="rect">
            <a:avLst/>
          </a:prstGeom>
          <a:noFill/>
          <a:ln>
            <a:noFill/>
          </a:ln>
        </p:spPr>
      </p:pic>
      <p:pic>
        <p:nvPicPr>
          <p:cNvPr id="472" name="Google Shape;472;g1c751d456b0_0_1137"/>
          <p:cNvPicPr preferRelativeResize="0"/>
          <p:nvPr/>
        </p:nvPicPr>
        <p:blipFill rotWithShape="1">
          <a:blip r:embed="rId3">
            <a:alphaModFix/>
          </a:blip>
          <a:srcRect b="0" l="0" r="0" t="0"/>
          <a:stretch/>
        </p:blipFill>
        <p:spPr>
          <a:xfrm>
            <a:off x="186827" y="1888005"/>
            <a:ext cx="273100" cy="273100"/>
          </a:xfrm>
          <a:prstGeom prst="rect">
            <a:avLst/>
          </a:prstGeom>
          <a:noFill/>
          <a:ln>
            <a:noFill/>
          </a:ln>
        </p:spPr>
      </p:pic>
      <p:pic>
        <p:nvPicPr>
          <p:cNvPr id="473" name="Google Shape;473;g1c751d456b0_0_1137"/>
          <p:cNvPicPr preferRelativeResize="0"/>
          <p:nvPr/>
        </p:nvPicPr>
        <p:blipFill rotWithShape="1">
          <a:blip r:embed="rId3">
            <a:alphaModFix/>
          </a:blip>
          <a:srcRect b="0" l="0" r="0" t="0"/>
          <a:stretch/>
        </p:blipFill>
        <p:spPr>
          <a:xfrm>
            <a:off x="186827" y="2345205"/>
            <a:ext cx="273100" cy="273100"/>
          </a:xfrm>
          <a:prstGeom prst="rect">
            <a:avLst/>
          </a:prstGeom>
          <a:noFill/>
          <a:ln>
            <a:noFill/>
          </a:ln>
        </p:spPr>
      </p:pic>
      <p:pic>
        <p:nvPicPr>
          <p:cNvPr id="474" name="Google Shape;474;g1c751d456b0_0_1137"/>
          <p:cNvPicPr preferRelativeResize="0"/>
          <p:nvPr/>
        </p:nvPicPr>
        <p:blipFill rotWithShape="1">
          <a:blip r:embed="rId3">
            <a:alphaModFix/>
          </a:blip>
          <a:srcRect b="0" l="0" r="0" t="0"/>
          <a:stretch/>
        </p:blipFill>
        <p:spPr>
          <a:xfrm>
            <a:off x="186827" y="2802405"/>
            <a:ext cx="273100" cy="273100"/>
          </a:xfrm>
          <a:prstGeom prst="rect">
            <a:avLst/>
          </a:prstGeom>
          <a:noFill/>
          <a:ln>
            <a:noFill/>
          </a:ln>
        </p:spPr>
      </p:pic>
      <p:graphicFrame>
        <p:nvGraphicFramePr>
          <p:cNvPr id="475" name="Google Shape;475;g1c751d456b0_0_1137"/>
          <p:cNvGraphicFramePr/>
          <p:nvPr/>
        </p:nvGraphicFramePr>
        <p:xfrm>
          <a:off x="4818525" y="1253900"/>
          <a:ext cx="3000000" cy="3000000"/>
        </p:xfrm>
        <a:graphic>
          <a:graphicData uri="http://schemas.openxmlformats.org/drawingml/2006/table">
            <a:tbl>
              <a:tblPr>
                <a:noFill/>
                <a:tableStyleId>{28984A15-6CF0-41F9-8107-A73EFA71A467}</a:tableStyleId>
              </a:tblPr>
              <a:tblGrid>
                <a:gridCol w="1407950"/>
                <a:gridCol w="2043650"/>
              </a:tblGrid>
              <a:tr h="546100">
                <a:tc gridSpan="2">
                  <a:txBody>
                    <a:bodyPr/>
                    <a:lstStyle/>
                    <a:p>
                      <a:pPr indent="0" lvl="0" marL="0" rtl="0" algn="l">
                        <a:lnSpc>
                          <a:spcPct val="115000"/>
                        </a:lnSpc>
                        <a:spcBef>
                          <a:spcPts val="0"/>
                        </a:spcBef>
                        <a:spcAft>
                          <a:spcPts val="0"/>
                        </a:spcAft>
                        <a:buNone/>
                      </a:pPr>
                      <a:r>
                        <a:rPr b="1" lang="en-GB" sz="1500">
                          <a:solidFill>
                            <a:schemeClr val="lt1"/>
                          </a:solidFill>
                          <a:latin typeface="Comic Sans MS"/>
                          <a:ea typeface="Comic Sans MS"/>
                          <a:cs typeface="Comic Sans MS"/>
                          <a:sym typeface="Comic Sans MS"/>
                        </a:rPr>
                        <a:t>Savings Account 1: Fixed Rate</a:t>
                      </a:r>
                      <a:endParaRPr b="1" sz="1500">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Minimum/Maximum deposit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 £100 to open the account</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Annual interest rate</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5%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Fixed term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3 years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2 months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rtl="0" algn="l">
                        <a:lnSpc>
                          <a:spcPct val="115000"/>
                        </a:lnSpc>
                        <a:spcBef>
                          <a:spcPts val="0"/>
                        </a:spcBef>
                        <a:spcAft>
                          <a:spcPts val="0"/>
                        </a:spcAft>
                        <a:buNone/>
                      </a:pPr>
                      <a:r>
                        <a:rPr lang="en-GB" sz="1000">
                          <a:highlight>
                            <a:srgbClr val="FFFFFF"/>
                          </a:highlight>
                          <a:latin typeface="Comic Sans MS"/>
                          <a:ea typeface="Comic Sans MS"/>
                          <a:cs typeface="Comic Sans MS"/>
                          <a:sym typeface="Comic Sans MS"/>
                        </a:rPr>
                        <a:t>Is there a maximum number of withdrawals that can be made each year?</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Need to notify the bank two months before making a withdrawal</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476" name="Google Shape;476;g1c751d456b0_0_1137"/>
          <p:cNvSpPr txBox="1"/>
          <p:nvPr/>
        </p:nvSpPr>
        <p:spPr>
          <a:xfrm>
            <a:off x="73175" y="4819425"/>
            <a:ext cx="469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Resource 1: Key features of a savings account</a:t>
            </a:r>
            <a:endParaRPr b="1" sz="1000">
              <a:solidFill>
                <a:schemeClr val="accent2"/>
              </a:solidFill>
              <a:latin typeface="Lato"/>
              <a:ea typeface="Lato"/>
              <a:cs typeface="Lato"/>
              <a:sym typeface="Lato"/>
            </a:endParaRPr>
          </a:p>
        </p:txBody>
      </p:sp>
      <p:sp>
        <p:nvSpPr>
          <p:cNvPr id="477" name="Google Shape;477;g1c751d456b0_0_1137"/>
          <p:cNvSpPr txBox="1"/>
          <p:nvPr/>
        </p:nvSpPr>
        <p:spPr>
          <a:xfrm>
            <a:off x="459925" y="1050050"/>
            <a:ext cx="2329800" cy="4311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600">
                <a:solidFill>
                  <a:schemeClr val="dk1"/>
                </a:solidFill>
                <a:latin typeface="Lato"/>
                <a:ea typeface="Lato"/>
                <a:cs typeface="Lato"/>
                <a:sym typeface="Lato"/>
              </a:rPr>
              <a:t>Glossary Bank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57707a00a2_0_15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298" name="Google Shape;298;g157707a00a2_0_15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299" name="Google Shape;299;g157707a00a2_0_154"/>
          <p:cNvGraphicFramePr/>
          <p:nvPr/>
        </p:nvGraphicFramePr>
        <p:xfrm>
          <a:off x="871975" y="1721850"/>
          <a:ext cx="3000000" cy="3000000"/>
        </p:xfrm>
        <a:graphic>
          <a:graphicData uri="http://schemas.openxmlformats.org/drawingml/2006/table">
            <a:tbl>
              <a:tblPr>
                <a:noFill/>
                <a:tableStyleId>{550F8BC2-CC13-4BBB-B339-8958722A43FC}</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Take home pay </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Budgeting for the future</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Savings </a:t>
                      </a:r>
                      <a:r>
                        <a:rPr b="1" lang="en-GB">
                          <a:solidFill>
                            <a:schemeClr val="accent2"/>
                          </a:solidFill>
                          <a:latin typeface="Lato"/>
                          <a:ea typeface="Lato"/>
                          <a:cs typeface="Lato"/>
                          <a:sym typeface="Lato"/>
                        </a:rPr>
                        <a:t>accounts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Investing for the long term</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Insurance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i="1" lang="en-GB" sz="1400" u="none" cap="none" strike="noStrike">
                          <a:solidFill>
                            <a:srgbClr val="262A33"/>
                          </a:solidFill>
                          <a:latin typeface="Lato"/>
                          <a:ea typeface="Lato"/>
                          <a:cs typeface="Lato"/>
                          <a:sym typeface="Lato"/>
                        </a:rPr>
                        <a:t>Decision- making </a:t>
                      </a:r>
                      <a:r>
                        <a:rPr lang="en-GB">
                          <a:solidFill>
                            <a:srgbClr val="262A33"/>
                          </a:solidFill>
                          <a:latin typeface="Lato"/>
                          <a:ea typeface="Lato"/>
                          <a:cs typeface="Lato"/>
                          <a:sym typeface="Lato"/>
                        </a:rPr>
                        <a:t>I</a:t>
                      </a:r>
                      <a:r>
                        <a:rPr lang="en-GB" sz="1400" u="none" cap="none" strike="noStrike">
                          <a:solidFill>
                            <a:srgbClr val="262A33"/>
                          </a:solidFill>
                          <a:latin typeface="Lato"/>
                          <a:ea typeface="Lato"/>
                          <a:cs typeface="Lato"/>
                          <a:sym typeface="Lato"/>
                        </a:rPr>
                        <a:t>nvestment </a:t>
                      </a:r>
                      <a:r>
                        <a:rPr lang="en-GB">
                          <a:solidFill>
                            <a:srgbClr val="262A33"/>
                          </a:solidFill>
                          <a:latin typeface="Lato"/>
                          <a:ea typeface="Lato"/>
                          <a:cs typeface="Lato"/>
                          <a:sym typeface="Lato"/>
                        </a:rPr>
                        <a:t>simulation</a:t>
                      </a:r>
                      <a:endParaRPr b="0"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1c751d456b0_0_116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22</a:t>
            </a:r>
            <a:endParaRPr>
              <a:solidFill>
                <a:srgbClr val="262A33"/>
              </a:solidFill>
              <a:latin typeface="Lato"/>
              <a:ea typeface="Lato"/>
              <a:cs typeface="Lato"/>
              <a:sym typeface="Lato"/>
            </a:endParaRPr>
          </a:p>
        </p:txBody>
      </p:sp>
      <p:sp>
        <p:nvSpPr>
          <p:cNvPr id="483" name="Google Shape;483;g1c751d456b0_0_116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sp>
        <p:nvSpPr>
          <p:cNvPr id="484" name="Google Shape;484;g1c751d456b0_0_1164"/>
          <p:cNvSpPr txBox="1"/>
          <p:nvPr/>
        </p:nvSpPr>
        <p:spPr>
          <a:xfrm>
            <a:off x="249775" y="1177625"/>
            <a:ext cx="4490100" cy="35580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rPr b="1" lang="en-GB" sz="1100">
                <a:solidFill>
                  <a:schemeClr val="dk1"/>
                </a:solidFill>
                <a:latin typeface="Lato"/>
                <a:ea typeface="Lato"/>
                <a:cs typeface="Lato"/>
                <a:sym typeface="Lato"/>
              </a:rPr>
              <a:t>Deposit </a:t>
            </a:r>
            <a:r>
              <a:rPr lang="en-GB" sz="1100">
                <a:solidFill>
                  <a:schemeClr val="dk1"/>
                </a:solidFill>
                <a:latin typeface="Lato"/>
                <a:ea typeface="Lato"/>
                <a:cs typeface="Lato"/>
                <a:sym typeface="Lato"/>
              </a:rPr>
              <a:t>- amount of money held in the bank</a:t>
            </a:r>
            <a:endParaRPr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Minimum deposit</a:t>
            </a:r>
            <a:r>
              <a:rPr lang="en-GB" sz="1100">
                <a:solidFill>
                  <a:schemeClr val="dk1"/>
                </a:solidFill>
                <a:latin typeface="Lato"/>
                <a:ea typeface="Lato"/>
                <a:cs typeface="Lato"/>
                <a:sym typeface="Lato"/>
              </a:rPr>
              <a:t> – a set amount of money needed to open the account or be added to the account each month</a:t>
            </a:r>
            <a:endParaRPr sz="1100">
              <a:solidFill>
                <a:schemeClr val="dk1"/>
              </a:solidFill>
            </a:endParaRPr>
          </a:p>
          <a:p>
            <a:pPr indent="0" lvl="0" marL="10160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GB" sz="1100">
                <a:solidFill>
                  <a:schemeClr val="dk1"/>
                </a:solidFill>
                <a:latin typeface="Lato"/>
                <a:ea typeface="Lato"/>
                <a:cs typeface="Lato"/>
                <a:sym typeface="Lato"/>
              </a:rPr>
              <a:t>   </a:t>
            </a:r>
            <a:r>
              <a:rPr b="1" lang="en-GB" sz="1100">
                <a:solidFill>
                  <a:schemeClr val="dk1"/>
                </a:solidFill>
                <a:latin typeface="Lato"/>
                <a:ea typeface="Lato"/>
                <a:cs typeface="Lato"/>
                <a:sym typeface="Lato"/>
              </a:rPr>
              <a:t>Maximum deposit </a:t>
            </a:r>
            <a:r>
              <a:rPr lang="en-GB" sz="1100">
                <a:solidFill>
                  <a:schemeClr val="dk1"/>
                </a:solidFill>
                <a:latin typeface="Lato"/>
                <a:ea typeface="Lato"/>
                <a:cs typeface="Lato"/>
                <a:sym typeface="Lato"/>
              </a:rPr>
              <a:t>- the maximum that can be added to the   account</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Interest rate – </a:t>
            </a:r>
            <a:r>
              <a:rPr lang="en-GB" sz="1100">
                <a:solidFill>
                  <a:schemeClr val="dk1"/>
                </a:solidFill>
                <a:latin typeface="Lato"/>
                <a:ea typeface="Lato"/>
                <a:cs typeface="Lato"/>
                <a:sym typeface="Lato"/>
              </a:rPr>
              <a:t>the reward for saving i.e. the amount of money added each period. This can be fixed or variable, meaning it either stays the same or can change over time.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Fixed term - the amount of time the savings need to stay in the account.  At the end of the term, savings and interest will be taken out. </a:t>
            </a:r>
            <a:r>
              <a:rPr lang="en-GB" sz="1100">
                <a:solidFill>
                  <a:schemeClr val="dk1"/>
                </a:solidFill>
                <a:latin typeface="Lato"/>
                <a:ea typeface="Lato"/>
                <a:cs typeface="Lato"/>
                <a:sym typeface="Lato"/>
              </a:rPr>
              <a:t> </a:t>
            </a:r>
            <a:r>
              <a:rPr b="1" lang="en-GB" sz="1100">
                <a:solidFill>
                  <a:schemeClr val="dk1"/>
                </a:solidFill>
                <a:latin typeface="Lato"/>
                <a:ea typeface="Lato"/>
                <a:cs typeface="Lato"/>
                <a:sym typeface="Lato"/>
              </a:rPr>
              <a:t>Not all savings accounts will have this.</a:t>
            </a:r>
            <a:endParaRPr b="1"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lang="en-GB" sz="1100">
                <a:solidFill>
                  <a:schemeClr val="dk1"/>
                </a:solidFill>
                <a:latin typeface="Lato"/>
                <a:ea typeface="Lato"/>
                <a:cs typeface="Lato"/>
                <a:sym typeface="Lato"/>
              </a:rPr>
              <a:t>Note - At the end of the term there is usually the option to move all savings into another account. Not all accounts have a fixed term.</a:t>
            </a:r>
            <a:endParaRPr sz="1200">
              <a:solidFill>
                <a:schemeClr val="dk1"/>
              </a:solidFill>
            </a:endParaRPr>
          </a:p>
        </p:txBody>
      </p:sp>
      <p:pic>
        <p:nvPicPr>
          <p:cNvPr id="485" name="Google Shape;485;g1c751d456b0_0_1164"/>
          <p:cNvPicPr preferRelativeResize="0"/>
          <p:nvPr/>
        </p:nvPicPr>
        <p:blipFill rotWithShape="1">
          <a:blip r:embed="rId3">
            <a:alphaModFix/>
          </a:blip>
          <a:srcRect b="0" l="0" r="0" t="0"/>
          <a:stretch/>
        </p:blipFill>
        <p:spPr>
          <a:xfrm>
            <a:off x="95233" y="1456575"/>
            <a:ext cx="273100" cy="273100"/>
          </a:xfrm>
          <a:prstGeom prst="rect">
            <a:avLst/>
          </a:prstGeom>
          <a:noFill/>
          <a:ln>
            <a:noFill/>
          </a:ln>
        </p:spPr>
      </p:pic>
      <p:pic>
        <p:nvPicPr>
          <p:cNvPr id="486" name="Google Shape;486;g1c751d456b0_0_1164"/>
          <p:cNvPicPr preferRelativeResize="0"/>
          <p:nvPr/>
        </p:nvPicPr>
        <p:blipFill rotWithShape="1">
          <a:blip r:embed="rId3">
            <a:alphaModFix/>
          </a:blip>
          <a:srcRect b="0" l="0" r="0" t="0"/>
          <a:stretch/>
        </p:blipFill>
        <p:spPr>
          <a:xfrm>
            <a:off x="95227" y="2428744"/>
            <a:ext cx="273100" cy="273100"/>
          </a:xfrm>
          <a:prstGeom prst="rect">
            <a:avLst/>
          </a:prstGeom>
          <a:noFill/>
          <a:ln>
            <a:noFill/>
          </a:ln>
        </p:spPr>
      </p:pic>
      <p:pic>
        <p:nvPicPr>
          <p:cNvPr id="487" name="Google Shape;487;g1c751d456b0_0_1164"/>
          <p:cNvPicPr preferRelativeResize="0"/>
          <p:nvPr/>
        </p:nvPicPr>
        <p:blipFill rotWithShape="1">
          <a:blip r:embed="rId3">
            <a:alphaModFix/>
          </a:blip>
          <a:srcRect b="0" l="0" r="0" t="0"/>
          <a:stretch/>
        </p:blipFill>
        <p:spPr>
          <a:xfrm>
            <a:off x="95227" y="2874544"/>
            <a:ext cx="273100" cy="273100"/>
          </a:xfrm>
          <a:prstGeom prst="rect">
            <a:avLst/>
          </a:prstGeom>
          <a:noFill/>
          <a:ln>
            <a:noFill/>
          </a:ln>
        </p:spPr>
      </p:pic>
      <p:pic>
        <p:nvPicPr>
          <p:cNvPr id="488" name="Google Shape;488;g1c751d456b0_0_1164"/>
          <p:cNvPicPr preferRelativeResize="0"/>
          <p:nvPr/>
        </p:nvPicPr>
        <p:blipFill rotWithShape="1">
          <a:blip r:embed="rId3">
            <a:alphaModFix/>
          </a:blip>
          <a:srcRect b="0" l="0" r="0" t="0"/>
          <a:stretch/>
        </p:blipFill>
        <p:spPr>
          <a:xfrm>
            <a:off x="95227" y="3645819"/>
            <a:ext cx="273100" cy="273100"/>
          </a:xfrm>
          <a:prstGeom prst="rect">
            <a:avLst/>
          </a:prstGeom>
          <a:noFill/>
          <a:ln>
            <a:noFill/>
          </a:ln>
        </p:spPr>
      </p:pic>
      <p:pic>
        <p:nvPicPr>
          <p:cNvPr id="489" name="Google Shape;489;g1c751d456b0_0_1164"/>
          <p:cNvPicPr preferRelativeResize="0"/>
          <p:nvPr/>
        </p:nvPicPr>
        <p:blipFill rotWithShape="1">
          <a:blip r:embed="rId3">
            <a:alphaModFix/>
          </a:blip>
          <a:srcRect b="0" l="0" r="0" t="0"/>
          <a:stretch/>
        </p:blipFill>
        <p:spPr>
          <a:xfrm>
            <a:off x="95227" y="1924680"/>
            <a:ext cx="273100" cy="273100"/>
          </a:xfrm>
          <a:prstGeom prst="rect">
            <a:avLst/>
          </a:prstGeom>
          <a:noFill/>
          <a:ln>
            <a:noFill/>
          </a:ln>
        </p:spPr>
      </p:pic>
      <p:sp>
        <p:nvSpPr>
          <p:cNvPr id="490" name="Google Shape;490;g1c751d456b0_0_1164"/>
          <p:cNvSpPr txBox="1"/>
          <p:nvPr/>
        </p:nvSpPr>
        <p:spPr>
          <a:xfrm>
            <a:off x="95225" y="1025475"/>
            <a:ext cx="1853700" cy="4311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600">
                <a:solidFill>
                  <a:schemeClr val="dk1"/>
                </a:solidFill>
                <a:latin typeface="Lato"/>
                <a:ea typeface="Lato"/>
                <a:cs typeface="Lato"/>
                <a:sym typeface="Lato"/>
              </a:rPr>
              <a:t>Glossary Bank</a:t>
            </a:r>
            <a:endParaRPr/>
          </a:p>
        </p:txBody>
      </p:sp>
      <p:graphicFrame>
        <p:nvGraphicFramePr>
          <p:cNvPr id="491" name="Google Shape;491;g1c751d456b0_0_1164"/>
          <p:cNvGraphicFramePr/>
          <p:nvPr/>
        </p:nvGraphicFramePr>
        <p:xfrm>
          <a:off x="4818525" y="1253900"/>
          <a:ext cx="3000000" cy="3000000"/>
        </p:xfrm>
        <a:graphic>
          <a:graphicData uri="http://schemas.openxmlformats.org/drawingml/2006/table">
            <a:tbl>
              <a:tblPr>
                <a:noFill/>
                <a:tableStyleId>{28984A15-6CF0-41F9-8107-A73EFA71A467}</a:tableStyleId>
              </a:tblPr>
              <a:tblGrid>
                <a:gridCol w="1407950"/>
                <a:gridCol w="2043650"/>
              </a:tblGrid>
              <a:tr h="546100">
                <a:tc gridSpan="2">
                  <a:txBody>
                    <a:bodyPr/>
                    <a:lstStyle/>
                    <a:p>
                      <a:pPr indent="0" lvl="0" marL="0" rtl="0" algn="l">
                        <a:lnSpc>
                          <a:spcPct val="115000"/>
                        </a:lnSpc>
                        <a:spcBef>
                          <a:spcPts val="0"/>
                        </a:spcBef>
                        <a:spcAft>
                          <a:spcPts val="0"/>
                        </a:spcAft>
                        <a:buNone/>
                      </a:pPr>
                      <a:r>
                        <a:rPr b="1" lang="en-GB" sz="1500">
                          <a:solidFill>
                            <a:schemeClr val="lt1"/>
                          </a:solidFill>
                          <a:latin typeface="Comic Sans MS"/>
                          <a:ea typeface="Comic Sans MS"/>
                          <a:cs typeface="Comic Sans MS"/>
                          <a:sym typeface="Comic Sans MS"/>
                        </a:rPr>
                        <a:t>Savings Account 1: Fixed Rate</a:t>
                      </a:r>
                      <a:endParaRPr b="1" sz="1500">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Minimum/Maximum deposit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 £100 to open the account</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Annual interest rate</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5%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Fixed term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3 years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2 months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rtl="0" algn="l">
                        <a:lnSpc>
                          <a:spcPct val="115000"/>
                        </a:lnSpc>
                        <a:spcBef>
                          <a:spcPts val="0"/>
                        </a:spcBef>
                        <a:spcAft>
                          <a:spcPts val="0"/>
                        </a:spcAft>
                        <a:buNone/>
                      </a:pPr>
                      <a:r>
                        <a:rPr lang="en-GB" sz="1000">
                          <a:highlight>
                            <a:srgbClr val="FFFFFF"/>
                          </a:highlight>
                          <a:latin typeface="Comic Sans MS"/>
                          <a:ea typeface="Comic Sans MS"/>
                          <a:cs typeface="Comic Sans MS"/>
                          <a:sym typeface="Comic Sans MS"/>
                        </a:rPr>
                        <a:t>Is there a maximum number of withdrawals that can be made each year?</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Need to notify the bank two months before making a withdrawal</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492" name="Google Shape;492;g1c751d456b0_0_1164"/>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Resource 1: Key features of a savings account</a:t>
            </a:r>
            <a:endParaRPr b="1" sz="1000">
              <a:solidFill>
                <a:schemeClr val="accen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1c751d456b0_0_115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23</a:t>
            </a:r>
            <a:endParaRPr>
              <a:solidFill>
                <a:srgbClr val="262A33"/>
              </a:solidFill>
              <a:latin typeface="Lato"/>
              <a:ea typeface="Lato"/>
              <a:cs typeface="Lato"/>
              <a:sym typeface="Lato"/>
            </a:endParaRPr>
          </a:p>
        </p:txBody>
      </p:sp>
      <p:sp>
        <p:nvSpPr>
          <p:cNvPr id="498" name="Google Shape;498;g1c751d456b0_0_115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sp>
        <p:nvSpPr>
          <p:cNvPr id="499" name="Google Shape;499;g1c751d456b0_0_115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500" name="Google Shape;500;g1c751d456b0_0_1155"/>
          <p:cNvSpPr txBox="1"/>
          <p:nvPr/>
        </p:nvSpPr>
        <p:spPr>
          <a:xfrm>
            <a:off x="203425" y="1240800"/>
            <a:ext cx="4462800" cy="39474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rPr b="1" lang="en-GB" sz="1100">
                <a:solidFill>
                  <a:schemeClr val="dk1"/>
                </a:solidFill>
                <a:latin typeface="Lato"/>
                <a:ea typeface="Lato"/>
                <a:cs typeface="Lato"/>
                <a:sym typeface="Lato"/>
              </a:rPr>
              <a:t>Deposit </a:t>
            </a:r>
            <a:r>
              <a:rPr lang="en-GB" sz="1100">
                <a:solidFill>
                  <a:schemeClr val="dk1"/>
                </a:solidFill>
                <a:latin typeface="Lato"/>
                <a:ea typeface="Lato"/>
                <a:cs typeface="Lato"/>
                <a:sym typeface="Lato"/>
              </a:rPr>
              <a:t>- amount of money held in the bank</a:t>
            </a:r>
            <a:endParaRPr sz="1100">
              <a:solidFill>
                <a:schemeClr val="dk1"/>
              </a:solidFill>
              <a:latin typeface="Lato"/>
              <a:ea typeface="Lato"/>
              <a:cs typeface="Lato"/>
              <a:sym typeface="Lato"/>
            </a:endParaRPr>
          </a:p>
          <a:p>
            <a:pPr indent="0" lvl="0" marL="101600" marR="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Minimum deposit</a:t>
            </a:r>
            <a:r>
              <a:rPr lang="en-GB" sz="1100">
                <a:solidFill>
                  <a:schemeClr val="dk1"/>
                </a:solidFill>
                <a:latin typeface="Lato"/>
                <a:ea typeface="Lato"/>
                <a:cs typeface="Lato"/>
                <a:sym typeface="Lato"/>
              </a:rPr>
              <a:t> – a set amount of money needed to open the account or be added to the account each month</a:t>
            </a:r>
            <a:endParaRPr sz="1100">
              <a:solidFill>
                <a:schemeClr val="dk1"/>
              </a:solidFill>
            </a:endParaRPr>
          </a:p>
          <a:p>
            <a:pPr indent="0" lvl="0" marL="10160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GB" sz="1100">
                <a:solidFill>
                  <a:schemeClr val="dk1"/>
                </a:solidFill>
                <a:latin typeface="Lato"/>
                <a:ea typeface="Lato"/>
                <a:cs typeface="Lato"/>
                <a:sym typeface="Lato"/>
              </a:rPr>
              <a:t>   </a:t>
            </a:r>
            <a:r>
              <a:rPr b="1" lang="en-GB" sz="1100">
                <a:solidFill>
                  <a:schemeClr val="dk1"/>
                </a:solidFill>
                <a:latin typeface="Lato"/>
                <a:ea typeface="Lato"/>
                <a:cs typeface="Lato"/>
                <a:sym typeface="Lato"/>
              </a:rPr>
              <a:t>Maximum deposit </a:t>
            </a:r>
            <a:r>
              <a:rPr lang="en-GB" sz="1100">
                <a:solidFill>
                  <a:schemeClr val="dk1"/>
                </a:solidFill>
                <a:latin typeface="Lato"/>
                <a:ea typeface="Lato"/>
                <a:cs typeface="Lato"/>
                <a:sym typeface="Lato"/>
              </a:rPr>
              <a:t>- the maximum that can be added to the   account</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Interest rate – </a:t>
            </a:r>
            <a:r>
              <a:rPr lang="en-GB" sz="1100">
                <a:solidFill>
                  <a:schemeClr val="dk1"/>
                </a:solidFill>
                <a:latin typeface="Lato"/>
                <a:ea typeface="Lato"/>
                <a:cs typeface="Lato"/>
                <a:sym typeface="Lato"/>
              </a:rPr>
              <a:t>the reward for saving i.e. the amount of money added each period. This can be fixed or variable, meaning it either stays the same or can change over time.</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Fixed term - </a:t>
            </a:r>
            <a:r>
              <a:rPr lang="en-GB" sz="1100">
                <a:solidFill>
                  <a:schemeClr val="dk1"/>
                </a:solidFill>
                <a:latin typeface="Lato"/>
                <a:ea typeface="Lato"/>
                <a:cs typeface="Lato"/>
                <a:sym typeface="Lato"/>
              </a:rPr>
              <a:t>the amount of time the savings need to stay in the account.  At the end of the term, savings and interest will be taken out.</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Notice period – the amount of time before a person can get their money out. There may be a penalty fee if do. </a:t>
            </a:r>
            <a:r>
              <a:rPr lang="en-GB" sz="1100">
                <a:solidFill>
                  <a:schemeClr val="dk1"/>
                </a:solidFill>
                <a:latin typeface="Lato"/>
                <a:ea typeface="Lato"/>
                <a:cs typeface="Lato"/>
                <a:sym typeface="Lato"/>
              </a:rPr>
              <a:t> </a:t>
            </a:r>
            <a:r>
              <a:rPr b="1" lang="en-GB" sz="1100">
                <a:solidFill>
                  <a:schemeClr val="dk1"/>
                </a:solidFill>
                <a:latin typeface="Lato"/>
                <a:ea typeface="Lato"/>
                <a:cs typeface="Lato"/>
                <a:sym typeface="Lato"/>
              </a:rPr>
              <a:t>Not all savings accounts will have this.</a:t>
            </a:r>
            <a:endParaRPr sz="1200">
              <a:solidFill>
                <a:schemeClr val="dk1"/>
              </a:solidFill>
            </a:endParaRPr>
          </a:p>
        </p:txBody>
      </p:sp>
      <p:pic>
        <p:nvPicPr>
          <p:cNvPr id="501" name="Google Shape;501;g1c751d456b0_0_1155"/>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502" name="Google Shape;502;g1c751d456b0_0_1155"/>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503" name="Google Shape;503;g1c751d456b0_0_1155"/>
          <p:cNvPicPr preferRelativeResize="0"/>
          <p:nvPr/>
        </p:nvPicPr>
        <p:blipFill rotWithShape="1">
          <a:blip r:embed="rId3">
            <a:alphaModFix/>
          </a:blip>
          <a:srcRect b="0" l="0" r="0" t="0"/>
          <a:stretch/>
        </p:blipFill>
        <p:spPr>
          <a:xfrm>
            <a:off x="80977" y="2981669"/>
            <a:ext cx="273100" cy="273100"/>
          </a:xfrm>
          <a:prstGeom prst="rect">
            <a:avLst/>
          </a:prstGeom>
          <a:noFill/>
          <a:ln>
            <a:noFill/>
          </a:ln>
        </p:spPr>
      </p:pic>
      <p:pic>
        <p:nvPicPr>
          <p:cNvPr id="504" name="Google Shape;504;g1c751d456b0_0_1155"/>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pic>
        <p:nvPicPr>
          <p:cNvPr id="505" name="Google Shape;505;g1c751d456b0_0_1155"/>
          <p:cNvPicPr preferRelativeResize="0"/>
          <p:nvPr/>
        </p:nvPicPr>
        <p:blipFill rotWithShape="1">
          <a:blip r:embed="rId3">
            <a:alphaModFix/>
          </a:blip>
          <a:srcRect b="0" l="0" r="0" t="0"/>
          <a:stretch/>
        </p:blipFill>
        <p:spPr>
          <a:xfrm>
            <a:off x="80977" y="3752944"/>
            <a:ext cx="273100" cy="273100"/>
          </a:xfrm>
          <a:prstGeom prst="rect">
            <a:avLst/>
          </a:prstGeom>
          <a:noFill/>
          <a:ln>
            <a:noFill/>
          </a:ln>
        </p:spPr>
      </p:pic>
      <p:pic>
        <p:nvPicPr>
          <p:cNvPr id="506" name="Google Shape;506;g1c751d456b0_0_1155"/>
          <p:cNvPicPr preferRelativeResize="0"/>
          <p:nvPr/>
        </p:nvPicPr>
        <p:blipFill rotWithShape="1">
          <a:blip r:embed="rId3">
            <a:alphaModFix/>
          </a:blip>
          <a:srcRect b="0" l="0" r="0" t="0"/>
          <a:stretch/>
        </p:blipFill>
        <p:spPr>
          <a:xfrm>
            <a:off x="80977" y="4464944"/>
            <a:ext cx="273100" cy="273100"/>
          </a:xfrm>
          <a:prstGeom prst="rect">
            <a:avLst/>
          </a:prstGeom>
          <a:noFill/>
          <a:ln>
            <a:noFill/>
          </a:ln>
        </p:spPr>
      </p:pic>
      <p:sp>
        <p:nvSpPr>
          <p:cNvPr id="507" name="Google Shape;507;g1c751d456b0_0_1155"/>
          <p:cNvSpPr txBox="1"/>
          <p:nvPr/>
        </p:nvSpPr>
        <p:spPr>
          <a:xfrm>
            <a:off x="264650" y="1074625"/>
            <a:ext cx="2329800" cy="6834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600">
                <a:solidFill>
                  <a:schemeClr val="dk1"/>
                </a:solidFill>
                <a:latin typeface="Lato"/>
                <a:ea typeface="Lato"/>
                <a:cs typeface="Lato"/>
                <a:sym typeface="Lato"/>
              </a:rPr>
              <a:t>Glossary Bank</a:t>
            </a:r>
            <a:endParaRPr b="1" sz="1600">
              <a:solidFill>
                <a:schemeClr val="dk1"/>
              </a:solidFill>
              <a:latin typeface="Lato"/>
              <a:ea typeface="Lato"/>
              <a:cs typeface="Lato"/>
              <a:sym typeface="Lato"/>
            </a:endParaRPr>
          </a:p>
          <a:p>
            <a:pPr indent="0" lvl="0" marL="0" rtl="0" algn="l">
              <a:spcBef>
                <a:spcPts val="0"/>
              </a:spcBef>
              <a:spcAft>
                <a:spcPts val="0"/>
              </a:spcAft>
              <a:buNone/>
            </a:pPr>
            <a:r>
              <a:t/>
            </a:r>
            <a:endParaRPr/>
          </a:p>
        </p:txBody>
      </p:sp>
      <p:graphicFrame>
        <p:nvGraphicFramePr>
          <p:cNvPr id="508" name="Google Shape;508;g1c751d456b0_0_1155"/>
          <p:cNvGraphicFramePr/>
          <p:nvPr/>
        </p:nvGraphicFramePr>
        <p:xfrm>
          <a:off x="4818525" y="1253900"/>
          <a:ext cx="3000000" cy="3000000"/>
        </p:xfrm>
        <a:graphic>
          <a:graphicData uri="http://schemas.openxmlformats.org/drawingml/2006/table">
            <a:tbl>
              <a:tblPr>
                <a:noFill/>
                <a:tableStyleId>{28984A15-6CF0-41F9-8107-A73EFA71A467}</a:tableStyleId>
              </a:tblPr>
              <a:tblGrid>
                <a:gridCol w="1407950"/>
                <a:gridCol w="2043650"/>
              </a:tblGrid>
              <a:tr h="546100">
                <a:tc gridSpan="2">
                  <a:txBody>
                    <a:bodyPr/>
                    <a:lstStyle/>
                    <a:p>
                      <a:pPr indent="0" lvl="0" marL="0" rtl="0" algn="l">
                        <a:lnSpc>
                          <a:spcPct val="115000"/>
                        </a:lnSpc>
                        <a:spcBef>
                          <a:spcPts val="0"/>
                        </a:spcBef>
                        <a:spcAft>
                          <a:spcPts val="0"/>
                        </a:spcAft>
                        <a:buNone/>
                      </a:pPr>
                      <a:r>
                        <a:rPr b="1" lang="en-GB" sz="1500">
                          <a:solidFill>
                            <a:schemeClr val="lt1"/>
                          </a:solidFill>
                          <a:latin typeface="Comic Sans MS"/>
                          <a:ea typeface="Comic Sans MS"/>
                          <a:cs typeface="Comic Sans MS"/>
                          <a:sym typeface="Comic Sans MS"/>
                        </a:rPr>
                        <a:t>Savings Account 1: Fixed Rate</a:t>
                      </a:r>
                      <a:endParaRPr b="1" sz="1500">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Minimum/Maximum deposit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Minimum £100 to open the account</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Annual interest rate</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5%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Fixed term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 3 years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2 months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710"/>
                      </a:srgbClr>
                    </a:solidFill>
                  </a:tcPr>
                </a:tc>
              </a:tr>
              <a:tr h="762150">
                <a:tc>
                  <a:txBody>
                    <a:bodyPr/>
                    <a:lstStyle/>
                    <a:p>
                      <a:pPr indent="0" lvl="0" marL="0" rtl="0" algn="l">
                        <a:lnSpc>
                          <a:spcPct val="115000"/>
                        </a:lnSpc>
                        <a:spcBef>
                          <a:spcPts val="0"/>
                        </a:spcBef>
                        <a:spcAft>
                          <a:spcPts val="0"/>
                        </a:spcAft>
                        <a:buNone/>
                      </a:pPr>
                      <a:r>
                        <a:rPr lang="en-GB" sz="1000">
                          <a:highlight>
                            <a:srgbClr val="FFFFFF"/>
                          </a:highlight>
                          <a:latin typeface="Comic Sans MS"/>
                          <a:ea typeface="Comic Sans MS"/>
                          <a:cs typeface="Comic Sans MS"/>
                          <a:sym typeface="Comic Sans MS"/>
                        </a:rPr>
                        <a:t>Is there a maximum number of withdrawals that can be made each year?</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Need to notify the bank two months before making a withdrawal</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1c751d456b0_0_652"/>
          <p:cNvSpPr/>
          <p:nvPr/>
        </p:nvSpPr>
        <p:spPr>
          <a:xfrm>
            <a:off x="7025850" y="4345175"/>
            <a:ext cx="2118000" cy="66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1c751d456b0_0_65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24</a:t>
            </a:r>
            <a:endParaRPr>
              <a:latin typeface="Lato"/>
              <a:ea typeface="Lato"/>
              <a:cs typeface="Lato"/>
              <a:sym typeface="Lato"/>
            </a:endParaRPr>
          </a:p>
        </p:txBody>
      </p:sp>
      <p:graphicFrame>
        <p:nvGraphicFramePr>
          <p:cNvPr id="515" name="Google Shape;515;g1c751d456b0_0_652"/>
          <p:cNvGraphicFramePr/>
          <p:nvPr/>
        </p:nvGraphicFramePr>
        <p:xfrm>
          <a:off x="151550" y="2200350"/>
          <a:ext cx="3000000" cy="3000000"/>
        </p:xfrm>
        <a:graphic>
          <a:graphicData uri="http://schemas.openxmlformats.org/drawingml/2006/table">
            <a:tbl>
              <a:tblPr>
                <a:noFill/>
                <a:tableStyleId>{28984A15-6CF0-41F9-8107-A73EFA71A467}</a:tableStyleId>
              </a:tblPr>
              <a:tblGrid>
                <a:gridCol w="1180025"/>
                <a:gridCol w="1565975"/>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Minimum/Maximum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Minimum £100 to open the account</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5%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3 years</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90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Notice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700">
                          <a:latin typeface="Comic Sans MS"/>
                          <a:ea typeface="Comic Sans MS"/>
                          <a:cs typeface="Comic Sans MS"/>
                          <a:sym typeface="Comic Sans MS"/>
                        </a:rPr>
                        <a:t>2 months and interest withdrawn for that year</a:t>
                      </a:r>
                      <a:endParaRPr sz="7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rtl="0" algn="l">
                        <a:lnSpc>
                          <a:spcPct val="115000"/>
                        </a:lnSpc>
                        <a:spcBef>
                          <a:spcPts val="0"/>
                        </a:spcBef>
                        <a:spcAft>
                          <a:spcPts val="0"/>
                        </a:spcAft>
                        <a:buNone/>
                      </a:pPr>
                      <a:r>
                        <a:rPr b="1" lang="en-GB" sz="800">
                          <a:highlight>
                            <a:schemeClr val="lt1"/>
                          </a:highlight>
                          <a:latin typeface="Comic Sans MS"/>
                          <a:ea typeface="Comic Sans MS"/>
                          <a:cs typeface="Comic Sans MS"/>
                          <a:sym typeface="Comic Sans MS"/>
                        </a:rPr>
                        <a:t>Is there a maximum number of withdrawals that can be made each year?</a:t>
                      </a:r>
                      <a:endParaRPr b="1" sz="6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700">
                          <a:latin typeface="Comic Sans MS"/>
                          <a:ea typeface="Comic Sans MS"/>
                          <a:cs typeface="Comic Sans MS"/>
                          <a:sym typeface="Comic Sans MS"/>
                        </a:rPr>
                        <a:t>Can withdraw maximum £500 per year. Have  to pay a fee if withdraw money early</a:t>
                      </a:r>
                      <a:endParaRPr sz="7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graphicFrame>
        <p:nvGraphicFramePr>
          <p:cNvPr id="516" name="Google Shape;516;g1c751d456b0_0_652"/>
          <p:cNvGraphicFramePr/>
          <p:nvPr/>
        </p:nvGraphicFramePr>
        <p:xfrm>
          <a:off x="3188925" y="2185588"/>
          <a:ext cx="3000000" cy="3000000"/>
        </p:xfrm>
        <a:graphic>
          <a:graphicData uri="http://schemas.openxmlformats.org/drawingml/2006/table">
            <a:tbl>
              <a:tblPr>
                <a:noFill/>
                <a:tableStyleId>{28984A15-6CF0-41F9-8107-A73EFA71A467}</a:tableStyleId>
              </a:tblPr>
              <a:tblGrid>
                <a:gridCol w="1289450"/>
                <a:gridCol w="1456550"/>
              </a:tblGrid>
              <a:tr h="386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a:t>
                      </a:r>
                      <a:r>
                        <a:rPr b="1" lang="en-GB" sz="1000">
                          <a:latin typeface="Comic Sans MS"/>
                          <a:ea typeface="Comic Sans MS"/>
                          <a:cs typeface="Comic Sans MS"/>
                          <a:sym typeface="Comic Sans MS"/>
                        </a:rPr>
                        <a:t>i</a:t>
                      </a:r>
                      <a:r>
                        <a:rPr b="1" lang="en-GB" sz="1000">
                          <a:latin typeface="Comic Sans MS"/>
                          <a:ea typeface="Comic Sans MS"/>
                          <a:cs typeface="Comic Sans MS"/>
                          <a:sym typeface="Comic Sans MS"/>
                        </a:rPr>
                        <a:t>ngs Account 2: Easy Access</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4558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a:t>
                      </a:r>
                      <a:r>
                        <a:rPr b="1" lang="en-GB" sz="800">
                          <a:latin typeface="Comic Sans MS"/>
                          <a:ea typeface="Comic Sans MS"/>
                          <a:cs typeface="Comic Sans MS"/>
                          <a:sym typeface="Comic Sans MS"/>
                        </a:rPr>
                        <a:t>Maximum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Maximum £100 per month</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58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2% for the first year then it may drop</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31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None</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55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Notice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None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733775">
                <a:tc>
                  <a:txBody>
                    <a:bodyPr/>
                    <a:lstStyle/>
                    <a:p>
                      <a:pPr indent="0" lvl="0" marL="0" rtl="0" algn="l">
                        <a:lnSpc>
                          <a:spcPct val="115000"/>
                        </a:lnSpc>
                        <a:spcBef>
                          <a:spcPts val="0"/>
                        </a:spcBef>
                        <a:spcAft>
                          <a:spcPts val="0"/>
                        </a:spcAft>
                        <a:buNone/>
                      </a:pPr>
                      <a:r>
                        <a:rPr b="1" lang="en-GB" sz="800">
                          <a:highlight>
                            <a:schemeClr val="lt1"/>
                          </a:highlight>
                          <a:latin typeface="Comic Sans MS"/>
                          <a:ea typeface="Comic Sans MS"/>
                          <a:cs typeface="Comic Sans MS"/>
                          <a:sym typeface="Comic Sans MS"/>
                        </a:rPr>
                        <a:t>Is there a maximum number of withdrawals that can be made each year?</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Can withdraw whenever wanted</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graphicFrame>
        <p:nvGraphicFramePr>
          <p:cNvPr id="517" name="Google Shape;517;g1c751d456b0_0_652"/>
          <p:cNvGraphicFramePr/>
          <p:nvPr/>
        </p:nvGraphicFramePr>
        <p:xfrm>
          <a:off x="6226300" y="2200350"/>
          <a:ext cx="3000000" cy="3000000"/>
        </p:xfrm>
        <a:graphic>
          <a:graphicData uri="http://schemas.openxmlformats.org/drawingml/2006/table">
            <a:tbl>
              <a:tblPr>
                <a:noFill/>
                <a:tableStyleId>{28984A15-6CF0-41F9-8107-A73EFA71A467}</a:tableStyleId>
              </a:tblPr>
              <a:tblGrid>
                <a:gridCol w="1263225"/>
                <a:gridCol w="1543225"/>
              </a:tblGrid>
              <a:tr h="37140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t>
                      </a:r>
                      <a:r>
                        <a:rPr b="1" lang="en-GB" sz="1000">
                          <a:latin typeface="Comic Sans MS"/>
                          <a:ea typeface="Comic Sans MS"/>
                          <a:cs typeface="Comic Sans MS"/>
                          <a:sym typeface="Comic Sans MS"/>
                          <a:extLst>
                            <a:ext uri="http://customooxmlschemas.google.com/">
                              <go:slidesCustomData xmlns:go="http://customooxmlschemas.google.com/" textRoundtripDataId="0"/>
                            </a:ext>
                          </a:extLst>
                        </a:rPr>
                        <a:t>Account</a:t>
                      </a:r>
                      <a:r>
                        <a:rPr b="1" lang="en-GB" sz="1000">
                          <a:latin typeface="Comic Sans MS"/>
                          <a:ea typeface="Comic Sans MS"/>
                          <a:cs typeface="Comic Sans MS"/>
                          <a:sym typeface="Comic Sans MS"/>
                        </a:rPr>
                        <a:t> 3: Regular Savings</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275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Minimum/Maximum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Minimum</a:t>
                      </a:r>
                      <a:r>
                        <a:rPr lang="en-GB" sz="800">
                          <a:latin typeface="Comic Sans MS"/>
                          <a:ea typeface="Comic Sans MS"/>
                          <a:cs typeface="Comic Sans MS"/>
                          <a:sym typeface="Comic Sans MS"/>
                        </a:rPr>
                        <a:t> £50 per month and </a:t>
                      </a:r>
                      <a:r>
                        <a:rPr b="1" lang="en-GB" sz="800">
                          <a:latin typeface="Comic Sans MS"/>
                          <a:ea typeface="Comic Sans MS"/>
                          <a:cs typeface="Comic Sans MS"/>
                          <a:sym typeface="Comic Sans MS"/>
                        </a:rPr>
                        <a:t>must</a:t>
                      </a:r>
                      <a:r>
                        <a:rPr lang="en-GB" sz="800">
                          <a:latin typeface="Comic Sans MS"/>
                          <a:ea typeface="Comic Sans MS"/>
                          <a:cs typeface="Comic Sans MS"/>
                          <a:sym typeface="Comic Sans MS"/>
                        </a:rPr>
                        <a:t> save monthly. Maximum deposit of £250.</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4%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275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2 years</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3552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Notice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None</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08325">
                <a:tc>
                  <a:txBody>
                    <a:bodyPr/>
                    <a:lstStyle/>
                    <a:p>
                      <a:pPr indent="0" lvl="0" marL="0" rtl="0" algn="l">
                        <a:lnSpc>
                          <a:spcPct val="115000"/>
                        </a:lnSpc>
                        <a:spcBef>
                          <a:spcPts val="0"/>
                        </a:spcBef>
                        <a:spcAft>
                          <a:spcPts val="0"/>
                        </a:spcAft>
                        <a:buNone/>
                      </a:pPr>
                      <a:r>
                        <a:rPr b="1" lang="en-GB" sz="800">
                          <a:highlight>
                            <a:schemeClr val="lt1"/>
                          </a:highlight>
                          <a:latin typeface="Comic Sans MS"/>
                          <a:ea typeface="Comic Sans MS"/>
                          <a:cs typeface="Comic Sans MS"/>
                          <a:sym typeface="Comic Sans MS"/>
                        </a:rPr>
                        <a:t>Is there a maximum number of withdrawals that can be made each year?</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Cannot withdraw money early or have to pay a fee</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518" name="Google Shape;518;g1c751d456b0_0_652"/>
          <p:cNvSpPr txBox="1"/>
          <p:nvPr/>
        </p:nvSpPr>
        <p:spPr>
          <a:xfrm>
            <a:off x="73175" y="968150"/>
            <a:ext cx="8959500" cy="14484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800">
                <a:solidFill>
                  <a:srgbClr val="0543B3"/>
                </a:solidFill>
                <a:latin typeface="Lato"/>
                <a:ea typeface="Lato"/>
                <a:cs typeface="Lato"/>
                <a:sym typeface="Lato"/>
              </a:rPr>
              <a:t>Activity - have a look at the three different savings accounts.</a:t>
            </a:r>
            <a:endParaRPr b="1" sz="1800">
              <a:solidFill>
                <a:srgbClr val="0543B3"/>
              </a:solidFill>
              <a:latin typeface="Lato"/>
              <a:ea typeface="Lato"/>
              <a:cs typeface="Lato"/>
              <a:sym typeface="Lato"/>
            </a:endParaRPr>
          </a:p>
          <a:p>
            <a:pPr indent="-304800" lvl="0" marL="457200" marR="0" rtl="0" algn="l">
              <a:lnSpc>
                <a:spcPct val="115000"/>
              </a:lnSpc>
              <a:spcBef>
                <a:spcPts val="0"/>
              </a:spcBef>
              <a:spcAft>
                <a:spcPts val="0"/>
              </a:spcAft>
              <a:buClr>
                <a:srgbClr val="0543B3"/>
              </a:buClr>
              <a:buSzPts val="1200"/>
              <a:buFont typeface="Lato"/>
              <a:buChar char="●"/>
            </a:pPr>
            <a:r>
              <a:rPr lang="en-GB" sz="1200">
                <a:solidFill>
                  <a:srgbClr val="0543B3"/>
                </a:solidFill>
                <a:latin typeface="Lato"/>
                <a:ea typeface="Lato"/>
                <a:cs typeface="Lato"/>
                <a:sym typeface="Lato"/>
              </a:rPr>
              <a:t>Focusing on one account to begin with, discuss and write down the </a:t>
            </a:r>
            <a:r>
              <a:rPr b="1" lang="en-GB" sz="1200">
                <a:solidFill>
                  <a:srgbClr val="0543B3"/>
                </a:solidFill>
                <a:latin typeface="Lato"/>
                <a:ea typeface="Lato"/>
                <a:cs typeface="Lato"/>
                <a:sym typeface="Lato"/>
              </a:rPr>
              <a:t>advantages and disadvantages</a:t>
            </a:r>
            <a:r>
              <a:rPr lang="en-GB" sz="1200">
                <a:solidFill>
                  <a:srgbClr val="0543B3"/>
                </a:solidFill>
                <a:latin typeface="Lato"/>
                <a:ea typeface="Lato"/>
                <a:cs typeface="Lato"/>
                <a:sym typeface="Lato"/>
              </a:rPr>
              <a:t> of your savings account. Compare your account to the other accounts to help you.</a:t>
            </a:r>
            <a:endParaRPr sz="1200">
              <a:solidFill>
                <a:srgbClr val="0543B3"/>
              </a:solidFill>
              <a:latin typeface="Lato"/>
              <a:ea typeface="Lato"/>
              <a:cs typeface="Lato"/>
              <a:sym typeface="Lato"/>
            </a:endParaRPr>
          </a:p>
          <a:p>
            <a:pPr indent="-304800" lvl="0" marL="457200" marR="0" rtl="0" algn="l">
              <a:lnSpc>
                <a:spcPct val="115000"/>
              </a:lnSpc>
              <a:spcBef>
                <a:spcPts val="0"/>
              </a:spcBef>
              <a:spcAft>
                <a:spcPts val="0"/>
              </a:spcAft>
              <a:buClr>
                <a:srgbClr val="0543B3"/>
              </a:buClr>
              <a:buSzPts val="1200"/>
              <a:buFont typeface="Lato"/>
              <a:buChar char="●"/>
            </a:pPr>
            <a:r>
              <a:rPr lang="en-GB" sz="1200">
                <a:solidFill>
                  <a:srgbClr val="0543B3"/>
                </a:solidFill>
                <a:latin typeface="Lato"/>
                <a:ea typeface="Lato"/>
                <a:cs typeface="Lato"/>
                <a:sym typeface="Lato"/>
              </a:rPr>
              <a:t>Stretch - What do you notice about the relationship between the fixed-term period and interest rate?</a:t>
            </a:r>
            <a:endParaRPr sz="1200">
              <a:solidFill>
                <a:srgbClr val="0543B3"/>
              </a:solidFill>
              <a:latin typeface="Lato"/>
              <a:ea typeface="Lato"/>
              <a:cs typeface="Lato"/>
              <a:sym typeface="Lato"/>
            </a:endParaRPr>
          </a:p>
          <a:p>
            <a:pPr indent="0" lvl="0" marL="457200" marR="0" rtl="0" algn="l">
              <a:lnSpc>
                <a:spcPct val="115000"/>
              </a:lnSpc>
              <a:spcBef>
                <a:spcPts val="0"/>
              </a:spcBef>
              <a:spcAft>
                <a:spcPts val="0"/>
              </a:spcAft>
              <a:buNone/>
            </a:pPr>
            <a:r>
              <a:t/>
            </a:r>
            <a:endParaRPr sz="2000">
              <a:solidFill>
                <a:srgbClr val="0543B3"/>
              </a:solidFill>
              <a:latin typeface="Lato"/>
              <a:ea typeface="Lato"/>
              <a:cs typeface="Lato"/>
              <a:sym typeface="Lato"/>
            </a:endParaRPr>
          </a:p>
        </p:txBody>
      </p:sp>
      <p:sp>
        <p:nvSpPr>
          <p:cNvPr id="519" name="Google Shape;519;g1c751d456b0_0_65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different savings accounts</a:t>
            </a:r>
            <a:endParaRPr b="1" i="0" sz="2900" u="none" cap="none" strike="noStrike">
              <a:solidFill>
                <a:schemeClr val="accent2"/>
              </a:solidFill>
              <a:latin typeface="Lato"/>
              <a:ea typeface="Lato"/>
              <a:cs typeface="Lato"/>
              <a:sym typeface="Lato"/>
            </a:endParaRPr>
          </a:p>
        </p:txBody>
      </p:sp>
      <p:sp>
        <p:nvSpPr>
          <p:cNvPr id="520" name="Google Shape;520;g1c751d456b0_0_652"/>
          <p:cNvSpPr txBox="1"/>
          <p:nvPr/>
        </p:nvSpPr>
        <p:spPr>
          <a:xfrm>
            <a:off x="73175" y="4895625"/>
            <a:ext cx="469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Resource</a:t>
            </a:r>
            <a:r>
              <a:rPr b="1" lang="en-GB" sz="1000">
                <a:solidFill>
                  <a:schemeClr val="accent2"/>
                </a:solidFill>
                <a:latin typeface="Lato"/>
                <a:ea typeface="Lato"/>
                <a:cs typeface="Lato"/>
                <a:sym typeface="Lato"/>
              </a:rPr>
              <a:t> 2 Comparing Savings Accounts</a:t>
            </a:r>
            <a:endParaRPr b="1" sz="1000">
              <a:solidFill>
                <a:schemeClr val="accen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1c751d456b0_0_99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25</a:t>
            </a:r>
            <a:endParaRPr>
              <a:latin typeface="Lato"/>
              <a:ea typeface="Lato"/>
              <a:cs typeface="Lato"/>
              <a:sym typeface="Lato"/>
            </a:endParaRPr>
          </a:p>
        </p:txBody>
      </p:sp>
      <p:graphicFrame>
        <p:nvGraphicFramePr>
          <p:cNvPr id="526" name="Google Shape;526;g1c751d456b0_0_999"/>
          <p:cNvGraphicFramePr/>
          <p:nvPr/>
        </p:nvGraphicFramePr>
        <p:xfrm>
          <a:off x="360375" y="1663275"/>
          <a:ext cx="3000000" cy="3000000"/>
        </p:xfrm>
        <a:graphic>
          <a:graphicData uri="http://schemas.openxmlformats.org/drawingml/2006/table">
            <a:tbl>
              <a:tblPr>
                <a:noFill/>
                <a:tableStyleId>{28984A15-6CF0-41F9-8107-A73EFA71A467}</a:tableStyleId>
              </a:tblPr>
              <a:tblGrid>
                <a:gridCol w="1120125"/>
                <a:gridCol w="1625875"/>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Minimum/Maximum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Minimum £100 to open the account</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5% (fixed so doesn’t change)</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3 years</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Notice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2 months</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rtl="0" algn="l">
                        <a:lnSpc>
                          <a:spcPct val="115000"/>
                        </a:lnSpc>
                        <a:spcBef>
                          <a:spcPts val="0"/>
                        </a:spcBef>
                        <a:spcAft>
                          <a:spcPts val="0"/>
                        </a:spcAft>
                        <a:buNone/>
                      </a:pPr>
                      <a:r>
                        <a:rPr lang="en-GB" sz="800">
                          <a:highlight>
                            <a:schemeClr val="lt1"/>
                          </a:highlight>
                          <a:latin typeface="Comic Sans MS"/>
                          <a:ea typeface="Comic Sans MS"/>
                          <a:cs typeface="Comic Sans MS"/>
                          <a:sym typeface="Comic Sans MS"/>
                        </a:rPr>
                        <a:t>Is there a maximum number of withdrawals that can be made each year?</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Need to pay a fee to take money out before the fixed term period</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527" name="Google Shape;527;g1c751d456b0_0_999"/>
          <p:cNvSpPr txBox="1"/>
          <p:nvPr/>
        </p:nvSpPr>
        <p:spPr>
          <a:xfrm>
            <a:off x="3540475" y="1695275"/>
            <a:ext cx="43824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A500"/>
                </a:solidFill>
              </a:rPr>
              <a:t>Advantages</a:t>
            </a:r>
            <a:endParaRPr b="1">
              <a:solidFill>
                <a:srgbClr val="00A500"/>
              </a:solidFill>
            </a:endParaRPr>
          </a:p>
          <a:p>
            <a:pPr indent="-317500" lvl="0" marL="457200" rtl="0" algn="l">
              <a:spcBef>
                <a:spcPts val="0"/>
              </a:spcBef>
              <a:spcAft>
                <a:spcPts val="0"/>
              </a:spcAft>
              <a:buSzPts val="1400"/>
              <a:buFont typeface="Lato"/>
              <a:buChar char="●"/>
            </a:pPr>
            <a:r>
              <a:rPr lang="en-GB">
                <a:latin typeface="Lato"/>
                <a:ea typeface="Lato"/>
                <a:cs typeface="Lato"/>
                <a:sym typeface="Lato"/>
              </a:rPr>
              <a:t>Relatively </a:t>
            </a:r>
            <a:r>
              <a:rPr b="1" lang="en-GB">
                <a:latin typeface="Lato"/>
                <a:ea typeface="Lato"/>
                <a:cs typeface="Lato"/>
                <a:sym typeface="Lato"/>
              </a:rPr>
              <a:t>high interest rate</a:t>
            </a:r>
            <a:r>
              <a:rPr lang="en-GB">
                <a:latin typeface="Lato"/>
                <a:ea typeface="Lato"/>
                <a:cs typeface="Lato"/>
                <a:sym typeface="Lato"/>
              </a:rPr>
              <a:t> of 5%</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Need to be making enough money to afford depositing minimum £100 per month</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This is a </a:t>
            </a:r>
            <a:r>
              <a:rPr b="1" lang="en-GB">
                <a:latin typeface="Lato"/>
                <a:ea typeface="Lato"/>
                <a:cs typeface="Lato"/>
                <a:sym typeface="Lato"/>
              </a:rPr>
              <a:t>good way to save a lump sum</a:t>
            </a:r>
            <a:r>
              <a:rPr lang="en-GB">
                <a:latin typeface="Lato"/>
                <a:ea typeface="Lato"/>
                <a:cs typeface="Lato"/>
                <a:sym typeface="Lato"/>
              </a:rPr>
              <a:t> over a fixed amount of time and prevents impulse or sudden withdrawals (which can be tempting!)</a:t>
            </a:r>
            <a:endParaRPr>
              <a:latin typeface="Lato"/>
              <a:ea typeface="Lato"/>
              <a:cs typeface="Lato"/>
              <a:sym typeface="Lato"/>
            </a:endParaRPr>
          </a:p>
          <a:p>
            <a:pPr indent="0" lvl="0" marL="457200" rtl="0" algn="l">
              <a:spcBef>
                <a:spcPts val="0"/>
              </a:spcBef>
              <a:spcAft>
                <a:spcPts val="0"/>
              </a:spcAft>
              <a:buNone/>
            </a:pPr>
            <a:r>
              <a:t/>
            </a:r>
            <a:endParaRPr/>
          </a:p>
          <a:p>
            <a:pPr indent="0" lvl="0" marL="0" rtl="0" algn="l">
              <a:spcBef>
                <a:spcPts val="0"/>
              </a:spcBef>
              <a:spcAft>
                <a:spcPts val="0"/>
              </a:spcAft>
              <a:buNone/>
            </a:pPr>
            <a:r>
              <a:rPr b="1" lang="en-GB">
                <a:solidFill>
                  <a:srgbClr val="FF0000"/>
                </a:solidFill>
              </a:rPr>
              <a:t>Disadvantages</a:t>
            </a:r>
            <a:endParaRPr b="1">
              <a:solidFill>
                <a:srgbClr val="FF0000"/>
              </a:solidFill>
            </a:endParaRPr>
          </a:p>
          <a:p>
            <a:pPr indent="-317500" lvl="0" marL="457200" rtl="0" algn="l">
              <a:spcBef>
                <a:spcPts val="0"/>
              </a:spcBef>
              <a:spcAft>
                <a:spcPts val="0"/>
              </a:spcAft>
              <a:buSzPts val="1400"/>
              <a:buFont typeface="Lato"/>
              <a:buChar char="●"/>
            </a:pPr>
            <a:r>
              <a:rPr lang="en-GB">
                <a:latin typeface="Lato"/>
                <a:ea typeface="Lato"/>
                <a:cs typeface="Lato"/>
                <a:sym typeface="Lato"/>
              </a:rPr>
              <a:t>It’s not a great account for people to use as their emergency fund because a </a:t>
            </a:r>
            <a:r>
              <a:rPr b="1" lang="en-GB">
                <a:latin typeface="Lato"/>
                <a:ea typeface="Lato"/>
                <a:cs typeface="Lato"/>
                <a:sym typeface="Lato"/>
              </a:rPr>
              <a:t>fee needs to be paid if money is taken out before the the year is up</a:t>
            </a:r>
            <a:endParaRPr b="1">
              <a:latin typeface="Lato"/>
              <a:ea typeface="Lato"/>
              <a:cs typeface="Lato"/>
              <a:sym typeface="Lato"/>
            </a:endParaRPr>
          </a:p>
        </p:txBody>
      </p:sp>
      <p:sp>
        <p:nvSpPr>
          <p:cNvPr id="528" name="Google Shape;528;g1c751d456b0_0_999"/>
          <p:cNvSpPr txBox="1"/>
          <p:nvPr/>
        </p:nvSpPr>
        <p:spPr>
          <a:xfrm>
            <a:off x="242100" y="208250"/>
            <a:ext cx="6954900" cy="63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900">
                <a:solidFill>
                  <a:schemeClr val="accent2"/>
                </a:solidFill>
                <a:latin typeface="Lato"/>
                <a:ea typeface="Lato"/>
                <a:cs typeface="Lato"/>
                <a:sym typeface="Lato"/>
              </a:rPr>
              <a:t>Savings Account 1: Fixed Rate</a:t>
            </a:r>
            <a:endParaRPr b="1" sz="2900">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1c751d456b0_0_93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latin typeface="Lato"/>
              <a:ea typeface="Lato"/>
              <a:cs typeface="Lato"/>
              <a:sym typeface="Lato"/>
            </a:endParaRPr>
          </a:p>
        </p:txBody>
      </p:sp>
      <p:sp>
        <p:nvSpPr>
          <p:cNvPr id="534" name="Google Shape;534;g1c751d456b0_0_934"/>
          <p:cNvSpPr txBox="1"/>
          <p:nvPr/>
        </p:nvSpPr>
        <p:spPr>
          <a:xfrm>
            <a:off x="3515150" y="1315225"/>
            <a:ext cx="48174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A500"/>
                </a:solidFill>
                <a:latin typeface="Lato"/>
                <a:ea typeface="Lato"/>
                <a:cs typeface="Lato"/>
                <a:sym typeface="Lato"/>
              </a:rPr>
              <a:t>Advantages</a:t>
            </a:r>
            <a:endParaRPr b="1">
              <a:solidFill>
                <a:srgbClr val="00A500"/>
              </a:solidFill>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Can withdraw whenever the money is needed so may be</a:t>
            </a:r>
            <a:r>
              <a:rPr b="1" lang="en-GB">
                <a:latin typeface="Lato"/>
                <a:ea typeface="Lato"/>
                <a:cs typeface="Lato"/>
                <a:sym typeface="Lato"/>
              </a:rPr>
              <a:t> convenient </a:t>
            </a:r>
            <a:r>
              <a:rPr lang="en-GB">
                <a:latin typeface="Lato"/>
                <a:ea typeface="Lato"/>
                <a:cs typeface="Lato"/>
                <a:sym typeface="Lato"/>
              </a:rPr>
              <a:t>and the person doesn’t have to worry about fees when withdrawing money</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It’s good for </a:t>
            </a:r>
            <a:r>
              <a:rPr lang="en-GB">
                <a:latin typeface="Lato"/>
                <a:ea typeface="Lato"/>
                <a:cs typeface="Lato"/>
                <a:sym typeface="Lato"/>
              </a:rPr>
              <a:t>people</a:t>
            </a:r>
            <a:r>
              <a:rPr lang="en-GB">
                <a:latin typeface="Lato"/>
                <a:ea typeface="Lato"/>
                <a:cs typeface="Lato"/>
                <a:sym typeface="Lato"/>
              </a:rPr>
              <a:t> who want to put some </a:t>
            </a:r>
            <a:r>
              <a:rPr b="1" lang="en-GB">
                <a:latin typeface="Lato"/>
                <a:ea typeface="Lato"/>
                <a:cs typeface="Lato"/>
                <a:sym typeface="Lato"/>
              </a:rPr>
              <a:t>emergency savings away that can be accessed easily</a:t>
            </a:r>
            <a:r>
              <a:rPr lang="en-GB">
                <a:latin typeface="Lato"/>
                <a:ea typeface="Lato"/>
                <a:cs typeface="Lato"/>
                <a:sym typeface="Lato"/>
              </a:rPr>
              <a:t> e.g. if a car breaks down or more money is needed to cover unforeseen expenses</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solidFill>
                  <a:srgbClr val="FF0000"/>
                </a:solidFill>
                <a:latin typeface="Lato"/>
                <a:ea typeface="Lato"/>
                <a:cs typeface="Lato"/>
                <a:sym typeface="Lato"/>
              </a:rPr>
              <a:t>Disadvantages</a:t>
            </a:r>
            <a:endParaRPr b="1">
              <a:solidFill>
                <a:srgbClr val="FF0000"/>
              </a:solidFill>
              <a:latin typeface="Lato"/>
              <a:ea typeface="Lato"/>
              <a:cs typeface="Lato"/>
              <a:sym typeface="Lato"/>
            </a:endParaRPr>
          </a:p>
          <a:p>
            <a:pPr indent="-317500" lvl="0" marL="457200" rtl="0" algn="l">
              <a:spcBef>
                <a:spcPts val="0"/>
              </a:spcBef>
              <a:spcAft>
                <a:spcPts val="0"/>
              </a:spcAft>
              <a:buSzPts val="1400"/>
              <a:buFont typeface="Lato"/>
              <a:buChar char="●"/>
            </a:pPr>
            <a:r>
              <a:rPr b="1" lang="en-GB">
                <a:latin typeface="Lato"/>
                <a:ea typeface="Lato"/>
                <a:cs typeface="Lato"/>
                <a:sym typeface="Lato"/>
              </a:rPr>
              <a:t>Interest rate of 2% is </a:t>
            </a:r>
            <a:r>
              <a:rPr b="1" lang="en-GB">
                <a:latin typeface="Lato"/>
                <a:ea typeface="Lato"/>
                <a:cs typeface="Lato"/>
                <a:sym typeface="Lato"/>
              </a:rPr>
              <a:t>relatively</a:t>
            </a:r>
            <a:r>
              <a:rPr b="1" lang="en-GB">
                <a:latin typeface="Lato"/>
                <a:ea typeface="Lato"/>
                <a:cs typeface="Lato"/>
                <a:sym typeface="Lato"/>
              </a:rPr>
              <a:t> low</a:t>
            </a:r>
            <a:r>
              <a:rPr lang="en-GB">
                <a:latin typeface="Lato"/>
                <a:ea typeface="Lato"/>
                <a:cs typeface="Lato"/>
                <a:sym typeface="Lato"/>
              </a:rPr>
              <a:t>, especially when compared to Regular Savers and Fixed Rate account.</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There’s a </a:t>
            </a:r>
            <a:r>
              <a:rPr b="1" lang="en-GB">
                <a:latin typeface="Lato"/>
                <a:ea typeface="Lato"/>
                <a:cs typeface="Lato"/>
                <a:sym typeface="Lato"/>
              </a:rPr>
              <a:t>maximum amount of money</a:t>
            </a:r>
            <a:r>
              <a:rPr lang="en-GB">
                <a:latin typeface="Lato"/>
                <a:ea typeface="Lato"/>
                <a:cs typeface="Lato"/>
                <a:sym typeface="Lato"/>
              </a:rPr>
              <a:t> (deposit) that can be put in every month</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p:txBody>
      </p:sp>
      <p:graphicFrame>
        <p:nvGraphicFramePr>
          <p:cNvPr id="535" name="Google Shape;535;g1c751d456b0_0_934"/>
          <p:cNvGraphicFramePr/>
          <p:nvPr/>
        </p:nvGraphicFramePr>
        <p:xfrm>
          <a:off x="360375" y="1593000"/>
          <a:ext cx="3000000" cy="3000000"/>
        </p:xfrm>
        <a:graphic>
          <a:graphicData uri="http://schemas.openxmlformats.org/drawingml/2006/table">
            <a:tbl>
              <a:tblPr>
                <a:noFill/>
                <a:tableStyleId>{28984A15-6CF0-41F9-8107-A73EFA71A467}</a:tableStyleId>
              </a:tblPr>
              <a:tblGrid>
                <a:gridCol w="1252000"/>
                <a:gridCol w="1494000"/>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2: Easy Access</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275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Minimum/Maximum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Maximum £100 per month</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 2% for the first year and then it may drop</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275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None</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52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Notice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None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98100">
                <a:tc>
                  <a:txBody>
                    <a:bodyPr/>
                    <a:lstStyle/>
                    <a:p>
                      <a:pPr indent="0" lvl="0" marL="0" rtl="0" algn="l">
                        <a:lnSpc>
                          <a:spcPct val="115000"/>
                        </a:lnSpc>
                        <a:spcBef>
                          <a:spcPts val="0"/>
                        </a:spcBef>
                        <a:spcAft>
                          <a:spcPts val="0"/>
                        </a:spcAft>
                        <a:buNone/>
                      </a:pPr>
                      <a:r>
                        <a:rPr lang="en-GB" sz="800">
                          <a:highlight>
                            <a:schemeClr val="lt1"/>
                          </a:highlight>
                          <a:latin typeface="Comic Sans MS"/>
                          <a:ea typeface="Comic Sans MS"/>
                          <a:cs typeface="Comic Sans MS"/>
                          <a:sym typeface="Comic Sans MS"/>
                        </a:rPr>
                        <a:t>Is there a maximum number of withdrawals that can be made each year?</a:t>
                      </a:r>
                      <a:endParaRPr b="1" sz="8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Can withdraw whenever wanted</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536" name="Google Shape;536;g1c751d456b0_0_934"/>
          <p:cNvSpPr txBox="1"/>
          <p:nvPr/>
        </p:nvSpPr>
        <p:spPr>
          <a:xfrm>
            <a:off x="212200" y="208250"/>
            <a:ext cx="6954900" cy="63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900">
                <a:solidFill>
                  <a:schemeClr val="accent2"/>
                </a:solidFill>
                <a:latin typeface="Lato"/>
                <a:ea typeface="Lato"/>
                <a:cs typeface="Lato"/>
                <a:sym typeface="Lato"/>
              </a:rPr>
              <a:t>Savings Account 2: Easy Access</a:t>
            </a:r>
            <a:endParaRPr b="1" sz="2900">
              <a:solidFill>
                <a:schemeClr val="accen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1c751d456b0_0_1006"/>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27</a:t>
            </a:r>
            <a:endParaRPr>
              <a:latin typeface="Lato"/>
              <a:ea typeface="Lato"/>
              <a:cs typeface="Lato"/>
              <a:sym typeface="Lato"/>
            </a:endParaRPr>
          </a:p>
        </p:txBody>
      </p:sp>
      <p:sp>
        <p:nvSpPr>
          <p:cNvPr id="542" name="Google Shape;542;g1c751d456b0_0_1006"/>
          <p:cNvSpPr txBox="1"/>
          <p:nvPr/>
        </p:nvSpPr>
        <p:spPr>
          <a:xfrm>
            <a:off x="3762725" y="1352625"/>
            <a:ext cx="4905000" cy="346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00A500"/>
                </a:solidFill>
                <a:latin typeface="Lato"/>
                <a:ea typeface="Lato"/>
                <a:cs typeface="Lato"/>
                <a:sym typeface="Lato"/>
              </a:rPr>
              <a:t>Advantages</a:t>
            </a:r>
            <a:endParaRPr b="1" sz="1500">
              <a:solidFill>
                <a:srgbClr val="00A500"/>
              </a:solidFill>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Great way to create good financial savings habits as money needs to be deposited every month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Relatively high interest of 4% is earned. This is higher than the Easy Access account</a:t>
            </a:r>
            <a:endParaRPr>
              <a:latin typeface="Lato"/>
              <a:ea typeface="Lato"/>
              <a:cs typeface="Lato"/>
              <a:sym typeface="Lato"/>
            </a:endParaRPr>
          </a:p>
          <a:p>
            <a:pPr indent="0" lvl="0" marL="457200" rtl="0" algn="l">
              <a:spcBef>
                <a:spcPts val="0"/>
              </a:spcBef>
              <a:spcAft>
                <a:spcPts val="0"/>
              </a:spcAft>
              <a:buNone/>
            </a:pPr>
            <a:r>
              <a:t/>
            </a:r>
            <a:endParaRPr sz="1500">
              <a:latin typeface="Lato"/>
              <a:ea typeface="Lato"/>
              <a:cs typeface="Lato"/>
              <a:sym typeface="Lato"/>
            </a:endParaRPr>
          </a:p>
          <a:p>
            <a:pPr indent="0" lvl="0" marL="0" rtl="0" algn="l">
              <a:spcBef>
                <a:spcPts val="0"/>
              </a:spcBef>
              <a:spcAft>
                <a:spcPts val="0"/>
              </a:spcAft>
              <a:buNone/>
            </a:pPr>
            <a:r>
              <a:rPr b="1" lang="en-GB" sz="1500">
                <a:solidFill>
                  <a:srgbClr val="FF0000"/>
                </a:solidFill>
                <a:latin typeface="Lato"/>
                <a:ea typeface="Lato"/>
                <a:cs typeface="Lato"/>
                <a:sym typeface="Lato"/>
              </a:rPr>
              <a:t>Disadvantages</a:t>
            </a:r>
            <a:endParaRPr b="1" sz="1500">
              <a:solidFill>
                <a:srgbClr val="FF0000"/>
              </a:solidFill>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There’s a maximum amount of money that can be deposited each month. This may not be a negative for everyone but may be an annoyance if, for example, a person earns  more money unexpectedly (e.g. a big bonus*) and would look to put more money into the account one month.</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Minimum monthly deposit might be a problem for people that don’t earn a steady income</a:t>
            </a:r>
            <a:endParaRPr>
              <a:latin typeface="Lato"/>
              <a:ea typeface="Lato"/>
              <a:cs typeface="Lato"/>
              <a:sym typeface="Lato"/>
            </a:endParaRPr>
          </a:p>
        </p:txBody>
      </p:sp>
      <p:graphicFrame>
        <p:nvGraphicFramePr>
          <p:cNvPr id="543" name="Google Shape;543;g1c751d456b0_0_1006"/>
          <p:cNvGraphicFramePr/>
          <p:nvPr/>
        </p:nvGraphicFramePr>
        <p:xfrm>
          <a:off x="360375" y="1352625"/>
          <a:ext cx="3000000" cy="3000000"/>
        </p:xfrm>
        <a:graphic>
          <a:graphicData uri="http://schemas.openxmlformats.org/drawingml/2006/table">
            <a:tbl>
              <a:tblPr>
                <a:noFill/>
                <a:tableStyleId>{28984A15-6CF0-41F9-8107-A73EFA71A467}</a:tableStyleId>
              </a:tblPr>
              <a:tblGrid>
                <a:gridCol w="1362750"/>
                <a:gridCol w="1817350"/>
              </a:tblGrid>
              <a:tr h="568975">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t>
                      </a:r>
                      <a:r>
                        <a:rPr b="1" lang="en-GB" sz="1000">
                          <a:latin typeface="Comic Sans MS"/>
                          <a:ea typeface="Comic Sans MS"/>
                          <a:cs typeface="Comic Sans MS"/>
                          <a:sym typeface="Comic Sans MS"/>
                          <a:extLst>
                            <a:ext uri="http://customooxmlschemas.google.com/">
                              <go:slidesCustomData xmlns:go="http://customooxmlschemas.google.com/" textRoundtripDataId="1"/>
                            </a:ext>
                          </a:extLst>
                        </a:rPr>
                        <a:t>Account</a:t>
                      </a:r>
                      <a:r>
                        <a:rPr b="1" lang="en-GB" sz="1000">
                          <a:latin typeface="Comic Sans MS"/>
                          <a:ea typeface="Comic Sans MS"/>
                          <a:cs typeface="Comic Sans MS"/>
                          <a:sym typeface="Comic Sans MS"/>
                        </a:rPr>
                        <a:t> 3: Regular Savings</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6742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Minimum/Maximum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900">
                          <a:latin typeface="Comic Sans MS"/>
                          <a:ea typeface="Comic Sans MS"/>
                          <a:cs typeface="Comic Sans MS"/>
                          <a:sym typeface="Comic Sans MS"/>
                        </a:rPr>
                        <a:t>Minimum £50 per month and </a:t>
                      </a:r>
                      <a:r>
                        <a:rPr b="1" lang="en-GB" sz="900">
                          <a:latin typeface="Comic Sans MS"/>
                          <a:ea typeface="Comic Sans MS"/>
                          <a:cs typeface="Comic Sans MS"/>
                          <a:sym typeface="Comic Sans MS"/>
                        </a:rPr>
                        <a:t>must</a:t>
                      </a:r>
                      <a:r>
                        <a:rPr lang="en-GB" sz="900">
                          <a:latin typeface="Comic Sans MS"/>
                          <a:ea typeface="Comic Sans MS"/>
                          <a:cs typeface="Comic Sans MS"/>
                          <a:sym typeface="Comic Sans MS"/>
                        </a:rPr>
                        <a:t> save monthly. Maximum deposit of £250.</a:t>
                      </a:r>
                      <a:endParaRPr sz="9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229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900">
                          <a:latin typeface="Comic Sans MS"/>
                          <a:ea typeface="Comic Sans MS"/>
                          <a:cs typeface="Comic Sans MS"/>
                          <a:sym typeface="Comic Sans MS"/>
                        </a:rPr>
                        <a:t> 4% </a:t>
                      </a:r>
                      <a:endParaRPr sz="9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80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900">
                          <a:latin typeface="Comic Sans MS"/>
                          <a:ea typeface="Comic Sans MS"/>
                          <a:cs typeface="Comic Sans MS"/>
                          <a:sym typeface="Comic Sans MS"/>
                        </a:rPr>
                        <a:t> 2 years</a:t>
                      </a:r>
                      <a:endParaRPr sz="9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613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Notice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900">
                          <a:latin typeface="Comic Sans MS"/>
                          <a:ea typeface="Comic Sans MS"/>
                          <a:cs typeface="Comic Sans MS"/>
                          <a:sym typeface="Comic Sans MS"/>
                        </a:rPr>
                        <a:t>None</a:t>
                      </a:r>
                      <a:endParaRPr sz="9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608525">
                <a:tc>
                  <a:txBody>
                    <a:bodyPr/>
                    <a:lstStyle/>
                    <a:p>
                      <a:pPr indent="0" lvl="0" marL="0" rtl="0" algn="l">
                        <a:lnSpc>
                          <a:spcPct val="115000"/>
                        </a:lnSpc>
                        <a:spcBef>
                          <a:spcPts val="0"/>
                        </a:spcBef>
                        <a:spcAft>
                          <a:spcPts val="0"/>
                        </a:spcAft>
                        <a:buNone/>
                      </a:pPr>
                      <a:r>
                        <a:rPr lang="en-GB" sz="800">
                          <a:highlight>
                            <a:schemeClr val="lt1"/>
                          </a:highlight>
                          <a:latin typeface="Comic Sans MS"/>
                          <a:ea typeface="Comic Sans MS"/>
                          <a:cs typeface="Comic Sans MS"/>
                          <a:sym typeface="Comic Sans MS"/>
                        </a:rPr>
                        <a:t>Is there a maximum number of withdrawals that can be made each year?</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900">
                          <a:latin typeface="Comic Sans MS"/>
                          <a:ea typeface="Comic Sans MS"/>
                          <a:cs typeface="Comic Sans MS"/>
                          <a:sym typeface="Comic Sans MS"/>
                        </a:rPr>
                        <a:t>Cannot withdraw money early or have to pay a fee</a:t>
                      </a:r>
                      <a:endParaRPr sz="9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544" name="Google Shape;544;g1c751d456b0_0_1006"/>
          <p:cNvSpPr txBox="1"/>
          <p:nvPr/>
        </p:nvSpPr>
        <p:spPr>
          <a:xfrm>
            <a:off x="215900" y="208250"/>
            <a:ext cx="6954900" cy="63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900">
                <a:solidFill>
                  <a:schemeClr val="accent2"/>
                </a:solidFill>
                <a:latin typeface="Lato"/>
                <a:ea typeface="Lato"/>
                <a:cs typeface="Lato"/>
                <a:sym typeface="Lato"/>
              </a:rPr>
              <a:t>Savings Account 3: Regular Savings</a:t>
            </a:r>
            <a:endParaRPr b="1" sz="2900">
              <a:solidFill>
                <a:schemeClr val="accent2"/>
              </a:solidFill>
              <a:latin typeface="Lato"/>
              <a:ea typeface="Lato"/>
              <a:cs typeface="Lato"/>
              <a:sym typeface="Lato"/>
            </a:endParaRPr>
          </a:p>
        </p:txBody>
      </p:sp>
      <p:sp>
        <p:nvSpPr>
          <p:cNvPr id="545" name="Google Shape;545;g1c751d456b0_0_1006"/>
          <p:cNvSpPr txBox="1"/>
          <p:nvPr/>
        </p:nvSpPr>
        <p:spPr>
          <a:xfrm>
            <a:off x="0" y="4751875"/>
            <a:ext cx="427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2200"/>
              <a:buFont typeface="Arial"/>
              <a:buNone/>
            </a:pPr>
            <a:r>
              <a:rPr lang="en-GB" sz="1000">
                <a:solidFill>
                  <a:schemeClr val="dk1"/>
                </a:solidFill>
                <a:latin typeface="Lato"/>
                <a:ea typeface="Lato"/>
                <a:cs typeface="Lato"/>
                <a:sym typeface="Lato"/>
              </a:rPr>
              <a:t>*An amount of money added to wages as a reward for good performance</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1c751d456b0_0_1187"/>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551" name="Google Shape;551;g1c751d456b0_0_1187"/>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Relationship</a:t>
            </a:r>
            <a:r>
              <a:rPr b="1" lang="en-GB" sz="2900">
                <a:solidFill>
                  <a:schemeClr val="accent2"/>
                </a:solidFill>
                <a:latin typeface="Lato"/>
                <a:ea typeface="Lato"/>
                <a:cs typeface="Lato"/>
                <a:sym typeface="Lato"/>
              </a:rPr>
              <a:t> between time in the bank and interest rates</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900" u="none" cap="none" strike="noStrike">
              <a:solidFill>
                <a:schemeClr val="lt1"/>
              </a:solidFill>
              <a:latin typeface="Lato"/>
              <a:ea typeface="Lato"/>
              <a:cs typeface="Lato"/>
              <a:sym typeface="Lato"/>
            </a:endParaRPr>
          </a:p>
        </p:txBody>
      </p:sp>
      <p:sp>
        <p:nvSpPr>
          <p:cNvPr id="552" name="Google Shape;552;g1c751d456b0_0_1187"/>
          <p:cNvSpPr/>
          <p:nvPr/>
        </p:nvSpPr>
        <p:spPr>
          <a:xfrm>
            <a:off x="2545550" y="1151575"/>
            <a:ext cx="3960300" cy="3517800"/>
          </a:xfrm>
          <a:prstGeom prst="ellipse">
            <a:avLst/>
          </a:prstGeom>
          <a:solidFill>
            <a:schemeClr val="accent3"/>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GB" sz="2200">
                <a:solidFill>
                  <a:schemeClr val="accent2"/>
                </a:solidFill>
                <a:latin typeface="Lato"/>
                <a:ea typeface="Lato"/>
                <a:cs typeface="Lato"/>
                <a:sym typeface="Lato"/>
              </a:rPr>
              <a:t>Generally,</a:t>
            </a:r>
            <a:r>
              <a:rPr lang="en-GB" sz="2200">
                <a:solidFill>
                  <a:schemeClr val="accent2"/>
                </a:solidFill>
                <a:latin typeface="Lato"/>
                <a:ea typeface="Lato"/>
                <a:cs typeface="Lato"/>
                <a:sym typeface="Lato"/>
              </a:rPr>
              <a:t> the relationship between interest rates and the fixed term is that the </a:t>
            </a:r>
            <a:r>
              <a:rPr b="1" lang="en-GB" sz="2200">
                <a:solidFill>
                  <a:schemeClr val="accent1"/>
                </a:solidFill>
                <a:latin typeface="Lato"/>
                <a:ea typeface="Lato"/>
                <a:cs typeface="Lato"/>
                <a:sym typeface="Lato"/>
              </a:rPr>
              <a:t>longer amount of time</a:t>
            </a:r>
            <a:r>
              <a:rPr lang="en-GB" sz="2200">
                <a:solidFill>
                  <a:schemeClr val="accent2"/>
                </a:solidFill>
                <a:latin typeface="Lato"/>
                <a:ea typeface="Lato"/>
                <a:cs typeface="Lato"/>
                <a:sym typeface="Lato"/>
              </a:rPr>
              <a:t> </a:t>
            </a:r>
            <a:r>
              <a:rPr b="1" lang="en-GB" sz="2200">
                <a:solidFill>
                  <a:schemeClr val="accent1"/>
                </a:solidFill>
                <a:latin typeface="Lato"/>
                <a:ea typeface="Lato"/>
                <a:cs typeface="Lato"/>
                <a:sym typeface="Lato"/>
              </a:rPr>
              <a:t>money is lo</a:t>
            </a:r>
            <a:r>
              <a:rPr b="1" lang="en-GB" sz="2200">
                <a:solidFill>
                  <a:schemeClr val="accent1"/>
                </a:solidFill>
                <a:latin typeface="Lato"/>
                <a:ea typeface="Lato"/>
                <a:cs typeface="Lato"/>
                <a:sym typeface="Lato"/>
              </a:rPr>
              <a:t>cked</a:t>
            </a:r>
            <a:r>
              <a:rPr b="1" lang="en-GB" sz="2200">
                <a:solidFill>
                  <a:schemeClr val="accent1"/>
                </a:solidFill>
                <a:latin typeface="Lato"/>
                <a:ea typeface="Lato"/>
                <a:cs typeface="Lato"/>
                <a:sym typeface="Lato"/>
              </a:rPr>
              <a:t> away</a:t>
            </a:r>
            <a:r>
              <a:rPr lang="en-GB" sz="2200">
                <a:solidFill>
                  <a:schemeClr val="accent2"/>
                </a:solidFill>
                <a:latin typeface="Lato"/>
                <a:ea typeface="Lato"/>
                <a:cs typeface="Lato"/>
                <a:sym typeface="Lato"/>
              </a:rPr>
              <a:t>, the </a:t>
            </a:r>
            <a:r>
              <a:rPr b="1" lang="en-GB" sz="2200">
                <a:solidFill>
                  <a:schemeClr val="accent1"/>
                </a:solidFill>
                <a:latin typeface="Lato"/>
                <a:ea typeface="Lato"/>
                <a:cs typeface="Lato"/>
                <a:sym typeface="Lato"/>
              </a:rPr>
              <a:t>higher the interest rate</a:t>
            </a:r>
            <a:r>
              <a:rPr lang="en-GB" sz="2200">
                <a:solidFill>
                  <a:schemeClr val="accent2"/>
                </a:solidFill>
                <a:latin typeface="Lato"/>
                <a:ea typeface="Lato"/>
                <a:cs typeface="Lato"/>
                <a:sym typeface="Lato"/>
              </a:rPr>
              <a:t> will be on the savings!</a:t>
            </a:r>
            <a:endParaRPr sz="2200">
              <a:solidFill>
                <a:schemeClr val="accent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1c751d456b0_0_663"/>
          <p:cNvSpPr/>
          <p:nvPr/>
        </p:nvSpPr>
        <p:spPr>
          <a:xfrm>
            <a:off x="7610575" y="4141725"/>
            <a:ext cx="1533300" cy="1001700"/>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1c751d456b0_0_66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29</a:t>
            </a:r>
            <a:endParaRPr>
              <a:latin typeface="Lato"/>
              <a:ea typeface="Lato"/>
              <a:cs typeface="Lato"/>
              <a:sym typeface="Lato"/>
            </a:endParaRPr>
          </a:p>
        </p:txBody>
      </p:sp>
      <p:sp>
        <p:nvSpPr>
          <p:cNvPr id="559" name="Google Shape;559;g1c751d456b0_0_663"/>
          <p:cNvSpPr txBox="1"/>
          <p:nvPr/>
        </p:nvSpPr>
        <p:spPr>
          <a:xfrm>
            <a:off x="29950" y="1018050"/>
            <a:ext cx="9114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accent1"/>
                </a:solidFill>
                <a:latin typeface="Lato"/>
                <a:ea typeface="Lato"/>
                <a:cs typeface="Lato"/>
                <a:sym typeface="Lato"/>
              </a:rPr>
              <a:t>Looking over the 3 savings accounts identify the best savings option for the different case studies.</a:t>
            </a:r>
            <a:endParaRPr b="1" sz="1800">
              <a:solidFill>
                <a:schemeClr val="accent1"/>
              </a:solidFill>
              <a:latin typeface="Lato"/>
              <a:ea typeface="Lato"/>
              <a:cs typeface="Lato"/>
              <a:sym typeface="Lato"/>
            </a:endParaRPr>
          </a:p>
          <a:p>
            <a:pPr indent="0" lvl="0" marL="0" rtl="0" algn="l">
              <a:spcBef>
                <a:spcPts val="0"/>
              </a:spcBef>
              <a:spcAft>
                <a:spcPts val="0"/>
              </a:spcAft>
              <a:buNone/>
            </a:pPr>
            <a:r>
              <a:rPr lang="en-GB" sz="1800">
                <a:solidFill>
                  <a:schemeClr val="accent1"/>
                </a:solidFill>
                <a:latin typeface="Lato"/>
                <a:ea typeface="Lato"/>
                <a:cs typeface="Lato"/>
                <a:sym typeface="Lato"/>
              </a:rPr>
              <a:t>Choose between Regular Savers, Fixed Rate, Easy Access</a:t>
            </a:r>
            <a:endParaRPr sz="1800">
              <a:solidFill>
                <a:schemeClr val="accent1"/>
              </a:solidFill>
              <a:latin typeface="Lato"/>
              <a:ea typeface="Lato"/>
              <a:cs typeface="Lato"/>
              <a:sym typeface="Lato"/>
            </a:endParaRPr>
          </a:p>
        </p:txBody>
      </p:sp>
      <p:sp>
        <p:nvSpPr>
          <p:cNvPr id="560" name="Google Shape;560;g1c751d456b0_0_66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Activity</a:t>
            </a:r>
            <a:r>
              <a:rPr b="1" lang="en-GB" sz="2900">
                <a:solidFill>
                  <a:schemeClr val="accent2"/>
                </a:solidFill>
                <a:latin typeface="Lato"/>
                <a:ea typeface="Lato"/>
                <a:cs typeface="Lato"/>
                <a:sym typeface="Lato"/>
              </a:rPr>
              <a:t> - Case studies match up</a:t>
            </a:r>
            <a:endParaRPr b="1" i="0" sz="2900" u="none" cap="none" strike="noStrike">
              <a:solidFill>
                <a:schemeClr val="accent2"/>
              </a:solidFill>
              <a:latin typeface="Lato"/>
              <a:ea typeface="Lato"/>
              <a:cs typeface="Lato"/>
              <a:sym typeface="Lato"/>
            </a:endParaRPr>
          </a:p>
        </p:txBody>
      </p:sp>
      <p:sp>
        <p:nvSpPr>
          <p:cNvPr id="561" name="Google Shape;561;g1c751d456b0_0_663"/>
          <p:cNvSpPr txBox="1"/>
          <p:nvPr/>
        </p:nvSpPr>
        <p:spPr>
          <a:xfrm>
            <a:off x="3191975" y="3203575"/>
            <a:ext cx="2879400" cy="185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200">
                <a:latin typeface="Lato"/>
                <a:ea typeface="Lato"/>
                <a:cs typeface="Lato"/>
                <a:sym typeface="Lato"/>
              </a:rPr>
              <a:t>Daniel</a:t>
            </a:r>
            <a:r>
              <a:rPr b="1" lang="en-GB" sz="1200">
                <a:latin typeface="Lato"/>
                <a:ea typeface="Lato"/>
                <a:cs typeface="Lato"/>
                <a:sym typeface="Lato"/>
              </a:rPr>
              <a:t> </a:t>
            </a:r>
            <a:r>
              <a:rPr lang="en-GB" sz="1200">
                <a:latin typeface="Lato"/>
                <a:ea typeface="Lato"/>
                <a:cs typeface="Lato"/>
                <a:sym typeface="Lato"/>
              </a:rPr>
              <a:t>is l</a:t>
            </a:r>
            <a:r>
              <a:rPr lang="en-GB" sz="1200">
                <a:latin typeface="Lato"/>
                <a:ea typeface="Lato"/>
                <a:cs typeface="Lato"/>
                <a:sym typeface="Lato"/>
              </a:rPr>
              <a:t>ooking is employed as a </a:t>
            </a:r>
            <a:r>
              <a:rPr lang="en-GB" sz="1200">
                <a:latin typeface="Lato"/>
                <a:ea typeface="Lato"/>
                <a:cs typeface="Lato"/>
                <a:sym typeface="Lato"/>
              </a:rPr>
              <a:t>salesperson</a:t>
            </a:r>
            <a:r>
              <a:rPr lang="en-GB" sz="1200">
                <a:latin typeface="Lato"/>
                <a:ea typeface="Lato"/>
                <a:cs typeface="Lato"/>
                <a:sym typeface="Lato"/>
              </a:rPr>
              <a:t> at a tech company and last year made a big commission of £40,000. He is keen to save £30,000 of this money in a savings account and lock it away for a number of years. This  will help him pay towards a mortgage to buy a house at a later date.</a:t>
            </a:r>
            <a:endParaRPr sz="1200">
              <a:latin typeface="Lato"/>
              <a:ea typeface="Lato"/>
              <a:cs typeface="Lato"/>
              <a:sym typeface="Lato"/>
            </a:endParaRPr>
          </a:p>
        </p:txBody>
      </p:sp>
      <p:sp>
        <p:nvSpPr>
          <p:cNvPr id="562" name="Google Shape;562;g1c751d456b0_0_663"/>
          <p:cNvSpPr txBox="1"/>
          <p:nvPr/>
        </p:nvSpPr>
        <p:spPr>
          <a:xfrm>
            <a:off x="152375" y="3193700"/>
            <a:ext cx="2685900" cy="185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200">
                <a:latin typeface="Lato"/>
                <a:ea typeface="Lato"/>
                <a:cs typeface="Lato"/>
                <a:sym typeface="Lato"/>
              </a:rPr>
              <a:t>Smita</a:t>
            </a:r>
            <a:r>
              <a:rPr lang="en-GB" sz="1200">
                <a:latin typeface="Lato"/>
                <a:ea typeface="Lato"/>
                <a:cs typeface="Lato"/>
                <a:sym typeface="Lato"/>
              </a:rPr>
              <a:t> i</a:t>
            </a:r>
            <a:r>
              <a:rPr lang="en-GB" sz="1200">
                <a:latin typeface="Lato"/>
                <a:ea typeface="Lato"/>
                <a:cs typeface="Lato"/>
                <a:sym typeface="Lato"/>
              </a:rPr>
              <a:t>s in her first job on a steady salary of £28,000 and is living with her family. This has enabled her to make regular savings and she wants to make monthly savings to create good savings habits. She hopes, over time, to buy a car with her savings.</a:t>
            </a:r>
            <a:endParaRPr sz="1200">
              <a:latin typeface="Lato"/>
              <a:ea typeface="Lato"/>
              <a:cs typeface="Lato"/>
              <a:sym typeface="Lato"/>
            </a:endParaRPr>
          </a:p>
          <a:p>
            <a:pPr indent="0" lvl="0" marL="0" rtl="0" algn="ctr">
              <a:lnSpc>
                <a:spcPct val="115000"/>
              </a:lnSpc>
              <a:spcBef>
                <a:spcPts val="0"/>
              </a:spcBef>
              <a:spcAft>
                <a:spcPts val="0"/>
              </a:spcAft>
              <a:buNone/>
            </a:pPr>
            <a:r>
              <a:t/>
            </a:r>
            <a:endParaRPr sz="1200">
              <a:latin typeface="Lato"/>
              <a:ea typeface="Lato"/>
              <a:cs typeface="Lato"/>
              <a:sym typeface="Lato"/>
            </a:endParaRPr>
          </a:p>
        </p:txBody>
      </p:sp>
      <p:sp>
        <p:nvSpPr>
          <p:cNvPr id="563" name="Google Shape;563;g1c751d456b0_0_663"/>
          <p:cNvSpPr txBox="1"/>
          <p:nvPr/>
        </p:nvSpPr>
        <p:spPr>
          <a:xfrm>
            <a:off x="6383975" y="3203575"/>
            <a:ext cx="2554200" cy="185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200">
                <a:latin typeface="Lato"/>
                <a:ea typeface="Lato"/>
                <a:cs typeface="Lato"/>
                <a:sym typeface="Lato"/>
              </a:rPr>
              <a:t>Lucy</a:t>
            </a:r>
            <a:r>
              <a:rPr lang="en-GB" sz="1200">
                <a:latin typeface="Lato"/>
                <a:ea typeface="Lato"/>
                <a:cs typeface="Lato"/>
                <a:sym typeface="Lato"/>
              </a:rPr>
              <a:t> is at university. She’s looking to make some interest on the money she’s saving from her cafe job but, because she’s not earning a lot of money, she wants to be able to withdraw funds quickly and easily.  </a:t>
            </a:r>
            <a:endParaRPr sz="1200">
              <a:latin typeface="Lato"/>
              <a:ea typeface="Lato"/>
              <a:cs typeface="Lato"/>
              <a:sym typeface="Lato"/>
            </a:endParaRPr>
          </a:p>
          <a:p>
            <a:pPr indent="0" lvl="0" marL="0" rtl="0" algn="ctr">
              <a:lnSpc>
                <a:spcPct val="115000"/>
              </a:lnSpc>
              <a:spcBef>
                <a:spcPts val="0"/>
              </a:spcBef>
              <a:spcAft>
                <a:spcPts val="0"/>
              </a:spcAft>
              <a:buNone/>
            </a:pPr>
            <a:r>
              <a:t/>
            </a:r>
            <a:endParaRPr sz="1200">
              <a:latin typeface="Lato"/>
              <a:ea typeface="Lato"/>
              <a:cs typeface="Lato"/>
              <a:sym typeface="Lato"/>
            </a:endParaRPr>
          </a:p>
        </p:txBody>
      </p:sp>
      <p:pic>
        <p:nvPicPr>
          <p:cNvPr id="564" name="Google Shape;564;g1c751d456b0_0_663"/>
          <p:cNvPicPr preferRelativeResize="0"/>
          <p:nvPr/>
        </p:nvPicPr>
        <p:blipFill rotWithShape="1">
          <a:blip r:embed="rId3">
            <a:alphaModFix/>
          </a:blip>
          <a:srcRect b="0" l="0" r="0" t="0"/>
          <a:stretch/>
        </p:blipFill>
        <p:spPr>
          <a:xfrm>
            <a:off x="4125275" y="2365750"/>
            <a:ext cx="875400" cy="808800"/>
          </a:xfrm>
          <a:prstGeom prst="ellipse">
            <a:avLst/>
          </a:prstGeom>
          <a:noFill/>
          <a:ln>
            <a:noFill/>
          </a:ln>
        </p:spPr>
      </p:pic>
      <p:pic>
        <p:nvPicPr>
          <p:cNvPr id="565" name="Google Shape;565;g1c751d456b0_0_663"/>
          <p:cNvPicPr preferRelativeResize="0"/>
          <p:nvPr/>
        </p:nvPicPr>
        <p:blipFill rotWithShape="1">
          <a:blip r:embed="rId4">
            <a:alphaModFix/>
          </a:blip>
          <a:srcRect b="17356" l="0" r="0" t="8973"/>
          <a:stretch/>
        </p:blipFill>
        <p:spPr>
          <a:xfrm>
            <a:off x="7108800" y="2270125"/>
            <a:ext cx="969600" cy="900300"/>
          </a:xfrm>
          <a:prstGeom prst="ellipse">
            <a:avLst/>
          </a:prstGeom>
          <a:noFill/>
          <a:ln>
            <a:noFill/>
          </a:ln>
        </p:spPr>
      </p:pic>
      <p:pic>
        <p:nvPicPr>
          <p:cNvPr id="566" name="Google Shape;566;g1c751d456b0_0_663"/>
          <p:cNvPicPr preferRelativeResize="0"/>
          <p:nvPr/>
        </p:nvPicPr>
        <p:blipFill rotWithShape="1">
          <a:blip r:embed="rId5">
            <a:alphaModFix/>
          </a:blip>
          <a:srcRect b="0" l="15621" r="16457" t="0"/>
          <a:stretch/>
        </p:blipFill>
        <p:spPr>
          <a:xfrm>
            <a:off x="1057625" y="2375950"/>
            <a:ext cx="875400" cy="788400"/>
          </a:xfrm>
          <a:prstGeom prst="ellipse">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1c751d456b0_0_1026"/>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30</a:t>
            </a:r>
            <a:endParaRPr>
              <a:latin typeface="Lato"/>
              <a:ea typeface="Lato"/>
              <a:cs typeface="Lato"/>
              <a:sym typeface="Lato"/>
            </a:endParaRPr>
          </a:p>
        </p:txBody>
      </p:sp>
      <p:sp>
        <p:nvSpPr>
          <p:cNvPr id="572" name="Google Shape;572;g1c751d456b0_0_102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Case studies match up</a:t>
            </a:r>
            <a:endParaRPr b="1" i="0" sz="2900" u="none" cap="none" strike="noStrike">
              <a:solidFill>
                <a:schemeClr val="accent2"/>
              </a:solidFill>
              <a:latin typeface="Lato"/>
              <a:ea typeface="Lato"/>
              <a:cs typeface="Lato"/>
              <a:sym typeface="Lato"/>
            </a:endParaRPr>
          </a:p>
        </p:txBody>
      </p:sp>
      <p:sp>
        <p:nvSpPr>
          <p:cNvPr id="573" name="Google Shape;573;g1c751d456b0_0_1026"/>
          <p:cNvSpPr txBox="1"/>
          <p:nvPr/>
        </p:nvSpPr>
        <p:spPr>
          <a:xfrm>
            <a:off x="3215650" y="2455825"/>
            <a:ext cx="2702400" cy="17169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100">
                <a:latin typeface="Lato"/>
                <a:ea typeface="Lato"/>
                <a:cs typeface="Lato"/>
                <a:sym typeface="Lato"/>
              </a:rPr>
              <a:t>Daniel</a:t>
            </a:r>
            <a:r>
              <a:rPr lang="en-GB" sz="1100">
                <a:latin typeface="Lato"/>
                <a:ea typeface="Lato"/>
                <a:cs typeface="Lato"/>
                <a:sym typeface="Lato"/>
              </a:rPr>
              <a:t> is looking is employed as a salesperson at a tech company and last year made a big commission of £40,000. He is keen to save £30,000 of this money in a savings account and lock it away for a number of years. This  will help him pay towards a mortgage to buy a house at a later date.</a:t>
            </a:r>
            <a:endParaRPr sz="1100">
              <a:latin typeface="Lato"/>
              <a:ea typeface="Lato"/>
              <a:cs typeface="Lato"/>
              <a:sym typeface="Lato"/>
            </a:endParaRPr>
          </a:p>
        </p:txBody>
      </p:sp>
      <p:sp>
        <p:nvSpPr>
          <p:cNvPr id="574" name="Google Shape;574;g1c751d456b0_0_1026"/>
          <p:cNvSpPr txBox="1"/>
          <p:nvPr/>
        </p:nvSpPr>
        <p:spPr>
          <a:xfrm>
            <a:off x="176050" y="2497500"/>
            <a:ext cx="2702400" cy="17169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100">
                <a:latin typeface="Lato"/>
                <a:ea typeface="Lato"/>
                <a:cs typeface="Lato"/>
                <a:sym typeface="Lato"/>
              </a:rPr>
              <a:t>Smita is in her first job on a steady salary of £28,000 and is living with her family. This has enabled her to make regular savings and she wants to make monthly savings to create good savings habits. She hopes, over time, to buy a car with her savings.</a:t>
            </a:r>
            <a:endParaRPr sz="1100">
              <a:latin typeface="Lato"/>
              <a:ea typeface="Lato"/>
              <a:cs typeface="Lato"/>
              <a:sym typeface="Lato"/>
            </a:endParaRPr>
          </a:p>
          <a:p>
            <a:pPr indent="0" lvl="0" marL="0" rtl="0" algn="ctr">
              <a:lnSpc>
                <a:spcPct val="115000"/>
              </a:lnSpc>
              <a:spcBef>
                <a:spcPts val="0"/>
              </a:spcBef>
              <a:spcAft>
                <a:spcPts val="0"/>
              </a:spcAft>
              <a:buNone/>
            </a:pPr>
            <a:r>
              <a:t/>
            </a:r>
            <a:endParaRPr sz="1100">
              <a:latin typeface="Lato"/>
              <a:ea typeface="Lato"/>
              <a:cs typeface="Lato"/>
              <a:sym typeface="Lato"/>
            </a:endParaRPr>
          </a:p>
        </p:txBody>
      </p:sp>
      <p:sp>
        <p:nvSpPr>
          <p:cNvPr id="575" name="Google Shape;575;g1c751d456b0_0_1026"/>
          <p:cNvSpPr txBox="1"/>
          <p:nvPr/>
        </p:nvSpPr>
        <p:spPr>
          <a:xfrm>
            <a:off x="6231575" y="2455825"/>
            <a:ext cx="2554200" cy="17169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100">
                <a:latin typeface="Lato"/>
                <a:ea typeface="Lato"/>
                <a:cs typeface="Lato"/>
                <a:sym typeface="Lato"/>
              </a:rPr>
              <a:t>Lucy</a:t>
            </a:r>
            <a:r>
              <a:rPr lang="en-GB" sz="1100">
                <a:latin typeface="Lato"/>
                <a:ea typeface="Lato"/>
                <a:cs typeface="Lato"/>
                <a:sym typeface="Lato"/>
              </a:rPr>
              <a:t> is at university. She’s looking to make some interest on the money she’s saving from her cafe job but, because she’s not earning a lot of money, she wants to be able to withdraw funds quickly and easily.  </a:t>
            </a:r>
            <a:endParaRPr sz="1100">
              <a:latin typeface="Lato"/>
              <a:ea typeface="Lato"/>
              <a:cs typeface="Lato"/>
              <a:sym typeface="Lato"/>
            </a:endParaRPr>
          </a:p>
          <a:p>
            <a:pPr indent="0" lvl="0" marL="0" rtl="0" algn="ctr">
              <a:lnSpc>
                <a:spcPct val="115000"/>
              </a:lnSpc>
              <a:spcBef>
                <a:spcPts val="0"/>
              </a:spcBef>
              <a:spcAft>
                <a:spcPts val="0"/>
              </a:spcAft>
              <a:buNone/>
            </a:pPr>
            <a:r>
              <a:t/>
            </a:r>
            <a:endParaRPr sz="1100">
              <a:latin typeface="Lato"/>
              <a:ea typeface="Lato"/>
              <a:cs typeface="Lato"/>
              <a:sym typeface="Lato"/>
            </a:endParaRPr>
          </a:p>
          <a:p>
            <a:pPr indent="0" lvl="0" marL="0" rtl="0" algn="ctr">
              <a:lnSpc>
                <a:spcPct val="115000"/>
              </a:lnSpc>
              <a:spcBef>
                <a:spcPts val="0"/>
              </a:spcBef>
              <a:spcAft>
                <a:spcPts val="0"/>
              </a:spcAft>
              <a:buNone/>
            </a:pPr>
            <a:r>
              <a:t/>
            </a:r>
            <a:endParaRPr sz="1100">
              <a:latin typeface="Lato"/>
              <a:ea typeface="Lato"/>
              <a:cs typeface="Lato"/>
              <a:sym typeface="Lato"/>
            </a:endParaRPr>
          </a:p>
        </p:txBody>
      </p:sp>
      <p:pic>
        <p:nvPicPr>
          <p:cNvPr id="576" name="Google Shape;576;g1c751d456b0_0_1026"/>
          <p:cNvPicPr preferRelativeResize="0"/>
          <p:nvPr/>
        </p:nvPicPr>
        <p:blipFill rotWithShape="1">
          <a:blip r:embed="rId3">
            <a:alphaModFix/>
          </a:blip>
          <a:srcRect b="0" l="0" r="0" t="0"/>
          <a:stretch/>
        </p:blipFill>
        <p:spPr>
          <a:xfrm>
            <a:off x="3976925" y="1273600"/>
            <a:ext cx="1053600" cy="1060800"/>
          </a:xfrm>
          <a:prstGeom prst="ellipse">
            <a:avLst/>
          </a:prstGeom>
          <a:noFill/>
          <a:ln>
            <a:noFill/>
          </a:ln>
        </p:spPr>
      </p:pic>
      <p:pic>
        <p:nvPicPr>
          <p:cNvPr id="577" name="Google Shape;577;g1c751d456b0_0_1026"/>
          <p:cNvPicPr preferRelativeResize="0"/>
          <p:nvPr/>
        </p:nvPicPr>
        <p:blipFill rotWithShape="1">
          <a:blip r:embed="rId4">
            <a:alphaModFix/>
          </a:blip>
          <a:srcRect b="17356" l="0" r="0" t="8973"/>
          <a:stretch/>
        </p:blipFill>
        <p:spPr>
          <a:xfrm>
            <a:off x="6940175" y="1240300"/>
            <a:ext cx="1137000" cy="1127400"/>
          </a:xfrm>
          <a:prstGeom prst="ellipse">
            <a:avLst/>
          </a:prstGeom>
          <a:noFill/>
          <a:ln>
            <a:noFill/>
          </a:ln>
        </p:spPr>
      </p:pic>
      <p:pic>
        <p:nvPicPr>
          <p:cNvPr id="578" name="Google Shape;578;g1c751d456b0_0_1026"/>
          <p:cNvPicPr preferRelativeResize="0"/>
          <p:nvPr/>
        </p:nvPicPr>
        <p:blipFill rotWithShape="1">
          <a:blip r:embed="rId5">
            <a:alphaModFix/>
          </a:blip>
          <a:srcRect b="0" l="15621" r="16457" t="0"/>
          <a:stretch/>
        </p:blipFill>
        <p:spPr>
          <a:xfrm>
            <a:off x="927250" y="1300600"/>
            <a:ext cx="1053600" cy="1033800"/>
          </a:xfrm>
          <a:prstGeom prst="ellipse">
            <a:avLst/>
          </a:prstGeom>
          <a:noFill/>
          <a:ln>
            <a:noFill/>
          </a:ln>
        </p:spPr>
      </p:pic>
      <p:sp>
        <p:nvSpPr>
          <p:cNvPr id="579" name="Google Shape;579;g1c751d456b0_0_1026"/>
          <p:cNvSpPr/>
          <p:nvPr/>
        </p:nvSpPr>
        <p:spPr>
          <a:xfrm>
            <a:off x="176050" y="4338650"/>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(3) Regular Savings</a:t>
            </a:r>
            <a:endParaRPr b="1" sz="1800">
              <a:solidFill>
                <a:schemeClr val="lt1"/>
              </a:solidFill>
              <a:latin typeface="Lato"/>
              <a:ea typeface="Lato"/>
              <a:cs typeface="Lato"/>
              <a:sym typeface="Lato"/>
            </a:endParaRPr>
          </a:p>
        </p:txBody>
      </p:sp>
      <p:sp>
        <p:nvSpPr>
          <p:cNvPr id="580" name="Google Shape;580;g1c751d456b0_0_1026"/>
          <p:cNvSpPr/>
          <p:nvPr/>
        </p:nvSpPr>
        <p:spPr>
          <a:xfrm>
            <a:off x="3197525" y="4338650"/>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b="1" lang="en-GB" sz="1800">
                <a:solidFill>
                  <a:schemeClr val="lt1"/>
                </a:solidFill>
                <a:latin typeface="Lato"/>
                <a:ea typeface="Lato"/>
                <a:cs typeface="Lato"/>
                <a:sym typeface="Lato"/>
              </a:rPr>
              <a:t>(1) Fixed</a:t>
            </a:r>
            <a:r>
              <a:rPr b="1" lang="en-GB" sz="1800">
                <a:solidFill>
                  <a:schemeClr val="lt1"/>
                </a:solidFill>
                <a:latin typeface="Lato"/>
                <a:ea typeface="Lato"/>
                <a:cs typeface="Lato"/>
                <a:sym typeface="Lato"/>
              </a:rPr>
              <a:t> Rate</a:t>
            </a:r>
            <a:endParaRPr b="1" sz="1800">
              <a:solidFill>
                <a:schemeClr val="lt1"/>
              </a:solidFill>
              <a:latin typeface="Lato"/>
              <a:ea typeface="Lato"/>
              <a:cs typeface="Lato"/>
              <a:sym typeface="Lato"/>
            </a:endParaRPr>
          </a:p>
        </p:txBody>
      </p:sp>
      <p:sp>
        <p:nvSpPr>
          <p:cNvPr id="581" name="Google Shape;581;g1c751d456b0_0_1026"/>
          <p:cNvSpPr/>
          <p:nvPr/>
        </p:nvSpPr>
        <p:spPr>
          <a:xfrm>
            <a:off x="6219000" y="4303175"/>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(2) Easy Access</a:t>
            </a:r>
            <a:endParaRPr b="1" sz="18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1dcea8bca0c_0_10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31</a:t>
            </a:r>
            <a:endParaRPr>
              <a:latin typeface="Lato"/>
              <a:ea typeface="Lato"/>
              <a:cs typeface="Lato"/>
              <a:sym typeface="Lato"/>
            </a:endParaRPr>
          </a:p>
        </p:txBody>
      </p:sp>
      <p:sp>
        <p:nvSpPr>
          <p:cNvPr id="587" name="Google Shape;587;g1dcea8bca0c_0_107"/>
          <p:cNvSpPr txBox="1"/>
          <p:nvPr/>
        </p:nvSpPr>
        <p:spPr>
          <a:xfrm>
            <a:off x="587825" y="1083125"/>
            <a:ext cx="7845000" cy="1954800"/>
          </a:xfrm>
          <a:prstGeom prst="rect">
            <a:avLst/>
          </a:prstGeom>
          <a:noFill/>
          <a:ln>
            <a:noFill/>
          </a:ln>
        </p:spPr>
        <p:txBody>
          <a:bodyPr anchorCtr="0" anchor="ctr" bIns="91425" lIns="91425" spcFirstLastPara="1" rIns="91425" wrap="square" tIns="91425">
            <a:spAutoFit/>
          </a:bodyPr>
          <a:lstStyle/>
          <a:p>
            <a:pPr indent="-330200" lvl="0" marL="457200" rtl="0" algn="l">
              <a:spcBef>
                <a:spcPts val="0"/>
              </a:spcBef>
              <a:spcAft>
                <a:spcPts val="0"/>
              </a:spcAft>
              <a:buClr>
                <a:schemeClr val="accent1"/>
              </a:buClr>
              <a:buSzPts val="1600"/>
              <a:buFont typeface="Lato"/>
              <a:buAutoNum type="arabicPeriod"/>
            </a:pPr>
            <a:r>
              <a:rPr lang="en-GB" sz="1600">
                <a:latin typeface="Lato"/>
                <a:ea typeface="Lato"/>
                <a:cs typeface="Lato"/>
                <a:sym typeface="Lato"/>
              </a:rPr>
              <a:t>When looking at different savings options, it’s important to consider how an account meets the </a:t>
            </a:r>
            <a:r>
              <a:rPr b="1" lang="en-GB" sz="1600">
                <a:solidFill>
                  <a:schemeClr val="accent1"/>
                </a:solidFill>
                <a:latin typeface="Lato"/>
                <a:ea typeface="Lato"/>
                <a:cs typeface="Lato"/>
                <a:sym typeface="Lato"/>
              </a:rPr>
              <a:t>specific needs and circumstances of that person</a:t>
            </a:r>
            <a:endParaRPr b="1" sz="1600">
              <a:solidFill>
                <a:schemeClr val="accent1"/>
              </a:solidFill>
              <a:latin typeface="Lato"/>
              <a:ea typeface="Lato"/>
              <a:cs typeface="Lato"/>
              <a:sym typeface="Lato"/>
            </a:endParaRPr>
          </a:p>
          <a:p>
            <a:pPr indent="-330200" lvl="1" marL="914400" rtl="0" algn="l">
              <a:spcBef>
                <a:spcPts val="0"/>
              </a:spcBef>
              <a:spcAft>
                <a:spcPts val="0"/>
              </a:spcAft>
              <a:buClr>
                <a:schemeClr val="accent2"/>
              </a:buClr>
              <a:buSzPts val="1600"/>
              <a:buFont typeface="Lato"/>
              <a:buChar char="○"/>
            </a:pPr>
            <a:r>
              <a:rPr lang="en-GB" sz="1600">
                <a:solidFill>
                  <a:schemeClr val="accent2"/>
                </a:solidFill>
                <a:latin typeface="Lato"/>
                <a:ea typeface="Lato"/>
                <a:cs typeface="Lato"/>
                <a:sym typeface="Lato"/>
              </a:rPr>
              <a:t>Although it can seem boring, reading the T&amp;Cs (terms and conditions) is super important!</a:t>
            </a:r>
            <a:endParaRPr sz="1600">
              <a:solidFill>
                <a:schemeClr val="accent2"/>
              </a:solidFill>
              <a:latin typeface="Lato"/>
              <a:ea typeface="Lato"/>
              <a:cs typeface="Lato"/>
              <a:sym typeface="Lato"/>
            </a:endParaRPr>
          </a:p>
          <a:p>
            <a:pPr indent="0" lvl="0" marL="457200" rtl="0" algn="l">
              <a:spcBef>
                <a:spcPts val="0"/>
              </a:spcBef>
              <a:spcAft>
                <a:spcPts val="0"/>
              </a:spcAft>
              <a:buNone/>
            </a:pPr>
            <a:r>
              <a:t/>
            </a:r>
            <a:endParaRPr sz="1700">
              <a:latin typeface="Lato"/>
              <a:ea typeface="Lato"/>
              <a:cs typeface="Lato"/>
              <a:sym typeface="Lato"/>
            </a:endParaRPr>
          </a:p>
          <a:p>
            <a:pPr indent="0" lvl="0" marL="914400" rtl="0" algn="l">
              <a:spcBef>
                <a:spcPts val="0"/>
              </a:spcBef>
              <a:spcAft>
                <a:spcPts val="0"/>
              </a:spcAft>
              <a:buNone/>
            </a:pPr>
            <a:r>
              <a:t/>
            </a:r>
            <a:endParaRPr sz="1700">
              <a:latin typeface="Lato"/>
              <a:ea typeface="Lato"/>
              <a:cs typeface="Lato"/>
              <a:sym typeface="Lato"/>
            </a:endParaRPr>
          </a:p>
          <a:p>
            <a:pPr indent="0" lvl="0" marL="457200" rtl="0" algn="l">
              <a:spcBef>
                <a:spcPts val="0"/>
              </a:spcBef>
              <a:spcAft>
                <a:spcPts val="0"/>
              </a:spcAft>
              <a:buNone/>
            </a:pPr>
            <a:r>
              <a:t/>
            </a:r>
            <a:endParaRPr sz="1700">
              <a:solidFill>
                <a:schemeClr val="accent1"/>
              </a:solidFill>
              <a:latin typeface="Lato"/>
              <a:ea typeface="Lato"/>
              <a:cs typeface="Lato"/>
              <a:sym typeface="Lato"/>
            </a:endParaRPr>
          </a:p>
        </p:txBody>
      </p:sp>
      <p:sp>
        <p:nvSpPr>
          <p:cNvPr id="588" name="Google Shape;588;g1dcea8bca0c_0_10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Being savings savvy!</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3" name="Shape 303"/>
        <p:cNvGrpSpPr/>
        <p:nvPr/>
      </p:nvGrpSpPr>
      <p:grpSpPr>
        <a:xfrm>
          <a:off x="0" y="0"/>
          <a:ext cx="0" cy="0"/>
          <a:chOff x="0" y="0"/>
          <a:chExt cx="0" cy="0"/>
        </a:xfrm>
      </p:grpSpPr>
      <p:sp>
        <p:nvSpPr>
          <p:cNvPr id="304" name="Google Shape;304;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305" name="Google Shape;305;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306" name="Google Shape;306;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1dc14e29bd9_0_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32</a:t>
            </a:r>
            <a:endParaRPr>
              <a:latin typeface="Lato"/>
              <a:ea typeface="Lato"/>
              <a:cs typeface="Lato"/>
              <a:sym typeface="Lato"/>
            </a:endParaRPr>
          </a:p>
        </p:txBody>
      </p:sp>
      <p:sp>
        <p:nvSpPr>
          <p:cNvPr id="594" name="Google Shape;594;g1dc14e29bd9_0_2"/>
          <p:cNvSpPr txBox="1"/>
          <p:nvPr/>
        </p:nvSpPr>
        <p:spPr>
          <a:xfrm>
            <a:off x="587825" y="1083125"/>
            <a:ext cx="7845000" cy="2647500"/>
          </a:xfrm>
          <a:prstGeom prst="rect">
            <a:avLst/>
          </a:prstGeom>
          <a:noFill/>
          <a:ln>
            <a:noFill/>
          </a:ln>
        </p:spPr>
        <p:txBody>
          <a:bodyPr anchorCtr="0" anchor="ctr" bIns="91425" lIns="91425" spcFirstLastPara="1" rIns="91425" wrap="square" tIns="91425">
            <a:spAutoFit/>
          </a:bodyPr>
          <a:lstStyle/>
          <a:p>
            <a:pPr indent="-330200" lvl="0" marL="457200" rtl="0" algn="l">
              <a:spcBef>
                <a:spcPts val="0"/>
              </a:spcBef>
              <a:spcAft>
                <a:spcPts val="0"/>
              </a:spcAft>
              <a:buClr>
                <a:schemeClr val="accent1"/>
              </a:buClr>
              <a:buSzPts val="1600"/>
              <a:buFont typeface="Lato"/>
              <a:buAutoNum type="arabicPeriod"/>
            </a:pPr>
            <a:r>
              <a:rPr lang="en-GB" sz="1600">
                <a:latin typeface="Lato"/>
                <a:ea typeface="Lato"/>
                <a:cs typeface="Lato"/>
                <a:sym typeface="Lato"/>
              </a:rPr>
              <a:t>When looking at different savings options, it’s important to consider how an account meets the </a:t>
            </a:r>
            <a:r>
              <a:rPr b="1" lang="en-GB" sz="1600">
                <a:solidFill>
                  <a:schemeClr val="accent1"/>
                </a:solidFill>
                <a:latin typeface="Lato"/>
                <a:ea typeface="Lato"/>
                <a:cs typeface="Lato"/>
                <a:sym typeface="Lato"/>
              </a:rPr>
              <a:t>specific needs and circumstances of that person</a:t>
            </a:r>
            <a:endParaRPr b="1" sz="1600">
              <a:solidFill>
                <a:schemeClr val="accent1"/>
              </a:solidFill>
              <a:latin typeface="Lato"/>
              <a:ea typeface="Lato"/>
              <a:cs typeface="Lato"/>
              <a:sym typeface="Lato"/>
            </a:endParaRPr>
          </a:p>
          <a:p>
            <a:pPr indent="-330200" lvl="1" marL="914400" rtl="0" algn="l">
              <a:spcBef>
                <a:spcPts val="0"/>
              </a:spcBef>
              <a:spcAft>
                <a:spcPts val="0"/>
              </a:spcAft>
              <a:buClr>
                <a:schemeClr val="accent2"/>
              </a:buClr>
              <a:buSzPts val="1600"/>
              <a:buFont typeface="Lato"/>
              <a:buChar char="○"/>
            </a:pPr>
            <a:r>
              <a:rPr lang="en-GB" sz="1600">
                <a:solidFill>
                  <a:schemeClr val="accent2"/>
                </a:solidFill>
                <a:latin typeface="Lato"/>
                <a:ea typeface="Lato"/>
                <a:cs typeface="Lato"/>
                <a:sym typeface="Lato"/>
              </a:rPr>
              <a:t>Although it can seem boring, reading the T&amp;Cs (terms and conditions) is super important!</a:t>
            </a:r>
            <a:endParaRPr sz="1600">
              <a:solidFill>
                <a:schemeClr val="accent2"/>
              </a:solidFill>
              <a:latin typeface="Lato"/>
              <a:ea typeface="Lato"/>
              <a:cs typeface="Lato"/>
              <a:sym typeface="Lato"/>
            </a:endParaRPr>
          </a:p>
          <a:p>
            <a:pPr indent="0" lvl="0" marL="45720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Clr>
                <a:schemeClr val="accent1"/>
              </a:buClr>
              <a:buSzPts val="1600"/>
              <a:buFont typeface="Lato"/>
              <a:buAutoNum type="arabicPeriod"/>
            </a:pPr>
            <a:r>
              <a:rPr lang="en-GB" sz="1600">
                <a:latin typeface="Lato"/>
                <a:ea typeface="Lato"/>
                <a:cs typeface="Lato"/>
                <a:sym typeface="Lato"/>
              </a:rPr>
              <a:t>There are lots of options to choose from so before making a decision carry out plenty of</a:t>
            </a:r>
            <a:r>
              <a:rPr lang="en-GB" sz="1600">
                <a:solidFill>
                  <a:schemeClr val="accent1"/>
                </a:solidFill>
                <a:latin typeface="Lato"/>
                <a:ea typeface="Lato"/>
                <a:cs typeface="Lato"/>
                <a:sym typeface="Lato"/>
              </a:rPr>
              <a:t> </a:t>
            </a:r>
            <a:r>
              <a:rPr b="1" lang="en-GB" sz="1600">
                <a:solidFill>
                  <a:schemeClr val="accent1"/>
                </a:solidFill>
                <a:latin typeface="Lato"/>
                <a:ea typeface="Lato"/>
                <a:cs typeface="Lato"/>
                <a:sym typeface="Lato"/>
              </a:rPr>
              <a:t>research</a:t>
            </a:r>
            <a:r>
              <a:rPr b="1" lang="en-GB" sz="1600">
                <a:latin typeface="Lato"/>
                <a:ea typeface="Lato"/>
                <a:cs typeface="Lato"/>
                <a:sym typeface="Lato"/>
              </a:rPr>
              <a:t> </a:t>
            </a:r>
            <a:r>
              <a:rPr lang="en-GB" sz="1600">
                <a:latin typeface="Lato"/>
                <a:ea typeface="Lato"/>
                <a:cs typeface="Lato"/>
                <a:sym typeface="Lato"/>
              </a:rPr>
              <a:t>and </a:t>
            </a:r>
            <a:r>
              <a:rPr b="1" lang="en-GB" sz="1600">
                <a:solidFill>
                  <a:schemeClr val="accent1"/>
                </a:solidFill>
                <a:latin typeface="Lato"/>
                <a:ea typeface="Lato"/>
                <a:cs typeface="Lato"/>
                <a:sym typeface="Lato"/>
              </a:rPr>
              <a:t>shop around</a:t>
            </a:r>
            <a:r>
              <a:rPr lang="en-GB" sz="1600">
                <a:latin typeface="Lato"/>
                <a:ea typeface="Lato"/>
                <a:cs typeface="Lato"/>
                <a:sym typeface="Lato"/>
              </a:rPr>
              <a:t>! </a:t>
            </a:r>
            <a:endParaRPr sz="1600">
              <a:latin typeface="Lato"/>
              <a:ea typeface="Lato"/>
              <a:cs typeface="Lato"/>
              <a:sym typeface="Lato"/>
            </a:endParaRPr>
          </a:p>
          <a:p>
            <a:pPr indent="-330200" lvl="1" marL="914400" rtl="0" algn="l">
              <a:spcBef>
                <a:spcPts val="0"/>
              </a:spcBef>
              <a:spcAft>
                <a:spcPts val="0"/>
              </a:spcAft>
              <a:buClr>
                <a:schemeClr val="accent2"/>
              </a:buClr>
              <a:buSzPts val="1600"/>
              <a:buFont typeface="Lato"/>
              <a:buChar char="○"/>
            </a:pPr>
            <a:r>
              <a:rPr lang="en-GB" sz="1600">
                <a:solidFill>
                  <a:schemeClr val="accent2"/>
                </a:solidFill>
                <a:latin typeface="Lato"/>
                <a:ea typeface="Lato"/>
                <a:cs typeface="Lato"/>
                <a:sym typeface="Lato"/>
              </a:rPr>
              <a:t>See websites like </a:t>
            </a:r>
            <a:r>
              <a:rPr lang="en-GB" sz="1600" u="sng">
                <a:solidFill>
                  <a:schemeClr val="accent2"/>
                </a:solidFill>
                <a:latin typeface="Lato"/>
                <a:ea typeface="Lato"/>
                <a:cs typeface="Lato"/>
                <a:sym typeface="Lato"/>
                <a:hlinkClick r:id="rId3">
                  <a:extLst>
                    <a:ext uri="{A12FA001-AC4F-418D-AE19-62706E023703}">
                      <ahyp:hlinkClr val="tx"/>
                    </a:ext>
                  </a:extLst>
                </a:hlinkClick>
              </a:rPr>
              <a:t>moneysavingsexpert </a:t>
            </a:r>
            <a:r>
              <a:rPr lang="en-GB" sz="1600">
                <a:solidFill>
                  <a:schemeClr val="accent2"/>
                </a:solidFill>
                <a:latin typeface="Lato"/>
                <a:ea typeface="Lato"/>
                <a:cs typeface="Lato"/>
                <a:sym typeface="Lato"/>
              </a:rPr>
              <a:t>and  </a:t>
            </a:r>
            <a:r>
              <a:rPr lang="en-GB" sz="1600" u="sng">
                <a:solidFill>
                  <a:schemeClr val="accent2"/>
                </a:solidFill>
                <a:latin typeface="Lato"/>
                <a:ea typeface="Lato"/>
                <a:cs typeface="Lato"/>
                <a:sym typeface="Lato"/>
                <a:hlinkClick r:id="rId4">
                  <a:extLst>
                    <a:ext uri="{A12FA001-AC4F-418D-AE19-62706E023703}">
                      <ahyp:hlinkClr val="tx"/>
                    </a:ext>
                  </a:extLst>
                </a:hlinkClick>
              </a:rPr>
              <a:t>moneysupermarket</a:t>
            </a:r>
            <a:endParaRPr sz="1600">
              <a:solidFill>
                <a:schemeClr val="accent2"/>
              </a:solidFill>
              <a:latin typeface="Lato"/>
              <a:ea typeface="Lato"/>
              <a:cs typeface="Lato"/>
              <a:sym typeface="Lato"/>
            </a:endParaRPr>
          </a:p>
          <a:p>
            <a:pPr indent="0" lvl="0" marL="914400" rtl="0" algn="l">
              <a:spcBef>
                <a:spcPts val="0"/>
              </a:spcBef>
              <a:spcAft>
                <a:spcPts val="0"/>
              </a:spcAft>
              <a:buNone/>
            </a:pPr>
            <a:r>
              <a:t/>
            </a:r>
            <a:endParaRPr sz="1600">
              <a:latin typeface="Lato"/>
              <a:ea typeface="Lato"/>
              <a:cs typeface="Lato"/>
              <a:sym typeface="Lato"/>
            </a:endParaRPr>
          </a:p>
          <a:p>
            <a:pPr indent="0" lvl="0" marL="457200" rtl="0" algn="l">
              <a:spcBef>
                <a:spcPts val="0"/>
              </a:spcBef>
              <a:spcAft>
                <a:spcPts val="0"/>
              </a:spcAft>
              <a:buNone/>
            </a:pPr>
            <a:r>
              <a:t/>
            </a:r>
            <a:endParaRPr sz="1600">
              <a:solidFill>
                <a:schemeClr val="accent1"/>
              </a:solidFill>
              <a:latin typeface="Lato"/>
              <a:ea typeface="Lato"/>
              <a:cs typeface="Lato"/>
              <a:sym typeface="Lato"/>
            </a:endParaRPr>
          </a:p>
        </p:txBody>
      </p:sp>
      <p:sp>
        <p:nvSpPr>
          <p:cNvPr id="595" name="Google Shape;595;g1dc14e29bd9_0_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Being savings savvy!</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1cd171047b8_0_3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33</a:t>
            </a:r>
            <a:endParaRPr>
              <a:latin typeface="Lato"/>
              <a:ea typeface="Lato"/>
              <a:cs typeface="Lato"/>
              <a:sym typeface="Lato"/>
            </a:endParaRPr>
          </a:p>
        </p:txBody>
      </p:sp>
      <p:sp>
        <p:nvSpPr>
          <p:cNvPr id="601" name="Google Shape;601;g1cd171047b8_0_30"/>
          <p:cNvSpPr txBox="1"/>
          <p:nvPr/>
        </p:nvSpPr>
        <p:spPr>
          <a:xfrm>
            <a:off x="455075" y="1206025"/>
            <a:ext cx="7731600" cy="3632700"/>
          </a:xfrm>
          <a:prstGeom prst="rect">
            <a:avLst/>
          </a:prstGeom>
          <a:noFill/>
          <a:ln>
            <a:noFill/>
          </a:ln>
        </p:spPr>
        <p:txBody>
          <a:bodyPr anchorCtr="0" anchor="ctr" bIns="91425" lIns="91425" spcFirstLastPara="1" rIns="91425" wrap="square" tIns="91425">
            <a:spAutoFit/>
          </a:bodyPr>
          <a:lstStyle/>
          <a:p>
            <a:pPr indent="-330200" lvl="0" marL="457200" rtl="0" algn="l">
              <a:spcBef>
                <a:spcPts val="0"/>
              </a:spcBef>
              <a:spcAft>
                <a:spcPts val="0"/>
              </a:spcAft>
              <a:buClr>
                <a:schemeClr val="accent1"/>
              </a:buClr>
              <a:buSzPts val="1600"/>
              <a:buFont typeface="Lato"/>
              <a:buAutoNum type="arabicPeriod"/>
            </a:pPr>
            <a:r>
              <a:rPr lang="en-GB" sz="1600">
                <a:latin typeface="Lato"/>
                <a:ea typeface="Lato"/>
                <a:cs typeface="Lato"/>
                <a:sym typeface="Lato"/>
              </a:rPr>
              <a:t>When looking at different savings options, it’s important to consider how an account meets the </a:t>
            </a:r>
            <a:r>
              <a:rPr b="1" lang="en-GB" sz="1600">
                <a:solidFill>
                  <a:schemeClr val="accent1"/>
                </a:solidFill>
                <a:latin typeface="Lato"/>
                <a:ea typeface="Lato"/>
                <a:cs typeface="Lato"/>
                <a:sym typeface="Lato"/>
              </a:rPr>
              <a:t>specific needs and circumstances of that person</a:t>
            </a:r>
            <a:endParaRPr b="1" sz="1600">
              <a:solidFill>
                <a:schemeClr val="accent1"/>
              </a:solidFill>
              <a:latin typeface="Lato"/>
              <a:ea typeface="Lato"/>
              <a:cs typeface="Lato"/>
              <a:sym typeface="Lato"/>
            </a:endParaRPr>
          </a:p>
          <a:p>
            <a:pPr indent="-330200" lvl="1" marL="914400" rtl="0" algn="l">
              <a:spcBef>
                <a:spcPts val="0"/>
              </a:spcBef>
              <a:spcAft>
                <a:spcPts val="0"/>
              </a:spcAft>
              <a:buClr>
                <a:schemeClr val="accent2"/>
              </a:buClr>
              <a:buSzPts val="1600"/>
              <a:buFont typeface="Lato"/>
              <a:buChar char="○"/>
            </a:pPr>
            <a:r>
              <a:rPr lang="en-GB" sz="1600">
                <a:solidFill>
                  <a:schemeClr val="accent2"/>
                </a:solidFill>
                <a:latin typeface="Lato"/>
                <a:ea typeface="Lato"/>
                <a:cs typeface="Lato"/>
                <a:sym typeface="Lato"/>
              </a:rPr>
              <a:t>Although it can seem boring, reading the T&amp;Cs </a:t>
            </a:r>
            <a:r>
              <a:rPr lang="en-GB" sz="1600">
                <a:solidFill>
                  <a:schemeClr val="accent2"/>
                </a:solidFill>
                <a:latin typeface="Lato"/>
                <a:ea typeface="Lato"/>
                <a:cs typeface="Lato"/>
                <a:sym typeface="Lato"/>
              </a:rPr>
              <a:t>(terms and conditions) </a:t>
            </a:r>
            <a:r>
              <a:rPr lang="en-GB" sz="1600">
                <a:solidFill>
                  <a:schemeClr val="accent2"/>
                </a:solidFill>
                <a:latin typeface="Lato"/>
                <a:ea typeface="Lato"/>
                <a:cs typeface="Lato"/>
                <a:sym typeface="Lato"/>
              </a:rPr>
              <a:t>is super </a:t>
            </a:r>
            <a:r>
              <a:rPr lang="en-GB" sz="1600">
                <a:solidFill>
                  <a:schemeClr val="accent2"/>
                </a:solidFill>
                <a:latin typeface="Lato"/>
                <a:ea typeface="Lato"/>
                <a:cs typeface="Lato"/>
                <a:sym typeface="Lato"/>
              </a:rPr>
              <a:t>important</a:t>
            </a:r>
            <a:r>
              <a:rPr lang="en-GB" sz="1600">
                <a:solidFill>
                  <a:schemeClr val="accent2"/>
                </a:solidFill>
                <a:latin typeface="Lato"/>
                <a:ea typeface="Lato"/>
                <a:cs typeface="Lato"/>
                <a:sym typeface="Lato"/>
              </a:rPr>
              <a:t>!</a:t>
            </a:r>
            <a:endParaRPr sz="1600">
              <a:solidFill>
                <a:schemeClr val="accent2"/>
              </a:solidFill>
              <a:latin typeface="Lato"/>
              <a:ea typeface="Lato"/>
              <a:cs typeface="Lato"/>
              <a:sym typeface="Lato"/>
            </a:endParaRPr>
          </a:p>
          <a:p>
            <a:pPr indent="0" lvl="0" marL="45720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Clr>
                <a:schemeClr val="accent1"/>
              </a:buClr>
              <a:buSzPts val="1600"/>
              <a:buFont typeface="Lato"/>
              <a:buAutoNum type="arabicPeriod"/>
            </a:pPr>
            <a:r>
              <a:rPr lang="en-GB" sz="1600">
                <a:latin typeface="Lato"/>
                <a:ea typeface="Lato"/>
                <a:cs typeface="Lato"/>
                <a:sym typeface="Lato"/>
              </a:rPr>
              <a:t>There are lots of options to choose from so before making a decision carry out plenty of</a:t>
            </a:r>
            <a:r>
              <a:rPr lang="en-GB" sz="1600">
                <a:solidFill>
                  <a:schemeClr val="accent1"/>
                </a:solidFill>
                <a:latin typeface="Lato"/>
                <a:ea typeface="Lato"/>
                <a:cs typeface="Lato"/>
                <a:sym typeface="Lato"/>
              </a:rPr>
              <a:t> </a:t>
            </a:r>
            <a:r>
              <a:rPr b="1" lang="en-GB" sz="1600">
                <a:solidFill>
                  <a:schemeClr val="accent1"/>
                </a:solidFill>
                <a:latin typeface="Lato"/>
                <a:ea typeface="Lato"/>
                <a:cs typeface="Lato"/>
                <a:sym typeface="Lato"/>
              </a:rPr>
              <a:t>research</a:t>
            </a:r>
            <a:r>
              <a:rPr b="1" lang="en-GB" sz="1600">
                <a:latin typeface="Lato"/>
                <a:ea typeface="Lato"/>
                <a:cs typeface="Lato"/>
                <a:sym typeface="Lato"/>
              </a:rPr>
              <a:t> </a:t>
            </a:r>
            <a:r>
              <a:rPr lang="en-GB" sz="1600">
                <a:latin typeface="Lato"/>
                <a:ea typeface="Lato"/>
                <a:cs typeface="Lato"/>
                <a:sym typeface="Lato"/>
              </a:rPr>
              <a:t>and </a:t>
            </a:r>
            <a:r>
              <a:rPr b="1" lang="en-GB" sz="1600">
                <a:solidFill>
                  <a:schemeClr val="accent1"/>
                </a:solidFill>
                <a:latin typeface="Lato"/>
                <a:ea typeface="Lato"/>
                <a:cs typeface="Lato"/>
                <a:sym typeface="Lato"/>
              </a:rPr>
              <a:t>shop around</a:t>
            </a:r>
            <a:r>
              <a:rPr lang="en-GB" sz="1600">
                <a:latin typeface="Lato"/>
                <a:ea typeface="Lato"/>
                <a:cs typeface="Lato"/>
                <a:sym typeface="Lato"/>
              </a:rPr>
              <a:t>! </a:t>
            </a:r>
            <a:endParaRPr sz="1600">
              <a:latin typeface="Lato"/>
              <a:ea typeface="Lato"/>
              <a:cs typeface="Lato"/>
              <a:sym typeface="Lato"/>
            </a:endParaRPr>
          </a:p>
          <a:p>
            <a:pPr indent="-330200" lvl="1" marL="914400" rtl="0" algn="l">
              <a:spcBef>
                <a:spcPts val="0"/>
              </a:spcBef>
              <a:spcAft>
                <a:spcPts val="0"/>
              </a:spcAft>
              <a:buClr>
                <a:schemeClr val="accent2"/>
              </a:buClr>
              <a:buSzPts val="1600"/>
              <a:buFont typeface="Lato"/>
              <a:buChar char="○"/>
            </a:pPr>
            <a:r>
              <a:rPr lang="en-GB" sz="1600">
                <a:solidFill>
                  <a:schemeClr val="accent2"/>
                </a:solidFill>
                <a:latin typeface="Lato"/>
                <a:ea typeface="Lato"/>
                <a:cs typeface="Lato"/>
                <a:sym typeface="Lato"/>
              </a:rPr>
              <a:t>See websites like </a:t>
            </a:r>
            <a:r>
              <a:rPr lang="en-GB" sz="1600" u="sng">
                <a:solidFill>
                  <a:schemeClr val="accent2"/>
                </a:solidFill>
                <a:latin typeface="Lato"/>
                <a:ea typeface="Lato"/>
                <a:cs typeface="Lato"/>
                <a:sym typeface="Lato"/>
                <a:hlinkClick r:id="rId3">
                  <a:extLst>
                    <a:ext uri="{A12FA001-AC4F-418D-AE19-62706E023703}">
                      <ahyp:hlinkClr val="tx"/>
                    </a:ext>
                  </a:extLst>
                </a:hlinkClick>
              </a:rPr>
              <a:t>moneysavingsexpert </a:t>
            </a:r>
            <a:r>
              <a:rPr lang="en-GB" sz="1600">
                <a:solidFill>
                  <a:schemeClr val="accent2"/>
                </a:solidFill>
                <a:latin typeface="Lato"/>
                <a:ea typeface="Lato"/>
                <a:cs typeface="Lato"/>
                <a:sym typeface="Lato"/>
              </a:rPr>
              <a:t>and  </a:t>
            </a:r>
            <a:r>
              <a:rPr lang="en-GB" sz="1600" u="sng">
                <a:solidFill>
                  <a:schemeClr val="accent2"/>
                </a:solidFill>
                <a:latin typeface="Lato"/>
                <a:ea typeface="Lato"/>
                <a:cs typeface="Lato"/>
                <a:sym typeface="Lato"/>
                <a:hlinkClick r:id="rId4">
                  <a:extLst>
                    <a:ext uri="{A12FA001-AC4F-418D-AE19-62706E023703}">
                      <ahyp:hlinkClr val="tx"/>
                    </a:ext>
                  </a:extLst>
                </a:hlinkClick>
              </a:rPr>
              <a:t>moneysupermarket</a:t>
            </a:r>
            <a:endParaRPr sz="1600">
              <a:solidFill>
                <a:schemeClr val="accent2"/>
              </a:solidFill>
              <a:latin typeface="Lato"/>
              <a:ea typeface="Lato"/>
              <a:cs typeface="Lato"/>
              <a:sym typeface="Lato"/>
            </a:endParaRPr>
          </a:p>
          <a:p>
            <a:pPr indent="0" lvl="0" marL="91440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Clr>
                <a:schemeClr val="accent1"/>
              </a:buClr>
              <a:buSzPts val="1600"/>
              <a:buFont typeface="Lato"/>
              <a:buAutoNum type="arabicPeriod"/>
            </a:pPr>
            <a:r>
              <a:rPr lang="en-GB" sz="1600">
                <a:latin typeface="Lato"/>
                <a:ea typeface="Lato"/>
                <a:cs typeface="Lato"/>
                <a:sym typeface="Lato"/>
              </a:rPr>
              <a:t>Don’t forget you’ll also need to pay </a:t>
            </a:r>
            <a:r>
              <a:rPr b="1" lang="en-GB" sz="1600">
                <a:solidFill>
                  <a:schemeClr val="accent1"/>
                </a:solidFill>
                <a:latin typeface="Lato"/>
                <a:ea typeface="Lato"/>
                <a:cs typeface="Lato"/>
                <a:sym typeface="Lato"/>
              </a:rPr>
              <a:t>tax</a:t>
            </a:r>
            <a:r>
              <a:rPr lang="en-GB" sz="1600">
                <a:latin typeface="Lato"/>
                <a:ea typeface="Lato"/>
                <a:cs typeface="Lato"/>
                <a:sym typeface="Lato"/>
              </a:rPr>
              <a:t> on your interest earnings . A person should check out whether they can save in an </a:t>
            </a:r>
            <a:r>
              <a:rPr b="1" lang="en-GB" sz="1600">
                <a:solidFill>
                  <a:schemeClr val="accent1"/>
                </a:solidFill>
                <a:latin typeface="Lato"/>
                <a:ea typeface="Lato"/>
                <a:cs typeface="Lato"/>
                <a:sym typeface="Lato"/>
              </a:rPr>
              <a:t>ISA (individual savings account)</a:t>
            </a:r>
            <a:r>
              <a:rPr lang="en-GB" sz="1600">
                <a:solidFill>
                  <a:schemeClr val="accent1"/>
                </a:solidFill>
                <a:latin typeface="Lato"/>
                <a:ea typeface="Lato"/>
                <a:cs typeface="Lato"/>
                <a:sym typeface="Lato"/>
              </a:rPr>
              <a:t> </a:t>
            </a:r>
            <a:r>
              <a:rPr lang="en-GB" sz="1600">
                <a:latin typeface="Lato"/>
                <a:ea typeface="Lato"/>
                <a:cs typeface="Lato"/>
                <a:sym typeface="Lato"/>
              </a:rPr>
              <a:t>as they </a:t>
            </a:r>
            <a:r>
              <a:rPr b="1" lang="en-GB" sz="1600">
                <a:solidFill>
                  <a:schemeClr val="accent1"/>
                </a:solidFill>
                <a:latin typeface="Lato"/>
                <a:ea typeface="Lato"/>
                <a:cs typeface="Lato"/>
                <a:sym typeface="Lato"/>
              </a:rPr>
              <a:t>won’t have to pay tax </a:t>
            </a:r>
            <a:r>
              <a:rPr lang="en-GB" sz="1600">
                <a:solidFill>
                  <a:schemeClr val="dk2"/>
                </a:solidFill>
                <a:latin typeface="Lato"/>
                <a:ea typeface="Lato"/>
                <a:cs typeface="Lato"/>
                <a:sym typeface="Lato"/>
              </a:rPr>
              <a:t>on interest </a:t>
            </a:r>
            <a:r>
              <a:rPr lang="en-GB" sz="1600">
                <a:solidFill>
                  <a:schemeClr val="dk1"/>
                </a:solidFill>
                <a:latin typeface="Lato"/>
                <a:ea typeface="Lato"/>
                <a:cs typeface="Lato"/>
                <a:sym typeface="Lato"/>
              </a:rPr>
              <a:t>earnings </a:t>
            </a:r>
            <a:r>
              <a:rPr lang="en-GB" sz="1600">
                <a:solidFill>
                  <a:schemeClr val="dk2"/>
                </a:solidFill>
                <a:latin typeface="Lato"/>
                <a:ea typeface="Lato"/>
                <a:cs typeface="Lato"/>
                <a:sym typeface="Lato"/>
              </a:rPr>
              <a:t>on</a:t>
            </a:r>
            <a:r>
              <a:rPr lang="en-GB" sz="1600">
                <a:solidFill>
                  <a:schemeClr val="accent1"/>
                </a:solidFill>
                <a:latin typeface="Lato"/>
                <a:ea typeface="Lato"/>
                <a:cs typeface="Lato"/>
                <a:sym typeface="Lato"/>
              </a:rPr>
              <a:t> </a:t>
            </a:r>
            <a:r>
              <a:rPr b="1" lang="en-GB" sz="1600">
                <a:solidFill>
                  <a:schemeClr val="accent1"/>
                </a:solidFill>
                <a:latin typeface="Lato"/>
                <a:ea typeface="Lato"/>
                <a:cs typeface="Lato"/>
                <a:sym typeface="Lato"/>
              </a:rPr>
              <a:t>£20,000!</a:t>
            </a:r>
            <a:r>
              <a:rPr lang="en-GB" sz="1600">
                <a:solidFill>
                  <a:schemeClr val="accent1"/>
                </a:solidFill>
                <a:latin typeface="Lato"/>
                <a:ea typeface="Lato"/>
                <a:cs typeface="Lato"/>
                <a:sym typeface="Lato"/>
              </a:rPr>
              <a:t>  </a:t>
            </a:r>
            <a:endParaRPr sz="1600">
              <a:solidFill>
                <a:schemeClr val="accent1"/>
              </a:solidFill>
              <a:latin typeface="Lato"/>
              <a:ea typeface="Lato"/>
              <a:cs typeface="Lato"/>
              <a:sym typeface="Lato"/>
            </a:endParaRPr>
          </a:p>
          <a:p>
            <a:pPr indent="-330200" lvl="1" marL="914400" rtl="0" algn="l">
              <a:spcBef>
                <a:spcPts val="0"/>
              </a:spcBef>
              <a:spcAft>
                <a:spcPts val="0"/>
              </a:spcAft>
              <a:buClr>
                <a:schemeClr val="accent2"/>
              </a:buClr>
              <a:buSzPts val="1600"/>
              <a:buFont typeface="Lato"/>
              <a:buChar char="○"/>
            </a:pPr>
            <a:r>
              <a:rPr lang="en-GB" sz="1600">
                <a:solidFill>
                  <a:schemeClr val="accent2"/>
                </a:solidFill>
                <a:latin typeface="Lato"/>
                <a:ea typeface="Lato"/>
                <a:cs typeface="Lato"/>
                <a:sym typeface="Lato"/>
              </a:rPr>
              <a:t>It’s also possible for parents/guardians to set up a </a:t>
            </a:r>
            <a:r>
              <a:rPr lang="en-GB" sz="1600" u="sng">
                <a:solidFill>
                  <a:schemeClr val="accent2"/>
                </a:solidFill>
                <a:latin typeface="Lato"/>
                <a:ea typeface="Lato"/>
                <a:cs typeface="Lato"/>
                <a:sym typeface="Lato"/>
                <a:hlinkClick r:id="rId5">
                  <a:extLst>
                    <a:ext uri="{A12FA001-AC4F-418D-AE19-62706E023703}">
                      <ahyp:hlinkClr val="tx"/>
                    </a:ext>
                  </a:extLst>
                </a:hlinkClick>
              </a:rPr>
              <a:t>Junior ISA</a:t>
            </a:r>
            <a:r>
              <a:rPr lang="en-GB" sz="1600">
                <a:solidFill>
                  <a:schemeClr val="accent2"/>
                </a:solidFill>
                <a:latin typeface="Lato"/>
                <a:ea typeface="Lato"/>
                <a:cs typeface="Lato"/>
                <a:sym typeface="Lato"/>
              </a:rPr>
              <a:t> account for their children who are under 18</a:t>
            </a:r>
            <a:endParaRPr sz="1600">
              <a:solidFill>
                <a:schemeClr val="accent2"/>
              </a:solidFill>
              <a:latin typeface="Lato"/>
              <a:ea typeface="Lato"/>
              <a:cs typeface="Lato"/>
              <a:sym typeface="Lato"/>
            </a:endParaRPr>
          </a:p>
        </p:txBody>
      </p:sp>
      <p:sp>
        <p:nvSpPr>
          <p:cNvPr id="602" name="Google Shape;602;g1cd171047b8_0_3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Important things to consider to be</a:t>
            </a:r>
            <a:r>
              <a:rPr b="1" lang="en-GB" sz="2900">
                <a:solidFill>
                  <a:schemeClr val="accent2"/>
                </a:solidFill>
                <a:latin typeface="Lato"/>
                <a:ea typeface="Lato"/>
                <a:cs typeface="Lato"/>
                <a:sym typeface="Lato"/>
              </a:rPr>
              <a:t> savings savvy!</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6" name="Shape 606"/>
        <p:cNvGrpSpPr/>
        <p:nvPr/>
      </p:nvGrpSpPr>
      <p:grpSpPr>
        <a:xfrm>
          <a:off x="0" y="0"/>
          <a:ext cx="0" cy="0"/>
          <a:chOff x="0" y="0"/>
          <a:chExt cx="0" cy="0"/>
        </a:xfrm>
      </p:grpSpPr>
      <p:sp>
        <p:nvSpPr>
          <p:cNvPr id="607" name="Google Shape;607;g2393707133c_0_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2393707133c_0_8"/>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09" name="Google Shape;609;g2393707133c_0_8"/>
          <p:cNvSpPr txBox="1"/>
          <p:nvPr/>
        </p:nvSpPr>
        <p:spPr>
          <a:xfrm>
            <a:off x="488176" y="1274075"/>
            <a:ext cx="7708800" cy="224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different ways to save for the long term</a:t>
            </a:r>
            <a:endParaRPr b="1" sz="2200">
              <a:solidFill>
                <a:srgbClr val="00FF00"/>
              </a:solidFill>
              <a:latin typeface="Lato"/>
              <a:ea typeface="Lato"/>
              <a:cs typeface="Lato"/>
              <a:sym typeface="Lato"/>
            </a:endParaRPr>
          </a:p>
          <a:p>
            <a:pPr indent="0" lvl="0" marL="914400" marR="0" rtl="0" algn="l">
              <a:lnSpc>
                <a:spcPct val="100000"/>
              </a:lnSpc>
              <a:spcBef>
                <a:spcPts val="0"/>
              </a:spcBef>
              <a:spcAft>
                <a:spcPts val="0"/>
              </a:spcAft>
              <a:buNone/>
            </a:pPr>
            <a:r>
              <a:t/>
            </a:r>
            <a:endParaRPr b="1" sz="1200">
              <a:solidFill>
                <a:srgbClr val="00FF00"/>
              </a:solidFill>
              <a:latin typeface="Lato"/>
              <a:ea typeface="Lato"/>
              <a:cs typeface="Lato"/>
              <a:sym typeface="Lato"/>
            </a:endParaRPr>
          </a:p>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Compare different savings products and assess best options for different people</a:t>
            </a:r>
            <a:endParaRPr b="1" sz="2200">
              <a:solidFill>
                <a:srgbClr val="00FF00"/>
              </a:solidFill>
              <a:latin typeface="Lato"/>
              <a:ea typeface="Lato"/>
              <a:cs typeface="Lato"/>
              <a:sym typeface="Lato"/>
            </a:endParaRPr>
          </a:p>
          <a:p>
            <a:pPr indent="0" lvl="0" marL="914400" marR="0" rtl="0" algn="l">
              <a:lnSpc>
                <a:spcPct val="100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Calculate interest for different savings accounts</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610" name="Google Shape;610;g2393707133c_0_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1c751d456b0_0_90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35</a:t>
            </a:r>
            <a:endParaRPr>
              <a:latin typeface="Lato"/>
              <a:ea typeface="Lato"/>
              <a:cs typeface="Lato"/>
              <a:sym typeface="Lato"/>
            </a:endParaRPr>
          </a:p>
        </p:txBody>
      </p:sp>
      <p:sp>
        <p:nvSpPr>
          <p:cNvPr id="616" name="Google Shape;616;g1c751d456b0_0_900"/>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
        <p:nvSpPr>
          <p:cNvPr id="617" name="Google Shape;617;g1c751d456b0_0_900"/>
          <p:cNvSpPr txBox="1"/>
          <p:nvPr/>
        </p:nvSpPr>
        <p:spPr>
          <a:xfrm>
            <a:off x="3385050" y="1296400"/>
            <a:ext cx="5451300" cy="1975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Worked example</a:t>
            </a:r>
            <a:endParaRPr b="1" sz="1600">
              <a:solidFill>
                <a:srgbClr val="0543B3"/>
              </a:solidFill>
              <a:latin typeface="Lato"/>
              <a:ea typeface="Lato"/>
              <a:cs typeface="Lato"/>
              <a:sym typeface="Lato"/>
            </a:endParaRPr>
          </a:p>
          <a:p>
            <a:pPr indent="0" lvl="0" marL="101600" rtl="0" algn="l">
              <a:lnSpc>
                <a:spcPct val="115000"/>
              </a:lnSpc>
              <a:spcBef>
                <a:spcPts val="0"/>
              </a:spcBef>
              <a:spcAft>
                <a:spcPts val="0"/>
              </a:spcAft>
              <a:buNone/>
            </a:pPr>
            <a:r>
              <a:rPr lang="en-GB" sz="1600">
                <a:solidFill>
                  <a:schemeClr val="accent1"/>
                </a:solidFill>
                <a:latin typeface="Lato"/>
                <a:ea typeface="Lato"/>
                <a:cs typeface="Lato"/>
                <a:sym typeface="Lato"/>
              </a:rPr>
              <a:t>Daniel has chosen Savings Account 1 and decides to deposit £2,000 (as a single sum) in the account for 5 years. </a:t>
            </a:r>
            <a:endParaRPr sz="1600">
              <a:solidFill>
                <a:schemeClr val="accent1"/>
              </a:solidFill>
              <a:latin typeface="Lato"/>
              <a:ea typeface="Lato"/>
              <a:cs typeface="Lato"/>
              <a:sym typeface="Lato"/>
            </a:endParaRPr>
          </a:p>
          <a:p>
            <a:pPr indent="0" lvl="0" marL="101600" rtl="0" algn="l">
              <a:lnSpc>
                <a:spcPct val="115000"/>
              </a:lnSpc>
              <a:spcBef>
                <a:spcPts val="1000"/>
              </a:spcBef>
              <a:spcAft>
                <a:spcPts val="0"/>
              </a:spcAft>
              <a:buNone/>
            </a:pPr>
            <a:r>
              <a:rPr lang="en-GB" sz="1600">
                <a:solidFill>
                  <a:schemeClr val="accent1"/>
                </a:solidFill>
                <a:latin typeface="Lato"/>
                <a:ea typeface="Lato"/>
                <a:cs typeface="Lato"/>
                <a:sym typeface="Lato"/>
              </a:rPr>
              <a:t>Given that he earns an </a:t>
            </a:r>
            <a:r>
              <a:rPr b="1" lang="en-GB" sz="1600">
                <a:solidFill>
                  <a:schemeClr val="accent2"/>
                </a:solidFill>
                <a:latin typeface="Lato"/>
                <a:ea typeface="Lato"/>
                <a:cs typeface="Lato"/>
                <a:sym typeface="Lato"/>
              </a:rPr>
              <a:t>annual interest rate of 5%</a:t>
            </a:r>
            <a:r>
              <a:rPr b="1" lang="en-GB" sz="1600">
                <a:solidFill>
                  <a:schemeClr val="accent1"/>
                </a:solidFill>
                <a:latin typeface="Lato"/>
                <a:ea typeface="Lato"/>
                <a:cs typeface="Lato"/>
                <a:sym typeface="Lato"/>
              </a:rPr>
              <a:t> </a:t>
            </a:r>
            <a:r>
              <a:rPr lang="en-GB" sz="1600">
                <a:solidFill>
                  <a:schemeClr val="accent1"/>
                </a:solidFill>
                <a:latin typeface="Lato"/>
                <a:ea typeface="Lato"/>
                <a:cs typeface="Lato"/>
                <a:sym typeface="Lato"/>
              </a:rPr>
              <a:t>and will keep his money in for </a:t>
            </a:r>
            <a:r>
              <a:rPr b="1" lang="en-GB" sz="1600">
                <a:solidFill>
                  <a:schemeClr val="accent2"/>
                </a:solidFill>
                <a:latin typeface="Lato"/>
                <a:ea typeface="Lato"/>
                <a:cs typeface="Lato"/>
                <a:sym typeface="Lato"/>
              </a:rPr>
              <a:t>5 years</a:t>
            </a:r>
            <a:r>
              <a:rPr lang="en-GB" sz="1600">
                <a:solidFill>
                  <a:schemeClr val="accent1"/>
                </a:solidFill>
                <a:latin typeface="Lato"/>
                <a:ea typeface="Lato"/>
                <a:cs typeface="Lato"/>
                <a:sym typeface="Lato"/>
              </a:rPr>
              <a:t>, how much money will Daniel have in his account after 5 years?</a:t>
            </a:r>
            <a:endParaRPr sz="1600">
              <a:solidFill>
                <a:srgbClr val="0543B3"/>
              </a:solidFill>
              <a:latin typeface="Lato"/>
              <a:ea typeface="Lato"/>
              <a:cs typeface="Lato"/>
              <a:sym typeface="Lato"/>
            </a:endParaRPr>
          </a:p>
        </p:txBody>
      </p:sp>
      <p:graphicFrame>
        <p:nvGraphicFramePr>
          <p:cNvPr id="618" name="Google Shape;618;g1c751d456b0_0_900"/>
          <p:cNvGraphicFramePr/>
          <p:nvPr/>
        </p:nvGraphicFramePr>
        <p:xfrm>
          <a:off x="303950" y="1438350"/>
          <a:ext cx="3000000" cy="3000000"/>
        </p:xfrm>
        <a:graphic>
          <a:graphicData uri="http://schemas.openxmlformats.org/drawingml/2006/table">
            <a:tbl>
              <a:tblPr>
                <a:noFill/>
                <a:tableStyleId>{28984A15-6CF0-41F9-8107-A73EFA71A467}</a:tableStyleId>
              </a:tblPr>
              <a:tblGrid>
                <a:gridCol w="1175075"/>
                <a:gridCol w="1570925"/>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£100 to open the account</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5%</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5 years</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Notice period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2 months</a:t>
                      </a:r>
                      <a:endParaRPr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rtl="0" algn="l">
                        <a:lnSpc>
                          <a:spcPct val="115000"/>
                        </a:lnSpc>
                        <a:spcBef>
                          <a:spcPts val="0"/>
                        </a:spcBef>
                        <a:spcAft>
                          <a:spcPts val="0"/>
                        </a:spcAft>
                        <a:buNone/>
                      </a:pPr>
                      <a:r>
                        <a:rPr lang="en-GB" sz="800">
                          <a:highlight>
                            <a:schemeClr val="lt1"/>
                          </a:highlight>
                          <a:latin typeface="Comic Sans MS"/>
                          <a:ea typeface="Comic Sans MS"/>
                          <a:cs typeface="Comic Sans MS"/>
                          <a:sym typeface="Comic Sans MS"/>
                        </a:rPr>
                        <a:t>Is there a maximum number of withdrawals that can be made each year?</a:t>
                      </a:r>
                      <a:endParaRPr sz="8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Need to notify the bank 2 months before making a withdrawal</a:t>
                      </a:r>
                      <a:endParaRPr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619" name="Google Shape;619;g1c751d456b0_0_900"/>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620" name="Google Shape;620;g1c751d456b0_0_900"/>
          <p:cNvSpPr txBox="1"/>
          <p:nvPr/>
        </p:nvSpPr>
        <p:spPr>
          <a:xfrm>
            <a:off x="3499200" y="3400000"/>
            <a:ext cx="5223000" cy="912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2200">
                <a:solidFill>
                  <a:schemeClr val="dk1"/>
                </a:solidFill>
                <a:latin typeface="Lato"/>
                <a:ea typeface="Lato"/>
                <a:cs typeface="Lato"/>
                <a:sym typeface="Lato"/>
              </a:rPr>
              <a:t>Any ideas of how we can work this out?</a:t>
            </a:r>
            <a:endParaRPr b="1" sz="2200">
              <a:solidFill>
                <a:schemeClr val="dk1"/>
              </a:solidFill>
              <a:latin typeface="Lato"/>
              <a:ea typeface="Lato"/>
              <a:cs typeface="Lato"/>
              <a:sym typeface="Lato"/>
            </a:endParaRPr>
          </a:p>
          <a:p>
            <a:pPr indent="0" lvl="0" marL="101600" rtl="0" algn="ctr">
              <a:lnSpc>
                <a:spcPct val="115000"/>
              </a:lnSpc>
              <a:spcBef>
                <a:spcPts val="0"/>
              </a:spcBef>
              <a:spcAft>
                <a:spcPts val="0"/>
              </a:spcAft>
              <a:buNone/>
            </a:pPr>
            <a:r>
              <a:rPr b="1" lang="en-GB" sz="2200">
                <a:solidFill>
                  <a:schemeClr val="dk1"/>
                </a:solidFill>
                <a:latin typeface="Lato"/>
                <a:ea typeface="Lato"/>
                <a:cs typeface="Lato"/>
                <a:sym typeface="Lato"/>
              </a:rPr>
              <a:t>THINK-PAIR-SHARE</a:t>
            </a:r>
            <a:endParaRPr b="1"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1c751d456b0_0_75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36</a:t>
            </a:r>
            <a:endParaRPr>
              <a:latin typeface="Lato"/>
              <a:ea typeface="Lato"/>
              <a:cs typeface="Lato"/>
              <a:sym typeface="Lato"/>
            </a:endParaRPr>
          </a:p>
        </p:txBody>
      </p:sp>
      <p:sp>
        <p:nvSpPr>
          <p:cNvPr id="626" name="Google Shape;626;g1c751d456b0_0_753"/>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
        <p:nvSpPr>
          <p:cNvPr id="627" name="Google Shape;627;g1c751d456b0_0_753"/>
          <p:cNvSpPr txBox="1"/>
          <p:nvPr/>
        </p:nvSpPr>
        <p:spPr>
          <a:xfrm>
            <a:off x="3243200" y="1171800"/>
            <a:ext cx="5706000" cy="1772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200">
                <a:solidFill>
                  <a:srgbClr val="0543B3"/>
                </a:solidFill>
                <a:latin typeface="Lato"/>
                <a:ea typeface="Lato"/>
                <a:cs typeface="Lato"/>
                <a:sym typeface="Lato"/>
              </a:rPr>
              <a:t>Worked example</a:t>
            </a:r>
            <a:endParaRPr sz="1200">
              <a:solidFill>
                <a:srgbClr val="0543B3"/>
              </a:solidFill>
              <a:latin typeface="Lato"/>
              <a:ea typeface="Lato"/>
              <a:cs typeface="Lato"/>
              <a:sym typeface="Lato"/>
            </a:endParaRPr>
          </a:p>
          <a:p>
            <a:pPr indent="0" lvl="0" marL="101600" rtl="0" algn="l">
              <a:lnSpc>
                <a:spcPct val="115000"/>
              </a:lnSpc>
              <a:spcBef>
                <a:spcPts val="0"/>
              </a:spcBef>
              <a:spcAft>
                <a:spcPts val="0"/>
              </a:spcAft>
              <a:buNone/>
            </a:pPr>
            <a:r>
              <a:rPr lang="en-GB" sz="1200">
                <a:solidFill>
                  <a:schemeClr val="accent1"/>
                </a:solidFill>
                <a:latin typeface="Lato"/>
                <a:ea typeface="Lato"/>
                <a:cs typeface="Lato"/>
                <a:sym typeface="Lato"/>
              </a:rPr>
              <a:t>Daniel has chosen Savings Account 1 and decides to deposit £2,000 in the account for 5 years. </a:t>
            </a:r>
            <a:endParaRPr sz="1200">
              <a:solidFill>
                <a:schemeClr val="accent1"/>
              </a:solidFill>
              <a:latin typeface="Lato"/>
              <a:ea typeface="Lato"/>
              <a:cs typeface="Lato"/>
              <a:sym typeface="Lato"/>
            </a:endParaRPr>
          </a:p>
          <a:p>
            <a:pPr indent="0" lvl="0" marL="101600" rtl="0" algn="l">
              <a:lnSpc>
                <a:spcPct val="115000"/>
              </a:lnSpc>
              <a:spcBef>
                <a:spcPts val="1000"/>
              </a:spcBef>
              <a:spcAft>
                <a:spcPts val="0"/>
              </a:spcAft>
              <a:buNone/>
            </a:pPr>
            <a:r>
              <a:rPr lang="en-GB" sz="1200">
                <a:solidFill>
                  <a:schemeClr val="accent1"/>
                </a:solidFill>
                <a:latin typeface="Lato"/>
                <a:ea typeface="Lato"/>
                <a:cs typeface="Lato"/>
                <a:sym typeface="Lato"/>
              </a:rPr>
              <a:t>Given that he earns an </a:t>
            </a:r>
            <a:r>
              <a:rPr b="1" lang="en-GB" sz="1200">
                <a:solidFill>
                  <a:schemeClr val="accent2"/>
                </a:solidFill>
                <a:latin typeface="Lato"/>
                <a:ea typeface="Lato"/>
                <a:cs typeface="Lato"/>
                <a:sym typeface="Lato"/>
              </a:rPr>
              <a:t>annual interest rate of 5%</a:t>
            </a:r>
            <a:r>
              <a:rPr b="1" lang="en-GB" sz="1200">
                <a:solidFill>
                  <a:schemeClr val="accent1"/>
                </a:solidFill>
                <a:latin typeface="Lato"/>
                <a:ea typeface="Lato"/>
                <a:cs typeface="Lato"/>
                <a:sym typeface="Lato"/>
              </a:rPr>
              <a:t> </a:t>
            </a:r>
            <a:r>
              <a:rPr lang="en-GB" sz="1200">
                <a:solidFill>
                  <a:schemeClr val="accent1"/>
                </a:solidFill>
                <a:latin typeface="Lato"/>
                <a:ea typeface="Lato"/>
                <a:cs typeface="Lato"/>
                <a:sym typeface="Lato"/>
              </a:rPr>
              <a:t>and will keep his money in for     </a:t>
            </a:r>
            <a:r>
              <a:rPr b="1" lang="en-GB" sz="1200">
                <a:solidFill>
                  <a:schemeClr val="accent2"/>
                </a:solidFill>
                <a:latin typeface="Lato"/>
                <a:ea typeface="Lato"/>
                <a:cs typeface="Lato"/>
                <a:sym typeface="Lato"/>
              </a:rPr>
              <a:t>5 years</a:t>
            </a:r>
            <a:r>
              <a:rPr lang="en-GB" sz="1200">
                <a:solidFill>
                  <a:schemeClr val="accent1"/>
                </a:solidFill>
                <a:latin typeface="Lato"/>
                <a:ea typeface="Lato"/>
                <a:cs typeface="Lato"/>
                <a:sym typeface="Lato"/>
              </a:rPr>
              <a:t>, how much money will Daniel have in his account after 5 years?</a:t>
            </a:r>
            <a:endParaRPr sz="1200">
              <a:solidFill>
                <a:schemeClr val="accent1"/>
              </a:solidFill>
              <a:latin typeface="Lato"/>
              <a:ea typeface="Lato"/>
              <a:cs typeface="Lato"/>
              <a:sym typeface="Lato"/>
            </a:endParaRPr>
          </a:p>
          <a:p>
            <a:pPr indent="0" lvl="0" marL="101600" marR="0" rtl="0" algn="l">
              <a:lnSpc>
                <a:spcPct val="115000"/>
              </a:lnSpc>
              <a:spcBef>
                <a:spcPts val="0"/>
              </a:spcBef>
              <a:spcAft>
                <a:spcPts val="0"/>
              </a:spcAft>
              <a:buNone/>
            </a:pPr>
            <a:r>
              <a:t/>
            </a:r>
            <a:endParaRPr b="1" sz="1200">
              <a:solidFill>
                <a:schemeClr val="accent2"/>
              </a:solidFill>
              <a:latin typeface="Lato"/>
              <a:ea typeface="Lato"/>
              <a:cs typeface="Lato"/>
              <a:sym typeface="Lato"/>
            </a:endParaRPr>
          </a:p>
          <a:p>
            <a:pPr indent="0" lvl="0" marL="101600" marR="0" rtl="0" algn="l">
              <a:lnSpc>
                <a:spcPct val="115000"/>
              </a:lnSpc>
              <a:spcBef>
                <a:spcPts val="0"/>
              </a:spcBef>
              <a:spcAft>
                <a:spcPts val="0"/>
              </a:spcAft>
              <a:buNone/>
            </a:pPr>
            <a:r>
              <a:rPr b="1" lang="en-GB" sz="1200">
                <a:solidFill>
                  <a:schemeClr val="accent2"/>
                </a:solidFill>
                <a:latin typeface="Lato"/>
                <a:ea typeface="Lato"/>
                <a:cs typeface="Lato"/>
                <a:sym typeface="Lato"/>
              </a:rPr>
              <a:t>One way is to work out how much </a:t>
            </a:r>
            <a:r>
              <a:rPr b="1" lang="en-GB" sz="1200">
                <a:solidFill>
                  <a:schemeClr val="accent2"/>
                </a:solidFill>
                <a:latin typeface="Lato"/>
                <a:ea typeface="Lato"/>
                <a:cs typeface="Lato"/>
                <a:sym typeface="Lato"/>
              </a:rPr>
              <a:t>Daniel</a:t>
            </a:r>
            <a:r>
              <a:rPr b="1" lang="en-GB" sz="1200">
                <a:solidFill>
                  <a:schemeClr val="accent2"/>
                </a:solidFill>
                <a:latin typeface="Lato"/>
                <a:ea typeface="Lato"/>
                <a:cs typeface="Lato"/>
                <a:sym typeface="Lato"/>
              </a:rPr>
              <a:t> has earned each year…</a:t>
            </a:r>
            <a:endParaRPr b="1" sz="1200">
              <a:solidFill>
                <a:schemeClr val="accent2"/>
              </a:solidFill>
              <a:latin typeface="Lato"/>
              <a:ea typeface="Lato"/>
              <a:cs typeface="Lato"/>
              <a:sym typeface="Lato"/>
            </a:endParaRPr>
          </a:p>
        </p:txBody>
      </p:sp>
      <p:graphicFrame>
        <p:nvGraphicFramePr>
          <p:cNvPr id="628" name="Google Shape;628;g1c751d456b0_0_753"/>
          <p:cNvGraphicFramePr/>
          <p:nvPr/>
        </p:nvGraphicFramePr>
        <p:xfrm>
          <a:off x="303950" y="1362150"/>
          <a:ext cx="3000000" cy="3000000"/>
        </p:xfrm>
        <a:graphic>
          <a:graphicData uri="http://schemas.openxmlformats.org/drawingml/2006/table">
            <a:tbl>
              <a:tblPr>
                <a:noFill/>
                <a:tableStyleId>{28984A15-6CF0-41F9-8107-A73EFA71A467}</a:tableStyleId>
              </a:tblPr>
              <a:tblGrid>
                <a:gridCol w="1175075"/>
                <a:gridCol w="1570925"/>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£100 to open the account</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 5%</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 5 years</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Notice period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2 months</a:t>
                      </a:r>
                      <a:endParaRPr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rtl="0" algn="l">
                        <a:lnSpc>
                          <a:spcPct val="115000"/>
                        </a:lnSpc>
                        <a:spcBef>
                          <a:spcPts val="0"/>
                        </a:spcBef>
                        <a:spcAft>
                          <a:spcPts val="0"/>
                        </a:spcAft>
                        <a:buNone/>
                      </a:pPr>
                      <a:r>
                        <a:rPr lang="en-GB" sz="800">
                          <a:highlight>
                            <a:schemeClr val="lt1"/>
                          </a:highlight>
                          <a:latin typeface="Comic Sans MS"/>
                          <a:ea typeface="Comic Sans MS"/>
                          <a:cs typeface="Comic Sans MS"/>
                          <a:sym typeface="Comic Sans MS"/>
                        </a:rPr>
                        <a:t>Is there a maximum number of withdrawals that can be made each year?</a:t>
                      </a:r>
                      <a:endParaRPr sz="8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Need to notify the bank 2 months before making a withdrawal</a:t>
                      </a:r>
                      <a:endParaRPr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629" name="Google Shape;629;g1c751d456b0_0_753"/>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630" name="Google Shape;630;g1c751d456b0_0_753"/>
          <p:cNvSpPr txBox="1"/>
          <p:nvPr/>
        </p:nvSpPr>
        <p:spPr>
          <a:xfrm>
            <a:off x="3265850" y="3015600"/>
            <a:ext cx="5660700" cy="19086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2"/>
                </a:solidFill>
                <a:latin typeface="Lato"/>
                <a:ea typeface="Lato"/>
                <a:cs typeface="Lato"/>
                <a:sym typeface="Lato"/>
              </a:rPr>
              <a:t>After </a:t>
            </a:r>
            <a:r>
              <a:rPr b="1" lang="en-GB">
                <a:solidFill>
                  <a:schemeClr val="lt2"/>
                </a:solidFill>
                <a:latin typeface="Lato"/>
                <a:ea typeface="Lato"/>
                <a:cs typeface="Lato"/>
                <a:sym typeface="Lato"/>
              </a:rPr>
              <a:t>Year 1</a:t>
            </a:r>
            <a:r>
              <a:rPr lang="en-GB">
                <a:solidFill>
                  <a:schemeClr val="lt2"/>
                </a:solidFill>
                <a:latin typeface="Lato"/>
                <a:ea typeface="Lato"/>
                <a:cs typeface="Lato"/>
                <a:sym typeface="Lato"/>
              </a:rPr>
              <a:t>, </a:t>
            </a:r>
            <a:r>
              <a:rPr lang="en-GB">
                <a:solidFill>
                  <a:schemeClr val="lt2"/>
                </a:solidFill>
                <a:latin typeface="Lato"/>
                <a:ea typeface="Lato"/>
                <a:cs typeface="Lato"/>
                <a:sym typeface="Lato"/>
              </a:rPr>
              <a:t>Daniel</a:t>
            </a:r>
            <a:r>
              <a:rPr lang="en-GB">
                <a:solidFill>
                  <a:schemeClr val="lt2"/>
                </a:solidFill>
                <a:latin typeface="Lato"/>
                <a:ea typeface="Lato"/>
                <a:cs typeface="Lato"/>
                <a:sym typeface="Lato"/>
              </a:rPr>
              <a:t> will have a 5% increase on £2,</a:t>
            </a:r>
            <a:r>
              <a:rPr lang="en-GB">
                <a:solidFill>
                  <a:schemeClr val="lt2"/>
                </a:solidFill>
                <a:latin typeface="Lato"/>
                <a:ea typeface="Lato"/>
                <a:cs typeface="Lato"/>
                <a:sym typeface="Lato"/>
              </a:rPr>
              <a:t>0</a:t>
            </a:r>
            <a:r>
              <a:rPr lang="en-GB">
                <a:solidFill>
                  <a:schemeClr val="lt2"/>
                </a:solidFill>
                <a:latin typeface="Lato"/>
                <a:ea typeface="Lato"/>
                <a:cs typeface="Lato"/>
                <a:sym typeface="Lato"/>
              </a:rPr>
              <a:t>00</a:t>
            </a:r>
            <a:endParaRPr>
              <a:solidFill>
                <a:schemeClr val="lt2"/>
              </a:solidFill>
              <a:latin typeface="Lato"/>
              <a:ea typeface="Lato"/>
              <a:cs typeface="Lato"/>
              <a:sym typeface="Lato"/>
            </a:endParaRPr>
          </a:p>
          <a:p>
            <a:pPr indent="0" lvl="0" marL="0" rtl="0" algn="l">
              <a:spcBef>
                <a:spcPts val="0"/>
              </a:spcBef>
              <a:spcAft>
                <a:spcPts val="0"/>
              </a:spcAft>
              <a:buNone/>
            </a:pPr>
            <a:r>
              <a:rPr lang="en-GB">
                <a:solidFill>
                  <a:schemeClr val="lt2"/>
                </a:solidFill>
                <a:latin typeface="Lato"/>
                <a:ea typeface="Lato"/>
                <a:cs typeface="Lato"/>
                <a:sym typeface="Lato"/>
              </a:rPr>
              <a:t>This can be calculated by £2,000 x 1.05 = </a:t>
            </a:r>
            <a:r>
              <a:rPr b="1" lang="en-GB">
                <a:solidFill>
                  <a:srgbClr val="00A500"/>
                </a:solidFill>
                <a:latin typeface="Lato"/>
                <a:ea typeface="Lato"/>
                <a:cs typeface="Lato"/>
                <a:sym typeface="Lato"/>
              </a:rPr>
              <a:t>£2,100</a:t>
            </a:r>
            <a:endParaRPr b="1">
              <a:solidFill>
                <a:srgbClr val="00A500"/>
              </a:solidFill>
              <a:latin typeface="Lato"/>
              <a:ea typeface="Lato"/>
              <a:cs typeface="Lato"/>
              <a:sym typeface="Lato"/>
            </a:endParaRPr>
          </a:p>
          <a:p>
            <a:pPr indent="0" lvl="0" marL="0" rtl="0" algn="l">
              <a:spcBef>
                <a:spcPts val="0"/>
              </a:spcBef>
              <a:spcAft>
                <a:spcPts val="0"/>
              </a:spcAft>
              <a:buNone/>
            </a:pPr>
            <a:r>
              <a:t/>
            </a:r>
            <a:endParaRPr>
              <a:solidFill>
                <a:schemeClr val="accent2"/>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After </a:t>
            </a:r>
            <a:r>
              <a:rPr b="1" lang="en-GB">
                <a:solidFill>
                  <a:schemeClr val="dk1"/>
                </a:solidFill>
                <a:latin typeface="Lato"/>
                <a:ea typeface="Lato"/>
                <a:cs typeface="Lato"/>
                <a:sym typeface="Lato"/>
              </a:rPr>
              <a:t>Year 2,</a:t>
            </a:r>
            <a:r>
              <a:rPr lang="en-GB">
                <a:solidFill>
                  <a:schemeClr val="dk1"/>
                </a:solidFill>
                <a:latin typeface="Lato"/>
                <a:ea typeface="Lato"/>
                <a:cs typeface="Lato"/>
                <a:sym typeface="Lato"/>
              </a:rPr>
              <a:t> </a:t>
            </a:r>
            <a:r>
              <a:rPr lang="en-GB">
                <a:solidFill>
                  <a:schemeClr val="dk1"/>
                </a:solidFill>
                <a:latin typeface="Lato"/>
                <a:ea typeface="Lato"/>
                <a:cs typeface="Lato"/>
                <a:sym typeface="Lato"/>
              </a:rPr>
              <a:t>Daniel</a:t>
            </a:r>
            <a:r>
              <a:rPr lang="en-GB">
                <a:solidFill>
                  <a:schemeClr val="dk1"/>
                </a:solidFill>
                <a:latin typeface="Lato"/>
                <a:ea typeface="Lato"/>
                <a:cs typeface="Lato"/>
                <a:sym typeface="Lato"/>
              </a:rPr>
              <a:t> will have a 5% increase on</a:t>
            </a:r>
            <a:r>
              <a:rPr lang="en-GB">
                <a:solidFill>
                  <a:schemeClr val="accent2"/>
                </a:solidFill>
                <a:latin typeface="Lato"/>
                <a:ea typeface="Lato"/>
                <a:cs typeface="Lato"/>
                <a:sym typeface="Lato"/>
              </a:rPr>
              <a:t> </a:t>
            </a:r>
            <a:r>
              <a:rPr b="1" lang="en-GB">
                <a:solidFill>
                  <a:srgbClr val="00A500"/>
                </a:solidFill>
                <a:latin typeface="Lato"/>
                <a:ea typeface="Lato"/>
                <a:cs typeface="Lato"/>
                <a:sym typeface="Lato"/>
              </a:rPr>
              <a:t>£2,100</a:t>
            </a:r>
            <a:endParaRPr b="1">
              <a:solidFill>
                <a:srgbClr val="00A500"/>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This can be calculated by</a:t>
            </a:r>
            <a:r>
              <a:rPr lang="en-GB">
                <a:solidFill>
                  <a:schemeClr val="dk1"/>
                </a:solidFill>
                <a:latin typeface="Lato"/>
                <a:ea typeface="Lato"/>
                <a:cs typeface="Lato"/>
                <a:sym typeface="Lato"/>
              </a:rPr>
              <a:t> £2,100 x 1.05 =</a:t>
            </a:r>
            <a:r>
              <a:rPr lang="en-GB">
                <a:solidFill>
                  <a:schemeClr val="accent2"/>
                </a:solidFill>
                <a:latin typeface="Lato"/>
                <a:ea typeface="Lato"/>
                <a:cs typeface="Lato"/>
                <a:sym typeface="Lato"/>
              </a:rPr>
              <a:t> </a:t>
            </a:r>
            <a:r>
              <a:rPr b="1" lang="en-GB">
                <a:solidFill>
                  <a:srgbClr val="9900FF"/>
                </a:solidFill>
                <a:latin typeface="Lato"/>
                <a:ea typeface="Lato"/>
                <a:cs typeface="Lato"/>
                <a:sym typeface="Lato"/>
              </a:rPr>
              <a:t>£2,205</a:t>
            </a:r>
            <a:endParaRPr b="1">
              <a:solidFill>
                <a:srgbClr val="9900FF"/>
              </a:solidFill>
              <a:latin typeface="Lato"/>
              <a:ea typeface="Lato"/>
              <a:cs typeface="Lato"/>
              <a:sym typeface="Lato"/>
            </a:endParaRPr>
          </a:p>
          <a:p>
            <a:pPr indent="0" lvl="0" marL="0" rtl="0" algn="l">
              <a:spcBef>
                <a:spcPts val="0"/>
              </a:spcBef>
              <a:spcAft>
                <a:spcPts val="0"/>
              </a:spcAft>
              <a:buNone/>
            </a:pPr>
            <a:r>
              <a:t/>
            </a:r>
            <a:endParaRPr>
              <a:solidFill>
                <a:schemeClr val="accent2"/>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After </a:t>
            </a:r>
            <a:r>
              <a:rPr b="1" lang="en-GB">
                <a:solidFill>
                  <a:schemeClr val="dk1"/>
                </a:solidFill>
                <a:latin typeface="Lato"/>
                <a:ea typeface="Lato"/>
                <a:cs typeface="Lato"/>
                <a:sym typeface="Lato"/>
              </a:rPr>
              <a:t>Year 3,</a:t>
            </a:r>
            <a:r>
              <a:rPr lang="en-GB">
                <a:solidFill>
                  <a:schemeClr val="dk1"/>
                </a:solidFill>
                <a:latin typeface="Lato"/>
                <a:ea typeface="Lato"/>
                <a:cs typeface="Lato"/>
                <a:sym typeface="Lato"/>
              </a:rPr>
              <a:t> </a:t>
            </a:r>
            <a:r>
              <a:rPr lang="en-GB">
                <a:solidFill>
                  <a:schemeClr val="dk1"/>
                </a:solidFill>
                <a:latin typeface="Lato"/>
                <a:ea typeface="Lato"/>
                <a:cs typeface="Lato"/>
                <a:sym typeface="Lato"/>
              </a:rPr>
              <a:t>Daniel</a:t>
            </a:r>
            <a:r>
              <a:rPr lang="en-GB">
                <a:solidFill>
                  <a:schemeClr val="dk1"/>
                </a:solidFill>
                <a:latin typeface="Lato"/>
                <a:ea typeface="Lato"/>
                <a:cs typeface="Lato"/>
                <a:sym typeface="Lato"/>
              </a:rPr>
              <a:t> will have a 5% increase on</a:t>
            </a:r>
            <a:r>
              <a:rPr lang="en-GB">
                <a:solidFill>
                  <a:schemeClr val="accent2"/>
                </a:solidFill>
                <a:latin typeface="Lato"/>
                <a:ea typeface="Lato"/>
                <a:cs typeface="Lato"/>
                <a:sym typeface="Lato"/>
              </a:rPr>
              <a:t> </a:t>
            </a:r>
            <a:r>
              <a:rPr b="1" lang="en-GB">
                <a:solidFill>
                  <a:srgbClr val="9900FF"/>
                </a:solidFill>
                <a:latin typeface="Lato"/>
                <a:ea typeface="Lato"/>
                <a:cs typeface="Lato"/>
                <a:sym typeface="Lato"/>
              </a:rPr>
              <a:t>£2,205</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This can be calculated by</a:t>
            </a:r>
            <a:r>
              <a:rPr lang="en-GB">
                <a:solidFill>
                  <a:schemeClr val="dk1"/>
                </a:solidFill>
                <a:latin typeface="Lato"/>
                <a:ea typeface="Lato"/>
                <a:cs typeface="Lato"/>
                <a:sym typeface="Lato"/>
              </a:rPr>
              <a:t> £2,205 x 1.05 = </a:t>
            </a:r>
            <a:r>
              <a:rPr b="1" lang="en-GB">
                <a:solidFill>
                  <a:srgbClr val="0000FF"/>
                </a:solidFill>
                <a:latin typeface="Lato"/>
                <a:ea typeface="Lato"/>
                <a:cs typeface="Lato"/>
                <a:sym typeface="Lato"/>
              </a:rPr>
              <a:t>£2,315.25</a:t>
            </a:r>
            <a:endParaRPr b="1">
              <a:solidFill>
                <a:srgbClr val="0000FF"/>
              </a:solidFill>
              <a:latin typeface="Lato"/>
              <a:ea typeface="Lato"/>
              <a:cs typeface="Lato"/>
              <a:sym typeface="Lato"/>
            </a:endParaRPr>
          </a:p>
        </p:txBody>
      </p:sp>
      <p:sp>
        <p:nvSpPr>
          <p:cNvPr id="631" name="Google Shape;631;g1c751d456b0_0_753"/>
          <p:cNvSpPr txBox="1"/>
          <p:nvPr/>
        </p:nvSpPr>
        <p:spPr>
          <a:xfrm>
            <a:off x="304050" y="4358050"/>
            <a:ext cx="27459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Top tip! </a:t>
            </a:r>
            <a:r>
              <a:rPr lang="en-GB" sz="1200"/>
              <a:t>To convert from a percentage of 5% to a decimal of 0.05, 5 is divided by 100.</a:t>
            </a:r>
            <a:endParaRPr sz="1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2024b9c659c_0_1"/>
          <p:cNvSpPr/>
          <p:nvPr/>
        </p:nvSpPr>
        <p:spPr>
          <a:xfrm>
            <a:off x="7838775" y="41103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2024b9c659c_0_1"/>
          <p:cNvSpPr/>
          <p:nvPr/>
        </p:nvSpPr>
        <p:spPr>
          <a:xfrm>
            <a:off x="7991175" y="42627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2024b9c659c_0_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37</a:t>
            </a:r>
            <a:endParaRPr>
              <a:latin typeface="Lato"/>
              <a:ea typeface="Lato"/>
              <a:cs typeface="Lato"/>
              <a:sym typeface="Lato"/>
            </a:endParaRPr>
          </a:p>
        </p:txBody>
      </p:sp>
      <p:sp>
        <p:nvSpPr>
          <p:cNvPr id="639" name="Google Shape;639;g2024b9c659c_0_1"/>
          <p:cNvSpPr txBox="1"/>
          <p:nvPr/>
        </p:nvSpPr>
        <p:spPr>
          <a:xfrm>
            <a:off x="2927400" y="995500"/>
            <a:ext cx="6216600" cy="1378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200">
                <a:solidFill>
                  <a:srgbClr val="0543B3"/>
                </a:solidFill>
                <a:latin typeface="Lato"/>
                <a:ea typeface="Lato"/>
                <a:cs typeface="Lato"/>
                <a:sym typeface="Lato"/>
              </a:rPr>
              <a:t>Worked example</a:t>
            </a:r>
            <a:endParaRPr sz="1200">
              <a:solidFill>
                <a:srgbClr val="0543B3"/>
              </a:solidFill>
              <a:latin typeface="Lato"/>
              <a:ea typeface="Lato"/>
              <a:cs typeface="Lato"/>
              <a:sym typeface="Lato"/>
            </a:endParaRPr>
          </a:p>
          <a:p>
            <a:pPr indent="0" lvl="0" marL="101600" rtl="0" algn="l">
              <a:lnSpc>
                <a:spcPct val="115000"/>
              </a:lnSpc>
              <a:spcBef>
                <a:spcPts val="0"/>
              </a:spcBef>
              <a:spcAft>
                <a:spcPts val="0"/>
              </a:spcAft>
              <a:buNone/>
            </a:pPr>
            <a:r>
              <a:rPr lang="en-GB" sz="1200">
                <a:solidFill>
                  <a:schemeClr val="accent1"/>
                </a:solidFill>
                <a:latin typeface="Lato"/>
                <a:ea typeface="Lato"/>
                <a:cs typeface="Lato"/>
                <a:sym typeface="Lato"/>
              </a:rPr>
              <a:t>Daniel has chosen Savings Account 1 and decides to deposit £</a:t>
            </a:r>
            <a:r>
              <a:rPr lang="en-GB" sz="1200">
                <a:solidFill>
                  <a:schemeClr val="accent1"/>
                </a:solidFill>
                <a:latin typeface="Lato"/>
                <a:ea typeface="Lato"/>
                <a:cs typeface="Lato"/>
                <a:sym typeface="Lato"/>
              </a:rPr>
              <a:t>2,000</a:t>
            </a:r>
            <a:r>
              <a:rPr lang="en-GB" sz="1200">
                <a:solidFill>
                  <a:schemeClr val="accent1"/>
                </a:solidFill>
                <a:latin typeface="Lato"/>
                <a:ea typeface="Lato"/>
                <a:cs typeface="Lato"/>
                <a:sym typeface="Lato"/>
              </a:rPr>
              <a:t> in the account for 5 years. Given that he earns an </a:t>
            </a:r>
            <a:r>
              <a:rPr b="1" lang="en-GB" sz="1200">
                <a:solidFill>
                  <a:schemeClr val="accent2"/>
                </a:solidFill>
                <a:latin typeface="Lato"/>
                <a:ea typeface="Lato"/>
                <a:cs typeface="Lato"/>
                <a:sym typeface="Lato"/>
              </a:rPr>
              <a:t>annual interest rate of 5%</a:t>
            </a:r>
            <a:r>
              <a:rPr b="1" lang="en-GB" sz="1200">
                <a:solidFill>
                  <a:schemeClr val="accent1"/>
                </a:solidFill>
                <a:latin typeface="Lato"/>
                <a:ea typeface="Lato"/>
                <a:cs typeface="Lato"/>
                <a:sym typeface="Lato"/>
              </a:rPr>
              <a:t> </a:t>
            </a:r>
            <a:r>
              <a:rPr lang="en-GB" sz="1200">
                <a:solidFill>
                  <a:schemeClr val="accent1"/>
                </a:solidFill>
                <a:latin typeface="Lato"/>
                <a:ea typeface="Lato"/>
                <a:cs typeface="Lato"/>
                <a:sym typeface="Lato"/>
              </a:rPr>
              <a:t>and will keep his money in for       </a:t>
            </a:r>
            <a:r>
              <a:rPr b="1" lang="en-GB" sz="1200">
                <a:solidFill>
                  <a:schemeClr val="accent2"/>
                </a:solidFill>
                <a:latin typeface="Lato"/>
                <a:ea typeface="Lato"/>
                <a:cs typeface="Lato"/>
                <a:sym typeface="Lato"/>
              </a:rPr>
              <a:t>5 years</a:t>
            </a:r>
            <a:r>
              <a:rPr lang="en-GB" sz="1200">
                <a:solidFill>
                  <a:schemeClr val="accent1"/>
                </a:solidFill>
                <a:latin typeface="Lato"/>
                <a:ea typeface="Lato"/>
                <a:cs typeface="Lato"/>
                <a:sym typeface="Lato"/>
              </a:rPr>
              <a:t>, </a:t>
            </a:r>
            <a:r>
              <a:rPr b="1" lang="en-GB" sz="1200">
                <a:solidFill>
                  <a:schemeClr val="accent1"/>
                </a:solidFill>
                <a:latin typeface="Lato"/>
                <a:ea typeface="Lato"/>
                <a:cs typeface="Lato"/>
                <a:sym typeface="Lato"/>
              </a:rPr>
              <a:t>how much money will Daniel have in his account after 5 years?</a:t>
            </a:r>
            <a:endParaRPr sz="600">
              <a:solidFill>
                <a:srgbClr val="0543B3"/>
              </a:solidFill>
              <a:latin typeface="Lato"/>
              <a:ea typeface="Lato"/>
              <a:cs typeface="Lato"/>
              <a:sym typeface="Lato"/>
            </a:endParaRPr>
          </a:p>
          <a:p>
            <a:pPr indent="0" lvl="0" marL="0" marR="0" rtl="0" algn="l">
              <a:lnSpc>
                <a:spcPct val="115000"/>
              </a:lnSpc>
              <a:spcBef>
                <a:spcPts val="1000"/>
              </a:spcBef>
              <a:spcAft>
                <a:spcPts val="0"/>
              </a:spcAft>
              <a:buNone/>
            </a:pPr>
            <a:r>
              <a:rPr b="1" lang="en-GB">
                <a:solidFill>
                  <a:schemeClr val="accent1"/>
                </a:solidFill>
                <a:latin typeface="Lato"/>
                <a:ea typeface="Lato"/>
                <a:cs typeface="Lato"/>
                <a:sym typeface="Lato"/>
              </a:rPr>
              <a:t>   </a:t>
            </a:r>
            <a:r>
              <a:rPr b="1" lang="en-GB">
                <a:solidFill>
                  <a:schemeClr val="dk1"/>
                </a:solidFill>
                <a:latin typeface="Lato"/>
                <a:ea typeface="Lato"/>
                <a:cs typeface="Lato"/>
                <a:sym typeface="Lato"/>
              </a:rPr>
              <a:t>Can you complete the table for Years 4 and 5, using a calculator?</a:t>
            </a:r>
            <a:endParaRPr b="1">
              <a:solidFill>
                <a:schemeClr val="dk1"/>
              </a:solidFill>
              <a:latin typeface="Lato"/>
              <a:ea typeface="Lato"/>
              <a:cs typeface="Lato"/>
              <a:sym typeface="Lato"/>
            </a:endParaRPr>
          </a:p>
        </p:txBody>
      </p:sp>
      <p:graphicFrame>
        <p:nvGraphicFramePr>
          <p:cNvPr id="640" name="Google Shape;640;g2024b9c659c_0_1"/>
          <p:cNvGraphicFramePr/>
          <p:nvPr/>
        </p:nvGraphicFramePr>
        <p:xfrm>
          <a:off x="252450" y="1116700"/>
          <a:ext cx="3000000" cy="3000000"/>
        </p:xfrm>
        <a:graphic>
          <a:graphicData uri="http://schemas.openxmlformats.org/drawingml/2006/table">
            <a:tbl>
              <a:tblPr>
                <a:noFill/>
                <a:tableStyleId>{28984A15-6CF0-41F9-8107-A73EFA71A467}</a:tableStyleId>
              </a:tblPr>
              <a:tblGrid>
                <a:gridCol w="1175075"/>
                <a:gridCol w="1491800"/>
              </a:tblGrid>
              <a:tr h="3886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927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deposit </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£100 to open the account</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5%</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 term period </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5 years</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Notice period </a:t>
                      </a:r>
                      <a:endParaRPr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2 months</a:t>
                      </a:r>
                      <a:endParaRPr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195225">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Is there a maximum number of withdrawals that can be made each year?</a:t>
                      </a:r>
                      <a:endParaRPr sz="8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Need to notify the bank 2 months before making a withdrawal</a:t>
                      </a:r>
                      <a:endParaRPr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641" name="Google Shape;641;g2024b9c659c_0_1"/>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graphicFrame>
        <p:nvGraphicFramePr>
          <p:cNvPr id="642" name="Google Shape;642;g2024b9c659c_0_1"/>
          <p:cNvGraphicFramePr/>
          <p:nvPr/>
        </p:nvGraphicFramePr>
        <p:xfrm>
          <a:off x="3086750" y="2373700"/>
          <a:ext cx="3000000" cy="3000000"/>
        </p:xfrm>
        <a:graphic>
          <a:graphicData uri="http://schemas.openxmlformats.org/drawingml/2006/table">
            <a:tbl>
              <a:tblPr>
                <a:noFill/>
                <a:tableStyleId>{04293DAC-68AE-4C0B-BBF5-E04E91950E3D}</a:tableStyleId>
              </a:tblPr>
              <a:tblGrid>
                <a:gridCol w="776550"/>
                <a:gridCol w="1628175"/>
                <a:gridCol w="1586150"/>
                <a:gridCol w="1972625"/>
              </a:tblGrid>
              <a:tr h="459675">
                <a:tc>
                  <a:txBody>
                    <a:bodyPr/>
                    <a:lstStyle/>
                    <a:p>
                      <a:pPr indent="0" lvl="0" marL="0" rtl="0" algn="l">
                        <a:spcBef>
                          <a:spcPts val="0"/>
                        </a:spcBef>
                        <a:spcAft>
                          <a:spcPts val="0"/>
                        </a:spcAft>
                        <a:buNone/>
                      </a:pPr>
                      <a:r>
                        <a:t/>
                      </a:r>
                      <a:endParaRPr sz="12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000">
                          <a:solidFill>
                            <a:schemeClr val="accent1"/>
                          </a:solidFill>
                          <a:latin typeface="Lato"/>
                          <a:ea typeface="Lato"/>
                          <a:cs typeface="Lato"/>
                          <a:sym typeface="Lato"/>
                        </a:rPr>
                        <a:t>Interest calculation </a:t>
                      </a:r>
                      <a:endParaRPr b="1" sz="1000">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000">
                          <a:solidFill>
                            <a:schemeClr val="accent1"/>
                          </a:solidFill>
                          <a:latin typeface="Lato"/>
                          <a:ea typeface="Lato"/>
                          <a:cs typeface="Lato"/>
                          <a:sym typeface="Lato"/>
                        </a:rPr>
                        <a:t>Money in Daniel’s account after each year</a:t>
                      </a:r>
                      <a:endParaRPr b="1" sz="1000">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000">
                          <a:solidFill>
                            <a:schemeClr val="accent1"/>
                          </a:solidFill>
                          <a:latin typeface="Lato"/>
                          <a:ea typeface="Lato"/>
                          <a:cs typeface="Lato"/>
                          <a:sym typeface="Lato"/>
                        </a:rPr>
                        <a:t>Interest paid into Daniel’s account each year</a:t>
                      </a:r>
                      <a:endParaRPr b="1" sz="1100">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rtl="0" algn="l">
                        <a:spcBef>
                          <a:spcPts val="0"/>
                        </a:spcBef>
                        <a:spcAft>
                          <a:spcPts val="0"/>
                        </a:spcAft>
                        <a:buNone/>
                      </a:pPr>
                      <a:r>
                        <a:rPr b="1" lang="en-GB" sz="1200"/>
                        <a:t>Year 1</a:t>
                      </a:r>
                      <a:endParaRPr b="1" sz="12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sz="1200">
                          <a:latin typeface="Lato"/>
                          <a:ea typeface="Lato"/>
                          <a:cs typeface="Lato"/>
                          <a:sym typeface="Lato"/>
                        </a:rPr>
                        <a:t>£</a:t>
                      </a:r>
                      <a:r>
                        <a:rPr lang="en-GB" sz="1200">
                          <a:latin typeface="Lato"/>
                          <a:ea typeface="Lato"/>
                          <a:cs typeface="Lato"/>
                          <a:sym typeface="Lato"/>
                        </a:rPr>
                        <a:t>2,000</a:t>
                      </a:r>
                      <a:r>
                        <a:rPr lang="en-GB" sz="1200">
                          <a:latin typeface="Lato"/>
                          <a:ea typeface="Lato"/>
                          <a:cs typeface="Lato"/>
                          <a:sym typeface="Lato"/>
                        </a:rPr>
                        <a:t> x 1.05</a:t>
                      </a:r>
                      <a:endParaRPr sz="1200">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00A500"/>
                          </a:solidFill>
                          <a:latin typeface="Lato"/>
                          <a:ea typeface="Lato"/>
                          <a:cs typeface="Lato"/>
                          <a:sym typeface="Lato"/>
                        </a:rPr>
                        <a:t>£2,100</a:t>
                      </a:r>
                      <a:endParaRPr b="1" sz="1200">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00A500"/>
                          </a:solidFill>
                          <a:latin typeface="Lato"/>
                          <a:ea typeface="Lato"/>
                          <a:cs typeface="Lato"/>
                          <a:sym typeface="Lato"/>
                        </a:rPr>
                        <a:t>£2,100 - £</a:t>
                      </a:r>
                      <a:r>
                        <a:rPr b="1" lang="en-GB" sz="1200">
                          <a:solidFill>
                            <a:srgbClr val="00A500"/>
                          </a:solidFill>
                          <a:latin typeface="Lato"/>
                          <a:ea typeface="Lato"/>
                          <a:cs typeface="Lato"/>
                          <a:sym typeface="Lato"/>
                        </a:rPr>
                        <a:t>2,000</a:t>
                      </a:r>
                      <a:r>
                        <a:rPr b="1" lang="en-GB" sz="1200">
                          <a:solidFill>
                            <a:srgbClr val="00A500"/>
                          </a:solidFill>
                          <a:latin typeface="Lato"/>
                          <a:ea typeface="Lato"/>
                          <a:cs typeface="Lato"/>
                          <a:sym typeface="Lato"/>
                        </a:rPr>
                        <a:t> = £100</a:t>
                      </a:r>
                      <a:endParaRPr b="1" sz="1200">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25075">
                <a:tc>
                  <a:txBody>
                    <a:bodyPr/>
                    <a:lstStyle/>
                    <a:p>
                      <a:pPr indent="0" lvl="0" marL="0" rtl="0" algn="l">
                        <a:spcBef>
                          <a:spcPts val="0"/>
                        </a:spcBef>
                        <a:spcAft>
                          <a:spcPts val="0"/>
                        </a:spcAft>
                        <a:buNone/>
                      </a:pPr>
                      <a:r>
                        <a:rPr b="1" lang="en-GB" sz="1200">
                          <a:solidFill>
                            <a:schemeClr val="dk1"/>
                          </a:solidFill>
                        </a:rPr>
                        <a:t>Year 2</a:t>
                      </a:r>
                      <a:endParaRPr b="1" sz="1200">
                        <a:solidFill>
                          <a:schemeClr val="dk1"/>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00A500"/>
                          </a:solidFill>
                          <a:latin typeface="Lato"/>
                          <a:ea typeface="Lato"/>
                          <a:cs typeface="Lato"/>
                          <a:sym typeface="Lato"/>
                        </a:rPr>
                        <a:t>£2,100</a:t>
                      </a:r>
                      <a:r>
                        <a:rPr lang="en-GB" sz="1200">
                          <a:solidFill>
                            <a:srgbClr val="00A500"/>
                          </a:solidFill>
                          <a:latin typeface="Lato"/>
                          <a:ea typeface="Lato"/>
                          <a:cs typeface="Lato"/>
                          <a:sym typeface="Lato"/>
                        </a:rPr>
                        <a:t> </a:t>
                      </a:r>
                      <a:r>
                        <a:rPr lang="en-GB" sz="1200">
                          <a:solidFill>
                            <a:schemeClr val="dk2"/>
                          </a:solidFill>
                          <a:latin typeface="Lato"/>
                          <a:ea typeface="Lato"/>
                          <a:cs typeface="Lato"/>
                          <a:sym typeface="Lato"/>
                        </a:rPr>
                        <a:t>x 1.05</a:t>
                      </a:r>
                      <a:endParaRPr sz="1200">
                        <a:solidFill>
                          <a:schemeClr val="dk2"/>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9900FF"/>
                          </a:solidFill>
                          <a:latin typeface="Lato"/>
                          <a:ea typeface="Lato"/>
                          <a:cs typeface="Lato"/>
                          <a:sym typeface="Lato"/>
                        </a:rPr>
                        <a:t>£2,205</a:t>
                      </a:r>
                      <a:endParaRPr b="1" sz="1200">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9900FF"/>
                          </a:solidFill>
                          <a:latin typeface="Lato"/>
                          <a:ea typeface="Lato"/>
                          <a:cs typeface="Lato"/>
                          <a:sym typeface="Lato"/>
                        </a:rPr>
                        <a:t>£2,205 - £2,100 = £105</a:t>
                      </a:r>
                      <a:endParaRPr b="1" sz="1200">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rtl="0" algn="l">
                        <a:spcBef>
                          <a:spcPts val="0"/>
                        </a:spcBef>
                        <a:spcAft>
                          <a:spcPts val="0"/>
                        </a:spcAft>
                        <a:buNone/>
                      </a:pPr>
                      <a:r>
                        <a:rPr b="1" lang="en-GB" sz="1200"/>
                        <a:t>Year 3</a:t>
                      </a:r>
                      <a:endParaRPr b="1" sz="12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9900FF"/>
                          </a:solidFill>
                          <a:latin typeface="Lato"/>
                          <a:ea typeface="Lato"/>
                          <a:cs typeface="Lato"/>
                          <a:sym typeface="Lato"/>
                        </a:rPr>
                        <a:t>£2,205</a:t>
                      </a:r>
                      <a:r>
                        <a:rPr lang="en-GB" sz="1200">
                          <a:latin typeface="Lato"/>
                          <a:ea typeface="Lato"/>
                          <a:cs typeface="Lato"/>
                          <a:sym typeface="Lato"/>
                        </a:rPr>
                        <a:t> x 1.05</a:t>
                      </a:r>
                      <a:endParaRPr sz="1200">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0000FF"/>
                          </a:solidFill>
                          <a:latin typeface="Lato"/>
                          <a:ea typeface="Lato"/>
                          <a:cs typeface="Lato"/>
                          <a:sym typeface="Lato"/>
                        </a:rPr>
                        <a:t>£2,315.25</a:t>
                      </a:r>
                      <a:endParaRPr b="1" sz="1200">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0000FF"/>
                          </a:solidFill>
                          <a:latin typeface="Lato"/>
                          <a:ea typeface="Lato"/>
                          <a:cs typeface="Lato"/>
                          <a:sym typeface="Lato"/>
                        </a:rPr>
                        <a:t>£2,315 - £2,205 = £110.25</a:t>
                      </a:r>
                      <a:endParaRPr b="1" sz="1200">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7475">
                <a:tc>
                  <a:txBody>
                    <a:bodyPr/>
                    <a:lstStyle/>
                    <a:p>
                      <a:pPr indent="0" lvl="0" marL="0" rtl="0" algn="l">
                        <a:spcBef>
                          <a:spcPts val="0"/>
                        </a:spcBef>
                        <a:spcAft>
                          <a:spcPts val="0"/>
                        </a:spcAft>
                        <a:buNone/>
                      </a:pPr>
                      <a:r>
                        <a:rPr b="1" lang="en-GB" sz="1200"/>
                        <a:t>Year 4</a:t>
                      </a:r>
                      <a:endParaRPr b="1" sz="12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0000FF"/>
                          </a:solidFill>
                          <a:latin typeface="Lato"/>
                          <a:ea typeface="Lato"/>
                          <a:cs typeface="Lato"/>
                          <a:sym typeface="Lato"/>
                        </a:rPr>
                        <a:t>£2,315</a:t>
                      </a:r>
                      <a:r>
                        <a:rPr b="1" lang="en-GB" sz="1200">
                          <a:solidFill>
                            <a:schemeClr val="accent1"/>
                          </a:solidFill>
                          <a:latin typeface="Lato"/>
                          <a:ea typeface="Lato"/>
                          <a:cs typeface="Lato"/>
                          <a:sym typeface="Lato"/>
                        </a:rPr>
                        <a:t>  </a:t>
                      </a:r>
                      <a:r>
                        <a:rPr lang="en-GB" sz="1200"/>
                        <a:t>x 1.05</a:t>
                      </a:r>
                      <a:endParaRPr sz="12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FF0000"/>
                          </a:solidFill>
                          <a:latin typeface="Lato"/>
                          <a:ea typeface="Lato"/>
                          <a:cs typeface="Lato"/>
                          <a:sym typeface="Lato"/>
                        </a:rPr>
                        <a:t>£2,917.22</a:t>
                      </a:r>
                      <a:endParaRPr b="1" sz="1200">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FF0000"/>
                          </a:solidFill>
                          <a:latin typeface="Lato"/>
                          <a:ea typeface="Lato"/>
                          <a:cs typeface="Lato"/>
                          <a:sym typeface="Lato"/>
                        </a:rPr>
                        <a:t>?</a:t>
                      </a:r>
                      <a:endParaRPr b="1" sz="1200">
                        <a:solidFill>
                          <a:srgbClr val="FF00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55025">
                <a:tc>
                  <a:txBody>
                    <a:bodyPr/>
                    <a:lstStyle/>
                    <a:p>
                      <a:pPr indent="0" lvl="0" marL="0" rtl="0" algn="l">
                        <a:spcBef>
                          <a:spcPts val="0"/>
                        </a:spcBef>
                        <a:spcAft>
                          <a:spcPts val="0"/>
                        </a:spcAft>
                        <a:buNone/>
                      </a:pPr>
                      <a:r>
                        <a:rPr b="1" lang="en-GB" sz="1200"/>
                        <a:t>Year 5</a:t>
                      </a:r>
                      <a:endParaRPr b="1" sz="12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FF0000"/>
                          </a:solidFill>
                          <a:latin typeface="Lato"/>
                          <a:ea typeface="Lato"/>
                          <a:cs typeface="Lato"/>
                          <a:sym typeface="Lato"/>
                        </a:rPr>
                        <a:t>£?               </a:t>
                      </a:r>
                      <a:r>
                        <a:rPr lang="en-GB" sz="1200"/>
                        <a:t>x 1.05</a:t>
                      </a:r>
                      <a:endParaRPr b="1" sz="1200">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sz="1200">
                          <a:latin typeface="Lato"/>
                          <a:ea typeface="Lato"/>
                          <a:cs typeface="Lato"/>
                          <a:sym typeface="Lato"/>
                        </a:rPr>
                        <a:t>£?</a:t>
                      </a:r>
                      <a:endParaRPr sz="1200">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sz="1200">
                          <a:latin typeface="Lato"/>
                          <a:ea typeface="Lato"/>
                          <a:cs typeface="Lato"/>
                          <a:sym typeface="Lato"/>
                        </a:rPr>
                        <a:t>?</a:t>
                      </a:r>
                      <a:endParaRPr sz="1200">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bl>
          </a:graphicData>
        </a:graphic>
      </p:graphicFrame>
      <p:sp>
        <p:nvSpPr>
          <p:cNvPr id="643" name="Google Shape;643;g2024b9c659c_0_1"/>
          <p:cNvSpPr txBox="1"/>
          <p:nvPr>
            <p:ph type="ctrTitle"/>
          </p:nvPr>
        </p:nvSpPr>
        <p:spPr>
          <a:xfrm>
            <a:off x="1139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1faacc51036_0_19"/>
          <p:cNvSpPr/>
          <p:nvPr/>
        </p:nvSpPr>
        <p:spPr>
          <a:xfrm>
            <a:off x="7838775" y="41103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1faacc51036_0_1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38</a:t>
            </a:r>
            <a:endParaRPr>
              <a:latin typeface="Lato"/>
              <a:ea typeface="Lato"/>
              <a:cs typeface="Lato"/>
              <a:sym typeface="Lato"/>
            </a:endParaRPr>
          </a:p>
        </p:txBody>
      </p:sp>
      <p:sp>
        <p:nvSpPr>
          <p:cNvPr id="650" name="Google Shape;650;g1faacc51036_0_19"/>
          <p:cNvSpPr txBox="1"/>
          <p:nvPr/>
        </p:nvSpPr>
        <p:spPr>
          <a:xfrm>
            <a:off x="2951050" y="995500"/>
            <a:ext cx="5998200" cy="1378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200">
                <a:solidFill>
                  <a:srgbClr val="0543B3"/>
                </a:solidFill>
                <a:latin typeface="Lato"/>
                <a:ea typeface="Lato"/>
                <a:cs typeface="Lato"/>
                <a:sym typeface="Lato"/>
              </a:rPr>
              <a:t>Worked example</a:t>
            </a:r>
            <a:endParaRPr sz="1200">
              <a:solidFill>
                <a:srgbClr val="0543B3"/>
              </a:solidFill>
              <a:latin typeface="Lato"/>
              <a:ea typeface="Lato"/>
              <a:cs typeface="Lato"/>
              <a:sym typeface="Lato"/>
            </a:endParaRPr>
          </a:p>
          <a:p>
            <a:pPr indent="0" lvl="0" marL="101600" rtl="0" algn="l">
              <a:lnSpc>
                <a:spcPct val="115000"/>
              </a:lnSpc>
              <a:spcBef>
                <a:spcPts val="0"/>
              </a:spcBef>
              <a:spcAft>
                <a:spcPts val="0"/>
              </a:spcAft>
              <a:buNone/>
            </a:pPr>
            <a:r>
              <a:rPr lang="en-GB" sz="1200">
                <a:solidFill>
                  <a:schemeClr val="accent1"/>
                </a:solidFill>
                <a:latin typeface="Lato"/>
                <a:ea typeface="Lato"/>
                <a:cs typeface="Lato"/>
                <a:sym typeface="Lato"/>
              </a:rPr>
              <a:t>Daniel has chosen Savings Account 1 and decides to deposit £2,000 in the account for 5 years. Given that he earns an </a:t>
            </a:r>
            <a:r>
              <a:rPr b="1" lang="en-GB" sz="1200">
                <a:solidFill>
                  <a:schemeClr val="accent2"/>
                </a:solidFill>
                <a:latin typeface="Lato"/>
                <a:ea typeface="Lato"/>
                <a:cs typeface="Lato"/>
                <a:sym typeface="Lato"/>
              </a:rPr>
              <a:t>annual interest rate of 5%</a:t>
            </a:r>
            <a:r>
              <a:rPr b="1" lang="en-GB" sz="1200">
                <a:solidFill>
                  <a:schemeClr val="accent1"/>
                </a:solidFill>
                <a:latin typeface="Lato"/>
                <a:ea typeface="Lato"/>
                <a:cs typeface="Lato"/>
                <a:sym typeface="Lato"/>
              </a:rPr>
              <a:t> </a:t>
            </a:r>
            <a:r>
              <a:rPr lang="en-GB" sz="1200">
                <a:solidFill>
                  <a:schemeClr val="accent1"/>
                </a:solidFill>
                <a:latin typeface="Lato"/>
                <a:ea typeface="Lato"/>
                <a:cs typeface="Lato"/>
                <a:sym typeface="Lato"/>
              </a:rPr>
              <a:t>and will keep his money in for </a:t>
            </a:r>
            <a:r>
              <a:rPr b="1" lang="en-GB" sz="1200">
                <a:solidFill>
                  <a:schemeClr val="accent2"/>
                </a:solidFill>
                <a:latin typeface="Lato"/>
                <a:ea typeface="Lato"/>
                <a:cs typeface="Lato"/>
                <a:sym typeface="Lato"/>
              </a:rPr>
              <a:t>5 years</a:t>
            </a:r>
            <a:r>
              <a:rPr lang="en-GB" sz="1200">
                <a:solidFill>
                  <a:schemeClr val="accent1"/>
                </a:solidFill>
                <a:latin typeface="Lato"/>
                <a:ea typeface="Lato"/>
                <a:cs typeface="Lato"/>
                <a:sym typeface="Lato"/>
              </a:rPr>
              <a:t>, how much money will Daniel have in his account after 5 years?</a:t>
            </a:r>
            <a:endParaRPr sz="1200">
              <a:solidFill>
                <a:srgbClr val="0543B3"/>
              </a:solidFill>
              <a:latin typeface="Lato"/>
              <a:ea typeface="Lato"/>
              <a:cs typeface="Lato"/>
              <a:sym typeface="Lato"/>
            </a:endParaRPr>
          </a:p>
          <a:p>
            <a:pPr indent="0" lvl="0" marL="101600" rtl="0" algn="l">
              <a:lnSpc>
                <a:spcPct val="115000"/>
              </a:lnSpc>
              <a:spcBef>
                <a:spcPts val="1000"/>
              </a:spcBef>
              <a:spcAft>
                <a:spcPts val="1000"/>
              </a:spcAft>
              <a:buNone/>
            </a:pPr>
            <a:r>
              <a:rPr b="1" lang="en-GB" sz="1200">
                <a:solidFill>
                  <a:schemeClr val="accent1"/>
                </a:solidFill>
                <a:latin typeface="Lato"/>
                <a:ea typeface="Lato"/>
                <a:cs typeface="Lato"/>
                <a:sym typeface="Lato"/>
              </a:rPr>
              <a:t> </a:t>
            </a:r>
            <a:r>
              <a:rPr b="1" lang="en-GB" sz="1200">
                <a:solidFill>
                  <a:schemeClr val="dk1"/>
                </a:solidFill>
                <a:latin typeface="Lato"/>
                <a:ea typeface="Lato"/>
                <a:cs typeface="Lato"/>
                <a:sym typeface="Lato"/>
              </a:rPr>
              <a:t>Can you complete the table for Years 4 and 5, using a calculato</a:t>
            </a:r>
            <a:r>
              <a:rPr b="1" lang="en-GB">
                <a:solidFill>
                  <a:schemeClr val="dk1"/>
                </a:solidFill>
                <a:latin typeface="Lato"/>
                <a:ea typeface="Lato"/>
                <a:cs typeface="Lato"/>
                <a:sym typeface="Lato"/>
              </a:rPr>
              <a:t>r.</a:t>
            </a:r>
            <a:endParaRPr b="1">
              <a:solidFill>
                <a:schemeClr val="dk1"/>
              </a:solidFill>
              <a:latin typeface="Lato"/>
              <a:ea typeface="Lato"/>
              <a:cs typeface="Lato"/>
              <a:sym typeface="Lato"/>
            </a:endParaRPr>
          </a:p>
        </p:txBody>
      </p:sp>
      <p:pic>
        <p:nvPicPr>
          <p:cNvPr id="651" name="Google Shape;651;g1faacc51036_0_1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graphicFrame>
        <p:nvGraphicFramePr>
          <p:cNvPr id="652" name="Google Shape;652;g1faacc51036_0_19"/>
          <p:cNvGraphicFramePr/>
          <p:nvPr/>
        </p:nvGraphicFramePr>
        <p:xfrm>
          <a:off x="3040500" y="2478675"/>
          <a:ext cx="3000000" cy="3000000"/>
        </p:xfrm>
        <a:graphic>
          <a:graphicData uri="http://schemas.openxmlformats.org/drawingml/2006/table">
            <a:tbl>
              <a:tblPr>
                <a:noFill/>
                <a:tableStyleId>{04293DAC-68AE-4C0B-BBF5-E04E91950E3D}</a:tableStyleId>
              </a:tblPr>
              <a:tblGrid>
                <a:gridCol w="776550"/>
                <a:gridCol w="1830325"/>
                <a:gridCol w="1571175"/>
                <a:gridCol w="1785450"/>
              </a:tblGrid>
              <a:tr h="459675">
                <a:tc>
                  <a:txBody>
                    <a:bodyPr/>
                    <a:lstStyle/>
                    <a:p>
                      <a:pPr indent="0" lvl="0" marL="0" rtl="0" algn="l">
                        <a:spcBef>
                          <a:spcPts val="0"/>
                        </a:spcBef>
                        <a:spcAft>
                          <a:spcPts val="0"/>
                        </a:spcAft>
                        <a:buNone/>
                      </a:pPr>
                      <a:r>
                        <a:t/>
                      </a:r>
                      <a:endParaRPr sz="11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000">
                          <a:solidFill>
                            <a:schemeClr val="accent1"/>
                          </a:solidFill>
                          <a:latin typeface="Lato"/>
                          <a:ea typeface="Lato"/>
                          <a:cs typeface="Lato"/>
                          <a:sym typeface="Lato"/>
                        </a:rPr>
                        <a:t>Interest calculation </a:t>
                      </a:r>
                      <a:endParaRPr b="1" sz="1000">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000">
                          <a:solidFill>
                            <a:schemeClr val="accent1"/>
                          </a:solidFill>
                          <a:latin typeface="Lato"/>
                          <a:ea typeface="Lato"/>
                          <a:cs typeface="Lato"/>
                          <a:sym typeface="Lato"/>
                        </a:rPr>
                        <a:t>Money in Daniel’s account after each year</a:t>
                      </a:r>
                      <a:endParaRPr b="1" sz="1000">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000">
                          <a:solidFill>
                            <a:schemeClr val="accent1"/>
                          </a:solidFill>
                          <a:latin typeface="Lato"/>
                          <a:ea typeface="Lato"/>
                          <a:cs typeface="Lato"/>
                          <a:sym typeface="Lato"/>
                        </a:rPr>
                        <a:t>Interest paid into Daniel’s account each year</a:t>
                      </a:r>
                      <a:endParaRPr b="1" sz="1000">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rtl="0" algn="l">
                        <a:spcBef>
                          <a:spcPts val="0"/>
                        </a:spcBef>
                        <a:spcAft>
                          <a:spcPts val="0"/>
                        </a:spcAft>
                        <a:buNone/>
                      </a:pPr>
                      <a:r>
                        <a:rPr b="1" lang="en-GB" sz="1100"/>
                        <a:t>Year 1</a:t>
                      </a:r>
                      <a:endParaRPr b="1" sz="11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sz="1100">
                          <a:latin typeface="Lato"/>
                          <a:ea typeface="Lato"/>
                          <a:cs typeface="Lato"/>
                          <a:sym typeface="Lato"/>
                        </a:rPr>
                        <a:t>£</a:t>
                      </a:r>
                      <a:r>
                        <a:rPr lang="en-GB" sz="1100">
                          <a:latin typeface="Lato"/>
                          <a:ea typeface="Lato"/>
                          <a:cs typeface="Lato"/>
                          <a:sym typeface="Lato"/>
                        </a:rPr>
                        <a:t>2,000</a:t>
                      </a:r>
                      <a:r>
                        <a:rPr lang="en-GB" sz="1100">
                          <a:latin typeface="Lato"/>
                          <a:ea typeface="Lato"/>
                          <a:cs typeface="Lato"/>
                          <a:sym typeface="Lato"/>
                        </a:rPr>
                        <a:t> x 1.05</a:t>
                      </a:r>
                      <a:endParaRPr sz="1100">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00A500"/>
                          </a:solidFill>
                          <a:latin typeface="Lato"/>
                          <a:ea typeface="Lato"/>
                          <a:cs typeface="Lato"/>
                          <a:sym typeface="Lato"/>
                        </a:rPr>
                        <a:t>£2,100</a:t>
                      </a:r>
                      <a:endParaRPr b="1" sz="1100">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00A500"/>
                          </a:solidFill>
                          <a:latin typeface="Lato"/>
                          <a:ea typeface="Lato"/>
                          <a:cs typeface="Lato"/>
                          <a:sym typeface="Lato"/>
                        </a:rPr>
                        <a:t>£2,100 - £2,000 = £100</a:t>
                      </a:r>
                      <a:endParaRPr b="1" sz="1100">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25075">
                <a:tc>
                  <a:txBody>
                    <a:bodyPr/>
                    <a:lstStyle/>
                    <a:p>
                      <a:pPr indent="0" lvl="0" marL="0" rtl="0" algn="l">
                        <a:spcBef>
                          <a:spcPts val="0"/>
                        </a:spcBef>
                        <a:spcAft>
                          <a:spcPts val="0"/>
                        </a:spcAft>
                        <a:buNone/>
                      </a:pPr>
                      <a:r>
                        <a:rPr b="1" lang="en-GB" sz="1100">
                          <a:solidFill>
                            <a:schemeClr val="dk1"/>
                          </a:solidFill>
                        </a:rPr>
                        <a:t>Year 2</a:t>
                      </a:r>
                      <a:endParaRPr b="1" sz="1100">
                        <a:solidFill>
                          <a:schemeClr val="dk1"/>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00A500"/>
                          </a:solidFill>
                          <a:latin typeface="Lato"/>
                          <a:ea typeface="Lato"/>
                          <a:cs typeface="Lato"/>
                          <a:sym typeface="Lato"/>
                        </a:rPr>
                        <a:t>£2,100</a:t>
                      </a:r>
                      <a:r>
                        <a:rPr lang="en-GB" sz="1100">
                          <a:solidFill>
                            <a:srgbClr val="00A500"/>
                          </a:solidFill>
                          <a:latin typeface="Lato"/>
                          <a:ea typeface="Lato"/>
                          <a:cs typeface="Lato"/>
                          <a:sym typeface="Lato"/>
                        </a:rPr>
                        <a:t> </a:t>
                      </a:r>
                      <a:r>
                        <a:rPr lang="en-GB" sz="1100">
                          <a:solidFill>
                            <a:schemeClr val="dk2"/>
                          </a:solidFill>
                          <a:latin typeface="Lato"/>
                          <a:ea typeface="Lato"/>
                          <a:cs typeface="Lato"/>
                          <a:sym typeface="Lato"/>
                        </a:rPr>
                        <a:t>x 1.05</a:t>
                      </a:r>
                      <a:endParaRPr sz="1100">
                        <a:solidFill>
                          <a:schemeClr val="dk2"/>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9900FF"/>
                          </a:solidFill>
                          <a:latin typeface="Lato"/>
                          <a:ea typeface="Lato"/>
                          <a:cs typeface="Lato"/>
                          <a:sym typeface="Lato"/>
                        </a:rPr>
                        <a:t>£2,205</a:t>
                      </a:r>
                      <a:endParaRPr b="1" sz="1100">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9900FF"/>
                          </a:solidFill>
                          <a:latin typeface="Lato"/>
                          <a:ea typeface="Lato"/>
                          <a:cs typeface="Lato"/>
                          <a:sym typeface="Lato"/>
                        </a:rPr>
                        <a:t>£2,205 - £2,100 = £105</a:t>
                      </a:r>
                      <a:endParaRPr b="1" sz="1100">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rtl="0" algn="l">
                        <a:spcBef>
                          <a:spcPts val="0"/>
                        </a:spcBef>
                        <a:spcAft>
                          <a:spcPts val="0"/>
                        </a:spcAft>
                        <a:buNone/>
                      </a:pPr>
                      <a:r>
                        <a:rPr b="1" lang="en-GB" sz="1100"/>
                        <a:t>Year 3</a:t>
                      </a:r>
                      <a:endParaRPr b="1" sz="11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9900FF"/>
                          </a:solidFill>
                          <a:latin typeface="Lato"/>
                          <a:ea typeface="Lato"/>
                          <a:cs typeface="Lato"/>
                          <a:sym typeface="Lato"/>
                        </a:rPr>
                        <a:t>£2,205</a:t>
                      </a:r>
                      <a:r>
                        <a:rPr lang="en-GB" sz="1100">
                          <a:latin typeface="Lato"/>
                          <a:ea typeface="Lato"/>
                          <a:cs typeface="Lato"/>
                          <a:sym typeface="Lato"/>
                        </a:rPr>
                        <a:t> x 1.05</a:t>
                      </a:r>
                      <a:endParaRPr sz="1100">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0000FF"/>
                          </a:solidFill>
                          <a:latin typeface="Lato"/>
                          <a:ea typeface="Lato"/>
                          <a:cs typeface="Lato"/>
                          <a:sym typeface="Lato"/>
                        </a:rPr>
                        <a:t>£2,315</a:t>
                      </a:r>
                      <a:endParaRPr b="1" sz="1100">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0000FF"/>
                          </a:solidFill>
                          <a:latin typeface="Lato"/>
                          <a:ea typeface="Lato"/>
                          <a:cs typeface="Lato"/>
                          <a:sym typeface="Lato"/>
                        </a:rPr>
                        <a:t>£2,315 - £2,205 = £110</a:t>
                      </a:r>
                      <a:endParaRPr b="1" sz="1100">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7475">
                <a:tc>
                  <a:txBody>
                    <a:bodyPr/>
                    <a:lstStyle/>
                    <a:p>
                      <a:pPr indent="0" lvl="0" marL="0" rtl="0" algn="l">
                        <a:spcBef>
                          <a:spcPts val="0"/>
                        </a:spcBef>
                        <a:spcAft>
                          <a:spcPts val="0"/>
                        </a:spcAft>
                        <a:buNone/>
                      </a:pPr>
                      <a:r>
                        <a:rPr b="1" lang="en-GB" sz="1100"/>
                        <a:t>Year 4</a:t>
                      </a:r>
                      <a:endParaRPr b="1" sz="11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chemeClr val="accent1"/>
                          </a:solidFill>
                          <a:latin typeface="Lato"/>
                          <a:ea typeface="Lato"/>
                          <a:cs typeface="Lato"/>
                          <a:sym typeface="Lato"/>
                        </a:rPr>
                        <a:t>£2,315</a:t>
                      </a:r>
                      <a:r>
                        <a:rPr lang="en-GB" sz="1100"/>
                        <a:t> x 1.05</a:t>
                      </a:r>
                      <a:endParaRPr sz="11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FF0000"/>
                          </a:solidFill>
                          <a:latin typeface="Lato"/>
                          <a:ea typeface="Lato"/>
                          <a:cs typeface="Lato"/>
                          <a:sym typeface="Lato"/>
                        </a:rPr>
                        <a:t>£2,431</a:t>
                      </a:r>
                      <a:endParaRPr b="1" sz="1100">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FF0000"/>
                          </a:solidFill>
                          <a:latin typeface="Lato"/>
                          <a:ea typeface="Lato"/>
                          <a:cs typeface="Lato"/>
                          <a:sym typeface="Lato"/>
                        </a:rPr>
                        <a:t>£2,431 - £2,315 = £116</a:t>
                      </a:r>
                      <a:endParaRPr b="1" sz="1100">
                        <a:solidFill>
                          <a:srgbClr val="FF00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55025">
                <a:tc>
                  <a:txBody>
                    <a:bodyPr/>
                    <a:lstStyle/>
                    <a:p>
                      <a:pPr indent="0" lvl="0" marL="0" rtl="0" algn="l">
                        <a:spcBef>
                          <a:spcPts val="0"/>
                        </a:spcBef>
                        <a:spcAft>
                          <a:spcPts val="0"/>
                        </a:spcAft>
                        <a:buNone/>
                      </a:pPr>
                      <a:r>
                        <a:rPr b="1" lang="en-GB" sz="1100"/>
                        <a:t>Year 5</a:t>
                      </a:r>
                      <a:endParaRPr b="1" sz="1100"/>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100">
                          <a:solidFill>
                            <a:srgbClr val="FF0000"/>
                          </a:solidFill>
                          <a:latin typeface="Lato"/>
                          <a:ea typeface="Lato"/>
                          <a:cs typeface="Lato"/>
                          <a:sym typeface="Lato"/>
                        </a:rPr>
                        <a:t>£2,431 x 1.05</a:t>
                      </a:r>
                      <a:endParaRPr b="1" sz="1100">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sz="1100">
                          <a:latin typeface="Lato"/>
                          <a:ea typeface="Lato"/>
                          <a:cs typeface="Lato"/>
                          <a:sym typeface="Lato"/>
                        </a:rPr>
                        <a:t>£2,553</a:t>
                      </a:r>
                      <a:endParaRPr sz="1100">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sz="1100">
                          <a:latin typeface="Lato"/>
                          <a:ea typeface="Lato"/>
                          <a:cs typeface="Lato"/>
                          <a:sym typeface="Lato"/>
                        </a:rPr>
                        <a:t>£2,553 - £2,431 = £122</a:t>
                      </a:r>
                      <a:endParaRPr sz="1100">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bl>
          </a:graphicData>
        </a:graphic>
      </p:graphicFrame>
      <p:sp>
        <p:nvSpPr>
          <p:cNvPr id="653" name="Google Shape;653;g1faacc51036_0_19"/>
          <p:cNvSpPr txBox="1"/>
          <p:nvPr>
            <p:ph type="ctrTitle"/>
          </p:nvPr>
        </p:nvSpPr>
        <p:spPr>
          <a:xfrm>
            <a:off x="1217650" y="258388"/>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graphicFrame>
        <p:nvGraphicFramePr>
          <p:cNvPr id="654" name="Google Shape;654;g1faacc51036_0_19"/>
          <p:cNvGraphicFramePr/>
          <p:nvPr/>
        </p:nvGraphicFramePr>
        <p:xfrm>
          <a:off x="252450" y="1116700"/>
          <a:ext cx="3000000" cy="3000000"/>
        </p:xfrm>
        <a:graphic>
          <a:graphicData uri="http://schemas.openxmlformats.org/drawingml/2006/table">
            <a:tbl>
              <a:tblPr>
                <a:noFill/>
                <a:tableStyleId>{28984A15-6CF0-41F9-8107-A73EFA71A467}</a:tableStyleId>
              </a:tblPr>
              <a:tblGrid>
                <a:gridCol w="1175075"/>
                <a:gridCol w="1491800"/>
              </a:tblGrid>
              <a:tr h="39720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6058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deposit </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£100 to open the account</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827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5%</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827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 term period </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5 years</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82700">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Notice period </a:t>
                      </a:r>
                      <a:endParaRPr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2 months</a:t>
                      </a:r>
                      <a:endParaRPr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221525">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Is there a maximum number of withdrawals that can be made each year?</a:t>
                      </a:r>
                      <a:endParaRPr sz="8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Need to notify the bank 2 months before making a withdrawal</a:t>
                      </a:r>
                      <a:endParaRPr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1c751d456b0_0_962"/>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60" name="Google Shape;660;g1c751d456b0_0_962"/>
          <p:cNvSpPr txBox="1"/>
          <p:nvPr/>
        </p:nvSpPr>
        <p:spPr>
          <a:xfrm>
            <a:off x="1163500" y="1463550"/>
            <a:ext cx="65409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solidFill>
                  <a:schemeClr val="lt1"/>
                </a:solidFill>
                <a:latin typeface="Lato"/>
                <a:ea typeface="Lato"/>
                <a:cs typeface="Lato"/>
                <a:sym typeface="Lato"/>
              </a:rPr>
              <a:t>Effectively we’re calculating interest on top of interest!</a:t>
            </a:r>
            <a:endParaRPr sz="2200">
              <a:solidFill>
                <a:schemeClr val="lt1"/>
              </a:solidFill>
              <a:latin typeface="Lato"/>
              <a:ea typeface="Lato"/>
              <a:cs typeface="Lato"/>
              <a:sym typeface="Lato"/>
            </a:endParaRPr>
          </a:p>
          <a:p>
            <a:pPr indent="0" lvl="0" marL="0" rtl="0" algn="ctr">
              <a:spcBef>
                <a:spcPts val="0"/>
              </a:spcBef>
              <a:spcAft>
                <a:spcPts val="0"/>
              </a:spcAft>
              <a:buNone/>
            </a:pPr>
            <a:r>
              <a:t/>
            </a:r>
            <a:endParaRPr sz="2200">
              <a:solidFill>
                <a:schemeClr val="accent2"/>
              </a:solidFill>
              <a:latin typeface="Lato"/>
              <a:ea typeface="Lato"/>
              <a:cs typeface="Lato"/>
              <a:sym typeface="Lato"/>
            </a:endParaRPr>
          </a:p>
          <a:p>
            <a:pPr indent="0" lvl="0" marL="0" rtl="0" algn="ctr">
              <a:spcBef>
                <a:spcPts val="0"/>
              </a:spcBef>
              <a:spcAft>
                <a:spcPts val="0"/>
              </a:spcAft>
              <a:buNone/>
            </a:pPr>
            <a:r>
              <a:rPr b="1" lang="en-GB" sz="2200" u="sng">
                <a:solidFill>
                  <a:schemeClr val="accent2"/>
                </a:solidFill>
                <a:latin typeface="Lato"/>
                <a:ea typeface="Lato"/>
                <a:cs typeface="Lato"/>
                <a:sym typeface="Lato"/>
              </a:rPr>
              <a:t>Compound interest</a:t>
            </a:r>
            <a:r>
              <a:rPr lang="en-GB" sz="2200" u="sng">
                <a:solidFill>
                  <a:schemeClr val="accent2"/>
                </a:solidFill>
                <a:latin typeface="Lato"/>
                <a:ea typeface="Lato"/>
                <a:cs typeface="Lato"/>
                <a:sym typeface="Lato"/>
              </a:rPr>
              <a:t> </a:t>
            </a:r>
            <a:r>
              <a:rPr lang="en-GB" sz="2200">
                <a:solidFill>
                  <a:schemeClr val="accent2"/>
                </a:solidFill>
                <a:latin typeface="Lato"/>
                <a:ea typeface="Lato"/>
                <a:cs typeface="Lato"/>
                <a:sym typeface="Lato"/>
              </a:rPr>
              <a:t>is an extremely powerful tool allowing money to </a:t>
            </a:r>
            <a:r>
              <a:rPr b="1" lang="en-GB" sz="2200">
                <a:solidFill>
                  <a:schemeClr val="lt1"/>
                </a:solidFill>
                <a:latin typeface="Lato"/>
                <a:ea typeface="Lato"/>
                <a:cs typeface="Lato"/>
                <a:sym typeface="Lato"/>
              </a:rPr>
              <a:t>grow </a:t>
            </a:r>
            <a:r>
              <a:rPr lang="en-GB" sz="2200">
                <a:solidFill>
                  <a:schemeClr val="accent2"/>
                </a:solidFill>
                <a:latin typeface="Lato"/>
                <a:ea typeface="Lato"/>
                <a:cs typeface="Lato"/>
                <a:sym typeface="Lato"/>
              </a:rPr>
              <a:t>with little work from the customer.  </a:t>
            </a: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28492827754_0_0"/>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66" name="Google Shape;666;g28492827754_0_0"/>
          <p:cNvSpPr txBox="1"/>
          <p:nvPr/>
        </p:nvSpPr>
        <p:spPr>
          <a:xfrm>
            <a:off x="1148075" y="2114050"/>
            <a:ext cx="65409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700">
                <a:solidFill>
                  <a:schemeClr val="lt1"/>
                </a:solidFill>
                <a:latin typeface="Lato"/>
                <a:ea typeface="Lato"/>
                <a:cs typeface="Lato"/>
                <a:sym typeface="Lato"/>
              </a:rPr>
              <a:t>OPTIONAL STRETCH QUESTIONS</a:t>
            </a:r>
            <a:endParaRPr b="1" sz="27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1c751d456b0_0_81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38</a:t>
            </a:r>
            <a:endParaRPr>
              <a:latin typeface="Lato"/>
              <a:ea typeface="Lato"/>
              <a:cs typeface="Lato"/>
              <a:sym typeface="Lato"/>
            </a:endParaRPr>
          </a:p>
        </p:txBody>
      </p:sp>
      <p:sp>
        <p:nvSpPr>
          <p:cNvPr id="672" name="Google Shape;672;g1c751d456b0_0_819"/>
          <p:cNvSpPr txBox="1"/>
          <p:nvPr/>
        </p:nvSpPr>
        <p:spPr>
          <a:xfrm>
            <a:off x="3162975" y="1144000"/>
            <a:ext cx="5786100" cy="1347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200">
                <a:solidFill>
                  <a:srgbClr val="0543B3"/>
                </a:solidFill>
                <a:latin typeface="Lato"/>
                <a:ea typeface="Lato"/>
                <a:cs typeface="Lato"/>
                <a:sym typeface="Lato"/>
              </a:rPr>
              <a:t>Worked example</a:t>
            </a:r>
            <a:endParaRPr sz="1200">
              <a:solidFill>
                <a:srgbClr val="0543B3"/>
              </a:solidFill>
              <a:latin typeface="Lato"/>
              <a:ea typeface="Lato"/>
              <a:cs typeface="Lato"/>
              <a:sym typeface="Lato"/>
            </a:endParaRPr>
          </a:p>
          <a:p>
            <a:pPr indent="0" lvl="0" marL="101600" rtl="0" algn="l">
              <a:lnSpc>
                <a:spcPct val="115000"/>
              </a:lnSpc>
              <a:spcBef>
                <a:spcPts val="0"/>
              </a:spcBef>
              <a:spcAft>
                <a:spcPts val="0"/>
              </a:spcAft>
              <a:buNone/>
            </a:pPr>
            <a:r>
              <a:rPr lang="en-GB" sz="1200">
                <a:solidFill>
                  <a:schemeClr val="accent1"/>
                </a:solidFill>
                <a:latin typeface="Lato"/>
                <a:ea typeface="Lato"/>
                <a:cs typeface="Lato"/>
                <a:sym typeface="Lato"/>
              </a:rPr>
              <a:t>Daniel has chosen Savings Account 1 and decides to deposit £2,000 in the account for 5 years. </a:t>
            </a:r>
            <a:endParaRPr sz="1200">
              <a:solidFill>
                <a:schemeClr val="accent1"/>
              </a:solidFill>
              <a:latin typeface="Lato"/>
              <a:ea typeface="Lato"/>
              <a:cs typeface="Lato"/>
              <a:sym typeface="Lato"/>
            </a:endParaRPr>
          </a:p>
          <a:p>
            <a:pPr indent="0" lvl="0" marL="101600" rtl="0" algn="l">
              <a:lnSpc>
                <a:spcPct val="115000"/>
              </a:lnSpc>
              <a:spcBef>
                <a:spcPts val="1000"/>
              </a:spcBef>
              <a:spcAft>
                <a:spcPts val="1000"/>
              </a:spcAft>
              <a:buNone/>
            </a:pPr>
            <a:r>
              <a:rPr lang="en-GB" sz="1200">
                <a:solidFill>
                  <a:schemeClr val="accent1"/>
                </a:solidFill>
                <a:latin typeface="Lato"/>
                <a:ea typeface="Lato"/>
                <a:cs typeface="Lato"/>
                <a:sym typeface="Lato"/>
              </a:rPr>
              <a:t>Given that he earns an </a:t>
            </a:r>
            <a:r>
              <a:rPr b="1" lang="en-GB" sz="1200">
                <a:solidFill>
                  <a:schemeClr val="accent2"/>
                </a:solidFill>
                <a:latin typeface="Lato"/>
                <a:ea typeface="Lato"/>
                <a:cs typeface="Lato"/>
                <a:sym typeface="Lato"/>
              </a:rPr>
              <a:t>annual interest rate of 5%</a:t>
            </a:r>
            <a:r>
              <a:rPr b="1" lang="en-GB" sz="1200">
                <a:solidFill>
                  <a:schemeClr val="accent1"/>
                </a:solidFill>
                <a:latin typeface="Lato"/>
                <a:ea typeface="Lato"/>
                <a:cs typeface="Lato"/>
                <a:sym typeface="Lato"/>
              </a:rPr>
              <a:t> </a:t>
            </a:r>
            <a:r>
              <a:rPr lang="en-GB" sz="1200">
                <a:solidFill>
                  <a:schemeClr val="accent1"/>
                </a:solidFill>
                <a:latin typeface="Lato"/>
                <a:ea typeface="Lato"/>
                <a:cs typeface="Lato"/>
                <a:sym typeface="Lato"/>
              </a:rPr>
              <a:t>and will keep his money in for </a:t>
            </a:r>
            <a:r>
              <a:rPr b="1" lang="en-GB" sz="1200">
                <a:solidFill>
                  <a:schemeClr val="accent2"/>
                </a:solidFill>
                <a:latin typeface="Lato"/>
                <a:ea typeface="Lato"/>
                <a:cs typeface="Lato"/>
                <a:sym typeface="Lato"/>
              </a:rPr>
              <a:t>5 years</a:t>
            </a:r>
            <a:r>
              <a:rPr lang="en-GB" sz="1200">
                <a:solidFill>
                  <a:schemeClr val="accent1"/>
                </a:solidFill>
                <a:latin typeface="Lato"/>
                <a:ea typeface="Lato"/>
                <a:cs typeface="Lato"/>
                <a:sym typeface="Lato"/>
              </a:rPr>
              <a:t>, </a:t>
            </a:r>
            <a:r>
              <a:rPr b="1" i="1" lang="en-GB" sz="1200">
                <a:solidFill>
                  <a:schemeClr val="accent1"/>
                </a:solidFill>
                <a:latin typeface="Lato"/>
                <a:ea typeface="Lato"/>
                <a:cs typeface="Lato"/>
                <a:sym typeface="Lato"/>
              </a:rPr>
              <a:t>how much money will Daniel have in his account after 5 years?</a:t>
            </a:r>
            <a:endParaRPr sz="1200">
              <a:solidFill>
                <a:schemeClr val="accent1"/>
              </a:solidFill>
              <a:latin typeface="Lato"/>
              <a:ea typeface="Lato"/>
              <a:cs typeface="Lato"/>
              <a:sym typeface="Lato"/>
            </a:endParaRPr>
          </a:p>
        </p:txBody>
      </p:sp>
      <p:sp>
        <p:nvSpPr>
          <p:cNvPr id="673" name="Google Shape;673;g1c751d456b0_0_819"/>
          <p:cNvSpPr txBox="1"/>
          <p:nvPr/>
        </p:nvSpPr>
        <p:spPr>
          <a:xfrm>
            <a:off x="3261175" y="2796775"/>
            <a:ext cx="5688000" cy="21240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2"/>
                </a:solidFill>
                <a:latin typeface="Lato"/>
                <a:ea typeface="Lato"/>
                <a:cs typeface="Lato"/>
                <a:sym typeface="Lato"/>
              </a:rPr>
              <a:t>Another way just </a:t>
            </a:r>
            <a:r>
              <a:rPr b="1" lang="en-GB">
                <a:solidFill>
                  <a:schemeClr val="accent2"/>
                </a:solidFill>
                <a:latin typeface="Lato"/>
                <a:ea typeface="Lato"/>
                <a:cs typeface="Lato"/>
                <a:sym typeface="Lato"/>
              </a:rPr>
              <a:t>involves </a:t>
            </a:r>
            <a:r>
              <a:rPr b="1" lang="en-GB" u="sng">
                <a:solidFill>
                  <a:schemeClr val="accent2"/>
                </a:solidFill>
                <a:latin typeface="Lato"/>
                <a:ea typeface="Lato"/>
                <a:cs typeface="Lato"/>
                <a:sym typeface="Lato"/>
              </a:rPr>
              <a:t>one</a:t>
            </a:r>
            <a:r>
              <a:rPr b="1" lang="en-GB">
                <a:solidFill>
                  <a:schemeClr val="accent2"/>
                </a:solidFill>
                <a:latin typeface="Lato"/>
                <a:ea typeface="Lato"/>
                <a:cs typeface="Lato"/>
                <a:sym typeface="Lato"/>
              </a:rPr>
              <a:t> </a:t>
            </a:r>
            <a:r>
              <a:rPr b="1" lang="en-GB">
                <a:solidFill>
                  <a:schemeClr val="accent2"/>
                </a:solidFill>
                <a:latin typeface="Lato"/>
                <a:ea typeface="Lato"/>
                <a:cs typeface="Lato"/>
                <a:sym typeface="Lato"/>
              </a:rPr>
              <a:t>calculation</a:t>
            </a:r>
            <a:r>
              <a:rPr b="1" lang="en-GB">
                <a:solidFill>
                  <a:schemeClr val="accent2"/>
                </a:solidFill>
                <a:latin typeface="Lato"/>
                <a:ea typeface="Lato"/>
                <a:cs typeface="Lato"/>
                <a:sym typeface="Lato"/>
              </a:rPr>
              <a:t>. This is super helpful for when we’re calculating interest over many years!</a:t>
            </a:r>
            <a:endParaRPr b="1">
              <a:solidFill>
                <a:schemeClr val="accent2"/>
              </a:solidFill>
              <a:latin typeface="Lato"/>
              <a:ea typeface="Lato"/>
              <a:cs typeface="Lato"/>
              <a:sym typeface="Lato"/>
            </a:endParaRPr>
          </a:p>
          <a:p>
            <a:pPr indent="0" lvl="0" marL="0" rtl="0" algn="l">
              <a:spcBef>
                <a:spcPts val="0"/>
              </a:spcBef>
              <a:spcAft>
                <a:spcPts val="0"/>
              </a:spcAft>
              <a:buNone/>
            </a:pPr>
            <a:r>
              <a:t/>
            </a:r>
            <a:endParaRPr>
              <a:solidFill>
                <a:schemeClr val="accent2"/>
              </a:solidFill>
              <a:latin typeface="Lato"/>
              <a:ea typeface="Lato"/>
              <a:cs typeface="Lato"/>
              <a:sym typeface="Lato"/>
            </a:endParaRPr>
          </a:p>
          <a:p>
            <a:pPr indent="0" lvl="0" marL="0" rtl="0" algn="l">
              <a:spcBef>
                <a:spcPts val="0"/>
              </a:spcBef>
              <a:spcAft>
                <a:spcPts val="0"/>
              </a:spcAft>
              <a:buNone/>
            </a:pPr>
            <a:r>
              <a:rPr lang="en-GB">
                <a:solidFill>
                  <a:schemeClr val="dk2"/>
                </a:solidFill>
                <a:latin typeface="Lato"/>
                <a:ea typeface="Lato"/>
                <a:cs typeface="Lato"/>
                <a:sym typeface="Lato"/>
              </a:rPr>
              <a:t>To calculate the money in the bank after 5 years the sum would be:</a:t>
            </a:r>
            <a:endParaRPr>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Lato"/>
              <a:ea typeface="Lato"/>
              <a:cs typeface="Lato"/>
              <a:sym typeface="Lato"/>
            </a:endParaRPr>
          </a:p>
          <a:p>
            <a:pPr indent="0" lvl="0" marL="0" rtl="0" algn="l">
              <a:spcBef>
                <a:spcPts val="0"/>
              </a:spcBef>
              <a:spcAft>
                <a:spcPts val="0"/>
              </a:spcAft>
              <a:buNone/>
            </a:pPr>
            <a:r>
              <a:rPr b="1" lang="en-GB">
                <a:solidFill>
                  <a:schemeClr val="dk2"/>
                </a:solidFill>
                <a:latin typeface="Lato"/>
                <a:ea typeface="Lato"/>
                <a:cs typeface="Lato"/>
                <a:sym typeface="Lato"/>
              </a:rPr>
              <a:t>£</a:t>
            </a:r>
            <a:r>
              <a:rPr b="1" lang="en-GB">
                <a:solidFill>
                  <a:schemeClr val="dk2"/>
                </a:solidFill>
                <a:latin typeface="Lato"/>
                <a:ea typeface="Lato"/>
                <a:cs typeface="Lato"/>
                <a:sym typeface="Lato"/>
              </a:rPr>
              <a:t>2,000</a:t>
            </a:r>
            <a:r>
              <a:rPr b="1" lang="en-GB">
                <a:solidFill>
                  <a:schemeClr val="dk2"/>
                </a:solidFill>
                <a:latin typeface="Lato"/>
                <a:ea typeface="Lato"/>
                <a:cs typeface="Lato"/>
                <a:sym typeface="Lato"/>
              </a:rPr>
              <a:t> x 1.05 x 1.05 x 1.05 x 1.05 x 1.05 = £3,063.08</a:t>
            </a:r>
            <a:endParaRPr b="1">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Lato"/>
              <a:ea typeface="Lato"/>
              <a:cs typeface="Lato"/>
              <a:sym typeface="Lato"/>
            </a:endParaRPr>
          </a:p>
          <a:p>
            <a:pPr indent="0" lvl="0" marL="0" rtl="0" algn="l">
              <a:spcBef>
                <a:spcPts val="0"/>
              </a:spcBef>
              <a:spcAft>
                <a:spcPts val="0"/>
              </a:spcAft>
              <a:buNone/>
            </a:pPr>
            <a:r>
              <a:rPr lang="en-GB">
                <a:solidFill>
                  <a:schemeClr val="dk2"/>
                </a:solidFill>
                <a:latin typeface="Lato"/>
                <a:ea typeface="Lato"/>
                <a:cs typeface="Lato"/>
                <a:sym typeface="Lato"/>
              </a:rPr>
              <a:t>We can even use a formula to help us calculate this for any compound interest question…</a:t>
            </a:r>
            <a:endParaRPr>
              <a:solidFill>
                <a:schemeClr val="accent2"/>
              </a:solidFill>
              <a:latin typeface="Lato"/>
              <a:ea typeface="Lato"/>
              <a:cs typeface="Lato"/>
              <a:sym typeface="Lato"/>
            </a:endParaRPr>
          </a:p>
        </p:txBody>
      </p:sp>
      <p:pic>
        <p:nvPicPr>
          <p:cNvPr id="674" name="Google Shape;674;g1c751d456b0_0_81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675" name="Google Shape;675;g1c751d456b0_0_819"/>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graphicFrame>
        <p:nvGraphicFramePr>
          <p:cNvPr id="676" name="Google Shape;676;g1c751d456b0_0_819"/>
          <p:cNvGraphicFramePr/>
          <p:nvPr/>
        </p:nvGraphicFramePr>
        <p:xfrm>
          <a:off x="279950" y="1327225"/>
          <a:ext cx="3000000" cy="3000000"/>
        </p:xfrm>
        <a:graphic>
          <a:graphicData uri="http://schemas.openxmlformats.org/drawingml/2006/table">
            <a:tbl>
              <a:tblPr>
                <a:noFill/>
                <a:tableStyleId>{28984A15-6CF0-41F9-8107-A73EFA71A467}</a:tableStyleId>
              </a:tblPr>
              <a:tblGrid>
                <a:gridCol w="1175075"/>
                <a:gridCol w="1491800"/>
              </a:tblGrid>
              <a:tr h="3886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9277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deposit </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£100 to open the account</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5%</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 term period </a:t>
                      </a:r>
                      <a:endParaRPr b="1"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5 years</a:t>
                      </a:r>
                      <a:endParaRPr b="1"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Notice period </a:t>
                      </a:r>
                      <a:endParaRPr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2 months</a:t>
                      </a:r>
                      <a:endParaRPr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195225">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Is there a maximum number of withdrawals that can be made each year?</a:t>
                      </a:r>
                      <a:endParaRPr sz="8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8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Need to notify the bank 2 months before making a withdrawal</a:t>
                      </a:r>
                      <a:endParaRPr sz="1100">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0" name="Shape 310"/>
        <p:cNvGrpSpPr/>
        <p:nvPr/>
      </p:nvGrpSpPr>
      <p:grpSpPr>
        <a:xfrm>
          <a:off x="0" y="0"/>
          <a:ext cx="0" cy="0"/>
          <a:chOff x="0" y="0"/>
          <a:chExt cx="0" cy="0"/>
        </a:xfrm>
      </p:grpSpPr>
      <p:sp>
        <p:nvSpPr>
          <p:cNvPr id="311" name="Google Shape;311;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12" name="Google Shape;312;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132c63cc0bd_0_20"/>
          <p:cNvSpPr txBox="1"/>
          <p:nvPr/>
        </p:nvSpPr>
        <p:spPr>
          <a:xfrm>
            <a:off x="0" y="1491150"/>
            <a:ext cx="9144000" cy="1274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3</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4800">
                <a:solidFill>
                  <a:schemeClr val="lt1"/>
                </a:solidFill>
                <a:latin typeface="Lato Black"/>
                <a:ea typeface="Lato Black"/>
                <a:cs typeface="Lato Black"/>
                <a:sym typeface="Lato Black"/>
              </a:rPr>
              <a:t>Savings accounts</a:t>
            </a:r>
            <a:endParaRPr b="1" i="0" sz="4800" u="none" cap="none" strike="noStrike">
              <a:solidFill>
                <a:schemeClr val="accent2"/>
              </a:solidFill>
              <a:latin typeface="Lato Black"/>
              <a:ea typeface="Lato Black"/>
              <a:cs typeface="Lato Black"/>
              <a:sym typeface="Lato Black"/>
            </a:endParaRPr>
          </a:p>
        </p:txBody>
      </p:sp>
      <p:sp>
        <p:nvSpPr>
          <p:cNvPr id="314" name="Google Shape;314;g132c63cc0bd_0_20"/>
          <p:cNvSpPr txBox="1"/>
          <p:nvPr/>
        </p:nvSpPr>
        <p:spPr>
          <a:xfrm>
            <a:off x="8771300" y="382075"/>
            <a:ext cx="474900" cy="2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1c751d456b0_0_82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39</a:t>
            </a:r>
            <a:endParaRPr>
              <a:latin typeface="Lato"/>
              <a:ea typeface="Lato"/>
              <a:cs typeface="Lato"/>
              <a:sym typeface="Lato"/>
            </a:endParaRPr>
          </a:p>
        </p:txBody>
      </p:sp>
      <p:sp>
        <p:nvSpPr>
          <p:cNvPr id="682" name="Google Shape;682;g1c751d456b0_0_829"/>
          <p:cNvSpPr txBox="1"/>
          <p:nvPr/>
        </p:nvSpPr>
        <p:spPr>
          <a:xfrm>
            <a:off x="3321450" y="2811125"/>
            <a:ext cx="2501100" cy="877200"/>
          </a:xfrm>
          <a:prstGeom prst="rect">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accent1"/>
                </a:solidFill>
                <a:latin typeface="Lato"/>
                <a:ea typeface="Lato"/>
                <a:cs typeface="Lato"/>
                <a:sym typeface="Lato"/>
              </a:rPr>
              <a:t>Principal (P) = £</a:t>
            </a:r>
            <a:r>
              <a:rPr lang="en-GB" sz="1500">
                <a:solidFill>
                  <a:schemeClr val="accent1"/>
                </a:solidFill>
                <a:latin typeface="Lato"/>
                <a:ea typeface="Lato"/>
                <a:cs typeface="Lato"/>
                <a:sym typeface="Lato"/>
              </a:rPr>
              <a:t>2,000</a:t>
            </a:r>
            <a:endParaRPr sz="1500">
              <a:solidFill>
                <a:schemeClr val="accent1"/>
              </a:solidFill>
              <a:latin typeface="Lato"/>
              <a:ea typeface="Lato"/>
              <a:cs typeface="Lato"/>
              <a:sym typeface="Lato"/>
            </a:endParaRPr>
          </a:p>
          <a:p>
            <a:pPr indent="0" lvl="0" marL="0" rtl="0" algn="l">
              <a:spcBef>
                <a:spcPts val="0"/>
              </a:spcBef>
              <a:spcAft>
                <a:spcPts val="0"/>
              </a:spcAft>
              <a:buNone/>
            </a:pPr>
            <a:r>
              <a:rPr lang="en-GB" sz="1500">
                <a:solidFill>
                  <a:schemeClr val="accent1"/>
                </a:solidFill>
                <a:latin typeface="Lato"/>
                <a:ea typeface="Lato"/>
                <a:cs typeface="Lato"/>
                <a:sym typeface="Lato"/>
              </a:rPr>
              <a:t>Interest rate (r) = 5% = 0.05</a:t>
            </a:r>
            <a:endParaRPr sz="1500">
              <a:solidFill>
                <a:schemeClr val="accent1"/>
              </a:solidFill>
              <a:latin typeface="Lato"/>
              <a:ea typeface="Lato"/>
              <a:cs typeface="Lato"/>
              <a:sym typeface="Lato"/>
            </a:endParaRPr>
          </a:p>
          <a:p>
            <a:pPr indent="0" lvl="0" marL="0" rtl="0" algn="l">
              <a:spcBef>
                <a:spcPts val="0"/>
              </a:spcBef>
              <a:spcAft>
                <a:spcPts val="0"/>
              </a:spcAft>
              <a:buNone/>
            </a:pPr>
            <a:r>
              <a:rPr lang="en-GB" sz="1500">
                <a:solidFill>
                  <a:schemeClr val="accent1"/>
                </a:solidFill>
                <a:latin typeface="Lato"/>
                <a:ea typeface="Lato"/>
                <a:cs typeface="Lato"/>
                <a:sym typeface="Lato"/>
              </a:rPr>
              <a:t>Number of years = 5</a:t>
            </a:r>
            <a:endParaRPr sz="1500">
              <a:solidFill>
                <a:schemeClr val="accent1"/>
              </a:solidFill>
              <a:latin typeface="Lato"/>
              <a:ea typeface="Lato"/>
              <a:cs typeface="Lato"/>
              <a:sym typeface="Lato"/>
            </a:endParaRPr>
          </a:p>
        </p:txBody>
      </p:sp>
      <p:graphicFrame>
        <p:nvGraphicFramePr>
          <p:cNvPr id="683" name="Google Shape;683;g1c751d456b0_0_829"/>
          <p:cNvGraphicFramePr/>
          <p:nvPr/>
        </p:nvGraphicFramePr>
        <p:xfrm>
          <a:off x="360375" y="1787713"/>
          <a:ext cx="3000000" cy="3000000"/>
        </p:xfrm>
        <a:graphic>
          <a:graphicData uri="http://schemas.openxmlformats.org/drawingml/2006/table">
            <a:tbl>
              <a:tblPr>
                <a:noFill/>
                <a:tableStyleId>{28984A15-6CF0-41F9-8107-A73EFA71A467}</a:tableStyleId>
              </a:tblPr>
              <a:tblGrid>
                <a:gridCol w="1175075"/>
                <a:gridCol w="1570925"/>
              </a:tblGrid>
              <a:tr h="470875">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036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£100 to open the account</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 5%</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 5 years</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Notice period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2 months</a:t>
                      </a:r>
                      <a:endParaRPr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964250">
                <a:tc>
                  <a:txBody>
                    <a:bodyPr/>
                    <a:lstStyle/>
                    <a:p>
                      <a:pPr indent="0" lvl="0" marL="0" rtl="0" algn="l">
                        <a:lnSpc>
                          <a:spcPct val="115000"/>
                        </a:lnSpc>
                        <a:spcBef>
                          <a:spcPts val="0"/>
                        </a:spcBef>
                        <a:spcAft>
                          <a:spcPts val="0"/>
                        </a:spcAft>
                        <a:buNone/>
                      </a:pPr>
                      <a:r>
                        <a:rPr lang="en-GB" sz="800">
                          <a:highlight>
                            <a:schemeClr val="lt1"/>
                          </a:highlight>
                          <a:latin typeface="Comic Sans MS"/>
                          <a:ea typeface="Comic Sans MS"/>
                          <a:cs typeface="Comic Sans MS"/>
                          <a:sym typeface="Comic Sans MS"/>
                        </a:rPr>
                        <a:t>Is there a maximum number of withdrawals that can be made each year?</a:t>
                      </a:r>
                      <a:endParaRPr sz="8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Need to notify the bank 2 months before making a withdrawal</a:t>
                      </a:r>
                      <a:endParaRPr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684" name="Google Shape;684;g1c751d456b0_0_82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685" name="Google Shape;685;g1c751d456b0_0_829"/>
          <p:cNvSpPr txBox="1"/>
          <p:nvPr/>
        </p:nvSpPr>
        <p:spPr>
          <a:xfrm>
            <a:off x="360375" y="1235563"/>
            <a:ext cx="85887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GB" sz="1600">
                <a:solidFill>
                  <a:schemeClr val="accent1"/>
                </a:solidFill>
                <a:latin typeface="Lato"/>
                <a:ea typeface="Lato"/>
                <a:cs typeface="Lato"/>
                <a:sym typeface="Lato"/>
              </a:rPr>
              <a:t>We can use also the following formula which will be in your Maths GCSE</a:t>
            </a:r>
            <a:endParaRPr b="1" sz="1600">
              <a:solidFill>
                <a:schemeClr val="accent1"/>
              </a:solidFill>
              <a:latin typeface="Lato"/>
              <a:ea typeface="Lato"/>
              <a:cs typeface="Lato"/>
              <a:sym typeface="Lato"/>
            </a:endParaRPr>
          </a:p>
        </p:txBody>
      </p:sp>
      <p:grpSp>
        <p:nvGrpSpPr>
          <p:cNvPr id="686" name="Google Shape;686;g1c751d456b0_0_829"/>
          <p:cNvGrpSpPr/>
          <p:nvPr/>
        </p:nvGrpSpPr>
        <p:grpSpPr>
          <a:xfrm>
            <a:off x="3321450" y="1800300"/>
            <a:ext cx="2501100" cy="877200"/>
            <a:chOff x="3321450" y="1952700"/>
            <a:chExt cx="2501100" cy="877200"/>
          </a:xfrm>
        </p:grpSpPr>
        <p:sp>
          <p:nvSpPr>
            <p:cNvPr id="687" name="Google Shape;687;g1c751d456b0_0_829"/>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accent1"/>
                  </a:solidFill>
                  <a:latin typeface="Lato"/>
                  <a:ea typeface="Lato"/>
                  <a:cs typeface="Lato"/>
                  <a:sym typeface="Lato"/>
                </a:rPr>
                <a:t>The formula</a:t>
              </a:r>
              <a:endParaRPr sz="1500">
                <a:solidFill>
                  <a:schemeClr val="accent1"/>
                </a:solidFill>
                <a:latin typeface="Lato"/>
                <a:ea typeface="Lato"/>
                <a:cs typeface="Lato"/>
                <a:sym typeface="Lato"/>
              </a:endParaRPr>
            </a:p>
            <a:p>
              <a:pPr indent="0" lvl="0" marL="0" rtl="0" algn="l">
                <a:spcBef>
                  <a:spcPts val="0"/>
                </a:spcBef>
                <a:spcAft>
                  <a:spcPts val="0"/>
                </a:spcAft>
                <a:buNone/>
              </a:pPr>
              <a:r>
                <a:rPr lang="en-GB" sz="1500">
                  <a:latin typeface="Lato"/>
                  <a:ea typeface="Lato"/>
                  <a:cs typeface="Lato"/>
                  <a:sym typeface="Lato"/>
                  <a:extLst>
                    <a:ext uri="http://customooxmlschemas.google.com/">
                      <go:slidesCustomData xmlns:go="http://customooxmlschemas.google.com/" textRoundtripDataId="2"/>
                    </a:ext>
                  </a:extLst>
                </a:rPr>
                <a:t>Final amount = P(1+r) </a:t>
              </a:r>
              <a:endParaRPr sz="1500">
                <a:latin typeface="Lato"/>
                <a:ea typeface="Lato"/>
                <a:cs typeface="Lato"/>
                <a:sym typeface="Lato"/>
              </a:endParaRPr>
            </a:p>
            <a:p>
              <a:pPr indent="0" lvl="0" marL="0" rtl="0" algn="l">
                <a:spcBef>
                  <a:spcPts val="0"/>
                </a:spcBef>
                <a:spcAft>
                  <a:spcPts val="0"/>
                </a:spcAft>
                <a:buNone/>
              </a:pPr>
              <a:r>
                <a:t/>
              </a:r>
              <a:endParaRPr sz="1500">
                <a:solidFill>
                  <a:schemeClr val="accent2"/>
                </a:solidFill>
                <a:latin typeface="Lato"/>
                <a:ea typeface="Lato"/>
                <a:cs typeface="Lato"/>
                <a:sym typeface="Lato"/>
              </a:endParaRPr>
            </a:p>
          </p:txBody>
        </p:sp>
        <p:sp>
          <p:nvSpPr>
            <p:cNvPr id="688" name="Google Shape;688;g1c751d456b0_0_829"/>
            <p:cNvSpPr txBox="1"/>
            <p:nvPr/>
          </p:nvSpPr>
          <p:spPr>
            <a:xfrm>
              <a:off x="5106050" y="2084900"/>
              <a:ext cx="254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t>n</a:t>
              </a:r>
              <a:endParaRPr sz="1300"/>
            </a:p>
          </p:txBody>
        </p:sp>
      </p:grpSp>
      <p:grpSp>
        <p:nvGrpSpPr>
          <p:cNvPr id="689" name="Google Shape;689;g1c751d456b0_0_829"/>
          <p:cNvGrpSpPr/>
          <p:nvPr/>
        </p:nvGrpSpPr>
        <p:grpSpPr>
          <a:xfrm>
            <a:off x="3321450" y="3764525"/>
            <a:ext cx="4066500" cy="1165625"/>
            <a:chOff x="3321450" y="3764525"/>
            <a:chExt cx="4066500" cy="1165625"/>
          </a:xfrm>
        </p:grpSpPr>
        <p:sp>
          <p:nvSpPr>
            <p:cNvPr id="690" name="Google Shape;690;g1c751d456b0_0_829"/>
            <p:cNvSpPr txBox="1"/>
            <p:nvPr/>
          </p:nvSpPr>
          <p:spPr>
            <a:xfrm>
              <a:off x="3321450" y="3821950"/>
              <a:ext cx="4066500" cy="11082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500">
                  <a:latin typeface="Lato"/>
                  <a:ea typeface="Lato"/>
                  <a:cs typeface="Lato"/>
                  <a:sym typeface="Lato"/>
                </a:rPr>
                <a:t>Final amount = </a:t>
              </a:r>
              <a:r>
                <a:rPr lang="en-GB" sz="1500">
                  <a:latin typeface="Lato"/>
                  <a:ea typeface="Lato"/>
                  <a:cs typeface="Lato"/>
                  <a:sym typeface="Lato"/>
                  <a:extLst>
                    <a:ext uri="http://customooxmlschemas.google.com/">
                      <go:slidesCustomData xmlns:go="http://customooxmlschemas.google.com/" textRoundtripDataId="3"/>
                    </a:ext>
                  </a:extLst>
                </a:rPr>
                <a:t>P(1+r) </a:t>
              </a:r>
              <a:endParaRPr sz="1500">
                <a:latin typeface="Lato"/>
                <a:ea typeface="Lato"/>
                <a:cs typeface="Lato"/>
                <a:sym typeface="Lato"/>
              </a:endParaRPr>
            </a:p>
            <a:p>
              <a:pPr indent="0" lvl="0" marL="0" rtl="0" algn="l">
                <a:spcBef>
                  <a:spcPts val="0"/>
                </a:spcBef>
                <a:spcAft>
                  <a:spcPts val="0"/>
                </a:spcAft>
                <a:buNone/>
              </a:pPr>
              <a:r>
                <a:rPr lang="en-GB" sz="1500">
                  <a:latin typeface="Lato"/>
                  <a:ea typeface="Lato"/>
                  <a:cs typeface="Lato"/>
                  <a:sym typeface="Lato"/>
                </a:rPr>
                <a:t>Final amount = £</a:t>
              </a:r>
              <a:r>
                <a:rPr lang="en-GB" sz="1500">
                  <a:latin typeface="Lato"/>
                  <a:ea typeface="Lato"/>
                  <a:cs typeface="Lato"/>
                  <a:sym typeface="Lato"/>
                </a:rPr>
                <a:t>2,000</a:t>
              </a:r>
              <a:r>
                <a:rPr lang="en-GB" sz="1500">
                  <a:latin typeface="Lato"/>
                  <a:ea typeface="Lato"/>
                  <a:cs typeface="Lato"/>
                  <a:sym typeface="Lato"/>
                </a:rPr>
                <a:t> x (1+0.05) 	</a:t>
              </a:r>
              <a:endParaRPr sz="1500">
                <a:latin typeface="Lato"/>
                <a:ea typeface="Lato"/>
                <a:cs typeface="Lato"/>
                <a:sym typeface="Lato"/>
              </a:endParaRPr>
            </a:p>
            <a:p>
              <a:pPr indent="457200" lvl="0" marL="457200" rtl="0" algn="l">
                <a:spcBef>
                  <a:spcPts val="0"/>
                </a:spcBef>
                <a:spcAft>
                  <a:spcPts val="0"/>
                </a:spcAft>
                <a:buNone/>
              </a:pPr>
              <a:r>
                <a:rPr lang="en-GB" sz="1500">
                  <a:latin typeface="Lato"/>
                  <a:ea typeface="Lato"/>
                  <a:cs typeface="Lato"/>
                  <a:sym typeface="Lato"/>
                </a:rPr>
                <a:t>      = </a:t>
              </a:r>
              <a:r>
                <a:rPr lang="en-GB" sz="1500">
                  <a:latin typeface="Lato"/>
                  <a:ea typeface="Lato"/>
                  <a:cs typeface="Lato"/>
                  <a:sym typeface="Lato"/>
                </a:rPr>
                <a:t>£2,000 x 1.05 </a:t>
              </a:r>
              <a:endParaRPr sz="1500">
                <a:latin typeface="Lato"/>
                <a:ea typeface="Lato"/>
                <a:cs typeface="Lato"/>
                <a:sym typeface="Lato"/>
              </a:endParaRPr>
            </a:p>
            <a:p>
              <a:pPr indent="457200" lvl="0" marL="457200" rtl="0" algn="l">
                <a:spcBef>
                  <a:spcPts val="0"/>
                </a:spcBef>
                <a:spcAft>
                  <a:spcPts val="0"/>
                </a:spcAft>
                <a:buNone/>
              </a:pPr>
              <a:r>
                <a:rPr lang="en-GB" sz="1500">
                  <a:latin typeface="Lato"/>
                  <a:ea typeface="Lato"/>
                  <a:cs typeface="Lato"/>
                  <a:sym typeface="Lato"/>
                </a:rPr>
                <a:t>      = £2553</a:t>
              </a:r>
              <a:r>
                <a:rPr lang="en-GB" sz="1500">
                  <a:latin typeface="Lato"/>
                  <a:ea typeface="Lato"/>
                  <a:cs typeface="Lato"/>
                  <a:sym typeface="Lato"/>
                </a:rPr>
                <a:t>	           </a:t>
              </a:r>
              <a:endParaRPr sz="1500">
                <a:latin typeface="Lato"/>
                <a:ea typeface="Lato"/>
                <a:cs typeface="Lato"/>
                <a:sym typeface="Lato"/>
              </a:endParaRPr>
            </a:p>
          </p:txBody>
        </p:sp>
        <p:sp>
          <p:nvSpPr>
            <p:cNvPr id="691" name="Google Shape;691;g1c751d456b0_0_829"/>
            <p:cNvSpPr txBox="1"/>
            <p:nvPr/>
          </p:nvSpPr>
          <p:spPr>
            <a:xfrm>
              <a:off x="5146150" y="3764525"/>
              <a:ext cx="254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t>n</a:t>
              </a:r>
              <a:endParaRPr sz="1300"/>
            </a:p>
          </p:txBody>
        </p:sp>
        <p:sp>
          <p:nvSpPr>
            <p:cNvPr id="692" name="Google Shape;692;g1c751d456b0_0_829"/>
            <p:cNvSpPr txBox="1"/>
            <p:nvPr/>
          </p:nvSpPr>
          <p:spPr>
            <a:xfrm>
              <a:off x="6039750" y="3984325"/>
              <a:ext cx="254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5</a:t>
              </a:r>
              <a:endParaRPr sz="1100"/>
            </a:p>
          </p:txBody>
        </p:sp>
        <p:sp>
          <p:nvSpPr>
            <p:cNvPr id="693" name="Google Shape;693;g1c751d456b0_0_829"/>
            <p:cNvSpPr txBox="1"/>
            <p:nvPr/>
          </p:nvSpPr>
          <p:spPr>
            <a:xfrm flipH="1">
              <a:off x="5747650" y="4221025"/>
              <a:ext cx="384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5</a:t>
              </a:r>
              <a:endParaRPr sz="1100"/>
            </a:p>
          </p:txBody>
        </p:sp>
      </p:grpSp>
      <p:sp>
        <p:nvSpPr>
          <p:cNvPr id="694" name="Google Shape;694;g1c751d456b0_0_829"/>
          <p:cNvSpPr txBox="1"/>
          <p:nvPr>
            <p:ph type="ctrTitle"/>
          </p:nvPr>
        </p:nvSpPr>
        <p:spPr>
          <a:xfrm>
            <a:off x="1217475" y="258388"/>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10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1000"/>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g1c751d456b0_0_104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40</a:t>
            </a:r>
            <a:endParaRPr>
              <a:latin typeface="Lato"/>
              <a:ea typeface="Lato"/>
              <a:cs typeface="Lato"/>
              <a:sym typeface="Lato"/>
            </a:endParaRPr>
          </a:p>
        </p:txBody>
      </p:sp>
      <p:sp>
        <p:nvSpPr>
          <p:cNvPr id="700" name="Google Shape;700;g1c751d456b0_0_1044"/>
          <p:cNvSpPr txBox="1"/>
          <p:nvPr/>
        </p:nvSpPr>
        <p:spPr>
          <a:xfrm>
            <a:off x="3412675" y="2101788"/>
            <a:ext cx="5536500" cy="1416000"/>
          </a:xfrm>
          <a:prstGeom prst="rect">
            <a:avLst/>
          </a:prstGeom>
          <a:solidFill>
            <a:schemeClr val="accent6"/>
          </a:solidFill>
          <a:ln cap="flat" cmpd="sng" w="38100">
            <a:solidFill>
              <a:srgbClr val="0543B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accent2"/>
                </a:solidFill>
                <a:latin typeface="Lato"/>
                <a:ea typeface="Lato"/>
                <a:cs typeface="Lato"/>
                <a:sym typeface="Lato"/>
              </a:rPr>
              <a:t>The formula</a:t>
            </a:r>
            <a:endParaRPr b="1" sz="1600">
              <a:solidFill>
                <a:schemeClr val="accent2"/>
              </a:solidFill>
              <a:latin typeface="Lato"/>
              <a:ea typeface="Lato"/>
              <a:cs typeface="Lato"/>
              <a:sym typeface="Lato"/>
            </a:endParaRPr>
          </a:p>
          <a:p>
            <a:pPr indent="0" lvl="0" marL="0" rtl="0" algn="ctr">
              <a:spcBef>
                <a:spcPts val="0"/>
              </a:spcBef>
              <a:spcAft>
                <a:spcPts val="0"/>
              </a:spcAft>
              <a:buNone/>
            </a:pPr>
            <a:r>
              <a:rPr lang="en-GB" sz="1600">
                <a:solidFill>
                  <a:schemeClr val="accent2"/>
                </a:solidFill>
                <a:latin typeface="Lato"/>
                <a:ea typeface="Lato"/>
                <a:cs typeface="Lato"/>
                <a:sym typeface="Lato"/>
              </a:rPr>
              <a:t>Compound interest is calculated by multiplying the </a:t>
            </a:r>
            <a:r>
              <a:rPr b="1" lang="en-GB" sz="1600">
                <a:solidFill>
                  <a:schemeClr val="accent2"/>
                </a:solidFill>
                <a:latin typeface="Lato"/>
                <a:ea typeface="Lato"/>
                <a:cs typeface="Lato"/>
                <a:sym typeface="Lato"/>
              </a:rPr>
              <a:t>principal</a:t>
            </a:r>
            <a:r>
              <a:rPr lang="en-GB" sz="1600">
                <a:solidFill>
                  <a:schemeClr val="accent2"/>
                </a:solidFill>
                <a:latin typeface="Lato"/>
                <a:ea typeface="Lato"/>
                <a:cs typeface="Lato"/>
                <a:sym typeface="Lato"/>
              </a:rPr>
              <a:t> (amount of money being saved) by </a:t>
            </a:r>
            <a:r>
              <a:rPr b="1" lang="en-GB" sz="1600">
                <a:solidFill>
                  <a:schemeClr val="accent2"/>
                </a:solidFill>
                <a:latin typeface="Lato"/>
                <a:ea typeface="Lato"/>
                <a:cs typeface="Lato"/>
                <a:sym typeface="Lato"/>
              </a:rPr>
              <a:t>one plus the annual interest rate,</a:t>
            </a:r>
            <a:r>
              <a:rPr lang="en-GB" sz="1600">
                <a:solidFill>
                  <a:schemeClr val="accent2"/>
                </a:solidFill>
                <a:latin typeface="Lato"/>
                <a:ea typeface="Lato"/>
                <a:cs typeface="Lato"/>
                <a:sym typeface="Lato"/>
              </a:rPr>
              <a:t> to the </a:t>
            </a:r>
            <a:r>
              <a:rPr b="1" lang="en-GB" sz="1600">
                <a:solidFill>
                  <a:schemeClr val="accent2"/>
                </a:solidFill>
                <a:latin typeface="Lato"/>
                <a:ea typeface="Lato"/>
                <a:cs typeface="Lato"/>
                <a:sym typeface="Lato"/>
              </a:rPr>
              <a:t>power of the number of years</a:t>
            </a:r>
            <a:r>
              <a:rPr lang="en-GB" sz="1600">
                <a:solidFill>
                  <a:schemeClr val="accent2"/>
                </a:solidFill>
                <a:latin typeface="Lato"/>
                <a:ea typeface="Lato"/>
                <a:cs typeface="Lato"/>
                <a:sym typeface="Lato"/>
              </a:rPr>
              <a:t> the money is left in the account. </a:t>
            </a:r>
            <a:endParaRPr sz="1600">
              <a:solidFill>
                <a:schemeClr val="accent2"/>
              </a:solidFill>
              <a:latin typeface="Lato"/>
              <a:ea typeface="Lato"/>
              <a:cs typeface="Lato"/>
              <a:sym typeface="Lato"/>
            </a:endParaRPr>
          </a:p>
        </p:txBody>
      </p:sp>
      <p:graphicFrame>
        <p:nvGraphicFramePr>
          <p:cNvPr id="701" name="Google Shape;701;g1c751d456b0_0_1044"/>
          <p:cNvGraphicFramePr/>
          <p:nvPr/>
        </p:nvGraphicFramePr>
        <p:xfrm>
          <a:off x="303950" y="1514550"/>
          <a:ext cx="3000000" cy="3000000"/>
        </p:xfrm>
        <a:graphic>
          <a:graphicData uri="http://schemas.openxmlformats.org/drawingml/2006/table">
            <a:tbl>
              <a:tblPr>
                <a:noFill/>
                <a:tableStyleId>{28984A15-6CF0-41F9-8107-A73EFA71A467}</a:tableStyleId>
              </a:tblPr>
              <a:tblGrid>
                <a:gridCol w="1175075"/>
                <a:gridCol w="1570925"/>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1: Fixed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deposit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Minimum £100 to open the account</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Annual interest rate</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 5%</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rtl="0" algn="l">
                        <a:lnSpc>
                          <a:spcPct val="115000"/>
                        </a:lnSpc>
                        <a:spcBef>
                          <a:spcPts val="0"/>
                        </a:spcBef>
                        <a:spcAft>
                          <a:spcPts val="0"/>
                        </a:spcAft>
                        <a:buNone/>
                      </a:pPr>
                      <a:r>
                        <a:rPr b="1" lang="en-GB" sz="800">
                          <a:latin typeface="Comic Sans MS"/>
                          <a:ea typeface="Comic Sans MS"/>
                          <a:cs typeface="Comic Sans MS"/>
                          <a:sym typeface="Comic Sans MS"/>
                        </a:rPr>
                        <a:t>Fixed term period </a:t>
                      </a:r>
                      <a:endParaRPr b="1"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b="1" lang="en-GB" sz="1100">
                          <a:latin typeface="Comic Sans MS"/>
                          <a:ea typeface="Comic Sans MS"/>
                          <a:cs typeface="Comic Sans MS"/>
                          <a:sym typeface="Comic Sans MS"/>
                        </a:rPr>
                        <a:t> 5 years</a:t>
                      </a:r>
                      <a:endParaRPr b="1"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rtl="0" algn="l">
                        <a:lnSpc>
                          <a:spcPct val="115000"/>
                        </a:lnSpc>
                        <a:spcBef>
                          <a:spcPts val="0"/>
                        </a:spcBef>
                        <a:spcAft>
                          <a:spcPts val="0"/>
                        </a:spcAft>
                        <a:buNone/>
                      </a:pPr>
                      <a:r>
                        <a:rPr lang="en-GB" sz="800">
                          <a:latin typeface="Comic Sans MS"/>
                          <a:ea typeface="Comic Sans MS"/>
                          <a:cs typeface="Comic Sans MS"/>
                          <a:sym typeface="Comic Sans MS"/>
                        </a:rPr>
                        <a:t>Notice period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2 months</a:t>
                      </a:r>
                      <a:endParaRPr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rtl="0" algn="l">
                        <a:lnSpc>
                          <a:spcPct val="115000"/>
                        </a:lnSpc>
                        <a:spcBef>
                          <a:spcPts val="0"/>
                        </a:spcBef>
                        <a:spcAft>
                          <a:spcPts val="0"/>
                        </a:spcAft>
                        <a:buNone/>
                      </a:pPr>
                      <a:r>
                        <a:rPr lang="en-GB" sz="800">
                          <a:highlight>
                            <a:schemeClr val="lt1"/>
                          </a:highlight>
                          <a:latin typeface="Comic Sans MS"/>
                          <a:ea typeface="Comic Sans MS"/>
                          <a:cs typeface="Comic Sans MS"/>
                          <a:sym typeface="Comic Sans MS"/>
                        </a:rPr>
                        <a:t>Is there a maximum number of withdrawals that can be made each year?</a:t>
                      </a:r>
                      <a:endParaRPr sz="8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8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Comic Sans MS"/>
                          <a:ea typeface="Comic Sans MS"/>
                          <a:cs typeface="Comic Sans MS"/>
                          <a:sym typeface="Comic Sans MS"/>
                        </a:rPr>
                        <a:t>Need to notify the bank 2 months before making a withdrawal</a:t>
                      </a:r>
                      <a:endParaRPr sz="11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702" name="Google Shape;702;g1c751d456b0_0_1044"/>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703" name="Google Shape;703;g1c751d456b0_0_1044"/>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g1dcea8bca0c_0_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44</a:t>
            </a:r>
            <a:endParaRPr>
              <a:latin typeface="Lato"/>
              <a:ea typeface="Lato"/>
              <a:cs typeface="Lato"/>
              <a:sym typeface="Lato"/>
            </a:endParaRPr>
          </a:p>
        </p:txBody>
      </p:sp>
      <p:sp>
        <p:nvSpPr>
          <p:cNvPr id="709" name="Google Shape;709;g1dcea8bca0c_0_8"/>
          <p:cNvSpPr txBox="1"/>
          <p:nvPr>
            <p:ph type="ctrTitle"/>
          </p:nvPr>
        </p:nvSpPr>
        <p:spPr>
          <a:xfrm>
            <a:off x="1141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Compounding multiple choice</a:t>
            </a:r>
            <a:endParaRPr b="1" i="0" sz="2900" u="none" cap="none" strike="noStrike">
              <a:solidFill>
                <a:schemeClr val="accent2"/>
              </a:solidFill>
              <a:latin typeface="Lato"/>
              <a:ea typeface="Lato"/>
              <a:cs typeface="Lato"/>
              <a:sym typeface="Lato"/>
            </a:endParaRPr>
          </a:p>
        </p:txBody>
      </p:sp>
      <p:sp>
        <p:nvSpPr>
          <p:cNvPr id="710" name="Google Shape;710;g1dcea8bca0c_0_8"/>
          <p:cNvSpPr txBox="1"/>
          <p:nvPr/>
        </p:nvSpPr>
        <p:spPr>
          <a:xfrm>
            <a:off x="309225" y="11440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Smita leaves £1,000 in her account for 3 years. </a:t>
            </a:r>
            <a:endParaRPr b="1"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Using the formula below and your calculators, how much money will Smita have in her account at the end of the 10-year period.</a:t>
            </a:r>
            <a:endParaRPr b="1" sz="16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rPr lang="en-GB" sz="1600">
                <a:solidFill>
                  <a:srgbClr val="0543B3"/>
                </a:solidFill>
                <a:latin typeface="Lato"/>
                <a:ea typeface="Lato"/>
                <a:cs typeface="Lato"/>
                <a:sym typeface="Lato"/>
              </a:rPr>
              <a:t> </a:t>
            </a:r>
            <a:endParaRPr sz="16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t/>
            </a:r>
            <a:endParaRPr sz="1600">
              <a:solidFill>
                <a:srgbClr val="0543B3"/>
              </a:solidFill>
              <a:latin typeface="Lato"/>
              <a:ea typeface="Lato"/>
              <a:cs typeface="Lato"/>
              <a:sym typeface="Lato"/>
            </a:endParaRPr>
          </a:p>
        </p:txBody>
      </p:sp>
      <p:graphicFrame>
        <p:nvGraphicFramePr>
          <p:cNvPr id="711" name="Google Shape;711;g1dcea8bca0c_0_8"/>
          <p:cNvGraphicFramePr/>
          <p:nvPr/>
        </p:nvGraphicFramePr>
        <p:xfrm>
          <a:off x="379775" y="2842150"/>
          <a:ext cx="3000000" cy="3000000"/>
        </p:xfrm>
        <a:graphic>
          <a:graphicData uri="http://schemas.openxmlformats.org/drawingml/2006/table">
            <a:tbl>
              <a:tblPr>
                <a:noFill/>
                <a:tableStyleId>{28984A15-6CF0-41F9-8107-A73EFA71A467}</a:tableStyleId>
              </a:tblPr>
              <a:tblGrid>
                <a:gridCol w="1252000"/>
                <a:gridCol w="1494000"/>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2:</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71475">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Deposit </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£1,000 </a:t>
                      </a:r>
                      <a:endParaRPr b="1" sz="1000" u="sng">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Annual interest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2%</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Time</a:t>
                      </a:r>
                      <a:r>
                        <a:rPr b="1" lang="en-GB" sz="1000">
                          <a:latin typeface="Comic Sans MS"/>
                          <a:ea typeface="Comic Sans MS"/>
                          <a:cs typeface="Comic Sans MS"/>
                          <a:sym typeface="Comic Sans MS"/>
                        </a:rPr>
                        <a:t> period </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10 years</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60 days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712" name="Google Shape;712;g1dcea8bca0c_0_8"/>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713" name="Google Shape;713;g1dcea8bca0c_0_8"/>
          <p:cNvPicPr preferRelativeResize="0"/>
          <p:nvPr/>
        </p:nvPicPr>
        <p:blipFill rotWithShape="1">
          <a:blip r:embed="rId4">
            <a:alphaModFix/>
          </a:blip>
          <a:srcRect b="0" l="15621" r="16457" t="0"/>
          <a:stretch/>
        </p:blipFill>
        <p:spPr>
          <a:xfrm>
            <a:off x="1248250" y="2050350"/>
            <a:ext cx="869700" cy="749700"/>
          </a:xfrm>
          <a:prstGeom prst="ellipse">
            <a:avLst/>
          </a:prstGeom>
          <a:noFill/>
          <a:ln>
            <a:noFill/>
          </a:ln>
        </p:spPr>
      </p:pic>
      <p:sp>
        <p:nvSpPr>
          <p:cNvPr id="714" name="Google Shape;714;g1dcea8bca0c_0_8"/>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Lato"/>
                <a:ea typeface="Lato"/>
                <a:cs typeface="Lato"/>
                <a:sym typeface="Lato"/>
              </a:rPr>
              <a:t>(A) </a:t>
            </a:r>
            <a:r>
              <a:rPr lang="en-GB" sz="1800">
                <a:solidFill>
                  <a:srgbClr val="FFFFFF"/>
                </a:solidFill>
                <a:latin typeface="Lato"/>
                <a:ea typeface="Lato"/>
                <a:cs typeface="Lato"/>
                <a:sym typeface="Lato"/>
              </a:rPr>
              <a:t>£2,200</a:t>
            </a:r>
            <a:endParaRPr sz="1800">
              <a:solidFill>
                <a:srgbClr val="FFFFFF"/>
              </a:solidFill>
              <a:latin typeface="Lato"/>
              <a:ea typeface="Lato"/>
              <a:cs typeface="Lato"/>
              <a:sym typeface="Lato"/>
            </a:endParaRPr>
          </a:p>
        </p:txBody>
      </p:sp>
      <p:sp>
        <p:nvSpPr>
          <p:cNvPr id="715" name="Google Shape;715;g1dcea8bca0c_0_8"/>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Lato"/>
                <a:ea typeface="Lato"/>
                <a:cs typeface="Lato"/>
                <a:sym typeface="Lato"/>
              </a:rPr>
              <a:t>(B) </a:t>
            </a:r>
            <a:r>
              <a:rPr lang="en-GB" sz="1800">
                <a:solidFill>
                  <a:srgbClr val="FFFFFF"/>
                </a:solidFill>
                <a:latin typeface="Lato"/>
                <a:ea typeface="Lato"/>
                <a:cs typeface="Lato"/>
                <a:sym typeface="Lato"/>
              </a:rPr>
              <a:t>£1,061</a:t>
            </a:r>
            <a:endParaRPr sz="1800">
              <a:solidFill>
                <a:srgbClr val="FFFFFF"/>
              </a:solidFill>
              <a:latin typeface="Lato"/>
              <a:ea typeface="Lato"/>
              <a:cs typeface="Lato"/>
              <a:sym typeface="Lato"/>
            </a:endParaRPr>
          </a:p>
        </p:txBody>
      </p:sp>
      <p:sp>
        <p:nvSpPr>
          <p:cNvPr id="716" name="Google Shape;716;g1dcea8bca0c_0_8"/>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solidFill>
                  <a:srgbClr val="FFFFFF"/>
                </a:solidFill>
                <a:latin typeface="Lato"/>
                <a:ea typeface="Lato"/>
                <a:cs typeface="Lato"/>
                <a:sym typeface="Lato"/>
              </a:rPr>
              <a:t>(C) </a:t>
            </a:r>
            <a:r>
              <a:rPr lang="en-GB" sz="1700">
                <a:solidFill>
                  <a:srgbClr val="FFFFFF"/>
                </a:solidFill>
                <a:latin typeface="Lato"/>
                <a:ea typeface="Lato"/>
                <a:cs typeface="Lato"/>
                <a:sym typeface="Lato"/>
              </a:rPr>
              <a:t>£1,002</a:t>
            </a:r>
            <a:endParaRPr sz="1700">
              <a:solidFill>
                <a:srgbClr val="FFFFFF"/>
              </a:solidFill>
              <a:latin typeface="Lato"/>
              <a:ea typeface="Lato"/>
              <a:cs typeface="Lato"/>
              <a:sym typeface="Lato"/>
            </a:endParaRPr>
          </a:p>
        </p:txBody>
      </p:sp>
      <p:grpSp>
        <p:nvGrpSpPr>
          <p:cNvPr id="717" name="Google Shape;717;g1dcea8bca0c_0_8"/>
          <p:cNvGrpSpPr/>
          <p:nvPr/>
        </p:nvGrpSpPr>
        <p:grpSpPr>
          <a:xfrm>
            <a:off x="6323700" y="2842138"/>
            <a:ext cx="2501100" cy="646500"/>
            <a:chOff x="3321450" y="1952700"/>
            <a:chExt cx="2501100" cy="646500"/>
          </a:xfrm>
        </p:grpSpPr>
        <p:sp>
          <p:nvSpPr>
            <p:cNvPr id="718" name="Google Shape;718;g1dcea8bca0c_0_8"/>
            <p:cNvSpPr txBox="1"/>
            <p:nvPr/>
          </p:nvSpPr>
          <p:spPr>
            <a:xfrm>
              <a:off x="3321450" y="1952700"/>
              <a:ext cx="2501100" cy="646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solidFill>
                    <a:schemeClr val="accent1"/>
                  </a:solidFill>
                  <a:latin typeface="Lato"/>
                  <a:ea typeface="Lato"/>
                  <a:cs typeface="Lato"/>
                  <a:sym typeface="Lato"/>
                </a:rPr>
                <a:t>The formula</a:t>
              </a:r>
              <a:endParaRPr sz="1500">
                <a:solidFill>
                  <a:schemeClr val="accent1"/>
                </a:solidFill>
                <a:latin typeface="Lato"/>
                <a:ea typeface="Lato"/>
                <a:cs typeface="Lato"/>
                <a:sym typeface="Lato"/>
              </a:endParaRPr>
            </a:p>
            <a:p>
              <a:pPr indent="0" lvl="0" marL="0" rtl="0" algn="ctr">
                <a:spcBef>
                  <a:spcPts val="0"/>
                </a:spcBef>
                <a:spcAft>
                  <a:spcPts val="0"/>
                </a:spcAft>
                <a:buNone/>
              </a:pPr>
              <a:r>
                <a:rPr lang="en-GB" sz="1500">
                  <a:latin typeface="Lato"/>
                  <a:ea typeface="Lato"/>
                  <a:cs typeface="Lato"/>
                  <a:sym typeface="Lato"/>
                  <a:extLst>
                    <a:ext uri="http://customooxmlschemas.google.com/">
                      <go:slidesCustomData xmlns:go="http://customooxmlschemas.google.com/" textRoundtripDataId="4"/>
                    </a:ext>
                  </a:extLst>
                </a:rPr>
                <a:t>Final amount = P(1+r) </a:t>
              </a:r>
              <a:endParaRPr sz="1500">
                <a:solidFill>
                  <a:schemeClr val="accent2"/>
                </a:solidFill>
                <a:latin typeface="Lato"/>
                <a:ea typeface="Lato"/>
                <a:cs typeface="Lato"/>
                <a:sym typeface="Lato"/>
              </a:endParaRPr>
            </a:p>
          </p:txBody>
        </p:sp>
        <p:sp>
          <p:nvSpPr>
            <p:cNvPr id="719" name="Google Shape;719;g1dcea8bca0c_0_8"/>
            <p:cNvSpPr txBox="1"/>
            <p:nvPr/>
          </p:nvSpPr>
          <p:spPr>
            <a:xfrm>
              <a:off x="5372100" y="2107375"/>
              <a:ext cx="254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n</a:t>
              </a:r>
              <a:endParaRPr sz="1300"/>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1dcea8bca0c_0_2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45</a:t>
            </a:r>
            <a:endParaRPr>
              <a:latin typeface="Lato"/>
              <a:ea typeface="Lato"/>
              <a:cs typeface="Lato"/>
              <a:sym typeface="Lato"/>
            </a:endParaRPr>
          </a:p>
        </p:txBody>
      </p:sp>
      <p:sp>
        <p:nvSpPr>
          <p:cNvPr id="725" name="Google Shape;725;g1dcea8bca0c_0_29"/>
          <p:cNvSpPr txBox="1"/>
          <p:nvPr/>
        </p:nvSpPr>
        <p:spPr>
          <a:xfrm>
            <a:off x="309225" y="11440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Smita leaves £1,000 in her account for 3 years. </a:t>
            </a:r>
            <a:endParaRPr b="1"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Using the formula below and your calculators, how much money will Smita have in her account at the end of the fixed-term period.</a:t>
            </a:r>
            <a:endParaRPr b="1" sz="16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rPr lang="en-GB" sz="1600">
                <a:solidFill>
                  <a:srgbClr val="0543B3"/>
                </a:solidFill>
                <a:latin typeface="Lato"/>
                <a:ea typeface="Lato"/>
                <a:cs typeface="Lato"/>
                <a:sym typeface="Lato"/>
              </a:rPr>
              <a:t> </a:t>
            </a:r>
            <a:endParaRPr sz="16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t/>
            </a:r>
            <a:endParaRPr sz="1600">
              <a:solidFill>
                <a:srgbClr val="0543B3"/>
              </a:solidFill>
              <a:latin typeface="Lato"/>
              <a:ea typeface="Lato"/>
              <a:cs typeface="Lato"/>
              <a:sym typeface="Lato"/>
            </a:endParaRPr>
          </a:p>
        </p:txBody>
      </p:sp>
      <p:graphicFrame>
        <p:nvGraphicFramePr>
          <p:cNvPr id="726" name="Google Shape;726;g1dcea8bca0c_0_29"/>
          <p:cNvGraphicFramePr/>
          <p:nvPr/>
        </p:nvGraphicFramePr>
        <p:xfrm>
          <a:off x="379775" y="2842150"/>
          <a:ext cx="3000000" cy="3000000"/>
        </p:xfrm>
        <a:graphic>
          <a:graphicData uri="http://schemas.openxmlformats.org/drawingml/2006/table">
            <a:tbl>
              <a:tblPr>
                <a:noFill/>
                <a:tableStyleId>{28984A15-6CF0-41F9-8107-A73EFA71A467}</a:tableStyleId>
              </a:tblPr>
              <a:tblGrid>
                <a:gridCol w="1252000"/>
                <a:gridCol w="1494000"/>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2:</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71475">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Deposit </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£1,000 </a:t>
                      </a:r>
                      <a:endParaRPr b="1" sz="1000" u="sng">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Annual interest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2%</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Time</a:t>
                      </a:r>
                      <a:r>
                        <a:rPr b="1" lang="en-GB" sz="1000">
                          <a:latin typeface="Comic Sans MS"/>
                          <a:ea typeface="Comic Sans MS"/>
                          <a:cs typeface="Comic Sans MS"/>
                          <a:sym typeface="Comic Sans MS"/>
                        </a:rPr>
                        <a:t> period </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10 years</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60 days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727" name="Google Shape;727;g1dcea8bca0c_0_2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728" name="Google Shape;728;g1dcea8bca0c_0_29"/>
          <p:cNvPicPr preferRelativeResize="0"/>
          <p:nvPr/>
        </p:nvPicPr>
        <p:blipFill rotWithShape="1">
          <a:blip r:embed="rId4">
            <a:alphaModFix/>
          </a:blip>
          <a:srcRect b="0" l="15621" r="16457" t="0"/>
          <a:stretch/>
        </p:blipFill>
        <p:spPr>
          <a:xfrm>
            <a:off x="1248250" y="2050350"/>
            <a:ext cx="869700" cy="749700"/>
          </a:xfrm>
          <a:prstGeom prst="ellipse">
            <a:avLst/>
          </a:prstGeom>
          <a:noFill/>
          <a:ln>
            <a:noFill/>
          </a:ln>
        </p:spPr>
      </p:pic>
      <p:sp>
        <p:nvSpPr>
          <p:cNvPr id="729" name="Google Shape;729;g1dcea8bca0c_0_29"/>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Lato"/>
                <a:ea typeface="Lato"/>
                <a:cs typeface="Lato"/>
                <a:sym typeface="Lato"/>
              </a:rPr>
              <a:t>(A) £2,200</a:t>
            </a:r>
            <a:endParaRPr sz="1800">
              <a:solidFill>
                <a:srgbClr val="FFFFFF"/>
              </a:solidFill>
              <a:latin typeface="Lato"/>
              <a:ea typeface="Lato"/>
              <a:cs typeface="Lato"/>
              <a:sym typeface="Lato"/>
            </a:endParaRPr>
          </a:p>
        </p:txBody>
      </p:sp>
      <p:sp>
        <p:nvSpPr>
          <p:cNvPr id="730" name="Google Shape;730;g1dcea8bca0c_0_29"/>
          <p:cNvSpPr/>
          <p:nvPr/>
        </p:nvSpPr>
        <p:spPr>
          <a:xfrm>
            <a:off x="4002175" y="3575575"/>
            <a:ext cx="1515300" cy="682500"/>
          </a:xfrm>
          <a:prstGeom prst="roundRect">
            <a:avLst>
              <a:gd fmla="val 16667" name="adj"/>
            </a:avLst>
          </a:prstGeom>
          <a:solidFill>
            <a:srgbClr val="00FF00"/>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Lato"/>
                <a:ea typeface="Lato"/>
                <a:cs typeface="Lato"/>
                <a:sym typeface="Lato"/>
              </a:rPr>
              <a:t>(B) £1,061</a:t>
            </a:r>
            <a:endParaRPr sz="1800">
              <a:solidFill>
                <a:schemeClr val="dk2"/>
              </a:solidFill>
              <a:latin typeface="Lato"/>
              <a:ea typeface="Lato"/>
              <a:cs typeface="Lato"/>
              <a:sym typeface="Lato"/>
            </a:endParaRPr>
          </a:p>
        </p:txBody>
      </p:sp>
      <p:sp>
        <p:nvSpPr>
          <p:cNvPr id="731" name="Google Shape;731;g1dcea8bca0c_0_29"/>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solidFill>
                  <a:srgbClr val="FFFFFF"/>
                </a:solidFill>
                <a:latin typeface="Lato"/>
                <a:ea typeface="Lato"/>
                <a:cs typeface="Lato"/>
                <a:sym typeface="Lato"/>
              </a:rPr>
              <a:t>(C) £1,002</a:t>
            </a:r>
            <a:endParaRPr sz="1700">
              <a:solidFill>
                <a:srgbClr val="FFFFFF"/>
              </a:solidFill>
              <a:latin typeface="Lato"/>
              <a:ea typeface="Lato"/>
              <a:cs typeface="Lato"/>
              <a:sym typeface="Lato"/>
            </a:endParaRPr>
          </a:p>
        </p:txBody>
      </p:sp>
      <p:grpSp>
        <p:nvGrpSpPr>
          <p:cNvPr id="732" name="Google Shape;732;g1dcea8bca0c_0_29"/>
          <p:cNvGrpSpPr/>
          <p:nvPr/>
        </p:nvGrpSpPr>
        <p:grpSpPr>
          <a:xfrm>
            <a:off x="6271275" y="2902038"/>
            <a:ext cx="2501100" cy="877200"/>
            <a:chOff x="3321450" y="1952700"/>
            <a:chExt cx="2501100" cy="877200"/>
          </a:xfrm>
        </p:grpSpPr>
        <p:sp>
          <p:nvSpPr>
            <p:cNvPr id="733" name="Google Shape;733;g1dcea8bca0c_0_29"/>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solidFill>
                    <a:schemeClr val="accent1"/>
                  </a:solidFill>
                  <a:latin typeface="Lato"/>
                  <a:ea typeface="Lato"/>
                  <a:cs typeface="Lato"/>
                  <a:sym typeface="Lato"/>
                </a:rPr>
                <a:t>The formula</a:t>
              </a:r>
              <a:endParaRPr sz="1500">
                <a:solidFill>
                  <a:schemeClr val="accent1"/>
                </a:solidFill>
                <a:latin typeface="Lato"/>
                <a:ea typeface="Lato"/>
                <a:cs typeface="Lato"/>
                <a:sym typeface="Lato"/>
              </a:endParaRPr>
            </a:p>
            <a:p>
              <a:pPr indent="0" lvl="0" marL="0" rtl="0" algn="ctr">
                <a:spcBef>
                  <a:spcPts val="0"/>
                </a:spcBef>
                <a:spcAft>
                  <a:spcPts val="0"/>
                </a:spcAft>
                <a:buNone/>
              </a:pPr>
              <a:r>
                <a:rPr lang="en-GB" sz="1500">
                  <a:latin typeface="Lato"/>
                  <a:ea typeface="Lato"/>
                  <a:cs typeface="Lato"/>
                  <a:sym typeface="Lato"/>
                  <a:extLst>
                    <a:ext uri="http://customooxmlschemas.google.com/">
                      <go:slidesCustomData xmlns:go="http://customooxmlschemas.google.com/" textRoundtripDataId="5"/>
                    </a:ext>
                  </a:extLst>
                </a:rPr>
                <a:t>Final amount = £1,000(1+0.02) </a:t>
              </a:r>
              <a:endParaRPr sz="1500">
                <a:solidFill>
                  <a:schemeClr val="accent2"/>
                </a:solidFill>
                <a:latin typeface="Lato"/>
                <a:ea typeface="Lato"/>
                <a:cs typeface="Lato"/>
                <a:sym typeface="Lato"/>
              </a:endParaRPr>
            </a:p>
          </p:txBody>
        </p:sp>
        <p:sp>
          <p:nvSpPr>
            <p:cNvPr id="734" name="Google Shape;734;g1dcea8bca0c_0_29"/>
            <p:cNvSpPr txBox="1"/>
            <p:nvPr/>
          </p:nvSpPr>
          <p:spPr>
            <a:xfrm>
              <a:off x="5128725" y="2330963"/>
              <a:ext cx="396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10</a:t>
              </a:r>
              <a:endParaRPr sz="1300"/>
            </a:p>
          </p:txBody>
        </p:sp>
      </p:grpSp>
      <p:sp>
        <p:nvSpPr>
          <p:cNvPr id="735" name="Google Shape;735;g1dcea8bca0c_0_29"/>
          <p:cNvSpPr txBox="1"/>
          <p:nvPr>
            <p:ph type="ctrTitle"/>
          </p:nvPr>
        </p:nvSpPr>
        <p:spPr>
          <a:xfrm>
            <a:off x="1141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Compounding multiple choice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1dcea8bca0c_0_4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46</a:t>
            </a:r>
            <a:endParaRPr>
              <a:latin typeface="Lato"/>
              <a:ea typeface="Lato"/>
              <a:cs typeface="Lato"/>
              <a:sym typeface="Lato"/>
            </a:endParaRPr>
          </a:p>
        </p:txBody>
      </p:sp>
      <p:sp>
        <p:nvSpPr>
          <p:cNvPr id="741" name="Google Shape;741;g1dcea8bca0c_0_44"/>
          <p:cNvSpPr txBox="1"/>
          <p:nvPr/>
        </p:nvSpPr>
        <p:spPr>
          <a:xfrm>
            <a:off x="309225" y="9916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Lucy</a:t>
            </a:r>
            <a:r>
              <a:rPr b="1" lang="en-GB" sz="1600">
                <a:solidFill>
                  <a:srgbClr val="0543B3"/>
                </a:solidFill>
                <a:latin typeface="Lato"/>
                <a:ea typeface="Lato"/>
                <a:cs typeface="Lato"/>
                <a:sym typeface="Lato"/>
              </a:rPr>
              <a:t> leaves £5,000 in her account for 3 years. </a:t>
            </a:r>
            <a:endParaRPr b="1"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Using the formula below and your calculators, how much money will Lucy have in her account at the end of the period.</a:t>
            </a:r>
            <a:endParaRPr b="1" sz="16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rPr lang="en-GB" sz="1600">
                <a:solidFill>
                  <a:srgbClr val="0543B3"/>
                </a:solidFill>
                <a:latin typeface="Lato"/>
                <a:ea typeface="Lato"/>
                <a:cs typeface="Lato"/>
                <a:sym typeface="Lato"/>
              </a:rPr>
              <a:t> </a:t>
            </a:r>
            <a:endParaRPr sz="16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t/>
            </a:r>
            <a:endParaRPr sz="1600">
              <a:solidFill>
                <a:srgbClr val="0543B3"/>
              </a:solidFill>
              <a:latin typeface="Lato"/>
              <a:ea typeface="Lato"/>
              <a:cs typeface="Lato"/>
              <a:sym typeface="Lato"/>
            </a:endParaRPr>
          </a:p>
        </p:txBody>
      </p:sp>
      <p:pic>
        <p:nvPicPr>
          <p:cNvPr id="742" name="Google Shape;742;g1dcea8bca0c_0_44"/>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743" name="Google Shape;743;g1dcea8bca0c_0_44"/>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Lato"/>
                <a:ea typeface="Lato"/>
                <a:cs typeface="Lato"/>
                <a:sym typeface="Lato"/>
              </a:rPr>
              <a:t>(A) £5,788</a:t>
            </a:r>
            <a:endParaRPr sz="1800">
              <a:solidFill>
                <a:srgbClr val="FFFFFF"/>
              </a:solidFill>
              <a:latin typeface="Lato"/>
              <a:ea typeface="Lato"/>
              <a:cs typeface="Lato"/>
              <a:sym typeface="Lato"/>
            </a:endParaRPr>
          </a:p>
        </p:txBody>
      </p:sp>
      <p:sp>
        <p:nvSpPr>
          <p:cNvPr id="744" name="Google Shape;744;g1dcea8bca0c_0_44"/>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Lato"/>
                <a:ea typeface="Lato"/>
                <a:cs typeface="Lato"/>
                <a:sym typeface="Lato"/>
              </a:rPr>
              <a:t>(B) £1,005</a:t>
            </a:r>
            <a:endParaRPr sz="1800">
              <a:solidFill>
                <a:srgbClr val="FFFFFF"/>
              </a:solidFill>
              <a:latin typeface="Lato"/>
              <a:ea typeface="Lato"/>
              <a:cs typeface="Lato"/>
              <a:sym typeface="Lato"/>
            </a:endParaRPr>
          </a:p>
        </p:txBody>
      </p:sp>
      <p:sp>
        <p:nvSpPr>
          <p:cNvPr id="745" name="Google Shape;745;g1dcea8bca0c_0_44"/>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solidFill>
                  <a:srgbClr val="FFFFFF"/>
                </a:solidFill>
                <a:latin typeface="Lato"/>
                <a:ea typeface="Lato"/>
                <a:cs typeface="Lato"/>
                <a:sym typeface="Lato"/>
              </a:rPr>
              <a:t>(C) £25,020</a:t>
            </a:r>
            <a:endParaRPr sz="1700">
              <a:solidFill>
                <a:srgbClr val="FFFFFF"/>
              </a:solidFill>
              <a:latin typeface="Lato"/>
              <a:ea typeface="Lato"/>
              <a:cs typeface="Lato"/>
              <a:sym typeface="Lato"/>
            </a:endParaRPr>
          </a:p>
        </p:txBody>
      </p:sp>
      <p:grpSp>
        <p:nvGrpSpPr>
          <p:cNvPr id="746" name="Google Shape;746;g1dcea8bca0c_0_44"/>
          <p:cNvGrpSpPr/>
          <p:nvPr/>
        </p:nvGrpSpPr>
        <p:grpSpPr>
          <a:xfrm>
            <a:off x="6323700" y="2842138"/>
            <a:ext cx="2501100" cy="646500"/>
            <a:chOff x="3321450" y="1952700"/>
            <a:chExt cx="2501100" cy="646500"/>
          </a:xfrm>
        </p:grpSpPr>
        <p:sp>
          <p:nvSpPr>
            <p:cNvPr id="747" name="Google Shape;747;g1dcea8bca0c_0_44"/>
            <p:cNvSpPr txBox="1"/>
            <p:nvPr/>
          </p:nvSpPr>
          <p:spPr>
            <a:xfrm>
              <a:off x="3321450" y="1952700"/>
              <a:ext cx="2501100" cy="646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solidFill>
                    <a:schemeClr val="accent1"/>
                  </a:solidFill>
                  <a:latin typeface="Lato"/>
                  <a:ea typeface="Lato"/>
                  <a:cs typeface="Lato"/>
                  <a:sym typeface="Lato"/>
                </a:rPr>
                <a:t>The formula</a:t>
              </a:r>
              <a:endParaRPr sz="1500">
                <a:solidFill>
                  <a:schemeClr val="accent1"/>
                </a:solidFill>
                <a:latin typeface="Lato"/>
                <a:ea typeface="Lato"/>
                <a:cs typeface="Lato"/>
                <a:sym typeface="Lato"/>
              </a:endParaRPr>
            </a:p>
            <a:p>
              <a:pPr indent="0" lvl="0" marL="0" rtl="0" algn="ctr">
                <a:spcBef>
                  <a:spcPts val="0"/>
                </a:spcBef>
                <a:spcAft>
                  <a:spcPts val="0"/>
                </a:spcAft>
                <a:buNone/>
              </a:pPr>
              <a:r>
                <a:rPr lang="en-GB" sz="1500">
                  <a:latin typeface="Lato"/>
                  <a:ea typeface="Lato"/>
                  <a:cs typeface="Lato"/>
                  <a:sym typeface="Lato"/>
                  <a:extLst>
                    <a:ext uri="http://customooxmlschemas.google.com/">
                      <go:slidesCustomData xmlns:go="http://customooxmlschemas.google.com/" textRoundtripDataId="6"/>
                    </a:ext>
                  </a:extLst>
                </a:rPr>
                <a:t>Final amount = P(1+r) </a:t>
              </a:r>
              <a:endParaRPr sz="1500">
                <a:solidFill>
                  <a:schemeClr val="accent2"/>
                </a:solidFill>
                <a:latin typeface="Lato"/>
                <a:ea typeface="Lato"/>
                <a:cs typeface="Lato"/>
                <a:sym typeface="Lato"/>
              </a:endParaRPr>
            </a:p>
          </p:txBody>
        </p:sp>
        <p:sp>
          <p:nvSpPr>
            <p:cNvPr id="748" name="Google Shape;748;g1dcea8bca0c_0_44"/>
            <p:cNvSpPr txBox="1"/>
            <p:nvPr/>
          </p:nvSpPr>
          <p:spPr>
            <a:xfrm>
              <a:off x="5372100" y="2107375"/>
              <a:ext cx="254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n</a:t>
              </a:r>
              <a:endParaRPr sz="1300"/>
            </a:p>
          </p:txBody>
        </p:sp>
      </p:grpSp>
      <p:graphicFrame>
        <p:nvGraphicFramePr>
          <p:cNvPr id="749" name="Google Shape;749;g1dcea8bca0c_0_44"/>
          <p:cNvGraphicFramePr/>
          <p:nvPr/>
        </p:nvGraphicFramePr>
        <p:xfrm>
          <a:off x="418400" y="2808200"/>
          <a:ext cx="3000000" cy="3000000"/>
        </p:xfrm>
        <a:graphic>
          <a:graphicData uri="http://schemas.openxmlformats.org/drawingml/2006/table">
            <a:tbl>
              <a:tblPr>
                <a:noFill/>
                <a:tableStyleId>{28984A15-6CF0-41F9-8107-A73EFA71A467}</a:tableStyleId>
              </a:tblPr>
              <a:tblGrid>
                <a:gridCol w="1252000"/>
                <a:gridCol w="1494000"/>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3:</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71475">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Deposit </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£5,000</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Annual interest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5%</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Time period</a:t>
                      </a:r>
                      <a:r>
                        <a:rPr b="1" lang="en-GB" sz="1000">
                          <a:latin typeface="Comic Sans MS"/>
                          <a:ea typeface="Comic Sans MS"/>
                          <a:cs typeface="Comic Sans MS"/>
                          <a:sym typeface="Comic Sans MS"/>
                        </a:rPr>
                        <a:t> </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3</a:t>
                      </a:r>
                      <a:r>
                        <a:rPr b="1" lang="en-GB" sz="1000">
                          <a:latin typeface="Comic Sans MS"/>
                          <a:ea typeface="Comic Sans MS"/>
                          <a:cs typeface="Comic Sans MS"/>
                          <a:sym typeface="Comic Sans MS"/>
                        </a:rPr>
                        <a:t> years</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30 days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pic>
        <p:nvPicPr>
          <p:cNvPr id="750" name="Google Shape;750;g1dcea8bca0c_0_44"/>
          <p:cNvPicPr preferRelativeResize="0"/>
          <p:nvPr/>
        </p:nvPicPr>
        <p:blipFill rotWithShape="1">
          <a:blip r:embed="rId4">
            <a:alphaModFix/>
          </a:blip>
          <a:srcRect b="17356" l="0" r="0" t="8973"/>
          <a:stretch/>
        </p:blipFill>
        <p:spPr>
          <a:xfrm>
            <a:off x="1234213" y="1909891"/>
            <a:ext cx="982500" cy="856200"/>
          </a:xfrm>
          <a:prstGeom prst="ellipse">
            <a:avLst/>
          </a:prstGeom>
          <a:noFill/>
          <a:ln>
            <a:noFill/>
          </a:ln>
        </p:spPr>
      </p:pic>
      <p:sp>
        <p:nvSpPr>
          <p:cNvPr id="751" name="Google Shape;751;g1dcea8bca0c_0_44"/>
          <p:cNvSpPr txBox="1"/>
          <p:nvPr>
            <p:ph type="ctrTitle"/>
          </p:nvPr>
        </p:nvSpPr>
        <p:spPr>
          <a:xfrm>
            <a:off x="1141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Compounding multiple choice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g1dcea8bca0c_0_6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47</a:t>
            </a:r>
            <a:endParaRPr>
              <a:latin typeface="Lato"/>
              <a:ea typeface="Lato"/>
              <a:cs typeface="Lato"/>
              <a:sym typeface="Lato"/>
            </a:endParaRPr>
          </a:p>
        </p:txBody>
      </p:sp>
      <p:sp>
        <p:nvSpPr>
          <p:cNvPr id="757" name="Google Shape;757;g1dcea8bca0c_0_61"/>
          <p:cNvSpPr txBox="1"/>
          <p:nvPr/>
        </p:nvSpPr>
        <p:spPr>
          <a:xfrm>
            <a:off x="309225" y="9916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Lucy leaves £5,000 in her account for 3 years. </a:t>
            </a:r>
            <a:endParaRPr b="1" sz="1600">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1" lang="en-GB" sz="1600">
                <a:solidFill>
                  <a:srgbClr val="0543B3"/>
                </a:solidFill>
                <a:latin typeface="Lato"/>
                <a:ea typeface="Lato"/>
                <a:cs typeface="Lato"/>
                <a:sym typeface="Lato"/>
              </a:rPr>
              <a:t>Using the formula below and your calculators, how much money will Lucy have in her account at the end of the period.</a:t>
            </a:r>
            <a:endParaRPr b="1" sz="16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rPr lang="en-GB" sz="1600">
                <a:solidFill>
                  <a:srgbClr val="0543B3"/>
                </a:solidFill>
                <a:latin typeface="Lato"/>
                <a:ea typeface="Lato"/>
                <a:cs typeface="Lato"/>
                <a:sym typeface="Lato"/>
              </a:rPr>
              <a:t> </a:t>
            </a:r>
            <a:endParaRPr sz="16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t/>
            </a:r>
            <a:endParaRPr sz="1600">
              <a:solidFill>
                <a:srgbClr val="0543B3"/>
              </a:solidFill>
              <a:latin typeface="Lato"/>
              <a:ea typeface="Lato"/>
              <a:cs typeface="Lato"/>
              <a:sym typeface="Lato"/>
            </a:endParaRPr>
          </a:p>
        </p:txBody>
      </p:sp>
      <p:pic>
        <p:nvPicPr>
          <p:cNvPr id="758" name="Google Shape;758;g1dcea8bca0c_0_61"/>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759" name="Google Shape;759;g1dcea8bca0c_0_61"/>
          <p:cNvSpPr/>
          <p:nvPr/>
        </p:nvSpPr>
        <p:spPr>
          <a:xfrm>
            <a:off x="3970650" y="2810375"/>
            <a:ext cx="1546800" cy="682500"/>
          </a:xfrm>
          <a:prstGeom prst="roundRect">
            <a:avLst>
              <a:gd fmla="val 16667" name="adj"/>
            </a:avLst>
          </a:prstGeom>
          <a:solidFill>
            <a:srgbClr val="00FF00"/>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chemeClr val="lt2"/>
                </a:solidFill>
                <a:latin typeface="Lato"/>
                <a:ea typeface="Lato"/>
                <a:cs typeface="Lato"/>
                <a:sym typeface="Lato"/>
              </a:rPr>
              <a:t>(A) £5,788</a:t>
            </a:r>
            <a:endParaRPr sz="1800">
              <a:solidFill>
                <a:schemeClr val="lt2"/>
              </a:solidFill>
              <a:latin typeface="Lato"/>
              <a:ea typeface="Lato"/>
              <a:cs typeface="Lato"/>
              <a:sym typeface="Lato"/>
            </a:endParaRPr>
          </a:p>
        </p:txBody>
      </p:sp>
      <p:sp>
        <p:nvSpPr>
          <p:cNvPr id="760" name="Google Shape;760;g1dcea8bca0c_0_61"/>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Lato"/>
                <a:ea typeface="Lato"/>
                <a:cs typeface="Lato"/>
                <a:sym typeface="Lato"/>
              </a:rPr>
              <a:t>(B) £1,005</a:t>
            </a:r>
            <a:endParaRPr sz="1800">
              <a:solidFill>
                <a:srgbClr val="FFFFFF"/>
              </a:solidFill>
              <a:latin typeface="Lato"/>
              <a:ea typeface="Lato"/>
              <a:cs typeface="Lato"/>
              <a:sym typeface="Lato"/>
            </a:endParaRPr>
          </a:p>
        </p:txBody>
      </p:sp>
      <p:sp>
        <p:nvSpPr>
          <p:cNvPr id="761" name="Google Shape;761;g1dcea8bca0c_0_61"/>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solidFill>
                  <a:srgbClr val="FFFFFF"/>
                </a:solidFill>
                <a:latin typeface="Lato"/>
                <a:ea typeface="Lato"/>
                <a:cs typeface="Lato"/>
                <a:sym typeface="Lato"/>
              </a:rPr>
              <a:t>(C)</a:t>
            </a:r>
            <a:r>
              <a:rPr lang="en-GB" sz="1700">
                <a:solidFill>
                  <a:srgbClr val="FFFFFF"/>
                </a:solidFill>
                <a:latin typeface="Lato"/>
                <a:ea typeface="Lato"/>
                <a:cs typeface="Lato"/>
                <a:sym typeface="Lato"/>
              </a:rPr>
              <a:t> </a:t>
            </a:r>
            <a:r>
              <a:rPr lang="en-GB" sz="1700">
                <a:solidFill>
                  <a:srgbClr val="FFFFFF"/>
                </a:solidFill>
                <a:latin typeface="Lato"/>
                <a:ea typeface="Lato"/>
                <a:cs typeface="Lato"/>
                <a:sym typeface="Lato"/>
              </a:rPr>
              <a:t>£25,020 </a:t>
            </a:r>
            <a:endParaRPr sz="1700">
              <a:solidFill>
                <a:srgbClr val="FFFFFF"/>
              </a:solidFill>
              <a:latin typeface="Lato"/>
              <a:ea typeface="Lato"/>
              <a:cs typeface="Lato"/>
              <a:sym typeface="Lato"/>
            </a:endParaRPr>
          </a:p>
        </p:txBody>
      </p:sp>
      <p:grpSp>
        <p:nvGrpSpPr>
          <p:cNvPr id="762" name="Google Shape;762;g1dcea8bca0c_0_61"/>
          <p:cNvGrpSpPr/>
          <p:nvPr/>
        </p:nvGrpSpPr>
        <p:grpSpPr>
          <a:xfrm>
            <a:off x="6323700" y="2842138"/>
            <a:ext cx="2501100" cy="877200"/>
            <a:chOff x="3321450" y="1952700"/>
            <a:chExt cx="2501100" cy="877200"/>
          </a:xfrm>
        </p:grpSpPr>
        <p:sp>
          <p:nvSpPr>
            <p:cNvPr id="763" name="Google Shape;763;g1dcea8bca0c_0_61"/>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solidFill>
                    <a:schemeClr val="accent1"/>
                  </a:solidFill>
                  <a:latin typeface="Lato"/>
                  <a:ea typeface="Lato"/>
                  <a:cs typeface="Lato"/>
                  <a:sym typeface="Lato"/>
                </a:rPr>
                <a:t>The formula</a:t>
              </a:r>
              <a:endParaRPr sz="1500">
                <a:solidFill>
                  <a:schemeClr val="accent1"/>
                </a:solidFill>
                <a:latin typeface="Lato"/>
                <a:ea typeface="Lato"/>
                <a:cs typeface="Lato"/>
                <a:sym typeface="Lato"/>
              </a:endParaRPr>
            </a:p>
            <a:p>
              <a:pPr indent="0" lvl="0" marL="0" rtl="0" algn="ctr">
                <a:spcBef>
                  <a:spcPts val="0"/>
                </a:spcBef>
                <a:spcAft>
                  <a:spcPts val="0"/>
                </a:spcAft>
                <a:buNone/>
              </a:pPr>
              <a:r>
                <a:rPr lang="en-GB" sz="1500">
                  <a:latin typeface="Lato"/>
                  <a:ea typeface="Lato"/>
                  <a:cs typeface="Lato"/>
                  <a:sym typeface="Lato"/>
                  <a:extLst>
                    <a:ext uri="http://customooxmlschemas.google.com/">
                      <go:slidesCustomData xmlns:go="http://customooxmlschemas.google.com/" textRoundtripDataId="7"/>
                    </a:ext>
                  </a:extLst>
                </a:rPr>
                <a:t>Final amount = £10,000(1+0.05) </a:t>
              </a:r>
              <a:endParaRPr sz="1500">
                <a:solidFill>
                  <a:schemeClr val="accent2"/>
                </a:solidFill>
                <a:latin typeface="Lato"/>
                <a:ea typeface="Lato"/>
                <a:cs typeface="Lato"/>
                <a:sym typeface="Lato"/>
              </a:endParaRPr>
            </a:p>
          </p:txBody>
        </p:sp>
        <p:sp>
          <p:nvSpPr>
            <p:cNvPr id="764" name="Google Shape;764;g1dcea8bca0c_0_61"/>
            <p:cNvSpPr txBox="1"/>
            <p:nvPr/>
          </p:nvSpPr>
          <p:spPr>
            <a:xfrm>
              <a:off x="5207400" y="2356913"/>
              <a:ext cx="3255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3</a:t>
              </a:r>
              <a:endParaRPr sz="1300"/>
            </a:p>
          </p:txBody>
        </p:sp>
      </p:grpSp>
      <p:graphicFrame>
        <p:nvGraphicFramePr>
          <p:cNvPr id="765" name="Google Shape;765;g1dcea8bca0c_0_61"/>
          <p:cNvGraphicFramePr/>
          <p:nvPr/>
        </p:nvGraphicFramePr>
        <p:xfrm>
          <a:off x="418400" y="2808200"/>
          <a:ext cx="3000000" cy="3000000"/>
        </p:xfrm>
        <a:graphic>
          <a:graphicData uri="http://schemas.openxmlformats.org/drawingml/2006/table">
            <a:tbl>
              <a:tblPr>
                <a:noFill/>
                <a:tableStyleId>{28984A15-6CF0-41F9-8107-A73EFA71A467}</a:tableStyleId>
              </a:tblPr>
              <a:tblGrid>
                <a:gridCol w="1252000"/>
                <a:gridCol w="1494000"/>
              </a:tblGrid>
              <a:tr h="438150">
                <a:tc gridSpan="2">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Savings Account 3:</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71475">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Deposit </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£5,000</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Annual interest rate</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5%</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Time period </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000">
                          <a:latin typeface="Comic Sans MS"/>
                          <a:ea typeface="Comic Sans MS"/>
                          <a:cs typeface="Comic Sans MS"/>
                          <a:sym typeface="Comic Sans MS"/>
                        </a:rPr>
                        <a:t> 3 years</a:t>
                      </a:r>
                      <a:endParaRPr b="1"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Notice period </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30 days</a:t>
                      </a:r>
                      <a:endParaRPr sz="1000">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pic>
        <p:nvPicPr>
          <p:cNvPr id="766" name="Google Shape;766;g1dcea8bca0c_0_61"/>
          <p:cNvPicPr preferRelativeResize="0"/>
          <p:nvPr/>
        </p:nvPicPr>
        <p:blipFill rotWithShape="1">
          <a:blip r:embed="rId4">
            <a:alphaModFix/>
          </a:blip>
          <a:srcRect b="17356" l="0" r="0" t="8973"/>
          <a:stretch/>
        </p:blipFill>
        <p:spPr>
          <a:xfrm>
            <a:off x="1234213" y="1909891"/>
            <a:ext cx="982500" cy="856200"/>
          </a:xfrm>
          <a:prstGeom prst="ellipse">
            <a:avLst/>
          </a:prstGeom>
          <a:noFill/>
          <a:ln>
            <a:noFill/>
          </a:ln>
        </p:spPr>
      </p:pic>
      <p:sp>
        <p:nvSpPr>
          <p:cNvPr id="767" name="Google Shape;767;g1dcea8bca0c_0_61"/>
          <p:cNvSpPr txBox="1"/>
          <p:nvPr>
            <p:ph type="ctrTitle"/>
          </p:nvPr>
        </p:nvSpPr>
        <p:spPr>
          <a:xfrm>
            <a:off x="1141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Compounding multiple choice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g28492827754_0_5"/>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773" name="Google Shape;773;g28492827754_0_5"/>
          <p:cNvSpPr txBox="1"/>
          <p:nvPr/>
        </p:nvSpPr>
        <p:spPr>
          <a:xfrm>
            <a:off x="1155775" y="1959825"/>
            <a:ext cx="6540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700">
                <a:solidFill>
                  <a:schemeClr val="lt1"/>
                </a:solidFill>
                <a:latin typeface="Lato"/>
                <a:ea typeface="Lato"/>
                <a:cs typeface="Lato"/>
                <a:sym typeface="Lato"/>
              </a:rPr>
              <a:t>OPTIONAL STRETCH QUESTIONS COMPLETE</a:t>
            </a:r>
            <a:endParaRPr b="1" sz="27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g1dcea8bca0c_0_11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48</a:t>
            </a:r>
            <a:endParaRPr>
              <a:latin typeface="Lato"/>
              <a:ea typeface="Lato"/>
              <a:cs typeface="Lato"/>
              <a:sym typeface="Lato"/>
            </a:endParaRPr>
          </a:p>
        </p:txBody>
      </p:sp>
      <p:sp>
        <p:nvSpPr>
          <p:cNvPr id="779" name="Google Shape;779;g1dcea8bca0c_0_114"/>
          <p:cNvSpPr txBox="1"/>
          <p:nvPr/>
        </p:nvSpPr>
        <p:spPr>
          <a:xfrm>
            <a:off x="880025" y="3516400"/>
            <a:ext cx="2833800" cy="14931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GB" sz="1700">
                <a:solidFill>
                  <a:schemeClr val="accent1"/>
                </a:solidFill>
                <a:latin typeface="Lato"/>
                <a:ea typeface="Lato"/>
                <a:cs typeface="Lato"/>
                <a:sym typeface="Lato"/>
              </a:rPr>
              <a:t>We can see that the </a:t>
            </a:r>
            <a:r>
              <a:rPr b="1" lang="en-GB" sz="1700">
                <a:solidFill>
                  <a:schemeClr val="accent1"/>
                </a:solidFill>
                <a:latin typeface="Lato"/>
                <a:ea typeface="Lato"/>
                <a:cs typeface="Lato"/>
                <a:sym typeface="Lato"/>
              </a:rPr>
              <a:t>higher the </a:t>
            </a:r>
            <a:r>
              <a:rPr b="1" lang="en-GB" sz="1700">
                <a:solidFill>
                  <a:schemeClr val="accent1"/>
                </a:solidFill>
                <a:latin typeface="Lato"/>
                <a:ea typeface="Lato"/>
                <a:cs typeface="Lato"/>
                <a:sym typeface="Lato"/>
              </a:rPr>
              <a:t>interest</a:t>
            </a:r>
            <a:r>
              <a:rPr b="1" lang="en-GB" sz="1700">
                <a:solidFill>
                  <a:schemeClr val="accent1"/>
                </a:solidFill>
                <a:latin typeface="Lato"/>
                <a:ea typeface="Lato"/>
                <a:cs typeface="Lato"/>
                <a:sym typeface="Lato"/>
              </a:rPr>
              <a:t> rate</a:t>
            </a:r>
            <a:r>
              <a:rPr lang="en-GB" sz="1700">
                <a:solidFill>
                  <a:schemeClr val="accent1"/>
                </a:solidFill>
                <a:latin typeface="Lato"/>
                <a:ea typeface="Lato"/>
                <a:cs typeface="Lato"/>
                <a:sym typeface="Lato"/>
              </a:rPr>
              <a:t>, the quicker the savings grow over time</a:t>
            </a:r>
            <a:endParaRPr sz="1700">
              <a:solidFill>
                <a:schemeClr val="accent1"/>
              </a:solidFill>
              <a:latin typeface="Lato"/>
              <a:ea typeface="Lato"/>
              <a:cs typeface="Lato"/>
              <a:sym typeface="Lato"/>
            </a:endParaRPr>
          </a:p>
          <a:p>
            <a:pPr indent="0" lvl="0" marL="0" rtl="0" algn="ctr">
              <a:spcBef>
                <a:spcPts val="0"/>
              </a:spcBef>
              <a:spcAft>
                <a:spcPts val="0"/>
              </a:spcAft>
              <a:buNone/>
            </a:pPr>
            <a:r>
              <a:t/>
            </a:r>
            <a:endParaRPr sz="1700">
              <a:solidFill>
                <a:schemeClr val="accent1"/>
              </a:solidFill>
              <a:latin typeface="Lato"/>
              <a:ea typeface="Lato"/>
              <a:cs typeface="Lato"/>
              <a:sym typeface="Lato"/>
            </a:endParaRPr>
          </a:p>
        </p:txBody>
      </p:sp>
      <p:sp>
        <p:nvSpPr>
          <p:cNvPr id="780" name="Google Shape;780;g1dcea8bca0c_0_11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Being savings savvy!</a:t>
            </a:r>
            <a:endParaRPr b="1" i="0" sz="2900" u="none" cap="none" strike="noStrike">
              <a:solidFill>
                <a:schemeClr val="accent2"/>
              </a:solidFill>
              <a:latin typeface="Lato"/>
              <a:ea typeface="Lato"/>
              <a:cs typeface="Lato"/>
              <a:sym typeface="Lato"/>
            </a:endParaRPr>
          </a:p>
        </p:txBody>
      </p:sp>
      <p:pic>
        <p:nvPicPr>
          <p:cNvPr id="781" name="Google Shape;781;g1dcea8bca0c_0_114"/>
          <p:cNvPicPr preferRelativeResize="0"/>
          <p:nvPr/>
        </p:nvPicPr>
        <p:blipFill>
          <a:blip r:embed="rId3">
            <a:alphaModFix/>
          </a:blip>
          <a:stretch>
            <a:fillRect/>
          </a:stretch>
        </p:blipFill>
        <p:spPr>
          <a:xfrm>
            <a:off x="1344425" y="1419775"/>
            <a:ext cx="1905000" cy="1905000"/>
          </a:xfrm>
          <a:prstGeom prst="rect">
            <a:avLst/>
          </a:prstGeom>
          <a:noFill/>
          <a:ln>
            <a:noFill/>
          </a:ln>
        </p:spPr>
      </p:pic>
      <p:sp>
        <p:nvSpPr>
          <p:cNvPr id="782" name="Google Shape;782;g1dcea8bca0c_0_114"/>
          <p:cNvSpPr txBox="1"/>
          <p:nvPr/>
        </p:nvSpPr>
        <p:spPr>
          <a:xfrm>
            <a:off x="4986275" y="3616950"/>
            <a:ext cx="28002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700">
                <a:solidFill>
                  <a:schemeClr val="accent1"/>
                </a:solidFill>
                <a:latin typeface="Lato"/>
                <a:ea typeface="Lato"/>
                <a:cs typeface="Lato"/>
                <a:sym typeface="Lato"/>
              </a:rPr>
              <a:t>The </a:t>
            </a:r>
            <a:r>
              <a:rPr b="1" lang="en-GB" sz="1700">
                <a:solidFill>
                  <a:schemeClr val="accent1"/>
                </a:solidFill>
                <a:latin typeface="Lato"/>
                <a:ea typeface="Lato"/>
                <a:cs typeface="Lato"/>
                <a:sym typeface="Lato"/>
              </a:rPr>
              <a:t>longer </a:t>
            </a:r>
            <a:r>
              <a:rPr lang="en-GB" sz="1700">
                <a:solidFill>
                  <a:schemeClr val="accent1"/>
                </a:solidFill>
                <a:latin typeface="Lato"/>
                <a:ea typeface="Lato"/>
                <a:cs typeface="Lato"/>
                <a:sym typeface="Lato"/>
              </a:rPr>
              <a:t>savings are kept in the account, the </a:t>
            </a:r>
            <a:r>
              <a:rPr b="1" lang="en-GB" sz="1700">
                <a:solidFill>
                  <a:schemeClr val="accent1"/>
                </a:solidFill>
                <a:latin typeface="Lato"/>
                <a:ea typeface="Lato"/>
                <a:cs typeface="Lato"/>
                <a:sym typeface="Lato"/>
              </a:rPr>
              <a:t>more time</a:t>
            </a:r>
            <a:r>
              <a:rPr lang="en-GB" sz="1700">
                <a:solidFill>
                  <a:schemeClr val="accent1"/>
                </a:solidFill>
                <a:latin typeface="Lato"/>
                <a:ea typeface="Lato"/>
                <a:cs typeface="Lato"/>
                <a:sym typeface="Lato"/>
              </a:rPr>
              <a:t> the deposit has to grow</a:t>
            </a:r>
            <a:endParaRPr sz="1700">
              <a:solidFill>
                <a:schemeClr val="accent1"/>
              </a:solidFill>
              <a:latin typeface="Lato"/>
              <a:ea typeface="Lato"/>
              <a:cs typeface="Lato"/>
              <a:sym typeface="Lato"/>
            </a:endParaRPr>
          </a:p>
        </p:txBody>
      </p:sp>
      <p:pic>
        <p:nvPicPr>
          <p:cNvPr id="783" name="Google Shape;783;g1dcea8bca0c_0_114"/>
          <p:cNvPicPr preferRelativeResize="0"/>
          <p:nvPr/>
        </p:nvPicPr>
        <p:blipFill>
          <a:blip r:embed="rId4">
            <a:alphaModFix/>
          </a:blip>
          <a:stretch>
            <a:fillRect/>
          </a:stretch>
        </p:blipFill>
        <p:spPr>
          <a:xfrm>
            <a:off x="5294200" y="1453725"/>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0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g1dcea8bca0c_0_8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49</a:t>
            </a:r>
            <a:endParaRPr>
              <a:latin typeface="Lato"/>
              <a:ea typeface="Lato"/>
              <a:cs typeface="Lato"/>
              <a:sym typeface="Lato"/>
            </a:endParaRPr>
          </a:p>
        </p:txBody>
      </p:sp>
      <p:sp>
        <p:nvSpPr>
          <p:cNvPr id="789" name="Google Shape;789;g1dcea8bca0c_0_80"/>
          <p:cNvSpPr txBox="1"/>
          <p:nvPr>
            <p:ph type="ctrTitle"/>
          </p:nvPr>
        </p:nvSpPr>
        <p:spPr>
          <a:xfrm>
            <a:off x="1714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How does that actually work?</a:t>
            </a:r>
            <a:endParaRPr b="1" i="0" sz="2900" u="none" cap="none" strike="noStrike">
              <a:solidFill>
                <a:schemeClr val="accent2"/>
              </a:solidFill>
              <a:latin typeface="Lato"/>
              <a:ea typeface="Lato"/>
              <a:cs typeface="Lato"/>
              <a:sym typeface="Lato"/>
            </a:endParaRPr>
          </a:p>
        </p:txBody>
      </p:sp>
      <p:sp>
        <p:nvSpPr>
          <p:cNvPr id="790" name="Google Shape;790;g1dcea8bca0c_0_80"/>
          <p:cNvSpPr txBox="1"/>
          <p:nvPr/>
        </p:nvSpPr>
        <p:spPr>
          <a:xfrm>
            <a:off x="171475" y="1317775"/>
            <a:ext cx="4275600" cy="36387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2200">
                <a:solidFill>
                  <a:srgbClr val="0543B3"/>
                </a:solidFill>
                <a:latin typeface="Lato"/>
                <a:ea typeface="Lato"/>
                <a:cs typeface="Lato"/>
                <a:sym typeface="Lato"/>
              </a:rPr>
              <a:t>The bank uses the saver’s deposited money to make </a:t>
            </a:r>
            <a:r>
              <a:rPr b="1" lang="en-GB" sz="2200">
                <a:solidFill>
                  <a:schemeClr val="accent2"/>
                </a:solidFill>
                <a:latin typeface="Lato"/>
                <a:ea typeface="Lato"/>
                <a:cs typeface="Lato"/>
                <a:sym typeface="Lato"/>
              </a:rPr>
              <a:t>loans</a:t>
            </a:r>
            <a:r>
              <a:rPr b="1" lang="en-GB" sz="2200">
                <a:solidFill>
                  <a:srgbClr val="0543B3"/>
                </a:solidFill>
                <a:latin typeface="Lato"/>
                <a:ea typeface="Lato"/>
                <a:cs typeface="Lato"/>
                <a:sym typeface="Lato"/>
              </a:rPr>
              <a:t> to other customers at </a:t>
            </a:r>
            <a:r>
              <a:rPr b="1" i="1" lang="en-GB" sz="2200">
                <a:solidFill>
                  <a:srgbClr val="0543B3"/>
                </a:solidFill>
                <a:latin typeface="Lato"/>
                <a:ea typeface="Lato"/>
                <a:cs typeface="Lato"/>
                <a:sym typeface="Lato"/>
              </a:rPr>
              <a:t>higher rates of interest.</a:t>
            </a:r>
            <a:endParaRPr b="1" i="1" sz="2200">
              <a:solidFill>
                <a:srgbClr val="0543B3"/>
              </a:solidFill>
              <a:latin typeface="Lato"/>
              <a:ea typeface="Lato"/>
              <a:cs typeface="Lato"/>
              <a:sym typeface="Lato"/>
            </a:endParaRPr>
          </a:p>
          <a:p>
            <a:pPr indent="0" lvl="0" marL="101600" rtl="0" algn="l">
              <a:lnSpc>
                <a:spcPct val="115000"/>
              </a:lnSpc>
              <a:spcBef>
                <a:spcPts val="0"/>
              </a:spcBef>
              <a:spcAft>
                <a:spcPts val="0"/>
              </a:spcAft>
              <a:buNone/>
            </a:pPr>
            <a:r>
              <a:t/>
            </a:r>
            <a:endParaRPr b="1" sz="2200">
              <a:solidFill>
                <a:srgbClr val="0543B3"/>
              </a:solidFill>
              <a:latin typeface="Lato"/>
              <a:ea typeface="Lato"/>
              <a:cs typeface="Lato"/>
              <a:sym typeface="Lato"/>
            </a:endParaRPr>
          </a:p>
          <a:p>
            <a:pPr indent="0" lvl="0" marL="101600" rtl="0" algn="l">
              <a:lnSpc>
                <a:spcPct val="115000"/>
              </a:lnSpc>
              <a:spcBef>
                <a:spcPts val="0"/>
              </a:spcBef>
              <a:spcAft>
                <a:spcPts val="0"/>
              </a:spcAft>
              <a:buNone/>
            </a:pPr>
            <a:r>
              <a:rPr b="1" lang="en-GB" sz="2200">
                <a:solidFill>
                  <a:srgbClr val="0543B3"/>
                </a:solidFill>
                <a:latin typeface="Lato"/>
                <a:ea typeface="Lato"/>
                <a:cs typeface="Lato"/>
                <a:sym typeface="Lato"/>
              </a:rPr>
              <a:t>When customers repay the loans, plus interest, the bank can pay the saver interest on their money. </a:t>
            </a:r>
            <a:endParaRPr sz="2200">
              <a:solidFill>
                <a:srgbClr val="0543B3"/>
              </a:solidFill>
              <a:latin typeface="Lato"/>
              <a:ea typeface="Lato"/>
              <a:cs typeface="Lato"/>
              <a:sym typeface="Lato"/>
            </a:endParaRPr>
          </a:p>
        </p:txBody>
      </p:sp>
      <p:sp>
        <p:nvSpPr>
          <p:cNvPr id="791" name="Google Shape;791;g1dcea8bca0c_0_80"/>
          <p:cNvSpPr/>
          <p:nvPr/>
        </p:nvSpPr>
        <p:spPr>
          <a:xfrm>
            <a:off x="4626925" y="2819588"/>
            <a:ext cx="1242900" cy="8310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chemeClr val="accent1"/>
                </a:solidFill>
                <a:latin typeface="Lato"/>
                <a:ea typeface="Lato"/>
                <a:cs typeface="Lato"/>
                <a:sym typeface="Lato"/>
              </a:rPr>
              <a:t>When money is saved in a bank, the bank pays interest to the saver</a:t>
            </a:r>
            <a:endParaRPr sz="900">
              <a:solidFill>
                <a:schemeClr val="accent1"/>
              </a:solidFill>
              <a:latin typeface="Lato"/>
              <a:ea typeface="Lato"/>
              <a:cs typeface="Lato"/>
              <a:sym typeface="Lato"/>
            </a:endParaRPr>
          </a:p>
        </p:txBody>
      </p:sp>
      <p:sp>
        <p:nvSpPr>
          <p:cNvPr id="792" name="Google Shape;792;g1dcea8bca0c_0_80"/>
          <p:cNvSpPr/>
          <p:nvPr/>
        </p:nvSpPr>
        <p:spPr>
          <a:xfrm>
            <a:off x="7576750" y="2811863"/>
            <a:ext cx="1440000" cy="8310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chemeClr val="accent1"/>
                </a:solidFill>
                <a:latin typeface="Lato"/>
                <a:ea typeface="Lato"/>
                <a:cs typeface="Lato"/>
                <a:sym typeface="Lato"/>
              </a:rPr>
              <a:t>When banks lend money, interest is added to the amount borrowed which will need to be repaid by the customer</a:t>
            </a:r>
            <a:endParaRPr sz="900">
              <a:solidFill>
                <a:schemeClr val="accent1"/>
              </a:solidFill>
              <a:latin typeface="Lato"/>
              <a:ea typeface="Lato"/>
              <a:cs typeface="Lato"/>
              <a:sym typeface="Lato"/>
            </a:endParaRPr>
          </a:p>
        </p:txBody>
      </p:sp>
      <p:pic>
        <p:nvPicPr>
          <p:cNvPr id="793" name="Google Shape;793;g1dcea8bca0c_0_80"/>
          <p:cNvPicPr preferRelativeResize="0"/>
          <p:nvPr/>
        </p:nvPicPr>
        <p:blipFill>
          <a:blip r:embed="rId3">
            <a:alphaModFix/>
          </a:blip>
          <a:stretch>
            <a:fillRect/>
          </a:stretch>
        </p:blipFill>
        <p:spPr>
          <a:xfrm>
            <a:off x="5788525" y="2013900"/>
            <a:ext cx="1905000" cy="1905000"/>
          </a:xfrm>
          <a:prstGeom prst="rect">
            <a:avLst/>
          </a:prstGeom>
          <a:noFill/>
          <a:ln>
            <a:noFill/>
          </a:ln>
        </p:spPr>
      </p:pic>
      <p:sp>
        <p:nvSpPr>
          <p:cNvPr id="794" name="Google Shape;794;g1dcea8bca0c_0_80"/>
          <p:cNvSpPr/>
          <p:nvPr/>
        </p:nvSpPr>
        <p:spPr>
          <a:xfrm>
            <a:off x="4838200" y="2150850"/>
            <a:ext cx="659700" cy="5469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5" name="Google Shape;795;g1dcea8bca0c_0_80"/>
          <p:cNvPicPr preferRelativeResize="0"/>
          <p:nvPr/>
        </p:nvPicPr>
        <p:blipFill>
          <a:blip r:embed="rId4">
            <a:alphaModFix/>
          </a:blip>
          <a:stretch>
            <a:fillRect/>
          </a:stretch>
        </p:blipFill>
        <p:spPr>
          <a:xfrm>
            <a:off x="8021812" y="2166300"/>
            <a:ext cx="549869" cy="516000"/>
          </a:xfrm>
          <a:prstGeom prst="rect">
            <a:avLst/>
          </a:prstGeom>
          <a:noFill/>
          <a:ln>
            <a:noFill/>
          </a:ln>
        </p:spPr>
      </p:pic>
      <p:sp>
        <p:nvSpPr>
          <p:cNvPr id="796" name="Google Shape;796;g1dcea8bca0c_0_80"/>
          <p:cNvSpPr/>
          <p:nvPr/>
        </p:nvSpPr>
        <p:spPr>
          <a:xfrm>
            <a:off x="7984150" y="2171837"/>
            <a:ext cx="625200" cy="5160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pic>
        <p:nvPicPr>
          <p:cNvPr id="797" name="Google Shape;797;g1dcea8bca0c_0_80"/>
          <p:cNvPicPr preferRelativeResize="0"/>
          <p:nvPr/>
        </p:nvPicPr>
        <p:blipFill>
          <a:blip r:embed="rId5">
            <a:alphaModFix/>
          </a:blip>
          <a:stretch>
            <a:fillRect/>
          </a:stretch>
        </p:blipFill>
        <p:spPr>
          <a:xfrm>
            <a:off x="4944250" y="2166288"/>
            <a:ext cx="516000" cy="516000"/>
          </a:xfrm>
          <a:prstGeom prst="rect">
            <a:avLst/>
          </a:prstGeom>
          <a:noFill/>
          <a:ln>
            <a:noFill/>
          </a:ln>
        </p:spPr>
      </p:pic>
      <p:sp>
        <p:nvSpPr>
          <p:cNvPr id="798" name="Google Shape;798;g1dcea8bca0c_0_80"/>
          <p:cNvSpPr/>
          <p:nvPr/>
        </p:nvSpPr>
        <p:spPr>
          <a:xfrm>
            <a:off x="6730725" y="3827625"/>
            <a:ext cx="1841100" cy="831000"/>
          </a:xfrm>
          <a:prstGeom prst="curvedUpArrow">
            <a:avLst>
              <a:gd fmla="val 0" name="adj1"/>
              <a:gd fmla="val 50000" name="adj2"/>
              <a:gd fmla="val 24122"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g1dcea8bca0c_0_80"/>
          <p:cNvSpPr/>
          <p:nvPr/>
        </p:nvSpPr>
        <p:spPr>
          <a:xfrm rot="10800000">
            <a:off x="6700750" y="1280175"/>
            <a:ext cx="1722000" cy="733800"/>
          </a:xfrm>
          <a:prstGeom prst="curvedUp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g1dcea8bca0c_0_80"/>
          <p:cNvSpPr/>
          <p:nvPr/>
        </p:nvSpPr>
        <p:spPr>
          <a:xfrm>
            <a:off x="4978800" y="1310200"/>
            <a:ext cx="1722000" cy="703800"/>
          </a:xfrm>
          <a:prstGeom prst="curvedDown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g1dcea8bca0c_0_80"/>
          <p:cNvSpPr/>
          <p:nvPr/>
        </p:nvSpPr>
        <p:spPr>
          <a:xfrm rot="10799407">
            <a:off x="4821700" y="3818247"/>
            <a:ext cx="1738500" cy="891000"/>
          </a:xfrm>
          <a:prstGeom prst="curvedDown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g1c751d456b0_0_956"/>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07" name="Google Shape;807;g1c751d456b0_0_95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earlier someone starts saving the better!</a:t>
            </a:r>
            <a:endParaRPr b="1" i="0" sz="2900" u="none" cap="none" strike="noStrike">
              <a:solidFill>
                <a:schemeClr val="accent2"/>
              </a:solidFill>
              <a:latin typeface="Lato"/>
              <a:ea typeface="Lato"/>
              <a:cs typeface="Lato"/>
              <a:sym typeface="Lato"/>
            </a:endParaRPr>
          </a:p>
        </p:txBody>
      </p:sp>
      <p:pic>
        <p:nvPicPr>
          <p:cNvPr id="808" name="Google Shape;808;g1c751d456b0_0_956"/>
          <p:cNvPicPr preferRelativeResize="0"/>
          <p:nvPr/>
        </p:nvPicPr>
        <p:blipFill>
          <a:blip r:embed="rId3">
            <a:alphaModFix/>
          </a:blip>
          <a:stretch>
            <a:fillRect/>
          </a:stretch>
        </p:blipFill>
        <p:spPr>
          <a:xfrm>
            <a:off x="480125" y="893650"/>
            <a:ext cx="4910801" cy="4068950"/>
          </a:xfrm>
          <a:prstGeom prst="rect">
            <a:avLst/>
          </a:prstGeom>
          <a:noFill/>
          <a:ln>
            <a:noFill/>
          </a:ln>
        </p:spPr>
      </p:pic>
      <p:sp>
        <p:nvSpPr>
          <p:cNvPr id="809" name="Google Shape;809;g1c751d456b0_0_956"/>
          <p:cNvSpPr txBox="1"/>
          <p:nvPr/>
        </p:nvSpPr>
        <p:spPr>
          <a:xfrm>
            <a:off x="5585150" y="893650"/>
            <a:ext cx="3363000" cy="23397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ato"/>
                <a:ea typeface="Lato"/>
                <a:cs typeface="Lato"/>
                <a:sym typeface="Lato"/>
              </a:rPr>
              <a:t>Even though Ben and Joey set aside the same amount to put in their savings account,  Ben  decided to start saving at 21 </a:t>
            </a:r>
            <a:r>
              <a:rPr b="1" lang="en-GB">
                <a:solidFill>
                  <a:schemeClr val="lt1"/>
                </a:solidFill>
                <a:latin typeface="Lato"/>
                <a:ea typeface="Lato"/>
                <a:cs typeface="Lato"/>
                <a:sym typeface="Lato"/>
              </a:rPr>
              <a:t>whereas</a:t>
            </a:r>
            <a:r>
              <a:rPr b="1" lang="en-GB">
                <a:solidFill>
                  <a:schemeClr val="lt1"/>
                </a:solidFill>
                <a:latin typeface="Lato"/>
                <a:ea typeface="Lato"/>
                <a:cs typeface="Lato"/>
                <a:sym typeface="Lato"/>
              </a:rPr>
              <a:t> Joey was 30!</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b="1" lang="en-GB">
                <a:solidFill>
                  <a:schemeClr val="lt1"/>
                </a:solidFill>
                <a:latin typeface="Lato"/>
                <a:ea typeface="Lato"/>
                <a:cs typeface="Lato"/>
                <a:sym typeface="Lato"/>
              </a:rPr>
              <a:t>The impact is HUGE on the final amount of money they will have saved up by 67. The moral of the story is…?</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accent2"/>
              </a:solidFill>
              <a:latin typeface="Lato"/>
              <a:ea typeface="Lato"/>
              <a:cs typeface="Lato"/>
              <a:sym typeface="Lato"/>
            </a:endParaRPr>
          </a:p>
        </p:txBody>
      </p:sp>
      <p:sp>
        <p:nvSpPr>
          <p:cNvPr id="810" name="Google Shape;810;g1c751d456b0_0_956"/>
          <p:cNvSpPr/>
          <p:nvPr/>
        </p:nvSpPr>
        <p:spPr>
          <a:xfrm>
            <a:off x="5682350" y="3788050"/>
            <a:ext cx="3265800" cy="1174500"/>
          </a:xfrm>
          <a:prstGeom prst="roundRect">
            <a:avLst>
              <a:gd fmla="val 16667" name="adj"/>
            </a:avLst>
          </a:prstGeom>
          <a:solidFill>
            <a:schemeClr val="accent6"/>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chemeClr val="dk1"/>
                </a:solidFill>
                <a:latin typeface="Lato"/>
                <a:ea typeface="Lato"/>
                <a:cs typeface="Lato"/>
                <a:sym typeface="Lato"/>
              </a:rPr>
              <a:t>Can you calculate the </a:t>
            </a:r>
            <a:r>
              <a:rPr b="1" lang="en-GB" sz="1600">
                <a:solidFill>
                  <a:schemeClr val="dk1"/>
                </a:solidFill>
                <a:latin typeface="Lato"/>
                <a:ea typeface="Lato"/>
                <a:cs typeface="Lato"/>
                <a:sym typeface="Lato"/>
              </a:rPr>
              <a:t>difference</a:t>
            </a:r>
            <a:r>
              <a:rPr b="1" lang="en-GB" sz="1600">
                <a:solidFill>
                  <a:schemeClr val="dk1"/>
                </a:solidFill>
                <a:latin typeface="Lato"/>
                <a:ea typeface="Lato"/>
                <a:cs typeface="Lato"/>
                <a:sym typeface="Lato"/>
              </a:rPr>
              <a:t> in money available for Ben and for Joey at the age of 67?</a:t>
            </a:r>
            <a:endParaRPr b="1" sz="16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8" name="Shape 318"/>
        <p:cNvGrpSpPr/>
        <p:nvPr/>
      </p:nvGrpSpPr>
      <p:grpSpPr>
        <a:xfrm>
          <a:off x="0" y="0"/>
          <a:ext cx="0" cy="0"/>
          <a:chOff x="0" y="0"/>
          <a:chExt cx="0" cy="0"/>
        </a:xfrm>
      </p:grpSpPr>
      <p:sp>
        <p:nvSpPr>
          <p:cNvPr id="319" name="Google Shape;319;g157707a00a2_0_2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157707a00a2_0_29"/>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21" name="Google Shape;321;g157707a00a2_0_29"/>
          <p:cNvSpPr txBox="1"/>
          <p:nvPr/>
        </p:nvSpPr>
        <p:spPr>
          <a:xfrm>
            <a:off x="488176" y="1274075"/>
            <a:ext cx="7708800" cy="215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different ways to save for the long term</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Compare different savings products and assess best options for different people</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Calculate interest for different savings accounts</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1600" u="none" cap="none" strike="noStrike">
              <a:solidFill>
                <a:schemeClr val="lt1"/>
              </a:solidFill>
              <a:latin typeface="Lato"/>
              <a:ea typeface="Lato"/>
              <a:cs typeface="Lato"/>
              <a:sym typeface="Lato"/>
            </a:endParaRPr>
          </a:p>
        </p:txBody>
      </p:sp>
      <p:sp>
        <p:nvSpPr>
          <p:cNvPr id="322" name="Google Shape;322;g157707a00a2_0_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g1cd171047b8_0_50"/>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16" name="Google Shape;816;g1cd171047b8_0_5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The earlier someone starts saving the better!</a:t>
            </a:r>
            <a:endParaRPr b="1" i="0" sz="2900" u="none" cap="none" strike="noStrike">
              <a:solidFill>
                <a:schemeClr val="accent2"/>
              </a:solidFill>
              <a:latin typeface="Lato"/>
              <a:ea typeface="Lato"/>
              <a:cs typeface="Lato"/>
              <a:sym typeface="Lato"/>
            </a:endParaRPr>
          </a:p>
        </p:txBody>
      </p:sp>
      <p:pic>
        <p:nvPicPr>
          <p:cNvPr id="817" name="Google Shape;817;g1cd171047b8_0_50"/>
          <p:cNvPicPr preferRelativeResize="0"/>
          <p:nvPr/>
        </p:nvPicPr>
        <p:blipFill>
          <a:blip r:embed="rId3">
            <a:alphaModFix/>
          </a:blip>
          <a:stretch>
            <a:fillRect/>
          </a:stretch>
        </p:blipFill>
        <p:spPr>
          <a:xfrm>
            <a:off x="480125" y="893650"/>
            <a:ext cx="4910801" cy="4068950"/>
          </a:xfrm>
          <a:prstGeom prst="rect">
            <a:avLst/>
          </a:prstGeom>
          <a:noFill/>
          <a:ln>
            <a:noFill/>
          </a:ln>
        </p:spPr>
      </p:pic>
      <p:sp>
        <p:nvSpPr>
          <p:cNvPr id="818" name="Google Shape;818;g1cd171047b8_0_50"/>
          <p:cNvSpPr txBox="1"/>
          <p:nvPr/>
        </p:nvSpPr>
        <p:spPr>
          <a:xfrm>
            <a:off x="5585200" y="893650"/>
            <a:ext cx="3363000" cy="27705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ato"/>
                <a:ea typeface="Lato"/>
                <a:cs typeface="Lato"/>
                <a:sym typeface="Lato"/>
              </a:rPr>
              <a:t>Even though Ben and Joey set aside the same amount to put in their savings account,  Ben  decided to start saving at 21 whereas Joey was 30!</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b="1" lang="en-GB">
                <a:solidFill>
                  <a:schemeClr val="lt1"/>
                </a:solidFill>
                <a:latin typeface="Lato"/>
                <a:ea typeface="Lato"/>
                <a:cs typeface="Lato"/>
                <a:sym typeface="Lato"/>
              </a:rPr>
              <a:t>The impact is HUGE on the final amount of money they will have saved up by 67 so the moral of the story is…?</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b="1" lang="en-GB">
                <a:solidFill>
                  <a:schemeClr val="accent2"/>
                </a:solidFill>
                <a:latin typeface="Lato"/>
                <a:ea typeface="Lato"/>
                <a:cs typeface="Lato"/>
                <a:sym typeface="Lato"/>
              </a:rPr>
              <a:t>Begin setting aside money in a savings account with a return as early as possible - even if it’s just a little bit! </a:t>
            </a:r>
            <a:endParaRPr b="1">
              <a:solidFill>
                <a:schemeClr val="accent2"/>
              </a:solidFill>
              <a:latin typeface="Lato"/>
              <a:ea typeface="Lato"/>
              <a:cs typeface="Lato"/>
              <a:sym typeface="Lato"/>
            </a:endParaRPr>
          </a:p>
        </p:txBody>
      </p:sp>
      <p:sp>
        <p:nvSpPr>
          <p:cNvPr id="819" name="Google Shape;819;g1cd171047b8_0_50"/>
          <p:cNvSpPr/>
          <p:nvPr/>
        </p:nvSpPr>
        <p:spPr>
          <a:xfrm>
            <a:off x="5682350" y="3788050"/>
            <a:ext cx="3265800" cy="1174500"/>
          </a:xfrm>
          <a:prstGeom prst="roundRect">
            <a:avLst>
              <a:gd fmla="val 16667" name="adj"/>
            </a:avLst>
          </a:prstGeom>
          <a:solidFill>
            <a:schemeClr val="accent6"/>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chemeClr val="dk1"/>
                </a:solidFill>
                <a:latin typeface="Lato"/>
                <a:ea typeface="Lato"/>
                <a:cs typeface="Lato"/>
                <a:sym typeface="Lato"/>
              </a:rPr>
              <a:t>Can you calculate the difference in money available for Ben and Joey at the age of 67?</a:t>
            </a:r>
            <a:endParaRPr b="1" sz="1600">
              <a:solidFill>
                <a:schemeClr val="dk1"/>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g1fbdec7386f_0_5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50</a:t>
            </a:r>
            <a:endParaRPr>
              <a:latin typeface="Lato"/>
              <a:ea typeface="Lato"/>
              <a:cs typeface="Lato"/>
              <a:sym typeface="Lato"/>
            </a:endParaRPr>
          </a:p>
        </p:txBody>
      </p:sp>
      <p:sp>
        <p:nvSpPr>
          <p:cNvPr id="825" name="Google Shape;825;g1fbdec7386f_0_53"/>
          <p:cNvSpPr txBox="1"/>
          <p:nvPr/>
        </p:nvSpPr>
        <p:spPr>
          <a:xfrm>
            <a:off x="298250" y="185150"/>
            <a:ext cx="8217300" cy="63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Compound interest calculator</a:t>
            </a:r>
            <a:endParaRPr b="1" sz="2900">
              <a:solidFill>
                <a:schemeClr val="accent2"/>
              </a:solidFill>
              <a:latin typeface="Lato"/>
              <a:ea typeface="Lato"/>
              <a:cs typeface="Lato"/>
              <a:sym typeface="Lato"/>
            </a:endParaRPr>
          </a:p>
        </p:txBody>
      </p:sp>
      <p:sp>
        <p:nvSpPr>
          <p:cNvPr id="826" name="Google Shape;826;g1fbdec7386f_0_53"/>
          <p:cNvSpPr txBox="1"/>
          <p:nvPr/>
        </p:nvSpPr>
        <p:spPr>
          <a:xfrm>
            <a:off x="1295450" y="1262975"/>
            <a:ext cx="609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Play around with different compound interest options </a:t>
            </a:r>
            <a:r>
              <a:rPr lang="en-GB" sz="1800" u="sng">
                <a:solidFill>
                  <a:schemeClr val="hlink"/>
                </a:solidFill>
                <a:latin typeface="Lato"/>
                <a:ea typeface="Lato"/>
                <a:cs typeface="Lato"/>
                <a:sym typeface="Lato"/>
                <a:hlinkClick r:id="rId3"/>
              </a:rPr>
              <a:t>here</a:t>
            </a:r>
            <a:r>
              <a:rPr lang="en-GB" sz="1800">
                <a:latin typeface="Lato"/>
                <a:ea typeface="Lato"/>
                <a:cs typeface="Lato"/>
                <a:sym typeface="Lato"/>
              </a:rPr>
              <a:t>.</a:t>
            </a:r>
            <a:endParaRPr sz="1800">
              <a:latin typeface="Lato"/>
              <a:ea typeface="Lato"/>
              <a:cs typeface="Lato"/>
              <a:sym typeface="Lato"/>
            </a:endParaRPr>
          </a:p>
        </p:txBody>
      </p:sp>
      <p:pic>
        <p:nvPicPr>
          <p:cNvPr id="827" name="Google Shape;827;g1fbdec7386f_0_53"/>
          <p:cNvPicPr preferRelativeResize="0"/>
          <p:nvPr/>
        </p:nvPicPr>
        <p:blipFill>
          <a:blip r:embed="rId4">
            <a:alphaModFix/>
          </a:blip>
          <a:stretch>
            <a:fillRect/>
          </a:stretch>
        </p:blipFill>
        <p:spPr>
          <a:xfrm>
            <a:off x="2940313" y="1917275"/>
            <a:ext cx="2802975" cy="28029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g1fb1b8ffdf7_0_5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51</a:t>
            </a:r>
            <a:endParaRPr>
              <a:latin typeface="Lato"/>
              <a:ea typeface="Lato"/>
              <a:cs typeface="Lato"/>
              <a:sym typeface="Lato"/>
            </a:endParaRPr>
          </a:p>
        </p:txBody>
      </p:sp>
      <p:pic>
        <p:nvPicPr>
          <p:cNvPr id="833" name="Google Shape;833;g1fb1b8ffdf7_0_52"/>
          <p:cNvPicPr preferRelativeResize="0"/>
          <p:nvPr/>
        </p:nvPicPr>
        <p:blipFill rotWithShape="1">
          <a:blip r:embed="rId3">
            <a:alphaModFix/>
          </a:blip>
          <a:srcRect b="0" l="0" r="0" t="0"/>
          <a:stretch/>
        </p:blipFill>
        <p:spPr>
          <a:xfrm>
            <a:off x="4259276" y="1351100"/>
            <a:ext cx="3355073" cy="3227250"/>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49800"/>
              </a:srgbClr>
            </a:outerShdw>
          </a:effectLst>
        </p:spPr>
      </p:pic>
      <p:sp>
        <p:nvSpPr>
          <p:cNvPr id="834" name="Google Shape;834;g1fb1b8ffdf7_0_52"/>
          <p:cNvSpPr txBox="1"/>
          <p:nvPr/>
        </p:nvSpPr>
        <p:spPr>
          <a:xfrm>
            <a:off x="258450" y="1348475"/>
            <a:ext cx="3746400" cy="32325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accent1"/>
              </a:buClr>
              <a:buSzPts val="2200"/>
              <a:buFont typeface="Lato"/>
              <a:buChar char="●"/>
            </a:pPr>
            <a:r>
              <a:rPr b="0" i="0" lang="en-GB" sz="2200" u="none" cap="none" strike="noStrike">
                <a:solidFill>
                  <a:schemeClr val="accent1"/>
                </a:solidFill>
                <a:latin typeface="Lato"/>
                <a:ea typeface="Lato"/>
                <a:cs typeface="Lato"/>
                <a:sym typeface="Lato"/>
              </a:rPr>
              <a:t>What do we mean by inflation?</a:t>
            </a:r>
            <a:endParaRPr b="0" i="0" sz="2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100"/>
              <a:buFont typeface="Arial"/>
              <a:buNone/>
            </a:pPr>
            <a:r>
              <a:t/>
            </a:r>
            <a:endParaRPr b="0" i="0" sz="2200" u="none" cap="none" strike="noStrike">
              <a:solidFill>
                <a:schemeClr val="accent1"/>
              </a:solidFill>
              <a:latin typeface="Lato"/>
              <a:ea typeface="Lato"/>
              <a:cs typeface="Lato"/>
              <a:sym typeface="Lato"/>
            </a:endParaRPr>
          </a:p>
          <a:p>
            <a:pPr indent="-368300" lvl="0" marL="457200" marR="0" rtl="0" algn="l">
              <a:lnSpc>
                <a:spcPct val="100000"/>
              </a:lnSpc>
              <a:spcBef>
                <a:spcPts val="0"/>
              </a:spcBef>
              <a:spcAft>
                <a:spcPts val="0"/>
              </a:spcAft>
              <a:buClr>
                <a:schemeClr val="accent1"/>
              </a:buClr>
              <a:buSzPts val="2200"/>
              <a:buFont typeface="Lato"/>
              <a:buChar char="●"/>
            </a:pPr>
            <a:r>
              <a:rPr b="0" i="0" lang="en-GB" sz="2200" u="none" cap="none" strike="noStrike">
                <a:solidFill>
                  <a:schemeClr val="accent1"/>
                </a:solidFill>
                <a:latin typeface="Lato"/>
                <a:ea typeface="Lato"/>
                <a:cs typeface="Lato"/>
                <a:sym typeface="Lato"/>
              </a:rPr>
              <a:t>What is the inflation rate today?</a:t>
            </a:r>
            <a:endParaRPr b="0" i="0" sz="2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100"/>
              <a:buFont typeface="Arial"/>
              <a:buNone/>
            </a:pPr>
            <a:r>
              <a:t/>
            </a:r>
            <a:endParaRPr b="0" i="0" sz="2200" u="none" cap="none" strike="noStrike">
              <a:solidFill>
                <a:schemeClr val="accent1"/>
              </a:solidFill>
              <a:latin typeface="Lato"/>
              <a:ea typeface="Lato"/>
              <a:cs typeface="Lato"/>
              <a:sym typeface="Lato"/>
            </a:endParaRPr>
          </a:p>
          <a:p>
            <a:pPr indent="-361950" lvl="0" marL="457200" marR="0" rtl="0" algn="l">
              <a:lnSpc>
                <a:spcPct val="100000"/>
              </a:lnSpc>
              <a:spcBef>
                <a:spcPts val="0"/>
              </a:spcBef>
              <a:spcAft>
                <a:spcPts val="0"/>
              </a:spcAft>
              <a:buClr>
                <a:schemeClr val="accent1"/>
              </a:buClr>
              <a:buSzPts val="2100"/>
              <a:buFont typeface="Lato"/>
              <a:buChar char="●"/>
            </a:pPr>
            <a:r>
              <a:rPr b="0" i="0" lang="en-GB" sz="2200" u="none" cap="none" strike="noStrike">
                <a:solidFill>
                  <a:schemeClr val="accent1"/>
                </a:solidFill>
                <a:latin typeface="Lato"/>
                <a:ea typeface="Lato"/>
                <a:cs typeface="Lato"/>
                <a:sym typeface="Lato"/>
              </a:rPr>
              <a:t>How do you think inflation will affect people's</a:t>
            </a:r>
            <a:r>
              <a:rPr lang="en-GB" sz="2200">
                <a:solidFill>
                  <a:schemeClr val="accent1"/>
                </a:solidFill>
                <a:latin typeface="Lato"/>
                <a:ea typeface="Lato"/>
                <a:cs typeface="Lato"/>
                <a:sym typeface="Lato"/>
              </a:rPr>
              <a:t> </a:t>
            </a:r>
            <a:r>
              <a:rPr b="0" i="0" lang="en-GB" sz="2200" u="none" cap="none" strike="noStrike">
                <a:solidFill>
                  <a:schemeClr val="accent1"/>
                </a:solidFill>
                <a:latin typeface="Lato"/>
                <a:ea typeface="Lato"/>
                <a:cs typeface="Lato"/>
                <a:sym typeface="Lato"/>
              </a:rPr>
              <a:t>savings?</a:t>
            </a:r>
            <a:r>
              <a:rPr b="0" i="0" lang="en-GB" sz="2100" u="none" cap="none" strike="noStrike">
                <a:solidFill>
                  <a:schemeClr val="accent1"/>
                </a:solidFill>
                <a:latin typeface="Lato"/>
                <a:ea typeface="Lato"/>
                <a:cs typeface="Lato"/>
                <a:sym typeface="Lato"/>
              </a:rPr>
              <a:t> </a:t>
            </a:r>
            <a:endParaRPr b="0" i="0" sz="2100" u="none" cap="none" strike="noStrike">
              <a:solidFill>
                <a:schemeClr val="accent1"/>
              </a:solidFill>
              <a:latin typeface="Lato"/>
              <a:ea typeface="Lato"/>
              <a:cs typeface="Lato"/>
              <a:sym typeface="Lato"/>
            </a:endParaRPr>
          </a:p>
        </p:txBody>
      </p:sp>
      <p:sp>
        <p:nvSpPr>
          <p:cNvPr id="835" name="Google Shape;835;g1fb1b8ffdf7_0_52"/>
          <p:cNvSpPr txBox="1"/>
          <p:nvPr/>
        </p:nvSpPr>
        <p:spPr>
          <a:xfrm>
            <a:off x="67100" y="4875150"/>
            <a:ext cx="5322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Arial"/>
                <a:ea typeface="Arial"/>
                <a:cs typeface="Arial"/>
                <a:sym typeface="Arial"/>
              </a:rPr>
              <a:t>Source: https://www.ft.com/content/83e25a69-4bf8-487f-90d6-ae4403db68d0</a:t>
            </a:r>
            <a:endParaRPr b="0" i="0" sz="900" u="none" cap="none" strike="noStrike">
              <a:solidFill>
                <a:schemeClr val="lt1"/>
              </a:solidFill>
              <a:latin typeface="Arial"/>
              <a:ea typeface="Arial"/>
              <a:cs typeface="Arial"/>
              <a:sym typeface="Arial"/>
            </a:endParaRPr>
          </a:p>
        </p:txBody>
      </p:sp>
      <p:sp>
        <p:nvSpPr>
          <p:cNvPr id="836" name="Google Shape;836;g1fb1b8ffdf7_0_52"/>
          <p:cNvSpPr txBox="1"/>
          <p:nvPr/>
        </p:nvSpPr>
        <p:spPr>
          <a:xfrm>
            <a:off x="176950" y="185150"/>
            <a:ext cx="7599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The effect of inflation on savings</a:t>
            </a:r>
            <a:endParaRPr b="0" i="0" sz="2900" u="none" cap="none" strike="noStrike">
              <a:solidFill>
                <a:schemeClr val="accent2"/>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g1c751d456b0_0_73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52</a:t>
            </a:r>
            <a:endParaRPr>
              <a:latin typeface="Lato"/>
              <a:ea typeface="Lato"/>
              <a:cs typeface="Lato"/>
              <a:sym typeface="Lato"/>
            </a:endParaRPr>
          </a:p>
        </p:txBody>
      </p:sp>
      <p:sp>
        <p:nvSpPr>
          <p:cNvPr id="842" name="Google Shape;842;g1c751d456b0_0_737"/>
          <p:cNvSpPr txBox="1"/>
          <p:nvPr/>
        </p:nvSpPr>
        <p:spPr>
          <a:xfrm>
            <a:off x="360375" y="1123325"/>
            <a:ext cx="8508600" cy="1918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1"/>
              </a:buClr>
              <a:buSzPts val="1600"/>
              <a:buFont typeface="Lato"/>
              <a:buChar char="★"/>
            </a:pPr>
            <a:r>
              <a:rPr lang="en-GB" sz="1600">
                <a:solidFill>
                  <a:schemeClr val="accent1"/>
                </a:solidFill>
                <a:latin typeface="Lato"/>
                <a:ea typeface="Lato"/>
                <a:cs typeface="Lato"/>
                <a:sym typeface="Lato"/>
              </a:rPr>
              <a:t>When considering interest rates on savings, it’s important to take into account</a:t>
            </a:r>
            <a:r>
              <a:rPr b="1" lang="en-GB" sz="1600">
                <a:solidFill>
                  <a:schemeClr val="accent1"/>
                </a:solidFill>
                <a:latin typeface="Lato"/>
                <a:ea typeface="Lato"/>
                <a:cs typeface="Lato"/>
                <a:sym typeface="Lato"/>
              </a:rPr>
              <a:t> inflation</a:t>
            </a:r>
            <a:r>
              <a:rPr lang="en-GB" sz="1600">
                <a:solidFill>
                  <a:schemeClr val="accent1"/>
                </a:solidFill>
                <a:latin typeface="Lato"/>
                <a:ea typeface="Lato"/>
                <a:cs typeface="Lato"/>
                <a:sym typeface="Lato"/>
              </a:rPr>
              <a:t>. Inflation is the price rise in goods and services</a:t>
            </a:r>
            <a:endParaRPr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Char char="★"/>
            </a:pPr>
            <a:r>
              <a:rPr lang="en-GB" sz="1600">
                <a:solidFill>
                  <a:schemeClr val="accent1"/>
                </a:solidFill>
                <a:latin typeface="Lato"/>
                <a:ea typeface="Lato"/>
                <a:cs typeface="Lato"/>
                <a:sym typeface="Lato"/>
              </a:rPr>
              <a:t>Inflation</a:t>
            </a:r>
            <a:r>
              <a:rPr lang="en-GB" sz="1600">
                <a:solidFill>
                  <a:schemeClr val="accent1"/>
                </a:solidFill>
                <a:latin typeface="Lato"/>
                <a:ea typeface="Lato"/>
                <a:cs typeface="Lato"/>
                <a:sym typeface="Lato"/>
              </a:rPr>
              <a:t> rose a lot from 2019 to 2023 and has been </a:t>
            </a:r>
            <a:r>
              <a:rPr b="1" lang="en-GB" sz="1600">
                <a:solidFill>
                  <a:schemeClr val="accent1"/>
                </a:solidFill>
                <a:latin typeface="Lato"/>
                <a:ea typeface="Lato"/>
                <a:cs typeface="Lato"/>
                <a:sym typeface="Lato"/>
              </a:rPr>
              <a:t>over 10% in 2022-23</a:t>
            </a:r>
            <a:r>
              <a:rPr lang="en-GB" sz="1600">
                <a:solidFill>
                  <a:schemeClr val="accent1"/>
                </a:solidFill>
                <a:latin typeface="Lato"/>
                <a:ea typeface="Lato"/>
                <a:cs typeface="Lato"/>
                <a:sym typeface="Lato"/>
              </a:rPr>
              <a:t>. This compares to the </a:t>
            </a:r>
            <a:r>
              <a:rPr b="1" lang="en-GB" sz="1600">
                <a:solidFill>
                  <a:schemeClr val="accent1"/>
                </a:solidFill>
                <a:latin typeface="Lato"/>
                <a:ea typeface="Lato"/>
                <a:cs typeface="Lato"/>
                <a:sym typeface="Lato"/>
              </a:rPr>
              <a:t>target rate of 2%</a:t>
            </a:r>
            <a:r>
              <a:rPr lang="en-GB" sz="1600">
                <a:solidFill>
                  <a:schemeClr val="accent1"/>
                </a:solidFill>
                <a:latin typeface="Lato"/>
                <a:ea typeface="Lato"/>
                <a:cs typeface="Lato"/>
                <a:sym typeface="Lato"/>
              </a:rPr>
              <a:t>. Watch </a:t>
            </a:r>
            <a:r>
              <a:rPr b="1" lang="en-GB" sz="1600" u="sng">
                <a:solidFill>
                  <a:schemeClr val="hlink"/>
                </a:solidFill>
                <a:latin typeface="Lato"/>
                <a:ea typeface="Lato"/>
                <a:cs typeface="Lato"/>
                <a:sym typeface="Lato"/>
                <a:hlinkClick r:id="rId3"/>
              </a:rPr>
              <a:t>this video</a:t>
            </a:r>
            <a:r>
              <a:rPr lang="en-GB" sz="1600">
                <a:solidFill>
                  <a:schemeClr val="accent1"/>
                </a:solidFill>
                <a:latin typeface="Lato"/>
                <a:ea typeface="Lato"/>
                <a:cs typeface="Lato"/>
                <a:sym typeface="Lato"/>
              </a:rPr>
              <a:t> to learn more</a:t>
            </a:r>
            <a:endParaRPr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If the inflation rate is </a:t>
            </a:r>
            <a:r>
              <a:rPr b="1" lang="en-GB" sz="1600">
                <a:solidFill>
                  <a:schemeClr val="accent1"/>
                </a:solidFill>
                <a:highlight>
                  <a:srgbClr val="FFFFFF"/>
                </a:highlight>
                <a:latin typeface="Lato"/>
                <a:ea typeface="Lato"/>
                <a:cs typeface="Lato"/>
                <a:sym typeface="Lato"/>
              </a:rPr>
              <a:t>greater than the interest </a:t>
            </a:r>
            <a:r>
              <a:rPr lang="en-GB" sz="1600">
                <a:solidFill>
                  <a:schemeClr val="accent1"/>
                </a:solidFill>
                <a:highlight>
                  <a:srgbClr val="FFFFFF"/>
                </a:highlight>
                <a:latin typeface="Lato"/>
                <a:ea typeface="Lato"/>
                <a:cs typeface="Lato"/>
                <a:sym typeface="Lato"/>
              </a:rPr>
              <a:t>earned on a savings account then it is</a:t>
            </a:r>
            <a:r>
              <a:rPr b="1" lang="en-GB" sz="1600">
                <a:solidFill>
                  <a:schemeClr val="accent1"/>
                </a:solidFill>
                <a:highlight>
                  <a:srgbClr val="FFFFFF"/>
                </a:highlight>
                <a:latin typeface="Lato"/>
                <a:ea typeface="Lato"/>
                <a:cs typeface="Lato"/>
                <a:sym typeface="Lato"/>
              </a:rPr>
              <a:t> bad for the saver </a:t>
            </a:r>
            <a:r>
              <a:rPr lang="en-GB" sz="1600">
                <a:solidFill>
                  <a:schemeClr val="accent1"/>
                </a:solidFill>
                <a:highlight>
                  <a:srgbClr val="FFFFFF"/>
                </a:highlight>
                <a:latin typeface="Lato"/>
                <a:ea typeface="Lato"/>
                <a:cs typeface="Lato"/>
                <a:sym typeface="Lato"/>
              </a:rPr>
              <a:t>as their money in the account cannot buy as much as it could before</a:t>
            </a:r>
            <a:endParaRPr sz="1600">
              <a:solidFill>
                <a:schemeClr val="accent1"/>
              </a:solidFill>
              <a:latin typeface="Lato"/>
              <a:ea typeface="Lato"/>
              <a:cs typeface="Lato"/>
              <a:sym typeface="Lato"/>
            </a:endParaRPr>
          </a:p>
        </p:txBody>
      </p:sp>
      <p:sp>
        <p:nvSpPr>
          <p:cNvPr id="843" name="Google Shape;843;g1c751d456b0_0_73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pic>
        <p:nvPicPr>
          <p:cNvPr id="844" name="Google Shape;844;g1c751d456b0_0_737"/>
          <p:cNvPicPr preferRelativeResize="0"/>
          <p:nvPr/>
        </p:nvPicPr>
        <p:blipFill>
          <a:blip r:embed="rId4">
            <a:alphaModFix/>
          </a:blip>
          <a:stretch>
            <a:fillRect/>
          </a:stretch>
        </p:blipFill>
        <p:spPr>
          <a:xfrm>
            <a:off x="3574700" y="3134375"/>
            <a:ext cx="1730575" cy="1730575"/>
          </a:xfrm>
          <a:prstGeom prst="rect">
            <a:avLst/>
          </a:prstGeom>
          <a:noFill/>
          <a:ln>
            <a:noFill/>
          </a:ln>
        </p:spPr>
      </p:pic>
      <p:sp>
        <p:nvSpPr>
          <p:cNvPr id="845" name="Google Shape;845;g1c751d456b0_0_737"/>
          <p:cNvSpPr txBox="1"/>
          <p:nvPr/>
        </p:nvSpPr>
        <p:spPr>
          <a:xfrm>
            <a:off x="0" y="4908900"/>
            <a:ext cx="593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Lato"/>
                <a:ea typeface="Lato"/>
                <a:cs typeface="Lato"/>
                <a:sym typeface="Lato"/>
              </a:rPr>
              <a:t>Video link | </a:t>
            </a:r>
            <a:r>
              <a:rPr lang="en-GB" sz="800" u="sng">
                <a:solidFill>
                  <a:schemeClr val="hlink"/>
                </a:solidFill>
                <a:latin typeface="Lato"/>
                <a:ea typeface="Lato"/>
                <a:cs typeface="Lato"/>
                <a:sym typeface="Lato"/>
                <a:hlinkClick r:id="rId5"/>
              </a:rPr>
              <a:t>https://news.sky.com/video/uk-economy-historic-inflation-explained-12749099</a:t>
            </a:r>
            <a:r>
              <a:rPr lang="en-GB" sz="800">
                <a:latin typeface="Lato"/>
                <a:ea typeface="Lato"/>
                <a:cs typeface="Lato"/>
                <a:sym typeface="Lato"/>
              </a:rPr>
              <a:t> </a:t>
            </a:r>
            <a:endParaRPr sz="800">
              <a:latin typeface="Lato"/>
              <a:ea typeface="Lato"/>
              <a:cs typeface="Lato"/>
              <a:sym typeface="La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g1cd171047b8_0_156"/>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53</a:t>
            </a:r>
            <a:endParaRPr>
              <a:latin typeface="Lato"/>
              <a:ea typeface="Lato"/>
              <a:cs typeface="Lato"/>
              <a:sym typeface="Lato"/>
            </a:endParaRPr>
          </a:p>
        </p:txBody>
      </p:sp>
      <p:sp>
        <p:nvSpPr>
          <p:cNvPr id="851" name="Google Shape;851;g1cd171047b8_0_15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sp>
        <p:nvSpPr>
          <p:cNvPr id="852" name="Google Shape;852;g1cd171047b8_0_156"/>
          <p:cNvSpPr txBox="1"/>
          <p:nvPr/>
        </p:nvSpPr>
        <p:spPr>
          <a:xfrm>
            <a:off x="578125" y="2547275"/>
            <a:ext cx="7731600" cy="1385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rabicPeriod"/>
            </a:pPr>
            <a:r>
              <a:rPr lang="en-GB" sz="1600">
                <a:latin typeface="Lato"/>
                <a:ea typeface="Lato"/>
                <a:cs typeface="Lato"/>
                <a:sym typeface="Lato"/>
              </a:rPr>
              <a:t>If Daniel is getting 3% interest (</a:t>
            </a:r>
            <a:r>
              <a:rPr i="1" lang="en-GB" sz="1600">
                <a:latin typeface="Lato"/>
                <a:ea typeface="Lato"/>
                <a:cs typeface="Lato"/>
                <a:sym typeface="Lato"/>
              </a:rPr>
              <a:t>growing</a:t>
            </a:r>
            <a:r>
              <a:rPr lang="en-GB" sz="1600">
                <a:latin typeface="Lato"/>
                <a:ea typeface="Lato"/>
                <a:cs typeface="Lato"/>
                <a:sym typeface="Lato"/>
              </a:rPr>
              <a:t> the value of money) each year in his Savings Account but inflation (</a:t>
            </a:r>
            <a:r>
              <a:rPr i="1" lang="en-GB" sz="1600">
                <a:latin typeface="Lato"/>
                <a:ea typeface="Lato"/>
                <a:cs typeface="Lato"/>
                <a:sym typeface="Lato"/>
              </a:rPr>
              <a:t>shrinking</a:t>
            </a:r>
            <a:r>
              <a:rPr lang="en-GB" sz="1600">
                <a:latin typeface="Lato"/>
                <a:ea typeface="Lato"/>
                <a:cs typeface="Lato"/>
                <a:sym typeface="Lato"/>
              </a:rPr>
              <a:t> the value of money) is rising at 5% each year, is Daniel’s money overall growing or shrinking?</a:t>
            </a:r>
            <a:endParaRPr sz="1600">
              <a:latin typeface="Lato"/>
              <a:ea typeface="Lato"/>
              <a:cs typeface="Lato"/>
              <a:sym typeface="Lato"/>
            </a:endParaRPr>
          </a:p>
          <a:p>
            <a:pPr indent="0" lvl="0" marL="45720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t/>
            </a:r>
            <a:endParaRPr/>
          </a:p>
        </p:txBody>
      </p:sp>
      <p:sp>
        <p:nvSpPr>
          <p:cNvPr id="853" name="Google Shape;853;g1cd171047b8_0_156"/>
          <p:cNvSpPr/>
          <p:nvPr/>
        </p:nvSpPr>
        <p:spPr>
          <a:xfrm>
            <a:off x="1502525" y="36230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Shrinking</a:t>
            </a:r>
            <a:endParaRPr b="1" sz="2200">
              <a:solidFill>
                <a:schemeClr val="lt1"/>
              </a:solidFill>
              <a:latin typeface="Lato"/>
              <a:ea typeface="Lato"/>
              <a:cs typeface="Lato"/>
              <a:sym typeface="Lato"/>
            </a:endParaRPr>
          </a:p>
        </p:txBody>
      </p:sp>
      <p:sp>
        <p:nvSpPr>
          <p:cNvPr id="854" name="Google Shape;854;g1cd171047b8_0_156"/>
          <p:cNvSpPr/>
          <p:nvPr/>
        </p:nvSpPr>
        <p:spPr>
          <a:xfrm>
            <a:off x="4779900" y="36230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Growing</a:t>
            </a:r>
            <a:endParaRPr b="1" sz="2200">
              <a:solidFill>
                <a:schemeClr val="lt1"/>
              </a:solidFill>
              <a:latin typeface="Lato"/>
              <a:ea typeface="Lato"/>
              <a:cs typeface="Lato"/>
              <a:sym typeface="Lato"/>
            </a:endParaRPr>
          </a:p>
        </p:txBody>
      </p:sp>
      <p:sp>
        <p:nvSpPr>
          <p:cNvPr id="855" name="Google Shape;855;g1cd171047b8_0_156"/>
          <p:cNvSpPr txBox="1"/>
          <p:nvPr/>
        </p:nvSpPr>
        <p:spPr>
          <a:xfrm>
            <a:off x="360375" y="1123325"/>
            <a:ext cx="8508600" cy="1298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1"/>
              </a:buClr>
              <a:buSzPts val="1600"/>
              <a:buFont typeface="Lato"/>
              <a:buChar char="★"/>
            </a:pPr>
            <a:r>
              <a:rPr lang="en-GB" sz="1600">
                <a:solidFill>
                  <a:schemeClr val="accent1"/>
                </a:solidFill>
                <a:latin typeface="Lato"/>
                <a:ea typeface="Lato"/>
                <a:cs typeface="Lato"/>
                <a:sym typeface="Lato"/>
              </a:rPr>
              <a:t>When considering interest rates on savings, it’s important to take into account</a:t>
            </a:r>
            <a:r>
              <a:rPr b="1" lang="en-GB" sz="1600">
                <a:solidFill>
                  <a:schemeClr val="accent1"/>
                </a:solidFill>
                <a:latin typeface="Lato"/>
                <a:ea typeface="Lato"/>
                <a:cs typeface="Lato"/>
                <a:sym typeface="Lato"/>
              </a:rPr>
              <a:t> inflation</a:t>
            </a:r>
            <a:r>
              <a:rPr lang="en-GB" sz="1600">
                <a:solidFill>
                  <a:schemeClr val="accent1"/>
                </a:solidFill>
                <a:latin typeface="Lato"/>
                <a:ea typeface="Lato"/>
                <a:cs typeface="Lato"/>
                <a:sym typeface="Lato"/>
              </a:rPr>
              <a:t>. Inflation is the price rise in goods and services</a:t>
            </a:r>
            <a:endParaRPr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If the inflation rate is </a:t>
            </a:r>
            <a:r>
              <a:rPr b="1" lang="en-GB" sz="1600">
                <a:solidFill>
                  <a:schemeClr val="accent1"/>
                </a:solidFill>
                <a:highlight>
                  <a:srgbClr val="FFFFFF"/>
                </a:highlight>
                <a:latin typeface="Lato"/>
                <a:ea typeface="Lato"/>
                <a:cs typeface="Lato"/>
                <a:sym typeface="Lato"/>
              </a:rPr>
              <a:t>greater than the interest </a:t>
            </a:r>
            <a:r>
              <a:rPr lang="en-GB" sz="1600">
                <a:solidFill>
                  <a:schemeClr val="accent1"/>
                </a:solidFill>
                <a:highlight>
                  <a:srgbClr val="FFFFFF"/>
                </a:highlight>
                <a:latin typeface="Lato"/>
                <a:ea typeface="Lato"/>
                <a:cs typeface="Lato"/>
                <a:sym typeface="Lato"/>
              </a:rPr>
              <a:t>earned on a savings account then it is</a:t>
            </a:r>
            <a:r>
              <a:rPr b="1" lang="en-GB" sz="1600">
                <a:solidFill>
                  <a:schemeClr val="accent1"/>
                </a:solidFill>
                <a:highlight>
                  <a:srgbClr val="FFFFFF"/>
                </a:highlight>
                <a:latin typeface="Lato"/>
                <a:ea typeface="Lato"/>
                <a:cs typeface="Lato"/>
                <a:sym typeface="Lato"/>
              </a:rPr>
              <a:t> bad for the saver </a:t>
            </a:r>
            <a:r>
              <a:rPr lang="en-GB" sz="1600">
                <a:solidFill>
                  <a:schemeClr val="accent1"/>
                </a:solidFill>
                <a:highlight>
                  <a:srgbClr val="FFFFFF"/>
                </a:highlight>
                <a:latin typeface="Lato"/>
                <a:ea typeface="Lato"/>
                <a:cs typeface="Lato"/>
                <a:sym typeface="Lato"/>
              </a:rPr>
              <a:t>as their money in the account cannot buy as much as it could before</a:t>
            </a:r>
            <a:endParaRPr sz="1600">
              <a:solidFill>
                <a:schemeClr val="accent1"/>
              </a:solidFill>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g2041fde7cfc_0_2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56</a:t>
            </a:r>
            <a:endParaRPr>
              <a:latin typeface="Lato"/>
              <a:ea typeface="Lato"/>
              <a:cs typeface="Lato"/>
              <a:sym typeface="Lato"/>
            </a:endParaRPr>
          </a:p>
        </p:txBody>
      </p:sp>
      <p:sp>
        <p:nvSpPr>
          <p:cNvPr id="861" name="Google Shape;861;g2041fde7cfc_0_2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sp>
        <p:nvSpPr>
          <p:cNvPr id="862" name="Google Shape;862;g2041fde7cfc_0_20"/>
          <p:cNvSpPr txBox="1"/>
          <p:nvPr/>
        </p:nvSpPr>
        <p:spPr>
          <a:xfrm>
            <a:off x="578125" y="2623475"/>
            <a:ext cx="7731600" cy="1385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rabicPeriod"/>
            </a:pPr>
            <a:r>
              <a:rPr lang="en-GB" sz="1600">
                <a:latin typeface="Lato"/>
                <a:ea typeface="Lato"/>
                <a:cs typeface="Lato"/>
                <a:sym typeface="Lato"/>
              </a:rPr>
              <a:t>If Daniel is getting 3% interest (</a:t>
            </a:r>
            <a:r>
              <a:rPr i="1" lang="en-GB" sz="1600">
                <a:latin typeface="Lato"/>
                <a:ea typeface="Lato"/>
                <a:cs typeface="Lato"/>
                <a:sym typeface="Lato"/>
              </a:rPr>
              <a:t>growing</a:t>
            </a:r>
            <a:r>
              <a:rPr lang="en-GB" sz="1600">
                <a:latin typeface="Lato"/>
                <a:ea typeface="Lato"/>
                <a:cs typeface="Lato"/>
                <a:sym typeface="Lato"/>
              </a:rPr>
              <a:t> the value of money) each year in his Savings Account but inflation (</a:t>
            </a:r>
            <a:r>
              <a:rPr i="1" lang="en-GB" sz="1600">
                <a:latin typeface="Lato"/>
                <a:ea typeface="Lato"/>
                <a:cs typeface="Lato"/>
                <a:sym typeface="Lato"/>
              </a:rPr>
              <a:t>shrinking</a:t>
            </a:r>
            <a:r>
              <a:rPr lang="en-GB" sz="1600">
                <a:latin typeface="Lato"/>
                <a:ea typeface="Lato"/>
                <a:cs typeface="Lato"/>
                <a:sym typeface="Lato"/>
              </a:rPr>
              <a:t> the value of money) is rising at 5% each year, is Daniel’s money overall growing or shrinking?</a:t>
            </a:r>
            <a:endParaRPr sz="1600">
              <a:latin typeface="Lato"/>
              <a:ea typeface="Lato"/>
              <a:cs typeface="Lato"/>
              <a:sym typeface="Lato"/>
            </a:endParaRPr>
          </a:p>
          <a:p>
            <a:pPr indent="0" lvl="0" marL="45720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t/>
            </a:r>
            <a:endParaRPr/>
          </a:p>
        </p:txBody>
      </p:sp>
      <p:sp>
        <p:nvSpPr>
          <p:cNvPr id="863" name="Google Shape;863;g2041fde7cfc_0_20"/>
          <p:cNvSpPr/>
          <p:nvPr/>
        </p:nvSpPr>
        <p:spPr>
          <a:xfrm>
            <a:off x="4779900" y="36992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Growing</a:t>
            </a:r>
            <a:endParaRPr b="1" sz="2200">
              <a:solidFill>
                <a:schemeClr val="lt1"/>
              </a:solidFill>
              <a:latin typeface="Lato"/>
              <a:ea typeface="Lato"/>
              <a:cs typeface="Lato"/>
              <a:sym typeface="Lato"/>
            </a:endParaRPr>
          </a:p>
        </p:txBody>
      </p:sp>
      <p:sp>
        <p:nvSpPr>
          <p:cNvPr id="864" name="Google Shape;864;g2041fde7cfc_0_20"/>
          <p:cNvSpPr/>
          <p:nvPr/>
        </p:nvSpPr>
        <p:spPr>
          <a:xfrm>
            <a:off x="1483250" y="3699275"/>
            <a:ext cx="2337000" cy="9234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dk1"/>
                </a:solidFill>
                <a:latin typeface="Lato"/>
                <a:ea typeface="Lato"/>
                <a:cs typeface="Lato"/>
                <a:sym typeface="Lato"/>
              </a:rPr>
              <a:t>Shrinking</a:t>
            </a:r>
            <a:endParaRPr b="1" sz="2200">
              <a:solidFill>
                <a:schemeClr val="dk1"/>
              </a:solidFill>
              <a:latin typeface="Lato"/>
              <a:ea typeface="Lato"/>
              <a:cs typeface="Lato"/>
              <a:sym typeface="Lato"/>
            </a:endParaRPr>
          </a:p>
          <a:p>
            <a:pPr indent="0" lvl="0" marL="0" rtl="0" algn="ctr">
              <a:spcBef>
                <a:spcPts val="0"/>
              </a:spcBef>
              <a:spcAft>
                <a:spcPts val="0"/>
              </a:spcAft>
              <a:buNone/>
            </a:pPr>
            <a:r>
              <a:rPr b="1" lang="en-GB" sz="1300">
                <a:solidFill>
                  <a:schemeClr val="dk1"/>
                </a:solidFill>
                <a:latin typeface="Lato"/>
                <a:ea typeface="Lato"/>
                <a:cs typeface="Lato"/>
                <a:sym typeface="Lato"/>
              </a:rPr>
              <a:t>Because inflation is rising at a higher rate than interest </a:t>
            </a:r>
            <a:endParaRPr b="1" sz="1300">
              <a:solidFill>
                <a:schemeClr val="dk1"/>
              </a:solidFill>
              <a:latin typeface="Lato"/>
              <a:ea typeface="Lato"/>
              <a:cs typeface="Lato"/>
              <a:sym typeface="Lato"/>
            </a:endParaRPr>
          </a:p>
        </p:txBody>
      </p:sp>
      <p:sp>
        <p:nvSpPr>
          <p:cNvPr id="865" name="Google Shape;865;g2041fde7cfc_0_20"/>
          <p:cNvSpPr txBox="1"/>
          <p:nvPr/>
        </p:nvSpPr>
        <p:spPr>
          <a:xfrm>
            <a:off x="360375" y="1123325"/>
            <a:ext cx="8508600" cy="1298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1"/>
              </a:buClr>
              <a:buSzPts val="1600"/>
              <a:buFont typeface="Lato"/>
              <a:buChar char="★"/>
            </a:pPr>
            <a:r>
              <a:rPr lang="en-GB" sz="1600">
                <a:solidFill>
                  <a:schemeClr val="accent1"/>
                </a:solidFill>
                <a:latin typeface="Lato"/>
                <a:ea typeface="Lato"/>
                <a:cs typeface="Lato"/>
                <a:sym typeface="Lato"/>
              </a:rPr>
              <a:t>When considering interest rates on savings, it’s important to take into account</a:t>
            </a:r>
            <a:r>
              <a:rPr b="1" lang="en-GB" sz="1600">
                <a:solidFill>
                  <a:schemeClr val="accent1"/>
                </a:solidFill>
                <a:latin typeface="Lato"/>
                <a:ea typeface="Lato"/>
                <a:cs typeface="Lato"/>
                <a:sym typeface="Lato"/>
              </a:rPr>
              <a:t> inflation</a:t>
            </a:r>
            <a:r>
              <a:rPr lang="en-GB" sz="1600">
                <a:solidFill>
                  <a:schemeClr val="accent1"/>
                </a:solidFill>
                <a:latin typeface="Lato"/>
                <a:ea typeface="Lato"/>
                <a:cs typeface="Lato"/>
                <a:sym typeface="Lato"/>
              </a:rPr>
              <a:t>. Inflation is the price rise in goods and services</a:t>
            </a:r>
            <a:endParaRPr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If the inflation rate is </a:t>
            </a:r>
            <a:r>
              <a:rPr b="1" lang="en-GB" sz="1600">
                <a:solidFill>
                  <a:schemeClr val="accent1"/>
                </a:solidFill>
                <a:highlight>
                  <a:srgbClr val="FFFFFF"/>
                </a:highlight>
                <a:latin typeface="Lato"/>
                <a:ea typeface="Lato"/>
                <a:cs typeface="Lato"/>
                <a:sym typeface="Lato"/>
              </a:rPr>
              <a:t>greater than the interest </a:t>
            </a:r>
            <a:r>
              <a:rPr lang="en-GB" sz="1600">
                <a:solidFill>
                  <a:schemeClr val="accent1"/>
                </a:solidFill>
                <a:highlight>
                  <a:srgbClr val="FFFFFF"/>
                </a:highlight>
                <a:latin typeface="Lato"/>
                <a:ea typeface="Lato"/>
                <a:cs typeface="Lato"/>
                <a:sym typeface="Lato"/>
              </a:rPr>
              <a:t>earned on a savings account then it is</a:t>
            </a:r>
            <a:r>
              <a:rPr b="1" lang="en-GB" sz="1600">
                <a:solidFill>
                  <a:schemeClr val="accent1"/>
                </a:solidFill>
                <a:highlight>
                  <a:srgbClr val="FFFFFF"/>
                </a:highlight>
                <a:latin typeface="Lato"/>
                <a:ea typeface="Lato"/>
                <a:cs typeface="Lato"/>
                <a:sym typeface="Lato"/>
              </a:rPr>
              <a:t> bad for the saver </a:t>
            </a:r>
            <a:r>
              <a:rPr lang="en-GB" sz="1600">
                <a:solidFill>
                  <a:schemeClr val="accent1"/>
                </a:solidFill>
                <a:highlight>
                  <a:srgbClr val="FFFFFF"/>
                </a:highlight>
                <a:latin typeface="Lato"/>
                <a:ea typeface="Lato"/>
                <a:cs typeface="Lato"/>
                <a:sym typeface="Lato"/>
              </a:rPr>
              <a:t>as their money in the account cannot buy as much as it could before</a:t>
            </a:r>
            <a:endParaRPr sz="1600">
              <a:solidFill>
                <a:schemeClr val="accent1"/>
              </a:solidFill>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g2041fde7cfc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57</a:t>
            </a:r>
            <a:endParaRPr>
              <a:latin typeface="Lato"/>
              <a:ea typeface="Lato"/>
              <a:cs typeface="Lato"/>
              <a:sym typeface="Lato"/>
            </a:endParaRPr>
          </a:p>
        </p:txBody>
      </p:sp>
      <p:sp>
        <p:nvSpPr>
          <p:cNvPr id="871" name="Google Shape;871;g2041fde7cfc_0_0"/>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sp>
        <p:nvSpPr>
          <p:cNvPr id="872" name="Google Shape;872;g2041fde7cfc_0_0"/>
          <p:cNvSpPr txBox="1"/>
          <p:nvPr/>
        </p:nvSpPr>
        <p:spPr>
          <a:xfrm>
            <a:off x="578125" y="2547275"/>
            <a:ext cx="7731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2"/>
                </a:solidFill>
                <a:latin typeface="Lato"/>
                <a:ea typeface="Lato"/>
                <a:cs typeface="Lato"/>
                <a:sym typeface="Lato"/>
              </a:rPr>
              <a:t>2. </a:t>
            </a:r>
            <a:r>
              <a:rPr lang="en-GB" sz="1600">
                <a:latin typeface="Lato"/>
                <a:ea typeface="Lato"/>
                <a:cs typeface="Lato"/>
                <a:sym typeface="Lato"/>
              </a:rPr>
              <a:t>If Smita is getting 5% interest (</a:t>
            </a:r>
            <a:r>
              <a:rPr i="1" lang="en-GB" sz="1600">
                <a:latin typeface="Lato"/>
                <a:ea typeface="Lato"/>
                <a:cs typeface="Lato"/>
                <a:sym typeface="Lato"/>
              </a:rPr>
              <a:t>growing</a:t>
            </a:r>
            <a:r>
              <a:rPr lang="en-GB" sz="1600">
                <a:latin typeface="Lato"/>
                <a:ea typeface="Lato"/>
                <a:cs typeface="Lato"/>
                <a:sym typeface="Lato"/>
              </a:rPr>
              <a:t> the value of money) each year in her Savings Account and inflation (</a:t>
            </a:r>
            <a:r>
              <a:rPr i="1" lang="en-GB" sz="1600">
                <a:latin typeface="Lato"/>
                <a:ea typeface="Lato"/>
                <a:cs typeface="Lato"/>
                <a:sym typeface="Lato"/>
              </a:rPr>
              <a:t>shrinking</a:t>
            </a:r>
            <a:r>
              <a:rPr lang="en-GB" sz="1600">
                <a:latin typeface="Lato"/>
                <a:ea typeface="Lato"/>
                <a:cs typeface="Lato"/>
                <a:sym typeface="Lato"/>
              </a:rPr>
              <a:t> the value of money) is rising at 2% each year, is Smita’s money growing or shrinking?</a:t>
            </a:r>
            <a:endParaRPr/>
          </a:p>
        </p:txBody>
      </p:sp>
      <p:sp>
        <p:nvSpPr>
          <p:cNvPr id="873" name="Google Shape;873;g2041fde7cfc_0_0"/>
          <p:cNvSpPr/>
          <p:nvPr/>
        </p:nvSpPr>
        <p:spPr>
          <a:xfrm>
            <a:off x="1502525" y="36230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Shrinking</a:t>
            </a:r>
            <a:endParaRPr b="1" sz="2200">
              <a:solidFill>
                <a:schemeClr val="lt1"/>
              </a:solidFill>
              <a:latin typeface="Lato"/>
              <a:ea typeface="Lato"/>
              <a:cs typeface="Lato"/>
              <a:sym typeface="Lato"/>
            </a:endParaRPr>
          </a:p>
        </p:txBody>
      </p:sp>
      <p:sp>
        <p:nvSpPr>
          <p:cNvPr id="874" name="Google Shape;874;g2041fde7cfc_0_0"/>
          <p:cNvSpPr/>
          <p:nvPr/>
        </p:nvSpPr>
        <p:spPr>
          <a:xfrm>
            <a:off x="4779900" y="36230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Growing</a:t>
            </a:r>
            <a:endParaRPr b="1" sz="2200">
              <a:solidFill>
                <a:schemeClr val="lt1"/>
              </a:solidFill>
              <a:latin typeface="Lato"/>
              <a:ea typeface="Lato"/>
              <a:cs typeface="Lato"/>
              <a:sym typeface="Lato"/>
            </a:endParaRPr>
          </a:p>
        </p:txBody>
      </p:sp>
      <p:sp>
        <p:nvSpPr>
          <p:cNvPr id="875" name="Google Shape;875;g2041fde7cfc_0_0"/>
          <p:cNvSpPr txBox="1"/>
          <p:nvPr/>
        </p:nvSpPr>
        <p:spPr>
          <a:xfrm>
            <a:off x="360375" y="1123325"/>
            <a:ext cx="8508600" cy="1298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1"/>
              </a:buClr>
              <a:buSzPts val="1600"/>
              <a:buFont typeface="Lato"/>
              <a:buChar char="★"/>
            </a:pPr>
            <a:r>
              <a:rPr lang="en-GB" sz="1600">
                <a:solidFill>
                  <a:schemeClr val="accent1"/>
                </a:solidFill>
                <a:latin typeface="Lato"/>
                <a:ea typeface="Lato"/>
                <a:cs typeface="Lato"/>
                <a:sym typeface="Lato"/>
              </a:rPr>
              <a:t>When considering interest rates on savings, it’s important to take into account</a:t>
            </a:r>
            <a:r>
              <a:rPr b="1" lang="en-GB" sz="1600">
                <a:solidFill>
                  <a:schemeClr val="accent1"/>
                </a:solidFill>
                <a:latin typeface="Lato"/>
                <a:ea typeface="Lato"/>
                <a:cs typeface="Lato"/>
                <a:sym typeface="Lato"/>
              </a:rPr>
              <a:t> inflation</a:t>
            </a:r>
            <a:r>
              <a:rPr lang="en-GB" sz="1600">
                <a:solidFill>
                  <a:schemeClr val="accent1"/>
                </a:solidFill>
                <a:latin typeface="Lato"/>
                <a:ea typeface="Lato"/>
                <a:cs typeface="Lato"/>
                <a:sym typeface="Lato"/>
              </a:rPr>
              <a:t>. Inflation is the price rise in goods and services</a:t>
            </a:r>
            <a:endParaRPr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If the inflation rate is </a:t>
            </a:r>
            <a:r>
              <a:rPr b="1" lang="en-GB" sz="1600">
                <a:solidFill>
                  <a:schemeClr val="accent1"/>
                </a:solidFill>
                <a:highlight>
                  <a:srgbClr val="FFFFFF"/>
                </a:highlight>
                <a:latin typeface="Lato"/>
                <a:ea typeface="Lato"/>
                <a:cs typeface="Lato"/>
                <a:sym typeface="Lato"/>
              </a:rPr>
              <a:t>greater than the interest </a:t>
            </a:r>
            <a:r>
              <a:rPr lang="en-GB" sz="1600">
                <a:solidFill>
                  <a:schemeClr val="accent1"/>
                </a:solidFill>
                <a:highlight>
                  <a:srgbClr val="FFFFFF"/>
                </a:highlight>
                <a:latin typeface="Lato"/>
                <a:ea typeface="Lato"/>
                <a:cs typeface="Lato"/>
                <a:sym typeface="Lato"/>
              </a:rPr>
              <a:t>earned on a savings account then it is</a:t>
            </a:r>
            <a:r>
              <a:rPr b="1" lang="en-GB" sz="1600">
                <a:solidFill>
                  <a:schemeClr val="accent1"/>
                </a:solidFill>
                <a:highlight>
                  <a:srgbClr val="FFFFFF"/>
                </a:highlight>
                <a:latin typeface="Lato"/>
                <a:ea typeface="Lato"/>
                <a:cs typeface="Lato"/>
                <a:sym typeface="Lato"/>
              </a:rPr>
              <a:t> bad for the saver </a:t>
            </a:r>
            <a:r>
              <a:rPr lang="en-GB" sz="1600">
                <a:solidFill>
                  <a:schemeClr val="accent1"/>
                </a:solidFill>
                <a:highlight>
                  <a:srgbClr val="FFFFFF"/>
                </a:highlight>
                <a:latin typeface="Lato"/>
                <a:ea typeface="Lato"/>
                <a:cs typeface="Lato"/>
                <a:sym typeface="Lato"/>
              </a:rPr>
              <a:t>as their money in the account cannot buy as much as it could before</a:t>
            </a:r>
            <a:endParaRPr sz="1600">
              <a:solidFill>
                <a:schemeClr val="accent1"/>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g2041fde7cfc_0_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58</a:t>
            </a:r>
            <a:endParaRPr>
              <a:latin typeface="Lato"/>
              <a:ea typeface="Lato"/>
              <a:cs typeface="Lato"/>
              <a:sym typeface="Lato"/>
            </a:endParaRPr>
          </a:p>
        </p:txBody>
      </p:sp>
      <p:sp>
        <p:nvSpPr>
          <p:cNvPr id="881" name="Google Shape;881;g2041fde7cfc_0_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sp>
        <p:nvSpPr>
          <p:cNvPr id="882" name="Google Shape;882;g2041fde7cfc_0_9"/>
          <p:cNvSpPr txBox="1"/>
          <p:nvPr/>
        </p:nvSpPr>
        <p:spPr>
          <a:xfrm>
            <a:off x="536850" y="2639475"/>
            <a:ext cx="7731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2"/>
                </a:solidFill>
                <a:latin typeface="Lato"/>
                <a:ea typeface="Lato"/>
                <a:cs typeface="Lato"/>
                <a:sym typeface="Lato"/>
              </a:rPr>
              <a:t>2. </a:t>
            </a:r>
            <a:r>
              <a:rPr lang="en-GB" sz="1600">
                <a:latin typeface="Lato"/>
                <a:ea typeface="Lato"/>
                <a:cs typeface="Lato"/>
                <a:sym typeface="Lato"/>
              </a:rPr>
              <a:t>If Smita is getting 5% interest (</a:t>
            </a:r>
            <a:r>
              <a:rPr i="1" lang="en-GB" sz="1600">
                <a:latin typeface="Lato"/>
                <a:ea typeface="Lato"/>
                <a:cs typeface="Lato"/>
                <a:sym typeface="Lato"/>
              </a:rPr>
              <a:t>growing</a:t>
            </a:r>
            <a:r>
              <a:rPr lang="en-GB" sz="1600">
                <a:latin typeface="Lato"/>
                <a:ea typeface="Lato"/>
                <a:cs typeface="Lato"/>
                <a:sym typeface="Lato"/>
              </a:rPr>
              <a:t> the value of money) each year in her Savings Account and inflation (</a:t>
            </a:r>
            <a:r>
              <a:rPr i="1" lang="en-GB" sz="1600">
                <a:latin typeface="Lato"/>
                <a:ea typeface="Lato"/>
                <a:cs typeface="Lato"/>
                <a:sym typeface="Lato"/>
              </a:rPr>
              <a:t>shrinking</a:t>
            </a:r>
            <a:r>
              <a:rPr lang="en-GB" sz="1600">
                <a:latin typeface="Lato"/>
                <a:ea typeface="Lato"/>
                <a:cs typeface="Lato"/>
                <a:sym typeface="Lato"/>
              </a:rPr>
              <a:t> the value of money) is rising at 2% each year, is Smita’s money growing or shrinking?</a:t>
            </a:r>
            <a:endParaRPr/>
          </a:p>
        </p:txBody>
      </p:sp>
      <p:sp>
        <p:nvSpPr>
          <p:cNvPr id="883" name="Google Shape;883;g2041fde7cfc_0_9"/>
          <p:cNvSpPr/>
          <p:nvPr/>
        </p:nvSpPr>
        <p:spPr>
          <a:xfrm>
            <a:off x="4718575" y="3715275"/>
            <a:ext cx="2337000" cy="9234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dk1"/>
                </a:solidFill>
                <a:latin typeface="Lato"/>
                <a:ea typeface="Lato"/>
                <a:cs typeface="Lato"/>
                <a:sym typeface="Lato"/>
              </a:rPr>
              <a:t>Growing</a:t>
            </a:r>
            <a:endParaRPr b="1" sz="2200">
              <a:solidFill>
                <a:schemeClr val="dk1"/>
              </a:solidFill>
              <a:latin typeface="Lato"/>
              <a:ea typeface="Lato"/>
              <a:cs typeface="Lato"/>
              <a:sym typeface="Lato"/>
            </a:endParaRPr>
          </a:p>
          <a:p>
            <a:pPr indent="0" lvl="0" marL="0" rtl="0" algn="ctr">
              <a:spcBef>
                <a:spcPts val="0"/>
              </a:spcBef>
              <a:spcAft>
                <a:spcPts val="0"/>
              </a:spcAft>
              <a:buNone/>
            </a:pPr>
            <a:r>
              <a:rPr b="1" lang="en-GB" sz="1300">
                <a:solidFill>
                  <a:schemeClr val="dk1"/>
                </a:solidFill>
                <a:latin typeface="Lato"/>
                <a:ea typeface="Lato"/>
                <a:cs typeface="Lato"/>
                <a:sym typeface="Lato"/>
              </a:rPr>
              <a:t>Because inflation is rising at a slower rate than interest</a:t>
            </a:r>
            <a:endParaRPr b="1" sz="1300">
              <a:solidFill>
                <a:schemeClr val="dk1"/>
              </a:solidFill>
              <a:latin typeface="Lato"/>
              <a:ea typeface="Lato"/>
              <a:cs typeface="Lato"/>
              <a:sym typeface="Lato"/>
            </a:endParaRPr>
          </a:p>
        </p:txBody>
      </p:sp>
      <p:sp>
        <p:nvSpPr>
          <p:cNvPr id="884" name="Google Shape;884;g2041fde7cfc_0_9"/>
          <p:cNvSpPr/>
          <p:nvPr/>
        </p:nvSpPr>
        <p:spPr>
          <a:xfrm>
            <a:off x="1461250" y="37152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Shrinking</a:t>
            </a:r>
            <a:endParaRPr b="1" sz="2200">
              <a:solidFill>
                <a:schemeClr val="lt1"/>
              </a:solidFill>
              <a:latin typeface="Lato"/>
              <a:ea typeface="Lato"/>
              <a:cs typeface="Lato"/>
              <a:sym typeface="Lato"/>
            </a:endParaRPr>
          </a:p>
        </p:txBody>
      </p:sp>
      <p:sp>
        <p:nvSpPr>
          <p:cNvPr id="885" name="Google Shape;885;g2041fde7cfc_0_9"/>
          <p:cNvSpPr txBox="1"/>
          <p:nvPr/>
        </p:nvSpPr>
        <p:spPr>
          <a:xfrm>
            <a:off x="360375" y="1123325"/>
            <a:ext cx="8508600" cy="1298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1"/>
              </a:buClr>
              <a:buSzPts val="1600"/>
              <a:buFont typeface="Lato"/>
              <a:buChar char="★"/>
            </a:pPr>
            <a:r>
              <a:rPr lang="en-GB" sz="1600">
                <a:solidFill>
                  <a:schemeClr val="accent1"/>
                </a:solidFill>
                <a:latin typeface="Lato"/>
                <a:ea typeface="Lato"/>
                <a:cs typeface="Lato"/>
                <a:sym typeface="Lato"/>
              </a:rPr>
              <a:t>When considering interest rates on savings, it’s important to take into account</a:t>
            </a:r>
            <a:r>
              <a:rPr b="1" lang="en-GB" sz="1600">
                <a:solidFill>
                  <a:schemeClr val="accent1"/>
                </a:solidFill>
                <a:latin typeface="Lato"/>
                <a:ea typeface="Lato"/>
                <a:cs typeface="Lato"/>
                <a:sym typeface="Lato"/>
              </a:rPr>
              <a:t> inflation</a:t>
            </a:r>
            <a:r>
              <a:rPr lang="en-GB" sz="1600">
                <a:solidFill>
                  <a:schemeClr val="accent1"/>
                </a:solidFill>
                <a:latin typeface="Lato"/>
                <a:ea typeface="Lato"/>
                <a:cs typeface="Lato"/>
                <a:sym typeface="Lato"/>
              </a:rPr>
              <a:t>. Inflation is the price rise in goods and services</a:t>
            </a:r>
            <a:endParaRPr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Char char="★"/>
            </a:pPr>
            <a:r>
              <a:rPr lang="en-GB" sz="1600">
                <a:solidFill>
                  <a:schemeClr val="accent1"/>
                </a:solidFill>
                <a:highlight>
                  <a:srgbClr val="FFFFFF"/>
                </a:highlight>
                <a:latin typeface="Lato"/>
                <a:ea typeface="Lato"/>
                <a:cs typeface="Lato"/>
                <a:sym typeface="Lato"/>
              </a:rPr>
              <a:t>If the inflation rate is </a:t>
            </a:r>
            <a:r>
              <a:rPr b="1" lang="en-GB" sz="1600">
                <a:solidFill>
                  <a:schemeClr val="accent1"/>
                </a:solidFill>
                <a:highlight>
                  <a:srgbClr val="FFFFFF"/>
                </a:highlight>
                <a:latin typeface="Lato"/>
                <a:ea typeface="Lato"/>
                <a:cs typeface="Lato"/>
                <a:sym typeface="Lato"/>
              </a:rPr>
              <a:t>greater than the interest </a:t>
            </a:r>
            <a:r>
              <a:rPr lang="en-GB" sz="1600">
                <a:solidFill>
                  <a:schemeClr val="accent1"/>
                </a:solidFill>
                <a:highlight>
                  <a:srgbClr val="FFFFFF"/>
                </a:highlight>
                <a:latin typeface="Lato"/>
                <a:ea typeface="Lato"/>
                <a:cs typeface="Lato"/>
                <a:sym typeface="Lato"/>
              </a:rPr>
              <a:t>earned on a savings account then it is</a:t>
            </a:r>
            <a:r>
              <a:rPr b="1" lang="en-GB" sz="1600">
                <a:solidFill>
                  <a:schemeClr val="accent1"/>
                </a:solidFill>
                <a:highlight>
                  <a:srgbClr val="FFFFFF"/>
                </a:highlight>
                <a:latin typeface="Lato"/>
                <a:ea typeface="Lato"/>
                <a:cs typeface="Lato"/>
                <a:sym typeface="Lato"/>
              </a:rPr>
              <a:t> bad for the saver </a:t>
            </a:r>
            <a:r>
              <a:rPr lang="en-GB" sz="1600">
                <a:solidFill>
                  <a:schemeClr val="accent1"/>
                </a:solidFill>
                <a:highlight>
                  <a:srgbClr val="FFFFFF"/>
                </a:highlight>
                <a:latin typeface="Lato"/>
                <a:ea typeface="Lato"/>
                <a:cs typeface="Lato"/>
                <a:sym typeface="Lato"/>
              </a:rPr>
              <a:t>as their money in the account cannot buy as much as it could before</a:t>
            </a:r>
            <a:endParaRPr sz="1600">
              <a:solidFill>
                <a:schemeClr val="accent1"/>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g1cd171047b8_0_10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891" name="Google Shape;891;g1cd171047b8_0_102"/>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3-2-1</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Write down…</a:t>
            </a:r>
            <a:endParaRPr b="1" i="0" sz="2900" u="none" cap="none" strike="noStrike">
              <a:solidFill>
                <a:schemeClr val="accent2"/>
              </a:solidFill>
              <a:latin typeface="Lato"/>
              <a:ea typeface="Lato"/>
              <a:cs typeface="Lato"/>
              <a:sym typeface="Lato"/>
            </a:endParaRPr>
          </a:p>
        </p:txBody>
      </p:sp>
      <p:sp>
        <p:nvSpPr>
          <p:cNvPr id="892" name="Google Shape;892;g1cd171047b8_0_102"/>
          <p:cNvSpPr/>
          <p:nvPr/>
        </p:nvSpPr>
        <p:spPr>
          <a:xfrm>
            <a:off x="7767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FF8022"/>
                </a:solidFill>
                <a:latin typeface="Lato Black"/>
                <a:ea typeface="Lato Black"/>
                <a:cs typeface="Lato Black"/>
                <a:sym typeface="Lato Black"/>
              </a:rPr>
              <a:t>3 things you’ve learnt</a:t>
            </a:r>
            <a:endParaRPr b="0" i="0" sz="3200" u="none" cap="none" strike="noStrike">
              <a:solidFill>
                <a:srgbClr val="FF8022"/>
              </a:solidFill>
              <a:latin typeface="Lato Black"/>
              <a:ea typeface="Lato Black"/>
              <a:cs typeface="Lato Black"/>
              <a:sym typeface="Lato Black"/>
            </a:endParaRPr>
          </a:p>
        </p:txBody>
      </p:sp>
      <p:sp>
        <p:nvSpPr>
          <p:cNvPr id="893" name="Google Shape;893;g1cd171047b8_0_102"/>
          <p:cNvSpPr/>
          <p:nvPr/>
        </p:nvSpPr>
        <p:spPr>
          <a:xfrm>
            <a:off x="33675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F6B26B"/>
                </a:solidFill>
                <a:latin typeface="Lato Black"/>
                <a:ea typeface="Lato Black"/>
                <a:cs typeface="Lato Black"/>
                <a:sym typeface="Lato Black"/>
              </a:rPr>
              <a:t>2 skills you’ve practiced</a:t>
            </a:r>
            <a:endParaRPr b="0" i="0" sz="3200" u="none" cap="none" strike="noStrike">
              <a:solidFill>
                <a:srgbClr val="F6B26B"/>
              </a:solidFill>
              <a:latin typeface="Lato Black"/>
              <a:ea typeface="Lato Black"/>
              <a:cs typeface="Lato Black"/>
              <a:sym typeface="Lato Black"/>
            </a:endParaRPr>
          </a:p>
        </p:txBody>
      </p:sp>
      <p:sp>
        <p:nvSpPr>
          <p:cNvPr id="894" name="Google Shape;894;g1cd171047b8_0_102"/>
          <p:cNvSpPr/>
          <p:nvPr/>
        </p:nvSpPr>
        <p:spPr>
          <a:xfrm>
            <a:off x="59583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Lato Black"/>
                <a:ea typeface="Lato Black"/>
                <a:cs typeface="Lato Black"/>
                <a:sym typeface="Lato Black"/>
              </a:rPr>
              <a:t>1 question you have about </a:t>
            </a:r>
            <a:r>
              <a:rPr lang="en-GB" sz="3200">
                <a:solidFill>
                  <a:schemeClr val="lt1"/>
                </a:solidFill>
                <a:latin typeface="Lato Black"/>
                <a:ea typeface="Lato Black"/>
                <a:cs typeface="Lato Black"/>
                <a:sym typeface="Lato Black"/>
              </a:rPr>
              <a:t>savings</a:t>
            </a:r>
            <a:endParaRPr b="0" i="0" sz="32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8" name="Shape 898"/>
        <p:cNvGrpSpPr/>
        <p:nvPr/>
      </p:nvGrpSpPr>
      <p:grpSpPr>
        <a:xfrm>
          <a:off x="0" y="0"/>
          <a:ext cx="0" cy="0"/>
          <a:chOff x="0" y="0"/>
          <a:chExt cx="0" cy="0"/>
        </a:xfrm>
      </p:grpSpPr>
      <p:sp>
        <p:nvSpPr>
          <p:cNvPr id="899" name="Google Shape;899;g2398ca7f289_0_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g2398ca7f289_0_8"/>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901" name="Google Shape;901;g2398ca7f289_0_8"/>
          <p:cNvSpPr txBox="1"/>
          <p:nvPr/>
        </p:nvSpPr>
        <p:spPr>
          <a:xfrm>
            <a:off x="488176" y="1274075"/>
            <a:ext cx="7708800" cy="2555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different ways to save for the long term</a:t>
            </a:r>
            <a:endParaRPr b="1" sz="2200">
              <a:solidFill>
                <a:srgbClr val="00FF00"/>
              </a:solidFill>
              <a:latin typeface="Lato"/>
              <a:ea typeface="Lato"/>
              <a:cs typeface="Lato"/>
              <a:sym typeface="Lato"/>
            </a:endParaRPr>
          </a:p>
          <a:p>
            <a:pPr indent="0" lvl="0" marL="914400" marR="0" rtl="0" algn="l">
              <a:lnSpc>
                <a:spcPct val="100000"/>
              </a:lnSpc>
              <a:spcBef>
                <a:spcPts val="0"/>
              </a:spcBef>
              <a:spcAft>
                <a:spcPts val="0"/>
              </a:spcAft>
              <a:buNone/>
            </a:pPr>
            <a:r>
              <a:t/>
            </a:r>
            <a:endParaRPr b="1" sz="2200">
              <a:solidFill>
                <a:srgbClr val="00FF00"/>
              </a:solidFill>
              <a:latin typeface="Lato"/>
              <a:ea typeface="Lato"/>
              <a:cs typeface="Lato"/>
              <a:sym typeface="Lato"/>
            </a:endParaRPr>
          </a:p>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Compare different savings products and assess best options for different people</a:t>
            </a:r>
            <a:endParaRPr b="1" sz="2200">
              <a:solidFill>
                <a:srgbClr val="00FF00"/>
              </a:solidFill>
              <a:latin typeface="Lato"/>
              <a:ea typeface="Lato"/>
              <a:cs typeface="Lato"/>
              <a:sym typeface="Lato"/>
            </a:endParaRPr>
          </a:p>
          <a:p>
            <a:pPr indent="0" lvl="0" marL="914400" marR="0" rtl="0" algn="l">
              <a:lnSpc>
                <a:spcPct val="100000"/>
              </a:lnSpc>
              <a:spcBef>
                <a:spcPts val="0"/>
              </a:spcBef>
              <a:spcAft>
                <a:spcPts val="0"/>
              </a:spcAft>
              <a:buNone/>
            </a:pPr>
            <a:r>
              <a:t/>
            </a:r>
            <a:endParaRPr b="1" sz="2200">
              <a:solidFill>
                <a:srgbClr val="00FF00"/>
              </a:solidFill>
              <a:latin typeface="Lato"/>
              <a:ea typeface="Lato"/>
              <a:cs typeface="Lato"/>
              <a:sym typeface="Lato"/>
            </a:endParaRPr>
          </a:p>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Calculate interest for different savings accounts</a:t>
            </a:r>
            <a:endParaRPr b="1" sz="2200">
              <a:solidFill>
                <a:srgbClr val="00FF00"/>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902" name="Google Shape;902;g2398ca7f289_0_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c751d456b0_0_7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6</a:t>
            </a:r>
            <a:endParaRPr>
              <a:solidFill>
                <a:srgbClr val="262A33"/>
              </a:solidFill>
              <a:latin typeface="Lato"/>
              <a:ea typeface="Lato"/>
              <a:cs typeface="Lato"/>
              <a:sym typeface="Lato"/>
            </a:endParaRPr>
          </a:p>
        </p:txBody>
      </p:sp>
      <p:sp>
        <p:nvSpPr>
          <p:cNvPr id="328" name="Google Shape;328;g1c751d456b0_0_702"/>
          <p:cNvSpPr txBox="1"/>
          <p:nvPr>
            <p:ph type="ctrTitle"/>
          </p:nvPr>
        </p:nvSpPr>
        <p:spPr>
          <a:xfrm>
            <a:off x="379375" y="329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Starter - Saving for the future</a:t>
            </a:r>
            <a:endParaRPr b="1" i="0" sz="2900" u="none" cap="none" strike="noStrike">
              <a:solidFill>
                <a:schemeClr val="accent2"/>
              </a:solidFill>
              <a:latin typeface="Lato"/>
              <a:ea typeface="Lato"/>
              <a:cs typeface="Lato"/>
              <a:sym typeface="Lato"/>
            </a:endParaRPr>
          </a:p>
        </p:txBody>
      </p:sp>
      <p:sp>
        <p:nvSpPr>
          <p:cNvPr id="329" name="Google Shape;329;g1c751d456b0_0_70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330" name="Google Shape;330;g1c751d456b0_0_702"/>
          <p:cNvSpPr txBox="1"/>
          <p:nvPr/>
        </p:nvSpPr>
        <p:spPr>
          <a:xfrm>
            <a:off x="293725" y="1376275"/>
            <a:ext cx="8604900" cy="2692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lang="en-GB" sz="1800">
                <a:solidFill>
                  <a:srgbClr val="0543B3"/>
                </a:solidFill>
                <a:latin typeface="Lato"/>
                <a:ea typeface="Lato"/>
                <a:cs typeface="Lato"/>
                <a:sym typeface="Lato"/>
              </a:rPr>
              <a:t>Lucy</a:t>
            </a:r>
            <a:r>
              <a:rPr lang="en-GB" sz="1800">
                <a:solidFill>
                  <a:srgbClr val="0543B3"/>
                </a:solidFill>
                <a:latin typeface="Lato"/>
                <a:ea typeface="Lato"/>
                <a:cs typeface="Lato"/>
                <a:sym typeface="Lato"/>
              </a:rPr>
              <a:t> is in h</a:t>
            </a:r>
            <a:r>
              <a:rPr lang="en-GB" sz="1800">
                <a:solidFill>
                  <a:schemeClr val="accent1"/>
                </a:solidFill>
                <a:latin typeface="Lato"/>
                <a:ea typeface="Lato"/>
                <a:cs typeface="Lato"/>
                <a:sym typeface="Lato"/>
              </a:rPr>
              <a:t>er first job on a steady salary of £28,000 and is living with her family. She wants to put some savings (20% of her salary) aside each month in order to be able to afford a car.</a:t>
            </a:r>
            <a:endParaRPr sz="1800">
              <a:solidFill>
                <a:schemeClr val="accent1"/>
              </a:solidFill>
              <a:latin typeface="Lato"/>
              <a:ea typeface="Lato"/>
              <a:cs typeface="Lato"/>
              <a:sym typeface="Lato"/>
            </a:endParaRPr>
          </a:p>
          <a:p>
            <a:pPr indent="0" lvl="0" marL="101600" marR="0" rtl="0" algn="l">
              <a:lnSpc>
                <a:spcPct val="115000"/>
              </a:lnSpc>
              <a:spcBef>
                <a:spcPts val="0"/>
              </a:spcBef>
              <a:spcAft>
                <a:spcPts val="0"/>
              </a:spcAft>
              <a:buNone/>
            </a:pPr>
            <a:r>
              <a:t/>
            </a:r>
            <a:endParaRPr sz="1800">
              <a:solidFill>
                <a:srgbClr val="0543B3"/>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lang="en-GB" sz="1800">
                <a:solidFill>
                  <a:srgbClr val="0543B3"/>
                </a:solidFill>
                <a:latin typeface="Lato"/>
                <a:ea typeface="Lato"/>
                <a:cs typeface="Lato"/>
                <a:sym typeface="Lato"/>
              </a:rPr>
              <a:t>Why do people save?</a:t>
            </a:r>
            <a:endParaRPr sz="1800">
              <a:solidFill>
                <a:srgbClr val="0543B3"/>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lang="en-GB" sz="1800">
                <a:solidFill>
                  <a:srgbClr val="0543B3"/>
                </a:solidFill>
                <a:latin typeface="Lato"/>
                <a:ea typeface="Lato"/>
                <a:cs typeface="Lato"/>
                <a:sym typeface="Lato"/>
              </a:rPr>
              <a:t>What kinds of things do people save for?</a:t>
            </a:r>
            <a:endParaRPr sz="1800">
              <a:solidFill>
                <a:srgbClr val="0543B3"/>
              </a:solidFill>
              <a:latin typeface="Lato"/>
              <a:ea typeface="Lato"/>
              <a:cs typeface="Lato"/>
              <a:sym typeface="Lato"/>
            </a:endParaRPr>
          </a:p>
          <a:p>
            <a:pPr indent="-342900" lvl="0" marL="457200" rtl="0" algn="l">
              <a:lnSpc>
                <a:spcPct val="115000"/>
              </a:lnSpc>
              <a:spcBef>
                <a:spcPts val="0"/>
              </a:spcBef>
              <a:spcAft>
                <a:spcPts val="0"/>
              </a:spcAft>
              <a:buClr>
                <a:schemeClr val="accent2"/>
              </a:buClr>
              <a:buSzPts val="1800"/>
              <a:buFont typeface="Lato"/>
              <a:buAutoNum type="arabicPeriod"/>
            </a:pPr>
            <a:r>
              <a:rPr lang="en-GB" sz="1800">
                <a:solidFill>
                  <a:schemeClr val="accent1"/>
                </a:solidFill>
                <a:latin typeface="Lato"/>
                <a:ea typeface="Lato"/>
                <a:cs typeface="Lato"/>
                <a:sym typeface="Lato"/>
              </a:rPr>
              <a:t>What are the different ways Lucy can save?</a:t>
            </a:r>
            <a:endParaRPr sz="1800">
              <a:solidFill>
                <a:schemeClr val="accent1"/>
              </a:solidFill>
              <a:latin typeface="Lato"/>
              <a:ea typeface="Lato"/>
              <a:cs typeface="Lato"/>
              <a:sym typeface="Lato"/>
            </a:endParaRPr>
          </a:p>
          <a:p>
            <a:pPr indent="0" lvl="0" marL="457200" marR="0" rtl="0" algn="l">
              <a:lnSpc>
                <a:spcPct val="115000"/>
              </a:lnSpc>
              <a:spcBef>
                <a:spcPts val="0"/>
              </a:spcBef>
              <a:spcAft>
                <a:spcPts val="0"/>
              </a:spcAft>
              <a:buNone/>
            </a:pPr>
            <a:r>
              <a:t/>
            </a:r>
            <a:endParaRPr sz="1800">
              <a:solidFill>
                <a:srgbClr val="0543B3"/>
              </a:solidFill>
              <a:latin typeface="Lato"/>
              <a:ea typeface="Lato"/>
              <a:cs typeface="Lato"/>
              <a:sym typeface="Lato"/>
            </a:endParaRPr>
          </a:p>
        </p:txBody>
      </p:sp>
      <p:pic>
        <p:nvPicPr>
          <p:cNvPr id="331" name="Google Shape;331;g1c751d456b0_0_702"/>
          <p:cNvPicPr preferRelativeResize="0"/>
          <p:nvPr/>
        </p:nvPicPr>
        <p:blipFill rotWithShape="1">
          <a:blip r:embed="rId3">
            <a:alphaModFix/>
          </a:blip>
          <a:srcRect b="17356" l="0" r="0" t="8973"/>
          <a:stretch/>
        </p:blipFill>
        <p:spPr>
          <a:xfrm>
            <a:off x="7107990" y="2293050"/>
            <a:ext cx="1638600" cy="1624800"/>
          </a:xfrm>
          <a:prstGeom prst="ellipse">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6" name="Shape 906"/>
        <p:cNvGrpSpPr/>
        <p:nvPr/>
      </p:nvGrpSpPr>
      <p:grpSpPr>
        <a:xfrm>
          <a:off x="0" y="0"/>
          <a:ext cx="0" cy="0"/>
          <a:chOff x="0" y="0"/>
          <a:chExt cx="0" cy="0"/>
        </a:xfrm>
      </p:grpSpPr>
      <p:sp>
        <p:nvSpPr>
          <p:cNvPr id="907" name="Google Shape;907;g1cbbffaac84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908" name="Google Shape;908;g1cbbffaac84_0_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909" name="Google Shape;909;g1cbbffaac84_0_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g26df09edc36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g26df09edc36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916" name="Google Shape;916;g26df09edc36_0_0"/>
          <p:cNvGrpSpPr/>
          <p:nvPr/>
        </p:nvGrpSpPr>
        <p:grpSpPr>
          <a:xfrm>
            <a:off x="151999" y="1183981"/>
            <a:ext cx="2846301" cy="2013582"/>
            <a:chOff x="463400" y="1321175"/>
            <a:chExt cx="2914500" cy="2113109"/>
          </a:xfrm>
        </p:grpSpPr>
        <p:sp>
          <p:nvSpPr>
            <p:cNvPr id="917" name="Google Shape;917;g26df09edc36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g26df09edc36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919" name="Google Shape;919;g26df09edc36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920" name="Google Shape;920;g26df09edc36_0_0"/>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921" name="Google Shape;921;g26df09edc36_0_0"/>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922" name="Google Shape;922;g26df09edc36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3" name="Google Shape;923;g26df09edc36_0_0"/>
          <p:cNvGrpSpPr/>
          <p:nvPr/>
        </p:nvGrpSpPr>
        <p:grpSpPr>
          <a:xfrm>
            <a:off x="3164819" y="1184021"/>
            <a:ext cx="2846301" cy="1995658"/>
            <a:chOff x="3237025" y="1184050"/>
            <a:chExt cx="2914500" cy="2094300"/>
          </a:xfrm>
        </p:grpSpPr>
        <p:sp>
          <p:nvSpPr>
            <p:cNvPr id="924" name="Google Shape;924;g26df09edc36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5" name="Google Shape;925;g26df09edc36_0_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926" name="Google Shape;926;g26df09edc36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927" name="Google Shape;927;g26df09edc36_0_0"/>
          <p:cNvPicPr preferRelativeResize="0"/>
          <p:nvPr/>
        </p:nvPicPr>
        <p:blipFill rotWithShape="1">
          <a:blip r:embed="rId8">
            <a:alphaModFix/>
          </a:blip>
          <a:srcRect b="0" l="0" r="0" t="0"/>
          <a:stretch/>
        </p:blipFill>
        <p:spPr>
          <a:xfrm>
            <a:off x="6250823" y="1485300"/>
            <a:ext cx="876125" cy="490636"/>
          </a:xfrm>
          <a:prstGeom prst="rect">
            <a:avLst/>
          </a:prstGeom>
          <a:noFill/>
          <a:ln>
            <a:noFill/>
          </a:ln>
        </p:spPr>
      </p:pic>
      <p:sp>
        <p:nvSpPr>
          <p:cNvPr id="928" name="Google Shape;928;g26df09edc36_0_0"/>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9"/>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0"/>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0"/>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32" name="Shape 932"/>
        <p:cNvGrpSpPr/>
        <p:nvPr/>
      </p:nvGrpSpPr>
      <p:grpSpPr>
        <a:xfrm>
          <a:off x="0" y="0"/>
          <a:ext cx="0" cy="0"/>
          <a:chOff x="0" y="0"/>
          <a:chExt cx="0" cy="0"/>
        </a:xfrm>
      </p:grpSpPr>
      <p:sp>
        <p:nvSpPr>
          <p:cNvPr id="933" name="Google Shape;933;g1cbbffaac84_0_6"/>
          <p:cNvSpPr txBox="1"/>
          <p:nvPr/>
        </p:nvSpPr>
        <p:spPr>
          <a:xfrm>
            <a:off x="462425" y="1142575"/>
            <a:ext cx="8273400" cy="226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600" u="none" cap="none" strike="noStrike">
                <a:solidFill>
                  <a:schemeClr val="lt1"/>
                </a:solidFill>
                <a:latin typeface="Lato Black"/>
                <a:ea typeface="Lato Black"/>
                <a:cs typeface="Lato Black"/>
                <a:sym typeface="Lato Black"/>
              </a:rPr>
              <a:t>Articles to extend learning </a:t>
            </a:r>
            <a:endParaRPr b="0" i="0" sz="16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None/>
            </a:pPr>
            <a:r>
              <a:t/>
            </a:r>
            <a:endParaRPr b="0" i="0" sz="16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3">
                  <a:extLst>
                    <a:ext uri="{A12FA001-AC4F-418D-AE19-62706E023703}">
                      <ahyp:hlinkClr val="tx"/>
                    </a:ext>
                  </a:extLst>
                </a:hlinkClick>
              </a:rPr>
              <a:t>Tips Choosing Savings Accounts</a:t>
            </a:r>
            <a:r>
              <a:rPr b="0" i="0" lang="en-GB" sz="1600" u="none" cap="none" strike="noStrike">
                <a:solidFill>
                  <a:schemeClr val="lt1"/>
                </a:solidFill>
                <a:latin typeface="Lato"/>
                <a:ea typeface="Lato"/>
                <a:cs typeface="Lato"/>
                <a:sym typeface="Lato"/>
              </a:rPr>
              <a:t> (The </a:t>
            </a:r>
            <a:r>
              <a:rPr lang="en-GB" sz="1600">
                <a:solidFill>
                  <a:schemeClr val="lt1"/>
                </a:solidFill>
                <a:latin typeface="Lato"/>
                <a:ea typeface="Lato"/>
                <a:cs typeface="Lato"/>
                <a:sym typeface="Lato"/>
              </a:rPr>
              <a:t>M</a:t>
            </a:r>
            <a:r>
              <a:rPr b="0" i="0" lang="en-GB" sz="1600" u="none" cap="none" strike="noStrike">
                <a:solidFill>
                  <a:schemeClr val="lt1"/>
                </a:solidFill>
                <a:latin typeface="Lato"/>
                <a:ea typeface="Lato"/>
                <a:cs typeface="Lato"/>
                <a:sym typeface="Lato"/>
              </a:rPr>
              <a:t>oney </a:t>
            </a:r>
            <a:r>
              <a:rPr lang="en-GB" sz="1600">
                <a:solidFill>
                  <a:schemeClr val="lt1"/>
                </a:solidFill>
                <a:latin typeface="Lato"/>
                <a:ea typeface="Lato"/>
                <a:cs typeface="Lato"/>
                <a:sym typeface="Lato"/>
              </a:rPr>
              <a:t>C</a:t>
            </a:r>
            <a:r>
              <a:rPr b="0" i="0" lang="en-GB" sz="1600" u="none" cap="none" strike="noStrike">
                <a:solidFill>
                  <a:schemeClr val="lt1"/>
                </a:solidFill>
                <a:latin typeface="Lato"/>
                <a:ea typeface="Lato"/>
                <a:cs typeface="Lato"/>
                <a:sym typeface="Lato"/>
              </a:rPr>
              <a:t>harit</a:t>
            </a:r>
            <a:r>
              <a:rPr lang="en-GB" sz="1600">
                <a:solidFill>
                  <a:schemeClr val="lt1"/>
                </a:solidFill>
                <a:latin typeface="Lato"/>
                <a:ea typeface="Lato"/>
                <a:cs typeface="Lato"/>
                <a:sym typeface="Lato"/>
              </a:rPr>
              <a:t>y) </a:t>
            </a:r>
            <a:endParaRPr sz="1600">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lang="en-GB" sz="1600" u="sng">
                <a:solidFill>
                  <a:schemeClr val="lt1"/>
                </a:solidFill>
                <a:latin typeface="Lato"/>
                <a:ea typeface="Lato"/>
                <a:cs typeface="Lato"/>
                <a:sym typeface="Lato"/>
                <a:hlinkClick r:id="rId4">
                  <a:extLst>
                    <a:ext uri="{A12FA001-AC4F-418D-AE19-62706E023703}">
                      <ahyp:hlinkClr val="tx"/>
                    </a:ext>
                  </a:extLst>
                </a:hlinkClick>
              </a:rPr>
              <a:t>How Can We Nudge Ourselves To Save More</a:t>
            </a:r>
            <a:r>
              <a:rPr lang="en-GB" sz="1600">
                <a:solidFill>
                  <a:schemeClr val="lt1"/>
                </a:solidFill>
                <a:latin typeface="Lato"/>
                <a:ea typeface="Lato"/>
                <a:cs typeface="Lato"/>
                <a:sym typeface="Lato"/>
              </a:rPr>
              <a:t> (The Decision Lab, Aug 2020)</a:t>
            </a:r>
            <a:endParaRPr sz="1600">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lang="en-GB" sz="1600" u="sng">
                <a:solidFill>
                  <a:schemeClr val="lt1"/>
                </a:solidFill>
                <a:latin typeface="Lato"/>
                <a:ea typeface="Lato"/>
                <a:cs typeface="Lato"/>
                <a:sym typeface="Lato"/>
                <a:hlinkClick r:id="rId5">
                  <a:extLst>
                    <a:ext uri="{A12FA001-AC4F-418D-AE19-62706E023703}">
                      <ahyp:hlinkClr val="tx"/>
                    </a:ext>
                  </a:extLst>
                </a:hlinkClick>
              </a:rPr>
              <a:t>Top Savings Accounts</a:t>
            </a:r>
            <a:r>
              <a:rPr lang="en-GB" sz="1600">
                <a:solidFill>
                  <a:schemeClr val="lt1"/>
                </a:solidFill>
                <a:latin typeface="Lato"/>
                <a:ea typeface="Lato"/>
                <a:cs typeface="Lato"/>
                <a:sym typeface="Lato"/>
              </a:rPr>
              <a:t> (MoneySavingsExpert, updated monthly)</a:t>
            </a:r>
            <a:endParaRPr sz="1600">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600">
                <a:solidFill>
                  <a:schemeClr val="lt1"/>
                </a:solidFill>
                <a:latin typeface="Lato"/>
                <a:ea typeface="Lato"/>
                <a:cs typeface="Lato"/>
                <a:sym typeface="Lato"/>
              </a:rPr>
              <a:t>Please visit the  FLIC learning hub - </a:t>
            </a:r>
            <a:r>
              <a:rPr lang="en-GB" sz="1600" u="sng">
                <a:solidFill>
                  <a:schemeClr val="lt1"/>
                </a:solidFill>
                <a:latin typeface="Lato"/>
                <a:ea typeface="Lato"/>
                <a:cs typeface="Lato"/>
                <a:sym typeface="Lato"/>
                <a:hlinkClick r:id="rId6">
                  <a:extLst>
                    <a:ext uri="{A12FA001-AC4F-418D-AE19-62706E023703}">
                      <ahyp:hlinkClr val="tx"/>
                    </a:ext>
                  </a:extLst>
                </a:hlinkClick>
              </a:rPr>
              <a:t>https://ftflic.com/learning-hub/</a:t>
            </a:r>
            <a:r>
              <a:rPr lang="en-GB" sz="1600">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p:txBody>
      </p:sp>
      <p:sp>
        <p:nvSpPr>
          <p:cNvPr id="934" name="Google Shape;934;g1cbbffaac84_0_6"/>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935" name="Google Shape;935;g1cbbffaac84_0_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cd171047b8_0_22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7</a:t>
            </a:r>
            <a:endParaRPr>
              <a:latin typeface="Lato"/>
              <a:ea typeface="Lato"/>
              <a:cs typeface="Lato"/>
              <a:sym typeface="Lato"/>
            </a:endParaRPr>
          </a:p>
        </p:txBody>
      </p:sp>
      <p:sp>
        <p:nvSpPr>
          <p:cNvPr id="337" name="Google Shape;337;g1cd171047b8_0_224"/>
          <p:cNvSpPr txBox="1"/>
          <p:nvPr>
            <p:ph type="ctrTitle"/>
          </p:nvPr>
        </p:nvSpPr>
        <p:spPr>
          <a:xfrm>
            <a:off x="379375" y="329950"/>
            <a:ext cx="78675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Why do people save? And what for?</a:t>
            </a:r>
            <a:endParaRPr b="1" i="0" sz="2900" u="none" cap="none" strike="noStrike">
              <a:solidFill>
                <a:schemeClr val="accent2"/>
              </a:solidFill>
              <a:latin typeface="Lato"/>
              <a:ea typeface="Lato"/>
              <a:cs typeface="Lato"/>
              <a:sym typeface="Lato"/>
            </a:endParaRPr>
          </a:p>
        </p:txBody>
      </p:sp>
      <p:sp>
        <p:nvSpPr>
          <p:cNvPr id="338" name="Google Shape;338;g1cd171047b8_0_224"/>
          <p:cNvSpPr txBox="1"/>
          <p:nvPr/>
        </p:nvSpPr>
        <p:spPr>
          <a:xfrm>
            <a:off x="606200" y="1329700"/>
            <a:ext cx="7503900" cy="30324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2"/>
              </a:buClr>
              <a:buSzPts val="1600"/>
              <a:buFont typeface="Lato"/>
              <a:buChar char="●"/>
            </a:pPr>
            <a:r>
              <a:rPr lang="en-GB" sz="1600">
                <a:latin typeface="Lato"/>
                <a:ea typeface="Lato"/>
                <a:cs typeface="Lato"/>
                <a:sym typeface="Lato"/>
              </a:rPr>
              <a:t>People</a:t>
            </a:r>
            <a:r>
              <a:rPr lang="en-GB" sz="1600">
                <a:latin typeface="Lato"/>
                <a:ea typeface="Lato"/>
                <a:cs typeface="Lato"/>
                <a:sym typeface="Lato"/>
              </a:rPr>
              <a:t> save in </a:t>
            </a:r>
            <a:r>
              <a:rPr lang="en-GB" sz="1600">
                <a:latin typeface="Lato"/>
                <a:ea typeface="Lato"/>
                <a:cs typeface="Lato"/>
                <a:sym typeface="Lato"/>
              </a:rPr>
              <a:t>order</a:t>
            </a:r>
            <a:r>
              <a:rPr lang="en-GB" sz="1600">
                <a:latin typeface="Lato"/>
                <a:ea typeface="Lato"/>
                <a:cs typeface="Lato"/>
                <a:sym typeface="Lato"/>
              </a:rPr>
              <a:t> to be able to </a:t>
            </a:r>
            <a:r>
              <a:rPr b="1" lang="en-GB" sz="1600">
                <a:solidFill>
                  <a:schemeClr val="accent1"/>
                </a:solidFill>
                <a:latin typeface="Lato"/>
                <a:ea typeface="Lato"/>
                <a:cs typeface="Lato"/>
                <a:sym typeface="Lato"/>
              </a:rPr>
              <a:t>afford things at a later </a:t>
            </a:r>
            <a:r>
              <a:rPr b="1" lang="en-GB" sz="1600">
                <a:solidFill>
                  <a:schemeClr val="accent1"/>
                </a:solidFill>
                <a:latin typeface="Lato"/>
                <a:ea typeface="Lato"/>
                <a:cs typeface="Lato"/>
                <a:sym typeface="Lato"/>
              </a:rPr>
              <a:t>date</a:t>
            </a:r>
            <a:r>
              <a:rPr lang="en-GB" sz="1600">
                <a:latin typeface="Lato"/>
                <a:ea typeface="Lato"/>
                <a:cs typeface="Lato"/>
                <a:sym typeface="Lato"/>
              </a:rPr>
              <a:t>. </a:t>
            </a:r>
            <a:r>
              <a:rPr lang="en-GB" sz="1600">
                <a:latin typeface="Lato"/>
                <a:ea typeface="Lato"/>
                <a:cs typeface="Lato"/>
                <a:sym typeface="Lato"/>
              </a:rPr>
              <a:t>Lucy</a:t>
            </a:r>
            <a:r>
              <a:rPr lang="en-GB" sz="1600">
                <a:latin typeface="Lato"/>
                <a:ea typeface="Lato"/>
                <a:cs typeface="Lato"/>
                <a:sym typeface="Lato"/>
              </a:rPr>
              <a:t> might want to save for a car, a </a:t>
            </a:r>
            <a:r>
              <a:rPr lang="en-GB" sz="1600">
                <a:latin typeface="Lato"/>
                <a:ea typeface="Lato"/>
                <a:cs typeface="Lato"/>
                <a:sym typeface="Lato"/>
              </a:rPr>
              <a:t>mortgage</a:t>
            </a:r>
            <a:r>
              <a:rPr lang="en-GB" sz="1600">
                <a:latin typeface="Lato"/>
                <a:ea typeface="Lato"/>
                <a:cs typeface="Lato"/>
                <a:sym typeface="Lato"/>
              </a:rPr>
              <a:t> for a house or simply to buy a new pair of running shoes.</a:t>
            </a:r>
            <a:endParaRPr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Char char="●"/>
            </a:pPr>
            <a:r>
              <a:rPr lang="en-GB" sz="1600">
                <a:latin typeface="Lato"/>
                <a:ea typeface="Lato"/>
                <a:cs typeface="Lato"/>
                <a:sym typeface="Lato"/>
              </a:rPr>
              <a:t>Lucy</a:t>
            </a:r>
            <a:r>
              <a:rPr lang="en-GB" sz="1600">
                <a:latin typeface="Lato"/>
                <a:ea typeface="Lato"/>
                <a:cs typeface="Lato"/>
                <a:sym typeface="Lato"/>
              </a:rPr>
              <a:t> may also want to save money for unexpected events. This is known as creating an </a:t>
            </a:r>
            <a:r>
              <a:rPr b="1" lang="en-GB" sz="1600">
                <a:solidFill>
                  <a:schemeClr val="accent1"/>
                </a:solidFill>
                <a:latin typeface="Lato"/>
                <a:ea typeface="Lato"/>
                <a:cs typeface="Lato"/>
                <a:sym typeface="Lato"/>
              </a:rPr>
              <a:t>emergency fund</a:t>
            </a:r>
            <a:r>
              <a:rPr b="1" lang="en-GB" sz="1600">
                <a:latin typeface="Lato"/>
                <a:ea typeface="Lato"/>
                <a:cs typeface="Lato"/>
                <a:sym typeface="Lato"/>
              </a:rPr>
              <a:t>.</a:t>
            </a:r>
            <a:r>
              <a:rPr lang="en-GB" sz="1600">
                <a:latin typeface="Lato"/>
                <a:ea typeface="Lato"/>
                <a:cs typeface="Lato"/>
                <a:sym typeface="Lato"/>
              </a:rPr>
              <a:t> This involves putting aside savings for 3+ months of </a:t>
            </a:r>
            <a:r>
              <a:rPr lang="en-GB" sz="1600">
                <a:latin typeface="Lato"/>
                <a:ea typeface="Lato"/>
                <a:cs typeface="Lato"/>
                <a:sym typeface="Lato"/>
              </a:rPr>
              <a:t>unforeseen</a:t>
            </a:r>
            <a:r>
              <a:rPr lang="en-GB" sz="1600">
                <a:latin typeface="Lato"/>
                <a:ea typeface="Lato"/>
                <a:cs typeface="Lato"/>
                <a:sym typeface="Lato"/>
              </a:rPr>
              <a:t> expenses. </a:t>
            </a:r>
            <a:endParaRPr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Char char="●"/>
            </a:pPr>
            <a:r>
              <a:rPr lang="en-GB" sz="1600">
                <a:latin typeface="Lato"/>
                <a:ea typeface="Lato"/>
                <a:cs typeface="Lato"/>
                <a:sym typeface="Lato"/>
              </a:rPr>
              <a:t>Putting money into a savings account means that </a:t>
            </a:r>
            <a:r>
              <a:rPr lang="en-GB" sz="1600">
                <a:latin typeface="Lato"/>
                <a:ea typeface="Lato"/>
                <a:cs typeface="Lato"/>
                <a:sym typeface="Lato"/>
              </a:rPr>
              <a:t>Lucy</a:t>
            </a:r>
            <a:r>
              <a:rPr lang="en-GB" sz="1600">
                <a:latin typeface="Lato"/>
                <a:ea typeface="Lato"/>
                <a:cs typeface="Lato"/>
                <a:sym typeface="Lato"/>
              </a:rPr>
              <a:t> will get her money back with </a:t>
            </a:r>
            <a:r>
              <a:rPr b="1" lang="en-GB" sz="1600">
                <a:solidFill>
                  <a:schemeClr val="accent1"/>
                </a:solidFill>
                <a:latin typeface="Lato"/>
                <a:ea typeface="Lato"/>
                <a:cs typeface="Lato"/>
                <a:sym typeface="Lato"/>
              </a:rPr>
              <a:t>certainty.</a:t>
            </a:r>
            <a:r>
              <a:rPr lang="en-GB" sz="1600">
                <a:latin typeface="Lato"/>
                <a:ea typeface="Lato"/>
                <a:cs typeface="Lato"/>
                <a:sym typeface="Lato"/>
              </a:rPr>
              <a:t>*</a:t>
            </a:r>
            <a:endParaRPr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Char char="●"/>
            </a:pPr>
            <a:r>
              <a:rPr lang="en-GB" sz="1600">
                <a:latin typeface="Lato"/>
                <a:ea typeface="Lato"/>
                <a:cs typeface="Lato"/>
                <a:sym typeface="Lato"/>
              </a:rPr>
              <a:t>This is different from investing money (which we’ll come to next lesson) where she may not! There is a </a:t>
            </a:r>
            <a:r>
              <a:rPr b="1" lang="en-GB" sz="1600">
                <a:solidFill>
                  <a:schemeClr val="accent1"/>
                </a:solidFill>
                <a:latin typeface="Lato"/>
                <a:ea typeface="Lato"/>
                <a:cs typeface="Lato"/>
                <a:sym typeface="Lato"/>
              </a:rPr>
              <a:t>greater element of risk when in investing.</a:t>
            </a:r>
            <a:endParaRPr b="1" sz="1600">
              <a:solidFill>
                <a:schemeClr val="accent1"/>
              </a:solidFill>
              <a:latin typeface="Lato"/>
              <a:ea typeface="Lato"/>
              <a:cs typeface="Lato"/>
              <a:sym typeface="Lato"/>
            </a:endParaRPr>
          </a:p>
        </p:txBody>
      </p:sp>
      <p:sp>
        <p:nvSpPr>
          <p:cNvPr id="339" name="Google Shape;339;g1cd171047b8_0_224"/>
          <p:cNvSpPr txBox="1"/>
          <p:nvPr/>
        </p:nvSpPr>
        <p:spPr>
          <a:xfrm>
            <a:off x="110225" y="4803650"/>
            <a:ext cx="708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Lato"/>
                <a:ea typeface="Lato"/>
                <a:cs typeface="Lato"/>
                <a:sym typeface="Lato"/>
              </a:rPr>
              <a:t>*</a:t>
            </a:r>
            <a:r>
              <a:rPr lang="en-GB" sz="1200">
                <a:latin typeface="Lato"/>
                <a:ea typeface="Lato"/>
                <a:cs typeface="Lato"/>
                <a:sym typeface="Lato"/>
              </a:rPr>
              <a:t>Up to £85,000 of savings is protected in a bank by the FCA if the bank goes bust. </a:t>
            </a:r>
            <a:endParaRPr sz="12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cd171047b8_0_33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8</a:t>
            </a:r>
            <a:endParaRPr>
              <a:latin typeface="Lato"/>
              <a:ea typeface="Lato"/>
              <a:cs typeface="Lato"/>
              <a:sym typeface="Lato"/>
            </a:endParaRPr>
          </a:p>
        </p:txBody>
      </p:sp>
      <p:sp>
        <p:nvSpPr>
          <p:cNvPr id="345" name="Google Shape;345;g1cd171047b8_0_331"/>
          <p:cNvSpPr txBox="1"/>
          <p:nvPr>
            <p:ph type="ctrTitle"/>
          </p:nvPr>
        </p:nvSpPr>
        <p:spPr>
          <a:xfrm>
            <a:off x="150200" y="242750"/>
            <a:ext cx="8415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What are different ways to help people save money?</a:t>
            </a:r>
            <a:endParaRPr b="1" i="0" sz="2900" u="none" cap="none" strike="noStrike">
              <a:solidFill>
                <a:schemeClr val="accent2"/>
              </a:solidFill>
              <a:latin typeface="Lato"/>
              <a:ea typeface="Lato"/>
              <a:cs typeface="Lato"/>
              <a:sym typeface="Lato"/>
            </a:endParaRPr>
          </a:p>
        </p:txBody>
      </p:sp>
      <p:sp>
        <p:nvSpPr>
          <p:cNvPr id="346" name="Google Shape;346;g1cd171047b8_0_331"/>
          <p:cNvSpPr txBox="1"/>
          <p:nvPr/>
        </p:nvSpPr>
        <p:spPr>
          <a:xfrm>
            <a:off x="606200" y="1329700"/>
            <a:ext cx="7503900" cy="431100"/>
          </a:xfrm>
          <a:prstGeom prst="rect">
            <a:avLst/>
          </a:prstGeom>
          <a:noFill/>
          <a:ln>
            <a:noFill/>
          </a:ln>
        </p:spPr>
        <p:txBody>
          <a:bodyPr anchorCtr="0" anchor="t" bIns="91425" lIns="91425" spcFirstLastPara="1" rIns="91425" wrap="square" tIns="91425">
            <a:spAutoFit/>
          </a:bodyPr>
          <a:lstStyle/>
          <a:p>
            <a:pPr indent="0" lvl="0" marL="457200" rtl="0" algn="l">
              <a:spcBef>
                <a:spcPts val="1000"/>
              </a:spcBef>
              <a:spcAft>
                <a:spcPts val="0"/>
              </a:spcAft>
              <a:buNone/>
            </a:pPr>
            <a:r>
              <a:t/>
            </a:r>
            <a:endParaRPr sz="1600">
              <a:latin typeface="Lato"/>
              <a:ea typeface="Lato"/>
              <a:cs typeface="Lato"/>
              <a:sym typeface="Lato"/>
            </a:endParaRPr>
          </a:p>
        </p:txBody>
      </p:sp>
      <p:pic>
        <p:nvPicPr>
          <p:cNvPr id="347" name="Google Shape;347;g1cd171047b8_0_331"/>
          <p:cNvPicPr preferRelativeResize="0"/>
          <p:nvPr/>
        </p:nvPicPr>
        <p:blipFill>
          <a:blip r:embed="rId3">
            <a:alphaModFix/>
          </a:blip>
          <a:stretch>
            <a:fillRect/>
          </a:stretch>
        </p:blipFill>
        <p:spPr>
          <a:xfrm>
            <a:off x="379375" y="1532200"/>
            <a:ext cx="1639500" cy="1390411"/>
          </a:xfrm>
          <a:prstGeom prst="rect">
            <a:avLst/>
          </a:prstGeom>
          <a:noFill/>
          <a:ln>
            <a:noFill/>
          </a:ln>
        </p:spPr>
      </p:pic>
      <p:pic>
        <p:nvPicPr>
          <p:cNvPr id="348" name="Google Shape;348;g1cd171047b8_0_331"/>
          <p:cNvPicPr preferRelativeResize="0"/>
          <p:nvPr/>
        </p:nvPicPr>
        <p:blipFill>
          <a:blip r:embed="rId4">
            <a:alphaModFix/>
          </a:blip>
          <a:stretch>
            <a:fillRect/>
          </a:stretch>
        </p:blipFill>
        <p:spPr>
          <a:xfrm>
            <a:off x="2581536" y="1506838"/>
            <a:ext cx="1699293" cy="1441125"/>
          </a:xfrm>
          <a:prstGeom prst="rect">
            <a:avLst/>
          </a:prstGeom>
          <a:noFill/>
          <a:ln>
            <a:noFill/>
          </a:ln>
        </p:spPr>
      </p:pic>
      <p:pic>
        <p:nvPicPr>
          <p:cNvPr id="349" name="Google Shape;349;g1cd171047b8_0_331"/>
          <p:cNvPicPr preferRelativeResize="0"/>
          <p:nvPr/>
        </p:nvPicPr>
        <p:blipFill>
          <a:blip r:embed="rId5">
            <a:alphaModFix/>
          </a:blip>
          <a:stretch>
            <a:fillRect/>
          </a:stretch>
        </p:blipFill>
        <p:spPr>
          <a:xfrm>
            <a:off x="4931372" y="1506838"/>
            <a:ext cx="1699293" cy="1441125"/>
          </a:xfrm>
          <a:prstGeom prst="rect">
            <a:avLst/>
          </a:prstGeom>
          <a:noFill/>
          <a:ln>
            <a:noFill/>
          </a:ln>
        </p:spPr>
      </p:pic>
      <p:pic>
        <p:nvPicPr>
          <p:cNvPr id="350" name="Google Shape;350;g1cd171047b8_0_331"/>
          <p:cNvPicPr preferRelativeResize="0"/>
          <p:nvPr/>
        </p:nvPicPr>
        <p:blipFill>
          <a:blip r:embed="rId6">
            <a:alphaModFix/>
          </a:blip>
          <a:stretch>
            <a:fillRect/>
          </a:stretch>
        </p:blipFill>
        <p:spPr>
          <a:xfrm>
            <a:off x="7213825" y="1394900"/>
            <a:ext cx="1639500" cy="1441125"/>
          </a:xfrm>
          <a:prstGeom prst="rect">
            <a:avLst/>
          </a:prstGeom>
          <a:noFill/>
          <a:ln>
            <a:noFill/>
          </a:ln>
        </p:spPr>
      </p:pic>
      <p:sp>
        <p:nvSpPr>
          <p:cNvPr id="351" name="Google Shape;351;g1cd171047b8_0_331"/>
          <p:cNvSpPr txBox="1"/>
          <p:nvPr/>
        </p:nvSpPr>
        <p:spPr>
          <a:xfrm>
            <a:off x="229425" y="3021675"/>
            <a:ext cx="20676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Lato"/>
                <a:ea typeface="Lato"/>
                <a:cs typeface="Lato"/>
                <a:sym typeface="Lato"/>
              </a:rPr>
              <a:t>Making p</a:t>
            </a:r>
            <a:r>
              <a:rPr b="1" lang="en-GB" sz="1100">
                <a:latin typeface="Lato"/>
                <a:ea typeface="Lato"/>
                <a:cs typeface="Lato"/>
                <a:sym typeface="Lato"/>
              </a:rPr>
              <a:t>romises to a future self.</a:t>
            </a:r>
            <a:endParaRPr b="1" sz="1100">
              <a:latin typeface="Lato"/>
              <a:ea typeface="Lato"/>
              <a:cs typeface="Lato"/>
              <a:sym typeface="Lato"/>
            </a:endParaRPr>
          </a:p>
          <a:p>
            <a:pPr indent="0" lvl="0" marL="0" rtl="0" algn="l">
              <a:spcBef>
                <a:spcPts val="0"/>
              </a:spcBef>
              <a:spcAft>
                <a:spcPts val="0"/>
              </a:spcAft>
              <a:buNone/>
            </a:pPr>
            <a:r>
              <a:rPr lang="en-GB" sz="1100">
                <a:latin typeface="Lato"/>
                <a:ea typeface="Lato"/>
                <a:cs typeface="Lato"/>
                <a:sym typeface="Lato"/>
              </a:rPr>
              <a:t>Example:</a:t>
            </a:r>
            <a:r>
              <a:rPr b="1" lang="en-GB" sz="1100">
                <a:latin typeface="Lato"/>
                <a:ea typeface="Lato"/>
                <a:cs typeface="Lato"/>
                <a:sym typeface="Lato"/>
              </a:rPr>
              <a:t> </a:t>
            </a:r>
            <a:r>
              <a:rPr lang="en-GB" sz="1100">
                <a:latin typeface="Lato"/>
                <a:ea typeface="Lato"/>
                <a:cs typeface="Lato"/>
                <a:sym typeface="Lato"/>
              </a:rPr>
              <a:t>“I am going to save up to be able to </a:t>
            </a:r>
            <a:r>
              <a:rPr lang="en-GB" sz="1100">
                <a:latin typeface="Lato"/>
                <a:ea typeface="Lato"/>
                <a:cs typeface="Lato"/>
                <a:sym typeface="Lato"/>
              </a:rPr>
              <a:t>afford</a:t>
            </a:r>
            <a:r>
              <a:rPr lang="en-GB" sz="1100">
                <a:latin typeface="Lato"/>
                <a:ea typeface="Lato"/>
                <a:cs typeface="Lato"/>
                <a:sym typeface="Lato"/>
              </a:rPr>
              <a:t> </a:t>
            </a:r>
            <a:r>
              <a:rPr lang="en-GB" sz="1100">
                <a:latin typeface="Lato"/>
                <a:ea typeface="Lato"/>
                <a:cs typeface="Lato"/>
                <a:sym typeface="Lato"/>
              </a:rPr>
              <a:t>living</a:t>
            </a:r>
            <a:r>
              <a:rPr lang="en-GB" sz="1100">
                <a:latin typeface="Lato"/>
                <a:ea typeface="Lato"/>
                <a:cs typeface="Lato"/>
                <a:sym typeface="Lato"/>
              </a:rPr>
              <a:t> expenses at university”</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p:txBody>
      </p:sp>
      <p:sp>
        <p:nvSpPr>
          <p:cNvPr id="352" name="Google Shape;352;g1cd171047b8_0_331"/>
          <p:cNvSpPr txBox="1"/>
          <p:nvPr/>
        </p:nvSpPr>
        <p:spPr>
          <a:xfrm>
            <a:off x="2502725" y="3021075"/>
            <a:ext cx="2063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Lato"/>
                <a:ea typeface="Lato"/>
                <a:cs typeface="Lato"/>
                <a:sym typeface="Lato"/>
              </a:rPr>
              <a:t>Setting up a savings account at the bank.</a:t>
            </a:r>
            <a:endParaRPr b="1" sz="1100">
              <a:latin typeface="Lato"/>
              <a:ea typeface="Lato"/>
              <a:cs typeface="Lato"/>
              <a:sym typeface="Lato"/>
            </a:endParaRPr>
          </a:p>
          <a:p>
            <a:pPr indent="0" lvl="0" marL="0" rtl="0" algn="l">
              <a:spcBef>
                <a:spcPts val="0"/>
              </a:spcBef>
              <a:spcAft>
                <a:spcPts val="0"/>
              </a:spcAft>
              <a:buNone/>
            </a:pPr>
            <a:r>
              <a:rPr lang="en-GB" sz="1100">
                <a:latin typeface="Lato"/>
                <a:ea typeface="Lato"/>
                <a:cs typeface="Lato"/>
                <a:sym typeface="Lato"/>
              </a:rPr>
              <a:t>This </a:t>
            </a:r>
            <a:r>
              <a:rPr lang="en-GB" sz="1100">
                <a:latin typeface="Lato"/>
                <a:ea typeface="Lato"/>
                <a:cs typeface="Lato"/>
                <a:sym typeface="Lato"/>
              </a:rPr>
              <a:t>could be for a fixed amount of time to allow savings to grow</a:t>
            </a:r>
            <a:endParaRPr sz="1100">
              <a:latin typeface="Lato"/>
              <a:ea typeface="Lato"/>
              <a:cs typeface="Lato"/>
              <a:sym typeface="Lato"/>
            </a:endParaRPr>
          </a:p>
        </p:txBody>
      </p:sp>
      <p:sp>
        <p:nvSpPr>
          <p:cNvPr id="353" name="Google Shape;353;g1cd171047b8_0_331"/>
          <p:cNvSpPr txBox="1"/>
          <p:nvPr/>
        </p:nvSpPr>
        <p:spPr>
          <a:xfrm>
            <a:off x="4658975" y="3021075"/>
            <a:ext cx="23892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Lato"/>
                <a:ea typeface="Lato"/>
                <a:cs typeface="Lato"/>
                <a:sym typeface="Lato"/>
              </a:rPr>
              <a:t>Using </a:t>
            </a:r>
            <a:r>
              <a:rPr b="1" lang="en-GB" sz="1100">
                <a:latin typeface="Lato"/>
                <a:ea typeface="Lato"/>
                <a:cs typeface="Lato"/>
                <a:sym typeface="Lato"/>
              </a:rPr>
              <a:t>digital</a:t>
            </a:r>
            <a:r>
              <a:rPr b="1" lang="en-GB" sz="1100">
                <a:latin typeface="Lato"/>
                <a:ea typeface="Lato"/>
                <a:cs typeface="Lato"/>
                <a:sym typeface="Lato"/>
              </a:rPr>
              <a:t> tools to help automate savings. </a:t>
            </a:r>
            <a:endParaRPr b="1" sz="1100">
              <a:latin typeface="Lato"/>
              <a:ea typeface="Lato"/>
              <a:cs typeface="Lato"/>
              <a:sym typeface="Lato"/>
            </a:endParaRPr>
          </a:p>
          <a:p>
            <a:pPr indent="0" lvl="0" marL="0" rtl="0" algn="l">
              <a:spcBef>
                <a:spcPts val="0"/>
              </a:spcBef>
              <a:spcAft>
                <a:spcPts val="0"/>
              </a:spcAft>
              <a:buNone/>
            </a:pPr>
            <a:r>
              <a:rPr lang="en-GB" sz="1100">
                <a:latin typeface="Lato"/>
                <a:ea typeface="Lato"/>
                <a:cs typeface="Lato"/>
                <a:sym typeface="Lato"/>
              </a:rPr>
              <a:t>This could be “</a:t>
            </a:r>
            <a:r>
              <a:rPr lang="en-GB" sz="1100">
                <a:latin typeface="Lato"/>
                <a:ea typeface="Lato"/>
                <a:cs typeface="Lato"/>
                <a:sym typeface="Lato"/>
              </a:rPr>
              <a:t>round</a:t>
            </a:r>
            <a:r>
              <a:rPr lang="en-GB" sz="1100">
                <a:latin typeface="Lato"/>
                <a:ea typeface="Lato"/>
                <a:cs typeface="Lato"/>
                <a:sym typeface="Lato"/>
              </a:rPr>
              <a:t> up” savings which </a:t>
            </a:r>
            <a:r>
              <a:rPr lang="en-GB" sz="1100">
                <a:latin typeface="Lato"/>
                <a:ea typeface="Lato"/>
                <a:cs typeface="Lato"/>
                <a:sym typeface="Lato"/>
              </a:rPr>
              <a:t>transfers</a:t>
            </a:r>
            <a:r>
              <a:rPr lang="en-GB" sz="1100">
                <a:latin typeface="Lato"/>
                <a:ea typeface="Lato"/>
                <a:cs typeface="Lato"/>
                <a:sym typeface="Lato"/>
              </a:rPr>
              <a:t> small amounts (rounding payments to the nearest pound) directly into savings accounts</a:t>
            </a:r>
            <a:endParaRPr sz="1100">
              <a:latin typeface="Lato"/>
              <a:ea typeface="Lato"/>
              <a:cs typeface="Lato"/>
              <a:sym typeface="Lato"/>
            </a:endParaRPr>
          </a:p>
        </p:txBody>
      </p:sp>
      <p:sp>
        <p:nvSpPr>
          <p:cNvPr id="354" name="Google Shape;354;g1cd171047b8_0_331"/>
          <p:cNvSpPr txBox="1"/>
          <p:nvPr/>
        </p:nvSpPr>
        <p:spPr>
          <a:xfrm>
            <a:off x="7141025" y="3021675"/>
            <a:ext cx="1824300" cy="10314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Lato"/>
                <a:ea typeface="Lato"/>
                <a:cs typeface="Lato"/>
                <a:sym typeface="Lato"/>
              </a:rPr>
              <a:t>Creating personal savings goals. </a:t>
            </a:r>
            <a:endParaRPr b="1" sz="1100">
              <a:latin typeface="Lato"/>
              <a:ea typeface="Lato"/>
              <a:cs typeface="Lato"/>
              <a:sym typeface="Lato"/>
            </a:endParaRPr>
          </a:p>
          <a:p>
            <a:pPr indent="0" lvl="0" marL="0" rtl="0" algn="l">
              <a:spcBef>
                <a:spcPts val="0"/>
              </a:spcBef>
              <a:spcAft>
                <a:spcPts val="0"/>
              </a:spcAft>
              <a:buNone/>
            </a:pPr>
            <a:r>
              <a:rPr lang="en-GB" sz="1100">
                <a:latin typeface="Lato"/>
                <a:ea typeface="Lato"/>
                <a:cs typeface="Lato"/>
                <a:sym typeface="Lato"/>
              </a:rPr>
              <a:t>These could be saved as a </a:t>
            </a:r>
            <a:r>
              <a:rPr lang="en-GB" sz="1100">
                <a:latin typeface="Lato"/>
                <a:ea typeface="Lato"/>
                <a:cs typeface="Lato"/>
                <a:sym typeface="Lato"/>
              </a:rPr>
              <a:t>home screen</a:t>
            </a:r>
            <a:r>
              <a:rPr lang="en-GB" sz="1100">
                <a:latin typeface="Lato"/>
                <a:ea typeface="Lato"/>
                <a:cs typeface="Lato"/>
                <a:sym typeface="Lato"/>
              </a:rPr>
              <a:t> image for motivation</a:t>
            </a:r>
            <a:endParaRPr sz="1100">
              <a:latin typeface="Lato"/>
              <a:ea typeface="Lato"/>
              <a:cs typeface="Lato"/>
              <a:sym typeface="Lato"/>
            </a:endParaRPr>
          </a:p>
        </p:txBody>
      </p:sp>
      <p:sp>
        <p:nvSpPr>
          <p:cNvPr id="355" name="Google Shape;355;g1cd171047b8_0_331"/>
          <p:cNvSpPr txBox="1"/>
          <p:nvPr/>
        </p:nvSpPr>
        <p:spPr>
          <a:xfrm>
            <a:off x="163925" y="4845600"/>
            <a:ext cx="6403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t>Source: </a:t>
            </a:r>
            <a:r>
              <a:rPr lang="en-GB" sz="800" u="sng">
                <a:solidFill>
                  <a:schemeClr val="hlink"/>
                </a:solidFill>
                <a:hlinkClick r:id="rId7"/>
              </a:rPr>
              <a:t>How We Can Nudge Ourselves To Save More (The Decision Lab)</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c751d456b0_0_94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61" name="Google Shape;361;g1c751d456b0_0_940"/>
          <p:cNvSpPr txBox="1"/>
          <p:nvPr/>
        </p:nvSpPr>
        <p:spPr>
          <a:xfrm>
            <a:off x="279875" y="292250"/>
            <a:ext cx="7774500" cy="78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Different ways to save for the future</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lang="en-GB" sz="2400">
                <a:solidFill>
                  <a:schemeClr val="lt1"/>
                </a:solidFill>
                <a:latin typeface="Lato"/>
                <a:ea typeface="Lato"/>
                <a:cs typeface="Lato"/>
                <a:sym typeface="Lato"/>
              </a:rPr>
              <a:t>Can you match the definition to the main ways to save</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chemeClr val="lt1"/>
              </a:solidFill>
              <a:latin typeface="Lato"/>
              <a:ea typeface="Lato"/>
              <a:cs typeface="Lato"/>
              <a:sym typeface="Lato"/>
            </a:endParaRPr>
          </a:p>
        </p:txBody>
      </p:sp>
      <p:sp>
        <p:nvSpPr>
          <p:cNvPr id="362" name="Google Shape;362;g1c751d456b0_0_940"/>
          <p:cNvSpPr txBox="1"/>
          <p:nvPr/>
        </p:nvSpPr>
        <p:spPr>
          <a:xfrm>
            <a:off x="3257775" y="3491100"/>
            <a:ext cx="2178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lt1"/>
              </a:solidFill>
              <a:latin typeface="Lato"/>
              <a:ea typeface="Lato"/>
              <a:cs typeface="Lato"/>
              <a:sym typeface="Lato"/>
            </a:endParaRPr>
          </a:p>
        </p:txBody>
      </p:sp>
      <p:sp>
        <p:nvSpPr>
          <p:cNvPr id="363" name="Google Shape;363;g1c751d456b0_0_940"/>
          <p:cNvSpPr txBox="1"/>
          <p:nvPr/>
        </p:nvSpPr>
        <p:spPr>
          <a:xfrm>
            <a:off x="7011625" y="1815150"/>
            <a:ext cx="1956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lt1"/>
              </a:solidFill>
              <a:latin typeface="Lato"/>
              <a:ea typeface="Lato"/>
              <a:cs typeface="Lato"/>
              <a:sym typeface="Lato"/>
            </a:endParaRPr>
          </a:p>
        </p:txBody>
      </p:sp>
      <p:sp>
        <p:nvSpPr>
          <p:cNvPr id="364" name="Google Shape;364;g1c751d456b0_0_940"/>
          <p:cNvSpPr txBox="1"/>
          <p:nvPr/>
        </p:nvSpPr>
        <p:spPr>
          <a:xfrm>
            <a:off x="5059551" y="1815150"/>
            <a:ext cx="1956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lt1"/>
              </a:solidFill>
              <a:latin typeface="Lato"/>
              <a:ea typeface="Lato"/>
              <a:cs typeface="Lato"/>
              <a:sym typeface="Lato"/>
            </a:endParaRPr>
          </a:p>
        </p:txBody>
      </p:sp>
      <p:sp>
        <p:nvSpPr>
          <p:cNvPr id="365" name="Google Shape;365;g1c751d456b0_0_940"/>
          <p:cNvSpPr/>
          <p:nvPr/>
        </p:nvSpPr>
        <p:spPr>
          <a:xfrm>
            <a:off x="5953125" y="1529225"/>
            <a:ext cx="3014700" cy="25041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100">
              <a:solidFill>
                <a:schemeClr val="dk1"/>
              </a:solidFill>
              <a:latin typeface="Lato"/>
              <a:ea typeface="Lato"/>
              <a:cs typeface="Lato"/>
              <a:sym typeface="Lato"/>
            </a:endParaRPr>
          </a:p>
          <a:p>
            <a:pPr indent="0" lvl="0" marL="0" rtl="0" algn="l">
              <a:spcBef>
                <a:spcPts val="0"/>
              </a:spcBef>
              <a:spcAft>
                <a:spcPts val="0"/>
              </a:spcAft>
              <a:buNone/>
            </a:pPr>
            <a:r>
              <a:rPr lang="en-GB" sz="1100">
                <a:solidFill>
                  <a:schemeClr val="dk1"/>
                </a:solidFill>
                <a:latin typeface="Lato"/>
                <a:ea typeface="Lato"/>
                <a:cs typeface="Lato"/>
                <a:sym typeface="Lato"/>
              </a:rPr>
              <a:t>(</a:t>
            </a:r>
            <a:r>
              <a:rPr lang="en-GB" sz="1200">
                <a:solidFill>
                  <a:schemeClr val="dk1"/>
                </a:solidFill>
                <a:latin typeface="Lato"/>
                <a:ea typeface="Lato"/>
                <a:cs typeface="Lato"/>
                <a:sym typeface="Lato"/>
              </a:rPr>
              <a:t>C) A place to put money in and</a:t>
            </a:r>
            <a:r>
              <a:rPr b="1" lang="en-GB" sz="1200">
                <a:solidFill>
                  <a:schemeClr val="dk1"/>
                </a:solidFill>
                <a:latin typeface="Lato"/>
                <a:ea typeface="Lato"/>
                <a:cs typeface="Lato"/>
                <a:sym typeface="Lato"/>
              </a:rPr>
              <a:t> earn interest</a:t>
            </a:r>
            <a:r>
              <a:rPr lang="en-GB" sz="1200">
                <a:solidFill>
                  <a:schemeClr val="dk1"/>
                </a:solidFill>
                <a:latin typeface="Lato"/>
                <a:ea typeface="Lato"/>
                <a:cs typeface="Lato"/>
                <a:sym typeface="Lato"/>
              </a:rPr>
              <a:t>. There are many different types of these including:</a:t>
            </a:r>
            <a:endParaRPr sz="1200">
              <a:solidFill>
                <a:schemeClr val="dk1"/>
              </a:solidFill>
              <a:latin typeface="Lato"/>
              <a:ea typeface="Lato"/>
              <a:cs typeface="Lato"/>
              <a:sym typeface="Lato"/>
            </a:endParaRPr>
          </a:p>
          <a:p>
            <a:pPr indent="-304800" lvl="0" marL="457200" rtl="0" algn="l">
              <a:spcBef>
                <a:spcPts val="0"/>
              </a:spcBef>
              <a:spcAft>
                <a:spcPts val="0"/>
              </a:spcAft>
              <a:buClr>
                <a:schemeClr val="dk1"/>
              </a:buClr>
              <a:buSzPts val="1200"/>
              <a:buFont typeface="Lato"/>
              <a:buChar char="●"/>
            </a:pPr>
            <a:r>
              <a:rPr lang="en-GB" sz="1200">
                <a:solidFill>
                  <a:schemeClr val="dk1"/>
                </a:solidFill>
                <a:latin typeface="Lato"/>
                <a:ea typeface="Lato"/>
                <a:cs typeface="Lato"/>
                <a:sym typeface="Lato"/>
              </a:rPr>
              <a:t>Fixed Rate (lock away money for set amount of time) </a:t>
            </a:r>
            <a:endParaRPr sz="1200">
              <a:solidFill>
                <a:schemeClr val="dk1"/>
              </a:solidFill>
              <a:latin typeface="Lato"/>
              <a:ea typeface="Lato"/>
              <a:cs typeface="Lato"/>
              <a:sym typeface="Lato"/>
            </a:endParaRPr>
          </a:p>
          <a:p>
            <a:pPr indent="-304800" lvl="0" marL="457200" rtl="0" algn="l">
              <a:spcBef>
                <a:spcPts val="0"/>
              </a:spcBef>
              <a:spcAft>
                <a:spcPts val="0"/>
              </a:spcAft>
              <a:buClr>
                <a:schemeClr val="dk1"/>
              </a:buClr>
              <a:buSzPts val="1200"/>
              <a:buFont typeface="Lato"/>
              <a:buChar char="●"/>
            </a:pPr>
            <a:r>
              <a:rPr lang="en-GB" sz="1200">
                <a:solidFill>
                  <a:schemeClr val="dk1"/>
                </a:solidFill>
                <a:latin typeface="Lato"/>
                <a:ea typeface="Lato"/>
                <a:cs typeface="Lato"/>
                <a:sym typeface="Lato"/>
              </a:rPr>
              <a:t>Easy Access (can withdraw money easily)</a:t>
            </a:r>
            <a:endParaRPr sz="1200">
              <a:solidFill>
                <a:schemeClr val="dk1"/>
              </a:solidFill>
              <a:latin typeface="Lato"/>
              <a:ea typeface="Lato"/>
              <a:cs typeface="Lato"/>
              <a:sym typeface="Lato"/>
            </a:endParaRPr>
          </a:p>
          <a:p>
            <a:pPr indent="-304800" lvl="0" marL="457200" rtl="0" algn="l">
              <a:spcBef>
                <a:spcPts val="0"/>
              </a:spcBef>
              <a:spcAft>
                <a:spcPts val="0"/>
              </a:spcAft>
              <a:buClr>
                <a:schemeClr val="dk1"/>
              </a:buClr>
              <a:buSzPts val="1200"/>
              <a:buFont typeface="Lato"/>
              <a:buChar char="●"/>
            </a:pPr>
            <a:r>
              <a:rPr lang="en-GB" sz="1200">
                <a:solidFill>
                  <a:schemeClr val="dk1"/>
                </a:solidFill>
                <a:latin typeface="Lato"/>
                <a:ea typeface="Lato"/>
                <a:cs typeface="Lato"/>
                <a:sym typeface="Lato"/>
              </a:rPr>
              <a:t>Regular Saver (a set amount of money put aside each month) </a:t>
            </a:r>
            <a:endParaRPr sz="1200">
              <a:solidFill>
                <a:schemeClr val="dk1"/>
              </a:solidFill>
              <a:latin typeface="Lato"/>
              <a:ea typeface="Lato"/>
              <a:cs typeface="Lato"/>
              <a:sym typeface="Lato"/>
            </a:endParaRPr>
          </a:p>
          <a:p>
            <a:pPr indent="-304800" lvl="0" marL="457200" rtl="0" algn="l">
              <a:spcBef>
                <a:spcPts val="0"/>
              </a:spcBef>
              <a:spcAft>
                <a:spcPts val="0"/>
              </a:spcAft>
              <a:buClr>
                <a:schemeClr val="dk1"/>
              </a:buClr>
              <a:buSzPts val="1200"/>
              <a:buFont typeface="Lato"/>
              <a:buChar char="●"/>
            </a:pPr>
            <a:r>
              <a:rPr lang="en-GB" sz="1200">
                <a:solidFill>
                  <a:schemeClr val="dk1"/>
                </a:solidFill>
                <a:latin typeface="Lato"/>
                <a:ea typeface="Lato"/>
                <a:cs typeface="Lato"/>
                <a:sym typeface="Lato"/>
              </a:rPr>
              <a:t>Green Savings (where savings are only used to fund environmentally friendly projects)</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sz="1100">
              <a:solidFill>
                <a:schemeClr val="dk1"/>
              </a:solidFill>
              <a:latin typeface="Lato"/>
              <a:ea typeface="Lato"/>
              <a:cs typeface="Lato"/>
              <a:sym typeface="Lato"/>
            </a:endParaRPr>
          </a:p>
        </p:txBody>
      </p:sp>
      <p:sp>
        <p:nvSpPr>
          <p:cNvPr id="366" name="Google Shape;366;g1c751d456b0_0_940"/>
          <p:cNvSpPr/>
          <p:nvPr/>
        </p:nvSpPr>
        <p:spPr>
          <a:xfrm>
            <a:off x="3247425" y="3016675"/>
            <a:ext cx="2444700" cy="16125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Lato"/>
                <a:ea typeface="Lato"/>
                <a:cs typeface="Lato"/>
                <a:sym typeface="Lato"/>
              </a:rPr>
              <a:t>(B) </a:t>
            </a:r>
            <a:r>
              <a:rPr lang="en-GB" sz="1200">
                <a:solidFill>
                  <a:schemeClr val="dk1"/>
                </a:solidFill>
                <a:latin typeface="Lato"/>
                <a:ea typeface="Lato"/>
                <a:cs typeface="Lato"/>
                <a:sym typeface="Lato"/>
              </a:rPr>
              <a:t>Savings accounts that </a:t>
            </a:r>
            <a:r>
              <a:rPr b="1" lang="en-GB" sz="1200">
                <a:solidFill>
                  <a:schemeClr val="dk1"/>
                </a:solidFill>
                <a:latin typeface="Lato"/>
                <a:ea typeface="Lato"/>
                <a:cs typeface="Lato"/>
                <a:sym typeface="Lato"/>
              </a:rPr>
              <a:t>pay interest tax free </a:t>
            </a:r>
            <a:r>
              <a:rPr lang="en-GB" sz="1200">
                <a:solidFill>
                  <a:schemeClr val="dk1"/>
                </a:solidFill>
                <a:latin typeface="Lato"/>
                <a:ea typeface="Lato"/>
                <a:cs typeface="Lato"/>
                <a:sym typeface="Lato"/>
              </a:rPr>
              <a:t>for up to </a:t>
            </a:r>
            <a:r>
              <a:rPr b="1" lang="en-GB" sz="1200">
                <a:solidFill>
                  <a:schemeClr val="dk1"/>
                </a:solidFill>
                <a:latin typeface="Lato"/>
                <a:ea typeface="Lato"/>
                <a:cs typeface="Lato"/>
                <a:sym typeface="Lato"/>
              </a:rPr>
              <a:t>£20,000</a:t>
            </a:r>
            <a:r>
              <a:rPr lang="en-GB" sz="1200">
                <a:solidFill>
                  <a:schemeClr val="dk1"/>
                </a:solidFill>
                <a:latin typeface="Lato"/>
                <a:ea typeface="Lato"/>
                <a:cs typeface="Lato"/>
                <a:sym typeface="Lato"/>
              </a:rPr>
              <a:t>. </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sz="1200">
              <a:solidFill>
                <a:schemeClr val="dk1"/>
              </a:solidFill>
              <a:latin typeface="Lato"/>
              <a:ea typeface="Lato"/>
              <a:cs typeface="Lato"/>
              <a:sym typeface="Lato"/>
            </a:endParaRPr>
          </a:p>
          <a:p>
            <a:pPr indent="0" lvl="0" marL="0" rtl="0" algn="l">
              <a:spcBef>
                <a:spcPts val="0"/>
              </a:spcBef>
              <a:spcAft>
                <a:spcPts val="0"/>
              </a:spcAft>
              <a:buNone/>
            </a:pPr>
            <a:r>
              <a:rPr i="1" lang="en-GB" sz="1200">
                <a:solidFill>
                  <a:schemeClr val="dk1"/>
                </a:solidFill>
                <a:latin typeface="Lato"/>
                <a:ea typeface="Lato"/>
                <a:cs typeface="Lato"/>
                <a:sym typeface="Lato"/>
              </a:rPr>
              <a:t>Interest is the </a:t>
            </a:r>
            <a:r>
              <a:rPr i="1" lang="en-GB" sz="1100">
                <a:solidFill>
                  <a:schemeClr val="dk1"/>
                </a:solidFill>
                <a:latin typeface="Lato"/>
                <a:ea typeface="Lato"/>
                <a:cs typeface="Lato"/>
                <a:sym typeface="Lato"/>
              </a:rPr>
              <a:t>reward for saving i.e. the amount of money added each period of time to money put into the account.</a:t>
            </a:r>
            <a:r>
              <a:rPr i="1" lang="en-GB" sz="1200">
                <a:solidFill>
                  <a:schemeClr val="dk1"/>
                </a:solidFill>
                <a:latin typeface="Lato"/>
                <a:ea typeface="Lato"/>
                <a:cs typeface="Lato"/>
                <a:sym typeface="Lato"/>
              </a:rPr>
              <a:t> </a:t>
            </a:r>
            <a:endParaRPr i="1" sz="1200">
              <a:solidFill>
                <a:schemeClr val="dk1"/>
              </a:solidFill>
              <a:latin typeface="Lato"/>
              <a:ea typeface="Lato"/>
              <a:cs typeface="Lato"/>
              <a:sym typeface="Lato"/>
            </a:endParaRPr>
          </a:p>
        </p:txBody>
      </p:sp>
      <p:sp>
        <p:nvSpPr>
          <p:cNvPr id="367" name="Google Shape;367;g1c751d456b0_0_940"/>
          <p:cNvSpPr/>
          <p:nvPr/>
        </p:nvSpPr>
        <p:spPr>
          <a:xfrm>
            <a:off x="3247425" y="1529225"/>
            <a:ext cx="2444700" cy="11289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Lato"/>
              <a:ea typeface="Lato"/>
              <a:cs typeface="Lato"/>
              <a:sym typeface="Lato"/>
            </a:endParaRPr>
          </a:p>
          <a:p>
            <a:pPr indent="0" lvl="0" marL="0" rtl="0" algn="l">
              <a:spcBef>
                <a:spcPts val="0"/>
              </a:spcBef>
              <a:spcAft>
                <a:spcPts val="0"/>
              </a:spcAft>
              <a:buNone/>
            </a:pPr>
            <a:r>
              <a:rPr lang="en-GB" sz="1200">
                <a:solidFill>
                  <a:schemeClr val="dk1"/>
                </a:solidFill>
                <a:latin typeface="Lato"/>
                <a:ea typeface="Lato"/>
                <a:cs typeface="Lato"/>
                <a:sym typeface="Lato"/>
              </a:rPr>
              <a:t>(A) A pot of cash that a person and/or their employer pay into as a way of </a:t>
            </a:r>
            <a:r>
              <a:rPr b="1" lang="en-GB" sz="1200">
                <a:solidFill>
                  <a:schemeClr val="dk1"/>
                </a:solidFill>
                <a:latin typeface="Lato"/>
                <a:ea typeface="Lato"/>
                <a:cs typeface="Lato"/>
                <a:sym typeface="Lato"/>
              </a:rPr>
              <a:t>saving money for retirement</a:t>
            </a:r>
            <a:r>
              <a:rPr lang="en-GB" sz="1200">
                <a:solidFill>
                  <a:schemeClr val="dk1"/>
                </a:solidFill>
                <a:latin typeface="Lato"/>
                <a:ea typeface="Lato"/>
                <a:cs typeface="Lato"/>
                <a:sym typeface="Lato"/>
              </a:rPr>
              <a:t>. There are </a:t>
            </a:r>
            <a:r>
              <a:rPr lang="en-GB" sz="1200" u="sng">
                <a:solidFill>
                  <a:schemeClr val="hlink"/>
                </a:solidFill>
                <a:latin typeface="Lato"/>
                <a:ea typeface="Lato"/>
                <a:cs typeface="Lato"/>
                <a:sym typeface="Lato"/>
                <a:hlinkClick r:id="rId3"/>
              </a:rPr>
              <a:t>tax benefits.</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sz="1200">
              <a:solidFill>
                <a:schemeClr val="dk1"/>
              </a:solidFill>
              <a:latin typeface="Lato"/>
              <a:ea typeface="Lato"/>
              <a:cs typeface="Lato"/>
              <a:sym typeface="Lato"/>
            </a:endParaRPr>
          </a:p>
        </p:txBody>
      </p:sp>
      <p:sp>
        <p:nvSpPr>
          <p:cNvPr id="368" name="Google Shape;368;g1c751d456b0_0_940"/>
          <p:cNvSpPr/>
          <p:nvPr/>
        </p:nvSpPr>
        <p:spPr>
          <a:xfrm>
            <a:off x="360375" y="1529225"/>
            <a:ext cx="24735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700">
                <a:solidFill>
                  <a:srgbClr val="FFFFFF"/>
                </a:solidFill>
                <a:latin typeface="Lato"/>
                <a:ea typeface="Lato"/>
                <a:cs typeface="Lato"/>
                <a:sym typeface="Lato"/>
              </a:rPr>
              <a:t>1.Cash ISA (Individual Savings Account)</a:t>
            </a:r>
            <a:endParaRPr b="1" i="0" sz="1700" u="none" cap="none" strike="noStrike">
              <a:solidFill>
                <a:srgbClr val="FFFFFF"/>
              </a:solidFill>
              <a:latin typeface="Lato"/>
              <a:ea typeface="Lato"/>
              <a:cs typeface="Lato"/>
              <a:sym typeface="Lato"/>
            </a:endParaRPr>
          </a:p>
        </p:txBody>
      </p:sp>
      <p:sp>
        <p:nvSpPr>
          <p:cNvPr id="369" name="Google Shape;369;g1c751d456b0_0_940"/>
          <p:cNvSpPr/>
          <p:nvPr/>
        </p:nvSpPr>
        <p:spPr>
          <a:xfrm>
            <a:off x="360378" y="2571758"/>
            <a:ext cx="24735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900">
                <a:solidFill>
                  <a:srgbClr val="FFFFFF"/>
                </a:solidFill>
                <a:latin typeface="Lato"/>
                <a:ea typeface="Lato"/>
                <a:cs typeface="Lato"/>
                <a:sym typeface="Lato"/>
              </a:rPr>
              <a:t>2. </a:t>
            </a:r>
            <a:r>
              <a:rPr b="1" lang="en-GB" sz="1900">
                <a:solidFill>
                  <a:srgbClr val="FFFFFF"/>
                </a:solidFill>
                <a:latin typeface="Lato"/>
                <a:ea typeface="Lato"/>
                <a:cs typeface="Lato"/>
                <a:sym typeface="Lato"/>
              </a:rPr>
              <a:t>Savings Accounts</a:t>
            </a:r>
            <a:endParaRPr b="1" i="0" sz="1900" u="none" cap="none" strike="noStrike">
              <a:solidFill>
                <a:srgbClr val="FFFFFF"/>
              </a:solidFill>
              <a:latin typeface="Lato"/>
              <a:ea typeface="Lato"/>
              <a:cs typeface="Lato"/>
              <a:sym typeface="Lato"/>
            </a:endParaRPr>
          </a:p>
        </p:txBody>
      </p:sp>
      <p:sp>
        <p:nvSpPr>
          <p:cNvPr id="370" name="Google Shape;370;g1c751d456b0_0_940"/>
          <p:cNvSpPr/>
          <p:nvPr/>
        </p:nvSpPr>
        <p:spPr>
          <a:xfrm>
            <a:off x="374768" y="3614283"/>
            <a:ext cx="24447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rgbClr val="FFFFFF"/>
                </a:solidFill>
                <a:latin typeface="Lato"/>
                <a:ea typeface="Lato"/>
                <a:cs typeface="Lato"/>
                <a:sym typeface="Lato"/>
              </a:rPr>
              <a:t>3. </a:t>
            </a:r>
            <a:r>
              <a:rPr b="1" lang="en-GB" sz="1800">
                <a:solidFill>
                  <a:srgbClr val="FFFFFF"/>
                </a:solidFill>
                <a:latin typeface="Lato"/>
                <a:ea typeface="Lato"/>
                <a:cs typeface="Lato"/>
                <a:sym typeface="Lato"/>
              </a:rPr>
              <a:t>Pensions </a:t>
            </a:r>
            <a:endParaRPr b="1" i="0" sz="1800" u="none" cap="none" strike="noStrike">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