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4" r:id="rId5"/>
    <p:sldMasterId id="2147483705" r:id="rId6"/>
    <p:sldMasterId id="2147483706" r:id="rId7"/>
    <p:sldMasterId id="2147483707" r:id="rId8"/>
    <p:sldMasterId id="2147483708" r:id="rId9"/>
    <p:sldMasterId id="2147483709"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Lst>
  <p:sldSz cy="5143500" cx="9144000"/>
  <p:notesSz cx="6858000" cy="9144000"/>
  <p:embeddedFontLst>
    <p:embeddedFont>
      <p:font typeface="Lato"/>
      <p:regular r:id="rId41"/>
      <p:bold r:id="rId42"/>
      <p:italic r:id="rId43"/>
      <p:boldItalic r:id="rId44"/>
    </p:embeddedFont>
    <p:embeddedFont>
      <p:font typeface="Lato Light"/>
      <p:regular r:id="rId45"/>
      <p:bold r:id="rId46"/>
      <p:italic r:id="rId47"/>
      <p:boldItalic r:id="rId48"/>
    </p:embeddedFont>
    <p:embeddedFont>
      <p:font typeface="Lato Black"/>
      <p:bold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FD25C3-EB55-4E79-A0B4-8098FD880DA9}">
  <a:tblStyle styleId="{A9FD25C3-EB55-4E79-A0B4-8098FD880DA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font" Target="fonts/Lato-bold.fntdata"/><Relationship Id="rId41" Type="http://schemas.openxmlformats.org/officeDocument/2006/relationships/font" Target="fonts/Lato-regular.fntdata"/><Relationship Id="rId44" Type="http://schemas.openxmlformats.org/officeDocument/2006/relationships/font" Target="fonts/Lato-boldItalic.fntdata"/><Relationship Id="rId43" Type="http://schemas.openxmlformats.org/officeDocument/2006/relationships/font" Target="fonts/Lato-italic.fntdata"/><Relationship Id="rId46" Type="http://schemas.openxmlformats.org/officeDocument/2006/relationships/font" Target="fonts/LatoLight-bold.fntdata"/><Relationship Id="rId45" Type="http://schemas.openxmlformats.org/officeDocument/2006/relationships/font" Target="fonts/LatoLight-regular.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LatoLight-boldItalic.fntdata"/><Relationship Id="rId47" Type="http://schemas.openxmlformats.org/officeDocument/2006/relationships/font" Target="fonts/LatoLight-italic.fntdata"/><Relationship Id="rId49" Type="http://schemas.openxmlformats.org/officeDocument/2006/relationships/font" Target="fonts/LatoBlack-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0" Type="http://schemas.openxmlformats.org/officeDocument/2006/relationships/font" Target="fonts/LatoBlack-boldItalic.fntdata"/><Relationship Id="rId11" Type="http://schemas.openxmlformats.org/officeDocument/2006/relationships/notesMaster" Target="notesMasters/notesMaster1.xml"/><Relationship Id="rId10" Type="http://schemas.openxmlformats.org/officeDocument/2006/relationships/slideMaster" Target="slideMasters/slideMaster6.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bd062771e1_0_6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1bd062771e1_0_6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faab79e5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faab79e5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39338fef6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239338fef6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None/>
            </a:pPr>
            <a:r>
              <a:t/>
            </a:r>
            <a:endParaRPr sz="900">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bd062771e1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bd062771e1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explanation</a:t>
            </a:r>
            <a:endParaRPr b="1"/>
          </a:p>
          <a:p>
            <a:pPr indent="0" lvl="0" marL="0" rtl="0" algn="l">
              <a:spcBef>
                <a:spcPts val="0"/>
              </a:spcBef>
              <a:spcAft>
                <a:spcPts val="0"/>
              </a:spcAft>
              <a:buNone/>
            </a:pPr>
            <a:r>
              <a:rPr lang="en-GB"/>
              <a:t>Use targeted questioning, linking to the notion of needs vs wants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bd062771e1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1bd062771e1_0_4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20 min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d72812fc9d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1d72812fc9d_0_3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What is a budget?</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Budgeting is a way of planning your finances to ensure that you have enough money to purchase items you want. It’s a way of tracking money coming in and money going out.</a:t>
            </a:r>
            <a:endParaRPr>
              <a:solidFill>
                <a:schemeClr val="dk1"/>
              </a:solidFill>
              <a:latin typeface="Lato"/>
              <a:ea typeface="Lato"/>
              <a:cs typeface="Lato"/>
              <a:sym typeface="Lato"/>
            </a:endParaRPr>
          </a:p>
          <a:p>
            <a:pPr indent="0" lvl="0" marL="0" rtl="0" algn="l">
              <a:spcBef>
                <a:spcPts val="0"/>
              </a:spcBef>
              <a:spcAft>
                <a:spcPts val="0"/>
              </a:spcAft>
              <a:buSzPts val="1100"/>
              <a:buNone/>
            </a:pPr>
            <a:r>
              <a:t/>
            </a:r>
            <a:endParaRPr b="1" u="sng">
              <a:solidFill>
                <a:schemeClr val="dk1"/>
              </a:solidFill>
              <a:latin typeface="Lato"/>
              <a:ea typeface="Lato"/>
              <a:cs typeface="Lato"/>
              <a:sym typeface="Lato"/>
            </a:endParaRPr>
          </a:p>
          <a:p>
            <a:pPr indent="0" lvl="0" marL="0" rtl="0" algn="l">
              <a:spcBef>
                <a:spcPts val="0"/>
              </a:spcBef>
              <a:spcAft>
                <a:spcPts val="0"/>
              </a:spcAft>
              <a:buSzPts val="1100"/>
              <a:buNone/>
            </a:pPr>
            <a:r>
              <a:rPr lang="en-GB" u="sng">
                <a:solidFill>
                  <a:schemeClr val="dk1"/>
                </a:solidFill>
                <a:latin typeface="Lato"/>
                <a:ea typeface="Lato"/>
                <a:cs typeface="Lato"/>
                <a:sym typeface="Lato"/>
              </a:rPr>
              <a:t>Why budget?</a:t>
            </a:r>
            <a:endParaRPr u="sng">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There are numerous reasons for people to budget. Others may be mentioned and true that aren’t listed on the slide. This question may also bring up sensitivities so depersonalisation is key in the discussion.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faab79e56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faab79e56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Delivery </a:t>
            </a:r>
            <a:r>
              <a:rPr b="1" lang="en-GB">
                <a:latin typeface="Lato"/>
                <a:ea typeface="Lato"/>
                <a:cs typeface="Lato"/>
                <a:sym typeface="Lato"/>
              </a:rPr>
              <a:t>instruction</a:t>
            </a:r>
            <a:r>
              <a:rPr b="1" lang="en-GB">
                <a:latin typeface="Lato"/>
                <a:ea typeface="Lato"/>
                <a:cs typeface="Lato"/>
                <a:sym typeface="Lato"/>
              </a:rPr>
              <a:t> </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Students to write a brief explanation </a:t>
            </a:r>
            <a:endParaRPr>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77b63a97e4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277b63a97e4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None/>
            </a:pPr>
            <a:r>
              <a:t/>
            </a:r>
            <a:endParaRPr sz="900">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77b63a97e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77b63a97e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bd062771e1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bd062771e1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latin typeface="Lato"/>
                <a:ea typeface="Lato"/>
                <a:cs typeface="Lato"/>
                <a:sym typeface="Lato"/>
              </a:rPr>
              <a:t>Hand out the bills catalogue and budgeting sheet with worked example (over budget). Students need to consider the £1,500 income example on side and then create their own budget on the blank side showing how they can stay within budget.</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Students should add their take-home pay as their monthly budget. They then choose their needs from the catalogue completing the worksheet. There will still be some choices here like house size, internet package, where they shop for food etc.</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Remember needs should fit into the monthly amount previously calculated, the 50% of the monthly income (net pay).</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Students should understand the bottom line, i.e. after a person has spent money on the essentials in the bills catalogue, how much do they have left at the end of the month?</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bd062771e1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bd062771e1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latin typeface="Lato"/>
                <a:ea typeface="Lato"/>
                <a:cs typeface="Lato"/>
                <a:sym typeface="Lato"/>
              </a:rPr>
              <a:t>Delivery instruction - Adaptive learning</a:t>
            </a:r>
            <a:endParaRPr b="1">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latin typeface="Lato"/>
                <a:ea typeface="Lato"/>
                <a:cs typeface="Lato"/>
                <a:sym typeface="Lato"/>
              </a:rPr>
              <a:t>After all these deductions, how much is left to live on? Divide this by 4 to think about a weekly budget. Divide by 7 for a daily budget. Ask students if it’s realistic.</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latin typeface="Lato"/>
                <a:ea typeface="Lato"/>
                <a:cs typeface="Lato"/>
                <a:sym typeface="Lato"/>
              </a:rPr>
              <a:t>Stretch - Return to bills catalogue and think about whether there are savings that could be made. Can you share a house with a friend or walk to work to save money? Can you use someone else's Netflix account?</a:t>
            </a:r>
            <a:endParaRPr>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bd062771e1_0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1bd062771e1_0_6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bd062771e1_0_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g1bd062771e1_0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d72812fc9d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g1d72812fc9d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latin typeface="Lato"/>
                <a:ea typeface="Lato"/>
                <a:cs typeface="Lato"/>
                <a:sym typeface="Lato"/>
              </a:rPr>
              <a:t>Different reasons students may identify:</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up an emergency savings pot or holiday money</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Track how much money you’re really spending and on what different categories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spending limits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alerts for different categories </a:t>
            </a:r>
            <a:endParaRPr>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bd062771e1_0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1bd062771e1_0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latin typeface="Lato"/>
                <a:ea typeface="Lato"/>
                <a:cs typeface="Lato"/>
                <a:sym typeface="Lato"/>
              </a:rPr>
              <a:t>Talk about how this should be motivational - something that would really encourage them to stick to a budget. They can keep</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latin typeface="Lato"/>
                <a:ea typeface="Lato"/>
                <a:cs typeface="Lato"/>
                <a:sym typeface="Lato"/>
              </a:rPr>
              <a:t>these goals as printouts or suggest that they change the wallpaper on their phones to this goal.</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latin typeface="Lato"/>
                <a:ea typeface="Lato"/>
                <a:cs typeface="Lato"/>
                <a:sym typeface="Lato"/>
              </a:rPr>
              <a:t>Can ask for some students to share theirs but if they are reluctant, then share examples from staff.</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latin typeface="Lato"/>
                <a:ea typeface="Lato"/>
                <a:cs typeface="Lato"/>
                <a:sym typeface="Lato"/>
              </a:rPr>
              <a:t>Explain to students that when thinking about planning your future, consider money for savings on items like a new car, holiday; investments in things like property, or company stocks/shares to increase future money; and importantly setting money aside for unforeseen events such as house appliances/car faults, or for periods of time where one may not have a regular income</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latin typeface="Lato"/>
              <a:ea typeface="Lato"/>
              <a:cs typeface="Lato"/>
              <a:sym typeface="Lato"/>
            </a:endParaRPr>
          </a:p>
          <a:p>
            <a:pPr indent="0" lvl="0" marL="0" rtl="0" algn="l">
              <a:lnSpc>
                <a:spcPct val="100000"/>
              </a:lnSpc>
              <a:spcBef>
                <a:spcPts val="0"/>
              </a:spcBef>
              <a:spcAft>
                <a:spcPts val="0"/>
              </a:spcAft>
              <a:buClr>
                <a:srgbClr val="000000"/>
              </a:buClr>
              <a:buSzPts val="1100"/>
              <a:buFont typeface="Arial"/>
              <a:buNone/>
            </a:pPr>
            <a:r>
              <a:t/>
            </a:r>
            <a:endParaRPr b="1">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bd062771e1_0_1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g1bd062771e1_0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sz="1400">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bd062771e1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g1bd062771e1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bd062771e1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1bd062771e1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77b63a97e4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g277b63a97e4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None/>
            </a:pPr>
            <a:r>
              <a:t/>
            </a:r>
            <a:endParaRPr sz="900">
              <a:solidFill>
                <a:schemeClr val="dk1"/>
              </a:solidFill>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d72812fc9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g1d72812fc9d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77b63a97e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g277b63a97e4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d72812fc9d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g1d72812fc9d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bd062771e1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1bd062771e1_0_6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bd062771e1_0_6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1bd062771e1_0_6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bd062771e1_0_6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1bd062771e1_0_6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457200" rtl="0" algn="l">
              <a:lnSpc>
                <a:spcPct val="107000"/>
              </a:lnSpc>
              <a:spcBef>
                <a:spcPts val="0"/>
              </a:spcBef>
              <a:spcAft>
                <a:spcPts val="0"/>
              </a:spcAft>
              <a:buClr>
                <a:schemeClr val="dk1"/>
              </a:buClr>
              <a:buSzPts val="900"/>
              <a:buFont typeface="Lato"/>
              <a:buAutoNum type="arabicPeriod"/>
            </a:pPr>
            <a:r>
              <a:t/>
            </a:r>
            <a:endParaRPr sz="900">
              <a:solidFill>
                <a:schemeClr val="dk1"/>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bd062771e1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1bd062771e1_0_6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Are there any items which you consider to be strictly needs?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How would you differentiate weekly food shop from takeaway meals?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Are there any items that change category based on age or circumstance?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bd062771e1_0_3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1bd062771e1_0_3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d72812fc9d_0_2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1d72812fc9d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d72812fc9d_0_4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1d72812fc9d_0_4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Examples to draw on can include a person might need a car for work purposes or because they live in a remote area, societal changes or events like Covid meant more people needed access to ICT at home where they may have relied on using school or work equipment before this, how much we spend on outings and gifts might change depending on life events like starting a family or managing money in a cost of living crisis.</a:t>
            </a:r>
            <a:endParaRPr>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chemeClr val="accent1"/>
        </a:solidFill>
      </p:bgPr>
    </p:bg>
    <p:spTree>
      <p:nvGrpSpPr>
        <p:cNvPr id="52" name="Shape 52"/>
        <p:cNvGrpSpPr/>
        <p:nvPr/>
      </p:nvGrpSpPr>
      <p:grpSpPr>
        <a:xfrm>
          <a:off x="0" y="0"/>
          <a:ext cx="0" cy="0"/>
          <a:chOff x="0" y="0"/>
          <a:chExt cx="0" cy="0"/>
        </a:xfrm>
      </p:grpSpPr>
      <p:pic>
        <p:nvPicPr>
          <p:cNvPr id="53" name="Google Shape;53;p14"/>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54" name="Google Shape;54;p14"/>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TITLE_1">
    <p:bg>
      <p:bgPr>
        <a:solidFill>
          <a:srgbClr val="262A33"/>
        </a:solidFill>
      </p:bgPr>
    </p:bg>
    <p:spTree>
      <p:nvGrpSpPr>
        <p:cNvPr id="55" name="Shape 55"/>
        <p:cNvGrpSpPr/>
        <p:nvPr/>
      </p:nvGrpSpPr>
      <p:grpSpPr>
        <a:xfrm>
          <a:off x="0" y="0"/>
          <a:ext cx="0" cy="0"/>
          <a:chOff x="0" y="0"/>
          <a:chExt cx="0" cy="0"/>
        </a:xfrm>
      </p:grpSpPr>
      <p:pic>
        <p:nvPicPr>
          <p:cNvPr id="56" name="Google Shape;56;p15"/>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57" name="Google Shape;57;p15"/>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8" name="Shape 58"/>
        <p:cNvGrpSpPr/>
        <p:nvPr/>
      </p:nvGrpSpPr>
      <p:grpSpPr>
        <a:xfrm>
          <a:off x="0" y="0"/>
          <a:ext cx="0" cy="0"/>
          <a:chOff x="0" y="0"/>
          <a:chExt cx="0" cy="0"/>
        </a:xfrm>
      </p:grpSpPr>
      <p:pic>
        <p:nvPicPr>
          <p:cNvPr id="59" name="Google Shape;59;p1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60" name="Google Shape;60;p1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61" name="Google Shape;61;p1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62" name="Shape 62"/>
        <p:cNvGrpSpPr/>
        <p:nvPr/>
      </p:nvGrpSpPr>
      <p:grpSpPr>
        <a:xfrm>
          <a:off x="0" y="0"/>
          <a:ext cx="0" cy="0"/>
          <a:chOff x="0" y="0"/>
          <a:chExt cx="0" cy="0"/>
        </a:xfrm>
      </p:grpSpPr>
      <p:pic>
        <p:nvPicPr>
          <p:cNvPr id="63" name="Google Shape;63;p1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64" name="Google Shape;64;p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65" name="Google Shape;65;p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66" name="Shape 66"/>
        <p:cNvGrpSpPr/>
        <p:nvPr/>
      </p:nvGrpSpPr>
      <p:grpSpPr>
        <a:xfrm>
          <a:off x="0" y="0"/>
          <a:ext cx="0" cy="0"/>
          <a:chOff x="0" y="0"/>
          <a:chExt cx="0" cy="0"/>
        </a:xfrm>
      </p:grpSpPr>
      <p:pic>
        <p:nvPicPr>
          <p:cNvPr id="67" name="Google Shape;67;p1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68" name="Google Shape;68;p1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69" name="Google Shape;69;p1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70" name="Shape 70"/>
        <p:cNvGrpSpPr/>
        <p:nvPr/>
      </p:nvGrpSpPr>
      <p:grpSpPr>
        <a:xfrm>
          <a:off x="0" y="0"/>
          <a:ext cx="0" cy="0"/>
          <a:chOff x="0" y="0"/>
          <a:chExt cx="0" cy="0"/>
        </a:xfrm>
      </p:grpSpPr>
      <p:sp>
        <p:nvSpPr>
          <p:cNvPr id="71" name="Google Shape;71;p19"/>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2" name="Google Shape;72;p19"/>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73" name="Google Shape;73;p1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74" name="Google Shape;74;p1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5" name="Shape 75"/>
        <p:cNvGrpSpPr/>
        <p:nvPr/>
      </p:nvGrpSpPr>
      <p:grpSpPr>
        <a:xfrm>
          <a:off x="0" y="0"/>
          <a:ext cx="0" cy="0"/>
          <a:chOff x="0" y="0"/>
          <a:chExt cx="0" cy="0"/>
        </a:xfrm>
      </p:grpSpPr>
      <p:pic>
        <p:nvPicPr>
          <p:cNvPr id="76" name="Google Shape;76;p2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77" name="Google Shape;77;p2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78" name="Google Shape;78;p2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79" name="Shape 79"/>
        <p:cNvGrpSpPr/>
        <p:nvPr/>
      </p:nvGrpSpPr>
      <p:grpSpPr>
        <a:xfrm>
          <a:off x="0" y="0"/>
          <a:ext cx="0" cy="0"/>
          <a:chOff x="0" y="0"/>
          <a:chExt cx="0" cy="0"/>
        </a:xfrm>
      </p:grpSpPr>
      <p:pic>
        <p:nvPicPr>
          <p:cNvPr id="80" name="Google Shape;80;p2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81" name="Google Shape;81;p2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82" name="Shape 82"/>
        <p:cNvGrpSpPr/>
        <p:nvPr/>
      </p:nvGrpSpPr>
      <p:grpSpPr>
        <a:xfrm>
          <a:off x="0" y="0"/>
          <a:ext cx="0" cy="0"/>
          <a:chOff x="0" y="0"/>
          <a:chExt cx="0" cy="0"/>
        </a:xfrm>
      </p:grpSpPr>
      <p:sp>
        <p:nvSpPr>
          <p:cNvPr id="83" name="Google Shape;83;p2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p22"/>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85" name="Google Shape;85;p2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86" name="Google Shape;86;p2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87" name="Shape 87"/>
        <p:cNvGrpSpPr/>
        <p:nvPr/>
      </p:nvGrpSpPr>
      <p:grpSpPr>
        <a:xfrm>
          <a:off x="0" y="0"/>
          <a:ext cx="0" cy="0"/>
          <a:chOff x="0" y="0"/>
          <a:chExt cx="0" cy="0"/>
        </a:xfrm>
      </p:grpSpPr>
      <p:sp>
        <p:nvSpPr>
          <p:cNvPr id="88" name="Google Shape;88;p2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9" name="Google Shape;89;p23"/>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90" name="Google Shape;90;p2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1" name="Google Shape;91;p2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94" name="Shape 94"/>
        <p:cNvGrpSpPr/>
        <p:nvPr/>
      </p:nvGrpSpPr>
      <p:grpSpPr>
        <a:xfrm>
          <a:off x="0" y="0"/>
          <a:ext cx="0" cy="0"/>
          <a:chOff x="0" y="0"/>
          <a:chExt cx="0" cy="0"/>
        </a:xfrm>
      </p:grpSpPr>
      <p:sp>
        <p:nvSpPr>
          <p:cNvPr id="95" name="Google Shape;95;p2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6" name="Google Shape;96;p25"/>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97" name="Google Shape;97;p2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8" name="Google Shape;98;p2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99" name="Shape 99"/>
        <p:cNvGrpSpPr/>
        <p:nvPr/>
      </p:nvGrpSpPr>
      <p:grpSpPr>
        <a:xfrm>
          <a:off x="0" y="0"/>
          <a:ext cx="0" cy="0"/>
          <a:chOff x="0" y="0"/>
          <a:chExt cx="0" cy="0"/>
        </a:xfrm>
      </p:grpSpPr>
      <p:sp>
        <p:nvSpPr>
          <p:cNvPr id="100" name="Google Shape;10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01" name="Google Shape;101;p26"/>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2" name="Google Shape;102;p26"/>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
        <p:nvSpPr>
          <p:cNvPr id="103" name="Google Shape;103;p2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4" name="Google Shape;104;p2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5" name="Shape 105"/>
        <p:cNvGrpSpPr/>
        <p:nvPr/>
      </p:nvGrpSpPr>
      <p:grpSpPr>
        <a:xfrm>
          <a:off x="0" y="0"/>
          <a:ext cx="0" cy="0"/>
          <a:chOff x="0" y="0"/>
          <a:chExt cx="0" cy="0"/>
        </a:xfrm>
      </p:grpSpPr>
      <p:pic>
        <p:nvPicPr>
          <p:cNvPr id="106" name="Google Shape;106;p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07" name="Google Shape;107;p2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08" name="Google Shape;108;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2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10" name="Shape 110"/>
        <p:cNvGrpSpPr/>
        <p:nvPr/>
      </p:nvGrpSpPr>
      <p:grpSpPr>
        <a:xfrm>
          <a:off x="0" y="0"/>
          <a:ext cx="0" cy="0"/>
          <a:chOff x="0" y="0"/>
          <a:chExt cx="0" cy="0"/>
        </a:xfrm>
      </p:grpSpPr>
      <p:pic>
        <p:nvPicPr>
          <p:cNvPr id="111" name="Google Shape;111;p2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12" name="Google Shape;112;p2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3" name="Google Shape;113;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4" name="Google Shape;114;p2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115" name="Shape 115"/>
        <p:cNvGrpSpPr/>
        <p:nvPr/>
      </p:nvGrpSpPr>
      <p:grpSpPr>
        <a:xfrm>
          <a:off x="0" y="0"/>
          <a:ext cx="0" cy="0"/>
          <a:chOff x="0" y="0"/>
          <a:chExt cx="0" cy="0"/>
        </a:xfrm>
      </p:grpSpPr>
      <p:sp>
        <p:nvSpPr>
          <p:cNvPr id="116" name="Google Shape;116;p29"/>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117" name="Google Shape;117;p2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18" name="Google Shape;118;p2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19" name="Google Shape;119;p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0" name="Google Shape;120;p29"/>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21" name="Shape 121"/>
        <p:cNvGrpSpPr/>
        <p:nvPr/>
      </p:nvGrpSpPr>
      <p:grpSpPr>
        <a:xfrm>
          <a:off x="0" y="0"/>
          <a:ext cx="0" cy="0"/>
          <a:chOff x="0" y="0"/>
          <a:chExt cx="0" cy="0"/>
        </a:xfrm>
      </p:grpSpPr>
      <p:pic>
        <p:nvPicPr>
          <p:cNvPr id="122" name="Google Shape;122;p30"/>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23" name="Google Shape;123;p3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4" name="Google Shape;124;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5" name="Google Shape;125;p30"/>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26" name="Shape 126"/>
        <p:cNvGrpSpPr/>
        <p:nvPr/>
      </p:nvGrpSpPr>
      <p:grpSpPr>
        <a:xfrm>
          <a:off x="0" y="0"/>
          <a:ext cx="0" cy="0"/>
          <a:chOff x="0" y="0"/>
          <a:chExt cx="0" cy="0"/>
        </a:xfrm>
      </p:grpSpPr>
      <p:pic>
        <p:nvPicPr>
          <p:cNvPr id="127" name="Google Shape;127;p31"/>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28" name="Google Shape;128;p3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9" name="Google Shape;129;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30" name="Shape 130"/>
        <p:cNvGrpSpPr/>
        <p:nvPr/>
      </p:nvGrpSpPr>
      <p:grpSpPr>
        <a:xfrm>
          <a:off x="0" y="0"/>
          <a:ext cx="0" cy="0"/>
          <a:chOff x="0" y="0"/>
          <a:chExt cx="0" cy="0"/>
        </a:xfrm>
      </p:grpSpPr>
      <p:sp>
        <p:nvSpPr>
          <p:cNvPr id="131" name="Google Shape;131;p3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p32"/>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33" name="Google Shape;133;p3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34" name="Google Shape;134;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135" name="Shape 135"/>
        <p:cNvGrpSpPr/>
        <p:nvPr/>
      </p:nvGrpSpPr>
      <p:grpSpPr>
        <a:xfrm>
          <a:off x="0" y="0"/>
          <a:ext cx="0" cy="0"/>
          <a:chOff x="0" y="0"/>
          <a:chExt cx="0" cy="0"/>
        </a:xfrm>
      </p:grpSpPr>
      <p:sp>
        <p:nvSpPr>
          <p:cNvPr id="136" name="Google Shape;136;p33"/>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137" name="Google Shape;137;p3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40" name="Shape 140"/>
        <p:cNvGrpSpPr/>
        <p:nvPr/>
      </p:nvGrpSpPr>
      <p:grpSpPr>
        <a:xfrm>
          <a:off x="0" y="0"/>
          <a:ext cx="0" cy="0"/>
          <a:chOff x="0" y="0"/>
          <a:chExt cx="0" cy="0"/>
        </a:xfrm>
      </p:grpSpPr>
      <p:pic>
        <p:nvPicPr>
          <p:cNvPr id="141" name="Google Shape;141;p35"/>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42" name="Google Shape;142;p35"/>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43" name="Shape 143"/>
        <p:cNvGrpSpPr/>
        <p:nvPr/>
      </p:nvGrpSpPr>
      <p:grpSpPr>
        <a:xfrm>
          <a:off x="0" y="0"/>
          <a:ext cx="0" cy="0"/>
          <a:chOff x="0" y="0"/>
          <a:chExt cx="0" cy="0"/>
        </a:xfrm>
      </p:grpSpPr>
      <p:pic>
        <p:nvPicPr>
          <p:cNvPr id="144" name="Google Shape;144;p3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5" name="Google Shape;145;p3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46" name="Google Shape;146;p3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7" name="Shape 147"/>
        <p:cNvGrpSpPr/>
        <p:nvPr/>
      </p:nvGrpSpPr>
      <p:grpSpPr>
        <a:xfrm>
          <a:off x="0" y="0"/>
          <a:ext cx="0" cy="0"/>
          <a:chOff x="0" y="0"/>
          <a:chExt cx="0" cy="0"/>
        </a:xfrm>
      </p:grpSpPr>
      <p:pic>
        <p:nvPicPr>
          <p:cNvPr id="148" name="Google Shape;148;p3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9" name="Google Shape;149;p3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0" name="Google Shape;150;p3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51" name="Shape 151"/>
        <p:cNvGrpSpPr/>
        <p:nvPr/>
      </p:nvGrpSpPr>
      <p:grpSpPr>
        <a:xfrm>
          <a:off x="0" y="0"/>
          <a:ext cx="0" cy="0"/>
          <a:chOff x="0" y="0"/>
          <a:chExt cx="0" cy="0"/>
        </a:xfrm>
      </p:grpSpPr>
      <p:pic>
        <p:nvPicPr>
          <p:cNvPr id="152" name="Google Shape;152;p3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53" name="Google Shape;153;p3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4" name="Google Shape;154;p3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55" name="Shape 155"/>
        <p:cNvGrpSpPr/>
        <p:nvPr/>
      </p:nvGrpSpPr>
      <p:grpSpPr>
        <a:xfrm>
          <a:off x="0" y="0"/>
          <a:ext cx="0" cy="0"/>
          <a:chOff x="0" y="0"/>
          <a:chExt cx="0" cy="0"/>
        </a:xfrm>
      </p:grpSpPr>
      <p:sp>
        <p:nvSpPr>
          <p:cNvPr id="156" name="Google Shape;156;p39"/>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7" name="Google Shape;157;p39"/>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58" name="Google Shape;158;p3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9" name="Google Shape;159;p3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60" name="Shape 160"/>
        <p:cNvGrpSpPr/>
        <p:nvPr/>
      </p:nvGrpSpPr>
      <p:grpSpPr>
        <a:xfrm>
          <a:off x="0" y="0"/>
          <a:ext cx="0" cy="0"/>
          <a:chOff x="0" y="0"/>
          <a:chExt cx="0" cy="0"/>
        </a:xfrm>
      </p:grpSpPr>
      <p:pic>
        <p:nvPicPr>
          <p:cNvPr id="161" name="Google Shape;161;p4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2" name="Google Shape;162;p4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63" name="Google Shape;163;p4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64" name="Shape 164"/>
        <p:cNvGrpSpPr/>
        <p:nvPr/>
      </p:nvGrpSpPr>
      <p:grpSpPr>
        <a:xfrm>
          <a:off x="0" y="0"/>
          <a:ext cx="0" cy="0"/>
          <a:chOff x="0" y="0"/>
          <a:chExt cx="0" cy="0"/>
        </a:xfrm>
      </p:grpSpPr>
      <p:pic>
        <p:nvPicPr>
          <p:cNvPr id="165" name="Google Shape;165;p4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6" name="Google Shape;166;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67" name="Shape 167"/>
        <p:cNvGrpSpPr/>
        <p:nvPr/>
      </p:nvGrpSpPr>
      <p:grpSpPr>
        <a:xfrm>
          <a:off x="0" y="0"/>
          <a:ext cx="0" cy="0"/>
          <a:chOff x="0" y="0"/>
          <a:chExt cx="0" cy="0"/>
        </a:xfrm>
      </p:grpSpPr>
      <p:sp>
        <p:nvSpPr>
          <p:cNvPr id="168" name="Google Shape;168;p4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p42"/>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70" name="Google Shape;170;p4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1" name="Google Shape;171;p4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72" name="Shape 172"/>
        <p:cNvGrpSpPr/>
        <p:nvPr/>
      </p:nvGrpSpPr>
      <p:grpSpPr>
        <a:xfrm>
          <a:off x="0" y="0"/>
          <a:ext cx="0" cy="0"/>
          <a:chOff x="0" y="0"/>
          <a:chExt cx="0" cy="0"/>
        </a:xfrm>
      </p:grpSpPr>
      <p:sp>
        <p:nvSpPr>
          <p:cNvPr id="173" name="Google Shape;173;p4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4" name="Google Shape;174;p43"/>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75" name="Google Shape;175;p4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76" name="Google Shape;176;p4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79" name="Shape 179"/>
        <p:cNvGrpSpPr/>
        <p:nvPr/>
      </p:nvGrpSpPr>
      <p:grpSpPr>
        <a:xfrm>
          <a:off x="0" y="0"/>
          <a:ext cx="0" cy="0"/>
          <a:chOff x="0" y="0"/>
          <a:chExt cx="0" cy="0"/>
        </a:xfrm>
      </p:grpSpPr>
      <p:pic>
        <p:nvPicPr>
          <p:cNvPr id="180" name="Google Shape;180;p45"/>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81" name="Google Shape;181;p45"/>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2" name="Shape 182"/>
        <p:cNvGrpSpPr/>
        <p:nvPr/>
      </p:nvGrpSpPr>
      <p:grpSpPr>
        <a:xfrm>
          <a:off x="0" y="0"/>
          <a:ext cx="0" cy="0"/>
          <a:chOff x="0" y="0"/>
          <a:chExt cx="0" cy="0"/>
        </a:xfrm>
      </p:grpSpPr>
      <p:pic>
        <p:nvPicPr>
          <p:cNvPr id="183" name="Google Shape;183;p4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84" name="Google Shape;184;p4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5" name="Google Shape;185;p4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86" name="Shape 186"/>
        <p:cNvGrpSpPr/>
        <p:nvPr/>
      </p:nvGrpSpPr>
      <p:grpSpPr>
        <a:xfrm>
          <a:off x="0" y="0"/>
          <a:ext cx="0" cy="0"/>
          <a:chOff x="0" y="0"/>
          <a:chExt cx="0" cy="0"/>
        </a:xfrm>
      </p:grpSpPr>
      <p:pic>
        <p:nvPicPr>
          <p:cNvPr id="187" name="Google Shape;187;p4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88" name="Google Shape;188;p4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9" name="Google Shape;189;p4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90" name="Shape 190"/>
        <p:cNvGrpSpPr/>
        <p:nvPr/>
      </p:nvGrpSpPr>
      <p:grpSpPr>
        <a:xfrm>
          <a:off x="0" y="0"/>
          <a:ext cx="0" cy="0"/>
          <a:chOff x="0" y="0"/>
          <a:chExt cx="0" cy="0"/>
        </a:xfrm>
      </p:grpSpPr>
      <p:pic>
        <p:nvPicPr>
          <p:cNvPr id="191" name="Google Shape;191;p4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92" name="Google Shape;192;p4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93" name="Google Shape;193;p4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94" name="Shape 194"/>
        <p:cNvGrpSpPr/>
        <p:nvPr/>
      </p:nvGrpSpPr>
      <p:grpSpPr>
        <a:xfrm>
          <a:off x="0" y="0"/>
          <a:ext cx="0" cy="0"/>
          <a:chOff x="0" y="0"/>
          <a:chExt cx="0" cy="0"/>
        </a:xfrm>
      </p:grpSpPr>
      <p:sp>
        <p:nvSpPr>
          <p:cNvPr id="195" name="Google Shape;195;p49"/>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6" name="Google Shape;196;p49"/>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97" name="Google Shape;197;p4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98" name="Google Shape;198;p4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99" name="Shape 199"/>
        <p:cNvGrpSpPr/>
        <p:nvPr/>
      </p:nvGrpSpPr>
      <p:grpSpPr>
        <a:xfrm>
          <a:off x="0" y="0"/>
          <a:ext cx="0" cy="0"/>
          <a:chOff x="0" y="0"/>
          <a:chExt cx="0" cy="0"/>
        </a:xfrm>
      </p:grpSpPr>
      <p:pic>
        <p:nvPicPr>
          <p:cNvPr id="200" name="Google Shape;200;p5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1" name="Google Shape;201;p5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02" name="Google Shape;202;p5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203" name="Shape 203"/>
        <p:cNvGrpSpPr/>
        <p:nvPr/>
      </p:nvGrpSpPr>
      <p:grpSpPr>
        <a:xfrm>
          <a:off x="0" y="0"/>
          <a:ext cx="0" cy="0"/>
          <a:chOff x="0" y="0"/>
          <a:chExt cx="0" cy="0"/>
        </a:xfrm>
      </p:grpSpPr>
      <p:pic>
        <p:nvPicPr>
          <p:cNvPr id="204" name="Google Shape;204;p5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5" name="Google Shape;205;p5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solidFill>
                  <a:schemeClr val="tx1"/>
                </a:solidFill>
              </a:defRPr>
            </a:lvl1pPr>
            <a:lvl2pPr lvl="1" rtl="0">
              <a:buNone/>
              <a:defRPr sz="1300">
                <a:solidFill>
                  <a:schemeClr val="tx1"/>
                </a:solidFill>
              </a:defRPr>
            </a:lvl2pPr>
            <a:lvl3pPr lvl="2" rtl="0">
              <a:buNone/>
              <a:defRPr sz="1300">
                <a:solidFill>
                  <a:schemeClr val="tx1"/>
                </a:solidFill>
              </a:defRPr>
            </a:lvl3pPr>
            <a:lvl4pPr lvl="3" rtl="0">
              <a:buNone/>
              <a:defRPr sz="1300">
                <a:solidFill>
                  <a:schemeClr val="tx1"/>
                </a:solidFill>
              </a:defRPr>
            </a:lvl4pPr>
            <a:lvl5pPr lvl="4" rtl="0">
              <a:buNone/>
              <a:defRPr sz="1300">
                <a:solidFill>
                  <a:schemeClr val="tx1"/>
                </a:solidFill>
              </a:defRPr>
            </a:lvl5pPr>
            <a:lvl6pPr lvl="5" rtl="0">
              <a:buNone/>
              <a:defRPr sz="1300">
                <a:solidFill>
                  <a:schemeClr val="tx1"/>
                </a:solidFill>
              </a:defRPr>
            </a:lvl6pPr>
            <a:lvl7pPr lvl="6" rtl="0">
              <a:buNone/>
              <a:defRPr sz="1300">
                <a:solidFill>
                  <a:schemeClr val="tx1"/>
                </a:solidFill>
              </a:defRPr>
            </a:lvl7pPr>
            <a:lvl8pPr lvl="7" rtl="0">
              <a:buNone/>
              <a:defRPr sz="1300">
                <a:solidFill>
                  <a:schemeClr val="tx1"/>
                </a:solidFill>
              </a:defRPr>
            </a:lvl8pPr>
            <a:lvl9pPr lvl="8" rtl="0">
              <a:buNone/>
              <a:defRPr sz="1300">
                <a:solidFill>
                  <a:schemeClr val="tx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206" name="Shape 206"/>
        <p:cNvGrpSpPr/>
        <p:nvPr/>
      </p:nvGrpSpPr>
      <p:grpSpPr>
        <a:xfrm>
          <a:off x="0" y="0"/>
          <a:ext cx="0" cy="0"/>
          <a:chOff x="0" y="0"/>
          <a:chExt cx="0" cy="0"/>
        </a:xfrm>
      </p:grpSpPr>
      <p:sp>
        <p:nvSpPr>
          <p:cNvPr id="207" name="Google Shape;207;p5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8" name="Google Shape;208;p52"/>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209" name="Google Shape;209;p5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0" name="Google Shape;210;p5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213" name="Shape 213"/>
        <p:cNvGrpSpPr/>
        <p:nvPr/>
      </p:nvGrpSpPr>
      <p:grpSpPr>
        <a:xfrm>
          <a:off x="0" y="0"/>
          <a:ext cx="0" cy="0"/>
          <a:chOff x="0" y="0"/>
          <a:chExt cx="0" cy="0"/>
        </a:xfrm>
      </p:grpSpPr>
      <p:sp>
        <p:nvSpPr>
          <p:cNvPr id="214" name="Google Shape;214;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15" name="Google Shape;215;p54"/>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216" name="Google Shape;216;p54"/>
          <p:cNvPicPr preferRelativeResize="0"/>
          <p:nvPr/>
        </p:nvPicPr>
        <p:blipFill rotWithShape="1">
          <a:blip r:embed="rId3">
            <a:alphaModFix/>
          </a:blip>
          <a:srcRect b="-2272" l="-4222" r="-3757" t="-2439"/>
          <a:stretch/>
        </p:blipFill>
        <p:spPr>
          <a:xfrm rot="-5400000">
            <a:off x="7182681" y="3219806"/>
            <a:ext cx="2039601" cy="1978026"/>
          </a:xfrm>
          <a:prstGeom prst="rect">
            <a:avLst/>
          </a:prstGeom>
          <a:noFill/>
          <a:ln>
            <a:noFill/>
          </a:ln>
        </p:spPr>
      </p:pic>
      <p:sp>
        <p:nvSpPr>
          <p:cNvPr id="217" name="Google Shape;217;p5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18" name="Google Shape;218;p5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219" name="Shape 219"/>
        <p:cNvGrpSpPr/>
        <p:nvPr/>
      </p:nvGrpSpPr>
      <p:grpSpPr>
        <a:xfrm>
          <a:off x="0" y="0"/>
          <a:ext cx="0" cy="0"/>
          <a:chOff x="0" y="0"/>
          <a:chExt cx="0" cy="0"/>
        </a:xfrm>
      </p:grpSpPr>
      <p:pic>
        <p:nvPicPr>
          <p:cNvPr id="220" name="Google Shape;220;p55"/>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21" name="Google Shape;221;p5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22" name="Google Shape;222;p5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23" name="Google Shape;223;p5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224" name="Shape 224"/>
        <p:cNvGrpSpPr/>
        <p:nvPr/>
      </p:nvGrpSpPr>
      <p:grpSpPr>
        <a:xfrm>
          <a:off x="0" y="0"/>
          <a:ext cx="0" cy="0"/>
          <a:chOff x="0" y="0"/>
          <a:chExt cx="0" cy="0"/>
        </a:xfrm>
      </p:grpSpPr>
      <p:pic>
        <p:nvPicPr>
          <p:cNvPr id="225" name="Google Shape;225;p56"/>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26" name="Google Shape;226;p5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27" name="Google Shape;227;p5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28" name="Google Shape;228;p5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29" name="Shape 229"/>
        <p:cNvGrpSpPr/>
        <p:nvPr/>
      </p:nvGrpSpPr>
      <p:grpSpPr>
        <a:xfrm>
          <a:off x="0" y="0"/>
          <a:ext cx="0" cy="0"/>
          <a:chOff x="0" y="0"/>
          <a:chExt cx="0" cy="0"/>
        </a:xfrm>
      </p:grpSpPr>
      <p:sp>
        <p:nvSpPr>
          <p:cNvPr id="230" name="Google Shape;230;p5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31" name="Google Shape;231;p5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32" name="Google Shape;232;p5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33" name="Google Shape;233;p5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4" name="Google Shape;234;p5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35" name="Shape 235"/>
        <p:cNvGrpSpPr/>
        <p:nvPr/>
      </p:nvGrpSpPr>
      <p:grpSpPr>
        <a:xfrm>
          <a:off x="0" y="0"/>
          <a:ext cx="0" cy="0"/>
          <a:chOff x="0" y="0"/>
          <a:chExt cx="0" cy="0"/>
        </a:xfrm>
      </p:grpSpPr>
      <p:pic>
        <p:nvPicPr>
          <p:cNvPr id="236" name="Google Shape;236;p5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37" name="Google Shape;237;p5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38" name="Google Shape;238;p5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9" name="Google Shape;239;p5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240" name="Shape 240"/>
        <p:cNvGrpSpPr/>
        <p:nvPr/>
      </p:nvGrpSpPr>
      <p:grpSpPr>
        <a:xfrm>
          <a:off x="0" y="0"/>
          <a:ext cx="0" cy="0"/>
          <a:chOff x="0" y="0"/>
          <a:chExt cx="0" cy="0"/>
        </a:xfrm>
      </p:grpSpPr>
      <p:sp>
        <p:nvSpPr>
          <p:cNvPr id="241" name="Google Shape;241;p5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2" name="Google Shape;242;p59"/>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243" name="Google Shape;243;p5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44" name="Google Shape;244;p5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45" name="Shape 245"/>
        <p:cNvGrpSpPr/>
        <p:nvPr/>
      </p:nvGrpSpPr>
      <p:grpSpPr>
        <a:xfrm>
          <a:off x="0" y="0"/>
          <a:ext cx="0" cy="0"/>
          <a:chOff x="0" y="0"/>
          <a:chExt cx="0" cy="0"/>
        </a:xfrm>
      </p:grpSpPr>
      <p:pic>
        <p:nvPicPr>
          <p:cNvPr id="246" name="Google Shape;246;p60"/>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47" name="Google Shape;247;p6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48" name="Google Shape;248;p6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49" name="Shape 249"/>
        <p:cNvGrpSpPr/>
        <p:nvPr/>
      </p:nvGrpSpPr>
      <p:grpSpPr>
        <a:xfrm>
          <a:off x="0" y="0"/>
          <a:ext cx="0" cy="0"/>
          <a:chOff x="0" y="0"/>
          <a:chExt cx="0" cy="0"/>
        </a:xfrm>
      </p:grpSpPr>
      <p:sp>
        <p:nvSpPr>
          <p:cNvPr id="250" name="Google Shape;250;p6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1" name="Google Shape;251;p61"/>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252" name="Google Shape;252;p6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53" name="Google Shape;253;p6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254" name="Shape 254"/>
        <p:cNvGrpSpPr/>
        <p:nvPr/>
      </p:nvGrpSpPr>
      <p:grpSpPr>
        <a:xfrm>
          <a:off x="0" y="0"/>
          <a:ext cx="0" cy="0"/>
          <a:chOff x="0" y="0"/>
          <a:chExt cx="0" cy="0"/>
        </a:xfrm>
      </p:grpSpPr>
      <p:sp>
        <p:nvSpPr>
          <p:cNvPr id="255" name="Google Shape;255;p62"/>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256" name="Google Shape;256;p6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6.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10" Type="http://schemas.openxmlformats.org/officeDocument/2006/relationships/theme" Target="../theme/theme1.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10" Type="http://schemas.openxmlformats.org/officeDocument/2006/relationships/theme" Target="../theme/theme2.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theme" Target="../theme/theme4.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10" Type="http://schemas.openxmlformats.org/officeDocument/2006/relationships/theme" Target="../theme/theme7.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2" name="Shape 92"/>
        <p:cNvGrpSpPr/>
        <p:nvPr/>
      </p:nvGrpSpPr>
      <p:grpSpPr>
        <a:xfrm>
          <a:off x="0" y="0"/>
          <a:ext cx="0" cy="0"/>
          <a:chOff x="0" y="0"/>
          <a:chExt cx="0" cy="0"/>
        </a:xfrm>
      </p:grpSpPr>
      <p:sp>
        <p:nvSpPr>
          <p:cNvPr id="93" name="Google Shape;9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8" name="Shape 138"/>
        <p:cNvGrpSpPr/>
        <p:nvPr/>
      </p:nvGrpSpPr>
      <p:grpSpPr>
        <a:xfrm>
          <a:off x="0" y="0"/>
          <a:ext cx="0" cy="0"/>
          <a:chOff x="0" y="0"/>
          <a:chExt cx="0" cy="0"/>
        </a:xfrm>
      </p:grpSpPr>
      <p:sp>
        <p:nvSpPr>
          <p:cNvPr id="139" name="Google Shape;13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7" name="Shape 177"/>
        <p:cNvGrpSpPr/>
        <p:nvPr/>
      </p:nvGrpSpPr>
      <p:grpSpPr>
        <a:xfrm>
          <a:off x="0" y="0"/>
          <a:ext cx="0" cy="0"/>
          <a:chOff x="0" y="0"/>
          <a:chExt cx="0" cy="0"/>
        </a:xfrm>
      </p:grpSpPr>
      <p:sp>
        <p:nvSpPr>
          <p:cNvPr id="178" name="Google Shape;17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1" name="Shape 211"/>
        <p:cNvGrpSpPr/>
        <p:nvPr/>
      </p:nvGrpSpPr>
      <p:grpSpPr>
        <a:xfrm>
          <a:off x="0" y="0"/>
          <a:ext cx="0" cy="0"/>
          <a:chOff x="0" y="0"/>
          <a:chExt cx="0" cy="0"/>
        </a:xfrm>
      </p:grpSpPr>
      <p:sp>
        <p:nvSpPr>
          <p:cNvPr id="212" name="Google Shape;212;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38.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44.png"/><Relationship Id="rId4" Type="http://schemas.openxmlformats.org/officeDocument/2006/relationships/image" Target="../media/image43.png"/><Relationship Id="rId5"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image" Target="../media/image4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52.jpg"/><Relationship Id="rId4" Type="http://schemas.openxmlformats.org/officeDocument/2006/relationships/image" Target="../media/image51.jpg"/><Relationship Id="rId5" Type="http://schemas.openxmlformats.org/officeDocument/2006/relationships/image" Target="../media/image54.jpg"/><Relationship Id="rId6" Type="http://schemas.openxmlformats.org/officeDocument/2006/relationships/image" Target="../media/image5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hyperlink" Target="https://www.citizensadvice.org.uk/debt-and-money/" TargetMode="External"/><Relationship Id="rId4" Type="http://schemas.openxmlformats.org/officeDocument/2006/relationships/image" Target="../media/image47.png"/><Relationship Id="rId9" Type="http://schemas.openxmlformats.org/officeDocument/2006/relationships/image" Target="../media/image50.png"/><Relationship Id="rId5" Type="http://schemas.openxmlformats.org/officeDocument/2006/relationships/image" Target="../media/image49.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9.xml"/><Relationship Id="rId3" Type="http://schemas.openxmlformats.org/officeDocument/2006/relationships/hyperlink" Target="https://www.moneysavingexpert.com/banking/budget-planning/" TargetMode="External"/><Relationship Id="rId4" Type="http://schemas.openxmlformats.org/officeDocument/2006/relationships/hyperlink" Target="https://www.moneysavingexpert.com/family/stop-spending-budgeting-tool/" TargetMode="External"/><Relationship Id="rId5" Type="http://schemas.openxmlformats.org/officeDocument/2006/relationships/hyperlink" Target="https://www.forbes.com/sites/peterlazaroff/2018/01/17/how-to-automate-your-finances-in-5-easy-steps/?sh=4f1d7ec4329a" TargetMode="External"/><Relationship Id="rId6" Type="http://schemas.openxmlformats.org/officeDocument/2006/relationships/hyperlink" Target="https://ftflic.com/learning-hu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hyperlink" Target="http://www.youtube.com/watch?v=IP9DFYapa8o" TargetMode="External"/><Relationship Id="rId4" Type="http://schemas.openxmlformats.org/officeDocument/2006/relationships/image" Target="../media/image37.jpg"/><Relationship Id="rId5" Type="http://schemas.openxmlformats.org/officeDocument/2006/relationships/hyperlink" Target="https://www.youtube.com/watch?v=IP9DFYapa8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39.png"/><Relationship Id="rId6"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39.png"/><Relationship Id="rId6"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0" name="Shape 260"/>
        <p:cNvGrpSpPr/>
        <p:nvPr/>
      </p:nvGrpSpPr>
      <p:grpSpPr>
        <a:xfrm>
          <a:off x="0" y="0"/>
          <a:ext cx="0" cy="0"/>
          <a:chOff x="0" y="0"/>
          <a:chExt cx="0" cy="0"/>
        </a:xfrm>
      </p:grpSpPr>
      <p:sp>
        <p:nvSpPr>
          <p:cNvPr id="261" name="Google Shape;261;p63"/>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a:t>
            </a:r>
            <a:r>
              <a:rPr b="1" lang="en-GB" sz="1000">
                <a:solidFill>
                  <a:schemeClr val="accent2"/>
                </a:solidFill>
              </a:rPr>
              <a:t>four</a:t>
            </a:r>
            <a:r>
              <a:rPr b="1" i="0" lang="en-GB" sz="1000" u="none" cap="none" strike="noStrike">
                <a:solidFill>
                  <a:schemeClr val="accent2"/>
                </a:solidFill>
                <a:latin typeface="Arial"/>
                <a:ea typeface="Arial"/>
                <a:cs typeface="Arial"/>
                <a:sym typeface="Arial"/>
              </a:rPr>
              <a:t> (recommended for Year </a:t>
            </a:r>
            <a:r>
              <a:rPr b="1" lang="en-GB" sz="1000">
                <a:solidFill>
                  <a:schemeClr val="accent2"/>
                </a:solidFill>
              </a:rPr>
              <a:t>11</a:t>
            </a:r>
            <a:r>
              <a:rPr b="1" i="0" lang="en-GB" sz="1000" u="none" cap="none" strike="noStrike">
                <a:solidFill>
                  <a:schemeClr val="accent2"/>
                </a:solidFill>
                <a:latin typeface="Arial"/>
                <a:ea typeface="Arial"/>
                <a:cs typeface="Arial"/>
                <a:sym typeface="Arial"/>
              </a:rPr>
              <a:t>)</a:t>
            </a:r>
            <a:endParaRPr b="1" i="0" sz="1000" u="none" cap="none" strike="noStrike">
              <a:solidFill>
                <a:schemeClr val="accent2"/>
              </a:solidFill>
              <a:latin typeface="Arial"/>
              <a:ea typeface="Arial"/>
              <a:cs typeface="Arial"/>
              <a:sym typeface="Arial"/>
            </a:endParaRPr>
          </a:p>
        </p:txBody>
      </p:sp>
      <p:sp>
        <p:nvSpPr>
          <p:cNvPr id="262" name="Google Shape;262;p63"/>
          <p:cNvSpPr txBox="1"/>
          <p:nvPr/>
        </p:nvSpPr>
        <p:spPr>
          <a:xfrm>
            <a:off x="434325" y="1253100"/>
            <a:ext cx="5870700" cy="18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4800">
                <a:solidFill>
                  <a:srgbClr val="FFFFFF"/>
                </a:solidFill>
                <a:latin typeface="Lato Black"/>
                <a:ea typeface="Lato Black"/>
                <a:cs typeface="Lato Black"/>
                <a:sym typeface="Lato Black"/>
              </a:rPr>
              <a:t>How to protect my financial future</a:t>
            </a:r>
            <a:endParaRPr b="1" sz="4800">
              <a:solidFill>
                <a:srgbClr val="FFFFFF"/>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72"/>
          <p:cNvPicPr preferRelativeResize="0"/>
          <p:nvPr/>
        </p:nvPicPr>
        <p:blipFill>
          <a:blip r:embed="rId3">
            <a:alphaModFix/>
          </a:blip>
          <a:stretch>
            <a:fillRect/>
          </a:stretch>
        </p:blipFill>
        <p:spPr>
          <a:xfrm>
            <a:off x="660400" y="1930400"/>
            <a:ext cx="1905000" cy="1905000"/>
          </a:xfrm>
          <a:prstGeom prst="rect">
            <a:avLst/>
          </a:prstGeom>
          <a:noFill/>
          <a:ln>
            <a:noFill/>
          </a:ln>
        </p:spPr>
      </p:pic>
      <p:sp>
        <p:nvSpPr>
          <p:cNvPr id="344" name="Google Shape;344;p72"/>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N</a:t>
            </a:r>
            <a:r>
              <a:rPr b="1" lang="en-GB" sz="2900">
                <a:solidFill>
                  <a:schemeClr val="accent2"/>
                </a:solidFill>
                <a:latin typeface="Lato"/>
                <a:ea typeface="Lato"/>
                <a:cs typeface="Lato"/>
                <a:sym typeface="Lato"/>
              </a:rPr>
              <a:t>eeds and wants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45" name="Google Shape;345;p72"/>
          <p:cNvSpPr txBox="1"/>
          <p:nvPr/>
        </p:nvSpPr>
        <p:spPr>
          <a:xfrm>
            <a:off x="3079750" y="2451950"/>
            <a:ext cx="52281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latin typeface="Lato"/>
                <a:ea typeface="Lato"/>
                <a:cs typeface="Lato"/>
                <a:sym typeface="Lato"/>
              </a:rPr>
              <a:t>Write a few sentences explaining the difference between a need and a want</a:t>
            </a:r>
            <a:endParaRPr sz="2200">
              <a:latin typeface="Lato"/>
              <a:ea typeface="Lato"/>
              <a:cs typeface="Lato"/>
              <a:sym typeface="Lato"/>
            </a:endParaRPr>
          </a:p>
        </p:txBody>
      </p:sp>
      <p:sp>
        <p:nvSpPr>
          <p:cNvPr id="346" name="Google Shape;346;p72"/>
          <p:cNvSpPr txBox="1"/>
          <p:nvPr/>
        </p:nvSpPr>
        <p:spPr>
          <a:xfrm>
            <a:off x="8717375" y="342700"/>
            <a:ext cx="5352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10</a:t>
            </a:r>
            <a:endParaRPr b="1">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0" name="Shape 350"/>
        <p:cNvGrpSpPr/>
        <p:nvPr/>
      </p:nvGrpSpPr>
      <p:grpSpPr>
        <a:xfrm>
          <a:off x="0" y="0"/>
          <a:ext cx="0" cy="0"/>
          <a:chOff x="0" y="0"/>
          <a:chExt cx="0" cy="0"/>
        </a:xfrm>
      </p:grpSpPr>
      <p:sp>
        <p:nvSpPr>
          <p:cNvPr id="351" name="Google Shape;351;p7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73"/>
          <p:cNvSpPr txBox="1"/>
          <p:nvPr/>
        </p:nvSpPr>
        <p:spPr>
          <a:xfrm>
            <a:off x="360375" y="629075"/>
            <a:ext cx="7867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53" name="Google Shape;353;p73"/>
          <p:cNvSpPr txBox="1"/>
          <p:nvPr/>
        </p:nvSpPr>
        <p:spPr>
          <a:xfrm>
            <a:off x="702300" y="1378950"/>
            <a:ext cx="7974300" cy="23679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the difference between financial needs and wants</a:t>
            </a:r>
            <a:endParaRPr b="1" sz="2200">
              <a:solidFill>
                <a:srgbClr val="00FF00"/>
              </a:solidFill>
              <a:latin typeface="Lato"/>
              <a:ea typeface="Lato"/>
              <a:cs typeface="Lato"/>
              <a:sym typeface="Lato"/>
            </a:endParaRPr>
          </a:p>
          <a:p>
            <a:pPr indent="0" lvl="0" marL="91440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Explain the purpose of budgeting</a:t>
            </a:r>
            <a:endParaRPr b="1" sz="2200">
              <a:solidFill>
                <a:schemeClr val="lt1"/>
              </a:solidFill>
              <a:latin typeface="Lato"/>
              <a:ea typeface="Lato"/>
              <a:cs typeface="Lato"/>
              <a:sym typeface="Lato"/>
            </a:endParaRPr>
          </a:p>
          <a:p>
            <a:pPr indent="0" lvl="0" marL="91440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Apply a budgeting framework to needs, wants and future spending</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p:txBody>
      </p:sp>
      <p:sp>
        <p:nvSpPr>
          <p:cNvPr id="354" name="Google Shape;354;p7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r>
              <a:rPr lang="en-GB"/>
              <a:t>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74"/>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pic>
        <p:nvPicPr>
          <p:cNvPr id="360" name="Google Shape;360;p74"/>
          <p:cNvPicPr preferRelativeResize="0"/>
          <p:nvPr/>
        </p:nvPicPr>
        <p:blipFill>
          <a:blip r:embed="rId3">
            <a:alphaModFix/>
          </a:blip>
          <a:stretch>
            <a:fillRect/>
          </a:stretch>
        </p:blipFill>
        <p:spPr>
          <a:xfrm>
            <a:off x="2652881" y="1248100"/>
            <a:ext cx="3640969" cy="2023425"/>
          </a:xfrm>
          <a:prstGeom prst="rect">
            <a:avLst/>
          </a:prstGeom>
          <a:noFill/>
          <a:ln cap="flat" cmpd="sng" w="28575">
            <a:solidFill>
              <a:schemeClr val="accent2"/>
            </a:solidFill>
            <a:prstDash val="solid"/>
            <a:round/>
            <a:headEnd len="sm" w="sm" type="none"/>
            <a:tailEnd len="sm" w="sm" type="none"/>
          </a:ln>
        </p:spPr>
      </p:pic>
      <p:sp>
        <p:nvSpPr>
          <p:cNvPr id="361" name="Google Shape;361;p74"/>
          <p:cNvSpPr txBox="1"/>
          <p:nvPr/>
        </p:nvSpPr>
        <p:spPr>
          <a:xfrm>
            <a:off x="3140911" y="2671025"/>
            <a:ext cx="266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How should I split my wages?</a:t>
            </a:r>
            <a:endParaRPr/>
          </a:p>
        </p:txBody>
      </p:sp>
      <p:sp>
        <p:nvSpPr>
          <p:cNvPr id="362" name="Google Shape;362;p74"/>
          <p:cNvSpPr txBox="1"/>
          <p:nvPr/>
        </p:nvSpPr>
        <p:spPr>
          <a:xfrm>
            <a:off x="751153" y="466888"/>
            <a:ext cx="6071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Budgeting for needs and wants</a:t>
            </a:r>
            <a:endParaRPr b="1" i="0" sz="2900" u="none" cap="none" strike="noStrike">
              <a:solidFill>
                <a:schemeClr val="accent2"/>
              </a:solidFill>
              <a:latin typeface="Lato"/>
              <a:ea typeface="Lato"/>
              <a:cs typeface="Lato"/>
              <a:sym typeface="Lato"/>
            </a:endParaRPr>
          </a:p>
        </p:txBody>
      </p:sp>
      <p:sp>
        <p:nvSpPr>
          <p:cNvPr id="363" name="Google Shape;363;p74"/>
          <p:cNvSpPr txBox="1"/>
          <p:nvPr/>
        </p:nvSpPr>
        <p:spPr>
          <a:xfrm>
            <a:off x="1037150" y="3446450"/>
            <a:ext cx="6750900" cy="1434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1600">
                <a:solidFill>
                  <a:schemeClr val="lt1"/>
                </a:solidFill>
                <a:latin typeface="Lato"/>
                <a:ea typeface="Lato"/>
                <a:cs typeface="Lato"/>
                <a:sym typeface="Lato"/>
              </a:rPr>
              <a:t>Think - Pair - Share</a:t>
            </a:r>
            <a:endParaRPr b="1" sz="1600">
              <a:solidFill>
                <a:schemeClr val="lt1"/>
              </a:solidFill>
              <a:latin typeface="Lato"/>
              <a:ea typeface="Lato"/>
              <a:cs typeface="Lato"/>
              <a:sym typeface="Lato"/>
            </a:endParaRPr>
          </a:p>
          <a:p>
            <a:pPr indent="-311150" lvl="0" marL="457200" rtl="0" algn="l">
              <a:lnSpc>
                <a:spcPct val="115000"/>
              </a:lnSpc>
              <a:spcBef>
                <a:spcPts val="1200"/>
              </a:spcBef>
              <a:spcAft>
                <a:spcPts val="0"/>
              </a:spcAft>
              <a:buClr>
                <a:schemeClr val="lt1"/>
              </a:buClr>
              <a:buSzPts val="1300"/>
              <a:buFont typeface="Lato"/>
              <a:buChar char="●"/>
            </a:pPr>
            <a:r>
              <a:rPr b="1" lang="en-GB" sz="1600">
                <a:solidFill>
                  <a:schemeClr val="lt1"/>
                </a:solidFill>
                <a:latin typeface="Lato"/>
                <a:ea typeface="Lato"/>
                <a:cs typeface="Lato"/>
                <a:sym typeface="Lato"/>
              </a:rPr>
              <a:t>What is a budget?</a:t>
            </a:r>
            <a:endParaRPr b="1" sz="1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b="1" lang="en-GB" sz="1600">
                <a:solidFill>
                  <a:schemeClr val="lt1"/>
                </a:solidFill>
                <a:latin typeface="Lato"/>
                <a:ea typeface="Lato"/>
                <a:cs typeface="Lato"/>
                <a:sym typeface="Lato"/>
              </a:rPr>
              <a:t>How do people budget?</a:t>
            </a:r>
            <a:endParaRPr b="1" sz="1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b="1" lang="en-GB" sz="1600">
                <a:solidFill>
                  <a:schemeClr val="lt1"/>
                </a:solidFill>
                <a:latin typeface="Lato"/>
                <a:ea typeface="Lato"/>
                <a:cs typeface="Lato"/>
                <a:sym typeface="Lato"/>
              </a:rPr>
              <a:t>Why do people budget</a:t>
            </a:r>
            <a:r>
              <a:rPr b="1" lang="en-GB" sz="1600">
                <a:solidFill>
                  <a:schemeClr val="lt1"/>
                </a:solidFill>
                <a:latin typeface="Lato"/>
                <a:ea typeface="Lato"/>
                <a:cs typeface="Lato"/>
                <a:sym typeface="Lato"/>
              </a:rPr>
              <a:t>?</a:t>
            </a:r>
            <a:endParaRPr b="1" sz="1600">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75"/>
          <p:cNvSpPr/>
          <p:nvPr/>
        </p:nvSpPr>
        <p:spPr>
          <a:xfrm>
            <a:off x="7942350" y="4295125"/>
            <a:ext cx="10266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5"/>
          <p:cNvSpPr txBox="1"/>
          <p:nvPr/>
        </p:nvSpPr>
        <p:spPr>
          <a:xfrm>
            <a:off x="113375" y="1182625"/>
            <a:ext cx="6701100" cy="172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370" name="Google Shape;370;p7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13</a:t>
            </a:r>
            <a:endParaRPr>
              <a:latin typeface="Lato"/>
              <a:ea typeface="Lato"/>
              <a:cs typeface="Lato"/>
              <a:sym typeface="Lato"/>
            </a:endParaRPr>
          </a:p>
        </p:txBody>
      </p:sp>
      <p:sp>
        <p:nvSpPr>
          <p:cNvPr id="371" name="Google Shape;371;p75"/>
          <p:cNvSpPr txBox="1"/>
          <p:nvPr/>
        </p:nvSpPr>
        <p:spPr>
          <a:xfrm>
            <a:off x="237875" y="2116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How do people budget?</a:t>
            </a:r>
            <a:endParaRPr b="1" i="0" sz="2900" u="none" cap="none" strike="noStrike">
              <a:solidFill>
                <a:schemeClr val="accent2"/>
              </a:solidFill>
              <a:latin typeface="Lato"/>
              <a:ea typeface="Lato"/>
              <a:cs typeface="Lato"/>
              <a:sym typeface="Lato"/>
            </a:endParaRPr>
          </a:p>
        </p:txBody>
      </p:sp>
      <p:sp>
        <p:nvSpPr>
          <p:cNvPr id="372" name="Google Shape;372;p75"/>
          <p:cNvSpPr txBox="1"/>
          <p:nvPr/>
        </p:nvSpPr>
        <p:spPr>
          <a:xfrm>
            <a:off x="360175" y="1215400"/>
            <a:ext cx="69858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Lato"/>
                <a:ea typeface="Lato"/>
                <a:cs typeface="Lato"/>
                <a:sym typeface="Lato"/>
              </a:rPr>
              <a:t>There are two main things to consider when it comes to budgeting:</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330200" lvl="0" marL="457200" rtl="0" algn="l">
              <a:spcBef>
                <a:spcPts val="0"/>
              </a:spcBef>
              <a:spcAft>
                <a:spcPts val="0"/>
              </a:spcAft>
              <a:buSzPts val="1600"/>
              <a:buFont typeface="Lato"/>
              <a:buAutoNum type="arabicPeriod"/>
            </a:pPr>
            <a:r>
              <a:rPr b="1" lang="en-GB" sz="1600">
                <a:solidFill>
                  <a:schemeClr val="accent1"/>
                </a:solidFill>
                <a:latin typeface="Lato"/>
                <a:ea typeface="Lato"/>
                <a:cs typeface="Lato"/>
                <a:sym typeface="Lato"/>
              </a:rPr>
              <a:t>Income</a:t>
            </a:r>
            <a:r>
              <a:rPr b="1" lang="en-GB" sz="1600">
                <a:latin typeface="Lato"/>
                <a:ea typeface="Lato"/>
                <a:cs typeface="Lato"/>
                <a:sym typeface="Lato"/>
              </a:rPr>
              <a:t> </a:t>
            </a:r>
            <a:r>
              <a:rPr lang="en-GB" sz="1600">
                <a:latin typeface="Lato"/>
                <a:ea typeface="Lato"/>
                <a:cs typeface="Lato"/>
                <a:sym typeface="Lato"/>
              </a:rPr>
              <a:t>- how much money is available every month</a:t>
            </a:r>
            <a:endParaRPr sz="1600">
              <a:latin typeface="Lato"/>
              <a:ea typeface="Lato"/>
              <a:cs typeface="Lato"/>
              <a:sym typeface="Lato"/>
            </a:endParaRPr>
          </a:p>
          <a:p>
            <a:pPr indent="-330200" lvl="0" marL="457200" rtl="0" algn="l">
              <a:spcBef>
                <a:spcPts val="0"/>
              </a:spcBef>
              <a:spcAft>
                <a:spcPts val="0"/>
              </a:spcAft>
              <a:buSzPts val="1600"/>
              <a:buFont typeface="Lato"/>
              <a:buAutoNum type="arabicPeriod"/>
            </a:pPr>
            <a:r>
              <a:rPr b="1" lang="en-GB" sz="1600">
                <a:solidFill>
                  <a:schemeClr val="accent1"/>
                </a:solidFill>
                <a:latin typeface="Lato"/>
                <a:ea typeface="Lato"/>
                <a:cs typeface="Lato"/>
                <a:sym typeface="Lato"/>
              </a:rPr>
              <a:t>Expenditures</a:t>
            </a:r>
            <a:r>
              <a:rPr b="1" lang="en-GB" sz="1600">
                <a:latin typeface="Lato"/>
                <a:ea typeface="Lato"/>
                <a:cs typeface="Lato"/>
                <a:sym typeface="Lato"/>
              </a:rPr>
              <a:t> </a:t>
            </a:r>
            <a:r>
              <a:rPr lang="en-GB" sz="1600">
                <a:latin typeface="Lato"/>
                <a:ea typeface="Lato"/>
                <a:cs typeface="Lato"/>
                <a:sym typeface="Lato"/>
              </a:rPr>
              <a:t>- regular payments that need to be made throughout the month</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Then people can see how much there is left to spend on other </a:t>
            </a:r>
            <a:r>
              <a:rPr b="1" lang="en-GB" sz="1600">
                <a:solidFill>
                  <a:srgbClr val="FF8022"/>
                </a:solidFill>
                <a:latin typeface="Lato"/>
                <a:ea typeface="Lato"/>
                <a:cs typeface="Lato"/>
                <a:sym typeface="Lato"/>
              </a:rPr>
              <a:t>needs</a:t>
            </a:r>
            <a:r>
              <a:rPr lang="en-GB" sz="1600">
                <a:latin typeface="Lato"/>
                <a:ea typeface="Lato"/>
                <a:cs typeface="Lato"/>
                <a:sym typeface="Lato"/>
              </a:rPr>
              <a:t> and additional </a:t>
            </a:r>
            <a:r>
              <a:rPr b="1" lang="en-GB" sz="1600">
                <a:solidFill>
                  <a:schemeClr val="accent2"/>
                </a:solidFill>
                <a:latin typeface="Lato"/>
                <a:ea typeface="Lato"/>
                <a:cs typeface="Lato"/>
                <a:sym typeface="Lato"/>
              </a:rPr>
              <a:t>wants</a:t>
            </a:r>
            <a:r>
              <a:rPr b="1" lang="en-GB" sz="1600">
                <a:latin typeface="Lato"/>
                <a:ea typeface="Lato"/>
                <a:cs typeface="Lato"/>
                <a:sym typeface="Lato"/>
              </a:rPr>
              <a:t>,</a:t>
            </a:r>
            <a:r>
              <a:rPr lang="en-GB" sz="1600">
                <a:latin typeface="Lato"/>
                <a:ea typeface="Lato"/>
                <a:cs typeface="Lato"/>
                <a:sym typeface="Lato"/>
              </a:rPr>
              <a:t> taking into account money they will want to </a:t>
            </a:r>
            <a:r>
              <a:rPr b="1" lang="en-GB" sz="1600">
                <a:solidFill>
                  <a:schemeClr val="accent2"/>
                </a:solidFill>
                <a:latin typeface="Lato"/>
                <a:ea typeface="Lato"/>
                <a:cs typeface="Lato"/>
                <a:sym typeface="Lato"/>
              </a:rPr>
              <a:t>save for the future.</a:t>
            </a:r>
            <a:endParaRPr b="1" sz="1600">
              <a:solidFill>
                <a:schemeClr val="accent2"/>
              </a:solidFill>
              <a:latin typeface="Lato"/>
              <a:ea typeface="Lato"/>
              <a:cs typeface="Lato"/>
              <a:sym typeface="Lato"/>
            </a:endParaRPr>
          </a:p>
        </p:txBody>
      </p:sp>
      <p:pic>
        <p:nvPicPr>
          <p:cNvPr id="373" name="Google Shape;373;p75"/>
          <p:cNvPicPr preferRelativeResize="0"/>
          <p:nvPr/>
        </p:nvPicPr>
        <p:blipFill>
          <a:blip r:embed="rId3">
            <a:alphaModFix/>
          </a:blip>
          <a:stretch>
            <a:fillRect/>
          </a:stretch>
        </p:blipFill>
        <p:spPr>
          <a:xfrm rot="456549">
            <a:off x="7644100" y="2279448"/>
            <a:ext cx="1250225" cy="2722551"/>
          </a:xfrm>
          <a:prstGeom prst="rect">
            <a:avLst/>
          </a:prstGeom>
          <a:noFill/>
          <a:ln>
            <a:noFill/>
          </a:ln>
          <a:effectLst>
            <a:outerShdw blurRad="57150" rotWithShape="0" algn="bl" dir="5400000" dist="19050">
              <a:srgbClr val="000000">
                <a:alpha val="50000"/>
              </a:srgbClr>
            </a:outerShdw>
          </a:effectLst>
        </p:spPr>
      </p:pic>
      <p:sp>
        <p:nvSpPr>
          <p:cNvPr id="374" name="Google Shape;374;p75"/>
          <p:cNvSpPr/>
          <p:nvPr/>
        </p:nvSpPr>
        <p:spPr>
          <a:xfrm>
            <a:off x="4919875" y="4235425"/>
            <a:ext cx="2426100" cy="7794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lt1"/>
                </a:solidFill>
              </a:rPr>
              <a:t>Receipts can a be useful way of tracking spending</a:t>
            </a:r>
            <a:endParaRPr sz="1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76"/>
          <p:cNvSpPr/>
          <p:nvPr/>
        </p:nvSpPr>
        <p:spPr>
          <a:xfrm>
            <a:off x="7942350" y="4295125"/>
            <a:ext cx="10266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6"/>
          <p:cNvSpPr txBox="1"/>
          <p:nvPr/>
        </p:nvSpPr>
        <p:spPr>
          <a:xfrm>
            <a:off x="360375" y="1199175"/>
            <a:ext cx="81594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lt1"/>
                </a:solidFill>
                <a:latin typeface="Lato"/>
                <a:ea typeface="Lato"/>
                <a:cs typeface="Lato"/>
                <a:sym typeface="Lato"/>
              </a:rPr>
              <a:t>What is a budget?</a:t>
            </a:r>
            <a:endParaRPr b="1" i="0" sz="1600" u="none" cap="none" strike="noStrike">
              <a:solidFill>
                <a:schemeClr val="lt1"/>
              </a:solidFill>
              <a:latin typeface="Lato"/>
              <a:ea typeface="Lato"/>
              <a:cs typeface="Lato"/>
              <a:sym typeface="Lato"/>
            </a:endParaRPr>
          </a:p>
        </p:txBody>
      </p:sp>
      <p:sp>
        <p:nvSpPr>
          <p:cNvPr id="381" name="Google Shape;381;p7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14</a:t>
            </a:r>
            <a:endParaRPr>
              <a:latin typeface="Lato"/>
              <a:ea typeface="Lato"/>
              <a:cs typeface="Lato"/>
              <a:sym typeface="Lato"/>
            </a:endParaRPr>
          </a:p>
        </p:txBody>
      </p:sp>
      <p:sp>
        <p:nvSpPr>
          <p:cNvPr id="382" name="Google Shape;382;p76"/>
          <p:cNvSpPr txBox="1"/>
          <p:nvPr/>
        </p:nvSpPr>
        <p:spPr>
          <a:xfrm>
            <a:off x="237900" y="185150"/>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Budgeting</a:t>
            </a:r>
            <a:endParaRPr b="1" i="0" sz="2900" u="none" cap="none" strike="noStrike">
              <a:solidFill>
                <a:schemeClr val="accent2"/>
              </a:solidFill>
              <a:latin typeface="Lato"/>
              <a:ea typeface="Lato"/>
              <a:cs typeface="Lato"/>
              <a:sym typeface="Lato"/>
            </a:endParaRPr>
          </a:p>
        </p:txBody>
      </p:sp>
      <p:sp>
        <p:nvSpPr>
          <p:cNvPr id="383" name="Google Shape;383;p76"/>
          <p:cNvSpPr txBox="1"/>
          <p:nvPr/>
        </p:nvSpPr>
        <p:spPr>
          <a:xfrm>
            <a:off x="360375" y="2820025"/>
            <a:ext cx="8159400" cy="15639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Font typeface="Lato"/>
              <a:buChar char="●"/>
            </a:pPr>
            <a:r>
              <a:rPr lang="en-GB" sz="1600">
                <a:solidFill>
                  <a:srgbClr val="1C1C1C"/>
                </a:solidFill>
                <a:latin typeface="Lato"/>
                <a:ea typeface="Lato"/>
                <a:cs typeface="Lato"/>
                <a:sym typeface="Lato"/>
              </a:rPr>
              <a:t>A person can feel more in control over their money</a:t>
            </a:r>
            <a:endParaRPr sz="1600">
              <a:solidFill>
                <a:srgbClr val="1C1C1C"/>
              </a:solidFill>
              <a:latin typeface="Lato"/>
              <a:ea typeface="Lato"/>
              <a:cs typeface="Lato"/>
              <a:sym typeface="Lato"/>
            </a:endParaRPr>
          </a:p>
          <a:p>
            <a:pPr indent="-330200" lvl="0" marL="457200" rtl="0" algn="l">
              <a:lnSpc>
                <a:spcPct val="115000"/>
              </a:lnSpc>
              <a:spcBef>
                <a:spcPts val="0"/>
              </a:spcBef>
              <a:spcAft>
                <a:spcPts val="0"/>
              </a:spcAft>
              <a:buSzPts val="1600"/>
              <a:buFont typeface="Lato"/>
              <a:buChar char="●"/>
            </a:pPr>
            <a:r>
              <a:rPr lang="en-GB" sz="1600">
                <a:solidFill>
                  <a:srgbClr val="1C1C1C"/>
                </a:solidFill>
                <a:latin typeface="Lato"/>
                <a:ea typeface="Lato"/>
                <a:cs typeface="Lato"/>
                <a:sym typeface="Lato"/>
              </a:rPr>
              <a:t>Understand spending better and where to </a:t>
            </a:r>
            <a:r>
              <a:rPr lang="en-GB" sz="1600">
                <a:solidFill>
                  <a:srgbClr val="1C1C1C"/>
                </a:solidFill>
                <a:latin typeface="Lato"/>
                <a:ea typeface="Lato"/>
                <a:cs typeface="Lato"/>
                <a:sym typeface="Lato"/>
              </a:rPr>
              <a:t>cutback </a:t>
            </a:r>
            <a:r>
              <a:rPr lang="en-GB" sz="1600">
                <a:solidFill>
                  <a:srgbClr val="1C1C1C"/>
                </a:solidFill>
                <a:latin typeface="Lato"/>
                <a:ea typeface="Lato"/>
                <a:cs typeface="Lato"/>
                <a:sym typeface="Lato"/>
              </a:rPr>
              <a:t>if needed</a:t>
            </a:r>
            <a:endParaRPr sz="1600">
              <a:solidFill>
                <a:srgbClr val="1C1C1C"/>
              </a:solidFill>
              <a:latin typeface="Lato"/>
              <a:ea typeface="Lato"/>
              <a:cs typeface="Lato"/>
              <a:sym typeface="Lato"/>
            </a:endParaRPr>
          </a:p>
          <a:p>
            <a:pPr indent="-330200" lvl="0" marL="457200" rtl="0" algn="l">
              <a:lnSpc>
                <a:spcPct val="115000"/>
              </a:lnSpc>
              <a:spcBef>
                <a:spcPts val="0"/>
              </a:spcBef>
              <a:spcAft>
                <a:spcPts val="0"/>
              </a:spcAft>
              <a:buSzPts val="1600"/>
              <a:buFont typeface="Lato"/>
              <a:buChar char="●"/>
            </a:pPr>
            <a:r>
              <a:rPr lang="en-GB" sz="1600">
                <a:solidFill>
                  <a:srgbClr val="1C1C1C"/>
                </a:solidFill>
                <a:latin typeface="Lato"/>
                <a:ea typeface="Lato"/>
                <a:cs typeface="Lato"/>
                <a:sym typeface="Lato"/>
              </a:rPr>
              <a:t>Allows us to save for the future</a:t>
            </a:r>
            <a:endParaRPr sz="1600">
              <a:solidFill>
                <a:srgbClr val="1C1C1C"/>
              </a:solidFill>
              <a:latin typeface="Lato"/>
              <a:ea typeface="Lato"/>
              <a:cs typeface="Lato"/>
              <a:sym typeface="Lato"/>
            </a:endParaRPr>
          </a:p>
          <a:p>
            <a:pPr indent="-330200" lvl="0" marL="457200" rtl="0" algn="l">
              <a:lnSpc>
                <a:spcPct val="115000"/>
              </a:lnSpc>
              <a:spcBef>
                <a:spcPts val="0"/>
              </a:spcBef>
              <a:spcAft>
                <a:spcPts val="0"/>
              </a:spcAft>
              <a:buSzPts val="1600"/>
              <a:buFont typeface="Lato"/>
              <a:buChar char="●"/>
            </a:pPr>
            <a:r>
              <a:rPr lang="en-GB" sz="1600">
                <a:solidFill>
                  <a:srgbClr val="1C1C1C"/>
                </a:solidFill>
                <a:latin typeface="Lato"/>
                <a:ea typeface="Lato"/>
                <a:cs typeface="Lato"/>
                <a:sym typeface="Lato"/>
              </a:rPr>
              <a:t>Provides financial security and safety</a:t>
            </a:r>
            <a:endParaRPr sz="1600">
              <a:solidFill>
                <a:srgbClr val="1C1C1C"/>
              </a:solidFill>
              <a:latin typeface="Lato"/>
              <a:ea typeface="Lato"/>
              <a:cs typeface="Lato"/>
              <a:sym typeface="Lato"/>
            </a:endParaRPr>
          </a:p>
          <a:p>
            <a:pPr indent="-330200" lvl="0" marL="457200" rtl="0" algn="l">
              <a:spcBef>
                <a:spcPts val="0"/>
              </a:spcBef>
              <a:spcAft>
                <a:spcPts val="0"/>
              </a:spcAft>
              <a:buClr>
                <a:srgbClr val="1C1C1C"/>
              </a:buClr>
              <a:buSzPts val="1600"/>
              <a:buFont typeface="Lato"/>
              <a:buChar char="●"/>
            </a:pPr>
            <a:r>
              <a:rPr lang="en-GB" sz="1600">
                <a:solidFill>
                  <a:srgbClr val="1C1C1C"/>
                </a:solidFill>
                <a:latin typeface="Lato"/>
                <a:ea typeface="Lato"/>
                <a:cs typeface="Lato"/>
                <a:sym typeface="Lato"/>
              </a:rPr>
              <a:t>Can increase confidence and improve wellbeing</a:t>
            </a:r>
            <a:endParaRPr sz="1600">
              <a:solidFill>
                <a:srgbClr val="1C1C1C"/>
              </a:solidFill>
              <a:latin typeface="Lato"/>
              <a:ea typeface="Lato"/>
              <a:cs typeface="Lato"/>
              <a:sym typeface="Lato"/>
            </a:endParaRPr>
          </a:p>
        </p:txBody>
      </p:sp>
      <p:sp>
        <p:nvSpPr>
          <p:cNvPr id="384" name="Google Shape;384;p76"/>
          <p:cNvSpPr txBox="1"/>
          <p:nvPr/>
        </p:nvSpPr>
        <p:spPr>
          <a:xfrm>
            <a:off x="360375" y="1660875"/>
            <a:ext cx="8159400" cy="431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600">
                <a:solidFill>
                  <a:srgbClr val="1C1C1C"/>
                </a:solidFill>
                <a:latin typeface="Lato"/>
                <a:ea typeface="Lato"/>
                <a:cs typeface="Lato"/>
                <a:sym typeface="Lato"/>
              </a:rPr>
              <a:t>A way of planning finances, taking into account income and expenses.</a:t>
            </a:r>
            <a:endParaRPr sz="1600">
              <a:solidFill>
                <a:schemeClr val="dk1"/>
              </a:solidFill>
              <a:latin typeface="Lato"/>
              <a:ea typeface="Lato"/>
              <a:cs typeface="Lato"/>
              <a:sym typeface="Lato"/>
            </a:endParaRPr>
          </a:p>
        </p:txBody>
      </p:sp>
      <p:sp>
        <p:nvSpPr>
          <p:cNvPr id="385" name="Google Shape;385;p76"/>
          <p:cNvSpPr txBox="1"/>
          <p:nvPr/>
        </p:nvSpPr>
        <p:spPr>
          <a:xfrm>
            <a:off x="360375" y="2358325"/>
            <a:ext cx="8159400" cy="4311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lt1"/>
                </a:solidFill>
              </a:rPr>
              <a:t>Why budget?</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77"/>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pic>
        <p:nvPicPr>
          <p:cNvPr id="391" name="Google Shape;391;p77"/>
          <p:cNvPicPr preferRelativeResize="0"/>
          <p:nvPr/>
        </p:nvPicPr>
        <p:blipFill>
          <a:blip r:embed="rId3">
            <a:alphaModFix/>
          </a:blip>
          <a:stretch>
            <a:fillRect/>
          </a:stretch>
        </p:blipFill>
        <p:spPr>
          <a:xfrm>
            <a:off x="1026481" y="1248100"/>
            <a:ext cx="3640969" cy="2023425"/>
          </a:xfrm>
          <a:prstGeom prst="rect">
            <a:avLst/>
          </a:prstGeom>
          <a:noFill/>
          <a:ln cap="flat" cmpd="sng" w="28575">
            <a:solidFill>
              <a:schemeClr val="accent2"/>
            </a:solidFill>
            <a:prstDash val="solid"/>
            <a:round/>
            <a:headEnd len="sm" w="sm" type="none"/>
            <a:tailEnd len="sm" w="sm" type="none"/>
          </a:ln>
        </p:spPr>
      </p:pic>
      <p:sp>
        <p:nvSpPr>
          <p:cNvPr id="392" name="Google Shape;392;p77"/>
          <p:cNvSpPr txBox="1"/>
          <p:nvPr/>
        </p:nvSpPr>
        <p:spPr>
          <a:xfrm>
            <a:off x="1362911" y="2692175"/>
            <a:ext cx="266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How should I split my wages?</a:t>
            </a:r>
            <a:endParaRPr/>
          </a:p>
        </p:txBody>
      </p:sp>
      <p:sp>
        <p:nvSpPr>
          <p:cNvPr id="393" name="Google Shape;393;p77"/>
          <p:cNvSpPr txBox="1"/>
          <p:nvPr/>
        </p:nvSpPr>
        <p:spPr>
          <a:xfrm>
            <a:off x="751153" y="466888"/>
            <a:ext cx="6071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Budgeting for needs and wants</a:t>
            </a:r>
            <a:endParaRPr b="1" i="0" sz="2900" u="none" cap="none" strike="noStrike">
              <a:solidFill>
                <a:schemeClr val="accent2"/>
              </a:solidFill>
              <a:latin typeface="Lato"/>
              <a:ea typeface="Lato"/>
              <a:cs typeface="Lato"/>
              <a:sym typeface="Lato"/>
            </a:endParaRPr>
          </a:p>
        </p:txBody>
      </p:sp>
      <p:sp>
        <p:nvSpPr>
          <p:cNvPr id="394" name="Google Shape;394;p77"/>
          <p:cNvSpPr txBox="1"/>
          <p:nvPr/>
        </p:nvSpPr>
        <p:spPr>
          <a:xfrm>
            <a:off x="1026475" y="3542500"/>
            <a:ext cx="6750900" cy="9975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11150" lvl="0" marL="457200" rtl="0" algn="l">
              <a:lnSpc>
                <a:spcPct val="115000"/>
              </a:lnSpc>
              <a:spcBef>
                <a:spcPts val="1200"/>
              </a:spcBef>
              <a:spcAft>
                <a:spcPts val="0"/>
              </a:spcAft>
              <a:buClr>
                <a:schemeClr val="lt1"/>
              </a:buClr>
              <a:buSzPts val="1300"/>
              <a:buFont typeface="Lato"/>
              <a:buChar char="●"/>
            </a:pPr>
            <a:r>
              <a:rPr b="1" lang="en-GB" sz="1600">
                <a:solidFill>
                  <a:schemeClr val="lt1"/>
                </a:solidFill>
                <a:latin typeface="Lato"/>
                <a:ea typeface="Lato"/>
                <a:cs typeface="Lato"/>
                <a:sym typeface="Lato"/>
              </a:rPr>
              <a:t>What is a budget?</a:t>
            </a:r>
            <a:endParaRPr b="1" sz="1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b="1" lang="en-GB" sz="1600">
                <a:solidFill>
                  <a:schemeClr val="lt1"/>
                </a:solidFill>
                <a:latin typeface="Lato"/>
                <a:ea typeface="Lato"/>
                <a:cs typeface="Lato"/>
                <a:sym typeface="Lato"/>
              </a:rPr>
              <a:t>How do people budget?</a:t>
            </a:r>
            <a:endParaRPr b="1" sz="1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b="1" lang="en-GB" sz="1600">
                <a:solidFill>
                  <a:schemeClr val="lt1"/>
                </a:solidFill>
                <a:latin typeface="Lato"/>
                <a:ea typeface="Lato"/>
                <a:cs typeface="Lato"/>
                <a:sym typeface="Lato"/>
              </a:rPr>
              <a:t>Why do people budget?</a:t>
            </a:r>
            <a:endParaRPr b="1" sz="1600">
              <a:solidFill>
                <a:schemeClr val="lt1"/>
              </a:solidFill>
              <a:latin typeface="Lato"/>
              <a:ea typeface="Lato"/>
              <a:cs typeface="Lato"/>
              <a:sym typeface="Lato"/>
            </a:endParaRPr>
          </a:p>
        </p:txBody>
      </p:sp>
      <p:pic>
        <p:nvPicPr>
          <p:cNvPr id="395" name="Google Shape;395;p77"/>
          <p:cNvPicPr preferRelativeResize="0"/>
          <p:nvPr/>
        </p:nvPicPr>
        <p:blipFill>
          <a:blip r:embed="rId4">
            <a:alphaModFix/>
          </a:blip>
          <a:stretch>
            <a:fillRect/>
          </a:stretch>
        </p:blipFill>
        <p:spPr>
          <a:xfrm>
            <a:off x="5486400" y="1114327"/>
            <a:ext cx="2290975" cy="229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9" name="Shape 399"/>
        <p:cNvGrpSpPr/>
        <p:nvPr/>
      </p:nvGrpSpPr>
      <p:grpSpPr>
        <a:xfrm>
          <a:off x="0" y="0"/>
          <a:ext cx="0" cy="0"/>
          <a:chOff x="0" y="0"/>
          <a:chExt cx="0" cy="0"/>
        </a:xfrm>
      </p:grpSpPr>
      <p:sp>
        <p:nvSpPr>
          <p:cNvPr id="400" name="Google Shape;400;p7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78"/>
          <p:cNvSpPr txBox="1"/>
          <p:nvPr/>
        </p:nvSpPr>
        <p:spPr>
          <a:xfrm>
            <a:off x="360375" y="629075"/>
            <a:ext cx="7867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02" name="Google Shape;402;p78"/>
          <p:cNvSpPr txBox="1"/>
          <p:nvPr/>
        </p:nvSpPr>
        <p:spPr>
          <a:xfrm>
            <a:off x="488175" y="1378950"/>
            <a:ext cx="8188500" cy="23679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the difference between financial needs and wants</a:t>
            </a:r>
            <a:endParaRPr b="1" sz="2200">
              <a:solidFill>
                <a:srgbClr val="00FF00"/>
              </a:solidFill>
              <a:latin typeface="Lato"/>
              <a:ea typeface="Lato"/>
              <a:cs typeface="Lato"/>
              <a:sym typeface="Lato"/>
            </a:endParaRPr>
          </a:p>
          <a:p>
            <a:pPr indent="0" lvl="0" marL="914400" rtl="0" algn="l">
              <a:lnSpc>
                <a:spcPct val="107000"/>
              </a:lnSpc>
              <a:spcBef>
                <a:spcPts val="0"/>
              </a:spcBef>
              <a:spcAft>
                <a:spcPts val="0"/>
              </a:spcAft>
              <a:buNone/>
            </a:pPr>
            <a:r>
              <a:t/>
            </a:r>
            <a:endParaRPr b="1" sz="1200">
              <a:solidFill>
                <a:srgbClr val="00FF00"/>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the purpose of budgeting</a:t>
            </a:r>
            <a:endParaRPr b="1" sz="2200">
              <a:solidFill>
                <a:srgbClr val="00FF00"/>
              </a:solidFill>
              <a:latin typeface="Lato"/>
              <a:ea typeface="Lato"/>
              <a:cs typeface="Lato"/>
              <a:sym typeface="Lato"/>
            </a:endParaRPr>
          </a:p>
          <a:p>
            <a:pPr indent="0" lvl="0" marL="91440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Apply a budgeting framework to needs, wants and future spending</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p:txBody>
      </p:sp>
      <p:sp>
        <p:nvSpPr>
          <p:cNvPr id="403" name="Google Shape;403;p7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79"/>
          <p:cNvSpPr txBox="1"/>
          <p:nvPr/>
        </p:nvSpPr>
        <p:spPr>
          <a:xfrm>
            <a:off x="452350" y="427750"/>
            <a:ext cx="6348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A guide to help budgeting</a:t>
            </a:r>
            <a:endParaRPr b="1" i="0" sz="2900" u="none" cap="none" strike="noStrike">
              <a:solidFill>
                <a:schemeClr val="accent2"/>
              </a:solidFill>
              <a:latin typeface="Lato"/>
              <a:ea typeface="Lato"/>
              <a:cs typeface="Lato"/>
              <a:sym typeface="Lato"/>
            </a:endParaRPr>
          </a:p>
        </p:txBody>
      </p:sp>
      <p:sp>
        <p:nvSpPr>
          <p:cNvPr id="409" name="Google Shape;409;p7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solidFill>
                  <a:schemeClr val="lt2"/>
                </a:solidFill>
                <a:latin typeface="Lato"/>
                <a:ea typeface="Lato"/>
                <a:cs typeface="Lato"/>
                <a:sym typeface="Lato"/>
              </a:rPr>
              <a:t>‹#›</a:t>
            </a:fld>
            <a:endParaRPr>
              <a:solidFill>
                <a:schemeClr val="lt2"/>
              </a:solidFill>
              <a:latin typeface="Lato"/>
              <a:ea typeface="Lato"/>
              <a:cs typeface="Lato"/>
              <a:sym typeface="Lato"/>
            </a:endParaRPr>
          </a:p>
        </p:txBody>
      </p:sp>
      <p:sp>
        <p:nvSpPr>
          <p:cNvPr id="410" name="Google Shape;410;p79"/>
          <p:cNvSpPr txBox="1"/>
          <p:nvPr/>
        </p:nvSpPr>
        <p:spPr>
          <a:xfrm>
            <a:off x="3144349" y="2579346"/>
            <a:ext cx="999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50%</a:t>
            </a:r>
            <a:endParaRPr b="1" i="0" sz="1800" u="none" cap="none" strike="noStrike">
              <a:solidFill>
                <a:schemeClr val="lt1"/>
              </a:solidFill>
              <a:latin typeface="Lato"/>
              <a:ea typeface="Lato"/>
              <a:cs typeface="Lato"/>
              <a:sym typeface="Lato"/>
            </a:endParaRPr>
          </a:p>
        </p:txBody>
      </p:sp>
      <p:sp>
        <p:nvSpPr>
          <p:cNvPr id="411" name="Google Shape;411;p79"/>
          <p:cNvSpPr txBox="1"/>
          <p:nvPr/>
        </p:nvSpPr>
        <p:spPr>
          <a:xfrm>
            <a:off x="229100" y="4762525"/>
            <a:ext cx="6829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FF8022"/>
                </a:solidFill>
                <a:latin typeface="Lato"/>
                <a:ea typeface="Lato"/>
                <a:cs typeface="Lato"/>
                <a:sym typeface="Lato"/>
              </a:rPr>
              <a:t>*Emergency fund is 3+ months of savings for unplanned expenses</a:t>
            </a:r>
            <a:endParaRPr sz="1000">
              <a:solidFill>
                <a:srgbClr val="FF8022"/>
              </a:solidFill>
              <a:latin typeface="Lato"/>
              <a:ea typeface="Lato"/>
              <a:cs typeface="Lato"/>
              <a:sym typeface="Lato"/>
            </a:endParaRPr>
          </a:p>
        </p:txBody>
      </p:sp>
      <p:pic>
        <p:nvPicPr>
          <p:cNvPr id="412" name="Google Shape;412;p79"/>
          <p:cNvPicPr preferRelativeResize="0"/>
          <p:nvPr/>
        </p:nvPicPr>
        <p:blipFill rotWithShape="1">
          <a:blip r:embed="rId3">
            <a:alphaModFix/>
          </a:blip>
          <a:srcRect b="0" l="0" r="0" t="0"/>
          <a:stretch/>
        </p:blipFill>
        <p:spPr>
          <a:xfrm>
            <a:off x="1255940" y="1378955"/>
            <a:ext cx="3332785" cy="3037270"/>
          </a:xfrm>
          <a:prstGeom prst="rect">
            <a:avLst/>
          </a:prstGeom>
          <a:noFill/>
          <a:ln>
            <a:noFill/>
          </a:ln>
        </p:spPr>
      </p:pic>
      <p:sp>
        <p:nvSpPr>
          <p:cNvPr id="413" name="Google Shape;413;p79"/>
          <p:cNvSpPr txBox="1"/>
          <p:nvPr/>
        </p:nvSpPr>
        <p:spPr>
          <a:xfrm>
            <a:off x="3453325" y="2725500"/>
            <a:ext cx="85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lt1"/>
                </a:solidFill>
              </a:rPr>
              <a:t>50%</a:t>
            </a:r>
            <a:endParaRPr>
              <a:solidFill>
                <a:schemeClr val="lt1"/>
              </a:solidFill>
            </a:endParaRPr>
          </a:p>
        </p:txBody>
      </p:sp>
      <p:sp>
        <p:nvSpPr>
          <p:cNvPr id="414" name="Google Shape;414;p79"/>
          <p:cNvSpPr txBox="1"/>
          <p:nvPr/>
        </p:nvSpPr>
        <p:spPr>
          <a:xfrm>
            <a:off x="2247625" y="2075575"/>
            <a:ext cx="719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t>20%</a:t>
            </a:r>
            <a:endParaRPr b="1"/>
          </a:p>
        </p:txBody>
      </p:sp>
      <p:sp>
        <p:nvSpPr>
          <p:cNvPr id="415" name="Google Shape;415;p79"/>
          <p:cNvSpPr txBox="1"/>
          <p:nvPr/>
        </p:nvSpPr>
        <p:spPr>
          <a:xfrm>
            <a:off x="2114925" y="3234325"/>
            <a:ext cx="782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t>30%</a:t>
            </a:r>
            <a:endParaRPr b="1"/>
          </a:p>
        </p:txBody>
      </p:sp>
      <p:sp>
        <p:nvSpPr>
          <p:cNvPr id="416" name="Google Shape;416;p79"/>
          <p:cNvSpPr/>
          <p:nvPr/>
        </p:nvSpPr>
        <p:spPr>
          <a:xfrm>
            <a:off x="5215750" y="2241746"/>
            <a:ext cx="446700" cy="199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i="0" sz="1600" u="none" cap="none" strike="noStrike">
              <a:solidFill>
                <a:schemeClr val="accent1"/>
              </a:solidFill>
              <a:latin typeface="Lato"/>
              <a:ea typeface="Lato"/>
              <a:cs typeface="Lato"/>
              <a:sym typeface="Lato"/>
            </a:endParaRPr>
          </a:p>
        </p:txBody>
      </p:sp>
      <p:sp>
        <p:nvSpPr>
          <p:cNvPr id="417" name="Google Shape;417;p79"/>
          <p:cNvSpPr/>
          <p:nvPr/>
        </p:nvSpPr>
        <p:spPr>
          <a:xfrm>
            <a:off x="5215750" y="2685614"/>
            <a:ext cx="446700" cy="199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i="0" sz="1600" u="none" cap="none" strike="noStrike">
              <a:solidFill>
                <a:schemeClr val="accent1"/>
              </a:solidFill>
              <a:latin typeface="Lato"/>
              <a:ea typeface="Lato"/>
              <a:cs typeface="Lato"/>
              <a:sym typeface="Lato"/>
            </a:endParaRPr>
          </a:p>
        </p:txBody>
      </p:sp>
      <p:sp>
        <p:nvSpPr>
          <p:cNvPr id="418" name="Google Shape;418;p79"/>
          <p:cNvSpPr/>
          <p:nvPr/>
        </p:nvSpPr>
        <p:spPr>
          <a:xfrm>
            <a:off x="5215750" y="3129483"/>
            <a:ext cx="446700" cy="1998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i="0" sz="1600" u="none" cap="none" strike="noStrike">
              <a:solidFill>
                <a:schemeClr val="accent1"/>
              </a:solidFill>
              <a:latin typeface="Lato"/>
              <a:ea typeface="Lato"/>
              <a:cs typeface="Lato"/>
              <a:sym typeface="Lato"/>
            </a:endParaRPr>
          </a:p>
        </p:txBody>
      </p:sp>
      <p:sp>
        <p:nvSpPr>
          <p:cNvPr id="419" name="Google Shape;419;p79"/>
          <p:cNvSpPr txBox="1"/>
          <p:nvPr/>
        </p:nvSpPr>
        <p:spPr>
          <a:xfrm>
            <a:off x="5750396" y="2168613"/>
            <a:ext cx="1198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i="0" lang="en-GB" sz="1600" u="none" cap="none" strike="noStrike">
                <a:solidFill>
                  <a:schemeClr val="accent1"/>
                </a:solidFill>
                <a:latin typeface="Lato"/>
                <a:ea typeface="Lato"/>
                <a:cs typeface="Lato"/>
                <a:sym typeface="Lato"/>
              </a:rPr>
              <a:t>Needs</a:t>
            </a:r>
            <a:endParaRPr i="0" sz="1600" u="none" cap="none" strike="noStrike">
              <a:solidFill>
                <a:schemeClr val="accent1"/>
              </a:solidFill>
              <a:latin typeface="Lato"/>
              <a:ea typeface="Lato"/>
              <a:cs typeface="Lato"/>
              <a:sym typeface="Lato"/>
            </a:endParaRPr>
          </a:p>
        </p:txBody>
      </p:sp>
      <p:sp>
        <p:nvSpPr>
          <p:cNvPr id="420" name="Google Shape;420;p79"/>
          <p:cNvSpPr txBox="1"/>
          <p:nvPr/>
        </p:nvSpPr>
        <p:spPr>
          <a:xfrm>
            <a:off x="5750396" y="2612481"/>
            <a:ext cx="1198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i="0" lang="en-GB" sz="1600" u="none" cap="none" strike="noStrike">
                <a:solidFill>
                  <a:schemeClr val="accent1"/>
                </a:solidFill>
                <a:latin typeface="Lato"/>
                <a:ea typeface="Lato"/>
                <a:cs typeface="Lato"/>
                <a:sym typeface="Lato"/>
              </a:rPr>
              <a:t>Wants</a:t>
            </a:r>
            <a:endParaRPr i="0" sz="1600" u="none" cap="none" strike="noStrike">
              <a:solidFill>
                <a:schemeClr val="accent1"/>
              </a:solidFill>
              <a:latin typeface="Lato"/>
              <a:ea typeface="Lato"/>
              <a:cs typeface="Lato"/>
              <a:sym typeface="Lato"/>
            </a:endParaRPr>
          </a:p>
        </p:txBody>
      </p:sp>
      <p:sp>
        <p:nvSpPr>
          <p:cNvPr id="421" name="Google Shape;421;p79"/>
          <p:cNvSpPr txBox="1"/>
          <p:nvPr/>
        </p:nvSpPr>
        <p:spPr>
          <a:xfrm>
            <a:off x="5750368" y="3041557"/>
            <a:ext cx="3095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i="0" lang="en-GB" sz="1600" u="none" cap="none" strike="noStrike">
                <a:solidFill>
                  <a:schemeClr val="accent1"/>
                </a:solidFill>
                <a:latin typeface="Lato"/>
                <a:ea typeface="Lato"/>
                <a:cs typeface="Lato"/>
                <a:sym typeface="Lato"/>
              </a:rPr>
              <a:t>Future (savings, investments and </a:t>
            </a:r>
            <a:r>
              <a:rPr lang="en-GB" sz="1600">
                <a:solidFill>
                  <a:schemeClr val="accent1"/>
                </a:solidFill>
                <a:latin typeface="Lato"/>
                <a:ea typeface="Lato"/>
                <a:cs typeface="Lato"/>
                <a:sym typeface="Lato"/>
              </a:rPr>
              <a:t>emergency </a:t>
            </a:r>
            <a:r>
              <a:rPr i="0" lang="en-GB" sz="1600" u="none" cap="none" strike="noStrike">
                <a:solidFill>
                  <a:schemeClr val="accent1"/>
                </a:solidFill>
                <a:latin typeface="Lato"/>
                <a:ea typeface="Lato"/>
                <a:cs typeface="Lato"/>
                <a:sym typeface="Lato"/>
              </a:rPr>
              <a:t>fund*)</a:t>
            </a:r>
            <a:endParaRPr i="0" sz="1600" u="none" cap="none" strike="noStrike">
              <a:solidFill>
                <a:schemeClr val="accent1"/>
              </a:solidFill>
              <a:latin typeface="Lato"/>
              <a:ea typeface="Lato"/>
              <a:cs typeface="Lato"/>
              <a:sym typeface="Lato"/>
            </a:endParaRPr>
          </a:p>
        </p:txBody>
      </p:sp>
      <p:sp>
        <p:nvSpPr>
          <p:cNvPr id="422" name="Google Shape;422;p79"/>
          <p:cNvSpPr/>
          <p:nvPr/>
        </p:nvSpPr>
        <p:spPr>
          <a:xfrm>
            <a:off x="1586050" y="1379000"/>
            <a:ext cx="3002700" cy="30372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80"/>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428" name="Google Shape;428;p80"/>
          <p:cNvSpPr txBox="1"/>
          <p:nvPr/>
        </p:nvSpPr>
        <p:spPr>
          <a:xfrm>
            <a:off x="503499" y="1429775"/>
            <a:ext cx="50997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u="none" cap="none" strike="noStrike">
                <a:solidFill>
                  <a:schemeClr val="lt1"/>
                </a:solidFill>
                <a:latin typeface="Lato Black"/>
                <a:ea typeface="Lato Black"/>
                <a:cs typeface="Lato Black"/>
                <a:sym typeface="Lato Black"/>
              </a:rPr>
              <a:t>Task!</a:t>
            </a:r>
            <a:endParaRPr b="0" i="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Arial"/>
              <a:buAutoNum type="arabicPeriod"/>
            </a:pPr>
            <a:r>
              <a:rPr lang="en-GB">
                <a:solidFill>
                  <a:schemeClr val="lt1"/>
                </a:solidFill>
                <a:latin typeface="Lato"/>
                <a:ea typeface="Lato"/>
                <a:cs typeface="Lato"/>
                <a:sym typeface="Lato"/>
              </a:rPr>
              <a:t>Lucy has  a salary of £24,000, meaning a monthly amount of £1,500 to budget from after tax and other deductions</a:t>
            </a:r>
            <a:endParaRPr>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Arial"/>
              <a:buAutoNum type="arabicPeriod"/>
            </a:pPr>
            <a:r>
              <a:rPr b="0" i="0" lang="en-GB" u="none" cap="none" strike="noStrike">
                <a:solidFill>
                  <a:schemeClr val="lt1"/>
                </a:solidFill>
                <a:latin typeface="Lato"/>
                <a:ea typeface="Lato"/>
                <a:cs typeface="Lato"/>
                <a:sym typeface="Lato"/>
              </a:rPr>
              <a:t>Read through the bills catalogue</a:t>
            </a:r>
            <a:endParaRPr b="0" i="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Arial"/>
              <a:buAutoNum type="arabicPeriod"/>
            </a:pPr>
            <a:r>
              <a:rPr b="0" i="0" lang="en-GB" u="none" cap="none" strike="noStrike">
                <a:solidFill>
                  <a:schemeClr val="lt1"/>
                </a:solidFill>
                <a:latin typeface="Lato"/>
                <a:ea typeface="Lato"/>
                <a:cs typeface="Lato"/>
                <a:sym typeface="Lato"/>
              </a:rPr>
              <a:t>Budget for needs. Choose somewhere to live, the utilities, taxes,</a:t>
            </a:r>
            <a:r>
              <a:rPr b="0" i="0" lang="en-GB" u="none" cap="none" strike="noStrike">
                <a:solidFill>
                  <a:schemeClr val="lt1"/>
                </a:solidFill>
                <a:latin typeface="Lato"/>
                <a:ea typeface="Lato"/>
                <a:cs typeface="Lato"/>
                <a:sym typeface="Lato"/>
              </a:rPr>
              <a:t> </a:t>
            </a:r>
            <a:r>
              <a:rPr b="0" i="0" lang="en-GB" u="none" cap="none" strike="noStrike">
                <a:solidFill>
                  <a:schemeClr val="lt1"/>
                </a:solidFill>
                <a:latin typeface="Lato"/>
                <a:ea typeface="Lato"/>
                <a:cs typeface="Lato"/>
                <a:sym typeface="Lato"/>
              </a:rPr>
              <a:t>transport, TV, internet and food. Add the cost of each of these to the worksheet</a:t>
            </a:r>
            <a:endParaRPr b="0" i="0" u="none" cap="none" strike="noStrike">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AutoNum type="arabicPeriod"/>
            </a:pPr>
            <a:r>
              <a:rPr lang="en-GB">
                <a:solidFill>
                  <a:schemeClr val="lt1"/>
                </a:solidFill>
                <a:latin typeface="Lato"/>
                <a:ea typeface="Lato"/>
                <a:cs typeface="Lato"/>
                <a:sym typeface="Lato"/>
              </a:rPr>
              <a:t>Budget for wants. Look at the ‘other potential costs’. Are these needs or wants? Are there any others that could be added  to the sheet? </a:t>
            </a:r>
            <a:endParaRPr/>
          </a:p>
          <a:p>
            <a:pPr indent="-317500" lvl="0" marL="457200" rtl="0" algn="l">
              <a:spcBef>
                <a:spcPts val="0"/>
              </a:spcBef>
              <a:spcAft>
                <a:spcPts val="0"/>
              </a:spcAft>
              <a:buClr>
                <a:schemeClr val="lt1"/>
              </a:buClr>
              <a:buSzPts val="1400"/>
              <a:buAutoNum type="arabicPeriod"/>
            </a:pPr>
            <a:r>
              <a:rPr lang="en-GB">
                <a:solidFill>
                  <a:schemeClr val="lt1"/>
                </a:solidFill>
                <a:latin typeface="Lato"/>
                <a:ea typeface="Lato"/>
                <a:cs typeface="Lato"/>
                <a:sym typeface="Lato"/>
              </a:rPr>
              <a:t>Can you think of top tips to help slow down when it comes to wants?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lang="en-GB">
                <a:solidFill>
                  <a:schemeClr val="lt1"/>
                </a:solidFill>
                <a:latin typeface="Lato"/>
                <a:ea typeface="Lato"/>
                <a:cs typeface="Lato"/>
                <a:sym typeface="Lato"/>
              </a:rPr>
              <a:t>Stretch - Can you apply the 50:30:20 guidance?</a:t>
            </a:r>
            <a:endParaRPr b="1">
              <a:solidFill>
                <a:schemeClr val="lt1"/>
              </a:solidFill>
              <a:latin typeface="Lato"/>
              <a:ea typeface="Lato"/>
              <a:cs typeface="Lato"/>
              <a:sym typeface="Lato"/>
            </a:endParaRPr>
          </a:p>
        </p:txBody>
      </p:sp>
      <p:sp>
        <p:nvSpPr>
          <p:cNvPr id="429" name="Google Shape;429;p80"/>
          <p:cNvSpPr txBox="1"/>
          <p:nvPr/>
        </p:nvSpPr>
        <p:spPr>
          <a:xfrm>
            <a:off x="1305906" y="335989"/>
            <a:ext cx="4764000" cy="465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Calculating your needs</a:t>
            </a:r>
            <a:endParaRPr b="1" i="0" sz="2900" u="none" cap="none" strike="noStrike">
              <a:solidFill>
                <a:schemeClr val="accent2"/>
              </a:solidFill>
              <a:latin typeface="Lato"/>
              <a:ea typeface="Lato"/>
              <a:cs typeface="Lato"/>
              <a:sym typeface="Lato"/>
            </a:endParaRPr>
          </a:p>
        </p:txBody>
      </p:sp>
      <p:sp>
        <p:nvSpPr>
          <p:cNvPr id="430" name="Google Shape;430;p80"/>
          <p:cNvSpPr txBox="1"/>
          <p:nvPr/>
        </p:nvSpPr>
        <p:spPr>
          <a:xfrm>
            <a:off x="503500" y="1109525"/>
            <a:ext cx="5099700" cy="385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0" i="0" lang="en-GB" sz="2200" u="none" cap="none" strike="noStrike">
                <a:solidFill>
                  <a:schemeClr val="lt1"/>
                </a:solidFill>
                <a:latin typeface="Lato Light"/>
                <a:ea typeface="Lato Light"/>
                <a:cs typeface="Lato Light"/>
                <a:sym typeface="Lato Light"/>
              </a:rPr>
              <a:t>What do people spend their money on? </a:t>
            </a:r>
            <a:endParaRPr b="0" i="0" sz="2200" u="none" cap="none" strike="noStrike">
              <a:solidFill>
                <a:srgbClr val="FF8022"/>
              </a:solidFill>
              <a:latin typeface="Lato Light"/>
              <a:ea typeface="Lato Light"/>
              <a:cs typeface="Lato Light"/>
              <a:sym typeface="Lato Light"/>
            </a:endParaRPr>
          </a:p>
        </p:txBody>
      </p:sp>
      <p:pic>
        <p:nvPicPr>
          <p:cNvPr id="431" name="Google Shape;431;p80"/>
          <p:cNvPicPr preferRelativeResize="0"/>
          <p:nvPr/>
        </p:nvPicPr>
        <p:blipFill rotWithShape="1">
          <a:blip r:embed="rId3">
            <a:alphaModFix/>
          </a:blip>
          <a:srcRect b="0" l="0" r="0" t="0"/>
          <a:stretch/>
        </p:blipFill>
        <p:spPr>
          <a:xfrm>
            <a:off x="448799" y="261288"/>
            <a:ext cx="690376" cy="690376"/>
          </a:xfrm>
          <a:prstGeom prst="rect">
            <a:avLst/>
          </a:prstGeom>
          <a:noFill/>
          <a:ln>
            <a:noFill/>
          </a:ln>
        </p:spPr>
      </p:pic>
      <p:pic>
        <p:nvPicPr>
          <p:cNvPr id="432" name="Google Shape;432;p80"/>
          <p:cNvPicPr preferRelativeResize="0"/>
          <p:nvPr/>
        </p:nvPicPr>
        <p:blipFill rotWithShape="1">
          <a:blip r:embed="rId4">
            <a:alphaModFix/>
          </a:blip>
          <a:srcRect b="0" l="0" r="0" t="0"/>
          <a:stretch/>
        </p:blipFill>
        <p:spPr>
          <a:xfrm>
            <a:off x="6181722" y="1494672"/>
            <a:ext cx="1890925" cy="2675885"/>
          </a:xfrm>
          <a:prstGeom prst="rect">
            <a:avLst/>
          </a:prstGeom>
          <a:noFill/>
          <a:ln>
            <a:noFill/>
          </a:ln>
          <a:effectLst>
            <a:outerShdw blurRad="57150" rotWithShape="0" algn="bl" dir="5400000" dist="19050">
              <a:srgbClr val="000000">
                <a:alpha val="50000"/>
              </a:srgbClr>
            </a:outerShdw>
          </a:effectLst>
        </p:spPr>
      </p:pic>
      <p:sp>
        <p:nvSpPr>
          <p:cNvPr id="433" name="Google Shape;433;p80"/>
          <p:cNvSpPr txBox="1"/>
          <p:nvPr/>
        </p:nvSpPr>
        <p:spPr>
          <a:xfrm>
            <a:off x="64700" y="4811525"/>
            <a:ext cx="4792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accent2"/>
                </a:solidFill>
              </a:rPr>
              <a:t>Resource 1 and 2 - Budgeting booklet</a:t>
            </a:r>
            <a:endParaRPr sz="110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81"/>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pic>
        <p:nvPicPr>
          <p:cNvPr id="439" name="Google Shape;439;p81"/>
          <p:cNvPicPr preferRelativeResize="0"/>
          <p:nvPr/>
        </p:nvPicPr>
        <p:blipFill rotWithShape="1">
          <a:blip r:embed="rId3">
            <a:alphaModFix/>
          </a:blip>
          <a:srcRect b="0" l="0" r="0" t="0"/>
          <a:stretch/>
        </p:blipFill>
        <p:spPr>
          <a:xfrm rot="700155">
            <a:off x="6690502" y="1294800"/>
            <a:ext cx="1793508" cy="2925194"/>
          </a:xfrm>
          <a:prstGeom prst="rect">
            <a:avLst/>
          </a:prstGeom>
          <a:noFill/>
          <a:ln>
            <a:noFill/>
          </a:ln>
        </p:spPr>
      </p:pic>
      <p:pic>
        <p:nvPicPr>
          <p:cNvPr id="440" name="Google Shape;440;p81"/>
          <p:cNvPicPr preferRelativeResize="0"/>
          <p:nvPr/>
        </p:nvPicPr>
        <p:blipFill rotWithShape="1">
          <a:blip r:embed="rId4">
            <a:alphaModFix/>
          </a:blip>
          <a:srcRect b="0" l="0" r="0" t="0"/>
          <a:stretch/>
        </p:blipFill>
        <p:spPr>
          <a:xfrm rot="-397864">
            <a:off x="4921399" y="1171398"/>
            <a:ext cx="1956874" cy="2767856"/>
          </a:xfrm>
          <a:prstGeom prst="rect">
            <a:avLst/>
          </a:prstGeom>
          <a:noFill/>
          <a:ln cap="flat" cmpd="sng" w="28575">
            <a:solidFill>
              <a:schemeClr val="accent2"/>
            </a:solidFill>
            <a:prstDash val="solid"/>
            <a:round/>
            <a:headEnd len="sm" w="sm" type="none"/>
            <a:tailEnd len="sm" w="sm" type="none"/>
          </a:ln>
        </p:spPr>
      </p:pic>
      <p:sp>
        <p:nvSpPr>
          <p:cNvPr id="441" name="Google Shape;441;p81"/>
          <p:cNvSpPr txBox="1"/>
          <p:nvPr/>
        </p:nvSpPr>
        <p:spPr>
          <a:xfrm>
            <a:off x="1305898" y="336000"/>
            <a:ext cx="6182700" cy="465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i="0" lang="en-GB" sz="2900" u="none" cap="none" strike="noStrike">
                <a:solidFill>
                  <a:srgbClr val="FF8022"/>
                </a:solidFill>
                <a:latin typeface="Lato Black"/>
                <a:ea typeface="Lato Black"/>
                <a:cs typeface="Lato Black"/>
                <a:sym typeface="Lato Black"/>
              </a:rPr>
              <a:t>Calculating your </a:t>
            </a:r>
            <a:r>
              <a:rPr lang="en-GB" sz="2900">
                <a:solidFill>
                  <a:srgbClr val="FF8022"/>
                </a:solidFill>
                <a:latin typeface="Lato Black"/>
                <a:ea typeface="Lato Black"/>
                <a:cs typeface="Lato Black"/>
                <a:sym typeface="Lato Black"/>
              </a:rPr>
              <a:t>budget</a:t>
            </a:r>
            <a:endParaRPr i="0" sz="2900" u="none" cap="none" strike="noStrike">
              <a:solidFill>
                <a:srgbClr val="000000"/>
              </a:solidFill>
              <a:latin typeface="Lato Black"/>
              <a:ea typeface="Lato Black"/>
              <a:cs typeface="Lato Black"/>
              <a:sym typeface="Lato Black"/>
            </a:endParaRPr>
          </a:p>
        </p:txBody>
      </p:sp>
      <p:pic>
        <p:nvPicPr>
          <p:cNvPr id="442" name="Google Shape;442;p81"/>
          <p:cNvPicPr preferRelativeResize="0"/>
          <p:nvPr/>
        </p:nvPicPr>
        <p:blipFill rotWithShape="1">
          <a:blip r:embed="rId5">
            <a:alphaModFix/>
          </a:blip>
          <a:srcRect b="0" l="0" r="0" t="0"/>
          <a:stretch/>
        </p:blipFill>
        <p:spPr>
          <a:xfrm>
            <a:off x="448799" y="261288"/>
            <a:ext cx="690376" cy="690376"/>
          </a:xfrm>
          <a:prstGeom prst="rect">
            <a:avLst/>
          </a:prstGeom>
          <a:noFill/>
          <a:ln>
            <a:noFill/>
          </a:ln>
        </p:spPr>
      </p:pic>
      <p:sp>
        <p:nvSpPr>
          <p:cNvPr id="443" name="Google Shape;443;p81"/>
          <p:cNvSpPr txBox="1"/>
          <p:nvPr/>
        </p:nvSpPr>
        <p:spPr>
          <a:xfrm>
            <a:off x="235603" y="1567512"/>
            <a:ext cx="42477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sz="1600">
                <a:solidFill>
                  <a:schemeClr val="lt1"/>
                </a:solidFill>
                <a:latin typeface="Lato Black"/>
                <a:ea typeface="Lato Black"/>
                <a:cs typeface="Lato Black"/>
                <a:sym typeface="Lato Black"/>
              </a:rPr>
              <a:t>Discussion </a:t>
            </a:r>
            <a:endParaRPr sz="16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None/>
            </a:pPr>
            <a:r>
              <a:t/>
            </a:r>
            <a:endParaRPr sz="1600">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lang="en-GB" sz="1600">
                <a:solidFill>
                  <a:schemeClr val="lt1"/>
                </a:solidFill>
                <a:latin typeface="Lato"/>
                <a:ea typeface="Lato"/>
                <a:cs typeface="Lato"/>
                <a:sym typeface="Lato"/>
              </a:rPr>
              <a:t>What are some of the issues people might face when budgeting?</a:t>
            </a:r>
            <a:endParaRPr sz="1600">
              <a:solidFill>
                <a:schemeClr val="lt1"/>
              </a:solidFill>
              <a:latin typeface="Lato"/>
              <a:ea typeface="Lato"/>
              <a:cs typeface="Lato"/>
              <a:sym typeface="Lato"/>
            </a:endParaRPr>
          </a:p>
          <a:p>
            <a:pPr indent="0" lvl="0" marL="914400" marR="0" rtl="0" algn="l">
              <a:lnSpc>
                <a:spcPct val="100000"/>
              </a:lnSpc>
              <a:spcBef>
                <a:spcPts val="0"/>
              </a:spcBef>
              <a:spcAft>
                <a:spcPts val="0"/>
              </a:spcAft>
              <a:buNone/>
            </a:pPr>
            <a:r>
              <a:t/>
            </a:r>
            <a:endParaRPr sz="1600">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lang="en-GB" sz="1600">
                <a:solidFill>
                  <a:schemeClr val="lt1"/>
                </a:solidFill>
                <a:latin typeface="Lato"/>
                <a:ea typeface="Lato"/>
                <a:cs typeface="Lato"/>
                <a:sym typeface="Lato"/>
              </a:rPr>
              <a:t>Were there any items that were switched from a need to a want?</a:t>
            </a:r>
            <a:endParaRPr sz="16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6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600">
              <a:solidFill>
                <a:schemeClr val="lt1"/>
              </a:solidFill>
              <a:latin typeface="Lato"/>
              <a:ea typeface="Lato"/>
              <a:cs typeface="Lato"/>
              <a:sym typeface="Lato"/>
            </a:endParaRPr>
          </a:p>
        </p:txBody>
      </p:sp>
      <p:sp>
        <p:nvSpPr>
          <p:cNvPr id="444" name="Google Shape;444;p81"/>
          <p:cNvSpPr txBox="1"/>
          <p:nvPr/>
        </p:nvSpPr>
        <p:spPr>
          <a:xfrm>
            <a:off x="64700" y="4811525"/>
            <a:ext cx="4792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accent2"/>
                </a:solidFill>
              </a:rPr>
              <a:t>Resource 1 and 2 - Budgeting booklet</a:t>
            </a:r>
            <a:endParaRPr sz="110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6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a:t>
            </a:r>
            <a:endParaRPr>
              <a:latin typeface="Lato"/>
              <a:ea typeface="Lato"/>
              <a:cs typeface="Lato"/>
              <a:sym typeface="Lato"/>
            </a:endParaRPr>
          </a:p>
        </p:txBody>
      </p:sp>
      <p:sp>
        <p:nvSpPr>
          <p:cNvPr id="268" name="Google Shape;268;p6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graphicFrame>
        <p:nvGraphicFramePr>
          <p:cNvPr id="269" name="Google Shape;269;p64"/>
          <p:cNvGraphicFramePr/>
          <p:nvPr/>
        </p:nvGraphicFramePr>
        <p:xfrm>
          <a:off x="502075" y="1721850"/>
          <a:ext cx="3000000" cy="3000000"/>
        </p:xfrm>
        <a:graphic>
          <a:graphicData uri="http://schemas.openxmlformats.org/drawingml/2006/table">
            <a:tbl>
              <a:tblPr>
                <a:noFill/>
                <a:tableStyleId>{A9FD25C3-EB55-4E79-A0B4-8098FD880DA9}</a:tableStyleId>
              </a:tblPr>
              <a:tblGrid>
                <a:gridCol w="1350250"/>
                <a:gridCol w="1350250"/>
                <a:gridCol w="1350250"/>
                <a:gridCol w="1350250"/>
                <a:gridCol w="1350250"/>
                <a:gridCol w="1350250"/>
              </a:tblGrid>
              <a:tr h="3962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036300">
                <a:tc>
                  <a:txBody>
                    <a:bodyPr/>
                    <a:lstStyle/>
                    <a:p>
                      <a:pPr indent="0" lvl="0" marL="0" marR="0" rtl="0" algn="ctr">
                        <a:lnSpc>
                          <a:spcPct val="115000"/>
                        </a:lnSpc>
                        <a:spcBef>
                          <a:spcPts val="0"/>
                        </a:spcBef>
                        <a:spcAft>
                          <a:spcPts val="0"/>
                        </a:spcAft>
                        <a:buNone/>
                      </a:pPr>
                      <a:r>
                        <a:rPr lang="en-GB">
                          <a:solidFill>
                            <a:srgbClr val="262A33"/>
                          </a:solidFill>
                          <a:latin typeface="Lato"/>
                          <a:ea typeface="Lato"/>
                          <a:cs typeface="Lato"/>
                          <a:sym typeface="Lato"/>
                        </a:rPr>
                        <a:t>Take home pay </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GB">
                          <a:solidFill>
                            <a:schemeClr val="accent2"/>
                          </a:solidFill>
                          <a:latin typeface="Lato"/>
                          <a:ea typeface="Lato"/>
                          <a:cs typeface="Lato"/>
                          <a:sym typeface="Lato"/>
                        </a:rPr>
                        <a:t>Budgeting for the future</a:t>
                      </a:r>
                      <a:endParaRPr b="0"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b="0" lang="en-GB" sz="1400" u="none" cap="none" strike="noStrike">
                          <a:latin typeface="Lato"/>
                          <a:ea typeface="Lato"/>
                          <a:cs typeface="Lato"/>
                          <a:sym typeface="Lato"/>
                        </a:rPr>
                        <a:t> Savings</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GB">
                          <a:latin typeface="Lato"/>
                          <a:ea typeface="Lato"/>
                          <a:cs typeface="Lato"/>
                          <a:sym typeface="Lato"/>
                        </a:rPr>
                        <a:t>Investing for the long term</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GB">
                          <a:latin typeface="Lato"/>
                          <a:ea typeface="Lato"/>
                          <a:cs typeface="Lato"/>
                          <a:sym typeface="Lato"/>
                        </a:rPr>
                        <a:t>Insurance and pensions</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en-GB">
                          <a:solidFill>
                            <a:srgbClr val="262A33"/>
                          </a:solidFill>
                          <a:latin typeface="Lato"/>
                          <a:ea typeface="Lato"/>
                          <a:cs typeface="Lato"/>
                          <a:sym typeface="Lato"/>
                        </a:rPr>
                        <a:t>Decision making - investment exercise</a:t>
                      </a:r>
                      <a:endParaRPr b="0"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48" name="Shape 448"/>
        <p:cNvGrpSpPr/>
        <p:nvPr/>
      </p:nvGrpSpPr>
      <p:grpSpPr>
        <a:xfrm>
          <a:off x="0" y="0"/>
          <a:ext cx="0" cy="0"/>
          <a:chOff x="0" y="0"/>
          <a:chExt cx="0" cy="0"/>
        </a:xfrm>
      </p:grpSpPr>
      <p:sp>
        <p:nvSpPr>
          <p:cNvPr id="449" name="Google Shape;449;p8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450" name="Google Shape;450;p82"/>
          <p:cNvSpPr txBox="1"/>
          <p:nvPr/>
        </p:nvSpPr>
        <p:spPr>
          <a:xfrm>
            <a:off x="442300" y="1325825"/>
            <a:ext cx="4712100" cy="735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200" u="none" cap="none" strike="noStrike">
                <a:solidFill>
                  <a:schemeClr val="lt1"/>
                </a:solidFill>
                <a:latin typeface="Lato"/>
                <a:ea typeface="Lato"/>
                <a:cs typeface="Lato"/>
                <a:sym typeface="Lato"/>
              </a:rPr>
              <a:t>How might apps be able to help people with budgeting?</a:t>
            </a:r>
            <a:endParaRPr b="0" i="0" sz="2200" u="none" cap="none" strike="noStrike">
              <a:solidFill>
                <a:schemeClr val="lt1"/>
              </a:solidFill>
              <a:latin typeface="Lato"/>
              <a:ea typeface="Lato"/>
              <a:cs typeface="Lato"/>
              <a:sym typeface="Lato"/>
            </a:endParaRPr>
          </a:p>
        </p:txBody>
      </p:sp>
      <p:sp>
        <p:nvSpPr>
          <p:cNvPr id="451" name="Google Shape;451;p82"/>
          <p:cNvSpPr txBox="1"/>
          <p:nvPr/>
        </p:nvSpPr>
        <p:spPr>
          <a:xfrm>
            <a:off x="152650" y="460082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52" name="Google Shape;452;p82"/>
          <p:cNvSpPr txBox="1"/>
          <p:nvPr/>
        </p:nvSpPr>
        <p:spPr>
          <a:xfrm>
            <a:off x="280400" y="2137025"/>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82"/>
          <p:cNvSpPr txBox="1"/>
          <p:nvPr/>
        </p:nvSpPr>
        <p:spPr>
          <a:xfrm>
            <a:off x="442300" y="403098"/>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Digital budgeting tools</a:t>
            </a:r>
            <a:endParaRPr b="1" i="0" sz="2900" u="none" cap="none" strike="noStrike">
              <a:solidFill>
                <a:schemeClr val="accent2"/>
              </a:solidFill>
              <a:latin typeface="Lato"/>
              <a:ea typeface="Lato"/>
              <a:cs typeface="Lato"/>
              <a:sym typeface="Lato"/>
            </a:endParaRPr>
          </a:p>
        </p:txBody>
      </p:sp>
      <p:pic>
        <p:nvPicPr>
          <p:cNvPr id="454" name="Google Shape;454;p82"/>
          <p:cNvPicPr preferRelativeResize="0"/>
          <p:nvPr/>
        </p:nvPicPr>
        <p:blipFill>
          <a:blip r:embed="rId3">
            <a:alphaModFix/>
          </a:blip>
          <a:stretch>
            <a:fillRect/>
          </a:stretch>
        </p:blipFill>
        <p:spPr>
          <a:xfrm>
            <a:off x="5788225" y="352374"/>
            <a:ext cx="2359250" cy="4053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58" name="Shape 458"/>
        <p:cNvGrpSpPr/>
        <p:nvPr/>
      </p:nvGrpSpPr>
      <p:grpSpPr>
        <a:xfrm>
          <a:off x="0" y="0"/>
          <a:ext cx="0" cy="0"/>
          <a:chOff x="0" y="0"/>
          <a:chExt cx="0" cy="0"/>
        </a:xfrm>
      </p:grpSpPr>
      <p:sp>
        <p:nvSpPr>
          <p:cNvPr id="459" name="Google Shape;459;p8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460" name="Google Shape;460;p83"/>
          <p:cNvSpPr txBox="1"/>
          <p:nvPr/>
        </p:nvSpPr>
        <p:spPr>
          <a:xfrm>
            <a:off x="442300" y="980350"/>
            <a:ext cx="5291700" cy="3175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200" u="none" cap="none" strike="noStrike">
                <a:solidFill>
                  <a:schemeClr val="lt1"/>
                </a:solidFill>
                <a:latin typeface="Lato"/>
                <a:ea typeface="Lato"/>
                <a:cs typeface="Lato"/>
                <a:sym typeface="Lato"/>
              </a:rPr>
              <a:t>How might apps be able to help people with budgeting?</a:t>
            </a:r>
            <a:endParaRPr b="0" i="0" sz="2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sz="1600">
              <a:solidFill>
                <a:schemeClr val="lt1"/>
              </a:solidFill>
              <a:latin typeface="Lato"/>
              <a:ea typeface="Lato"/>
              <a:cs typeface="Lato"/>
              <a:sym typeface="Lato"/>
            </a:endParaRPr>
          </a:p>
          <a:p>
            <a:pPr indent="-330200" lvl="0" marL="457200" rtl="0" algn="l">
              <a:spcBef>
                <a:spcPts val="0"/>
              </a:spcBef>
              <a:spcAft>
                <a:spcPts val="0"/>
              </a:spcAft>
              <a:buClr>
                <a:schemeClr val="accent2"/>
              </a:buClr>
              <a:buSzPts val="1600"/>
              <a:buFont typeface="Lato"/>
              <a:buAutoNum type="arabicPeriod"/>
            </a:pPr>
            <a:r>
              <a:rPr lang="en-GB" sz="1600">
                <a:solidFill>
                  <a:schemeClr val="lt1"/>
                </a:solidFill>
                <a:latin typeface="Lato"/>
                <a:ea typeface="Lato"/>
                <a:cs typeface="Lato"/>
                <a:sym typeface="Lato"/>
              </a:rPr>
              <a:t>Set up an emergency savings pot or holiday money pot</a:t>
            </a:r>
            <a:endParaRPr sz="1600">
              <a:solidFill>
                <a:schemeClr val="lt1"/>
              </a:solidFill>
              <a:latin typeface="Lato"/>
              <a:ea typeface="Lato"/>
              <a:cs typeface="Lato"/>
              <a:sym typeface="Lato"/>
            </a:endParaRPr>
          </a:p>
          <a:p>
            <a:pPr indent="-330200" lvl="0" marL="457200" rtl="0" algn="l">
              <a:spcBef>
                <a:spcPts val="0"/>
              </a:spcBef>
              <a:spcAft>
                <a:spcPts val="0"/>
              </a:spcAft>
              <a:buClr>
                <a:schemeClr val="accent2"/>
              </a:buClr>
              <a:buSzPts val="1600"/>
              <a:buFont typeface="Lato"/>
              <a:buAutoNum type="arabicPeriod"/>
            </a:pPr>
            <a:r>
              <a:rPr lang="en-GB" sz="1600">
                <a:solidFill>
                  <a:schemeClr val="lt1"/>
                </a:solidFill>
                <a:latin typeface="Lato"/>
                <a:ea typeface="Lato"/>
                <a:cs typeface="Lato"/>
                <a:sym typeface="Lato"/>
              </a:rPr>
              <a:t>Track how much money is really being spent and on what different categories </a:t>
            </a:r>
            <a:endParaRPr sz="1600">
              <a:solidFill>
                <a:schemeClr val="lt1"/>
              </a:solidFill>
              <a:latin typeface="Lato"/>
              <a:ea typeface="Lato"/>
              <a:cs typeface="Lato"/>
              <a:sym typeface="Lato"/>
            </a:endParaRPr>
          </a:p>
          <a:p>
            <a:pPr indent="-330200" lvl="0" marL="457200" rtl="0" algn="l">
              <a:spcBef>
                <a:spcPts val="0"/>
              </a:spcBef>
              <a:spcAft>
                <a:spcPts val="0"/>
              </a:spcAft>
              <a:buClr>
                <a:schemeClr val="accent2"/>
              </a:buClr>
              <a:buSzPts val="1600"/>
              <a:buFont typeface="Lato"/>
              <a:buAutoNum type="arabicPeriod"/>
            </a:pPr>
            <a:r>
              <a:rPr lang="en-GB" sz="1600">
                <a:solidFill>
                  <a:schemeClr val="lt1"/>
                </a:solidFill>
                <a:latin typeface="Lato"/>
                <a:ea typeface="Lato"/>
                <a:cs typeface="Lato"/>
                <a:sym typeface="Lato"/>
              </a:rPr>
              <a:t>Set spending limits</a:t>
            </a:r>
            <a:endParaRPr sz="1600">
              <a:solidFill>
                <a:schemeClr val="lt1"/>
              </a:solidFill>
              <a:latin typeface="Lato"/>
              <a:ea typeface="Lato"/>
              <a:cs typeface="Lato"/>
              <a:sym typeface="Lato"/>
            </a:endParaRPr>
          </a:p>
          <a:p>
            <a:pPr indent="-330200" lvl="0" marL="457200" rtl="0" algn="l">
              <a:spcBef>
                <a:spcPts val="0"/>
              </a:spcBef>
              <a:spcAft>
                <a:spcPts val="0"/>
              </a:spcAft>
              <a:buClr>
                <a:schemeClr val="accent2"/>
              </a:buClr>
              <a:buSzPts val="1600"/>
              <a:buFont typeface="Lato"/>
              <a:buAutoNum type="arabicPeriod"/>
            </a:pPr>
            <a:r>
              <a:rPr lang="en-GB" sz="1600">
                <a:solidFill>
                  <a:schemeClr val="lt1"/>
                </a:solidFill>
                <a:latin typeface="Lato"/>
                <a:ea typeface="Lato"/>
                <a:cs typeface="Lato"/>
                <a:sym typeface="Lato"/>
              </a:rPr>
              <a:t>Set alerts for different categories</a:t>
            </a:r>
            <a:endParaRPr sz="1600">
              <a:solidFill>
                <a:schemeClr val="lt1"/>
              </a:solidFill>
              <a:latin typeface="Lato"/>
              <a:ea typeface="Lato"/>
              <a:cs typeface="Lato"/>
              <a:sym typeface="Lato"/>
            </a:endParaRPr>
          </a:p>
          <a:p>
            <a:pPr indent="0" lvl="0" marL="0" rtl="0" algn="l">
              <a:spcBef>
                <a:spcPts val="0"/>
              </a:spcBef>
              <a:spcAft>
                <a:spcPts val="0"/>
              </a:spcAft>
              <a:buNone/>
            </a:pPr>
            <a:r>
              <a:t/>
            </a:r>
            <a:endParaRPr sz="18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Any more?</a:t>
            </a:r>
            <a:endParaRPr b="1" sz="1600">
              <a:solidFill>
                <a:schemeClr val="lt1"/>
              </a:solidFill>
              <a:latin typeface="Lato"/>
              <a:ea typeface="Lato"/>
              <a:cs typeface="Lato"/>
              <a:sym typeface="Lato"/>
            </a:endParaRPr>
          </a:p>
        </p:txBody>
      </p:sp>
      <p:sp>
        <p:nvSpPr>
          <p:cNvPr id="461" name="Google Shape;461;p83"/>
          <p:cNvSpPr txBox="1"/>
          <p:nvPr/>
        </p:nvSpPr>
        <p:spPr>
          <a:xfrm>
            <a:off x="152650" y="460082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62" name="Google Shape;462;p83"/>
          <p:cNvSpPr txBox="1"/>
          <p:nvPr/>
        </p:nvSpPr>
        <p:spPr>
          <a:xfrm>
            <a:off x="442300" y="401173"/>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Digital budgeting tools</a:t>
            </a:r>
            <a:endParaRPr b="1" i="0" sz="2900" u="none" cap="none" strike="noStrike">
              <a:solidFill>
                <a:schemeClr val="accent2"/>
              </a:solidFill>
              <a:latin typeface="Lato"/>
              <a:ea typeface="Lato"/>
              <a:cs typeface="Lato"/>
              <a:sym typeface="Lato"/>
            </a:endParaRPr>
          </a:p>
        </p:txBody>
      </p:sp>
      <p:pic>
        <p:nvPicPr>
          <p:cNvPr id="463" name="Google Shape;463;p83"/>
          <p:cNvPicPr preferRelativeResize="0"/>
          <p:nvPr/>
        </p:nvPicPr>
        <p:blipFill>
          <a:blip r:embed="rId3">
            <a:alphaModFix/>
          </a:blip>
          <a:stretch>
            <a:fillRect/>
          </a:stretch>
        </p:blipFill>
        <p:spPr>
          <a:xfrm>
            <a:off x="5864425" y="352374"/>
            <a:ext cx="2359250" cy="40531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84"/>
          <p:cNvSpPr txBox="1"/>
          <p:nvPr/>
        </p:nvSpPr>
        <p:spPr>
          <a:xfrm>
            <a:off x="379375" y="253750"/>
            <a:ext cx="5894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Planning your future </a:t>
            </a:r>
            <a:endParaRPr b="1" i="0" sz="2900" u="none" cap="none" strike="noStrike">
              <a:solidFill>
                <a:schemeClr val="accent2"/>
              </a:solidFill>
              <a:latin typeface="Lato"/>
              <a:ea typeface="Lato"/>
              <a:cs typeface="Lato"/>
              <a:sym typeface="Lato"/>
            </a:endParaRPr>
          </a:p>
        </p:txBody>
      </p:sp>
      <p:pic>
        <p:nvPicPr>
          <p:cNvPr id="469" name="Google Shape;469;p84"/>
          <p:cNvPicPr preferRelativeResize="0"/>
          <p:nvPr/>
        </p:nvPicPr>
        <p:blipFill rotWithShape="1">
          <a:blip r:embed="rId3">
            <a:alphaModFix/>
          </a:blip>
          <a:srcRect b="0" l="0" r="0" t="0"/>
          <a:stretch/>
        </p:blipFill>
        <p:spPr>
          <a:xfrm>
            <a:off x="1990057" y="1214316"/>
            <a:ext cx="4751022" cy="2714869"/>
          </a:xfrm>
          <a:prstGeom prst="rect">
            <a:avLst/>
          </a:prstGeom>
          <a:noFill/>
          <a:ln>
            <a:noFill/>
          </a:ln>
        </p:spPr>
      </p:pic>
      <p:sp>
        <p:nvSpPr>
          <p:cNvPr id="470" name="Google Shape;470;p8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471" name="Google Shape;471;p84"/>
          <p:cNvSpPr txBox="1"/>
          <p:nvPr/>
        </p:nvSpPr>
        <p:spPr>
          <a:xfrm>
            <a:off x="2287950" y="3940650"/>
            <a:ext cx="4287600" cy="9234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chemeClr val="lt1"/>
                </a:solidFill>
                <a:latin typeface="Lato Black"/>
                <a:ea typeface="Lato Black"/>
                <a:cs typeface="Lato Black"/>
                <a:sym typeface="Lato Black"/>
              </a:rPr>
              <a:t>Write a savings goal on your goal card</a:t>
            </a:r>
            <a:endParaRPr sz="1600">
              <a:solidFill>
                <a:schemeClr val="lt1"/>
              </a:solidFill>
              <a:latin typeface="Lato Black"/>
              <a:ea typeface="Lato Black"/>
              <a:cs typeface="Lato Black"/>
              <a:sym typeface="Lato Black"/>
            </a:endParaRPr>
          </a:p>
          <a:p>
            <a:pPr indent="0" lvl="0" marL="0" rtl="0" algn="ctr">
              <a:spcBef>
                <a:spcPts val="0"/>
              </a:spcBef>
              <a:spcAft>
                <a:spcPts val="0"/>
              </a:spcAft>
              <a:buNone/>
            </a:pPr>
            <a:r>
              <a:rPr lang="en-GB" sz="1600">
                <a:solidFill>
                  <a:schemeClr val="lt1"/>
                </a:solidFill>
                <a:latin typeface="Lato"/>
                <a:ea typeface="Lato"/>
                <a:cs typeface="Lato"/>
                <a:sym typeface="Lato"/>
              </a:rPr>
              <a:t>Stretch - break this down into different steps you can take to achieve your goal</a:t>
            </a:r>
            <a:endParaRPr sz="1600">
              <a:solidFill>
                <a:schemeClr val="lt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grpSp>
        <p:nvGrpSpPr>
          <p:cNvPr id="476" name="Google Shape;476;p85"/>
          <p:cNvGrpSpPr/>
          <p:nvPr/>
        </p:nvGrpSpPr>
        <p:grpSpPr>
          <a:xfrm>
            <a:off x="1204225" y="1199475"/>
            <a:ext cx="6476200" cy="3523550"/>
            <a:chOff x="545840" y="930633"/>
            <a:chExt cx="8034988" cy="4103354"/>
          </a:xfrm>
        </p:grpSpPr>
        <p:pic>
          <p:nvPicPr>
            <p:cNvPr id="477" name="Google Shape;477;p85"/>
            <p:cNvPicPr preferRelativeResize="0"/>
            <p:nvPr/>
          </p:nvPicPr>
          <p:blipFill>
            <a:blip r:embed="rId3">
              <a:alphaModFix/>
            </a:blip>
            <a:stretch>
              <a:fillRect/>
            </a:stretch>
          </p:blipFill>
          <p:spPr>
            <a:xfrm>
              <a:off x="545840" y="2802096"/>
              <a:ext cx="3861847" cy="2231891"/>
            </a:xfrm>
            <a:prstGeom prst="rect">
              <a:avLst/>
            </a:prstGeom>
            <a:noFill/>
            <a:ln cap="flat" cmpd="sng" w="28575">
              <a:solidFill>
                <a:srgbClr val="FF8022"/>
              </a:solidFill>
              <a:prstDash val="solid"/>
              <a:round/>
              <a:headEnd len="sm" w="sm" type="none"/>
              <a:tailEnd len="sm" w="sm" type="none"/>
            </a:ln>
          </p:spPr>
        </p:pic>
        <p:pic>
          <p:nvPicPr>
            <p:cNvPr id="478" name="Google Shape;478;p85"/>
            <p:cNvPicPr preferRelativeResize="0"/>
            <p:nvPr/>
          </p:nvPicPr>
          <p:blipFill>
            <a:blip r:embed="rId4">
              <a:alphaModFix/>
            </a:blip>
            <a:stretch>
              <a:fillRect/>
            </a:stretch>
          </p:blipFill>
          <p:spPr>
            <a:xfrm>
              <a:off x="4461193" y="930633"/>
              <a:ext cx="4119634" cy="2370473"/>
            </a:xfrm>
            <a:prstGeom prst="rect">
              <a:avLst/>
            </a:prstGeom>
            <a:noFill/>
            <a:ln cap="flat" cmpd="sng" w="28575">
              <a:solidFill>
                <a:srgbClr val="FF8022"/>
              </a:solidFill>
              <a:prstDash val="solid"/>
              <a:round/>
              <a:headEnd len="sm" w="sm" type="none"/>
              <a:tailEnd len="sm" w="sm" type="none"/>
            </a:ln>
          </p:spPr>
        </p:pic>
        <p:pic>
          <p:nvPicPr>
            <p:cNvPr id="479" name="Google Shape;479;p85"/>
            <p:cNvPicPr preferRelativeResize="0"/>
            <p:nvPr/>
          </p:nvPicPr>
          <p:blipFill>
            <a:blip r:embed="rId5">
              <a:alphaModFix/>
            </a:blip>
            <a:stretch>
              <a:fillRect/>
            </a:stretch>
          </p:blipFill>
          <p:spPr>
            <a:xfrm>
              <a:off x="545850" y="930635"/>
              <a:ext cx="3915351" cy="2202365"/>
            </a:xfrm>
            <a:prstGeom prst="rect">
              <a:avLst/>
            </a:prstGeom>
            <a:noFill/>
            <a:ln cap="flat" cmpd="sng" w="28575">
              <a:solidFill>
                <a:srgbClr val="FF8022"/>
              </a:solidFill>
              <a:prstDash val="solid"/>
              <a:round/>
              <a:headEnd len="sm" w="sm" type="none"/>
              <a:tailEnd len="sm" w="sm" type="none"/>
            </a:ln>
          </p:spPr>
        </p:pic>
        <p:pic>
          <p:nvPicPr>
            <p:cNvPr id="480" name="Google Shape;480;p85"/>
            <p:cNvPicPr preferRelativeResize="0"/>
            <p:nvPr/>
          </p:nvPicPr>
          <p:blipFill>
            <a:blip r:embed="rId6">
              <a:alphaModFix/>
            </a:blip>
            <a:stretch>
              <a:fillRect/>
            </a:stretch>
          </p:blipFill>
          <p:spPr>
            <a:xfrm>
              <a:off x="4461193" y="2663514"/>
              <a:ext cx="4119634" cy="2370473"/>
            </a:xfrm>
            <a:prstGeom prst="rect">
              <a:avLst/>
            </a:prstGeom>
            <a:noFill/>
            <a:ln cap="flat" cmpd="sng" w="28575">
              <a:solidFill>
                <a:srgbClr val="FF8022"/>
              </a:solidFill>
              <a:prstDash val="solid"/>
              <a:round/>
              <a:headEnd len="sm" w="sm" type="none"/>
              <a:tailEnd len="sm" w="sm" type="none"/>
            </a:ln>
          </p:spPr>
        </p:pic>
      </p:grpSp>
      <p:sp>
        <p:nvSpPr>
          <p:cNvPr id="481" name="Google Shape;481;p85"/>
          <p:cNvSpPr txBox="1"/>
          <p:nvPr/>
        </p:nvSpPr>
        <p:spPr>
          <a:xfrm>
            <a:off x="379375" y="253750"/>
            <a:ext cx="5894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Planning your future </a:t>
            </a:r>
            <a:endParaRPr b="1" i="0" sz="2900" u="none" cap="none" strike="noStrike">
              <a:solidFill>
                <a:schemeClr val="accent2"/>
              </a:solidFill>
              <a:latin typeface="Lato"/>
              <a:ea typeface="Lato"/>
              <a:cs typeface="Lato"/>
              <a:sym typeface="Lato"/>
            </a:endParaRPr>
          </a:p>
        </p:txBody>
      </p:sp>
      <p:sp>
        <p:nvSpPr>
          <p:cNvPr id="482" name="Google Shape;482;p85"/>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8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488" name="Google Shape;488;p8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Budgeting and </a:t>
            </a:r>
            <a:r>
              <a:rPr b="1" lang="en-GB" sz="2900">
                <a:solidFill>
                  <a:schemeClr val="accent2"/>
                </a:solidFill>
                <a:latin typeface="Lato"/>
                <a:ea typeface="Lato"/>
                <a:cs typeface="Lato"/>
                <a:sym typeface="Lato"/>
              </a:rPr>
              <a:t>we</a:t>
            </a:r>
            <a:r>
              <a:rPr b="1" i="0" lang="en-GB" sz="2900" u="none" cap="none" strike="noStrike">
                <a:solidFill>
                  <a:schemeClr val="accent2"/>
                </a:solidFill>
                <a:latin typeface="Lato"/>
                <a:ea typeface="Lato"/>
                <a:cs typeface="Lato"/>
                <a:sym typeface="Lato"/>
              </a:rPr>
              <a:t>ll-being</a:t>
            </a:r>
            <a:endParaRPr b="1" i="0" sz="2900" u="none" cap="none" strike="noStrike">
              <a:solidFill>
                <a:schemeClr val="accent2"/>
              </a:solidFill>
              <a:latin typeface="Lato"/>
              <a:ea typeface="Lato"/>
              <a:cs typeface="Lato"/>
              <a:sym typeface="Lato"/>
            </a:endParaRPr>
          </a:p>
        </p:txBody>
      </p:sp>
      <p:sp>
        <p:nvSpPr>
          <p:cNvPr id="489" name="Google Shape;489;p86"/>
          <p:cNvSpPr txBox="1"/>
          <p:nvPr/>
        </p:nvSpPr>
        <p:spPr>
          <a:xfrm>
            <a:off x="360375" y="1179900"/>
            <a:ext cx="8346300" cy="2825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000"/>
              </a:spcBef>
              <a:spcAft>
                <a:spcPts val="0"/>
              </a:spcAft>
              <a:buClr>
                <a:srgbClr val="000000"/>
              </a:buClr>
              <a:buSzPts val="1800"/>
              <a:buFont typeface="Arial"/>
              <a:buNone/>
            </a:pPr>
            <a:r>
              <a:rPr b="1" lang="en-GB" sz="1600">
                <a:solidFill>
                  <a:srgbClr val="1E1E1E"/>
                </a:solidFill>
                <a:highlight>
                  <a:srgbClr val="FFFFFF"/>
                </a:highlight>
                <a:latin typeface="Lato"/>
                <a:ea typeface="Lato"/>
                <a:cs typeface="Lato"/>
                <a:sym typeface="Lato"/>
              </a:rPr>
              <a:t>Inflation</a:t>
            </a:r>
            <a:r>
              <a:rPr lang="en-GB" sz="1600">
                <a:solidFill>
                  <a:srgbClr val="1E1E1E"/>
                </a:solidFill>
                <a:highlight>
                  <a:srgbClr val="FFFFFF"/>
                </a:highlight>
                <a:latin typeface="Lato"/>
                <a:ea typeface="Lato"/>
                <a:cs typeface="Lato"/>
                <a:sym typeface="Lato"/>
              </a:rPr>
              <a:t> is the rise in prices of goods and services. There is a target level of 2% inflation where it’s expected that </a:t>
            </a:r>
            <a:r>
              <a:rPr lang="en-GB" sz="1600">
                <a:solidFill>
                  <a:srgbClr val="1E1E1E"/>
                </a:solidFill>
                <a:highlight>
                  <a:srgbClr val="FFFFFF"/>
                </a:highlight>
                <a:latin typeface="Lato"/>
                <a:ea typeface="Lato"/>
                <a:cs typeface="Lato"/>
                <a:sym typeface="Lato"/>
              </a:rPr>
              <a:t>prices</a:t>
            </a:r>
            <a:r>
              <a:rPr lang="en-GB" sz="1600">
                <a:solidFill>
                  <a:srgbClr val="1E1E1E"/>
                </a:solidFill>
                <a:highlight>
                  <a:srgbClr val="FFFFFF"/>
                </a:highlight>
                <a:latin typeface="Lato"/>
                <a:ea typeface="Lato"/>
                <a:cs typeface="Lato"/>
                <a:sym typeface="Lato"/>
              </a:rPr>
              <a:t> will rise year on year. However, in recent years </a:t>
            </a:r>
            <a:r>
              <a:rPr lang="en-GB" sz="1600">
                <a:solidFill>
                  <a:srgbClr val="1E1E1E"/>
                </a:solidFill>
                <a:highlight>
                  <a:srgbClr val="FFFFFF"/>
                </a:highlight>
                <a:latin typeface="Lato"/>
                <a:ea typeface="Lato"/>
                <a:cs typeface="Lato"/>
                <a:sym typeface="Lato"/>
              </a:rPr>
              <a:t>inflation</a:t>
            </a:r>
            <a:r>
              <a:rPr lang="en-GB" sz="1600">
                <a:solidFill>
                  <a:srgbClr val="1E1E1E"/>
                </a:solidFill>
                <a:highlight>
                  <a:srgbClr val="FFFFFF"/>
                </a:highlight>
                <a:latin typeface="Lato"/>
                <a:ea typeface="Lato"/>
                <a:cs typeface="Lato"/>
                <a:sym typeface="Lato"/>
              </a:rPr>
              <a:t> has been very high, reaching over 10%.</a:t>
            </a:r>
            <a:endParaRPr sz="1600">
              <a:solidFill>
                <a:srgbClr val="1E1E1E"/>
              </a:solidFill>
              <a:highlight>
                <a:srgbClr val="FFFFFF"/>
              </a:highlight>
              <a:latin typeface="Lato"/>
              <a:ea typeface="Lato"/>
              <a:cs typeface="Lato"/>
              <a:sym typeface="Lato"/>
            </a:endParaRPr>
          </a:p>
          <a:p>
            <a:pPr indent="-330200" lvl="0" marL="457200" marR="0" rtl="0" algn="l">
              <a:lnSpc>
                <a:spcPct val="115000"/>
              </a:lnSpc>
              <a:spcBef>
                <a:spcPts val="1000"/>
              </a:spcBef>
              <a:spcAft>
                <a:spcPts val="0"/>
              </a:spcAft>
              <a:buClr>
                <a:srgbClr val="1E1E1E"/>
              </a:buClr>
              <a:buSzPts val="1600"/>
              <a:buFont typeface="Lato"/>
              <a:buChar char="●"/>
            </a:pPr>
            <a:r>
              <a:rPr b="0" i="0" lang="en-GB" sz="1600" u="none" cap="none" strike="noStrike">
                <a:solidFill>
                  <a:srgbClr val="1E1E1E"/>
                </a:solidFill>
                <a:highlight>
                  <a:srgbClr val="FFFFFF"/>
                </a:highlight>
                <a:latin typeface="Lato"/>
                <a:ea typeface="Lato"/>
                <a:cs typeface="Lato"/>
                <a:sym typeface="Lato"/>
              </a:rPr>
              <a:t>For many families rising inflation has been stressful to manage</a:t>
            </a:r>
            <a:endParaRPr b="0" i="0" sz="1600" u="none" cap="none" strike="noStrike">
              <a:solidFill>
                <a:srgbClr val="1E1E1E"/>
              </a:solidFill>
              <a:highlight>
                <a:srgbClr val="FFFFFF"/>
              </a:highlight>
              <a:latin typeface="Lato"/>
              <a:ea typeface="Lato"/>
              <a:cs typeface="Lato"/>
              <a:sym typeface="Lato"/>
            </a:endParaRPr>
          </a:p>
          <a:p>
            <a:pPr indent="-330200" lvl="0" marL="457200" marR="0" rtl="0" algn="l">
              <a:lnSpc>
                <a:spcPct val="115000"/>
              </a:lnSpc>
              <a:spcBef>
                <a:spcPts val="0"/>
              </a:spcBef>
              <a:spcAft>
                <a:spcPts val="0"/>
              </a:spcAft>
              <a:buClr>
                <a:srgbClr val="1E1E1E"/>
              </a:buClr>
              <a:buSzPts val="1600"/>
              <a:buFont typeface="Lato"/>
              <a:buChar char="●"/>
            </a:pPr>
            <a:r>
              <a:rPr b="0" i="0" lang="en-GB" sz="1600" u="none" cap="none" strike="noStrike">
                <a:solidFill>
                  <a:srgbClr val="1E1E1E"/>
                </a:solidFill>
                <a:highlight>
                  <a:srgbClr val="FFFFFF"/>
                </a:highlight>
                <a:latin typeface="Lato"/>
                <a:ea typeface="Lato"/>
                <a:cs typeface="Lato"/>
                <a:sym typeface="Lato"/>
              </a:rPr>
              <a:t>Remember that inflation changes over time and this period will not last forever</a:t>
            </a:r>
            <a:endParaRPr b="0" i="0" sz="1600" u="none" cap="none" strike="noStrike">
              <a:solidFill>
                <a:srgbClr val="1E1E1E"/>
              </a:solidFill>
              <a:highlight>
                <a:srgbClr val="FFFFFF"/>
              </a:highlight>
              <a:latin typeface="Lato"/>
              <a:ea typeface="Lato"/>
              <a:cs typeface="Lato"/>
              <a:sym typeface="Lato"/>
            </a:endParaRPr>
          </a:p>
          <a:p>
            <a:pPr indent="-330200" lvl="0" marL="457200" marR="0" rtl="0" algn="l">
              <a:lnSpc>
                <a:spcPct val="115000"/>
              </a:lnSpc>
              <a:spcBef>
                <a:spcPts val="0"/>
              </a:spcBef>
              <a:spcAft>
                <a:spcPts val="0"/>
              </a:spcAft>
              <a:buClr>
                <a:srgbClr val="1E1E1E"/>
              </a:buClr>
              <a:buSzPts val="1600"/>
              <a:buFont typeface="Lato"/>
              <a:buChar char="●"/>
            </a:pPr>
            <a:r>
              <a:rPr b="0" i="0" lang="en-GB" sz="1600" u="none" cap="none" strike="noStrike">
                <a:solidFill>
                  <a:srgbClr val="1E1E1E"/>
                </a:solidFill>
                <a:highlight>
                  <a:srgbClr val="FFFFFF"/>
                </a:highlight>
                <a:latin typeface="Lato"/>
                <a:ea typeface="Lato"/>
                <a:cs typeface="Lato"/>
                <a:sym typeface="Lato"/>
              </a:rPr>
              <a:t>As you have learnt, there are things that people can do to adjust their budgets including reconsidering what things are needs and wants</a:t>
            </a:r>
            <a:endParaRPr b="0" i="0" sz="1600" u="none" cap="none" strike="noStrike">
              <a:solidFill>
                <a:srgbClr val="1E1E1E"/>
              </a:solidFill>
              <a:highlight>
                <a:srgbClr val="FFFFFF"/>
              </a:highlight>
              <a:latin typeface="Lato"/>
              <a:ea typeface="Lato"/>
              <a:cs typeface="Lato"/>
              <a:sym typeface="Lato"/>
            </a:endParaRPr>
          </a:p>
          <a:p>
            <a:pPr indent="-330200" lvl="0" marL="457200" marR="0" rtl="0" algn="l">
              <a:lnSpc>
                <a:spcPct val="115000"/>
              </a:lnSpc>
              <a:spcBef>
                <a:spcPts val="0"/>
              </a:spcBef>
              <a:spcAft>
                <a:spcPts val="0"/>
              </a:spcAft>
              <a:buClr>
                <a:srgbClr val="1E1E1E"/>
              </a:buClr>
              <a:buSzPts val="1600"/>
              <a:buFont typeface="Lato"/>
              <a:buChar char="●"/>
            </a:pPr>
            <a:r>
              <a:rPr b="0" i="0" lang="en-GB" sz="1600" u="none" cap="none" strike="noStrike">
                <a:solidFill>
                  <a:srgbClr val="1E1E1E"/>
                </a:solidFill>
                <a:highlight>
                  <a:srgbClr val="FFFFFF"/>
                </a:highlight>
                <a:latin typeface="Lato"/>
                <a:ea typeface="Lato"/>
                <a:cs typeface="Lato"/>
                <a:sym typeface="Lato"/>
              </a:rPr>
              <a:t>There are many sources of advisory services and help for families who are experiencing financial difficulties</a:t>
            </a:r>
            <a:endParaRPr b="0" i="0" sz="1600" u="none" cap="none" strike="noStrike">
              <a:solidFill>
                <a:srgbClr val="1E1E1E"/>
              </a:solidFill>
              <a:highlight>
                <a:srgbClr val="FFFFFF"/>
              </a:highlight>
              <a:latin typeface="Lato"/>
              <a:ea typeface="Lato"/>
              <a:cs typeface="Lato"/>
              <a:sym typeface="Lato"/>
            </a:endParaRPr>
          </a:p>
        </p:txBody>
      </p:sp>
      <p:sp>
        <p:nvSpPr>
          <p:cNvPr id="490" name="Google Shape;490;p86"/>
          <p:cNvSpPr txBox="1"/>
          <p:nvPr/>
        </p:nvSpPr>
        <p:spPr>
          <a:xfrm>
            <a:off x="121425" y="4638325"/>
            <a:ext cx="7251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Link to learn more about personal inflation: https://www.ft.com/content/95745636-2d21-46aa-b0f1-6bda1c0fdd0b </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8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26</a:t>
            </a:r>
            <a:endParaRPr>
              <a:solidFill>
                <a:schemeClr val="dk1"/>
              </a:solidFill>
              <a:latin typeface="Lato"/>
              <a:ea typeface="Lato"/>
              <a:cs typeface="Lato"/>
              <a:sym typeface="Lato"/>
            </a:endParaRPr>
          </a:p>
        </p:txBody>
      </p:sp>
      <p:sp>
        <p:nvSpPr>
          <p:cNvPr id="496" name="Google Shape;496;p87"/>
          <p:cNvSpPr/>
          <p:nvPr/>
        </p:nvSpPr>
        <p:spPr>
          <a:xfrm>
            <a:off x="438850" y="1302200"/>
            <a:ext cx="898200" cy="949200"/>
          </a:xfrm>
          <a:prstGeom prst="rect">
            <a:avLst/>
          </a:prstGeom>
          <a:solidFill>
            <a:srgbClr val="FF802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200">
                <a:latin typeface="Impact"/>
                <a:ea typeface="Impact"/>
                <a:cs typeface="Impact"/>
                <a:sym typeface="Impact"/>
              </a:rPr>
              <a:t>3</a:t>
            </a:r>
            <a:endParaRPr sz="2200">
              <a:latin typeface="Impact"/>
              <a:ea typeface="Impact"/>
              <a:cs typeface="Impact"/>
              <a:sym typeface="Impact"/>
            </a:endParaRPr>
          </a:p>
        </p:txBody>
      </p:sp>
      <p:sp>
        <p:nvSpPr>
          <p:cNvPr id="497" name="Google Shape;497;p87"/>
          <p:cNvSpPr/>
          <p:nvPr/>
        </p:nvSpPr>
        <p:spPr>
          <a:xfrm>
            <a:off x="438850" y="2343150"/>
            <a:ext cx="898200" cy="949200"/>
          </a:xfrm>
          <a:prstGeom prst="rect">
            <a:avLst/>
          </a:prstGeom>
          <a:solidFill>
            <a:srgbClr val="FF802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200">
                <a:latin typeface="Impact"/>
                <a:ea typeface="Impact"/>
                <a:cs typeface="Impact"/>
                <a:sym typeface="Impact"/>
              </a:rPr>
              <a:t>2</a:t>
            </a:r>
            <a:endParaRPr sz="2200">
              <a:latin typeface="Impact"/>
              <a:ea typeface="Impact"/>
              <a:cs typeface="Impact"/>
              <a:sym typeface="Impact"/>
            </a:endParaRPr>
          </a:p>
        </p:txBody>
      </p:sp>
      <p:sp>
        <p:nvSpPr>
          <p:cNvPr id="498" name="Google Shape;498;p87"/>
          <p:cNvSpPr/>
          <p:nvPr/>
        </p:nvSpPr>
        <p:spPr>
          <a:xfrm>
            <a:off x="438850" y="3384100"/>
            <a:ext cx="898200" cy="949200"/>
          </a:xfrm>
          <a:prstGeom prst="rect">
            <a:avLst/>
          </a:prstGeom>
          <a:solidFill>
            <a:srgbClr val="FF802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200">
                <a:latin typeface="Impact"/>
                <a:ea typeface="Impact"/>
                <a:cs typeface="Impact"/>
                <a:sym typeface="Impact"/>
              </a:rPr>
              <a:t>1</a:t>
            </a:r>
            <a:endParaRPr sz="2200">
              <a:latin typeface="Impact"/>
              <a:ea typeface="Impact"/>
              <a:cs typeface="Impact"/>
              <a:sym typeface="Impact"/>
            </a:endParaRPr>
          </a:p>
        </p:txBody>
      </p:sp>
      <p:sp>
        <p:nvSpPr>
          <p:cNvPr id="499" name="Google Shape;499;p87"/>
          <p:cNvSpPr txBox="1"/>
          <p:nvPr/>
        </p:nvSpPr>
        <p:spPr>
          <a:xfrm>
            <a:off x="1561425" y="1302200"/>
            <a:ext cx="6048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Share 3 things you have learnt today.</a:t>
            </a:r>
            <a:endParaRPr b="1"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This could be a definition such</a:t>
            </a:r>
            <a:r>
              <a:rPr i="1" lang="en-GB" sz="1600">
                <a:latin typeface="Lato"/>
                <a:ea typeface="Lato"/>
                <a:cs typeface="Lato"/>
                <a:sym typeface="Lato"/>
              </a:rPr>
              <a:t> “The purpose of budgeting is…” </a:t>
            </a:r>
            <a:r>
              <a:rPr lang="en-GB" sz="1600">
                <a:latin typeface="Lato"/>
                <a:ea typeface="Lato"/>
                <a:cs typeface="Lato"/>
                <a:sym typeface="Lato"/>
              </a:rPr>
              <a:t>or</a:t>
            </a:r>
            <a:r>
              <a:rPr i="1" lang="en-GB" sz="1600">
                <a:latin typeface="Lato"/>
                <a:ea typeface="Lato"/>
                <a:cs typeface="Lato"/>
                <a:sym typeface="Lato"/>
              </a:rPr>
              <a:t>“The difference between financial needs and wants is…”</a:t>
            </a:r>
            <a:endParaRPr i="1" sz="1600">
              <a:latin typeface="Lato"/>
              <a:ea typeface="Lato"/>
              <a:cs typeface="Lato"/>
              <a:sym typeface="Lato"/>
            </a:endParaRPr>
          </a:p>
        </p:txBody>
      </p:sp>
      <p:sp>
        <p:nvSpPr>
          <p:cNvPr id="500" name="Google Shape;500;p87"/>
          <p:cNvSpPr txBox="1"/>
          <p:nvPr/>
        </p:nvSpPr>
        <p:spPr>
          <a:xfrm>
            <a:off x="1561425" y="2343150"/>
            <a:ext cx="6634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Identify 2 skills that you practised today.</a:t>
            </a:r>
            <a:endParaRPr b="1" sz="1600">
              <a:latin typeface="Lato"/>
              <a:ea typeface="Lato"/>
              <a:cs typeface="Lato"/>
              <a:sym typeface="Lato"/>
            </a:endParaRPr>
          </a:p>
          <a:p>
            <a:pPr indent="0" lvl="0" marL="0" rtl="0" algn="l">
              <a:spcBef>
                <a:spcPts val="0"/>
              </a:spcBef>
              <a:spcAft>
                <a:spcPts val="0"/>
              </a:spcAft>
              <a:buNone/>
            </a:pPr>
            <a:r>
              <a:rPr i="1" lang="en-GB" sz="1600">
                <a:latin typeface="Lato"/>
                <a:ea typeface="Lato"/>
                <a:cs typeface="Lato"/>
                <a:sym typeface="Lato"/>
              </a:rPr>
              <a:t>How have you applied numeracy skills today? </a:t>
            </a:r>
            <a:endParaRPr i="1" sz="1600">
              <a:latin typeface="Lato"/>
              <a:ea typeface="Lato"/>
              <a:cs typeface="Lato"/>
              <a:sym typeface="Lato"/>
            </a:endParaRPr>
          </a:p>
          <a:p>
            <a:pPr indent="0" lvl="0" marL="0" rtl="0" algn="l">
              <a:spcBef>
                <a:spcPts val="0"/>
              </a:spcBef>
              <a:spcAft>
                <a:spcPts val="0"/>
              </a:spcAft>
              <a:buNone/>
            </a:pPr>
            <a:r>
              <a:rPr i="1" lang="en-GB" sz="1600">
                <a:latin typeface="Lato"/>
                <a:ea typeface="Lato"/>
                <a:cs typeface="Lato"/>
                <a:sym typeface="Lato"/>
              </a:rPr>
              <a:t>How have you used communication and teamwork skills today?</a:t>
            </a:r>
            <a:endParaRPr i="1" sz="1600">
              <a:latin typeface="Lato"/>
              <a:ea typeface="Lato"/>
              <a:cs typeface="Lato"/>
              <a:sym typeface="Lato"/>
            </a:endParaRPr>
          </a:p>
        </p:txBody>
      </p:sp>
      <p:sp>
        <p:nvSpPr>
          <p:cNvPr id="501" name="Google Shape;501;p87"/>
          <p:cNvSpPr txBox="1"/>
          <p:nvPr/>
        </p:nvSpPr>
        <p:spPr>
          <a:xfrm>
            <a:off x="1566900" y="3549125"/>
            <a:ext cx="6347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Is there one question that you still have about budgeting?</a:t>
            </a:r>
            <a:endParaRPr b="1" i="1" sz="1600">
              <a:latin typeface="Lato"/>
              <a:ea typeface="Lato"/>
              <a:cs typeface="Lato"/>
              <a:sym typeface="Lato"/>
            </a:endParaRPr>
          </a:p>
        </p:txBody>
      </p:sp>
      <p:sp>
        <p:nvSpPr>
          <p:cNvPr id="502" name="Google Shape;502;p87"/>
          <p:cNvSpPr txBox="1"/>
          <p:nvPr/>
        </p:nvSpPr>
        <p:spPr>
          <a:xfrm>
            <a:off x="379375" y="25375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chemeClr val="accent2"/>
                </a:solidFill>
                <a:latin typeface="Lato"/>
                <a:ea typeface="Lato"/>
                <a:cs typeface="Lato"/>
                <a:sym typeface="Lato"/>
              </a:rPr>
              <a:t>Learning Review</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6" name="Shape 506"/>
        <p:cNvGrpSpPr/>
        <p:nvPr/>
      </p:nvGrpSpPr>
      <p:grpSpPr>
        <a:xfrm>
          <a:off x="0" y="0"/>
          <a:ext cx="0" cy="0"/>
          <a:chOff x="0" y="0"/>
          <a:chExt cx="0" cy="0"/>
        </a:xfrm>
      </p:grpSpPr>
      <p:sp>
        <p:nvSpPr>
          <p:cNvPr id="507" name="Google Shape;507;p8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88"/>
          <p:cNvSpPr txBox="1"/>
          <p:nvPr/>
        </p:nvSpPr>
        <p:spPr>
          <a:xfrm>
            <a:off x="360375" y="629075"/>
            <a:ext cx="7867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509" name="Google Shape;509;p88"/>
          <p:cNvSpPr txBox="1"/>
          <p:nvPr/>
        </p:nvSpPr>
        <p:spPr>
          <a:xfrm>
            <a:off x="488175" y="1378950"/>
            <a:ext cx="8188500" cy="23679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the difference between financial needs and wants</a:t>
            </a:r>
            <a:endParaRPr b="1" sz="2200">
              <a:solidFill>
                <a:srgbClr val="00FF00"/>
              </a:solidFill>
              <a:latin typeface="Lato"/>
              <a:ea typeface="Lato"/>
              <a:cs typeface="Lato"/>
              <a:sym typeface="Lato"/>
            </a:endParaRPr>
          </a:p>
          <a:p>
            <a:pPr indent="0" lvl="0" marL="914400" rtl="0" algn="l">
              <a:lnSpc>
                <a:spcPct val="107000"/>
              </a:lnSpc>
              <a:spcBef>
                <a:spcPts val="0"/>
              </a:spcBef>
              <a:spcAft>
                <a:spcPts val="0"/>
              </a:spcAft>
              <a:buNone/>
            </a:pPr>
            <a:r>
              <a:t/>
            </a:r>
            <a:endParaRPr b="1" sz="1200">
              <a:solidFill>
                <a:srgbClr val="00FF00"/>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the purpose of budgeting</a:t>
            </a:r>
            <a:endParaRPr b="1" sz="2200">
              <a:solidFill>
                <a:srgbClr val="00FF00"/>
              </a:solidFill>
              <a:latin typeface="Lato"/>
              <a:ea typeface="Lato"/>
              <a:cs typeface="Lato"/>
              <a:sym typeface="Lato"/>
            </a:endParaRPr>
          </a:p>
          <a:p>
            <a:pPr indent="0" lvl="0" marL="914400" rtl="0" algn="l">
              <a:lnSpc>
                <a:spcPct val="107000"/>
              </a:lnSpc>
              <a:spcBef>
                <a:spcPts val="0"/>
              </a:spcBef>
              <a:spcAft>
                <a:spcPts val="0"/>
              </a:spcAft>
              <a:buNone/>
            </a:pPr>
            <a:r>
              <a:t/>
            </a:r>
            <a:endParaRPr b="1" sz="1200">
              <a:solidFill>
                <a:srgbClr val="00FF00"/>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Apply a budgeting framework to needs, wants and future spending</a:t>
            </a:r>
            <a:endParaRPr b="1" sz="2200">
              <a:solidFill>
                <a:srgbClr val="00FF00"/>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p:txBody>
      </p:sp>
      <p:sp>
        <p:nvSpPr>
          <p:cNvPr id="510" name="Google Shape;510;p8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14" name="Shape 514"/>
        <p:cNvGrpSpPr/>
        <p:nvPr/>
      </p:nvGrpSpPr>
      <p:grpSpPr>
        <a:xfrm>
          <a:off x="0" y="0"/>
          <a:ext cx="0" cy="0"/>
          <a:chOff x="0" y="0"/>
          <a:chExt cx="0" cy="0"/>
        </a:xfrm>
      </p:grpSpPr>
      <p:sp>
        <p:nvSpPr>
          <p:cNvPr id="515" name="Google Shape;515;p8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516" name="Google Shape;516;p89"/>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17" name="Google Shape;517;p89"/>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9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9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rPr>
              <a:t>Services available for people who have concerns about their personal </a:t>
            </a:r>
            <a:r>
              <a:rPr b="1" lang="en-GB" sz="1800">
                <a:solidFill>
                  <a:schemeClr val="lt1"/>
                </a:solidFill>
                <a:latin typeface="Lato"/>
                <a:ea typeface="Lato"/>
                <a:cs typeface="Lato"/>
                <a:sym typeface="Lato"/>
              </a:rPr>
              <a:t>finances</a:t>
            </a:r>
            <a:endParaRPr b="0" i="0" sz="1400" u="none" cap="none" strike="noStrike">
              <a:solidFill>
                <a:schemeClr val="lt1"/>
              </a:solidFill>
              <a:latin typeface="Arial"/>
              <a:ea typeface="Arial"/>
              <a:cs typeface="Arial"/>
              <a:sym typeface="Arial"/>
            </a:endParaRPr>
          </a:p>
        </p:txBody>
      </p:sp>
      <p:grpSp>
        <p:nvGrpSpPr>
          <p:cNvPr id="524" name="Google Shape;524;p90"/>
          <p:cNvGrpSpPr/>
          <p:nvPr/>
        </p:nvGrpSpPr>
        <p:grpSpPr>
          <a:xfrm>
            <a:off x="151999" y="1183981"/>
            <a:ext cx="2846301" cy="2013581"/>
            <a:chOff x="463400" y="1321175"/>
            <a:chExt cx="2914500" cy="2113109"/>
          </a:xfrm>
        </p:grpSpPr>
        <p:sp>
          <p:nvSpPr>
            <p:cNvPr id="525" name="Google Shape;525;p9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9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527" name="Google Shape;527;p9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528" name="Google Shape;528;p9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529" name="Google Shape;529;p90"/>
          <p:cNvSpPr txBox="1"/>
          <p:nvPr>
            <p:ph idx="4294967295" type="sldNum"/>
          </p:nvPr>
        </p:nvSpPr>
        <p:spPr>
          <a:xfrm>
            <a:off x="8595309" y="3039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b="1" lang="en-GB" sz="1400">
                <a:latin typeface="Lato"/>
                <a:ea typeface="Lato"/>
                <a:cs typeface="Lato"/>
                <a:sym typeface="Lato"/>
              </a:rPr>
              <a:t>33</a:t>
            </a:r>
            <a:endParaRPr b="1" sz="1400">
              <a:latin typeface="Lato"/>
              <a:ea typeface="Lato"/>
              <a:cs typeface="Lato"/>
              <a:sym typeface="Lato"/>
            </a:endParaRPr>
          </a:p>
        </p:txBody>
      </p:sp>
      <p:sp>
        <p:nvSpPr>
          <p:cNvPr id="530" name="Google Shape;530;p9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531" name="Google Shape;531;p90"/>
          <p:cNvGrpSpPr/>
          <p:nvPr/>
        </p:nvGrpSpPr>
        <p:grpSpPr>
          <a:xfrm>
            <a:off x="3164819" y="1184021"/>
            <a:ext cx="2846301" cy="1995658"/>
            <a:chOff x="3237025" y="1184050"/>
            <a:chExt cx="2914500" cy="2094300"/>
          </a:xfrm>
        </p:grpSpPr>
        <p:sp>
          <p:nvSpPr>
            <p:cNvPr id="532" name="Google Shape;532;p9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3" name="Google Shape;533;p9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534" name="Google Shape;534;p9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535" name="Google Shape;535;p9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536" name="Google Shape;536;p90"/>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rPr>
              <a:t>Helpline</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40" name="Shape 540"/>
        <p:cNvGrpSpPr/>
        <p:nvPr/>
      </p:nvGrpSpPr>
      <p:grpSpPr>
        <a:xfrm>
          <a:off x="0" y="0"/>
          <a:ext cx="0" cy="0"/>
          <a:chOff x="0" y="0"/>
          <a:chExt cx="0" cy="0"/>
        </a:xfrm>
      </p:grpSpPr>
      <p:sp>
        <p:nvSpPr>
          <p:cNvPr id="541" name="Google Shape;541;p91"/>
          <p:cNvSpPr txBox="1"/>
          <p:nvPr/>
        </p:nvSpPr>
        <p:spPr>
          <a:xfrm>
            <a:off x="462425" y="1142575"/>
            <a:ext cx="8446500" cy="3368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600" u="none" cap="none" strike="noStrike">
                <a:solidFill>
                  <a:schemeClr val="lt1"/>
                </a:solidFill>
                <a:latin typeface="Lato Black"/>
                <a:ea typeface="Lato Black"/>
                <a:cs typeface="Lato Black"/>
                <a:sym typeface="Lato Black"/>
              </a:rPr>
              <a:t>Articles to extend learning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sz="1600">
              <a:solidFill>
                <a:schemeClr val="lt1"/>
              </a:solidFill>
              <a:latin typeface="Lato"/>
              <a:ea typeface="Lato"/>
              <a:cs typeface="Lato"/>
              <a:sym typeface="Lato"/>
            </a:endParaRPr>
          </a:p>
          <a:p>
            <a:pPr indent="-330200" lvl="0" marL="457200" marR="0" rtl="0" algn="l">
              <a:lnSpc>
                <a:spcPct val="115000"/>
              </a:lnSpc>
              <a:spcBef>
                <a:spcPts val="0"/>
              </a:spcBef>
              <a:spcAft>
                <a:spcPts val="0"/>
              </a:spcAft>
              <a:buClr>
                <a:schemeClr val="lt1"/>
              </a:buClr>
              <a:buSzPts val="1600"/>
              <a:buFont typeface="Lato"/>
              <a:buAutoNum type="arabicPeriod"/>
            </a:pPr>
            <a:r>
              <a:rPr lang="en-GB" sz="1600" u="sng">
                <a:solidFill>
                  <a:schemeClr val="lt1"/>
                </a:solidFill>
                <a:latin typeface="Lato"/>
                <a:ea typeface="Lato"/>
                <a:cs typeface="Lato"/>
                <a:sym typeface="Lato"/>
                <a:hlinkClick r:id="rId3">
                  <a:extLst>
                    <a:ext uri="{A12FA001-AC4F-418D-AE19-62706E023703}">
                      <ahyp:hlinkClr val="tx"/>
                    </a:ext>
                  </a:extLst>
                </a:hlinkClick>
              </a:rPr>
              <a:t>The Budget Planner</a:t>
            </a:r>
            <a:r>
              <a:rPr lang="en-GB" sz="1600">
                <a:solidFill>
                  <a:schemeClr val="lt1"/>
                </a:solidFill>
                <a:latin typeface="Lato"/>
                <a:ea typeface="Lato"/>
                <a:cs typeface="Lato"/>
                <a:sym typeface="Lato"/>
              </a:rPr>
              <a:t> (</a:t>
            </a:r>
            <a:r>
              <a:rPr lang="en-GB" sz="1600">
                <a:solidFill>
                  <a:schemeClr val="lt1"/>
                </a:solidFill>
                <a:latin typeface="Lato"/>
                <a:ea typeface="Lato"/>
                <a:cs typeface="Lato"/>
                <a:sym typeface="Lato"/>
              </a:rPr>
              <a:t>MoneySavingExpert, Jan 20223)</a:t>
            </a:r>
            <a:endParaRPr sz="1600">
              <a:solidFill>
                <a:schemeClr val="lt1"/>
              </a:solidFill>
              <a:latin typeface="Lato"/>
              <a:ea typeface="Lato"/>
              <a:cs typeface="Lato"/>
              <a:sym typeface="Lato"/>
            </a:endParaRPr>
          </a:p>
          <a:p>
            <a:pPr indent="-330200" lvl="0" marL="457200" rtl="0" algn="l">
              <a:lnSpc>
                <a:spcPct val="115000"/>
              </a:lnSpc>
              <a:spcBef>
                <a:spcPts val="0"/>
              </a:spcBef>
              <a:spcAft>
                <a:spcPts val="0"/>
              </a:spcAft>
              <a:buClr>
                <a:schemeClr val="lt1"/>
              </a:buClr>
              <a:buSzPts val="1600"/>
              <a:buFont typeface="Lato"/>
              <a:buAutoNum type="arabicPeriod"/>
            </a:pPr>
            <a:r>
              <a:rPr lang="en-GB" sz="1600" u="sng">
                <a:solidFill>
                  <a:schemeClr val="lt1"/>
                </a:solidFill>
                <a:latin typeface="Lato"/>
                <a:ea typeface="Lato"/>
                <a:cs typeface="Lato"/>
                <a:sym typeface="Lato"/>
                <a:hlinkClick r:id="rId4">
                  <a:extLst>
                    <a:ext uri="{A12FA001-AC4F-418D-AE19-62706E023703}">
                      <ahyp:hlinkClr val="tx"/>
                    </a:ext>
                  </a:extLst>
                </a:hlinkClick>
              </a:rPr>
              <a:t>How to stop spending</a:t>
            </a:r>
            <a:r>
              <a:rPr lang="en-GB" sz="1600">
                <a:solidFill>
                  <a:schemeClr val="lt1"/>
                </a:solidFill>
                <a:latin typeface="Lato"/>
                <a:ea typeface="Lato"/>
                <a:cs typeface="Lato"/>
                <a:sym typeface="Lato"/>
              </a:rPr>
              <a:t> (MoneySavingExpert, March 2022)</a:t>
            </a:r>
            <a:endParaRPr sz="1600">
              <a:solidFill>
                <a:schemeClr val="lt1"/>
              </a:solidFill>
              <a:latin typeface="Lato"/>
              <a:ea typeface="Lato"/>
              <a:cs typeface="Lato"/>
              <a:sym typeface="Lato"/>
            </a:endParaRPr>
          </a:p>
          <a:p>
            <a:pPr indent="-330200" lvl="0" marL="457200" rtl="0" algn="l">
              <a:lnSpc>
                <a:spcPct val="115000"/>
              </a:lnSpc>
              <a:spcBef>
                <a:spcPts val="0"/>
              </a:spcBef>
              <a:spcAft>
                <a:spcPts val="0"/>
              </a:spcAft>
              <a:buClr>
                <a:schemeClr val="lt1"/>
              </a:buClr>
              <a:buSzPts val="1600"/>
              <a:buFont typeface="Lato"/>
              <a:buAutoNum type="arabicPeriod"/>
            </a:pPr>
            <a:r>
              <a:rPr lang="en-GB" sz="1600" u="sng">
                <a:solidFill>
                  <a:schemeClr val="lt1"/>
                </a:solidFill>
                <a:latin typeface="Lato"/>
                <a:ea typeface="Lato"/>
                <a:cs typeface="Lato"/>
                <a:sym typeface="Lato"/>
                <a:hlinkClick r:id="rId5">
                  <a:extLst>
                    <a:ext uri="{A12FA001-AC4F-418D-AE19-62706E023703}">
                      <ahyp:hlinkClr val="tx"/>
                    </a:ext>
                  </a:extLst>
                </a:hlinkClick>
              </a:rPr>
              <a:t>5 steps to automating your finances</a:t>
            </a:r>
            <a:r>
              <a:rPr lang="en-GB" sz="1600">
                <a:solidFill>
                  <a:schemeClr val="lt1"/>
                </a:solidFill>
                <a:latin typeface="Lato"/>
                <a:ea typeface="Lato"/>
                <a:cs typeface="Lato"/>
                <a:sym typeface="Lato"/>
              </a:rPr>
              <a:t> (Forbes, Jan 2018)</a:t>
            </a:r>
            <a:endParaRPr sz="1600">
              <a:solidFill>
                <a:schemeClr val="lt1"/>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chemeClr val="lt1"/>
              </a:solidFill>
              <a:latin typeface="Lato"/>
              <a:ea typeface="Lato"/>
              <a:cs typeface="Lato"/>
              <a:sym typeface="Lato"/>
            </a:endParaRPr>
          </a:p>
          <a:p>
            <a:pPr indent="0" lvl="0" marL="0" rtl="0" algn="l">
              <a:lnSpc>
                <a:spcPct val="115000"/>
              </a:lnSpc>
              <a:spcBef>
                <a:spcPts val="0"/>
              </a:spcBef>
              <a:spcAft>
                <a:spcPts val="0"/>
              </a:spcAft>
              <a:buNone/>
            </a:pPr>
            <a:r>
              <a:t/>
            </a:r>
            <a:endParaRPr sz="1600">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sz="1600">
                <a:solidFill>
                  <a:schemeClr val="lt1"/>
                </a:solidFill>
                <a:latin typeface="Lato"/>
                <a:ea typeface="Lato"/>
                <a:cs typeface="Lato"/>
                <a:sym typeface="Lato"/>
              </a:rPr>
              <a:t>Please visit the  FLIC learning hub - </a:t>
            </a:r>
            <a:r>
              <a:rPr lang="en-GB" sz="1600" u="sng">
                <a:solidFill>
                  <a:schemeClr val="lt1"/>
                </a:solidFill>
                <a:latin typeface="Lato"/>
                <a:ea typeface="Lato"/>
                <a:cs typeface="Lato"/>
                <a:sym typeface="Lato"/>
                <a:hlinkClick r:id="rId6">
                  <a:extLst>
                    <a:ext uri="{A12FA001-AC4F-418D-AE19-62706E023703}">
                      <ahyp:hlinkClr val="tx"/>
                    </a:ext>
                  </a:extLst>
                </a:hlinkClick>
              </a:rPr>
              <a:t>https://ftflic.com/learning-hub/</a:t>
            </a:r>
            <a:r>
              <a:rPr lang="en-GB" sz="1600">
                <a:solidFill>
                  <a:schemeClr val="lt1"/>
                </a:solidFill>
                <a:latin typeface="Lato"/>
                <a:ea typeface="Lato"/>
                <a:cs typeface="Lato"/>
                <a:sym typeface="Lato"/>
              </a:rPr>
              <a:t>  for further resources</a:t>
            </a:r>
            <a:endParaRPr sz="1600">
              <a:solidFill>
                <a:schemeClr val="lt1"/>
              </a:solidFill>
              <a:latin typeface="Lato"/>
              <a:ea typeface="Lato"/>
              <a:cs typeface="Lato"/>
              <a:sym typeface="Lato"/>
            </a:endParaRPr>
          </a:p>
          <a:p>
            <a:pPr indent="0" lvl="0" marL="457200" marR="0" rtl="0" algn="l">
              <a:lnSpc>
                <a:spcPct val="115000"/>
              </a:lnSpc>
              <a:spcBef>
                <a:spcPts val="0"/>
              </a:spcBef>
              <a:spcAft>
                <a:spcPts val="0"/>
              </a:spcAft>
              <a:buNone/>
            </a:pPr>
            <a:r>
              <a:t/>
            </a:r>
            <a:endParaRPr sz="1600">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542" name="Google Shape;542;p91"/>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543" name="Google Shape;543;p9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3" name="Shape 273"/>
        <p:cNvGrpSpPr/>
        <p:nvPr/>
      </p:nvGrpSpPr>
      <p:grpSpPr>
        <a:xfrm>
          <a:off x="0" y="0"/>
          <a:ext cx="0" cy="0"/>
          <a:chOff x="0" y="0"/>
          <a:chExt cx="0" cy="0"/>
        </a:xfrm>
      </p:grpSpPr>
      <p:sp>
        <p:nvSpPr>
          <p:cNvPr id="274" name="Google Shape;274;p65"/>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275" name="Google Shape;275;p65"/>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276" name="Google Shape;276;p6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0" name="Shape 280"/>
        <p:cNvGrpSpPr/>
        <p:nvPr/>
      </p:nvGrpSpPr>
      <p:grpSpPr>
        <a:xfrm>
          <a:off x="0" y="0"/>
          <a:ext cx="0" cy="0"/>
          <a:chOff x="0" y="0"/>
          <a:chExt cx="0" cy="0"/>
        </a:xfrm>
      </p:grpSpPr>
      <p:sp>
        <p:nvSpPr>
          <p:cNvPr id="281" name="Google Shape;281;p66"/>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82" name="Google Shape;282;p6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66"/>
          <p:cNvSpPr txBox="1"/>
          <p:nvPr/>
        </p:nvSpPr>
        <p:spPr>
          <a:xfrm>
            <a:off x="0" y="1491150"/>
            <a:ext cx="9144000" cy="1274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2</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4800">
                <a:solidFill>
                  <a:schemeClr val="lt1"/>
                </a:solidFill>
                <a:latin typeface="Lato Black"/>
                <a:ea typeface="Lato Black"/>
                <a:cs typeface="Lato Black"/>
                <a:sym typeface="Lato Black"/>
              </a:rPr>
              <a:t>Budgeting for the future</a:t>
            </a:r>
            <a:endParaRPr b="1" i="0" sz="4800" u="none" cap="none" strike="noStrike">
              <a:solidFill>
                <a:schemeClr val="accent2"/>
              </a:solidFill>
              <a:latin typeface="Lato Black"/>
              <a:ea typeface="Lato Black"/>
              <a:cs typeface="Lato Black"/>
              <a:sym typeface="Lato Black"/>
            </a:endParaRPr>
          </a:p>
        </p:txBody>
      </p:sp>
      <p:sp>
        <p:nvSpPr>
          <p:cNvPr id="284" name="Google Shape;284;p66"/>
          <p:cNvSpPr txBox="1"/>
          <p:nvPr/>
        </p:nvSpPr>
        <p:spPr>
          <a:xfrm>
            <a:off x="8832300" y="289750"/>
            <a:ext cx="398400" cy="1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8" name="Shape 288"/>
        <p:cNvGrpSpPr/>
        <p:nvPr/>
      </p:nvGrpSpPr>
      <p:grpSpPr>
        <a:xfrm>
          <a:off x="0" y="0"/>
          <a:ext cx="0" cy="0"/>
          <a:chOff x="0" y="0"/>
          <a:chExt cx="0" cy="0"/>
        </a:xfrm>
      </p:grpSpPr>
      <p:sp>
        <p:nvSpPr>
          <p:cNvPr id="289" name="Google Shape;289;p6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67"/>
          <p:cNvSpPr txBox="1"/>
          <p:nvPr/>
        </p:nvSpPr>
        <p:spPr>
          <a:xfrm>
            <a:off x="360375" y="629075"/>
            <a:ext cx="7867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91" name="Google Shape;291;p67"/>
          <p:cNvSpPr txBox="1"/>
          <p:nvPr/>
        </p:nvSpPr>
        <p:spPr>
          <a:xfrm>
            <a:off x="488175" y="1378950"/>
            <a:ext cx="8188500" cy="23679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Describe the difference between </a:t>
            </a:r>
            <a:r>
              <a:rPr b="1" lang="en-GB" sz="2200">
                <a:solidFill>
                  <a:schemeClr val="lt1"/>
                </a:solidFill>
                <a:latin typeface="Lato"/>
                <a:ea typeface="Lato"/>
                <a:cs typeface="Lato"/>
                <a:sym typeface="Lato"/>
              </a:rPr>
              <a:t>financial needs</a:t>
            </a:r>
            <a:r>
              <a:rPr b="1" lang="en-GB" sz="2200">
                <a:solidFill>
                  <a:schemeClr val="lt1"/>
                </a:solidFill>
                <a:latin typeface="Lato"/>
                <a:ea typeface="Lato"/>
                <a:cs typeface="Lato"/>
                <a:sym typeface="Lato"/>
              </a:rPr>
              <a:t> and wants</a:t>
            </a:r>
            <a:endParaRPr b="1" sz="2200">
              <a:solidFill>
                <a:schemeClr val="lt1"/>
              </a:solidFill>
              <a:latin typeface="Lato"/>
              <a:ea typeface="Lato"/>
              <a:cs typeface="Lato"/>
              <a:sym typeface="Lato"/>
            </a:endParaRPr>
          </a:p>
          <a:p>
            <a:pPr indent="0" lvl="0" marL="91440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Explain the purpose of budgeting</a:t>
            </a:r>
            <a:endParaRPr b="1" sz="2200">
              <a:solidFill>
                <a:schemeClr val="lt1"/>
              </a:solidFill>
              <a:latin typeface="Lato"/>
              <a:ea typeface="Lato"/>
              <a:cs typeface="Lato"/>
              <a:sym typeface="Lato"/>
            </a:endParaRPr>
          </a:p>
          <a:p>
            <a:pPr indent="0" lvl="0" marL="91440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Apply a budgeting </a:t>
            </a:r>
            <a:r>
              <a:rPr b="1" lang="en-GB" sz="2200">
                <a:solidFill>
                  <a:schemeClr val="lt1"/>
                </a:solidFill>
                <a:latin typeface="Lato"/>
                <a:ea typeface="Lato"/>
                <a:cs typeface="Lato"/>
                <a:sym typeface="Lato"/>
              </a:rPr>
              <a:t>framework</a:t>
            </a:r>
            <a:r>
              <a:rPr b="1" lang="en-GB" sz="2200">
                <a:solidFill>
                  <a:schemeClr val="lt1"/>
                </a:solidFill>
                <a:latin typeface="Lato"/>
                <a:ea typeface="Lato"/>
                <a:cs typeface="Lato"/>
                <a:sym typeface="Lato"/>
              </a:rPr>
              <a:t> to needs, wants and future spending</a:t>
            </a:r>
            <a:endParaRPr b="1" sz="2200">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chemeClr val="lt1"/>
              </a:solidFill>
              <a:latin typeface="Lato"/>
              <a:ea typeface="Lato"/>
              <a:cs typeface="Lato"/>
              <a:sym typeface="Lato"/>
            </a:endParaRPr>
          </a:p>
        </p:txBody>
      </p:sp>
      <p:sp>
        <p:nvSpPr>
          <p:cNvPr id="292" name="Google Shape;292;p6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6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6</a:t>
            </a:r>
            <a:endParaRPr>
              <a:latin typeface="Lato"/>
              <a:ea typeface="Lato"/>
              <a:cs typeface="Lato"/>
              <a:sym typeface="Lato"/>
            </a:endParaRPr>
          </a:p>
        </p:txBody>
      </p:sp>
      <p:sp>
        <p:nvSpPr>
          <p:cNvPr id="298" name="Google Shape;298;p68"/>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a:t>
            </a:r>
            <a:r>
              <a:rPr b="1" i="0" lang="en-GB" sz="2900" u="none" cap="none" strike="noStrike">
                <a:solidFill>
                  <a:schemeClr val="accent2"/>
                </a:solidFill>
                <a:latin typeface="Lato"/>
                <a:ea typeface="Lato"/>
                <a:cs typeface="Lato"/>
                <a:sym typeface="Lato"/>
              </a:rPr>
              <a:t>tarter </a:t>
            </a:r>
            <a:r>
              <a:rPr b="1" lang="en-GB" sz="2900">
                <a:solidFill>
                  <a:schemeClr val="accent2"/>
                </a:solidFill>
                <a:latin typeface="Lato"/>
                <a:ea typeface="Lato"/>
                <a:cs typeface="Lato"/>
                <a:sym typeface="Lato"/>
              </a:rPr>
              <a:t>-</a:t>
            </a:r>
            <a:r>
              <a:rPr b="1" i="0" lang="en-GB" sz="2900" u="none" cap="none" strike="noStrike">
                <a:solidFill>
                  <a:schemeClr val="accent2"/>
                </a:solidFill>
                <a:latin typeface="Lato"/>
                <a:ea typeface="Lato"/>
                <a:cs typeface="Lato"/>
                <a:sym typeface="Lato"/>
              </a:rPr>
              <a:t> </a:t>
            </a:r>
            <a:r>
              <a:rPr b="1" lang="en-GB" sz="2900">
                <a:solidFill>
                  <a:schemeClr val="accent2"/>
                </a:solidFill>
                <a:latin typeface="Lato"/>
                <a:ea typeface="Lato"/>
                <a:cs typeface="Lato"/>
                <a:sym typeface="Lato"/>
              </a:rPr>
              <a:t>needs and wants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99" name="Google Shape;299;p68"/>
          <p:cNvSpPr txBox="1"/>
          <p:nvPr/>
        </p:nvSpPr>
        <p:spPr>
          <a:xfrm>
            <a:off x="499555" y="16090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300" name="Google Shape;300;p68"/>
          <p:cNvSpPr/>
          <p:nvPr/>
        </p:nvSpPr>
        <p:spPr>
          <a:xfrm>
            <a:off x="4956323" y="2589014"/>
            <a:ext cx="2105400" cy="21267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8"/>
          <p:cNvSpPr/>
          <p:nvPr/>
        </p:nvSpPr>
        <p:spPr>
          <a:xfrm>
            <a:off x="3376255" y="2589014"/>
            <a:ext cx="2105400" cy="21267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8"/>
          <p:cNvSpPr/>
          <p:nvPr/>
        </p:nvSpPr>
        <p:spPr>
          <a:xfrm>
            <a:off x="3880157" y="2051891"/>
            <a:ext cx="987900" cy="327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Needs</a:t>
            </a:r>
            <a:endParaRPr b="1" sz="1600">
              <a:solidFill>
                <a:schemeClr val="lt1"/>
              </a:solidFill>
              <a:latin typeface="Lato"/>
              <a:ea typeface="Lato"/>
              <a:cs typeface="Lato"/>
              <a:sym typeface="Lato"/>
            </a:endParaRPr>
          </a:p>
        </p:txBody>
      </p:sp>
      <p:sp>
        <p:nvSpPr>
          <p:cNvPr id="303" name="Google Shape;303;p68"/>
          <p:cNvSpPr/>
          <p:nvPr/>
        </p:nvSpPr>
        <p:spPr>
          <a:xfrm>
            <a:off x="5551081" y="2048600"/>
            <a:ext cx="987900" cy="327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Wants</a:t>
            </a:r>
            <a:endParaRPr b="1" sz="1600">
              <a:solidFill>
                <a:schemeClr val="lt1"/>
              </a:solidFill>
              <a:latin typeface="Lato"/>
              <a:ea typeface="Lato"/>
              <a:cs typeface="Lato"/>
              <a:sym typeface="Lato"/>
            </a:endParaRPr>
          </a:p>
        </p:txBody>
      </p:sp>
      <p:sp>
        <p:nvSpPr>
          <p:cNvPr id="304" name="Google Shape;304;p68"/>
          <p:cNvSpPr txBox="1"/>
          <p:nvPr/>
        </p:nvSpPr>
        <p:spPr>
          <a:xfrm>
            <a:off x="360375" y="1149175"/>
            <a:ext cx="68256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GB" sz="1600">
                <a:solidFill>
                  <a:schemeClr val="dk1"/>
                </a:solidFill>
                <a:latin typeface="Lato"/>
                <a:ea typeface="Lato"/>
                <a:cs typeface="Lato"/>
                <a:sym typeface="Lato"/>
              </a:rPr>
              <a:t>Lucy is looking to s</a:t>
            </a:r>
            <a:r>
              <a:rPr b="1" lang="en-GB" sz="1600">
                <a:solidFill>
                  <a:schemeClr val="dk1"/>
                </a:solidFill>
                <a:latin typeface="Lato"/>
                <a:ea typeface="Lato"/>
                <a:cs typeface="Lato"/>
                <a:sym typeface="Lato"/>
              </a:rPr>
              <a:t>ort the items below into needs and wants. </a:t>
            </a:r>
            <a:endParaRPr b="1" sz="1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rPr b="1" lang="en-GB" sz="1600">
                <a:solidFill>
                  <a:schemeClr val="dk1"/>
                </a:solidFill>
                <a:latin typeface="Lato"/>
                <a:ea typeface="Lato"/>
                <a:cs typeface="Lato"/>
                <a:sym typeface="Lato"/>
              </a:rPr>
              <a:t>Have a go by completing the Venn diagram. Do any items overlap?</a:t>
            </a:r>
            <a:endParaRPr b="1" i="0" sz="1600" u="none" cap="none" strike="noStrike">
              <a:solidFill>
                <a:schemeClr val="dk1"/>
              </a:solidFill>
              <a:latin typeface="Lato"/>
              <a:ea typeface="Lato"/>
              <a:cs typeface="Lato"/>
              <a:sym typeface="Lato"/>
            </a:endParaRPr>
          </a:p>
        </p:txBody>
      </p:sp>
      <p:sp>
        <p:nvSpPr>
          <p:cNvPr id="305" name="Google Shape;305;p68"/>
          <p:cNvSpPr/>
          <p:nvPr/>
        </p:nvSpPr>
        <p:spPr>
          <a:xfrm>
            <a:off x="379375" y="2139775"/>
            <a:ext cx="2524500" cy="27039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Smart phone</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Paying housing rent</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Home heating</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New pair of trainers</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Stationery (pens, ruler, pencils)</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Weekly food shop</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Holiday book</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Flips flops to replace broken ones</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Netflix subscription</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Takeaway meals</a:t>
            </a:r>
            <a:endParaRPr sz="1300">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69"/>
          <p:cNvSpPr txBox="1"/>
          <p:nvPr/>
        </p:nvSpPr>
        <p:spPr>
          <a:xfrm>
            <a:off x="442300" y="4292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Needs vs Wants - </a:t>
            </a:r>
            <a:r>
              <a:rPr b="1" i="0" lang="en-GB" sz="2900" u="none" cap="none" strike="noStrike">
                <a:solidFill>
                  <a:schemeClr val="accent2"/>
                </a:solidFill>
                <a:latin typeface="Lato"/>
                <a:ea typeface="Lato"/>
                <a:cs typeface="Lato"/>
                <a:sym typeface="Lato"/>
              </a:rPr>
              <a:t>Poku Banks</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900" u="none" cap="none" strike="noStrike">
              <a:solidFill>
                <a:schemeClr val="lt1"/>
              </a:solidFill>
              <a:latin typeface="Lato"/>
              <a:ea typeface="Lato"/>
              <a:cs typeface="Lato"/>
              <a:sym typeface="Lato"/>
            </a:endParaRPr>
          </a:p>
        </p:txBody>
      </p:sp>
      <p:sp>
        <p:nvSpPr>
          <p:cNvPr id="311" name="Google Shape;311;p69"/>
          <p:cNvSpPr txBox="1"/>
          <p:nvPr/>
        </p:nvSpPr>
        <p:spPr>
          <a:xfrm>
            <a:off x="442300" y="1179325"/>
            <a:ext cx="3359400" cy="735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lt1"/>
              </a:solidFill>
              <a:highlight>
                <a:schemeClr val="accen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FFFFFF"/>
                </a:solidFill>
                <a:highlight>
                  <a:schemeClr val="accent1"/>
                </a:highlight>
                <a:latin typeface="Lato"/>
                <a:ea typeface="Lato"/>
                <a:cs typeface="Lato"/>
                <a:sym typeface="Lato"/>
              </a:rPr>
              <a:t>How can you tell what is a NEED</a:t>
            </a:r>
            <a:r>
              <a:rPr lang="en-GB" sz="1600">
                <a:solidFill>
                  <a:srgbClr val="FFFFFF"/>
                </a:solidFill>
                <a:highlight>
                  <a:schemeClr val="accent1"/>
                </a:highlight>
                <a:latin typeface="Lato"/>
                <a:ea typeface="Lato"/>
                <a:cs typeface="Lato"/>
                <a:sym typeface="Lato"/>
              </a:rPr>
              <a:t> </a:t>
            </a:r>
            <a:r>
              <a:rPr b="0" i="0" lang="en-GB" sz="1600" u="none" cap="none" strike="noStrike">
                <a:solidFill>
                  <a:srgbClr val="FFFFFF"/>
                </a:solidFill>
                <a:highlight>
                  <a:schemeClr val="accent1"/>
                </a:highlight>
                <a:latin typeface="Lato"/>
                <a:ea typeface="Lato"/>
                <a:cs typeface="Lato"/>
                <a:sym typeface="Lato"/>
              </a:rPr>
              <a:t>from what is a WANT</a:t>
            </a:r>
            <a:r>
              <a:rPr lang="en-GB" sz="1600">
                <a:solidFill>
                  <a:srgbClr val="FFFFFF"/>
                </a:solidFill>
                <a:highlight>
                  <a:schemeClr val="accent1"/>
                </a:highlight>
                <a:latin typeface="Lato"/>
                <a:ea typeface="Lato"/>
                <a:cs typeface="Lato"/>
                <a:sym typeface="Lato"/>
              </a:rPr>
              <a:t> when making purchases</a:t>
            </a:r>
            <a:r>
              <a:rPr b="0" i="0" lang="en-GB" sz="1600" u="none" cap="none" strike="noStrike">
                <a:solidFill>
                  <a:srgbClr val="FFFFFF"/>
                </a:solidFill>
                <a:highlight>
                  <a:schemeClr val="accent1"/>
                </a:highlight>
                <a:latin typeface="Lato"/>
                <a:ea typeface="Lato"/>
                <a:cs typeface="Lato"/>
                <a:sym typeface="Lato"/>
              </a:rPr>
              <a:t>?</a:t>
            </a:r>
            <a:endParaRPr b="0" i="0" sz="1600" u="none" cap="none" strike="noStrike">
              <a:solidFill>
                <a:srgbClr val="FFFFFF"/>
              </a:solidFill>
              <a:highlight>
                <a:schemeClr val="accen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FFFFFF"/>
              </a:solidFill>
              <a:highlight>
                <a:schemeClr val="accen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FFFFFF"/>
                </a:solidFill>
                <a:highlight>
                  <a:schemeClr val="accent1"/>
                </a:highlight>
                <a:latin typeface="Lato"/>
                <a:ea typeface="Lato"/>
                <a:cs typeface="Lato"/>
                <a:sym typeface="Lato"/>
              </a:rPr>
              <a:t>If it is difficult to </a:t>
            </a:r>
            <a:r>
              <a:rPr lang="en-GB" sz="1600">
                <a:solidFill>
                  <a:srgbClr val="FFFFFF"/>
                </a:solidFill>
                <a:highlight>
                  <a:schemeClr val="accent1"/>
                </a:highlight>
                <a:latin typeface="Lato"/>
                <a:ea typeface="Lato"/>
                <a:cs typeface="Lato"/>
                <a:sym typeface="Lato"/>
              </a:rPr>
              <a:t>tell the difference, </a:t>
            </a:r>
            <a:r>
              <a:rPr b="0" i="0" lang="en-GB" sz="1600" u="none" cap="none" strike="noStrike">
                <a:solidFill>
                  <a:srgbClr val="FFFFFF"/>
                </a:solidFill>
                <a:highlight>
                  <a:schemeClr val="accent1"/>
                </a:highlight>
                <a:latin typeface="Lato"/>
                <a:ea typeface="Lato"/>
                <a:cs typeface="Lato"/>
                <a:sym typeface="Lato"/>
              </a:rPr>
              <a:t>ask the three questions in this video.</a:t>
            </a:r>
            <a:endParaRPr b="0" i="0" sz="1600" u="none" cap="none" strike="noStrike">
              <a:solidFill>
                <a:schemeClr val="lt1"/>
              </a:solidFill>
              <a:highlight>
                <a:schemeClr val="accent1"/>
              </a:highlight>
              <a:latin typeface="Lato"/>
              <a:ea typeface="Lato"/>
              <a:cs typeface="Lato"/>
              <a:sym typeface="Lato"/>
            </a:endParaRPr>
          </a:p>
        </p:txBody>
      </p:sp>
      <p:sp>
        <p:nvSpPr>
          <p:cNvPr id="312" name="Google Shape;312;p6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pic>
        <p:nvPicPr>
          <p:cNvPr descr="Needs vs Wants&#10;&#10;made in collaboration with Poku Banks: https://www.youtube.com/c/PokuBanks&#10;&#10;How can you tell what you NEED to buy from what you WANT to buy?&#10;&#10;If you struggle to decipher what is a need or want, ask yourself the three questions in this video.&#10;&#10;Educators- use this video to help learners understand the difference between financial needs and wants and the external influences that could impact them." id="313" name="Google Shape;313;p69" title="Needs vs Wants">
            <a:hlinkClick r:id="rId3"/>
          </p:cNvPr>
          <p:cNvPicPr preferRelativeResize="0"/>
          <p:nvPr/>
        </p:nvPicPr>
        <p:blipFill>
          <a:blip r:embed="rId4">
            <a:alphaModFix/>
          </a:blip>
          <a:stretch>
            <a:fillRect/>
          </a:stretch>
        </p:blipFill>
        <p:spPr>
          <a:xfrm>
            <a:off x="4289575" y="1339611"/>
            <a:ext cx="3859268" cy="2894451"/>
          </a:xfrm>
          <a:prstGeom prst="rect">
            <a:avLst/>
          </a:prstGeom>
          <a:noFill/>
          <a:ln cap="flat" cmpd="sng" w="28575">
            <a:solidFill>
              <a:schemeClr val="accent2"/>
            </a:solidFill>
            <a:prstDash val="solid"/>
            <a:round/>
            <a:headEnd len="sm" w="sm" type="none"/>
            <a:tailEnd len="sm" w="sm" type="none"/>
          </a:ln>
        </p:spPr>
      </p:pic>
      <p:sp>
        <p:nvSpPr>
          <p:cNvPr id="314" name="Google Shape;314;p69"/>
          <p:cNvSpPr txBox="1"/>
          <p:nvPr/>
        </p:nvSpPr>
        <p:spPr>
          <a:xfrm>
            <a:off x="0" y="4594800"/>
            <a:ext cx="5638200" cy="54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lt1"/>
              </a:solidFill>
              <a:highlight>
                <a:schemeClr val="accent1"/>
              </a:highlight>
              <a:latin typeface="Lato"/>
              <a:ea typeface="Lato"/>
              <a:cs typeface="Lato"/>
              <a:sym typeface="Lato"/>
            </a:endParaRPr>
          </a:p>
          <a:p>
            <a:pPr indent="0" lvl="0" marL="0" rtl="0" algn="l">
              <a:lnSpc>
                <a:spcPct val="115000"/>
              </a:lnSpc>
              <a:spcBef>
                <a:spcPts val="0"/>
              </a:spcBef>
              <a:spcAft>
                <a:spcPts val="0"/>
              </a:spcAft>
              <a:buNone/>
            </a:pPr>
            <a:r>
              <a:rPr lang="en-GB" sz="1100" u="sng">
                <a:solidFill>
                  <a:schemeClr val="lt1"/>
                </a:solidFill>
                <a:highlight>
                  <a:schemeClr val="accent1"/>
                </a:highlight>
                <a:latin typeface="Lato"/>
                <a:ea typeface="Lato"/>
                <a:cs typeface="Lato"/>
                <a:sym typeface="Lato"/>
                <a:hlinkClick r:id="rId5">
                  <a:extLst>
                    <a:ext uri="{A12FA001-AC4F-418D-AE19-62706E023703}">
                      <ahyp:hlinkClr val="tx"/>
                    </a:ext>
                  </a:extLst>
                </a:hlinkClick>
              </a:rPr>
              <a:t>https://www.youtube.com/watch?v=IP9DFYapa8o</a:t>
            </a:r>
            <a:endParaRPr sz="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18" name="Shape 318"/>
        <p:cNvGrpSpPr/>
        <p:nvPr/>
      </p:nvGrpSpPr>
      <p:grpSpPr>
        <a:xfrm>
          <a:off x="0" y="0"/>
          <a:ext cx="0" cy="0"/>
          <a:chOff x="0" y="0"/>
          <a:chExt cx="0" cy="0"/>
        </a:xfrm>
      </p:grpSpPr>
      <p:sp>
        <p:nvSpPr>
          <p:cNvPr id="319" name="Google Shape;319;p7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7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321" name="Google Shape;321;p70"/>
          <p:cNvSpPr txBox="1"/>
          <p:nvPr/>
        </p:nvSpPr>
        <p:spPr>
          <a:xfrm>
            <a:off x="442300" y="4292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Discussion</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900" u="none" cap="none" strike="noStrike">
              <a:solidFill>
                <a:schemeClr val="lt1"/>
              </a:solidFill>
              <a:latin typeface="Lato"/>
              <a:ea typeface="Lato"/>
              <a:cs typeface="Lato"/>
              <a:sym typeface="Lato"/>
            </a:endParaRPr>
          </a:p>
        </p:txBody>
      </p:sp>
      <p:sp>
        <p:nvSpPr>
          <p:cNvPr id="322" name="Google Shape;322;p70"/>
          <p:cNvSpPr txBox="1"/>
          <p:nvPr/>
        </p:nvSpPr>
        <p:spPr>
          <a:xfrm>
            <a:off x="442300" y="1208950"/>
            <a:ext cx="7837200" cy="735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200" u="none" cap="none" strike="noStrike">
                <a:solidFill>
                  <a:schemeClr val="lt1"/>
                </a:solidFill>
                <a:latin typeface="Lato"/>
                <a:ea typeface="Lato"/>
                <a:cs typeface="Lato"/>
                <a:sym typeface="Lato"/>
              </a:rPr>
              <a:t>How might a person’s </a:t>
            </a:r>
            <a:r>
              <a:rPr lang="en-GB" sz="2200">
                <a:solidFill>
                  <a:schemeClr val="lt1"/>
                </a:solidFill>
                <a:latin typeface="Lato"/>
                <a:ea typeface="Lato"/>
                <a:cs typeface="Lato"/>
                <a:sym typeface="Lato"/>
              </a:rPr>
              <a:t>needs</a:t>
            </a:r>
            <a:r>
              <a:rPr b="0" i="0" lang="en-GB" sz="2200" u="none" cap="none" strike="noStrike">
                <a:solidFill>
                  <a:schemeClr val="lt1"/>
                </a:solidFill>
                <a:latin typeface="Lato"/>
                <a:ea typeface="Lato"/>
                <a:cs typeface="Lato"/>
                <a:sym typeface="Lato"/>
              </a:rPr>
              <a:t> change over time?</a:t>
            </a:r>
            <a:endParaRPr b="0" i="0" sz="2200" u="none" cap="none" strike="noStrike">
              <a:solidFill>
                <a:schemeClr val="lt1"/>
              </a:solidFill>
              <a:latin typeface="Lato"/>
              <a:ea typeface="Lato"/>
              <a:cs typeface="Lato"/>
              <a:sym typeface="Lato"/>
            </a:endParaRPr>
          </a:p>
        </p:txBody>
      </p:sp>
      <p:pic>
        <p:nvPicPr>
          <p:cNvPr id="323" name="Google Shape;323;p70"/>
          <p:cNvPicPr preferRelativeResize="0"/>
          <p:nvPr/>
        </p:nvPicPr>
        <p:blipFill rotWithShape="1">
          <a:blip r:embed="rId3">
            <a:alphaModFix/>
          </a:blip>
          <a:srcRect b="0" l="0" r="0" t="0"/>
          <a:stretch/>
        </p:blipFill>
        <p:spPr>
          <a:xfrm>
            <a:off x="1046588" y="2073897"/>
            <a:ext cx="1590149" cy="1590149"/>
          </a:xfrm>
          <a:prstGeom prst="rect">
            <a:avLst/>
          </a:prstGeom>
          <a:noFill/>
          <a:ln>
            <a:noFill/>
          </a:ln>
        </p:spPr>
      </p:pic>
      <p:pic>
        <p:nvPicPr>
          <p:cNvPr id="324" name="Google Shape;324;p70"/>
          <p:cNvPicPr preferRelativeResize="0"/>
          <p:nvPr/>
        </p:nvPicPr>
        <p:blipFill rotWithShape="1">
          <a:blip r:embed="rId4">
            <a:alphaModFix/>
          </a:blip>
          <a:srcRect b="0" l="0" r="0" t="0"/>
          <a:stretch/>
        </p:blipFill>
        <p:spPr>
          <a:xfrm>
            <a:off x="2866812" y="2073897"/>
            <a:ext cx="1590149" cy="1590149"/>
          </a:xfrm>
          <a:prstGeom prst="rect">
            <a:avLst/>
          </a:prstGeom>
          <a:noFill/>
          <a:ln>
            <a:noFill/>
          </a:ln>
        </p:spPr>
      </p:pic>
      <p:pic>
        <p:nvPicPr>
          <p:cNvPr id="325" name="Google Shape;325;p70"/>
          <p:cNvPicPr preferRelativeResize="0"/>
          <p:nvPr/>
        </p:nvPicPr>
        <p:blipFill rotWithShape="1">
          <a:blip r:embed="rId5">
            <a:alphaModFix/>
          </a:blip>
          <a:srcRect b="0" l="0" r="0" t="0"/>
          <a:stretch/>
        </p:blipFill>
        <p:spPr>
          <a:xfrm>
            <a:off x="4687037" y="2073897"/>
            <a:ext cx="1590149" cy="1590149"/>
          </a:xfrm>
          <a:prstGeom prst="rect">
            <a:avLst/>
          </a:prstGeom>
          <a:noFill/>
          <a:ln>
            <a:noFill/>
          </a:ln>
        </p:spPr>
      </p:pic>
      <p:pic>
        <p:nvPicPr>
          <p:cNvPr id="326" name="Google Shape;326;p70"/>
          <p:cNvPicPr preferRelativeResize="0"/>
          <p:nvPr/>
        </p:nvPicPr>
        <p:blipFill rotWithShape="1">
          <a:blip r:embed="rId6">
            <a:alphaModFix/>
          </a:blip>
          <a:srcRect b="0" l="0" r="0" t="0"/>
          <a:stretch/>
        </p:blipFill>
        <p:spPr>
          <a:xfrm>
            <a:off x="6507262" y="2073897"/>
            <a:ext cx="1590149" cy="1590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30" name="Shape 330"/>
        <p:cNvGrpSpPr/>
        <p:nvPr/>
      </p:nvGrpSpPr>
      <p:grpSpPr>
        <a:xfrm>
          <a:off x="0" y="0"/>
          <a:ext cx="0" cy="0"/>
          <a:chOff x="0" y="0"/>
          <a:chExt cx="0" cy="0"/>
        </a:xfrm>
      </p:grpSpPr>
      <p:sp>
        <p:nvSpPr>
          <p:cNvPr id="331" name="Google Shape;331;p7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7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333" name="Google Shape;333;p71"/>
          <p:cNvSpPr txBox="1"/>
          <p:nvPr/>
        </p:nvSpPr>
        <p:spPr>
          <a:xfrm>
            <a:off x="521100" y="719075"/>
            <a:ext cx="8101800" cy="735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How might a person’s wants change over time?</a:t>
            </a:r>
            <a:endParaRPr b="1" i="0" sz="2900" u="none" cap="none" strike="noStrike">
              <a:solidFill>
                <a:schemeClr val="accent2"/>
              </a:solidFill>
              <a:latin typeface="Lato"/>
              <a:ea typeface="Lato"/>
              <a:cs typeface="Lato"/>
              <a:sym typeface="Lato"/>
            </a:endParaRPr>
          </a:p>
        </p:txBody>
      </p:sp>
      <p:pic>
        <p:nvPicPr>
          <p:cNvPr id="334" name="Google Shape;334;p71"/>
          <p:cNvPicPr preferRelativeResize="0"/>
          <p:nvPr/>
        </p:nvPicPr>
        <p:blipFill rotWithShape="1">
          <a:blip r:embed="rId3">
            <a:alphaModFix/>
          </a:blip>
          <a:srcRect b="0" l="0" r="0" t="0"/>
          <a:stretch/>
        </p:blipFill>
        <p:spPr>
          <a:xfrm>
            <a:off x="1342576" y="1454374"/>
            <a:ext cx="1480945" cy="1300675"/>
          </a:xfrm>
          <a:prstGeom prst="rect">
            <a:avLst/>
          </a:prstGeom>
          <a:noFill/>
          <a:ln>
            <a:noFill/>
          </a:ln>
        </p:spPr>
      </p:pic>
      <p:pic>
        <p:nvPicPr>
          <p:cNvPr id="335" name="Google Shape;335;p71"/>
          <p:cNvPicPr preferRelativeResize="0"/>
          <p:nvPr/>
        </p:nvPicPr>
        <p:blipFill rotWithShape="1">
          <a:blip r:embed="rId4">
            <a:alphaModFix/>
          </a:blip>
          <a:srcRect b="0" l="0" r="0" t="0"/>
          <a:stretch/>
        </p:blipFill>
        <p:spPr>
          <a:xfrm>
            <a:off x="3037794" y="1454374"/>
            <a:ext cx="1480945" cy="1300675"/>
          </a:xfrm>
          <a:prstGeom prst="rect">
            <a:avLst/>
          </a:prstGeom>
          <a:noFill/>
          <a:ln>
            <a:noFill/>
          </a:ln>
        </p:spPr>
      </p:pic>
      <p:pic>
        <p:nvPicPr>
          <p:cNvPr id="336" name="Google Shape;336;p71"/>
          <p:cNvPicPr preferRelativeResize="0"/>
          <p:nvPr/>
        </p:nvPicPr>
        <p:blipFill rotWithShape="1">
          <a:blip r:embed="rId5">
            <a:alphaModFix/>
          </a:blip>
          <a:srcRect b="0" l="0" r="0" t="0"/>
          <a:stretch/>
        </p:blipFill>
        <p:spPr>
          <a:xfrm>
            <a:off x="4733013" y="1454374"/>
            <a:ext cx="1480945" cy="1300675"/>
          </a:xfrm>
          <a:prstGeom prst="rect">
            <a:avLst/>
          </a:prstGeom>
          <a:noFill/>
          <a:ln>
            <a:noFill/>
          </a:ln>
        </p:spPr>
      </p:pic>
      <p:pic>
        <p:nvPicPr>
          <p:cNvPr id="337" name="Google Shape;337;p71"/>
          <p:cNvPicPr preferRelativeResize="0"/>
          <p:nvPr/>
        </p:nvPicPr>
        <p:blipFill rotWithShape="1">
          <a:blip r:embed="rId6">
            <a:alphaModFix/>
          </a:blip>
          <a:srcRect b="0" l="0" r="0" t="0"/>
          <a:stretch/>
        </p:blipFill>
        <p:spPr>
          <a:xfrm>
            <a:off x="6428232" y="1454374"/>
            <a:ext cx="1480945" cy="1300675"/>
          </a:xfrm>
          <a:prstGeom prst="rect">
            <a:avLst/>
          </a:prstGeom>
          <a:noFill/>
          <a:ln>
            <a:noFill/>
          </a:ln>
        </p:spPr>
      </p:pic>
      <p:sp>
        <p:nvSpPr>
          <p:cNvPr id="338" name="Google Shape;338;p71"/>
          <p:cNvSpPr txBox="1"/>
          <p:nvPr/>
        </p:nvSpPr>
        <p:spPr>
          <a:xfrm>
            <a:off x="615800" y="2912550"/>
            <a:ext cx="8101800" cy="735300"/>
          </a:xfrm>
          <a:prstGeom prst="rect">
            <a:avLst/>
          </a:prstGeom>
          <a:noFill/>
          <a:ln>
            <a:noFill/>
          </a:ln>
        </p:spPr>
        <p:txBody>
          <a:bodyPr anchorCtr="0" anchor="t" bIns="0" lIns="0" spcFirstLastPara="1" rIns="0" wrap="square" tIns="0">
            <a:noAutofit/>
          </a:bodyPr>
          <a:lstStyle/>
          <a:p>
            <a:pPr indent="-381000" lvl="0" marL="457200" marR="0" rtl="0" algn="l">
              <a:lnSpc>
                <a:spcPct val="115000"/>
              </a:lnSpc>
              <a:spcBef>
                <a:spcPts val="0"/>
              </a:spcBef>
              <a:spcAft>
                <a:spcPts val="0"/>
              </a:spcAft>
              <a:buClr>
                <a:schemeClr val="lt1"/>
              </a:buClr>
              <a:buSzPts val="2400"/>
              <a:buFont typeface="Lato"/>
              <a:buChar char="●"/>
            </a:pPr>
            <a:r>
              <a:rPr b="1" lang="en-GB" sz="2400">
                <a:solidFill>
                  <a:schemeClr val="lt1"/>
                </a:solidFill>
                <a:latin typeface="Lato"/>
                <a:ea typeface="Lato"/>
                <a:cs typeface="Lato"/>
                <a:sym typeface="Lato"/>
              </a:rPr>
              <a:t>Sometimes changes to needs and wants are not due to changes to personal circumstances. </a:t>
            </a:r>
            <a:endParaRPr b="1" sz="2400">
              <a:solidFill>
                <a:schemeClr val="lt1"/>
              </a:solidFill>
              <a:latin typeface="Lato"/>
              <a:ea typeface="Lato"/>
              <a:cs typeface="Lato"/>
              <a:sym typeface="Lato"/>
            </a:endParaRPr>
          </a:p>
          <a:p>
            <a:pPr indent="-381000" lvl="0" marL="457200" marR="0" rtl="0" algn="l">
              <a:lnSpc>
                <a:spcPct val="115000"/>
              </a:lnSpc>
              <a:spcBef>
                <a:spcPts val="0"/>
              </a:spcBef>
              <a:spcAft>
                <a:spcPts val="0"/>
              </a:spcAft>
              <a:buClr>
                <a:schemeClr val="lt1"/>
              </a:buClr>
              <a:buSzPts val="2400"/>
              <a:buFont typeface="Lato"/>
              <a:buChar char="●"/>
            </a:pPr>
            <a:r>
              <a:rPr b="1" lang="en-GB" sz="2400">
                <a:solidFill>
                  <a:schemeClr val="lt1"/>
                </a:solidFill>
                <a:latin typeface="Lato"/>
                <a:ea typeface="Lato"/>
                <a:cs typeface="Lato"/>
                <a:sym typeface="Lato"/>
              </a:rPr>
              <a:t>Political and economic changes can determine changes to our spending behaviours.</a:t>
            </a:r>
            <a:endParaRPr b="1" i="0" sz="2400" u="none" cap="none" strike="noStrike">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