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5143500" cx="9144000"/>
  <p:notesSz cx="6858000" cy="9144000"/>
  <p:embeddedFontLst>
    <p:embeddedFont>
      <p:font typeface="Lato"/>
      <p:regular r:id="rId16"/>
      <p:bold r:id="rId17"/>
      <p:italic r:id="rId18"/>
      <p:boldItalic r:id="rId19"/>
    </p:embeddedFont>
    <p:embeddedFont>
      <p:font typeface="Lato Light"/>
      <p:regular r:id="rId20"/>
      <p:bold r:id="rId21"/>
      <p:italic r:id="rId22"/>
      <p:boldItalic r:id="rId23"/>
    </p:embeddedFont>
    <p:embeddedFont>
      <p:font typeface="Lato Black"/>
      <p:bold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4F4883B-4B14-48D8-90BC-4BFF5A25784B}">
  <a:tblStyle styleId="{14F4883B-4B14-48D8-90BC-4BFF5A25784B}"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Light-regular.fntdata"/><Relationship Id="rId22" Type="http://schemas.openxmlformats.org/officeDocument/2006/relationships/font" Target="fonts/LatoLight-italic.fntdata"/><Relationship Id="rId21" Type="http://schemas.openxmlformats.org/officeDocument/2006/relationships/font" Target="fonts/LatoLight-bold.fntdata"/><Relationship Id="rId24" Type="http://schemas.openxmlformats.org/officeDocument/2006/relationships/font" Target="fonts/LatoBlack-bold.fntdata"/><Relationship Id="rId23" Type="http://schemas.openxmlformats.org/officeDocument/2006/relationships/font" Target="fonts/LatoLigh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5" Type="http://schemas.openxmlformats.org/officeDocument/2006/relationships/font" Target="fonts/LatoBlack-bold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font" Target="fonts/Lato-bold.fntdata"/><Relationship Id="rId16" Type="http://schemas.openxmlformats.org/officeDocument/2006/relationships/font" Target="fonts/Lato-regular.fntdata"/><Relationship Id="rId19" Type="http://schemas.openxmlformats.org/officeDocument/2006/relationships/font" Target="fonts/Lato-boldItalic.fntdata"/><Relationship Id="rId18" Type="http://schemas.openxmlformats.org/officeDocument/2006/relationships/font" Target="fonts/La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fab341a8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fab341a8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fab341a888_0_2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g1fab341a888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faebbd8df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faebbd8df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faebbd8df9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8" name="Google Shape;158;g1faebbd8df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fab341a888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1fab341a888_0_4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faebbd8df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faebbd8df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fafc3123fd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fafc3123fd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fafc3123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g1fafc3123fd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 Id="rId3" Type="http://schemas.openxmlformats.org/officeDocument/2006/relationships/image" Target="../media/image6.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 Id="rId3"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_1">
    <p:bg>
      <p:bgPr>
        <a:solidFill>
          <a:srgbClr val="0543B3"/>
        </a:solidFill>
      </p:bgPr>
    </p:bg>
    <p:spTree>
      <p:nvGrpSpPr>
        <p:cNvPr id="52" name="Shape 52"/>
        <p:cNvGrpSpPr/>
        <p:nvPr/>
      </p:nvGrpSpPr>
      <p:grpSpPr>
        <a:xfrm>
          <a:off x="0" y="0"/>
          <a:ext cx="0" cy="0"/>
          <a:chOff x="0" y="0"/>
          <a:chExt cx="0" cy="0"/>
        </a:xfrm>
      </p:grpSpPr>
      <p:pic>
        <p:nvPicPr>
          <p:cNvPr id="53" name="Google Shape;53;p11"/>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54" name="Google Shape;54;p1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5" name="Google Shape;55;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p:cSld name="TITLE_AND_TWO_COLUMNS_2">
    <p:spTree>
      <p:nvGrpSpPr>
        <p:cNvPr id="56" name="Shape 56"/>
        <p:cNvGrpSpPr/>
        <p:nvPr/>
      </p:nvGrpSpPr>
      <p:grpSpPr>
        <a:xfrm>
          <a:off x="0" y="0"/>
          <a:ext cx="0" cy="0"/>
          <a:chOff x="0" y="0"/>
          <a:chExt cx="0" cy="0"/>
        </a:xfrm>
      </p:grpSpPr>
      <p:sp>
        <p:nvSpPr>
          <p:cNvPr id="57" name="Google Shape;57;p12"/>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1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59" name="Google Shape;59;p1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60" name="Google Shape;60;p1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61" name="Shape 61"/>
        <p:cNvGrpSpPr/>
        <p:nvPr/>
      </p:nvGrpSpPr>
      <p:grpSpPr>
        <a:xfrm>
          <a:off x="0" y="0"/>
          <a:ext cx="0" cy="0"/>
          <a:chOff x="0" y="0"/>
          <a:chExt cx="0" cy="0"/>
        </a:xfrm>
      </p:grpSpPr>
      <p:sp>
        <p:nvSpPr>
          <p:cNvPr id="62" name="Google Shape;62;p13"/>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63" name="Google Shape;63;p13"/>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2" name="Shape 72"/>
        <p:cNvGrpSpPr/>
        <p:nvPr/>
      </p:nvGrpSpPr>
      <p:grpSpPr>
        <a:xfrm>
          <a:off x="0" y="0"/>
          <a:ext cx="0" cy="0"/>
          <a:chOff x="0" y="0"/>
          <a:chExt cx="0" cy="0"/>
        </a:xfrm>
      </p:grpSpPr>
      <p:sp>
        <p:nvSpPr>
          <p:cNvPr id="73" name="Google Shape;73;p1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4" name="Google Shape;74;p1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6" name="Shape 76"/>
        <p:cNvGrpSpPr/>
        <p:nvPr/>
      </p:nvGrpSpPr>
      <p:grpSpPr>
        <a:xfrm>
          <a:off x="0" y="0"/>
          <a:ext cx="0" cy="0"/>
          <a:chOff x="0" y="0"/>
          <a:chExt cx="0" cy="0"/>
        </a:xfrm>
      </p:grpSpPr>
      <p:sp>
        <p:nvSpPr>
          <p:cNvPr id="77" name="Google Shape;77;p17"/>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8" name="Google Shape;78;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9" name="Shape 79"/>
        <p:cNvGrpSpPr/>
        <p:nvPr/>
      </p:nvGrpSpPr>
      <p:grpSpPr>
        <a:xfrm>
          <a:off x="0" y="0"/>
          <a:ext cx="0" cy="0"/>
          <a:chOff x="0" y="0"/>
          <a:chExt cx="0" cy="0"/>
        </a:xfrm>
      </p:grpSpPr>
      <p:sp>
        <p:nvSpPr>
          <p:cNvPr id="80" name="Google Shape;80;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2" name="Google Shape;82;p18"/>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18"/>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4" name="Google Shape;84;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7" name="Google Shape;8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8" name="Shape 88"/>
        <p:cNvGrpSpPr/>
        <p:nvPr/>
      </p:nvGrpSpPr>
      <p:grpSpPr>
        <a:xfrm>
          <a:off x="0" y="0"/>
          <a:ext cx="0" cy="0"/>
          <a:chOff x="0" y="0"/>
          <a:chExt cx="0" cy="0"/>
        </a:xfrm>
      </p:grpSpPr>
      <p:sp>
        <p:nvSpPr>
          <p:cNvPr id="89" name="Google Shape;89;p2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0" name="Google Shape;90;p20"/>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1" name="Google Shape;91;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96" name="Shape 96"/>
        <p:cNvGrpSpPr/>
        <p:nvPr/>
      </p:nvGrpSpPr>
      <p:grpSpPr>
        <a:xfrm>
          <a:off x="0" y="0"/>
          <a:ext cx="0" cy="0"/>
          <a:chOff x="0" y="0"/>
          <a:chExt cx="0" cy="0"/>
        </a:xfrm>
      </p:grpSpPr>
      <p:pic>
        <p:nvPicPr>
          <p:cNvPr id="97" name="Google Shape;97;p23"/>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8" name="Google Shape;98;p23"/>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99" name="Shape 99"/>
        <p:cNvGrpSpPr/>
        <p:nvPr/>
      </p:nvGrpSpPr>
      <p:grpSpPr>
        <a:xfrm>
          <a:off x="0" y="0"/>
          <a:ext cx="0" cy="0"/>
          <a:chOff x="0" y="0"/>
          <a:chExt cx="0" cy="0"/>
        </a:xfrm>
      </p:grpSpPr>
      <p:pic>
        <p:nvPicPr>
          <p:cNvPr id="100" name="Google Shape;100;p24"/>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101" name="Google Shape;101;p24"/>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02" name="Shape 102"/>
        <p:cNvGrpSpPr/>
        <p:nvPr/>
      </p:nvGrpSpPr>
      <p:grpSpPr>
        <a:xfrm>
          <a:off x="0" y="0"/>
          <a:ext cx="0" cy="0"/>
          <a:chOff x="0" y="0"/>
          <a:chExt cx="0" cy="0"/>
        </a:xfrm>
      </p:grpSpPr>
      <p:pic>
        <p:nvPicPr>
          <p:cNvPr id="103" name="Google Shape;103;p2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4" name="Google Shape;104;p25"/>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5" name="Google Shape;105;p2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06" name="Shape 106"/>
        <p:cNvGrpSpPr/>
        <p:nvPr/>
      </p:nvGrpSpPr>
      <p:grpSpPr>
        <a:xfrm>
          <a:off x="0" y="0"/>
          <a:ext cx="0" cy="0"/>
          <a:chOff x="0" y="0"/>
          <a:chExt cx="0" cy="0"/>
        </a:xfrm>
      </p:grpSpPr>
      <p:pic>
        <p:nvPicPr>
          <p:cNvPr id="107" name="Google Shape;107;p26"/>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8" name="Google Shape;108;p26"/>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9" name="Google Shape;109;p2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10" name="Shape 110"/>
        <p:cNvGrpSpPr/>
        <p:nvPr/>
      </p:nvGrpSpPr>
      <p:grpSpPr>
        <a:xfrm>
          <a:off x="0" y="0"/>
          <a:ext cx="0" cy="0"/>
          <a:chOff x="0" y="0"/>
          <a:chExt cx="0" cy="0"/>
        </a:xfrm>
      </p:grpSpPr>
      <p:pic>
        <p:nvPicPr>
          <p:cNvPr id="111" name="Google Shape;111;p27"/>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12" name="Google Shape;112;p27"/>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3" name="Google Shape;113;p2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14" name="Shape 114"/>
        <p:cNvGrpSpPr/>
        <p:nvPr/>
      </p:nvGrpSpPr>
      <p:grpSpPr>
        <a:xfrm>
          <a:off x="0" y="0"/>
          <a:ext cx="0" cy="0"/>
          <a:chOff x="0" y="0"/>
          <a:chExt cx="0" cy="0"/>
        </a:xfrm>
      </p:grpSpPr>
      <p:sp>
        <p:nvSpPr>
          <p:cNvPr id="115" name="Google Shape;115;p28"/>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6" name="Google Shape;116;p28"/>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17" name="Google Shape;117;p28"/>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8" name="Google Shape;118;p2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19" name="Shape 119"/>
        <p:cNvGrpSpPr/>
        <p:nvPr/>
      </p:nvGrpSpPr>
      <p:grpSpPr>
        <a:xfrm>
          <a:off x="0" y="0"/>
          <a:ext cx="0" cy="0"/>
          <a:chOff x="0" y="0"/>
          <a:chExt cx="0" cy="0"/>
        </a:xfrm>
      </p:grpSpPr>
      <p:pic>
        <p:nvPicPr>
          <p:cNvPr id="120" name="Google Shape;120;p29"/>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1" name="Google Shape;121;p29"/>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22" name="Google Shape;122;p2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123" name="Shape 123"/>
        <p:cNvGrpSpPr/>
        <p:nvPr/>
      </p:nvGrpSpPr>
      <p:grpSpPr>
        <a:xfrm>
          <a:off x="0" y="0"/>
          <a:ext cx="0" cy="0"/>
          <a:chOff x="0" y="0"/>
          <a:chExt cx="0" cy="0"/>
        </a:xfrm>
      </p:grpSpPr>
      <p:pic>
        <p:nvPicPr>
          <p:cNvPr id="124" name="Google Shape;124;p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5" name="Google Shape;12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6" name="Shape 126"/>
        <p:cNvGrpSpPr/>
        <p:nvPr/>
      </p:nvGrpSpPr>
      <p:grpSpPr>
        <a:xfrm>
          <a:off x="0" y="0"/>
          <a:ext cx="0" cy="0"/>
          <a:chOff x="0" y="0"/>
          <a:chExt cx="0" cy="0"/>
        </a:xfrm>
      </p:grpSpPr>
      <p:sp>
        <p:nvSpPr>
          <p:cNvPr id="127" name="Google Shape;127;p31"/>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8" name="Google Shape;128;p31"/>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29" name="Google Shape;129;p31"/>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30" name="Google Shape;130;p3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31" name="Shape 131"/>
        <p:cNvGrpSpPr/>
        <p:nvPr/>
      </p:nvGrpSpPr>
      <p:grpSpPr>
        <a:xfrm>
          <a:off x="0" y="0"/>
          <a:ext cx="0" cy="0"/>
          <a:chOff x="0" y="0"/>
          <a:chExt cx="0" cy="0"/>
        </a:xfrm>
      </p:grpSpPr>
      <p:sp>
        <p:nvSpPr>
          <p:cNvPr id="132" name="Google Shape;132;p32"/>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3" name="Google Shape;133;p3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34" name="Google Shape;134;p3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35" name="Google Shape;135;p32"/>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0" name="Shape 20"/>
        <p:cNvGrpSpPr/>
        <p:nvPr/>
      </p:nvGrpSpPr>
      <p:grpSpPr>
        <a:xfrm>
          <a:off x="0" y="0"/>
          <a:ext cx="0" cy="0"/>
          <a:chOff x="0" y="0"/>
          <a:chExt cx="0" cy="0"/>
        </a:xfrm>
      </p:grpSpPr>
      <p:sp>
        <p:nvSpPr>
          <p:cNvPr id="21" name="Google Shape;21;p5"/>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2" name="Google Shape;22;p5"/>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23" name="Google Shape;23;p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24" name="Google Shape;24;p5"/>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262A33"/>
        </a:solidFill>
      </p:bgPr>
    </p:bg>
    <p:spTree>
      <p:nvGrpSpPr>
        <p:cNvPr id="25" name="Shape 25"/>
        <p:cNvGrpSpPr/>
        <p:nvPr/>
      </p:nvGrpSpPr>
      <p:grpSpPr>
        <a:xfrm>
          <a:off x="0" y="0"/>
          <a:ext cx="0" cy="0"/>
          <a:chOff x="0" y="0"/>
          <a:chExt cx="0" cy="0"/>
        </a:xfrm>
      </p:grpSpPr>
      <p:sp>
        <p:nvSpPr>
          <p:cNvPr id="26" name="Google Shape;26;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27" name="Google Shape;27;p6"/>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28" name="Google Shape;28;p6"/>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29" name="Google Shape;29;p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0" name="Google Shape;30;p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p:cSld name="TITLE_ONLY_1">
    <p:bg>
      <p:bgPr>
        <a:solidFill>
          <a:srgbClr val="262A33"/>
        </a:solidFill>
      </p:bgPr>
    </p:bg>
    <p:spTree>
      <p:nvGrpSpPr>
        <p:cNvPr id="31" name="Shape 31"/>
        <p:cNvGrpSpPr/>
        <p:nvPr/>
      </p:nvGrpSpPr>
      <p:grpSpPr>
        <a:xfrm>
          <a:off x="0" y="0"/>
          <a:ext cx="0" cy="0"/>
          <a:chOff x="0" y="0"/>
          <a:chExt cx="0" cy="0"/>
        </a:xfrm>
      </p:grpSpPr>
      <p:pic>
        <p:nvPicPr>
          <p:cNvPr id="32" name="Google Shape;32;p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3" name="Google Shape;33;p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4" name="Google Shape;34;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TITLE_AND_BODY_1">
    <p:bg>
      <p:bgPr>
        <a:solidFill>
          <a:srgbClr val="262A33"/>
        </a:solidFill>
      </p:bgPr>
    </p:bg>
    <p:spTree>
      <p:nvGrpSpPr>
        <p:cNvPr id="36"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8" name="Google Shape;38;p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9" name="Google Shape;39;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SECTION_HEADER_1">
    <p:bg>
      <p:bgPr>
        <a:solidFill>
          <a:srgbClr val="262A33"/>
        </a:solidFill>
      </p:bgPr>
    </p:bg>
    <p:spTree>
      <p:nvGrpSpPr>
        <p:cNvPr id="41" name="Shape 41"/>
        <p:cNvGrpSpPr/>
        <p:nvPr/>
      </p:nvGrpSpPr>
      <p:grpSpPr>
        <a:xfrm>
          <a:off x="0" y="0"/>
          <a:ext cx="0" cy="0"/>
          <a:chOff x="0" y="0"/>
          <a:chExt cx="0" cy="0"/>
        </a:xfrm>
      </p:grpSpPr>
      <p:sp>
        <p:nvSpPr>
          <p:cNvPr id="42" name="Google Shape;42;p9"/>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43" name="Google Shape;43;p9"/>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4" name="Google Shape;44;p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45" name="Google Shape;45;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6" name="Google Shape;46;p9"/>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_1">
    <p:bg>
      <p:bgPr>
        <a:solidFill>
          <a:srgbClr val="0543B3"/>
        </a:solidFill>
      </p:bgPr>
    </p:bg>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9" name="Google Shape;49;p1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0" name="Google Shape;50;p1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10"/>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3.xml"/><Relationship Id="rId10" Type="http://schemas.openxmlformats.org/officeDocument/2006/relationships/slideLayout" Target="../slideLayouts/slideLayout30.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4" name="Shape 94"/>
        <p:cNvGrpSpPr/>
        <p:nvPr/>
      </p:nvGrpSpPr>
      <p:grpSpPr>
        <a:xfrm>
          <a:off x="0" y="0"/>
          <a:ext cx="0" cy="0"/>
          <a:chOff x="0" y="0"/>
          <a:chExt cx="0" cy="0"/>
        </a:xfrm>
      </p:grpSpPr>
      <p:sp>
        <p:nvSpPr>
          <p:cNvPr id="95" name="Google Shape;9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hyperlink" Target="http://www.youtube.com/watch?v=669PyOJJohY" TargetMode="External"/><Relationship Id="rId4" Type="http://schemas.openxmlformats.org/officeDocument/2006/relationships/image" Target="../media/image1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 Id="rId3"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 Id="rId3"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8.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3"/>
          <p:cNvSpPr txBox="1"/>
          <p:nvPr>
            <p:ph type="ctrTitle"/>
          </p:nvPr>
        </p:nvSpPr>
        <p:spPr>
          <a:xfrm>
            <a:off x="266050" y="1193975"/>
            <a:ext cx="87990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lang="en-GB" sz="4800">
                <a:solidFill>
                  <a:schemeClr val="lt1"/>
                </a:solidFill>
                <a:latin typeface="Lato Black"/>
                <a:ea typeface="Lato Black"/>
                <a:cs typeface="Lato Black"/>
                <a:sym typeface="Lato Black"/>
              </a:rPr>
              <a:t>Financial Literacy Curriculum </a:t>
            </a:r>
            <a:endParaRPr b="1" i="0" sz="4800" u="none" cap="none" strike="noStrike">
              <a:solidFill>
                <a:schemeClr val="lt1"/>
              </a:solidFill>
              <a:latin typeface="Lato Black"/>
              <a:ea typeface="Lato Black"/>
              <a:cs typeface="Lato Black"/>
              <a:sym typeface="Lato Black"/>
            </a:endParaRPr>
          </a:p>
        </p:txBody>
      </p:sp>
      <p:sp>
        <p:nvSpPr>
          <p:cNvPr id="141" name="Google Shape;141;p33"/>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GB" sz="1000">
                <a:solidFill>
                  <a:schemeClr val="accent2"/>
                </a:solidFill>
                <a:latin typeface="Lato"/>
                <a:ea typeface="Lato"/>
                <a:cs typeface="Lato"/>
                <a:sym typeface="Lato"/>
              </a:rPr>
              <a:t>Year 11  Assembly</a:t>
            </a:r>
            <a:endParaRPr b="1" i="0" sz="1000" u="none" cap="none" strike="noStrike">
              <a:solidFill>
                <a:schemeClr val="accent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4"/>
          <p:cNvSpPr txBox="1"/>
          <p:nvPr/>
        </p:nvSpPr>
        <p:spPr>
          <a:xfrm>
            <a:off x="462399" y="403092"/>
            <a:ext cx="32625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600" u="none" cap="none" strike="noStrike">
                <a:solidFill>
                  <a:srgbClr val="FF8022"/>
                </a:solidFill>
                <a:latin typeface="Lato Black"/>
                <a:ea typeface="Lato Black"/>
                <a:cs typeface="Lato Black"/>
                <a:sym typeface="Lato Black"/>
              </a:rPr>
              <a:t>What is FLIC?</a:t>
            </a:r>
            <a:endParaRPr b="1" i="0" sz="3600" u="none" cap="none" strike="noStrike">
              <a:solidFill>
                <a:srgbClr val="FF8022"/>
              </a:solidFill>
              <a:latin typeface="Lato Black"/>
              <a:ea typeface="Lato Black"/>
              <a:cs typeface="Lato Black"/>
              <a:sym typeface="Lato Black"/>
            </a:endParaRPr>
          </a:p>
        </p:txBody>
      </p:sp>
      <p:sp>
        <p:nvSpPr>
          <p:cNvPr id="147" name="Google Shape;147;p34"/>
          <p:cNvSpPr txBox="1"/>
          <p:nvPr/>
        </p:nvSpPr>
        <p:spPr>
          <a:xfrm>
            <a:off x="462400" y="1189575"/>
            <a:ext cx="75273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b="0" i="0" lang="en-GB" sz="2600" u="none" cap="none" strike="noStrike">
                <a:solidFill>
                  <a:schemeClr val="lt1"/>
                </a:solidFill>
                <a:latin typeface="Lato Light"/>
                <a:ea typeface="Lato Light"/>
                <a:cs typeface="Lato Light"/>
                <a:sym typeface="Lato Light"/>
              </a:rPr>
              <a:t>The Financial Times news group has set up a charity</a:t>
            </a:r>
            <a:r>
              <a:rPr lang="en-GB" sz="2600">
                <a:solidFill>
                  <a:schemeClr val="lt1"/>
                </a:solidFill>
                <a:latin typeface="Lato Light"/>
                <a:ea typeface="Lato Light"/>
                <a:cs typeface="Lato Light"/>
                <a:sym typeface="Lato Light"/>
              </a:rPr>
              <a:t>, </a:t>
            </a:r>
            <a:r>
              <a:rPr b="0" i="0" lang="en-GB" sz="2600" u="none" cap="none" strike="noStrike">
                <a:solidFill>
                  <a:schemeClr val="lt1"/>
                </a:solidFill>
                <a:latin typeface="Lato Light"/>
                <a:ea typeface="Lato Light"/>
                <a:cs typeface="Lato Light"/>
                <a:sym typeface="Lato Light"/>
              </a:rPr>
              <a:t>Financial Literacy and Inclusion Campaign focused on </a:t>
            </a:r>
            <a:r>
              <a:rPr b="1" i="0" lang="en-GB" sz="2600" u="none" cap="none" strike="noStrike">
                <a:solidFill>
                  <a:schemeClr val="lt1"/>
                </a:solidFill>
                <a:latin typeface="Lato"/>
                <a:ea typeface="Lato"/>
                <a:cs typeface="Lato"/>
                <a:sym typeface="Lato"/>
              </a:rPr>
              <a:t>building up the financial knowledge and skills of everyone in the UK</a:t>
            </a:r>
            <a:r>
              <a:rPr b="0" i="0" lang="en-GB" sz="2600" u="none" cap="none" strike="noStrike">
                <a:solidFill>
                  <a:schemeClr val="lt1"/>
                </a:solidFill>
                <a:latin typeface="Lato Light"/>
                <a:ea typeface="Lato Light"/>
                <a:cs typeface="Lato Light"/>
                <a:sym typeface="Lato Light"/>
              </a:rPr>
              <a:t>, especially the people that don’t usually come across this information. </a:t>
            </a:r>
            <a:endParaRPr b="0" i="0" sz="2600" u="none" cap="none" strike="noStrike">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0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Flic have been working with Shoreditch Park to plan lessons that will improve your financial literacy.</a:t>
            </a:r>
            <a:endParaRPr sz="2600">
              <a:solidFill>
                <a:schemeClr val="lt1"/>
              </a:solidFill>
              <a:latin typeface="Lato Light"/>
              <a:ea typeface="Lato Light"/>
              <a:cs typeface="Lato Light"/>
              <a:sym typeface="Lato Light"/>
            </a:endParaRPr>
          </a:p>
        </p:txBody>
      </p:sp>
      <p:sp>
        <p:nvSpPr>
          <p:cNvPr id="148" name="Google Shape;148;p34"/>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49" name="Google Shape;149;p3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descr="#Newsround #CostOfLiving #Explainer #martinlewis &#10;We got the money saving expert Martin Lewis @moneysavingexpert to help us explain this! You've probably heard people talking about a 'cost of living' crisis and the problems it is causing recently.&#10;&#10;But what does it actually mean?&#10;&#10;Well, it's basically about the price of things around the world and how much money people have to spend on the things that they need - like food, fuel and family life.&#10;&#10;For a variety of reasons prices are going up and, although governments say they are trying to take action to make things easier, for many people it means that tough choices are having to be made about how to spend their money.&#10;&#10;Why are prices going up?&#10;&#10;The rising cost of things is known as inflation.&#10;&#10;That's when, over time, prices rise and how much you can buy with your money falls, so people demand to be paid more in wages, which means it costs companies more to pay people to make things, which then pushes up how much they cost to make and the prices rise... and so on.&#10;&#10;The effects can be seen in lots of things including rising energy prices, rising food prices, strikes by train staff, fuel protests by drivers and even problems at airports.&#10;&#10;It's not just happening in the UK, it's happening all around the world.&#10;&#10;Energy prices are a good example of this.&#10;&#10;Energy prices have an impact on pretty much everything - from heating homes, to transporting goods and keeping factories in production. When they rise, the costs of everything rises and those costs have been passed down to ordinary people's bills.&#10;&#10;The Resolution Foundation - an organisation which provides advice and ideas on improving living standards - is warning that the Ukraine conflict is making the situation even worse.&#10;&#10;&quot;The crisis in Ukraine has increased both the scale of price rises, but also the degree of uncertainty about their levels and duration,&quot; the Foundation's report says.&#10;&#10;There have also been other shortages of goods like building materials and computer chips, which has created problems.&#10;&#10;Businesses are are passing on these extra costs - higher energy, petrol and transport bills - to customers.&#10;&#10;Since the coronavirus pandemic and the UK leaving the European Union, some companies have struggled to recruit people for certain jobs and they have offered higher wages to attract them - however, the cost of these increased wages has been passed down to the customer too.&#10;&#10;All of these factors play into the same result - prices going up.&#10;&#10;'Struggles'&#10;People struggling with the soaring cost of living are cutting back on food and car journeys to save money, according to a BBC-commissioned survey in June 2022.&#10;&#10;More than half (56%) of the 4,011 people asked had bought fewer groceries, and the same proportion had skipped meals.&#10;&#10;Many people have cut spending on clothes and socialising too.&#10;&#10;So what's the problem?&#10;Well, as prices go up, not everyone's pay or benefits are going up at the same time or by the same amount.&#10;&#10;If someone's pay or benefits aren't going up at the same time as prices, then the money in their pocket doesn't go as far and buying things gets harder.&#10;&#10;The same also goes for places like schools who find the money they have to spend doesn't buy them as much stuff as it used to.&#10;&#10;The worry for governments and charities is that it means more people not being able to turn the heating on as much as they'd like, eat as healthily as they might, and having to go to charities or foodbanks for help.&#10;&#10;The UK's Office for National Statistics found that half of adults it surveyed said they had bought less food in the last fortnight due to higher prices.&#10;&#10;Asda and Tesco have also reported customers cutting back on how much they buy.&#10;&#10;What is being done to help?&#10;&#10;The UK government has made various announcements about the help it is offering but many charities say what's being done isn't enough to help those that need it most and there have been warnings that prices could keep rising.&#10;&#10;Welcome to the official BBC Newsround YouTube channel. Subscribe here ➡️.➡️ ➡️  https://bit.ly/3bYidJ3&#10;&#10;Please visit www.bbc.co.uk/newsround/13865002 for tips about what to do if you are feeling sad about what you've seen, heard or read.&#10;&#10;At Newsround we bring you news stories which are affecting you and hear your opinion, the latest trends, movie reviews and what you’re doing to help each other and the environment. Want top tips on the latest video games? Want to know more about what’s going on in the world of sport and music? Then you’re in the right place.  &#10;&#10;To watch the daily bulletins head to the BBC iPlayer and to get involved with votes and have your say on a news story head over to the Newsround website ➡️ https://www.bbc.co.uk/newsround&#10;&#10;For daily news bulletins visit the BBC iPlayer ➡️ https://www.bbc.co.uk/iplayer/episodes/b006mdbc/newsround" id="154" name="Google Shape;154;p35" title="What is the COST OF LIVING Crisis? | Newsround">
            <a:hlinkClick r:id="rId3"/>
          </p:cNvPr>
          <p:cNvPicPr preferRelativeResize="0"/>
          <p:nvPr/>
        </p:nvPicPr>
        <p:blipFill>
          <a:blip r:embed="rId4">
            <a:alphaModFix/>
          </a:blip>
          <a:stretch>
            <a:fillRect/>
          </a:stretch>
        </p:blipFill>
        <p:spPr>
          <a:xfrm>
            <a:off x="2339875" y="1068775"/>
            <a:ext cx="4572000" cy="3429000"/>
          </a:xfrm>
          <a:prstGeom prst="rect">
            <a:avLst/>
          </a:prstGeom>
          <a:noFill/>
          <a:ln cap="flat" cmpd="sng" w="28575">
            <a:solidFill>
              <a:schemeClr val="accent2"/>
            </a:solidFill>
            <a:prstDash val="solid"/>
            <a:round/>
            <a:headEnd len="sm" w="sm" type="none"/>
            <a:tailEnd len="sm" w="sm" type="none"/>
          </a:ln>
        </p:spPr>
      </p:pic>
      <p:sp>
        <p:nvSpPr>
          <p:cNvPr id="155" name="Google Shape;155;p35"/>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6"/>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61" name="Google Shape;161;p36"/>
          <p:cNvSpPr txBox="1"/>
          <p:nvPr/>
        </p:nvSpPr>
        <p:spPr>
          <a:xfrm>
            <a:off x="467425" y="1198800"/>
            <a:ext cx="83859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have been hearing about the cost of living in the news.</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Due to national and international changes, many families are experiencing difficulties with their finances. </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2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want to make sure that you are equipped with the knowledge and skills that can help you to prepare and protect yourself financially in the future.</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2600">
              <a:solidFill>
                <a:schemeClr val="lt1"/>
              </a:solidFill>
              <a:latin typeface="Lato Light"/>
              <a:ea typeface="Lato Light"/>
              <a:cs typeface="Lato Light"/>
              <a:sym typeface="Lato Light"/>
            </a:endParaRPr>
          </a:p>
        </p:txBody>
      </p:sp>
      <p:sp>
        <p:nvSpPr>
          <p:cNvPr id="162" name="Google Shape;162;p3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7"/>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200" u="none" cap="none" strike="noStrike">
                <a:solidFill>
                  <a:srgbClr val="FF8022"/>
                </a:solidFill>
                <a:latin typeface="Lato"/>
                <a:ea typeface="Lato"/>
                <a:cs typeface="Lato"/>
                <a:sym typeface="Lato"/>
              </a:rPr>
              <a:t>Having a respectful learning environment</a:t>
            </a:r>
            <a:endParaRPr b="1" i="0" sz="3200" u="none" cap="none" strike="noStrike">
              <a:solidFill>
                <a:srgbClr val="FF8022"/>
              </a:solidFill>
              <a:latin typeface="Lato"/>
              <a:ea typeface="Lato"/>
              <a:cs typeface="Lato"/>
              <a:sym typeface="Lato"/>
            </a:endParaRPr>
          </a:p>
        </p:txBody>
      </p:sp>
      <p:sp>
        <p:nvSpPr>
          <p:cNvPr id="168" name="Google Shape;168;p37"/>
          <p:cNvSpPr txBox="1"/>
          <p:nvPr/>
        </p:nvSpPr>
        <p:spPr>
          <a:xfrm>
            <a:off x="234450" y="2388925"/>
            <a:ext cx="86751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listen to each other respectfully</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avoid making judgements or assumptions about others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comment on what has been said, not the person who has said it</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won’t put anyone on the spot and we have the right to pass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not share personal stories or ask personal questions</a:t>
            </a:r>
            <a:endParaRPr i="1" sz="1600" u="none" cap="none" strike="noStrike">
              <a:solidFill>
                <a:schemeClr val="accent2"/>
              </a:solidFill>
              <a:latin typeface="Lato"/>
              <a:ea typeface="Lato"/>
              <a:cs typeface="Lato"/>
              <a:sym typeface="Lato"/>
            </a:endParaRPr>
          </a:p>
        </p:txBody>
      </p:sp>
      <p:sp>
        <p:nvSpPr>
          <p:cNvPr id="169" name="Google Shape;169;p3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70" name="Google Shape;170;p37"/>
          <p:cNvSpPr txBox="1"/>
          <p:nvPr/>
        </p:nvSpPr>
        <p:spPr>
          <a:xfrm>
            <a:off x="325300" y="1149813"/>
            <a:ext cx="8351400" cy="11697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accent1"/>
                </a:solidFill>
                <a:latin typeface="Lato"/>
                <a:ea typeface="Lato"/>
                <a:cs typeface="Lato"/>
                <a:sym typeface="Lato"/>
              </a:rPr>
              <a:t>Money is a very personal topic. People have different values about money and this might be influenced by their circumstances. During your financial literacy lessons, there are some important expectations for keeping our </a:t>
            </a:r>
            <a:r>
              <a:rPr lang="en-GB" sz="1600">
                <a:solidFill>
                  <a:schemeClr val="accent1"/>
                </a:solidFill>
                <a:latin typeface="Lato"/>
                <a:ea typeface="Lato"/>
                <a:cs typeface="Lato"/>
                <a:sym typeface="Lato"/>
              </a:rPr>
              <a:t>learning</a:t>
            </a:r>
            <a:r>
              <a:rPr lang="en-GB" sz="1600">
                <a:solidFill>
                  <a:schemeClr val="accent1"/>
                </a:solidFill>
                <a:latin typeface="Lato"/>
                <a:ea typeface="Lato"/>
                <a:cs typeface="Lato"/>
                <a:sym typeface="Lato"/>
              </a:rPr>
              <a:t> environment safe and respectful. </a:t>
            </a:r>
            <a:endParaRPr sz="1600">
              <a:solidFill>
                <a:schemeClr val="accent1"/>
              </a:solidFill>
              <a:latin typeface="Lato"/>
              <a:ea typeface="Lato"/>
              <a:cs typeface="Lato"/>
              <a:sym typeface="Lato"/>
            </a:endParaRPr>
          </a:p>
          <a:p>
            <a:pPr indent="0" lvl="0" marL="0" rtl="0" algn="l">
              <a:spcBef>
                <a:spcPts val="0"/>
              </a:spcBef>
              <a:spcAft>
                <a:spcPts val="0"/>
              </a:spcAft>
              <a:buNone/>
            </a:pPr>
            <a:r>
              <a:rPr lang="en-GB" sz="1600">
                <a:solidFill>
                  <a:schemeClr val="accent1"/>
                </a:solidFill>
                <a:latin typeface="Lato"/>
                <a:ea typeface="Lato"/>
                <a:cs typeface="Lato"/>
                <a:sym typeface="Lato"/>
              </a:rPr>
              <a:t>In every lesson; </a:t>
            </a:r>
            <a:endParaRPr sz="16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8"/>
          <p:cNvSpPr txBox="1"/>
          <p:nvPr/>
        </p:nvSpPr>
        <p:spPr>
          <a:xfrm>
            <a:off x="321225" y="986775"/>
            <a:ext cx="3886200" cy="25551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lt1"/>
              </a:buClr>
              <a:buSzPts val="2200"/>
              <a:buFont typeface="Lato"/>
              <a:buAutoNum type="arabicPeriod"/>
            </a:pPr>
            <a:r>
              <a:rPr b="1" lang="en-GB" sz="2200">
                <a:solidFill>
                  <a:schemeClr val="lt1"/>
                </a:solidFill>
                <a:latin typeface="Lato"/>
                <a:ea typeface="Lato"/>
                <a:cs typeface="Lato"/>
                <a:sym typeface="Lato"/>
              </a:rPr>
              <a:t>What do you think the map is showing?</a:t>
            </a:r>
            <a:endParaRPr b="1" sz="2200">
              <a:solidFill>
                <a:schemeClr val="lt1"/>
              </a:solidFill>
              <a:latin typeface="Lato"/>
              <a:ea typeface="Lato"/>
              <a:cs typeface="Lato"/>
              <a:sym typeface="Lato"/>
            </a:endParaRPr>
          </a:p>
          <a:p>
            <a:pPr indent="0" lvl="0" marL="457200" rtl="0" algn="l">
              <a:spcBef>
                <a:spcPts val="0"/>
              </a:spcBef>
              <a:spcAft>
                <a:spcPts val="0"/>
              </a:spcAft>
              <a:buNone/>
            </a:pPr>
            <a:r>
              <a:t/>
            </a:r>
            <a:endParaRPr b="1" sz="2200">
              <a:solidFill>
                <a:schemeClr val="lt1"/>
              </a:solidFill>
              <a:latin typeface="Lato"/>
              <a:ea typeface="Lato"/>
              <a:cs typeface="Lato"/>
              <a:sym typeface="Lato"/>
            </a:endParaRPr>
          </a:p>
          <a:p>
            <a:pPr indent="-368300" lvl="0" marL="457200" rtl="0" algn="l">
              <a:spcBef>
                <a:spcPts val="0"/>
              </a:spcBef>
              <a:spcAft>
                <a:spcPts val="0"/>
              </a:spcAft>
              <a:buClr>
                <a:schemeClr val="lt1"/>
              </a:buClr>
              <a:buSzPts val="2200"/>
              <a:buFont typeface="Lato"/>
              <a:buAutoNum type="arabicPeriod"/>
            </a:pPr>
            <a:r>
              <a:rPr b="1" lang="en-GB" sz="2200">
                <a:solidFill>
                  <a:schemeClr val="lt1"/>
                </a:solidFill>
                <a:latin typeface="Lato"/>
                <a:ea typeface="Lato"/>
                <a:cs typeface="Lato"/>
                <a:sym typeface="Lato"/>
              </a:rPr>
              <a:t>What financial decisions might people make based on this map?</a:t>
            </a:r>
            <a:endParaRPr b="1" sz="2200">
              <a:solidFill>
                <a:schemeClr val="lt1"/>
              </a:solidFill>
              <a:latin typeface="Lato"/>
              <a:ea typeface="Lato"/>
              <a:cs typeface="Lato"/>
              <a:sym typeface="Lato"/>
            </a:endParaRPr>
          </a:p>
          <a:p>
            <a:pPr indent="0" lvl="0" marL="457200" rtl="0" algn="l">
              <a:spcBef>
                <a:spcPts val="0"/>
              </a:spcBef>
              <a:spcAft>
                <a:spcPts val="0"/>
              </a:spcAft>
              <a:buNone/>
            </a:pPr>
            <a:r>
              <a:t/>
            </a:r>
            <a:endParaRPr b="1" sz="2200">
              <a:solidFill>
                <a:schemeClr val="lt1"/>
              </a:solidFill>
              <a:latin typeface="Lato"/>
              <a:ea typeface="Lato"/>
              <a:cs typeface="Lato"/>
              <a:sym typeface="Lato"/>
            </a:endParaRPr>
          </a:p>
        </p:txBody>
      </p:sp>
      <p:pic>
        <p:nvPicPr>
          <p:cNvPr id="176" name="Google Shape;176;p38"/>
          <p:cNvPicPr preferRelativeResize="0"/>
          <p:nvPr/>
        </p:nvPicPr>
        <p:blipFill rotWithShape="1">
          <a:blip r:embed="rId3">
            <a:alphaModFix/>
          </a:blip>
          <a:srcRect b="0" l="0" r="2219" t="6907"/>
          <a:stretch/>
        </p:blipFill>
        <p:spPr>
          <a:xfrm>
            <a:off x="4369850" y="312675"/>
            <a:ext cx="3483376" cy="4646224"/>
          </a:xfrm>
          <a:prstGeom prst="rect">
            <a:avLst/>
          </a:prstGeom>
          <a:noFill/>
          <a:ln cap="flat" cmpd="sng" w="28575">
            <a:solidFill>
              <a:schemeClr val="accent2"/>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9"/>
          <p:cNvSpPr txBox="1"/>
          <p:nvPr/>
        </p:nvSpPr>
        <p:spPr>
          <a:xfrm>
            <a:off x="124150" y="406350"/>
            <a:ext cx="3886200" cy="46485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lt1"/>
              </a:buClr>
              <a:buSzPts val="2200"/>
              <a:buFont typeface="Lato"/>
              <a:buAutoNum type="arabicPeriod"/>
            </a:pPr>
            <a:r>
              <a:rPr b="1" lang="en-GB" sz="2200">
                <a:solidFill>
                  <a:schemeClr val="lt1"/>
                </a:solidFill>
                <a:latin typeface="Lato"/>
                <a:ea typeface="Lato"/>
                <a:cs typeface="Lato"/>
                <a:sym typeface="Lato"/>
              </a:rPr>
              <a:t>What is the map showing?</a:t>
            </a:r>
            <a:endParaRPr b="1" sz="2200">
              <a:solidFill>
                <a:schemeClr val="lt1"/>
              </a:solidFill>
              <a:latin typeface="Lato"/>
              <a:ea typeface="Lato"/>
              <a:cs typeface="Lato"/>
              <a:sym typeface="Lato"/>
            </a:endParaRPr>
          </a:p>
          <a:p>
            <a:pPr indent="0" lvl="0" marL="457200" rtl="0" algn="l">
              <a:spcBef>
                <a:spcPts val="0"/>
              </a:spcBef>
              <a:spcAft>
                <a:spcPts val="0"/>
              </a:spcAft>
              <a:buNone/>
            </a:pPr>
            <a:r>
              <a:rPr lang="en-GB" sz="1800">
                <a:solidFill>
                  <a:schemeClr val="accent2"/>
                </a:solidFill>
                <a:latin typeface="Lato"/>
                <a:ea typeface="Lato"/>
                <a:cs typeface="Lato"/>
                <a:sym typeface="Lato"/>
              </a:rPr>
              <a:t>The map is </a:t>
            </a:r>
            <a:r>
              <a:rPr lang="en-GB" sz="1800">
                <a:solidFill>
                  <a:schemeClr val="accent2"/>
                </a:solidFill>
                <a:latin typeface="Lato"/>
                <a:ea typeface="Lato"/>
                <a:cs typeface="Lato"/>
                <a:sym typeface="Lato"/>
              </a:rPr>
              <a:t>showing</a:t>
            </a:r>
            <a:r>
              <a:rPr lang="en-GB" sz="1800">
                <a:solidFill>
                  <a:schemeClr val="accent2"/>
                </a:solidFill>
                <a:latin typeface="Lato"/>
                <a:ea typeface="Lato"/>
                <a:cs typeface="Lato"/>
                <a:sym typeface="Lato"/>
              </a:rPr>
              <a:t> the gross </a:t>
            </a:r>
            <a:r>
              <a:rPr lang="en-GB" sz="1800">
                <a:solidFill>
                  <a:schemeClr val="accent2"/>
                </a:solidFill>
                <a:latin typeface="Lato"/>
                <a:ea typeface="Lato"/>
                <a:cs typeface="Lato"/>
                <a:sym typeface="Lato"/>
              </a:rPr>
              <a:t>disposable</a:t>
            </a:r>
            <a:r>
              <a:rPr lang="en-GB" sz="1800">
                <a:solidFill>
                  <a:schemeClr val="accent2"/>
                </a:solidFill>
                <a:latin typeface="Lato"/>
                <a:ea typeface="Lato"/>
                <a:cs typeface="Lato"/>
                <a:sym typeface="Lato"/>
              </a:rPr>
              <a:t> </a:t>
            </a:r>
            <a:r>
              <a:rPr lang="en-GB" sz="1800">
                <a:solidFill>
                  <a:schemeClr val="accent2"/>
                </a:solidFill>
                <a:latin typeface="Lato"/>
                <a:ea typeface="Lato"/>
                <a:cs typeface="Lato"/>
                <a:sym typeface="Lato"/>
              </a:rPr>
              <a:t>income</a:t>
            </a:r>
            <a:r>
              <a:rPr lang="en-GB" sz="1800">
                <a:solidFill>
                  <a:schemeClr val="accent2"/>
                </a:solidFill>
                <a:latin typeface="Lato"/>
                <a:ea typeface="Lato"/>
                <a:cs typeface="Lato"/>
                <a:sym typeface="Lato"/>
              </a:rPr>
              <a:t> a person has based on where they live.</a:t>
            </a:r>
            <a:endParaRPr b="1" sz="1800">
              <a:solidFill>
                <a:schemeClr val="lt1"/>
              </a:solidFill>
              <a:latin typeface="Lato"/>
              <a:ea typeface="Lato"/>
              <a:cs typeface="Lato"/>
              <a:sym typeface="Lato"/>
            </a:endParaRPr>
          </a:p>
          <a:p>
            <a:pPr indent="0" lvl="0" marL="457200" rtl="0" algn="l">
              <a:spcBef>
                <a:spcPts val="0"/>
              </a:spcBef>
              <a:spcAft>
                <a:spcPts val="0"/>
              </a:spcAft>
              <a:buNone/>
            </a:pPr>
            <a:r>
              <a:t/>
            </a:r>
            <a:endParaRPr b="1" sz="2200">
              <a:solidFill>
                <a:schemeClr val="lt1"/>
              </a:solidFill>
              <a:latin typeface="Lato"/>
              <a:ea typeface="Lato"/>
              <a:cs typeface="Lato"/>
              <a:sym typeface="Lato"/>
            </a:endParaRPr>
          </a:p>
          <a:p>
            <a:pPr indent="-368300" lvl="0" marL="457200" rtl="0" algn="l">
              <a:spcBef>
                <a:spcPts val="0"/>
              </a:spcBef>
              <a:spcAft>
                <a:spcPts val="0"/>
              </a:spcAft>
              <a:buClr>
                <a:schemeClr val="lt1"/>
              </a:buClr>
              <a:buSzPts val="2200"/>
              <a:buFont typeface="Lato"/>
              <a:buAutoNum type="arabicPeriod"/>
            </a:pPr>
            <a:r>
              <a:rPr b="1" lang="en-GB" sz="2200">
                <a:solidFill>
                  <a:schemeClr val="lt1"/>
                </a:solidFill>
                <a:latin typeface="Lato"/>
                <a:ea typeface="Lato"/>
                <a:cs typeface="Lato"/>
                <a:sym typeface="Lato"/>
              </a:rPr>
              <a:t>What financial decisions might people make based on this map?</a:t>
            </a:r>
            <a:endParaRPr b="1" sz="2200">
              <a:solidFill>
                <a:schemeClr val="lt1"/>
              </a:solidFill>
              <a:latin typeface="Lato"/>
              <a:ea typeface="Lato"/>
              <a:cs typeface="Lato"/>
              <a:sym typeface="Lato"/>
            </a:endParaRPr>
          </a:p>
          <a:p>
            <a:pPr indent="0" lvl="0" marL="457200" rtl="0" algn="l">
              <a:spcBef>
                <a:spcPts val="0"/>
              </a:spcBef>
              <a:spcAft>
                <a:spcPts val="0"/>
              </a:spcAft>
              <a:buNone/>
            </a:pPr>
            <a:r>
              <a:rPr lang="en-GB" sz="1800">
                <a:solidFill>
                  <a:schemeClr val="accent2"/>
                </a:solidFill>
                <a:latin typeface="Lato"/>
                <a:ea typeface="Lato"/>
                <a:cs typeface="Lato"/>
                <a:sym typeface="Lato"/>
              </a:rPr>
              <a:t>This could affect  where a person decides to live, how much money they need to or will be able to save. The map is also indicative of how much they might earn, depending on where they live.</a:t>
            </a:r>
            <a:endParaRPr b="1" sz="1800">
              <a:solidFill>
                <a:schemeClr val="lt1"/>
              </a:solidFill>
              <a:latin typeface="Lato"/>
              <a:ea typeface="Lato"/>
              <a:cs typeface="Lato"/>
              <a:sym typeface="Lato"/>
            </a:endParaRPr>
          </a:p>
        </p:txBody>
      </p:sp>
      <p:pic>
        <p:nvPicPr>
          <p:cNvPr id="182" name="Google Shape;182;p39"/>
          <p:cNvPicPr preferRelativeResize="0"/>
          <p:nvPr/>
        </p:nvPicPr>
        <p:blipFill rotWithShape="1">
          <a:blip r:embed="rId3">
            <a:alphaModFix/>
          </a:blip>
          <a:srcRect b="0" l="0" r="2219" t="6907"/>
          <a:stretch/>
        </p:blipFill>
        <p:spPr>
          <a:xfrm>
            <a:off x="4369850" y="312675"/>
            <a:ext cx="3483376" cy="4646224"/>
          </a:xfrm>
          <a:prstGeom prst="rect">
            <a:avLst/>
          </a:prstGeom>
          <a:noFill/>
          <a:ln cap="flat" cmpd="sng" w="28575">
            <a:solidFill>
              <a:schemeClr val="accent2"/>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40"/>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What will you be learning?</a:t>
            </a:r>
            <a:endParaRPr b="1" sz="3200">
              <a:solidFill>
                <a:srgbClr val="FF8022"/>
              </a:solidFill>
              <a:latin typeface="Lato"/>
              <a:ea typeface="Lato"/>
              <a:cs typeface="Lato"/>
              <a:sym typeface="Lato"/>
            </a:endParaRPr>
          </a:p>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 </a:t>
            </a:r>
            <a:endParaRPr b="1" i="0" sz="3200" u="none" cap="none" strike="noStrike">
              <a:solidFill>
                <a:srgbClr val="FF8022"/>
              </a:solidFill>
              <a:latin typeface="Lato"/>
              <a:ea typeface="Lato"/>
              <a:cs typeface="Lato"/>
              <a:sym typeface="Lato"/>
            </a:endParaRPr>
          </a:p>
        </p:txBody>
      </p:sp>
      <p:sp>
        <p:nvSpPr>
          <p:cNvPr id="188" name="Google Shape;188;p40"/>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89" name="Google Shape;189;p40"/>
          <p:cNvSpPr txBox="1"/>
          <p:nvPr/>
        </p:nvSpPr>
        <p:spPr>
          <a:xfrm>
            <a:off x="1911000" y="1743975"/>
            <a:ext cx="53220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How to protect my financial future </a:t>
            </a:r>
            <a:endParaRPr sz="2200">
              <a:solidFill>
                <a:schemeClr val="accent1"/>
              </a:solidFill>
              <a:latin typeface="Lato"/>
              <a:ea typeface="Lato"/>
              <a:cs typeface="Lato"/>
              <a:sym typeface="Lato"/>
            </a:endParaRPr>
          </a:p>
        </p:txBody>
      </p:sp>
      <p:graphicFrame>
        <p:nvGraphicFramePr>
          <p:cNvPr id="190" name="Google Shape;190;p40"/>
          <p:cNvGraphicFramePr/>
          <p:nvPr/>
        </p:nvGraphicFramePr>
        <p:xfrm>
          <a:off x="334025" y="2388900"/>
          <a:ext cx="3000000" cy="3000000"/>
        </p:xfrm>
        <a:graphic>
          <a:graphicData uri="http://schemas.openxmlformats.org/drawingml/2006/table">
            <a:tbl>
              <a:tblPr>
                <a:noFill/>
                <a:tableStyleId>{14F4883B-4B14-48D8-90BC-4BFF5A25784B}</a:tableStyleId>
              </a:tblPr>
              <a:tblGrid>
                <a:gridCol w="1403575"/>
                <a:gridCol w="1403575"/>
                <a:gridCol w="1403575"/>
                <a:gridCol w="1403575"/>
                <a:gridCol w="1403575"/>
                <a:gridCol w="1403575"/>
              </a:tblGrid>
              <a:tr h="396200">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1</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2</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3</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4</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5</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6</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r>
              <a:tr h="381000">
                <a:tc>
                  <a:txBody>
                    <a:bodyPr/>
                    <a:lstStyle/>
                    <a:p>
                      <a:pPr indent="0" lvl="0" marL="0" marR="0" rtl="0" algn="ctr">
                        <a:lnSpc>
                          <a:spcPct val="115000"/>
                        </a:lnSpc>
                        <a:spcBef>
                          <a:spcPts val="0"/>
                        </a:spcBef>
                        <a:spcAft>
                          <a:spcPts val="0"/>
                        </a:spcAft>
                        <a:buClr>
                          <a:srgbClr val="000000"/>
                        </a:buClr>
                        <a:buSzPts val="1400"/>
                        <a:buFont typeface="Arial"/>
                        <a:buNone/>
                      </a:pPr>
                      <a:r>
                        <a:rPr lang="en-GB" sz="1800" u="none" cap="none" strike="noStrike">
                          <a:solidFill>
                            <a:srgbClr val="262A33"/>
                          </a:solidFill>
                          <a:latin typeface="Lato"/>
                          <a:ea typeface="Lato"/>
                          <a:cs typeface="Lato"/>
                          <a:sym typeface="Lato"/>
                        </a:rPr>
                        <a:t>Take home pay </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u="none" cap="none" strike="noStrike">
                          <a:latin typeface="Lato"/>
                          <a:ea typeface="Lato"/>
                          <a:cs typeface="Lato"/>
                          <a:sym typeface="Lato"/>
                        </a:rPr>
                        <a:t>Budgeting for the future</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b="0" lang="en-GB" sz="1800" u="none" cap="none" strike="noStrike">
                          <a:latin typeface="Lato"/>
                          <a:ea typeface="Lato"/>
                          <a:cs typeface="Lato"/>
                          <a:sym typeface="Lato"/>
                        </a:rPr>
                        <a:t> Savings</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u="none" cap="none" strike="noStrike">
                          <a:latin typeface="Lato"/>
                          <a:ea typeface="Lato"/>
                          <a:cs typeface="Lato"/>
                          <a:sym typeface="Lato"/>
                        </a:rPr>
                        <a:t>Investing for the long term</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u="none" cap="none" strike="noStrike">
                          <a:latin typeface="Lato"/>
                          <a:ea typeface="Lato"/>
                          <a:cs typeface="Lato"/>
                          <a:sym typeface="Lato"/>
                        </a:rPr>
                        <a:t>Insurance </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800" u="none" cap="none" strike="noStrike">
                          <a:solidFill>
                            <a:srgbClr val="262A33"/>
                          </a:solidFill>
                          <a:latin typeface="Lato"/>
                          <a:ea typeface="Lato"/>
                          <a:cs typeface="Lato"/>
                          <a:sym typeface="Lato"/>
                        </a:rPr>
                        <a:t>Decision making - investment exercise</a:t>
                      </a:r>
                      <a:endParaRPr b="0" sz="18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r>
            </a:tbl>
          </a:graphicData>
        </a:graphic>
      </p:graphicFrame>
      <p:sp>
        <p:nvSpPr>
          <p:cNvPr id="191" name="Google Shape;191;p40"/>
          <p:cNvSpPr txBox="1"/>
          <p:nvPr/>
        </p:nvSpPr>
        <p:spPr>
          <a:xfrm>
            <a:off x="152400" y="1181738"/>
            <a:ext cx="8897700" cy="58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GB" sz="2600">
                <a:solidFill>
                  <a:srgbClr val="0543B3"/>
                </a:solidFill>
                <a:latin typeface="Lato"/>
                <a:ea typeface="Lato"/>
                <a:cs typeface="Lato"/>
                <a:sym typeface="Lato"/>
              </a:rPr>
              <a:t>You will have six lessons on how to make financial decisions.</a:t>
            </a:r>
            <a:endParaRPr>
              <a:solidFill>
                <a:srgbClr val="0543B3"/>
              </a:solidFill>
              <a:latin typeface="Lato"/>
              <a:ea typeface="Lato"/>
              <a:cs typeface="Lato"/>
              <a:sym typeface="Lato"/>
            </a:endParaRPr>
          </a:p>
        </p:txBody>
      </p:sp>
      <p:pic>
        <p:nvPicPr>
          <p:cNvPr id="192" name="Google Shape;192;p40"/>
          <p:cNvPicPr preferRelativeResize="0"/>
          <p:nvPr/>
        </p:nvPicPr>
        <p:blipFill>
          <a:blip r:embed="rId3">
            <a:alphaModFix/>
          </a:blip>
          <a:stretch>
            <a:fillRect/>
          </a:stretch>
        </p:blipFill>
        <p:spPr>
          <a:xfrm>
            <a:off x="2196475" y="4391675"/>
            <a:ext cx="473700" cy="473700"/>
          </a:xfrm>
          <a:prstGeom prst="rect">
            <a:avLst/>
          </a:prstGeom>
          <a:noFill/>
          <a:ln>
            <a:noFill/>
          </a:ln>
        </p:spPr>
      </p:pic>
      <p:sp>
        <p:nvSpPr>
          <p:cNvPr id="193" name="Google Shape;193;p40"/>
          <p:cNvSpPr txBox="1"/>
          <p:nvPr/>
        </p:nvSpPr>
        <p:spPr>
          <a:xfrm>
            <a:off x="2436450" y="4366925"/>
            <a:ext cx="4192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rgbClr val="0543B3"/>
                </a:solidFill>
                <a:latin typeface="Lato"/>
                <a:ea typeface="Lato"/>
                <a:cs typeface="Lato"/>
                <a:sym typeface="Lato"/>
              </a:rPr>
              <a:t>Don’t forget your calculator!</a:t>
            </a:r>
            <a:endParaRPr sz="2200">
              <a:solidFill>
                <a:srgbClr val="0543B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