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5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Lato"/>
      <p:regular r:id="rId29"/>
      <p:bold r:id="rId30"/>
      <p:italic r:id="rId31"/>
      <p:boldItalic r:id="rId32"/>
    </p:embeddedFont>
    <p:embeddedFont>
      <p:font typeface="Lato Black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27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BcQ65ldjBsAGKjD+dvS7pj8pT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C49181-D223-460C-91CE-7CDC377868C3}">
  <a:tblStyle styleId="{FFC49181-D223-460C-91CE-7CDC377868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082C43D2-44FF-4668-9EE3-41D93FE793C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4.xml"/><Relationship Id="rId33" Type="http://schemas.openxmlformats.org/officeDocument/2006/relationships/font" Target="fonts/LatoBlack-bold.fntdata"/><Relationship Id="rId10" Type="http://schemas.openxmlformats.org/officeDocument/2006/relationships/slide" Target="slides/slide3.xml"/><Relationship Id="rId32" Type="http://schemas.openxmlformats.org/officeDocument/2006/relationships/font" Target="fonts/Lato-boldItalic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LatoBlack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reers.startprofile.com/page/home-page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5762fbd3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75762fbd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e5ba1bac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1fe5ba1bac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1f09e66f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81f09e66f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dc622a5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1ddc622a5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Teacher explanation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wants to do a DMSM apprenticeship. In order to do this he needs;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 needs 8 marketing education points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 4 marketing 1 IT to the experience points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 8 marketing to the education points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 the 12000 salary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81f09e66f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81f09e66f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e5ba1bac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1fe5ba1bac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81f09e66f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81f09e66f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ddc622a58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ddc622a58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ddc622a58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ddc622a58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90eb0881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390eb088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8dbd52ed1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38dbd52ed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1f09e66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181f09e66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46cf4145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746cf4145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https://careers.startprofile.com/page/home-page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746cf41453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746cf4145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66ef7c9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466ef7c9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7707a00a2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57707a00a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2c63cc0b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32c63cc0b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7707a0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57707a0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46cf414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46cf41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1f09e66f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181f09e66f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Teacher delivery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As this activity involves personal reflection, students should only be invited to share what they feel comfortable to.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Use questioning like and </a:t>
            </a: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can expand if they wish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i="1" lang="en-GB">
                <a:latin typeface="Lato"/>
                <a:ea typeface="Lato"/>
                <a:cs typeface="Lato"/>
                <a:sym typeface="Lato"/>
              </a:rPr>
              <a:t>Would anyone like to share what they learnt about themselves?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i="1" lang="en-GB">
                <a:latin typeface="Lato"/>
                <a:ea typeface="Lato"/>
                <a:cs typeface="Lato"/>
                <a:sym typeface="Lato"/>
              </a:rPr>
              <a:t>Are the results a reflection of how you would typically describe yourself?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i="1" lang="en-GB">
                <a:latin typeface="Lato"/>
                <a:ea typeface="Lato"/>
                <a:cs typeface="Lato"/>
                <a:sym typeface="Lato"/>
              </a:rPr>
              <a:t>Is anyone surprised by the result?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Remind students that quizzes like these help to provide insight but are not definitive of their characteristics. T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hese types of personality quizzes can give helpful </a:t>
            </a:r>
            <a:r>
              <a:rPr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indications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the types of roles/careers students might be more interested in, but are not fixed or limited in terms of what they can do in the future.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They can use the information that is useful to them and further explore or dismiss information that they don’t feel applies to them,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b3c72748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1b3c72748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rgbClr val="262A33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6"/>
          <p:cNvPicPr preferRelativeResize="0"/>
          <p:nvPr/>
        </p:nvPicPr>
        <p:blipFill rotWithShape="1">
          <a:blip r:embed="rId2">
            <a:alphaModFix/>
          </a:blip>
          <a:srcRect b="-5224" l="-1905" r="-1091" t="-5235"/>
          <a:stretch/>
        </p:blipFill>
        <p:spPr>
          <a:xfrm>
            <a:off x="426625" y="222564"/>
            <a:ext cx="2516427" cy="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6"/>
          <p:cNvPicPr preferRelativeResize="0"/>
          <p:nvPr/>
        </p:nvPicPr>
        <p:blipFill rotWithShape="1">
          <a:blip r:embed="rId3">
            <a:alphaModFix/>
          </a:blip>
          <a:srcRect b="-2277" l="-4222" r="-3757" t="-2440"/>
          <a:stretch/>
        </p:blipFill>
        <p:spPr>
          <a:xfrm rot="-5400000">
            <a:off x="7181808" y="3222276"/>
            <a:ext cx="2039601" cy="197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02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1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57707a00a2_0_189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157707a00a2_0_189"/>
          <p:cNvPicPr preferRelativeResize="0"/>
          <p:nvPr/>
        </p:nvPicPr>
        <p:blipFill rotWithShape="1">
          <a:blip r:embed="rId2">
            <a:alphaModFix/>
          </a:blip>
          <a:srcRect b="-9683" l="-7535" r="-5779" t="-8128"/>
          <a:stretch/>
        </p:blipFill>
        <p:spPr>
          <a:xfrm>
            <a:off x="8055750" y="4325600"/>
            <a:ext cx="835000" cy="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157707a00a2_0_189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157707a00a2_0_189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x">
  <p:cSld name="TITLE_AND_BODY">
    <p:bg>
      <p:bgPr>
        <a:solidFill>
          <a:srgbClr val="262A33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157707a00a2_0_168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57707a00a2_0_168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57707a00a2_0_1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g157707a00a2_0_168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rgbClr val="262A3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7707a00a2_0_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g157707a00a2_0_162"/>
          <p:cNvPicPr preferRelativeResize="0"/>
          <p:nvPr/>
        </p:nvPicPr>
        <p:blipFill rotWithShape="1">
          <a:blip r:embed="rId2">
            <a:alphaModFix/>
          </a:blip>
          <a:srcRect b="-5224" l="-1905" r="-1091" t="-5235"/>
          <a:stretch/>
        </p:blipFill>
        <p:spPr>
          <a:xfrm>
            <a:off x="426625" y="302950"/>
            <a:ext cx="2516427" cy="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157707a00a2_0_162"/>
          <p:cNvPicPr preferRelativeResize="0"/>
          <p:nvPr/>
        </p:nvPicPr>
        <p:blipFill rotWithShape="1">
          <a:blip r:embed="rId3">
            <a:alphaModFix/>
          </a:blip>
          <a:srcRect b="-2277" l="-4222" r="-3757" t="-2440"/>
          <a:stretch/>
        </p:blipFill>
        <p:spPr>
          <a:xfrm rot="-5400000">
            <a:off x="7182681" y="3219806"/>
            <a:ext cx="2039601" cy="197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157707a00a2_0_162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57707a00a2_0_162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0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" type="titleOnly">
  <p:cSld name="TITLE_ONLY">
    <p:bg>
      <p:bgPr>
        <a:solidFill>
          <a:srgbClr val="262A3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157707a00a2_0_173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57707a00a2_0_173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57707a00a2_0_1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g157707a00a2_0_173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 type="secHead">
  <p:cSld name="SECTION_HEADER">
    <p:bg>
      <p:bgPr>
        <a:solidFill>
          <a:srgbClr val="262A3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7707a00a2_0_178"/>
          <p:cNvSpPr txBox="1"/>
          <p:nvPr/>
        </p:nvSpPr>
        <p:spPr>
          <a:xfrm>
            <a:off x="388800" y="298800"/>
            <a:ext cx="6785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Contents</a:t>
            </a:r>
            <a:endParaRPr b="1" i="0" sz="2400" u="none" cap="none" strike="noStrike">
              <a:solidFill>
                <a:srgbClr val="FF80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9" name="Google Shape;69;g157707a00a2_0_178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57707a00a2_0_178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57707a00a2_0_1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g157707a00a2_0_178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TITLE_AND_BODY_1">
    <p:bg>
      <p:bgPr>
        <a:solidFill>
          <a:srgbClr val="0543B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57707a00a2_0_184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57707a00a2_0_184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57707a00a2_0_1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g157707a00a2_0_184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 1">
  <p:cSld name="TITLE_ONLY_1">
    <p:bg>
      <p:bgPr>
        <a:solidFill>
          <a:srgbClr val="0543B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157707a00a2_0_194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57707a00a2_0_194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57707a00a2_0_19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7707a00a2_0_198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157707a00a2_0_198"/>
          <p:cNvPicPr preferRelativeResize="0"/>
          <p:nvPr/>
        </p:nvPicPr>
        <p:blipFill rotWithShape="1">
          <a:blip r:embed="rId2">
            <a:alphaModFix/>
          </a:blip>
          <a:srcRect b="-9683" l="-7535" r="-5779" t="-8128"/>
          <a:stretch/>
        </p:blipFill>
        <p:spPr>
          <a:xfrm>
            <a:off x="8055750" y="4325600"/>
            <a:ext cx="835000" cy="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57707a00a2_0_198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57707a00a2_0_1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 1">
  <p:cSld name="Divider slid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7707a00a2_0_203"/>
          <p:cNvSpPr txBox="1"/>
          <p:nvPr>
            <p:ph idx="12" type="sldNum"/>
          </p:nvPr>
        </p:nvSpPr>
        <p:spPr>
          <a:xfrm>
            <a:off x="8372475" y="403225"/>
            <a:ext cx="473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57707a00a2_0_203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x">
  <p:cSld name="TITLE_AND_BODY">
    <p:bg>
      <p:bgPr>
        <a:solidFill>
          <a:srgbClr val="262A3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8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" type="titleOnly">
  <p:cSld name="TITLE_ONLY">
    <p:bg>
      <p:bgPr>
        <a:solidFill>
          <a:srgbClr val="262A3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TITLE_AND_BODY_1">
    <p:bg>
      <p:bgPr>
        <a:solidFill>
          <a:srgbClr val="0543B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2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2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0064" y="4271275"/>
            <a:ext cx="792833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1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 1">
  <p:cSld name="TITLE_ONLY_1">
    <p:bg>
      <p:bgPr>
        <a:solidFill>
          <a:srgbClr val="0543B3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1_Divider slide">
    <p:bg>
      <p:bgPr>
        <a:solidFill>
          <a:srgbClr val="262A33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5">
  <p:cSld name="TITLE_AND_TWO_COLUMNS_6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4b5d431ea2_0_117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g14b5d431ea2_0_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0064" y="4271275"/>
            <a:ext cx="792833" cy="5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14b5d431ea2_0_117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14b5d431ea2_0_117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1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646f31eaf0_0_102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1646f31eaf0_0_102"/>
          <p:cNvPicPr preferRelativeResize="0"/>
          <p:nvPr/>
        </p:nvPicPr>
        <p:blipFill rotWithShape="1">
          <a:blip r:embed="rId2">
            <a:alphaModFix/>
          </a:blip>
          <a:srcRect b="-9683" l="-7535" r="-5779" t="-8128"/>
          <a:stretch/>
        </p:blipFill>
        <p:spPr>
          <a:xfrm>
            <a:off x="8055750" y="4325600"/>
            <a:ext cx="835000" cy="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1646f31eaf0_0_102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646f31eaf0_0_102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57707a00a2_0_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earencs.com/what-is-ncs" TargetMode="External"/><Relationship Id="rId4" Type="http://schemas.openxmlformats.org/officeDocument/2006/relationships/hyperlink" Target="https://nationalcareers.service.gov.uk/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nationalcareers.service.gov.uk/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hyperlink" Target="https://vinspired.c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ftflic.com/learning-hub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5762fbd3b_0_0"/>
          <p:cNvSpPr txBox="1"/>
          <p:nvPr/>
        </p:nvSpPr>
        <p:spPr>
          <a:xfrm>
            <a:off x="360375" y="4529800"/>
            <a:ext cx="668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This session is aimed at key stage </a:t>
            </a:r>
            <a:r>
              <a:rPr b="1" lang="en-GB" sz="1000">
                <a:solidFill>
                  <a:schemeClr val="accent2"/>
                </a:solidFill>
              </a:rPr>
              <a:t>four (</a:t>
            </a:r>
            <a:r>
              <a:rPr b="1" i="0" lang="en-GB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recommended for Year </a:t>
            </a:r>
            <a:r>
              <a:rPr b="1" lang="en-GB" sz="1000">
                <a:solidFill>
                  <a:schemeClr val="accent2"/>
                </a:solidFill>
              </a:rPr>
              <a:t>10</a:t>
            </a:r>
            <a:r>
              <a:rPr b="1" i="0" lang="en-GB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75762fbd3b_0_0"/>
          <p:cNvSpPr txBox="1"/>
          <p:nvPr/>
        </p:nvSpPr>
        <p:spPr>
          <a:xfrm>
            <a:off x="360375" y="1253100"/>
            <a:ext cx="5870700" cy="18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to plan for the world of work</a:t>
            </a:r>
            <a:endParaRPr b="1" sz="4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e5ba1bacc_0_27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g1fe5ba1bacc_0_27"/>
          <p:cNvSpPr txBox="1"/>
          <p:nvPr>
            <p:ph type="ctrTitle"/>
          </p:nvPr>
        </p:nvSpPr>
        <p:spPr>
          <a:xfrm>
            <a:off x="379375" y="253750"/>
            <a:ext cx="5702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Rules of the game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g1fe5ba1bacc_0_27"/>
          <p:cNvSpPr txBox="1"/>
          <p:nvPr/>
        </p:nvSpPr>
        <p:spPr>
          <a:xfrm>
            <a:off x="3759925" y="1444938"/>
            <a:ext cx="50691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Take 5 mins to look through the </a:t>
            </a:r>
            <a:r>
              <a:rPr b="1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‘information booklet’</a:t>
            </a: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get a sense of all the different options 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out there for you.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g1fe5ba1bacc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00" y="1190325"/>
            <a:ext cx="3264286" cy="193452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g1fe5ba1bacc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6350" y="3250925"/>
            <a:ext cx="2882925" cy="1613900"/>
          </a:xfrm>
          <a:prstGeom prst="rect">
            <a:avLst/>
          </a:prstGeom>
          <a:noFill/>
          <a:ln cap="flat" cmpd="sng" w="28575">
            <a:solidFill>
              <a:srgbClr val="FF802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1f09e66f4_0_51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g181f09e66f4_0_51"/>
          <p:cNvSpPr txBox="1"/>
          <p:nvPr>
            <p:ph type="ctrTitle"/>
          </p:nvPr>
        </p:nvSpPr>
        <p:spPr>
          <a:xfrm>
            <a:off x="379375" y="253750"/>
            <a:ext cx="66654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Career progression table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g181f09e66f4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125" y="1042625"/>
            <a:ext cx="6093198" cy="38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81f09e66f4_0_51"/>
          <p:cNvSpPr txBox="1"/>
          <p:nvPr/>
        </p:nvSpPr>
        <p:spPr>
          <a:xfrm>
            <a:off x="312875" y="1333350"/>
            <a:ext cx="1270200" cy="3417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This can help you see how you may </a:t>
            </a:r>
            <a:r>
              <a:rPr b="1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progress</a:t>
            </a:r>
            <a:r>
              <a:rPr b="0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in a certain career.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However, you may experience </a:t>
            </a:r>
            <a:r>
              <a:rPr b="1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different kinds of jobs </a:t>
            </a:r>
            <a:r>
              <a:rPr b="0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 the way and that’s okay!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g181f09e66f4_0_51"/>
          <p:cNvCxnSpPr/>
          <p:nvPr/>
        </p:nvCxnSpPr>
        <p:spPr>
          <a:xfrm>
            <a:off x="1796600" y="1350325"/>
            <a:ext cx="24600" cy="3400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dc622a584_0_10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g1ddc622a584_0_10"/>
          <p:cNvSpPr txBox="1"/>
          <p:nvPr>
            <p:ph type="ctrTitle"/>
          </p:nvPr>
        </p:nvSpPr>
        <p:spPr>
          <a:xfrm>
            <a:off x="379375" y="253750"/>
            <a:ext cx="77529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Worked example: 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David’s career journey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g1ddc622a584_0_10"/>
          <p:cNvSpPr txBox="1"/>
          <p:nvPr/>
        </p:nvSpPr>
        <p:spPr>
          <a:xfrm>
            <a:off x="133350" y="1123100"/>
            <a:ext cx="5145300" cy="1939500"/>
          </a:xfrm>
          <a:prstGeom prst="rect">
            <a:avLst/>
          </a:prstGeom>
          <a:solidFill>
            <a:srgbClr val="EBF3FA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David would like a career as a Marketing Director at a sports retail company</a:t>
            </a:r>
            <a:endParaRPr b="1" i="0" sz="1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19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David decides to do the </a:t>
            </a: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apprenticeship on the right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19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 gets </a:t>
            </a:r>
            <a:r>
              <a:rPr b="1" i="0" lang="en-GB" sz="1200" u="none" cap="none" strike="noStrik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8 Marketing</a:t>
            </a: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-GB" sz="12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Education</a:t>
            </a: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points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799" lvl="1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these to the Education Points in the Career scoresheet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19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 gets </a:t>
            </a:r>
            <a:r>
              <a:rPr b="1" i="0" lang="en-GB" sz="12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4 Marketing</a:t>
            </a: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i="0" lang="en-GB" sz="12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 IT </a:t>
            </a:r>
            <a:r>
              <a:rPr b="0" i="0" lang="en-GB" sz="12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Experience</a:t>
            </a: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points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799" lvl="1" marL="54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○"/>
            </a:pP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these to the Experience Points  in the Career scoresheet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19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the </a:t>
            </a: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£12,000 salary</a:t>
            </a: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for each year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1925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Because it’s a </a:t>
            </a: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 year course</a:t>
            </a:r>
            <a:r>
              <a:rPr b="0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we complete the table for the first</a:t>
            </a:r>
            <a:r>
              <a:rPr b="1" i="0" lang="en-GB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2 rows</a:t>
            </a:r>
            <a:endParaRPr b="1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g1ddc622a584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5375" y="1511925"/>
            <a:ext cx="3664800" cy="1128777"/>
          </a:xfrm>
          <a:prstGeom prst="rect">
            <a:avLst/>
          </a:prstGeom>
          <a:noFill/>
          <a:ln cap="flat" cmpd="sng" w="28575">
            <a:solidFill>
              <a:srgbClr val="FF8022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83" name="Google Shape;183;g1ddc622a584_0_10"/>
          <p:cNvGraphicFramePr/>
          <p:nvPr/>
        </p:nvGraphicFramePr>
        <p:xfrm>
          <a:off x="209550" y="370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{082C43D2-44FF-4668-9EE3-41D93FE793C9}</a:tableStyleId>
              </a:tblPr>
              <a:tblGrid>
                <a:gridCol w="495300"/>
                <a:gridCol w="33718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942975"/>
              </a:tblGrid>
              <a:tr h="2667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/>
                        <a:t>Year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Academic or work decision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Experience Points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Education Points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Yearly Salary (£)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2667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F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H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L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M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F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H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L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M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/>
                        <a:t>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 vMerge="1"/>
              </a:tr>
              <a:tr h="29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/>
                        <a:t>1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63500" marB="63500" marR="63500" marL="6350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g1ddc622a584_0_10"/>
          <p:cNvSpPr txBox="1"/>
          <p:nvPr/>
        </p:nvSpPr>
        <p:spPr>
          <a:xfrm>
            <a:off x="755600" y="4350400"/>
            <a:ext cx="332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Digital Marketing and Social Media Apprenticeship</a:t>
            </a:r>
            <a:endParaRPr b="1" i="0" sz="1000" u="none" cap="none" strike="noStrike">
              <a:solidFill>
                <a:srgbClr val="FF80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g1ddc622a584_0_10"/>
          <p:cNvSpPr txBox="1"/>
          <p:nvPr/>
        </p:nvSpPr>
        <p:spPr>
          <a:xfrm>
            <a:off x="4973850" y="4350400"/>
            <a:ext cx="281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1        4             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ddc622a584_0_10"/>
          <p:cNvSpPr txBox="1"/>
          <p:nvPr/>
        </p:nvSpPr>
        <p:spPr>
          <a:xfrm>
            <a:off x="7505700" y="4290550"/>
            <a:ext cx="281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ddc622a584_0_10"/>
          <p:cNvSpPr txBox="1"/>
          <p:nvPr/>
        </p:nvSpPr>
        <p:spPr>
          <a:xfrm>
            <a:off x="8077200" y="4307025"/>
            <a:ext cx="8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12,000              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ddc622a584_0_10"/>
          <p:cNvSpPr txBox="1"/>
          <p:nvPr/>
        </p:nvSpPr>
        <p:spPr>
          <a:xfrm>
            <a:off x="747675" y="4689100"/>
            <a:ext cx="332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Digital Marketing and Social Media Apprenticeship</a:t>
            </a:r>
            <a:endParaRPr b="1" i="0" sz="1000" u="none" cap="none" strike="noStrike">
              <a:solidFill>
                <a:srgbClr val="FF80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g1ddc622a584_0_10"/>
          <p:cNvSpPr txBox="1"/>
          <p:nvPr/>
        </p:nvSpPr>
        <p:spPr>
          <a:xfrm>
            <a:off x="4973850" y="4655200"/>
            <a:ext cx="281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1        4             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ddc622a584_0_10"/>
          <p:cNvSpPr txBox="1"/>
          <p:nvPr/>
        </p:nvSpPr>
        <p:spPr>
          <a:xfrm>
            <a:off x="7505700" y="4595350"/>
            <a:ext cx="281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ddc622a584_0_10"/>
          <p:cNvSpPr txBox="1"/>
          <p:nvPr/>
        </p:nvSpPr>
        <p:spPr>
          <a:xfrm>
            <a:off x="8077200" y="4611825"/>
            <a:ext cx="8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12,000              </a:t>
            </a:r>
            <a:r>
              <a:rPr b="0" i="0" lang="en-GB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ddc622a584_0_10"/>
          <p:cNvSpPr txBox="1"/>
          <p:nvPr/>
        </p:nvSpPr>
        <p:spPr>
          <a:xfrm>
            <a:off x="3482450" y="3371650"/>
            <a:ext cx="36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Career scoresheet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1f09e66f4_0_64"/>
          <p:cNvSpPr/>
          <p:nvPr/>
        </p:nvSpPr>
        <p:spPr>
          <a:xfrm>
            <a:off x="7813725" y="4369775"/>
            <a:ext cx="1317300" cy="63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81f09e66f4_0_64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" name="Google Shape;199;g181f09e66f4_0_64"/>
          <p:cNvPicPr preferRelativeResize="0"/>
          <p:nvPr/>
        </p:nvPicPr>
        <p:blipFill rotWithShape="1">
          <a:blip r:embed="rId3">
            <a:alphaModFix/>
          </a:blip>
          <a:srcRect b="33113" l="21080" r="26740" t="46788"/>
          <a:stretch/>
        </p:blipFill>
        <p:spPr>
          <a:xfrm>
            <a:off x="2027800" y="3063576"/>
            <a:ext cx="5088374" cy="13061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g181f09e66f4_0_64"/>
          <p:cNvSpPr txBox="1"/>
          <p:nvPr/>
        </p:nvSpPr>
        <p:spPr>
          <a:xfrm>
            <a:off x="76200" y="3076225"/>
            <a:ext cx="16959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From there, he can be an Account Executive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181f09e66f4_0_64"/>
          <p:cNvSpPr/>
          <p:nvPr/>
        </p:nvSpPr>
        <p:spPr>
          <a:xfrm>
            <a:off x="1817100" y="3599850"/>
            <a:ext cx="2811900" cy="7185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81f09e66f4_0_64"/>
          <p:cNvSpPr txBox="1"/>
          <p:nvPr/>
        </p:nvSpPr>
        <p:spPr>
          <a:xfrm>
            <a:off x="7240950" y="1165125"/>
            <a:ext cx="1809900" cy="3752700"/>
          </a:xfrm>
          <a:prstGeom prst="rect">
            <a:avLst/>
          </a:prstGeom>
          <a:solidFill>
            <a:srgbClr val="F8EEE3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order to access a job as an </a:t>
            </a:r>
            <a:r>
              <a:rPr b="1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Account Executive</a:t>
            </a: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he needs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25 Marketing Education point </a:t>
            </a: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b="1" i="0" lang="en-GB" sz="14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12 Marketing Experience points</a:t>
            </a: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needs to find a way of acquiring these points before starting this career.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leads him to do the</a:t>
            </a:r>
            <a:r>
              <a:rPr b="0" i="1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Digital Marketing Degree Apprenticeship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1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g181f09e66f4_0_64"/>
          <p:cNvSpPr txBox="1"/>
          <p:nvPr/>
        </p:nvSpPr>
        <p:spPr>
          <a:xfrm>
            <a:off x="501225" y="521325"/>
            <a:ext cx="330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81f09e66f4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3040" y="1441175"/>
            <a:ext cx="5157922" cy="1334225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g181f09e66f4_0_64"/>
          <p:cNvSpPr/>
          <p:nvPr/>
        </p:nvSpPr>
        <p:spPr>
          <a:xfrm>
            <a:off x="1709525" y="1857850"/>
            <a:ext cx="2923200" cy="841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81f09e66f4_0_64"/>
          <p:cNvSpPr txBox="1"/>
          <p:nvPr/>
        </p:nvSpPr>
        <p:spPr>
          <a:xfrm>
            <a:off x="76200" y="1441175"/>
            <a:ext cx="1937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meets the requirements to start a Digital Marketing Degree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Apprenticeship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181f09e66f4_0_64"/>
          <p:cNvSpPr txBox="1"/>
          <p:nvPr>
            <p:ph type="ctrTitle"/>
          </p:nvPr>
        </p:nvSpPr>
        <p:spPr>
          <a:xfrm>
            <a:off x="379375" y="253750"/>
            <a:ext cx="5702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Worked example</a:t>
            </a:r>
            <a:r>
              <a:rPr b="1" lang="en-GB" sz="29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David’s career journey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e5ba1bacc_0_2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1fe5ba1bacc_0_2"/>
          <p:cNvSpPr txBox="1"/>
          <p:nvPr/>
        </p:nvSpPr>
        <p:spPr>
          <a:xfrm>
            <a:off x="7057375" y="2751425"/>
            <a:ext cx="1695900" cy="1395900"/>
          </a:xfrm>
          <a:prstGeom prst="rect">
            <a:avLst/>
          </a:prstGeom>
          <a:solidFill>
            <a:srgbClr val="EBF3FA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now has enough Experience and Education points to be hired as an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Account Executive.</a:t>
            </a:r>
            <a:r>
              <a:rPr b="0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 starts this job.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g1fe5ba1bacc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113775"/>
            <a:ext cx="6413876" cy="1395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g1fe5ba1bacc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2502975"/>
            <a:ext cx="6752579" cy="24497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fe5ba1bacc_0_2"/>
          <p:cNvSpPr txBox="1"/>
          <p:nvPr>
            <p:ph type="ctrTitle"/>
          </p:nvPr>
        </p:nvSpPr>
        <p:spPr>
          <a:xfrm>
            <a:off x="379375" y="253750"/>
            <a:ext cx="5702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Worked example</a:t>
            </a:r>
            <a:r>
              <a:rPr b="1" lang="en-GB" sz="29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David’s career journey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81f09e66f4_0_60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181f09e66f4_0_60"/>
          <p:cNvSpPr txBox="1"/>
          <p:nvPr/>
        </p:nvSpPr>
        <p:spPr>
          <a:xfrm>
            <a:off x="204175" y="1114900"/>
            <a:ext cx="47328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all make mistakes, but these make us who we are.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Once you’ve committed a decision to the scoresheet it must remain there.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you ever feel like changing path, consider: 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education and experience you already have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education and experience you need to gain to get to where you want to be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g181f09e66f4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6475" y="1429950"/>
            <a:ext cx="3597799" cy="2398533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g181f09e66f4_0_60"/>
          <p:cNvSpPr txBox="1"/>
          <p:nvPr>
            <p:ph type="ctrTitle"/>
          </p:nvPr>
        </p:nvSpPr>
        <p:spPr>
          <a:xfrm>
            <a:off x="379375" y="253750"/>
            <a:ext cx="5702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Learning from mistakes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ddc622a584_0_38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g1ddc622a584_0_38"/>
          <p:cNvSpPr txBox="1"/>
          <p:nvPr>
            <p:ph type="ctrTitle"/>
          </p:nvPr>
        </p:nvSpPr>
        <p:spPr>
          <a:xfrm>
            <a:off x="379375" y="253750"/>
            <a:ext cx="71643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Over to you!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g1ddc622a584_0_38"/>
          <p:cNvSpPr txBox="1"/>
          <p:nvPr/>
        </p:nvSpPr>
        <p:spPr>
          <a:xfrm>
            <a:off x="360375" y="1325325"/>
            <a:ext cx="4623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It’s </a:t>
            </a:r>
            <a:r>
              <a:rPr b="1" i="0" lang="en-GB" sz="1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your turn</a:t>
            </a: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begin planning your career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Start filling in the ‘Decision-making table’ in the way that we have done for David, but this time </a:t>
            </a:r>
            <a:r>
              <a:rPr b="1" i="0" lang="en-GB" sz="1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making decisions that are exciting for you</a:t>
            </a: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Don’t worry if you’re not sure what career you want for your future. Use this as an </a:t>
            </a:r>
            <a:r>
              <a:rPr b="1" i="0" lang="en-GB" sz="18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opportunity to explore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different education and career paths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g1ddc622a584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650" y="956525"/>
            <a:ext cx="3766550" cy="37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ddc622a584_0_49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1ddc622a584_0_49"/>
          <p:cNvSpPr txBox="1"/>
          <p:nvPr>
            <p:ph type="ctrTitle"/>
          </p:nvPr>
        </p:nvSpPr>
        <p:spPr>
          <a:xfrm>
            <a:off x="379375" y="253750"/>
            <a:ext cx="71643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Reflection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1ddc622a584_0_49"/>
          <p:cNvSpPr txBox="1"/>
          <p:nvPr/>
        </p:nvSpPr>
        <p:spPr>
          <a:xfrm>
            <a:off x="2899325" y="1527550"/>
            <a:ext cx="6060000" cy="25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have you learnt about experience vs education required for certain jobs?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 you have a clearer idea about any of your next steps to lead you to your ideal career?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●"/>
            </a:pP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were your main 3 learnings?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g1ddc622a584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900" y="18764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90eb08812_0_0"/>
          <p:cNvSpPr txBox="1"/>
          <p:nvPr/>
        </p:nvSpPr>
        <p:spPr>
          <a:xfrm>
            <a:off x="439450" y="978750"/>
            <a:ext cx="6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390eb08812_0_0"/>
          <p:cNvSpPr txBox="1"/>
          <p:nvPr/>
        </p:nvSpPr>
        <p:spPr>
          <a:xfrm>
            <a:off x="488175" y="628400"/>
            <a:ext cx="787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By the end of the session, I will be able to:</a:t>
            </a:r>
            <a:endParaRPr b="1" i="0" sz="20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390eb08812_0_0"/>
          <p:cNvSpPr txBox="1"/>
          <p:nvPr/>
        </p:nvSpPr>
        <p:spPr>
          <a:xfrm>
            <a:off x="439442" y="1539562"/>
            <a:ext cx="66255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Apply knowledge from the previous lessons to plan an educational and career path</a:t>
            </a:r>
            <a:endParaRPr b="1" i="0" sz="2200" u="none" cap="none" strike="noStrike">
              <a:solidFill>
                <a:srgbClr val="00FF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390eb08812_0_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8dbd52ed1_0_332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4" name="Google Shape;254;g138dbd52ed1_0_332"/>
          <p:cNvSpPr txBox="1"/>
          <p:nvPr/>
        </p:nvSpPr>
        <p:spPr>
          <a:xfrm>
            <a:off x="0" y="985063"/>
            <a:ext cx="91440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5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Any questions?</a:t>
            </a:r>
            <a:endParaRPr b="1" i="0" sz="56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5" name="Google Shape;255;g138dbd52ed1_0_332"/>
          <p:cNvSpPr/>
          <p:nvPr/>
        </p:nvSpPr>
        <p:spPr>
          <a:xfrm>
            <a:off x="3806600" y="2159450"/>
            <a:ext cx="1734900" cy="1483800"/>
          </a:xfrm>
          <a:prstGeom prst="rect">
            <a:avLst/>
          </a:prstGeom>
          <a:solidFill>
            <a:srgbClr val="FF802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GB" sz="9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  <a:endParaRPr b="0" i="0" sz="96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1f09e66f4_0_0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g181f09e66f4_0_0"/>
          <p:cNvSpPr txBox="1"/>
          <p:nvPr>
            <p:ph type="ctrTitle"/>
          </p:nvPr>
        </p:nvSpPr>
        <p:spPr>
          <a:xfrm>
            <a:off x="379375" y="253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Unit outline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02" name="Google Shape;102;g181f09e66f4_0_0"/>
          <p:cNvGraphicFramePr/>
          <p:nvPr/>
        </p:nvGraphicFramePr>
        <p:xfrm>
          <a:off x="243100" y="173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{FFC49181-D223-460C-91CE-7CDC377868C3}</a:tableStyleId>
              </a:tblPr>
              <a:tblGrid>
                <a:gridCol w="1450400"/>
                <a:gridCol w="1410725"/>
                <a:gridCol w="1490075"/>
                <a:gridCol w="1450400"/>
                <a:gridCol w="1450400"/>
                <a:gridCol w="14504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1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2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3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4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5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6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09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262A3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Careers in the City</a:t>
                      </a:r>
                      <a:endParaRPr sz="1300" u="none" cap="none" strike="noStrike">
                        <a:solidFill>
                          <a:srgbClr val="262A3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262A3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Apprenticeships</a:t>
                      </a:r>
                      <a:endParaRPr sz="1300" u="none" cap="none" strike="noStrike">
                        <a:solidFill>
                          <a:srgbClr val="262A3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262A3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Entrepreneurship</a:t>
                      </a:r>
                      <a:endParaRPr sz="1300" u="none" cap="none" strike="noStrike">
                        <a:solidFill>
                          <a:srgbClr val="262A3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262A3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Understanding gig work and employment rights</a:t>
                      </a:r>
                      <a:endParaRPr sz="1300" u="none" cap="none" strike="noStrike">
                        <a:solidFill>
                          <a:srgbClr val="262A3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rgbClr val="262A3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Speaking up at work</a:t>
                      </a:r>
                      <a:endParaRPr sz="1300" u="none" cap="none" strike="noStrike">
                        <a:solidFill>
                          <a:srgbClr val="262A3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Decision- making </a:t>
                      </a:r>
                      <a:endParaRPr b="1" sz="1300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career plan</a:t>
                      </a:r>
                      <a:endParaRPr b="1" sz="1300" u="none" cap="none" strike="noStrike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54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46cf41453_0_55"/>
          <p:cNvSpPr/>
          <p:nvPr/>
        </p:nvSpPr>
        <p:spPr>
          <a:xfrm>
            <a:off x="198519" y="1184061"/>
            <a:ext cx="2846400" cy="19956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Get personalised careers advice and information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g2746cf41453_0_55"/>
          <p:cNvSpPr txBox="1"/>
          <p:nvPr/>
        </p:nvSpPr>
        <p:spPr>
          <a:xfrm>
            <a:off x="198525" y="3312950"/>
            <a:ext cx="8778900" cy="6771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At school, you can speak with an adult you trust. </a:t>
            </a:r>
            <a:endParaRPr b="1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This could be your form tutor, head of year or the school’s safeguarding officer.</a:t>
            </a:r>
            <a:endParaRPr b="1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g2746cf41453_0_55"/>
          <p:cNvSpPr txBox="1"/>
          <p:nvPr>
            <p:ph idx="4294967295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1400">
                <a:latin typeface="Lato"/>
                <a:ea typeface="Lato"/>
                <a:cs typeface="Lato"/>
                <a:sym typeface="Lato"/>
              </a:rPr>
              <a:t>30</a:t>
            </a:r>
            <a:endParaRPr b="1" sz="14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3" name="Google Shape;263;g2746cf41453_0_55"/>
          <p:cNvGrpSpPr/>
          <p:nvPr/>
        </p:nvGrpSpPr>
        <p:grpSpPr>
          <a:xfrm>
            <a:off x="3164819" y="1184021"/>
            <a:ext cx="2846301" cy="1995658"/>
            <a:chOff x="3237025" y="1184050"/>
            <a:chExt cx="2914500" cy="2094300"/>
          </a:xfrm>
        </p:grpSpPr>
        <p:sp>
          <p:nvSpPr>
            <p:cNvPr id="264" name="Google Shape;264;g2746cf41453_0_55"/>
            <p:cNvSpPr/>
            <p:nvPr/>
          </p:nvSpPr>
          <p:spPr>
            <a:xfrm>
              <a:off x="3237025" y="1184050"/>
              <a:ext cx="2914500" cy="2094300"/>
            </a:xfrm>
            <a:prstGeom prst="rect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Events and experiences that grow young people’s strengths to become world-ready and work-ready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746cf41453_0_55"/>
            <p:cNvSpPr txBox="1"/>
            <p:nvPr/>
          </p:nvSpPr>
          <p:spPr>
            <a:xfrm>
              <a:off x="4068426" y="1358613"/>
              <a:ext cx="2032200" cy="11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u="sng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National Citizens Service</a:t>
              </a:r>
              <a:r>
                <a:rPr i="0" lang="en-GB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6" name="Google Shape;266;g2746cf41453_0_55"/>
          <p:cNvSpPr txBox="1"/>
          <p:nvPr/>
        </p:nvSpPr>
        <p:spPr>
          <a:xfrm>
            <a:off x="1467525" y="1267925"/>
            <a:ext cx="1530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Gov UK</a:t>
            </a:r>
            <a:br>
              <a:rPr i="0" lang="en-GB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</a:br>
            <a:r>
              <a:rPr i="0" lang="en-GB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Car</a:t>
            </a:r>
            <a:r>
              <a:rPr lang="en-GB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eers Service</a:t>
            </a: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i="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g2746cf41453_0_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500" y="1360225"/>
            <a:ext cx="1129825" cy="5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746cf41453_0_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0975" y="1417888"/>
            <a:ext cx="595875" cy="59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g2746cf41453_0_55"/>
          <p:cNvGrpSpPr/>
          <p:nvPr/>
        </p:nvGrpSpPr>
        <p:grpSpPr>
          <a:xfrm>
            <a:off x="6131024" y="1184019"/>
            <a:ext cx="2846301" cy="1995658"/>
            <a:chOff x="463400" y="1321175"/>
            <a:chExt cx="2914500" cy="2094300"/>
          </a:xfrm>
        </p:grpSpPr>
        <p:sp>
          <p:nvSpPr>
            <p:cNvPr id="270" name="Google Shape;270;g2746cf41453_0_55"/>
            <p:cNvSpPr/>
            <p:nvPr/>
          </p:nvSpPr>
          <p:spPr>
            <a:xfrm>
              <a:off x="463400" y="1321175"/>
              <a:ext cx="2914500" cy="2094300"/>
            </a:xfrm>
            <a:prstGeom prst="rect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UK-wide youth volunteering programme that provides young people aged 14-30 with access to thousands of opportunities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g2746cf41453_0_55"/>
            <p:cNvSpPr txBox="1"/>
            <p:nvPr/>
          </p:nvSpPr>
          <p:spPr>
            <a:xfrm>
              <a:off x="1345671" y="1492276"/>
              <a:ext cx="20322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u="sng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V-inspired</a:t>
              </a:r>
              <a:r>
                <a:rPr i="0" lang="en-GB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72" name="Google Shape;272;g2746cf41453_0_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9400" y="1360263"/>
            <a:ext cx="595875" cy="5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746cf41453_0_55"/>
          <p:cNvSpPr txBox="1"/>
          <p:nvPr/>
        </p:nvSpPr>
        <p:spPr>
          <a:xfrm>
            <a:off x="187000" y="619725"/>
            <a:ext cx="848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Services available for young people </a:t>
            </a:r>
            <a:r>
              <a:rPr b="1" lang="en-GB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exploring their career options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46cf41453_0_10"/>
          <p:cNvSpPr txBox="1"/>
          <p:nvPr/>
        </p:nvSpPr>
        <p:spPr>
          <a:xfrm>
            <a:off x="462425" y="1142575"/>
            <a:ext cx="8121600" cy="22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Please visit the  FLIC learning hub - </a:t>
            </a:r>
            <a:r>
              <a:rPr b="0" i="0" lang="en-GB" sz="16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https://ftflic.com/learning-hub/</a:t>
            </a:r>
            <a:r>
              <a:rPr b="0" i="0" lang="en-GB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for further resources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2307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2746cf41453_0_10"/>
          <p:cNvSpPr txBox="1"/>
          <p:nvPr/>
        </p:nvSpPr>
        <p:spPr>
          <a:xfrm>
            <a:off x="1640100" y="403675"/>
            <a:ext cx="5863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2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Links to learn more!</a:t>
            </a:r>
            <a:endParaRPr b="1" i="0" sz="2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g2746cf41453_0_1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66ef7c987_0_0"/>
          <p:cNvSpPr txBox="1"/>
          <p:nvPr/>
        </p:nvSpPr>
        <p:spPr>
          <a:xfrm>
            <a:off x="360375" y="270375"/>
            <a:ext cx="80310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Having a respectful learning environment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g1466ef7c987_0_0"/>
          <p:cNvSpPr txBox="1"/>
          <p:nvPr/>
        </p:nvSpPr>
        <p:spPr>
          <a:xfrm>
            <a:off x="324100" y="1254075"/>
            <a:ext cx="7638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listen to each other respectfully</a:t>
            </a:r>
            <a:endParaRPr b="0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avoid making judgements or assumptions about others</a:t>
            </a:r>
            <a:endParaRPr b="0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comment on what has been said, not the person who has said it</a:t>
            </a:r>
            <a:endParaRPr b="0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won’t put anyone on the spot and we have the right to pass</a:t>
            </a:r>
            <a:endParaRPr b="0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not share personal stories or ask personal questions</a:t>
            </a:r>
            <a:endParaRPr b="0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g1466ef7c987_0_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g1466ef7c987_0_0"/>
          <p:cNvSpPr/>
          <p:nvPr/>
        </p:nvSpPr>
        <p:spPr>
          <a:xfrm>
            <a:off x="360363" y="3453675"/>
            <a:ext cx="8214675" cy="657650"/>
          </a:xfrm>
          <a:prstGeom prst="flowChartProcess">
            <a:avLst/>
          </a:prstGeom>
          <a:noFill/>
          <a:ln cap="flat" cmpd="sng" w="19050">
            <a:solidFill>
              <a:srgbClr val="FF802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If there is a question that </a:t>
            </a:r>
            <a:r>
              <a:rPr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you</a:t>
            </a:r>
            <a:r>
              <a:rPr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do not wish to ask aloud, you can write it on a Post-it Note which will be collected throughout the session and answered at the end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7707a00a2_0_29"/>
          <p:cNvSpPr txBox="1"/>
          <p:nvPr/>
        </p:nvSpPr>
        <p:spPr>
          <a:xfrm>
            <a:off x="439450" y="978750"/>
            <a:ext cx="6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57707a00a2_0_29"/>
          <p:cNvSpPr txBox="1"/>
          <p:nvPr/>
        </p:nvSpPr>
        <p:spPr>
          <a:xfrm>
            <a:off x="488175" y="628400"/>
            <a:ext cx="787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By the end of the session, I will be able to:</a:t>
            </a:r>
            <a:endParaRPr b="1" i="0" sz="20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g157707a00a2_0_29"/>
          <p:cNvSpPr txBox="1"/>
          <p:nvPr/>
        </p:nvSpPr>
        <p:spPr>
          <a:xfrm>
            <a:off x="439442" y="1539562"/>
            <a:ext cx="66255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Apply knowledge from the previous lessons to plan an educational and career path</a:t>
            </a:r>
            <a:endParaRPr b="1" i="0" sz="2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g157707a00a2_0_29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2c63cc0bd_0_20"/>
          <p:cNvSpPr txBox="1"/>
          <p:nvPr/>
        </p:nvSpPr>
        <p:spPr>
          <a:xfrm>
            <a:off x="0" y="1491150"/>
            <a:ext cx="9144000" cy="30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Session 6:</a:t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Decision-making</a:t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GB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Creating a career plan</a:t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56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4" name="Google Shape;124;g132c63cc0bd_0_2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7707a00a2_0_0"/>
          <p:cNvSpPr txBox="1"/>
          <p:nvPr>
            <p:ph type="ctrTitle"/>
          </p:nvPr>
        </p:nvSpPr>
        <p:spPr>
          <a:xfrm>
            <a:off x="379375" y="253750"/>
            <a:ext cx="5702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Today’s activity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157707a00a2_0_0"/>
          <p:cNvSpPr txBox="1"/>
          <p:nvPr/>
        </p:nvSpPr>
        <p:spPr>
          <a:xfrm>
            <a:off x="499555" y="1304231"/>
            <a:ext cx="5289665" cy="633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FF802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1" name="Google Shape;131;g157707a00a2_0_0"/>
          <p:cNvSpPr txBox="1"/>
          <p:nvPr/>
        </p:nvSpPr>
        <p:spPr>
          <a:xfrm>
            <a:off x="422225" y="1149175"/>
            <a:ext cx="74823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today’s lesson, you will use the knowledge gained in  the previous lessons in order to </a:t>
            </a:r>
            <a:r>
              <a:rPr b="1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plan a career path</a:t>
            </a:r>
            <a:endParaRPr b="1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you don’t know what career you want in the future, that’s okay. You can see how you get on making choices that sound interesting to you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Throughout the lesson, you’ll make decisions on a direction to take in order to meet specific career goals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g157707a00a2_0_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46cf41453_0_0"/>
          <p:cNvSpPr txBox="1"/>
          <p:nvPr/>
        </p:nvSpPr>
        <p:spPr>
          <a:xfrm>
            <a:off x="296625" y="1384225"/>
            <a:ext cx="52563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We will start with a personality test - the RIASEC model’ to explore which careers might suit your typical attitudes, interests  and behaviours.</a:t>
            </a:r>
            <a:endParaRPr sz="18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543B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What is the RIASEC model?</a:t>
            </a:r>
            <a:endParaRPr b="1" sz="1800">
              <a:solidFill>
                <a:srgbClr val="0543B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Holland's RIASEC model is based on the idea that people and work environments can be classified into six categories, each represented by a letter: Realistic, Investigative, Artistic, Social, Enterprising, and Conventional. </a:t>
            </a:r>
            <a:endParaRPr sz="18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It is used as a career planning tool.</a:t>
            </a:r>
            <a:endParaRPr sz="18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g2746cf4145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925" y="1343875"/>
            <a:ext cx="2936350" cy="29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746cf41453_0_0"/>
          <p:cNvSpPr txBox="1"/>
          <p:nvPr>
            <p:ph type="ctrTitle"/>
          </p:nvPr>
        </p:nvSpPr>
        <p:spPr>
          <a:xfrm>
            <a:off x="220425" y="242750"/>
            <a:ext cx="75264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Starting with personality types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g2746cf41453_0_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1f09e66f4_0_45"/>
          <p:cNvSpPr txBox="1"/>
          <p:nvPr>
            <p:ph type="ctrTitle"/>
          </p:nvPr>
        </p:nvSpPr>
        <p:spPr>
          <a:xfrm>
            <a:off x="220425" y="242750"/>
            <a:ext cx="75264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Starting with personality types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g181f09e66f4_0_45"/>
          <p:cNvSpPr txBox="1"/>
          <p:nvPr/>
        </p:nvSpPr>
        <p:spPr>
          <a:xfrm>
            <a:off x="510700" y="1223775"/>
            <a:ext cx="5181600" cy="30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We’ll start by understanding what motivates us, and what kind of personality types we are</a:t>
            </a:r>
            <a:endParaRPr b="1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0" i="0" lang="en-GB" sz="16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Step 1</a:t>
            </a:r>
            <a:r>
              <a:rPr b="0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You’ll see a number of statements in Tables A to F. </a:t>
            </a:r>
            <a:r>
              <a:rPr b="1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Place a tick next to any statement you agree with; you can tick multiple statements</a:t>
            </a:r>
            <a:endParaRPr b="1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0" i="0" lang="en-GB" sz="16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Step 2</a:t>
            </a:r>
            <a:r>
              <a:rPr b="0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Add up the number of ticks in Tables A to F. </a:t>
            </a:r>
            <a:r>
              <a:rPr b="1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Place the total in the relevant columns in the bottom table </a:t>
            </a:r>
            <a:endParaRPr b="1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Read through the rest of the information to see what this means about you!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g181f09e66f4_0_45"/>
          <p:cNvPicPr preferRelativeResize="0"/>
          <p:nvPr/>
        </p:nvPicPr>
        <p:blipFill rotWithShape="1">
          <a:blip r:embed="rId3">
            <a:alphaModFix/>
          </a:blip>
          <a:srcRect b="0" l="30297" r="30594" t="0"/>
          <a:stretch/>
        </p:blipFill>
        <p:spPr>
          <a:xfrm>
            <a:off x="6180025" y="1261800"/>
            <a:ext cx="2204150" cy="295815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g181f09e66f4_0_45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b3c727484_0_1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g21b3c727484_0_1"/>
          <p:cNvSpPr txBox="1"/>
          <p:nvPr>
            <p:ph type="ctrTitle"/>
          </p:nvPr>
        </p:nvSpPr>
        <p:spPr>
          <a:xfrm>
            <a:off x="379375" y="253750"/>
            <a:ext cx="5702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Rules of the game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21b3c727484_0_1"/>
          <p:cNvSpPr txBox="1"/>
          <p:nvPr/>
        </p:nvSpPr>
        <p:spPr>
          <a:xfrm>
            <a:off x="4099875" y="1866638"/>
            <a:ext cx="40932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Before diving in, 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let’s </a:t>
            </a:r>
            <a:r>
              <a:rPr b="1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read the rules</a:t>
            </a:r>
            <a:r>
              <a:rPr b="0" i="0" lang="en-GB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 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g21b3c727484_0_1"/>
          <p:cNvPicPr preferRelativeResize="0"/>
          <p:nvPr/>
        </p:nvPicPr>
        <p:blipFill rotWithShape="1">
          <a:blip r:embed="rId3">
            <a:alphaModFix/>
          </a:blip>
          <a:srcRect b="0" l="2491" r="3133" t="2931"/>
          <a:stretch/>
        </p:blipFill>
        <p:spPr>
          <a:xfrm>
            <a:off x="428875" y="1176250"/>
            <a:ext cx="3290925" cy="363962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IC_Presentation">
  <a:themeElements>
    <a:clrScheme name="Simple Light">
      <a:dk1>
        <a:srgbClr val="262A33"/>
      </a:dk1>
      <a:lt1>
        <a:srgbClr val="FFFFFF"/>
      </a:lt1>
      <a:dk2>
        <a:srgbClr val="262A33"/>
      </a:dk2>
      <a:lt2>
        <a:srgbClr val="262A33"/>
      </a:lt2>
      <a:accent1>
        <a:srgbClr val="0543B3"/>
      </a:accent1>
      <a:accent2>
        <a:srgbClr val="FF802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43B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IC_Presentation">
  <a:themeElements>
    <a:clrScheme name="Simple Light">
      <a:dk1>
        <a:srgbClr val="262A33"/>
      </a:dk1>
      <a:lt1>
        <a:srgbClr val="FFFFFF"/>
      </a:lt1>
      <a:dk2>
        <a:srgbClr val="262A33"/>
      </a:dk2>
      <a:lt2>
        <a:srgbClr val="262A33"/>
      </a:lt2>
      <a:accent1>
        <a:srgbClr val="0543B3"/>
      </a:accent1>
      <a:accent2>
        <a:srgbClr val="FF802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43B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Charlotte Jessop</dc:creator>
</cp:coreProperties>
</file>