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6"/>
    <p:sldMasterId id="2147483658" r:id="rId7"/>
    <p:sldMasterId id="2147483667" r:id="rId8"/>
    <p:sldMasterId id="2147483678" r:id="rId9"/>
    <p:sldMasterId id="2147483686"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Lst>
  <p:sldSz cy="5143500" cx="9144000"/>
  <p:notesSz cx="6858000" cy="9144000"/>
  <p:embeddedFontLst>
    <p:embeddedFont>
      <p:font typeface="Lato"/>
      <p:regular r:id="rId43"/>
      <p:bold r:id="rId44"/>
      <p:italic r:id="rId45"/>
      <p:boldItalic r:id="rId46"/>
    </p:embeddedFont>
    <p:embeddedFont>
      <p:font typeface="Lato Light"/>
      <p:regular r:id="rId47"/>
      <p:bold r:id="rId48"/>
      <p:italic r:id="rId49"/>
      <p:boldItalic r:id="rId50"/>
    </p:embeddedFont>
    <p:embeddedFont>
      <p:font typeface="Lato Black"/>
      <p:bold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53" roundtripDataSignature="AMtx7miq3C+fbJFkiyWAcfJvoSBYesqfN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Chantelle Clark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EBD0BE-1C1F-48D0-AEB7-C59A47E73CEC}">
  <a:tblStyle styleId="{82EBD0BE-1C1F-48D0-AEB7-C59A47E73CE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font" Target="fonts/Lato-bold.fntdata"/><Relationship Id="rId43" Type="http://schemas.openxmlformats.org/officeDocument/2006/relationships/font" Target="fonts/Lato-regular.fntdata"/><Relationship Id="rId46" Type="http://schemas.openxmlformats.org/officeDocument/2006/relationships/font" Target="fonts/Lato-boldItalic.fntdata"/><Relationship Id="rId45" Type="http://schemas.openxmlformats.org/officeDocument/2006/relationships/font" Target="fonts/Lato-italic.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48" Type="http://schemas.openxmlformats.org/officeDocument/2006/relationships/font" Target="fonts/LatoLight-bold.fntdata"/><Relationship Id="rId47" Type="http://schemas.openxmlformats.org/officeDocument/2006/relationships/font" Target="fonts/LatoLight-regular.fntdata"/><Relationship Id="rId49" Type="http://schemas.openxmlformats.org/officeDocument/2006/relationships/font" Target="fonts/LatoLight-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LatoBlack-bold.fntdata"/><Relationship Id="rId50" Type="http://schemas.openxmlformats.org/officeDocument/2006/relationships/font" Target="fonts/LatoLight-boldItalic.fntdata"/><Relationship Id="rId53" Type="http://customschemas.google.com/relationships/presentationmetadata" Target="metadata"/><Relationship Id="rId52" Type="http://schemas.openxmlformats.org/officeDocument/2006/relationships/font" Target="fonts/LatoBlack-boldItalic.fntdata"/><Relationship Id="rId11" Type="http://schemas.openxmlformats.org/officeDocument/2006/relationships/notesMaster" Target="notesMasters/notesMaster1.xml"/><Relationship Id="rId10" Type="http://schemas.openxmlformats.org/officeDocument/2006/relationships/slideMaster" Target="slideMasters/slideMaster5.xml"/><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8-15T13:40:12.328">
    <p:pos x="183" y="157"/>
    <p:text>Video 3 to be used - https://docs.google.com/document/d/1qP75pyFFmRczk7d9bUDr932VFdhQaa05XM5EO6bsXNg/edit</p:text>
    <p:extLst>
      <p:ext uri="{C676402C-5697-4E1C-873F-D02D1690AC5C}">
        <p15:threadingInfo timeZoneBias="0"/>
      </p:ext>
      <p:ext uri="http://customooxmlschemas.google.com/">
        <go:slidesCustomData xmlns:go="http://customooxmlschemas.google.com/" commentPostId="AAAA22Q_xCo"/>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3-08-17T19:21:29.269">
    <p:pos x="2217" y="1537"/>
    <p:text>@nikita.nathwani@ftflic.com please change to white
_Assigned to Nikita Nathwani_</p:text>
    <p:extLst>
      <p:ext uri="{C676402C-5697-4E1C-873F-D02D1690AC5C}">
        <p15:threadingInfo timeZoneBias="0"/>
      </p:ext>
      <p:ext uri="http://customooxmlschemas.google.com/">
        <go:slidesCustomData xmlns:go="http://customooxmlschemas.google.com/" commentPostId="AAAA3FDKV7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6e02471346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6e02471346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6e02471346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26e02471346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7fd04db425_0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7fd04db425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7fd04db425_0_38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7fd04db425_0_38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Prompt Questions</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Consider the reasons why someone might ask for a pay rise that we saw two slides ago. Can you identify any of these factors here?</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b1101fb3f0_0_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 name="Google Shape;299;g1b1101fb3f0_0_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GB">
                <a:solidFill>
                  <a:schemeClr val="dk1"/>
                </a:solidFill>
                <a:latin typeface="Lato"/>
                <a:ea typeface="Lato"/>
                <a:cs typeface="Lato"/>
                <a:sym typeface="Lato"/>
              </a:rPr>
              <a:t>Whole class assessment for learning can be used by asking students to show with hands how many factors they identified (out of 5).</a:t>
            </a:r>
            <a:endParaRPr sz="12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610d6f39f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1" name="Google Shape;311;g2610d6f39f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3913183ea4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4" name="Google Shape;324;g23913183ea4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7fd04db425_0_4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g17fd04db425_0_4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7fd04db425_0_4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g17fd04db425_0_4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7fd04db425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8" name="Google Shape;348;g17fd04db425_0_4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b1101fb3f0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g1b1101fb3f0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21c1bd8b804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6" name="Google Shape;356;g21c1bd8b80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a:t>
            </a:r>
            <a:r>
              <a:rPr b="1" lang="en-GB">
                <a:latin typeface="Lato"/>
                <a:ea typeface="Lato"/>
                <a:cs typeface="Lato"/>
                <a:sym typeface="Lato"/>
              </a:rPr>
              <a:t>delivery</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Give students time to work through 8 scenarios. Option to use as card sort.</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If time is short, use slight amination and targeted questioning or mini whiteboards to assess student learning.</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1c1bd8b80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9" name="Google Shape;369;g21c1bd8b804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7fd04db425_0_4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g17fd04db425_0_49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a:t>
            </a:r>
            <a:r>
              <a:rPr b="1" lang="en-GB">
                <a:latin typeface="Lato"/>
                <a:ea typeface="Lato"/>
                <a:cs typeface="Lato"/>
                <a:sym typeface="Lato"/>
              </a:rPr>
              <a:t>delivery</a:t>
            </a:r>
            <a:r>
              <a:rPr b="1" lang="en-GB">
                <a:latin typeface="Lato"/>
                <a:ea typeface="Lato"/>
                <a:cs typeface="Lato"/>
                <a:sym typeface="Lato"/>
              </a:rPr>
              <a:t> </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Emphasize</a:t>
            </a:r>
            <a:r>
              <a:rPr lang="en-GB">
                <a:latin typeface="Lato"/>
                <a:ea typeface="Lato"/>
                <a:cs typeface="Lato"/>
                <a:sym typeface="Lato"/>
              </a:rPr>
              <a:t> to students that there are many options to seek support and people should use these services.</a:t>
            </a:r>
            <a:endParaRPr>
              <a:latin typeface="Lato"/>
              <a:ea typeface="Lato"/>
              <a:cs typeface="Lato"/>
              <a:sym typeface="La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75740c9c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275740c9c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b1101fb3f0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1b1101fb3f0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75740c9c2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75740c9c2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24f7de8441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6" name="Google Shape;406;g24f7de84418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610d6f39f8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610d6f39f8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3913183ea4_0_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g23913183ea4_0_9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23913183ea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0" name="Google Shape;430;g23913183ea4_0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466ef7c98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26e02471346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g26e02471346_0_1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6e02471346_0_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5" name="Google Shape;455;g26e02471346_0_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b1101fb3f0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g1b1101fb3f0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610d6f39f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610d6f39f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e0247134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6e0247134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Teacher explanation</a:t>
            </a:r>
            <a:endParaRPr b="1">
              <a:latin typeface="Lato"/>
              <a:ea typeface="Lato"/>
              <a:cs typeface="Lato"/>
              <a:sym typeface="Lato"/>
            </a:endParaRPr>
          </a:p>
          <a:p>
            <a:pPr indent="0" lvl="0" marL="0" rtl="0" algn="l">
              <a:spcBef>
                <a:spcPts val="0"/>
              </a:spcBef>
              <a:spcAft>
                <a:spcPts val="0"/>
              </a:spcAft>
              <a:buNone/>
            </a:pPr>
            <a:r>
              <a:rPr lang="en-GB">
                <a:latin typeface="Lato"/>
                <a:ea typeface="Lato"/>
                <a:cs typeface="Lato"/>
                <a:sym typeface="Lato"/>
              </a:rPr>
              <a:t>Use the last point to introduce the concept of rising inflation meaning people either buy less though they are spending the same as they were in previous months.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1b1101fb3f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1b1101fb3f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delivery</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Invite students to share their answer to the ‘change in real wage’. Use prompt questions to further class discussion.</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b="1">
              <a:latin typeface="Lato"/>
              <a:ea typeface="Lato"/>
              <a:cs typeface="Lato"/>
              <a:sym typeface="Lato"/>
            </a:endParaRPr>
          </a:p>
          <a:p>
            <a:pPr indent="0" lvl="0" marL="0" rtl="0" algn="l">
              <a:lnSpc>
                <a:spcPct val="100000"/>
              </a:lnSpc>
              <a:spcBef>
                <a:spcPts val="0"/>
              </a:spcBef>
              <a:spcAft>
                <a:spcPts val="0"/>
              </a:spcAft>
              <a:buSzPts val="1100"/>
              <a:buNone/>
            </a:pPr>
            <a:r>
              <a:rPr b="1" lang="en-GB">
                <a:latin typeface="Lato"/>
                <a:ea typeface="Lato"/>
                <a:cs typeface="Lato"/>
                <a:sym typeface="Lato"/>
              </a:rPr>
              <a:t>Prompt Question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What might the negative sign tell you?</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Thinking about the definition of ‘real wages’, how might a person’s finances be affected if their real wages are falling? </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Reiterate that</a:t>
            </a:r>
            <a:r>
              <a:rPr lang="en-GB">
                <a:latin typeface="Lato"/>
                <a:ea typeface="Lato"/>
                <a:cs typeface="Lato"/>
                <a:sym typeface="Lato"/>
              </a:rPr>
              <a:t> because wages are rising slower than the price of goods and services,  fewer items can be purchased, and this will impact standard of living.</a:t>
            </a:r>
            <a:endParaRPr>
              <a:latin typeface="Lato"/>
              <a:ea typeface="Lato"/>
              <a:cs typeface="Lato"/>
              <a:sym typeface="La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b1101fb3f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g1b1101fb3f0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png"/><Relationship Id="rId3"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pic>
        <p:nvPicPr>
          <p:cNvPr id="8" name="Google Shape;8;p2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9" name="Google Shape;9;p26"/>
          <p:cNvPicPr preferRelativeResize="0"/>
          <p:nvPr/>
        </p:nvPicPr>
        <p:blipFill rotWithShape="1">
          <a:blip r:embed="rId3">
            <a:alphaModFix/>
          </a:blip>
          <a:srcRect b="-2277" l="-4222" r="-3757" t="-2440"/>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46" name="Shape 46"/>
        <p:cNvGrpSpPr/>
        <p:nvPr/>
      </p:nvGrpSpPr>
      <p:grpSpPr>
        <a:xfrm>
          <a:off x="0" y="0"/>
          <a:ext cx="0" cy="0"/>
          <a:chOff x="0" y="0"/>
          <a:chExt cx="0" cy="0"/>
        </a:xfrm>
      </p:grpSpPr>
      <p:pic>
        <p:nvPicPr>
          <p:cNvPr id="47" name="Google Shape;47;g21809847377_0_8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48" name="Google Shape;48;g21809847377_0_8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49" name="Google Shape;49;g21809847377_0_8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50" name="Shape 50"/>
        <p:cNvGrpSpPr/>
        <p:nvPr/>
      </p:nvGrpSpPr>
      <p:grpSpPr>
        <a:xfrm>
          <a:off x="0" y="0"/>
          <a:ext cx="0" cy="0"/>
          <a:chOff x="0" y="0"/>
          <a:chExt cx="0" cy="0"/>
        </a:xfrm>
      </p:grpSpPr>
      <p:pic>
        <p:nvPicPr>
          <p:cNvPr id="51" name="Google Shape;51;g21809847377_0_7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52" name="Google Shape;52;g21809847377_0_7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53" name="Google Shape;53;g21809847377_0_7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54" name="Shape 54"/>
        <p:cNvGrpSpPr/>
        <p:nvPr/>
      </p:nvGrpSpPr>
      <p:grpSpPr>
        <a:xfrm>
          <a:off x="0" y="0"/>
          <a:ext cx="0" cy="0"/>
          <a:chOff x="0" y="0"/>
          <a:chExt cx="0" cy="0"/>
        </a:xfrm>
      </p:grpSpPr>
      <p:pic>
        <p:nvPicPr>
          <p:cNvPr id="55" name="Google Shape;55;g21809847377_0_8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56" name="Google Shape;56;g21809847377_0_8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57" name="Google Shape;57;g21809847377_0_8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58" name="Shape 58"/>
        <p:cNvGrpSpPr/>
        <p:nvPr/>
      </p:nvGrpSpPr>
      <p:grpSpPr>
        <a:xfrm>
          <a:off x="0" y="0"/>
          <a:ext cx="0" cy="0"/>
          <a:chOff x="0" y="0"/>
          <a:chExt cx="0" cy="0"/>
        </a:xfrm>
      </p:grpSpPr>
      <p:pic>
        <p:nvPicPr>
          <p:cNvPr id="59" name="Google Shape;59;g21809847377_0_76"/>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60" name="Google Shape;60;g21809847377_0_76"/>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61" name="Shape 61"/>
        <p:cNvGrpSpPr/>
        <p:nvPr/>
      </p:nvGrpSpPr>
      <p:grpSpPr>
        <a:xfrm>
          <a:off x="0" y="0"/>
          <a:ext cx="0" cy="0"/>
          <a:chOff x="0" y="0"/>
          <a:chExt cx="0" cy="0"/>
        </a:xfrm>
      </p:grpSpPr>
      <p:sp>
        <p:nvSpPr>
          <p:cNvPr id="62" name="Google Shape;62;g21809847377_0_9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3" name="Google Shape;63;g21809847377_0_91"/>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64" name="Google Shape;64;g21809847377_0_9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5" name="Google Shape;65;g21809847377_0_9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66" name="Shape 66"/>
        <p:cNvGrpSpPr/>
        <p:nvPr/>
      </p:nvGrpSpPr>
      <p:grpSpPr>
        <a:xfrm>
          <a:off x="0" y="0"/>
          <a:ext cx="0" cy="0"/>
          <a:chOff x="0" y="0"/>
          <a:chExt cx="0" cy="0"/>
        </a:xfrm>
      </p:grpSpPr>
      <p:pic>
        <p:nvPicPr>
          <p:cNvPr id="67" name="Google Shape;67;g21809847377_0_9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68" name="Google Shape;68;g21809847377_0_9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69" name="Google Shape;69;g21809847377_0_9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70" name="Shape 70"/>
        <p:cNvGrpSpPr/>
        <p:nvPr/>
      </p:nvGrpSpPr>
      <p:grpSpPr>
        <a:xfrm>
          <a:off x="0" y="0"/>
          <a:ext cx="0" cy="0"/>
          <a:chOff x="0" y="0"/>
          <a:chExt cx="0" cy="0"/>
        </a:xfrm>
      </p:grpSpPr>
      <p:pic>
        <p:nvPicPr>
          <p:cNvPr id="71" name="Google Shape;71;g21809847377_0_10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72" name="Google Shape;72;g21809847377_0_100"/>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73" name="Shape 73"/>
        <p:cNvGrpSpPr/>
        <p:nvPr/>
      </p:nvGrpSpPr>
      <p:grpSpPr>
        <a:xfrm>
          <a:off x="0" y="0"/>
          <a:ext cx="0" cy="0"/>
          <a:chOff x="0" y="0"/>
          <a:chExt cx="0" cy="0"/>
        </a:xfrm>
      </p:grpSpPr>
      <p:sp>
        <p:nvSpPr>
          <p:cNvPr id="74" name="Google Shape;74;g21809847377_0_10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g21809847377_0_103"/>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76" name="Google Shape;76;g21809847377_0_10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77" name="Google Shape;77;g21809847377_0_103"/>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bg>
      <p:bgPr>
        <a:solidFill>
          <a:schemeClr val="lt1"/>
        </a:solidFill>
      </p:bgPr>
    </p:bg>
    <p:spTree>
      <p:nvGrpSpPr>
        <p:cNvPr id="80" name="Shape 80"/>
        <p:cNvGrpSpPr/>
        <p:nvPr/>
      </p:nvGrpSpPr>
      <p:grpSpPr>
        <a:xfrm>
          <a:off x="0" y="0"/>
          <a:ext cx="0" cy="0"/>
          <a:chOff x="0" y="0"/>
          <a:chExt cx="0" cy="0"/>
        </a:xfrm>
      </p:grpSpPr>
      <p:sp>
        <p:nvSpPr>
          <p:cNvPr id="81" name="Google Shape;81;g17fd04db425_0_556"/>
          <p:cNvSpPr/>
          <p:nvPr/>
        </p:nvSpPr>
        <p:spPr>
          <a:xfrm>
            <a:off x="0" y="0"/>
            <a:ext cx="9144000" cy="1015500"/>
          </a:xfrm>
          <a:prstGeom prst="rect">
            <a:avLst/>
          </a:prstGeom>
          <a:solidFill>
            <a:srgbClr val="0543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2" name="Google Shape;82;g17fd04db425_0_556"/>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83" name="Google Shape;83;g17fd04db425_0_55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84" name="Google Shape;84;g17fd04db425_0_556"/>
          <p:cNvSpPr txBox="1"/>
          <p:nvPr>
            <p:ph idx="12" type="sldNum"/>
          </p:nvPr>
        </p:nvSpPr>
        <p:spPr>
          <a:xfrm>
            <a:off x="84480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85" name="Shape 85"/>
        <p:cNvGrpSpPr/>
        <p:nvPr/>
      </p:nvGrpSpPr>
      <p:grpSpPr>
        <a:xfrm>
          <a:off x="0" y="0"/>
          <a:ext cx="0" cy="0"/>
          <a:chOff x="0" y="0"/>
          <a:chExt cx="0" cy="0"/>
        </a:xfrm>
      </p:grpSpPr>
      <p:pic>
        <p:nvPicPr>
          <p:cNvPr id="86" name="Google Shape;86;g17fd04db425_0_53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87" name="Google Shape;87;g17fd04db425_0_53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88" name="Google Shape;88;g17fd04db425_0_537"/>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sp>
        <p:nvSpPr>
          <p:cNvPr id="11" name="Google Shape;11;g1646f31eaf0_0_102"/>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 name="Google Shape;12;g1646f31eaf0_0_102"/>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
        <p:nvSpPr>
          <p:cNvPr id="13" name="Google Shape;13;g1646f31eaf0_0_102"/>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4" name="Google Shape;14;g1646f31eaf0_0_102"/>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2">
  <p:cSld name="TITLE_ONLY_2">
    <p:spTree>
      <p:nvGrpSpPr>
        <p:cNvPr id="89" name="Shape 89"/>
        <p:cNvGrpSpPr/>
        <p:nvPr/>
      </p:nvGrpSpPr>
      <p:grpSpPr>
        <a:xfrm>
          <a:off x="0" y="0"/>
          <a:ext cx="0" cy="0"/>
          <a:chOff x="0" y="0"/>
          <a:chExt cx="0" cy="0"/>
        </a:xfrm>
      </p:grpSpPr>
      <p:sp>
        <p:nvSpPr>
          <p:cNvPr id="90" name="Google Shape;90;g17fd04db425_0_56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1" name="Google Shape;91;g17fd04db425_0_56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spTree>
      <p:nvGrpSpPr>
        <p:cNvPr id="92" name="Shape 92"/>
        <p:cNvGrpSpPr/>
        <p:nvPr/>
      </p:nvGrpSpPr>
      <p:grpSpPr>
        <a:xfrm>
          <a:off x="0" y="0"/>
          <a:ext cx="0" cy="0"/>
          <a:chOff x="0" y="0"/>
          <a:chExt cx="0" cy="0"/>
        </a:xfrm>
      </p:grpSpPr>
      <p:sp>
        <p:nvSpPr>
          <p:cNvPr id="93" name="Google Shape;93;g17fd04db425_0_549"/>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4" name="Google Shape;94;g17fd04db425_0_549"/>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spTree>
      <p:nvGrpSpPr>
        <p:cNvPr id="95" name="Shape 95"/>
        <p:cNvGrpSpPr/>
        <p:nvPr/>
      </p:nvGrpSpPr>
      <p:grpSpPr>
        <a:xfrm>
          <a:off x="0" y="0"/>
          <a:ext cx="0" cy="0"/>
          <a:chOff x="0" y="0"/>
          <a:chExt cx="0" cy="0"/>
        </a:xfrm>
      </p:grpSpPr>
      <p:pic>
        <p:nvPicPr>
          <p:cNvPr id="96" name="Google Shape;96;g17fd04db425_0_54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97" name="Google Shape;97;g17fd04db425_0_54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98" name="Google Shape;98;g17fd04db425_0_545"/>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99" name="Shape 99"/>
        <p:cNvGrpSpPr/>
        <p:nvPr/>
      </p:nvGrpSpPr>
      <p:grpSpPr>
        <a:xfrm>
          <a:off x="0" y="0"/>
          <a:ext cx="0" cy="0"/>
          <a:chOff x="0" y="0"/>
          <a:chExt cx="0" cy="0"/>
        </a:xfrm>
      </p:grpSpPr>
      <p:pic>
        <p:nvPicPr>
          <p:cNvPr id="100" name="Google Shape;100;g17fd04db425_0_533"/>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01" name="Google Shape;101;g17fd04db425_0_533"/>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2" name="Google Shape;102;g17fd04db425_0_533"/>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3" name="Shape 103"/>
        <p:cNvGrpSpPr/>
        <p:nvPr/>
      </p:nvGrpSpPr>
      <p:grpSpPr>
        <a:xfrm>
          <a:off x="0" y="0"/>
          <a:ext cx="0" cy="0"/>
          <a:chOff x="0" y="0"/>
          <a:chExt cx="0" cy="0"/>
        </a:xfrm>
      </p:grpSpPr>
      <p:sp>
        <p:nvSpPr>
          <p:cNvPr id="104" name="Google Shape;104;g17fd04db425_0_55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g17fd04db425_0_55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06" name="Google Shape;106;g17fd04db425_0_55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6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07" name="Shape 107"/>
        <p:cNvGrpSpPr/>
        <p:nvPr/>
      </p:nvGrpSpPr>
      <p:grpSpPr>
        <a:xfrm>
          <a:off x="0" y="0"/>
          <a:ext cx="0" cy="0"/>
          <a:chOff x="0" y="0"/>
          <a:chExt cx="0" cy="0"/>
        </a:xfrm>
      </p:grpSpPr>
      <p:pic>
        <p:nvPicPr>
          <p:cNvPr id="108" name="Google Shape;108;g17fd04db425_0_53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09" name="Google Shape;109;g17fd04db425_0_53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spTree>
      <p:nvGrpSpPr>
        <p:cNvPr id="110" name="Shape 110"/>
        <p:cNvGrpSpPr/>
        <p:nvPr/>
      </p:nvGrpSpPr>
      <p:grpSpPr>
        <a:xfrm>
          <a:off x="0" y="0"/>
          <a:ext cx="0" cy="0"/>
          <a:chOff x="0" y="0"/>
          <a:chExt cx="0" cy="0"/>
        </a:xfrm>
      </p:grpSpPr>
      <p:pic>
        <p:nvPicPr>
          <p:cNvPr id="111" name="Google Shape;111;g17fd04db425_0_54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12" name="Google Shape;112;g17fd04db425_0_54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13" name="Google Shape;113;g17fd04db425_0_54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a:bodyPr>
          <a:lstStyle>
            <a:lvl1pPr indent="0" lvl="0"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14" name="Shape 114"/>
        <p:cNvGrpSpPr/>
        <p:nvPr/>
      </p:nvGrpSpPr>
      <p:grpSpPr>
        <a:xfrm>
          <a:off x="0" y="0"/>
          <a:ext cx="0" cy="0"/>
          <a:chOff x="0" y="0"/>
          <a:chExt cx="0" cy="0"/>
        </a:xfrm>
      </p:grpSpPr>
      <p:pic>
        <p:nvPicPr>
          <p:cNvPr id="115" name="Google Shape;115;g17fd04db425_0_56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spTree>
      <p:nvGrpSpPr>
        <p:cNvPr id="118" name="Shape 118"/>
        <p:cNvGrpSpPr/>
        <p:nvPr/>
      </p:nvGrpSpPr>
      <p:grpSpPr>
        <a:xfrm>
          <a:off x="0" y="0"/>
          <a:ext cx="0" cy="0"/>
          <a:chOff x="0" y="0"/>
          <a:chExt cx="0" cy="0"/>
        </a:xfrm>
      </p:grpSpPr>
      <p:pic>
        <p:nvPicPr>
          <p:cNvPr id="119" name="Google Shape;119;g26e02471346_0_8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0" name="Google Shape;120;g26e02471346_0_8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1" name="Google Shape;121;g26e02471346_0_80"/>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spTree>
      <p:nvGrpSpPr>
        <p:cNvPr id="122" name="Shape 122"/>
        <p:cNvGrpSpPr/>
        <p:nvPr/>
      </p:nvGrpSpPr>
      <p:grpSpPr>
        <a:xfrm>
          <a:off x="0" y="0"/>
          <a:ext cx="0" cy="0"/>
          <a:chOff x="0" y="0"/>
          <a:chExt cx="0" cy="0"/>
        </a:xfrm>
      </p:grpSpPr>
      <p:pic>
        <p:nvPicPr>
          <p:cNvPr id="123" name="Google Shape;123;g26e02471346_0_84"/>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24" name="Google Shape;124;g26e02471346_0_84"/>
          <p:cNvPicPr preferRelativeResize="0"/>
          <p:nvPr/>
        </p:nvPicPr>
        <p:blipFill rotWithShape="1">
          <a:blip r:embed="rId3">
            <a:alphaModFix/>
          </a:blip>
          <a:srcRect b="-2272" l="-4222" r="-3757" t="-2439"/>
          <a:stretch/>
        </p:blipFill>
        <p:spPr>
          <a:xfrm rot="-5400000">
            <a:off x="7053065" y="3090187"/>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5" name="Shape 15"/>
        <p:cNvGrpSpPr/>
        <p:nvPr/>
      </p:nvGrpSpPr>
      <p:grpSpPr>
        <a:xfrm>
          <a:off x="0" y="0"/>
          <a:ext cx="0" cy="0"/>
          <a:chOff x="0" y="0"/>
          <a:chExt cx="0" cy="0"/>
        </a:xfrm>
      </p:grpSpPr>
      <p:pic>
        <p:nvPicPr>
          <p:cNvPr id="16" name="Google Shape;16;p2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 name="Google Shape;17;p29"/>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8" name="Google Shape;18;p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spTree>
      <p:nvGrpSpPr>
        <p:cNvPr id="125" name="Shape 125"/>
        <p:cNvGrpSpPr/>
        <p:nvPr/>
      </p:nvGrpSpPr>
      <p:grpSpPr>
        <a:xfrm>
          <a:off x="0" y="0"/>
          <a:ext cx="0" cy="0"/>
          <a:chOff x="0" y="0"/>
          <a:chExt cx="0" cy="0"/>
        </a:xfrm>
      </p:grpSpPr>
      <p:pic>
        <p:nvPicPr>
          <p:cNvPr id="126" name="Google Shape;126;g26e02471346_0_87"/>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27" name="Google Shape;127;g26e02471346_0_8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28" name="Google Shape;128;g26e02471346_0_87"/>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spTree>
      <p:nvGrpSpPr>
        <p:cNvPr id="129" name="Shape 129"/>
        <p:cNvGrpSpPr/>
        <p:nvPr/>
      </p:nvGrpSpPr>
      <p:grpSpPr>
        <a:xfrm>
          <a:off x="0" y="0"/>
          <a:ext cx="0" cy="0"/>
          <a:chOff x="0" y="0"/>
          <a:chExt cx="0" cy="0"/>
        </a:xfrm>
      </p:grpSpPr>
      <p:pic>
        <p:nvPicPr>
          <p:cNvPr id="130" name="Google Shape;130;g26e02471346_0_91"/>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31" name="Google Shape;131;g26e02471346_0_91"/>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2" name="Google Shape;132;g26e02471346_0_91"/>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33" name="Shape 133"/>
        <p:cNvGrpSpPr/>
        <p:nvPr/>
      </p:nvGrpSpPr>
      <p:grpSpPr>
        <a:xfrm>
          <a:off x="0" y="0"/>
          <a:ext cx="0" cy="0"/>
          <a:chOff x="0" y="0"/>
          <a:chExt cx="0" cy="0"/>
        </a:xfrm>
      </p:grpSpPr>
      <p:sp>
        <p:nvSpPr>
          <p:cNvPr id="134" name="Google Shape;134;g26e02471346_0_95"/>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5" name="Google Shape;135;g26e02471346_0_95"/>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36" name="Google Shape;136;g26e02471346_0_9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37" name="Google Shape;137;g26e02471346_0_95"/>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spTree>
      <p:nvGrpSpPr>
        <p:cNvPr id="138" name="Shape 138"/>
        <p:cNvGrpSpPr/>
        <p:nvPr/>
      </p:nvGrpSpPr>
      <p:grpSpPr>
        <a:xfrm>
          <a:off x="0" y="0"/>
          <a:ext cx="0" cy="0"/>
          <a:chOff x="0" y="0"/>
          <a:chExt cx="0" cy="0"/>
        </a:xfrm>
      </p:grpSpPr>
      <p:pic>
        <p:nvPicPr>
          <p:cNvPr id="139" name="Google Shape;139;g26e02471346_0_10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40" name="Google Shape;140;g26e02471346_0_10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41" name="Google Shape;141;g26e02471346_0_100"/>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rmAutofit fontScale="25000" lnSpcReduction="10000"/>
          </a:bodyPr>
          <a:lstStyle>
            <a:lvl1pPr indent="0" lvl="0"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4000"/>
              <a:buFont typeface="Arial"/>
              <a:buNone/>
              <a:defRPr b="1" i="0" sz="12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spTree>
      <p:nvGrpSpPr>
        <p:cNvPr id="142" name="Shape 142"/>
        <p:cNvGrpSpPr/>
        <p:nvPr/>
      </p:nvGrpSpPr>
      <p:grpSpPr>
        <a:xfrm>
          <a:off x="0" y="0"/>
          <a:ext cx="0" cy="0"/>
          <a:chOff x="0" y="0"/>
          <a:chExt cx="0" cy="0"/>
        </a:xfrm>
      </p:grpSpPr>
      <p:pic>
        <p:nvPicPr>
          <p:cNvPr id="143" name="Google Shape;143;g26e02471346_0_10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146" name="Shape 146"/>
        <p:cNvGrpSpPr/>
        <p:nvPr/>
      </p:nvGrpSpPr>
      <p:grpSpPr>
        <a:xfrm>
          <a:off x="0" y="0"/>
          <a:ext cx="0" cy="0"/>
          <a:chOff x="0" y="0"/>
          <a:chExt cx="0" cy="0"/>
        </a:xfrm>
      </p:grpSpPr>
      <p:pic>
        <p:nvPicPr>
          <p:cNvPr id="147" name="Google Shape;147;g26e02471346_0_275"/>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148" name="Google Shape;148;g26e02471346_0_275"/>
          <p:cNvPicPr preferRelativeResize="0"/>
          <p:nvPr/>
        </p:nvPicPr>
        <p:blipFill rotWithShape="1">
          <a:blip r:embed="rId3">
            <a:alphaModFix/>
          </a:blip>
          <a:srcRect b="-2272" l="-4222" r="-3757" t="-2439"/>
          <a:stretch/>
        </p:blipFill>
        <p:spPr>
          <a:xfrm rot="-5400000">
            <a:off x="7181808" y="322227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49" name="Shape 149"/>
        <p:cNvGrpSpPr/>
        <p:nvPr/>
      </p:nvGrpSpPr>
      <p:grpSpPr>
        <a:xfrm>
          <a:off x="0" y="0"/>
          <a:ext cx="0" cy="0"/>
          <a:chOff x="0" y="0"/>
          <a:chExt cx="0" cy="0"/>
        </a:xfrm>
      </p:grpSpPr>
      <p:pic>
        <p:nvPicPr>
          <p:cNvPr id="150" name="Google Shape;150;g26e02471346_0_27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1" name="Google Shape;151;g26e02471346_0_278"/>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2" name="Google Shape;152;g26e02471346_0_27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53" name="Shape 153"/>
        <p:cNvGrpSpPr/>
        <p:nvPr/>
      </p:nvGrpSpPr>
      <p:grpSpPr>
        <a:xfrm>
          <a:off x="0" y="0"/>
          <a:ext cx="0" cy="0"/>
          <a:chOff x="0" y="0"/>
          <a:chExt cx="0" cy="0"/>
        </a:xfrm>
      </p:grpSpPr>
      <p:pic>
        <p:nvPicPr>
          <p:cNvPr id="154" name="Google Shape;154;g26e02471346_0_28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5" name="Google Shape;155;g26e02471346_0_28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56" name="Google Shape;156;g26e02471346_0_28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57" name="Shape 157"/>
        <p:cNvGrpSpPr/>
        <p:nvPr/>
      </p:nvGrpSpPr>
      <p:grpSpPr>
        <a:xfrm>
          <a:off x="0" y="0"/>
          <a:ext cx="0" cy="0"/>
          <a:chOff x="0" y="0"/>
          <a:chExt cx="0" cy="0"/>
        </a:xfrm>
      </p:grpSpPr>
      <p:pic>
        <p:nvPicPr>
          <p:cNvPr id="158" name="Google Shape;158;g26e02471346_0_286"/>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59" name="Google Shape;159;g26e02471346_0_286"/>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0" name="Google Shape;160;g26e02471346_0_286"/>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1" name="Shape 161"/>
        <p:cNvGrpSpPr/>
        <p:nvPr/>
      </p:nvGrpSpPr>
      <p:grpSpPr>
        <a:xfrm>
          <a:off x="0" y="0"/>
          <a:ext cx="0" cy="0"/>
          <a:chOff x="0" y="0"/>
          <a:chExt cx="0" cy="0"/>
        </a:xfrm>
      </p:grpSpPr>
      <p:sp>
        <p:nvSpPr>
          <p:cNvPr id="162" name="Google Shape;162;g26e02471346_0_290"/>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 name="Google Shape;163;g26e02471346_0_290"/>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64" name="Google Shape;164;g26e02471346_0_290"/>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5" name="Google Shape;165;g26e02471346_0_29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9" name="Shape 19"/>
        <p:cNvGrpSpPr/>
        <p:nvPr/>
      </p:nvGrpSpPr>
      <p:grpSpPr>
        <a:xfrm>
          <a:off x="0" y="0"/>
          <a:ext cx="0" cy="0"/>
          <a:chOff x="0" y="0"/>
          <a:chExt cx="0" cy="0"/>
        </a:xfrm>
      </p:grpSpPr>
      <p:pic>
        <p:nvPicPr>
          <p:cNvPr id="20" name="Google Shape;20;p28"/>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1" name="Google Shape;21;p28"/>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2" name="Google Shape;22;p28"/>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166" name="Shape 166"/>
        <p:cNvGrpSpPr/>
        <p:nvPr/>
      </p:nvGrpSpPr>
      <p:grpSpPr>
        <a:xfrm>
          <a:off x="0" y="0"/>
          <a:ext cx="0" cy="0"/>
          <a:chOff x="0" y="0"/>
          <a:chExt cx="0" cy="0"/>
        </a:xfrm>
      </p:grpSpPr>
      <p:pic>
        <p:nvPicPr>
          <p:cNvPr id="167" name="Google Shape;167;g26e02471346_0_295"/>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68" name="Google Shape;168;g26e02471346_0_295"/>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69" name="Google Shape;169;g26e02471346_0_295"/>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170" name="Shape 170"/>
        <p:cNvGrpSpPr/>
        <p:nvPr/>
      </p:nvGrpSpPr>
      <p:grpSpPr>
        <a:xfrm>
          <a:off x="0" y="0"/>
          <a:ext cx="0" cy="0"/>
          <a:chOff x="0" y="0"/>
          <a:chExt cx="0" cy="0"/>
        </a:xfrm>
      </p:grpSpPr>
      <p:pic>
        <p:nvPicPr>
          <p:cNvPr id="171" name="Google Shape;171;g26e02471346_0_299"/>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172" name="Google Shape;172;g26e02471346_0_29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173" name="Shape 173"/>
        <p:cNvGrpSpPr/>
        <p:nvPr/>
      </p:nvGrpSpPr>
      <p:grpSpPr>
        <a:xfrm>
          <a:off x="0" y="0"/>
          <a:ext cx="0" cy="0"/>
          <a:chOff x="0" y="0"/>
          <a:chExt cx="0" cy="0"/>
        </a:xfrm>
      </p:grpSpPr>
      <p:sp>
        <p:nvSpPr>
          <p:cNvPr id="174" name="Google Shape;174;g26e02471346_0_302"/>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g26e02471346_0_302"/>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176" name="Google Shape;176;g26e02471346_0_30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177" name="Google Shape;177;g26e02471346_0_30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78" name="Shape 178"/>
        <p:cNvGrpSpPr/>
        <p:nvPr/>
      </p:nvGrpSpPr>
      <p:grpSpPr>
        <a:xfrm>
          <a:off x="0" y="0"/>
          <a:ext cx="0" cy="0"/>
          <a:chOff x="0" y="0"/>
          <a:chExt cx="0" cy="0"/>
        </a:xfrm>
      </p:grpSpPr>
      <p:sp>
        <p:nvSpPr>
          <p:cNvPr id="179" name="Google Shape;179;g26e02471346_0_30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g26e02471346_0_30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181" name="Google Shape;181;g26e02471346_0_307"/>
          <p:cNvSpPr/>
          <p:nvPr/>
        </p:nvSpPr>
        <p:spPr>
          <a:xfrm>
            <a:off x="8371895" y="380155"/>
            <a:ext cx="772200" cy="271200"/>
          </a:xfrm>
          <a:prstGeom prst="rect">
            <a:avLst/>
          </a:prstGeom>
          <a:solidFill>
            <a:srgbClr val="FF802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8022"/>
              </a:solidFill>
              <a:latin typeface="Arial"/>
              <a:ea typeface="Arial"/>
              <a:cs typeface="Arial"/>
              <a:sym typeface="Arial"/>
            </a:endParaRPr>
          </a:p>
        </p:txBody>
      </p:sp>
      <p:sp>
        <p:nvSpPr>
          <p:cNvPr id="182" name="Google Shape;182;g26e02471346_0_307"/>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1"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3" name="Shape 23"/>
        <p:cNvGrpSpPr/>
        <p:nvPr/>
      </p:nvGrpSpPr>
      <p:grpSpPr>
        <a:xfrm>
          <a:off x="0" y="0"/>
          <a:ext cx="0" cy="0"/>
          <a:chOff x="0" y="0"/>
          <a:chExt cx="0" cy="0"/>
        </a:xfrm>
      </p:grpSpPr>
      <p:pic>
        <p:nvPicPr>
          <p:cNvPr id="24" name="Google Shape;24;p32"/>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25" name="Google Shape;25;p32"/>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26" name="Google Shape;26;p3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7" name="Shape 27"/>
        <p:cNvGrpSpPr/>
        <p:nvPr/>
      </p:nvGrpSpPr>
      <p:grpSpPr>
        <a:xfrm>
          <a:off x="0" y="0"/>
          <a:ext cx="0" cy="0"/>
          <a:chOff x="0" y="0"/>
          <a:chExt cx="0" cy="0"/>
        </a:xfrm>
      </p:grpSpPr>
      <p:sp>
        <p:nvSpPr>
          <p:cNvPr id="28" name="Google Shape;28;p3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 name="Google Shape;29;p31"/>
          <p:cNvPicPr preferRelativeResize="0"/>
          <p:nvPr/>
        </p:nvPicPr>
        <p:blipFill rotWithShape="1">
          <a:blip r:embed="rId2">
            <a:alphaModFix/>
          </a:blip>
          <a:srcRect b="0" l="0" r="0" t="0"/>
          <a:stretch/>
        </p:blipFill>
        <p:spPr>
          <a:xfrm>
            <a:off x="8050064" y="4271275"/>
            <a:ext cx="792833" cy="585406"/>
          </a:xfrm>
          <a:prstGeom prst="rect">
            <a:avLst/>
          </a:prstGeom>
          <a:noFill/>
          <a:ln>
            <a:noFill/>
          </a:ln>
        </p:spPr>
      </p:pic>
      <p:sp>
        <p:nvSpPr>
          <p:cNvPr id="30" name="Google Shape;30;p31"/>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1" name="Google Shape;31;p3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2" name="Shape 32"/>
        <p:cNvGrpSpPr/>
        <p:nvPr/>
      </p:nvGrpSpPr>
      <p:grpSpPr>
        <a:xfrm>
          <a:off x="0" y="0"/>
          <a:ext cx="0" cy="0"/>
          <a:chOff x="0" y="0"/>
          <a:chExt cx="0" cy="0"/>
        </a:xfrm>
      </p:grpSpPr>
      <p:pic>
        <p:nvPicPr>
          <p:cNvPr id="33" name="Google Shape;33;p30"/>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4" name="Google Shape;34;p30"/>
          <p:cNvSpPr/>
          <p:nvPr/>
        </p:nvSpPr>
        <p:spPr>
          <a:xfrm>
            <a:off x="8371895" y="380155"/>
            <a:ext cx="772105" cy="27130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35" name="Google Shape;35;p3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1_Divider slide">
    <p:bg>
      <p:bgPr>
        <a:solidFill>
          <a:srgbClr val="262A33"/>
        </a:solidFill>
      </p:bgPr>
    </p:bg>
    <p:spTree>
      <p:nvGrpSpPr>
        <p:cNvPr id="36" name="Shape 36"/>
        <p:cNvGrpSpPr/>
        <p:nvPr/>
      </p:nvGrpSpPr>
      <p:grpSpPr>
        <a:xfrm>
          <a:off x="0" y="0"/>
          <a:ext cx="0" cy="0"/>
          <a:chOff x="0" y="0"/>
          <a:chExt cx="0" cy="0"/>
        </a:xfrm>
      </p:grpSpPr>
      <p:pic>
        <p:nvPicPr>
          <p:cNvPr id="37" name="Google Shape;37;p2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
        <p:nvSpPr>
          <p:cNvPr id="38" name="Google Shape;38;p24"/>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9" name="Shape 39"/>
        <p:cNvGrpSpPr/>
        <p:nvPr/>
      </p:nvGrpSpPr>
      <p:grpSpPr>
        <a:xfrm>
          <a:off x="0" y="0"/>
          <a:ext cx="0" cy="0"/>
          <a:chOff x="0" y="0"/>
          <a:chExt cx="0" cy="0"/>
        </a:xfrm>
      </p:grpSpPr>
      <p:sp>
        <p:nvSpPr>
          <p:cNvPr id="40" name="Google Shape;40;g14b5d431ea2_0_1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1" name="Google Shape;41;g14b5d431ea2_0_117"/>
          <p:cNvPicPr preferRelativeResize="0"/>
          <p:nvPr/>
        </p:nvPicPr>
        <p:blipFill rotWithShape="1">
          <a:blip r:embed="rId2">
            <a:alphaModFix/>
          </a:blip>
          <a:srcRect b="0" l="0" r="0" t="0"/>
          <a:stretch/>
        </p:blipFill>
        <p:spPr>
          <a:xfrm>
            <a:off x="8050064" y="4271275"/>
            <a:ext cx="792833" cy="585405"/>
          </a:xfrm>
          <a:prstGeom prst="rect">
            <a:avLst/>
          </a:prstGeom>
          <a:noFill/>
          <a:ln>
            <a:noFill/>
          </a:ln>
        </p:spPr>
      </p:pic>
      <p:sp>
        <p:nvSpPr>
          <p:cNvPr id="42" name="Google Shape;42;g14b5d431ea2_0_117"/>
          <p:cNvSpPr/>
          <p:nvPr/>
        </p:nvSpPr>
        <p:spPr>
          <a:xfrm>
            <a:off x="8371895" y="380155"/>
            <a:ext cx="772200" cy="271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2"/>
              </a:solidFill>
              <a:latin typeface="Arial"/>
              <a:ea typeface="Arial"/>
              <a:cs typeface="Arial"/>
              <a:sym typeface="Arial"/>
            </a:endParaRPr>
          </a:p>
        </p:txBody>
      </p:sp>
      <p:sp>
        <p:nvSpPr>
          <p:cNvPr id="43" name="Google Shape;43;g14b5d431ea2_0_11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1pPr>
            <a:lvl2pPr indent="0" lvl="1"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2pPr>
            <a:lvl3pPr indent="0" lvl="2"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3pPr>
            <a:lvl4pPr indent="0" lvl="3"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4pPr>
            <a:lvl5pPr indent="0" lvl="4"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5pPr>
            <a:lvl6pPr indent="0" lvl="5"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6pPr>
            <a:lvl7pPr indent="0" lvl="6"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7pPr>
            <a:lvl8pPr indent="0" lvl="7"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8pPr>
            <a:lvl9pPr indent="0" lvl="8" marL="0" marR="0" algn="ctr">
              <a:lnSpc>
                <a:spcPct val="100000"/>
              </a:lnSpc>
              <a:spcBef>
                <a:spcPts val="0"/>
              </a:spcBef>
              <a:spcAft>
                <a:spcPts val="0"/>
              </a:spcAft>
              <a:buClr>
                <a:srgbClr val="000000"/>
              </a:buClr>
              <a:buSzPts val="1000"/>
              <a:buFont typeface="Arial"/>
              <a:buNone/>
              <a:defRPr b="1" i="0" sz="1400" u="none" cap="none" strike="noStrike">
                <a:solidFill>
                  <a:schemeClr val="lt2"/>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11" Type="http://schemas.openxmlformats.org/officeDocument/2006/relationships/theme" Target="../theme/theme4.xml"/><Relationship Id="rId10" Type="http://schemas.openxmlformats.org/officeDocument/2006/relationships/slideLayout" Target="../slideLayouts/slideLayout27.xml"/><Relationship Id="rId9" Type="http://schemas.openxmlformats.org/officeDocument/2006/relationships/slideLayout" Target="../slideLayouts/slideLayout26.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theme" Target="../theme/theme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10" Type="http://schemas.openxmlformats.org/officeDocument/2006/relationships/theme" Target="../theme/theme2.xml"/><Relationship Id="rId9" Type="http://schemas.openxmlformats.org/officeDocument/2006/relationships/slideLayout" Target="../slideLayouts/slideLayout43.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4" name="Shape 44"/>
        <p:cNvGrpSpPr/>
        <p:nvPr/>
      </p:nvGrpSpPr>
      <p:grpSpPr>
        <a:xfrm>
          <a:off x="0" y="0"/>
          <a:ext cx="0" cy="0"/>
          <a:chOff x="0" y="0"/>
          <a:chExt cx="0" cy="0"/>
        </a:xfrm>
      </p:grpSpPr>
      <p:sp>
        <p:nvSpPr>
          <p:cNvPr id="45" name="Google Shape;45;g21809847377_0_7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543B3"/>
        </a:solidFill>
      </p:bgPr>
    </p:bg>
    <p:spTree>
      <p:nvGrpSpPr>
        <p:cNvPr id="78" name="Shape 78"/>
        <p:cNvGrpSpPr/>
        <p:nvPr/>
      </p:nvGrpSpPr>
      <p:grpSpPr>
        <a:xfrm>
          <a:off x="0" y="0"/>
          <a:ext cx="0" cy="0"/>
          <a:chOff x="0" y="0"/>
          <a:chExt cx="0" cy="0"/>
        </a:xfrm>
      </p:grpSpPr>
      <p:sp>
        <p:nvSpPr>
          <p:cNvPr id="79" name="Google Shape;79;g17fd04db425_0_5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543B3"/>
        </a:solidFill>
      </p:bgPr>
    </p:bg>
    <p:spTree>
      <p:nvGrpSpPr>
        <p:cNvPr id="116" name="Shape 116"/>
        <p:cNvGrpSpPr/>
        <p:nvPr/>
      </p:nvGrpSpPr>
      <p:grpSpPr>
        <a:xfrm>
          <a:off x="0" y="0"/>
          <a:ext cx="0" cy="0"/>
          <a:chOff x="0" y="0"/>
          <a:chExt cx="0" cy="0"/>
        </a:xfrm>
      </p:grpSpPr>
      <p:sp>
        <p:nvSpPr>
          <p:cNvPr id="117" name="Google Shape;117;g26e02471346_0_7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44" name="Shape 144"/>
        <p:cNvGrpSpPr/>
        <p:nvPr/>
      </p:nvGrpSpPr>
      <p:grpSpPr>
        <a:xfrm>
          <a:off x="0" y="0"/>
          <a:ext cx="0" cy="0"/>
          <a:chOff x="0" y="0"/>
          <a:chExt cx="0" cy="0"/>
        </a:xfrm>
      </p:grpSpPr>
      <p:sp>
        <p:nvSpPr>
          <p:cNvPr id="145" name="Google Shape;145;g26e02471346_0_2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 Id="rId3" Type="http://schemas.openxmlformats.org/officeDocument/2006/relationships/comments" Target="../comments/commen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comments" Target="../comments/comment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 Id="rId3" Type="http://schemas.openxmlformats.org/officeDocument/2006/relationships/image" Target="../media/image37.png"/><Relationship Id="rId4" Type="http://schemas.openxmlformats.org/officeDocument/2006/relationships/image" Target="../media/image34.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0.xml"/><Relationship Id="rId3" Type="http://schemas.openxmlformats.org/officeDocument/2006/relationships/hyperlink" Target="https://www.moneyhelper.org.uk/en/work/employment" TargetMode="External"/><Relationship Id="rId4" Type="http://schemas.openxmlformats.org/officeDocument/2006/relationships/hyperlink" Target="https://www.citizensadvice.org.uk/work/" TargetMode="External"/><Relationship Id="rId5" Type="http://schemas.openxmlformats.org/officeDocument/2006/relationships/image" Target="../media/image26.png"/><Relationship Id="rId6" Type="http://schemas.openxmlformats.org/officeDocument/2006/relationships/image" Target="../media/image29.png"/><Relationship Id="rId7" Type="http://schemas.openxmlformats.org/officeDocument/2006/relationships/image" Target="../media/image31.png"/><Relationship Id="rId8" Type="http://schemas.openxmlformats.org/officeDocument/2006/relationships/hyperlink" Target="https://www.gov.uk/browse/work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1.xml"/><Relationship Id="rId3" Type="http://schemas.openxmlformats.org/officeDocument/2006/relationships/hyperlink" Target="https://www.bankofengland.co.uk/knowledgebank/will-inflation-in-the-uk-keep-rising" TargetMode="External"/><Relationship Id="rId4" Type="http://schemas.openxmlformats.org/officeDocument/2006/relationships/hyperlink" Target="https://www.bankofengland.co.uk/knowledgebank/will-inflation-in-the-uk-keep-rising" TargetMode="External"/><Relationship Id="rId11" Type="http://schemas.openxmlformats.org/officeDocument/2006/relationships/hyperlink" Target="https://ftflic.com/learning-hub/" TargetMode="External"/><Relationship Id="rId10" Type="http://schemas.openxmlformats.org/officeDocument/2006/relationships/hyperlink" Target="https://www.bbc.co.uk/sounds/play/w3ct30xp" TargetMode="External"/><Relationship Id="rId9" Type="http://schemas.openxmlformats.org/officeDocument/2006/relationships/hyperlink" Target="https://www.turn2us.org.uk/" TargetMode="External"/><Relationship Id="rId5" Type="http://schemas.openxmlformats.org/officeDocument/2006/relationships/hyperlink" Target="https://taxscouts.com/high-earner-tax-returns/what-are-the-tax-implications-of-earning-over-100k/" TargetMode="External"/><Relationship Id="rId6" Type="http://schemas.openxmlformats.org/officeDocument/2006/relationships/hyperlink" Target="https://www.youtube.com/watch?v=bAQ-qW4Nrs8" TargetMode="External"/><Relationship Id="rId7" Type="http://schemas.openxmlformats.org/officeDocument/2006/relationships/hyperlink" Target="https://www.livingwage.org.uk/what-real-living-wage" TargetMode="External"/><Relationship Id="rId8" Type="http://schemas.openxmlformats.org/officeDocument/2006/relationships/hyperlink" Target="https://www.turn2us.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6" name="Shape 186"/>
        <p:cNvGrpSpPr/>
        <p:nvPr/>
      </p:nvGrpSpPr>
      <p:grpSpPr>
        <a:xfrm>
          <a:off x="0" y="0"/>
          <a:ext cx="0" cy="0"/>
          <a:chOff x="0" y="0"/>
          <a:chExt cx="0" cy="0"/>
        </a:xfrm>
      </p:grpSpPr>
      <p:sp>
        <p:nvSpPr>
          <p:cNvPr id="187" name="Google Shape;187;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(recommended for Year 10)</a:t>
            </a:r>
            <a:endParaRPr b="1" i="0" sz="1000" u="none" cap="none" strike="noStrike">
              <a:solidFill>
                <a:schemeClr val="accent2"/>
              </a:solidFill>
              <a:latin typeface="Arial"/>
              <a:ea typeface="Arial"/>
              <a:cs typeface="Arial"/>
              <a:sym typeface="Arial"/>
            </a:endParaRPr>
          </a:p>
        </p:txBody>
      </p:sp>
      <p:sp>
        <p:nvSpPr>
          <p:cNvPr id="188" name="Google Shape;188;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rgbClr val="FFFFFF"/>
                </a:solidFill>
                <a:latin typeface="Lato"/>
                <a:ea typeface="Lato"/>
                <a:cs typeface="Lato"/>
                <a:sym typeface="Lato"/>
              </a:rPr>
              <a:t>How to plan for the world of work</a:t>
            </a:r>
            <a:endParaRPr b="1" sz="4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6e02471346_0_266"/>
          <p:cNvSpPr txBox="1"/>
          <p:nvPr/>
        </p:nvSpPr>
        <p:spPr>
          <a:xfrm>
            <a:off x="3320436" y="1852875"/>
            <a:ext cx="56040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GB" sz="2200">
                <a:solidFill>
                  <a:schemeClr val="accent1"/>
                </a:solidFill>
                <a:latin typeface="Lato"/>
                <a:ea typeface="Lato"/>
                <a:cs typeface="Lato"/>
                <a:sym typeface="Lato"/>
              </a:rPr>
              <a:t>Using full sentences, </a:t>
            </a:r>
            <a:r>
              <a:rPr b="1" i="1" lang="en-GB" sz="2200">
                <a:solidFill>
                  <a:schemeClr val="accent1"/>
                </a:solidFill>
                <a:latin typeface="Lato"/>
                <a:ea typeface="Lato"/>
                <a:cs typeface="Lato"/>
                <a:sym typeface="Lato"/>
                <a:extLst>
                  <a:ext uri="http://customooxmlschemas.google.com/">
                    <go:slidesCustomData xmlns:go="http://customooxmlschemas.google.com/" textRoundtripDataId="2"/>
                  </a:ext>
                </a:extLst>
              </a:rPr>
              <a:t>you</a:t>
            </a:r>
            <a:r>
              <a:rPr b="1" i="1" lang="en-GB" sz="2200">
                <a:solidFill>
                  <a:schemeClr val="accent1"/>
                </a:solidFill>
                <a:latin typeface="Lato"/>
                <a:ea typeface="Lato"/>
                <a:cs typeface="Lato"/>
                <a:sym typeface="Lato"/>
              </a:rPr>
              <a:t> have two minutes to write a few sentences explaining why someone might have an issue with their pay</a:t>
            </a:r>
            <a:endParaRPr b="1" i="1" sz="2200">
              <a:solidFill>
                <a:schemeClr val="accent1"/>
              </a:solidFill>
              <a:latin typeface="Lato"/>
              <a:ea typeface="Lato"/>
              <a:cs typeface="Lato"/>
              <a:sym typeface="Lato"/>
            </a:endParaRPr>
          </a:p>
        </p:txBody>
      </p:sp>
      <p:pic>
        <p:nvPicPr>
          <p:cNvPr id="265" name="Google Shape;265;g26e02471346_0_266"/>
          <p:cNvPicPr preferRelativeResize="0"/>
          <p:nvPr/>
        </p:nvPicPr>
        <p:blipFill>
          <a:blip r:embed="rId3">
            <a:alphaModFix/>
          </a:blip>
          <a:stretch>
            <a:fillRect/>
          </a:stretch>
        </p:blipFill>
        <p:spPr>
          <a:xfrm>
            <a:off x="545625" y="1481363"/>
            <a:ext cx="2405325" cy="2405325"/>
          </a:xfrm>
          <a:prstGeom prst="rect">
            <a:avLst/>
          </a:prstGeom>
          <a:noFill/>
          <a:ln>
            <a:noFill/>
          </a:ln>
        </p:spPr>
      </p:pic>
      <p:sp>
        <p:nvSpPr>
          <p:cNvPr id="266" name="Google Shape;266;g26e02471346_0_266"/>
          <p:cNvSpPr txBox="1"/>
          <p:nvPr/>
        </p:nvSpPr>
        <p:spPr>
          <a:xfrm>
            <a:off x="8725725" y="318550"/>
            <a:ext cx="511200" cy="2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latin typeface="Lato"/>
                <a:ea typeface="Lato"/>
                <a:cs typeface="Lato"/>
                <a:sym typeface="Lato"/>
              </a:rPr>
              <a:t>10</a:t>
            </a:r>
            <a:endParaRPr b="1">
              <a:latin typeface="Lato"/>
              <a:ea typeface="Lato"/>
              <a:cs typeface="Lato"/>
              <a:sym typeface="Lato"/>
            </a:endParaRPr>
          </a:p>
        </p:txBody>
      </p:sp>
      <p:sp>
        <p:nvSpPr>
          <p:cNvPr id="267" name="Google Shape;267;g26e02471346_0_266"/>
          <p:cNvSpPr txBox="1"/>
          <p:nvPr/>
        </p:nvSpPr>
        <p:spPr>
          <a:xfrm>
            <a:off x="418375" y="200150"/>
            <a:ext cx="5367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3"/>
                  </a:ext>
                </a:extLst>
              </a:rPr>
              <a:t>Asking for a pay rise</a:t>
            </a:r>
            <a:endParaRPr b="1" sz="2900">
              <a:solidFill>
                <a:schemeClr val="accent2"/>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1" name="Shape 271"/>
        <p:cNvGrpSpPr/>
        <p:nvPr/>
      </p:nvGrpSpPr>
      <p:grpSpPr>
        <a:xfrm>
          <a:off x="0" y="0"/>
          <a:ext cx="0" cy="0"/>
          <a:chOff x="0" y="0"/>
          <a:chExt cx="0" cy="0"/>
        </a:xfrm>
      </p:grpSpPr>
      <p:sp>
        <p:nvSpPr>
          <p:cNvPr id="272" name="Google Shape;272;g26e02471346_0_29"/>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273" name="Google Shape;273;g26e02471346_0_29"/>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74" name="Google Shape;274;g26e02471346_0_29"/>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75" name="Google Shape;275;g26e02471346_0_29"/>
          <p:cNvSpPr txBox="1"/>
          <p:nvPr/>
        </p:nvSpPr>
        <p:spPr>
          <a:xfrm>
            <a:off x="498976" y="1501950"/>
            <a:ext cx="7727100" cy="2311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I</a:t>
            </a:r>
            <a:r>
              <a:rPr lang="en-GB" sz="2200">
                <a:solidFill>
                  <a:srgbClr val="00FF00"/>
                </a:solidFill>
                <a:latin typeface="Lato"/>
                <a:ea typeface="Lato"/>
                <a:cs typeface="Lato"/>
                <a:sym typeface="Lato"/>
              </a:rPr>
              <a:t>dentify different pay-related issues</a:t>
            </a:r>
            <a:endParaRPr sz="2200">
              <a:solidFill>
                <a:srgbClr val="00FF00"/>
              </a:solidFill>
              <a:latin typeface="Lato"/>
              <a:ea typeface="Lato"/>
              <a:cs typeface="Lato"/>
              <a:sym typeface="Lato"/>
            </a:endParaRPr>
          </a:p>
          <a:p>
            <a:pPr indent="0" lvl="0" marL="914400" rtl="0" algn="l">
              <a:lnSpc>
                <a:spcPct val="107000"/>
              </a:lnSpc>
              <a:spcBef>
                <a:spcPts val="0"/>
              </a:spcBef>
              <a:spcAft>
                <a:spcPts val="0"/>
              </a:spcAft>
              <a:buNone/>
            </a:pPr>
            <a:r>
              <a:t/>
            </a:r>
            <a:endParaRPr sz="2200">
              <a:solidFill>
                <a:srgbClr val="00FF00"/>
              </a:solidFill>
              <a:latin typeface="Lato Light"/>
              <a:ea typeface="Lato Light"/>
              <a:cs typeface="Lato Light"/>
              <a:sym typeface="Lato Light"/>
            </a:endParaRPr>
          </a:p>
          <a:p>
            <a:pPr indent="-368300" lvl="0" marL="457200" rtl="0" algn="l">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Demonstrate the skills to stand up for rights at work</a:t>
            </a:r>
            <a:endParaRPr sz="2200">
              <a:solidFill>
                <a:schemeClr val="lt1"/>
              </a:solidFill>
              <a:latin typeface="Lato Light"/>
              <a:ea typeface="Lato Light"/>
              <a:cs typeface="Lato Light"/>
              <a:sym typeface="Lato Light"/>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Explain sources of support</a:t>
            </a:r>
            <a:endParaRPr sz="2200">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17fd04db425_0_377"/>
          <p:cNvSpPr txBox="1"/>
          <p:nvPr/>
        </p:nvSpPr>
        <p:spPr>
          <a:xfrm>
            <a:off x="177775" y="258325"/>
            <a:ext cx="7583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Making a case for a pay rise</a:t>
            </a:r>
            <a:endParaRPr b="1" i="0" sz="2900" u="none" cap="none" strike="noStrike">
              <a:solidFill>
                <a:schemeClr val="accent2"/>
              </a:solidFill>
              <a:latin typeface="Lato"/>
              <a:ea typeface="Lato"/>
              <a:cs typeface="Lato"/>
              <a:sym typeface="Lato"/>
            </a:endParaRPr>
          </a:p>
        </p:txBody>
      </p:sp>
      <p:sp>
        <p:nvSpPr>
          <p:cNvPr id="281" name="Google Shape;281;g17fd04db425_0_377"/>
          <p:cNvSpPr txBox="1"/>
          <p:nvPr>
            <p:ph idx="12" type="sldNum"/>
          </p:nvPr>
        </p:nvSpPr>
        <p:spPr>
          <a:xfrm>
            <a:off x="8643643" y="403673"/>
            <a:ext cx="4596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GB"/>
              <a:t>12</a:t>
            </a:r>
            <a:endParaRPr/>
          </a:p>
        </p:txBody>
      </p:sp>
      <p:sp>
        <p:nvSpPr>
          <p:cNvPr id="282" name="Google Shape;282;g17fd04db425_0_377"/>
          <p:cNvSpPr txBox="1"/>
          <p:nvPr/>
        </p:nvSpPr>
        <p:spPr>
          <a:xfrm>
            <a:off x="71450" y="1356400"/>
            <a:ext cx="90318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In pairs, you’re going to pick the strongest arguments for a pay rise pitch using Jonathan’s scenario. </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Make your case to each other (5 mins to prep, 2 mins each to share). How convincing can you be?</a:t>
            </a:r>
            <a:endParaRPr b="1" i="0" sz="1600" u="none" cap="none" strike="noStrike">
              <a:solidFill>
                <a:schemeClr val="dk1"/>
              </a:solidFill>
              <a:latin typeface="Lato"/>
              <a:ea typeface="Lato"/>
              <a:cs typeface="Lato"/>
              <a:sym typeface="Lato"/>
            </a:endParaRPr>
          </a:p>
        </p:txBody>
      </p:sp>
      <p:sp>
        <p:nvSpPr>
          <p:cNvPr id="283" name="Google Shape;283;g17fd04db425_0_377"/>
          <p:cNvSpPr txBox="1"/>
          <p:nvPr/>
        </p:nvSpPr>
        <p:spPr>
          <a:xfrm>
            <a:off x="3529350" y="4216875"/>
            <a:ext cx="20853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400" u="none" cap="none" strike="noStrike">
                <a:solidFill>
                  <a:schemeClr val="dk1"/>
                </a:solidFill>
                <a:latin typeface="Lato"/>
                <a:ea typeface="Lato"/>
                <a:cs typeface="Lato"/>
                <a:sym typeface="Lato"/>
              </a:rPr>
              <a:t>Jonathan</a:t>
            </a:r>
            <a:endParaRPr b="1" i="0" sz="14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0" i="0" lang="en-GB" sz="1400" u="none" cap="none" strike="noStrike">
                <a:solidFill>
                  <a:schemeClr val="dk1"/>
                </a:solidFill>
                <a:latin typeface="Lato"/>
                <a:ea typeface="Lato"/>
                <a:cs typeface="Lato"/>
                <a:sym typeface="Lato"/>
              </a:rPr>
              <a:t>Marketing manager at top fashion brand</a:t>
            </a:r>
            <a:endParaRPr b="0" i="0" sz="1400" u="none" cap="none" strike="noStrike">
              <a:solidFill>
                <a:schemeClr val="dk1"/>
              </a:solidFill>
              <a:latin typeface="Lato"/>
              <a:ea typeface="Lato"/>
              <a:cs typeface="Lato"/>
              <a:sym typeface="Lato"/>
            </a:endParaRPr>
          </a:p>
        </p:txBody>
      </p:sp>
      <p:pic>
        <p:nvPicPr>
          <p:cNvPr id="284" name="Google Shape;284;g17fd04db425_0_377"/>
          <p:cNvPicPr preferRelativeResize="0"/>
          <p:nvPr/>
        </p:nvPicPr>
        <p:blipFill rotWithShape="1">
          <a:blip r:embed="rId3">
            <a:alphaModFix/>
          </a:blip>
          <a:srcRect b="28706" l="0" r="0" t="9796"/>
          <a:stretch/>
        </p:blipFill>
        <p:spPr>
          <a:xfrm>
            <a:off x="3493500" y="2117887"/>
            <a:ext cx="2157000" cy="1986300"/>
          </a:xfrm>
          <a:prstGeom prst="ellipse">
            <a:avLst/>
          </a:prstGeom>
          <a:noFill/>
          <a:ln cap="flat" cmpd="sng" w="38100">
            <a:solidFill>
              <a:schemeClr val="accent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7fd04db425_0_387"/>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290" name="Google Shape;290;g17fd04db425_0_38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17fd04db425_0_387"/>
          <p:cNvSpPr txBox="1"/>
          <p:nvPr/>
        </p:nvSpPr>
        <p:spPr>
          <a:xfrm>
            <a:off x="484000" y="685641"/>
            <a:ext cx="5372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rPr b="1" i="0" lang="en-GB" sz="1600" u="none" cap="none" strike="noStrike">
                <a:solidFill>
                  <a:schemeClr val="lt1"/>
                </a:solidFill>
                <a:latin typeface="Lato"/>
                <a:ea typeface="Lato"/>
                <a:cs typeface="Lato"/>
                <a:sym typeface="Lato"/>
              </a:rPr>
              <a:t>Meet Jonathan</a:t>
            </a:r>
            <a:endParaRPr b="1" i="0" sz="1600" u="none" cap="none" strike="noStrike">
              <a:solidFill>
                <a:schemeClr val="accent2"/>
              </a:solidFill>
              <a:latin typeface="Lato"/>
              <a:ea typeface="Lato"/>
              <a:cs typeface="Lato"/>
              <a:sym typeface="Lato"/>
            </a:endParaRPr>
          </a:p>
        </p:txBody>
      </p:sp>
      <p:sp>
        <p:nvSpPr>
          <p:cNvPr id="292" name="Google Shape;292;g17fd04db425_0_387"/>
          <p:cNvSpPr txBox="1"/>
          <p:nvPr>
            <p:ph idx="12" type="sldNum"/>
          </p:nvPr>
        </p:nvSpPr>
        <p:spPr>
          <a:xfrm>
            <a:off x="8601295" y="374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sz="1400"/>
              <a:t>13</a:t>
            </a:r>
            <a:endParaRPr sz="1400"/>
          </a:p>
        </p:txBody>
      </p:sp>
      <p:sp>
        <p:nvSpPr>
          <p:cNvPr id="293" name="Google Shape;293;g17fd04db425_0_387"/>
          <p:cNvSpPr txBox="1"/>
          <p:nvPr/>
        </p:nvSpPr>
        <p:spPr>
          <a:xfrm flipH="1">
            <a:off x="2894150" y="781050"/>
            <a:ext cx="60600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Jonathan works in the marketing department at a large fashion brand. At the start of the year he was involved in a big project that led to a £200,000 increase in the company’s profit. But he hasn’t had a pay rise since he started working there three years ago. Furthermore, two members of the team left and were not replaced, so Jonathan has picked up their work too, working over his contracted hours at least a couple of days a week.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At the same time, over the past year, inflation has risen </a:t>
            </a:r>
            <a:r>
              <a:rPr lang="en-GB" sz="1600">
                <a:solidFill>
                  <a:schemeClr val="lt1"/>
                </a:solidFill>
                <a:latin typeface="Lato"/>
                <a:ea typeface="Lato"/>
                <a:cs typeface="Lato"/>
                <a:sym typeface="Lato"/>
              </a:rPr>
              <a:t>to 10% </a:t>
            </a:r>
            <a:r>
              <a:rPr b="0" i="0" lang="en-GB" sz="1600" u="none" cap="none" strike="noStrike">
                <a:solidFill>
                  <a:schemeClr val="lt1"/>
                </a:solidFill>
                <a:latin typeface="Lato"/>
                <a:ea typeface="Lato"/>
                <a:cs typeface="Lato"/>
                <a:sym typeface="Lato"/>
              </a:rPr>
              <a:t>meaning a lot of his costs and the things he buys have become much more expensive. He’s noticed the cost of petrol, his weekly food shop and heating bill rise a lot! </a:t>
            </a:r>
            <a:endParaRPr b="0" i="0" sz="1600" u="none" cap="none" strike="noStrike">
              <a:solidFill>
                <a:schemeClr val="lt1"/>
              </a:solidFill>
              <a:latin typeface="Lato"/>
              <a:ea typeface="Lato"/>
              <a:cs typeface="Lato"/>
              <a:sym typeface="Lato"/>
            </a:endParaRPr>
          </a:p>
        </p:txBody>
      </p:sp>
      <p:sp>
        <p:nvSpPr>
          <p:cNvPr id="294" name="Google Shape;294;g17fd04db425_0_387"/>
          <p:cNvSpPr txBox="1"/>
          <p:nvPr/>
        </p:nvSpPr>
        <p:spPr>
          <a:xfrm>
            <a:off x="2989500" y="3986250"/>
            <a:ext cx="5763300" cy="780300"/>
          </a:xfrm>
          <a:prstGeom prst="rect">
            <a:avLst/>
          </a:prstGeom>
          <a:solidFill>
            <a:schemeClr val="dk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1" i="0" lang="en-GB" sz="1800" u="none" cap="none" strike="noStrike">
                <a:solidFill>
                  <a:schemeClr val="lt1"/>
                </a:solidFill>
                <a:latin typeface="Lato"/>
                <a:ea typeface="Lato"/>
                <a:cs typeface="Lato"/>
                <a:sym typeface="Lato"/>
              </a:rPr>
              <a:t>What should Jonathan say to his boss?</a:t>
            </a:r>
            <a:endParaRPr b="1"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0"/>
              <a:buFont typeface="Arial"/>
              <a:buNone/>
            </a:pPr>
            <a:r>
              <a:rPr b="1" lang="en-GB" sz="1800">
                <a:solidFill>
                  <a:schemeClr val="lt1"/>
                </a:solidFill>
                <a:latin typeface="Lato"/>
                <a:ea typeface="Lato"/>
                <a:cs typeface="Lato"/>
                <a:sym typeface="Lato"/>
              </a:rPr>
              <a:t>C</a:t>
            </a:r>
            <a:r>
              <a:rPr b="1" i="0" lang="en-GB" sz="1800" u="none" cap="none" strike="noStrike">
                <a:solidFill>
                  <a:schemeClr val="lt1"/>
                </a:solidFill>
                <a:latin typeface="Lato"/>
                <a:ea typeface="Lato"/>
                <a:cs typeface="Lato"/>
                <a:sym typeface="Lato"/>
              </a:rPr>
              <a:t>an you identify the key points for his pay rise pitch? </a:t>
            </a:r>
            <a:endParaRPr b="1" i="0" sz="1800" u="none" cap="none" strike="noStrike">
              <a:solidFill>
                <a:schemeClr val="accent2"/>
              </a:solidFill>
              <a:latin typeface="Lato"/>
              <a:ea typeface="Lato"/>
              <a:cs typeface="Lato"/>
              <a:sym typeface="Lato"/>
            </a:endParaRPr>
          </a:p>
        </p:txBody>
      </p:sp>
      <p:sp>
        <p:nvSpPr>
          <p:cNvPr id="295" name="Google Shape;295;g17fd04db425_0_387"/>
          <p:cNvSpPr txBox="1"/>
          <p:nvPr/>
        </p:nvSpPr>
        <p:spPr>
          <a:xfrm>
            <a:off x="484000" y="192450"/>
            <a:ext cx="7725600" cy="58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Making your case </a:t>
            </a:r>
            <a:endParaRPr b="1" i="0" sz="2900" u="none" cap="none" strike="noStrike">
              <a:solidFill>
                <a:schemeClr val="accent2"/>
              </a:solidFill>
              <a:latin typeface="Lato"/>
              <a:ea typeface="Lato"/>
              <a:cs typeface="Lato"/>
              <a:sym typeface="Lato"/>
            </a:endParaRPr>
          </a:p>
        </p:txBody>
      </p:sp>
      <p:pic>
        <p:nvPicPr>
          <p:cNvPr id="296" name="Google Shape;296;g17fd04db425_0_387"/>
          <p:cNvPicPr preferRelativeResize="0"/>
          <p:nvPr/>
        </p:nvPicPr>
        <p:blipFill rotWithShape="1">
          <a:blip r:embed="rId3">
            <a:alphaModFix/>
          </a:blip>
          <a:srcRect b="0" l="0" r="0" t="0"/>
          <a:stretch/>
        </p:blipFill>
        <p:spPr>
          <a:xfrm>
            <a:off x="484002" y="1303696"/>
            <a:ext cx="2157076" cy="3230203"/>
          </a:xfrm>
          <a:prstGeom prst="rect">
            <a:avLst/>
          </a:prstGeom>
          <a:noFill/>
          <a:ln cap="flat" cmpd="sng" w="38100">
            <a:solidFill>
              <a:schemeClr val="accent2"/>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b1101fb3f0_0_39"/>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02" name="Google Shape;302;g1b1101fb3f0_0_3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1b1101fb3f0_0_39"/>
          <p:cNvSpPr txBox="1"/>
          <p:nvPr/>
        </p:nvSpPr>
        <p:spPr>
          <a:xfrm>
            <a:off x="484000" y="685641"/>
            <a:ext cx="5372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8000"/>
              <a:buFont typeface="Arial"/>
              <a:buNone/>
            </a:pPr>
            <a:r>
              <a:rPr b="0" i="0" lang="en-GB" sz="1600" u="none" cap="none" strike="noStrike">
                <a:solidFill>
                  <a:schemeClr val="lt1"/>
                </a:solidFill>
                <a:latin typeface="Lato"/>
                <a:ea typeface="Lato"/>
                <a:cs typeface="Lato"/>
                <a:sym typeface="Lato"/>
              </a:rPr>
              <a:t>Meet Jonathan</a:t>
            </a:r>
            <a:endParaRPr b="0" i="0" sz="1600" u="none" cap="none" strike="noStrike">
              <a:solidFill>
                <a:schemeClr val="accent2"/>
              </a:solidFill>
              <a:latin typeface="Lato"/>
              <a:ea typeface="Lato"/>
              <a:cs typeface="Lato"/>
              <a:sym typeface="Lato"/>
            </a:endParaRPr>
          </a:p>
        </p:txBody>
      </p:sp>
      <p:sp>
        <p:nvSpPr>
          <p:cNvPr id="304" name="Google Shape;304;g1b1101fb3f0_0_39"/>
          <p:cNvSpPr txBox="1"/>
          <p:nvPr>
            <p:ph idx="12" type="sldNum"/>
          </p:nvPr>
        </p:nvSpPr>
        <p:spPr>
          <a:xfrm>
            <a:off x="8670295" y="374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sz="1400"/>
              <a:t>14</a:t>
            </a:r>
            <a:endParaRPr sz="1400"/>
          </a:p>
        </p:txBody>
      </p:sp>
      <p:sp>
        <p:nvSpPr>
          <p:cNvPr id="305" name="Google Shape;305;g1b1101fb3f0_0_39"/>
          <p:cNvSpPr txBox="1"/>
          <p:nvPr/>
        </p:nvSpPr>
        <p:spPr>
          <a:xfrm flipH="1">
            <a:off x="2989500" y="836325"/>
            <a:ext cx="58428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Jonathan works in the marketing department at a large fashion brand. At the start of the year he was involved in a big project that </a:t>
            </a:r>
            <a:r>
              <a:rPr b="0" i="0" lang="en-GB" sz="1600" u="none" cap="none" strike="noStrike">
                <a:solidFill>
                  <a:srgbClr val="FF8022"/>
                </a:solidFill>
                <a:latin typeface="Lato"/>
                <a:ea typeface="Lato"/>
                <a:cs typeface="Lato"/>
                <a:sym typeface="Lato"/>
              </a:rPr>
              <a:t>led to a £200,000 increase in the company’s profit</a:t>
            </a:r>
            <a:r>
              <a:rPr b="0" i="0" lang="en-GB" sz="1600" u="none" cap="none" strike="noStrike">
                <a:solidFill>
                  <a:schemeClr val="lt1"/>
                </a:solidFill>
                <a:latin typeface="Lato"/>
                <a:ea typeface="Lato"/>
                <a:cs typeface="Lato"/>
                <a:sym typeface="Lato"/>
              </a:rPr>
              <a:t>. But he </a:t>
            </a:r>
            <a:r>
              <a:rPr b="0" i="0" lang="en-GB" sz="1600" u="none" cap="none" strike="noStrike">
                <a:solidFill>
                  <a:srgbClr val="FF8022"/>
                </a:solidFill>
                <a:latin typeface="Lato"/>
                <a:ea typeface="Lato"/>
                <a:cs typeface="Lato"/>
                <a:sym typeface="Lato"/>
              </a:rPr>
              <a:t>hasn’t had a pay rise since he started working there</a:t>
            </a:r>
            <a:r>
              <a:rPr b="0" i="0" lang="en-GB" sz="1600" u="none" cap="none" strike="noStrike">
                <a:solidFill>
                  <a:schemeClr val="lt1"/>
                </a:solidFill>
                <a:latin typeface="Lato"/>
                <a:ea typeface="Lato"/>
                <a:cs typeface="Lato"/>
                <a:sym typeface="Lato"/>
              </a:rPr>
              <a:t> three years ago. Furthermore, two members of the team left and were not replaced, so </a:t>
            </a:r>
            <a:r>
              <a:rPr b="0" i="0" lang="en-GB" sz="1600" u="none" cap="none" strike="noStrike">
                <a:solidFill>
                  <a:schemeClr val="accent2"/>
                </a:solidFill>
                <a:latin typeface="Lato"/>
                <a:ea typeface="Lato"/>
                <a:cs typeface="Lato"/>
                <a:sym typeface="Lato"/>
              </a:rPr>
              <a:t>Jonathan has picked up their work </a:t>
            </a:r>
            <a:r>
              <a:rPr b="0" i="0" lang="en-GB" sz="1600" u="none" cap="none" strike="noStrike">
                <a:solidFill>
                  <a:schemeClr val="lt1"/>
                </a:solidFill>
                <a:latin typeface="Lato"/>
                <a:ea typeface="Lato"/>
                <a:cs typeface="Lato"/>
                <a:sym typeface="Lato"/>
              </a:rPr>
              <a:t>too, </a:t>
            </a:r>
            <a:r>
              <a:rPr b="0" i="0" lang="en-GB" sz="1600" u="none" cap="none" strike="noStrike">
                <a:solidFill>
                  <a:schemeClr val="accent2"/>
                </a:solidFill>
                <a:latin typeface="Lato"/>
                <a:ea typeface="Lato"/>
                <a:cs typeface="Lato"/>
                <a:sym typeface="Lato"/>
              </a:rPr>
              <a:t>working over his contracted hours</a:t>
            </a:r>
            <a:r>
              <a:rPr b="0" i="0" lang="en-GB" sz="1600" u="none" cap="none" strike="noStrike">
                <a:solidFill>
                  <a:schemeClr val="lt1"/>
                </a:solidFill>
                <a:latin typeface="Lato"/>
                <a:ea typeface="Lato"/>
                <a:cs typeface="Lato"/>
                <a:sym typeface="Lato"/>
              </a:rPr>
              <a:t> at least a couple of days a week.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At the same time, over the past year, </a:t>
            </a:r>
            <a:r>
              <a:rPr b="0" i="0" lang="en-GB" sz="1600" u="none" cap="none" strike="noStrike">
                <a:solidFill>
                  <a:schemeClr val="accent2"/>
                </a:solidFill>
                <a:latin typeface="Lato"/>
                <a:ea typeface="Lato"/>
                <a:cs typeface="Lato"/>
                <a:sym typeface="Lato"/>
              </a:rPr>
              <a:t>inflation has risen </a:t>
            </a:r>
            <a:r>
              <a:rPr lang="en-GB" sz="1600">
                <a:solidFill>
                  <a:schemeClr val="accent2"/>
                </a:solidFill>
                <a:latin typeface="Lato"/>
                <a:ea typeface="Lato"/>
                <a:cs typeface="Lato"/>
                <a:sym typeface="Lato"/>
              </a:rPr>
              <a:t>to</a:t>
            </a:r>
            <a:r>
              <a:rPr b="0" i="0" lang="en-GB" sz="1600" u="none" cap="none" strike="noStrike">
                <a:solidFill>
                  <a:schemeClr val="accent2"/>
                </a:solidFill>
                <a:latin typeface="Lato"/>
                <a:ea typeface="Lato"/>
                <a:cs typeface="Lato"/>
                <a:sym typeface="Lato"/>
              </a:rPr>
              <a:t> </a:t>
            </a:r>
            <a:r>
              <a:rPr lang="en-GB" sz="1600">
                <a:solidFill>
                  <a:schemeClr val="accent2"/>
                </a:solidFill>
                <a:latin typeface="Lato"/>
                <a:ea typeface="Lato"/>
                <a:cs typeface="Lato"/>
                <a:sym typeface="Lato"/>
              </a:rPr>
              <a:t>10%</a:t>
            </a:r>
            <a:r>
              <a:rPr b="0" i="0" lang="en-GB" sz="1600" u="none" cap="none" strike="noStrike">
                <a:solidFill>
                  <a:schemeClr val="lt1"/>
                </a:solidFill>
                <a:latin typeface="Lato"/>
                <a:ea typeface="Lato"/>
                <a:cs typeface="Lato"/>
                <a:sym typeface="Lato"/>
              </a:rPr>
              <a:t> meaning a lot of his costs and the things he buys have become much more expensive. He’s noticed the cost of petrol, his weekly food shop and heating bill rise a lot! </a:t>
            </a:r>
            <a:endParaRPr b="0" i="0" sz="1600" u="none" cap="none" strike="noStrike">
              <a:solidFill>
                <a:schemeClr val="lt1"/>
              </a:solidFill>
              <a:latin typeface="Lato"/>
              <a:ea typeface="Lato"/>
              <a:cs typeface="Lato"/>
              <a:sym typeface="Lato"/>
            </a:endParaRPr>
          </a:p>
        </p:txBody>
      </p:sp>
      <p:sp>
        <p:nvSpPr>
          <p:cNvPr id="306" name="Google Shape;306;g1b1101fb3f0_0_39"/>
          <p:cNvSpPr txBox="1"/>
          <p:nvPr/>
        </p:nvSpPr>
        <p:spPr>
          <a:xfrm>
            <a:off x="484000" y="192450"/>
            <a:ext cx="7725600" cy="5886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Making your case - Points to consider </a:t>
            </a:r>
            <a:endParaRPr b="1" i="0" sz="2900" u="none" cap="none" strike="noStrike">
              <a:solidFill>
                <a:schemeClr val="accent2"/>
              </a:solidFill>
              <a:latin typeface="Lato"/>
              <a:ea typeface="Lato"/>
              <a:cs typeface="Lato"/>
              <a:sym typeface="Lato"/>
            </a:endParaRPr>
          </a:p>
        </p:txBody>
      </p:sp>
      <p:pic>
        <p:nvPicPr>
          <p:cNvPr id="307" name="Google Shape;307;g1b1101fb3f0_0_39"/>
          <p:cNvPicPr preferRelativeResize="0"/>
          <p:nvPr/>
        </p:nvPicPr>
        <p:blipFill rotWithShape="1">
          <a:blip r:embed="rId3">
            <a:alphaModFix/>
          </a:blip>
          <a:srcRect b="0" l="0" r="0" t="0"/>
          <a:stretch/>
        </p:blipFill>
        <p:spPr>
          <a:xfrm>
            <a:off x="484002" y="1303696"/>
            <a:ext cx="2157076" cy="3230203"/>
          </a:xfrm>
          <a:prstGeom prst="rect">
            <a:avLst/>
          </a:prstGeom>
          <a:noFill/>
          <a:ln cap="flat" cmpd="sng" w="38100">
            <a:solidFill>
              <a:schemeClr val="accent2"/>
            </a:solidFill>
            <a:prstDash val="solid"/>
            <a:round/>
            <a:headEnd len="sm" w="sm" type="none"/>
            <a:tailEnd len="sm" w="sm" type="none"/>
          </a:ln>
        </p:spPr>
      </p:pic>
      <p:sp>
        <p:nvSpPr>
          <p:cNvPr id="308" name="Google Shape;308;g1b1101fb3f0_0_39"/>
          <p:cNvSpPr txBox="1"/>
          <p:nvPr/>
        </p:nvSpPr>
        <p:spPr>
          <a:xfrm>
            <a:off x="2989500" y="3986250"/>
            <a:ext cx="5763300" cy="780300"/>
          </a:xfrm>
          <a:prstGeom prst="rect">
            <a:avLst/>
          </a:prstGeom>
          <a:solidFill>
            <a:schemeClr val="dk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1" i="0" lang="en-GB" sz="1800" u="none" cap="none" strike="noStrike">
                <a:solidFill>
                  <a:schemeClr val="lt1"/>
                </a:solidFill>
                <a:latin typeface="Lato"/>
                <a:ea typeface="Lato"/>
                <a:cs typeface="Lato"/>
                <a:sym typeface="Lato"/>
              </a:rPr>
              <a:t>What should Jonathan say to his boss?</a:t>
            </a:r>
            <a:endParaRPr b="1"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0"/>
              <a:buFont typeface="Arial"/>
              <a:buNone/>
            </a:pPr>
            <a:r>
              <a:rPr b="1" i="0" lang="en-GB" sz="1800" u="none" cap="none" strike="noStrike">
                <a:solidFill>
                  <a:schemeClr val="lt1"/>
                </a:solidFill>
                <a:latin typeface="Lato"/>
                <a:ea typeface="Lato"/>
                <a:cs typeface="Lato"/>
                <a:sym typeface="Lato"/>
              </a:rPr>
              <a:t>After five minutes of writing, pitch to one another…</a:t>
            </a:r>
            <a:endParaRPr b="1" i="0" sz="1800" u="none" cap="none" strike="noStrike">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2610d6f39f8_0_2"/>
          <p:cNvSpPr txBox="1"/>
          <p:nvPr/>
        </p:nvSpPr>
        <p:spPr>
          <a:xfrm>
            <a:off x="205275" y="1283300"/>
            <a:ext cx="4821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chemeClr val="lt1"/>
                </a:solidFill>
                <a:latin typeface="Lato"/>
                <a:ea typeface="Lato"/>
                <a:cs typeface="Lato"/>
                <a:sym typeface="Lato"/>
                <a:extLst>
                  <a:ext uri="http://customooxmlschemas.google.com/">
                    <go:slidesCustomData xmlns:go="http://customooxmlschemas.google.com/" textRoundtripDataId="4"/>
                  </a:ext>
                </a:extLst>
              </a:rPr>
              <a:t>Be specific when it comes to the value of </a:t>
            </a:r>
            <a:r>
              <a:rPr lang="en-GB">
                <a:solidFill>
                  <a:schemeClr val="lt1"/>
                </a:solidFill>
                <a:latin typeface="Lato"/>
                <a:ea typeface="Lato"/>
                <a:cs typeface="Lato"/>
                <a:sym typeface="Lato"/>
                <a:extLst>
                  <a:ext uri="http://customooxmlschemas.google.com/">
                    <go:slidesCustomData xmlns:go="http://customooxmlschemas.google.com/" textRoundtripDataId="5"/>
                  </a:ext>
                </a:extLst>
              </a:rPr>
              <a:t>their </a:t>
            </a:r>
            <a:r>
              <a:rPr b="0" i="0" lang="en-GB" u="none" cap="none" strike="noStrike">
                <a:solidFill>
                  <a:schemeClr val="lt1"/>
                </a:solidFill>
                <a:latin typeface="Lato"/>
                <a:ea typeface="Lato"/>
                <a:cs typeface="Lato"/>
                <a:sym typeface="Lato"/>
                <a:extLst>
                  <a:ext uri="http://customooxmlschemas.google.com/">
                    <go:slidesCustomData xmlns:go="http://customooxmlschemas.google.com/" textRoundtripDataId="6"/>
                  </a:ext>
                </a:extLst>
              </a:rPr>
              <a:t>work, both in terms of what </a:t>
            </a:r>
            <a:r>
              <a:rPr lang="en-GB">
                <a:solidFill>
                  <a:schemeClr val="lt1"/>
                </a:solidFill>
                <a:latin typeface="Lato"/>
                <a:ea typeface="Lato"/>
                <a:cs typeface="Lato"/>
                <a:sym typeface="Lato"/>
                <a:extLst>
                  <a:ext uri="http://customooxmlschemas.google.com/">
                    <go:slidesCustomData xmlns:go="http://customooxmlschemas.google.com/" textRoundtripDataId="7"/>
                  </a:ext>
                </a:extLst>
              </a:rPr>
              <a:t>they </a:t>
            </a:r>
            <a:r>
              <a:rPr b="0" i="0" lang="en-GB" u="none" cap="none" strike="noStrike">
                <a:solidFill>
                  <a:schemeClr val="lt1"/>
                </a:solidFill>
                <a:latin typeface="Lato"/>
                <a:ea typeface="Lato"/>
                <a:cs typeface="Lato"/>
                <a:sym typeface="Lato"/>
                <a:extLst>
                  <a:ext uri="http://customooxmlschemas.google.com/">
                    <go:slidesCustomData xmlns:go="http://customooxmlschemas.google.com/" textRoundtripDataId="8"/>
                  </a:ext>
                </a:extLst>
              </a:rPr>
              <a:t>have achieved and how </a:t>
            </a:r>
            <a:r>
              <a:rPr lang="en-GB">
                <a:solidFill>
                  <a:schemeClr val="lt1"/>
                </a:solidFill>
                <a:latin typeface="Lato"/>
                <a:ea typeface="Lato"/>
                <a:cs typeface="Lato"/>
                <a:sym typeface="Lato"/>
                <a:extLst>
                  <a:ext uri="http://customooxmlschemas.google.com/">
                    <go:slidesCustomData xmlns:go="http://customooxmlschemas.google.com/" textRoundtripDataId="9"/>
                  </a:ext>
                </a:extLst>
              </a:rPr>
              <a:t>they </a:t>
            </a:r>
            <a:r>
              <a:rPr b="0" i="0" lang="en-GB" u="none" cap="none" strike="noStrike">
                <a:solidFill>
                  <a:schemeClr val="lt1"/>
                </a:solidFill>
                <a:latin typeface="Lato"/>
                <a:ea typeface="Lato"/>
                <a:cs typeface="Lato"/>
                <a:sym typeface="Lato"/>
                <a:extLst>
                  <a:ext uri="http://customooxmlschemas.google.com/">
                    <go:slidesCustomData xmlns:go="http://customooxmlschemas.google.com/" textRoundtripDataId="10"/>
                  </a:ext>
                </a:extLst>
              </a:rPr>
              <a:t>have achieved results</a:t>
            </a:r>
            <a:endParaRPr b="0" i="0" u="none" cap="none" strike="noStrike">
              <a:solidFill>
                <a:schemeClr val="lt1"/>
              </a:solidFill>
              <a:latin typeface="Lato"/>
              <a:ea typeface="Lato"/>
              <a:cs typeface="Lato"/>
              <a:sym typeface="Lato"/>
            </a:endParaRPr>
          </a:p>
        </p:txBody>
      </p:sp>
      <p:sp>
        <p:nvSpPr>
          <p:cNvPr id="314" name="Google Shape;314;g2610d6f39f8_0_2"/>
          <p:cNvSpPr txBox="1"/>
          <p:nvPr>
            <p:ph idx="12" type="sldNum"/>
          </p:nvPr>
        </p:nvSpPr>
        <p:spPr>
          <a:xfrm>
            <a:off x="83718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r>
              <a:rPr lang="en-GB" sz="1400"/>
              <a:t>11</a:t>
            </a:r>
            <a:endParaRPr sz="1400"/>
          </a:p>
        </p:txBody>
      </p:sp>
      <p:sp>
        <p:nvSpPr>
          <p:cNvPr id="315" name="Google Shape;315;g2610d6f39f8_0_2"/>
          <p:cNvSpPr txBox="1"/>
          <p:nvPr/>
        </p:nvSpPr>
        <p:spPr>
          <a:xfrm>
            <a:off x="290525" y="250700"/>
            <a:ext cx="6519300" cy="515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1"/>
                  </a:ext>
                </a:extLst>
              </a:rPr>
              <a:t>Top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2"/>
                  </a:ext>
                </a:extLst>
              </a:rPr>
              <a:t>tips</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3"/>
                  </a:ext>
                </a:extLst>
              </a:rPr>
              <a:t> when asking for a pay </a:t>
            </a:r>
            <a:r>
              <a:rPr b="1" i="0" lang="en-GB" sz="2900" u="none" cap="none" strike="noStrike">
                <a:solidFill>
                  <a:schemeClr val="accent2"/>
                </a:solidFill>
                <a:latin typeface="Lato"/>
                <a:ea typeface="Lato"/>
                <a:cs typeface="Lato"/>
                <a:sym typeface="Lato"/>
                <a:extLst>
                  <a:ext uri="http://customooxmlschemas.google.com/">
                    <go:slidesCustomData xmlns:go="http://customooxmlschemas.google.com/" textRoundtripDataId="14"/>
                  </a:ext>
                </a:extLst>
              </a:rPr>
              <a:t>rise</a:t>
            </a:r>
            <a:endParaRPr b="1" i="0" sz="2900" u="none" cap="none" strike="noStrike">
              <a:solidFill>
                <a:schemeClr val="accent2"/>
              </a:solidFill>
              <a:latin typeface="Lato"/>
              <a:ea typeface="Lato"/>
              <a:cs typeface="Lato"/>
              <a:sym typeface="Lato"/>
            </a:endParaRPr>
          </a:p>
        </p:txBody>
      </p:sp>
      <p:sp>
        <p:nvSpPr>
          <p:cNvPr id="316" name="Google Shape;316;g2610d6f39f8_0_2"/>
          <p:cNvSpPr txBox="1"/>
          <p:nvPr/>
        </p:nvSpPr>
        <p:spPr>
          <a:xfrm>
            <a:off x="221000" y="4240175"/>
            <a:ext cx="5266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chemeClr val="lt1"/>
                </a:solidFill>
                <a:latin typeface="Lato"/>
                <a:ea typeface="Lato"/>
                <a:cs typeface="Lato"/>
                <a:sym typeface="Lato"/>
              </a:rPr>
              <a:t>Prepare key points before booking </a:t>
            </a:r>
            <a:r>
              <a:rPr lang="en-GB">
                <a:solidFill>
                  <a:schemeClr val="lt1"/>
                </a:solidFill>
                <a:latin typeface="Lato"/>
                <a:ea typeface="Lato"/>
                <a:cs typeface="Lato"/>
                <a:sym typeface="Lato"/>
              </a:rPr>
              <a:t>a</a:t>
            </a:r>
            <a:r>
              <a:rPr b="0" i="0" lang="en-GB" u="none" cap="none" strike="noStrike">
                <a:solidFill>
                  <a:schemeClr val="lt1"/>
                </a:solidFill>
                <a:latin typeface="Lato"/>
                <a:ea typeface="Lato"/>
                <a:cs typeface="Lato"/>
                <a:sym typeface="Lato"/>
              </a:rPr>
              <a:t> meeting with </a:t>
            </a:r>
            <a:r>
              <a:rPr lang="en-GB">
                <a:solidFill>
                  <a:schemeClr val="lt1"/>
                </a:solidFill>
                <a:latin typeface="Lato"/>
                <a:ea typeface="Lato"/>
                <a:cs typeface="Lato"/>
                <a:sym typeface="Lato"/>
              </a:rPr>
              <a:t>the</a:t>
            </a:r>
            <a:r>
              <a:rPr b="0" i="0" lang="en-GB" u="none" cap="none" strike="noStrike">
                <a:solidFill>
                  <a:schemeClr val="lt1"/>
                </a:solidFill>
                <a:latin typeface="Lato"/>
                <a:ea typeface="Lato"/>
                <a:cs typeface="Lato"/>
                <a:sym typeface="Lato"/>
              </a:rPr>
              <a:t> manager</a:t>
            </a:r>
            <a:endParaRPr b="0" i="0" u="none" cap="none" strike="noStrike">
              <a:solidFill>
                <a:schemeClr val="lt1"/>
              </a:solidFill>
              <a:latin typeface="Lato"/>
              <a:ea typeface="Lato"/>
              <a:cs typeface="Lato"/>
              <a:sym typeface="Lato"/>
            </a:endParaRPr>
          </a:p>
        </p:txBody>
      </p:sp>
      <p:sp>
        <p:nvSpPr>
          <p:cNvPr id="317" name="Google Shape;317;g2610d6f39f8_0_2"/>
          <p:cNvSpPr txBox="1"/>
          <p:nvPr/>
        </p:nvSpPr>
        <p:spPr>
          <a:xfrm>
            <a:off x="189675" y="3588150"/>
            <a:ext cx="4852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chemeClr val="lt1"/>
                </a:solidFill>
                <a:latin typeface="Lato"/>
                <a:ea typeface="Lato"/>
                <a:cs typeface="Lato"/>
                <a:sym typeface="Lato"/>
              </a:rPr>
              <a:t>Use facts where </a:t>
            </a:r>
            <a:r>
              <a:rPr lang="en-GB">
                <a:solidFill>
                  <a:schemeClr val="lt1"/>
                </a:solidFill>
                <a:latin typeface="Lato"/>
                <a:ea typeface="Lato"/>
                <a:cs typeface="Lato"/>
                <a:sym typeface="Lato"/>
              </a:rPr>
              <a:t>possible</a:t>
            </a:r>
            <a:r>
              <a:rPr b="0" i="0" lang="en-GB" u="none" cap="none" strike="noStrike">
                <a:solidFill>
                  <a:schemeClr val="lt1"/>
                </a:solidFill>
                <a:latin typeface="Lato"/>
                <a:ea typeface="Lato"/>
                <a:cs typeface="Lato"/>
                <a:sym typeface="Lato"/>
              </a:rPr>
              <a:t> e.g. “</a:t>
            </a:r>
            <a:r>
              <a:rPr lang="en-GB">
                <a:solidFill>
                  <a:schemeClr val="lt1"/>
                </a:solidFill>
                <a:latin typeface="Lato"/>
                <a:ea typeface="Lato"/>
                <a:cs typeface="Lato"/>
                <a:sym typeface="Lato"/>
              </a:rPr>
              <a:t>Outcomes of the project</a:t>
            </a:r>
            <a:r>
              <a:rPr b="0" i="0" lang="en-GB" u="none" cap="none" strike="noStrike">
                <a:solidFill>
                  <a:schemeClr val="lt1"/>
                </a:solidFill>
                <a:latin typeface="Lato"/>
                <a:ea typeface="Lato"/>
                <a:cs typeface="Lato"/>
                <a:sym typeface="Lato"/>
              </a:rPr>
              <a:t> led to a 10</a:t>
            </a:r>
            <a:r>
              <a:rPr lang="en-GB">
                <a:solidFill>
                  <a:schemeClr val="lt1"/>
                </a:solidFill>
                <a:latin typeface="Lato"/>
                <a:ea typeface="Lato"/>
                <a:cs typeface="Lato"/>
                <a:sym typeface="Lato"/>
              </a:rPr>
              <a:t>% </a:t>
            </a:r>
            <a:r>
              <a:rPr b="0" i="0" lang="en-GB" u="none" cap="none" strike="noStrike">
                <a:solidFill>
                  <a:schemeClr val="lt1"/>
                </a:solidFill>
                <a:latin typeface="Lato"/>
                <a:ea typeface="Lato"/>
                <a:cs typeface="Lato"/>
                <a:sym typeface="Lato"/>
              </a:rPr>
              <a:t> increase in sales last year”</a:t>
            </a:r>
            <a:endParaRPr b="0" i="0" u="none" cap="none" strike="noStrike">
              <a:solidFill>
                <a:schemeClr val="lt1"/>
              </a:solidFill>
              <a:latin typeface="Lato"/>
              <a:ea typeface="Lato"/>
              <a:cs typeface="Lato"/>
              <a:sym typeface="Lato"/>
            </a:endParaRPr>
          </a:p>
        </p:txBody>
      </p:sp>
      <p:sp>
        <p:nvSpPr>
          <p:cNvPr id="318" name="Google Shape;318;g2610d6f39f8_0_2"/>
          <p:cNvSpPr txBox="1"/>
          <p:nvPr/>
        </p:nvSpPr>
        <p:spPr>
          <a:xfrm>
            <a:off x="231525" y="2047275"/>
            <a:ext cx="49041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chemeClr val="lt1"/>
                </a:solidFill>
                <a:latin typeface="Lato"/>
                <a:ea typeface="Lato"/>
                <a:cs typeface="Lato"/>
                <a:sym typeface="Lato"/>
              </a:rPr>
              <a:t>Demonstrate the value </a:t>
            </a:r>
            <a:r>
              <a:rPr lang="en-GB">
                <a:solidFill>
                  <a:schemeClr val="lt1"/>
                </a:solidFill>
                <a:latin typeface="Lato"/>
                <a:ea typeface="Lato"/>
                <a:cs typeface="Lato"/>
                <a:sym typeface="Lato"/>
              </a:rPr>
              <a:t>they </a:t>
            </a:r>
            <a:r>
              <a:rPr b="0" i="0" lang="en-GB" u="none" cap="none" strike="noStrike">
                <a:solidFill>
                  <a:schemeClr val="lt1"/>
                </a:solidFill>
                <a:latin typeface="Lato"/>
                <a:ea typeface="Lato"/>
                <a:cs typeface="Lato"/>
                <a:sym typeface="Lato"/>
              </a:rPr>
              <a:t>will bring to </a:t>
            </a:r>
            <a:r>
              <a:rPr lang="en-GB">
                <a:solidFill>
                  <a:schemeClr val="lt1"/>
                </a:solidFill>
                <a:latin typeface="Lato"/>
                <a:ea typeface="Lato"/>
                <a:cs typeface="Lato"/>
                <a:sym typeface="Lato"/>
              </a:rPr>
              <a:t>the </a:t>
            </a:r>
            <a:r>
              <a:rPr b="0" i="0" lang="en-GB" u="none" cap="none" strike="noStrike">
                <a:solidFill>
                  <a:schemeClr val="lt1"/>
                </a:solidFill>
                <a:latin typeface="Lato"/>
                <a:ea typeface="Lato"/>
                <a:cs typeface="Lato"/>
                <a:sym typeface="Lato"/>
              </a:rPr>
              <a:t>employer in the future</a:t>
            </a:r>
            <a:endParaRPr b="0" i="0" u="none" cap="none" strike="noStrike">
              <a:solidFill>
                <a:schemeClr val="lt1"/>
              </a:solidFill>
              <a:latin typeface="Lato"/>
              <a:ea typeface="Lato"/>
              <a:cs typeface="Lato"/>
              <a:sym typeface="Lato"/>
            </a:endParaRPr>
          </a:p>
        </p:txBody>
      </p:sp>
      <p:sp>
        <p:nvSpPr>
          <p:cNvPr id="319" name="Google Shape;319;g2610d6f39f8_0_2"/>
          <p:cNvSpPr txBox="1"/>
          <p:nvPr/>
        </p:nvSpPr>
        <p:spPr>
          <a:xfrm>
            <a:off x="221000" y="4676800"/>
            <a:ext cx="4821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chemeClr val="lt1"/>
                </a:solidFill>
                <a:latin typeface="Lato"/>
                <a:ea typeface="Lato"/>
                <a:cs typeface="Lato"/>
                <a:sym typeface="Lato"/>
              </a:rPr>
              <a:t>Use clear and concise language</a:t>
            </a:r>
            <a:endParaRPr b="0" i="0" u="none" cap="none" strike="noStrike">
              <a:solidFill>
                <a:schemeClr val="lt1"/>
              </a:solidFill>
              <a:latin typeface="Lato"/>
              <a:ea typeface="Lato"/>
              <a:cs typeface="Lato"/>
              <a:sym typeface="Lato"/>
            </a:endParaRPr>
          </a:p>
        </p:txBody>
      </p:sp>
      <p:sp>
        <p:nvSpPr>
          <p:cNvPr id="320" name="Google Shape;320;g2610d6f39f8_0_2"/>
          <p:cNvSpPr txBox="1"/>
          <p:nvPr/>
        </p:nvSpPr>
        <p:spPr>
          <a:xfrm>
            <a:off x="189650" y="2671750"/>
            <a:ext cx="49041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u="none" cap="none" strike="noStrike">
                <a:solidFill>
                  <a:schemeClr val="lt1"/>
                </a:solidFill>
                <a:latin typeface="Lato"/>
                <a:ea typeface="Lato"/>
                <a:cs typeface="Lato"/>
                <a:sym typeface="Lato"/>
              </a:rPr>
              <a:t>Discuss </a:t>
            </a:r>
            <a:r>
              <a:rPr lang="en-GB">
                <a:solidFill>
                  <a:schemeClr val="lt1"/>
                </a:solidFill>
                <a:latin typeface="Lato"/>
                <a:ea typeface="Lato"/>
                <a:cs typeface="Lato"/>
                <a:sym typeface="Lato"/>
              </a:rPr>
              <a:t>their </a:t>
            </a:r>
            <a:r>
              <a:rPr b="0" i="0" lang="en-GB" u="none" cap="none" strike="noStrike">
                <a:solidFill>
                  <a:schemeClr val="lt1"/>
                </a:solidFill>
                <a:latin typeface="Lato"/>
                <a:ea typeface="Lato"/>
                <a:cs typeface="Lato"/>
                <a:sym typeface="Lato"/>
              </a:rPr>
              <a:t>soft skills and how </a:t>
            </a:r>
            <a:r>
              <a:rPr lang="en-GB">
                <a:solidFill>
                  <a:schemeClr val="lt1"/>
                </a:solidFill>
                <a:latin typeface="Lato"/>
                <a:ea typeface="Lato"/>
                <a:cs typeface="Lato"/>
                <a:sym typeface="Lato"/>
              </a:rPr>
              <a:t>they </a:t>
            </a:r>
            <a:r>
              <a:rPr b="0" i="0" lang="en-GB" u="none" cap="none" strike="noStrike">
                <a:solidFill>
                  <a:schemeClr val="lt1"/>
                </a:solidFill>
                <a:latin typeface="Lato"/>
                <a:ea typeface="Lato"/>
                <a:cs typeface="Lato"/>
                <a:sym typeface="Lato"/>
              </a:rPr>
              <a:t>add value internally to the company e.g. </a:t>
            </a:r>
            <a:r>
              <a:rPr lang="en-GB">
                <a:solidFill>
                  <a:schemeClr val="lt1"/>
                </a:solidFill>
                <a:latin typeface="Lato"/>
                <a:ea typeface="Lato"/>
                <a:cs typeface="Lato"/>
                <a:sym typeface="Lato"/>
              </a:rPr>
              <a:t>organising </a:t>
            </a:r>
            <a:r>
              <a:rPr b="0" i="0" lang="en-GB" u="none" cap="none" strike="noStrike">
                <a:solidFill>
                  <a:schemeClr val="lt1"/>
                </a:solidFill>
                <a:latin typeface="Lato"/>
                <a:ea typeface="Lato"/>
                <a:cs typeface="Lato"/>
                <a:sym typeface="Lato"/>
              </a:rPr>
              <a:t>a volunteers’ day, or supported colleagues through problems?</a:t>
            </a:r>
            <a:endParaRPr b="0" i="0" u="none" cap="none" strike="noStrike">
              <a:solidFill>
                <a:schemeClr val="lt1"/>
              </a:solidFill>
              <a:latin typeface="Lato"/>
              <a:ea typeface="Lato"/>
              <a:cs typeface="Lato"/>
              <a:sym typeface="Lato"/>
            </a:endParaRPr>
          </a:p>
        </p:txBody>
      </p:sp>
      <p:sp>
        <p:nvSpPr>
          <p:cNvPr id="321" name="Google Shape;321;g2610d6f39f8_0_2"/>
          <p:cNvSpPr txBox="1"/>
          <p:nvPr/>
        </p:nvSpPr>
        <p:spPr>
          <a:xfrm>
            <a:off x="214325" y="628400"/>
            <a:ext cx="3000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chemeClr val="lt1"/>
                </a:solidFill>
                <a:latin typeface="Lato"/>
                <a:ea typeface="Lato"/>
                <a:cs typeface="Lato"/>
                <a:sym typeface="Lato"/>
              </a:rPr>
              <a:t>Employees should… </a:t>
            </a:r>
            <a:endParaRPr b="1" sz="1800">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gtEl>
                                        <p:attrNameLst>
                                          <p:attrName>style.visibility</p:attrName>
                                        </p:attrNameLst>
                                      </p:cBhvr>
                                      <p:to>
                                        <p:strVal val="visible"/>
                                      </p:to>
                                    </p:set>
                                    <p:animEffect filter="fade" transition="in">
                                      <p:cBhvr>
                                        <p:cTn dur="1000"/>
                                        <p:tgtEl>
                                          <p:spTgt spid="3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gtEl>
                                        <p:attrNameLst>
                                          <p:attrName>style.visibility</p:attrName>
                                        </p:attrNameLst>
                                      </p:cBhvr>
                                      <p:to>
                                        <p:strVal val="visible"/>
                                      </p:to>
                                    </p:set>
                                    <p:animEffect filter="fade" transition="in">
                                      <p:cBhvr>
                                        <p:cTn dur="1000"/>
                                        <p:tgtEl>
                                          <p:spTgt spid="3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gtEl>
                                        <p:attrNameLst>
                                          <p:attrName>style.visibility</p:attrName>
                                        </p:attrNameLst>
                                      </p:cBhvr>
                                      <p:to>
                                        <p:strVal val="visible"/>
                                      </p:to>
                                    </p:set>
                                    <p:animEffect filter="fade" transition="in">
                                      <p:cBhvr>
                                        <p:cTn dur="1000"/>
                                        <p:tgtEl>
                                          <p:spTgt spid="3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25" name="Shape 325"/>
        <p:cNvGrpSpPr/>
        <p:nvPr/>
      </p:nvGrpSpPr>
      <p:grpSpPr>
        <a:xfrm>
          <a:off x="0" y="0"/>
          <a:ext cx="0" cy="0"/>
          <a:chOff x="0" y="0"/>
          <a:chExt cx="0" cy="0"/>
        </a:xfrm>
      </p:grpSpPr>
      <p:sp>
        <p:nvSpPr>
          <p:cNvPr id="326" name="Google Shape;326;g23913183ea4_0_2"/>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327" name="Google Shape;327;g23913183ea4_0_2"/>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328" name="Google Shape;328;g23913183ea4_0_2"/>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329" name="Google Shape;329;g23913183ea4_0_2"/>
          <p:cNvSpPr txBox="1"/>
          <p:nvPr/>
        </p:nvSpPr>
        <p:spPr>
          <a:xfrm>
            <a:off x="498976" y="1501950"/>
            <a:ext cx="7727100" cy="2673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Identify different pay-related issues</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rtl="0" algn="l">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Demonstrate the skills to stand up for rights at work</a:t>
            </a:r>
            <a:endParaRPr sz="2200">
              <a:solidFill>
                <a:srgbClr val="00FF00"/>
              </a:solidFill>
              <a:latin typeface="Lato Light"/>
              <a:ea typeface="Lato Light"/>
              <a:cs typeface="Lato Light"/>
              <a:sym typeface="Lato Light"/>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marR="0" rtl="0" algn="l">
              <a:lnSpc>
                <a:spcPct val="107000"/>
              </a:lnSpc>
              <a:spcBef>
                <a:spcPts val="0"/>
              </a:spcBef>
              <a:spcAft>
                <a:spcPts val="0"/>
              </a:spcAft>
              <a:buClr>
                <a:schemeClr val="accent2"/>
              </a:buClr>
              <a:buSzPts val="2200"/>
              <a:buFont typeface="Lato"/>
              <a:buChar char="●"/>
            </a:pPr>
            <a:r>
              <a:rPr b="0" i="0" lang="en-GB" sz="2200" u="none" cap="none" strike="noStrike">
                <a:solidFill>
                  <a:schemeClr val="lt1"/>
                </a:solidFill>
                <a:latin typeface="Lato"/>
                <a:ea typeface="Lato"/>
                <a:cs typeface="Lato"/>
                <a:sym typeface="Lato"/>
              </a:rPr>
              <a:t>Explain sources of support</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17fd04db425_0_437"/>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
        <p:nvSpPr>
          <p:cNvPr id="335" name="Google Shape;335;g17fd04db425_0_437"/>
          <p:cNvSpPr txBox="1"/>
          <p:nvPr/>
        </p:nvSpPr>
        <p:spPr>
          <a:xfrm>
            <a:off x="209875" y="534200"/>
            <a:ext cx="8655600" cy="164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900"/>
              <a:buFont typeface="Arial"/>
              <a:buNone/>
            </a:pPr>
            <a:r>
              <a:rPr b="1" i="0" lang="en-GB" sz="2900" u="none" cap="none" strike="noStrike">
                <a:solidFill>
                  <a:schemeClr val="accent2"/>
                </a:solidFill>
                <a:latin typeface="Lato"/>
                <a:ea typeface="Lato"/>
                <a:cs typeface="Lato"/>
                <a:sym typeface="Lato"/>
              </a:rPr>
              <a:t>Request declined</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If Jonathan feels he is being treated unfairly, w</a:t>
            </a:r>
            <a:r>
              <a:rPr b="0" i="0" lang="en-GB" sz="2200" u="none" cap="none" strike="noStrike">
                <a:solidFill>
                  <a:schemeClr val="lt1"/>
                </a:solidFill>
                <a:latin typeface="Lato"/>
                <a:ea typeface="Lato"/>
                <a:cs typeface="Lato"/>
                <a:sym typeface="Lato"/>
              </a:rPr>
              <a:t>hat individuals or organisations are available to help with work-related issues?</a:t>
            </a:r>
            <a:endParaRPr b="0" i="0" sz="2200" u="none" cap="none" strike="noStrike">
              <a:solidFill>
                <a:schemeClr val="lt1"/>
              </a:solidFill>
              <a:latin typeface="Lato"/>
              <a:ea typeface="Lato"/>
              <a:cs typeface="Lato"/>
              <a:sym typeface="Lato"/>
            </a:endParaRPr>
          </a:p>
        </p:txBody>
      </p:sp>
      <p:pic>
        <p:nvPicPr>
          <p:cNvPr id="336" name="Google Shape;336;g17fd04db425_0_437"/>
          <p:cNvPicPr preferRelativeResize="0"/>
          <p:nvPr/>
        </p:nvPicPr>
        <p:blipFill rotWithShape="1">
          <a:blip r:embed="rId4">
            <a:alphaModFix/>
          </a:blip>
          <a:srcRect b="0" l="0" r="0" t="0"/>
          <a:stretch/>
        </p:blipFill>
        <p:spPr>
          <a:xfrm>
            <a:off x="3520624" y="2440625"/>
            <a:ext cx="2434500" cy="2434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7fd04db425_0_443"/>
          <p:cNvSpPr txBox="1"/>
          <p:nvPr/>
        </p:nvSpPr>
        <p:spPr>
          <a:xfrm>
            <a:off x="548650" y="868150"/>
            <a:ext cx="75936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0" i="0" lang="en-GB" sz="1600" u="none" cap="none" strike="noStrike">
                <a:solidFill>
                  <a:schemeClr val="accent6"/>
                </a:solidFill>
                <a:latin typeface="Lato"/>
                <a:ea typeface="Lato"/>
                <a:cs typeface="Lato"/>
                <a:sym typeface="Lato"/>
              </a:rPr>
              <a:t>People or organisations you should get to know. </a:t>
            </a:r>
            <a:endParaRPr b="0" i="0" sz="1600" u="none" cap="none" strike="noStrike">
              <a:solidFill>
                <a:schemeClr val="accent6"/>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0" i="0" lang="en-GB" sz="1600" u="none" cap="none" strike="noStrike">
                <a:solidFill>
                  <a:schemeClr val="accent6"/>
                </a:solidFill>
                <a:latin typeface="Lato"/>
                <a:ea typeface="Lato"/>
                <a:cs typeface="Lato"/>
                <a:sym typeface="Lato"/>
              </a:rPr>
              <a:t>Match the definition to the organisation!</a:t>
            </a:r>
            <a:endParaRPr b="0" i="0" sz="1600" u="none" cap="none" strike="noStrike">
              <a:solidFill>
                <a:schemeClr val="accent6"/>
              </a:solidFill>
              <a:latin typeface="Lato"/>
              <a:ea typeface="Lato"/>
              <a:cs typeface="Lato"/>
              <a:sym typeface="Lato"/>
            </a:endParaRPr>
          </a:p>
        </p:txBody>
      </p:sp>
      <p:sp>
        <p:nvSpPr>
          <p:cNvPr id="342" name="Google Shape;342;g17fd04db425_0_443"/>
          <p:cNvSpPr txBox="1"/>
          <p:nvPr/>
        </p:nvSpPr>
        <p:spPr>
          <a:xfrm>
            <a:off x="472450" y="69850"/>
            <a:ext cx="6547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a:t>
            </a:r>
            <a:r>
              <a:rPr b="1" lang="en-GB" sz="2900">
                <a:solidFill>
                  <a:schemeClr val="accent2"/>
                </a:solidFill>
                <a:latin typeface="Lato"/>
                <a:ea typeface="Lato"/>
                <a:cs typeface="Lato"/>
                <a:sym typeface="Lato"/>
              </a:rPr>
              <a:t> work issues</a:t>
            </a:r>
            <a:endParaRPr b="1" i="0" sz="2900" u="none" cap="none" strike="noStrike">
              <a:solidFill>
                <a:schemeClr val="accent2"/>
              </a:solidFill>
              <a:latin typeface="Lato"/>
              <a:ea typeface="Lato"/>
              <a:cs typeface="Lato"/>
              <a:sym typeface="Lato"/>
            </a:endParaRPr>
          </a:p>
        </p:txBody>
      </p:sp>
      <p:sp>
        <p:nvSpPr>
          <p:cNvPr id="343" name="Google Shape;343;g17fd04db425_0_443"/>
          <p:cNvSpPr txBox="1"/>
          <p:nvPr/>
        </p:nvSpPr>
        <p:spPr>
          <a:xfrm>
            <a:off x="212150" y="4835700"/>
            <a:ext cx="3455700" cy="30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r>
              <a:rPr b="1" i="1" lang="en-GB" sz="800">
                <a:solidFill>
                  <a:schemeClr val="lt1"/>
                </a:solidFill>
                <a:latin typeface="Lato"/>
                <a:ea typeface="Lato"/>
                <a:cs typeface="Lato"/>
                <a:sym typeface="Lato"/>
              </a:rPr>
              <a:t>Resource</a:t>
            </a:r>
            <a:r>
              <a:rPr b="1" i="1" lang="en-GB" sz="800">
                <a:solidFill>
                  <a:schemeClr val="lt1"/>
                </a:solidFill>
                <a:latin typeface="Lato"/>
                <a:ea typeface="Lato"/>
                <a:cs typeface="Lato"/>
                <a:sym typeface="Lato"/>
              </a:rPr>
              <a:t> </a:t>
            </a:r>
            <a:r>
              <a:rPr b="1" i="1" lang="en-GB" sz="800" u="none" cap="none" strike="noStrike">
                <a:solidFill>
                  <a:schemeClr val="lt1"/>
                </a:solidFill>
                <a:latin typeface="Lato"/>
                <a:ea typeface="Lato"/>
                <a:cs typeface="Lato"/>
                <a:sym typeface="Lato"/>
              </a:rPr>
              <a:t>1 - Resolving </a:t>
            </a:r>
            <a:r>
              <a:rPr b="1" i="1" lang="en-GB" sz="800">
                <a:solidFill>
                  <a:schemeClr val="lt1"/>
                </a:solidFill>
                <a:latin typeface="Lato"/>
                <a:ea typeface="Lato"/>
                <a:cs typeface="Lato"/>
                <a:sym typeface="Lato"/>
              </a:rPr>
              <a:t>work i</a:t>
            </a:r>
            <a:r>
              <a:rPr b="1" i="1" lang="en-GB" sz="800" u="none" cap="none" strike="noStrike">
                <a:solidFill>
                  <a:schemeClr val="lt1"/>
                </a:solidFill>
                <a:latin typeface="Lato"/>
                <a:ea typeface="Lato"/>
                <a:cs typeface="Lato"/>
                <a:sym typeface="Lato"/>
              </a:rPr>
              <a:t>ssues</a:t>
            </a:r>
            <a:endParaRPr b="1" i="1" sz="800" u="none" cap="none" strike="noStrike">
              <a:solidFill>
                <a:schemeClr val="lt1"/>
              </a:solidFill>
              <a:latin typeface="Lato"/>
              <a:ea typeface="Lato"/>
              <a:cs typeface="Lato"/>
              <a:sym typeface="Lato"/>
            </a:endParaRPr>
          </a:p>
        </p:txBody>
      </p:sp>
      <p:pic>
        <p:nvPicPr>
          <p:cNvPr id="344" name="Google Shape;344;g17fd04db425_0_443"/>
          <p:cNvPicPr preferRelativeResize="0"/>
          <p:nvPr/>
        </p:nvPicPr>
        <p:blipFill rotWithShape="1">
          <a:blip r:embed="rId3">
            <a:alphaModFix/>
          </a:blip>
          <a:srcRect b="7235" l="11469" r="10344" t="0"/>
          <a:stretch/>
        </p:blipFill>
        <p:spPr>
          <a:xfrm>
            <a:off x="548650" y="1511425"/>
            <a:ext cx="5166125" cy="3230226"/>
          </a:xfrm>
          <a:prstGeom prst="rect">
            <a:avLst/>
          </a:prstGeom>
          <a:noFill/>
          <a:ln>
            <a:noFill/>
          </a:ln>
          <a:effectLst>
            <a:outerShdw blurRad="57150" rotWithShape="0" algn="bl" dir="5400000" dist="19050">
              <a:srgbClr val="000000">
                <a:alpha val="50000"/>
              </a:srgbClr>
            </a:outerShdw>
          </a:effectLst>
        </p:spPr>
      </p:pic>
      <p:sp>
        <p:nvSpPr>
          <p:cNvPr id="345" name="Google Shape;345;g17fd04db425_0_443"/>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g17fd04db425_0_450"/>
          <p:cNvSpPr txBox="1"/>
          <p:nvPr/>
        </p:nvSpPr>
        <p:spPr>
          <a:xfrm>
            <a:off x="548650" y="808750"/>
            <a:ext cx="7593600" cy="516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0" i="0" lang="en-GB" sz="1600" u="none" cap="none" strike="noStrike">
                <a:solidFill>
                  <a:srgbClr val="ED3527"/>
                </a:solidFill>
                <a:latin typeface="Lato Black"/>
                <a:ea typeface="Lato Black"/>
                <a:cs typeface="Lato Black"/>
                <a:sym typeface="Lato Black"/>
              </a:rPr>
              <a:t>ANSWERS</a:t>
            </a:r>
            <a:r>
              <a:rPr b="0" i="0" lang="en-GB" sz="1600" u="none" cap="none" strike="noStrike">
                <a:solidFill>
                  <a:schemeClr val="accent6"/>
                </a:solidFill>
                <a:latin typeface="Lato Black"/>
                <a:ea typeface="Lato Black"/>
                <a:cs typeface="Lato Black"/>
                <a:sym typeface="Lato Black"/>
              </a:rPr>
              <a:t> | People or organisations you should get to know</a:t>
            </a:r>
            <a:endParaRPr b="0" i="0" sz="1600" u="none" cap="none" strike="noStrike">
              <a:solidFill>
                <a:schemeClr val="accent6"/>
              </a:solidFill>
              <a:latin typeface="Lato Black"/>
              <a:ea typeface="Lato Black"/>
              <a:cs typeface="Lato Black"/>
              <a:sym typeface="Lato Black"/>
            </a:endParaRPr>
          </a:p>
        </p:txBody>
      </p:sp>
      <p:sp>
        <p:nvSpPr>
          <p:cNvPr id="351" name="Google Shape;351;g17fd04db425_0_450"/>
          <p:cNvSpPr txBox="1"/>
          <p:nvPr/>
        </p:nvSpPr>
        <p:spPr>
          <a:xfrm>
            <a:off x="472450" y="69850"/>
            <a:ext cx="6547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 Pay Problems</a:t>
            </a:r>
            <a:endParaRPr b="1" i="0" sz="2900" u="none" cap="none" strike="noStrike">
              <a:solidFill>
                <a:schemeClr val="accent2"/>
              </a:solidFill>
              <a:latin typeface="Lato"/>
              <a:ea typeface="Lato"/>
              <a:cs typeface="Lato"/>
              <a:sym typeface="Lato"/>
            </a:endParaRPr>
          </a:p>
        </p:txBody>
      </p:sp>
      <p:pic>
        <p:nvPicPr>
          <p:cNvPr id="352" name="Google Shape;352;g17fd04db425_0_450"/>
          <p:cNvPicPr preferRelativeResize="0"/>
          <p:nvPr/>
        </p:nvPicPr>
        <p:blipFill rotWithShape="1">
          <a:blip r:embed="rId3">
            <a:alphaModFix/>
          </a:blip>
          <a:srcRect b="13644" l="10625" r="10955" t="0"/>
          <a:stretch/>
        </p:blipFill>
        <p:spPr>
          <a:xfrm>
            <a:off x="548650" y="1251275"/>
            <a:ext cx="6757651" cy="3706725"/>
          </a:xfrm>
          <a:prstGeom prst="rect">
            <a:avLst/>
          </a:prstGeom>
          <a:noFill/>
          <a:ln cap="flat" cmpd="sng" w="28575">
            <a:solidFill>
              <a:schemeClr val="accent2"/>
            </a:solidFill>
            <a:prstDash val="solid"/>
            <a:round/>
            <a:headEnd len="sm" w="sm" type="none"/>
            <a:tailEnd len="sm" w="sm" type="none"/>
          </a:ln>
        </p:spPr>
      </p:pic>
      <p:sp>
        <p:nvSpPr>
          <p:cNvPr id="353" name="Google Shape;353;g17fd04db425_0_450"/>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b1101fb3f0_0_136"/>
          <p:cNvSpPr txBox="1"/>
          <p:nvPr>
            <p:ph idx="12" type="sldNum"/>
          </p:nvPr>
        </p:nvSpPr>
        <p:spPr>
          <a:xfrm>
            <a:off x="8595309" y="303951"/>
            <a:ext cx="548700" cy="3936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lang="en-GB">
                <a:latin typeface="Lato"/>
                <a:ea typeface="Lato"/>
                <a:cs typeface="Lato"/>
                <a:sym typeface="Lato"/>
              </a:rPr>
              <a:t>2</a:t>
            </a:r>
            <a:endParaRPr>
              <a:latin typeface="Lato"/>
              <a:ea typeface="Lato"/>
              <a:cs typeface="Lato"/>
              <a:sym typeface="Lato"/>
            </a:endParaRPr>
          </a:p>
        </p:txBody>
      </p:sp>
      <p:sp>
        <p:nvSpPr>
          <p:cNvPr id="194" name="Google Shape;194;g1b1101fb3f0_0_136"/>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195" name="Google Shape;195;g1b1101fb3f0_0_136"/>
          <p:cNvGraphicFramePr/>
          <p:nvPr/>
        </p:nvGraphicFramePr>
        <p:xfrm>
          <a:off x="227950" y="1733375"/>
          <a:ext cx="3000000" cy="3000000"/>
        </p:xfrm>
        <a:graphic>
          <a:graphicData uri="http://schemas.openxmlformats.org/drawingml/2006/table">
            <a:tbl>
              <a:tblPr>
                <a:noFill/>
                <a:tableStyleId>{82EBD0BE-1C1F-48D0-AEB7-C59A47E73CEC}</a:tableStyleId>
              </a:tblPr>
              <a:tblGrid>
                <a:gridCol w="1444525"/>
                <a:gridCol w="1395300"/>
                <a:gridCol w="1493750"/>
                <a:gridCol w="1444525"/>
                <a:gridCol w="1444525"/>
                <a:gridCol w="1444525"/>
              </a:tblGrid>
              <a:tr h="3962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1094000">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Careers in the City</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Apprenticeships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Entrepreneurship</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300">
                          <a:solidFill>
                            <a:srgbClr val="262A33"/>
                          </a:solidFill>
                          <a:latin typeface="Lato"/>
                          <a:ea typeface="Lato"/>
                          <a:cs typeface="Lato"/>
                          <a:sym typeface="Lato"/>
                        </a:rPr>
                        <a:t>Understanding gig work and employment rights</a:t>
                      </a:r>
                      <a:endParaRPr sz="13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300">
                          <a:solidFill>
                            <a:schemeClr val="accent2"/>
                          </a:solidFill>
                          <a:latin typeface="Lato"/>
                          <a:ea typeface="Lato"/>
                          <a:cs typeface="Lato"/>
                          <a:sym typeface="Lato"/>
                        </a:rPr>
                        <a:t>Speaking up at work</a:t>
                      </a:r>
                      <a:endParaRPr b="1" sz="1300" u="none" cap="none" strike="noStrike">
                        <a:solidFill>
                          <a:schemeClr val="accent2"/>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Decision- making </a:t>
                      </a:r>
                      <a:endParaRPr sz="1300">
                        <a:solidFill>
                          <a:schemeClr val="dk1"/>
                        </a:solidFill>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sz="1300">
                          <a:solidFill>
                            <a:schemeClr val="dk1"/>
                          </a:solidFill>
                          <a:latin typeface="Lato"/>
                          <a:ea typeface="Lato"/>
                          <a:cs typeface="Lato"/>
                          <a:sym typeface="Lato"/>
                        </a:rPr>
                        <a:t>Creating a career plan</a:t>
                      </a:r>
                      <a:endParaRPr sz="1300">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21c1bd8b804_0_0"/>
          <p:cNvSpPr txBox="1"/>
          <p:nvPr/>
        </p:nvSpPr>
        <p:spPr>
          <a:xfrm>
            <a:off x="472449" y="427742"/>
            <a:ext cx="51711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 Pay Problems</a:t>
            </a:r>
            <a:endParaRPr b="1" i="0" sz="2900" u="none" cap="none" strike="noStrike">
              <a:solidFill>
                <a:schemeClr val="accent2"/>
              </a:solidFill>
              <a:latin typeface="Lato"/>
              <a:ea typeface="Lato"/>
              <a:cs typeface="Lato"/>
              <a:sym typeface="Lato"/>
            </a:endParaRPr>
          </a:p>
        </p:txBody>
      </p:sp>
      <p:sp>
        <p:nvSpPr>
          <p:cNvPr id="359" name="Google Shape;359;g21c1bd8b804_0_0"/>
          <p:cNvSpPr txBox="1"/>
          <p:nvPr/>
        </p:nvSpPr>
        <p:spPr>
          <a:xfrm>
            <a:off x="471875" y="970250"/>
            <a:ext cx="8021400" cy="474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1600" u="none" cap="none" strike="noStrike">
                <a:solidFill>
                  <a:schemeClr val="lt1"/>
                </a:solidFill>
                <a:latin typeface="Lato"/>
                <a:ea typeface="Lato"/>
                <a:cs typeface="Lato"/>
                <a:sym typeface="Lato"/>
              </a:rPr>
              <a:t>Who should you speak to? Match the 8 scenarios to the 8 blue answer cards</a:t>
            </a:r>
            <a:endParaRPr b="1" i="0" sz="1600" u="none" cap="none" strike="noStrike">
              <a:solidFill>
                <a:schemeClr val="lt1"/>
              </a:solidFill>
              <a:latin typeface="Lato"/>
              <a:ea typeface="Lato"/>
              <a:cs typeface="Lato"/>
              <a:sym typeface="Lato"/>
            </a:endParaRPr>
          </a:p>
        </p:txBody>
      </p:sp>
      <p:pic>
        <p:nvPicPr>
          <p:cNvPr id="360" name="Google Shape;360;g21c1bd8b804_0_0"/>
          <p:cNvPicPr preferRelativeResize="0"/>
          <p:nvPr/>
        </p:nvPicPr>
        <p:blipFill rotWithShape="1">
          <a:blip r:embed="rId3">
            <a:alphaModFix/>
          </a:blip>
          <a:srcRect b="0" l="0" r="0" t="0"/>
          <a:stretch/>
        </p:blipFill>
        <p:spPr>
          <a:xfrm rot="-684355">
            <a:off x="341350" y="3304300"/>
            <a:ext cx="2350274" cy="552650"/>
          </a:xfrm>
          <a:prstGeom prst="rect">
            <a:avLst/>
          </a:prstGeom>
          <a:noFill/>
          <a:ln cap="flat" cmpd="sng" w="76200">
            <a:solidFill>
              <a:schemeClr val="lt1"/>
            </a:solidFill>
            <a:prstDash val="solid"/>
            <a:round/>
            <a:headEnd len="sm" w="sm" type="none"/>
            <a:tailEnd len="sm" w="sm" type="none"/>
          </a:ln>
        </p:spPr>
      </p:pic>
      <p:pic>
        <p:nvPicPr>
          <p:cNvPr id="361" name="Google Shape;361;g21c1bd8b804_0_0"/>
          <p:cNvPicPr preferRelativeResize="0"/>
          <p:nvPr/>
        </p:nvPicPr>
        <p:blipFill rotWithShape="1">
          <a:blip r:embed="rId4">
            <a:alphaModFix/>
          </a:blip>
          <a:srcRect b="0" l="0" r="0" t="0"/>
          <a:stretch/>
        </p:blipFill>
        <p:spPr>
          <a:xfrm rot="860898">
            <a:off x="3192113" y="3660598"/>
            <a:ext cx="2348301" cy="552650"/>
          </a:xfrm>
          <a:prstGeom prst="rect">
            <a:avLst/>
          </a:prstGeom>
          <a:noFill/>
          <a:ln cap="flat" cmpd="sng" w="76200">
            <a:solidFill>
              <a:schemeClr val="lt1"/>
            </a:solidFill>
            <a:prstDash val="solid"/>
            <a:round/>
            <a:headEnd len="sm" w="sm" type="none"/>
            <a:tailEnd len="sm" w="sm" type="none"/>
          </a:ln>
        </p:spPr>
      </p:pic>
      <p:pic>
        <p:nvPicPr>
          <p:cNvPr id="362" name="Google Shape;362;g21c1bd8b804_0_0"/>
          <p:cNvPicPr preferRelativeResize="0"/>
          <p:nvPr/>
        </p:nvPicPr>
        <p:blipFill rotWithShape="1">
          <a:blip r:embed="rId5">
            <a:alphaModFix/>
          </a:blip>
          <a:srcRect b="0" l="0" r="0" t="0"/>
          <a:stretch/>
        </p:blipFill>
        <p:spPr>
          <a:xfrm rot="-1157670">
            <a:off x="5949200" y="3814364"/>
            <a:ext cx="2348298" cy="550862"/>
          </a:xfrm>
          <a:prstGeom prst="rect">
            <a:avLst/>
          </a:prstGeom>
          <a:noFill/>
          <a:ln cap="flat" cmpd="sng" w="76200">
            <a:solidFill>
              <a:schemeClr val="lt1"/>
            </a:solidFill>
            <a:prstDash val="solid"/>
            <a:round/>
            <a:headEnd len="sm" w="sm" type="none"/>
            <a:tailEnd len="sm" w="sm" type="none"/>
          </a:ln>
        </p:spPr>
      </p:pic>
      <p:pic>
        <p:nvPicPr>
          <p:cNvPr id="363" name="Google Shape;363;g21c1bd8b804_0_0"/>
          <p:cNvPicPr preferRelativeResize="0"/>
          <p:nvPr/>
        </p:nvPicPr>
        <p:blipFill rotWithShape="1">
          <a:blip r:embed="rId6">
            <a:alphaModFix/>
          </a:blip>
          <a:srcRect b="0" l="0" r="0" t="0"/>
          <a:stretch/>
        </p:blipFill>
        <p:spPr>
          <a:xfrm>
            <a:off x="6395650" y="1795425"/>
            <a:ext cx="2313375" cy="1295850"/>
          </a:xfrm>
          <a:prstGeom prst="rect">
            <a:avLst/>
          </a:prstGeom>
          <a:noFill/>
          <a:ln>
            <a:noFill/>
          </a:ln>
        </p:spPr>
      </p:pic>
      <p:pic>
        <p:nvPicPr>
          <p:cNvPr id="364" name="Google Shape;364;g21c1bd8b804_0_0"/>
          <p:cNvPicPr preferRelativeResize="0"/>
          <p:nvPr/>
        </p:nvPicPr>
        <p:blipFill rotWithShape="1">
          <a:blip r:embed="rId7">
            <a:alphaModFix/>
          </a:blip>
          <a:srcRect b="67259" l="50471" r="25593" t="15680"/>
          <a:stretch/>
        </p:blipFill>
        <p:spPr>
          <a:xfrm>
            <a:off x="250400" y="1741100"/>
            <a:ext cx="2799874" cy="1181674"/>
          </a:xfrm>
          <a:prstGeom prst="rect">
            <a:avLst/>
          </a:prstGeom>
          <a:noFill/>
          <a:ln>
            <a:noFill/>
          </a:ln>
        </p:spPr>
      </p:pic>
      <p:pic>
        <p:nvPicPr>
          <p:cNvPr id="365" name="Google Shape;365;g21c1bd8b804_0_0"/>
          <p:cNvPicPr preferRelativeResize="0"/>
          <p:nvPr/>
        </p:nvPicPr>
        <p:blipFill rotWithShape="1">
          <a:blip r:embed="rId7">
            <a:alphaModFix/>
          </a:blip>
          <a:srcRect b="46438" l="50471" r="25593" t="32809"/>
          <a:stretch/>
        </p:blipFill>
        <p:spPr>
          <a:xfrm>
            <a:off x="3477777" y="1759927"/>
            <a:ext cx="2656896" cy="1295849"/>
          </a:xfrm>
          <a:prstGeom prst="rect">
            <a:avLst/>
          </a:prstGeom>
          <a:noFill/>
          <a:ln>
            <a:noFill/>
          </a:ln>
        </p:spPr>
      </p:pic>
      <p:sp>
        <p:nvSpPr>
          <p:cNvPr id="366" name="Google Shape;366;g21c1bd8b804_0_0"/>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g21c1bd8b804_0_12"/>
          <p:cNvSpPr txBox="1"/>
          <p:nvPr/>
        </p:nvSpPr>
        <p:spPr>
          <a:xfrm>
            <a:off x="472449" y="427742"/>
            <a:ext cx="51711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Resolving Pay Problems</a:t>
            </a:r>
            <a:endParaRPr b="1" i="0" sz="2900" u="none" cap="none" strike="noStrike">
              <a:solidFill>
                <a:schemeClr val="accent2"/>
              </a:solidFill>
              <a:latin typeface="Lato"/>
              <a:ea typeface="Lato"/>
              <a:cs typeface="Lato"/>
              <a:sym typeface="Lato"/>
            </a:endParaRPr>
          </a:p>
        </p:txBody>
      </p:sp>
      <p:sp>
        <p:nvSpPr>
          <p:cNvPr id="372" name="Google Shape;372;g21c1bd8b804_0_12"/>
          <p:cNvSpPr txBox="1"/>
          <p:nvPr/>
        </p:nvSpPr>
        <p:spPr>
          <a:xfrm>
            <a:off x="471876" y="970250"/>
            <a:ext cx="5908200" cy="7353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0" i="0" lang="en-GB" sz="1600" u="none" cap="none" strike="noStrike">
                <a:solidFill>
                  <a:srgbClr val="ED3527"/>
                </a:solidFill>
                <a:latin typeface="Lato Black"/>
                <a:ea typeface="Lato Black"/>
                <a:cs typeface="Lato Black"/>
                <a:sym typeface="Lato Black"/>
              </a:rPr>
              <a:t>ANSWERS</a:t>
            </a:r>
            <a:r>
              <a:rPr b="1" i="0" lang="en-GB" sz="1600" u="none" cap="none" strike="noStrike">
                <a:solidFill>
                  <a:schemeClr val="lt1"/>
                </a:solidFill>
                <a:latin typeface="Lato"/>
                <a:ea typeface="Lato"/>
                <a:cs typeface="Lato"/>
                <a:sym typeface="Lato"/>
              </a:rPr>
              <a:t> | Who should you speak to?</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chemeClr val="lt1"/>
              </a:solidFill>
              <a:latin typeface="Lato Light"/>
              <a:ea typeface="Lato Light"/>
              <a:cs typeface="Lato Light"/>
              <a:sym typeface="Lato Light"/>
            </a:endParaRPr>
          </a:p>
        </p:txBody>
      </p:sp>
      <p:pic>
        <p:nvPicPr>
          <p:cNvPr id="373" name="Google Shape;373;g21c1bd8b804_0_12"/>
          <p:cNvPicPr preferRelativeResize="0"/>
          <p:nvPr/>
        </p:nvPicPr>
        <p:blipFill rotWithShape="1">
          <a:blip r:embed="rId3">
            <a:alphaModFix/>
          </a:blip>
          <a:srcRect b="11793" l="1251" r="1764" t="16985"/>
          <a:stretch/>
        </p:blipFill>
        <p:spPr>
          <a:xfrm>
            <a:off x="262375" y="1381625"/>
            <a:ext cx="7511750" cy="3296525"/>
          </a:xfrm>
          <a:prstGeom prst="rect">
            <a:avLst/>
          </a:prstGeom>
          <a:noFill/>
          <a:ln cap="flat" cmpd="sng" w="28575">
            <a:solidFill>
              <a:schemeClr val="accent2"/>
            </a:solidFill>
            <a:prstDash val="solid"/>
            <a:round/>
            <a:headEnd len="sm" w="sm" type="none"/>
            <a:tailEnd len="sm" w="sm" type="none"/>
          </a:ln>
        </p:spPr>
      </p:pic>
      <p:sp>
        <p:nvSpPr>
          <p:cNvPr id="374" name="Google Shape;374;g21c1bd8b804_0_12"/>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g17fd04db425_0_496"/>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Finances and Well-being</a:t>
            </a:r>
            <a:endParaRPr b="1" i="0" sz="2900" u="none" cap="none" strike="noStrike">
              <a:solidFill>
                <a:schemeClr val="accent2"/>
              </a:solidFill>
              <a:latin typeface="Lato"/>
              <a:ea typeface="Lato"/>
              <a:cs typeface="Lato"/>
              <a:sym typeface="Lato"/>
            </a:endParaRPr>
          </a:p>
        </p:txBody>
      </p:sp>
      <p:sp>
        <p:nvSpPr>
          <p:cNvPr id="380" name="Google Shape;380;g17fd04db425_0_496"/>
          <p:cNvSpPr txBox="1"/>
          <p:nvPr/>
        </p:nvSpPr>
        <p:spPr>
          <a:xfrm>
            <a:off x="254200" y="1305050"/>
            <a:ext cx="8346300" cy="307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000"/>
              </a:spcBef>
              <a:spcAft>
                <a:spcPts val="0"/>
              </a:spcAft>
              <a:buClr>
                <a:srgbClr val="000000"/>
              </a:buClr>
              <a:buSzPts val="1600"/>
              <a:buFont typeface="Arial"/>
              <a:buNone/>
            </a:pPr>
            <a:r>
              <a:rPr b="0" i="0" lang="en-GB" sz="1800" u="none" cap="none" strike="noStrike">
                <a:solidFill>
                  <a:srgbClr val="1E1E1E"/>
                </a:solidFill>
                <a:highlight>
                  <a:srgbClr val="FFFFFF"/>
                </a:highlight>
                <a:latin typeface="Lato"/>
                <a:ea typeface="Lato"/>
                <a:cs typeface="Lato"/>
                <a:sym typeface="Lato"/>
              </a:rPr>
              <a:t>For many families managing finances and budgeting from net pay has been difficult because of inflation. Inflation is when prices rise, and inflation has been rising a lot, reducing purchasing power (how far money can go in terms of spending).</a:t>
            </a:r>
            <a:endParaRPr b="0" i="0" sz="1800" u="none" cap="none" strike="noStrike">
              <a:solidFill>
                <a:srgbClr val="1E1E1E"/>
              </a:solidFill>
              <a:highlight>
                <a:srgbClr val="FFFFFF"/>
              </a:highlight>
              <a:latin typeface="Lato"/>
              <a:ea typeface="Lato"/>
              <a:cs typeface="Lato"/>
              <a:sym typeface="Lato"/>
            </a:endParaRPr>
          </a:p>
          <a:p>
            <a:pPr indent="0" lvl="0" marL="0" marR="0" rtl="0" algn="l">
              <a:lnSpc>
                <a:spcPct val="115000"/>
              </a:lnSpc>
              <a:spcBef>
                <a:spcPts val="1000"/>
              </a:spcBef>
              <a:spcAft>
                <a:spcPts val="0"/>
              </a:spcAft>
              <a:buClr>
                <a:srgbClr val="000000"/>
              </a:buClr>
              <a:buSzPts val="1600"/>
              <a:buFont typeface="Arial"/>
              <a:buNone/>
            </a:pPr>
            <a:r>
              <a:rPr lang="en-GB" sz="1800">
                <a:solidFill>
                  <a:srgbClr val="1E1E1E"/>
                </a:solidFill>
                <a:highlight>
                  <a:srgbClr val="FFFFFF"/>
                </a:highlight>
                <a:latin typeface="Lato"/>
                <a:ea typeface="Lato"/>
                <a:cs typeface="Lato"/>
                <a:sym typeface="Lato"/>
              </a:rPr>
              <a:t>T</a:t>
            </a:r>
            <a:r>
              <a:rPr b="0" i="0" lang="en-GB" sz="1800" u="none" cap="none" strike="noStrike">
                <a:solidFill>
                  <a:srgbClr val="1E1E1E"/>
                </a:solidFill>
                <a:highlight>
                  <a:srgbClr val="FFFFFF"/>
                </a:highlight>
                <a:latin typeface="Lato"/>
                <a:ea typeface="Lato"/>
                <a:cs typeface="Lato"/>
                <a:sym typeface="Lato"/>
              </a:rPr>
              <a:t>here are things that people can do to adjust their budgets including reconsidering what things are needs and wants.</a:t>
            </a:r>
            <a:endParaRPr b="0" i="0" sz="1800" u="none" cap="none" strike="noStrike">
              <a:solidFill>
                <a:srgbClr val="1E1E1E"/>
              </a:solidFill>
              <a:highlight>
                <a:srgbClr val="FFFFFF"/>
              </a:highlight>
              <a:latin typeface="Lato"/>
              <a:ea typeface="Lato"/>
              <a:cs typeface="Lato"/>
              <a:sym typeface="Lato"/>
            </a:endParaRPr>
          </a:p>
          <a:p>
            <a:pPr indent="0" lvl="0" marL="0" rtl="0" algn="l">
              <a:lnSpc>
                <a:spcPct val="115000"/>
              </a:lnSpc>
              <a:spcBef>
                <a:spcPts val="1000"/>
              </a:spcBef>
              <a:spcAft>
                <a:spcPts val="0"/>
              </a:spcAft>
              <a:buClr>
                <a:srgbClr val="000000"/>
              </a:buClr>
              <a:buSzPts val="1600"/>
              <a:buFont typeface="Arial"/>
              <a:buNone/>
            </a:pPr>
            <a:r>
              <a:rPr lang="en-GB" sz="1800">
                <a:solidFill>
                  <a:srgbClr val="1E1E1E"/>
                </a:solidFill>
                <a:highlight>
                  <a:schemeClr val="lt1"/>
                </a:highlight>
                <a:latin typeface="Lato"/>
                <a:ea typeface="Lato"/>
                <a:cs typeface="Lato"/>
                <a:sym typeface="Lato"/>
              </a:rPr>
              <a:t>Remember that inflation changes over time and this period will not last forever.</a:t>
            </a:r>
            <a:endParaRPr sz="1800">
              <a:solidFill>
                <a:srgbClr val="1E1E1E"/>
              </a:solidFill>
              <a:highlight>
                <a:schemeClr val="lt1"/>
              </a:highlight>
              <a:latin typeface="Lato"/>
              <a:ea typeface="Lato"/>
              <a:cs typeface="Lato"/>
              <a:sym typeface="Lato"/>
            </a:endParaRPr>
          </a:p>
          <a:p>
            <a:pPr indent="0" lvl="0" marL="0" marR="0" rtl="0" algn="l">
              <a:lnSpc>
                <a:spcPct val="115000"/>
              </a:lnSpc>
              <a:spcBef>
                <a:spcPts val="1000"/>
              </a:spcBef>
              <a:spcAft>
                <a:spcPts val="1000"/>
              </a:spcAft>
              <a:buClr>
                <a:srgbClr val="000000"/>
              </a:buClr>
              <a:buSzPts val="1600"/>
              <a:buFont typeface="Arial"/>
              <a:buNone/>
            </a:pPr>
            <a:r>
              <a:rPr b="0" i="0" lang="en-GB" sz="1800" u="none" cap="none" strike="noStrike">
                <a:solidFill>
                  <a:srgbClr val="1E1E1E"/>
                </a:solidFill>
                <a:highlight>
                  <a:srgbClr val="FFFFFF"/>
                </a:highlight>
                <a:latin typeface="Lato"/>
                <a:ea typeface="Lato"/>
                <a:cs typeface="Lato"/>
                <a:sym typeface="Lato"/>
              </a:rPr>
              <a:t>There are many sources of advisory services and help for families who are experiencing financial difficulties.</a:t>
            </a:r>
            <a:endParaRPr b="0" i="0" sz="1800" u="none" cap="none" strike="noStrike">
              <a:solidFill>
                <a:srgbClr val="1E1E1E"/>
              </a:solidFill>
              <a:highlight>
                <a:srgbClr val="FFFFFF"/>
              </a:highlight>
              <a:latin typeface="Lato"/>
              <a:ea typeface="Lato"/>
              <a:cs typeface="Lato"/>
              <a:sym typeface="Lato"/>
            </a:endParaRPr>
          </a:p>
        </p:txBody>
      </p:sp>
      <p:sp>
        <p:nvSpPr>
          <p:cNvPr id="381" name="Google Shape;381;g17fd04db425_0_496"/>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75740c9c22_0_2"/>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387" name="Google Shape;387;g275740c9c22_0_2"/>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Optional </a:t>
            </a:r>
            <a:endParaRPr b="1" sz="2900">
              <a:solidFill>
                <a:schemeClr val="accent2"/>
              </a:solidFill>
              <a:latin typeface="Lato"/>
              <a:ea typeface="Lato"/>
              <a:cs typeface="Lato"/>
              <a:sym typeface="Lato"/>
            </a:endParaRPr>
          </a:p>
        </p:txBody>
      </p:sp>
      <p:sp>
        <p:nvSpPr>
          <p:cNvPr id="388" name="Google Shape;388;g275740c9c22_0_2"/>
          <p:cNvSpPr txBox="1"/>
          <p:nvPr/>
        </p:nvSpPr>
        <p:spPr>
          <a:xfrm>
            <a:off x="447325" y="1743475"/>
            <a:ext cx="80727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200">
                <a:solidFill>
                  <a:schemeClr val="lt1"/>
                </a:solidFill>
                <a:latin typeface="Lato"/>
                <a:ea typeface="Lato"/>
                <a:cs typeface="Lato"/>
                <a:sym typeface="Lato"/>
              </a:rPr>
              <a:t>Use the scenarios on the next slide to have another opportunity to </a:t>
            </a:r>
            <a:r>
              <a:rPr lang="en-GB" sz="2200">
                <a:solidFill>
                  <a:schemeClr val="lt1"/>
                </a:solidFill>
                <a:latin typeface="Lato"/>
                <a:ea typeface="Lato"/>
                <a:cs typeface="Lato"/>
                <a:sym typeface="Lato"/>
              </a:rPr>
              <a:t>demonstrate</a:t>
            </a:r>
            <a:r>
              <a:rPr lang="en-GB" sz="2200">
                <a:solidFill>
                  <a:schemeClr val="lt1"/>
                </a:solidFill>
                <a:latin typeface="Lato"/>
                <a:ea typeface="Lato"/>
                <a:cs typeface="Lato"/>
                <a:sym typeface="Lato"/>
              </a:rPr>
              <a:t> how people can stand up for </a:t>
            </a:r>
            <a:r>
              <a:rPr lang="en-GB" sz="2200">
                <a:solidFill>
                  <a:schemeClr val="lt1"/>
                </a:solidFill>
                <a:latin typeface="Lato"/>
                <a:ea typeface="Lato"/>
                <a:cs typeface="Lato"/>
                <a:sym typeface="Lato"/>
              </a:rPr>
              <a:t>their</a:t>
            </a:r>
            <a:r>
              <a:rPr lang="en-GB" sz="2200">
                <a:solidFill>
                  <a:schemeClr val="lt1"/>
                </a:solidFill>
                <a:latin typeface="Lato"/>
                <a:ea typeface="Lato"/>
                <a:cs typeface="Lato"/>
                <a:sym typeface="Lato"/>
              </a:rPr>
              <a:t> rights at work. Select relevant information from what you have learnt today.</a:t>
            </a:r>
            <a:endParaRPr sz="2200">
              <a:solidFill>
                <a:schemeClr val="lt1"/>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b1101fb3f0_0_202"/>
          <p:cNvSpPr txBox="1"/>
          <p:nvPr/>
        </p:nvSpPr>
        <p:spPr>
          <a:xfrm>
            <a:off x="3793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Standing Up For Yourself</a:t>
            </a:r>
            <a:endParaRPr b="1" i="0" sz="2900" u="none" cap="none" strike="noStrike">
              <a:solidFill>
                <a:schemeClr val="accent2"/>
              </a:solidFill>
              <a:latin typeface="Lato"/>
              <a:ea typeface="Lato"/>
              <a:cs typeface="Lato"/>
              <a:sym typeface="Lato"/>
            </a:endParaRPr>
          </a:p>
        </p:txBody>
      </p:sp>
      <p:sp>
        <p:nvSpPr>
          <p:cNvPr id="394" name="Google Shape;394;g1b1101fb3f0_0_202"/>
          <p:cNvSpPr txBox="1"/>
          <p:nvPr/>
        </p:nvSpPr>
        <p:spPr>
          <a:xfrm>
            <a:off x="212900" y="962775"/>
            <a:ext cx="8727300" cy="1776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000"/>
              </a:spcBef>
              <a:spcAft>
                <a:spcPts val="0"/>
              </a:spcAft>
              <a:buClr>
                <a:srgbClr val="000000"/>
              </a:buClr>
              <a:buSzPts val="1400"/>
              <a:buFont typeface="Arial"/>
              <a:buNone/>
            </a:pPr>
            <a:r>
              <a:rPr b="1" i="0" lang="en-GB" sz="1400" u="none" cap="none" strike="noStrike">
                <a:solidFill>
                  <a:srgbClr val="1E1E1E"/>
                </a:solidFill>
                <a:highlight>
                  <a:srgbClr val="FFFFFF"/>
                </a:highlight>
                <a:latin typeface="Lato"/>
                <a:ea typeface="Lato"/>
                <a:cs typeface="Lato"/>
                <a:sym typeface="Lato"/>
              </a:rPr>
              <a:t>What will you say?</a:t>
            </a:r>
            <a:endParaRPr b="1" i="0" sz="1400" u="none" cap="none" strike="noStrike">
              <a:solidFill>
                <a:srgbClr val="1E1E1E"/>
              </a:solidFill>
              <a:highlight>
                <a:srgbClr val="FFFFFF"/>
              </a:highlight>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0" i="0" lang="en-GB" sz="1400" u="none" cap="none" strike="noStrike">
                <a:solidFill>
                  <a:srgbClr val="1E1E1E"/>
                </a:solidFill>
                <a:highlight>
                  <a:srgbClr val="FFFFFF"/>
                </a:highlight>
                <a:latin typeface="Lato"/>
                <a:ea typeface="Lato"/>
                <a:cs typeface="Lato"/>
                <a:sym typeface="Lato"/>
              </a:rPr>
              <a:t>In pairs, take turns to read out one of the scenarios. </a:t>
            </a:r>
            <a:endParaRPr b="0" i="0" sz="1400" u="none" cap="none" strike="noStrike">
              <a:solidFill>
                <a:srgbClr val="1E1E1E"/>
              </a:solidFill>
              <a:highlight>
                <a:srgbClr val="FFFFFF"/>
              </a:highlight>
              <a:latin typeface="Lato"/>
              <a:ea typeface="Lato"/>
              <a:cs typeface="Lato"/>
              <a:sym typeface="Lato"/>
            </a:endParaRPr>
          </a:p>
          <a:p>
            <a:pPr indent="0" lvl="0" marL="0" marR="0" rtl="0" algn="l">
              <a:lnSpc>
                <a:spcPct val="115000"/>
              </a:lnSpc>
              <a:spcBef>
                <a:spcPts val="1000"/>
              </a:spcBef>
              <a:spcAft>
                <a:spcPts val="0"/>
              </a:spcAft>
              <a:buClr>
                <a:srgbClr val="000000"/>
              </a:buClr>
              <a:buSzPts val="1400"/>
              <a:buFont typeface="Arial"/>
              <a:buNone/>
            </a:pPr>
            <a:r>
              <a:rPr b="0" i="0" lang="en-GB" sz="1400" u="none" cap="none" strike="noStrike">
                <a:solidFill>
                  <a:srgbClr val="1E1E1E"/>
                </a:solidFill>
                <a:highlight>
                  <a:srgbClr val="FFFFFF"/>
                </a:highlight>
                <a:latin typeface="Lato"/>
                <a:ea typeface="Lato"/>
                <a:cs typeface="Lato"/>
                <a:sym typeface="Lato"/>
              </a:rPr>
              <a:t>If person A reads the scenario, person B must then develop an appropriate response, considering the things we have learnt today. Person A will then give feedback on the response, before you switch roles.</a:t>
            </a:r>
            <a:endParaRPr b="0" i="0" sz="1400" u="none" cap="none" strike="noStrike">
              <a:solidFill>
                <a:srgbClr val="1E1E1E"/>
              </a:solidFill>
              <a:highlight>
                <a:srgbClr val="FFFFFF"/>
              </a:highlight>
              <a:latin typeface="Lato"/>
              <a:ea typeface="Lato"/>
              <a:cs typeface="Lato"/>
              <a:sym typeface="Lato"/>
            </a:endParaRPr>
          </a:p>
          <a:p>
            <a:pPr indent="0" lvl="0" marL="0" marR="0" rtl="0" algn="l">
              <a:lnSpc>
                <a:spcPct val="115000"/>
              </a:lnSpc>
              <a:spcBef>
                <a:spcPts val="1000"/>
              </a:spcBef>
              <a:spcAft>
                <a:spcPts val="1000"/>
              </a:spcAft>
              <a:buClr>
                <a:srgbClr val="000000"/>
              </a:buClr>
              <a:buSzPts val="1400"/>
              <a:buFont typeface="Arial"/>
              <a:buNone/>
            </a:pPr>
            <a:r>
              <a:t/>
            </a:r>
            <a:endParaRPr b="0" i="0" sz="1400" u="none" cap="none" strike="noStrike">
              <a:solidFill>
                <a:srgbClr val="1E1E1E"/>
              </a:solidFill>
              <a:highlight>
                <a:srgbClr val="FFFFFF"/>
              </a:highlight>
              <a:latin typeface="Lato"/>
              <a:ea typeface="Lato"/>
              <a:cs typeface="Lato"/>
              <a:sym typeface="Lato"/>
            </a:endParaRPr>
          </a:p>
        </p:txBody>
      </p:sp>
      <p:sp>
        <p:nvSpPr>
          <p:cNvPr id="395" name="Google Shape;395;g1b1101fb3f0_0_202"/>
          <p:cNvSpPr txBox="1"/>
          <p:nvPr/>
        </p:nvSpPr>
        <p:spPr>
          <a:xfrm flipH="1">
            <a:off x="284200" y="2406750"/>
            <a:ext cx="7446600" cy="2455800"/>
          </a:xfrm>
          <a:prstGeom prst="rect">
            <a:avLst/>
          </a:prstGeom>
          <a:solidFill>
            <a:srgbClr val="0543B3"/>
          </a:solidFill>
          <a:ln>
            <a:noFill/>
          </a:ln>
        </p:spPr>
        <p:txBody>
          <a:bodyPr anchorCtr="0" anchor="t" bIns="91425" lIns="91425" spcFirstLastPara="1" rIns="91425" wrap="square" tIns="91425">
            <a:spAutoFit/>
          </a:bodyPr>
          <a:lstStyle/>
          <a:p>
            <a:pPr indent="-311150" lvl="0" marL="457200" marR="0" rtl="0" algn="l">
              <a:lnSpc>
                <a:spcPct val="115000"/>
              </a:lnSpc>
              <a:spcBef>
                <a:spcPts val="120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“I’m really sorry that we haven’t paid you for last month yet. We’ve been going through some financial difficulties. Just give us some time to get back on our feet”</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“Thanks for taking on that project for Jenny over the last two weeks. You see, it’d really help us out if you could also finish off this bit of analysis for me. I just don’t have the time I’m afraid”</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“Hi, I know you’ve booked the time off, and it’s been a while since you’ve taken annual leave, but we could really do with a set of spare hands today. Can you come in?”</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“I know you’ve worked incredibly hard since you joined us, but John has been here for years so there’s no way we could promote you ahead of him.”</a:t>
            </a:r>
            <a:endParaRPr b="0" i="0" sz="1300" u="none" cap="none" strike="noStrike">
              <a:solidFill>
                <a:schemeClr val="lt1"/>
              </a:solidFill>
              <a:latin typeface="Lato"/>
              <a:ea typeface="Lato"/>
              <a:cs typeface="Lato"/>
              <a:sym typeface="Lato"/>
            </a:endParaRPr>
          </a:p>
          <a:p>
            <a:pPr indent="-311150" lvl="0" marL="457200" marR="0" rtl="0" algn="l">
              <a:lnSpc>
                <a:spcPct val="115000"/>
              </a:lnSpc>
              <a:spcBef>
                <a:spcPts val="0"/>
              </a:spcBef>
              <a:spcAft>
                <a:spcPts val="0"/>
              </a:spcAft>
              <a:buClr>
                <a:schemeClr val="lt1"/>
              </a:buClr>
              <a:buSzPts val="1300"/>
              <a:buFont typeface="Lato"/>
              <a:buAutoNum type="arabicPeriod"/>
            </a:pPr>
            <a:r>
              <a:rPr b="0" i="0" lang="en-GB" sz="1300" u="none" cap="none" strike="noStrike">
                <a:solidFill>
                  <a:schemeClr val="lt1"/>
                </a:solidFill>
                <a:latin typeface="Lato"/>
                <a:ea typeface="Lato"/>
                <a:cs typeface="Lato"/>
                <a:sym typeface="Lato"/>
              </a:rPr>
              <a:t>“Being tired is all part of it. All of the junior workers go through it. Working 13-hour days is just a rite of passage.” </a:t>
            </a:r>
            <a:endParaRPr b="0" i="0" sz="1300" u="none" cap="none" strike="noStrike">
              <a:solidFill>
                <a:schemeClr val="lt1"/>
              </a:solidFill>
              <a:latin typeface="Lato"/>
              <a:ea typeface="Lato"/>
              <a:cs typeface="Lato"/>
              <a:sym typeface="Lato"/>
            </a:endParaRPr>
          </a:p>
        </p:txBody>
      </p:sp>
      <p:sp>
        <p:nvSpPr>
          <p:cNvPr id="396" name="Google Shape;396;g1b1101fb3f0_0_202"/>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g275740c9c22_0_11"/>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02" name="Google Shape;402;g275740c9c22_0_11"/>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End of optional activity</a:t>
            </a:r>
            <a:endParaRPr b="1" sz="2900">
              <a:solidFill>
                <a:schemeClr val="accent2"/>
              </a:solidFill>
              <a:latin typeface="Lato"/>
              <a:ea typeface="Lato"/>
              <a:cs typeface="Lato"/>
              <a:sym typeface="Lato"/>
            </a:endParaRPr>
          </a:p>
        </p:txBody>
      </p:sp>
      <p:sp>
        <p:nvSpPr>
          <p:cNvPr id="403" name="Google Shape;403;g275740c9c22_0_11"/>
          <p:cNvSpPr txBox="1"/>
          <p:nvPr/>
        </p:nvSpPr>
        <p:spPr>
          <a:xfrm>
            <a:off x="447325" y="1743475"/>
            <a:ext cx="807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200">
              <a:solidFill>
                <a:schemeClr val="lt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24f7de84418_0_57"/>
          <p:cNvSpPr txBox="1"/>
          <p:nvPr/>
        </p:nvSpPr>
        <p:spPr>
          <a:xfrm>
            <a:off x="280350" y="1348050"/>
            <a:ext cx="7938000" cy="40791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Prepare key points</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Speak assertively but not aggressively</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Use evidence and examples to explain </a:t>
            </a:r>
            <a:endParaRPr i="0" sz="2200" u="none" cap="none" strike="noStrike">
              <a:solidFill>
                <a:schemeClr val="dk1"/>
              </a:solidFill>
              <a:latin typeface="Lato"/>
              <a:ea typeface="Lato"/>
              <a:cs typeface="Lato"/>
              <a:sym typeface="Lato"/>
            </a:endParaRPr>
          </a:p>
          <a:p>
            <a:pPr indent="-368300" lvl="0" marL="457200" marR="0" rtl="0" algn="l">
              <a:lnSpc>
                <a:spcPct val="150000"/>
              </a:lnSpc>
              <a:spcBef>
                <a:spcPts val="0"/>
              </a:spcBef>
              <a:spcAft>
                <a:spcPts val="0"/>
              </a:spcAft>
              <a:buClr>
                <a:schemeClr val="dk1"/>
              </a:buClr>
              <a:buSzPts val="2200"/>
              <a:buFont typeface="Lato"/>
              <a:buChar char="●"/>
            </a:pPr>
            <a:r>
              <a:rPr i="0" lang="en-GB" sz="2200" u="none" cap="none" strike="noStrike">
                <a:solidFill>
                  <a:schemeClr val="dk1"/>
                </a:solidFill>
                <a:latin typeface="Lato"/>
                <a:ea typeface="Lato"/>
                <a:cs typeface="Lato"/>
                <a:sym typeface="Lato"/>
              </a:rPr>
              <a:t>Know your value</a:t>
            </a:r>
            <a:endParaRPr i="0" sz="2200" u="none" cap="none" strike="noStrike">
              <a:solidFill>
                <a:schemeClr val="dk1"/>
              </a:solidFill>
              <a:latin typeface="Lato"/>
              <a:ea typeface="Lato"/>
              <a:cs typeface="Lato"/>
              <a:sym typeface="Lato"/>
            </a:endParaRPr>
          </a:p>
          <a:p>
            <a:pPr indent="-368300" lvl="0" marL="450000" rtl="0" algn="l">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Recognise that sometimes it's important to be flexible, but personal wellbeing is also important and a work-life balance and breaks are necessary to do your job well too. </a:t>
            </a:r>
            <a:endParaRPr sz="2200">
              <a:solidFill>
                <a:schemeClr val="dk1"/>
              </a:solidFill>
              <a:latin typeface="Lato"/>
              <a:ea typeface="Lato"/>
              <a:cs typeface="Lato"/>
              <a:sym typeface="Lato"/>
            </a:endParaRPr>
          </a:p>
          <a:p>
            <a:pPr indent="0" lvl="0" marL="914400" marR="0" rtl="0" algn="l">
              <a:lnSpc>
                <a:spcPct val="150000"/>
              </a:lnSpc>
              <a:spcBef>
                <a:spcPts val="0"/>
              </a:spcBef>
              <a:spcAft>
                <a:spcPts val="0"/>
              </a:spcAft>
              <a:buNone/>
            </a:pPr>
            <a:r>
              <a:t/>
            </a:r>
            <a:endParaRPr sz="2200">
              <a:solidFill>
                <a:schemeClr val="dk1"/>
              </a:solidFill>
              <a:latin typeface="Lato"/>
              <a:ea typeface="Lato"/>
              <a:cs typeface="Lato"/>
              <a:sym typeface="Lato"/>
            </a:endParaRPr>
          </a:p>
          <a:p>
            <a:pPr indent="0" lvl="0" marL="0" marR="0" rtl="0" algn="l">
              <a:lnSpc>
                <a:spcPct val="150000"/>
              </a:lnSpc>
              <a:spcBef>
                <a:spcPts val="0"/>
              </a:spcBef>
              <a:spcAft>
                <a:spcPts val="0"/>
              </a:spcAft>
              <a:buNone/>
            </a:pPr>
            <a:r>
              <a:t/>
            </a:r>
            <a:endParaRPr i="0" sz="2200" u="none" cap="none" strike="noStrike">
              <a:solidFill>
                <a:schemeClr val="dk1"/>
              </a:solidFill>
              <a:latin typeface="Lato"/>
              <a:ea typeface="Lato"/>
              <a:cs typeface="Lato"/>
              <a:sym typeface="Lato"/>
            </a:endParaRPr>
          </a:p>
        </p:txBody>
      </p:sp>
      <p:sp>
        <p:nvSpPr>
          <p:cNvPr id="409" name="Google Shape;409;g24f7de84418_0_57"/>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lang="en-GB" sz="2900">
                <a:solidFill>
                  <a:schemeClr val="accent2"/>
                </a:solidFill>
                <a:latin typeface="Lato"/>
                <a:ea typeface="Lato"/>
                <a:cs typeface="Lato"/>
                <a:sym typeface="Lato"/>
              </a:rPr>
              <a:t>Key takeaways</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410" name="Google Shape;410;g24f7de84418_0_57"/>
          <p:cNvSpPr txBox="1"/>
          <p:nvPr>
            <p:ph idx="12" type="sldNum"/>
          </p:nvPr>
        </p:nvSpPr>
        <p:spPr>
          <a:xfrm>
            <a:off x="86004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4000"/>
              <a:buFont typeface="Arial"/>
              <a:buNone/>
            </a:pPr>
            <a:fld id="{00000000-1234-1234-1234-123412341234}" type="slidenum">
              <a:rPr lang="en-GB" sz="1400"/>
              <a:t>‹#›</a:t>
            </a:fld>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2610d6f39f8_0_68"/>
          <p:cNvSpPr txBox="1"/>
          <p:nvPr>
            <p:ph idx="12" type="sldNum"/>
          </p:nvPr>
        </p:nvSpPr>
        <p:spPr>
          <a:xfrm>
            <a:off x="8676695" y="403106"/>
            <a:ext cx="473700" cy="225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000"/>
              <a:buFont typeface="Arial"/>
              <a:buNone/>
            </a:pPr>
            <a:fld id="{00000000-1234-1234-1234-123412341234}" type="slidenum">
              <a:rPr lang="en-GB"/>
              <a:t>‹#›</a:t>
            </a:fld>
            <a:endParaRPr/>
          </a:p>
        </p:txBody>
      </p:sp>
      <p:sp>
        <p:nvSpPr>
          <p:cNvPr id="416" name="Google Shape;416;g2610d6f39f8_0_68"/>
          <p:cNvSpPr txBox="1"/>
          <p:nvPr/>
        </p:nvSpPr>
        <p:spPr>
          <a:xfrm>
            <a:off x="447324" y="427750"/>
            <a:ext cx="7187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3-2-1</a:t>
            </a:r>
            <a:endParaRPr b="1" sz="2900">
              <a:solidFill>
                <a:schemeClr val="accent2"/>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1" lang="en-GB" sz="2900">
                <a:solidFill>
                  <a:schemeClr val="accent2"/>
                </a:solidFill>
                <a:latin typeface="Lato"/>
                <a:ea typeface="Lato"/>
                <a:cs typeface="Lato"/>
                <a:sym typeface="Lato"/>
              </a:rPr>
              <a:t>Write down…</a:t>
            </a:r>
            <a:endParaRPr b="1" sz="2900">
              <a:solidFill>
                <a:schemeClr val="accent2"/>
              </a:solidFill>
              <a:latin typeface="Lato"/>
              <a:ea typeface="Lato"/>
              <a:cs typeface="Lato"/>
              <a:sym typeface="Lato"/>
            </a:endParaRPr>
          </a:p>
        </p:txBody>
      </p:sp>
      <p:sp>
        <p:nvSpPr>
          <p:cNvPr id="417" name="Google Shape;417;g2610d6f39f8_0_68"/>
          <p:cNvSpPr/>
          <p:nvPr/>
        </p:nvSpPr>
        <p:spPr>
          <a:xfrm>
            <a:off x="979825" y="1928825"/>
            <a:ext cx="2409000" cy="223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F8022"/>
                </a:solidFill>
                <a:latin typeface="Lato"/>
                <a:ea typeface="Lato"/>
                <a:cs typeface="Lato"/>
                <a:sym typeface="Lato"/>
              </a:rPr>
              <a:t>3 things you’ve learnt</a:t>
            </a:r>
            <a:endParaRPr b="1" sz="2200">
              <a:solidFill>
                <a:srgbClr val="FF8022"/>
              </a:solidFill>
              <a:latin typeface="Lato"/>
              <a:ea typeface="Lato"/>
              <a:cs typeface="Lato"/>
              <a:sym typeface="Lato"/>
            </a:endParaRPr>
          </a:p>
        </p:txBody>
      </p:sp>
      <p:sp>
        <p:nvSpPr>
          <p:cNvPr id="418" name="Google Shape;418;g2610d6f39f8_0_68"/>
          <p:cNvSpPr/>
          <p:nvPr/>
        </p:nvSpPr>
        <p:spPr>
          <a:xfrm>
            <a:off x="3570625" y="1928825"/>
            <a:ext cx="2409000" cy="223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rgbClr val="F6B26B"/>
                </a:solidFill>
                <a:latin typeface="Lato"/>
                <a:ea typeface="Lato"/>
                <a:cs typeface="Lato"/>
                <a:sym typeface="Lato"/>
              </a:rPr>
              <a:t>2 skills you’ve practised</a:t>
            </a:r>
            <a:endParaRPr b="1" sz="2200">
              <a:solidFill>
                <a:srgbClr val="F6B26B"/>
              </a:solidFill>
              <a:latin typeface="Lato"/>
              <a:ea typeface="Lato"/>
              <a:cs typeface="Lato"/>
              <a:sym typeface="Lato"/>
            </a:endParaRPr>
          </a:p>
        </p:txBody>
      </p:sp>
      <p:sp>
        <p:nvSpPr>
          <p:cNvPr id="419" name="Google Shape;419;g2610d6f39f8_0_68"/>
          <p:cNvSpPr/>
          <p:nvPr/>
        </p:nvSpPr>
        <p:spPr>
          <a:xfrm>
            <a:off x="6161425" y="1928825"/>
            <a:ext cx="2409000" cy="22308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200">
                <a:solidFill>
                  <a:schemeClr val="lt1"/>
                </a:solidFill>
                <a:latin typeface="Lato"/>
                <a:ea typeface="Lato"/>
                <a:cs typeface="Lato"/>
                <a:sym typeface="Lato"/>
              </a:rPr>
              <a:t>1 question you have about resolving issues at work</a:t>
            </a:r>
            <a:endParaRPr b="1" sz="2200">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3" name="Shape 423"/>
        <p:cNvGrpSpPr/>
        <p:nvPr/>
      </p:nvGrpSpPr>
      <p:grpSpPr>
        <a:xfrm>
          <a:off x="0" y="0"/>
          <a:ext cx="0" cy="0"/>
          <a:chOff x="0" y="0"/>
          <a:chExt cx="0" cy="0"/>
        </a:xfrm>
      </p:grpSpPr>
      <p:sp>
        <p:nvSpPr>
          <p:cNvPr id="424" name="Google Shape;424;g23913183ea4_0_97"/>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425" name="Google Shape;425;g23913183ea4_0_97"/>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26" name="Google Shape;426;g23913183ea4_0_97"/>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27" name="Google Shape;427;g23913183ea4_0_97"/>
          <p:cNvSpPr txBox="1"/>
          <p:nvPr/>
        </p:nvSpPr>
        <p:spPr>
          <a:xfrm>
            <a:off x="498976" y="1501950"/>
            <a:ext cx="7727100" cy="26736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Identify different pay-related issues</a:t>
            </a:r>
            <a:endParaRPr b="0" i="0" sz="2200" u="none" cap="none" strike="noStrike">
              <a:solidFill>
                <a:srgbClr val="00FF00"/>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368300" lvl="0" marL="457200" rtl="0" algn="l">
              <a:spcBef>
                <a:spcPts val="0"/>
              </a:spcBef>
              <a:spcAft>
                <a:spcPts val="0"/>
              </a:spcAft>
              <a:buClr>
                <a:srgbClr val="00FF00"/>
              </a:buClr>
              <a:buSzPts val="2200"/>
              <a:buFont typeface="Lato"/>
              <a:buChar char="●"/>
            </a:pPr>
            <a:r>
              <a:rPr lang="en-GB" sz="2200">
                <a:solidFill>
                  <a:srgbClr val="00FF00"/>
                </a:solidFill>
                <a:latin typeface="Lato"/>
                <a:ea typeface="Lato"/>
                <a:cs typeface="Lato"/>
                <a:sym typeface="Lato"/>
              </a:rPr>
              <a:t>Demonstrate the skills to stand up for rights at work</a:t>
            </a:r>
            <a:endParaRPr sz="2200">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None/>
            </a:pPr>
            <a:r>
              <a:t/>
            </a:r>
            <a:endParaRPr sz="2200">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0" i="0" lang="en-GB" sz="2200" u="none" cap="none" strike="noStrike">
                <a:solidFill>
                  <a:srgbClr val="00FF00"/>
                </a:solidFill>
                <a:latin typeface="Lato"/>
                <a:ea typeface="Lato"/>
                <a:cs typeface="Lato"/>
                <a:sym typeface="Lato"/>
              </a:rPr>
              <a:t>Explain sources of support</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rgbClr val="00FF00"/>
              </a:solidFill>
              <a:latin typeface="Lato Light"/>
              <a:ea typeface="Lato Light"/>
              <a:cs typeface="Lato Light"/>
              <a:sym typeface="Lato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1" name="Shape 431"/>
        <p:cNvGrpSpPr/>
        <p:nvPr/>
      </p:nvGrpSpPr>
      <p:grpSpPr>
        <a:xfrm>
          <a:off x="0" y="0"/>
          <a:ext cx="0" cy="0"/>
          <a:chOff x="0" y="0"/>
          <a:chExt cx="0" cy="0"/>
        </a:xfrm>
      </p:grpSpPr>
      <p:sp>
        <p:nvSpPr>
          <p:cNvPr id="432" name="Google Shape;432;g23913183ea4_0_10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433" name="Google Shape;433;g23913183ea4_0_104"/>
          <p:cNvSpPr txBox="1"/>
          <p:nvPr/>
        </p:nvSpPr>
        <p:spPr>
          <a:xfrm>
            <a:off x="0" y="99921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34" name="Google Shape;434;g23913183ea4_0_104"/>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9" name="Shape 199"/>
        <p:cNvGrpSpPr/>
        <p:nvPr/>
      </p:nvGrpSpPr>
      <p:grpSpPr>
        <a:xfrm>
          <a:off x="0" y="0"/>
          <a:ext cx="0" cy="0"/>
          <a:chOff x="0" y="0"/>
          <a:chExt cx="0" cy="0"/>
        </a:xfrm>
      </p:grpSpPr>
      <p:sp>
        <p:nvSpPr>
          <p:cNvPr id="200" name="Google Shape;200;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accent2"/>
                </a:solidFill>
                <a:latin typeface="Lato"/>
                <a:ea typeface="Lato"/>
                <a:cs typeface="Lato"/>
                <a:sym typeface="Lato"/>
              </a:rPr>
              <a:t>Having a respectful learning environment</a:t>
            </a:r>
            <a:endParaRPr b="1" i="0" sz="2900" u="none" cap="none" strike="noStrike">
              <a:solidFill>
                <a:schemeClr val="accent2"/>
              </a:solidFill>
              <a:latin typeface="Lato"/>
              <a:ea typeface="Lato"/>
              <a:cs typeface="Lato"/>
              <a:sym typeface="Lato"/>
            </a:endParaRPr>
          </a:p>
        </p:txBody>
      </p:sp>
      <p:sp>
        <p:nvSpPr>
          <p:cNvPr id="201" name="Google Shape;201;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listen to each other respectfully</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avoid making judgements or assumptions about others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comment on what has been said, not the person who has said it</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won’t put anyone on the spot and we have the right to pass</a:t>
            </a:r>
            <a:endParaRPr b="0"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0" i="0" lang="en-GB" sz="1600" u="none" cap="none" strike="noStrike">
                <a:solidFill>
                  <a:schemeClr val="accent2"/>
                </a:solidFill>
                <a:latin typeface="Lato"/>
                <a:ea typeface="Lato"/>
                <a:cs typeface="Lato"/>
                <a:sym typeface="Lato"/>
              </a:rPr>
              <a:t>We will not share personal stories or ask personal questions</a:t>
            </a:r>
            <a:endParaRPr b="0" i="0" sz="1600" u="none" cap="none" strike="noStrike">
              <a:solidFill>
                <a:schemeClr val="accent2"/>
              </a:solidFill>
              <a:latin typeface="Lato"/>
              <a:ea typeface="Lato"/>
              <a:cs typeface="Lato"/>
              <a:sym typeface="Lato"/>
            </a:endParaRPr>
          </a:p>
        </p:txBody>
      </p:sp>
      <p:sp>
        <p:nvSpPr>
          <p:cNvPr id="202" name="Google Shape;202;g1466ef7c987_0_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03" name="Google Shape;203;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a:t>
            </a:r>
            <a:r>
              <a:rPr b="1" lang="en-GB" sz="1600">
                <a:solidFill>
                  <a:srgbClr val="FFFFFF"/>
                </a:solidFill>
                <a:latin typeface="Lato"/>
                <a:ea typeface="Lato"/>
                <a:cs typeface="Lato"/>
                <a:sym typeface="Lato"/>
              </a:rPr>
              <a:t>P</a:t>
            </a:r>
            <a:r>
              <a:rPr b="1" i="0" lang="en-GB" sz="1600" u="none" cap="none" strike="noStrike">
                <a:solidFill>
                  <a:srgbClr val="FFFFFF"/>
                </a:solidFill>
                <a:latin typeface="Lato"/>
                <a:ea typeface="Lato"/>
                <a:cs typeface="Lato"/>
                <a:sym typeface="Lato"/>
              </a:rPr>
              <a:t>ost-it </a:t>
            </a:r>
            <a:r>
              <a:rPr b="1" lang="en-GB" sz="1600">
                <a:solidFill>
                  <a:srgbClr val="FFFFFF"/>
                </a:solidFill>
                <a:latin typeface="Lato"/>
                <a:ea typeface="Lato"/>
                <a:cs typeface="Lato"/>
                <a:sym typeface="Lato"/>
              </a:rPr>
              <a:t>N</a:t>
            </a:r>
            <a:r>
              <a:rPr b="1" i="0" lang="en-GB" sz="1600" u="none" cap="none" strike="noStrike">
                <a:solidFill>
                  <a:srgbClr val="FFFFFF"/>
                </a:solidFill>
                <a:latin typeface="Lato"/>
                <a:ea typeface="Lato"/>
                <a:cs typeface="Lato"/>
                <a:sym typeface="Lato"/>
              </a:rPr>
              <a:t>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g26e02471346_0_158"/>
          <p:cNvSpPr/>
          <p:nvPr/>
        </p:nvSpPr>
        <p:spPr>
          <a:xfrm>
            <a:off x="6177825" y="1336453"/>
            <a:ext cx="2846400" cy="14559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26e02471346_0_158"/>
          <p:cNvSpPr txBox="1"/>
          <p:nvPr/>
        </p:nvSpPr>
        <p:spPr>
          <a:xfrm>
            <a:off x="152000" y="3051350"/>
            <a:ext cx="88722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41" name="Google Shape;441;g26e02471346_0_158"/>
          <p:cNvSpPr txBox="1"/>
          <p:nvPr>
            <p:ph idx="4294967295" type="sldNum"/>
          </p:nvPr>
        </p:nvSpPr>
        <p:spPr>
          <a:xfrm>
            <a:off x="8595309" y="303951"/>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r>
              <a:rPr b="1" lang="en-GB" sz="1400">
                <a:latin typeface="Lato"/>
                <a:ea typeface="Lato"/>
                <a:cs typeface="Lato"/>
                <a:sym typeface="Lato"/>
              </a:rPr>
              <a:t>24</a:t>
            </a:r>
            <a:endParaRPr b="1" sz="1400">
              <a:latin typeface="Lato"/>
              <a:ea typeface="Lato"/>
              <a:cs typeface="Lato"/>
              <a:sym typeface="Lato"/>
            </a:endParaRPr>
          </a:p>
        </p:txBody>
      </p:sp>
      <p:grpSp>
        <p:nvGrpSpPr>
          <p:cNvPr id="442" name="Google Shape;442;g26e02471346_0_158"/>
          <p:cNvGrpSpPr/>
          <p:nvPr/>
        </p:nvGrpSpPr>
        <p:grpSpPr>
          <a:xfrm>
            <a:off x="3164826" y="1336428"/>
            <a:ext cx="2846301" cy="1455957"/>
            <a:chOff x="3237025" y="1184050"/>
            <a:chExt cx="2914500" cy="2094300"/>
          </a:xfrm>
        </p:grpSpPr>
        <p:sp>
          <p:nvSpPr>
            <p:cNvPr id="443" name="Google Shape;443;g26e02471346_0_158"/>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4" name="Google Shape;444;g26e02471346_0_158"/>
            <p:cNvSpPr txBox="1"/>
            <p:nvPr/>
          </p:nvSpPr>
          <p:spPr>
            <a:xfrm>
              <a:off x="4896416" y="1358600"/>
              <a:ext cx="1204200" cy="1288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Money Helper - </a:t>
              </a:r>
              <a:r>
                <a:rPr lang="en-GB" u="sng">
                  <a:solidFill>
                    <a:schemeClr val="lt1"/>
                  </a:solidFill>
                  <a:latin typeface="Lato"/>
                  <a:ea typeface="Lato"/>
                  <a:cs typeface="Lato"/>
                  <a:sym typeface="Lato"/>
                  <a:hlinkClick r:id="rId3">
                    <a:extLst>
                      <a:ext uri="{A12FA001-AC4F-418D-AE19-62706E023703}">
                        <ahyp:hlinkClr val="tx"/>
                      </a:ext>
                    </a:extLst>
                  </a:hlinkClick>
                </a:rPr>
                <a:t>Work</a:t>
              </a:r>
              <a:endParaRPr b="0" i="0" u="none" cap="none" strike="noStrike">
                <a:solidFill>
                  <a:schemeClr val="lt1"/>
                </a:solidFill>
                <a:latin typeface="Lato"/>
                <a:ea typeface="Lato"/>
                <a:cs typeface="Lato"/>
                <a:sym typeface="Lato"/>
              </a:endParaRPr>
            </a:p>
          </p:txBody>
        </p:sp>
      </p:grpSp>
      <p:grpSp>
        <p:nvGrpSpPr>
          <p:cNvPr id="445" name="Google Shape;445;g26e02471346_0_158"/>
          <p:cNvGrpSpPr/>
          <p:nvPr/>
        </p:nvGrpSpPr>
        <p:grpSpPr>
          <a:xfrm>
            <a:off x="152000" y="1336318"/>
            <a:ext cx="2846301" cy="1455957"/>
            <a:chOff x="463400" y="1321175"/>
            <a:chExt cx="2914500" cy="2094300"/>
          </a:xfrm>
        </p:grpSpPr>
        <p:sp>
          <p:nvSpPr>
            <p:cNvPr id="446" name="Google Shape;446;g26e02471346_0_158"/>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26e02471346_0_158"/>
            <p:cNvSpPr txBox="1"/>
            <p:nvPr/>
          </p:nvSpPr>
          <p:spPr>
            <a:xfrm>
              <a:off x="1284136" y="1648293"/>
              <a:ext cx="2032200" cy="57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Citizens Advice - </a:t>
              </a:r>
              <a:r>
                <a:rPr lang="en-GB" u="sng">
                  <a:solidFill>
                    <a:schemeClr val="lt1"/>
                  </a:solidFill>
                  <a:latin typeface="Lato"/>
                  <a:ea typeface="Lato"/>
                  <a:cs typeface="Lato"/>
                  <a:sym typeface="Lato"/>
                  <a:hlinkClick r:id="rId4">
                    <a:extLst>
                      <a:ext uri="{A12FA001-AC4F-418D-AE19-62706E023703}">
                        <ahyp:hlinkClr val="tx"/>
                      </a:ext>
                    </a:extLst>
                  </a:hlinkClick>
                </a:rPr>
                <a:t>Work</a:t>
              </a:r>
              <a:endParaRPr i="0" u="none" cap="none" strike="noStrike">
                <a:solidFill>
                  <a:schemeClr val="lt1"/>
                </a:solidFill>
                <a:latin typeface="Lato"/>
                <a:ea typeface="Lato"/>
                <a:cs typeface="Lato"/>
                <a:sym typeface="Lato"/>
              </a:endParaRPr>
            </a:p>
          </p:txBody>
        </p:sp>
        <p:pic>
          <p:nvPicPr>
            <p:cNvPr id="448" name="Google Shape;448;g26e02471346_0_158"/>
            <p:cNvPicPr preferRelativeResize="0"/>
            <p:nvPr/>
          </p:nvPicPr>
          <p:blipFill rotWithShape="1">
            <a:blip r:embed="rId5">
              <a:alphaModFix/>
            </a:blip>
            <a:srcRect b="0" l="0" r="0" t="0"/>
            <a:stretch/>
          </p:blipFill>
          <p:spPr>
            <a:xfrm>
              <a:off x="532125" y="1499913"/>
              <a:ext cx="813554" cy="928675"/>
            </a:xfrm>
            <a:prstGeom prst="rect">
              <a:avLst/>
            </a:prstGeom>
            <a:noFill/>
            <a:ln>
              <a:noFill/>
            </a:ln>
          </p:spPr>
        </p:pic>
      </p:grpSp>
      <p:pic>
        <p:nvPicPr>
          <p:cNvPr id="449" name="Google Shape;449;g26e02471346_0_158"/>
          <p:cNvPicPr preferRelativeResize="0"/>
          <p:nvPr/>
        </p:nvPicPr>
        <p:blipFill rotWithShape="1">
          <a:blip r:embed="rId6">
            <a:alphaModFix/>
          </a:blip>
          <a:srcRect b="0" l="0" r="0" t="0"/>
          <a:stretch/>
        </p:blipFill>
        <p:spPr>
          <a:xfrm>
            <a:off x="3316625" y="1588813"/>
            <a:ext cx="1390650" cy="733425"/>
          </a:xfrm>
          <a:prstGeom prst="rect">
            <a:avLst/>
          </a:prstGeom>
          <a:noFill/>
          <a:ln cap="flat" cmpd="sng" w="28575">
            <a:solidFill>
              <a:srgbClr val="FF8022"/>
            </a:solidFill>
            <a:prstDash val="solid"/>
            <a:round/>
            <a:headEnd len="sm" w="sm" type="none"/>
            <a:tailEnd len="sm" w="sm" type="none"/>
          </a:ln>
        </p:spPr>
      </p:pic>
      <p:pic>
        <p:nvPicPr>
          <p:cNvPr id="450" name="Google Shape;450;g26e02471346_0_158"/>
          <p:cNvPicPr preferRelativeResize="0"/>
          <p:nvPr/>
        </p:nvPicPr>
        <p:blipFill rotWithShape="1">
          <a:blip r:embed="rId7">
            <a:alphaModFix/>
          </a:blip>
          <a:srcRect b="0" l="0" r="0" t="0"/>
          <a:stretch/>
        </p:blipFill>
        <p:spPr>
          <a:xfrm>
            <a:off x="6317000" y="1588825"/>
            <a:ext cx="1390650" cy="733425"/>
          </a:xfrm>
          <a:prstGeom prst="rect">
            <a:avLst/>
          </a:prstGeom>
          <a:noFill/>
          <a:ln cap="flat" cmpd="sng" w="28575">
            <a:solidFill>
              <a:schemeClr val="accent2"/>
            </a:solidFill>
            <a:prstDash val="solid"/>
            <a:round/>
            <a:headEnd len="sm" w="sm" type="none"/>
            <a:tailEnd len="sm" w="sm" type="none"/>
          </a:ln>
        </p:spPr>
      </p:pic>
      <p:sp>
        <p:nvSpPr>
          <p:cNvPr id="451" name="Google Shape;451;g26e02471346_0_158"/>
          <p:cNvSpPr txBox="1"/>
          <p:nvPr/>
        </p:nvSpPr>
        <p:spPr>
          <a:xfrm>
            <a:off x="7757180" y="1502750"/>
            <a:ext cx="11760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lang="en-GB">
                <a:solidFill>
                  <a:schemeClr val="lt1"/>
                </a:solidFill>
                <a:latin typeface="Lato"/>
                <a:ea typeface="Lato"/>
                <a:cs typeface="Lato"/>
                <a:sym typeface="Lato"/>
              </a:rPr>
              <a:t>Gov UK - </a:t>
            </a:r>
            <a:r>
              <a:rPr lang="en-GB" u="sng">
                <a:solidFill>
                  <a:schemeClr val="lt1"/>
                </a:solidFill>
                <a:latin typeface="Lato"/>
                <a:ea typeface="Lato"/>
                <a:cs typeface="Lato"/>
                <a:sym typeface="Lato"/>
                <a:hlinkClick r:id="rId8">
                  <a:extLst>
                    <a:ext uri="{A12FA001-AC4F-418D-AE19-62706E023703}">
                      <ahyp:hlinkClr val="tx"/>
                    </a:ext>
                  </a:extLst>
                </a:hlinkClick>
              </a:rPr>
              <a:t>Workplace rights</a:t>
            </a:r>
            <a:r>
              <a:rPr lang="en-GB">
                <a:solidFill>
                  <a:schemeClr val="lt1"/>
                </a:solidFill>
                <a:latin typeface="Lato"/>
                <a:ea typeface="Lato"/>
                <a:cs typeface="Lato"/>
                <a:sym typeface="Lato"/>
              </a:rPr>
              <a:t> </a:t>
            </a:r>
            <a:endParaRPr i="0" u="none" cap="none" strike="noStrike">
              <a:solidFill>
                <a:schemeClr val="lt1"/>
              </a:solidFill>
              <a:latin typeface="Lato"/>
              <a:ea typeface="Lato"/>
              <a:cs typeface="Lato"/>
              <a:sym typeface="Lato"/>
            </a:endParaRPr>
          </a:p>
        </p:txBody>
      </p:sp>
      <p:sp>
        <p:nvSpPr>
          <p:cNvPr id="452" name="Google Shape;452;g26e02471346_0_158"/>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5"/>
                  </a:ext>
                </a:extLst>
              </a:rPr>
              <a:t>Services available for people who have concerns about their </a:t>
            </a:r>
            <a:r>
              <a:rPr b="1" lang="en-GB" sz="1800">
                <a:solidFill>
                  <a:srgbClr val="FFFFFF"/>
                </a:solidFill>
                <a:latin typeface="Lato"/>
                <a:ea typeface="Lato"/>
                <a:cs typeface="Lato"/>
                <a:sym typeface="Lato"/>
              </a:rPr>
              <a:t>rights at work</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g26e02471346_0_71"/>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6e02471346_0_71"/>
          <p:cNvSpPr txBox="1"/>
          <p:nvPr>
            <p:ph idx="12" type="sldNum"/>
          </p:nvPr>
        </p:nvSpPr>
        <p:spPr>
          <a:xfrm>
            <a:off x="8686093" y="403673"/>
            <a:ext cx="4596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000"/>
              <a:buNone/>
            </a:pPr>
            <a:r>
              <a:rPr lang="en-GB" sz="1400">
                <a:solidFill>
                  <a:schemeClr val="lt1"/>
                </a:solidFill>
                <a:latin typeface="Lato Black"/>
                <a:ea typeface="Lato Black"/>
                <a:cs typeface="Lato Black"/>
                <a:sym typeface="Lato Black"/>
              </a:rPr>
              <a:t>90</a:t>
            </a:r>
            <a:endParaRPr sz="1400">
              <a:solidFill>
                <a:schemeClr val="lt1"/>
              </a:solidFill>
              <a:latin typeface="Lato Black"/>
              <a:ea typeface="Lato Black"/>
              <a:cs typeface="Lato Black"/>
              <a:sym typeface="Lato Black"/>
            </a:endParaRPr>
          </a:p>
        </p:txBody>
      </p:sp>
      <p:sp>
        <p:nvSpPr>
          <p:cNvPr id="459" name="Google Shape;459;g26e02471346_0_71"/>
          <p:cNvSpPr txBox="1"/>
          <p:nvPr/>
        </p:nvSpPr>
        <p:spPr>
          <a:xfrm>
            <a:off x="1700" y="1570575"/>
            <a:ext cx="9144000" cy="3976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50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How does UK tax work?</a:t>
            </a:r>
            <a:r>
              <a:rPr b="0" i="0" lang="en-GB" sz="1400" u="none" cap="none" strike="noStrike">
                <a:solidFill>
                  <a:schemeClr val="lt1"/>
                </a:solidFill>
                <a:latin typeface="Lato"/>
                <a:ea typeface="Lato"/>
                <a:cs typeface="Lato"/>
                <a:sym typeface="Lato"/>
              </a:rPr>
              <a:t> </a:t>
            </a:r>
            <a:r>
              <a:rPr b="0" i="0" lang="en-GB" sz="1400" u="sng" cap="none" strike="noStrike">
                <a:solidFill>
                  <a:schemeClr val="lt1"/>
                </a:solidFill>
                <a:latin typeface="Lato"/>
                <a:ea typeface="Lato"/>
                <a:cs typeface="Lato"/>
                <a:sym typeface="Lato"/>
                <a:hlinkClick r:id="rId4">
                  <a:extLst>
                    <a:ext uri="{A12FA001-AC4F-418D-AE19-62706E023703}">
                      <ahyp:hlinkClr val="tx"/>
                    </a:ext>
                  </a:extLst>
                </a:hlinkClick>
              </a:rPr>
              <a:t>(Youtube ‘Joe Georgekutty’, Sept 2020) </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5">
                  <a:extLst>
                    <a:ext uri="{A12FA001-AC4F-418D-AE19-62706E023703}">
                      <ahyp:hlinkClr val="tx"/>
                    </a:ext>
                  </a:extLst>
                </a:hlinkClick>
              </a:rPr>
              <a:t>What are the tax implications of earning over £100,000?</a:t>
            </a:r>
            <a:r>
              <a:rPr b="0" i="0" lang="en-GB" sz="1400" u="none" cap="none" strike="noStrike">
                <a:solidFill>
                  <a:schemeClr val="lt1"/>
                </a:solidFill>
                <a:latin typeface="Lato"/>
                <a:ea typeface="Lato"/>
                <a:cs typeface="Lato"/>
                <a:sym typeface="Lato"/>
              </a:rPr>
              <a:t> (TaxScouts, July 2022)</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Difference between sole trade and limited company</a:t>
            </a:r>
            <a:r>
              <a:rPr b="0" i="0" lang="en-GB" sz="1400" u="none" cap="none" strike="noStrike">
                <a:solidFill>
                  <a:schemeClr val="lt1"/>
                </a:solidFill>
                <a:latin typeface="Lato"/>
                <a:ea typeface="Lato"/>
                <a:cs typeface="Lato"/>
                <a:sym typeface="Lato"/>
              </a:rPr>
              <a:t> </a:t>
            </a:r>
            <a:r>
              <a:rPr b="0" i="0" lang="en-GB" sz="1400" u="none" cap="none" strike="noStrike">
                <a:solidFill>
                  <a:schemeClr val="lt1"/>
                </a:solidFill>
                <a:latin typeface="Lato"/>
                <a:ea typeface="Lato"/>
                <a:cs typeface="Lato"/>
                <a:sym typeface="Lato"/>
                <a:extLst>
                  <a:ext uri="http://customooxmlschemas.google.com/">
                    <go:slidesCustomData xmlns:go="http://customooxmlschemas.google.com/" textRoundtripDataId="16"/>
                  </a:ext>
                </a:extLst>
              </a:rPr>
              <a:t> (Youtube ‘Pennies to Pounds’, Nov 2020)</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7">
                  <a:extLst>
                    <a:ext uri="{A12FA001-AC4F-418D-AE19-62706E023703}">
                      <ahyp:hlinkClr val="tx"/>
                    </a:ext>
                  </a:extLst>
                </a:hlinkClick>
              </a:rPr>
              <a:t>A guide to the living wage</a:t>
            </a:r>
            <a:r>
              <a:rPr b="0" i="0" lang="en-GB" sz="1400" u="none" cap="none" strike="noStrike">
                <a:solidFill>
                  <a:schemeClr val="lt1"/>
                </a:solidFill>
                <a:latin typeface="Lato"/>
                <a:ea typeface="Lato"/>
                <a:cs typeface="Lato"/>
                <a:sym typeface="Lato"/>
              </a:rPr>
              <a:t> (Living Wage Foundation)</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AutoNum type="arabicPeriod"/>
            </a:pPr>
            <a:r>
              <a:rPr b="0" i="0" lang="en-GB" sz="1400" u="sng" cap="none" strike="noStrike">
                <a:solidFill>
                  <a:schemeClr val="lt1"/>
                </a:solidFill>
                <a:latin typeface="Lato"/>
                <a:ea typeface="Lato"/>
                <a:cs typeface="Lato"/>
                <a:sym typeface="Lato"/>
                <a:hlinkClick r:id="rId8">
                  <a:extLst>
                    <a:ext uri="{A12FA001-AC4F-418D-AE19-62706E023703}">
                      <ahyp:hlinkClr val="tx"/>
                    </a:ext>
                  </a:extLst>
                </a:hlinkClick>
                <a:extLst>
                  <a:ext uri="http://customooxmlschemas.google.com/">
                    <go:slidesCustomData xmlns:go="http://customooxmlschemas.google.com/" textRoundtripDataId="17"/>
                  </a:ext>
                </a:extLst>
              </a:rPr>
              <a:t>Benefits checker/calculator and grants finding website which also has useful info about benefits</a:t>
            </a:r>
            <a:r>
              <a:rPr b="0" i="0" lang="en-GB" sz="1200" u="sng" cap="none" strike="noStrike">
                <a:solidFill>
                  <a:schemeClr val="lt1"/>
                </a:solidFill>
                <a:latin typeface="Lato"/>
                <a:ea typeface="Lato"/>
                <a:cs typeface="Lato"/>
                <a:sym typeface="Lato"/>
                <a:hlinkClick r:id="rId9">
                  <a:extLst>
                    <a:ext uri="{A12FA001-AC4F-418D-AE19-62706E023703}">
                      <ahyp:hlinkClr val="tx"/>
                    </a:ext>
                  </a:extLst>
                </a:hlinkClick>
              </a:rPr>
              <a:t>.</a:t>
            </a:r>
            <a:r>
              <a:rPr b="0" i="0" lang="en-GB" sz="1400" u="none" cap="none" strike="noStrike">
                <a:solidFill>
                  <a:schemeClr val="lt1"/>
                </a:solidFill>
                <a:latin typeface="Lato"/>
                <a:ea typeface="Lato"/>
                <a:cs typeface="Lato"/>
                <a:sym typeface="Lato"/>
              </a:rPr>
              <a:t> (Turn to Us, UK National Charity) </a:t>
            </a:r>
            <a:endParaRPr b="0" i="0" sz="1400" u="none" cap="none" strike="noStrike">
              <a:solidFill>
                <a:schemeClr val="lt1"/>
              </a:solidFill>
              <a:latin typeface="Lato"/>
              <a:ea typeface="Lato"/>
              <a:cs typeface="Lato"/>
              <a:sym typeface="Lato"/>
            </a:endParaRPr>
          </a:p>
          <a:p>
            <a:pPr indent="-317500" lvl="0" marL="457200" marR="0" rtl="0" algn="l">
              <a:lnSpc>
                <a:spcPct val="150000"/>
              </a:lnSpc>
              <a:spcBef>
                <a:spcPts val="0"/>
              </a:spcBef>
              <a:spcAft>
                <a:spcPts val="0"/>
              </a:spcAft>
              <a:buClr>
                <a:schemeClr val="lt1"/>
              </a:buClr>
              <a:buSzPts val="1400"/>
              <a:buFont typeface="Lato"/>
              <a:buAutoNum type="arabicPeriod"/>
            </a:pPr>
            <a:r>
              <a:rPr lang="en-GB" u="sng">
                <a:solidFill>
                  <a:schemeClr val="lt1"/>
                </a:solidFill>
                <a:latin typeface="Lato"/>
                <a:ea typeface="Lato"/>
                <a:cs typeface="Lato"/>
                <a:sym typeface="Lato"/>
                <a:hlinkClick r:id="rId10">
                  <a:extLst>
                    <a:ext uri="{A12FA001-AC4F-418D-AE19-62706E023703}">
                      <ahyp:hlinkClr val="tx"/>
                    </a:ext>
                  </a:extLst>
                </a:hlinkClick>
              </a:rPr>
              <a:t>BBC Sounds - Should we be more open about salaries?</a:t>
            </a:r>
            <a:endParaRPr>
              <a:solidFill>
                <a:schemeClr val="lt1"/>
              </a:solidFill>
              <a:latin typeface="Lato"/>
              <a:ea typeface="Lato"/>
              <a:cs typeface="Lato"/>
              <a:sym typeface="Lato"/>
            </a:endParaRPr>
          </a:p>
          <a:p>
            <a:pPr indent="0" lvl="0" marL="457200" marR="0" rtl="0" algn="l">
              <a:lnSpc>
                <a:spcPct val="150000"/>
              </a:lnSpc>
              <a:spcBef>
                <a:spcPts val="0"/>
              </a:spcBef>
              <a:spcAft>
                <a:spcPts val="0"/>
              </a:spcAft>
              <a:buNone/>
            </a:pPr>
            <a:r>
              <a:t/>
            </a:r>
            <a:endParaRPr>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11">
                  <a:extLst>
                    <a:ext uri="{A12FA001-AC4F-418D-AE19-62706E023703}">
                      <ahyp:hlinkClr val="tx"/>
                    </a:ext>
                  </a:extLst>
                </a:hlinkClick>
              </a:rPr>
              <a:t>https://ftflic.com/learning-hub/</a:t>
            </a:r>
            <a:r>
              <a:rPr lang="en-GB">
                <a:solidFill>
                  <a:schemeClr val="lt1"/>
                </a:solidFill>
                <a:latin typeface="Lato"/>
                <a:ea typeface="Lato"/>
                <a:cs typeface="Lato"/>
                <a:sym typeface="Lato"/>
              </a:rPr>
              <a:t>  for further resources</a:t>
            </a:r>
            <a:endParaRPr>
              <a:solidFill>
                <a:schemeClr val="lt1"/>
              </a:solidFill>
              <a:latin typeface="Lato"/>
              <a:ea typeface="Lato"/>
              <a:cs typeface="Lato"/>
              <a:sym typeface="Lato"/>
            </a:endParaRPr>
          </a:p>
          <a:p>
            <a:pPr indent="0" lvl="0" marL="457200" rtl="0" algn="l">
              <a:lnSpc>
                <a:spcPct val="123076"/>
              </a:lnSpc>
              <a:spcBef>
                <a:spcPts val="1200"/>
              </a:spcBef>
              <a:spcAft>
                <a:spcPts val="0"/>
              </a:spcAft>
              <a:buNone/>
            </a:pPr>
            <a:r>
              <a:t/>
            </a:r>
            <a:endParaRPr>
              <a:solidFill>
                <a:schemeClr val="lt1"/>
              </a:solidFill>
              <a:latin typeface="Lato"/>
              <a:ea typeface="Lato"/>
              <a:cs typeface="Lato"/>
              <a:sym typeface="Lato"/>
            </a:endParaRPr>
          </a:p>
          <a:p>
            <a:pPr indent="0" lvl="0" marL="0" marR="0" rtl="0" algn="l">
              <a:lnSpc>
                <a:spcPct val="150000"/>
              </a:lnSpc>
              <a:spcBef>
                <a:spcPts val="0"/>
              </a:spcBef>
              <a:spcAft>
                <a:spcPts val="0"/>
              </a:spcAft>
              <a:buNone/>
            </a:pPr>
            <a:r>
              <a:t/>
            </a:r>
            <a:endParaRPr>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460" name="Google Shape;460;g26e02471346_0_71"/>
          <p:cNvSpPr txBox="1"/>
          <p:nvPr/>
        </p:nvSpPr>
        <p:spPr>
          <a:xfrm>
            <a:off x="-121025" y="194475"/>
            <a:ext cx="8141100" cy="13761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3600" u="none" cap="none" strike="noStrike">
                <a:solidFill>
                  <a:schemeClr val="lt1"/>
                </a:solidFill>
                <a:latin typeface="Lato Black"/>
                <a:ea typeface="Lato Black"/>
                <a:cs typeface="Lato Black"/>
                <a:sym typeface="Lato Black"/>
              </a:rPr>
              <a:t>Links to learn more!</a:t>
            </a:r>
            <a:endParaRPr b="1" i="0" sz="3600" u="none" cap="none" strike="noStrike">
              <a:solidFill>
                <a:schemeClr val="lt1"/>
              </a:solidFill>
              <a:latin typeface="Lato Black"/>
              <a:ea typeface="Lato Black"/>
              <a:cs typeface="Lato Black"/>
              <a:sym typeface="Lato Black"/>
            </a:endParaRPr>
          </a:p>
          <a:p>
            <a:pPr indent="0" lvl="0" marL="0" marR="0" rtl="0" algn="ctr">
              <a:lnSpc>
                <a:spcPct val="115000"/>
              </a:lnSpc>
              <a:spcBef>
                <a:spcPts val="0"/>
              </a:spcBef>
              <a:spcAft>
                <a:spcPts val="0"/>
              </a:spcAft>
              <a:buClr>
                <a:srgbClr val="000000"/>
              </a:buClr>
              <a:buSzPts val="36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7" name="Shape 207"/>
        <p:cNvGrpSpPr/>
        <p:nvPr/>
      </p:nvGrpSpPr>
      <p:grpSpPr>
        <a:xfrm>
          <a:off x="0" y="0"/>
          <a:ext cx="0" cy="0"/>
          <a:chOff x="0" y="0"/>
          <a:chExt cx="0" cy="0"/>
        </a:xfrm>
      </p:grpSpPr>
      <p:sp>
        <p:nvSpPr>
          <p:cNvPr id="208" name="Google Shape;208;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132c63cc0bd_0_20"/>
          <p:cNvSpPr txBox="1"/>
          <p:nvPr/>
        </p:nvSpPr>
        <p:spPr>
          <a:xfrm>
            <a:off x="511025" y="1491150"/>
            <a:ext cx="8163300" cy="21240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5:</a:t>
            </a:r>
            <a:endParaRPr b="0" i="0" sz="2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Speaking </a:t>
            </a:r>
            <a:r>
              <a:rPr b="1" lang="en-GB" sz="4800">
                <a:solidFill>
                  <a:schemeClr val="lt1"/>
                </a:solidFill>
                <a:latin typeface="Lato Black"/>
                <a:ea typeface="Lato Black"/>
                <a:cs typeface="Lato Black"/>
                <a:sym typeface="Lato Black"/>
              </a:rPr>
              <a:t>u</a:t>
            </a:r>
            <a:r>
              <a:rPr b="1" i="0" lang="en-GB" sz="4800" u="none" cap="none" strike="noStrike">
                <a:solidFill>
                  <a:schemeClr val="lt1"/>
                </a:solidFill>
                <a:latin typeface="Lato Black"/>
                <a:ea typeface="Lato Black"/>
                <a:cs typeface="Lato Black"/>
                <a:sym typeface="Lato Black"/>
              </a:rPr>
              <a:t>p at </a:t>
            </a:r>
            <a:r>
              <a:rPr b="1" lang="en-GB" sz="4800">
                <a:solidFill>
                  <a:schemeClr val="lt1"/>
                </a:solidFill>
                <a:latin typeface="Lato Black"/>
                <a:ea typeface="Lato Black"/>
                <a:cs typeface="Lato Black"/>
                <a:sym typeface="Lato Black"/>
              </a:rPr>
              <a:t>w</a:t>
            </a:r>
            <a:r>
              <a:rPr b="1" i="0" lang="en-GB" sz="4800" u="none" cap="none" strike="noStrike">
                <a:solidFill>
                  <a:schemeClr val="lt1"/>
                </a:solidFill>
                <a:latin typeface="Lato Black"/>
                <a:ea typeface="Lato Black"/>
                <a:cs typeface="Lato Black"/>
                <a:sym typeface="Lato Black"/>
              </a:rPr>
              <a:t>ork</a:t>
            </a:r>
            <a:endParaRPr b="0" i="0" sz="48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t/>
            </a:r>
            <a:endParaRPr b="1" i="0" sz="5600" u="none" cap="none" strike="noStrike">
              <a:solidFill>
                <a:schemeClr val="accent2"/>
              </a:solidFill>
              <a:latin typeface="Lato Black"/>
              <a:ea typeface="Lato Black"/>
              <a:cs typeface="Lato Black"/>
              <a:sym typeface="Lato Black"/>
            </a:endParaRPr>
          </a:p>
        </p:txBody>
      </p:sp>
      <p:sp>
        <p:nvSpPr>
          <p:cNvPr id="210" name="Google Shape;210;g132c63cc0bd_0_20"/>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4" name="Shape 214"/>
        <p:cNvGrpSpPr/>
        <p:nvPr/>
      </p:nvGrpSpPr>
      <p:grpSpPr>
        <a:xfrm>
          <a:off x="0" y="0"/>
          <a:ext cx="0" cy="0"/>
          <a:chOff x="0" y="0"/>
          <a:chExt cx="0" cy="0"/>
        </a:xfrm>
      </p:grpSpPr>
      <p:sp>
        <p:nvSpPr>
          <p:cNvPr id="215" name="Google Shape;215;g1b1101fb3f0_0_94"/>
          <p:cNvSpPr txBox="1"/>
          <p:nvPr/>
        </p:nvSpPr>
        <p:spPr>
          <a:xfrm>
            <a:off x="439450" y="978750"/>
            <a:ext cx="6212100" cy="523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2200" u="none" cap="none" strike="noStrike">
              <a:solidFill>
                <a:srgbClr val="000000"/>
              </a:solidFill>
              <a:latin typeface="Lato"/>
              <a:ea typeface="Lato"/>
              <a:cs typeface="Lato"/>
              <a:sym typeface="Lato"/>
            </a:endParaRPr>
          </a:p>
        </p:txBody>
      </p:sp>
      <p:sp>
        <p:nvSpPr>
          <p:cNvPr id="216" name="Google Shape;216;g1b1101fb3f0_0_94"/>
          <p:cNvSpPr txBox="1"/>
          <p:nvPr/>
        </p:nvSpPr>
        <p:spPr>
          <a:xfrm>
            <a:off x="360375" y="629075"/>
            <a:ext cx="80043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217" name="Google Shape;217;g1b1101fb3f0_0_94"/>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18" name="Google Shape;218;g1b1101fb3f0_0_94"/>
          <p:cNvSpPr txBox="1"/>
          <p:nvPr/>
        </p:nvSpPr>
        <p:spPr>
          <a:xfrm>
            <a:off x="498976" y="1501950"/>
            <a:ext cx="7727100" cy="23112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accent2"/>
              </a:buClr>
              <a:buSzPts val="2200"/>
              <a:buFont typeface="Lato"/>
              <a:buChar char="●"/>
            </a:pPr>
            <a:r>
              <a:rPr b="0" i="0" lang="en-GB" sz="2200" u="none" cap="none" strike="noStrike">
                <a:solidFill>
                  <a:schemeClr val="lt1"/>
                </a:solidFill>
                <a:latin typeface="Lato"/>
                <a:ea typeface="Lato"/>
                <a:cs typeface="Lato"/>
                <a:sym typeface="Lato"/>
              </a:rPr>
              <a:t>I</a:t>
            </a:r>
            <a:r>
              <a:rPr lang="en-GB" sz="2200">
                <a:solidFill>
                  <a:schemeClr val="lt1"/>
                </a:solidFill>
                <a:latin typeface="Lato"/>
                <a:ea typeface="Lato"/>
                <a:cs typeface="Lato"/>
                <a:sym typeface="Lato"/>
              </a:rPr>
              <a:t>dentify different pay-related issues</a:t>
            </a:r>
            <a:endParaRPr sz="2200">
              <a:solidFill>
                <a:schemeClr val="lt1"/>
              </a:solidFill>
              <a:latin typeface="Lato"/>
              <a:ea typeface="Lato"/>
              <a:cs typeface="Lato"/>
              <a:sym typeface="Lato"/>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Demonstrate the skills to stand up for rights at work</a:t>
            </a:r>
            <a:endParaRPr sz="2200">
              <a:solidFill>
                <a:schemeClr val="lt1"/>
              </a:solidFill>
              <a:latin typeface="Lato Light"/>
              <a:ea typeface="Lato Light"/>
              <a:cs typeface="Lato Light"/>
              <a:sym typeface="Lato Light"/>
            </a:endParaRPr>
          </a:p>
          <a:p>
            <a:pPr indent="0" lvl="0" marL="914400" rtl="0" algn="l">
              <a:lnSpc>
                <a:spcPct val="107000"/>
              </a:lnSpc>
              <a:spcBef>
                <a:spcPts val="0"/>
              </a:spcBef>
              <a:spcAft>
                <a:spcPts val="0"/>
              </a:spcAft>
              <a:buNone/>
            </a:pPr>
            <a:r>
              <a:t/>
            </a:r>
            <a:endParaRPr sz="2200">
              <a:solidFill>
                <a:schemeClr val="lt1"/>
              </a:solidFill>
              <a:latin typeface="Lato Light"/>
              <a:ea typeface="Lato Light"/>
              <a:cs typeface="Lato Light"/>
              <a:sym typeface="Lato Light"/>
            </a:endParaRPr>
          </a:p>
          <a:p>
            <a:pPr indent="-368300" lvl="0" marL="457200" rtl="0" algn="l">
              <a:lnSpc>
                <a:spcPct val="107000"/>
              </a:lnSpc>
              <a:spcBef>
                <a:spcPts val="0"/>
              </a:spcBef>
              <a:spcAft>
                <a:spcPts val="0"/>
              </a:spcAft>
              <a:buClr>
                <a:schemeClr val="accent2"/>
              </a:buClr>
              <a:buSzPts val="2200"/>
              <a:buFont typeface="Lato"/>
              <a:buChar char="●"/>
            </a:pPr>
            <a:r>
              <a:rPr lang="en-GB" sz="2200">
                <a:solidFill>
                  <a:schemeClr val="lt1"/>
                </a:solidFill>
                <a:latin typeface="Lato"/>
                <a:ea typeface="Lato"/>
                <a:cs typeface="Lato"/>
                <a:sym typeface="Lato"/>
              </a:rPr>
              <a:t>Explain sources of support</a:t>
            </a:r>
            <a:endParaRPr sz="2200">
              <a:solidFill>
                <a:schemeClr val="lt1"/>
              </a:solidFill>
              <a:latin typeface="Lato"/>
              <a:ea typeface="Lato"/>
              <a:cs typeface="Lato"/>
              <a:sym typeface="Lato"/>
            </a:endParaRPr>
          </a:p>
          <a:p>
            <a:pPr indent="0" lvl="0" marL="914400" marR="0" rtl="0" algn="l">
              <a:lnSpc>
                <a:spcPct val="107000"/>
              </a:lnSpc>
              <a:spcBef>
                <a:spcPts val="0"/>
              </a:spcBef>
              <a:spcAft>
                <a:spcPts val="0"/>
              </a:spcAft>
              <a:buClr>
                <a:srgbClr val="000000"/>
              </a:buClr>
              <a:buSzPts val="22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610d6f39f8_0_15"/>
          <p:cNvSpPr txBox="1"/>
          <p:nvPr>
            <p:ph idx="12" type="sldNum"/>
          </p:nvPr>
        </p:nvSpPr>
        <p:spPr>
          <a:xfrm>
            <a:off x="8448100" y="403100"/>
            <a:ext cx="635100" cy="22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24" name="Google Shape;224;g2610d6f39f8_0_15"/>
          <p:cNvSpPr txBox="1"/>
          <p:nvPr/>
        </p:nvSpPr>
        <p:spPr>
          <a:xfrm>
            <a:off x="45050" y="1465425"/>
            <a:ext cx="70398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2200">
                <a:solidFill>
                  <a:schemeClr val="accent1"/>
                </a:solidFill>
                <a:latin typeface="Lato"/>
                <a:ea typeface="Lato"/>
                <a:cs typeface="Lato"/>
                <a:sym typeface="Lato"/>
              </a:rPr>
              <a:t>“I’m experiencing pay problems at work. What should I do?” </a:t>
            </a:r>
            <a:endParaRPr b="1" i="1" sz="2200">
              <a:solidFill>
                <a:schemeClr val="accent1"/>
              </a:solidFill>
              <a:latin typeface="Lato"/>
              <a:ea typeface="Lato"/>
              <a:cs typeface="Lato"/>
              <a:sym typeface="Lato"/>
            </a:endParaRPr>
          </a:p>
          <a:p>
            <a:pPr indent="0" lvl="0" marL="0" rtl="0" algn="l">
              <a:spcBef>
                <a:spcPts val="0"/>
              </a:spcBef>
              <a:spcAft>
                <a:spcPts val="0"/>
              </a:spcAft>
              <a:buNone/>
            </a:pPr>
            <a:r>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Write a list of the pay issues might people experience </a:t>
            </a:r>
            <a:endParaRPr sz="2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at work?</a:t>
            </a:r>
            <a:endParaRPr sz="2200">
              <a:latin typeface="Lato"/>
              <a:ea typeface="Lato"/>
              <a:cs typeface="Lato"/>
              <a:sym typeface="Lato"/>
            </a:endParaRPr>
          </a:p>
          <a:p>
            <a:pPr indent="0" lvl="0" marL="0" rtl="0" algn="l">
              <a:spcBef>
                <a:spcPts val="0"/>
              </a:spcBef>
              <a:spcAft>
                <a:spcPts val="0"/>
              </a:spcAft>
              <a:buNone/>
            </a:pPr>
            <a:r>
              <a:t/>
            </a:r>
            <a:endParaRPr sz="1200">
              <a:latin typeface="Lato"/>
              <a:ea typeface="Lato"/>
              <a:cs typeface="Lato"/>
              <a:sym typeface="Lato"/>
            </a:endParaRPr>
          </a:p>
          <a:p>
            <a:pPr indent="0" lvl="0" marL="0" rtl="0" algn="l">
              <a:spcBef>
                <a:spcPts val="0"/>
              </a:spcBef>
              <a:spcAft>
                <a:spcPts val="0"/>
              </a:spcAft>
              <a:buNone/>
            </a:pPr>
            <a:r>
              <a:rPr lang="en-GB" sz="2200">
                <a:latin typeface="Lato"/>
                <a:ea typeface="Lato"/>
                <a:cs typeface="Lato"/>
                <a:sym typeface="Lato"/>
              </a:rPr>
              <a:t>Stretch: What advice would you give to the person?</a:t>
            </a:r>
            <a:endParaRPr sz="2200">
              <a:latin typeface="Lato"/>
              <a:ea typeface="Lato"/>
              <a:cs typeface="Lato"/>
              <a:sym typeface="Lato"/>
            </a:endParaRPr>
          </a:p>
        </p:txBody>
      </p:sp>
      <p:pic>
        <p:nvPicPr>
          <p:cNvPr id="225" name="Google Shape;225;g2610d6f39f8_0_15"/>
          <p:cNvPicPr preferRelativeResize="0"/>
          <p:nvPr/>
        </p:nvPicPr>
        <p:blipFill>
          <a:blip r:embed="rId3">
            <a:alphaModFix/>
          </a:blip>
          <a:stretch>
            <a:fillRect/>
          </a:stretch>
        </p:blipFill>
        <p:spPr>
          <a:xfrm flipH="1">
            <a:off x="7019872" y="1620200"/>
            <a:ext cx="1679503" cy="1902375"/>
          </a:xfrm>
          <a:prstGeom prst="rect">
            <a:avLst/>
          </a:prstGeom>
          <a:noFill/>
          <a:ln>
            <a:noFill/>
          </a:ln>
        </p:spPr>
      </p:pic>
      <p:sp>
        <p:nvSpPr>
          <p:cNvPr id="226" name="Google Shape;226;g2610d6f39f8_0_15"/>
          <p:cNvSpPr txBox="1"/>
          <p:nvPr/>
        </p:nvSpPr>
        <p:spPr>
          <a:xfrm>
            <a:off x="379375" y="253750"/>
            <a:ext cx="7583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chemeClr val="accent2"/>
                </a:solidFill>
                <a:latin typeface="Lato"/>
                <a:ea typeface="Lato"/>
                <a:cs typeface="Lato"/>
                <a:sym typeface="Lato"/>
              </a:rPr>
              <a:t>Starter</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6e02471346_0_6"/>
          <p:cNvSpPr txBox="1"/>
          <p:nvPr>
            <p:ph idx="12" type="sldNum"/>
          </p:nvPr>
        </p:nvSpPr>
        <p:spPr>
          <a:xfrm>
            <a:off x="8448100" y="403100"/>
            <a:ext cx="635100" cy="2253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GB"/>
              <a:t>‹#›</a:t>
            </a:fld>
            <a:endParaRPr/>
          </a:p>
        </p:txBody>
      </p:sp>
      <p:sp>
        <p:nvSpPr>
          <p:cNvPr id="232" name="Google Shape;232;g26e02471346_0_6"/>
          <p:cNvSpPr txBox="1"/>
          <p:nvPr/>
        </p:nvSpPr>
        <p:spPr>
          <a:xfrm>
            <a:off x="240150" y="1264050"/>
            <a:ext cx="6481500" cy="3570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b="1" lang="en-GB" sz="2200">
                <a:solidFill>
                  <a:schemeClr val="accent1"/>
                </a:solidFill>
                <a:latin typeface="Lato"/>
                <a:ea typeface="Lato"/>
                <a:cs typeface="Lato"/>
                <a:sym typeface="Lato"/>
              </a:rPr>
              <a:t>Did you consider…</a:t>
            </a:r>
            <a:endParaRPr b="1" sz="2200">
              <a:solidFill>
                <a:schemeClr val="accent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Not being paid on time</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Incorrect pay</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Wrong tax code</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Would like a pay rise</a:t>
            </a:r>
            <a:endParaRPr sz="2200">
              <a:solidFill>
                <a:schemeClr val="dk1"/>
              </a:solidFill>
              <a:latin typeface="Lato"/>
              <a:ea typeface="Lato"/>
              <a:cs typeface="Lato"/>
              <a:sym typeface="Lato"/>
            </a:endParaRPr>
          </a:p>
          <a:p>
            <a:pPr indent="-368300" lvl="0" marL="457200" rtl="0" algn="l">
              <a:lnSpc>
                <a:spcPct val="150000"/>
              </a:lnSpc>
              <a:spcBef>
                <a:spcPts val="0"/>
              </a:spcBef>
              <a:spcAft>
                <a:spcPts val="0"/>
              </a:spcAft>
              <a:buClr>
                <a:schemeClr val="dk1"/>
              </a:buClr>
              <a:buSzPts val="2200"/>
              <a:buFont typeface="Lato"/>
              <a:buChar char="●"/>
            </a:pPr>
            <a:r>
              <a:rPr lang="en-GB" sz="2200">
                <a:solidFill>
                  <a:schemeClr val="dk1"/>
                </a:solidFill>
                <a:latin typeface="Lato"/>
                <a:ea typeface="Lato"/>
                <a:cs typeface="Lato"/>
                <a:sym typeface="Lato"/>
              </a:rPr>
              <a:t>Cost of living has increased</a:t>
            </a:r>
            <a:endParaRPr sz="2200">
              <a:solidFill>
                <a:schemeClr val="dk1"/>
              </a:solidFill>
              <a:latin typeface="Lato"/>
              <a:ea typeface="Lato"/>
              <a:cs typeface="Lato"/>
              <a:sym typeface="Lato"/>
            </a:endParaRPr>
          </a:p>
          <a:p>
            <a:pPr indent="0" lvl="0" marL="0" rtl="0" algn="l">
              <a:lnSpc>
                <a:spcPct val="150000"/>
              </a:lnSpc>
              <a:spcBef>
                <a:spcPts val="0"/>
              </a:spcBef>
              <a:spcAft>
                <a:spcPts val="0"/>
              </a:spcAft>
              <a:buNone/>
            </a:pPr>
            <a:r>
              <a:t/>
            </a:r>
            <a:endParaRPr sz="2200">
              <a:solidFill>
                <a:schemeClr val="dk1"/>
              </a:solidFill>
              <a:latin typeface="Lato"/>
              <a:ea typeface="Lato"/>
              <a:cs typeface="Lato"/>
              <a:sym typeface="Lato"/>
            </a:endParaRPr>
          </a:p>
        </p:txBody>
      </p:sp>
      <p:pic>
        <p:nvPicPr>
          <p:cNvPr id="233" name="Google Shape;233;g26e02471346_0_6"/>
          <p:cNvPicPr preferRelativeResize="0"/>
          <p:nvPr/>
        </p:nvPicPr>
        <p:blipFill>
          <a:blip r:embed="rId3">
            <a:alphaModFix/>
          </a:blip>
          <a:stretch>
            <a:fillRect/>
          </a:stretch>
        </p:blipFill>
        <p:spPr>
          <a:xfrm flipH="1">
            <a:off x="7019872" y="1620200"/>
            <a:ext cx="1679503" cy="1902375"/>
          </a:xfrm>
          <a:prstGeom prst="rect">
            <a:avLst/>
          </a:prstGeom>
          <a:noFill/>
          <a:ln>
            <a:noFill/>
          </a:ln>
        </p:spPr>
      </p:pic>
      <p:sp>
        <p:nvSpPr>
          <p:cNvPr id="234" name="Google Shape;234;g26e02471346_0_6"/>
          <p:cNvSpPr txBox="1"/>
          <p:nvPr/>
        </p:nvSpPr>
        <p:spPr>
          <a:xfrm>
            <a:off x="379375" y="253750"/>
            <a:ext cx="7583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chemeClr val="accent2"/>
                </a:solidFill>
                <a:latin typeface="Lato"/>
                <a:ea typeface="Lato"/>
                <a:cs typeface="Lato"/>
                <a:sym typeface="Lato"/>
              </a:rPr>
              <a:t>Starter</a:t>
            </a:r>
            <a:endParaRPr b="1" i="0" sz="2900" u="none" cap="none" strike="noStrike">
              <a:solidFill>
                <a:schemeClr val="accent2"/>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1b1101fb3f0_0_1"/>
          <p:cNvSpPr txBox="1"/>
          <p:nvPr>
            <p:ph idx="12" type="sldNum"/>
          </p:nvPr>
        </p:nvSpPr>
        <p:spPr>
          <a:xfrm>
            <a:off x="8676695" y="403106"/>
            <a:ext cx="473700" cy="225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40" name="Google Shape;240;g1b1101fb3f0_0_1"/>
          <p:cNvSpPr txBox="1"/>
          <p:nvPr/>
        </p:nvSpPr>
        <p:spPr>
          <a:xfrm>
            <a:off x="1306800" y="253750"/>
            <a:ext cx="66558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accent2"/>
                </a:solidFill>
                <a:latin typeface="Lato"/>
                <a:ea typeface="Lato"/>
                <a:cs typeface="Lato"/>
                <a:sym typeface="Lato"/>
              </a:rPr>
              <a:t>Nominal vs Real Wages</a:t>
            </a:r>
            <a:endParaRPr b="1" i="0" sz="2900" u="none" cap="none" strike="noStrike">
              <a:solidFill>
                <a:schemeClr val="accent2"/>
              </a:solidFill>
              <a:latin typeface="Lato"/>
              <a:ea typeface="Lato"/>
              <a:cs typeface="Lato"/>
              <a:sym typeface="Lato"/>
            </a:endParaRPr>
          </a:p>
        </p:txBody>
      </p:sp>
      <p:sp>
        <p:nvSpPr>
          <p:cNvPr id="241" name="Google Shape;241;g1b1101fb3f0_0_1"/>
          <p:cNvSpPr txBox="1"/>
          <p:nvPr/>
        </p:nvSpPr>
        <p:spPr>
          <a:xfrm flipH="1">
            <a:off x="142850" y="1086950"/>
            <a:ext cx="5741400" cy="338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i="0" lang="en-GB" sz="1600" u="none" cap="none" strike="noStrike">
                <a:solidFill>
                  <a:schemeClr val="accent2"/>
                </a:solidFill>
                <a:latin typeface="Lato"/>
                <a:ea typeface="Lato"/>
                <a:cs typeface="Lato"/>
                <a:sym typeface="Lato"/>
              </a:rPr>
              <a:t>Inflation</a:t>
            </a:r>
            <a:r>
              <a:rPr i="0" lang="en-GB" sz="1600" u="none" cap="none" strike="noStrike">
                <a:solidFill>
                  <a:schemeClr val="lt1"/>
                </a:solidFill>
                <a:latin typeface="Lato"/>
                <a:ea typeface="Lato"/>
                <a:cs typeface="Lato"/>
                <a:sym typeface="Lato"/>
              </a:rPr>
              <a:t> </a:t>
            </a:r>
            <a:r>
              <a:rPr i="0" lang="en-GB" sz="1600" u="none" cap="none" strike="noStrike">
                <a:solidFill>
                  <a:schemeClr val="accent1"/>
                </a:solidFill>
                <a:latin typeface="Lato"/>
                <a:ea typeface="Lato"/>
                <a:cs typeface="Lato"/>
                <a:sym typeface="Lato"/>
              </a:rPr>
              <a:t>occurs when the price of goods and services rise over time (usually a year). Rather than looking at individual goods, it tracks changes in the price of a large basket of goods, and gives an average change that is expressed as a percentage. </a:t>
            </a:r>
            <a:endParaRPr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lang="en-GB" sz="1600">
                <a:solidFill>
                  <a:schemeClr val="accent1"/>
                </a:solidFill>
                <a:latin typeface="Lato"/>
                <a:ea typeface="Lato"/>
                <a:cs typeface="Lato"/>
                <a:sym typeface="Lato"/>
              </a:rPr>
              <a:t>In the UK, January 2023, the </a:t>
            </a:r>
            <a:r>
              <a:rPr lang="en-GB" sz="1600">
                <a:solidFill>
                  <a:schemeClr val="accent1"/>
                </a:solidFill>
                <a:latin typeface="Lato"/>
                <a:ea typeface="Lato"/>
                <a:cs typeface="Lato"/>
                <a:sym typeface="Lato"/>
              </a:rPr>
              <a:t>inflation</a:t>
            </a:r>
            <a:r>
              <a:rPr lang="en-GB" sz="1600">
                <a:solidFill>
                  <a:schemeClr val="accent1"/>
                </a:solidFill>
                <a:latin typeface="Lato"/>
                <a:ea typeface="Lato"/>
                <a:cs typeface="Lato"/>
                <a:sym typeface="Lato"/>
              </a:rPr>
              <a:t> was at 10.1%</a:t>
            </a:r>
            <a:r>
              <a:rPr i="0" lang="en-GB" sz="1600" u="none" cap="none" strike="noStrike">
                <a:solidFill>
                  <a:schemeClr val="accent1"/>
                </a:solidFill>
                <a:latin typeface="Lato"/>
                <a:ea typeface="Lato"/>
                <a:cs typeface="Lato"/>
                <a:sym typeface="Lato"/>
              </a:rPr>
              <a:t>. </a:t>
            </a:r>
            <a:endParaRPr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600" u="none" cap="none" strike="noStrike">
                <a:solidFill>
                  <a:schemeClr val="accent1"/>
                </a:solidFill>
                <a:latin typeface="Lato"/>
                <a:ea typeface="Lato"/>
                <a:cs typeface="Lato"/>
                <a:sym typeface="Lato"/>
              </a:rPr>
              <a:t>If prices rise, but a person’s wage remains the same, they’ll be able to buy fewer goods and services. </a:t>
            </a:r>
            <a:r>
              <a:rPr lang="en-GB" sz="1600">
                <a:solidFill>
                  <a:schemeClr val="accent1"/>
                </a:solidFill>
                <a:latin typeface="Lato"/>
                <a:ea typeface="Lato"/>
                <a:cs typeface="Lato"/>
                <a:sym typeface="Lato"/>
              </a:rPr>
              <a:t>In 2023, wages increased by 6%</a:t>
            </a:r>
            <a:r>
              <a:rPr i="0" lang="en-GB" sz="1600" u="none" cap="none" strike="noStrike">
                <a:solidFill>
                  <a:schemeClr val="accent1"/>
                </a:solidFill>
                <a:latin typeface="Lato"/>
                <a:ea typeface="Lato"/>
                <a:cs typeface="Lato"/>
                <a:sym typeface="Lato"/>
              </a:rPr>
              <a:t>. This is what we call a </a:t>
            </a:r>
            <a:r>
              <a:rPr i="0" lang="en-GB" sz="1600" u="none" cap="none" strike="noStrike">
                <a:solidFill>
                  <a:schemeClr val="accent2"/>
                </a:solidFill>
                <a:latin typeface="Lato"/>
                <a:ea typeface="Lato"/>
                <a:cs typeface="Lato"/>
                <a:sym typeface="Lato"/>
              </a:rPr>
              <a:t>nominal wage </a:t>
            </a:r>
            <a:r>
              <a:rPr i="0" lang="en-GB" sz="1600" u="none" cap="none" strike="noStrike">
                <a:solidFill>
                  <a:schemeClr val="accent1"/>
                </a:solidFill>
                <a:latin typeface="Lato"/>
                <a:ea typeface="Lato"/>
                <a:cs typeface="Lato"/>
                <a:sym typeface="Lato"/>
              </a:rPr>
              <a:t>increase. </a:t>
            </a:r>
            <a:endParaRPr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1600">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600" u="none" cap="none" strike="noStrike">
                <a:solidFill>
                  <a:schemeClr val="accent2"/>
                </a:solidFill>
                <a:latin typeface="Lato"/>
                <a:ea typeface="Lato"/>
                <a:cs typeface="Lato"/>
                <a:sym typeface="Lato"/>
              </a:rPr>
              <a:t>Real wages </a:t>
            </a:r>
            <a:r>
              <a:rPr i="0" lang="en-GB" sz="1600" u="none" cap="none" strike="noStrike">
                <a:solidFill>
                  <a:schemeClr val="accent1"/>
                </a:solidFill>
                <a:latin typeface="Lato"/>
                <a:ea typeface="Lato"/>
                <a:cs typeface="Lato"/>
                <a:sym typeface="Lato"/>
              </a:rPr>
              <a:t>take the effect of inflation into account. </a:t>
            </a:r>
            <a:endParaRPr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600" u="none" cap="none" strike="noStrike">
                <a:solidFill>
                  <a:schemeClr val="accent1"/>
                </a:solidFill>
                <a:latin typeface="Lato"/>
                <a:ea typeface="Lato"/>
                <a:cs typeface="Lato"/>
                <a:sym typeface="Lato"/>
              </a:rPr>
              <a:t>You can work out the change in real wages by subtracting the rate of inflation from the change in nominal wages</a:t>
            </a:r>
            <a:endParaRPr i="0" sz="1600" u="none" cap="none" strike="noStrike">
              <a:solidFill>
                <a:schemeClr val="accent1"/>
              </a:solidFill>
              <a:latin typeface="Lato"/>
              <a:ea typeface="Lato"/>
              <a:cs typeface="Lato"/>
              <a:sym typeface="Lato"/>
            </a:endParaRPr>
          </a:p>
        </p:txBody>
      </p:sp>
      <p:grpSp>
        <p:nvGrpSpPr>
          <p:cNvPr id="242" name="Google Shape;242;g1b1101fb3f0_0_1"/>
          <p:cNvGrpSpPr/>
          <p:nvPr/>
        </p:nvGrpSpPr>
        <p:grpSpPr>
          <a:xfrm>
            <a:off x="6130375" y="1197751"/>
            <a:ext cx="2791500" cy="1920699"/>
            <a:chOff x="6130375" y="1578751"/>
            <a:chExt cx="2791500" cy="1920699"/>
          </a:xfrm>
        </p:grpSpPr>
        <p:sp>
          <p:nvSpPr>
            <p:cNvPr id="243" name="Google Shape;243;g1b1101fb3f0_0_1"/>
            <p:cNvSpPr txBox="1"/>
            <p:nvPr/>
          </p:nvSpPr>
          <p:spPr>
            <a:xfrm flipH="1">
              <a:off x="8016973" y="1578751"/>
              <a:ext cx="403800" cy="923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4800" u="none" cap="none" strike="noStrike">
                  <a:solidFill>
                    <a:schemeClr val="accent1"/>
                  </a:solidFill>
                  <a:latin typeface="Lato"/>
                  <a:ea typeface="Lato"/>
                  <a:cs typeface="Lato"/>
                  <a:sym typeface="Lato"/>
                </a:rPr>
                <a:t>=</a:t>
              </a:r>
              <a:endParaRPr b="1" i="0" sz="4800" u="none" cap="none" strike="noStrike">
                <a:solidFill>
                  <a:schemeClr val="accent1"/>
                </a:solidFill>
                <a:latin typeface="Lato"/>
                <a:ea typeface="Lato"/>
                <a:cs typeface="Lato"/>
                <a:sym typeface="Lato"/>
              </a:endParaRPr>
            </a:p>
          </p:txBody>
        </p:sp>
        <p:sp>
          <p:nvSpPr>
            <p:cNvPr id="244" name="Google Shape;244;g1b1101fb3f0_0_1"/>
            <p:cNvSpPr txBox="1"/>
            <p:nvPr/>
          </p:nvSpPr>
          <p:spPr>
            <a:xfrm flipH="1">
              <a:off x="6133639" y="2417050"/>
              <a:ext cx="1323600" cy="1015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Change in nominal wage (%)</a:t>
              </a:r>
              <a:endParaRPr b="1" i="0" sz="1800" u="none" cap="none" strike="noStrike">
                <a:solidFill>
                  <a:schemeClr val="accent1"/>
                </a:solidFill>
                <a:latin typeface="Lato"/>
                <a:ea typeface="Lato"/>
                <a:cs typeface="Lato"/>
                <a:sym typeface="Lato"/>
              </a:endParaRPr>
            </a:p>
          </p:txBody>
        </p:sp>
        <p:sp>
          <p:nvSpPr>
            <p:cNvPr id="245" name="Google Shape;245;g1b1101fb3f0_0_1"/>
            <p:cNvSpPr/>
            <p:nvPr/>
          </p:nvSpPr>
          <p:spPr>
            <a:xfrm>
              <a:off x="6130375" y="1660150"/>
              <a:ext cx="2791500" cy="1839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GB" sz="1800">
                  <a:latin typeface="Lato"/>
                  <a:ea typeface="Lato"/>
                  <a:cs typeface="Lato"/>
                  <a:sym typeface="Lato"/>
                </a:rPr>
                <a:t>    </a:t>
              </a:r>
              <a:endParaRPr b="1" i="0" sz="1800" u="none" cap="none" strike="noStrike">
                <a:solidFill>
                  <a:srgbClr val="000000"/>
                </a:solidFill>
                <a:latin typeface="Lato"/>
                <a:ea typeface="Lato"/>
                <a:cs typeface="Lato"/>
                <a:sym typeface="Lato"/>
              </a:endParaRPr>
            </a:p>
          </p:txBody>
        </p:sp>
        <p:sp>
          <p:nvSpPr>
            <p:cNvPr id="246" name="Google Shape;246;g1b1101fb3f0_0_1"/>
            <p:cNvSpPr txBox="1"/>
            <p:nvPr/>
          </p:nvSpPr>
          <p:spPr>
            <a:xfrm flipH="1">
              <a:off x="7727350" y="2417050"/>
              <a:ext cx="1186500" cy="10158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Rate of inflation (%)</a:t>
              </a:r>
              <a:endParaRPr b="1" i="0" sz="1800" u="none" cap="none" strike="noStrike">
                <a:solidFill>
                  <a:schemeClr val="accent1"/>
                </a:solidFill>
                <a:latin typeface="Lato"/>
                <a:ea typeface="Lato"/>
                <a:cs typeface="Lato"/>
                <a:sym typeface="Lato"/>
              </a:endParaRPr>
            </a:p>
          </p:txBody>
        </p:sp>
        <p:sp>
          <p:nvSpPr>
            <p:cNvPr id="247" name="Google Shape;247;g1b1101fb3f0_0_1"/>
            <p:cNvSpPr txBox="1"/>
            <p:nvPr/>
          </p:nvSpPr>
          <p:spPr>
            <a:xfrm flipH="1">
              <a:off x="7354821" y="2319432"/>
              <a:ext cx="403800" cy="9234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i="0" lang="en-GB" sz="4800" u="none" cap="none" strike="noStrike">
                  <a:solidFill>
                    <a:schemeClr val="accent1"/>
                  </a:solidFill>
                  <a:latin typeface="Lato Black"/>
                  <a:ea typeface="Lato Black"/>
                  <a:cs typeface="Lato Black"/>
                  <a:sym typeface="Lato Black"/>
                </a:rPr>
                <a:t>-</a:t>
              </a:r>
              <a:endParaRPr i="0" sz="4800" u="none" cap="none" strike="noStrike">
                <a:solidFill>
                  <a:schemeClr val="accent1"/>
                </a:solidFill>
                <a:latin typeface="Lato Black"/>
                <a:ea typeface="Lato Black"/>
                <a:cs typeface="Lato Black"/>
                <a:sym typeface="Lato Black"/>
              </a:endParaRPr>
            </a:p>
          </p:txBody>
        </p:sp>
        <p:sp>
          <p:nvSpPr>
            <p:cNvPr id="248" name="Google Shape;248;g1b1101fb3f0_0_1"/>
            <p:cNvSpPr txBox="1"/>
            <p:nvPr/>
          </p:nvSpPr>
          <p:spPr>
            <a:xfrm flipH="1">
              <a:off x="6512475" y="1710550"/>
              <a:ext cx="1603500" cy="7389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Change in real wage</a:t>
              </a:r>
              <a:r>
                <a:rPr b="1" lang="en-GB" sz="1800">
                  <a:solidFill>
                    <a:schemeClr val="accent1"/>
                  </a:solidFill>
                  <a:latin typeface="Lato"/>
                  <a:ea typeface="Lato"/>
                  <a:cs typeface="Lato"/>
                  <a:sym typeface="Lato"/>
                </a:rPr>
                <a:t> </a:t>
              </a:r>
              <a:r>
                <a:rPr b="1" i="0" lang="en-GB" sz="1800" u="none" cap="none" strike="noStrike">
                  <a:solidFill>
                    <a:schemeClr val="accent1"/>
                  </a:solidFill>
                  <a:latin typeface="Lato"/>
                  <a:ea typeface="Lato"/>
                  <a:cs typeface="Lato"/>
                  <a:sym typeface="Lato"/>
                </a:rPr>
                <a:t>(%)</a:t>
              </a:r>
              <a:endParaRPr b="1" i="0" sz="1800" u="none" cap="none" strike="noStrike">
                <a:solidFill>
                  <a:schemeClr val="accent1"/>
                </a:solidFill>
                <a:latin typeface="Lato"/>
                <a:ea typeface="Lato"/>
                <a:cs typeface="Lato"/>
                <a:sym typeface="Lato"/>
              </a:endParaRPr>
            </a:p>
          </p:txBody>
        </p:sp>
      </p:grpSp>
      <p:pic>
        <p:nvPicPr>
          <p:cNvPr id="249" name="Google Shape;249;g1b1101fb3f0_0_1"/>
          <p:cNvPicPr preferRelativeResize="0"/>
          <p:nvPr/>
        </p:nvPicPr>
        <p:blipFill rotWithShape="1">
          <a:blip r:embed="rId3">
            <a:alphaModFix/>
          </a:blip>
          <a:srcRect b="0" l="0" r="0" t="0"/>
          <a:stretch/>
        </p:blipFill>
        <p:spPr>
          <a:xfrm>
            <a:off x="448799" y="171188"/>
            <a:ext cx="690376" cy="690376"/>
          </a:xfrm>
          <a:prstGeom prst="rect">
            <a:avLst/>
          </a:prstGeom>
          <a:noFill/>
          <a:ln>
            <a:noFill/>
          </a:ln>
        </p:spPr>
      </p:pic>
      <p:sp>
        <p:nvSpPr>
          <p:cNvPr id="250" name="Google Shape;250;g1b1101fb3f0_0_1"/>
          <p:cNvSpPr txBox="1"/>
          <p:nvPr/>
        </p:nvSpPr>
        <p:spPr>
          <a:xfrm>
            <a:off x="6130375" y="3221725"/>
            <a:ext cx="2791500" cy="7389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lt1"/>
                </a:solidFill>
                <a:latin typeface="Lato"/>
                <a:ea typeface="Lato"/>
                <a:cs typeface="Lato"/>
                <a:sym typeface="Lato"/>
              </a:rPr>
              <a:t>What was the change in real wage in 2023?</a:t>
            </a:r>
            <a:endParaRPr b="1" sz="1800">
              <a:solidFill>
                <a:schemeClr val="lt1"/>
              </a:solidFill>
              <a:latin typeface="Lato"/>
              <a:ea typeface="Lato"/>
              <a:cs typeface="Lato"/>
              <a:sym typeface="Lato"/>
            </a:endParaRPr>
          </a:p>
        </p:txBody>
      </p:sp>
      <p:sp>
        <p:nvSpPr>
          <p:cNvPr id="251" name="Google Shape;251;g1b1101fb3f0_0_1"/>
          <p:cNvSpPr txBox="1"/>
          <p:nvPr/>
        </p:nvSpPr>
        <p:spPr>
          <a:xfrm>
            <a:off x="6130375" y="3221725"/>
            <a:ext cx="2791500" cy="7389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chemeClr val="lt1"/>
                </a:solidFill>
                <a:latin typeface="Lato"/>
                <a:ea typeface="Lato"/>
                <a:cs typeface="Lato"/>
                <a:sym typeface="Lato"/>
              </a:rPr>
              <a:t>6% - 10.1% </a:t>
            </a:r>
            <a:r>
              <a:rPr b="1" lang="en-GB" sz="2400">
                <a:solidFill>
                  <a:schemeClr val="lt1"/>
                </a:solidFill>
                <a:latin typeface="Lato"/>
                <a:ea typeface="Lato"/>
                <a:cs typeface="Lato"/>
                <a:sym typeface="Lato"/>
              </a:rPr>
              <a:t>= -4.1%</a:t>
            </a:r>
            <a:endParaRPr b="1" sz="24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1b1101fb3f0_0_31"/>
          <p:cNvSpPr txBox="1"/>
          <p:nvPr>
            <p:ph idx="12" type="sldNum"/>
          </p:nvPr>
        </p:nvSpPr>
        <p:spPr>
          <a:xfrm>
            <a:off x="8524301" y="403100"/>
            <a:ext cx="500100" cy="2253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Clr>
                <a:srgbClr val="000000"/>
              </a:buClr>
              <a:buSzPts val="1000"/>
              <a:buFont typeface="Arial"/>
              <a:buNone/>
            </a:pPr>
            <a:fld id="{00000000-1234-1234-1234-123412341234}" type="slidenum">
              <a:rPr lang="en-GB"/>
              <a:t>‹#›</a:t>
            </a:fld>
            <a:endParaRPr/>
          </a:p>
        </p:txBody>
      </p:sp>
      <p:sp>
        <p:nvSpPr>
          <p:cNvPr id="257" name="Google Shape;257;g1b1101fb3f0_0_31"/>
          <p:cNvSpPr txBox="1"/>
          <p:nvPr/>
        </p:nvSpPr>
        <p:spPr>
          <a:xfrm flipH="1">
            <a:off x="360350" y="1242600"/>
            <a:ext cx="8427900" cy="1169700"/>
          </a:xfrm>
          <a:prstGeom prst="rect">
            <a:avLst/>
          </a:prstGeom>
          <a:solidFill>
            <a:srgbClr val="0543B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Inflation isn’t the only reason people ask for a pay rise.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It is common for workers to ask for pay rises based on other factors within their job.</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600" u="none" cap="none" strike="noStrike">
                <a:solidFill>
                  <a:schemeClr val="lt1"/>
                </a:solidFill>
                <a:latin typeface="Lato"/>
                <a:ea typeface="Lato"/>
                <a:cs typeface="Lato"/>
                <a:sym typeface="Lato"/>
              </a:rPr>
              <a:t>Can you think of any other reasons why someone may ask for a pay rise?</a:t>
            </a:r>
            <a:endParaRPr b="0" i="0" sz="1600" u="none" cap="none" strike="noStrike">
              <a:solidFill>
                <a:schemeClr val="lt1"/>
              </a:solidFill>
              <a:latin typeface="Lato"/>
              <a:ea typeface="Lato"/>
              <a:cs typeface="Lato"/>
              <a:sym typeface="Lato"/>
            </a:endParaRPr>
          </a:p>
        </p:txBody>
      </p:sp>
      <p:sp>
        <p:nvSpPr>
          <p:cNvPr id="258" name="Google Shape;258;g1b1101fb3f0_0_31"/>
          <p:cNvSpPr txBox="1"/>
          <p:nvPr/>
        </p:nvSpPr>
        <p:spPr>
          <a:xfrm>
            <a:off x="1721100" y="2571750"/>
            <a:ext cx="57018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New responsibilities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Significant achievements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Currently underpaid</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Developed new skills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Acts as a mentor to other employees</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rPr>
              <a:t>Job offers from elsewhere</a:t>
            </a:r>
            <a:endParaRPr b="0" i="0" sz="1800" u="none" cap="none" strike="noStrike">
              <a:solidFill>
                <a:schemeClr val="accent2"/>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0" i="0" lang="en-GB" sz="1800" u="none" cap="none" strike="noStrike">
                <a:solidFill>
                  <a:schemeClr val="accent2"/>
                </a:solidFill>
                <a:latin typeface="Lato"/>
                <a:ea typeface="Lato"/>
                <a:cs typeface="Lato"/>
                <a:sym typeface="Lato"/>
                <a:extLst>
                  <a:ext uri="http://customooxmlschemas.google.com/">
                    <go:slidesCustomData xmlns:go="http://customooxmlschemas.google.com/" textRoundtripDataId="0"/>
                  </a:ext>
                </a:extLst>
              </a:rPr>
              <a:t>Hours of employment extended</a:t>
            </a:r>
            <a:endParaRPr b="0" i="0" sz="1800" u="none" cap="none" strike="noStrike">
              <a:solidFill>
                <a:schemeClr val="accent2"/>
              </a:solidFill>
              <a:latin typeface="Lato"/>
              <a:ea typeface="Lato"/>
              <a:cs typeface="Lato"/>
              <a:sym typeface="Lato"/>
            </a:endParaRPr>
          </a:p>
        </p:txBody>
      </p:sp>
      <p:sp>
        <p:nvSpPr>
          <p:cNvPr id="259" name="Google Shape;259;g1b1101fb3f0_0_31"/>
          <p:cNvSpPr txBox="1"/>
          <p:nvPr/>
        </p:nvSpPr>
        <p:spPr>
          <a:xfrm>
            <a:off x="418375" y="200150"/>
            <a:ext cx="53676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900">
                <a:solidFill>
                  <a:schemeClr val="accent2"/>
                </a:solidFill>
                <a:latin typeface="Lato"/>
                <a:ea typeface="Lato"/>
                <a:cs typeface="Lato"/>
                <a:sym typeface="Lato"/>
                <a:extLst>
                  <a:ext uri="http://customooxmlschemas.google.com/">
                    <go:slidesCustomData xmlns:go="http://customooxmlschemas.google.com/" textRoundtripDataId="1"/>
                  </a:ext>
                </a:extLst>
              </a:rPr>
              <a:t>Asking for a pay rise</a:t>
            </a:r>
            <a:endParaRPr b="1" sz="2900">
              <a:solidFill>
                <a:schemeClr val="accent2"/>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FLIC_Presentation">
  <a:themeElements>
    <a:clrScheme name="Simple Light">
      <a:dk1>
        <a:srgbClr val="262A33"/>
      </a:dk1>
      <a:lt1>
        <a:srgbClr val="FFFFFF"/>
      </a:lt1>
      <a:dk2>
        <a:srgbClr val="262A33"/>
      </a:dk2>
      <a:lt2>
        <a:srgbClr val="262A33"/>
      </a:lt2>
      <a:accent1>
        <a:srgbClr val="0543B3"/>
      </a:accent1>
      <a:accent2>
        <a:srgbClr val="FF8022"/>
      </a:accent2>
      <a:accent3>
        <a:srgbClr val="FFFFFF"/>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