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5"/>
    <p:sldMasterId id="2147483678" r:id="rId6"/>
    <p:sldMasterId id="2147483679"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Lst>
  <p:sldSz cy="5143500" cx="9144000"/>
  <p:notesSz cx="6858000" cy="9144000"/>
  <p:embeddedFontLst>
    <p:embeddedFont>
      <p:font typeface="Lato"/>
      <p:regular r:id="rId40"/>
      <p:bold r:id="rId41"/>
      <p:italic r:id="rId42"/>
      <p:boldItalic r:id="rId43"/>
    </p:embeddedFont>
    <p:embeddedFont>
      <p:font typeface="Lato Light"/>
      <p:regular r:id="rId44"/>
      <p:bold r:id="rId45"/>
      <p:italic r:id="rId46"/>
      <p:boldItalic r:id="rId47"/>
    </p:embeddedFont>
    <p:embeddedFont>
      <p:font typeface="Lato Black"/>
      <p:bold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916D6D7-3303-48FF-9B62-A8B21DBE3F76}">
  <a:tblStyle styleId="{A916D6D7-3303-48FF-9B62-A8B21DBE3F76}"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9F75EE92-BF5E-442F-B5E1-B1452E3F2454}"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regular.fntdata"/><Relationship Id="rId42" Type="http://schemas.openxmlformats.org/officeDocument/2006/relationships/font" Target="fonts/Lato-italic.fntdata"/><Relationship Id="rId41" Type="http://schemas.openxmlformats.org/officeDocument/2006/relationships/font" Target="fonts/Lato-bold.fntdata"/><Relationship Id="rId44" Type="http://schemas.openxmlformats.org/officeDocument/2006/relationships/font" Target="fonts/LatoLight-regular.fntdata"/><Relationship Id="rId43" Type="http://schemas.openxmlformats.org/officeDocument/2006/relationships/font" Target="fonts/Lato-boldItalic.fntdata"/><Relationship Id="rId46" Type="http://schemas.openxmlformats.org/officeDocument/2006/relationships/font" Target="fonts/LatoLight-italic.fntdata"/><Relationship Id="rId45" Type="http://schemas.openxmlformats.org/officeDocument/2006/relationships/font" Target="fonts/LatoLigh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font" Target="fonts/LatoBlack-bold.fntdata"/><Relationship Id="rId47" Type="http://schemas.openxmlformats.org/officeDocument/2006/relationships/font" Target="fonts/LatoLight-boldItalic.fntdata"/><Relationship Id="rId49" Type="http://schemas.openxmlformats.org/officeDocument/2006/relationships/font" Target="fonts/LatoBlack-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pprenticeshipguide.co.uk/which-apprenticeship-level-is-right-for-you/" TargetMode="External"/><Relationship Id="rId3" Type="http://schemas.openxmlformats.org/officeDocument/2006/relationships/hyperlink" Target="https://apprenticeshipguide.co.uk/what-are-the-entry-requirements-for-apprenticeships/"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pprenticeshipguide.co.uk/which-apprenticeship-level-is-right-for-you/" TargetMode="External"/><Relationship Id="rId3" Type="http://schemas.openxmlformats.org/officeDocument/2006/relationships/hyperlink" Target="https://apprenticeshipguide.co.uk/what-are-the-entry-requirements-for-apprenticeships/"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pprenticeshipguide.co.uk/which-apprenticeship-level-is-right-for-you/" TargetMode="External"/><Relationship Id="rId3" Type="http://schemas.openxmlformats.org/officeDocument/2006/relationships/hyperlink" Target="https://apprenticeshipguide.co.uk/what-are-the-entry-requirements-for-apprenticeship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pprenticeshipguide.co.uk/which-apprenticeship-level-is-right-for-you/" TargetMode="External"/><Relationship Id="rId3" Type="http://schemas.openxmlformats.org/officeDocument/2006/relationships/hyperlink" Target="https://apprenticeshipguide.co.uk/what-are-the-entry-requirements-for-apprenticeship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reers.startprofile.com/page/home-page"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4e7db130cf_0_2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g14e7db130cf_0_2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8cb381fdc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g18cb381fdcf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Additional context</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u="sng">
                <a:solidFill>
                  <a:schemeClr val="hlink"/>
                </a:solidFill>
                <a:latin typeface="Lato"/>
                <a:ea typeface="Lato"/>
                <a:cs typeface="Lato"/>
                <a:sym typeface="Lato"/>
                <a:hlinkClick r:id="rId2"/>
              </a:rPr>
              <a:t>https://apprenticeshipguide.co.uk/which-apprenticeship-level-is-right-for-you/</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u="sng">
                <a:solidFill>
                  <a:schemeClr val="hlink"/>
                </a:solidFill>
                <a:latin typeface="Lato"/>
                <a:ea typeface="Lato"/>
                <a:cs typeface="Lato"/>
                <a:sym typeface="Lato"/>
                <a:hlinkClick r:id="rId3"/>
              </a:rPr>
              <a:t>https://apprenticeshipguide.co.uk/what-are-the-entry-requirements-for-apprenticeships/</a:t>
            </a:r>
            <a:r>
              <a:rPr lang="en-GB">
                <a:solidFill>
                  <a:schemeClr val="dk1"/>
                </a:solidFill>
                <a:latin typeface="Lato"/>
                <a:ea typeface="Lato"/>
                <a:cs typeface="Lato"/>
                <a:sym typeface="Lato"/>
              </a:rPr>
              <a:t> </a:t>
            </a:r>
            <a:endParaRPr b="1">
              <a:latin typeface="Lato"/>
              <a:ea typeface="Lato"/>
              <a:cs typeface="Lato"/>
              <a:sym typeface="La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8cb381fdcf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g18cb381fdcf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Additional context</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u="sng">
                <a:solidFill>
                  <a:schemeClr val="hlink"/>
                </a:solidFill>
                <a:latin typeface="Lato"/>
                <a:ea typeface="Lato"/>
                <a:cs typeface="Lato"/>
                <a:sym typeface="Lato"/>
                <a:hlinkClick r:id="rId2"/>
              </a:rPr>
              <a:t>https://apprenticeshipguide.co.uk/which-apprenticeship-level-is-right-for-you/</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u="sng">
                <a:solidFill>
                  <a:schemeClr val="hlink"/>
                </a:solidFill>
                <a:latin typeface="Lato"/>
                <a:ea typeface="Lato"/>
                <a:cs typeface="Lato"/>
                <a:sym typeface="Lato"/>
                <a:hlinkClick r:id="rId3"/>
              </a:rPr>
              <a:t>https://apprenticeshipguide.co.uk/what-are-the-entry-requirements-for-apprenticeships/</a:t>
            </a:r>
            <a:r>
              <a:rPr lang="en-GB">
                <a:latin typeface="Lato"/>
                <a:ea typeface="Lato"/>
                <a:cs typeface="Lato"/>
                <a:sym typeface="Lato"/>
              </a:rPr>
              <a:t> </a:t>
            </a:r>
            <a:endParaRPr>
              <a:latin typeface="Lato"/>
              <a:ea typeface="Lato"/>
              <a:cs typeface="Lato"/>
              <a:sym typeface="La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8d97707e8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g18d97707e8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Additional context</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u="sng">
                <a:solidFill>
                  <a:schemeClr val="hlink"/>
                </a:solidFill>
                <a:latin typeface="Lato"/>
                <a:ea typeface="Lato"/>
                <a:cs typeface="Lato"/>
                <a:sym typeface="Lato"/>
                <a:hlinkClick r:id="rId2"/>
              </a:rPr>
              <a:t>https://apprenticeshipguide.co.uk/which-apprenticeship-level-is-right-for-you/</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u="sng">
                <a:solidFill>
                  <a:schemeClr val="hlink"/>
                </a:solidFill>
                <a:latin typeface="Lato"/>
                <a:ea typeface="Lato"/>
                <a:cs typeface="Lato"/>
                <a:sym typeface="Lato"/>
                <a:hlinkClick r:id="rId3"/>
              </a:rPr>
              <a:t>https://apprenticeshipguide.co.uk/what-are-the-entry-requirements-for-apprenticeships/</a:t>
            </a:r>
            <a:r>
              <a:rPr lang="en-GB">
                <a:solidFill>
                  <a:schemeClr val="dk1"/>
                </a:solidFill>
                <a:latin typeface="Lato"/>
                <a:ea typeface="Lato"/>
                <a:cs typeface="Lato"/>
                <a:sym typeface="Lato"/>
              </a:rPr>
              <a:t>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8d97707e8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g18d97707e8a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Additional context</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u="sng">
                <a:solidFill>
                  <a:schemeClr val="hlink"/>
                </a:solidFill>
                <a:latin typeface="Lato"/>
                <a:ea typeface="Lato"/>
                <a:cs typeface="Lato"/>
                <a:sym typeface="Lato"/>
                <a:hlinkClick r:id="rId2"/>
              </a:rPr>
              <a:t>https://apprenticeshipguide.co.uk/which-apprenticeship-level-is-right-for-you/</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u="sng">
                <a:solidFill>
                  <a:schemeClr val="hlink"/>
                </a:solidFill>
                <a:latin typeface="Lato"/>
                <a:ea typeface="Lato"/>
                <a:cs typeface="Lato"/>
                <a:sym typeface="Lato"/>
                <a:hlinkClick r:id="rId3"/>
              </a:rPr>
              <a:t>https://apprenticeshipguide.co.uk/what-are-the-entry-requirements-for-apprenticeships/</a:t>
            </a:r>
            <a:r>
              <a:rPr lang="en-GB">
                <a:solidFill>
                  <a:schemeClr val="dk1"/>
                </a:solidFill>
                <a:latin typeface="Lato"/>
                <a:ea typeface="Lato"/>
                <a:cs typeface="Lato"/>
                <a:sym typeface="Lato"/>
              </a:rPr>
              <a:t>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8d97707e8a_1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18d97707e8a_1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8d97707e8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18d97707e8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8d97707e8a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18d97707e8a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 Beverley is about to finish her GCSEs, she could consider an Intermediate (L2) or Advanced (L3) apprenticeship. As she is likely to get over 5 good GCSEs, she’ll meet the entry requirements for an Advanced (L3) apprenticeship. Her work experience at her local nursery improves her chances of a success application to a childcare apprenticeship</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Furthermore, all apprenticeships leave the option of going to university open, if she changes her mind about it in the future.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8d97707e8a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18d97707e8a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18d97707e8a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18d97707e8a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As Thomas is about to complete his A levels, an Advanced Level 3 apprenticeship won’t be suitable. </a:t>
            </a:r>
            <a:endParaRPr>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As he’d like to gain a degree, the Degree (Level 6) apprenticeship is the only option here that will give him that opportunity. </a:t>
            </a:r>
            <a:endParaRPr>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His time shadowing investment analysts provides him with some useful experience in a related field.</a:t>
            </a:r>
            <a:endParaRPr>
              <a:latin typeface="Lato"/>
              <a:ea typeface="Lato"/>
              <a:cs typeface="Lato"/>
              <a:sym typeface="La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18d97707e8a_1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6" name="Google Shape;386;g18d97707e8a_1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8c11420e95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g18c11420e95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18d97707e8a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g18d97707e8a_1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Students get 2 minutes to discuss post 16 options with their partner.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Teacher</a:t>
            </a:r>
            <a:r>
              <a:rPr lang="en-GB">
                <a:latin typeface="Lato"/>
                <a:ea typeface="Lato"/>
                <a:cs typeface="Lato"/>
                <a:sym typeface="Lato"/>
              </a:rPr>
              <a:t> will get feedback from the class.</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Emphasis should be placed on the fact that all post 16 options involve some level of education or training.</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 </a:t>
            </a:r>
            <a:r>
              <a:rPr b="1" lang="en-GB">
                <a:latin typeface="Lato"/>
                <a:ea typeface="Lato"/>
                <a:cs typeface="Lato"/>
                <a:sym typeface="Lato"/>
              </a:rPr>
              <a:t>traineeship</a:t>
            </a:r>
            <a:r>
              <a:rPr lang="en-GB">
                <a:latin typeface="Lato"/>
                <a:ea typeface="Lato"/>
                <a:cs typeface="Lato"/>
                <a:sym typeface="Lato"/>
              </a:rPr>
              <a:t> is a course with work experience that gets you ready for work or an apprenticeship.</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18d97707e8a_1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18d97707e8a_1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The </a:t>
            </a:r>
            <a:r>
              <a:rPr lang="en-GB">
                <a:latin typeface="Lato"/>
                <a:ea typeface="Lato"/>
                <a:cs typeface="Lato"/>
                <a:sym typeface="Lato"/>
              </a:rPr>
              <a:t>first</a:t>
            </a:r>
            <a:r>
              <a:rPr lang="en-GB">
                <a:latin typeface="Lato"/>
                <a:ea typeface="Lato"/>
                <a:cs typeface="Lato"/>
                <a:sym typeface="Lato"/>
              </a:rPr>
              <a:t> two questions are to get students to start thinking about the advantages and disadvantages of the various post 16 options. Students should be able to identify personal preferences that make one option more appealing than others. Gather student’s answers in a whole class discussion.</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b="1" lang="en-GB">
                <a:latin typeface="Lato"/>
                <a:ea typeface="Lato"/>
                <a:cs typeface="Lato"/>
                <a:sym typeface="Lato"/>
              </a:rPr>
              <a:t>Maths moments - stretch</a:t>
            </a:r>
            <a:endParaRPr b="1">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Students can then complete the maths moment individually.</a:t>
            </a:r>
            <a:endParaRPr>
              <a:latin typeface="Lato"/>
              <a:ea typeface="Lato"/>
              <a:cs typeface="Lato"/>
              <a:sym typeface="Lato"/>
            </a:endParaRPr>
          </a:p>
          <a:p>
            <a:pPr indent="-298450" lvl="0" marL="457200" rtl="0" algn="l">
              <a:spcBef>
                <a:spcPts val="0"/>
              </a:spcBef>
              <a:spcAft>
                <a:spcPts val="0"/>
              </a:spcAft>
              <a:buSzPts val="1100"/>
              <a:buAutoNum type="arabicPeriod"/>
            </a:pPr>
            <a:r>
              <a:rPr b="1" lang="en-GB">
                <a:latin typeface="Lato"/>
                <a:ea typeface="Lato"/>
                <a:cs typeface="Lato"/>
                <a:sym typeface="Lato"/>
              </a:rPr>
              <a:t>Answer: </a:t>
            </a:r>
            <a:r>
              <a:rPr lang="en-GB">
                <a:latin typeface="Lato"/>
                <a:ea typeface="Lato"/>
                <a:cs typeface="Lato"/>
                <a:sym typeface="Lato"/>
              </a:rPr>
              <a:t>The apprentices will earn £72,000 over the three years of the apprenticeship whilst the university student will pay a total of £30,980. In total, the apprentice would be £102,980 better off.</a:t>
            </a:r>
            <a:endParaRPr>
              <a:latin typeface="Lato"/>
              <a:ea typeface="Lato"/>
              <a:cs typeface="Lato"/>
              <a:sym typeface="Lato"/>
            </a:endParaRPr>
          </a:p>
          <a:p>
            <a:pPr indent="-298450" lvl="0" marL="457200" rtl="0" algn="l">
              <a:spcBef>
                <a:spcPts val="0"/>
              </a:spcBef>
              <a:spcAft>
                <a:spcPts val="0"/>
              </a:spcAft>
              <a:buSzPts val="1100"/>
              <a:buAutoNum type="arabicPeriod"/>
            </a:pPr>
            <a:r>
              <a:rPr b="1" lang="en-GB">
                <a:latin typeface="Lato"/>
                <a:ea typeface="Lato"/>
                <a:cs typeface="Lato"/>
                <a:sym typeface="Lato"/>
              </a:rPr>
              <a:t>Answer: </a:t>
            </a:r>
            <a:r>
              <a:rPr lang="en-GB">
                <a:latin typeface="Lato"/>
                <a:ea typeface="Lato"/>
                <a:cs typeface="Lato"/>
                <a:sym typeface="Lato"/>
              </a:rPr>
              <a:t>University offers the chance to </a:t>
            </a:r>
            <a:r>
              <a:rPr lang="en-GB">
                <a:latin typeface="Lato"/>
                <a:ea typeface="Lato"/>
                <a:cs typeface="Lato"/>
                <a:sym typeface="Lato"/>
              </a:rPr>
              <a:t>pursue</a:t>
            </a:r>
            <a:r>
              <a:rPr lang="en-GB">
                <a:latin typeface="Lato"/>
                <a:ea typeface="Lato"/>
                <a:cs typeface="Lato"/>
                <a:sym typeface="Lato"/>
              </a:rPr>
              <a:t> a broader range of careers later in life; it might also offer the potential to earn more </a:t>
            </a:r>
            <a:r>
              <a:rPr lang="en-GB">
                <a:latin typeface="Lato"/>
                <a:ea typeface="Lato"/>
                <a:cs typeface="Lato"/>
                <a:sym typeface="Lato"/>
              </a:rPr>
              <a:t>money in a caree</a:t>
            </a:r>
            <a:r>
              <a:rPr lang="en-GB">
                <a:latin typeface="Lato"/>
                <a:ea typeface="Lato"/>
                <a:cs typeface="Lato"/>
                <a:sym typeface="Lato"/>
              </a:rPr>
              <a:t>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This is a useful time to assess some further </a:t>
            </a:r>
            <a:r>
              <a:rPr lang="en-GB">
                <a:latin typeface="Lato"/>
                <a:ea typeface="Lato"/>
                <a:cs typeface="Lato"/>
                <a:sym typeface="Lato"/>
              </a:rPr>
              <a:t>advantages</a:t>
            </a:r>
            <a:r>
              <a:rPr lang="en-GB">
                <a:latin typeface="Lato"/>
                <a:ea typeface="Lato"/>
                <a:cs typeface="Lato"/>
                <a:sym typeface="Lato"/>
              </a:rPr>
              <a:t> and </a:t>
            </a:r>
            <a:r>
              <a:rPr lang="en-GB">
                <a:latin typeface="Lato"/>
                <a:ea typeface="Lato"/>
                <a:cs typeface="Lato"/>
                <a:sym typeface="Lato"/>
              </a:rPr>
              <a:t>disadvantages</a:t>
            </a:r>
            <a:r>
              <a:rPr lang="en-GB">
                <a:latin typeface="Lato"/>
                <a:ea typeface="Lato"/>
                <a:cs typeface="Lato"/>
                <a:sym typeface="Lato"/>
              </a:rPr>
              <a:t> of post 16 routes. In this case, </a:t>
            </a:r>
            <a:r>
              <a:rPr lang="en-GB">
                <a:latin typeface="Lato"/>
                <a:ea typeface="Lato"/>
                <a:cs typeface="Lato"/>
                <a:sym typeface="Lato"/>
              </a:rPr>
              <a:t>whilst</a:t>
            </a:r>
            <a:r>
              <a:rPr lang="en-GB">
                <a:latin typeface="Lato"/>
                <a:ea typeface="Lato"/>
                <a:cs typeface="Lato"/>
                <a:sym typeface="Lato"/>
              </a:rPr>
              <a:t> both can lead to the same career, route 2 may take twice as long, especially if university students manage to gain work experience whilst studying.</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0f95a31f2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20f95a31f2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The first two questions are to get students to start thinking about the advantages and disadvantages of the various post 16 options. Students should be able to identify personal preferences that make one option more appealing than others. Gather student’s answers in a whole class discussion.</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This is a useful time to assess some further advantages and disadvantages of post 16 routes. In this case, whilst both can lead to the same career, route 2 may take twice as long, especially if university students manage to gain work experience whilst studying.</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18d97707e8a_1_1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5" name="Google Shape;455;g18d97707e8a_1_1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18d97707e8a_1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18d97707e8a_1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Split the class up into 3 or 6 groups depending on the number of students in the class. </a:t>
            </a:r>
            <a:endParaRPr>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Students will then have 5 minutes to identify advantages and </a:t>
            </a:r>
            <a:r>
              <a:rPr lang="en-GB">
                <a:latin typeface="Lato"/>
                <a:ea typeface="Lato"/>
                <a:cs typeface="Lato"/>
                <a:sym typeface="Lato"/>
              </a:rPr>
              <a:t>disadvantages. </a:t>
            </a:r>
            <a:endParaRPr>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Allow a further 5 minutes for feedback and to go through the next three slides.</a:t>
            </a:r>
            <a:endParaRPr>
              <a:latin typeface="Lato"/>
              <a:ea typeface="Lato"/>
              <a:cs typeface="Lato"/>
              <a:sym typeface="La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18d97707e8a_1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18d97707e8a_1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18d97707e8a_1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18d97707e8a_1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18d97707e8a_1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18d97707e8a_1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2375f4570b1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2375f4570b1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18d97707e8a_1_2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5" name="Google Shape;505;g18d97707e8a_1_2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4e7db130cf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g14e7db130cf_0_3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14e7db130cf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4" name="Google Shape;514;g14e7db130cf_0_3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26dff09211d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1" name="Google Shape;521;g26dff09211d_0_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u="sng">
                <a:solidFill>
                  <a:schemeClr val="hlink"/>
                </a:solidFill>
                <a:hlinkClick r:id="rId2"/>
              </a:rPr>
              <a:t>https://careers.startprofile.com/page/home-page</a:t>
            </a:r>
            <a:r>
              <a:rPr lang="en-GB"/>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375f4570b1_1_1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g2375f4570b1_1_1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4e7db130cf_0_2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g14e7db130cf_0_2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dca54e071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g1dca54e071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delivery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2 minutes of students working independently. A further 2 minutes for feedback</a:t>
            </a:r>
            <a:endParaRPr>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8c11420e95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g18c11420e95_0_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Allow 2 minutes for students to write down bullet points of things they know about apprenticeships.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Gather feedback from a handful of students.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The lesson will </a:t>
            </a:r>
            <a:r>
              <a:rPr lang="en-GB">
                <a:latin typeface="Lato"/>
                <a:ea typeface="Lato"/>
                <a:cs typeface="Lato"/>
                <a:sym typeface="Lato"/>
              </a:rPr>
              <a:t>address each of the pointers.</a:t>
            </a:r>
            <a:endParaRPr>
              <a:latin typeface="Lato"/>
              <a:ea typeface="Lato"/>
              <a:cs typeface="Lato"/>
              <a:sym typeface="La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59c4fc805e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g159c4fc805e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Video to stop at 01:45.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Allow a further 5 mins to answer questions </a:t>
            </a:r>
            <a:endParaRPr>
              <a:latin typeface="Lato"/>
              <a:ea typeface="Lato"/>
              <a:cs typeface="Lato"/>
              <a:sym typeface="La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8cb381fdc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g18cb381fdc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52" name="Shape 52"/>
        <p:cNvGrpSpPr/>
        <p:nvPr/>
      </p:nvGrpSpPr>
      <p:grpSpPr>
        <a:xfrm>
          <a:off x="0" y="0"/>
          <a:ext cx="0" cy="0"/>
          <a:chOff x="0" y="0"/>
          <a:chExt cx="0" cy="0"/>
        </a:xfrm>
      </p:grpSpPr>
      <p:pic>
        <p:nvPicPr>
          <p:cNvPr id="53" name="Google Shape;53;p14"/>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54" name="Google Shape;54;p14"/>
          <p:cNvPicPr preferRelativeResize="0"/>
          <p:nvPr/>
        </p:nvPicPr>
        <p:blipFill rotWithShape="1">
          <a:blip r:embed="rId3">
            <a:alphaModFix/>
          </a:blip>
          <a:srcRect b="-2272" l="-4222" r="-3757" t="-2439"/>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55" name="Shape 55"/>
        <p:cNvGrpSpPr/>
        <p:nvPr/>
      </p:nvGrpSpPr>
      <p:grpSpPr>
        <a:xfrm>
          <a:off x="0" y="0"/>
          <a:ext cx="0" cy="0"/>
          <a:chOff x="0" y="0"/>
          <a:chExt cx="0" cy="0"/>
        </a:xfrm>
      </p:grpSpPr>
      <p:pic>
        <p:nvPicPr>
          <p:cNvPr id="56" name="Google Shape;56;p15"/>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57" name="Google Shape;57;p15"/>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58" name="Google Shape;58;p15"/>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59" name="Shape 59"/>
        <p:cNvGrpSpPr/>
        <p:nvPr/>
      </p:nvGrpSpPr>
      <p:grpSpPr>
        <a:xfrm>
          <a:off x="0" y="0"/>
          <a:ext cx="0" cy="0"/>
          <a:chOff x="0" y="0"/>
          <a:chExt cx="0" cy="0"/>
        </a:xfrm>
      </p:grpSpPr>
      <p:pic>
        <p:nvPicPr>
          <p:cNvPr id="60" name="Google Shape;60;p16"/>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61" name="Google Shape;61;p16"/>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62" name="Google Shape;62;p16"/>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63" name="Shape 63"/>
        <p:cNvGrpSpPr/>
        <p:nvPr/>
      </p:nvGrpSpPr>
      <p:grpSpPr>
        <a:xfrm>
          <a:off x="0" y="0"/>
          <a:ext cx="0" cy="0"/>
          <a:chOff x="0" y="0"/>
          <a:chExt cx="0" cy="0"/>
        </a:xfrm>
      </p:grpSpPr>
      <p:pic>
        <p:nvPicPr>
          <p:cNvPr id="64" name="Google Shape;64;p17"/>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65" name="Google Shape;65;p17"/>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66" name="Google Shape;66;p1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67" name="Shape 67"/>
        <p:cNvGrpSpPr/>
        <p:nvPr/>
      </p:nvGrpSpPr>
      <p:grpSpPr>
        <a:xfrm>
          <a:off x="0" y="0"/>
          <a:ext cx="0" cy="0"/>
          <a:chOff x="0" y="0"/>
          <a:chExt cx="0" cy="0"/>
        </a:xfrm>
      </p:grpSpPr>
      <p:sp>
        <p:nvSpPr>
          <p:cNvPr id="68" name="Google Shape;68;p18"/>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9" name="Google Shape;69;p18"/>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70" name="Google Shape;70;p18"/>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71" name="Google Shape;71;p1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72" name="Shape 72"/>
        <p:cNvGrpSpPr/>
        <p:nvPr/>
      </p:nvGrpSpPr>
      <p:grpSpPr>
        <a:xfrm>
          <a:off x="0" y="0"/>
          <a:ext cx="0" cy="0"/>
          <a:chOff x="0" y="0"/>
          <a:chExt cx="0" cy="0"/>
        </a:xfrm>
      </p:grpSpPr>
      <p:pic>
        <p:nvPicPr>
          <p:cNvPr id="73" name="Google Shape;73;p19"/>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74" name="Google Shape;74;p19"/>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75" name="Google Shape;75;p1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76" name="Shape 76"/>
        <p:cNvGrpSpPr/>
        <p:nvPr/>
      </p:nvGrpSpPr>
      <p:grpSpPr>
        <a:xfrm>
          <a:off x="0" y="0"/>
          <a:ext cx="0" cy="0"/>
          <a:chOff x="0" y="0"/>
          <a:chExt cx="0" cy="0"/>
        </a:xfrm>
      </p:grpSpPr>
      <p:pic>
        <p:nvPicPr>
          <p:cNvPr id="77" name="Google Shape;77;p2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78" name="Google Shape;78;p2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79" name="Shape 79"/>
        <p:cNvGrpSpPr/>
        <p:nvPr/>
      </p:nvGrpSpPr>
      <p:grpSpPr>
        <a:xfrm>
          <a:off x="0" y="0"/>
          <a:ext cx="0" cy="0"/>
          <a:chOff x="0" y="0"/>
          <a:chExt cx="0" cy="0"/>
        </a:xfrm>
      </p:grpSpPr>
      <p:sp>
        <p:nvSpPr>
          <p:cNvPr id="80" name="Google Shape;80;p2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1" name="Google Shape;81;p21"/>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82" name="Google Shape;82;p21"/>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83" name="Google Shape;83;p2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84" name="Shape 84"/>
        <p:cNvGrpSpPr/>
        <p:nvPr/>
      </p:nvGrpSpPr>
      <p:grpSpPr>
        <a:xfrm>
          <a:off x="0" y="0"/>
          <a:ext cx="0" cy="0"/>
          <a:chOff x="0" y="0"/>
          <a:chExt cx="0" cy="0"/>
        </a:xfrm>
      </p:grpSpPr>
      <p:sp>
        <p:nvSpPr>
          <p:cNvPr id="85" name="Google Shape;85;p22"/>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6" name="Google Shape;86;p22"/>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87" name="Google Shape;87;p22"/>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88" name="Google Shape;88;p2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91" name="Shape 91"/>
        <p:cNvGrpSpPr/>
        <p:nvPr/>
      </p:nvGrpSpPr>
      <p:grpSpPr>
        <a:xfrm>
          <a:off x="0" y="0"/>
          <a:ext cx="0" cy="0"/>
          <a:chOff x="0" y="0"/>
          <a:chExt cx="0" cy="0"/>
        </a:xfrm>
      </p:grpSpPr>
      <p:sp>
        <p:nvSpPr>
          <p:cNvPr id="92" name="Google Shape;92;p24"/>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3" name="Google Shape;93;p24"/>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94" name="Google Shape;94;p24"/>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95" name="Google Shape;95;p24"/>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96" name="Shape 96"/>
        <p:cNvGrpSpPr/>
        <p:nvPr/>
      </p:nvGrpSpPr>
      <p:grpSpPr>
        <a:xfrm>
          <a:off x="0" y="0"/>
          <a:ext cx="0" cy="0"/>
          <a:chOff x="0" y="0"/>
          <a:chExt cx="0" cy="0"/>
        </a:xfrm>
      </p:grpSpPr>
      <p:sp>
        <p:nvSpPr>
          <p:cNvPr id="97" name="Google Shape;97;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98" name="Google Shape;98;p25"/>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99" name="Google Shape;99;p25"/>
          <p:cNvPicPr preferRelativeResize="0"/>
          <p:nvPr/>
        </p:nvPicPr>
        <p:blipFill rotWithShape="1">
          <a:blip r:embed="rId3">
            <a:alphaModFix/>
          </a:blip>
          <a:srcRect b="-2282" l="-4222" r="-3757" t="-2440"/>
          <a:stretch/>
        </p:blipFill>
        <p:spPr>
          <a:xfrm rot="-5400000">
            <a:off x="7182681" y="3219806"/>
            <a:ext cx="2039601" cy="1978026"/>
          </a:xfrm>
          <a:prstGeom prst="rect">
            <a:avLst/>
          </a:prstGeom>
          <a:noFill/>
          <a:ln>
            <a:noFill/>
          </a:ln>
        </p:spPr>
      </p:pic>
      <p:sp>
        <p:nvSpPr>
          <p:cNvPr id="100" name="Google Shape;100;p25"/>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01" name="Google Shape;101;p25"/>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pos="302">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02" name="Shape 102"/>
        <p:cNvGrpSpPr/>
        <p:nvPr/>
      </p:nvGrpSpPr>
      <p:grpSpPr>
        <a:xfrm>
          <a:off x="0" y="0"/>
          <a:ext cx="0" cy="0"/>
          <a:chOff x="0" y="0"/>
          <a:chExt cx="0" cy="0"/>
        </a:xfrm>
      </p:grpSpPr>
      <p:pic>
        <p:nvPicPr>
          <p:cNvPr id="103" name="Google Shape;103;p26"/>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104" name="Google Shape;104;p26"/>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05" name="Google Shape;105;p2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06" name="Google Shape;106;p26"/>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07" name="Shape 107"/>
        <p:cNvGrpSpPr/>
        <p:nvPr/>
      </p:nvGrpSpPr>
      <p:grpSpPr>
        <a:xfrm>
          <a:off x="0" y="0"/>
          <a:ext cx="0" cy="0"/>
          <a:chOff x="0" y="0"/>
          <a:chExt cx="0" cy="0"/>
        </a:xfrm>
      </p:grpSpPr>
      <p:pic>
        <p:nvPicPr>
          <p:cNvPr id="108" name="Google Shape;108;p27"/>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109" name="Google Shape;109;p27"/>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10" name="Google Shape;110;p2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11" name="Google Shape;111;p27"/>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112" name="Shape 112"/>
        <p:cNvGrpSpPr/>
        <p:nvPr/>
      </p:nvGrpSpPr>
      <p:grpSpPr>
        <a:xfrm>
          <a:off x="0" y="0"/>
          <a:ext cx="0" cy="0"/>
          <a:chOff x="0" y="0"/>
          <a:chExt cx="0" cy="0"/>
        </a:xfrm>
      </p:grpSpPr>
      <p:sp>
        <p:nvSpPr>
          <p:cNvPr id="113" name="Google Shape;113;p28"/>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114" name="Google Shape;114;p28"/>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115" name="Google Shape;115;p28"/>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16" name="Google Shape;116;p2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17" name="Google Shape;117;p28"/>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18" name="Shape 118"/>
        <p:cNvGrpSpPr/>
        <p:nvPr/>
      </p:nvGrpSpPr>
      <p:grpSpPr>
        <a:xfrm>
          <a:off x="0" y="0"/>
          <a:ext cx="0" cy="0"/>
          <a:chOff x="0" y="0"/>
          <a:chExt cx="0" cy="0"/>
        </a:xfrm>
      </p:grpSpPr>
      <p:pic>
        <p:nvPicPr>
          <p:cNvPr id="119" name="Google Shape;119;p29"/>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120" name="Google Shape;120;p29"/>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21" name="Google Shape;121;p2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22" name="Google Shape;122;p29"/>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123" name="Shape 123"/>
        <p:cNvGrpSpPr/>
        <p:nvPr/>
      </p:nvGrpSpPr>
      <p:grpSpPr>
        <a:xfrm>
          <a:off x="0" y="0"/>
          <a:ext cx="0" cy="0"/>
          <a:chOff x="0" y="0"/>
          <a:chExt cx="0" cy="0"/>
        </a:xfrm>
      </p:grpSpPr>
      <p:pic>
        <p:nvPicPr>
          <p:cNvPr id="124" name="Google Shape;124;p30"/>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125" name="Google Shape;125;p30"/>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26" name="Google Shape;126;p3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27" name="Shape 127"/>
        <p:cNvGrpSpPr/>
        <p:nvPr/>
      </p:nvGrpSpPr>
      <p:grpSpPr>
        <a:xfrm>
          <a:off x="0" y="0"/>
          <a:ext cx="0" cy="0"/>
          <a:chOff x="0" y="0"/>
          <a:chExt cx="0" cy="0"/>
        </a:xfrm>
      </p:grpSpPr>
      <p:sp>
        <p:nvSpPr>
          <p:cNvPr id="128" name="Google Shape;128;p3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9" name="Google Shape;129;p31"/>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130" name="Google Shape;130;p31"/>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31" name="Google Shape;131;p3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132" name="Shape 132"/>
        <p:cNvGrpSpPr/>
        <p:nvPr/>
      </p:nvGrpSpPr>
      <p:grpSpPr>
        <a:xfrm>
          <a:off x="0" y="0"/>
          <a:ext cx="0" cy="0"/>
          <a:chOff x="0" y="0"/>
          <a:chExt cx="0" cy="0"/>
        </a:xfrm>
      </p:grpSpPr>
      <p:sp>
        <p:nvSpPr>
          <p:cNvPr id="133" name="Google Shape;133;p32"/>
          <p:cNvSpPr txBox="1"/>
          <p:nvPr>
            <p:ph idx="12" type="sldNum"/>
          </p:nvPr>
        </p:nvSpPr>
        <p:spPr>
          <a:xfrm>
            <a:off x="8372475" y="403225"/>
            <a:ext cx="4731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1pPr>
            <a:lvl2pPr indent="0" lvl="1"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2pPr>
            <a:lvl3pPr indent="0" lvl="2"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3pPr>
            <a:lvl4pPr indent="0" lvl="3"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4pPr>
            <a:lvl5pPr indent="0" lvl="4"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5pPr>
            <a:lvl6pPr indent="0" lvl="5"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6pPr>
            <a:lvl7pPr indent="0" lvl="6"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7pPr>
            <a:lvl8pPr indent="0" lvl="7"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8pPr>
            <a:lvl9pPr indent="0" lvl="8"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b="0" sz="1000">
              <a:solidFill>
                <a:schemeClr val="dk2"/>
              </a:solidFill>
              <a:latin typeface="Arial"/>
              <a:ea typeface="Arial"/>
              <a:cs typeface="Arial"/>
              <a:sym typeface="Arial"/>
            </a:endParaRPr>
          </a:p>
        </p:txBody>
      </p:sp>
      <p:sp>
        <p:nvSpPr>
          <p:cNvPr id="134" name="Google Shape;134;p32"/>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0"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10" Type="http://schemas.openxmlformats.org/officeDocument/2006/relationships/theme" Target="../theme/theme2.xml"/><Relationship Id="rId9" Type="http://schemas.openxmlformats.org/officeDocument/2006/relationships/slideLayout" Target="../slideLayouts/slideLayout29.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9" name="Shape 89"/>
        <p:cNvGrpSpPr/>
        <p:nvPr/>
      </p:nvGrpSpPr>
      <p:grpSpPr>
        <a:xfrm>
          <a:off x="0" y="0"/>
          <a:ext cx="0" cy="0"/>
          <a:chOff x="0" y="0"/>
          <a:chExt cx="0" cy="0"/>
        </a:xfrm>
      </p:grpSpPr>
      <p:sp>
        <p:nvSpPr>
          <p:cNvPr id="90" name="Google Shape;90;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27.png"/><Relationship Id="rId4" Type="http://schemas.openxmlformats.org/officeDocument/2006/relationships/image" Target="../media/image29.png"/><Relationship Id="rId5" Type="http://schemas.openxmlformats.org/officeDocument/2006/relationships/image" Target="../media/image18.png"/><Relationship Id="rId6"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 Id="rId3" Type="http://schemas.openxmlformats.org/officeDocument/2006/relationships/image" Target="../media/image32.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 Id="rId3" Type="http://schemas.openxmlformats.org/officeDocument/2006/relationships/image" Target="../media/image28.png"/><Relationship Id="rId4" Type="http://schemas.openxmlformats.org/officeDocument/2006/relationships/image" Target="../media/image30.png"/><Relationship Id="rId5" Type="http://schemas.openxmlformats.org/officeDocument/2006/relationships/image" Target="../media/image33.png"/><Relationship Id="rId6"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 Id="rId3"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 Id="rId3"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6.xml"/><Relationship Id="rId3"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 Id="rId3"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8.xml"/><Relationship Id="rId3" Type="http://schemas.openxmlformats.org/officeDocument/2006/relationships/image" Target="../media/image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xml"/><Relationship Id="rId3" Type="http://schemas.openxmlformats.org/officeDocument/2006/relationships/image" Target="../media/image35.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 Id="rId3" Type="http://schemas.openxmlformats.org/officeDocument/2006/relationships/hyperlink" Target="https://wearencs.com/what-is-ncs" TargetMode="External"/><Relationship Id="rId4" Type="http://schemas.openxmlformats.org/officeDocument/2006/relationships/hyperlink" Target="https://nationalcareers.service.gov.uk/" TargetMode="External"/><Relationship Id="rId9" Type="http://schemas.openxmlformats.org/officeDocument/2006/relationships/image" Target="../media/image42.png"/><Relationship Id="rId5" Type="http://schemas.openxmlformats.org/officeDocument/2006/relationships/hyperlink" Target="https://nationalcareers.service.gov.uk/" TargetMode="External"/><Relationship Id="rId6" Type="http://schemas.openxmlformats.org/officeDocument/2006/relationships/image" Target="../media/image37.png"/><Relationship Id="rId7" Type="http://schemas.openxmlformats.org/officeDocument/2006/relationships/image" Target="../media/image34.png"/><Relationship Id="rId8" Type="http://schemas.openxmlformats.org/officeDocument/2006/relationships/hyperlink" Target="https://vinspired.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6.png"/><Relationship Id="rId6" Type="http://schemas.openxmlformats.org/officeDocument/2006/relationships/image" Target="../media/image9.png"/><Relationship Id="rId7" Type="http://schemas.openxmlformats.org/officeDocument/2006/relationships/image" Target="../media/image23.png"/><Relationship Id="rId8"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hyperlink" Target="http://www.youtube.com/watch?v=tDnb9wWhPqE" TargetMode="External"/><Relationship Id="rId4" Type="http://schemas.openxmlformats.org/officeDocument/2006/relationships/image" Target="../media/image21.jpg"/><Relationship Id="rId5" Type="http://schemas.openxmlformats.org/officeDocument/2006/relationships/hyperlink" Target="https://www.youtube.com/watch?v=tDnb9wWhPqE&amp;t=3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8" name="Shape 138"/>
        <p:cNvGrpSpPr/>
        <p:nvPr/>
      </p:nvGrpSpPr>
      <p:grpSpPr>
        <a:xfrm>
          <a:off x="0" y="0"/>
          <a:ext cx="0" cy="0"/>
          <a:chOff x="0" y="0"/>
          <a:chExt cx="0" cy="0"/>
        </a:xfrm>
      </p:grpSpPr>
      <p:sp>
        <p:nvSpPr>
          <p:cNvPr id="139" name="Google Shape;139;p33"/>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key stage </a:t>
            </a:r>
            <a:r>
              <a:rPr b="1" lang="en-GB" sz="1000">
                <a:solidFill>
                  <a:schemeClr val="accent2"/>
                </a:solidFill>
              </a:rPr>
              <a:t>four</a:t>
            </a:r>
            <a:r>
              <a:rPr b="1" lang="en-GB" sz="1000">
                <a:solidFill>
                  <a:schemeClr val="accent2"/>
                </a:solidFill>
              </a:rPr>
              <a:t> (</a:t>
            </a:r>
            <a:r>
              <a:rPr b="1" i="0" lang="en-GB" sz="1000" u="none" cap="none" strike="noStrike">
                <a:solidFill>
                  <a:schemeClr val="accent2"/>
                </a:solidFill>
                <a:latin typeface="Arial"/>
                <a:ea typeface="Arial"/>
                <a:cs typeface="Arial"/>
                <a:sym typeface="Arial"/>
              </a:rPr>
              <a:t>recommended for Year </a:t>
            </a:r>
            <a:r>
              <a:rPr b="1" lang="en-GB" sz="1000">
                <a:solidFill>
                  <a:schemeClr val="accent2"/>
                </a:solidFill>
              </a:rPr>
              <a:t>10</a:t>
            </a:r>
            <a:r>
              <a:rPr b="1" i="0" lang="en-GB" sz="1000" u="none" cap="none" strike="noStrike">
                <a:solidFill>
                  <a:schemeClr val="accent2"/>
                </a:solidFill>
                <a:latin typeface="Arial"/>
                <a:ea typeface="Arial"/>
                <a:cs typeface="Arial"/>
                <a:sym typeface="Arial"/>
              </a:rPr>
              <a:t>)</a:t>
            </a:r>
            <a:endParaRPr b="1" i="0" sz="1000" u="none" cap="none" strike="noStrike">
              <a:solidFill>
                <a:schemeClr val="accent2"/>
              </a:solidFill>
              <a:latin typeface="Arial"/>
              <a:ea typeface="Arial"/>
              <a:cs typeface="Arial"/>
              <a:sym typeface="Arial"/>
            </a:endParaRPr>
          </a:p>
        </p:txBody>
      </p:sp>
      <p:sp>
        <p:nvSpPr>
          <p:cNvPr id="140" name="Google Shape;140;p33"/>
          <p:cNvSpPr txBox="1"/>
          <p:nvPr/>
        </p:nvSpPr>
        <p:spPr>
          <a:xfrm>
            <a:off x="360375" y="1253100"/>
            <a:ext cx="5870700" cy="188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4800">
                <a:solidFill>
                  <a:srgbClr val="FFFFFF"/>
                </a:solidFill>
                <a:latin typeface="Lato"/>
                <a:ea typeface="Lato"/>
                <a:cs typeface="Lato"/>
                <a:sym typeface="Lato"/>
              </a:rPr>
              <a:t>How to plan for the world of work</a:t>
            </a:r>
            <a:endParaRPr b="1" sz="4800">
              <a:solidFill>
                <a:srgbClr val="FFFFFF"/>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a:latin typeface="Lato"/>
                <a:ea typeface="Lato"/>
                <a:cs typeface="Lato"/>
                <a:sym typeface="Lato"/>
              </a:rPr>
              <a:t>10</a:t>
            </a:r>
            <a:endParaRPr>
              <a:latin typeface="Lato"/>
              <a:ea typeface="Lato"/>
              <a:cs typeface="Lato"/>
              <a:sym typeface="Lato"/>
            </a:endParaRPr>
          </a:p>
        </p:txBody>
      </p:sp>
      <p:sp>
        <p:nvSpPr>
          <p:cNvPr id="268" name="Google Shape;268;p42"/>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sz="2900">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Intermediate  (Level 2)</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269" name="Google Shape;269;p42"/>
          <p:cNvSpPr/>
          <p:nvPr/>
        </p:nvSpPr>
        <p:spPr>
          <a:xfrm>
            <a:off x="6481100" y="1149175"/>
            <a:ext cx="2490300" cy="11007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600">
                <a:solidFill>
                  <a:schemeClr val="lt1"/>
                </a:solidFill>
                <a:latin typeface="Lato"/>
                <a:ea typeface="Lato"/>
                <a:cs typeface="Lato"/>
                <a:sym typeface="Lato"/>
              </a:rPr>
              <a:t>Entry Requirements</a:t>
            </a:r>
            <a:endParaRPr b="1" i="0" sz="1600" cap="none" strike="noStrike">
              <a:solidFill>
                <a:schemeClr val="lt1"/>
              </a:solidFill>
              <a:latin typeface="Lato"/>
              <a:ea typeface="Lato"/>
              <a:cs typeface="Lato"/>
              <a:sym typeface="Lato"/>
            </a:endParaRPr>
          </a:p>
          <a:p>
            <a:pPr indent="-317500" lvl="0" marL="457200" marR="0" rtl="0" algn="l">
              <a:lnSpc>
                <a:spcPct val="100000"/>
              </a:lnSpc>
              <a:spcBef>
                <a:spcPts val="0"/>
              </a:spcBef>
              <a:spcAft>
                <a:spcPts val="0"/>
              </a:spcAft>
              <a:buClr>
                <a:schemeClr val="lt1"/>
              </a:buClr>
              <a:buSzPts val="1400"/>
              <a:buFont typeface="Lato"/>
              <a:buChar char="●"/>
            </a:pPr>
            <a:r>
              <a:rPr lang="en-GB">
                <a:solidFill>
                  <a:schemeClr val="lt1"/>
                </a:solidFill>
                <a:latin typeface="Lato"/>
                <a:ea typeface="Lato"/>
                <a:cs typeface="Lato"/>
                <a:sym typeface="Lato"/>
              </a:rPr>
              <a:t>Age 16 and above</a:t>
            </a:r>
            <a:endParaRPr>
              <a:solidFill>
                <a:schemeClr val="lt1"/>
              </a:solidFill>
              <a:latin typeface="Lato"/>
              <a:ea typeface="Lato"/>
              <a:cs typeface="Lato"/>
              <a:sym typeface="Lato"/>
            </a:endParaRPr>
          </a:p>
          <a:p>
            <a:pPr indent="-317500" lvl="0" marL="457200" marR="0" rtl="0" algn="l">
              <a:lnSpc>
                <a:spcPct val="100000"/>
              </a:lnSpc>
              <a:spcBef>
                <a:spcPts val="0"/>
              </a:spcBef>
              <a:spcAft>
                <a:spcPts val="0"/>
              </a:spcAft>
              <a:buClr>
                <a:schemeClr val="lt1"/>
              </a:buClr>
              <a:buSzPts val="1400"/>
              <a:buFont typeface="Lato"/>
              <a:buChar char="●"/>
            </a:pPr>
            <a:r>
              <a:rPr lang="en-GB">
                <a:solidFill>
                  <a:schemeClr val="lt1"/>
                </a:solidFill>
                <a:latin typeface="Lato"/>
                <a:ea typeface="Lato"/>
                <a:cs typeface="Lato"/>
                <a:sym typeface="Lato"/>
              </a:rPr>
              <a:t>English &amp; Maths GCSE at grade E or 2</a:t>
            </a:r>
            <a:endParaRPr>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p:txBody>
      </p:sp>
      <p:sp>
        <p:nvSpPr>
          <p:cNvPr id="270" name="Google Shape;270;p42"/>
          <p:cNvSpPr/>
          <p:nvPr/>
        </p:nvSpPr>
        <p:spPr>
          <a:xfrm>
            <a:off x="6481100" y="2355750"/>
            <a:ext cx="2490300" cy="6891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600">
                <a:solidFill>
                  <a:schemeClr val="lt1"/>
                </a:solidFill>
                <a:latin typeface="Lato"/>
                <a:ea typeface="Lato"/>
                <a:cs typeface="Lato"/>
                <a:sym typeface="Lato"/>
              </a:rPr>
              <a:t>Equivalent to</a:t>
            </a:r>
            <a:endParaRPr b="1" i="0" sz="1600" cap="none" strike="noStrike">
              <a:solidFill>
                <a:schemeClr val="lt1"/>
              </a:solidFill>
              <a:latin typeface="Lato"/>
              <a:ea typeface="Lato"/>
              <a:cs typeface="Lato"/>
              <a:sym typeface="Lato"/>
            </a:endParaRPr>
          </a:p>
          <a:p>
            <a:pPr indent="-317500" lvl="0" marL="457200" marR="0" rtl="0" algn="l">
              <a:lnSpc>
                <a:spcPct val="100000"/>
              </a:lnSpc>
              <a:spcBef>
                <a:spcPts val="0"/>
              </a:spcBef>
              <a:spcAft>
                <a:spcPts val="0"/>
              </a:spcAft>
              <a:buClr>
                <a:schemeClr val="lt1"/>
              </a:buClr>
              <a:buSzPts val="1400"/>
              <a:buFont typeface="Lato"/>
              <a:buChar char="●"/>
            </a:pPr>
            <a:r>
              <a:rPr lang="en-GB">
                <a:solidFill>
                  <a:schemeClr val="lt1"/>
                </a:solidFill>
                <a:latin typeface="Lato"/>
                <a:ea typeface="Lato"/>
                <a:cs typeface="Lato"/>
                <a:sym typeface="Lato"/>
              </a:rPr>
              <a:t>5 GCSEs</a:t>
            </a:r>
            <a:endParaRPr b="0" i="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p:txBody>
      </p:sp>
      <p:sp>
        <p:nvSpPr>
          <p:cNvPr id="271" name="Google Shape;271;p42"/>
          <p:cNvSpPr txBox="1"/>
          <p:nvPr/>
        </p:nvSpPr>
        <p:spPr>
          <a:xfrm>
            <a:off x="173050" y="1189300"/>
            <a:ext cx="4969200" cy="20163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Clr>
                <a:srgbClr val="0543B3"/>
              </a:buClr>
              <a:buSzPts val="1700"/>
              <a:buFont typeface="Lato"/>
              <a:buChar char="●"/>
            </a:pPr>
            <a:r>
              <a:rPr lang="en-GB" sz="1700">
                <a:solidFill>
                  <a:srgbClr val="0543B3"/>
                </a:solidFill>
                <a:latin typeface="Lato"/>
                <a:ea typeface="Lato"/>
                <a:cs typeface="Lato"/>
                <a:sym typeface="Lato"/>
              </a:rPr>
              <a:t>Intermediate apprenticeships are designed to </a:t>
            </a:r>
            <a:r>
              <a:rPr b="1" lang="en-GB" sz="1700">
                <a:solidFill>
                  <a:srgbClr val="0543B3"/>
                </a:solidFill>
                <a:latin typeface="Lato"/>
                <a:ea typeface="Lato"/>
                <a:cs typeface="Lato"/>
                <a:sym typeface="Lato"/>
              </a:rPr>
              <a:t>cover entry-level roles</a:t>
            </a:r>
            <a:endParaRPr b="1" sz="1700">
              <a:solidFill>
                <a:srgbClr val="0543B3"/>
              </a:solidFill>
              <a:latin typeface="Lato"/>
              <a:ea typeface="Lato"/>
              <a:cs typeface="Lato"/>
              <a:sym typeface="Lato"/>
            </a:endParaRPr>
          </a:p>
          <a:p>
            <a:pPr indent="-336550" lvl="0" marL="457200" rtl="0" algn="l">
              <a:spcBef>
                <a:spcPts val="0"/>
              </a:spcBef>
              <a:spcAft>
                <a:spcPts val="0"/>
              </a:spcAft>
              <a:buClr>
                <a:srgbClr val="0543B3"/>
              </a:buClr>
              <a:buSzPts val="1700"/>
              <a:buFont typeface="Lato"/>
              <a:buChar char="●"/>
            </a:pPr>
            <a:r>
              <a:rPr lang="en-GB" sz="1700">
                <a:solidFill>
                  <a:srgbClr val="0543B3"/>
                </a:solidFill>
                <a:latin typeface="Lato"/>
                <a:ea typeface="Lato"/>
                <a:cs typeface="Lato"/>
                <a:sym typeface="Lato"/>
              </a:rPr>
              <a:t>They:</a:t>
            </a:r>
            <a:endParaRPr sz="1700">
              <a:solidFill>
                <a:srgbClr val="0543B3"/>
              </a:solidFill>
              <a:latin typeface="Lato"/>
              <a:ea typeface="Lato"/>
              <a:cs typeface="Lato"/>
              <a:sym typeface="Lato"/>
            </a:endParaRPr>
          </a:p>
          <a:p>
            <a:pPr indent="-336550" lvl="1" marL="914400" rtl="0" algn="l">
              <a:spcBef>
                <a:spcPts val="0"/>
              </a:spcBef>
              <a:spcAft>
                <a:spcPts val="0"/>
              </a:spcAft>
              <a:buClr>
                <a:srgbClr val="0543B3"/>
              </a:buClr>
              <a:buSzPts val="1700"/>
              <a:buFont typeface="Lato"/>
              <a:buChar char="○"/>
            </a:pPr>
            <a:r>
              <a:rPr lang="en-GB" sz="1700">
                <a:solidFill>
                  <a:srgbClr val="0543B3"/>
                </a:solidFill>
                <a:latin typeface="Lato"/>
                <a:ea typeface="Lato"/>
                <a:cs typeface="Lato"/>
                <a:sym typeface="Lato"/>
              </a:rPr>
              <a:t>provide skills needed to begin a career</a:t>
            </a:r>
            <a:endParaRPr sz="1700">
              <a:solidFill>
                <a:srgbClr val="0543B3"/>
              </a:solidFill>
              <a:latin typeface="Lato"/>
              <a:ea typeface="Lato"/>
              <a:cs typeface="Lato"/>
              <a:sym typeface="Lato"/>
            </a:endParaRPr>
          </a:p>
          <a:p>
            <a:pPr indent="-336550" lvl="1" marL="914400" rtl="0" algn="l">
              <a:spcBef>
                <a:spcPts val="0"/>
              </a:spcBef>
              <a:spcAft>
                <a:spcPts val="0"/>
              </a:spcAft>
              <a:buClr>
                <a:srgbClr val="0543B3"/>
              </a:buClr>
              <a:buSzPts val="1700"/>
              <a:buFont typeface="Lato"/>
              <a:buChar char="○"/>
            </a:pPr>
            <a:r>
              <a:rPr lang="en-GB" sz="1700">
                <a:solidFill>
                  <a:srgbClr val="0543B3"/>
                </a:solidFill>
                <a:latin typeface="Lato"/>
                <a:ea typeface="Lato"/>
                <a:cs typeface="Lato"/>
                <a:sym typeface="Lato"/>
              </a:rPr>
              <a:t>generally last 1-2 years</a:t>
            </a:r>
            <a:endParaRPr sz="1700">
              <a:solidFill>
                <a:srgbClr val="0543B3"/>
              </a:solidFill>
              <a:latin typeface="Lato"/>
              <a:ea typeface="Lato"/>
              <a:cs typeface="Lato"/>
              <a:sym typeface="Lato"/>
            </a:endParaRPr>
          </a:p>
          <a:p>
            <a:pPr indent="-336550" lvl="1" marL="914400" rtl="0" algn="l">
              <a:spcBef>
                <a:spcPts val="0"/>
              </a:spcBef>
              <a:spcAft>
                <a:spcPts val="0"/>
              </a:spcAft>
              <a:buClr>
                <a:srgbClr val="0543B3"/>
              </a:buClr>
              <a:buSzPts val="1700"/>
              <a:buFont typeface="Lato"/>
              <a:buChar char="○"/>
            </a:pPr>
            <a:r>
              <a:rPr lang="en-GB" sz="1700">
                <a:solidFill>
                  <a:srgbClr val="0543B3"/>
                </a:solidFill>
                <a:latin typeface="Lato"/>
                <a:ea typeface="Lato"/>
                <a:cs typeface="Lato"/>
                <a:sym typeface="Lato"/>
              </a:rPr>
              <a:t>tend to be more vocational</a:t>
            </a:r>
            <a:endParaRPr sz="1700">
              <a:solidFill>
                <a:srgbClr val="0543B3"/>
              </a:solidFill>
              <a:latin typeface="Lato"/>
              <a:ea typeface="Lato"/>
              <a:cs typeface="Lato"/>
              <a:sym typeface="Lato"/>
            </a:endParaRPr>
          </a:p>
          <a:p>
            <a:pPr indent="0" lvl="0" marL="0" rtl="0" algn="l">
              <a:spcBef>
                <a:spcPts val="0"/>
              </a:spcBef>
              <a:spcAft>
                <a:spcPts val="0"/>
              </a:spcAft>
              <a:buNone/>
            </a:pPr>
            <a:r>
              <a:t/>
            </a:r>
            <a:endParaRPr sz="1700">
              <a:solidFill>
                <a:srgbClr val="0543B3"/>
              </a:solidFill>
              <a:latin typeface="Lato"/>
              <a:ea typeface="Lato"/>
              <a:cs typeface="Lato"/>
              <a:sym typeface="Lato"/>
            </a:endParaRPr>
          </a:p>
        </p:txBody>
      </p:sp>
      <p:grpSp>
        <p:nvGrpSpPr>
          <p:cNvPr id="272" name="Google Shape;272;p42"/>
          <p:cNvGrpSpPr/>
          <p:nvPr/>
        </p:nvGrpSpPr>
        <p:grpSpPr>
          <a:xfrm>
            <a:off x="1664699" y="3247791"/>
            <a:ext cx="3777039" cy="746429"/>
            <a:chOff x="152400" y="3389550"/>
            <a:chExt cx="4238625" cy="777125"/>
          </a:xfrm>
        </p:grpSpPr>
        <p:pic>
          <p:nvPicPr>
            <p:cNvPr id="273" name="Google Shape;273;p42"/>
            <p:cNvPicPr preferRelativeResize="0"/>
            <p:nvPr/>
          </p:nvPicPr>
          <p:blipFill rotWithShape="1">
            <a:blip r:embed="rId3">
              <a:alphaModFix/>
            </a:blip>
            <a:srcRect b="80277" l="0" r="0" t="0"/>
            <a:stretch/>
          </p:blipFill>
          <p:spPr>
            <a:xfrm>
              <a:off x="152400" y="3389550"/>
              <a:ext cx="4238625" cy="261125"/>
            </a:xfrm>
            <a:prstGeom prst="rect">
              <a:avLst/>
            </a:prstGeom>
            <a:noFill/>
            <a:ln>
              <a:noFill/>
            </a:ln>
          </p:spPr>
        </p:pic>
        <p:pic>
          <p:nvPicPr>
            <p:cNvPr id="274" name="Google Shape;274;p42"/>
            <p:cNvPicPr preferRelativeResize="0"/>
            <p:nvPr/>
          </p:nvPicPr>
          <p:blipFill rotWithShape="1">
            <a:blip r:embed="rId3">
              <a:alphaModFix/>
            </a:blip>
            <a:srcRect b="0" l="0" r="0" t="61025"/>
            <a:stretch/>
          </p:blipFill>
          <p:spPr>
            <a:xfrm>
              <a:off x="152400" y="3650675"/>
              <a:ext cx="4238625" cy="516000"/>
            </a:xfrm>
            <a:prstGeom prst="rect">
              <a:avLst/>
            </a:prstGeom>
            <a:noFill/>
            <a:ln>
              <a:noFill/>
            </a:ln>
          </p:spPr>
        </p:pic>
      </p:grpSp>
      <p:grpSp>
        <p:nvGrpSpPr>
          <p:cNvPr id="275" name="Google Shape;275;p42"/>
          <p:cNvGrpSpPr/>
          <p:nvPr/>
        </p:nvGrpSpPr>
        <p:grpSpPr>
          <a:xfrm>
            <a:off x="1624066" y="4078873"/>
            <a:ext cx="3738943" cy="867054"/>
            <a:chOff x="2614625" y="2062165"/>
            <a:chExt cx="4524375" cy="1099904"/>
          </a:xfrm>
        </p:grpSpPr>
        <p:pic>
          <p:nvPicPr>
            <p:cNvPr id="276" name="Google Shape;276;p42"/>
            <p:cNvPicPr preferRelativeResize="0"/>
            <p:nvPr/>
          </p:nvPicPr>
          <p:blipFill rotWithShape="1">
            <a:blip r:embed="rId4">
              <a:alphaModFix/>
            </a:blip>
            <a:srcRect b="81975" l="0" r="0" t="0"/>
            <a:stretch/>
          </p:blipFill>
          <p:spPr>
            <a:xfrm>
              <a:off x="2614625" y="2062165"/>
              <a:ext cx="4524375" cy="293575"/>
            </a:xfrm>
            <a:prstGeom prst="rect">
              <a:avLst/>
            </a:prstGeom>
            <a:noFill/>
            <a:ln>
              <a:noFill/>
            </a:ln>
          </p:spPr>
        </p:pic>
        <p:pic>
          <p:nvPicPr>
            <p:cNvPr id="277" name="Google Shape;277;p42"/>
            <p:cNvPicPr preferRelativeResize="0"/>
            <p:nvPr/>
          </p:nvPicPr>
          <p:blipFill rotWithShape="1">
            <a:blip r:embed="rId4">
              <a:alphaModFix/>
            </a:blip>
            <a:srcRect b="0" l="0" r="0" t="50495"/>
            <a:stretch/>
          </p:blipFill>
          <p:spPr>
            <a:xfrm>
              <a:off x="2614625" y="2355744"/>
              <a:ext cx="4524375" cy="806325"/>
            </a:xfrm>
            <a:prstGeom prst="rect">
              <a:avLst/>
            </a:prstGeom>
            <a:noFill/>
            <a:ln>
              <a:noFill/>
            </a:ln>
          </p:spPr>
        </p:pic>
      </p:grpSp>
      <p:pic>
        <p:nvPicPr>
          <p:cNvPr id="278" name="Google Shape;278;p42"/>
          <p:cNvPicPr preferRelativeResize="0"/>
          <p:nvPr/>
        </p:nvPicPr>
        <p:blipFill>
          <a:blip r:embed="rId5">
            <a:alphaModFix/>
          </a:blip>
          <a:stretch>
            <a:fillRect/>
          </a:stretch>
        </p:blipFill>
        <p:spPr>
          <a:xfrm>
            <a:off x="5568742" y="4169075"/>
            <a:ext cx="791433" cy="867045"/>
          </a:xfrm>
          <a:prstGeom prst="rect">
            <a:avLst/>
          </a:prstGeom>
          <a:noFill/>
          <a:ln>
            <a:noFill/>
          </a:ln>
        </p:spPr>
      </p:pic>
      <p:pic>
        <p:nvPicPr>
          <p:cNvPr id="279" name="Google Shape;279;p42"/>
          <p:cNvPicPr preferRelativeResize="0"/>
          <p:nvPr/>
        </p:nvPicPr>
        <p:blipFill>
          <a:blip r:embed="rId6">
            <a:alphaModFix/>
          </a:blip>
          <a:stretch>
            <a:fillRect/>
          </a:stretch>
        </p:blipFill>
        <p:spPr>
          <a:xfrm>
            <a:off x="5603418" y="3247805"/>
            <a:ext cx="791433" cy="86704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par>
                                <p:cTn fill="hold" nodeType="with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3"/>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a:latin typeface="Lato"/>
                <a:ea typeface="Lato"/>
                <a:cs typeface="Lato"/>
                <a:sym typeface="Lato"/>
              </a:rPr>
              <a:t>11</a:t>
            </a:r>
            <a:endParaRPr>
              <a:latin typeface="Lato"/>
              <a:ea typeface="Lato"/>
              <a:cs typeface="Lato"/>
              <a:sym typeface="Lato"/>
            </a:endParaRPr>
          </a:p>
        </p:txBody>
      </p:sp>
      <p:sp>
        <p:nvSpPr>
          <p:cNvPr id="285" name="Google Shape;285;p43"/>
          <p:cNvSpPr txBox="1"/>
          <p:nvPr>
            <p:ph type="ctrTitle"/>
          </p:nvPr>
        </p:nvSpPr>
        <p:spPr>
          <a:xfrm>
            <a:off x="2389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sz="2900">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Advanced  (Level 3)</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286" name="Google Shape;286;p43"/>
          <p:cNvSpPr/>
          <p:nvPr/>
        </p:nvSpPr>
        <p:spPr>
          <a:xfrm>
            <a:off x="6680500" y="1149175"/>
            <a:ext cx="2290800" cy="16170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600">
                <a:solidFill>
                  <a:schemeClr val="lt1"/>
                </a:solidFill>
                <a:latin typeface="Lato"/>
                <a:ea typeface="Lato"/>
                <a:cs typeface="Lato"/>
                <a:sym typeface="Lato"/>
              </a:rPr>
              <a:t>Entry Requirements</a:t>
            </a:r>
            <a:endParaRPr b="1" i="0" sz="1600" cap="none" strike="noStrike">
              <a:solidFill>
                <a:schemeClr val="lt1"/>
              </a:solidFill>
              <a:latin typeface="Lato"/>
              <a:ea typeface="Lato"/>
              <a:cs typeface="Lato"/>
              <a:sym typeface="Lato"/>
            </a:endParaRPr>
          </a:p>
          <a:p>
            <a:pPr indent="-317500" lvl="0" marL="360000" marR="0" rtl="0" algn="l">
              <a:lnSpc>
                <a:spcPct val="100000"/>
              </a:lnSpc>
              <a:spcBef>
                <a:spcPts val="0"/>
              </a:spcBef>
              <a:spcAft>
                <a:spcPts val="0"/>
              </a:spcAft>
              <a:buClr>
                <a:schemeClr val="lt1"/>
              </a:buClr>
              <a:buSzPts val="1400"/>
              <a:buFont typeface="Lato"/>
              <a:buChar char="●"/>
            </a:pPr>
            <a:r>
              <a:rPr lang="en-GB">
                <a:solidFill>
                  <a:schemeClr val="lt1"/>
                </a:solidFill>
                <a:latin typeface="Lato"/>
                <a:ea typeface="Lato"/>
                <a:cs typeface="Lato"/>
                <a:sym typeface="Lato"/>
              </a:rPr>
              <a:t>Completion of a Level 2 apprenticeship or</a:t>
            </a:r>
            <a:endParaRPr>
              <a:solidFill>
                <a:schemeClr val="lt1"/>
              </a:solidFill>
              <a:latin typeface="Lato"/>
              <a:ea typeface="Lato"/>
              <a:cs typeface="Lato"/>
              <a:sym typeface="Lato"/>
            </a:endParaRPr>
          </a:p>
          <a:p>
            <a:pPr indent="-317500" lvl="0" marL="360000" marR="0" rtl="0" algn="l">
              <a:lnSpc>
                <a:spcPct val="100000"/>
              </a:lnSpc>
              <a:spcBef>
                <a:spcPts val="0"/>
              </a:spcBef>
              <a:spcAft>
                <a:spcPts val="0"/>
              </a:spcAft>
              <a:buClr>
                <a:schemeClr val="lt1"/>
              </a:buClr>
              <a:buSzPts val="1400"/>
              <a:buFont typeface="Lato"/>
              <a:buChar char="●"/>
            </a:pPr>
            <a:r>
              <a:rPr lang="en-GB">
                <a:solidFill>
                  <a:schemeClr val="lt1"/>
                </a:solidFill>
                <a:latin typeface="Lato"/>
                <a:ea typeface="Lato"/>
                <a:cs typeface="Lato"/>
                <a:sym typeface="Lato"/>
              </a:rPr>
              <a:t>5 GCSEs </a:t>
            </a:r>
            <a:r>
              <a:rPr lang="en-GB">
                <a:solidFill>
                  <a:schemeClr val="lt1"/>
                </a:solidFill>
                <a:latin typeface="Lato"/>
                <a:ea typeface="Lato"/>
                <a:cs typeface="Lato"/>
                <a:sym typeface="Lato"/>
              </a:rPr>
              <a:t>including</a:t>
            </a:r>
            <a:r>
              <a:rPr lang="en-GB">
                <a:solidFill>
                  <a:schemeClr val="lt1"/>
                </a:solidFill>
                <a:latin typeface="Lato"/>
                <a:ea typeface="Lato"/>
                <a:cs typeface="Lato"/>
                <a:sym typeface="Lato"/>
              </a:rPr>
              <a:t> English &amp; Maths </a:t>
            </a:r>
            <a:endParaRPr>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p:txBody>
      </p:sp>
      <p:sp>
        <p:nvSpPr>
          <p:cNvPr id="287" name="Google Shape;287;p43"/>
          <p:cNvSpPr/>
          <p:nvPr/>
        </p:nvSpPr>
        <p:spPr>
          <a:xfrm>
            <a:off x="6680600" y="2928825"/>
            <a:ext cx="2290800" cy="733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600">
                <a:solidFill>
                  <a:schemeClr val="lt1"/>
                </a:solidFill>
                <a:latin typeface="Lato"/>
                <a:ea typeface="Lato"/>
                <a:cs typeface="Lato"/>
                <a:sym typeface="Lato"/>
              </a:rPr>
              <a:t>Equivalent to</a:t>
            </a:r>
            <a:endParaRPr b="1" i="0" sz="1600" cap="none" strike="noStrike">
              <a:solidFill>
                <a:schemeClr val="lt1"/>
              </a:solidFill>
              <a:latin typeface="Lato"/>
              <a:ea typeface="Lato"/>
              <a:cs typeface="Lato"/>
              <a:sym typeface="Lato"/>
            </a:endParaRPr>
          </a:p>
          <a:p>
            <a:pPr indent="-317500" lvl="0" marL="457200" marR="0" rtl="0" algn="l">
              <a:lnSpc>
                <a:spcPct val="100000"/>
              </a:lnSpc>
              <a:spcBef>
                <a:spcPts val="0"/>
              </a:spcBef>
              <a:spcAft>
                <a:spcPts val="0"/>
              </a:spcAft>
              <a:buClr>
                <a:schemeClr val="lt1"/>
              </a:buClr>
              <a:buSzPts val="1400"/>
              <a:buFont typeface="Lato"/>
              <a:buChar char="●"/>
            </a:pPr>
            <a:r>
              <a:rPr lang="en-GB">
                <a:solidFill>
                  <a:schemeClr val="lt1"/>
                </a:solidFill>
                <a:latin typeface="Lato"/>
                <a:ea typeface="Lato"/>
                <a:cs typeface="Lato"/>
                <a:sym typeface="Lato"/>
              </a:rPr>
              <a:t>2 A levels</a:t>
            </a:r>
            <a:endParaRPr b="0"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p:txBody>
      </p:sp>
      <p:sp>
        <p:nvSpPr>
          <p:cNvPr id="288" name="Google Shape;288;p43"/>
          <p:cNvSpPr txBox="1"/>
          <p:nvPr/>
        </p:nvSpPr>
        <p:spPr>
          <a:xfrm>
            <a:off x="82750" y="1242925"/>
            <a:ext cx="6483600" cy="138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rgbClr val="0543B3"/>
                </a:solidFill>
                <a:latin typeface="Lato"/>
                <a:ea typeface="Lato"/>
                <a:cs typeface="Lato"/>
                <a:sym typeface="Lato"/>
              </a:rPr>
              <a:t>Advanced apprenticeships offer an </a:t>
            </a:r>
            <a:r>
              <a:rPr b="1" lang="en-GB" sz="1600">
                <a:solidFill>
                  <a:srgbClr val="0543B3"/>
                </a:solidFill>
                <a:latin typeface="Lato"/>
                <a:ea typeface="Lato"/>
                <a:cs typeface="Lato"/>
                <a:sym typeface="Lato"/>
              </a:rPr>
              <a:t>alternative to A levels. </a:t>
            </a:r>
            <a:r>
              <a:rPr lang="en-GB" sz="1600">
                <a:solidFill>
                  <a:srgbClr val="0543B3"/>
                </a:solidFill>
                <a:latin typeface="Lato"/>
                <a:ea typeface="Lato"/>
                <a:cs typeface="Lato"/>
                <a:sym typeface="Lato"/>
              </a:rPr>
              <a:t>They:</a:t>
            </a:r>
            <a:endParaRPr sz="1600">
              <a:solidFill>
                <a:srgbClr val="0543B3"/>
              </a:solidFill>
              <a:latin typeface="Lato"/>
              <a:ea typeface="Lato"/>
              <a:cs typeface="Lato"/>
              <a:sym typeface="Lato"/>
            </a:endParaRPr>
          </a:p>
          <a:p>
            <a:pPr indent="0" lvl="0" marL="0" rtl="0" algn="l">
              <a:spcBef>
                <a:spcPts val="0"/>
              </a:spcBef>
              <a:spcAft>
                <a:spcPts val="0"/>
              </a:spcAft>
              <a:buNone/>
            </a:pPr>
            <a:r>
              <a:t/>
            </a:r>
            <a:endParaRPr sz="600">
              <a:solidFill>
                <a:srgbClr val="0543B3"/>
              </a:solidFill>
              <a:latin typeface="Lato"/>
              <a:ea typeface="Lato"/>
              <a:cs typeface="Lato"/>
              <a:sym typeface="Lato"/>
            </a:endParaRPr>
          </a:p>
          <a:p>
            <a:pPr indent="-317500" lvl="1" marL="450000" rtl="0" algn="l">
              <a:spcBef>
                <a:spcPts val="0"/>
              </a:spcBef>
              <a:spcAft>
                <a:spcPts val="0"/>
              </a:spcAft>
              <a:buClr>
                <a:srgbClr val="0543B3"/>
              </a:buClr>
              <a:buSzPts val="1400"/>
              <a:buFont typeface="Lato"/>
              <a:buChar char="○"/>
            </a:pPr>
            <a:r>
              <a:rPr lang="en-GB">
                <a:solidFill>
                  <a:srgbClr val="0543B3"/>
                </a:solidFill>
                <a:latin typeface="Lato"/>
                <a:ea typeface="Lato"/>
                <a:cs typeface="Lato"/>
                <a:sym typeface="Lato"/>
              </a:rPr>
              <a:t>are suitable if </a:t>
            </a:r>
            <a:r>
              <a:rPr lang="en-GB">
                <a:solidFill>
                  <a:srgbClr val="0543B3"/>
                </a:solidFill>
                <a:latin typeface="Lato"/>
                <a:ea typeface="Lato"/>
                <a:cs typeface="Lato"/>
                <a:sym typeface="Lato"/>
              </a:rPr>
              <a:t>you</a:t>
            </a:r>
            <a:r>
              <a:rPr lang="en-GB">
                <a:solidFill>
                  <a:srgbClr val="0543B3"/>
                </a:solidFill>
                <a:latin typeface="Lato"/>
                <a:ea typeface="Lato"/>
                <a:cs typeface="Lato"/>
                <a:sym typeface="Lato"/>
              </a:rPr>
              <a:t> have any skill or </a:t>
            </a:r>
            <a:r>
              <a:rPr lang="en-GB">
                <a:solidFill>
                  <a:srgbClr val="0543B3"/>
                </a:solidFill>
                <a:latin typeface="Lato"/>
                <a:ea typeface="Lato"/>
                <a:cs typeface="Lato"/>
                <a:sym typeface="Lato"/>
              </a:rPr>
              <a:t>experience</a:t>
            </a:r>
            <a:r>
              <a:rPr lang="en-GB">
                <a:solidFill>
                  <a:srgbClr val="0543B3"/>
                </a:solidFill>
                <a:latin typeface="Lato"/>
                <a:ea typeface="Lato"/>
                <a:cs typeface="Lato"/>
                <a:sym typeface="Lato"/>
              </a:rPr>
              <a:t> in a particular sector already</a:t>
            </a:r>
            <a:endParaRPr>
              <a:solidFill>
                <a:srgbClr val="0543B3"/>
              </a:solidFill>
              <a:latin typeface="Lato"/>
              <a:ea typeface="Lato"/>
              <a:cs typeface="Lato"/>
              <a:sym typeface="Lato"/>
            </a:endParaRPr>
          </a:p>
          <a:p>
            <a:pPr indent="-317500" lvl="1" marL="450000" rtl="0" algn="l">
              <a:spcBef>
                <a:spcPts val="0"/>
              </a:spcBef>
              <a:spcAft>
                <a:spcPts val="0"/>
              </a:spcAft>
              <a:buClr>
                <a:srgbClr val="0543B3"/>
              </a:buClr>
              <a:buSzPts val="1400"/>
              <a:buFont typeface="Lato"/>
              <a:buChar char="○"/>
            </a:pPr>
            <a:r>
              <a:rPr lang="en-GB">
                <a:solidFill>
                  <a:srgbClr val="0543B3"/>
                </a:solidFill>
                <a:latin typeface="Lato"/>
                <a:ea typeface="Lato"/>
                <a:cs typeface="Lato"/>
                <a:sym typeface="Lato"/>
              </a:rPr>
              <a:t>tend to last between 18 and 24 months</a:t>
            </a:r>
            <a:endParaRPr>
              <a:solidFill>
                <a:srgbClr val="0543B3"/>
              </a:solidFill>
              <a:latin typeface="Lato"/>
              <a:ea typeface="Lato"/>
              <a:cs typeface="Lato"/>
              <a:sym typeface="Lato"/>
            </a:endParaRPr>
          </a:p>
          <a:p>
            <a:pPr indent="-317500" lvl="1" marL="450000" rtl="0" algn="l">
              <a:spcBef>
                <a:spcPts val="0"/>
              </a:spcBef>
              <a:spcAft>
                <a:spcPts val="0"/>
              </a:spcAft>
              <a:buClr>
                <a:srgbClr val="0543B3"/>
              </a:buClr>
              <a:buSzPts val="1400"/>
              <a:buFont typeface="Lato"/>
              <a:buChar char="○"/>
            </a:pPr>
            <a:r>
              <a:rPr lang="en-GB">
                <a:solidFill>
                  <a:srgbClr val="0543B3"/>
                </a:solidFill>
                <a:latin typeface="Lato"/>
                <a:ea typeface="Lato"/>
                <a:cs typeface="Lato"/>
                <a:sym typeface="Lato"/>
              </a:rPr>
              <a:t>usually delve into more technical detail of the chosen career</a:t>
            </a:r>
            <a:endParaRPr>
              <a:solidFill>
                <a:srgbClr val="0543B3"/>
              </a:solidFill>
              <a:latin typeface="Lato"/>
              <a:ea typeface="Lato"/>
              <a:cs typeface="Lato"/>
              <a:sym typeface="Lato"/>
            </a:endParaRPr>
          </a:p>
          <a:p>
            <a:pPr indent="-317500" lvl="1" marL="450000" rtl="0" algn="l">
              <a:spcBef>
                <a:spcPts val="0"/>
              </a:spcBef>
              <a:spcAft>
                <a:spcPts val="0"/>
              </a:spcAft>
              <a:buClr>
                <a:srgbClr val="0543B3"/>
              </a:buClr>
              <a:buSzPts val="1400"/>
              <a:buFont typeface="Lato"/>
              <a:buChar char="○"/>
            </a:pPr>
            <a:r>
              <a:rPr lang="en-GB">
                <a:solidFill>
                  <a:srgbClr val="0543B3"/>
                </a:solidFill>
                <a:latin typeface="Lato"/>
                <a:ea typeface="Lato"/>
                <a:cs typeface="Lato"/>
                <a:sym typeface="Lato"/>
              </a:rPr>
              <a:t>can result in professional recognition by a </a:t>
            </a:r>
            <a:r>
              <a:rPr lang="en-GB">
                <a:solidFill>
                  <a:srgbClr val="0543B3"/>
                </a:solidFill>
                <a:latin typeface="Lato"/>
                <a:ea typeface="Lato"/>
                <a:cs typeface="Lato"/>
                <a:sym typeface="Lato"/>
              </a:rPr>
              <a:t>relevant</a:t>
            </a:r>
            <a:r>
              <a:rPr lang="en-GB">
                <a:solidFill>
                  <a:srgbClr val="0543B3"/>
                </a:solidFill>
                <a:latin typeface="Lato"/>
                <a:ea typeface="Lato"/>
                <a:cs typeface="Lato"/>
                <a:sym typeface="Lato"/>
              </a:rPr>
              <a:t> professional body</a:t>
            </a:r>
            <a:endParaRPr sz="1700">
              <a:solidFill>
                <a:srgbClr val="0543B3"/>
              </a:solidFill>
              <a:latin typeface="Lato"/>
              <a:ea typeface="Lato"/>
              <a:cs typeface="Lato"/>
              <a:sym typeface="Lato"/>
            </a:endParaRPr>
          </a:p>
        </p:txBody>
      </p:sp>
      <p:grpSp>
        <p:nvGrpSpPr>
          <p:cNvPr id="289" name="Google Shape;289;p43"/>
          <p:cNvGrpSpPr/>
          <p:nvPr/>
        </p:nvGrpSpPr>
        <p:grpSpPr>
          <a:xfrm>
            <a:off x="1185193" y="2889937"/>
            <a:ext cx="3422641" cy="950053"/>
            <a:chOff x="2400850" y="3761438"/>
            <a:chExt cx="4533900" cy="1088013"/>
          </a:xfrm>
        </p:grpSpPr>
        <p:pic>
          <p:nvPicPr>
            <p:cNvPr id="290" name="Google Shape;290;p43"/>
            <p:cNvPicPr preferRelativeResize="0"/>
            <p:nvPr/>
          </p:nvPicPr>
          <p:blipFill rotWithShape="1">
            <a:blip r:embed="rId3">
              <a:alphaModFix/>
            </a:blip>
            <a:srcRect b="81477" l="0" r="0" t="0"/>
            <a:stretch/>
          </p:blipFill>
          <p:spPr>
            <a:xfrm>
              <a:off x="2400850" y="3761438"/>
              <a:ext cx="4533900" cy="289350"/>
            </a:xfrm>
            <a:prstGeom prst="rect">
              <a:avLst/>
            </a:prstGeom>
            <a:noFill/>
            <a:ln>
              <a:noFill/>
            </a:ln>
          </p:spPr>
        </p:pic>
        <p:pic>
          <p:nvPicPr>
            <p:cNvPr id="291" name="Google Shape;291;p43"/>
            <p:cNvPicPr preferRelativeResize="0"/>
            <p:nvPr/>
          </p:nvPicPr>
          <p:blipFill rotWithShape="1">
            <a:blip r:embed="rId3">
              <a:alphaModFix/>
            </a:blip>
            <a:srcRect b="0" l="0" r="0" t="50886"/>
            <a:stretch/>
          </p:blipFill>
          <p:spPr>
            <a:xfrm>
              <a:off x="2400850" y="4082250"/>
              <a:ext cx="4533900" cy="767200"/>
            </a:xfrm>
            <a:prstGeom prst="rect">
              <a:avLst/>
            </a:prstGeom>
            <a:noFill/>
            <a:ln>
              <a:noFill/>
            </a:ln>
          </p:spPr>
        </p:pic>
      </p:grpSp>
      <p:grpSp>
        <p:nvGrpSpPr>
          <p:cNvPr id="292" name="Google Shape;292;p43"/>
          <p:cNvGrpSpPr/>
          <p:nvPr/>
        </p:nvGrpSpPr>
        <p:grpSpPr>
          <a:xfrm>
            <a:off x="1185438" y="3992558"/>
            <a:ext cx="3596349" cy="895764"/>
            <a:chOff x="2805125" y="2786938"/>
            <a:chExt cx="4448175" cy="1013537"/>
          </a:xfrm>
        </p:grpSpPr>
        <p:pic>
          <p:nvPicPr>
            <p:cNvPr id="293" name="Google Shape;293;p43"/>
            <p:cNvPicPr preferRelativeResize="0"/>
            <p:nvPr/>
          </p:nvPicPr>
          <p:blipFill rotWithShape="1">
            <a:blip r:embed="rId4">
              <a:alphaModFix/>
            </a:blip>
            <a:srcRect b="81902" l="0" r="0" t="0"/>
            <a:stretch/>
          </p:blipFill>
          <p:spPr>
            <a:xfrm>
              <a:off x="2805125" y="2786938"/>
              <a:ext cx="4448175" cy="279250"/>
            </a:xfrm>
            <a:prstGeom prst="rect">
              <a:avLst/>
            </a:prstGeom>
            <a:noFill/>
            <a:ln>
              <a:noFill/>
            </a:ln>
          </p:spPr>
        </p:pic>
        <p:pic>
          <p:nvPicPr>
            <p:cNvPr id="294" name="Google Shape;294;p43"/>
            <p:cNvPicPr preferRelativeResize="0"/>
            <p:nvPr/>
          </p:nvPicPr>
          <p:blipFill rotWithShape="1">
            <a:blip r:embed="rId4">
              <a:alphaModFix/>
            </a:blip>
            <a:srcRect b="0" l="0" r="0" t="53759"/>
            <a:stretch/>
          </p:blipFill>
          <p:spPr>
            <a:xfrm>
              <a:off x="2805125" y="3086950"/>
              <a:ext cx="4448175" cy="713525"/>
            </a:xfrm>
            <a:prstGeom prst="rect">
              <a:avLst/>
            </a:prstGeom>
            <a:noFill/>
            <a:ln>
              <a:noFill/>
            </a:ln>
          </p:spPr>
        </p:pic>
      </p:grpSp>
      <p:pic>
        <p:nvPicPr>
          <p:cNvPr id="295" name="Google Shape;295;p43"/>
          <p:cNvPicPr preferRelativeResize="0"/>
          <p:nvPr/>
        </p:nvPicPr>
        <p:blipFill>
          <a:blip r:embed="rId5">
            <a:alphaModFix/>
          </a:blip>
          <a:stretch>
            <a:fillRect/>
          </a:stretch>
        </p:blipFill>
        <p:spPr>
          <a:xfrm>
            <a:off x="210423" y="2889924"/>
            <a:ext cx="876153" cy="950084"/>
          </a:xfrm>
          <a:prstGeom prst="rect">
            <a:avLst/>
          </a:prstGeom>
          <a:noFill/>
          <a:ln>
            <a:noFill/>
          </a:ln>
        </p:spPr>
      </p:pic>
      <p:pic>
        <p:nvPicPr>
          <p:cNvPr id="296" name="Google Shape;296;p43"/>
          <p:cNvPicPr preferRelativeResize="0"/>
          <p:nvPr/>
        </p:nvPicPr>
        <p:blipFill>
          <a:blip r:embed="rId6">
            <a:alphaModFix/>
          </a:blip>
          <a:stretch>
            <a:fillRect/>
          </a:stretch>
        </p:blipFill>
        <p:spPr>
          <a:xfrm>
            <a:off x="235469" y="3989015"/>
            <a:ext cx="826055" cy="89575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par>
                                <p:cTn fill="hold" nodeType="with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4"/>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a:latin typeface="Lato"/>
                <a:ea typeface="Lato"/>
                <a:cs typeface="Lato"/>
                <a:sym typeface="Lato"/>
              </a:rPr>
              <a:t>12</a:t>
            </a:r>
            <a:endParaRPr>
              <a:latin typeface="Lato"/>
              <a:ea typeface="Lato"/>
              <a:cs typeface="Lato"/>
              <a:sym typeface="Lato"/>
            </a:endParaRPr>
          </a:p>
        </p:txBody>
      </p:sp>
      <p:sp>
        <p:nvSpPr>
          <p:cNvPr id="302" name="Google Shape;302;p44"/>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sz="2900">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Higher  (Level 4 and 5)</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303" name="Google Shape;303;p44"/>
          <p:cNvSpPr/>
          <p:nvPr/>
        </p:nvSpPr>
        <p:spPr>
          <a:xfrm>
            <a:off x="177500" y="1247400"/>
            <a:ext cx="3036900" cy="1767300"/>
          </a:xfrm>
          <a:prstGeom prst="roundRect">
            <a:avLst>
              <a:gd fmla="val 16667" name="adj"/>
            </a:avLst>
          </a:prstGeom>
          <a:noFill/>
          <a:ln cap="flat" cmpd="sng" w="19050">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GB" sz="1300">
                <a:solidFill>
                  <a:srgbClr val="0543B3"/>
                </a:solidFill>
                <a:latin typeface="Lato"/>
                <a:ea typeface="Lato"/>
                <a:cs typeface="Lato"/>
                <a:sym typeface="Lato"/>
              </a:rPr>
              <a:t>Level 4</a:t>
            </a:r>
            <a:endParaRPr b="1" sz="1300">
              <a:solidFill>
                <a:srgbClr val="0543B3"/>
              </a:solidFill>
              <a:latin typeface="Lato"/>
              <a:ea typeface="Lato"/>
              <a:cs typeface="Lato"/>
              <a:sym typeface="Lato"/>
            </a:endParaRPr>
          </a:p>
          <a:p>
            <a:pPr indent="0" lvl="0" marL="0" marR="0" rtl="0" algn="l">
              <a:lnSpc>
                <a:spcPct val="100000"/>
              </a:lnSpc>
              <a:spcBef>
                <a:spcPts val="0"/>
              </a:spcBef>
              <a:spcAft>
                <a:spcPts val="0"/>
              </a:spcAft>
              <a:buNone/>
            </a:pPr>
            <a:r>
              <a:rPr lang="en-GB" sz="1100" u="sng">
                <a:solidFill>
                  <a:srgbClr val="0543B3"/>
                </a:solidFill>
                <a:latin typeface="Lato"/>
                <a:ea typeface="Lato"/>
                <a:cs typeface="Lato"/>
                <a:sym typeface="Lato"/>
              </a:rPr>
              <a:t>Entry Requirement</a:t>
            </a:r>
            <a:endParaRPr sz="1100" u="sng">
              <a:solidFill>
                <a:srgbClr val="0543B3"/>
              </a:solidFill>
              <a:latin typeface="Lato"/>
              <a:ea typeface="Lato"/>
              <a:cs typeface="Lato"/>
              <a:sym typeface="Lato"/>
            </a:endParaRPr>
          </a:p>
          <a:p>
            <a:pPr indent="-298450" lvl="0" marL="457200" marR="0" rtl="0" algn="l">
              <a:lnSpc>
                <a:spcPct val="100000"/>
              </a:lnSpc>
              <a:spcBef>
                <a:spcPts val="0"/>
              </a:spcBef>
              <a:spcAft>
                <a:spcPts val="0"/>
              </a:spcAft>
              <a:buClr>
                <a:srgbClr val="0543B3"/>
              </a:buClr>
              <a:buSzPts val="1100"/>
              <a:buFont typeface="Lato"/>
              <a:buChar char="●"/>
            </a:pPr>
            <a:r>
              <a:rPr lang="en-GB" sz="1100">
                <a:solidFill>
                  <a:srgbClr val="0543B3"/>
                </a:solidFill>
                <a:latin typeface="Lato"/>
                <a:ea typeface="Lato"/>
                <a:cs typeface="Lato"/>
                <a:sym typeface="Lato"/>
              </a:rPr>
              <a:t>Completion of an advanced apprenticeship or</a:t>
            </a:r>
            <a:endParaRPr sz="1100">
              <a:solidFill>
                <a:srgbClr val="0543B3"/>
              </a:solidFill>
              <a:latin typeface="Lato"/>
              <a:ea typeface="Lato"/>
              <a:cs typeface="Lato"/>
              <a:sym typeface="Lato"/>
            </a:endParaRPr>
          </a:p>
          <a:p>
            <a:pPr indent="-298450" lvl="0" marL="457200" marR="0" rtl="0" algn="l">
              <a:lnSpc>
                <a:spcPct val="100000"/>
              </a:lnSpc>
              <a:spcBef>
                <a:spcPts val="0"/>
              </a:spcBef>
              <a:spcAft>
                <a:spcPts val="0"/>
              </a:spcAft>
              <a:buClr>
                <a:srgbClr val="0543B3"/>
              </a:buClr>
              <a:buSzPts val="1100"/>
              <a:buFont typeface="Lato"/>
              <a:buChar char="●"/>
            </a:pPr>
            <a:r>
              <a:rPr lang="en-GB" sz="1100">
                <a:solidFill>
                  <a:srgbClr val="0543B3"/>
                </a:solidFill>
                <a:latin typeface="Lato"/>
                <a:ea typeface="Lato"/>
                <a:cs typeface="Lato"/>
                <a:sym typeface="Lato"/>
              </a:rPr>
              <a:t>A level 3 </a:t>
            </a:r>
            <a:r>
              <a:rPr lang="en-GB" sz="1100">
                <a:solidFill>
                  <a:srgbClr val="0543B3"/>
                </a:solidFill>
                <a:latin typeface="Lato"/>
                <a:ea typeface="Lato"/>
                <a:cs typeface="Lato"/>
                <a:sym typeface="Lato"/>
              </a:rPr>
              <a:t>qualification (e.g. A levels)</a:t>
            </a:r>
            <a:endParaRPr sz="1100">
              <a:solidFill>
                <a:srgbClr val="0543B3"/>
              </a:solidFill>
              <a:latin typeface="Lato"/>
              <a:ea typeface="Lato"/>
              <a:cs typeface="Lato"/>
              <a:sym typeface="Lato"/>
            </a:endParaRPr>
          </a:p>
          <a:p>
            <a:pPr indent="0" lvl="0" marL="0" marR="0" rtl="0" algn="l">
              <a:lnSpc>
                <a:spcPct val="100000"/>
              </a:lnSpc>
              <a:spcBef>
                <a:spcPts val="0"/>
              </a:spcBef>
              <a:spcAft>
                <a:spcPts val="0"/>
              </a:spcAft>
              <a:buNone/>
            </a:pPr>
            <a:r>
              <a:t/>
            </a:r>
            <a:endParaRPr sz="1100" u="sng">
              <a:solidFill>
                <a:srgbClr val="0543B3"/>
              </a:solidFill>
              <a:latin typeface="Lato"/>
              <a:ea typeface="Lato"/>
              <a:cs typeface="Lato"/>
              <a:sym typeface="Lato"/>
            </a:endParaRPr>
          </a:p>
          <a:p>
            <a:pPr indent="0" lvl="0" marL="0" marR="0" rtl="0" algn="l">
              <a:lnSpc>
                <a:spcPct val="100000"/>
              </a:lnSpc>
              <a:spcBef>
                <a:spcPts val="0"/>
              </a:spcBef>
              <a:spcAft>
                <a:spcPts val="0"/>
              </a:spcAft>
              <a:buNone/>
            </a:pPr>
            <a:r>
              <a:rPr lang="en-GB" sz="1100" u="sng">
                <a:solidFill>
                  <a:srgbClr val="0543B3"/>
                </a:solidFill>
                <a:latin typeface="Lato"/>
                <a:ea typeface="Lato"/>
                <a:cs typeface="Lato"/>
                <a:sym typeface="Lato"/>
              </a:rPr>
              <a:t>Equivalent to</a:t>
            </a:r>
            <a:endParaRPr sz="1100" u="sng">
              <a:solidFill>
                <a:srgbClr val="0543B3"/>
              </a:solidFill>
              <a:latin typeface="Lato"/>
              <a:ea typeface="Lato"/>
              <a:cs typeface="Lato"/>
              <a:sym typeface="Lato"/>
            </a:endParaRPr>
          </a:p>
          <a:p>
            <a:pPr indent="-298450" lvl="0" marL="457200" marR="0" rtl="0" algn="l">
              <a:lnSpc>
                <a:spcPct val="100000"/>
              </a:lnSpc>
              <a:spcBef>
                <a:spcPts val="0"/>
              </a:spcBef>
              <a:spcAft>
                <a:spcPts val="0"/>
              </a:spcAft>
              <a:buClr>
                <a:srgbClr val="0543B3"/>
              </a:buClr>
              <a:buSzPts val="1100"/>
              <a:buFont typeface="Lato"/>
              <a:buChar char="●"/>
            </a:pPr>
            <a:r>
              <a:rPr lang="en-GB" sz="1100">
                <a:solidFill>
                  <a:srgbClr val="0543B3"/>
                </a:solidFill>
                <a:latin typeface="Lato"/>
                <a:ea typeface="Lato"/>
                <a:cs typeface="Lato"/>
                <a:sym typeface="Lato"/>
              </a:rPr>
              <a:t>A foundation degree</a:t>
            </a:r>
            <a:endParaRPr sz="1100">
              <a:solidFill>
                <a:srgbClr val="0543B3"/>
              </a:solidFill>
              <a:latin typeface="Lato"/>
              <a:ea typeface="Lato"/>
              <a:cs typeface="Lato"/>
              <a:sym typeface="Lato"/>
            </a:endParaRPr>
          </a:p>
          <a:p>
            <a:pPr indent="0" lvl="0" marL="0" marR="0" rtl="0" algn="l">
              <a:lnSpc>
                <a:spcPct val="100000"/>
              </a:lnSpc>
              <a:spcBef>
                <a:spcPts val="0"/>
              </a:spcBef>
              <a:spcAft>
                <a:spcPts val="0"/>
              </a:spcAft>
              <a:buNone/>
            </a:pPr>
            <a:r>
              <a:t/>
            </a:r>
            <a:endParaRPr u="sng">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u="none" cap="none" strike="noStrike">
              <a:solidFill>
                <a:srgbClr val="000000"/>
              </a:solidFill>
              <a:latin typeface="Lato"/>
              <a:ea typeface="Lato"/>
              <a:cs typeface="Lato"/>
              <a:sym typeface="Lato"/>
            </a:endParaRPr>
          </a:p>
        </p:txBody>
      </p:sp>
      <p:sp>
        <p:nvSpPr>
          <p:cNvPr id="304" name="Google Shape;304;p44"/>
          <p:cNvSpPr txBox="1"/>
          <p:nvPr/>
        </p:nvSpPr>
        <p:spPr>
          <a:xfrm>
            <a:off x="3401350" y="1310763"/>
            <a:ext cx="5778300" cy="13392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rgbClr val="0543B3"/>
              </a:buClr>
              <a:buSzPts val="1500"/>
              <a:buChar char="●"/>
            </a:pPr>
            <a:r>
              <a:rPr lang="en-GB" sz="1500">
                <a:solidFill>
                  <a:srgbClr val="0543B3"/>
                </a:solidFill>
              </a:rPr>
              <a:t>Usually takes between 1-3 years to complete</a:t>
            </a:r>
            <a:endParaRPr sz="1500">
              <a:solidFill>
                <a:srgbClr val="0543B3"/>
              </a:solidFill>
            </a:endParaRPr>
          </a:p>
          <a:p>
            <a:pPr indent="-323850" lvl="0" marL="457200" rtl="0" algn="l">
              <a:spcBef>
                <a:spcPts val="0"/>
              </a:spcBef>
              <a:spcAft>
                <a:spcPts val="0"/>
              </a:spcAft>
              <a:buClr>
                <a:srgbClr val="0543B3"/>
              </a:buClr>
              <a:buSzPts val="1500"/>
              <a:buChar char="●"/>
            </a:pPr>
            <a:r>
              <a:rPr lang="en-GB" sz="1500">
                <a:solidFill>
                  <a:srgbClr val="0543B3"/>
                </a:solidFill>
              </a:rPr>
              <a:t>They are the equivalent to higher education, with added work-based experience</a:t>
            </a:r>
            <a:endParaRPr sz="1500">
              <a:solidFill>
                <a:srgbClr val="0543B3"/>
              </a:solidFill>
            </a:endParaRPr>
          </a:p>
          <a:p>
            <a:pPr indent="-323850" lvl="0" marL="457200" rtl="0" algn="l">
              <a:spcBef>
                <a:spcPts val="0"/>
              </a:spcBef>
              <a:spcAft>
                <a:spcPts val="0"/>
              </a:spcAft>
              <a:buClr>
                <a:srgbClr val="0543B3"/>
              </a:buClr>
              <a:buSzPts val="1500"/>
              <a:buChar char="●"/>
            </a:pPr>
            <a:r>
              <a:rPr lang="en-GB" sz="1500">
                <a:solidFill>
                  <a:srgbClr val="0543B3"/>
                </a:solidFill>
              </a:rPr>
              <a:t>The level of the qualification gained depends on the level of the apprenticeship</a:t>
            </a:r>
            <a:endParaRPr sz="1500">
              <a:solidFill>
                <a:srgbClr val="0543B3"/>
              </a:solidFill>
            </a:endParaRPr>
          </a:p>
        </p:txBody>
      </p:sp>
      <p:sp>
        <p:nvSpPr>
          <p:cNvPr id="305" name="Google Shape;305;p44"/>
          <p:cNvSpPr/>
          <p:nvPr/>
        </p:nvSpPr>
        <p:spPr>
          <a:xfrm>
            <a:off x="177500" y="3190900"/>
            <a:ext cx="3036900" cy="1652100"/>
          </a:xfrm>
          <a:prstGeom prst="roundRect">
            <a:avLst>
              <a:gd fmla="val 16667" name="adj"/>
            </a:avLst>
          </a:prstGeom>
          <a:noFill/>
          <a:ln cap="flat" cmpd="sng" w="19050">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GB" sz="1300">
                <a:solidFill>
                  <a:srgbClr val="0543B3"/>
                </a:solidFill>
                <a:latin typeface="Lato"/>
                <a:ea typeface="Lato"/>
                <a:cs typeface="Lato"/>
                <a:sym typeface="Lato"/>
              </a:rPr>
              <a:t>Level 5</a:t>
            </a:r>
            <a:endParaRPr b="1" sz="1300">
              <a:solidFill>
                <a:srgbClr val="0543B3"/>
              </a:solidFill>
              <a:latin typeface="Lato"/>
              <a:ea typeface="Lato"/>
              <a:cs typeface="Lato"/>
              <a:sym typeface="Lato"/>
            </a:endParaRPr>
          </a:p>
          <a:p>
            <a:pPr indent="0" lvl="0" marL="0" marR="0" rtl="0" algn="l">
              <a:lnSpc>
                <a:spcPct val="100000"/>
              </a:lnSpc>
              <a:spcBef>
                <a:spcPts val="0"/>
              </a:spcBef>
              <a:spcAft>
                <a:spcPts val="0"/>
              </a:spcAft>
              <a:buNone/>
            </a:pPr>
            <a:r>
              <a:rPr lang="en-GB" sz="1100" u="sng">
                <a:solidFill>
                  <a:srgbClr val="0543B3"/>
                </a:solidFill>
                <a:latin typeface="Lato"/>
                <a:ea typeface="Lato"/>
                <a:cs typeface="Lato"/>
                <a:sym typeface="Lato"/>
              </a:rPr>
              <a:t>Entry Requirement</a:t>
            </a:r>
            <a:endParaRPr sz="1100" u="sng">
              <a:solidFill>
                <a:srgbClr val="0543B3"/>
              </a:solidFill>
              <a:latin typeface="Lato"/>
              <a:ea typeface="Lato"/>
              <a:cs typeface="Lato"/>
              <a:sym typeface="Lato"/>
            </a:endParaRPr>
          </a:p>
          <a:p>
            <a:pPr indent="-298450" lvl="0" marL="457200" marR="0" rtl="0" algn="l">
              <a:lnSpc>
                <a:spcPct val="100000"/>
              </a:lnSpc>
              <a:spcBef>
                <a:spcPts val="0"/>
              </a:spcBef>
              <a:spcAft>
                <a:spcPts val="0"/>
              </a:spcAft>
              <a:buClr>
                <a:srgbClr val="0543B3"/>
              </a:buClr>
              <a:buSzPts val="1100"/>
              <a:buFont typeface="Lato"/>
              <a:buChar char="●"/>
            </a:pPr>
            <a:r>
              <a:rPr lang="en-GB" sz="1100">
                <a:solidFill>
                  <a:srgbClr val="0543B3"/>
                </a:solidFill>
                <a:latin typeface="Lato"/>
                <a:ea typeface="Lato"/>
                <a:cs typeface="Lato"/>
                <a:sym typeface="Lato"/>
              </a:rPr>
              <a:t>Same as level 4 but with higher minimum grades</a:t>
            </a:r>
            <a:endParaRPr sz="1100">
              <a:solidFill>
                <a:srgbClr val="0543B3"/>
              </a:solidFill>
              <a:latin typeface="Lato"/>
              <a:ea typeface="Lato"/>
              <a:cs typeface="Lato"/>
              <a:sym typeface="Lato"/>
            </a:endParaRPr>
          </a:p>
          <a:p>
            <a:pPr indent="-298450" lvl="0" marL="457200" marR="0" rtl="0" algn="l">
              <a:lnSpc>
                <a:spcPct val="100000"/>
              </a:lnSpc>
              <a:spcBef>
                <a:spcPts val="0"/>
              </a:spcBef>
              <a:spcAft>
                <a:spcPts val="0"/>
              </a:spcAft>
              <a:buClr>
                <a:srgbClr val="0543B3"/>
              </a:buClr>
              <a:buSzPts val="1100"/>
              <a:buFont typeface="Lato"/>
              <a:buChar char="●"/>
            </a:pPr>
            <a:r>
              <a:rPr lang="en-GB" sz="1100">
                <a:solidFill>
                  <a:srgbClr val="0543B3"/>
                </a:solidFill>
                <a:latin typeface="Lato"/>
                <a:ea typeface="Lato"/>
                <a:cs typeface="Lato"/>
                <a:sym typeface="Lato"/>
              </a:rPr>
              <a:t>Requires some relevant experience</a:t>
            </a:r>
            <a:endParaRPr sz="1100">
              <a:solidFill>
                <a:srgbClr val="0543B3"/>
              </a:solidFill>
              <a:latin typeface="Lato"/>
              <a:ea typeface="Lato"/>
              <a:cs typeface="Lato"/>
              <a:sym typeface="Lato"/>
            </a:endParaRPr>
          </a:p>
          <a:p>
            <a:pPr indent="0" lvl="0" marL="0" marR="0" rtl="0" algn="l">
              <a:lnSpc>
                <a:spcPct val="100000"/>
              </a:lnSpc>
              <a:spcBef>
                <a:spcPts val="0"/>
              </a:spcBef>
              <a:spcAft>
                <a:spcPts val="0"/>
              </a:spcAft>
              <a:buNone/>
            </a:pPr>
            <a:r>
              <a:t/>
            </a:r>
            <a:endParaRPr sz="1100" u="sng">
              <a:solidFill>
                <a:srgbClr val="0543B3"/>
              </a:solidFill>
              <a:latin typeface="Lato"/>
              <a:ea typeface="Lato"/>
              <a:cs typeface="Lato"/>
              <a:sym typeface="Lato"/>
            </a:endParaRPr>
          </a:p>
          <a:p>
            <a:pPr indent="0" lvl="0" marL="0" marR="0" rtl="0" algn="l">
              <a:lnSpc>
                <a:spcPct val="100000"/>
              </a:lnSpc>
              <a:spcBef>
                <a:spcPts val="0"/>
              </a:spcBef>
              <a:spcAft>
                <a:spcPts val="0"/>
              </a:spcAft>
              <a:buNone/>
            </a:pPr>
            <a:r>
              <a:rPr lang="en-GB" sz="1100" u="sng">
                <a:solidFill>
                  <a:srgbClr val="0543B3"/>
                </a:solidFill>
                <a:latin typeface="Lato"/>
                <a:ea typeface="Lato"/>
                <a:cs typeface="Lato"/>
                <a:sym typeface="Lato"/>
              </a:rPr>
              <a:t>Equivalent to</a:t>
            </a:r>
            <a:endParaRPr sz="1100" u="sng">
              <a:solidFill>
                <a:srgbClr val="0543B3"/>
              </a:solidFill>
              <a:latin typeface="Lato"/>
              <a:ea typeface="Lato"/>
              <a:cs typeface="Lato"/>
              <a:sym typeface="Lato"/>
            </a:endParaRPr>
          </a:p>
          <a:p>
            <a:pPr indent="-298450" lvl="0" marL="457200" marR="0" rtl="0" algn="l">
              <a:lnSpc>
                <a:spcPct val="100000"/>
              </a:lnSpc>
              <a:spcBef>
                <a:spcPts val="0"/>
              </a:spcBef>
              <a:spcAft>
                <a:spcPts val="0"/>
              </a:spcAft>
              <a:buClr>
                <a:srgbClr val="0543B3"/>
              </a:buClr>
              <a:buSzPts val="1100"/>
              <a:buFont typeface="Lato"/>
              <a:buChar char="●"/>
            </a:pPr>
            <a:r>
              <a:rPr lang="en-GB" sz="1100">
                <a:solidFill>
                  <a:srgbClr val="0543B3"/>
                </a:solidFill>
                <a:latin typeface="Lato"/>
                <a:ea typeface="Lato"/>
                <a:cs typeface="Lato"/>
                <a:sym typeface="Lato"/>
              </a:rPr>
              <a:t>The first year of a bachelor’s degree</a:t>
            </a:r>
            <a:endParaRPr sz="1100">
              <a:solidFill>
                <a:srgbClr val="0543B3"/>
              </a:solidFill>
              <a:latin typeface="Lato"/>
              <a:ea typeface="Lato"/>
              <a:cs typeface="Lato"/>
              <a:sym typeface="Lato"/>
            </a:endParaRPr>
          </a:p>
          <a:p>
            <a:pPr indent="0" lvl="0" marL="0" marR="0" rtl="0" algn="l">
              <a:lnSpc>
                <a:spcPct val="100000"/>
              </a:lnSpc>
              <a:spcBef>
                <a:spcPts val="0"/>
              </a:spcBef>
              <a:spcAft>
                <a:spcPts val="0"/>
              </a:spcAft>
              <a:buNone/>
            </a:pPr>
            <a:r>
              <a:t/>
            </a:r>
            <a:endParaRPr sz="1500" u="sng">
              <a:solidFill>
                <a:srgbClr val="0543B3"/>
              </a:solidFill>
              <a:latin typeface="Lato"/>
              <a:ea typeface="Lato"/>
              <a:cs typeface="Lato"/>
              <a:sym typeface="Lato"/>
            </a:endParaRPr>
          </a:p>
          <a:p>
            <a:pPr indent="0" lvl="0" marL="0" marR="0" rtl="0" algn="l">
              <a:lnSpc>
                <a:spcPct val="100000"/>
              </a:lnSpc>
              <a:spcBef>
                <a:spcPts val="0"/>
              </a:spcBef>
              <a:spcAft>
                <a:spcPts val="0"/>
              </a:spcAft>
              <a:buNone/>
            </a:pPr>
            <a:r>
              <a:t/>
            </a:r>
            <a:endParaRPr sz="1500" u="sng">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5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500" u="none" cap="none" strike="noStrike">
              <a:solidFill>
                <a:srgbClr val="000000"/>
              </a:solidFill>
              <a:latin typeface="Lato"/>
              <a:ea typeface="Lato"/>
              <a:cs typeface="Lato"/>
              <a:sym typeface="Lato"/>
            </a:endParaRPr>
          </a:p>
        </p:txBody>
      </p:sp>
      <p:grpSp>
        <p:nvGrpSpPr>
          <p:cNvPr id="306" name="Google Shape;306;p44"/>
          <p:cNvGrpSpPr/>
          <p:nvPr/>
        </p:nvGrpSpPr>
        <p:grpSpPr>
          <a:xfrm>
            <a:off x="4257009" y="2683261"/>
            <a:ext cx="3335877" cy="960748"/>
            <a:chOff x="2905800" y="3769015"/>
            <a:chExt cx="4600575" cy="1254404"/>
          </a:xfrm>
        </p:grpSpPr>
        <p:pic>
          <p:nvPicPr>
            <p:cNvPr id="307" name="Google Shape;307;p44"/>
            <p:cNvPicPr preferRelativeResize="0"/>
            <p:nvPr/>
          </p:nvPicPr>
          <p:blipFill rotWithShape="1">
            <a:blip r:embed="rId3">
              <a:alphaModFix/>
            </a:blip>
            <a:srcRect b="81610" l="0" r="0" t="0"/>
            <a:stretch/>
          </p:blipFill>
          <p:spPr>
            <a:xfrm>
              <a:off x="2905800" y="3769015"/>
              <a:ext cx="4600575" cy="327550"/>
            </a:xfrm>
            <a:prstGeom prst="rect">
              <a:avLst/>
            </a:prstGeom>
            <a:noFill/>
            <a:ln>
              <a:noFill/>
            </a:ln>
          </p:spPr>
        </p:pic>
        <p:pic>
          <p:nvPicPr>
            <p:cNvPr id="308" name="Google Shape;308;p44"/>
            <p:cNvPicPr preferRelativeResize="0"/>
            <p:nvPr/>
          </p:nvPicPr>
          <p:blipFill rotWithShape="1">
            <a:blip r:embed="rId3">
              <a:alphaModFix/>
            </a:blip>
            <a:srcRect b="0" l="0" r="0" t="47965"/>
            <a:stretch/>
          </p:blipFill>
          <p:spPr>
            <a:xfrm>
              <a:off x="2905800" y="4096569"/>
              <a:ext cx="4600575" cy="926850"/>
            </a:xfrm>
            <a:prstGeom prst="rect">
              <a:avLst/>
            </a:prstGeom>
            <a:noFill/>
            <a:ln>
              <a:noFill/>
            </a:ln>
          </p:spPr>
        </p:pic>
      </p:grpSp>
      <p:grpSp>
        <p:nvGrpSpPr>
          <p:cNvPr id="309" name="Google Shape;309;p44"/>
          <p:cNvGrpSpPr/>
          <p:nvPr/>
        </p:nvGrpSpPr>
        <p:grpSpPr>
          <a:xfrm>
            <a:off x="4202539" y="3768793"/>
            <a:ext cx="3766739" cy="960758"/>
            <a:chOff x="2619375" y="3798990"/>
            <a:chExt cx="4514850" cy="1072035"/>
          </a:xfrm>
        </p:grpSpPr>
        <p:pic>
          <p:nvPicPr>
            <p:cNvPr id="310" name="Google Shape;310;p44"/>
            <p:cNvPicPr preferRelativeResize="0"/>
            <p:nvPr/>
          </p:nvPicPr>
          <p:blipFill rotWithShape="1">
            <a:blip r:embed="rId4">
              <a:alphaModFix/>
            </a:blip>
            <a:srcRect b="81498" l="0" r="0" t="0"/>
            <a:stretch/>
          </p:blipFill>
          <p:spPr>
            <a:xfrm>
              <a:off x="2619375" y="3798990"/>
              <a:ext cx="4514850" cy="287250"/>
            </a:xfrm>
            <a:prstGeom prst="rect">
              <a:avLst/>
            </a:prstGeom>
            <a:noFill/>
            <a:ln>
              <a:noFill/>
            </a:ln>
          </p:spPr>
        </p:pic>
        <p:pic>
          <p:nvPicPr>
            <p:cNvPr id="311" name="Google Shape;311;p44"/>
            <p:cNvPicPr preferRelativeResize="0"/>
            <p:nvPr/>
          </p:nvPicPr>
          <p:blipFill rotWithShape="1">
            <a:blip r:embed="rId4">
              <a:alphaModFix/>
            </a:blip>
            <a:srcRect b="0" l="0" r="0" t="49454"/>
            <a:stretch/>
          </p:blipFill>
          <p:spPr>
            <a:xfrm>
              <a:off x="2619375" y="4086250"/>
              <a:ext cx="4514850" cy="784775"/>
            </a:xfrm>
            <a:prstGeom prst="rect">
              <a:avLst/>
            </a:prstGeom>
            <a:noFill/>
            <a:ln>
              <a:noFill/>
            </a:ln>
          </p:spPr>
        </p:pic>
      </p:grpSp>
      <p:pic>
        <p:nvPicPr>
          <p:cNvPr id="312" name="Google Shape;312;p44"/>
          <p:cNvPicPr preferRelativeResize="0"/>
          <p:nvPr/>
        </p:nvPicPr>
        <p:blipFill>
          <a:blip r:embed="rId5">
            <a:alphaModFix/>
          </a:blip>
          <a:stretch>
            <a:fillRect/>
          </a:stretch>
        </p:blipFill>
        <p:spPr>
          <a:xfrm>
            <a:off x="3325150" y="2835650"/>
            <a:ext cx="821050" cy="821050"/>
          </a:xfrm>
          <a:prstGeom prst="rect">
            <a:avLst/>
          </a:prstGeom>
          <a:noFill/>
          <a:ln>
            <a:noFill/>
          </a:ln>
        </p:spPr>
      </p:pic>
      <p:pic>
        <p:nvPicPr>
          <p:cNvPr id="313" name="Google Shape;313;p44"/>
          <p:cNvPicPr preferRelativeResize="0"/>
          <p:nvPr/>
        </p:nvPicPr>
        <p:blipFill>
          <a:blip r:embed="rId6">
            <a:alphaModFix/>
          </a:blip>
          <a:stretch>
            <a:fillRect/>
          </a:stretch>
        </p:blipFill>
        <p:spPr>
          <a:xfrm>
            <a:off x="3401350" y="3918584"/>
            <a:ext cx="698863" cy="69884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par>
                                <p:cTn fill="hold" nodeType="with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5"/>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a:latin typeface="Lato"/>
                <a:ea typeface="Lato"/>
                <a:cs typeface="Lato"/>
                <a:sym typeface="Lato"/>
              </a:rPr>
              <a:t>13</a:t>
            </a:r>
            <a:endParaRPr>
              <a:latin typeface="Lato"/>
              <a:ea typeface="Lato"/>
              <a:cs typeface="Lato"/>
              <a:sym typeface="Lato"/>
            </a:endParaRPr>
          </a:p>
        </p:txBody>
      </p:sp>
      <p:sp>
        <p:nvSpPr>
          <p:cNvPr id="319" name="Google Shape;319;p45"/>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sz="2900">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Degree Apprenticeships  (Level 6 and 7)</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sp>
        <p:nvSpPr>
          <p:cNvPr id="320" name="Google Shape;320;p45"/>
          <p:cNvSpPr txBox="1"/>
          <p:nvPr/>
        </p:nvSpPr>
        <p:spPr>
          <a:xfrm>
            <a:off x="3259525" y="1113825"/>
            <a:ext cx="6141000" cy="16623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0543B3"/>
              </a:buClr>
              <a:buSzPts val="1600"/>
              <a:buFont typeface="Lato"/>
              <a:buChar char="●"/>
            </a:pPr>
            <a:r>
              <a:rPr lang="en-GB" sz="1600">
                <a:solidFill>
                  <a:srgbClr val="0543B3"/>
                </a:solidFill>
                <a:latin typeface="Lato"/>
                <a:ea typeface="Lato"/>
                <a:cs typeface="Lato"/>
                <a:sym typeface="Lato"/>
              </a:rPr>
              <a:t>Degree apprenticeships allow someone to earn a full </a:t>
            </a:r>
            <a:r>
              <a:rPr lang="en-GB" sz="1600">
                <a:solidFill>
                  <a:srgbClr val="0543B3"/>
                </a:solidFill>
                <a:latin typeface="Lato"/>
                <a:ea typeface="Lato"/>
                <a:cs typeface="Lato"/>
                <a:sym typeface="Lato"/>
              </a:rPr>
              <a:t>bachelors (level 6) or masters degree (level 7)</a:t>
            </a:r>
            <a:r>
              <a:rPr lang="en-GB" sz="1600">
                <a:solidFill>
                  <a:srgbClr val="0543B3"/>
                </a:solidFill>
                <a:latin typeface="Lato"/>
                <a:ea typeface="Lato"/>
                <a:cs typeface="Lato"/>
                <a:sym typeface="Lato"/>
              </a:rPr>
              <a:t> </a:t>
            </a:r>
            <a:endParaRPr sz="1600">
              <a:solidFill>
                <a:srgbClr val="0543B3"/>
              </a:solidFill>
              <a:latin typeface="Lato"/>
              <a:ea typeface="Lato"/>
              <a:cs typeface="Lato"/>
              <a:sym typeface="Lato"/>
            </a:endParaRPr>
          </a:p>
          <a:p>
            <a:pPr indent="-330200" lvl="0" marL="457200" rtl="0" algn="l">
              <a:spcBef>
                <a:spcPts val="0"/>
              </a:spcBef>
              <a:spcAft>
                <a:spcPts val="0"/>
              </a:spcAft>
              <a:buClr>
                <a:srgbClr val="0543B3"/>
              </a:buClr>
              <a:buSzPts val="1600"/>
              <a:buFont typeface="Lato"/>
              <a:buChar char="●"/>
            </a:pPr>
            <a:r>
              <a:rPr lang="en-GB" sz="1600">
                <a:solidFill>
                  <a:srgbClr val="0543B3"/>
                </a:solidFill>
                <a:latin typeface="Lato"/>
                <a:ea typeface="Lato"/>
                <a:cs typeface="Lato"/>
                <a:sym typeface="Lato"/>
              </a:rPr>
              <a:t>They mix learning with working, meaning candidates often split their time between a workplace and training provider</a:t>
            </a:r>
            <a:endParaRPr sz="1600">
              <a:solidFill>
                <a:srgbClr val="0543B3"/>
              </a:solidFill>
              <a:latin typeface="Lato"/>
              <a:ea typeface="Lato"/>
              <a:cs typeface="Lato"/>
              <a:sym typeface="Lato"/>
            </a:endParaRPr>
          </a:p>
          <a:p>
            <a:pPr indent="-330200" lvl="0" marL="457200" rtl="0" algn="l">
              <a:spcBef>
                <a:spcPts val="0"/>
              </a:spcBef>
              <a:spcAft>
                <a:spcPts val="0"/>
              </a:spcAft>
              <a:buClr>
                <a:srgbClr val="0543B3"/>
              </a:buClr>
              <a:buSzPts val="1600"/>
              <a:buFont typeface="Lato"/>
              <a:buChar char="●"/>
            </a:pPr>
            <a:r>
              <a:rPr lang="en-GB" sz="1600">
                <a:solidFill>
                  <a:srgbClr val="0543B3"/>
                </a:solidFill>
                <a:latin typeface="Lato"/>
                <a:ea typeface="Lato"/>
                <a:cs typeface="Lato"/>
                <a:sym typeface="Lato"/>
              </a:rPr>
              <a:t>Employers cover the cost of the degree</a:t>
            </a:r>
            <a:endParaRPr sz="1600">
              <a:solidFill>
                <a:srgbClr val="0543B3"/>
              </a:solidFill>
              <a:latin typeface="Lato"/>
              <a:ea typeface="Lato"/>
              <a:cs typeface="Lato"/>
              <a:sym typeface="Lato"/>
            </a:endParaRPr>
          </a:p>
          <a:p>
            <a:pPr indent="-330200" lvl="0" marL="457200" rtl="0" algn="l">
              <a:spcBef>
                <a:spcPts val="0"/>
              </a:spcBef>
              <a:spcAft>
                <a:spcPts val="0"/>
              </a:spcAft>
              <a:buClr>
                <a:srgbClr val="0543B3"/>
              </a:buClr>
              <a:buSzPts val="1600"/>
              <a:buFont typeface="Lato"/>
              <a:buChar char="●"/>
            </a:pPr>
            <a:r>
              <a:rPr lang="en-GB" sz="1600">
                <a:solidFill>
                  <a:srgbClr val="0543B3"/>
                </a:solidFill>
                <a:latin typeface="Lato"/>
                <a:ea typeface="Lato"/>
                <a:cs typeface="Lato"/>
                <a:sym typeface="Lato"/>
              </a:rPr>
              <a:t>Usually takes between 3-6 years to complete</a:t>
            </a:r>
            <a:endParaRPr sz="1600">
              <a:solidFill>
                <a:srgbClr val="0543B3"/>
              </a:solidFill>
              <a:latin typeface="Lato"/>
              <a:ea typeface="Lato"/>
              <a:cs typeface="Lato"/>
              <a:sym typeface="Lato"/>
            </a:endParaRPr>
          </a:p>
        </p:txBody>
      </p:sp>
      <p:sp>
        <p:nvSpPr>
          <p:cNvPr id="321" name="Google Shape;321;p45"/>
          <p:cNvSpPr/>
          <p:nvPr/>
        </p:nvSpPr>
        <p:spPr>
          <a:xfrm>
            <a:off x="88375" y="1113825"/>
            <a:ext cx="3095100" cy="1906500"/>
          </a:xfrm>
          <a:prstGeom prst="roundRect">
            <a:avLst>
              <a:gd fmla="val 16667" name="adj"/>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GB">
                <a:solidFill>
                  <a:srgbClr val="0543B3"/>
                </a:solidFill>
                <a:latin typeface="Lato"/>
                <a:ea typeface="Lato"/>
                <a:cs typeface="Lato"/>
                <a:sym typeface="Lato"/>
              </a:rPr>
              <a:t>Level 6</a:t>
            </a:r>
            <a:endParaRPr b="1">
              <a:solidFill>
                <a:srgbClr val="0543B3"/>
              </a:solidFill>
              <a:latin typeface="Lato"/>
              <a:ea typeface="Lato"/>
              <a:cs typeface="Lato"/>
              <a:sym typeface="Lato"/>
            </a:endParaRPr>
          </a:p>
          <a:p>
            <a:pPr indent="0" lvl="0" marL="0" marR="0" rtl="0" algn="l">
              <a:lnSpc>
                <a:spcPct val="100000"/>
              </a:lnSpc>
              <a:spcBef>
                <a:spcPts val="0"/>
              </a:spcBef>
              <a:spcAft>
                <a:spcPts val="0"/>
              </a:spcAft>
              <a:buNone/>
            </a:pPr>
            <a:r>
              <a:rPr lang="en-GB" sz="1200" u="sng">
                <a:solidFill>
                  <a:srgbClr val="0543B3"/>
                </a:solidFill>
                <a:latin typeface="Lato"/>
                <a:ea typeface="Lato"/>
                <a:cs typeface="Lato"/>
                <a:sym typeface="Lato"/>
              </a:rPr>
              <a:t>Entry Requirement</a:t>
            </a:r>
            <a:endParaRPr sz="1200" u="sng">
              <a:solidFill>
                <a:srgbClr val="0543B3"/>
              </a:solidFill>
              <a:latin typeface="Lato"/>
              <a:ea typeface="Lato"/>
              <a:cs typeface="Lato"/>
              <a:sym typeface="Lato"/>
            </a:endParaRPr>
          </a:p>
          <a:p>
            <a:pPr indent="-304800" lvl="0" marL="269999" marR="0" rtl="0" algn="l">
              <a:lnSpc>
                <a:spcPct val="100000"/>
              </a:lnSpc>
              <a:spcBef>
                <a:spcPts val="0"/>
              </a:spcBef>
              <a:spcAft>
                <a:spcPts val="0"/>
              </a:spcAft>
              <a:buClr>
                <a:srgbClr val="0543B3"/>
              </a:buClr>
              <a:buSzPts val="1200"/>
              <a:buFont typeface="Lato"/>
              <a:buChar char="●"/>
            </a:pPr>
            <a:r>
              <a:rPr lang="en-GB" sz="1200">
                <a:solidFill>
                  <a:srgbClr val="0543B3"/>
                </a:solidFill>
                <a:latin typeface="Lato"/>
                <a:ea typeface="Lato"/>
                <a:cs typeface="Lato"/>
                <a:sym typeface="Lato"/>
              </a:rPr>
              <a:t>Same as level 5 but with higher minimum grades</a:t>
            </a:r>
            <a:endParaRPr sz="1200">
              <a:solidFill>
                <a:srgbClr val="0543B3"/>
              </a:solidFill>
              <a:latin typeface="Lato"/>
              <a:ea typeface="Lato"/>
              <a:cs typeface="Lato"/>
              <a:sym typeface="Lato"/>
            </a:endParaRPr>
          </a:p>
          <a:p>
            <a:pPr indent="-304800" lvl="0" marL="269999" marR="0" rtl="0" algn="l">
              <a:lnSpc>
                <a:spcPct val="100000"/>
              </a:lnSpc>
              <a:spcBef>
                <a:spcPts val="0"/>
              </a:spcBef>
              <a:spcAft>
                <a:spcPts val="0"/>
              </a:spcAft>
              <a:buClr>
                <a:srgbClr val="0543B3"/>
              </a:buClr>
              <a:buSzPts val="1200"/>
              <a:buFont typeface="Lato"/>
              <a:buChar char="●"/>
            </a:pPr>
            <a:r>
              <a:rPr lang="en-GB" sz="1200">
                <a:solidFill>
                  <a:srgbClr val="0543B3"/>
                </a:solidFill>
                <a:latin typeface="Lato"/>
                <a:ea typeface="Lato"/>
                <a:cs typeface="Lato"/>
                <a:sym typeface="Lato"/>
              </a:rPr>
              <a:t>Requires some relevant experience</a:t>
            </a:r>
            <a:endParaRPr sz="1200">
              <a:solidFill>
                <a:srgbClr val="0543B3"/>
              </a:solidFill>
              <a:latin typeface="Lato"/>
              <a:ea typeface="Lato"/>
              <a:cs typeface="Lato"/>
              <a:sym typeface="Lato"/>
            </a:endParaRPr>
          </a:p>
          <a:p>
            <a:pPr indent="0" lvl="0" marL="457200" marR="0" rtl="0" algn="l">
              <a:lnSpc>
                <a:spcPct val="100000"/>
              </a:lnSpc>
              <a:spcBef>
                <a:spcPts val="0"/>
              </a:spcBef>
              <a:spcAft>
                <a:spcPts val="0"/>
              </a:spcAft>
              <a:buNone/>
            </a:pPr>
            <a:r>
              <a:t/>
            </a:r>
            <a:endParaRPr sz="1200">
              <a:solidFill>
                <a:srgbClr val="0543B3"/>
              </a:solidFill>
              <a:latin typeface="Lato"/>
              <a:ea typeface="Lato"/>
              <a:cs typeface="Lato"/>
              <a:sym typeface="Lato"/>
            </a:endParaRPr>
          </a:p>
          <a:p>
            <a:pPr indent="0" lvl="0" marL="0" marR="0" rtl="0" algn="l">
              <a:lnSpc>
                <a:spcPct val="100000"/>
              </a:lnSpc>
              <a:spcBef>
                <a:spcPts val="0"/>
              </a:spcBef>
              <a:spcAft>
                <a:spcPts val="0"/>
              </a:spcAft>
              <a:buNone/>
            </a:pPr>
            <a:r>
              <a:rPr lang="en-GB" sz="1200" u="sng">
                <a:solidFill>
                  <a:srgbClr val="0543B3"/>
                </a:solidFill>
                <a:latin typeface="Lato"/>
                <a:ea typeface="Lato"/>
                <a:cs typeface="Lato"/>
                <a:sym typeface="Lato"/>
              </a:rPr>
              <a:t>Equivalent to</a:t>
            </a:r>
            <a:endParaRPr sz="1200" u="sng">
              <a:solidFill>
                <a:srgbClr val="0543B3"/>
              </a:solidFill>
              <a:latin typeface="Lato"/>
              <a:ea typeface="Lato"/>
              <a:cs typeface="Lato"/>
              <a:sym typeface="Lato"/>
            </a:endParaRPr>
          </a:p>
          <a:p>
            <a:pPr indent="-304800" lvl="0" marL="457200" marR="0" rtl="0" algn="l">
              <a:lnSpc>
                <a:spcPct val="100000"/>
              </a:lnSpc>
              <a:spcBef>
                <a:spcPts val="0"/>
              </a:spcBef>
              <a:spcAft>
                <a:spcPts val="0"/>
              </a:spcAft>
              <a:buClr>
                <a:srgbClr val="0543B3"/>
              </a:buClr>
              <a:buSzPts val="1200"/>
              <a:buFont typeface="Lato"/>
              <a:buChar char="●"/>
            </a:pPr>
            <a:r>
              <a:rPr lang="en-GB" sz="1200">
                <a:solidFill>
                  <a:srgbClr val="0543B3"/>
                </a:solidFill>
                <a:latin typeface="Lato"/>
                <a:ea typeface="Lato"/>
                <a:cs typeface="Lato"/>
                <a:sym typeface="Lato"/>
              </a:rPr>
              <a:t>A bachelors degree</a:t>
            </a:r>
            <a:endParaRPr sz="1500" u="sng">
              <a:solidFill>
                <a:srgbClr val="0543B3"/>
              </a:solidFill>
              <a:latin typeface="Lato"/>
              <a:ea typeface="Lato"/>
              <a:cs typeface="Lato"/>
              <a:sym typeface="Lato"/>
            </a:endParaRPr>
          </a:p>
          <a:p>
            <a:pPr indent="0" lvl="0" marL="0" marR="0" rtl="0" algn="l">
              <a:lnSpc>
                <a:spcPct val="100000"/>
              </a:lnSpc>
              <a:spcBef>
                <a:spcPts val="0"/>
              </a:spcBef>
              <a:spcAft>
                <a:spcPts val="0"/>
              </a:spcAft>
              <a:buNone/>
            </a:pPr>
            <a:r>
              <a:t/>
            </a:r>
            <a:endParaRPr sz="1500" u="sng">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5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500" u="none" cap="none" strike="noStrike">
              <a:solidFill>
                <a:srgbClr val="000000"/>
              </a:solidFill>
              <a:latin typeface="Lato"/>
              <a:ea typeface="Lato"/>
              <a:cs typeface="Lato"/>
              <a:sym typeface="Lato"/>
            </a:endParaRPr>
          </a:p>
        </p:txBody>
      </p:sp>
      <p:sp>
        <p:nvSpPr>
          <p:cNvPr id="322" name="Google Shape;322;p45"/>
          <p:cNvSpPr/>
          <p:nvPr/>
        </p:nvSpPr>
        <p:spPr>
          <a:xfrm>
            <a:off x="88375" y="3127500"/>
            <a:ext cx="3095100" cy="1906500"/>
          </a:xfrm>
          <a:prstGeom prst="roundRect">
            <a:avLst>
              <a:gd fmla="val 16667" name="adj"/>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GB">
                <a:solidFill>
                  <a:srgbClr val="0543B3"/>
                </a:solidFill>
                <a:latin typeface="Lato"/>
                <a:ea typeface="Lato"/>
                <a:cs typeface="Lato"/>
                <a:sym typeface="Lato"/>
              </a:rPr>
              <a:t>Level 7</a:t>
            </a:r>
            <a:endParaRPr b="1">
              <a:solidFill>
                <a:srgbClr val="0543B3"/>
              </a:solidFill>
              <a:latin typeface="Lato"/>
              <a:ea typeface="Lato"/>
              <a:cs typeface="Lato"/>
              <a:sym typeface="Lato"/>
            </a:endParaRPr>
          </a:p>
          <a:p>
            <a:pPr indent="0" lvl="0" marL="0" marR="0" rtl="0" algn="l">
              <a:lnSpc>
                <a:spcPct val="100000"/>
              </a:lnSpc>
              <a:spcBef>
                <a:spcPts val="0"/>
              </a:spcBef>
              <a:spcAft>
                <a:spcPts val="0"/>
              </a:spcAft>
              <a:buNone/>
            </a:pPr>
            <a:r>
              <a:rPr lang="en-GB" sz="1200" u="sng">
                <a:solidFill>
                  <a:srgbClr val="0543B3"/>
                </a:solidFill>
                <a:latin typeface="Lato"/>
                <a:ea typeface="Lato"/>
                <a:cs typeface="Lato"/>
                <a:sym typeface="Lato"/>
              </a:rPr>
              <a:t>Entry Requirement</a:t>
            </a:r>
            <a:endParaRPr sz="1200" u="sng">
              <a:solidFill>
                <a:srgbClr val="0543B3"/>
              </a:solidFill>
              <a:latin typeface="Lato"/>
              <a:ea typeface="Lato"/>
              <a:cs typeface="Lato"/>
              <a:sym typeface="Lato"/>
            </a:endParaRPr>
          </a:p>
          <a:p>
            <a:pPr indent="-304800" lvl="0" marL="457200" marR="0" rtl="0" algn="l">
              <a:lnSpc>
                <a:spcPct val="100000"/>
              </a:lnSpc>
              <a:spcBef>
                <a:spcPts val="0"/>
              </a:spcBef>
              <a:spcAft>
                <a:spcPts val="0"/>
              </a:spcAft>
              <a:buClr>
                <a:srgbClr val="0543B3"/>
              </a:buClr>
              <a:buSzPts val="1200"/>
              <a:buFont typeface="Lato"/>
              <a:buChar char="●"/>
            </a:pPr>
            <a:r>
              <a:rPr lang="en-GB" sz="1200">
                <a:solidFill>
                  <a:srgbClr val="0543B3"/>
                </a:solidFill>
                <a:latin typeface="Lato"/>
                <a:ea typeface="Lato"/>
                <a:cs typeface="Lato"/>
                <a:sym typeface="Lato"/>
              </a:rPr>
              <a:t>A bachelor’s degree or equivalent level 4 qualification</a:t>
            </a:r>
            <a:endParaRPr sz="1200">
              <a:solidFill>
                <a:srgbClr val="0543B3"/>
              </a:solidFill>
              <a:latin typeface="Lato"/>
              <a:ea typeface="Lato"/>
              <a:cs typeface="Lato"/>
              <a:sym typeface="Lato"/>
            </a:endParaRPr>
          </a:p>
          <a:p>
            <a:pPr indent="-304800" lvl="0" marL="457200" marR="0" rtl="0" algn="l">
              <a:lnSpc>
                <a:spcPct val="100000"/>
              </a:lnSpc>
              <a:spcBef>
                <a:spcPts val="0"/>
              </a:spcBef>
              <a:spcAft>
                <a:spcPts val="0"/>
              </a:spcAft>
              <a:buClr>
                <a:srgbClr val="0543B3"/>
              </a:buClr>
              <a:buSzPts val="1200"/>
              <a:buFont typeface="Lato"/>
              <a:buChar char="●"/>
            </a:pPr>
            <a:r>
              <a:rPr lang="en-GB" sz="1200">
                <a:solidFill>
                  <a:srgbClr val="0543B3"/>
                </a:solidFill>
                <a:latin typeface="Lato"/>
                <a:ea typeface="Lato"/>
                <a:cs typeface="Lato"/>
                <a:sym typeface="Lato"/>
              </a:rPr>
              <a:t>A number of years of relevant experience</a:t>
            </a:r>
            <a:endParaRPr sz="1200">
              <a:solidFill>
                <a:srgbClr val="0543B3"/>
              </a:solidFill>
              <a:latin typeface="Lato"/>
              <a:ea typeface="Lato"/>
              <a:cs typeface="Lato"/>
              <a:sym typeface="Lato"/>
            </a:endParaRPr>
          </a:p>
          <a:p>
            <a:pPr indent="0" lvl="0" marL="457200" marR="0" rtl="0" algn="l">
              <a:lnSpc>
                <a:spcPct val="100000"/>
              </a:lnSpc>
              <a:spcBef>
                <a:spcPts val="0"/>
              </a:spcBef>
              <a:spcAft>
                <a:spcPts val="0"/>
              </a:spcAft>
              <a:buNone/>
            </a:pPr>
            <a:r>
              <a:t/>
            </a:r>
            <a:endParaRPr sz="1200">
              <a:solidFill>
                <a:srgbClr val="0543B3"/>
              </a:solidFill>
              <a:latin typeface="Lato"/>
              <a:ea typeface="Lato"/>
              <a:cs typeface="Lato"/>
              <a:sym typeface="Lato"/>
            </a:endParaRPr>
          </a:p>
          <a:p>
            <a:pPr indent="0" lvl="0" marL="0" marR="0" rtl="0" algn="l">
              <a:lnSpc>
                <a:spcPct val="100000"/>
              </a:lnSpc>
              <a:spcBef>
                <a:spcPts val="0"/>
              </a:spcBef>
              <a:spcAft>
                <a:spcPts val="0"/>
              </a:spcAft>
              <a:buNone/>
            </a:pPr>
            <a:r>
              <a:rPr lang="en-GB" sz="1200" u="sng">
                <a:solidFill>
                  <a:srgbClr val="0543B3"/>
                </a:solidFill>
                <a:latin typeface="Lato"/>
                <a:ea typeface="Lato"/>
                <a:cs typeface="Lato"/>
                <a:sym typeface="Lato"/>
              </a:rPr>
              <a:t>Equivalent to</a:t>
            </a:r>
            <a:endParaRPr sz="1200" u="sng">
              <a:solidFill>
                <a:srgbClr val="0543B3"/>
              </a:solidFill>
              <a:latin typeface="Lato"/>
              <a:ea typeface="Lato"/>
              <a:cs typeface="Lato"/>
              <a:sym typeface="Lato"/>
            </a:endParaRPr>
          </a:p>
          <a:p>
            <a:pPr indent="-304800" lvl="0" marL="457200" marR="0" rtl="0" algn="l">
              <a:lnSpc>
                <a:spcPct val="100000"/>
              </a:lnSpc>
              <a:spcBef>
                <a:spcPts val="0"/>
              </a:spcBef>
              <a:spcAft>
                <a:spcPts val="0"/>
              </a:spcAft>
              <a:buClr>
                <a:srgbClr val="0543B3"/>
              </a:buClr>
              <a:buSzPts val="1200"/>
              <a:buFont typeface="Lato"/>
              <a:buChar char="●"/>
            </a:pPr>
            <a:r>
              <a:rPr lang="en-GB" sz="1200">
                <a:solidFill>
                  <a:srgbClr val="0543B3"/>
                </a:solidFill>
                <a:latin typeface="Lato"/>
                <a:ea typeface="Lato"/>
                <a:cs typeface="Lato"/>
                <a:sym typeface="Lato"/>
              </a:rPr>
              <a:t>A masters degree</a:t>
            </a:r>
            <a:endParaRPr sz="1200">
              <a:solidFill>
                <a:srgbClr val="0543B3"/>
              </a:solidFill>
              <a:latin typeface="Lato"/>
              <a:ea typeface="Lato"/>
              <a:cs typeface="Lato"/>
              <a:sym typeface="Lato"/>
            </a:endParaRPr>
          </a:p>
          <a:p>
            <a:pPr indent="0" lvl="0" marL="457200" marR="0" rtl="0" algn="l">
              <a:lnSpc>
                <a:spcPct val="100000"/>
              </a:lnSpc>
              <a:spcBef>
                <a:spcPts val="0"/>
              </a:spcBef>
              <a:spcAft>
                <a:spcPts val="0"/>
              </a:spcAft>
              <a:buNone/>
            </a:pPr>
            <a:r>
              <a:t/>
            </a:r>
            <a:endParaRPr sz="1200">
              <a:solidFill>
                <a:srgbClr val="0543B3"/>
              </a:solidFill>
              <a:latin typeface="Lato"/>
              <a:ea typeface="Lato"/>
              <a:cs typeface="Lato"/>
              <a:sym typeface="Lato"/>
            </a:endParaRPr>
          </a:p>
          <a:p>
            <a:pPr indent="0" lvl="0" marL="0" marR="0" rtl="0" algn="l">
              <a:lnSpc>
                <a:spcPct val="100000"/>
              </a:lnSpc>
              <a:spcBef>
                <a:spcPts val="0"/>
              </a:spcBef>
              <a:spcAft>
                <a:spcPts val="0"/>
              </a:spcAft>
              <a:buNone/>
            </a:pPr>
            <a:r>
              <a:t/>
            </a:r>
            <a:endParaRPr sz="1500" u="sng">
              <a:solidFill>
                <a:srgbClr val="0543B3"/>
              </a:solidFill>
              <a:latin typeface="Lato"/>
              <a:ea typeface="Lato"/>
              <a:cs typeface="Lato"/>
              <a:sym typeface="Lato"/>
            </a:endParaRPr>
          </a:p>
          <a:p>
            <a:pPr indent="0" lvl="0" marL="0" marR="0" rtl="0" algn="l">
              <a:lnSpc>
                <a:spcPct val="100000"/>
              </a:lnSpc>
              <a:spcBef>
                <a:spcPts val="0"/>
              </a:spcBef>
              <a:spcAft>
                <a:spcPts val="0"/>
              </a:spcAft>
              <a:buNone/>
            </a:pPr>
            <a:r>
              <a:t/>
            </a:r>
            <a:endParaRPr sz="1500" u="sng">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5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500" u="none" cap="none" strike="noStrike">
              <a:solidFill>
                <a:srgbClr val="000000"/>
              </a:solidFill>
              <a:latin typeface="Lato"/>
              <a:ea typeface="Lato"/>
              <a:cs typeface="Lato"/>
              <a:sym typeface="Lato"/>
            </a:endParaRPr>
          </a:p>
        </p:txBody>
      </p:sp>
      <p:grpSp>
        <p:nvGrpSpPr>
          <p:cNvPr id="323" name="Google Shape;323;p45"/>
          <p:cNvGrpSpPr/>
          <p:nvPr/>
        </p:nvGrpSpPr>
        <p:grpSpPr>
          <a:xfrm>
            <a:off x="4707590" y="3883539"/>
            <a:ext cx="2973672" cy="873646"/>
            <a:chOff x="2452700" y="2374625"/>
            <a:chExt cx="4543425" cy="1225825"/>
          </a:xfrm>
        </p:grpSpPr>
        <p:pic>
          <p:nvPicPr>
            <p:cNvPr id="324" name="Google Shape;324;p45"/>
            <p:cNvPicPr preferRelativeResize="0"/>
            <p:nvPr/>
          </p:nvPicPr>
          <p:blipFill rotWithShape="1">
            <a:blip r:embed="rId3">
              <a:alphaModFix/>
            </a:blip>
            <a:srcRect b="80477" l="0" r="0" t="0"/>
            <a:stretch/>
          </p:blipFill>
          <p:spPr>
            <a:xfrm>
              <a:off x="2452700" y="2374625"/>
              <a:ext cx="4543425" cy="342150"/>
            </a:xfrm>
            <a:prstGeom prst="rect">
              <a:avLst/>
            </a:prstGeom>
            <a:noFill/>
            <a:ln>
              <a:noFill/>
            </a:ln>
          </p:spPr>
        </p:pic>
        <p:pic>
          <p:nvPicPr>
            <p:cNvPr id="325" name="Google Shape;325;p45"/>
            <p:cNvPicPr preferRelativeResize="0"/>
            <p:nvPr/>
          </p:nvPicPr>
          <p:blipFill rotWithShape="1">
            <a:blip r:embed="rId3">
              <a:alphaModFix/>
            </a:blip>
            <a:srcRect b="0" l="0" r="0" t="49578"/>
            <a:stretch/>
          </p:blipFill>
          <p:spPr>
            <a:xfrm>
              <a:off x="2452700" y="2716775"/>
              <a:ext cx="4543425" cy="883675"/>
            </a:xfrm>
            <a:prstGeom prst="rect">
              <a:avLst/>
            </a:prstGeom>
            <a:noFill/>
            <a:ln>
              <a:noFill/>
            </a:ln>
          </p:spPr>
        </p:pic>
      </p:grpSp>
      <p:grpSp>
        <p:nvGrpSpPr>
          <p:cNvPr id="326" name="Google Shape;326;p45"/>
          <p:cNvGrpSpPr/>
          <p:nvPr/>
        </p:nvGrpSpPr>
        <p:grpSpPr>
          <a:xfrm>
            <a:off x="4707612" y="3014380"/>
            <a:ext cx="3129336" cy="766252"/>
            <a:chOff x="2724150" y="2781890"/>
            <a:chExt cx="4610100" cy="1013829"/>
          </a:xfrm>
        </p:grpSpPr>
        <p:pic>
          <p:nvPicPr>
            <p:cNvPr id="327" name="Google Shape;327;p45"/>
            <p:cNvPicPr preferRelativeResize="0"/>
            <p:nvPr/>
          </p:nvPicPr>
          <p:blipFill rotWithShape="1">
            <a:blip r:embed="rId4">
              <a:alphaModFix/>
            </a:blip>
            <a:srcRect b="82101" l="0" r="0" t="0"/>
            <a:stretch/>
          </p:blipFill>
          <p:spPr>
            <a:xfrm>
              <a:off x="2724150" y="2781890"/>
              <a:ext cx="4610100" cy="274475"/>
            </a:xfrm>
            <a:prstGeom prst="rect">
              <a:avLst/>
            </a:prstGeom>
            <a:noFill/>
            <a:ln>
              <a:noFill/>
            </a:ln>
          </p:spPr>
        </p:pic>
        <p:pic>
          <p:nvPicPr>
            <p:cNvPr id="328" name="Google Shape;328;p45"/>
            <p:cNvPicPr preferRelativeResize="0"/>
            <p:nvPr/>
          </p:nvPicPr>
          <p:blipFill rotWithShape="1">
            <a:blip r:embed="rId4">
              <a:alphaModFix/>
            </a:blip>
            <a:srcRect b="0" l="0" r="0" t="51788"/>
            <a:stretch/>
          </p:blipFill>
          <p:spPr>
            <a:xfrm>
              <a:off x="2724150" y="3056369"/>
              <a:ext cx="4610100" cy="739350"/>
            </a:xfrm>
            <a:prstGeom prst="rect">
              <a:avLst/>
            </a:prstGeom>
            <a:noFill/>
            <a:ln>
              <a:noFill/>
            </a:ln>
          </p:spPr>
        </p:pic>
      </p:grpSp>
      <p:pic>
        <p:nvPicPr>
          <p:cNvPr id="329" name="Google Shape;329;p45"/>
          <p:cNvPicPr preferRelativeResize="0"/>
          <p:nvPr/>
        </p:nvPicPr>
        <p:blipFill>
          <a:blip r:embed="rId5">
            <a:alphaModFix/>
          </a:blip>
          <a:stretch>
            <a:fillRect/>
          </a:stretch>
        </p:blipFill>
        <p:spPr>
          <a:xfrm>
            <a:off x="3804475" y="3014375"/>
            <a:ext cx="809525" cy="809525"/>
          </a:xfrm>
          <a:prstGeom prst="rect">
            <a:avLst/>
          </a:prstGeom>
          <a:noFill/>
          <a:ln>
            <a:noFill/>
          </a:ln>
        </p:spPr>
      </p:pic>
      <p:pic>
        <p:nvPicPr>
          <p:cNvPr id="330" name="Google Shape;330;p45"/>
          <p:cNvPicPr preferRelativeResize="0"/>
          <p:nvPr/>
        </p:nvPicPr>
        <p:blipFill>
          <a:blip r:embed="rId6">
            <a:alphaModFix/>
          </a:blip>
          <a:stretch>
            <a:fillRect/>
          </a:stretch>
        </p:blipFill>
        <p:spPr>
          <a:xfrm>
            <a:off x="3772425" y="3936225"/>
            <a:ext cx="809525" cy="809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par>
                                <p:cTn fill="hold" nodeType="with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000"/>
                                        <p:tgtEl>
                                          <p:spTgt spid="323"/>
                                        </p:tgtEl>
                                      </p:cBhvr>
                                    </p:animEffect>
                                  </p:childTnLst>
                                </p:cTn>
                              </p:par>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6"/>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Other things to know…</a:t>
            </a:r>
            <a:endParaRPr b="1" i="0" sz="2900" u="none" cap="none" strike="noStrike">
              <a:solidFill>
                <a:schemeClr val="accent2"/>
              </a:solidFill>
              <a:latin typeface="Lato"/>
              <a:ea typeface="Lato"/>
              <a:cs typeface="Lato"/>
              <a:sym typeface="Lato"/>
            </a:endParaRPr>
          </a:p>
        </p:txBody>
      </p:sp>
      <p:sp>
        <p:nvSpPr>
          <p:cNvPr id="336" name="Google Shape;336;p46"/>
          <p:cNvSpPr txBox="1"/>
          <p:nvPr/>
        </p:nvSpPr>
        <p:spPr>
          <a:xfrm>
            <a:off x="474150" y="1129050"/>
            <a:ext cx="8195700" cy="2262600"/>
          </a:xfrm>
          <a:prstGeom prst="rect">
            <a:avLst/>
          </a:prstGeom>
          <a:no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330200" lvl="0" marL="457200" rtl="0" algn="l">
              <a:spcBef>
                <a:spcPts val="0"/>
              </a:spcBef>
              <a:spcAft>
                <a:spcPts val="0"/>
              </a:spcAft>
              <a:buClr>
                <a:srgbClr val="0543B3"/>
              </a:buClr>
              <a:buSzPts val="1600"/>
              <a:buChar char="●"/>
            </a:pPr>
            <a:r>
              <a:rPr lang="en-GB" sz="1600">
                <a:solidFill>
                  <a:srgbClr val="0543B3"/>
                </a:solidFill>
                <a:latin typeface="Lato"/>
                <a:ea typeface="Lato"/>
                <a:cs typeface="Lato"/>
                <a:sym typeface="Lato"/>
              </a:rPr>
              <a:t>Applicants must be at least </a:t>
            </a:r>
            <a:r>
              <a:rPr b="1" lang="en-GB" sz="1600">
                <a:solidFill>
                  <a:srgbClr val="0543B3"/>
                </a:solidFill>
                <a:latin typeface="Lato"/>
                <a:ea typeface="Lato"/>
                <a:cs typeface="Lato"/>
                <a:sym typeface="Lato"/>
              </a:rPr>
              <a:t>16</a:t>
            </a:r>
            <a:r>
              <a:rPr b="1" lang="en-GB" sz="1600">
                <a:solidFill>
                  <a:srgbClr val="0543B3"/>
                </a:solidFill>
                <a:latin typeface="Lato"/>
                <a:ea typeface="Lato"/>
                <a:cs typeface="Lato"/>
                <a:sym typeface="Lato"/>
              </a:rPr>
              <a:t> </a:t>
            </a:r>
            <a:r>
              <a:rPr b="1" lang="en-GB" sz="1600">
                <a:solidFill>
                  <a:srgbClr val="0543B3"/>
                </a:solidFill>
                <a:latin typeface="Lato"/>
                <a:ea typeface="Lato"/>
                <a:cs typeface="Lato"/>
                <a:sym typeface="Lato"/>
              </a:rPr>
              <a:t>years</a:t>
            </a:r>
            <a:r>
              <a:rPr b="1" lang="en-GB" sz="1600">
                <a:solidFill>
                  <a:srgbClr val="0543B3"/>
                </a:solidFill>
                <a:latin typeface="Lato"/>
                <a:ea typeface="Lato"/>
                <a:cs typeface="Lato"/>
                <a:sym typeface="Lato"/>
              </a:rPr>
              <a:t> </a:t>
            </a:r>
            <a:r>
              <a:rPr b="1" lang="en-GB" sz="1600">
                <a:solidFill>
                  <a:srgbClr val="0543B3"/>
                </a:solidFill>
                <a:latin typeface="Lato"/>
                <a:ea typeface="Lato"/>
                <a:cs typeface="Lato"/>
                <a:sym typeface="Lato"/>
              </a:rPr>
              <a:t>old</a:t>
            </a:r>
            <a:r>
              <a:rPr lang="en-GB" sz="1600">
                <a:solidFill>
                  <a:srgbClr val="0543B3"/>
                </a:solidFill>
                <a:latin typeface="Lato"/>
                <a:ea typeface="Lato"/>
                <a:cs typeface="Lato"/>
                <a:sym typeface="Lato"/>
              </a:rPr>
              <a:t> to do an apprenticeship. There is no upper age limit</a:t>
            </a:r>
            <a:endParaRPr sz="1600">
              <a:solidFill>
                <a:srgbClr val="0543B3"/>
              </a:solidFill>
              <a:latin typeface="Lato"/>
              <a:ea typeface="Lato"/>
              <a:cs typeface="Lato"/>
              <a:sym typeface="Lato"/>
            </a:endParaRPr>
          </a:p>
          <a:p>
            <a:pPr indent="-330200" lvl="0" marL="457200" rtl="0" algn="l">
              <a:spcBef>
                <a:spcPts val="0"/>
              </a:spcBef>
              <a:spcAft>
                <a:spcPts val="0"/>
              </a:spcAft>
              <a:buClr>
                <a:srgbClr val="0543B3"/>
              </a:buClr>
              <a:buSzPts val="1600"/>
              <a:buChar char="●"/>
            </a:pPr>
            <a:r>
              <a:rPr lang="en-GB" sz="1600">
                <a:solidFill>
                  <a:srgbClr val="0543B3"/>
                </a:solidFill>
                <a:latin typeface="Lato"/>
                <a:ea typeface="Lato"/>
                <a:cs typeface="Lato"/>
                <a:sym typeface="Lato"/>
              </a:rPr>
              <a:t>The wage earnt on an apprenticeship is determined by the </a:t>
            </a:r>
            <a:r>
              <a:rPr b="1" lang="en-GB" sz="1600">
                <a:solidFill>
                  <a:srgbClr val="0543B3"/>
                </a:solidFill>
                <a:latin typeface="Lato"/>
                <a:ea typeface="Lato"/>
                <a:cs typeface="Lato"/>
                <a:sym typeface="Lato"/>
              </a:rPr>
              <a:t>employer.</a:t>
            </a:r>
            <a:r>
              <a:rPr lang="en-GB" sz="1600">
                <a:solidFill>
                  <a:srgbClr val="0543B3"/>
                </a:solidFill>
                <a:latin typeface="Lato"/>
                <a:ea typeface="Lato"/>
                <a:cs typeface="Lato"/>
                <a:sym typeface="Lato"/>
              </a:rPr>
              <a:t> However, the </a:t>
            </a:r>
            <a:r>
              <a:rPr b="1" lang="en-GB" sz="1600">
                <a:solidFill>
                  <a:srgbClr val="0543B3"/>
                </a:solidFill>
                <a:latin typeface="Lato"/>
                <a:ea typeface="Lato"/>
                <a:cs typeface="Lato"/>
                <a:sym typeface="Lato"/>
              </a:rPr>
              <a:t>minimum wage</a:t>
            </a:r>
            <a:r>
              <a:rPr lang="en-GB" sz="1600">
                <a:solidFill>
                  <a:srgbClr val="0543B3"/>
                </a:solidFill>
                <a:latin typeface="Lato"/>
                <a:ea typeface="Lato"/>
                <a:cs typeface="Lato"/>
                <a:sym typeface="Lato"/>
              </a:rPr>
              <a:t> is based on </a:t>
            </a:r>
            <a:r>
              <a:rPr lang="en-GB" sz="1600">
                <a:solidFill>
                  <a:srgbClr val="0543B3"/>
                </a:solidFill>
                <a:latin typeface="Lato"/>
                <a:ea typeface="Lato"/>
                <a:cs typeface="Lato"/>
                <a:sym typeface="Lato"/>
              </a:rPr>
              <a:t>your</a:t>
            </a:r>
            <a:r>
              <a:rPr lang="en-GB" sz="1600">
                <a:solidFill>
                  <a:srgbClr val="0543B3"/>
                </a:solidFill>
                <a:latin typeface="Lato"/>
                <a:ea typeface="Lato"/>
                <a:cs typeface="Lato"/>
                <a:sym typeface="Lato"/>
              </a:rPr>
              <a:t> age and the amount you have progressed through the apprenticeship</a:t>
            </a:r>
            <a:endParaRPr sz="1600">
              <a:solidFill>
                <a:srgbClr val="0543B3"/>
              </a:solidFill>
              <a:latin typeface="Lato"/>
              <a:ea typeface="Lato"/>
              <a:cs typeface="Lato"/>
              <a:sym typeface="Lato"/>
            </a:endParaRPr>
          </a:p>
          <a:p>
            <a:pPr indent="-311150" lvl="1" marL="914400" rtl="0" algn="l">
              <a:spcBef>
                <a:spcPts val="0"/>
              </a:spcBef>
              <a:spcAft>
                <a:spcPts val="0"/>
              </a:spcAft>
              <a:buClr>
                <a:srgbClr val="0543B3"/>
              </a:buClr>
              <a:buSzPts val="1300"/>
              <a:buChar char="○"/>
            </a:pPr>
            <a:r>
              <a:rPr lang="en-GB" sz="1300">
                <a:solidFill>
                  <a:srgbClr val="0543B3"/>
                </a:solidFill>
                <a:latin typeface="Lato"/>
                <a:ea typeface="Lato"/>
                <a:cs typeface="Lato"/>
                <a:sym typeface="Lato"/>
              </a:rPr>
              <a:t>Age 16-18: </a:t>
            </a:r>
            <a:r>
              <a:rPr b="1" lang="en-GB" sz="1300">
                <a:solidFill>
                  <a:srgbClr val="0543B3"/>
                </a:solidFill>
                <a:latin typeface="Lato"/>
                <a:ea typeface="Lato"/>
                <a:cs typeface="Lato"/>
                <a:sym typeface="Lato"/>
              </a:rPr>
              <a:t>£5.28</a:t>
            </a:r>
            <a:endParaRPr b="1" sz="1300">
              <a:solidFill>
                <a:srgbClr val="0543B3"/>
              </a:solidFill>
              <a:latin typeface="Lato"/>
              <a:ea typeface="Lato"/>
              <a:cs typeface="Lato"/>
              <a:sym typeface="Lato"/>
            </a:endParaRPr>
          </a:p>
          <a:p>
            <a:pPr indent="-311150" lvl="1" marL="914400" rtl="0" algn="l">
              <a:spcBef>
                <a:spcPts val="0"/>
              </a:spcBef>
              <a:spcAft>
                <a:spcPts val="0"/>
              </a:spcAft>
              <a:buClr>
                <a:srgbClr val="0543B3"/>
              </a:buClr>
              <a:buSzPts val="1300"/>
              <a:buChar char="○"/>
            </a:pPr>
            <a:r>
              <a:rPr lang="en-GB" sz="1300">
                <a:solidFill>
                  <a:srgbClr val="0543B3"/>
                </a:solidFill>
                <a:latin typeface="Lato"/>
                <a:ea typeface="Lato"/>
                <a:cs typeface="Lato"/>
                <a:sym typeface="Lato"/>
              </a:rPr>
              <a:t>Age 19 and over, and in 1st year of apprenticeship: </a:t>
            </a:r>
            <a:r>
              <a:rPr b="1" lang="en-GB" sz="1300">
                <a:solidFill>
                  <a:srgbClr val="0543B3"/>
                </a:solidFill>
                <a:latin typeface="Lato"/>
                <a:ea typeface="Lato"/>
                <a:cs typeface="Lato"/>
                <a:sym typeface="Lato"/>
              </a:rPr>
              <a:t>£5.28</a:t>
            </a:r>
            <a:endParaRPr b="1" sz="1300">
              <a:solidFill>
                <a:srgbClr val="0543B3"/>
              </a:solidFill>
              <a:latin typeface="Lato"/>
              <a:ea typeface="Lato"/>
              <a:cs typeface="Lato"/>
              <a:sym typeface="Lato"/>
            </a:endParaRPr>
          </a:p>
          <a:p>
            <a:pPr indent="-311150" lvl="1" marL="914400" rtl="0" algn="l">
              <a:spcBef>
                <a:spcPts val="0"/>
              </a:spcBef>
              <a:spcAft>
                <a:spcPts val="0"/>
              </a:spcAft>
              <a:buClr>
                <a:srgbClr val="0543B3"/>
              </a:buClr>
              <a:buSzPts val="1300"/>
              <a:buChar char="○"/>
            </a:pPr>
            <a:r>
              <a:rPr lang="en-GB" sz="1300">
                <a:solidFill>
                  <a:schemeClr val="accent1"/>
                </a:solidFill>
                <a:latin typeface="Lato"/>
                <a:ea typeface="Lato"/>
                <a:cs typeface="Lato"/>
                <a:sym typeface="Lato"/>
              </a:rPr>
              <a:t>Age 19 and over, and beyond the 1st year of apprenticeship: </a:t>
            </a:r>
            <a:r>
              <a:rPr b="1" lang="en-GB" sz="1300">
                <a:solidFill>
                  <a:schemeClr val="accent1"/>
                </a:solidFill>
                <a:latin typeface="Lato"/>
                <a:ea typeface="Lato"/>
                <a:cs typeface="Lato"/>
                <a:sym typeface="Lato"/>
              </a:rPr>
              <a:t>National Minimum wage for your age</a:t>
            </a:r>
            <a:endParaRPr b="1" sz="1300">
              <a:solidFill>
                <a:schemeClr val="accent1"/>
              </a:solidFill>
              <a:latin typeface="Lato"/>
              <a:ea typeface="Lato"/>
              <a:cs typeface="Lato"/>
              <a:sym typeface="Lato"/>
            </a:endParaRPr>
          </a:p>
          <a:p>
            <a:pPr indent="-330200" lvl="0" marL="457200" rtl="0" algn="l">
              <a:spcBef>
                <a:spcPts val="0"/>
              </a:spcBef>
              <a:spcAft>
                <a:spcPts val="0"/>
              </a:spcAft>
              <a:buClr>
                <a:schemeClr val="accent1"/>
              </a:buClr>
              <a:buSzPts val="1600"/>
              <a:buFont typeface="Lato"/>
              <a:buChar char="●"/>
            </a:pPr>
            <a:r>
              <a:rPr lang="en-GB" sz="1600">
                <a:solidFill>
                  <a:schemeClr val="accent1"/>
                </a:solidFill>
                <a:latin typeface="Lato"/>
                <a:ea typeface="Lato"/>
                <a:cs typeface="Lato"/>
                <a:sym typeface="Lato"/>
              </a:rPr>
              <a:t>Remember, higher pay can always be negotiated!</a:t>
            </a:r>
            <a:endParaRPr sz="1600">
              <a:solidFill>
                <a:schemeClr val="accent1"/>
              </a:solidFill>
              <a:latin typeface="Lato"/>
              <a:ea typeface="Lato"/>
              <a:cs typeface="Lato"/>
              <a:sym typeface="Lato"/>
            </a:endParaRPr>
          </a:p>
        </p:txBody>
      </p:sp>
      <p:sp>
        <p:nvSpPr>
          <p:cNvPr id="337" name="Google Shape;337;p46"/>
          <p:cNvSpPr txBox="1"/>
          <p:nvPr/>
        </p:nvSpPr>
        <p:spPr>
          <a:xfrm>
            <a:off x="14700" y="4874400"/>
            <a:ext cx="9097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latin typeface="Lato"/>
                <a:ea typeface="Lato"/>
                <a:cs typeface="Lato"/>
                <a:sym typeface="Lato"/>
              </a:rPr>
              <a:t>Minimum wages vary over time so it’s important to double check for yourself!</a:t>
            </a:r>
            <a:endParaRPr sz="800">
              <a:latin typeface="Lato"/>
              <a:ea typeface="Lato"/>
              <a:cs typeface="Lato"/>
              <a:sym typeface="Lato"/>
            </a:endParaRPr>
          </a:p>
        </p:txBody>
      </p:sp>
      <p:sp>
        <p:nvSpPr>
          <p:cNvPr id="338" name="Google Shape;338;p46"/>
          <p:cNvSpPr txBox="1"/>
          <p:nvPr/>
        </p:nvSpPr>
        <p:spPr>
          <a:xfrm>
            <a:off x="8761950" y="338100"/>
            <a:ext cx="483300" cy="21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14</a:t>
            </a:r>
            <a:endParaRPr b="1">
              <a:latin typeface="Lato"/>
              <a:ea typeface="Lato"/>
              <a:cs typeface="Lato"/>
              <a:sym typeface="Lato"/>
            </a:endParaRPr>
          </a:p>
        </p:txBody>
      </p:sp>
      <p:pic>
        <p:nvPicPr>
          <p:cNvPr id="339" name="Google Shape;339;p46"/>
          <p:cNvPicPr preferRelativeResize="0"/>
          <p:nvPr/>
        </p:nvPicPr>
        <p:blipFill>
          <a:blip r:embed="rId3">
            <a:alphaModFix/>
          </a:blip>
          <a:stretch>
            <a:fillRect/>
          </a:stretch>
        </p:blipFill>
        <p:spPr>
          <a:xfrm>
            <a:off x="2172375" y="3455675"/>
            <a:ext cx="4630051" cy="14174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7"/>
          <p:cNvSpPr txBox="1"/>
          <p:nvPr/>
        </p:nvSpPr>
        <p:spPr>
          <a:xfrm>
            <a:off x="2756675" y="1198725"/>
            <a:ext cx="4969200" cy="201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700">
                <a:solidFill>
                  <a:srgbClr val="0543B3"/>
                </a:solidFill>
                <a:latin typeface="Lato"/>
                <a:ea typeface="Lato"/>
                <a:cs typeface="Lato"/>
                <a:sym typeface="Lato"/>
              </a:rPr>
              <a:t>Beverley is just about to finish her GCSEs. </a:t>
            </a:r>
            <a:endParaRPr sz="1700">
              <a:solidFill>
                <a:srgbClr val="0543B3"/>
              </a:solidFill>
              <a:latin typeface="Lato"/>
              <a:ea typeface="Lato"/>
              <a:cs typeface="Lato"/>
              <a:sym typeface="Lato"/>
            </a:endParaRPr>
          </a:p>
          <a:p>
            <a:pPr indent="0" lvl="0" marL="0" rtl="0" algn="l">
              <a:spcBef>
                <a:spcPts val="0"/>
              </a:spcBef>
              <a:spcAft>
                <a:spcPts val="0"/>
              </a:spcAft>
              <a:buNone/>
            </a:pPr>
            <a:r>
              <a:rPr lang="en-GB" sz="1700">
                <a:solidFill>
                  <a:srgbClr val="0543B3"/>
                </a:solidFill>
                <a:latin typeface="Lato"/>
                <a:ea typeface="Lato"/>
                <a:cs typeface="Lato"/>
                <a:sym typeface="Lato"/>
              </a:rPr>
              <a:t>She’s predicted to gain 6 grade 9-5s. She’d quite like to start earning money, and doesn’t currently want to go to university, although she may change her mind in the future. In the summer she gained work experience at her local nursery. </a:t>
            </a:r>
            <a:endParaRPr sz="1700">
              <a:solidFill>
                <a:srgbClr val="0543B3"/>
              </a:solidFill>
              <a:latin typeface="Lato"/>
              <a:ea typeface="Lato"/>
              <a:cs typeface="Lato"/>
              <a:sym typeface="Lato"/>
            </a:endParaRPr>
          </a:p>
          <a:p>
            <a:pPr indent="0" lvl="0" marL="0" rtl="0" algn="l">
              <a:spcBef>
                <a:spcPts val="0"/>
              </a:spcBef>
              <a:spcAft>
                <a:spcPts val="0"/>
              </a:spcAft>
              <a:buNone/>
            </a:pPr>
            <a:r>
              <a:rPr b="1" lang="en-GB" sz="1700">
                <a:solidFill>
                  <a:srgbClr val="0543B3"/>
                </a:solidFill>
                <a:latin typeface="Lato"/>
                <a:ea typeface="Lato"/>
                <a:cs typeface="Lato"/>
                <a:sym typeface="Lato"/>
              </a:rPr>
              <a:t>What apprenticeship should she apply for?</a:t>
            </a:r>
            <a:endParaRPr b="1" sz="1700">
              <a:solidFill>
                <a:srgbClr val="0543B3"/>
              </a:solidFill>
              <a:latin typeface="Lato"/>
              <a:ea typeface="Lato"/>
              <a:cs typeface="Lato"/>
              <a:sym typeface="Lato"/>
            </a:endParaRPr>
          </a:p>
        </p:txBody>
      </p:sp>
      <p:pic>
        <p:nvPicPr>
          <p:cNvPr id="345" name="Google Shape;345;p47"/>
          <p:cNvPicPr preferRelativeResize="0"/>
          <p:nvPr/>
        </p:nvPicPr>
        <p:blipFill>
          <a:blip r:embed="rId3">
            <a:alphaModFix/>
          </a:blip>
          <a:stretch>
            <a:fillRect/>
          </a:stretch>
        </p:blipFill>
        <p:spPr>
          <a:xfrm>
            <a:off x="628931" y="1198725"/>
            <a:ext cx="1406144" cy="2109225"/>
          </a:xfrm>
          <a:prstGeom prst="rect">
            <a:avLst/>
          </a:prstGeom>
          <a:noFill/>
          <a:ln>
            <a:noFill/>
          </a:ln>
          <a:effectLst>
            <a:outerShdw blurRad="57150" rotWithShape="0" algn="bl" dir="5400000" dist="19050">
              <a:srgbClr val="000000">
                <a:alpha val="50000"/>
              </a:srgbClr>
            </a:outerShdw>
          </a:effectLst>
        </p:spPr>
      </p:pic>
      <p:sp>
        <p:nvSpPr>
          <p:cNvPr id="346" name="Google Shape;346;p47"/>
          <p:cNvSpPr/>
          <p:nvPr/>
        </p:nvSpPr>
        <p:spPr>
          <a:xfrm>
            <a:off x="3663025" y="3708425"/>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chemeClr val="lt1"/>
                </a:solidFill>
              </a:rPr>
              <a:t>Level 3 Childcare Apprenticeship</a:t>
            </a:r>
            <a:endParaRPr b="1" sz="1600">
              <a:solidFill>
                <a:schemeClr val="lt1"/>
              </a:solidFill>
            </a:endParaRPr>
          </a:p>
          <a:p>
            <a:pPr indent="0" lvl="0" marL="0" rtl="0" algn="ctr">
              <a:spcBef>
                <a:spcPts val="0"/>
              </a:spcBef>
              <a:spcAft>
                <a:spcPts val="0"/>
              </a:spcAft>
              <a:buNone/>
            </a:pPr>
            <a:r>
              <a:t/>
            </a:r>
            <a:endParaRPr sz="1800">
              <a:solidFill>
                <a:schemeClr val="lt1"/>
              </a:solidFill>
              <a:latin typeface="Lato"/>
              <a:ea typeface="Lato"/>
              <a:cs typeface="Lato"/>
              <a:sym typeface="Lato"/>
            </a:endParaRPr>
          </a:p>
        </p:txBody>
      </p:sp>
      <p:sp>
        <p:nvSpPr>
          <p:cNvPr id="347" name="Google Shape;347;p47"/>
          <p:cNvSpPr/>
          <p:nvPr/>
        </p:nvSpPr>
        <p:spPr>
          <a:xfrm>
            <a:off x="5831800" y="3708425"/>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chemeClr val="lt1"/>
                </a:solidFill>
              </a:rPr>
              <a:t>Early Years Level 5 Lead Practitioner Apprenticeship</a:t>
            </a:r>
            <a:endParaRPr sz="1800">
              <a:solidFill>
                <a:schemeClr val="lt1"/>
              </a:solidFill>
              <a:latin typeface="Lato"/>
              <a:ea typeface="Lato"/>
              <a:cs typeface="Lato"/>
              <a:sym typeface="Lato"/>
            </a:endParaRPr>
          </a:p>
        </p:txBody>
      </p:sp>
      <p:sp>
        <p:nvSpPr>
          <p:cNvPr id="348" name="Google Shape;348;p47"/>
          <p:cNvSpPr/>
          <p:nvPr/>
        </p:nvSpPr>
        <p:spPr>
          <a:xfrm>
            <a:off x="1494250" y="3708425"/>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endParaRPr>
          </a:p>
          <a:p>
            <a:pPr indent="0" lvl="0" marL="0" rtl="0" algn="ctr">
              <a:spcBef>
                <a:spcPts val="0"/>
              </a:spcBef>
              <a:spcAft>
                <a:spcPts val="0"/>
              </a:spcAft>
              <a:buNone/>
            </a:pPr>
            <a:r>
              <a:rPr b="1" lang="en-GB" sz="1600">
                <a:solidFill>
                  <a:schemeClr val="lt1"/>
                </a:solidFill>
              </a:rPr>
              <a:t>Level 2 Apprentice Chef</a:t>
            </a:r>
            <a:endParaRPr b="1" sz="1600">
              <a:solidFill>
                <a:schemeClr val="lt1"/>
              </a:solidFill>
            </a:endParaRPr>
          </a:p>
          <a:p>
            <a:pPr indent="0" lvl="0" marL="0" rtl="0" algn="ctr">
              <a:spcBef>
                <a:spcPts val="0"/>
              </a:spcBef>
              <a:spcAft>
                <a:spcPts val="0"/>
              </a:spcAft>
              <a:buNone/>
            </a:pPr>
            <a:r>
              <a:t/>
            </a:r>
            <a:endParaRPr sz="1800">
              <a:solidFill>
                <a:schemeClr val="lt1"/>
              </a:solidFill>
              <a:latin typeface="Lato"/>
              <a:ea typeface="Lato"/>
              <a:cs typeface="Lato"/>
              <a:sym typeface="Lato"/>
            </a:endParaRPr>
          </a:p>
        </p:txBody>
      </p:sp>
      <p:sp>
        <p:nvSpPr>
          <p:cNvPr id="349" name="Google Shape;349;p47"/>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Which apprenticeship?</a:t>
            </a:r>
            <a:endParaRPr b="1" i="0" sz="2900" u="none" cap="none" strike="noStrike">
              <a:solidFill>
                <a:schemeClr val="accent2"/>
              </a:solidFill>
              <a:latin typeface="Lato"/>
              <a:ea typeface="Lato"/>
              <a:cs typeface="Lato"/>
              <a:sym typeface="Lato"/>
            </a:endParaRPr>
          </a:p>
        </p:txBody>
      </p:sp>
      <p:sp>
        <p:nvSpPr>
          <p:cNvPr id="350" name="Google Shape;350;p47"/>
          <p:cNvSpPr txBox="1"/>
          <p:nvPr/>
        </p:nvSpPr>
        <p:spPr>
          <a:xfrm>
            <a:off x="8713650" y="355000"/>
            <a:ext cx="523200" cy="25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15</a:t>
            </a:r>
            <a:endParaRPr b="1">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8"/>
          <p:cNvSpPr txBox="1"/>
          <p:nvPr/>
        </p:nvSpPr>
        <p:spPr>
          <a:xfrm>
            <a:off x="2756675" y="1198725"/>
            <a:ext cx="4969200" cy="201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700">
                <a:solidFill>
                  <a:srgbClr val="0543B3"/>
                </a:solidFill>
                <a:latin typeface="Lato"/>
                <a:ea typeface="Lato"/>
                <a:cs typeface="Lato"/>
                <a:sym typeface="Lato"/>
              </a:rPr>
              <a:t>Beverley is just about to finish her GCSEs. She’s predicted to gain 6 grade 9-5s. She’d quite like to start earning money, and doesn’t currently want to go to university, although she may change her mind in the future. In the summer, she gained work experience at her local nursery. </a:t>
            </a:r>
            <a:endParaRPr sz="1700">
              <a:solidFill>
                <a:srgbClr val="0543B3"/>
              </a:solidFill>
              <a:latin typeface="Lato"/>
              <a:ea typeface="Lato"/>
              <a:cs typeface="Lato"/>
              <a:sym typeface="Lato"/>
            </a:endParaRPr>
          </a:p>
          <a:p>
            <a:pPr indent="0" lvl="0" marL="0" rtl="0" algn="l">
              <a:spcBef>
                <a:spcPts val="0"/>
              </a:spcBef>
              <a:spcAft>
                <a:spcPts val="0"/>
              </a:spcAft>
              <a:buNone/>
            </a:pPr>
            <a:r>
              <a:rPr b="1" lang="en-GB" sz="1700">
                <a:solidFill>
                  <a:srgbClr val="0543B3"/>
                </a:solidFill>
                <a:latin typeface="Lato"/>
                <a:ea typeface="Lato"/>
                <a:cs typeface="Lato"/>
                <a:sym typeface="Lato"/>
              </a:rPr>
              <a:t>What apprenticeship should she apply for?</a:t>
            </a:r>
            <a:endParaRPr b="1" sz="1700">
              <a:solidFill>
                <a:srgbClr val="0543B3"/>
              </a:solidFill>
              <a:latin typeface="Lato"/>
              <a:ea typeface="Lato"/>
              <a:cs typeface="Lato"/>
              <a:sym typeface="Lato"/>
            </a:endParaRPr>
          </a:p>
        </p:txBody>
      </p:sp>
      <p:pic>
        <p:nvPicPr>
          <p:cNvPr id="356" name="Google Shape;356;p48"/>
          <p:cNvPicPr preferRelativeResize="0"/>
          <p:nvPr/>
        </p:nvPicPr>
        <p:blipFill>
          <a:blip r:embed="rId3">
            <a:alphaModFix/>
          </a:blip>
          <a:stretch>
            <a:fillRect/>
          </a:stretch>
        </p:blipFill>
        <p:spPr>
          <a:xfrm>
            <a:off x="628931" y="1198725"/>
            <a:ext cx="1406144" cy="2109225"/>
          </a:xfrm>
          <a:prstGeom prst="rect">
            <a:avLst/>
          </a:prstGeom>
          <a:noFill/>
          <a:ln>
            <a:noFill/>
          </a:ln>
          <a:effectLst>
            <a:outerShdw blurRad="57150" rotWithShape="0" algn="bl" dir="5400000" dist="19050">
              <a:srgbClr val="000000">
                <a:alpha val="50000"/>
              </a:srgbClr>
            </a:outerShdw>
          </a:effectLst>
        </p:spPr>
      </p:pic>
      <p:sp>
        <p:nvSpPr>
          <p:cNvPr id="357" name="Google Shape;357;p48"/>
          <p:cNvSpPr/>
          <p:nvPr/>
        </p:nvSpPr>
        <p:spPr>
          <a:xfrm>
            <a:off x="3663025" y="3708425"/>
            <a:ext cx="1940400" cy="1201500"/>
          </a:xfrm>
          <a:prstGeom prst="roundRect">
            <a:avLst>
              <a:gd fmla="val 16667" name="adj"/>
            </a:avLst>
          </a:prstGeom>
          <a:solidFill>
            <a:srgbClr val="00FF00"/>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chemeClr val="dk2"/>
                </a:solidFill>
                <a:latin typeface="Lato"/>
                <a:ea typeface="Lato"/>
                <a:cs typeface="Lato"/>
                <a:sym typeface="Lato"/>
              </a:rPr>
              <a:t>Level 3 Childcare Apprenticeship</a:t>
            </a:r>
            <a:endParaRPr b="1" sz="1600">
              <a:solidFill>
                <a:schemeClr val="dk2"/>
              </a:solidFill>
              <a:latin typeface="Lato"/>
              <a:ea typeface="Lato"/>
              <a:cs typeface="Lato"/>
              <a:sym typeface="Lato"/>
            </a:endParaRPr>
          </a:p>
          <a:p>
            <a:pPr indent="0" lvl="0" marL="0" rtl="0" algn="ctr">
              <a:spcBef>
                <a:spcPts val="0"/>
              </a:spcBef>
              <a:spcAft>
                <a:spcPts val="0"/>
              </a:spcAft>
              <a:buNone/>
            </a:pPr>
            <a:r>
              <a:t/>
            </a:r>
            <a:endParaRPr b="1" sz="1800">
              <a:solidFill>
                <a:srgbClr val="0543B3"/>
              </a:solidFill>
              <a:latin typeface="Lato"/>
              <a:ea typeface="Lato"/>
              <a:cs typeface="Lato"/>
              <a:sym typeface="Lato"/>
            </a:endParaRPr>
          </a:p>
        </p:txBody>
      </p:sp>
      <p:sp>
        <p:nvSpPr>
          <p:cNvPr id="358" name="Google Shape;358;p48"/>
          <p:cNvSpPr/>
          <p:nvPr/>
        </p:nvSpPr>
        <p:spPr>
          <a:xfrm>
            <a:off x="5831800" y="3708425"/>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chemeClr val="lt1"/>
                </a:solidFill>
                <a:latin typeface="Lato"/>
                <a:ea typeface="Lato"/>
                <a:cs typeface="Lato"/>
                <a:sym typeface="Lato"/>
              </a:rPr>
              <a:t>Early Years Level 5 Lead Practitioner Apprenticeship</a:t>
            </a:r>
            <a:endParaRPr b="1" sz="1800">
              <a:solidFill>
                <a:schemeClr val="lt1"/>
              </a:solidFill>
              <a:latin typeface="Lato"/>
              <a:ea typeface="Lato"/>
              <a:cs typeface="Lato"/>
              <a:sym typeface="Lato"/>
            </a:endParaRPr>
          </a:p>
        </p:txBody>
      </p:sp>
      <p:sp>
        <p:nvSpPr>
          <p:cNvPr id="359" name="Google Shape;359;p48"/>
          <p:cNvSpPr/>
          <p:nvPr/>
        </p:nvSpPr>
        <p:spPr>
          <a:xfrm>
            <a:off x="1494250" y="3708425"/>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endParaRPr>
          </a:p>
          <a:p>
            <a:pPr indent="0" lvl="0" marL="0" rtl="0" algn="ctr">
              <a:spcBef>
                <a:spcPts val="0"/>
              </a:spcBef>
              <a:spcAft>
                <a:spcPts val="0"/>
              </a:spcAft>
              <a:buNone/>
            </a:pPr>
            <a:r>
              <a:rPr b="1" lang="en-GB" sz="1600">
                <a:solidFill>
                  <a:schemeClr val="lt1"/>
                </a:solidFill>
                <a:latin typeface="Lato"/>
                <a:ea typeface="Lato"/>
                <a:cs typeface="Lato"/>
                <a:sym typeface="Lato"/>
              </a:rPr>
              <a:t>Level 2 Apprentice Chef</a:t>
            </a:r>
            <a:endParaRPr b="1" sz="1600">
              <a:solidFill>
                <a:schemeClr val="lt1"/>
              </a:solidFill>
              <a:latin typeface="Lato"/>
              <a:ea typeface="Lato"/>
              <a:cs typeface="Lato"/>
              <a:sym typeface="Lato"/>
            </a:endParaRPr>
          </a:p>
          <a:p>
            <a:pPr indent="0" lvl="0" marL="0" rtl="0" algn="ctr">
              <a:spcBef>
                <a:spcPts val="0"/>
              </a:spcBef>
              <a:spcAft>
                <a:spcPts val="0"/>
              </a:spcAft>
              <a:buNone/>
            </a:pPr>
            <a:r>
              <a:t/>
            </a:r>
            <a:endParaRPr sz="1800">
              <a:solidFill>
                <a:schemeClr val="lt1"/>
              </a:solidFill>
              <a:latin typeface="Lato"/>
              <a:ea typeface="Lato"/>
              <a:cs typeface="Lato"/>
              <a:sym typeface="Lato"/>
            </a:endParaRPr>
          </a:p>
        </p:txBody>
      </p:sp>
      <p:sp>
        <p:nvSpPr>
          <p:cNvPr id="360" name="Google Shape;360;p48"/>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Which apprenticeship?</a:t>
            </a:r>
            <a:endParaRPr b="1" i="0" sz="2900" u="none" cap="none" strike="noStrike">
              <a:solidFill>
                <a:schemeClr val="accent2"/>
              </a:solidFill>
              <a:latin typeface="Lato"/>
              <a:ea typeface="Lato"/>
              <a:cs typeface="Lato"/>
              <a:sym typeface="Lato"/>
            </a:endParaRPr>
          </a:p>
        </p:txBody>
      </p:sp>
      <p:sp>
        <p:nvSpPr>
          <p:cNvPr id="361" name="Google Shape;361;p48"/>
          <p:cNvSpPr txBox="1"/>
          <p:nvPr/>
        </p:nvSpPr>
        <p:spPr>
          <a:xfrm>
            <a:off x="8789825" y="318550"/>
            <a:ext cx="414600" cy="24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17</a:t>
            </a:r>
            <a:endParaRPr b="1">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9"/>
          <p:cNvSpPr/>
          <p:nvPr/>
        </p:nvSpPr>
        <p:spPr>
          <a:xfrm>
            <a:off x="5831800" y="3708425"/>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Level 6</a:t>
            </a:r>
            <a:endParaRPr b="1">
              <a:solidFill>
                <a:schemeClr val="lt1"/>
              </a:solidFill>
              <a:latin typeface="Lato"/>
              <a:ea typeface="Lato"/>
              <a:cs typeface="Lato"/>
              <a:sym typeface="Lato"/>
            </a:endParaRPr>
          </a:p>
          <a:p>
            <a:pPr indent="0" lvl="0" marL="0" rtl="0" algn="ctr">
              <a:spcBef>
                <a:spcPts val="0"/>
              </a:spcBef>
              <a:spcAft>
                <a:spcPts val="0"/>
              </a:spcAft>
              <a:buNone/>
            </a:pPr>
            <a:r>
              <a:rPr b="1" lang="en-GB">
                <a:solidFill>
                  <a:schemeClr val="lt1"/>
                </a:solidFill>
                <a:latin typeface="Lato"/>
                <a:ea typeface="Lato"/>
                <a:cs typeface="Lato"/>
                <a:sym typeface="Lato"/>
              </a:rPr>
              <a:t>Finance Graduate Apprenticeship</a:t>
            </a:r>
            <a:endParaRPr b="1" sz="1600">
              <a:solidFill>
                <a:schemeClr val="lt1"/>
              </a:solidFill>
              <a:latin typeface="Lato"/>
              <a:ea typeface="Lato"/>
              <a:cs typeface="Lato"/>
              <a:sym typeface="Lato"/>
            </a:endParaRPr>
          </a:p>
        </p:txBody>
      </p:sp>
      <p:sp>
        <p:nvSpPr>
          <p:cNvPr id="367" name="Google Shape;367;p49"/>
          <p:cNvSpPr/>
          <p:nvPr/>
        </p:nvSpPr>
        <p:spPr>
          <a:xfrm>
            <a:off x="1258125" y="3708425"/>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Level 3 </a:t>
            </a:r>
            <a:endParaRPr b="1">
              <a:solidFill>
                <a:schemeClr val="lt1"/>
              </a:solidFill>
              <a:latin typeface="Lato"/>
              <a:ea typeface="Lato"/>
              <a:cs typeface="Lato"/>
              <a:sym typeface="Lato"/>
            </a:endParaRPr>
          </a:p>
          <a:p>
            <a:pPr indent="0" lvl="0" marL="0" rtl="0" algn="ctr">
              <a:spcBef>
                <a:spcPts val="0"/>
              </a:spcBef>
              <a:spcAft>
                <a:spcPts val="0"/>
              </a:spcAft>
              <a:buNone/>
            </a:pPr>
            <a:r>
              <a:rPr b="1" lang="en-GB">
                <a:solidFill>
                  <a:schemeClr val="lt1"/>
                </a:solidFill>
                <a:latin typeface="Lato"/>
                <a:ea typeface="Lato"/>
                <a:cs typeface="Lato"/>
                <a:sym typeface="Lato"/>
              </a:rPr>
              <a:t>Financial Services Administrator Apprenticeship</a:t>
            </a:r>
            <a:endParaRPr b="1" sz="1600">
              <a:solidFill>
                <a:schemeClr val="lt1"/>
              </a:solidFill>
              <a:latin typeface="Lato"/>
              <a:ea typeface="Lato"/>
              <a:cs typeface="Lato"/>
              <a:sym typeface="Lato"/>
            </a:endParaRPr>
          </a:p>
        </p:txBody>
      </p:sp>
      <p:sp>
        <p:nvSpPr>
          <p:cNvPr id="368" name="Google Shape;368;p49"/>
          <p:cNvSpPr/>
          <p:nvPr/>
        </p:nvSpPr>
        <p:spPr>
          <a:xfrm>
            <a:off x="3544963" y="3708425"/>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Level 4 Construction Site Supervisor Apprenticeship</a:t>
            </a:r>
            <a:endParaRPr b="1" sz="1600">
              <a:solidFill>
                <a:schemeClr val="lt1"/>
              </a:solidFill>
              <a:latin typeface="Lato"/>
              <a:ea typeface="Lato"/>
              <a:cs typeface="Lato"/>
              <a:sym typeface="Lato"/>
            </a:endParaRPr>
          </a:p>
        </p:txBody>
      </p:sp>
      <p:sp>
        <p:nvSpPr>
          <p:cNvPr id="369" name="Google Shape;369;p49"/>
          <p:cNvSpPr txBox="1"/>
          <p:nvPr/>
        </p:nvSpPr>
        <p:spPr>
          <a:xfrm>
            <a:off x="3301525" y="1329250"/>
            <a:ext cx="4969200" cy="227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700">
                <a:solidFill>
                  <a:srgbClr val="0543B3"/>
                </a:solidFill>
                <a:latin typeface="Lato"/>
                <a:ea typeface="Lato"/>
                <a:cs typeface="Lato"/>
                <a:sym typeface="Lato"/>
              </a:rPr>
              <a:t>Thomas is about to complete his A levels. He’d like to gain a degree, but is concerned about gaining a high level of student debt. He’s on track to gain good grades in maths and economics, and really enjoyed the time he spent shadowing investment analysts at Barclays.</a:t>
            </a:r>
            <a:endParaRPr sz="1700">
              <a:solidFill>
                <a:srgbClr val="0543B3"/>
              </a:solidFill>
              <a:latin typeface="Lato"/>
              <a:ea typeface="Lato"/>
              <a:cs typeface="Lato"/>
              <a:sym typeface="Lato"/>
            </a:endParaRPr>
          </a:p>
          <a:p>
            <a:pPr indent="0" lvl="0" marL="0" rtl="0" algn="l">
              <a:spcBef>
                <a:spcPts val="0"/>
              </a:spcBef>
              <a:spcAft>
                <a:spcPts val="0"/>
              </a:spcAft>
              <a:buNone/>
            </a:pPr>
            <a:r>
              <a:rPr b="1" lang="en-GB" sz="1700">
                <a:solidFill>
                  <a:schemeClr val="accent1"/>
                </a:solidFill>
                <a:latin typeface="Lato"/>
                <a:ea typeface="Lato"/>
                <a:cs typeface="Lato"/>
                <a:sym typeface="Lato"/>
              </a:rPr>
              <a:t>What apprenticeship should he apply for?</a:t>
            </a:r>
            <a:endParaRPr b="1" sz="1700">
              <a:solidFill>
                <a:schemeClr val="accent1"/>
              </a:solidFill>
              <a:latin typeface="Lato"/>
              <a:ea typeface="Lato"/>
              <a:cs typeface="Lato"/>
              <a:sym typeface="Lato"/>
            </a:endParaRPr>
          </a:p>
          <a:p>
            <a:pPr indent="0" lvl="0" marL="0" rtl="0" algn="l">
              <a:spcBef>
                <a:spcPts val="0"/>
              </a:spcBef>
              <a:spcAft>
                <a:spcPts val="0"/>
              </a:spcAft>
              <a:buNone/>
            </a:pPr>
            <a:r>
              <a:t/>
            </a:r>
            <a:endParaRPr sz="1700">
              <a:solidFill>
                <a:srgbClr val="0543B3"/>
              </a:solidFill>
              <a:latin typeface="Lato"/>
              <a:ea typeface="Lato"/>
              <a:cs typeface="Lato"/>
              <a:sym typeface="Lato"/>
            </a:endParaRPr>
          </a:p>
        </p:txBody>
      </p:sp>
      <p:sp>
        <p:nvSpPr>
          <p:cNvPr id="370" name="Google Shape;370;p49"/>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Which apprenticeship?</a:t>
            </a:r>
            <a:endParaRPr b="1" i="0" sz="2900" u="none" cap="none" strike="noStrike">
              <a:solidFill>
                <a:schemeClr val="accent2"/>
              </a:solidFill>
              <a:latin typeface="Lato"/>
              <a:ea typeface="Lato"/>
              <a:cs typeface="Lato"/>
              <a:sym typeface="Lato"/>
            </a:endParaRPr>
          </a:p>
        </p:txBody>
      </p:sp>
      <p:pic>
        <p:nvPicPr>
          <p:cNvPr id="371" name="Google Shape;371;p49"/>
          <p:cNvPicPr preferRelativeResize="0"/>
          <p:nvPr/>
        </p:nvPicPr>
        <p:blipFill rotWithShape="1">
          <a:blip r:embed="rId3">
            <a:alphaModFix/>
          </a:blip>
          <a:srcRect b="0" l="24092" r="17838" t="0"/>
          <a:stretch/>
        </p:blipFill>
        <p:spPr>
          <a:xfrm>
            <a:off x="556275" y="1280775"/>
            <a:ext cx="2096100" cy="2096049"/>
          </a:xfrm>
          <a:prstGeom prst="rect">
            <a:avLst/>
          </a:prstGeom>
          <a:noFill/>
          <a:ln>
            <a:noFill/>
          </a:ln>
          <a:effectLst>
            <a:outerShdw blurRad="57150" rotWithShape="0" algn="bl" dir="5400000" dist="19050">
              <a:srgbClr val="000000">
                <a:alpha val="50000"/>
              </a:srgbClr>
            </a:outerShdw>
          </a:effectLst>
        </p:spPr>
      </p:pic>
      <p:sp>
        <p:nvSpPr>
          <p:cNvPr id="372" name="Google Shape;372;p49"/>
          <p:cNvSpPr txBox="1"/>
          <p:nvPr/>
        </p:nvSpPr>
        <p:spPr>
          <a:xfrm>
            <a:off x="8765675" y="342700"/>
            <a:ext cx="583500" cy="24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18</a:t>
            </a:r>
            <a:endParaRPr b="1">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50"/>
          <p:cNvSpPr txBox="1"/>
          <p:nvPr/>
        </p:nvSpPr>
        <p:spPr>
          <a:xfrm>
            <a:off x="3407575" y="1280775"/>
            <a:ext cx="4969200" cy="227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700">
                <a:solidFill>
                  <a:srgbClr val="0543B3"/>
                </a:solidFill>
                <a:latin typeface="Lato"/>
                <a:ea typeface="Lato"/>
                <a:cs typeface="Lato"/>
                <a:sym typeface="Lato"/>
              </a:rPr>
              <a:t>Thomas is about to complete his A levels. He’d like to gain a degree, but is concerned about gaining a high level of student debt. He’s on track to gain good grades in maths and economics, and really enjoyed the time he spent shadowing investment analysts at Barclays.</a:t>
            </a:r>
            <a:endParaRPr sz="1700">
              <a:solidFill>
                <a:srgbClr val="0543B3"/>
              </a:solidFill>
              <a:latin typeface="Lato"/>
              <a:ea typeface="Lato"/>
              <a:cs typeface="Lato"/>
              <a:sym typeface="Lato"/>
            </a:endParaRPr>
          </a:p>
          <a:p>
            <a:pPr indent="0" lvl="0" marL="0" rtl="0" algn="l">
              <a:spcBef>
                <a:spcPts val="0"/>
              </a:spcBef>
              <a:spcAft>
                <a:spcPts val="0"/>
              </a:spcAft>
              <a:buNone/>
            </a:pPr>
            <a:r>
              <a:rPr b="1" lang="en-GB" sz="1700">
                <a:solidFill>
                  <a:schemeClr val="accent1"/>
                </a:solidFill>
                <a:latin typeface="Lato"/>
                <a:ea typeface="Lato"/>
                <a:cs typeface="Lato"/>
                <a:sym typeface="Lato"/>
              </a:rPr>
              <a:t>What apprenticeship should he apply for?</a:t>
            </a:r>
            <a:endParaRPr b="1" sz="1700">
              <a:solidFill>
                <a:schemeClr val="accent1"/>
              </a:solidFill>
              <a:latin typeface="Lato"/>
              <a:ea typeface="Lato"/>
              <a:cs typeface="Lato"/>
              <a:sym typeface="Lato"/>
            </a:endParaRPr>
          </a:p>
          <a:p>
            <a:pPr indent="0" lvl="0" marL="0" rtl="0" algn="l">
              <a:spcBef>
                <a:spcPts val="0"/>
              </a:spcBef>
              <a:spcAft>
                <a:spcPts val="0"/>
              </a:spcAft>
              <a:buNone/>
            </a:pPr>
            <a:r>
              <a:t/>
            </a:r>
            <a:endParaRPr sz="1700">
              <a:solidFill>
                <a:srgbClr val="0543B3"/>
              </a:solidFill>
              <a:latin typeface="Lato"/>
              <a:ea typeface="Lato"/>
              <a:cs typeface="Lato"/>
              <a:sym typeface="Lato"/>
            </a:endParaRPr>
          </a:p>
        </p:txBody>
      </p:sp>
      <p:pic>
        <p:nvPicPr>
          <p:cNvPr id="378" name="Google Shape;378;p50"/>
          <p:cNvPicPr preferRelativeResize="0"/>
          <p:nvPr/>
        </p:nvPicPr>
        <p:blipFill rotWithShape="1">
          <a:blip r:embed="rId3">
            <a:alphaModFix/>
          </a:blip>
          <a:srcRect b="0" l="24092" r="17838" t="0"/>
          <a:stretch/>
        </p:blipFill>
        <p:spPr>
          <a:xfrm>
            <a:off x="556275" y="1280775"/>
            <a:ext cx="2096100" cy="2096049"/>
          </a:xfrm>
          <a:prstGeom prst="rect">
            <a:avLst/>
          </a:prstGeom>
          <a:noFill/>
          <a:ln>
            <a:noFill/>
          </a:ln>
          <a:effectLst>
            <a:outerShdw blurRad="57150" rotWithShape="0" algn="bl" dir="5400000" dist="19050">
              <a:srgbClr val="000000">
                <a:alpha val="50000"/>
              </a:srgbClr>
            </a:outerShdw>
          </a:effectLst>
        </p:spPr>
      </p:pic>
      <p:sp>
        <p:nvSpPr>
          <p:cNvPr id="379" name="Google Shape;379;p50"/>
          <p:cNvSpPr/>
          <p:nvPr/>
        </p:nvSpPr>
        <p:spPr>
          <a:xfrm>
            <a:off x="5831800" y="3708425"/>
            <a:ext cx="1940400" cy="1201500"/>
          </a:xfrm>
          <a:prstGeom prst="roundRect">
            <a:avLst>
              <a:gd fmla="val 16667" name="adj"/>
            </a:avLst>
          </a:prstGeom>
          <a:solidFill>
            <a:srgbClr val="00FF00"/>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chemeClr val="dk1"/>
                </a:solidFill>
                <a:latin typeface="Lato"/>
                <a:ea typeface="Lato"/>
                <a:cs typeface="Lato"/>
                <a:sym typeface="Lato"/>
              </a:rPr>
              <a:t>Level 6 </a:t>
            </a:r>
            <a:endParaRPr b="1">
              <a:solidFill>
                <a:schemeClr val="dk1"/>
              </a:solidFill>
              <a:latin typeface="Lato"/>
              <a:ea typeface="Lato"/>
              <a:cs typeface="Lato"/>
              <a:sym typeface="Lato"/>
            </a:endParaRPr>
          </a:p>
          <a:p>
            <a:pPr indent="0" lvl="0" marL="0" rtl="0" algn="ctr">
              <a:spcBef>
                <a:spcPts val="0"/>
              </a:spcBef>
              <a:spcAft>
                <a:spcPts val="0"/>
              </a:spcAft>
              <a:buNone/>
            </a:pPr>
            <a:r>
              <a:rPr b="1" lang="en-GB">
                <a:solidFill>
                  <a:schemeClr val="dk1"/>
                </a:solidFill>
                <a:latin typeface="Lato"/>
                <a:ea typeface="Lato"/>
                <a:cs typeface="Lato"/>
                <a:sym typeface="Lato"/>
              </a:rPr>
              <a:t>Finance Graduate Apprenticeship</a:t>
            </a:r>
            <a:endParaRPr b="1" sz="1600">
              <a:solidFill>
                <a:schemeClr val="dk1"/>
              </a:solidFill>
              <a:latin typeface="Lato"/>
              <a:ea typeface="Lato"/>
              <a:cs typeface="Lato"/>
              <a:sym typeface="Lato"/>
            </a:endParaRPr>
          </a:p>
        </p:txBody>
      </p:sp>
      <p:sp>
        <p:nvSpPr>
          <p:cNvPr id="380" name="Google Shape;380;p50"/>
          <p:cNvSpPr/>
          <p:nvPr/>
        </p:nvSpPr>
        <p:spPr>
          <a:xfrm>
            <a:off x="1258125" y="3708425"/>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Level 3 </a:t>
            </a:r>
            <a:endParaRPr b="1">
              <a:solidFill>
                <a:schemeClr val="lt1"/>
              </a:solidFill>
              <a:latin typeface="Lato"/>
              <a:ea typeface="Lato"/>
              <a:cs typeface="Lato"/>
              <a:sym typeface="Lato"/>
            </a:endParaRPr>
          </a:p>
          <a:p>
            <a:pPr indent="0" lvl="0" marL="0" rtl="0" algn="ctr">
              <a:spcBef>
                <a:spcPts val="0"/>
              </a:spcBef>
              <a:spcAft>
                <a:spcPts val="0"/>
              </a:spcAft>
              <a:buNone/>
            </a:pPr>
            <a:r>
              <a:rPr b="1" lang="en-GB">
                <a:solidFill>
                  <a:schemeClr val="lt1"/>
                </a:solidFill>
                <a:latin typeface="Lato"/>
                <a:ea typeface="Lato"/>
                <a:cs typeface="Lato"/>
                <a:sym typeface="Lato"/>
              </a:rPr>
              <a:t>Financial Services Administrator Apprenticeship</a:t>
            </a:r>
            <a:endParaRPr b="1" sz="1600">
              <a:solidFill>
                <a:schemeClr val="lt1"/>
              </a:solidFill>
              <a:latin typeface="Lato"/>
              <a:ea typeface="Lato"/>
              <a:cs typeface="Lato"/>
              <a:sym typeface="Lato"/>
            </a:endParaRPr>
          </a:p>
        </p:txBody>
      </p:sp>
      <p:sp>
        <p:nvSpPr>
          <p:cNvPr id="381" name="Google Shape;381;p50"/>
          <p:cNvSpPr/>
          <p:nvPr/>
        </p:nvSpPr>
        <p:spPr>
          <a:xfrm>
            <a:off x="3544963" y="3708425"/>
            <a:ext cx="1940400" cy="1201500"/>
          </a:xfrm>
          <a:prstGeom prst="roundRect">
            <a:avLst>
              <a:gd fmla="val 16667" name="adj"/>
            </a:avLst>
          </a:prstGeom>
          <a:solidFill>
            <a:schemeClr val="accent1"/>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Level 4 Construction Site Supervisor Apprenticeship</a:t>
            </a:r>
            <a:endParaRPr b="1" sz="1600">
              <a:solidFill>
                <a:schemeClr val="lt1"/>
              </a:solidFill>
              <a:latin typeface="Lato"/>
              <a:ea typeface="Lato"/>
              <a:cs typeface="Lato"/>
              <a:sym typeface="Lato"/>
            </a:endParaRPr>
          </a:p>
        </p:txBody>
      </p:sp>
      <p:sp>
        <p:nvSpPr>
          <p:cNvPr id="382" name="Google Shape;382;p50"/>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Which apprenticeship?</a:t>
            </a:r>
            <a:endParaRPr b="1" i="0" sz="2900" u="none" cap="none" strike="noStrike">
              <a:solidFill>
                <a:schemeClr val="accent2"/>
              </a:solidFill>
              <a:latin typeface="Lato"/>
              <a:ea typeface="Lato"/>
              <a:cs typeface="Lato"/>
              <a:sym typeface="Lato"/>
            </a:endParaRPr>
          </a:p>
        </p:txBody>
      </p:sp>
      <p:sp>
        <p:nvSpPr>
          <p:cNvPr id="383" name="Google Shape;383;p50"/>
          <p:cNvSpPr txBox="1"/>
          <p:nvPr/>
        </p:nvSpPr>
        <p:spPr>
          <a:xfrm>
            <a:off x="8753700" y="324625"/>
            <a:ext cx="390300" cy="2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19</a:t>
            </a:r>
            <a:endParaRPr b="1">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87" name="Shape 387"/>
        <p:cNvGrpSpPr/>
        <p:nvPr/>
      </p:nvGrpSpPr>
      <p:grpSpPr>
        <a:xfrm>
          <a:off x="0" y="0"/>
          <a:ext cx="0" cy="0"/>
          <a:chOff x="0" y="0"/>
          <a:chExt cx="0" cy="0"/>
        </a:xfrm>
      </p:grpSpPr>
      <p:sp>
        <p:nvSpPr>
          <p:cNvPr id="388" name="Google Shape;388;p51"/>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51"/>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
        <p:nvSpPr>
          <p:cNvPr id="390" name="Google Shape;390;p51"/>
          <p:cNvSpPr txBox="1"/>
          <p:nvPr/>
        </p:nvSpPr>
        <p:spPr>
          <a:xfrm>
            <a:off x="439451" y="1497750"/>
            <a:ext cx="7727100" cy="233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Explain what an apprenticeship is</a:t>
            </a:r>
            <a:endParaRPr b="0" i="0" sz="2200" u="none" cap="none" strike="noStrike">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None/>
            </a:pPr>
            <a:r>
              <a:t/>
            </a:r>
            <a:endParaRPr sz="2200">
              <a:solidFill>
                <a:srgbClr val="00FF00"/>
              </a:solidFill>
              <a:latin typeface="Lato Light"/>
              <a:ea typeface="Lato Light"/>
              <a:cs typeface="Lato Light"/>
              <a:sym typeface="Lato Light"/>
            </a:endParaRPr>
          </a:p>
          <a:p>
            <a:pPr indent="-368300" lvl="0" marL="457200" rtl="0" algn="l">
              <a:lnSpc>
                <a:spcPct val="107000"/>
              </a:lnSpc>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Compare apprenticeships to alternative post-16 options</a:t>
            </a:r>
            <a:endParaRPr b="1" sz="2200">
              <a:solidFill>
                <a:schemeClr val="lt1"/>
              </a:solidFill>
              <a:latin typeface="Lato"/>
              <a:ea typeface="Lato"/>
              <a:cs typeface="Lato"/>
              <a:sym typeface="Lato"/>
            </a:endParaRPr>
          </a:p>
          <a:p>
            <a:pPr indent="0" lvl="0" marL="457200" marR="0" rtl="0" algn="l">
              <a:lnSpc>
                <a:spcPct val="107000"/>
              </a:lnSpc>
              <a:spcBef>
                <a:spcPts val="0"/>
              </a:spcBef>
              <a:spcAft>
                <a:spcPts val="0"/>
              </a:spcAft>
              <a:buNone/>
            </a:pPr>
            <a:r>
              <a:t/>
            </a:r>
            <a:endParaRPr b="1" sz="2200">
              <a:solidFill>
                <a:srgbClr val="00FF00"/>
              </a:solidFill>
              <a:latin typeface="Lato"/>
              <a:ea typeface="Lato"/>
              <a:cs typeface="Lato"/>
              <a:sym typeface="Lato"/>
            </a:endParaRPr>
          </a:p>
          <a:p>
            <a:pPr indent="-368300" lvl="0" marL="457200" rtl="0" algn="l">
              <a:lnSpc>
                <a:spcPct val="107000"/>
              </a:lnSpc>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Assess the advantages and disadvantages of taking an apprenticeship</a:t>
            </a:r>
            <a:endParaRPr b="1" sz="2200">
              <a:solidFill>
                <a:schemeClr val="lt1"/>
              </a:solidFill>
              <a:latin typeface="Lato"/>
              <a:ea typeface="Lato"/>
              <a:cs typeface="Lato"/>
              <a:sym typeface="Lato"/>
            </a:endParaRPr>
          </a:p>
        </p:txBody>
      </p:sp>
      <p:sp>
        <p:nvSpPr>
          <p:cNvPr id="391" name="Google Shape;391;p51"/>
          <p:cNvSpPr txBox="1"/>
          <p:nvPr/>
        </p:nvSpPr>
        <p:spPr>
          <a:xfrm>
            <a:off x="360375" y="629075"/>
            <a:ext cx="81369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4"/>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2</a:t>
            </a:r>
            <a:endParaRPr>
              <a:latin typeface="Lato"/>
              <a:ea typeface="Lato"/>
              <a:cs typeface="Lato"/>
              <a:sym typeface="Lato"/>
            </a:endParaRPr>
          </a:p>
        </p:txBody>
      </p:sp>
      <p:sp>
        <p:nvSpPr>
          <p:cNvPr id="146" name="Google Shape;146;p34"/>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graphicFrame>
        <p:nvGraphicFramePr>
          <p:cNvPr id="147" name="Google Shape;147;p34"/>
          <p:cNvGraphicFramePr/>
          <p:nvPr/>
        </p:nvGraphicFramePr>
        <p:xfrm>
          <a:off x="278325" y="1721850"/>
          <a:ext cx="3000000" cy="3000000"/>
        </p:xfrm>
        <a:graphic>
          <a:graphicData uri="http://schemas.openxmlformats.org/drawingml/2006/table">
            <a:tbl>
              <a:tblPr>
                <a:noFill/>
                <a:tableStyleId>{A916D6D7-3303-48FF-9B62-A8B21DBE3F76}</a:tableStyleId>
              </a:tblPr>
              <a:tblGrid>
                <a:gridCol w="1395925"/>
                <a:gridCol w="1501275"/>
                <a:gridCol w="1490300"/>
                <a:gridCol w="1619000"/>
                <a:gridCol w="1289125"/>
                <a:gridCol w="1395925"/>
              </a:tblGrid>
              <a:tr h="335825">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1</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2</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F802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3</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4</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5</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6</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r>
              <a:tr h="1240100">
                <a:tc>
                  <a:txBody>
                    <a:bodyPr/>
                    <a:lstStyle/>
                    <a:p>
                      <a:pPr indent="0" lvl="0" marL="0" marR="0" rtl="0" algn="ctr">
                        <a:lnSpc>
                          <a:spcPct val="100000"/>
                        </a:lnSpc>
                        <a:spcBef>
                          <a:spcPts val="0"/>
                        </a:spcBef>
                        <a:spcAft>
                          <a:spcPts val="0"/>
                        </a:spcAft>
                        <a:buClr>
                          <a:srgbClr val="000000"/>
                        </a:buClr>
                        <a:buSzPts val="1400"/>
                        <a:buFont typeface="Arial"/>
                        <a:buNone/>
                      </a:pPr>
                      <a:r>
                        <a:rPr lang="en-GB" sz="1300">
                          <a:solidFill>
                            <a:schemeClr val="dk1"/>
                          </a:solidFill>
                          <a:latin typeface="Lato"/>
                          <a:ea typeface="Lato"/>
                          <a:cs typeface="Lato"/>
                          <a:sym typeface="Lato"/>
                        </a:rPr>
                        <a:t>Careers in the City</a:t>
                      </a:r>
                      <a:endParaRPr sz="13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Clr>
                          <a:srgbClr val="000000"/>
                        </a:buClr>
                        <a:buSzPts val="1400"/>
                        <a:buFont typeface="Arial"/>
                        <a:buNone/>
                      </a:pPr>
                      <a:r>
                        <a:rPr b="1" lang="en-GB" sz="1300">
                          <a:solidFill>
                            <a:schemeClr val="accent2"/>
                          </a:solidFill>
                          <a:latin typeface="Lato"/>
                          <a:ea typeface="Lato"/>
                          <a:cs typeface="Lato"/>
                          <a:sym typeface="Lato"/>
                        </a:rPr>
                        <a:t>Apprenticeships</a:t>
                      </a:r>
                      <a:endParaRPr b="1" sz="1300" u="none" cap="none" strike="noStrike">
                        <a:solidFill>
                          <a:schemeClr val="accent2"/>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300">
                          <a:solidFill>
                            <a:srgbClr val="262A33"/>
                          </a:solidFill>
                          <a:latin typeface="Lato"/>
                          <a:ea typeface="Lato"/>
                          <a:cs typeface="Lato"/>
                          <a:sym typeface="Lato"/>
                        </a:rPr>
                        <a:t>Entrepreneurship</a:t>
                      </a:r>
                      <a:endParaRPr sz="13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300">
                          <a:solidFill>
                            <a:srgbClr val="262A33"/>
                          </a:solidFill>
                          <a:latin typeface="Lato"/>
                          <a:ea typeface="Lato"/>
                          <a:cs typeface="Lato"/>
                          <a:sym typeface="Lato"/>
                        </a:rPr>
                        <a:t>Understanding gig work and employment rights</a:t>
                      </a:r>
                      <a:endParaRPr sz="13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300">
                          <a:solidFill>
                            <a:srgbClr val="262A33"/>
                          </a:solidFill>
                          <a:latin typeface="Lato"/>
                          <a:ea typeface="Lato"/>
                          <a:cs typeface="Lato"/>
                          <a:sym typeface="Lato"/>
                        </a:rPr>
                        <a:t>Speaking up at work</a:t>
                      </a:r>
                      <a:endParaRPr sz="13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400"/>
                        <a:buFont typeface="Arial"/>
                        <a:buNone/>
                      </a:pPr>
                      <a:r>
                        <a:rPr lang="en-GB" sz="1300">
                          <a:solidFill>
                            <a:schemeClr val="dk1"/>
                          </a:solidFill>
                          <a:latin typeface="Lato"/>
                          <a:ea typeface="Lato"/>
                          <a:cs typeface="Lato"/>
                          <a:sym typeface="Lato"/>
                        </a:rPr>
                        <a:t>Decision- making </a:t>
                      </a:r>
                      <a:endParaRPr sz="1300">
                        <a:solidFill>
                          <a:schemeClr val="dk1"/>
                        </a:solidFill>
                        <a:latin typeface="Lato"/>
                        <a:ea typeface="Lato"/>
                        <a:cs typeface="Lato"/>
                        <a:sym typeface="Lato"/>
                      </a:endParaRPr>
                    </a:p>
                    <a:p>
                      <a:pPr indent="0" lvl="0" marL="0" rtl="0" algn="ctr">
                        <a:spcBef>
                          <a:spcPts val="0"/>
                        </a:spcBef>
                        <a:spcAft>
                          <a:spcPts val="0"/>
                        </a:spcAft>
                        <a:buClr>
                          <a:srgbClr val="000000"/>
                        </a:buClr>
                        <a:buSzPts val="1400"/>
                        <a:buFont typeface="Arial"/>
                        <a:buNone/>
                      </a:pPr>
                      <a:r>
                        <a:rPr lang="en-GB" sz="1300">
                          <a:solidFill>
                            <a:schemeClr val="dk1"/>
                          </a:solidFill>
                          <a:latin typeface="Lato"/>
                          <a:ea typeface="Lato"/>
                          <a:cs typeface="Lato"/>
                          <a:sym typeface="Lato"/>
                        </a:rPr>
                        <a:t>Creating a career plan</a:t>
                      </a:r>
                      <a:endParaRPr sz="1300">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21</a:t>
            </a:r>
            <a:endParaRPr>
              <a:latin typeface="Lato"/>
              <a:ea typeface="Lato"/>
              <a:cs typeface="Lato"/>
              <a:sym typeface="Lato"/>
            </a:endParaRPr>
          </a:p>
        </p:txBody>
      </p:sp>
      <p:sp>
        <p:nvSpPr>
          <p:cNvPr id="397" name="Google Shape;397;p52"/>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Post 16 Options - the choice is yours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398" name="Google Shape;398;p52"/>
          <p:cNvSpPr txBox="1"/>
          <p:nvPr/>
        </p:nvSpPr>
        <p:spPr>
          <a:xfrm>
            <a:off x="485500" y="1018800"/>
            <a:ext cx="7969800" cy="8772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2300">
                <a:solidFill>
                  <a:srgbClr val="0543B3"/>
                </a:solidFill>
                <a:latin typeface="Lato"/>
                <a:ea typeface="Lato"/>
                <a:cs typeface="Lato"/>
                <a:sym typeface="Lato"/>
              </a:rPr>
              <a:t>Think-Pair-Share</a:t>
            </a:r>
            <a:endParaRPr b="1" sz="2300">
              <a:solidFill>
                <a:srgbClr val="0543B3"/>
              </a:solidFill>
              <a:latin typeface="Lato"/>
              <a:ea typeface="Lato"/>
              <a:cs typeface="Lato"/>
              <a:sym typeface="Lato"/>
            </a:endParaRPr>
          </a:p>
          <a:p>
            <a:pPr indent="0" lvl="0" marL="0" rtl="0" algn="ctr">
              <a:spcBef>
                <a:spcPts val="0"/>
              </a:spcBef>
              <a:spcAft>
                <a:spcPts val="0"/>
              </a:spcAft>
              <a:buNone/>
            </a:pPr>
            <a:r>
              <a:rPr b="1" lang="en-GB" sz="2200">
                <a:solidFill>
                  <a:srgbClr val="0543B3"/>
                </a:solidFill>
                <a:latin typeface="Lato"/>
                <a:ea typeface="Lato"/>
                <a:cs typeface="Lato"/>
                <a:sym typeface="Lato"/>
              </a:rPr>
              <a:t>What post-16 options are available to </a:t>
            </a:r>
            <a:r>
              <a:rPr b="1" lang="en-GB" sz="2200">
                <a:solidFill>
                  <a:srgbClr val="0543B3"/>
                </a:solidFill>
                <a:latin typeface="Lato"/>
                <a:ea typeface="Lato"/>
                <a:cs typeface="Lato"/>
                <a:sym typeface="Lato"/>
              </a:rPr>
              <a:t>you</a:t>
            </a:r>
            <a:r>
              <a:rPr b="1" lang="en-GB" sz="2200">
                <a:solidFill>
                  <a:srgbClr val="0543B3"/>
                </a:solidFill>
                <a:latin typeface="Lato"/>
                <a:ea typeface="Lato"/>
                <a:cs typeface="Lato"/>
                <a:sym typeface="Lato"/>
              </a:rPr>
              <a:t>?</a:t>
            </a:r>
            <a:endParaRPr b="1" sz="2200">
              <a:solidFill>
                <a:srgbClr val="0543B3"/>
              </a:solidFill>
              <a:latin typeface="Lato"/>
              <a:ea typeface="Lato"/>
              <a:cs typeface="Lato"/>
              <a:sym typeface="Lato"/>
            </a:endParaRPr>
          </a:p>
        </p:txBody>
      </p:sp>
      <p:sp>
        <p:nvSpPr>
          <p:cNvPr id="399" name="Google Shape;399;p52"/>
          <p:cNvSpPr txBox="1"/>
          <p:nvPr/>
        </p:nvSpPr>
        <p:spPr>
          <a:xfrm>
            <a:off x="431200" y="2004200"/>
            <a:ext cx="7969800" cy="22320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412750" lvl="0" marL="457200" rtl="0" algn="l">
              <a:spcBef>
                <a:spcPts val="0"/>
              </a:spcBef>
              <a:spcAft>
                <a:spcPts val="0"/>
              </a:spcAft>
              <a:buClr>
                <a:schemeClr val="accent2"/>
              </a:buClr>
              <a:buSzPts val="2900"/>
              <a:buFont typeface="Lato"/>
              <a:buAutoNum type="arabicPeriod"/>
            </a:pPr>
            <a:r>
              <a:rPr lang="en-GB" sz="2200">
                <a:solidFill>
                  <a:srgbClr val="0543B3"/>
                </a:solidFill>
                <a:latin typeface="Lato"/>
                <a:ea typeface="Lato"/>
                <a:cs typeface="Lato"/>
                <a:sym typeface="Lato"/>
              </a:rPr>
              <a:t>Remain in full-time education</a:t>
            </a:r>
            <a:endParaRPr sz="2200">
              <a:solidFill>
                <a:srgbClr val="0543B3"/>
              </a:solidFill>
              <a:latin typeface="Lato"/>
              <a:ea typeface="Lato"/>
              <a:cs typeface="Lato"/>
              <a:sym typeface="Lato"/>
            </a:endParaRPr>
          </a:p>
          <a:p>
            <a:pPr indent="0" lvl="0" marL="457200" rtl="0" algn="l">
              <a:spcBef>
                <a:spcPts val="0"/>
              </a:spcBef>
              <a:spcAft>
                <a:spcPts val="0"/>
              </a:spcAft>
              <a:buNone/>
            </a:pPr>
            <a:r>
              <a:t/>
            </a:r>
            <a:endParaRPr sz="1200">
              <a:solidFill>
                <a:srgbClr val="0543B3"/>
              </a:solidFill>
              <a:latin typeface="Lato"/>
              <a:ea typeface="Lato"/>
              <a:cs typeface="Lato"/>
              <a:sym typeface="Lato"/>
            </a:endParaRPr>
          </a:p>
          <a:p>
            <a:pPr indent="-412750" lvl="0" marL="457200" rtl="0" algn="l">
              <a:spcBef>
                <a:spcPts val="0"/>
              </a:spcBef>
              <a:spcAft>
                <a:spcPts val="0"/>
              </a:spcAft>
              <a:buClr>
                <a:schemeClr val="accent2"/>
              </a:buClr>
              <a:buSzPts val="2900"/>
              <a:buAutoNum type="arabicPeriod"/>
            </a:pPr>
            <a:r>
              <a:rPr lang="en-GB" sz="2200">
                <a:solidFill>
                  <a:srgbClr val="0543B3"/>
                </a:solidFill>
                <a:latin typeface="Lato"/>
                <a:ea typeface="Lato"/>
                <a:cs typeface="Lato"/>
                <a:sym typeface="Lato"/>
              </a:rPr>
              <a:t>Start an apprenticeship or traineeship*</a:t>
            </a:r>
            <a:endParaRPr sz="2200">
              <a:solidFill>
                <a:srgbClr val="0543B3"/>
              </a:solidFill>
              <a:latin typeface="Lato"/>
              <a:ea typeface="Lato"/>
              <a:cs typeface="Lato"/>
              <a:sym typeface="Lato"/>
            </a:endParaRPr>
          </a:p>
          <a:p>
            <a:pPr indent="0" lvl="0" marL="457200" rtl="0" algn="l">
              <a:spcBef>
                <a:spcPts val="0"/>
              </a:spcBef>
              <a:spcAft>
                <a:spcPts val="0"/>
              </a:spcAft>
              <a:buNone/>
            </a:pPr>
            <a:r>
              <a:t/>
            </a:r>
            <a:endParaRPr sz="1200">
              <a:solidFill>
                <a:srgbClr val="0543B3"/>
              </a:solidFill>
              <a:latin typeface="Lato"/>
              <a:ea typeface="Lato"/>
              <a:cs typeface="Lato"/>
              <a:sym typeface="Lato"/>
            </a:endParaRPr>
          </a:p>
          <a:p>
            <a:pPr indent="-412750" lvl="0" marL="457200" rtl="0" algn="l">
              <a:spcBef>
                <a:spcPts val="0"/>
              </a:spcBef>
              <a:spcAft>
                <a:spcPts val="0"/>
              </a:spcAft>
              <a:buClr>
                <a:schemeClr val="accent2"/>
              </a:buClr>
              <a:buSzPts val="2900"/>
              <a:buFont typeface="Lato"/>
              <a:buAutoNum type="arabicPeriod"/>
            </a:pPr>
            <a:r>
              <a:rPr lang="en-GB" sz="2200">
                <a:solidFill>
                  <a:srgbClr val="0543B3"/>
                </a:solidFill>
                <a:latin typeface="Lato"/>
                <a:ea typeface="Lato"/>
                <a:cs typeface="Lato"/>
                <a:sym typeface="Lato"/>
              </a:rPr>
              <a:t>Spend 20 hours a week working or volunteering </a:t>
            </a:r>
            <a:r>
              <a:rPr lang="en-GB" sz="2200">
                <a:solidFill>
                  <a:srgbClr val="0543B3"/>
                </a:solidFill>
                <a:latin typeface="Lato"/>
                <a:ea typeface="Lato"/>
                <a:cs typeface="Lato"/>
                <a:sym typeface="Lato"/>
              </a:rPr>
              <a:t>whilst</a:t>
            </a:r>
            <a:r>
              <a:rPr lang="en-GB" sz="2200">
                <a:solidFill>
                  <a:srgbClr val="0543B3"/>
                </a:solidFill>
                <a:latin typeface="Lato"/>
                <a:ea typeface="Lato"/>
                <a:cs typeface="Lato"/>
                <a:sym typeface="Lato"/>
              </a:rPr>
              <a:t> also doing part time education or training</a:t>
            </a:r>
            <a:endParaRPr sz="2200">
              <a:solidFill>
                <a:srgbClr val="0543B3"/>
              </a:solidFill>
              <a:latin typeface="Lato"/>
              <a:ea typeface="Lato"/>
              <a:cs typeface="Lato"/>
              <a:sym typeface="Lato"/>
            </a:endParaRPr>
          </a:p>
        </p:txBody>
      </p:sp>
      <p:sp>
        <p:nvSpPr>
          <p:cNvPr id="400" name="Google Shape;400;p52"/>
          <p:cNvSpPr txBox="1"/>
          <p:nvPr/>
        </p:nvSpPr>
        <p:spPr>
          <a:xfrm>
            <a:off x="90900" y="4798200"/>
            <a:ext cx="9097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latin typeface="Lato"/>
                <a:ea typeface="Lato"/>
                <a:cs typeface="Lato"/>
                <a:sym typeface="Lato"/>
              </a:rPr>
              <a:t>*A traineeship is a course </a:t>
            </a:r>
            <a:r>
              <a:rPr lang="en-GB" sz="1000">
                <a:latin typeface="Lato"/>
                <a:ea typeface="Lato"/>
                <a:cs typeface="Lato"/>
                <a:sym typeface="Lato"/>
              </a:rPr>
              <a:t>with</a:t>
            </a:r>
            <a:r>
              <a:rPr lang="en-GB" sz="1000">
                <a:latin typeface="Lato"/>
                <a:ea typeface="Lato"/>
                <a:cs typeface="Lato"/>
                <a:sym typeface="Lato"/>
              </a:rPr>
              <a:t> work experience that gets you ready for work or an apprenticeship</a:t>
            </a:r>
            <a:endParaRPr sz="1000">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1000"/>
                                        <p:tgtEl>
                                          <p:spTgt spid="3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53"/>
          <p:cNvSpPr txBox="1"/>
          <p:nvPr>
            <p:ph type="ctrTitle"/>
          </p:nvPr>
        </p:nvSpPr>
        <p:spPr>
          <a:xfrm>
            <a:off x="1956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Becoming a Solicitor</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sp>
        <p:nvSpPr>
          <p:cNvPr id="406" name="Google Shape;406;p53"/>
          <p:cNvSpPr txBox="1"/>
          <p:nvPr/>
        </p:nvSpPr>
        <p:spPr>
          <a:xfrm>
            <a:off x="3172800" y="1092600"/>
            <a:ext cx="1007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700">
                <a:solidFill>
                  <a:srgbClr val="0543B3"/>
                </a:solidFill>
                <a:latin typeface="Lato"/>
                <a:ea typeface="Lato"/>
                <a:cs typeface="Lato"/>
                <a:sym typeface="Lato"/>
              </a:rPr>
              <a:t>Route 1</a:t>
            </a:r>
            <a:endParaRPr b="1" sz="1700">
              <a:solidFill>
                <a:srgbClr val="0543B3"/>
              </a:solidFill>
              <a:latin typeface="Lato"/>
              <a:ea typeface="Lato"/>
              <a:cs typeface="Lato"/>
              <a:sym typeface="Lato"/>
            </a:endParaRPr>
          </a:p>
        </p:txBody>
      </p:sp>
      <p:sp>
        <p:nvSpPr>
          <p:cNvPr id="407" name="Google Shape;407;p53"/>
          <p:cNvSpPr txBox="1"/>
          <p:nvPr/>
        </p:nvSpPr>
        <p:spPr>
          <a:xfrm>
            <a:off x="7973450" y="1121875"/>
            <a:ext cx="1007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700">
                <a:solidFill>
                  <a:srgbClr val="0543B3"/>
                </a:solidFill>
                <a:latin typeface="Lato"/>
                <a:ea typeface="Lato"/>
                <a:cs typeface="Lato"/>
                <a:sym typeface="Lato"/>
              </a:rPr>
              <a:t>Route 2</a:t>
            </a:r>
            <a:endParaRPr b="1" sz="1700">
              <a:solidFill>
                <a:srgbClr val="0543B3"/>
              </a:solidFill>
              <a:latin typeface="Lato"/>
              <a:ea typeface="Lato"/>
              <a:cs typeface="Lato"/>
              <a:sym typeface="Lato"/>
            </a:endParaRPr>
          </a:p>
        </p:txBody>
      </p:sp>
      <p:cxnSp>
        <p:nvCxnSpPr>
          <p:cNvPr id="408" name="Google Shape;408;p53"/>
          <p:cNvCxnSpPr/>
          <p:nvPr/>
        </p:nvCxnSpPr>
        <p:spPr>
          <a:xfrm>
            <a:off x="6590550" y="1854775"/>
            <a:ext cx="7200" cy="2608200"/>
          </a:xfrm>
          <a:prstGeom prst="straightConnector1">
            <a:avLst/>
          </a:prstGeom>
          <a:noFill/>
          <a:ln cap="flat" cmpd="sng" w="19050">
            <a:solidFill>
              <a:schemeClr val="dk2"/>
            </a:solidFill>
            <a:prstDash val="solid"/>
            <a:round/>
            <a:headEnd len="med" w="med" type="none"/>
            <a:tailEnd len="med" w="med" type="none"/>
          </a:ln>
        </p:spPr>
      </p:cxnSp>
      <p:sp>
        <p:nvSpPr>
          <p:cNvPr id="409" name="Google Shape;409;p53"/>
          <p:cNvSpPr txBox="1"/>
          <p:nvPr/>
        </p:nvSpPr>
        <p:spPr>
          <a:xfrm>
            <a:off x="4238575" y="1861850"/>
            <a:ext cx="1869300" cy="384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GB" sz="1300">
                <a:solidFill>
                  <a:srgbClr val="0543B3"/>
                </a:solidFill>
                <a:latin typeface="Lato"/>
                <a:ea typeface="Lato"/>
                <a:cs typeface="Lato"/>
                <a:sym typeface="Lato"/>
              </a:rPr>
              <a:t>Study law at university</a:t>
            </a:r>
            <a:endParaRPr sz="1300">
              <a:solidFill>
                <a:srgbClr val="0543B3"/>
              </a:solidFill>
              <a:latin typeface="Lato"/>
              <a:ea typeface="Lato"/>
              <a:cs typeface="Lato"/>
              <a:sym typeface="Lato"/>
            </a:endParaRPr>
          </a:p>
        </p:txBody>
      </p:sp>
      <p:sp>
        <p:nvSpPr>
          <p:cNvPr id="410" name="Google Shape;410;p53"/>
          <p:cNvSpPr txBox="1"/>
          <p:nvPr/>
        </p:nvSpPr>
        <p:spPr>
          <a:xfrm>
            <a:off x="4219275" y="3598350"/>
            <a:ext cx="1910400" cy="7851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GB" sz="1300">
                <a:solidFill>
                  <a:srgbClr val="0543B3"/>
                </a:solidFill>
                <a:latin typeface="Lato"/>
                <a:ea typeface="Lato"/>
                <a:cs typeface="Lato"/>
                <a:sym typeface="Lato"/>
              </a:rPr>
              <a:t>Complete the </a:t>
            </a:r>
            <a:endParaRPr sz="1300">
              <a:solidFill>
                <a:srgbClr val="0543B3"/>
              </a:solidFill>
              <a:latin typeface="Lato"/>
              <a:ea typeface="Lato"/>
              <a:cs typeface="Lato"/>
              <a:sym typeface="Lato"/>
            </a:endParaRPr>
          </a:p>
          <a:p>
            <a:pPr indent="0" lvl="0" marL="0" rtl="0" algn="ctr">
              <a:spcBef>
                <a:spcPts val="0"/>
              </a:spcBef>
              <a:spcAft>
                <a:spcPts val="0"/>
              </a:spcAft>
              <a:buNone/>
            </a:pPr>
            <a:r>
              <a:rPr lang="en-GB" sz="1300">
                <a:solidFill>
                  <a:srgbClr val="0543B3"/>
                </a:solidFill>
                <a:latin typeface="Lato"/>
                <a:ea typeface="Lato"/>
                <a:cs typeface="Lato"/>
                <a:sym typeface="Lato"/>
              </a:rPr>
              <a:t>Solicitors Qualifying Examinations (SQE)</a:t>
            </a:r>
            <a:endParaRPr sz="1300">
              <a:solidFill>
                <a:srgbClr val="0543B3"/>
              </a:solidFill>
              <a:latin typeface="Lato"/>
              <a:ea typeface="Lato"/>
              <a:cs typeface="Lato"/>
              <a:sym typeface="Lato"/>
            </a:endParaRPr>
          </a:p>
        </p:txBody>
      </p:sp>
      <p:sp>
        <p:nvSpPr>
          <p:cNvPr id="411" name="Google Shape;411;p53"/>
          <p:cNvSpPr txBox="1"/>
          <p:nvPr/>
        </p:nvSpPr>
        <p:spPr>
          <a:xfrm>
            <a:off x="4238575" y="2599150"/>
            <a:ext cx="1869300" cy="5850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GB" sz="1300">
                <a:solidFill>
                  <a:srgbClr val="0543B3"/>
                </a:solidFill>
                <a:latin typeface="Lato"/>
                <a:ea typeface="Lato"/>
                <a:cs typeface="Lato"/>
                <a:sym typeface="Lato"/>
              </a:rPr>
              <a:t>Gain 24 months work experience</a:t>
            </a:r>
            <a:endParaRPr sz="1300">
              <a:solidFill>
                <a:srgbClr val="0543B3"/>
              </a:solidFill>
              <a:latin typeface="Lato"/>
              <a:ea typeface="Lato"/>
              <a:cs typeface="Lato"/>
              <a:sym typeface="Lato"/>
            </a:endParaRPr>
          </a:p>
        </p:txBody>
      </p:sp>
      <p:sp>
        <p:nvSpPr>
          <p:cNvPr id="412" name="Google Shape;412;p53"/>
          <p:cNvSpPr txBox="1"/>
          <p:nvPr/>
        </p:nvSpPr>
        <p:spPr>
          <a:xfrm>
            <a:off x="6864213" y="1999400"/>
            <a:ext cx="1910400" cy="7851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GB" sz="1300">
                <a:solidFill>
                  <a:srgbClr val="0543B3"/>
                </a:solidFill>
                <a:latin typeface="Lato"/>
                <a:ea typeface="Lato"/>
                <a:cs typeface="Lato"/>
                <a:sym typeface="Lato"/>
              </a:rPr>
              <a:t>Complete a Level 7 </a:t>
            </a:r>
            <a:endParaRPr sz="1300">
              <a:solidFill>
                <a:srgbClr val="0543B3"/>
              </a:solidFill>
              <a:latin typeface="Lato"/>
              <a:ea typeface="Lato"/>
              <a:cs typeface="Lato"/>
              <a:sym typeface="Lato"/>
            </a:endParaRPr>
          </a:p>
          <a:p>
            <a:pPr indent="0" lvl="0" marL="0" rtl="0" algn="ctr">
              <a:spcBef>
                <a:spcPts val="0"/>
              </a:spcBef>
              <a:spcAft>
                <a:spcPts val="0"/>
              </a:spcAft>
              <a:buNone/>
            </a:pPr>
            <a:r>
              <a:rPr lang="en-GB" sz="1300">
                <a:solidFill>
                  <a:srgbClr val="0543B3"/>
                </a:solidFill>
                <a:latin typeface="Lato"/>
                <a:ea typeface="Lato"/>
                <a:cs typeface="Lato"/>
                <a:sym typeface="Lato"/>
              </a:rPr>
              <a:t>Solicitor Apprenticeship </a:t>
            </a:r>
            <a:endParaRPr sz="1300">
              <a:solidFill>
                <a:srgbClr val="0543B3"/>
              </a:solidFill>
              <a:latin typeface="Lato"/>
              <a:ea typeface="Lato"/>
              <a:cs typeface="Lato"/>
              <a:sym typeface="Lato"/>
            </a:endParaRPr>
          </a:p>
        </p:txBody>
      </p:sp>
      <p:sp>
        <p:nvSpPr>
          <p:cNvPr id="413" name="Google Shape;413;p53"/>
          <p:cNvSpPr txBox="1"/>
          <p:nvPr/>
        </p:nvSpPr>
        <p:spPr>
          <a:xfrm>
            <a:off x="3172800" y="1723250"/>
            <a:ext cx="905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900">
                <a:solidFill>
                  <a:schemeClr val="dk1"/>
                </a:solidFill>
                <a:latin typeface="Lato"/>
                <a:ea typeface="Lato"/>
                <a:cs typeface="Lato"/>
                <a:sym typeface="Lato"/>
              </a:rPr>
              <a:t>Gain a Bachelor in Law qualification</a:t>
            </a:r>
            <a:endParaRPr sz="900">
              <a:solidFill>
                <a:schemeClr val="dk1"/>
              </a:solidFill>
              <a:latin typeface="Lato"/>
              <a:ea typeface="Lato"/>
              <a:cs typeface="Lato"/>
              <a:sym typeface="Lato"/>
            </a:endParaRPr>
          </a:p>
        </p:txBody>
      </p:sp>
      <p:sp>
        <p:nvSpPr>
          <p:cNvPr id="414" name="Google Shape;414;p53"/>
          <p:cNvSpPr txBox="1"/>
          <p:nvPr/>
        </p:nvSpPr>
        <p:spPr>
          <a:xfrm>
            <a:off x="3172800" y="3621450"/>
            <a:ext cx="10071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900">
                <a:solidFill>
                  <a:schemeClr val="dk1"/>
                </a:solidFill>
                <a:latin typeface="Lato"/>
                <a:ea typeface="Lato"/>
                <a:cs typeface="Lato"/>
                <a:sym typeface="Lato"/>
              </a:rPr>
              <a:t>Tests legal knowledge and practical legal skills</a:t>
            </a:r>
            <a:endParaRPr sz="900">
              <a:solidFill>
                <a:schemeClr val="dk1"/>
              </a:solidFill>
              <a:latin typeface="Lato"/>
              <a:ea typeface="Lato"/>
              <a:cs typeface="Lato"/>
              <a:sym typeface="Lato"/>
            </a:endParaRPr>
          </a:p>
        </p:txBody>
      </p:sp>
      <p:sp>
        <p:nvSpPr>
          <p:cNvPr id="415" name="Google Shape;415;p53"/>
          <p:cNvSpPr txBox="1"/>
          <p:nvPr/>
        </p:nvSpPr>
        <p:spPr>
          <a:xfrm>
            <a:off x="3110300" y="2445375"/>
            <a:ext cx="10071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900">
                <a:solidFill>
                  <a:schemeClr val="dk1"/>
                </a:solidFill>
                <a:latin typeface="Lato"/>
                <a:ea typeface="Lato"/>
                <a:cs typeface="Lato"/>
                <a:sym typeface="Lato"/>
              </a:rPr>
              <a:t>Required to complete the next stage. Can be done through placements at university</a:t>
            </a:r>
            <a:endParaRPr sz="900">
              <a:solidFill>
                <a:schemeClr val="dk1"/>
              </a:solidFill>
              <a:latin typeface="Lato"/>
              <a:ea typeface="Lato"/>
              <a:cs typeface="Lato"/>
              <a:sym typeface="Lato"/>
            </a:endParaRPr>
          </a:p>
        </p:txBody>
      </p:sp>
      <p:sp>
        <p:nvSpPr>
          <p:cNvPr id="416" name="Google Shape;416;p53"/>
          <p:cNvSpPr txBox="1"/>
          <p:nvPr/>
        </p:nvSpPr>
        <p:spPr>
          <a:xfrm>
            <a:off x="6845213" y="2784488"/>
            <a:ext cx="19485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900">
                <a:solidFill>
                  <a:schemeClr val="dk1"/>
                </a:solidFill>
                <a:latin typeface="Lato"/>
                <a:ea typeface="Lato"/>
                <a:cs typeface="Lato"/>
                <a:sym typeface="Lato"/>
              </a:rPr>
              <a:t>Gains a Bachelor in Law qualification, as well as solicitors qualification exams. Lasts 6 years, in which 4 days a week are spent working, and 1 day is spent studying</a:t>
            </a:r>
            <a:endParaRPr sz="900">
              <a:solidFill>
                <a:schemeClr val="dk1"/>
              </a:solidFill>
              <a:latin typeface="Lato"/>
              <a:ea typeface="Lato"/>
              <a:cs typeface="Lato"/>
              <a:sym typeface="Lato"/>
            </a:endParaRPr>
          </a:p>
        </p:txBody>
      </p:sp>
      <p:cxnSp>
        <p:nvCxnSpPr>
          <p:cNvPr id="417" name="Google Shape;417;p53"/>
          <p:cNvCxnSpPr/>
          <p:nvPr/>
        </p:nvCxnSpPr>
        <p:spPr>
          <a:xfrm flipH="1">
            <a:off x="5136275" y="2254275"/>
            <a:ext cx="2400" cy="267300"/>
          </a:xfrm>
          <a:prstGeom prst="straightConnector1">
            <a:avLst/>
          </a:prstGeom>
          <a:noFill/>
          <a:ln cap="flat" cmpd="sng" w="9525">
            <a:solidFill>
              <a:schemeClr val="dk2"/>
            </a:solidFill>
            <a:prstDash val="solid"/>
            <a:round/>
            <a:headEnd len="med" w="med" type="none"/>
            <a:tailEnd len="med" w="med" type="triangle"/>
          </a:ln>
        </p:spPr>
      </p:cxnSp>
      <p:cxnSp>
        <p:nvCxnSpPr>
          <p:cNvPr id="418" name="Google Shape;418;p53"/>
          <p:cNvCxnSpPr/>
          <p:nvPr/>
        </p:nvCxnSpPr>
        <p:spPr>
          <a:xfrm flipH="1">
            <a:off x="5136275" y="3290175"/>
            <a:ext cx="2400" cy="267300"/>
          </a:xfrm>
          <a:prstGeom prst="straightConnector1">
            <a:avLst/>
          </a:prstGeom>
          <a:noFill/>
          <a:ln cap="flat" cmpd="sng" w="9525">
            <a:solidFill>
              <a:schemeClr val="dk2"/>
            </a:solidFill>
            <a:prstDash val="solid"/>
            <a:round/>
            <a:headEnd len="med" w="med" type="none"/>
            <a:tailEnd len="med" w="med" type="triangle"/>
          </a:ln>
        </p:spPr>
      </p:cxnSp>
      <p:cxnSp>
        <p:nvCxnSpPr>
          <p:cNvPr id="419" name="Google Shape;419;p53"/>
          <p:cNvCxnSpPr>
            <a:stCxn id="409" idx="0"/>
            <a:endCxn id="420" idx="2"/>
          </p:cNvCxnSpPr>
          <p:nvPr/>
        </p:nvCxnSpPr>
        <p:spPr>
          <a:xfrm rot="-5400000">
            <a:off x="5684425" y="1057550"/>
            <a:ext cx="293100" cy="1315500"/>
          </a:xfrm>
          <a:prstGeom prst="bentConnector3">
            <a:avLst>
              <a:gd fmla="val 49983" name="adj1"/>
            </a:avLst>
          </a:prstGeom>
          <a:noFill/>
          <a:ln cap="flat" cmpd="sng" w="9525">
            <a:solidFill>
              <a:schemeClr val="dk2"/>
            </a:solidFill>
            <a:prstDash val="solid"/>
            <a:round/>
            <a:headEnd len="med" w="med" type="none"/>
            <a:tailEnd len="med" w="med" type="none"/>
          </a:ln>
        </p:spPr>
      </p:cxnSp>
      <p:cxnSp>
        <p:nvCxnSpPr>
          <p:cNvPr id="421" name="Google Shape;421;p53"/>
          <p:cNvCxnSpPr/>
          <p:nvPr/>
        </p:nvCxnSpPr>
        <p:spPr>
          <a:xfrm rot="5400000">
            <a:off x="7117713" y="4226288"/>
            <a:ext cx="1140000" cy="288000"/>
          </a:xfrm>
          <a:prstGeom prst="bentConnector3">
            <a:avLst>
              <a:gd fmla="val 101126" name="adj1"/>
            </a:avLst>
          </a:prstGeom>
          <a:noFill/>
          <a:ln cap="flat" cmpd="sng" w="9525">
            <a:solidFill>
              <a:schemeClr val="dk2"/>
            </a:solidFill>
            <a:prstDash val="solid"/>
            <a:round/>
            <a:headEnd len="med" w="med" type="none"/>
            <a:tailEnd len="med" w="med" type="none"/>
          </a:ln>
        </p:spPr>
      </p:cxnSp>
      <p:cxnSp>
        <p:nvCxnSpPr>
          <p:cNvPr id="422" name="Google Shape;422;p53"/>
          <p:cNvCxnSpPr/>
          <p:nvPr/>
        </p:nvCxnSpPr>
        <p:spPr>
          <a:xfrm flipH="1" rot="5400000">
            <a:off x="7054238" y="1147100"/>
            <a:ext cx="353700" cy="1098300"/>
          </a:xfrm>
          <a:prstGeom prst="bentConnector3">
            <a:avLst>
              <a:gd fmla="val 49988" name="adj1"/>
            </a:avLst>
          </a:prstGeom>
          <a:noFill/>
          <a:ln cap="flat" cmpd="sng" w="9525">
            <a:solidFill>
              <a:schemeClr val="dk2"/>
            </a:solidFill>
            <a:prstDash val="solid"/>
            <a:round/>
            <a:headEnd len="med" w="med" type="none"/>
            <a:tailEnd len="med" w="med" type="none"/>
          </a:ln>
        </p:spPr>
      </p:cxnSp>
      <p:sp>
        <p:nvSpPr>
          <p:cNvPr id="423" name="Google Shape;423;p53"/>
          <p:cNvSpPr txBox="1"/>
          <p:nvPr/>
        </p:nvSpPr>
        <p:spPr>
          <a:xfrm>
            <a:off x="5487200" y="4711700"/>
            <a:ext cx="2132700" cy="3849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300">
                <a:solidFill>
                  <a:schemeClr val="lt1"/>
                </a:solidFill>
                <a:latin typeface="Lato"/>
                <a:ea typeface="Lato"/>
                <a:cs typeface="Lato"/>
                <a:sym typeface="Lato"/>
              </a:rPr>
              <a:t>Apply to be a solicitor</a:t>
            </a:r>
            <a:endParaRPr b="1" sz="1300">
              <a:solidFill>
                <a:schemeClr val="lt1"/>
              </a:solidFill>
              <a:latin typeface="Lato"/>
              <a:ea typeface="Lato"/>
              <a:cs typeface="Lato"/>
              <a:sym typeface="Lato"/>
            </a:endParaRPr>
          </a:p>
        </p:txBody>
      </p:sp>
      <p:cxnSp>
        <p:nvCxnSpPr>
          <p:cNvPr id="424" name="Google Shape;424;p53"/>
          <p:cNvCxnSpPr>
            <a:stCxn id="410" idx="2"/>
            <a:endCxn id="423" idx="1"/>
          </p:cNvCxnSpPr>
          <p:nvPr/>
        </p:nvCxnSpPr>
        <p:spPr>
          <a:xfrm flipH="1" rot="-5400000">
            <a:off x="5070375" y="4487550"/>
            <a:ext cx="520800" cy="312600"/>
          </a:xfrm>
          <a:prstGeom prst="bentConnector2">
            <a:avLst/>
          </a:prstGeom>
          <a:noFill/>
          <a:ln cap="flat" cmpd="sng" w="9525">
            <a:solidFill>
              <a:schemeClr val="dk2"/>
            </a:solidFill>
            <a:prstDash val="solid"/>
            <a:round/>
            <a:headEnd len="med" w="med" type="none"/>
            <a:tailEnd len="med" w="med" type="none"/>
          </a:ln>
        </p:spPr>
      </p:cxnSp>
      <p:sp>
        <p:nvSpPr>
          <p:cNvPr id="420" name="Google Shape;420;p53"/>
          <p:cNvSpPr txBox="1"/>
          <p:nvPr/>
        </p:nvSpPr>
        <p:spPr>
          <a:xfrm>
            <a:off x="5231200" y="1199550"/>
            <a:ext cx="2515200" cy="3693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200">
                <a:solidFill>
                  <a:schemeClr val="lt1"/>
                </a:solidFill>
                <a:latin typeface="Lato"/>
                <a:ea typeface="Lato"/>
                <a:cs typeface="Lato"/>
                <a:sym typeface="Lato"/>
              </a:rPr>
              <a:t>Complete A levels</a:t>
            </a:r>
            <a:endParaRPr b="1" sz="1200">
              <a:solidFill>
                <a:schemeClr val="lt1"/>
              </a:solidFill>
              <a:latin typeface="Lato"/>
              <a:ea typeface="Lato"/>
              <a:cs typeface="Lato"/>
              <a:sym typeface="Lato"/>
            </a:endParaRPr>
          </a:p>
        </p:txBody>
      </p:sp>
      <p:sp>
        <p:nvSpPr>
          <p:cNvPr id="425" name="Google Shape;425;p53"/>
          <p:cNvSpPr txBox="1"/>
          <p:nvPr/>
        </p:nvSpPr>
        <p:spPr>
          <a:xfrm>
            <a:off x="125775" y="1123350"/>
            <a:ext cx="2799000" cy="1152900"/>
          </a:xfrm>
          <a:prstGeom prst="rect">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2"/>
                </a:solidFill>
                <a:latin typeface="Lato"/>
                <a:ea typeface="Lato"/>
                <a:cs typeface="Lato"/>
                <a:sym typeface="Lato"/>
              </a:rPr>
              <a:t>Why might someone choose Route 1?</a:t>
            </a:r>
            <a:endParaRPr b="1">
              <a:solidFill>
                <a:schemeClr val="lt2"/>
              </a:solidFill>
              <a:latin typeface="Lato"/>
              <a:ea typeface="Lato"/>
              <a:cs typeface="Lato"/>
              <a:sym typeface="Lato"/>
            </a:endParaRPr>
          </a:p>
          <a:p>
            <a:pPr indent="0" lvl="0" marL="0" rtl="0" algn="ctr">
              <a:spcBef>
                <a:spcPts val="0"/>
              </a:spcBef>
              <a:spcAft>
                <a:spcPts val="0"/>
              </a:spcAft>
              <a:buNone/>
            </a:pPr>
            <a:r>
              <a:t/>
            </a:r>
            <a:endParaRPr b="1" sz="1000">
              <a:solidFill>
                <a:schemeClr val="lt2"/>
              </a:solidFill>
              <a:latin typeface="Lato"/>
              <a:ea typeface="Lato"/>
              <a:cs typeface="Lato"/>
              <a:sym typeface="Lato"/>
            </a:endParaRPr>
          </a:p>
          <a:p>
            <a:pPr indent="0" lvl="0" marL="0" rtl="0" algn="ctr">
              <a:spcBef>
                <a:spcPts val="0"/>
              </a:spcBef>
              <a:spcAft>
                <a:spcPts val="0"/>
              </a:spcAft>
              <a:buNone/>
            </a:pPr>
            <a:r>
              <a:rPr b="1" lang="en-GB">
                <a:solidFill>
                  <a:schemeClr val="lt2"/>
                </a:solidFill>
                <a:latin typeface="Lato"/>
                <a:ea typeface="Lato"/>
                <a:cs typeface="Lato"/>
                <a:sym typeface="Lato"/>
              </a:rPr>
              <a:t>Why might someone choose Route 2?</a:t>
            </a:r>
            <a:endParaRPr b="1">
              <a:solidFill>
                <a:schemeClr val="lt2"/>
              </a:solidFill>
              <a:latin typeface="Lato"/>
              <a:ea typeface="Lato"/>
              <a:cs typeface="Lato"/>
              <a:sym typeface="Lato"/>
            </a:endParaRPr>
          </a:p>
        </p:txBody>
      </p:sp>
      <p:sp>
        <p:nvSpPr>
          <p:cNvPr id="426" name="Google Shape;426;p53"/>
          <p:cNvSpPr txBox="1"/>
          <p:nvPr/>
        </p:nvSpPr>
        <p:spPr>
          <a:xfrm>
            <a:off x="125775" y="2378700"/>
            <a:ext cx="2799000" cy="2626200"/>
          </a:xfrm>
          <a:prstGeom prst="rect">
            <a:avLst/>
          </a:prstGeom>
          <a:solidFill>
            <a:schemeClr val="accent6"/>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Lato"/>
              <a:ea typeface="Lato"/>
              <a:cs typeface="Lato"/>
              <a:sym typeface="Lato"/>
            </a:endParaRPr>
          </a:p>
          <a:p>
            <a:pPr indent="0" lvl="0" marL="0" rtl="0" algn="l">
              <a:spcBef>
                <a:spcPts val="0"/>
              </a:spcBef>
              <a:spcAft>
                <a:spcPts val="0"/>
              </a:spcAft>
              <a:buNone/>
            </a:pPr>
            <a:r>
              <a:t/>
            </a:r>
            <a:endParaRPr b="1" sz="1200">
              <a:solidFill>
                <a:schemeClr val="dk1"/>
              </a:solidFill>
              <a:latin typeface="Lato"/>
              <a:ea typeface="Lato"/>
              <a:cs typeface="Lato"/>
              <a:sym typeface="Lato"/>
            </a:endParaRPr>
          </a:p>
          <a:p>
            <a:pPr indent="0" lvl="0" marL="0" rtl="0" algn="l">
              <a:spcBef>
                <a:spcPts val="0"/>
              </a:spcBef>
              <a:spcAft>
                <a:spcPts val="0"/>
              </a:spcAft>
              <a:buNone/>
            </a:pPr>
            <a:r>
              <a:rPr b="1" lang="en-GB" sz="1200">
                <a:solidFill>
                  <a:schemeClr val="dk1"/>
                </a:solidFill>
                <a:latin typeface="Lato"/>
                <a:ea typeface="Lato"/>
                <a:cs typeface="Lato"/>
                <a:sym typeface="Lato"/>
              </a:rPr>
              <a:t>Maths Moment - stretch</a:t>
            </a:r>
            <a:endParaRPr b="1" sz="1200">
              <a:solidFill>
                <a:schemeClr val="dk1"/>
              </a:solidFill>
              <a:latin typeface="Lato"/>
              <a:ea typeface="Lato"/>
              <a:cs typeface="Lato"/>
              <a:sym typeface="Lato"/>
            </a:endParaRPr>
          </a:p>
          <a:p>
            <a:pPr indent="0" lvl="0" marL="0" rtl="0" algn="l">
              <a:spcBef>
                <a:spcPts val="0"/>
              </a:spcBef>
              <a:spcAft>
                <a:spcPts val="0"/>
              </a:spcAft>
              <a:buNone/>
            </a:pPr>
            <a:r>
              <a:t/>
            </a:r>
            <a:endParaRPr sz="1200">
              <a:solidFill>
                <a:schemeClr val="dk1"/>
              </a:solidFill>
              <a:latin typeface="Lato"/>
              <a:ea typeface="Lato"/>
              <a:cs typeface="Lato"/>
              <a:sym typeface="Lato"/>
            </a:endParaRPr>
          </a:p>
          <a:p>
            <a:pPr indent="-166199" lvl="0" marL="179999" rtl="0" algn="l">
              <a:spcBef>
                <a:spcPts val="0"/>
              </a:spcBef>
              <a:spcAft>
                <a:spcPts val="0"/>
              </a:spcAft>
              <a:buClr>
                <a:schemeClr val="dk1"/>
              </a:buClr>
              <a:buSzPts val="1200"/>
              <a:buFont typeface="Lato"/>
              <a:buAutoNum type="arabicPeriod"/>
            </a:pPr>
            <a:r>
              <a:rPr lang="en-GB" sz="1200">
                <a:solidFill>
                  <a:schemeClr val="dk1"/>
                </a:solidFill>
                <a:latin typeface="Lato"/>
                <a:ea typeface="Lato"/>
                <a:cs typeface="Lato"/>
                <a:sym typeface="Lato"/>
              </a:rPr>
              <a:t>Assuming a law degree costs £9,000 per year for three years and the SQE exams costs £3,980, whilst the Level 7 solicitor apprenticeship annual salary is £24,000, what’s the difference in the amount of money earned or owed after 3 years if the person took Route 2 instead of Route 1?</a:t>
            </a:r>
            <a:endParaRPr sz="1200">
              <a:solidFill>
                <a:schemeClr val="dk1"/>
              </a:solidFill>
              <a:latin typeface="Lato"/>
              <a:ea typeface="Lato"/>
              <a:cs typeface="Lato"/>
              <a:sym typeface="Lato"/>
            </a:endParaRPr>
          </a:p>
          <a:p>
            <a:pPr indent="0" lvl="0" marL="0" rtl="0" algn="l">
              <a:spcBef>
                <a:spcPts val="0"/>
              </a:spcBef>
              <a:spcAft>
                <a:spcPts val="0"/>
              </a:spcAft>
              <a:buNone/>
            </a:pPr>
            <a:r>
              <a:t/>
            </a:r>
            <a:endParaRPr sz="900">
              <a:solidFill>
                <a:schemeClr val="dk1"/>
              </a:solidFill>
              <a:latin typeface="Lato"/>
              <a:ea typeface="Lato"/>
              <a:cs typeface="Lato"/>
              <a:sym typeface="Lato"/>
            </a:endParaRPr>
          </a:p>
          <a:p>
            <a:pPr indent="-166199" lvl="0" marL="179999" rtl="0" algn="l">
              <a:spcBef>
                <a:spcPts val="0"/>
              </a:spcBef>
              <a:spcAft>
                <a:spcPts val="0"/>
              </a:spcAft>
              <a:buClr>
                <a:schemeClr val="dk1"/>
              </a:buClr>
              <a:buSzPts val="1200"/>
              <a:buFont typeface="Lato"/>
              <a:buAutoNum type="arabicPeriod"/>
            </a:pPr>
            <a:r>
              <a:rPr lang="en-GB" sz="1200">
                <a:solidFill>
                  <a:schemeClr val="dk1"/>
                </a:solidFill>
                <a:latin typeface="Lato"/>
                <a:ea typeface="Lato"/>
                <a:cs typeface="Lato"/>
                <a:sym typeface="Lato"/>
              </a:rPr>
              <a:t>Given this, why might somebody still choose Route 1?</a:t>
            </a:r>
            <a:endParaRPr sz="1200">
              <a:solidFill>
                <a:schemeClr val="dk1"/>
              </a:solidFill>
              <a:latin typeface="Lato"/>
              <a:ea typeface="Lato"/>
              <a:cs typeface="Lato"/>
              <a:sym typeface="Lato"/>
            </a:endParaRPr>
          </a:p>
          <a:p>
            <a:pPr indent="0" lvl="0" marL="0" rtl="0" algn="l">
              <a:spcBef>
                <a:spcPts val="0"/>
              </a:spcBef>
              <a:spcAft>
                <a:spcPts val="0"/>
              </a:spcAft>
              <a:buNone/>
            </a:pPr>
            <a:r>
              <a:t/>
            </a:r>
            <a:endParaRPr sz="1200">
              <a:solidFill>
                <a:schemeClr val="dk1"/>
              </a:solidFill>
              <a:latin typeface="Lato"/>
              <a:ea typeface="Lato"/>
              <a:cs typeface="Lato"/>
              <a:sym typeface="Lato"/>
            </a:endParaRPr>
          </a:p>
          <a:p>
            <a:pPr indent="0" lvl="0" marL="0" rtl="0" algn="ctr">
              <a:spcBef>
                <a:spcPts val="0"/>
              </a:spcBef>
              <a:spcAft>
                <a:spcPts val="0"/>
              </a:spcAft>
              <a:buNone/>
            </a:pPr>
            <a:r>
              <a:t/>
            </a:r>
            <a:endParaRPr sz="1200">
              <a:solidFill>
                <a:schemeClr val="dk1"/>
              </a:solidFill>
              <a:latin typeface="Lato"/>
              <a:ea typeface="Lato"/>
              <a:cs typeface="Lato"/>
              <a:sym typeface="Lato"/>
            </a:endParaRPr>
          </a:p>
        </p:txBody>
      </p:sp>
      <p:sp>
        <p:nvSpPr>
          <p:cNvPr id="427" name="Google Shape;427;p53"/>
          <p:cNvSpPr txBox="1"/>
          <p:nvPr/>
        </p:nvSpPr>
        <p:spPr>
          <a:xfrm>
            <a:off x="8705325" y="338075"/>
            <a:ext cx="523200" cy="18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22</a:t>
            </a:r>
            <a:endParaRPr b="1">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9"/>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1000"/>
                                        <p:tgtEl>
                                          <p:spTgt spid="411"/>
                                        </p:tgtEl>
                                      </p:cBhvr>
                                    </p:animEffect>
                                  </p:childTnLst>
                                </p:cTn>
                              </p:par>
                              <p:par>
                                <p:cTn fill="hold" nodeType="with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1000"/>
                                        <p:tgtEl>
                                          <p:spTgt spid="417"/>
                                        </p:tgtEl>
                                      </p:cBhvr>
                                    </p:animEffect>
                                  </p:childTnLst>
                                </p:cTn>
                              </p:par>
                              <p:par>
                                <p:cTn fill="hold" nodeType="with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1000"/>
                                        <p:tgtEl>
                                          <p:spTgt spid="4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000"/>
                                        <p:tgtEl>
                                          <p:spTgt spid="410"/>
                                        </p:tgtEl>
                                      </p:cBhvr>
                                    </p:animEffect>
                                  </p:childTnLst>
                                </p:cTn>
                              </p:par>
                              <p:par>
                                <p:cTn fill="hold" nodeType="with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par>
                                <p:cTn fill="hold" nodeType="with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par>
                                <p:cTn fill="hold" nodeType="with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1000"/>
                                        <p:tgtEl>
                                          <p:spTgt spid="4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000"/>
                                        <p:tgtEl>
                                          <p:spTgt spid="412"/>
                                        </p:tgtEl>
                                      </p:cBhvr>
                                    </p:animEffect>
                                  </p:childTnLst>
                                </p:cTn>
                              </p:par>
                              <p:par>
                                <p:cTn fill="hold" nodeType="withEffect" presetClass="entr" presetID="1" presetSubtype="0">
                                  <p:stCondLst>
                                    <p:cond delay="0"/>
                                  </p:stCondLst>
                                  <p:childTnLst>
                                    <p:set>
                                      <p:cBhvr>
                                        <p:cTn dur="1" fill="hold">
                                          <p:stCondLst>
                                            <p:cond delay="0"/>
                                          </p:stCondLst>
                                        </p:cTn>
                                        <p:tgtEl>
                                          <p:spTgt spid="424"/>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1000"/>
                                        <p:tgtEl>
                                          <p:spTgt spid="4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54"/>
          <p:cNvSpPr txBox="1"/>
          <p:nvPr/>
        </p:nvSpPr>
        <p:spPr>
          <a:xfrm>
            <a:off x="6230775" y="1687075"/>
            <a:ext cx="2766000" cy="22845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311150" lvl="0" marL="457200" rtl="0" algn="l">
              <a:spcBef>
                <a:spcPts val="0"/>
              </a:spcBef>
              <a:spcAft>
                <a:spcPts val="0"/>
              </a:spcAft>
              <a:buClr>
                <a:schemeClr val="dk1"/>
              </a:buClr>
              <a:buSzPts val="1300"/>
              <a:buFont typeface="Lato"/>
              <a:buAutoNum type="arabicPeriod"/>
            </a:pPr>
            <a:r>
              <a:rPr b="1" lang="en-GB" sz="1300">
                <a:solidFill>
                  <a:schemeClr val="dk1"/>
                </a:solidFill>
                <a:latin typeface="Lato"/>
                <a:ea typeface="Lato"/>
                <a:cs typeface="Lato"/>
                <a:sym typeface="Lato"/>
              </a:rPr>
              <a:t>What challenges might someone face if they started on Route 1, but decided they no longer wanted a career in digital marketing?</a:t>
            </a:r>
            <a:endParaRPr b="1" sz="1300">
              <a:solidFill>
                <a:schemeClr val="dk1"/>
              </a:solidFill>
              <a:latin typeface="Lato"/>
              <a:ea typeface="Lato"/>
              <a:cs typeface="Lato"/>
              <a:sym typeface="Lato"/>
            </a:endParaRPr>
          </a:p>
          <a:p>
            <a:pPr indent="0" lvl="0" marL="0" rtl="0" algn="l">
              <a:spcBef>
                <a:spcPts val="0"/>
              </a:spcBef>
              <a:spcAft>
                <a:spcPts val="0"/>
              </a:spcAft>
              <a:buNone/>
            </a:pPr>
            <a:r>
              <a:t/>
            </a:r>
            <a:endParaRPr b="1" sz="1300">
              <a:solidFill>
                <a:schemeClr val="dk1"/>
              </a:solidFill>
              <a:latin typeface="Lato"/>
              <a:ea typeface="Lato"/>
              <a:cs typeface="Lato"/>
              <a:sym typeface="Lato"/>
            </a:endParaRPr>
          </a:p>
          <a:p>
            <a:pPr indent="-311150" lvl="0" marL="457200" rtl="0" algn="l">
              <a:spcBef>
                <a:spcPts val="0"/>
              </a:spcBef>
              <a:spcAft>
                <a:spcPts val="0"/>
              </a:spcAft>
              <a:buClr>
                <a:schemeClr val="dk1"/>
              </a:buClr>
              <a:buSzPts val="1300"/>
              <a:buFont typeface="Lato"/>
              <a:buAutoNum type="arabicPeriod"/>
            </a:pPr>
            <a:r>
              <a:rPr b="1" lang="en-GB" sz="1300">
                <a:solidFill>
                  <a:schemeClr val="dk1"/>
                </a:solidFill>
                <a:latin typeface="Lato"/>
                <a:ea typeface="Lato"/>
                <a:cs typeface="Lato"/>
                <a:sym typeface="Lato"/>
              </a:rPr>
              <a:t>Would these challenges be the same for someone who started on Route 2?</a:t>
            </a:r>
            <a:endParaRPr b="1" sz="1200">
              <a:solidFill>
                <a:schemeClr val="dk1"/>
              </a:solidFill>
              <a:latin typeface="Lato"/>
              <a:ea typeface="Lato"/>
              <a:cs typeface="Lato"/>
              <a:sym typeface="Lato"/>
            </a:endParaRPr>
          </a:p>
        </p:txBody>
      </p:sp>
      <p:sp>
        <p:nvSpPr>
          <p:cNvPr id="433" name="Google Shape;433;p54"/>
          <p:cNvSpPr txBox="1"/>
          <p:nvPr>
            <p:ph type="ctrTitle"/>
          </p:nvPr>
        </p:nvSpPr>
        <p:spPr>
          <a:xfrm>
            <a:off x="379375" y="2001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Becoming a Marketing executive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pSp>
        <p:nvGrpSpPr>
          <p:cNvPr id="434" name="Google Shape;434;p54"/>
          <p:cNvGrpSpPr/>
          <p:nvPr/>
        </p:nvGrpSpPr>
        <p:grpSpPr>
          <a:xfrm>
            <a:off x="188704" y="1006353"/>
            <a:ext cx="5470162" cy="4054272"/>
            <a:chOff x="176500" y="1082538"/>
            <a:chExt cx="5146450" cy="4054272"/>
          </a:xfrm>
        </p:grpSpPr>
        <p:sp>
          <p:nvSpPr>
            <p:cNvPr id="435" name="Google Shape;435;p54"/>
            <p:cNvSpPr txBox="1"/>
            <p:nvPr/>
          </p:nvSpPr>
          <p:spPr>
            <a:xfrm>
              <a:off x="176500" y="1082538"/>
              <a:ext cx="1007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700">
                  <a:solidFill>
                    <a:srgbClr val="0543B3"/>
                  </a:solidFill>
                  <a:latin typeface="Lato"/>
                  <a:ea typeface="Lato"/>
                  <a:cs typeface="Lato"/>
                  <a:sym typeface="Lato"/>
                </a:rPr>
                <a:t>Route 1</a:t>
              </a:r>
              <a:endParaRPr b="1" sz="1700">
                <a:solidFill>
                  <a:srgbClr val="0543B3"/>
                </a:solidFill>
                <a:latin typeface="Lato"/>
                <a:ea typeface="Lato"/>
                <a:cs typeface="Lato"/>
                <a:sym typeface="Lato"/>
              </a:endParaRPr>
            </a:p>
          </p:txBody>
        </p:sp>
        <p:sp>
          <p:nvSpPr>
            <p:cNvPr id="436" name="Google Shape;436;p54"/>
            <p:cNvSpPr txBox="1"/>
            <p:nvPr/>
          </p:nvSpPr>
          <p:spPr>
            <a:xfrm>
              <a:off x="4315850" y="1121875"/>
              <a:ext cx="1007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700">
                  <a:solidFill>
                    <a:srgbClr val="0543B3"/>
                  </a:solidFill>
                  <a:latin typeface="Lato"/>
                  <a:ea typeface="Lato"/>
                  <a:cs typeface="Lato"/>
                  <a:sym typeface="Lato"/>
                </a:rPr>
                <a:t>Route 2</a:t>
              </a:r>
              <a:endParaRPr b="1" sz="1700">
                <a:solidFill>
                  <a:srgbClr val="0543B3"/>
                </a:solidFill>
                <a:latin typeface="Lato"/>
                <a:ea typeface="Lato"/>
                <a:cs typeface="Lato"/>
                <a:sym typeface="Lato"/>
              </a:endParaRPr>
            </a:p>
          </p:txBody>
        </p:sp>
        <p:cxnSp>
          <p:nvCxnSpPr>
            <p:cNvPr id="437" name="Google Shape;437;p54"/>
            <p:cNvCxnSpPr/>
            <p:nvPr/>
          </p:nvCxnSpPr>
          <p:spPr>
            <a:xfrm>
              <a:off x="2932950" y="1854775"/>
              <a:ext cx="7200" cy="2608200"/>
            </a:xfrm>
            <a:prstGeom prst="straightConnector1">
              <a:avLst/>
            </a:prstGeom>
            <a:noFill/>
            <a:ln cap="flat" cmpd="sng" w="19050">
              <a:solidFill>
                <a:schemeClr val="dk2"/>
              </a:solidFill>
              <a:prstDash val="solid"/>
              <a:round/>
              <a:headEnd len="med" w="med" type="none"/>
              <a:tailEnd len="med" w="med" type="none"/>
            </a:ln>
          </p:spPr>
        </p:cxnSp>
        <p:sp>
          <p:nvSpPr>
            <p:cNvPr id="438" name="Google Shape;438;p54"/>
            <p:cNvSpPr txBox="1"/>
            <p:nvPr/>
          </p:nvSpPr>
          <p:spPr>
            <a:xfrm>
              <a:off x="582225" y="1895325"/>
              <a:ext cx="1869300" cy="7851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GB" sz="1300">
                  <a:solidFill>
                    <a:schemeClr val="accent1"/>
                  </a:solidFill>
                </a:rPr>
                <a:t>Complete a Level 3 Apprenticeship in Digital Marketing </a:t>
              </a:r>
              <a:endParaRPr sz="1300">
                <a:solidFill>
                  <a:srgbClr val="0543B3"/>
                </a:solidFill>
                <a:latin typeface="Lato"/>
                <a:ea typeface="Lato"/>
                <a:cs typeface="Lato"/>
                <a:sym typeface="Lato"/>
              </a:endParaRPr>
            </a:p>
          </p:txBody>
        </p:sp>
        <p:sp>
          <p:nvSpPr>
            <p:cNvPr id="439" name="Google Shape;439;p54"/>
            <p:cNvSpPr txBox="1"/>
            <p:nvPr/>
          </p:nvSpPr>
          <p:spPr>
            <a:xfrm>
              <a:off x="561675" y="3139388"/>
              <a:ext cx="1910400" cy="7851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GB" sz="1300">
                  <a:solidFill>
                    <a:schemeClr val="accent1"/>
                  </a:solidFill>
                </a:rPr>
                <a:t>Complete a Level 5 Marketing Executive Apprenticeship</a:t>
              </a:r>
              <a:endParaRPr sz="1300">
                <a:solidFill>
                  <a:srgbClr val="0543B3"/>
                </a:solidFill>
                <a:latin typeface="Lato"/>
                <a:ea typeface="Lato"/>
                <a:cs typeface="Lato"/>
                <a:sym typeface="Lato"/>
              </a:endParaRPr>
            </a:p>
          </p:txBody>
        </p:sp>
        <p:sp>
          <p:nvSpPr>
            <p:cNvPr id="440" name="Google Shape;440;p54"/>
            <p:cNvSpPr txBox="1"/>
            <p:nvPr/>
          </p:nvSpPr>
          <p:spPr>
            <a:xfrm>
              <a:off x="3369875" y="1991875"/>
              <a:ext cx="1501200" cy="5850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GB" sz="1300">
                  <a:solidFill>
                    <a:srgbClr val="0543B3"/>
                  </a:solidFill>
                  <a:latin typeface="Lato"/>
                  <a:ea typeface="Lato"/>
                  <a:cs typeface="Lato"/>
                  <a:sym typeface="Lato"/>
                </a:rPr>
                <a:t>Study for </a:t>
              </a:r>
              <a:endParaRPr sz="1300">
                <a:solidFill>
                  <a:srgbClr val="0543B3"/>
                </a:solidFill>
                <a:latin typeface="Lato"/>
                <a:ea typeface="Lato"/>
                <a:cs typeface="Lato"/>
                <a:sym typeface="Lato"/>
              </a:endParaRPr>
            </a:p>
            <a:p>
              <a:pPr indent="0" lvl="0" marL="0" rtl="0" algn="ctr">
                <a:spcBef>
                  <a:spcPts val="0"/>
                </a:spcBef>
                <a:spcAft>
                  <a:spcPts val="0"/>
                </a:spcAft>
                <a:buNone/>
              </a:pPr>
              <a:r>
                <a:rPr lang="en-GB" sz="1300">
                  <a:solidFill>
                    <a:srgbClr val="0543B3"/>
                  </a:solidFill>
                  <a:latin typeface="Lato"/>
                  <a:ea typeface="Lato"/>
                  <a:cs typeface="Lato"/>
                  <a:sym typeface="Lato"/>
                </a:rPr>
                <a:t>A Levels</a:t>
              </a:r>
              <a:endParaRPr sz="1300">
                <a:solidFill>
                  <a:srgbClr val="0543B3"/>
                </a:solidFill>
                <a:latin typeface="Lato"/>
                <a:ea typeface="Lato"/>
                <a:cs typeface="Lato"/>
                <a:sym typeface="Lato"/>
              </a:endParaRPr>
            </a:p>
          </p:txBody>
        </p:sp>
        <p:cxnSp>
          <p:nvCxnSpPr>
            <p:cNvPr id="441" name="Google Shape;441;p54"/>
            <p:cNvCxnSpPr>
              <a:stCxn id="438" idx="2"/>
            </p:cNvCxnSpPr>
            <p:nvPr/>
          </p:nvCxnSpPr>
          <p:spPr>
            <a:xfrm flipH="1">
              <a:off x="1515675" y="2680425"/>
              <a:ext cx="1200" cy="389400"/>
            </a:xfrm>
            <a:prstGeom prst="straightConnector1">
              <a:avLst/>
            </a:prstGeom>
            <a:noFill/>
            <a:ln cap="flat" cmpd="sng" w="9525">
              <a:solidFill>
                <a:schemeClr val="dk2"/>
              </a:solidFill>
              <a:prstDash val="solid"/>
              <a:round/>
              <a:headEnd len="med" w="med" type="none"/>
              <a:tailEnd len="med" w="med" type="triangle"/>
            </a:ln>
          </p:spPr>
        </p:cxnSp>
        <p:cxnSp>
          <p:nvCxnSpPr>
            <p:cNvPr id="442" name="Google Shape;442;p54"/>
            <p:cNvCxnSpPr>
              <a:stCxn id="438" idx="0"/>
              <a:endCxn id="443" idx="2"/>
            </p:cNvCxnSpPr>
            <p:nvPr/>
          </p:nvCxnSpPr>
          <p:spPr>
            <a:xfrm rot="-5400000">
              <a:off x="2010825" y="1074975"/>
              <a:ext cx="326400" cy="1314300"/>
            </a:xfrm>
            <a:prstGeom prst="bentConnector3">
              <a:avLst>
                <a:gd fmla="val 50011" name="adj1"/>
              </a:avLst>
            </a:prstGeom>
            <a:noFill/>
            <a:ln cap="flat" cmpd="sng" w="9525">
              <a:solidFill>
                <a:schemeClr val="dk2"/>
              </a:solidFill>
              <a:prstDash val="solid"/>
              <a:round/>
              <a:headEnd len="med" w="med" type="none"/>
              <a:tailEnd len="med" w="med" type="none"/>
            </a:ln>
          </p:spPr>
        </p:cxnSp>
        <p:cxnSp>
          <p:nvCxnSpPr>
            <p:cNvPr id="444" name="Google Shape;444;p54"/>
            <p:cNvCxnSpPr>
              <a:endCxn id="445" idx="3"/>
            </p:cNvCxnSpPr>
            <p:nvPr/>
          </p:nvCxnSpPr>
          <p:spPr>
            <a:xfrm rot="5400000">
              <a:off x="3255308" y="3918659"/>
              <a:ext cx="1145100" cy="706200"/>
            </a:xfrm>
            <a:prstGeom prst="bentConnector2">
              <a:avLst/>
            </a:prstGeom>
            <a:noFill/>
            <a:ln cap="flat" cmpd="sng" w="9525">
              <a:solidFill>
                <a:schemeClr val="dk2"/>
              </a:solidFill>
              <a:prstDash val="solid"/>
              <a:round/>
              <a:headEnd len="med" w="med" type="none"/>
              <a:tailEnd len="med" w="med" type="none"/>
            </a:ln>
          </p:spPr>
        </p:cxnSp>
        <p:cxnSp>
          <p:nvCxnSpPr>
            <p:cNvPr id="446" name="Google Shape;446;p54"/>
            <p:cNvCxnSpPr/>
            <p:nvPr/>
          </p:nvCxnSpPr>
          <p:spPr>
            <a:xfrm rot="10800000">
              <a:off x="3024338" y="1519400"/>
              <a:ext cx="1098300" cy="353700"/>
            </a:xfrm>
            <a:prstGeom prst="bentConnector3">
              <a:avLst>
                <a:gd fmla="val 50000" name="adj1"/>
              </a:avLst>
            </a:prstGeom>
            <a:noFill/>
            <a:ln cap="flat" cmpd="sng" w="9525">
              <a:solidFill>
                <a:schemeClr val="dk2"/>
              </a:solidFill>
              <a:prstDash val="solid"/>
              <a:round/>
              <a:headEnd len="med" w="med" type="none"/>
              <a:tailEnd len="med" w="med" type="none"/>
            </a:ln>
          </p:spPr>
        </p:cxnSp>
        <p:sp>
          <p:nvSpPr>
            <p:cNvPr id="445" name="Google Shape;445;p54"/>
            <p:cNvSpPr txBox="1"/>
            <p:nvPr/>
          </p:nvSpPr>
          <p:spPr>
            <a:xfrm>
              <a:off x="1825358" y="4551809"/>
              <a:ext cx="1649400" cy="5850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300">
                  <a:solidFill>
                    <a:schemeClr val="lt1"/>
                  </a:solidFill>
                  <a:latin typeface="Lato"/>
                  <a:ea typeface="Lato"/>
                  <a:cs typeface="Lato"/>
                  <a:sym typeface="Lato"/>
                </a:rPr>
                <a:t>Apply </a:t>
              </a:r>
              <a:r>
                <a:rPr lang="en-GB" sz="1300">
                  <a:solidFill>
                    <a:schemeClr val="lt1"/>
                  </a:solidFill>
                  <a:latin typeface="Lato"/>
                  <a:ea typeface="Lato"/>
                  <a:cs typeface="Lato"/>
                  <a:sym typeface="Lato"/>
                </a:rPr>
                <a:t>to become a</a:t>
              </a:r>
              <a:r>
                <a:rPr lang="en-GB" sz="1300">
                  <a:solidFill>
                    <a:schemeClr val="lt1"/>
                  </a:solidFill>
                  <a:latin typeface="Lato"/>
                  <a:ea typeface="Lato"/>
                  <a:cs typeface="Lato"/>
                  <a:sym typeface="Lato"/>
                </a:rPr>
                <a:t> </a:t>
              </a:r>
              <a:endParaRPr sz="1300">
                <a:solidFill>
                  <a:schemeClr val="lt1"/>
                </a:solidFill>
                <a:latin typeface="Lato"/>
                <a:ea typeface="Lato"/>
                <a:cs typeface="Lato"/>
                <a:sym typeface="Lato"/>
              </a:endParaRPr>
            </a:p>
            <a:p>
              <a:pPr indent="0" lvl="0" marL="0" rtl="0" algn="ctr">
                <a:spcBef>
                  <a:spcPts val="0"/>
                </a:spcBef>
                <a:spcAft>
                  <a:spcPts val="0"/>
                </a:spcAft>
                <a:buNone/>
              </a:pPr>
              <a:r>
                <a:rPr lang="en-GB" sz="1300">
                  <a:solidFill>
                    <a:schemeClr val="lt1"/>
                  </a:solidFill>
                  <a:latin typeface="Lato"/>
                  <a:ea typeface="Lato"/>
                  <a:cs typeface="Lato"/>
                  <a:sym typeface="Lato"/>
                </a:rPr>
                <a:t>marketing executive</a:t>
              </a:r>
              <a:endParaRPr b="1">
                <a:solidFill>
                  <a:schemeClr val="lt1"/>
                </a:solidFill>
                <a:latin typeface="Lato"/>
                <a:ea typeface="Lato"/>
                <a:cs typeface="Lato"/>
                <a:sym typeface="Lato"/>
              </a:endParaRPr>
            </a:p>
          </p:txBody>
        </p:sp>
        <p:cxnSp>
          <p:nvCxnSpPr>
            <p:cNvPr id="447" name="Google Shape;447;p54"/>
            <p:cNvCxnSpPr>
              <a:stCxn id="439" idx="2"/>
              <a:endCxn id="445" idx="1"/>
            </p:cNvCxnSpPr>
            <p:nvPr/>
          </p:nvCxnSpPr>
          <p:spPr>
            <a:xfrm flipH="1" rot="-5400000">
              <a:off x="1211175" y="4230188"/>
              <a:ext cx="919800" cy="308400"/>
            </a:xfrm>
            <a:prstGeom prst="bentConnector2">
              <a:avLst/>
            </a:prstGeom>
            <a:noFill/>
            <a:ln cap="flat" cmpd="sng" w="9525">
              <a:solidFill>
                <a:schemeClr val="dk2"/>
              </a:solidFill>
              <a:prstDash val="solid"/>
              <a:round/>
              <a:headEnd len="med" w="med" type="none"/>
              <a:tailEnd len="med" w="med" type="none"/>
            </a:ln>
          </p:spPr>
        </p:cxnSp>
        <p:sp>
          <p:nvSpPr>
            <p:cNvPr id="443" name="Google Shape;443;p54"/>
            <p:cNvSpPr txBox="1"/>
            <p:nvPr/>
          </p:nvSpPr>
          <p:spPr>
            <a:xfrm>
              <a:off x="1573600" y="1199550"/>
              <a:ext cx="2515200" cy="3693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200">
                  <a:solidFill>
                    <a:schemeClr val="lt1"/>
                  </a:solidFill>
                  <a:latin typeface="Lato"/>
                  <a:ea typeface="Lato"/>
                  <a:cs typeface="Lato"/>
                  <a:sym typeface="Lato"/>
                </a:rPr>
                <a:t>Complete GCSEs</a:t>
              </a:r>
              <a:endParaRPr b="1" sz="1200">
                <a:solidFill>
                  <a:schemeClr val="lt1"/>
                </a:solidFill>
                <a:latin typeface="Lato"/>
                <a:ea typeface="Lato"/>
                <a:cs typeface="Lato"/>
                <a:sym typeface="Lato"/>
              </a:endParaRPr>
            </a:p>
          </p:txBody>
        </p:sp>
        <p:sp>
          <p:nvSpPr>
            <p:cNvPr id="448" name="Google Shape;448;p54"/>
            <p:cNvSpPr txBox="1"/>
            <p:nvPr/>
          </p:nvSpPr>
          <p:spPr>
            <a:xfrm>
              <a:off x="3401025" y="3404075"/>
              <a:ext cx="1448100" cy="585000"/>
            </a:xfrm>
            <a:prstGeom prst="rect">
              <a:avLst/>
            </a:prstGeom>
            <a:solidFill>
              <a:schemeClr val="lt1"/>
            </a:solid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GB" sz="1300">
                  <a:solidFill>
                    <a:srgbClr val="0543B3"/>
                  </a:solidFill>
                </a:rPr>
                <a:t>Complete a university degree</a:t>
              </a:r>
              <a:endParaRPr sz="1300">
                <a:solidFill>
                  <a:srgbClr val="0543B3"/>
                </a:solidFill>
              </a:endParaRPr>
            </a:p>
          </p:txBody>
        </p:sp>
        <p:cxnSp>
          <p:nvCxnSpPr>
            <p:cNvPr id="449" name="Google Shape;449;p54"/>
            <p:cNvCxnSpPr/>
            <p:nvPr/>
          </p:nvCxnSpPr>
          <p:spPr>
            <a:xfrm flipH="1">
              <a:off x="4174125" y="3012788"/>
              <a:ext cx="1200" cy="389400"/>
            </a:xfrm>
            <a:prstGeom prst="straightConnector1">
              <a:avLst/>
            </a:prstGeom>
            <a:noFill/>
            <a:ln cap="flat" cmpd="sng" w="9525">
              <a:solidFill>
                <a:schemeClr val="dk2"/>
              </a:solidFill>
              <a:prstDash val="solid"/>
              <a:round/>
              <a:headEnd len="med" w="med" type="none"/>
              <a:tailEnd len="med" w="med" type="triangle"/>
            </a:ln>
          </p:spPr>
        </p:cxnSp>
        <p:sp>
          <p:nvSpPr>
            <p:cNvPr id="450" name="Google Shape;450;p54"/>
            <p:cNvSpPr txBox="1"/>
            <p:nvPr/>
          </p:nvSpPr>
          <p:spPr>
            <a:xfrm>
              <a:off x="3256325" y="2578700"/>
              <a:ext cx="1728300" cy="6003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900">
                  <a:solidFill>
                    <a:schemeClr val="dk1"/>
                  </a:solidFill>
                  <a:latin typeface="Lato"/>
                  <a:ea typeface="Lato"/>
                  <a:cs typeface="Lato"/>
                  <a:sym typeface="Lato"/>
                </a:rPr>
                <a:t>Specific A levels won't necessarily be required for a career in digital marketing</a:t>
              </a:r>
              <a:endParaRPr b="1" sz="900">
                <a:solidFill>
                  <a:schemeClr val="dk1"/>
                </a:solidFill>
                <a:latin typeface="Lato"/>
                <a:ea typeface="Lato"/>
                <a:cs typeface="Lato"/>
                <a:sym typeface="Lato"/>
              </a:endParaRPr>
            </a:p>
          </p:txBody>
        </p:sp>
        <p:sp>
          <p:nvSpPr>
            <p:cNvPr id="451" name="Google Shape;451;p54"/>
            <p:cNvSpPr txBox="1"/>
            <p:nvPr/>
          </p:nvSpPr>
          <p:spPr>
            <a:xfrm>
              <a:off x="3240072" y="4090109"/>
              <a:ext cx="1869300" cy="4617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900">
                  <a:solidFill>
                    <a:schemeClr val="dk1"/>
                  </a:solidFill>
                  <a:latin typeface="Lato"/>
                  <a:ea typeface="Lato"/>
                  <a:cs typeface="Lato"/>
                  <a:sym typeface="Lato"/>
                </a:rPr>
                <a:t>A range of degrees could be useful for a position in digital marketing </a:t>
              </a:r>
              <a:endParaRPr b="1" sz="900">
                <a:solidFill>
                  <a:schemeClr val="dk1"/>
                </a:solidFill>
                <a:latin typeface="Lato"/>
                <a:ea typeface="Lato"/>
                <a:cs typeface="Lato"/>
                <a:sym typeface="Lato"/>
              </a:endParaRPr>
            </a:p>
          </p:txBody>
        </p:sp>
      </p:grpSp>
      <p:sp>
        <p:nvSpPr>
          <p:cNvPr id="452" name="Google Shape;452;p54"/>
          <p:cNvSpPr txBox="1"/>
          <p:nvPr/>
        </p:nvSpPr>
        <p:spPr>
          <a:xfrm>
            <a:off x="8826050" y="361550"/>
            <a:ext cx="426600" cy="19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23</a:t>
            </a:r>
            <a:endParaRPr b="1">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56" name="Shape 456"/>
        <p:cNvGrpSpPr/>
        <p:nvPr/>
      </p:nvGrpSpPr>
      <p:grpSpPr>
        <a:xfrm>
          <a:off x="0" y="0"/>
          <a:ext cx="0" cy="0"/>
          <a:chOff x="0" y="0"/>
          <a:chExt cx="0" cy="0"/>
        </a:xfrm>
      </p:grpSpPr>
      <p:sp>
        <p:nvSpPr>
          <p:cNvPr id="457" name="Google Shape;457;p55"/>
          <p:cNvSpPr txBox="1"/>
          <p:nvPr/>
        </p:nvSpPr>
        <p:spPr>
          <a:xfrm>
            <a:off x="488175" y="3457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458" name="Google Shape;458;p55"/>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55"/>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
        <p:nvSpPr>
          <p:cNvPr id="460" name="Google Shape;460;p55"/>
          <p:cNvSpPr txBox="1"/>
          <p:nvPr/>
        </p:nvSpPr>
        <p:spPr>
          <a:xfrm>
            <a:off x="488176" y="1352863"/>
            <a:ext cx="7727100" cy="2697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Explain what an apprenticeship is</a:t>
            </a:r>
            <a:endParaRPr b="0" i="0" sz="2200" u="none" cap="none" strike="noStrike">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None/>
            </a:pPr>
            <a:r>
              <a:t/>
            </a:r>
            <a:endParaRPr sz="2200">
              <a:solidFill>
                <a:schemeClr val="lt1"/>
              </a:solidFill>
              <a:latin typeface="Lato Light"/>
              <a:ea typeface="Lato Light"/>
              <a:cs typeface="Lato Light"/>
              <a:sym typeface="Lato Light"/>
            </a:endParaRPr>
          </a:p>
          <a:p>
            <a:pPr indent="-368300" lvl="0" marL="457200" rtl="0" algn="l">
              <a:lnSpc>
                <a:spcPct val="107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Compare apprenticeships to alternative post-16 options</a:t>
            </a:r>
            <a:endParaRPr b="1" sz="2200">
              <a:solidFill>
                <a:srgbClr val="00FF00"/>
              </a:solidFill>
              <a:latin typeface="Lato"/>
              <a:ea typeface="Lato"/>
              <a:cs typeface="Lato"/>
              <a:sym typeface="Lato"/>
            </a:endParaRPr>
          </a:p>
          <a:p>
            <a:pPr indent="0" lvl="0" marL="457200" marR="0" rtl="0" algn="l">
              <a:lnSpc>
                <a:spcPct val="107000"/>
              </a:lnSpc>
              <a:spcBef>
                <a:spcPts val="0"/>
              </a:spcBef>
              <a:spcAft>
                <a:spcPts val="0"/>
              </a:spcAft>
              <a:buNone/>
            </a:pPr>
            <a:r>
              <a:t/>
            </a:r>
            <a:endParaRPr b="1" sz="2200">
              <a:solidFill>
                <a:schemeClr val="lt1"/>
              </a:solidFill>
              <a:latin typeface="Lato"/>
              <a:ea typeface="Lato"/>
              <a:cs typeface="Lato"/>
              <a:sym typeface="Lato"/>
            </a:endParaRPr>
          </a:p>
          <a:p>
            <a:pPr indent="-368300" lvl="0" marL="457200" rtl="0" algn="l">
              <a:lnSpc>
                <a:spcPct val="107000"/>
              </a:lnSpc>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Assess the advantages and disadvantages of </a:t>
            </a:r>
            <a:r>
              <a:rPr b="1" lang="en-GB" sz="2200">
                <a:solidFill>
                  <a:schemeClr val="lt1"/>
                </a:solidFill>
                <a:latin typeface="Lato"/>
                <a:ea typeface="Lato"/>
                <a:cs typeface="Lato"/>
                <a:sym typeface="Lato"/>
              </a:rPr>
              <a:t>apprenticeships compared to other options</a:t>
            </a:r>
            <a:endParaRPr b="1" sz="2200">
              <a:solidFill>
                <a:schemeClr val="lt1"/>
              </a:solidFill>
              <a:latin typeface="Lato"/>
              <a:ea typeface="Lato"/>
              <a:cs typeface="Lato"/>
              <a:sym typeface="Lato"/>
            </a:endParaRPr>
          </a:p>
          <a:p>
            <a:pPr indent="0" lvl="0" marL="457200" rtl="0" algn="l">
              <a:lnSpc>
                <a:spcPct val="107000"/>
              </a:lnSpc>
              <a:spcBef>
                <a:spcPts val="0"/>
              </a:spcBef>
              <a:spcAft>
                <a:spcPts val="0"/>
              </a:spcAft>
              <a:buNone/>
            </a:pPr>
            <a:r>
              <a:t/>
            </a:r>
            <a:endParaRPr b="1" sz="2200">
              <a:solidFill>
                <a:schemeClr val="lt1"/>
              </a:solidFill>
              <a:latin typeface="Lato"/>
              <a:ea typeface="Lato"/>
              <a:cs typeface="Lato"/>
              <a:sym typeface="Lato"/>
            </a:endParaRPr>
          </a:p>
        </p:txBody>
      </p:sp>
      <p:sp>
        <p:nvSpPr>
          <p:cNvPr id="461" name="Google Shape;461;p55"/>
          <p:cNvSpPr txBox="1"/>
          <p:nvPr/>
        </p:nvSpPr>
        <p:spPr>
          <a:xfrm>
            <a:off x="360375" y="629075"/>
            <a:ext cx="81369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56"/>
          <p:cNvSpPr txBox="1"/>
          <p:nvPr>
            <p:ph type="ctrTitle"/>
          </p:nvPr>
        </p:nvSpPr>
        <p:spPr>
          <a:xfrm>
            <a:off x="379375" y="2001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Advantages and Disadvantages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467" name="Google Shape;467;p56"/>
          <p:cNvSpPr txBox="1"/>
          <p:nvPr/>
        </p:nvSpPr>
        <p:spPr>
          <a:xfrm>
            <a:off x="1020075" y="2326950"/>
            <a:ext cx="6957000" cy="7389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dk1"/>
                </a:solidFill>
                <a:latin typeface="Lato"/>
                <a:ea typeface="Lato"/>
                <a:cs typeface="Lato"/>
                <a:sym typeface="Lato"/>
              </a:rPr>
              <a:t>What are the advantages and disadvantages of doing an apprenticeship compared to the alternative listed for your group?</a:t>
            </a:r>
            <a:endParaRPr b="1" sz="1800">
              <a:solidFill>
                <a:schemeClr val="dk1"/>
              </a:solidFill>
              <a:latin typeface="Lato"/>
              <a:ea typeface="Lato"/>
              <a:cs typeface="Lato"/>
              <a:sym typeface="Lato"/>
            </a:endParaRPr>
          </a:p>
        </p:txBody>
      </p:sp>
      <p:sp>
        <p:nvSpPr>
          <p:cNvPr id="468" name="Google Shape;468;p56"/>
          <p:cNvSpPr txBox="1"/>
          <p:nvPr/>
        </p:nvSpPr>
        <p:spPr>
          <a:xfrm>
            <a:off x="1064175" y="1218900"/>
            <a:ext cx="6868800" cy="10158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GB" sz="1800">
                <a:solidFill>
                  <a:schemeClr val="accent1"/>
                </a:solidFill>
                <a:latin typeface="Lato"/>
                <a:ea typeface="Lato"/>
                <a:cs typeface="Lato"/>
                <a:sym typeface="Lato"/>
              </a:rPr>
              <a:t>Group 1: Advanced (L3) apprenticeships </a:t>
            </a:r>
            <a:r>
              <a:rPr i="1" lang="en-GB" sz="1800">
                <a:solidFill>
                  <a:schemeClr val="accent1"/>
                </a:solidFill>
                <a:latin typeface="Lato"/>
                <a:ea typeface="Lato"/>
                <a:cs typeface="Lato"/>
                <a:sym typeface="Lato"/>
              </a:rPr>
              <a:t>or</a:t>
            </a:r>
            <a:r>
              <a:rPr lang="en-GB" sz="1800">
                <a:solidFill>
                  <a:schemeClr val="accent1"/>
                </a:solidFill>
                <a:latin typeface="Lato"/>
                <a:ea typeface="Lato"/>
                <a:cs typeface="Lato"/>
                <a:sym typeface="Lato"/>
              </a:rPr>
              <a:t> A levels</a:t>
            </a:r>
            <a:endParaRPr sz="1800">
              <a:solidFill>
                <a:schemeClr val="accent1"/>
              </a:solidFill>
              <a:latin typeface="Lato"/>
              <a:ea typeface="Lato"/>
              <a:cs typeface="Lato"/>
              <a:sym typeface="Lato"/>
            </a:endParaRPr>
          </a:p>
          <a:p>
            <a:pPr indent="0" lvl="0" marL="0" rtl="0" algn="ctr">
              <a:spcBef>
                <a:spcPts val="0"/>
              </a:spcBef>
              <a:spcAft>
                <a:spcPts val="0"/>
              </a:spcAft>
              <a:buNone/>
            </a:pPr>
            <a:r>
              <a:rPr lang="en-GB" sz="1800">
                <a:solidFill>
                  <a:schemeClr val="accent1"/>
                </a:solidFill>
                <a:latin typeface="Lato"/>
                <a:ea typeface="Lato"/>
                <a:cs typeface="Lato"/>
                <a:sym typeface="Lato"/>
              </a:rPr>
              <a:t>Group 2: Higher (L3 and 4) apprenticeships </a:t>
            </a:r>
            <a:r>
              <a:rPr i="1" lang="en-GB" sz="1800">
                <a:solidFill>
                  <a:schemeClr val="accent1"/>
                </a:solidFill>
                <a:latin typeface="Lato"/>
                <a:ea typeface="Lato"/>
                <a:cs typeface="Lato"/>
                <a:sym typeface="Lato"/>
              </a:rPr>
              <a:t>or</a:t>
            </a:r>
            <a:r>
              <a:rPr lang="en-GB" sz="1800">
                <a:solidFill>
                  <a:schemeClr val="accent1"/>
                </a:solidFill>
                <a:latin typeface="Lato"/>
                <a:ea typeface="Lato"/>
                <a:cs typeface="Lato"/>
                <a:sym typeface="Lato"/>
              </a:rPr>
              <a:t> university</a:t>
            </a:r>
            <a:endParaRPr sz="1800">
              <a:solidFill>
                <a:schemeClr val="accent1"/>
              </a:solidFill>
              <a:latin typeface="Lato"/>
              <a:ea typeface="Lato"/>
              <a:cs typeface="Lato"/>
              <a:sym typeface="Lato"/>
            </a:endParaRPr>
          </a:p>
          <a:p>
            <a:pPr indent="0" lvl="0" marL="0" rtl="0" algn="ctr">
              <a:spcBef>
                <a:spcPts val="0"/>
              </a:spcBef>
              <a:spcAft>
                <a:spcPts val="0"/>
              </a:spcAft>
              <a:buNone/>
            </a:pPr>
            <a:r>
              <a:rPr lang="en-GB" sz="1800">
                <a:solidFill>
                  <a:schemeClr val="accent1"/>
                </a:solidFill>
                <a:latin typeface="Lato"/>
                <a:ea typeface="Lato"/>
                <a:cs typeface="Lato"/>
                <a:sym typeface="Lato"/>
              </a:rPr>
              <a:t>Group 3: Degree (L6 and 7) apprenticeships </a:t>
            </a:r>
            <a:r>
              <a:rPr i="1" lang="en-GB" sz="1800">
                <a:solidFill>
                  <a:schemeClr val="accent1"/>
                </a:solidFill>
                <a:latin typeface="Lato"/>
                <a:ea typeface="Lato"/>
                <a:cs typeface="Lato"/>
                <a:sym typeface="Lato"/>
              </a:rPr>
              <a:t>or</a:t>
            </a:r>
            <a:r>
              <a:rPr lang="en-GB" sz="1800">
                <a:solidFill>
                  <a:schemeClr val="accent1"/>
                </a:solidFill>
                <a:latin typeface="Lato"/>
                <a:ea typeface="Lato"/>
                <a:cs typeface="Lato"/>
                <a:sym typeface="Lato"/>
              </a:rPr>
              <a:t> university</a:t>
            </a:r>
            <a:endParaRPr>
              <a:latin typeface="Lato"/>
              <a:ea typeface="Lato"/>
              <a:cs typeface="Lato"/>
              <a:sym typeface="Lato"/>
            </a:endParaRPr>
          </a:p>
        </p:txBody>
      </p:sp>
      <p:pic>
        <p:nvPicPr>
          <p:cNvPr id="469" name="Google Shape;469;p56"/>
          <p:cNvPicPr preferRelativeResize="0"/>
          <p:nvPr/>
        </p:nvPicPr>
        <p:blipFill>
          <a:blip r:embed="rId3">
            <a:alphaModFix/>
          </a:blip>
          <a:stretch>
            <a:fillRect/>
          </a:stretch>
        </p:blipFill>
        <p:spPr>
          <a:xfrm>
            <a:off x="4521950" y="3347050"/>
            <a:ext cx="1670125" cy="1670125"/>
          </a:xfrm>
          <a:prstGeom prst="rect">
            <a:avLst/>
          </a:prstGeom>
          <a:noFill/>
          <a:ln>
            <a:noFill/>
          </a:ln>
        </p:spPr>
      </p:pic>
      <p:pic>
        <p:nvPicPr>
          <p:cNvPr id="470" name="Google Shape;470;p56"/>
          <p:cNvPicPr preferRelativeResize="0"/>
          <p:nvPr/>
        </p:nvPicPr>
        <p:blipFill>
          <a:blip r:embed="rId4">
            <a:alphaModFix/>
          </a:blip>
          <a:stretch>
            <a:fillRect/>
          </a:stretch>
        </p:blipFill>
        <p:spPr>
          <a:xfrm>
            <a:off x="2601675" y="3383550"/>
            <a:ext cx="1670125" cy="1670125"/>
          </a:xfrm>
          <a:prstGeom prst="rect">
            <a:avLst/>
          </a:prstGeom>
          <a:noFill/>
          <a:ln>
            <a:noFill/>
          </a:ln>
        </p:spPr>
      </p:pic>
      <p:sp>
        <p:nvSpPr>
          <p:cNvPr id="471" name="Google Shape;471;p56"/>
          <p:cNvSpPr txBox="1"/>
          <p:nvPr>
            <p:ph idx="12" type="sldNum"/>
          </p:nvPr>
        </p:nvSpPr>
        <p:spPr>
          <a:xfrm>
            <a:off x="8676695" y="326906"/>
            <a:ext cx="473700" cy="2253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57"/>
          <p:cNvSpPr txBox="1"/>
          <p:nvPr>
            <p:ph type="ctrTitle"/>
          </p:nvPr>
        </p:nvSpPr>
        <p:spPr>
          <a:xfrm>
            <a:off x="379375" y="2001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sz="2900">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Advance (L3) Apprenticeships vs A Levels</a:t>
            </a:r>
            <a:endParaRPr b="1" sz="2900">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477" name="Google Shape;477;p57"/>
          <p:cNvGraphicFramePr/>
          <p:nvPr/>
        </p:nvGraphicFramePr>
        <p:xfrm>
          <a:off x="453025" y="1654225"/>
          <a:ext cx="3000000" cy="3000000"/>
        </p:xfrm>
        <a:graphic>
          <a:graphicData uri="http://schemas.openxmlformats.org/drawingml/2006/table">
            <a:tbl>
              <a:tblPr>
                <a:noFill/>
                <a:tableStyleId>{9F75EE92-BF5E-442F-B5E1-B1452E3F2454}</a:tableStyleId>
              </a:tblPr>
              <a:tblGrid>
                <a:gridCol w="3722200"/>
                <a:gridCol w="3722200"/>
              </a:tblGrid>
              <a:tr h="558825">
                <a:tc>
                  <a:txBody>
                    <a:bodyPr/>
                    <a:lstStyle/>
                    <a:p>
                      <a:pPr indent="0" lvl="0" marL="0" rtl="0" algn="l">
                        <a:spcBef>
                          <a:spcPts val="0"/>
                        </a:spcBef>
                        <a:spcAft>
                          <a:spcPts val="0"/>
                        </a:spcAft>
                        <a:buNone/>
                      </a:pPr>
                      <a:r>
                        <a:rPr b="1" lang="en-GB" sz="1500">
                          <a:solidFill>
                            <a:srgbClr val="6AA84F"/>
                          </a:solidFill>
                          <a:latin typeface="Lato"/>
                          <a:ea typeface="Lato"/>
                          <a:cs typeface="Lato"/>
                          <a:sym typeface="Lato"/>
                        </a:rPr>
                        <a:t>Advantages of doing a Level 3 Apprenticeship</a:t>
                      </a:r>
                      <a:endParaRPr b="1" sz="1500">
                        <a:solidFill>
                          <a:srgbClr val="6AA84F"/>
                        </a:solidFill>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b="1" lang="en-GB" sz="1500">
                          <a:solidFill>
                            <a:srgbClr val="FF0000"/>
                          </a:solidFill>
                          <a:latin typeface="Lato"/>
                          <a:ea typeface="Lato"/>
                          <a:cs typeface="Lato"/>
                          <a:sym typeface="Lato"/>
                        </a:rPr>
                        <a:t>Disa</a:t>
                      </a:r>
                      <a:r>
                        <a:rPr b="1" lang="en-GB" sz="1500">
                          <a:solidFill>
                            <a:srgbClr val="FF0000"/>
                          </a:solidFill>
                          <a:latin typeface="Lato"/>
                          <a:ea typeface="Lato"/>
                          <a:cs typeface="Lato"/>
                          <a:sym typeface="Lato"/>
                        </a:rPr>
                        <a:t>dvantages of doing a Level 3 Apprenticeship</a:t>
                      </a:r>
                      <a:endParaRPr b="1" sz="1500">
                        <a:solidFill>
                          <a:srgbClr val="FF0000"/>
                        </a:solidFill>
                        <a:latin typeface="Lato"/>
                        <a:ea typeface="Lato"/>
                        <a:cs typeface="Lato"/>
                        <a:sym typeface="Lato"/>
                      </a:endParaRPr>
                    </a:p>
                  </a:txBody>
                  <a:tcPr marT="91425" marB="91425" marR="91425" marL="91425"/>
                </a:tc>
              </a:tr>
              <a:tr h="2309550">
                <a:tc>
                  <a:txBody>
                    <a:bodyPr/>
                    <a:lstStyle/>
                    <a:p>
                      <a:pPr indent="-317500" lvl="0" marL="457200" rtl="0" algn="l">
                        <a:spcBef>
                          <a:spcPts val="1000"/>
                        </a:spcBef>
                        <a:spcAft>
                          <a:spcPts val="0"/>
                        </a:spcAft>
                        <a:buSzPts val="1400"/>
                        <a:buFont typeface="Lato"/>
                        <a:buChar char="●"/>
                      </a:pPr>
                      <a:r>
                        <a:rPr lang="en-GB">
                          <a:latin typeface="Lato"/>
                          <a:ea typeface="Lato"/>
                          <a:cs typeface="Lato"/>
                          <a:sym typeface="Lato"/>
                        </a:rPr>
                        <a:t>Receive a wage while gaining a qualification</a:t>
                      </a:r>
                      <a:endParaRPr>
                        <a:latin typeface="Lato"/>
                        <a:ea typeface="Lato"/>
                        <a:cs typeface="Lato"/>
                        <a:sym typeface="Lato"/>
                      </a:endParaRPr>
                    </a:p>
                    <a:p>
                      <a:pPr indent="-317500" lvl="0" marL="457200" rtl="0" algn="l">
                        <a:spcBef>
                          <a:spcPts val="1000"/>
                        </a:spcBef>
                        <a:spcAft>
                          <a:spcPts val="0"/>
                        </a:spcAft>
                        <a:buSzPts val="1400"/>
                        <a:buFont typeface="Lato"/>
                        <a:buChar char="●"/>
                      </a:pPr>
                      <a:r>
                        <a:rPr lang="en-GB">
                          <a:latin typeface="Lato"/>
                          <a:ea typeface="Lato"/>
                          <a:cs typeface="Lato"/>
                          <a:sym typeface="Lato"/>
                        </a:rPr>
                        <a:t>Gain work experience that A level students may not receive</a:t>
                      </a:r>
                      <a:endParaRPr>
                        <a:latin typeface="Lato"/>
                        <a:ea typeface="Lato"/>
                        <a:cs typeface="Lato"/>
                        <a:sym typeface="Lato"/>
                      </a:endParaRPr>
                    </a:p>
                    <a:p>
                      <a:pPr indent="-317500" lvl="0" marL="457200" rtl="0" algn="l">
                        <a:spcBef>
                          <a:spcPts val="1000"/>
                        </a:spcBef>
                        <a:spcAft>
                          <a:spcPts val="0"/>
                        </a:spcAft>
                        <a:buSzPts val="1400"/>
                        <a:buFont typeface="Lato"/>
                        <a:buChar char="●"/>
                      </a:pPr>
                      <a:r>
                        <a:rPr lang="en-GB">
                          <a:latin typeface="Lato"/>
                          <a:ea typeface="Lato"/>
                          <a:cs typeface="Lato"/>
                          <a:sym typeface="Lato"/>
                        </a:rPr>
                        <a:t>Gain the opportunity to progress within an industry at a young age</a:t>
                      </a:r>
                      <a:endParaRPr>
                        <a:latin typeface="Lato"/>
                        <a:ea typeface="Lato"/>
                        <a:cs typeface="Lato"/>
                        <a:sym typeface="Lato"/>
                      </a:endParaRPr>
                    </a:p>
                    <a:p>
                      <a:pPr indent="-317500" lvl="0" marL="457200" rtl="0" algn="l">
                        <a:spcBef>
                          <a:spcPts val="1000"/>
                        </a:spcBef>
                        <a:spcAft>
                          <a:spcPts val="0"/>
                        </a:spcAft>
                        <a:buSzPts val="1400"/>
                        <a:buFont typeface="Lato"/>
                        <a:buChar char="●"/>
                      </a:pPr>
                      <a:r>
                        <a:rPr lang="en-GB">
                          <a:latin typeface="Lato"/>
                          <a:ea typeface="Lato"/>
                          <a:cs typeface="Lato"/>
                          <a:sym typeface="Lato"/>
                        </a:rPr>
                        <a:t>Can work up the apprenticeship ladder at a later stage</a:t>
                      </a:r>
                      <a:endParaRPr>
                        <a:latin typeface="Lato"/>
                        <a:ea typeface="Lato"/>
                        <a:cs typeface="Lato"/>
                        <a:sym typeface="Lato"/>
                      </a:endParaRPr>
                    </a:p>
                  </a:txBody>
                  <a:tcPr marT="91425" marB="91425" marR="91425" marL="91425"/>
                </a:tc>
                <a:tc>
                  <a:txBody>
                    <a:bodyPr/>
                    <a:lstStyle/>
                    <a:p>
                      <a:pPr indent="-317500" lvl="0" marL="457200" rtl="0" algn="l">
                        <a:spcBef>
                          <a:spcPts val="1000"/>
                        </a:spcBef>
                        <a:spcAft>
                          <a:spcPts val="0"/>
                        </a:spcAft>
                        <a:buSzPts val="1400"/>
                        <a:buFont typeface="Lato"/>
                        <a:buChar char="●"/>
                      </a:pPr>
                      <a:r>
                        <a:rPr lang="en-GB">
                          <a:latin typeface="Lato"/>
                          <a:ea typeface="Lato"/>
                          <a:cs typeface="Lato"/>
                          <a:sym typeface="Lato"/>
                        </a:rPr>
                        <a:t>Doing an apprenticeship instead of A levels may narrow career opportunities in the future</a:t>
                      </a:r>
                      <a:endParaRPr>
                        <a:latin typeface="Lato"/>
                        <a:ea typeface="Lato"/>
                        <a:cs typeface="Lato"/>
                        <a:sym typeface="Lato"/>
                      </a:endParaRPr>
                    </a:p>
                    <a:p>
                      <a:pPr indent="-317500" lvl="0" marL="457200" rtl="0" algn="l">
                        <a:spcBef>
                          <a:spcPts val="1000"/>
                        </a:spcBef>
                        <a:spcAft>
                          <a:spcPts val="0"/>
                        </a:spcAft>
                        <a:buSzPts val="1400"/>
                        <a:buFont typeface="Lato"/>
                        <a:buChar char="●"/>
                      </a:pPr>
                      <a:r>
                        <a:rPr lang="en-GB">
                          <a:latin typeface="Lato"/>
                          <a:ea typeface="Lato"/>
                          <a:cs typeface="Lato"/>
                          <a:sym typeface="Lato"/>
                        </a:rPr>
                        <a:t>Some people may not feel ready to enter the world of work at the age of 16</a:t>
                      </a:r>
                      <a:endParaRPr>
                        <a:latin typeface="Lato"/>
                        <a:ea typeface="Lato"/>
                        <a:cs typeface="Lato"/>
                        <a:sym typeface="Lato"/>
                      </a:endParaRPr>
                    </a:p>
                  </a:txBody>
                  <a:tcPr marT="91425" marB="91425" marR="91425" marL="91425"/>
                </a:tc>
              </a:tr>
            </a:tbl>
          </a:graphicData>
        </a:graphic>
      </p:graphicFrame>
      <p:sp>
        <p:nvSpPr>
          <p:cNvPr id="478" name="Google Shape;478;p57"/>
          <p:cNvSpPr txBox="1"/>
          <p:nvPr/>
        </p:nvSpPr>
        <p:spPr>
          <a:xfrm>
            <a:off x="453025" y="1254025"/>
            <a:ext cx="4087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chemeClr val="accent2"/>
                </a:solidFill>
                <a:latin typeface="Lato"/>
                <a:ea typeface="Lato"/>
                <a:cs typeface="Lato"/>
                <a:sym typeface="Lato"/>
              </a:rPr>
              <a:t>Group 1</a:t>
            </a:r>
            <a:endParaRPr b="1" sz="1600">
              <a:solidFill>
                <a:schemeClr val="accent2"/>
              </a:solidFill>
              <a:latin typeface="Lato"/>
              <a:ea typeface="Lato"/>
              <a:cs typeface="Lato"/>
              <a:sym typeface="Lato"/>
            </a:endParaRPr>
          </a:p>
        </p:txBody>
      </p:sp>
      <p:sp>
        <p:nvSpPr>
          <p:cNvPr id="479" name="Google Shape;479;p57"/>
          <p:cNvSpPr txBox="1"/>
          <p:nvPr>
            <p:ph idx="12" type="sldNum"/>
          </p:nvPr>
        </p:nvSpPr>
        <p:spPr>
          <a:xfrm>
            <a:off x="8676695" y="326906"/>
            <a:ext cx="473700" cy="2253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58"/>
          <p:cNvSpPr txBox="1"/>
          <p:nvPr>
            <p:ph type="ctrTitle"/>
          </p:nvPr>
        </p:nvSpPr>
        <p:spPr>
          <a:xfrm>
            <a:off x="379375" y="2001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sz="2700">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Higher (L4 and 5) Apprenticeships vs University</a:t>
            </a:r>
            <a:endParaRPr b="1" sz="2900">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700" u="none" cap="none" strike="noStrike">
              <a:solidFill>
                <a:schemeClr val="accent2"/>
              </a:solidFill>
              <a:latin typeface="Lato"/>
              <a:ea typeface="Lato"/>
              <a:cs typeface="Lato"/>
              <a:sym typeface="Lato"/>
            </a:endParaRPr>
          </a:p>
        </p:txBody>
      </p:sp>
      <p:graphicFrame>
        <p:nvGraphicFramePr>
          <p:cNvPr id="485" name="Google Shape;485;p58"/>
          <p:cNvGraphicFramePr/>
          <p:nvPr/>
        </p:nvGraphicFramePr>
        <p:xfrm>
          <a:off x="723900" y="1528875"/>
          <a:ext cx="3000000" cy="3000000"/>
        </p:xfrm>
        <a:graphic>
          <a:graphicData uri="http://schemas.openxmlformats.org/drawingml/2006/table">
            <a:tbl>
              <a:tblPr>
                <a:noFill/>
                <a:tableStyleId>{9F75EE92-BF5E-442F-B5E1-B1452E3F2454}</a:tableStyleId>
              </a:tblPr>
              <a:tblGrid>
                <a:gridCol w="3657800"/>
                <a:gridCol w="3657800"/>
              </a:tblGrid>
              <a:tr h="590250">
                <a:tc>
                  <a:txBody>
                    <a:bodyPr/>
                    <a:lstStyle/>
                    <a:p>
                      <a:pPr indent="0" lvl="0" marL="0" rtl="0" algn="l">
                        <a:spcBef>
                          <a:spcPts val="0"/>
                        </a:spcBef>
                        <a:spcAft>
                          <a:spcPts val="0"/>
                        </a:spcAft>
                        <a:buNone/>
                      </a:pPr>
                      <a:r>
                        <a:rPr b="1" lang="en-GB">
                          <a:solidFill>
                            <a:srgbClr val="6AA84F"/>
                          </a:solidFill>
                          <a:latin typeface="Lato"/>
                          <a:ea typeface="Lato"/>
                          <a:cs typeface="Lato"/>
                          <a:sym typeface="Lato"/>
                        </a:rPr>
                        <a:t>Advantages of doing a Higher Apprenticeship</a:t>
                      </a:r>
                      <a:endParaRPr b="1">
                        <a:solidFill>
                          <a:srgbClr val="6AA84F"/>
                        </a:solidFill>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b="1" lang="en-GB">
                          <a:solidFill>
                            <a:srgbClr val="FF0000"/>
                          </a:solidFill>
                          <a:latin typeface="Lato"/>
                          <a:ea typeface="Lato"/>
                          <a:cs typeface="Lato"/>
                          <a:sym typeface="Lato"/>
                        </a:rPr>
                        <a:t>Disadvantages of doing a Higher Apprenticeship </a:t>
                      </a:r>
                      <a:endParaRPr b="1">
                        <a:solidFill>
                          <a:srgbClr val="FF0000"/>
                        </a:solidFill>
                        <a:latin typeface="Lato"/>
                        <a:ea typeface="Lato"/>
                        <a:cs typeface="Lato"/>
                        <a:sym typeface="Lato"/>
                      </a:endParaRPr>
                    </a:p>
                  </a:txBody>
                  <a:tcPr marT="91425" marB="91425" marR="91425" marL="91425"/>
                </a:tc>
              </a:tr>
              <a:tr h="2270725">
                <a:tc>
                  <a:txBody>
                    <a:bodyPr/>
                    <a:lstStyle/>
                    <a:p>
                      <a:pPr indent="-317500" lvl="0" marL="457200" rtl="0" algn="l">
                        <a:spcBef>
                          <a:spcPts val="1000"/>
                        </a:spcBef>
                        <a:spcAft>
                          <a:spcPts val="0"/>
                        </a:spcAft>
                        <a:buSzPts val="1400"/>
                        <a:buFont typeface="Lato"/>
                        <a:buChar char="●"/>
                      </a:pPr>
                      <a:r>
                        <a:rPr lang="en-GB">
                          <a:latin typeface="Lato"/>
                          <a:ea typeface="Lato"/>
                          <a:cs typeface="Lato"/>
                          <a:sym typeface="Lato"/>
                        </a:rPr>
                        <a:t>S</a:t>
                      </a:r>
                      <a:r>
                        <a:rPr lang="en-GB">
                          <a:latin typeface="Lato"/>
                          <a:ea typeface="Lato"/>
                          <a:cs typeface="Lato"/>
                          <a:sym typeface="Lato"/>
                        </a:rPr>
                        <a:t>tart earning an income at least three years earlier than studying for a degree</a:t>
                      </a:r>
                      <a:endParaRPr>
                        <a:latin typeface="Lato"/>
                        <a:ea typeface="Lato"/>
                        <a:cs typeface="Lato"/>
                        <a:sym typeface="Lato"/>
                      </a:endParaRPr>
                    </a:p>
                    <a:p>
                      <a:pPr indent="-317500" lvl="0" marL="457200" rtl="0" algn="l">
                        <a:spcBef>
                          <a:spcPts val="1000"/>
                        </a:spcBef>
                        <a:spcAft>
                          <a:spcPts val="0"/>
                        </a:spcAft>
                        <a:buSzPts val="1400"/>
                        <a:buFont typeface="Lato"/>
                        <a:buChar char="●"/>
                      </a:pPr>
                      <a:r>
                        <a:rPr lang="en-GB">
                          <a:latin typeface="Lato"/>
                          <a:ea typeface="Lato"/>
                          <a:cs typeface="Lato"/>
                          <a:sym typeface="Lato"/>
                        </a:rPr>
                        <a:t>Gain valuable work experience </a:t>
                      </a:r>
                      <a:endParaRPr>
                        <a:latin typeface="Lato"/>
                        <a:ea typeface="Lato"/>
                        <a:cs typeface="Lato"/>
                        <a:sym typeface="Lato"/>
                      </a:endParaRPr>
                    </a:p>
                    <a:p>
                      <a:pPr indent="-317500" lvl="0" marL="457200" rtl="0" algn="l">
                        <a:spcBef>
                          <a:spcPts val="1000"/>
                        </a:spcBef>
                        <a:spcAft>
                          <a:spcPts val="0"/>
                        </a:spcAft>
                        <a:buSzPts val="1400"/>
                        <a:buFont typeface="Lato"/>
                        <a:buChar char="●"/>
                      </a:pPr>
                      <a:r>
                        <a:rPr lang="en-GB">
                          <a:latin typeface="Lato"/>
                          <a:ea typeface="Lato"/>
                          <a:cs typeface="Lato"/>
                          <a:sym typeface="Lato"/>
                        </a:rPr>
                        <a:t>Have the opportunity to progress through a career while peers are studying</a:t>
                      </a:r>
                      <a:endParaRPr>
                        <a:latin typeface="Lato"/>
                        <a:ea typeface="Lato"/>
                        <a:cs typeface="Lato"/>
                        <a:sym typeface="Lato"/>
                      </a:endParaRPr>
                    </a:p>
                    <a:p>
                      <a:pPr indent="-317500" lvl="0" marL="457200" rtl="0" algn="l">
                        <a:spcBef>
                          <a:spcPts val="1000"/>
                        </a:spcBef>
                        <a:spcAft>
                          <a:spcPts val="0"/>
                        </a:spcAft>
                        <a:buSzPts val="1400"/>
                        <a:buFont typeface="Lato"/>
                        <a:buChar char="●"/>
                      </a:pPr>
                      <a:r>
                        <a:rPr lang="en-GB">
                          <a:latin typeface="Lato"/>
                          <a:ea typeface="Lato"/>
                          <a:cs typeface="Lato"/>
                          <a:sym typeface="Lato"/>
                        </a:rPr>
                        <a:t>No tuition fees</a:t>
                      </a:r>
                      <a:endParaRPr>
                        <a:latin typeface="Lato"/>
                        <a:ea typeface="Lato"/>
                        <a:cs typeface="Lato"/>
                        <a:sym typeface="Lato"/>
                      </a:endParaRPr>
                    </a:p>
                  </a:txBody>
                  <a:tcPr marT="91425" marB="91425" marR="91425" marL="91425"/>
                </a:tc>
                <a:tc>
                  <a:txBody>
                    <a:bodyPr/>
                    <a:lstStyle/>
                    <a:p>
                      <a:pPr indent="-317500" lvl="0" marL="457200" rtl="0" algn="l">
                        <a:spcBef>
                          <a:spcPts val="1000"/>
                        </a:spcBef>
                        <a:spcAft>
                          <a:spcPts val="0"/>
                        </a:spcAft>
                        <a:buSzPts val="1400"/>
                        <a:buFont typeface="Lato"/>
                        <a:buChar char="●"/>
                      </a:pPr>
                      <a:r>
                        <a:rPr lang="en-GB">
                          <a:latin typeface="Lato"/>
                          <a:ea typeface="Lato"/>
                          <a:cs typeface="Lato"/>
                          <a:sym typeface="Lato"/>
                        </a:rPr>
                        <a:t>Completing a degree should leave career more open ended</a:t>
                      </a:r>
                      <a:endParaRPr>
                        <a:latin typeface="Lato"/>
                        <a:ea typeface="Lato"/>
                        <a:cs typeface="Lato"/>
                        <a:sym typeface="Lato"/>
                      </a:endParaRPr>
                    </a:p>
                    <a:p>
                      <a:pPr indent="-317500" lvl="0" marL="457200" rtl="0" algn="l">
                        <a:spcBef>
                          <a:spcPts val="1000"/>
                        </a:spcBef>
                        <a:spcAft>
                          <a:spcPts val="0"/>
                        </a:spcAft>
                        <a:buSzPts val="1400"/>
                        <a:buFont typeface="Lato"/>
                        <a:buChar char="●"/>
                      </a:pPr>
                      <a:r>
                        <a:rPr lang="en-GB">
                          <a:latin typeface="Lato"/>
                          <a:ea typeface="Lato"/>
                          <a:cs typeface="Lato"/>
                          <a:sym typeface="Lato"/>
                        </a:rPr>
                        <a:t>Missing out on a valuable university experience</a:t>
                      </a:r>
                      <a:endParaRPr>
                        <a:latin typeface="Lato"/>
                        <a:ea typeface="Lato"/>
                        <a:cs typeface="Lato"/>
                        <a:sym typeface="Lato"/>
                      </a:endParaRPr>
                    </a:p>
                  </a:txBody>
                  <a:tcPr marT="91425" marB="91425" marR="91425" marL="91425"/>
                </a:tc>
              </a:tr>
            </a:tbl>
          </a:graphicData>
        </a:graphic>
      </p:graphicFrame>
      <p:sp>
        <p:nvSpPr>
          <p:cNvPr id="486" name="Google Shape;486;p58"/>
          <p:cNvSpPr txBox="1"/>
          <p:nvPr/>
        </p:nvSpPr>
        <p:spPr>
          <a:xfrm>
            <a:off x="723900" y="1128675"/>
            <a:ext cx="408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accent2"/>
                </a:solidFill>
                <a:latin typeface="Lato"/>
                <a:ea typeface="Lato"/>
                <a:cs typeface="Lato"/>
                <a:sym typeface="Lato"/>
              </a:rPr>
              <a:t>Group 2</a:t>
            </a:r>
            <a:endParaRPr b="1">
              <a:solidFill>
                <a:schemeClr val="accent2"/>
              </a:solidFill>
              <a:latin typeface="Lato"/>
              <a:ea typeface="Lato"/>
              <a:cs typeface="Lato"/>
              <a:sym typeface="Lato"/>
            </a:endParaRPr>
          </a:p>
        </p:txBody>
      </p:sp>
      <p:sp>
        <p:nvSpPr>
          <p:cNvPr id="487" name="Google Shape;487;p58"/>
          <p:cNvSpPr txBox="1"/>
          <p:nvPr>
            <p:ph idx="12" type="sldNum"/>
          </p:nvPr>
        </p:nvSpPr>
        <p:spPr>
          <a:xfrm>
            <a:off x="8676695" y="326906"/>
            <a:ext cx="473700" cy="2253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59"/>
          <p:cNvSpPr txBox="1"/>
          <p:nvPr>
            <p:ph type="ctrTitle"/>
          </p:nvPr>
        </p:nvSpPr>
        <p:spPr>
          <a:xfrm>
            <a:off x="379375" y="2001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sz="2700">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Higher (L4 and 5) Apprenticeships vs University</a:t>
            </a:r>
            <a:endParaRPr b="1" sz="2900">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700" u="none" cap="none" strike="noStrike">
              <a:solidFill>
                <a:schemeClr val="accent2"/>
              </a:solidFill>
              <a:latin typeface="Lato"/>
              <a:ea typeface="Lato"/>
              <a:cs typeface="Lato"/>
              <a:sym typeface="Lato"/>
            </a:endParaRPr>
          </a:p>
        </p:txBody>
      </p:sp>
      <p:graphicFrame>
        <p:nvGraphicFramePr>
          <p:cNvPr id="493" name="Google Shape;493;p59"/>
          <p:cNvGraphicFramePr/>
          <p:nvPr/>
        </p:nvGraphicFramePr>
        <p:xfrm>
          <a:off x="379375" y="1624650"/>
          <a:ext cx="3000000" cy="3000000"/>
        </p:xfrm>
        <a:graphic>
          <a:graphicData uri="http://schemas.openxmlformats.org/drawingml/2006/table">
            <a:tbl>
              <a:tblPr>
                <a:noFill/>
                <a:tableStyleId>{9F75EE92-BF5E-442F-B5E1-B1452E3F2454}</a:tableStyleId>
              </a:tblPr>
              <a:tblGrid>
                <a:gridCol w="3619500"/>
                <a:gridCol w="3619500"/>
              </a:tblGrid>
              <a:tr h="558825">
                <a:tc>
                  <a:txBody>
                    <a:bodyPr/>
                    <a:lstStyle/>
                    <a:p>
                      <a:pPr indent="0" lvl="0" marL="0" rtl="0" algn="l">
                        <a:spcBef>
                          <a:spcPts val="0"/>
                        </a:spcBef>
                        <a:spcAft>
                          <a:spcPts val="0"/>
                        </a:spcAft>
                        <a:buNone/>
                      </a:pPr>
                      <a:r>
                        <a:rPr b="1" lang="en-GB">
                          <a:solidFill>
                            <a:srgbClr val="6AA84F"/>
                          </a:solidFill>
                          <a:latin typeface="Lato"/>
                          <a:ea typeface="Lato"/>
                          <a:cs typeface="Lato"/>
                          <a:sym typeface="Lato"/>
                        </a:rPr>
                        <a:t>Advantages of doing a Degree Apprenticeship</a:t>
                      </a:r>
                      <a:endParaRPr b="1">
                        <a:solidFill>
                          <a:srgbClr val="6AA84F"/>
                        </a:solidFill>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b="1" lang="en-GB">
                          <a:solidFill>
                            <a:srgbClr val="FF0000"/>
                          </a:solidFill>
                          <a:latin typeface="Lato"/>
                          <a:ea typeface="Lato"/>
                          <a:cs typeface="Lato"/>
                          <a:sym typeface="Lato"/>
                        </a:rPr>
                        <a:t>Disadvantages of doing a Degree Apprenticeship </a:t>
                      </a:r>
                      <a:endParaRPr b="1">
                        <a:solidFill>
                          <a:srgbClr val="FF0000"/>
                        </a:solidFill>
                        <a:latin typeface="Lato"/>
                        <a:ea typeface="Lato"/>
                        <a:cs typeface="Lato"/>
                        <a:sym typeface="Lato"/>
                      </a:endParaRPr>
                    </a:p>
                  </a:txBody>
                  <a:tcPr marT="91425" marB="91425" marR="91425" marL="91425"/>
                </a:tc>
              </a:tr>
              <a:tr h="2309550">
                <a:tc>
                  <a:txBody>
                    <a:bodyPr/>
                    <a:lstStyle/>
                    <a:p>
                      <a:pPr indent="-317500" lvl="0" marL="457200" rtl="0" algn="l">
                        <a:spcBef>
                          <a:spcPts val="1000"/>
                        </a:spcBef>
                        <a:spcAft>
                          <a:spcPts val="0"/>
                        </a:spcAft>
                        <a:buSzPts val="1400"/>
                        <a:buFont typeface="Lato"/>
                        <a:buChar char="●"/>
                      </a:pPr>
                      <a:r>
                        <a:rPr lang="en-GB">
                          <a:latin typeface="Lato"/>
                          <a:ea typeface="Lato"/>
                          <a:cs typeface="Lato"/>
                          <a:sym typeface="Lato"/>
                        </a:rPr>
                        <a:t>All of the advantages of the previous slide, plus</a:t>
                      </a:r>
                      <a:endParaRPr>
                        <a:latin typeface="Lato"/>
                        <a:ea typeface="Lato"/>
                        <a:cs typeface="Lato"/>
                        <a:sym typeface="Lato"/>
                      </a:endParaRPr>
                    </a:p>
                    <a:p>
                      <a:pPr indent="-317500" lvl="0" marL="457200" rtl="0" algn="l">
                        <a:spcBef>
                          <a:spcPts val="1000"/>
                        </a:spcBef>
                        <a:spcAft>
                          <a:spcPts val="0"/>
                        </a:spcAft>
                        <a:buSzPts val="1400"/>
                        <a:buFont typeface="Lato"/>
                        <a:buChar char="●"/>
                      </a:pPr>
                      <a:r>
                        <a:rPr lang="en-GB">
                          <a:latin typeface="Lato"/>
                          <a:ea typeface="Lato"/>
                          <a:cs typeface="Lato"/>
                          <a:sym typeface="Lato"/>
                        </a:rPr>
                        <a:t>Could come out with the same degree as  going down the university route, only with no student debt</a:t>
                      </a:r>
                      <a:endParaRPr>
                        <a:latin typeface="Lato"/>
                        <a:ea typeface="Lato"/>
                        <a:cs typeface="Lato"/>
                        <a:sym typeface="Lato"/>
                      </a:endParaRPr>
                    </a:p>
                  </a:txBody>
                  <a:tcPr marT="91425" marB="91425" marR="91425" marL="91425"/>
                </a:tc>
                <a:tc>
                  <a:txBody>
                    <a:bodyPr/>
                    <a:lstStyle/>
                    <a:p>
                      <a:pPr indent="-317500" lvl="0" marL="457200" rtl="0" algn="l">
                        <a:spcBef>
                          <a:spcPts val="1000"/>
                        </a:spcBef>
                        <a:spcAft>
                          <a:spcPts val="0"/>
                        </a:spcAft>
                        <a:buSzPts val="1400"/>
                        <a:buFont typeface="Lato"/>
                        <a:buChar char="●"/>
                      </a:pPr>
                      <a:r>
                        <a:rPr lang="en-GB">
                          <a:latin typeface="Lato"/>
                          <a:ea typeface="Lato"/>
                          <a:cs typeface="Lato"/>
                          <a:sym typeface="Lato"/>
                        </a:rPr>
                        <a:t>Not all degrees are available </a:t>
                      </a:r>
                      <a:r>
                        <a:rPr lang="en-GB">
                          <a:latin typeface="Lato"/>
                          <a:ea typeface="Lato"/>
                          <a:cs typeface="Lato"/>
                          <a:sym typeface="Lato"/>
                        </a:rPr>
                        <a:t>through a degree apprenticeship</a:t>
                      </a:r>
                      <a:endParaRPr>
                        <a:latin typeface="Lato"/>
                        <a:ea typeface="Lato"/>
                        <a:cs typeface="Lato"/>
                        <a:sym typeface="Lato"/>
                      </a:endParaRPr>
                    </a:p>
                    <a:p>
                      <a:pPr indent="-317500" lvl="0" marL="457200" rtl="0" algn="l">
                        <a:spcBef>
                          <a:spcPts val="1000"/>
                        </a:spcBef>
                        <a:spcAft>
                          <a:spcPts val="0"/>
                        </a:spcAft>
                        <a:buSzPts val="1400"/>
                        <a:buFont typeface="Lato"/>
                        <a:buChar char="●"/>
                      </a:pPr>
                      <a:r>
                        <a:rPr lang="en-GB">
                          <a:latin typeface="Lato"/>
                          <a:ea typeface="Lato"/>
                          <a:cs typeface="Lato"/>
                          <a:sym typeface="Lato"/>
                        </a:rPr>
                        <a:t>May miss out on aspects of university life despite acquiring a degree</a:t>
                      </a:r>
                      <a:endParaRPr>
                        <a:latin typeface="Lato"/>
                        <a:ea typeface="Lato"/>
                        <a:cs typeface="Lato"/>
                        <a:sym typeface="Lato"/>
                      </a:endParaRPr>
                    </a:p>
                  </a:txBody>
                  <a:tcPr marT="91425" marB="91425" marR="91425" marL="91425"/>
                </a:tc>
              </a:tr>
            </a:tbl>
          </a:graphicData>
        </a:graphic>
      </p:graphicFrame>
      <p:sp>
        <p:nvSpPr>
          <p:cNvPr id="494" name="Google Shape;494;p59"/>
          <p:cNvSpPr txBox="1"/>
          <p:nvPr/>
        </p:nvSpPr>
        <p:spPr>
          <a:xfrm>
            <a:off x="379375" y="1140925"/>
            <a:ext cx="408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accent2"/>
                </a:solidFill>
                <a:latin typeface="Lato"/>
                <a:ea typeface="Lato"/>
                <a:cs typeface="Lato"/>
                <a:sym typeface="Lato"/>
              </a:rPr>
              <a:t>Group 3</a:t>
            </a:r>
            <a:endParaRPr b="1">
              <a:solidFill>
                <a:schemeClr val="accent2"/>
              </a:solidFill>
              <a:latin typeface="Lato"/>
              <a:ea typeface="Lato"/>
              <a:cs typeface="Lato"/>
              <a:sym typeface="Lato"/>
            </a:endParaRPr>
          </a:p>
        </p:txBody>
      </p:sp>
      <p:sp>
        <p:nvSpPr>
          <p:cNvPr id="495" name="Google Shape;495;p59"/>
          <p:cNvSpPr txBox="1"/>
          <p:nvPr>
            <p:ph idx="12" type="sldNum"/>
          </p:nvPr>
        </p:nvSpPr>
        <p:spPr>
          <a:xfrm>
            <a:off x="8676695" y="326906"/>
            <a:ext cx="473700" cy="2253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99" name="Shape 499"/>
        <p:cNvGrpSpPr/>
        <p:nvPr/>
      </p:nvGrpSpPr>
      <p:grpSpPr>
        <a:xfrm>
          <a:off x="0" y="0"/>
          <a:ext cx="0" cy="0"/>
          <a:chOff x="0" y="0"/>
          <a:chExt cx="0" cy="0"/>
        </a:xfrm>
      </p:grpSpPr>
      <p:sp>
        <p:nvSpPr>
          <p:cNvPr id="500" name="Google Shape;500;p60"/>
          <p:cNvSpPr txBox="1"/>
          <p:nvPr>
            <p:ph type="ctrTitle"/>
          </p:nvPr>
        </p:nvSpPr>
        <p:spPr>
          <a:xfrm>
            <a:off x="205675" y="253750"/>
            <a:ext cx="7905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Plenary</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501" name="Google Shape;501;p60"/>
          <p:cNvSpPr txBox="1"/>
          <p:nvPr/>
        </p:nvSpPr>
        <p:spPr>
          <a:xfrm>
            <a:off x="1099650" y="2031350"/>
            <a:ext cx="69447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lt1"/>
                </a:solidFill>
                <a:latin typeface="Lato"/>
                <a:ea typeface="Lato"/>
                <a:cs typeface="Lato"/>
                <a:sym typeface="Lato"/>
              </a:rPr>
              <a:t>What are the three most important messages that you’ll take away from this lesson?</a:t>
            </a:r>
            <a:endParaRPr b="1" sz="2400">
              <a:solidFill>
                <a:schemeClr val="lt1"/>
              </a:solidFill>
              <a:latin typeface="Lato"/>
              <a:ea typeface="Lato"/>
              <a:cs typeface="Lato"/>
              <a:sym typeface="Lato"/>
            </a:endParaRPr>
          </a:p>
        </p:txBody>
      </p:sp>
      <p:sp>
        <p:nvSpPr>
          <p:cNvPr id="502" name="Google Shape;502;p60"/>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06" name="Shape 506"/>
        <p:cNvGrpSpPr/>
        <p:nvPr/>
      </p:nvGrpSpPr>
      <p:grpSpPr>
        <a:xfrm>
          <a:off x="0" y="0"/>
          <a:ext cx="0" cy="0"/>
          <a:chOff x="0" y="0"/>
          <a:chExt cx="0" cy="0"/>
        </a:xfrm>
      </p:grpSpPr>
      <p:sp>
        <p:nvSpPr>
          <p:cNvPr id="507" name="Google Shape;507;p61"/>
          <p:cNvSpPr txBox="1"/>
          <p:nvPr/>
        </p:nvSpPr>
        <p:spPr>
          <a:xfrm>
            <a:off x="488175" y="3457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508" name="Google Shape;508;p61"/>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61"/>
          <p:cNvSpPr txBox="1"/>
          <p:nvPr/>
        </p:nvSpPr>
        <p:spPr>
          <a:xfrm>
            <a:off x="360375" y="629075"/>
            <a:ext cx="81369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510" name="Google Shape;510;p61"/>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
        <p:nvSpPr>
          <p:cNvPr id="511" name="Google Shape;511;p61"/>
          <p:cNvSpPr txBox="1"/>
          <p:nvPr/>
        </p:nvSpPr>
        <p:spPr>
          <a:xfrm>
            <a:off x="488176" y="1378950"/>
            <a:ext cx="7727100" cy="233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Explain what an apprenticeship is</a:t>
            </a:r>
            <a:endParaRPr b="0" i="0" sz="2200" u="none" cap="none" strike="noStrike">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None/>
            </a:pPr>
            <a:r>
              <a:t/>
            </a:r>
            <a:endParaRPr sz="2200">
              <a:solidFill>
                <a:schemeClr val="lt1"/>
              </a:solidFill>
              <a:latin typeface="Lato Light"/>
              <a:ea typeface="Lato Light"/>
              <a:cs typeface="Lato Light"/>
              <a:sym typeface="Lato Light"/>
            </a:endParaRPr>
          </a:p>
          <a:p>
            <a:pPr indent="-368300" lvl="0" marL="457200" rtl="0" algn="l">
              <a:lnSpc>
                <a:spcPct val="107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Compare apprenticeships to alternative post-16 options</a:t>
            </a:r>
            <a:endParaRPr b="1" sz="2200">
              <a:solidFill>
                <a:srgbClr val="00FF00"/>
              </a:solidFill>
              <a:latin typeface="Lato"/>
              <a:ea typeface="Lato"/>
              <a:cs typeface="Lato"/>
              <a:sym typeface="Lato"/>
            </a:endParaRPr>
          </a:p>
          <a:p>
            <a:pPr indent="0" lvl="0" marL="457200" marR="0" rtl="0" algn="l">
              <a:lnSpc>
                <a:spcPct val="107000"/>
              </a:lnSpc>
              <a:spcBef>
                <a:spcPts val="0"/>
              </a:spcBef>
              <a:spcAft>
                <a:spcPts val="0"/>
              </a:spcAft>
              <a:buNone/>
            </a:pPr>
            <a:r>
              <a:t/>
            </a:r>
            <a:endParaRPr b="1" sz="2200">
              <a:solidFill>
                <a:schemeClr val="lt1"/>
              </a:solidFill>
              <a:latin typeface="Lato"/>
              <a:ea typeface="Lato"/>
              <a:cs typeface="Lato"/>
              <a:sym typeface="Lato"/>
            </a:endParaRPr>
          </a:p>
          <a:p>
            <a:pPr indent="-368300" lvl="0" marL="457200" rtl="0" algn="l">
              <a:lnSpc>
                <a:spcPct val="107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Assess the advantages and disadvantages of apprenticeships compared to other options</a:t>
            </a:r>
            <a:endParaRPr b="1" sz="2200">
              <a:solidFill>
                <a:srgbClr val="00FF00"/>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1" name="Shape 151"/>
        <p:cNvGrpSpPr/>
        <p:nvPr/>
      </p:nvGrpSpPr>
      <p:grpSpPr>
        <a:xfrm>
          <a:off x="0" y="0"/>
          <a:ext cx="0" cy="0"/>
          <a:chOff x="0" y="0"/>
          <a:chExt cx="0" cy="0"/>
        </a:xfrm>
      </p:grpSpPr>
      <p:sp>
        <p:nvSpPr>
          <p:cNvPr id="152" name="Google Shape;152;p35"/>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Having a respectful learning environment</a:t>
            </a:r>
            <a:endParaRPr b="1" i="0" sz="2900" u="none" cap="none" strike="noStrike">
              <a:solidFill>
                <a:schemeClr val="accent2"/>
              </a:solidFill>
              <a:latin typeface="Lato"/>
              <a:ea typeface="Lato"/>
              <a:cs typeface="Lato"/>
              <a:sym typeface="Lato"/>
            </a:endParaRPr>
          </a:p>
        </p:txBody>
      </p:sp>
      <p:sp>
        <p:nvSpPr>
          <p:cNvPr id="153" name="Google Shape;153;p35"/>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154" name="Google Shape;154;p35"/>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
        <p:nvSpPr>
          <p:cNvPr id="155" name="Google Shape;155;p35"/>
          <p:cNvSpPr/>
          <p:nvPr/>
        </p:nvSpPr>
        <p:spPr>
          <a:xfrm>
            <a:off x="360363" y="3453675"/>
            <a:ext cx="8214675" cy="657650"/>
          </a:xfrm>
          <a:prstGeom prst="flowChartProcess">
            <a:avLst/>
          </a:prstGeom>
          <a:noFill/>
          <a:ln cap="flat" cmpd="sng" w="19050">
            <a:solidFill>
              <a:srgbClr val="FF802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rgbClr val="FFFFFF"/>
                </a:solidFill>
                <a:latin typeface="Lato"/>
                <a:ea typeface="Lato"/>
                <a:cs typeface="Lato"/>
                <a:sym typeface="Lato"/>
              </a:rPr>
              <a:t>If there is a question that you do not wish to ask aloud, you can write it on a post-it note which will be collected throughout the session and answered at the end </a:t>
            </a:r>
            <a:endParaRPr sz="1600">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15" name="Shape 515"/>
        <p:cNvGrpSpPr/>
        <p:nvPr/>
      </p:nvGrpSpPr>
      <p:grpSpPr>
        <a:xfrm>
          <a:off x="0" y="0"/>
          <a:ext cx="0" cy="0"/>
          <a:chOff x="0" y="0"/>
          <a:chExt cx="0" cy="0"/>
        </a:xfrm>
      </p:grpSpPr>
      <p:sp>
        <p:nvSpPr>
          <p:cNvPr id="516" name="Google Shape;516;p6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517" name="Google Shape;517;p62"/>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518" name="Google Shape;518;p62"/>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63"/>
          <p:cNvSpPr/>
          <p:nvPr/>
        </p:nvSpPr>
        <p:spPr>
          <a:xfrm>
            <a:off x="1985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1111"/>
              </a:lnSpc>
              <a:spcBef>
                <a:spcPts val="0"/>
              </a:spcBef>
              <a:spcAft>
                <a:spcPts val="0"/>
              </a:spcAft>
              <a:buNone/>
            </a:pPr>
            <a:r>
              <a:t/>
            </a:r>
            <a:endParaRPr b="1" sz="1700">
              <a:solidFill>
                <a:srgbClr val="0B0C0C"/>
              </a:solidFill>
              <a:highlight>
                <a:srgbClr val="FFFFFF"/>
              </a:highlight>
            </a:endParaRPr>
          </a:p>
          <a:p>
            <a:pPr indent="0" lvl="0" marL="0" rtl="0" algn="l">
              <a:lnSpc>
                <a:spcPct val="100000"/>
              </a:lnSpc>
              <a:spcBef>
                <a:spcPts val="2300"/>
              </a:spcBef>
              <a:spcAft>
                <a:spcPts val="0"/>
              </a:spcAft>
              <a:buNone/>
            </a:pPr>
            <a:r>
              <a:rPr lang="en-GB">
                <a:solidFill>
                  <a:schemeClr val="lt1"/>
                </a:solidFill>
                <a:latin typeface="Lato"/>
                <a:ea typeface="Lato"/>
                <a:cs typeface="Lato"/>
                <a:sym typeface="Lato"/>
              </a:rPr>
              <a:t>Get personalised careers advice and information</a:t>
            </a:r>
            <a:endParaRPr>
              <a:solidFill>
                <a:schemeClr val="lt1"/>
              </a:solidFill>
              <a:latin typeface="Lato"/>
              <a:ea typeface="Lato"/>
              <a:cs typeface="Lato"/>
              <a:sym typeface="Lato"/>
            </a:endParaRPr>
          </a:p>
        </p:txBody>
      </p:sp>
      <p:sp>
        <p:nvSpPr>
          <p:cNvPr id="524" name="Google Shape;524;p63"/>
          <p:cNvSpPr txBox="1"/>
          <p:nvPr/>
        </p:nvSpPr>
        <p:spPr>
          <a:xfrm>
            <a:off x="198525" y="3312950"/>
            <a:ext cx="8778900" cy="6771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2"/>
                </a:solidFill>
                <a:latin typeface="Lato"/>
                <a:ea typeface="Lato"/>
                <a:cs typeface="Lato"/>
                <a:sym typeface="Lato"/>
              </a:rPr>
              <a:t>At school, you can speak with an adult you trust. </a:t>
            </a:r>
            <a:endParaRPr b="1" i="0" sz="16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2"/>
                </a:solidFill>
                <a:latin typeface="Lato"/>
                <a:ea typeface="Lato"/>
                <a:cs typeface="Lato"/>
                <a:sym typeface="Lato"/>
              </a:rPr>
              <a:t>This could be your form tutor, head of year or the school’s safeguarding officer.</a:t>
            </a:r>
            <a:endParaRPr b="1" i="0" sz="1600" u="none" cap="none" strike="noStrike">
              <a:solidFill>
                <a:schemeClr val="accent2"/>
              </a:solidFill>
              <a:latin typeface="Lato"/>
              <a:ea typeface="Lato"/>
              <a:cs typeface="Lato"/>
              <a:sym typeface="Lato"/>
            </a:endParaRPr>
          </a:p>
        </p:txBody>
      </p:sp>
      <p:sp>
        <p:nvSpPr>
          <p:cNvPr id="525" name="Google Shape;525;p63"/>
          <p:cNvSpPr txBox="1"/>
          <p:nvPr>
            <p:ph idx="4294967295" type="sldNum"/>
          </p:nvPr>
        </p:nvSpPr>
        <p:spPr>
          <a:xfrm>
            <a:off x="8595309" y="3039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b="1" lang="en-GB" sz="1400">
                <a:latin typeface="Lato"/>
                <a:ea typeface="Lato"/>
                <a:cs typeface="Lato"/>
                <a:sym typeface="Lato"/>
              </a:rPr>
              <a:t>30</a:t>
            </a:r>
            <a:endParaRPr b="1" sz="1400">
              <a:latin typeface="Lato"/>
              <a:ea typeface="Lato"/>
              <a:cs typeface="Lato"/>
              <a:sym typeface="Lato"/>
            </a:endParaRPr>
          </a:p>
        </p:txBody>
      </p:sp>
      <p:grpSp>
        <p:nvGrpSpPr>
          <p:cNvPr id="526" name="Google Shape;526;p63"/>
          <p:cNvGrpSpPr/>
          <p:nvPr/>
        </p:nvGrpSpPr>
        <p:grpSpPr>
          <a:xfrm>
            <a:off x="3164819" y="1184021"/>
            <a:ext cx="2846301" cy="1995658"/>
            <a:chOff x="3237025" y="1184050"/>
            <a:chExt cx="2914500" cy="2094300"/>
          </a:xfrm>
        </p:grpSpPr>
        <p:sp>
          <p:nvSpPr>
            <p:cNvPr id="527" name="Google Shape;527;p63"/>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rgbClr val="000000"/>
                </a:buClr>
                <a:buSzPts val="1300"/>
                <a:buFont typeface="Arial"/>
                <a:buNone/>
              </a:pPr>
              <a:r>
                <a:t/>
              </a:r>
              <a:endParaRPr>
                <a:solidFill>
                  <a:schemeClr val="lt1"/>
                </a:solidFill>
                <a:latin typeface="Lato"/>
                <a:ea typeface="Lato"/>
                <a:cs typeface="Lato"/>
                <a:sym typeface="Lato"/>
              </a:endParaRPr>
            </a:p>
            <a:p>
              <a:pPr indent="0" lvl="0" marL="0" rtl="0" algn="l">
                <a:lnSpc>
                  <a:spcPct val="115000"/>
                </a:lnSpc>
                <a:spcBef>
                  <a:spcPts val="1200"/>
                </a:spcBef>
                <a:spcAft>
                  <a:spcPts val="0"/>
                </a:spcAft>
                <a:buClr>
                  <a:srgbClr val="000000"/>
                </a:buClr>
                <a:buSzPts val="1300"/>
                <a:buFont typeface="Arial"/>
                <a:buNone/>
              </a:pPr>
              <a:r>
                <a:t/>
              </a:r>
              <a:endParaRPr>
                <a:solidFill>
                  <a:schemeClr val="lt1"/>
                </a:solidFill>
                <a:latin typeface="Lato"/>
                <a:ea typeface="Lato"/>
                <a:cs typeface="Lato"/>
                <a:sym typeface="Lato"/>
              </a:endParaRPr>
            </a:p>
            <a:p>
              <a:pPr indent="0" lvl="0" marL="0" rtl="0" algn="l">
                <a:lnSpc>
                  <a:spcPct val="115000"/>
                </a:lnSpc>
                <a:spcBef>
                  <a:spcPts val="1200"/>
                </a:spcBef>
                <a:spcAft>
                  <a:spcPts val="1200"/>
                </a:spcAft>
                <a:buClr>
                  <a:srgbClr val="000000"/>
                </a:buClr>
                <a:buSzPts val="1300"/>
                <a:buFont typeface="Arial"/>
                <a:buNone/>
              </a:pPr>
              <a:r>
                <a:rPr lang="en-GB">
                  <a:solidFill>
                    <a:schemeClr val="lt1"/>
                  </a:solidFill>
                  <a:latin typeface="Lato"/>
                  <a:ea typeface="Lato"/>
                  <a:cs typeface="Lato"/>
                  <a:sym typeface="Lato"/>
                </a:rPr>
                <a:t>Events and experiences that grow young people’s strengths to become world-ready and work-ready</a:t>
              </a:r>
              <a:endParaRPr b="0" i="0" sz="1400" u="none" cap="none" strike="noStrike">
                <a:solidFill>
                  <a:srgbClr val="000000"/>
                </a:solidFill>
                <a:latin typeface="Arial"/>
                <a:ea typeface="Arial"/>
                <a:cs typeface="Arial"/>
                <a:sym typeface="Arial"/>
              </a:endParaRPr>
            </a:p>
          </p:txBody>
        </p:sp>
        <p:sp>
          <p:nvSpPr>
            <p:cNvPr id="528" name="Google Shape;528;p63"/>
            <p:cNvSpPr txBox="1"/>
            <p:nvPr/>
          </p:nvSpPr>
          <p:spPr>
            <a:xfrm>
              <a:off x="4068426" y="1358613"/>
              <a:ext cx="2032200" cy="1101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300"/>
                <a:buFont typeface="Arial"/>
                <a:buNone/>
              </a:pPr>
              <a:r>
                <a:rPr lang="en-GB" u="sng">
                  <a:solidFill>
                    <a:schemeClr val="lt1"/>
                  </a:solidFill>
                  <a:latin typeface="Lato"/>
                  <a:ea typeface="Lato"/>
                  <a:cs typeface="Lato"/>
                  <a:sym typeface="Lato"/>
                  <a:hlinkClick r:id="rId3">
                    <a:extLst>
                      <a:ext uri="{A12FA001-AC4F-418D-AE19-62706E023703}">
                        <ahyp:hlinkClr val="tx"/>
                      </a:ext>
                    </a:extLst>
                  </a:hlinkClick>
                </a:rPr>
                <a:t>National Citizens Service</a:t>
              </a:r>
              <a:r>
                <a:rPr i="0" lang="en-GB" u="none" cap="none" strike="noStrike">
                  <a:solidFill>
                    <a:schemeClr val="lt1"/>
                  </a:solidFill>
                  <a:latin typeface="Lato"/>
                  <a:ea typeface="Lato"/>
                  <a:cs typeface="Lato"/>
                  <a:sym typeface="Lato"/>
                </a:rPr>
                <a:t> </a:t>
              </a:r>
              <a:endParaRPr>
                <a:solidFill>
                  <a:schemeClr val="lt1"/>
                </a:solidFill>
                <a:latin typeface="Lato"/>
                <a:ea typeface="Lato"/>
                <a:cs typeface="Lato"/>
                <a:sym typeface="Lato"/>
              </a:endParaRPr>
            </a:p>
            <a:p>
              <a:pPr indent="0" lvl="0" marL="0" marR="0" rtl="0" algn="l">
                <a:lnSpc>
                  <a:spcPct val="115000"/>
                </a:lnSpc>
                <a:spcBef>
                  <a:spcPts val="1200"/>
                </a:spcBef>
                <a:spcAft>
                  <a:spcPts val="1200"/>
                </a:spcAft>
                <a:buClr>
                  <a:srgbClr val="000000"/>
                </a:buClr>
                <a:buSzPts val="1300"/>
                <a:buFont typeface="Arial"/>
                <a:buNone/>
              </a:pPr>
              <a:r>
                <a:t/>
              </a:r>
              <a:endParaRPr>
                <a:solidFill>
                  <a:schemeClr val="lt1"/>
                </a:solidFill>
                <a:latin typeface="Lato"/>
                <a:ea typeface="Lato"/>
                <a:cs typeface="Lato"/>
                <a:sym typeface="Lato"/>
              </a:endParaRPr>
            </a:p>
          </p:txBody>
        </p:sp>
      </p:grpSp>
      <p:sp>
        <p:nvSpPr>
          <p:cNvPr id="529" name="Google Shape;529;p63"/>
          <p:cNvSpPr txBox="1"/>
          <p:nvPr/>
        </p:nvSpPr>
        <p:spPr>
          <a:xfrm>
            <a:off x="1467525" y="1267925"/>
            <a:ext cx="1530600" cy="895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lang="en-GB">
                <a:solidFill>
                  <a:schemeClr val="lt1"/>
                </a:solidFill>
                <a:latin typeface="Lato"/>
                <a:ea typeface="Lato"/>
                <a:cs typeface="Lato"/>
                <a:sym typeface="Lato"/>
              </a:rPr>
              <a:t>Gov UK</a:t>
            </a:r>
            <a:br>
              <a:rPr i="0" lang="en-GB" u="none" cap="none" strike="noStrike">
                <a:solidFill>
                  <a:schemeClr val="lt1"/>
                </a:solidFill>
                <a:latin typeface="Lato"/>
                <a:ea typeface="Lato"/>
                <a:cs typeface="Lato"/>
                <a:sym typeface="Lato"/>
              </a:rPr>
            </a:br>
            <a:r>
              <a:rPr i="0" lang="en-GB" u="sng" cap="none" strike="noStrike">
                <a:solidFill>
                  <a:schemeClr val="lt1"/>
                </a:solidFill>
                <a:latin typeface="Lato"/>
                <a:ea typeface="Lato"/>
                <a:cs typeface="Lato"/>
                <a:sym typeface="Lato"/>
                <a:hlinkClick r:id="rId4">
                  <a:extLst>
                    <a:ext uri="{A12FA001-AC4F-418D-AE19-62706E023703}">
                      <ahyp:hlinkClr val="tx"/>
                    </a:ext>
                  </a:extLst>
                </a:hlinkClick>
              </a:rPr>
              <a:t>National Car</a:t>
            </a:r>
            <a:r>
              <a:rPr lang="en-GB" u="sng">
                <a:solidFill>
                  <a:schemeClr val="lt1"/>
                </a:solidFill>
                <a:latin typeface="Lato"/>
                <a:ea typeface="Lato"/>
                <a:cs typeface="Lato"/>
                <a:sym typeface="Lato"/>
                <a:hlinkClick r:id="rId5">
                  <a:extLst>
                    <a:ext uri="{A12FA001-AC4F-418D-AE19-62706E023703}">
                      <ahyp:hlinkClr val="tx"/>
                    </a:ext>
                  </a:extLst>
                </a:hlinkClick>
              </a:rPr>
              <a:t>eers Service</a:t>
            </a:r>
            <a:r>
              <a:rPr lang="en-GB">
                <a:solidFill>
                  <a:schemeClr val="lt1"/>
                </a:solidFill>
                <a:latin typeface="Lato"/>
                <a:ea typeface="Lato"/>
                <a:cs typeface="Lato"/>
                <a:sym typeface="Lato"/>
              </a:rPr>
              <a:t> </a:t>
            </a:r>
            <a:endParaRPr i="0" u="none" cap="none" strike="noStrike">
              <a:solidFill>
                <a:schemeClr val="lt1"/>
              </a:solidFill>
              <a:latin typeface="Lato"/>
              <a:ea typeface="Lato"/>
              <a:cs typeface="Lato"/>
              <a:sym typeface="Lato"/>
            </a:endParaRPr>
          </a:p>
        </p:txBody>
      </p:sp>
      <p:pic>
        <p:nvPicPr>
          <p:cNvPr id="530" name="Google Shape;530;p63"/>
          <p:cNvPicPr preferRelativeResize="0"/>
          <p:nvPr/>
        </p:nvPicPr>
        <p:blipFill rotWithShape="1">
          <a:blip r:embed="rId6">
            <a:alphaModFix/>
          </a:blip>
          <a:srcRect b="0" l="0" r="0" t="0"/>
          <a:stretch/>
        </p:blipFill>
        <p:spPr>
          <a:xfrm>
            <a:off x="261500" y="1360225"/>
            <a:ext cx="1129825" cy="595875"/>
          </a:xfrm>
          <a:prstGeom prst="rect">
            <a:avLst/>
          </a:prstGeom>
          <a:noFill/>
          <a:ln>
            <a:noFill/>
          </a:ln>
        </p:spPr>
      </p:pic>
      <p:pic>
        <p:nvPicPr>
          <p:cNvPr id="531" name="Google Shape;531;p63"/>
          <p:cNvPicPr preferRelativeResize="0"/>
          <p:nvPr/>
        </p:nvPicPr>
        <p:blipFill>
          <a:blip r:embed="rId7">
            <a:alphaModFix/>
          </a:blip>
          <a:stretch>
            <a:fillRect/>
          </a:stretch>
        </p:blipFill>
        <p:spPr>
          <a:xfrm>
            <a:off x="3340975" y="1417888"/>
            <a:ext cx="595875" cy="595875"/>
          </a:xfrm>
          <a:prstGeom prst="rect">
            <a:avLst/>
          </a:prstGeom>
          <a:noFill/>
          <a:ln>
            <a:noFill/>
          </a:ln>
        </p:spPr>
      </p:pic>
      <p:grpSp>
        <p:nvGrpSpPr>
          <p:cNvPr id="532" name="Google Shape;532;p63"/>
          <p:cNvGrpSpPr/>
          <p:nvPr/>
        </p:nvGrpSpPr>
        <p:grpSpPr>
          <a:xfrm>
            <a:off x="6131024" y="1184019"/>
            <a:ext cx="2846301" cy="1995658"/>
            <a:chOff x="463400" y="1321175"/>
            <a:chExt cx="2914500" cy="2094300"/>
          </a:xfrm>
        </p:grpSpPr>
        <p:sp>
          <p:nvSpPr>
            <p:cNvPr id="533" name="Google Shape;533;p63"/>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rgbClr val="000000"/>
                </a:buClr>
                <a:buSzPts val="1300"/>
                <a:buFont typeface="Arial"/>
                <a:buNone/>
              </a:pPr>
              <a:r>
                <a:t/>
              </a:r>
              <a:endParaRPr>
                <a:solidFill>
                  <a:schemeClr val="lt1"/>
                </a:solidFill>
                <a:latin typeface="Lato"/>
                <a:ea typeface="Lato"/>
                <a:cs typeface="Lato"/>
                <a:sym typeface="Lato"/>
              </a:endParaRPr>
            </a:p>
            <a:p>
              <a:pPr indent="0" lvl="0" marL="0" rtl="0" algn="l">
                <a:lnSpc>
                  <a:spcPct val="115000"/>
                </a:lnSpc>
                <a:spcBef>
                  <a:spcPts val="1200"/>
                </a:spcBef>
                <a:spcAft>
                  <a:spcPts val="0"/>
                </a:spcAft>
                <a:buClr>
                  <a:srgbClr val="000000"/>
                </a:buClr>
                <a:buSzPts val="1300"/>
                <a:buFont typeface="Arial"/>
                <a:buNone/>
              </a:pPr>
              <a:r>
                <a:t/>
              </a:r>
              <a:endParaRPr>
                <a:solidFill>
                  <a:schemeClr val="lt1"/>
                </a:solidFill>
                <a:latin typeface="Lato"/>
                <a:ea typeface="Lato"/>
                <a:cs typeface="Lato"/>
                <a:sym typeface="Lato"/>
              </a:endParaRPr>
            </a:p>
            <a:p>
              <a:pPr indent="0" lvl="0" marL="0" rtl="0" algn="l">
                <a:lnSpc>
                  <a:spcPct val="115000"/>
                </a:lnSpc>
                <a:spcBef>
                  <a:spcPts val="1200"/>
                </a:spcBef>
                <a:spcAft>
                  <a:spcPts val="1200"/>
                </a:spcAft>
                <a:buClr>
                  <a:srgbClr val="000000"/>
                </a:buClr>
                <a:buSzPts val="1300"/>
                <a:buFont typeface="Arial"/>
                <a:buNone/>
              </a:pPr>
              <a:r>
                <a:rPr lang="en-GB">
                  <a:solidFill>
                    <a:schemeClr val="lt1"/>
                  </a:solidFill>
                  <a:latin typeface="Lato"/>
                  <a:ea typeface="Lato"/>
                  <a:cs typeface="Lato"/>
                  <a:sym typeface="Lato"/>
                </a:rPr>
                <a:t>UK-wide youth volunteering programme that provides young people aged 14-30 with access to thousands of opportunities</a:t>
              </a:r>
              <a:endParaRPr>
                <a:solidFill>
                  <a:schemeClr val="lt1"/>
                </a:solidFill>
                <a:latin typeface="Lato"/>
                <a:ea typeface="Lato"/>
                <a:cs typeface="Lato"/>
                <a:sym typeface="Lato"/>
              </a:endParaRPr>
            </a:p>
          </p:txBody>
        </p:sp>
        <p:sp>
          <p:nvSpPr>
            <p:cNvPr id="534" name="Google Shape;534;p63"/>
            <p:cNvSpPr txBox="1"/>
            <p:nvPr/>
          </p:nvSpPr>
          <p:spPr>
            <a:xfrm>
              <a:off x="1345671" y="1492276"/>
              <a:ext cx="2032200" cy="841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300"/>
                <a:buFont typeface="Arial"/>
                <a:buNone/>
              </a:pPr>
              <a:r>
                <a:rPr lang="en-GB" u="sng">
                  <a:solidFill>
                    <a:schemeClr val="lt1"/>
                  </a:solidFill>
                  <a:latin typeface="Lato"/>
                  <a:ea typeface="Lato"/>
                  <a:cs typeface="Lato"/>
                  <a:sym typeface="Lato"/>
                  <a:hlinkClick r:id="rId8">
                    <a:extLst>
                      <a:ext uri="{A12FA001-AC4F-418D-AE19-62706E023703}">
                        <ahyp:hlinkClr val="tx"/>
                      </a:ext>
                    </a:extLst>
                  </a:hlinkClick>
                </a:rPr>
                <a:t>V-inspired</a:t>
              </a:r>
              <a:r>
                <a:rPr i="0" lang="en-GB" u="none" cap="none" strike="noStrike">
                  <a:solidFill>
                    <a:schemeClr val="lt1"/>
                  </a:solidFill>
                  <a:latin typeface="Lato"/>
                  <a:ea typeface="Lato"/>
                  <a:cs typeface="Lato"/>
                  <a:sym typeface="Lato"/>
                </a:rPr>
                <a:t> </a:t>
              </a:r>
              <a:endParaRPr i="0" u="none" cap="none" strike="noStrike">
                <a:solidFill>
                  <a:schemeClr val="lt1"/>
                </a:solidFill>
                <a:latin typeface="Lato"/>
                <a:ea typeface="Lato"/>
                <a:cs typeface="Lato"/>
                <a:sym typeface="Lato"/>
              </a:endParaRPr>
            </a:p>
            <a:p>
              <a:pPr indent="0" lvl="0" marL="0" marR="0" rtl="0" algn="l">
                <a:lnSpc>
                  <a:spcPct val="115000"/>
                </a:lnSpc>
                <a:spcBef>
                  <a:spcPts val="1200"/>
                </a:spcBef>
                <a:spcAft>
                  <a:spcPts val="1200"/>
                </a:spcAft>
                <a:buClr>
                  <a:srgbClr val="000000"/>
                </a:buClr>
                <a:buSzPts val="1300"/>
                <a:buFont typeface="Arial"/>
                <a:buNone/>
              </a:pPr>
              <a:r>
                <a:t/>
              </a:r>
              <a:endParaRPr i="0" u="none" cap="none" strike="noStrike">
                <a:solidFill>
                  <a:schemeClr val="lt1"/>
                </a:solidFill>
                <a:latin typeface="Lato"/>
                <a:ea typeface="Lato"/>
                <a:cs typeface="Lato"/>
                <a:sym typeface="Lato"/>
              </a:endParaRPr>
            </a:p>
          </p:txBody>
        </p:sp>
      </p:grpSp>
      <p:pic>
        <p:nvPicPr>
          <p:cNvPr id="535" name="Google Shape;535;p63"/>
          <p:cNvPicPr preferRelativeResize="0"/>
          <p:nvPr/>
        </p:nvPicPr>
        <p:blipFill>
          <a:blip r:embed="rId9">
            <a:alphaModFix/>
          </a:blip>
          <a:stretch>
            <a:fillRect/>
          </a:stretch>
        </p:blipFill>
        <p:spPr>
          <a:xfrm>
            <a:off x="6339400" y="1360263"/>
            <a:ext cx="595875" cy="595875"/>
          </a:xfrm>
          <a:prstGeom prst="rect">
            <a:avLst/>
          </a:prstGeom>
          <a:noFill/>
          <a:ln>
            <a:noFill/>
          </a:ln>
        </p:spPr>
      </p:pic>
      <p:sp>
        <p:nvSpPr>
          <p:cNvPr id="536" name="Google Shape;536;p63"/>
          <p:cNvSpPr txBox="1"/>
          <p:nvPr/>
        </p:nvSpPr>
        <p:spPr>
          <a:xfrm>
            <a:off x="187000" y="619725"/>
            <a:ext cx="84897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i="0" lang="en-GB" sz="2200" u="none" cap="none" strike="noStrike">
                <a:solidFill>
                  <a:srgbClr val="FFFFFF"/>
                </a:solidFill>
                <a:latin typeface="Lato"/>
                <a:ea typeface="Lato"/>
                <a:cs typeface="Lato"/>
                <a:sym typeface="Lato"/>
              </a:rPr>
              <a:t>Services available for young people </a:t>
            </a:r>
            <a:r>
              <a:rPr b="1" lang="en-GB" sz="2200">
                <a:solidFill>
                  <a:srgbClr val="FFFFFF"/>
                </a:solidFill>
                <a:latin typeface="Lato"/>
                <a:ea typeface="Lato"/>
                <a:cs typeface="Lato"/>
                <a:sym typeface="Lato"/>
              </a:rPr>
              <a:t>exploring their career options</a:t>
            </a:r>
            <a:endParaRPr b="0" i="0" sz="1800" u="none" cap="none" strike="noStrike">
              <a:solidFill>
                <a:srgbClr val="FFFFF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9" name="Shape 159"/>
        <p:cNvGrpSpPr/>
        <p:nvPr/>
      </p:nvGrpSpPr>
      <p:grpSpPr>
        <a:xfrm>
          <a:off x="0" y="0"/>
          <a:ext cx="0" cy="0"/>
          <a:chOff x="0" y="0"/>
          <a:chExt cx="0" cy="0"/>
        </a:xfrm>
      </p:grpSpPr>
      <p:sp>
        <p:nvSpPr>
          <p:cNvPr id="160" name="Google Shape;160;p36"/>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Lato"/>
              <a:ea typeface="Lato"/>
              <a:cs typeface="Lato"/>
              <a:sym typeface="Lato"/>
            </a:endParaRPr>
          </a:p>
        </p:txBody>
      </p:sp>
      <p:sp>
        <p:nvSpPr>
          <p:cNvPr id="161" name="Google Shape;161;p36"/>
          <p:cNvSpPr txBox="1"/>
          <p:nvPr/>
        </p:nvSpPr>
        <p:spPr>
          <a:xfrm>
            <a:off x="0" y="1491150"/>
            <a:ext cx="9144000" cy="13128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lang="en-GB" sz="2200">
                <a:solidFill>
                  <a:schemeClr val="lt1"/>
                </a:solidFill>
                <a:latin typeface="Lato"/>
                <a:ea typeface="Lato"/>
                <a:cs typeface="Lato"/>
                <a:sym typeface="Lato"/>
              </a:rPr>
              <a:t>Session 2:</a:t>
            </a:r>
            <a:endParaRPr i="0" sz="2200" u="none" cap="none" strike="noStrike">
              <a:solidFill>
                <a:schemeClr val="lt1"/>
              </a:solidFill>
              <a:latin typeface="Lato"/>
              <a:ea typeface="Lato"/>
              <a:cs typeface="Lato"/>
              <a:sym typeface="Lato"/>
            </a:endParaRPr>
          </a:p>
          <a:p>
            <a:pPr indent="0" lvl="0" marL="0" rtl="0" algn="ctr">
              <a:spcBef>
                <a:spcPts val="0"/>
              </a:spcBef>
              <a:spcAft>
                <a:spcPts val="0"/>
              </a:spcAft>
              <a:buClr>
                <a:srgbClr val="000000"/>
              </a:buClr>
              <a:buSzPts val="3600"/>
              <a:buFont typeface="Arial"/>
              <a:buNone/>
            </a:pPr>
            <a:r>
              <a:rPr b="1" lang="en-GB" sz="4800">
                <a:solidFill>
                  <a:schemeClr val="lt1"/>
                </a:solidFill>
                <a:latin typeface="Lato Black"/>
                <a:ea typeface="Lato Black"/>
                <a:cs typeface="Lato Black"/>
                <a:sym typeface="Lato Black"/>
              </a:rPr>
              <a:t>Apprenticeships</a:t>
            </a:r>
            <a:endParaRPr b="1" i="0" sz="4800" u="none" cap="none" strike="noStrike">
              <a:solidFill>
                <a:schemeClr val="accent2"/>
              </a:solidFill>
              <a:latin typeface="Lato"/>
              <a:ea typeface="Lato"/>
              <a:cs typeface="Lato"/>
              <a:sym typeface="Lato"/>
            </a:endParaRPr>
          </a:p>
        </p:txBody>
      </p:sp>
      <p:sp>
        <p:nvSpPr>
          <p:cNvPr id="162" name="Google Shape;162;p36"/>
          <p:cNvSpPr txBox="1"/>
          <p:nvPr/>
        </p:nvSpPr>
        <p:spPr>
          <a:xfrm>
            <a:off x="8850200" y="362225"/>
            <a:ext cx="402600" cy="22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4</a:t>
            </a:r>
            <a:endParaRPr b="1">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6" name="Shape 166"/>
        <p:cNvGrpSpPr/>
        <p:nvPr/>
      </p:nvGrpSpPr>
      <p:grpSpPr>
        <a:xfrm>
          <a:off x="0" y="0"/>
          <a:ext cx="0" cy="0"/>
          <a:chOff x="0" y="0"/>
          <a:chExt cx="0" cy="0"/>
        </a:xfrm>
      </p:grpSpPr>
      <p:sp>
        <p:nvSpPr>
          <p:cNvPr id="167" name="Google Shape;167;p37"/>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37"/>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
        <p:nvSpPr>
          <p:cNvPr id="169" name="Google Shape;169;p37"/>
          <p:cNvSpPr txBox="1"/>
          <p:nvPr/>
        </p:nvSpPr>
        <p:spPr>
          <a:xfrm>
            <a:off x="488176" y="1470563"/>
            <a:ext cx="7727100" cy="233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Explain what an apprenticeship is</a:t>
            </a:r>
            <a:endParaRPr b="1" sz="2200">
              <a:solidFill>
                <a:schemeClr val="lt1"/>
              </a:solidFill>
              <a:latin typeface="Lato"/>
              <a:ea typeface="Lato"/>
              <a:cs typeface="Lato"/>
              <a:sym typeface="Lato"/>
            </a:endParaRPr>
          </a:p>
          <a:p>
            <a:pPr indent="0" lvl="0" marL="457200" marR="0" rtl="0" algn="l">
              <a:lnSpc>
                <a:spcPct val="107000"/>
              </a:lnSpc>
              <a:spcBef>
                <a:spcPts val="0"/>
              </a:spcBef>
              <a:spcAft>
                <a:spcPts val="0"/>
              </a:spcAft>
              <a:buNone/>
            </a:pPr>
            <a:r>
              <a:t/>
            </a:r>
            <a:endParaRPr b="1" sz="2200">
              <a:solidFill>
                <a:schemeClr val="lt1"/>
              </a:solidFill>
              <a:latin typeface="Lato"/>
              <a:ea typeface="Lato"/>
              <a:cs typeface="Lato"/>
              <a:sym typeface="Lato"/>
            </a:endParaRPr>
          </a:p>
          <a:p>
            <a:pPr indent="-368300" lvl="0" marL="457200" rtl="0" algn="l">
              <a:lnSpc>
                <a:spcPct val="107000"/>
              </a:lnSpc>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Compare apprenticeships to alternative post-16 options</a:t>
            </a:r>
            <a:endParaRPr b="1" sz="2200">
              <a:solidFill>
                <a:schemeClr val="lt1"/>
              </a:solidFill>
              <a:latin typeface="Lato"/>
              <a:ea typeface="Lato"/>
              <a:cs typeface="Lato"/>
              <a:sym typeface="Lato"/>
            </a:endParaRPr>
          </a:p>
          <a:p>
            <a:pPr indent="0" lvl="0" marL="457200" rtl="0" algn="l">
              <a:lnSpc>
                <a:spcPct val="107000"/>
              </a:lnSpc>
              <a:spcBef>
                <a:spcPts val="0"/>
              </a:spcBef>
              <a:spcAft>
                <a:spcPts val="0"/>
              </a:spcAft>
              <a:buNone/>
            </a:pPr>
            <a:r>
              <a:t/>
            </a:r>
            <a:endParaRPr b="1" sz="2200">
              <a:solidFill>
                <a:schemeClr val="lt1"/>
              </a:solidFill>
              <a:latin typeface="Lato"/>
              <a:ea typeface="Lato"/>
              <a:cs typeface="Lato"/>
              <a:sym typeface="Lato"/>
            </a:endParaRPr>
          </a:p>
          <a:p>
            <a:pPr indent="-368300" lvl="0" marL="457200" rtl="0" algn="l">
              <a:lnSpc>
                <a:spcPct val="107000"/>
              </a:lnSpc>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Assess the advantages and disadvantages of apprenticeships compared to other options</a:t>
            </a:r>
            <a:endParaRPr b="1" sz="2200">
              <a:solidFill>
                <a:schemeClr val="lt1"/>
              </a:solidFill>
              <a:latin typeface="Lato"/>
              <a:ea typeface="Lato"/>
              <a:cs typeface="Lato"/>
              <a:sym typeface="Lato"/>
            </a:endParaRPr>
          </a:p>
        </p:txBody>
      </p:sp>
      <p:sp>
        <p:nvSpPr>
          <p:cNvPr id="170" name="Google Shape;170;p37"/>
          <p:cNvSpPr txBox="1"/>
          <p:nvPr/>
        </p:nvSpPr>
        <p:spPr>
          <a:xfrm>
            <a:off x="360375" y="629075"/>
            <a:ext cx="81369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8"/>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6</a:t>
            </a:r>
            <a:endParaRPr>
              <a:latin typeface="Lato"/>
              <a:ea typeface="Lato"/>
              <a:cs typeface="Lato"/>
              <a:sym typeface="Lato"/>
            </a:endParaRPr>
          </a:p>
        </p:txBody>
      </p:sp>
      <p:sp>
        <p:nvSpPr>
          <p:cNvPr id="176" name="Google Shape;176;p38"/>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Recap | City-based jobs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177" name="Google Shape;177;p38"/>
          <p:cNvSpPr txBox="1"/>
          <p:nvPr/>
        </p:nvSpPr>
        <p:spPr>
          <a:xfrm>
            <a:off x="159425" y="1181275"/>
            <a:ext cx="4541700" cy="195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700">
                <a:solidFill>
                  <a:srgbClr val="0543B3"/>
                </a:solidFill>
                <a:latin typeface="Lato"/>
                <a:ea typeface="Lato"/>
                <a:cs typeface="Lato"/>
                <a:sym typeface="Lato"/>
              </a:rPr>
              <a:t>Think back to the last lesson and complete each question for one of the roles below.</a:t>
            </a:r>
            <a:endParaRPr sz="1700">
              <a:solidFill>
                <a:srgbClr val="0543B3"/>
              </a:solidFill>
              <a:latin typeface="Lato"/>
              <a:ea typeface="Lato"/>
              <a:cs typeface="Lato"/>
              <a:sym typeface="Lato"/>
            </a:endParaRPr>
          </a:p>
          <a:p>
            <a:pPr indent="0" lvl="0" marL="0" rtl="0" algn="l">
              <a:spcBef>
                <a:spcPts val="0"/>
              </a:spcBef>
              <a:spcAft>
                <a:spcPts val="0"/>
              </a:spcAft>
              <a:buNone/>
            </a:pPr>
            <a:r>
              <a:t/>
            </a:r>
            <a:endParaRPr sz="1700">
              <a:solidFill>
                <a:srgbClr val="0543B3"/>
              </a:solidFill>
              <a:latin typeface="Lato"/>
              <a:ea typeface="Lato"/>
              <a:cs typeface="Lato"/>
              <a:sym typeface="Lato"/>
            </a:endParaRPr>
          </a:p>
          <a:p>
            <a:pPr indent="-330200" lvl="0" marL="457200" rtl="0" algn="l">
              <a:spcBef>
                <a:spcPts val="0"/>
              </a:spcBef>
              <a:spcAft>
                <a:spcPts val="0"/>
              </a:spcAft>
              <a:buClr>
                <a:srgbClr val="0543B3"/>
              </a:buClr>
              <a:buSzPts val="1600"/>
              <a:buFont typeface="Lato"/>
              <a:buChar char="●"/>
            </a:pPr>
            <a:r>
              <a:rPr lang="en-GB" sz="1600">
                <a:solidFill>
                  <a:srgbClr val="0543B3"/>
                </a:solidFill>
                <a:latin typeface="Lato"/>
                <a:ea typeface="Lato"/>
                <a:cs typeface="Lato"/>
                <a:sym typeface="Lato"/>
              </a:rPr>
              <a:t>Identify a key task of the job</a:t>
            </a:r>
            <a:endParaRPr sz="1600">
              <a:solidFill>
                <a:srgbClr val="0543B3"/>
              </a:solidFill>
              <a:latin typeface="Lato"/>
              <a:ea typeface="Lato"/>
              <a:cs typeface="Lato"/>
              <a:sym typeface="Lato"/>
            </a:endParaRPr>
          </a:p>
          <a:p>
            <a:pPr indent="-330200" lvl="0" marL="457200" rtl="0" algn="l">
              <a:spcBef>
                <a:spcPts val="0"/>
              </a:spcBef>
              <a:spcAft>
                <a:spcPts val="0"/>
              </a:spcAft>
              <a:buClr>
                <a:srgbClr val="0543B3"/>
              </a:buClr>
              <a:buSzPts val="1600"/>
              <a:buFont typeface="Lato"/>
              <a:buChar char="●"/>
            </a:pPr>
            <a:r>
              <a:rPr lang="en-GB" sz="1600">
                <a:solidFill>
                  <a:srgbClr val="0543B3"/>
                </a:solidFill>
                <a:latin typeface="Lato"/>
                <a:ea typeface="Lato"/>
                <a:cs typeface="Lato"/>
                <a:sym typeface="Lato"/>
              </a:rPr>
              <a:t>Identify a skill required for the job</a:t>
            </a:r>
            <a:endParaRPr sz="1600">
              <a:solidFill>
                <a:srgbClr val="0543B3"/>
              </a:solidFill>
              <a:latin typeface="Lato"/>
              <a:ea typeface="Lato"/>
              <a:cs typeface="Lato"/>
              <a:sym typeface="Lato"/>
            </a:endParaRPr>
          </a:p>
          <a:p>
            <a:pPr indent="-330200" lvl="0" marL="457200" rtl="0" algn="l">
              <a:spcBef>
                <a:spcPts val="0"/>
              </a:spcBef>
              <a:spcAft>
                <a:spcPts val="0"/>
              </a:spcAft>
              <a:buClr>
                <a:srgbClr val="0543B3"/>
              </a:buClr>
              <a:buSzPts val="1600"/>
              <a:buFont typeface="Lato"/>
              <a:buChar char="●"/>
            </a:pPr>
            <a:r>
              <a:rPr lang="en-GB" sz="1600">
                <a:solidFill>
                  <a:srgbClr val="0543B3"/>
                </a:solidFill>
                <a:latin typeface="Lato"/>
                <a:ea typeface="Lato"/>
                <a:cs typeface="Lato"/>
                <a:sym typeface="Lato"/>
              </a:rPr>
              <a:t>Write a short description of the job</a:t>
            </a:r>
            <a:endParaRPr sz="1600">
              <a:solidFill>
                <a:srgbClr val="0543B3"/>
              </a:solidFill>
              <a:latin typeface="Lato"/>
              <a:ea typeface="Lato"/>
              <a:cs typeface="Lato"/>
              <a:sym typeface="Lato"/>
            </a:endParaRPr>
          </a:p>
          <a:p>
            <a:pPr indent="0" lvl="0" marL="0" rtl="0" algn="l">
              <a:spcBef>
                <a:spcPts val="0"/>
              </a:spcBef>
              <a:spcAft>
                <a:spcPts val="0"/>
              </a:spcAft>
              <a:buNone/>
            </a:pPr>
            <a:r>
              <a:rPr lang="en-GB" sz="1600">
                <a:solidFill>
                  <a:srgbClr val="0543B3"/>
                </a:solidFill>
                <a:latin typeface="Lato"/>
                <a:ea typeface="Lato"/>
                <a:cs typeface="Lato"/>
                <a:sym typeface="Lato"/>
              </a:rPr>
              <a:t>           (no more than two sentences)</a:t>
            </a:r>
            <a:endParaRPr sz="1600">
              <a:solidFill>
                <a:srgbClr val="0543B3"/>
              </a:solidFill>
              <a:latin typeface="Lato"/>
              <a:ea typeface="Lato"/>
              <a:cs typeface="Lato"/>
              <a:sym typeface="Lato"/>
            </a:endParaRPr>
          </a:p>
        </p:txBody>
      </p:sp>
      <p:sp>
        <p:nvSpPr>
          <p:cNvPr id="178" name="Google Shape;178;p38"/>
          <p:cNvSpPr txBox="1"/>
          <p:nvPr/>
        </p:nvSpPr>
        <p:spPr>
          <a:xfrm>
            <a:off x="159425" y="3705575"/>
            <a:ext cx="4412700" cy="10467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accent1"/>
                </a:solidFill>
                <a:latin typeface="Lato"/>
                <a:ea typeface="Lato"/>
                <a:cs typeface="Lato"/>
                <a:sym typeface="Lato"/>
              </a:rPr>
              <a:t>Can you think of any other City-based jobs?</a:t>
            </a:r>
            <a:endParaRPr b="1">
              <a:solidFill>
                <a:schemeClr val="accent1"/>
              </a:solidFill>
              <a:latin typeface="Lato"/>
              <a:ea typeface="Lato"/>
              <a:cs typeface="Lato"/>
              <a:sym typeface="Lato"/>
            </a:endParaRPr>
          </a:p>
          <a:p>
            <a:pPr indent="0" lvl="0" marL="0" rtl="0" algn="ctr">
              <a:spcBef>
                <a:spcPts val="0"/>
              </a:spcBef>
              <a:spcAft>
                <a:spcPts val="0"/>
              </a:spcAft>
              <a:buNone/>
            </a:pPr>
            <a:r>
              <a:t/>
            </a:r>
            <a:endParaRPr sz="800">
              <a:solidFill>
                <a:schemeClr val="accent1"/>
              </a:solidFill>
              <a:latin typeface="Lato"/>
              <a:ea typeface="Lato"/>
              <a:cs typeface="Lato"/>
              <a:sym typeface="Lato"/>
            </a:endParaRPr>
          </a:p>
          <a:p>
            <a:pPr indent="0" lvl="0" marL="0" rtl="0" algn="ctr">
              <a:spcBef>
                <a:spcPts val="0"/>
              </a:spcBef>
              <a:spcAft>
                <a:spcPts val="0"/>
              </a:spcAft>
              <a:buNone/>
            </a:pPr>
            <a:r>
              <a:rPr lang="en-GB">
                <a:solidFill>
                  <a:schemeClr val="accent1"/>
                </a:solidFill>
                <a:latin typeface="Lato"/>
                <a:ea typeface="Lato"/>
                <a:cs typeface="Lato"/>
                <a:sym typeface="Lato"/>
              </a:rPr>
              <a:t>What are the key tasks the job might involve?</a:t>
            </a:r>
            <a:endParaRPr>
              <a:solidFill>
                <a:schemeClr val="accent1"/>
              </a:solidFill>
              <a:latin typeface="Lato"/>
              <a:ea typeface="Lato"/>
              <a:cs typeface="Lato"/>
              <a:sym typeface="Lato"/>
            </a:endParaRPr>
          </a:p>
          <a:p>
            <a:pPr indent="0" lvl="0" marL="0" rtl="0" algn="ctr">
              <a:spcBef>
                <a:spcPts val="0"/>
              </a:spcBef>
              <a:spcAft>
                <a:spcPts val="0"/>
              </a:spcAft>
              <a:buNone/>
            </a:pPr>
            <a:r>
              <a:t/>
            </a:r>
            <a:endParaRPr sz="600">
              <a:solidFill>
                <a:schemeClr val="accent1"/>
              </a:solidFill>
              <a:latin typeface="Lato"/>
              <a:ea typeface="Lato"/>
              <a:cs typeface="Lato"/>
              <a:sym typeface="Lato"/>
            </a:endParaRPr>
          </a:p>
          <a:p>
            <a:pPr indent="0" lvl="0" marL="0" rtl="0" algn="ctr">
              <a:spcBef>
                <a:spcPts val="0"/>
              </a:spcBef>
              <a:spcAft>
                <a:spcPts val="0"/>
              </a:spcAft>
              <a:buNone/>
            </a:pPr>
            <a:r>
              <a:rPr lang="en-GB">
                <a:solidFill>
                  <a:schemeClr val="accent1"/>
                </a:solidFill>
                <a:latin typeface="Lato"/>
                <a:ea typeface="Lato"/>
                <a:cs typeface="Lato"/>
                <a:sym typeface="Lato"/>
              </a:rPr>
              <a:t>What skills might be required?</a:t>
            </a:r>
            <a:endParaRPr>
              <a:solidFill>
                <a:schemeClr val="accent1"/>
              </a:solidFill>
              <a:latin typeface="Lato"/>
              <a:ea typeface="Lato"/>
              <a:cs typeface="Lato"/>
              <a:sym typeface="Lato"/>
            </a:endParaRPr>
          </a:p>
        </p:txBody>
      </p:sp>
      <p:grpSp>
        <p:nvGrpSpPr>
          <p:cNvPr id="179" name="Google Shape;179;p38"/>
          <p:cNvGrpSpPr/>
          <p:nvPr/>
        </p:nvGrpSpPr>
        <p:grpSpPr>
          <a:xfrm>
            <a:off x="5197346" y="1181280"/>
            <a:ext cx="3546573" cy="3440585"/>
            <a:chOff x="5715600" y="1342718"/>
            <a:chExt cx="3063200" cy="2971657"/>
          </a:xfrm>
        </p:grpSpPr>
        <p:sp>
          <p:nvSpPr>
            <p:cNvPr id="180" name="Google Shape;180;p38"/>
            <p:cNvSpPr/>
            <p:nvPr/>
          </p:nvSpPr>
          <p:spPr>
            <a:xfrm>
              <a:off x="6721555" y="2401368"/>
              <a:ext cx="976800" cy="889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8"/>
            <p:cNvSpPr txBox="1"/>
            <p:nvPr/>
          </p:nvSpPr>
          <p:spPr>
            <a:xfrm>
              <a:off x="6864612" y="2531596"/>
              <a:ext cx="690900" cy="6288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b="1" lang="en-GB" sz="1300">
                  <a:solidFill>
                    <a:srgbClr val="FF8022"/>
                  </a:solidFill>
                  <a:latin typeface="Lato Black"/>
                  <a:ea typeface="Lato Black"/>
                  <a:cs typeface="Lato Black"/>
                  <a:sym typeface="Lato Black"/>
                </a:rPr>
                <a:t>Careers in the city</a:t>
              </a:r>
              <a:endParaRPr b="1" i="0" sz="1300" u="none" cap="none" strike="noStrike">
                <a:solidFill>
                  <a:srgbClr val="FF8022"/>
                </a:solidFill>
                <a:latin typeface="Lato Black"/>
                <a:ea typeface="Lato Black"/>
                <a:cs typeface="Lato Black"/>
                <a:sym typeface="Lato Black"/>
              </a:endParaRPr>
            </a:p>
          </p:txBody>
        </p:sp>
        <p:sp>
          <p:nvSpPr>
            <p:cNvPr id="182" name="Google Shape;182;p38"/>
            <p:cNvSpPr/>
            <p:nvPr/>
          </p:nvSpPr>
          <p:spPr>
            <a:xfrm rot="-5400000">
              <a:off x="7105268" y="2043725"/>
              <a:ext cx="209400" cy="3321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8"/>
            <p:cNvSpPr txBox="1"/>
            <p:nvPr/>
          </p:nvSpPr>
          <p:spPr>
            <a:xfrm rot="-5400000">
              <a:off x="7136595" y="2141525"/>
              <a:ext cx="146700" cy="1992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800" u="none" cap="none" strike="noStrike">
                <a:solidFill>
                  <a:srgbClr val="FFFFFF"/>
                </a:solidFill>
                <a:latin typeface="Lato Black"/>
                <a:ea typeface="Lato Black"/>
                <a:cs typeface="Lato Black"/>
                <a:sym typeface="Lato Black"/>
              </a:endParaRPr>
            </a:p>
          </p:txBody>
        </p:sp>
        <p:sp>
          <p:nvSpPr>
            <p:cNvPr id="184" name="Google Shape;184;p38"/>
            <p:cNvSpPr/>
            <p:nvPr/>
          </p:nvSpPr>
          <p:spPr>
            <a:xfrm rot="-1659532">
              <a:off x="7625480" y="2264456"/>
              <a:ext cx="224900" cy="30977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8"/>
            <p:cNvSpPr txBox="1"/>
            <p:nvPr/>
          </p:nvSpPr>
          <p:spPr>
            <a:xfrm rot="-1664291">
              <a:off x="7629356" y="2342060"/>
              <a:ext cx="157273" cy="1860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800" u="none" cap="none" strike="noStrike">
                <a:solidFill>
                  <a:srgbClr val="FFFFFF"/>
                </a:solidFill>
                <a:latin typeface="Lato Black"/>
                <a:ea typeface="Lato Black"/>
                <a:cs typeface="Lato Black"/>
                <a:sym typeface="Lato Black"/>
              </a:endParaRPr>
            </a:p>
          </p:txBody>
        </p:sp>
        <p:sp>
          <p:nvSpPr>
            <p:cNvPr id="186" name="Google Shape;186;p38"/>
            <p:cNvSpPr/>
            <p:nvPr/>
          </p:nvSpPr>
          <p:spPr>
            <a:xfrm rot="1659532">
              <a:off x="7550320" y="3137503"/>
              <a:ext cx="224900" cy="30977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8"/>
            <p:cNvSpPr/>
            <p:nvPr/>
          </p:nvSpPr>
          <p:spPr>
            <a:xfrm rot="5400000">
              <a:off x="7105298" y="3316170"/>
              <a:ext cx="209400" cy="3321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8"/>
            <p:cNvSpPr txBox="1"/>
            <p:nvPr/>
          </p:nvSpPr>
          <p:spPr>
            <a:xfrm rot="5400000">
              <a:off x="7136673" y="3351270"/>
              <a:ext cx="146700" cy="1992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800" u="none" cap="none" strike="noStrike">
                <a:solidFill>
                  <a:srgbClr val="FFFFFF"/>
                </a:solidFill>
                <a:latin typeface="Lato Black"/>
                <a:ea typeface="Lato Black"/>
                <a:cs typeface="Lato Black"/>
                <a:sym typeface="Lato Black"/>
              </a:endParaRPr>
            </a:p>
          </p:txBody>
        </p:sp>
        <p:sp>
          <p:nvSpPr>
            <p:cNvPr id="189" name="Google Shape;189;p38"/>
            <p:cNvSpPr/>
            <p:nvPr/>
          </p:nvSpPr>
          <p:spPr>
            <a:xfrm rot="9140468">
              <a:off x="6568561" y="3113619"/>
              <a:ext cx="224900" cy="30977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8"/>
            <p:cNvSpPr/>
            <p:nvPr/>
          </p:nvSpPr>
          <p:spPr>
            <a:xfrm rot="-9140468">
              <a:off x="6536271" y="2264609"/>
              <a:ext cx="224900" cy="30977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8"/>
            <p:cNvSpPr txBox="1"/>
            <p:nvPr/>
          </p:nvSpPr>
          <p:spPr>
            <a:xfrm rot="1664291">
              <a:off x="6599987" y="2341907"/>
              <a:ext cx="157273" cy="1860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800" u="none" cap="none" strike="noStrike">
                <a:solidFill>
                  <a:srgbClr val="FFFFFF"/>
                </a:solidFill>
                <a:latin typeface="Lato Black"/>
                <a:ea typeface="Lato Black"/>
                <a:cs typeface="Lato Black"/>
                <a:sym typeface="Lato Black"/>
              </a:endParaRPr>
            </a:p>
          </p:txBody>
        </p:sp>
        <p:sp>
          <p:nvSpPr>
            <p:cNvPr id="192" name="Google Shape;192;p38"/>
            <p:cNvSpPr/>
            <p:nvPr/>
          </p:nvSpPr>
          <p:spPr>
            <a:xfrm>
              <a:off x="7788423" y="2651720"/>
              <a:ext cx="209400" cy="3321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8"/>
            <p:cNvSpPr/>
            <p:nvPr/>
          </p:nvSpPr>
          <p:spPr>
            <a:xfrm rot="10800000">
              <a:off x="6421236" y="2701095"/>
              <a:ext cx="209400" cy="3321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8"/>
            <p:cNvSpPr/>
            <p:nvPr/>
          </p:nvSpPr>
          <p:spPr>
            <a:xfrm>
              <a:off x="6848805" y="1342718"/>
              <a:ext cx="690900" cy="7032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latin typeface="Lato"/>
                <a:ea typeface="Lato"/>
                <a:cs typeface="Lato"/>
                <a:sym typeface="Lato"/>
              </a:endParaRPr>
            </a:p>
          </p:txBody>
        </p:sp>
        <p:sp>
          <p:nvSpPr>
            <p:cNvPr id="195" name="Google Shape;195;p38"/>
            <p:cNvSpPr/>
            <p:nvPr/>
          </p:nvSpPr>
          <p:spPr>
            <a:xfrm>
              <a:off x="7770424" y="1696723"/>
              <a:ext cx="690900" cy="7032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8"/>
            <p:cNvSpPr/>
            <p:nvPr/>
          </p:nvSpPr>
          <p:spPr>
            <a:xfrm>
              <a:off x="8087900" y="2494375"/>
              <a:ext cx="690900" cy="7032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8"/>
            <p:cNvSpPr/>
            <p:nvPr/>
          </p:nvSpPr>
          <p:spPr>
            <a:xfrm>
              <a:off x="5958614" y="1611274"/>
              <a:ext cx="690900" cy="7032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8"/>
            <p:cNvSpPr/>
            <p:nvPr/>
          </p:nvSpPr>
          <p:spPr>
            <a:xfrm>
              <a:off x="5715600" y="2515550"/>
              <a:ext cx="690900" cy="7032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8"/>
            <p:cNvSpPr/>
            <p:nvPr/>
          </p:nvSpPr>
          <p:spPr>
            <a:xfrm>
              <a:off x="7698550" y="3290575"/>
              <a:ext cx="690900" cy="7032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8"/>
            <p:cNvSpPr/>
            <p:nvPr/>
          </p:nvSpPr>
          <p:spPr>
            <a:xfrm>
              <a:off x="6864600" y="3611175"/>
              <a:ext cx="690900" cy="7032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8"/>
            <p:cNvSpPr/>
            <p:nvPr/>
          </p:nvSpPr>
          <p:spPr>
            <a:xfrm>
              <a:off x="6030650" y="3332925"/>
              <a:ext cx="690900" cy="7032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2" name="Google Shape;202;p38"/>
          <p:cNvSpPr txBox="1"/>
          <p:nvPr/>
        </p:nvSpPr>
        <p:spPr>
          <a:xfrm>
            <a:off x="6464625" y="1320975"/>
            <a:ext cx="9120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100">
                <a:latin typeface="Lato"/>
                <a:ea typeface="Lato"/>
                <a:cs typeface="Lato"/>
                <a:sym typeface="Lato"/>
              </a:rPr>
              <a:t>Investment Analyst</a:t>
            </a:r>
            <a:endParaRPr sz="1100">
              <a:latin typeface="Lato"/>
              <a:ea typeface="Lato"/>
              <a:cs typeface="Lato"/>
              <a:sym typeface="Lato"/>
            </a:endParaRPr>
          </a:p>
        </p:txBody>
      </p:sp>
      <p:sp>
        <p:nvSpPr>
          <p:cNvPr id="203" name="Google Shape;203;p38"/>
          <p:cNvSpPr txBox="1"/>
          <p:nvPr/>
        </p:nvSpPr>
        <p:spPr>
          <a:xfrm>
            <a:off x="7521100" y="1798150"/>
            <a:ext cx="912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100">
                <a:latin typeface="Lato"/>
                <a:ea typeface="Lato"/>
                <a:cs typeface="Lato"/>
                <a:sym typeface="Lato"/>
              </a:rPr>
              <a:t>Auditor</a:t>
            </a:r>
            <a:endParaRPr sz="1100">
              <a:latin typeface="Lato"/>
              <a:ea typeface="Lato"/>
              <a:cs typeface="Lato"/>
              <a:sym typeface="Lato"/>
            </a:endParaRPr>
          </a:p>
        </p:txBody>
      </p:sp>
      <p:sp>
        <p:nvSpPr>
          <p:cNvPr id="204" name="Google Shape;204;p38"/>
          <p:cNvSpPr txBox="1"/>
          <p:nvPr/>
        </p:nvSpPr>
        <p:spPr>
          <a:xfrm>
            <a:off x="5480013" y="3680075"/>
            <a:ext cx="984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000">
                <a:latin typeface="Lato"/>
                <a:ea typeface="Lato"/>
                <a:cs typeface="Lato"/>
                <a:sym typeface="Lato"/>
              </a:rPr>
              <a:t>Management consultant</a:t>
            </a:r>
            <a:endParaRPr sz="1000">
              <a:latin typeface="Lato"/>
              <a:ea typeface="Lato"/>
              <a:cs typeface="Lato"/>
              <a:sym typeface="Lato"/>
            </a:endParaRPr>
          </a:p>
        </p:txBody>
      </p:sp>
      <p:sp>
        <p:nvSpPr>
          <p:cNvPr id="205" name="Google Shape;205;p38"/>
          <p:cNvSpPr txBox="1"/>
          <p:nvPr/>
        </p:nvSpPr>
        <p:spPr>
          <a:xfrm>
            <a:off x="7439700" y="3586325"/>
            <a:ext cx="9120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100">
                <a:latin typeface="Lato"/>
                <a:ea typeface="Lato"/>
                <a:cs typeface="Lato"/>
                <a:sym typeface="Lato"/>
              </a:rPr>
              <a:t>Personal assistant</a:t>
            </a:r>
            <a:endParaRPr sz="1100">
              <a:latin typeface="Lato"/>
              <a:ea typeface="Lato"/>
              <a:cs typeface="Lato"/>
              <a:sym typeface="Lato"/>
            </a:endParaRPr>
          </a:p>
        </p:txBody>
      </p:sp>
      <p:sp>
        <p:nvSpPr>
          <p:cNvPr id="206" name="Google Shape;206;p38"/>
          <p:cNvSpPr txBox="1"/>
          <p:nvPr/>
        </p:nvSpPr>
        <p:spPr>
          <a:xfrm>
            <a:off x="7934425" y="2665375"/>
            <a:ext cx="9120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100">
                <a:latin typeface="Lato"/>
                <a:ea typeface="Lato"/>
                <a:cs typeface="Lato"/>
                <a:sym typeface="Lato"/>
              </a:rPr>
              <a:t>PR Manager</a:t>
            </a:r>
            <a:endParaRPr sz="1100">
              <a:latin typeface="Lato"/>
              <a:ea typeface="Lato"/>
              <a:cs typeface="Lato"/>
              <a:sym typeface="Lato"/>
            </a:endParaRPr>
          </a:p>
        </p:txBody>
      </p:sp>
      <p:sp>
        <p:nvSpPr>
          <p:cNvPr id="207" name="Google Shape;207;p38"/>
          <p:cNvSpPr txBox="1"/>
          <p:nvPr/>
        </p:nvSpPr>
        <p:spPr>
          <a:xfrm>
            <a:off x="5097800" y="2749975"/>
            <a:ext cx="10104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100">
                <a:latin typeface="Lato"/>
                <a:ea typeface="Lato"/>
                <a:cs typeface="Lato"/>
                <a:sym typeface="Lato"/>
              </a:rPr>
              <a:t>Underwriter</a:t>
            </a:r>
            <a:endParaRPr sz="1100">
              <a:latin typeface="Lato"/>
              <a:ea typeface="Lato"/>
              <a:cs typeface="Lato"/>
              <a:sym typeface="Lato"/>
            </a:endParaRPr>
          </a:p>
        </p:txBody>
      </p:sp>
      <p:sp>
        <p:nvSpPr>
          <p:cNvPr id="208" name="Google Shape;208;p38"/>
          <p:cNvSpPr txBox="1"/>
          <p:nvPr/>
        </p:nvSpPr>
        <p:spPr>
          <a:xfrm>
            <a:off x="5408150" y="1699975"/>
            <a:ext cx="912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100">
                <a:latin typeface="Lato"/>
                <a:ea typeface="Lato"/>
                <a:cs typeface="Lato"/>
                <a:sym typeface="Lato"/>
              </a:rPr>
              <a:t>Accountant</a:t>
            </a:r>
            <a:endParaRPr sz="1100">
              <a:latin typeface="Lato"/>
              <a:ea typeface="Lato"/>
              <a:cs typeface="Lato"/>
              <a:sym typeface="Lato"/>
            </a:endParaRPr>
          </a:p>
        </p:txBody>
      </p:sp>
      <p:sp>
        <p:nvSpPr>
          <p:cNvPr id="209" name="Google Shape;209;p38"/>
          <p:cNvSpPr txBox="1"/>
          <p:nvPr/>
        </p:nvSpPr>
        <p:spPr>
          <a:xfrm>
            <a:off x="6428313" y="4008025"/>
            <a:ext cx="984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000">
                <a:latin typeface="Lato"/>
                <a:ea typeface="Lato"/>
                <a:cs typeface="Lato"/>
                <a:sym typeface="Lato"/>
              </a:rPr>
              <a:t>Investment analyst</a:t>
            </a:r>
            <a:endParaRPr sz="1000">
              <a:latin typeface="Lato"/>
              <a:ea typeface="Lato"/>
              <a:cs typeface="Lato"/>
              <a:sym typeface="Lato"/>
            </a:endParaRPr>
          </a:p>
        </p:txBody>
      </p:sp>
      <p:sp>
        <p:nvSpPr>
          <p:cNvPr id="210" name="Google Shape;210;p38"/>
          <p:cNvSpPr txBox="1"/>
          <p:nvPr/>
        </p:nvSpPr>
        <p:spPr>
          <a:xfrm>
            <a:off x="191650" y="4857425"/>
            <a:ext cx="7462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solidFill>
                  <a:schemeClr val="accent2"/>
                </a:solidFill>
                <a:latin typeface="Lato"/>
                <a:ea typeface="Lato"/>
                <a:cs typeface="Lato"/>
                <a:sym typeface="Lato"/>
              </a:rPr>
              <a:t>Resource - Starter</a:t>
            </a:r>
            <a:endParaRPr b="1" sz="1000">
              <a:solidFill>
                <a:schemeClr val="accent2"/>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9"/>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a:latin typeface="Lato"/>
                <a:ea typeface="Lato"/>
                <a:cs typeface="Lato"/>
                <a:sym typeface="Lato"/>
              </a:rPr>
              <a:t>7</a:t>
            </a:r>
            <a:endParaRPr>
              <a:latin typeface="Lato"/>
              <a:ea typeface="Lato"/>
              <a:cs typeface="Lato"/>
              <a:sym typeface="Lato"/>
            </a:endParaRPr>
          </a:p>
        </p:txBody>
      </p:sp>
      <p:sp>
        <p:nvSpPr>
          <p:cNvPr id="216" name="Google Shape;216;p39"/>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Starter</a:t>
            </a:r>
            <a:r>
              <a:rPr b="1" lang="en-GB" sz="2900">
                <a:solidFill>
                  <a:schemeClr val="accent2"/>
                </a:solidFill>
                <a:latin typeface="Lato"/>
                <a:ea typeface="Lato"/>
                <a:cs typeface="Lato"/>
                <a:sym typeface="Lato"/>
              </a:rPr>
              <a:t> | Apprenticeships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sp>
        <p:nvSpPr>
          <p:cNvPr id="217" name="Google Shape;217;p39"/>
          <p:cNvSpPr txBox="1"/>
          <p:nvPr/>
        </p:nvSpPr>
        <p:spPr>
          <a:xfrm>
            <a:off x="108450" y="1157950"/>
            <a:ext cx="62187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rgbClr val="0543B3"/>
                </a:solidFill>
                <a:latin typeface="Lato"/>
                <a:ea typeface="Lato"/>
                <a:cs typeface="Lato"/>
                <a:sym typeface="Lato"/>
              </a:rPr>
              <a:t>What do </a:t>
            </a:r>
            <a:r>
              <a:rPr b="1" lang="en-GB" sz="1600">
                <a:solidFill>
                  <a:srgbClr val="0543B3"/>
                </a:solidFill>
                <a:latin typeface="Lato"/>
                <a:ea typeface="Lato"/>
                <a:cs typeface="Lato"/>
                <a:sym typeface="Lato"/>
              </a:rPr>
              <a:t>you</a:t>
            </a:r>
            <a:r>
              <a:rPr b="1" lang="en-GB" sz="1600">
                <a:solidFill>
                  <a:srgbClr val="0543B3"/>
                </a:solidFill>
                <a:latin typeface="Lato"/>
                <a:ea typeface="Lato"/>
                <a:cs typeface="Lato"/>
                <a:sym typeface="Lato"/>
              </a:rPr>
              <a:t> know about apprenticeships?</a:t>
            </a:r>
            <a:endParaRPr b="1" sz="1600">
              <a:solidFill>
                <a:srgbClr val="0543B3"/>
              </a:solidFill>
              <a:latin typeface="Lato"/>
              <a:ea typeface="Lato"/>
              <a:cs typeface="Lato"/>
              <a:sym typeface="Lato"/>
            </a:endParaRPr>
          </a:p>
          <a:p>
            <a:pPr indent="0" lvl="0" marL="0" rtl="0" algn="l">
              <a:spcBef>
                <a:spcPts val="0"/>
              </a:spcBef>
              <a:spcAft>
                <a:spcPts val="0"/>
              </a:spcAft>
              <a:buNone/>
            </a:pPr>
            <a:r>
              <a:t/>
            </a:r>
            <a:endParaRPr b="1" sz="1600">
              <a:solidFill>
                <a:srgbClr val="0543B3"/>
              </a:solidFill>
              <a:latin typeface="Lato"/>
              <a:ea typeface="Lato"/>
              <a:cs typeface="Lato"/>
              <a:sym typeface="Lato"/>
            </a:endParaRPr>
          </a:p>
          <a:p>
            <a:pPr indent="0" lvl="0" marL="0" rtl="0" algn="l">
              <a:spcBef>
                <a:spcPts val="0"/>
              </a:spcBef>
              <a:spcAft>
                <a:spcPts val="0"/>
              </a:spcAft>
              <a:buNone/>
            </a:pPr>
            <a:r>
              <a:rPr lang="en-GB" sz="1600">
                <a:solidFill>
                  <a:srgbClr val="0543B3"/>
                </a:solidFill>
                <a:latin typeface="Lato"/>
                <a:ea typeface="Lato"/>
                <a:cs typeface="Lato"/>
                <a:sym typeface="Lato"/>
              </a:rPr>
              <a:t>Write down a list of things that </a:t>
            </a:r>
            <a:r>
              <a:rPr lang="en-GB" sz="1600">
                <a:solidFill>
                  <a:srgbClr val="0543B3"/>
                </a:solidFill>
                <a:latin typeface="Lato"/>
                <a:ea typeface="Lato"/>
                <a:cs typeface="Lato"/>
                <a:sym typeface="Lato"/>
              </a:rPr>
              <a:t>you</a:t>
            </a:r>
            <a:r>
              <a:rPr lang="en-GB" sz="1600">
                <a:solidFill>
                  <a:srgbClr val="0543B3"/>
                </a:solidFill>
                <a:latin typeface="Lato"/>
                <a:ea typeface="Lato"/>
                <a:cs typeface="Lato"/>
                <a:sym typeface="Lato"/>
              </a:rPr>
              <a:t> know about apprenticeships. </a:t>
            </a:r>
            <a:endParaRPr sz="1600">
              <a:solidFill>
                <a:srgbClr val="0543B3"/>
              </a:solidFill>
              <a:latin typeface="Lato"/>
              <a:ea typeface="Lato"/>
              <a:cs typeface="Lato"/>
              <a:sym typeface="Lato"/>
            </a:endParaRPr>
          </a:p>
          <a:p>
            <a:pPr indent="0" lvl="0" marL="0" rtl="0" algn="l">
              <a:spcBef>
                <a:spcPts val="0"/>
              </a:spcBef>
              <a:spcAft>
                <a:spcPts val="0"/>
              </a:spcAft>
              <a:buNone/>
            </a:pPr>
            <a:r>
              <a:rPr lang="en-GB" sz="1600">
                <a:solidFill>
                  <a:srgbClr val="0543B3"/>
                </a:solidFill>
                <a:latin typeface="Lato"/>
                <a:ea typeface="Lato"/>
                <a:cs typeface="Lato"/>
                <a:sym typeface="Lato"/>
              </a:rPr>
              <a:t>Use the pointers below for some guidance</a:t>
            </a:r>
            <a:endParaRPr sz="1600">
              <a:solidFill>
                <a:srgbClr val="0543B3"/>
              </a:solidFill>
              <a:latin typeface="Lato"/>
              <a:ea typeface="Lato"/>
              <a:cs typeface="Lato"/>
              <a:sym typeface="Lato"/>
            </a:endParaRPr>
          </a:p>
          <a:p>
            <a:pPr indent="0" lvl="0" marL="0" rtl="0" algn="l">
              <a:spcBef>
                <a:spcPts val="0"/>
              </a:spcBef>
              <a:spcAft>
                <a:spcPts val="0"/>
              </a:spcAft>
              <a:buNone/>
            </a:pPr>
            <a:r>
              <a:t/>
            </a:r>
            <a:endParaRPr sz="1600">
              <a:solidFill>
                <a:srgbClr val="0543B3"/>
              </a:solidFill>
              <a:latin typeface="Lato"/>
              <a:ea typeface="Lato"/>
              <a:cs typeface="Lato"/>
              <a:sym typeface="Lato"/>
            </a:endParaRPr>
          </a:p>
        </p:txBody>
      </p:sp>
      <p:sp>
        <p:nvSpPr>
          <p:cNvPr id="218" name="Google Shape;218;p39"/>
          <p:cNvSpPr txBox="1"/>
          <p:nvPr/>
        </p:nvSpPr>
        <p:spPr>
          <a:xfrm>
            <a:off x="1404990" y="2800350"/>
            <a:ext cx="1114800" cy="4155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500">
                <a:solidFill>
                  <a:schemeClr val="lt1"/>
                </a:solidFill>
                <a:latin typeface="Lato"/>
                <a:ea typeface="Lato"/>
                <a:cs typeface="Lato"/>
                <a:sym typeface="Lato"/>
              </a:rPr>
              <a:t>Age</a:t>
            </a:r>
            <a:endParaRPr b="1" sz="1500">
              <a:solidFill>
                <a:schemeClr val="lt1"/>
              </a:solidFill>
              <a:latin typeface="Lato"/>
              <a:ea typeface="Lato"/>
              <a:cs typeface="Lato"/>
              <a:sym typeface="Lato"/>
            </a:endParaRPr>
          </a:p>
        </p:txBody>
      </p:sp>
      <p:sp>
        <p:nvSpPr>
          <p:cNvPr id="219" name="Google Shape;219;p39"/>
          <p:cNvSpPr txBox="1"/>
          <p:nvPr/>
        </p:nvSpPr>
        <p:spPr>
          <a:xfrm>
            <a:off x="3185275" y="4353375"/>
            <a:ext cx="1396500" cy="4155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500">
                <a:solidFill>
                  <a:schemeClr val="lt1"/>
                </a:solidFill>
                <a:latin typeface="Lato"/>
                <a:ea typeface="Lato"/>
                <a:cs typeface="Lato"/>
                <a:sym typeface="Lato"/>
              </a:rPr>
              <a:t>Qualifications</a:t>
            </a:r>
            <a:endParaRPr b="1" sz="1500">
              <a:solidFill>
                <a:schemeClr val="lt1"/>
              </a:solidFill>
              <a:latin typeface="Lato"/>
              <a:ea typeface="Lato"/>
              <a:cs typeface="Lato"/>
              <a:sym typeface="Lato"/>
            </a:endParaRPr>
          </a:p>
        </p:txBody>
      </p:sp>
      <p:sp>
        <p:nvSpPr>
          <p:cNvPr id="220" name="Google Shape;220;p39"/>
          <p:cNvSpPr txBox="1"/>
          <p:nvPr/>
        </p:nvSpPr>
        <p:spPr>
          <a:xfrm>
            <a:off x="2362326" y="3507350"/>
            <a:ext cx="1114800" cy="4155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500">
                <a:solidFill>
                  <a:schemeClr val="lt1"/>
                </a:solidFill>
                <a:latin typeface="Lato"/>
                <a:ea typeface="Lato"/>
                <a:cs typeface="Lato"/>
                <a:sym typeface="Lato"/>
              </a:rPr>
              <a:t>Income</a:t>
            </a:r>
            <a:endParaRPr b="1" sz="1500">
              <a:solidFill>
                <a:schemeClr val="lt1"/>
              </a:solidFill>
              <a:latin typeface="Lato"/>
              <a:ea typeface="Lato"/>
              <a:cs typeface="Lato"/>
              <a:sym typeface="Lato"/>
            </a:endParaRPr>
          </a:p>
        </p:txBody>
      </p:sp>
      <p:sp>
        <p:nvSpPr>
          <p:cNvPr id="221" name="Google Shape;221;p39"/>
          <p:cNvSpPr txBox="1"/>
          <p:nvPr/>
        </p:nvSpPr>
        <p:spPr>
          <a:xfrm>
            <a:off x="3434720" y="2800350"/>
            <a:ext cx="1114800" cy="4155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500">
                <a:solidFill>
                  <a:schemeClr val="lt1"/>
                </a:solidFill>
                <a:latin typeface="Lato"/>
                <a:ea typeface="Lato"/>
                <a:cs typeface="Lato"/>
                <a:sym typeface="Lato"/>
              </a:rPr>
              <a:t>Levels</a:t>
            </a:r>
            <a:endParaRPr b="1" sz="1500">
              <a:solidFill>
                <a:schemeClr val="lt1"/>
              </a:solidFill>
              <a:latin typeface="Lato"/>
              <a:ea typeface="Lato"/>
              <a:cs typeface="Lato"/>
              <a:sym typeface="Lato"/>
            </a:endParaRPr>
          </a:p>
        </p:txBody>
      </p:sp>
      <p:sp>
        <p:nvSpPr>
          <p:cNvPr id="222" name="Google Shape;222;p39"/>
          <p:cNvSpPr txBox="1"/>
          <p:nvPr/>
        </p:nvSpPr>
        <p:spPr>
          <a:xfrm>
            <a:off x="1151404" y="4353363"/>
            <a:ext cx="1114800" cy="4155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500">
                <a:solidFill>
                  <a:schemeClr val="lt1"/>
                </a:solidFill>
                <a:latin typeface="Lato"/>
                <a:ea typeface="Lato"/>
                <a:cs typeface="Lato"/>
                <a:sym typeface="Lato"/>
              </a:rPr>
              <a:t>Time</a:t>
            </a:r>
            <a:endParaRPr b="1" sz="1500">
              <a:solidFill>
                <a:schemeClr val="lt1"/>
              </a:solidFill>
              <a:latin typeface="Lato"/>
              <a:ea typeface="Lato"/>
              <a:cs typeface="Lato"/>
              <a:sym typeface="Lato"/>
            </a:endParaRPr>
          </a:p>
        </p:txBody>
      </p:sp>
      <p:sp>
        <p:nvSpPr>
          <p:cNvPr id="223" name="Google Shape;223;p39"/>
          <p:cNvSpPr txBox="1"/>
          <p:nvPr/>
        </p:nvSpPr>
        <p:spPr>
          <a:xfrm>
            <a:off x="4357937" y="3507350"/>
            <a:ext cx="1211100" cy="4155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500">
                <a:solidFill>
                  <a:schemeClr val="lt1"/>
                </a:solidFill>
                <a:latin typeface="Lato"/>
                <a:ea typeface="Lato"/>
                <a:cs typeface="Lato"/>
                <a:sym typeface="Lato"/>
              </a:rPr>
              <a:t>Training</a:t>
            </a:r>
            <a:endParaRPr b="1" sz="1500">
              <a:solidFill>
                <a:schemeClr val="lt1"/>
              </a:solidFill>
              <a:latin typeface="Lato"/>
              <a:ea typeface="Lato"/>
              <a:cs typeface="Lato"/>
              <a:sym typeface="Lato"/>
            </a:endParaRPr>
          </a:p>
        </p:txBody>
      </p:sp>
      <p:sp>
        <p:nvSpPr>
          <p:cNvPr id="224" name="Google Shape;224;p39"/>
          <p:cNvSpPr txBox="1"/>
          <p:nvPr/>
        </p:nvSpPr>
        <p:spPr>
          <a:xfrm>
            <a:off x="184649" y="3507338"/>
            <a:ext cx="1396500" cy="4155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500">
                <a:solidFill>
                  <a:schemeClr val="lt1"/>
                </a:solidFill>
                <a:latin typeface="Lato"/>
                <a:ea typeface="Lato"/>
                <a:cs typeface="Lato"/>
                <a:sym typeface="Lato"/>
              </a:rPr>
              <a:t>Fee</a:t>
            </a:r>
            <a:endParaRPr b="1" sz="1500">
              <a:solidFill>
                <a:schemeClr val="lt1"/>
              </a:solidFill>
              <a:latin typeface="Lato"/>
              <a:ea typeface="Lato"/>
              <a:cs typeface="Lato"/>
              <a:sym typeface="Lato"/>
            </a:endParaRPr>
          </a:p>
        </p:txBody>
      </p:sp>
      <p:grpSp>
        <p:nvGrpSpPr>
          <p:cNvPr id="225" name="Google Shape;225;p39"/>
          <p:cNvGrpSpPr/>
          <p:nvPr/>
        </p:nvGrpSpPr>
        <p:grpSpPr>
          <a:xfrm>
            <a:off x="6281650" y="1564525"/>
            <a:ext cx="2579105" cy="2601576"/>
            <a:chOff x="6281650" y="1564525"/>
            <a:chExt cx="2579105" cy="2601576"/>
          </a:xfrm>
        </p:grpSpPr>
        <p:pic>
          <p:nvPicPr>
            <p:cNvPr id="226" name="Google Shape;226;p39"/>
            <p:cNvPicPr preferRelativeResize="0"/>
            <p:nvPr/>
          </p:nvPicPr>
          <p:blipFill>
            <a:blip r:embed="rId3">
              <a:alphaModFix/>
            </a:blip>
            <a:stretch>
              <a:fillRect/>
            </a:stretch>
          </p:blipFill>
          <p:spPr>
            <a:xfrm>
              <a:off x="7571205" y="1564525"/>
              <a:ext cx="1289551" cy="1289551"/>
            </a:xfrm>
            <a:prstGeom prst="rect">
              <a:avLst/>
            </a:prstGeom>
            <a:noFill/>
            <a:ln>
              <a:noFill/>
            </a:ln>
          </p:spPr>
        </p:pic>
        <p:pic>
          <p:nvPicPr>
            <p:cNvPr id="227" name="Google Shape;227;p39"/>
            <p:cNvPicPr preferRelativeResize="0"/>
            <p:nvPr/>
          </p:nvPicPr>
          <p:blipFill>
            <a:blip r:embed="rId4">
              <a:alphaModFix/>
            </a:blip>
            <a:stretch>
              <a:fillRect/>
            </a:stretch>
          </p:blipFill>
          <p:spPr>
            <a:xfrm>
              <a:off x="7571200" y="2876550"/>
              <a:ext cx="1289551" cy="1289551"/>
            </a:xfrm>
            <a:prstGeom prst="rect">
              <a:avLst/>
            </a:prstGeom>
            <a:noFill/>
            <a:ln>
              <a:noFill/>
            </a:ln>
          </p:spPr>
        </p:pic>
        <p:pic>
          <p:nvPicPr>
            <p:cNvPr id="228" name="Google Shape;228;p39"/>
            <p:cNvPicPr preferRelativeResize="0"/>
            <p:nvPr/>
          </p:nvPicPr>
          <p:blipFill>
            <a:blip r:embed="rId5">
              <a:alphaModFix/>
            </a:blip>
            <a:stretch>
              <a:fillRect/>
            </a:stretch>
          </p:blipFill>
          <p:spPr>
            <a:xfrm>
              <a:off x="6281650" y="1564525"/>
              <a:ext cx="1289551" cy="1289551"/>
            </a:xfrm>
            <a:prstGeom prst="rect">
              <a:avLst/>
            </a:prstGeom>
            <a:noFill/>
            <a:ln>
              <a:noFill/>
            </a:ln>
          </p:spPr>
        </p:pic>
        <p:pic>
          <p:nvPicPr>
            <p:cNvPr id="229" name="Google Shape;229;p39"/>
            <p:cNvPicPr preferRelativeResize="0"/>
            <p:nvPr/>
          </p:nvPicPr>
          <p:blipFill>
            <a:blip r:embed="rId6">
              <a:alphaModFix/>
            </a:blip>
            <a:stretch>
              <a:fillRect/>
            </a:stretch>
          </p:blipFill>
          <p:spPr>
            <a:xfrm>
              <a:off x="6281650" y="2876550"/>
              <a:ext cx="1289551" cy="1289551"/>
            </a:xfrm>
            <a:prstGeom prst="rect">
              <a:avLst/>
            </a:prstGeom>
            <a:noFill/>
            <a:ln>
              <a:noFill/>
            </a:ln>
          </p:spPr>
        </p:pic>
        <p:pic>
          <p:nvPicPr>
            <p:cNvPr id="230" name="Google Shape;230;p39"/>
            <p:cNvPicPr preferRelativeResize="0"/>
            <p:nvPr/>
          </p:nvPicPr>
          <p:blipFill>
            <a:blip r:embed="rId7">
              <a:alphaModFix/>
            </a:blip>
            <a:stretch>
              <a:fillRect/>
            </a:stretch>
          </p:blipFill>
          <p:spPr>
            <a:xfrm>
              <a:off x="6449825" y="3107775"/>
              <a:ext cx="979525" cy="928575"/>
            </a:xfrm>
            <a:prstGeom prst="rect">
              <a:avLst/>
            </a:prstGeom>
            <a:noFill/>
            <a:ln>
              <a:noFill/>
            </a:ln>
          </p:spPr>
        </p:pic>
        <p:pic>
          <p:nvPicPr>
            <p:cNvPr id="231" name="Google Shape;231;p39"/>
            <p:cNvPicPr preferRelativeResize="0"/>
            <p:nvPr/>
          </p:nvPicPr>
          <p:blipFill>
            <a:blip r:embed="rId8">
              <a:alphaModFix/>
            </a:blip>
            <a:stretch>
              <a:fillRect/>
            </a:stretch>
          </p:blipFill>
          <p:spPr>
            <a:xfrm>
              <a:off x="7726775" y="1736600"/>
              <a:ext cx="1004450" cy="1004450"/>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a:latin typeface="Lato"/>
                <a:ea typeface="Lato"/>
                <a:cs typeface="Lato"/>
                <a:sym typeface="Lato"/>
              </a:rPr>
              <a:t>8</a:t>
            </a:r>
            <a:endParaRPr>
              <a:latin typeface="Lato"/>
              <a:ea typeface="Lato"/>
              <a:cs typeface="Lato"/>
              <a:sym typeface="Lato"/>
            </a:endParaRPr>
          </a:p>
        </p:txBody>
      </p:sp>
      <p:sp>
        <p:nvSpPr>
          <p:cNvPr id="237" name="Google Shape;237;p40"/>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What are apprenticeships?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pic>
        <p:nvPicPr>
          <p:cNvPr descr="Hear from top recruiters and managers as they answer some of the most frequently asked questions about apprenticeships. FT.com is free for secondary schools around the globe. Students and teachers can register here: https://www.ft.com/schoolsarefree  &#10;&#10;►Subscribe to watch more videos on careers, finance and more: http://bit.ly/ftssubscribe   &#10;&#10;► A guide to the FT for for students: https://www.ft.com/ft-secondary-schools &#10;&#10;►Follow us on Twitter: https://twitter.com/ft4s" id="238" name="Google Shape;238;p40" title="Apprenticeships vs university: which is best? | FT Schools">
            <a:hlinkClick r:id="rId3"/>
          </p:cNvPr>
          <p:cNvPicPr preferRelativeResize="0"/>
          <p:nvPr/>
        </p:nvPicPr>
        <p:blipFill>
          <a:blip r:embed="rId4">
            <a:alphaModFix/>
          </a:blip>
          <a:stretch>
            <a:fillRect/>
          </a:stretch>
        </p:blipFill>
        <p:spPr>
          <a:xfrm>
            <a:off x="179150" y="1210525"/>
            <a:ext cx="4572000" cy="3429000"/>
          </a:xfrm>
          <a:prstGeom prst="rect">
            <a:avLst/>
          </a:prstGeom>
          <a:noFill/>
          <a:ln cap="flat" cmpd="sng" w="28575">
            <a:solidFill>
              <a:schemeClr val="accent2"/>
            </a:solidFill>
            <a:prstDash val="solid"/>
            <a:round/>
            <a:headEnd len="sm" w="sm" type="none"/>
            <a:tailEnd len="sm" w="sm" type="none"/>
          </a:ln>
          <a:effectLst>
            <a:outerShdw blurRad="57150" rotWithShape="0" algn="bl" dir="5400000" dist="19050">
              <a:srgbClr val="000000">
                <a:alpha val="50000"/>
              </a:srgbClr>
            </a:outerShdw>
          </a:effectLst>
        </p:spPr>
      </p:pic>
      <p:sp>
        <p:nvSpPr>
          <p:cNvPr id="239" name="Google Shape;239;p40"/>
          <p:cNvSpPr txBox="1"/>
          <p:nvPr/>
        </p:nvSpPr>
        <p:spPr>
          <a:xfrm>
            <a:off x="5012825" y="1218300"/>
            <a:ext cx="3923100" cy="317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rgbClr val="0543B3"/>
                </a:solidFill>
                <a:latin typeface="Lato"/>
                <a:ea typeface="Lato"/>
                <a:cs typeface="Lato"/>
                <a:sym typeface="Lato"/>
              </a:rPr>
              <a:t>Questions</a:t>
            </a:r>
            <a:endParaRPr sz="1600">
              <a:solidFill>
                <a:srgbClr val="0543B3"/>
              </a:solidFill>
              <a:latin typeface="Lato"/>
              <a:ea typeface="Lato"/>
              <a:cs typeface="Lato"/>
              <a:sym typeface="Lato"/>
            </a:endParaRPr>
          </a:p>
          <a:p>
            <a:pPr indent="-330200" lvl="0" marL="457200" rtl="0" algn="l">
              <a:spcBef>
                <a:spcPts val="1000"/>
              </a:spcBef>
              <a:spcAft>
                <a:spcPts val="0"/>
              </a:spcAft>
              <a:buClr>
                <a:srgbClr val="0543B3"/>
              </a:buClr>
              <a:buSzPts val="1600"/>
              <a:buFont typeface="Lato"/>
              <a:buAutoNum type="arabicPeriod"/>
            </a:pPr>
            <a:r>
              <a:rPr lang="en-GB" sz="1600">
                <a:solidFill>
                  <a:srgbClr val="0543B3"/>
                </a:solidFill>
                <a:latin typeface="Lato"/>
                <a:ea typeface="Lato"/>
                <a:cs typeface="Lato"/>
                <a:sym typeface="Lato"/>
              </a:rPr>
              <a:t>What three things will you do simultaneously (at the same time) on an apprenticeship?</a:t>
            </a:r>
            <a:endParaRPr sz="1600">
              <a:solidFill>
                <a:srgbClr val="0543B3"/>
              </a:solidFill>
              <a:latin typeface="Lato"/>
              <a:ea typeface="Lato"/>
              <a:cs typeface="Lato"/>
              <a:sym typeface="Lato"/>
            </a:endParaRPr>
          </a:p>
          <a:p>
            <a:pPr indent="-330200" lvl="0" marL="457200" rtl="0" algn="l">
              <a:spcBef>
                <a:spcPts val="1000"/>
              </a:spcBef>
              <a:spcAft>
                <a:spcPts val="0"/>
              </a:spcAft>
              <a:buClr>
                <a:srgbClr val="0543B3"/>
              </a:buClr>
              <a:buSzPts val="1600"/>
              <a:buFont typeface="Lato"/>
              <a:buAutoNum type="arabicPeriod"/>
            </a:pPr>
            <a:r>
              <a:rPr lang="en-GB" sz="1600">
                <a:solidFill>
                  <a:srgbClr val="0543B3"/>
                </a:solidFill>
                <a:latin typeface="Lato"/>
                <a:ea typeface="Lato"/>
                <a:cs typeface="Lato"/>
                <a:sym typeface="Lato"/>
              </a:rPr>
              <a:t>Do apprenticeships result in a qualification?</a:t>
            </a:r>
            <a:endParaRPr sz="1600">
              <a:solidFill>
                <a:srgbClr val="0543B3"/>
              </a:solidFill>
              <a:latin typeface="Lato"/>
              <a:ea typeface="Lato"/>
              <a:cs typeface="Lato"/>
              <a:sym typeface="Lato"/>
            </a:endParaRPr>
          </a:p>
          <a:p>
            <a:pPr indent="-330200" lvl="0" marL="457200" rtl="0" algn="l">
              <a:spcBef>
                <a:spcPts val="1000"/>
              </a:spcBef>
              <a:spcAft>
                <a:spcPts val="0"/>
              </a:spcAft>
              <a:buClr>
                <a:srgbClr val="0543B3"/>
              </a:buClr>
              <a:buSzPts val="1600"/>
              <a:buFont typeface="Lato"/>
              <a:buAutoNum type="arabicPeriod"/>
            </a:pPr>
            <a:r>
              <a:rPr lang="en-GB" sz="1600">
                <a:solidFill>
                  <a:srgbClr val="0543B3"/>
                </a:solidFill>
                <a:latin typeface="Lato"/>
                <a:ea typeface="Lato"/>
                <a:cs typeface="Lato"/>
                <a:sym typeface="Lato"/>
              </a:rPr>
              <a:t>What is a degree apprenticeship?</a:t>
            </a:r>
            <a:endParaRPr sz="1600">
              <a:solidFill>
                <a:srgbClr val="0543B3"/>
              </a:solidFill>
              <a:latin typeface="Lato"/>
              <a:ea typeface="Lato"/>
              <a:cs typeface="Lato"/>
              <a:sym typeface="Lato"/>
            </a:endParaRPr>
          </a:p>
          <a:p>
            <a:pPr indent="-330200" lvl="0" marL="457200" rtl="0" algn="l">
              <a:spcBef>
                <a:spcPts val="1000"/>
              </a:spcBef>
              <a:spcAft>
                <a:spcPts val="0"/>
              </a:spcAft>
              <a:buClr>
                <a:srgbClr val="0543B3"/>
              </a:buClr>
              <a:buSzPts val="1600"/>
              <a:buFont typeface="Lato"/>
              <a:buAutoNum type="arabicPeriod"/>
            </a:pPr>
            <a:r>
              <a:rPr lang="en-GB" sz="1600">
                <a:solidFill>
                  <a:srgbClr val="0543B3"/>
                </a:solidFill>
                <a:latin typeface="Lato"/>
                <a:ea typeface="Lato"/>
                <a:cs typeface="Lato"/>
                <a:sym typeface="Lato"/>
              </a:rPr>
              <a:t>What are the benefits of apprenticeships to employers?</a:t>
            </a:r>
            <a:endParaRPr sz="1600">
              <a:solidFill>
                <a:srgbClr val="0543B3"/>
              </a:solidFill>
              <a:latin typeface="Lato"/>
              <a:ea typeface="Lato"/>
              <a:cs typeface="Lato"/>
              <a:sym typeface="Lato"/>
            </a:endParaRPr>
          </a:p>
          <a:p>
            <a:pPr indent="0" lvl="0" marL="0" rtl="0" algn="l">
              <a:spcBef>
                <a:spcPts val="0"/>
              </a:spcBef>
              <a:spcAft>
                <a:spcPts val="0"/>
              </a:spcAft>
              <a:buNone/>
            </a:pPr>
            <a:r>
              <a:t/>
            </a:r>
            <a:endParaRPr sz="1700">
              <a:solidFill>
                <a:srgbClr val="0543B3"/>
              </a:solidFill>
              <a:latin typeface="Lato"/>
              <a:ea typeface="Lato"/>
              <a:cs typeface="Lato"/>
              <a:sym typeface="Lato"/>
            </a:endParaRPr>
          </a:p>
        </p:txBody>
      </p:sp>
      <p:sp>
        <p:nvSpPr>
          <p:cNvPr id="240" name="Google Shape;240;p40"/>
          <p:cNvSpPr txBox="1"/>
          <p:nvPr/>
        </p:nvSpPr>
        <p:spPr>
          <a:xfrm>
            <a:off x="179150" y="4715725"/>
            <a:ext cx="5277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chemeClr val="accent2"/>
                </a:solidFill>
                <a:latin typeface="Lato"/>
                <a:ea typeface="Lato"/>
                <a:cs typeface="Lato"/>
                <a:sym typeface="Lato"/>
              </a:rPr>
              <a:t>Video (watch to 01:45) - </a:t>
            </a:r>
            <a:r>
              <a:rPr lang="en-GB" sz="1000" u="sng">
                <a:solidFill>
                  <a:schemeClr val="accent2"/>
                </a:solidFill>
                <a:latin typeface="Lato"/>
                <a:ea typeface="Lato"/>
                <a:cs typeface="Lato"/>
                <a:sym typeface="Lato"/>
                <a:hlinkClick r:id="rId5">
                  <a:extLst>
                    <a:ext uri="{A12FA001-AC4F-418D-AE19-62706E023703}">
                      <ahyp:hlinkClr val="tx"/>
                    </a:ext>
                  </a:extLst>
                </a:hlinkClick>
              </a:rPr>
              <a:t>https://www.youtube.com/watch?v=tDnb9wWhPqE&amp;t=3s</a:t>
            </a:r>
            <a:r>
              <a:rPr lang="en-GB" sz="1000">
                <a:solidFill>
                  <a:schemeClr val="accent2"/>
                </a:solidFill>
                <a:latin typeface="Lato"/>
                <a:ea typeface="Lato"/>
                <a:cs typeface="Lato"/>
                <a:sym typeface="Lato"/>
              </a:rPr>
              <a:t> </a:t>
            </a:r>
            <a:endParaRPr sz="1000">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1"/>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a:latin typeface="Lato"/>
                <a:ea typeface="Lato"/>
                <a:cs typeface="Lato"/>
                <a:sym typeface="Lato"/>
              </a:rPr>
              <a:t>9</a:t>
            </a:r>
            <a:endParaRPr>
              <a:latin typeface="Lato"/>
              <a:ea typeface="Lato"/>
              <a:cs typeface="Lato"/>
              <a:sym typeface="Lato"/>
            </a:endParaRPr>
          </a:p>
        </p:txBody>
      </p:sp>
      <p:sp>
        <p:nvSpPr>
          <p:cNvPr id="246" name="Google Shape;246;p41"/>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Apprenticeship levels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247" name="Google Shape;247;p41"/>
          <p:cNvSpPr txBox="1"/>
          <p:nvPr/>
        </p:nvSpPr>
        <p:spPr>
          <a:xfrm>
            <a:off x="152400" y="1109088"/>
            <a:ext cx="88392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700">
                <a:solidFill>
                  <a:srgbClr val="0543B3"/>
                </a:solidFill>
                <a:latin typeface="Lato"/>
                <a:ea typeface="Lato"/>
                <a:cs typeface="Lato"/>
                <a:sym typeface="Lato"/>
              </a:rPr>
              <a:t>Each apprenticeship has a level, as well as an equivalent educational level.</a:t>
            </a:r>
            <a:endParaRPr sz="1700">
              <a:solidFill>
                <a:srgbClr val="0543B3"/>
              </a:solidFill>
              <a:latin typeface="Lato"/>
              <a:ea typeface="Lato"/>
              <a:cs typeface="Lato"/>
              <a:sym typeface="Lato"/>
            </a:endParaRPr>
          </a:p>
          <a:p>
            <a:pPr indent="0" lvl="0" marL="0" rtl="0" algn="l">
              <a:spcBef>
                <a:spcPts val="0"/>
              </a:spcBef>
              <a:spcAft>
                <a:spcPts val="0"/>
              </a:spcAft>
              <a:buNone/>
            </a:pPr>
            <a:r>
              <a:rPr lang="en-GB" sz="1700">
                <a:solidFill>
                  <a:srgbClr val="0543B3"/>
                </a:solidFill>
                <a:latin typeface="Lato"/>
                <a:ea typeface="Lato"/>
                <a:cs typeface="Lato"/>
                <a:sym typeface="Lato"/>
              </a:rPr>
              <a:t>You can start an apprenticeship at any level, but some require previous qualifications.</a:t>
            </a:r>
            <a:endParaRPr sz="1700">
              <a:solidFill>
                <a:srgbClr val="0543B3"/>
              </a:solidFill>
              <a:latin typeface="Lato"/>
              <a:ea typeface="Lato"/>
              <a:cs typeface="Lato"/>
              <a:sym typeface="Lato"/>
            </a:endParaRPr>
          </a:p>
        </p:txBody>
      </p:sp>
      <p:sp>
        <p:nvSpPr>
          <p:cNvPr id="248" name="Google Shape;248;p41"/>
          <p:cNvSpPr/>
          <p:nvPr/>
        </p:nvSpPr>
        <p:spPr>
          <a:xfrm>
            <a:off x="2980150" y="1992825"/>
            <a:ext cx="5553000" cy="2228700"/>
          </a:xfrm>
          <a:prstGeom prst="rect">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41"/>
          <p:cNvSpPr/>
          <p:nvPr/>
        </p:nvSpPr>
        <p:spPr>
          <a:xfrm>
            <a:off x="6047600" y="2113200"/>
            <a:ext cx="2187900" cy="1945500"/>
          </a:xfrm>
          <a:prstGeom prst="rect">
            <a:avLst/>
          </a:prstGeom>
          <a:no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0" name="Google Shape;250;p41"/>
          <p:cNvCxnSpPr/>
          <p:nvPr/>
        </p:nvCxnSpPr>
        <p:spPr>
          <a:xfrm flipH="1" rot="10800000">
            <a:off x="856475" y="3103575"/>
            <a:ext cx="7315500" cy="7200"/>
          </a:xfrm>
          <a:prstGeom prst="straightConnector1">
            <a:avLst/>
          </a:prstGeom>
          <a:noFill/>
          <a:ln cap="flat" cmpd="sng" w="38100">
            <a:solidFill>
              <a:schemeClr val="dk2"/>
            </a:solidFill>
            <a:prstDash val="solid"/>
            <a:round/>
            <a:headEnd len="med" w="med" type="none"/>
            <a:tailEnd len="med" w="med" type="triangle"/>
          </a:ln>
        </p:spPr>
      </p:cxnSp>
      <p:sp>
        <p:nvSpPr>
          <p:cNvPr id="251" name="Google Shape;251;p41"/>
          <p:cNvSpPr txBox="1"/>
          <p:nvPr/>
        </p:nvSpPr>
        <p:spPr>
          <a:xfrm>
            <a:off x="453000" y="2183950"/>
            <a:ext cx="905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latin typeface="Lato"/>
                <a:ea typeface="Lato"/>
                <a:cs typeface="Lato"/>
                <a:sym typeface="Lato"/>
              </a:rPr>
              <a:t>Level 2</a:t>
            </a:r>
            <a:endParaRPr b="1">
              <a:latin typeface="Lato"/>
              <a:ea typeface="Lato"/>
              <a:cs typeface="Lato"/>
              <a:sym typeface="Lato"/>
            </a:endParaRPr>
          </a:p>
        </p:txBody>
      </p:sp>
      <p:sp>
        <p:nvSpPr>
          <p:cNvPr id="252" name="Google Shape;252;p41"/>
          <p:cNvSpPr txBox="1"/>
          <p:nvPr/>
        </p:nvSpPr>
        <p:spPr>
          <a:xfrm>
            <a:off x="1826900" y="2183950"/>
            <a:ext cx="905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latin typeface="Lato"/>
                <a:ea typeface="Lato"/>
                <a:cs typeface="Lato"/>
                <a:sym typeface="Lato"/>
              </a:rPr>
              <a:t>Level 3</a:t>
            </a:r>
            <a:endParaRPr b="1">
              <a:latin typeface="Lato"/>
              <a:ea typeface="Lato"/>
              <a:cs typeface="Lato"/>
              <a:sym typeface="Lato"/>
            </a:endParaRPr>
          </a:p>
        </p:txBody>
      </p:sp>
      <p:sp>
        <p:nvSpPr>
          <p:cNvPr id="253" name="Google Shape;253;p41"/>
          <p:cNvSpPr txBox="1"/>
          <p:nvPr/>
        </p:nvSpPr>
        <p:spPr>
          <a:xfrm>
            <a:off x="3200788" y="2183950"/>
            <a:ext cx="905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latin typeface="Lato"/>
                <a:ea typeface="Lato"/>
                <a:cs typeface="Lato"/>
                <a:sym typeface="Lato"/>
              </a:rPr>
              <a:t>Level 4</a:t>
            </a:r>
            <a:endParaRPr b="1">
              <a:latin typeface="Lato"/>
              <a:ea typeface="Lato"/>
              <a:cs typeface="Lato"/>
              <a:sym typeface="Lato"/>
            </a:endParaRPr>
          </a:p>
        </p:txBody>
      </p:sp>
      <p:sp>
        <p:nvSpPr>
          <p:cNvPr id="254" name="Google Shape;254;p41"/>
          <p:cNvSpPr txBox="1"/>
          <p:nvPr/>
        </p:nvSpPr>
        <p:spPr>
          <a:xfrm>
            <a:off x="4624200" y="2156450"/>
            <a:ext cx="905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latin typeface="Lato"/>
                <a:ea typeface="Lato"/>
                <a:cs typeface="Lato"/>
                <a:sym typeface="Lato"/>
              </a:rPr>
              <a:t>Level 5</a:t>
            </a:r>
            <a:endParaRPr b="1">
              <a:latin typeface="Lato"/>
              <a:ea typeface="Lato"/>
              <a:cs typeface="Lato"/>
              <a:sym typeface="Lato"/>
            </a:endParaRPr>
          </a:p>
        </p:txBody>
      </p:sp>
      <p:sp>
        <p:nvSpPr>
          <p:cNvPr id="255" name="Google Shape;255;p41"/>
          <p:cNvSpPr txBox="1"/>
          <p:nvPr/>
        </p:nvSpPr>
        <p:spPr>
          <a:xfrm>
            <a:off x="6063175" y="2183950"/>
            <a:ext cx="905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latin typeface="Lato"/>
                <a:ea typeface="Lato"/>
                <a:cs typeface="Lato"/>
                <a:sym typeface="Lato"/>
              </a:rPr>
              <a:t>Level 6</a:t>
            </a:r>
            <a:endParaRPr b="1">
              <a:latin typeface="Lato"/>
              <a:ea typeface="Lato"/>
              <a:cs typeface="Lato"/>
              <a:sym typeface="Lato"/>
            </a:endParaRPr>
          </a:p>
        </p:txBody>
      </p:sp>
      <p:sp>
        <p:nvSpPr>
          <p:cNvPr id="256" name="Google Shape;256;p41"/>
          <p:cNvSpPr txBox="1"/>
          <p:nvPr/>
        </p:nvSpPr>
        <p:spPr>
          <a:xfrm>
            <a:off x="7394000" y="2166725"/>
            <a:ext cx="905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latin typeface="Lato"/>
                <a:ea typeface="Lato"/>
                <a:cs typeface="Lato"/>
                <a:sym typeface="Lato"/>
              </a:rPr>
              <a:t>Level 7</a:t>
            </a:r>
            <a:endParaRPr b="1">
              <a:latin typeface="Lato"/>
              <a:ea typeface="Lato"/>
              <a:cs typeface="Lato"/>
              <a:sym typeface="Lato"/>
            </a:endParaRPr>
          </a:p>
        </p:txBody>
      </p:sp>
      <p:sp>
        <p:nvSpPr>
          <p:cNvPr id="257" name="Google Shape;257;p41"/>
          <p:cNvSpPr txBox="1"/>
          <p:nvPr/>
        </p:nvSpPr>
        <p:spPr>
          <a:xfrm>
            <a:off x="237150" y="3571225"/>
            <a:ext cx="1279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latin typeface="Lato"/>
                <a:ea typeface="Lato"/>
                <a:cs typeface="Lato"/>
                <a:sym typeface="Lato"/>
              </a:rPr>
              <a:t>Intermediate</a:t>
            </a:r>
            <a:endParaRPr b="1">
              <a:latin typeface="Lato"/>
              <a:ea typeface="Lato"/>
              <a:cs typeface="Lato"/>
              <a:sym typeface="Lato"/>
            </a:endParaRPr>
          </a:p>
        </p:txBody>
      </p:sp>
      <p:sp>
        <p:nvSpPr>
          <p:cNvPr id="258" name="Google Shape;258;p41"/>
          <p:cNvSpPr txBox="1"/>
          <p:nvPr/>
        </p:nvSpPr>
        <p:spPr>
          <a:xfrm>
            <a:off x="1610661" y="3571225"/>
            <a:ext cx="1279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latin typeface="Lato"/>
                <a:ea typeface="Lato"/>
                <a:cs typeface="Lato"/>
                <a:sym typeface="Lato"/>
              </a:rPr>
              <a:t>Advanced</a:t>
            </a:r>
            <a:endParaRPr b="1">
              <a:latin typeface="Lato"/>
              <a:ea typeface="Lato"/>
              <a:cs typeface="Lato"/>
              <a:sym typeface="Lato"/>
            </a:endParaRPr>
          </a:p>
        </p:txBody>
      </p:sp>
      <p:sp>
        <p:nvSpPr>
          <p:cNvPr id="259" name="Google Shape;259;p41"/>
          <p:cNvSpPr txBox="1"/>
          <p:nvPr/>
        </p:nvSpPr>
        <p:spPr>
          <a:xfrm>
            <a:off x="3861275" y="3571225"/>
            <a:ext cx="1221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latin typeface="Lato"/>
                <a:ea typeface="Lato"/>
                <a:cs typeface="Lato"/>
                <a:sym typeface="Lato"/>
              </a:rPr>
              <a:t>Higher</a:t>
            </a:r>
            <a:endParaRPr b="1">
              <a:latin typeface="Lato"/>
              <a:ea typeface="Lato"/>
              <a:cs typeface="Lato"/>
              <a:sym typeface="Lato"/>
            </a:endParaRPr>
          </a:p>
        </p:txBody>
      </p:sp>
      <p:sp>
        <p:nvSpPr>
          <p:cNvPr id="260" name="Google Shape;260;p41"/>
          <p:cNvSpPr txBox="1"/>
          <p:nvPr/>
        </p:nvSpPr>
        <p:spPr>
          <a:xfrm>
            <a:off x="6531050" y="3571225"/>
            <a:ext cx="1221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latin typeface="Lato"/>
                <a:ea typeface="Lato"/>
                <a:cs typeface="Lato"/>
                <a:sym typeface="Lato"/>
              </a:rPr>
              <a:t>Degree</a:t>
            </a:r>
            <a:endParaRPr b="1">
              <a:latin typeface="Lato"/>
              <a:ea typeface="Lato"/>
              <a:cs typeface="Lato"/>
              <a:sym typeface="Lato"/>
            </a:endParaRPr>
          </a:p>
        </p:txBody>
      </p:sp>
      <p:sp>
        <p:nvSpPr>
          <p:cNvPr id="261" name="Google Shape;261;p41"/>
          <p:cNvSpPr/>
          <p:nvPr/>
        </p:nvSpPr>
        <p:spPr>
          <a:xfrm>
            <a:off x="288050" y="2113200"/>
            <a:ext cx="1232400" cy="1945500"/>
          </a:xfrm>
          <a:prstGeom prst="rect">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41"/>
          <p:cNvSpPr/>
          <p:nvPr/>
        </p:nvSpPr>
        <p:spPr>
          <a:xfrm>
            <a:off x="1604689" y="2113200"/>
            <a:ext cx="1291200" cy="1945500"/>
          </a:xfrm>
          <a:prstGeom prst="rect">
            <a:avLst/>
          </a:prstGeom>
          <a:noFill/>
          <a:ln cap="flat" cmpd="sng" w="2857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