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5"/>
    <p:sldMasterId id="2147483688" r:id="rId6"/>
    <p:sldMasterId id="2147483689" r:id="rId7"/>
    <p:sldMasterId id="214748369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Lst>
  <p:sldSz cy="5143500" cx="9144000"/>
  <p:notesSz cx="6858000" cy="9144000"/>
  <p:embeddedFontLst>
    <p:embeddedFont>
      <p:font typeface="Lato"/>
      <p:regular r:id="rId42"/>
      <p:bold r:id="rId43"/>
      <p:italic r:id="rId44"/>
      <p:boldItalic r:id="rId45"/>
    </p:embeddedFont>
    <p:embeddedFont>
      <p:font typeface="Lato Light"/>
      <p:regular r:id="rId46"/>
      <p:bold r:id="rId47"/>
      <p:italic r:id="rId48"/>
      <p:boldItalic r:id="rId49"/>
    </p:embeddedFont>
    <p:embeddedFont>
      <p:font typeface="Lato Black"/>
      <p:bold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117FBE-7776-4728-8509-829DE3A33189}">
  <a:tblStyle styleId="{DF117FBE-7776-4728-8509-829DE3A3318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67C3058-2EF3-4148-B33B-0C05BB303F61}"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font" Target="fonts/Lato-regular.fntdata"/><Relationship Id="rId41" Type="http://schemas.openxmlformats.org/officeDocument/2006/relationships/slide" Target="slides/slide32.xml"/><Relationship Id="rId44" Type="http://schemas.openxmlformats.org/officeDocument/2006/relationships/font" Target="fonts/Lato-italic.fntdata"/><Relationship Id="rId43" Type="http://schemas.openxmlformats.org/officeDocument/2006/relationships/font" Target="fonts/Lato-bold.fntdata"/><Relationship Id="rId46" Type="http://schemas.openxmlformats.org/officeDocument/2006/relationships/font" Target="fonts/LatoLight-regular.fntdata"/><Relationship Id="rId45"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LatoLight-italic.fntdata"/><Relationship Id="rId47" Type="http://schemas.openxmlformats.org/officeDocument/2006/relationships/font" Target="fonts/LatoLight-bold.fntdata"/><Relationship Id="rId49" Type="http://schemas.openxmlformats.org/officeDocument/2006/relationships/font" Target="fonts/LatoLight-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LatoBlack-boldItalic.fntdata"/><Relationship Id="rId50" Type="http://schemas.openxmlformats.org/officeDocument/2006/relationships/font" Target="fonts/LatoBlack-bold.fnt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s.startprofile.com/page/home-pag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063a534895_0_3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2063a534895_0_3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063a534895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2063a534895_0_3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SzPts val="1100"/>
              <a:buNone/>
            </a:pPr>
            <a:r>
              <a:rPr lang="en-GB">
                <a:solidFill>
                  <a:schemeClr val="dk1"/>
                </a:solidFill>
                <a:latin typeface="Lato"/>
                <a:ea typeface="Lato"/>
                <a:cs typeface="Lato"/>
                <a:sym typeface="Lato"/>
              </a:rPr>
              <a:t>Encourage students to reflect on their personal preferences;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this job sound interesting to anyone?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does your learning or experiences currently help you to practice these skills?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subjects do you think you might need to have qualifications in to do this job?</a:t>
            </a:r>
            <a:endParaRPr>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37595b544e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237595b544e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reflect on their personal preferences;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this job sound interesting to anyone?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does your learning or experiences currently help you to practice these skills?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subjects do you think you might need to have qualifications in to do this job?</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063a534895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2063a534895_0_4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reflect on their personal preferences;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this job sound interesting to anyone?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does your learning or experiences currently help you to practice these skills?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subjects do you think you might need to have qualifications in to do this job?</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37595b544e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237595b544e_1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reflect on their personal preferences;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this job sound interesting to anyone?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does your learning or experiences currently help you to practice these skills?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subjects do you think you might need to have qualifications in to do this job?</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063a534895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2063a534895_0_4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reflect on their personal preferences;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this job sound interesting to anyone?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does your learning or experiences currently help you to practice these skills?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subjects do you think you might need to have qualifications in to do this job?</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37595b544e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237595b544e_1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reflect on their personal preferences;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this job sound interesting to anyone?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does your learning or experiences currently help you to practice these skills?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subjects do you think you might need to have qualifications in to do this job?</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063a534895_0_4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2063a534895_0_4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063a534895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063a534895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37595b544e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237595b544e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063a534895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063a534895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33002af47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233002af47f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063a534895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063a534895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d</a:t>
            </a:r>
            <a:r>
              <a:rPr b="1" lang="en-GB">
                <a:latin typeface="Lato"/>
                <a:ea typeface="Lato"/>
                <a:cs typeface="Lato"/>
                <a:sym typeface="Lato"/>
              </a:rPr>
              <a:t>elivery </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Ask</a:t>
            </a:r>
            <a:r>
              <a:rPr lang="en-GB">
                <a:latin typeface="Lato"/>
                <a:ea typeface="Lato"/>
                <a:cs typeface="Lato"/>
                <a:sym typeface="Lato"/>
              </a:rPr>
              <a:t> a student to volunteer to read out the speech bubble. Allow 1-2 minutes for students to discuss their ideas in pairs. Students should consider what the statement says about the person’s values/objectives/skills. Choose a student to explain their answer.</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Once the correct answer is revealed, probe the rest of the class to identify any further aspects of the profile that would suggest suitability for this role.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Aspects of Thomas’ past that make him more suitable for an investment analyst role: </a:t>
            </a:r>
            <a:endParaRPr>
              <a:latin typeface="Lato"/>
              <a:ea typeface="Lato"/>
              <a:cs typeface="Lato"/>
              <a:sym typeface="Lato"/>
            </a:endParaRPr>
          </a:p>
          <a:p>
            <a:pPr indent="-298450" lvl="0" marL="457200" rtl="0" algn="l">
              <a:spcBef>
                <a:spcPts val="0"/>
              </a:spcBef>
              <a:spcAft>
                <a:spcPts val="0"/>
              </a:spcAft>
              <a:buSzPts val="1100"/>
              <a:buFont typeface="Lato"/>
              <a:buChar char="●"/>
            </a:pPr>
            <a:r>
              <a:rPr lang="en-GB">
                <a:latin typeface="Lato"/>
                <a:ea typeface="Lato"/>
                <a:cs typeface="Lato"/>
                <a:sym typeface="Lato"/>
              </a:rPr>
              <a:t>He enjoyed maths in school</a:t>
            </a:r>
            <a:endParaRPr>
              <a:latin typeface="Lato"/>
              <a:ea typeface="Lato"/>
              <a:cs typeface="Lato"/>
              <a:sym typeface="Lato"/>
            </a:endParaRPr>
          </a:p>
          <a:p>
            <a:pPr indent="-298450" lvl="0" marL="457200" rtl="0" algn="l">
              <a:spcBef>
                <a:spcPts val="0"/>
              </a:spcBef>
              <a:spcAft>
                <a:spcPts val="0"/>
              </a:spcAft>
              <a:buSzPts val="1100"/>
              <a:buFont typeface="Lato"/>
              <a:buChar char="●"/>
            </a:pPr>
            <a:r>
              <a:rPr lang="en-GB">
                <a:latin typeface="Lato"/>
                <a:ea typeface="Lato"/>
                <a:cs typeface="Lato"/>
                <a:sym typeface="Lato"/>
              </a:rPr>
              <a:t>His enjoyment of sudoku puzzles and Rubik’s cube skills imply he is somewhat analytical</a:t>
            </a:r>
            <a:endParaRPr>
              <a:latin typeface="Lato"/>
              <a:ea typeface="Lato"/>
              <a:cs typeface="Lato"/>
              <a:sym typeface="Lato"/>
            </a:endParaRPr>
          </a:p>
          <a:p>
            <a:pPr indent="-298450" lvl="0" marL="457200" rtl="0" algn="l">
              <a:spcBef>
                <a:spcPts val="0"/>
              </a:spcBef>
              <a:spcAft>
                <a:spcPts val="0"/>
              </a:spcAft>
              <a:buSzPts val="1100"/>
              <a:buFont typeface="Lato"/>
              <a:buChar char="●"/>
            </a:pPr>
            <a:r>
              <a:rPr lang="en-GB">
                <a:latin typeface="Lato"/>
                <a:ea typeface="Lato"/>
                <a:cs typeface="Lato"/>
                <a:sym typeface="Lato"/>
              </a:rPr>
              <a:t>He reads the Financial Times so likely has an interest in finance</a:t>
            </a:r>
            <a:endParaRPr>
              <a:latin typeface="Lato"/>
              <a:ea typeface="Lato"/>
              <a:cs typeface="Lato"/>
              <a:sym typeface="Lato"/>
            </a:endParaRPr>
          </a:p>
          <a:p>
            <a:pPr indent="-298450" lvl="0" marL="457200" rtl="0" algn="l">
              <a:spcBef>
                <a:spcPts val="0"/>
              </a:spcBef>
              <a:spcAft>
                <a:spcPts val="0"/>
              </a:spcAft>
              <a:buSzPts val="1100"/>
              <a:buFont typeface="Lato"/>
              <a:buChar char="●"/>
            </a:pPr>
            <a:r>
              <a:rPr lang="en-GB">
                <a:latin typeface="Lato"/>
                <a:ea typeface="Lato"/>
                <a:cs typeface="Lato"/>
                <a:sym typeface="Lato"/>
              </a:rPr>
              <a:t>Has strong willpower, implying that the he is persistent and determined (part of the skills in the job description)</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Prompt Questions</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What aspects from the investment </a:t>
            </a:r>
            <a:r>
              <a:rPr lang="en-GB">
                <a:latin typeface="Lato"/>
                <a:ea typeface="Lato"/>
                <a:cs typeface="Lato"/>
                <a:sym typeface="Lato"/>
              </a:rPr>
              <a:t>analyst</a:t>
            </a:r>
            <a:r>
              <a:rPr lang="en-GB">
                <a:latin typeface="Lato"/>
                <a:ea typeface="Lato"/>
                <a:cs typeface="Lato"/>
                <a:sym typeface="Lato"/>
              </a:rPr>
              <a:t> job description can you identify in Thomas’ speech bubble?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7438a4d700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7438a4d700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delivery </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Ask a student to volunteer to read out the speech bubble. Allow 1-2 minutes for students to discuss their ideas in pairs. Students should consider what the statement says about the person’s values/objectives/skills. Choose a student to explain their answer.</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Once the correct answer is revealed, probe the rest of the class to identify any further aspects of the profile that would suggest suitability for this role.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Aspects of Thomas’ past that make him more suitable for an investment analyst role: </a:t>
            </a:r>
            <a:endParaRPr>
              <a:latin typeface="Lato"/>
              <a:ea typeface="Lato"/>
              <a:cs typeface="Lato"/>
              <a:sym typeface="Lato"/>
            </a:endParaRPr>
          </a:p>
          <a:p>
            <a:pPr indent="-298450" lvl="0" marL="457200" rtl="0" algn="l">
              <a:spcBef>
                <a:spcPts val="0"/>
              </a:spcBef>
              <a:spcAft>
                <a:spcPts val="0"/>
              </a:spcAft>
              <a:buSzPts val="1100"/>
              <a:buFont typeface="Lato"/>
              <a:buChar char="●"/>
            </a:pPr>
            <a:r>
              <a:rPr lang="en-GB">
                <a:latin typeface="Lato"/>
                <a:ea typeface="Lato"/>
                <a:cs typeface="Lato"/>
                <a:sym typeface="Lato"/>
              </a:rPr>
              <a:t>He enjoyed maths in school</a:t>
            </a:r>
            <a:endParaRPr>
              <a:latin typeface="Lato"/>
              <a:ea typeface="Lato"/>
              <a:cs typeface="Lato"/>
              <a:sym typeface="Lato"/>
            </a:endParaRPr>
          </a:p>
          <a:p>
            <a:pPr indent="-298450" lvl="0" marL="457200" rtl="0" algn="l">
              <a:spcBef>
                <a:spcPts val="0"/>
              </a:spcBef>
              <a:spcAft>
                <a:spcPts val="0"/>
              </a:spcAft>
              <a:buSzPts val="1100"/>
              <a:buFont typeface="Lato"/>
              <a:buChar char="●"/>
            </a:pPr>
            <a:r>
              <a:rPr lang="en-GB">
                <a:latin typeface="Lato"/>
                <a:ea typeface="Lato"/>
                <a:cs typeface="Lato"/>
                <a:sym typeface="Lato"/>
              </a:rPr>
              <a:t>His enjoyment of sudoku puzzles and Rubik’s cube skills imply he is somewhat analytical</a:t>
            </a:r>
            <a:endParaRPr>
              <a:latin typeface="Lato"/>
              <a:ea typeface="Lato"/>
              <a:cs typeface="Lato"/>
              <a:sym typeface="Lato"/>
            </a:endParaRPr>
          </a:p>
          <a:p>
            <a:pPr indent="-298450" lvl="0" marL="457200" rtl="0" algn="l">
              <a:spcBef>
                <a:spcPts val="0"/>
              </a:spcBef>
              <a:spcAft>
                <a:spcPts val="0"/>
              </a:spcAft>
              <a:buSzPts val="1100"/>
              <a:buFont typeface="Lato"/>
              <a:buChar char="●"/>
            </a:pPr>
            <a:r>
              <a:rPr lang="en-GB">
                <a:latin typeface="Lato"/>
                <a:ea typeface="Lato"/>
                <a:cs typeface="Lato"/>
                <a:sym typeface="Lato"/>
              </a:rPr>
              <a:t>He reads the Financial Times so likely has an interest in finance</a:t>
            </a:r>
            <a:endParaRPr>
              <a:latin typeface="Lato"/>
              <a:ea typeface="Lato"/>
              <a:cs typeface="Lato"/>
              <a:sym typeface="Lato"/>
            </a:endParaRPr>
          </a:p>
          <a:p>
            <a:pPr indent="-298450" lvl="0" marL="457200" rtl="0" algn="l">
              <a:spcBef>
                <a:spcPts val="0"/>
              </a:spcBef>
              <a:spcAft>
                <a:spcPts val="0"/>
              </a:spcAft>
              <a:buSzPts val="1100"/>
              <a:buFont typeface="Lato"/>
              <a:buChar char="●"/>
            </a:pPr>
            <a:r>
              <a:rPr lang="en-GB">
                <a:latin typeface="Lato"/>
                <a:ea typeface="Lato"/>
                <a:cs typeface="Lato"/>
                <a:sym typeface="Lato"/>
              </a:rPr>
              <a:t>Has strong willpower, implying that the he is persistent and determined (part of the skills in the job description)</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Prompt Questions</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What aspects from the investment analyst job description can you identify in Thomas’ speech bubble?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063a534895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063a534895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a:t>
            </a:r>
            <a:r>
              <a:rPr b="1" lang="en-GB">
                <a:solidFill>
                  <a:schemeClr val="dk1"/>
                </a:solidFill>
                <a:latin typeface="Lato"/>
                <a:ea typeface="Lato"/>
                <a:cs typeface="Lato"/>
                <a:sym typeface="Lato"/>
              </a:rPr>
              <a:t>elivery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a student to volunteer to read</a:t>
            </a:r>
            <a:r>
              <a:rPr lang="en-GB">
                <a:solidFill>
                  <a:schemeClr val="dk1"/>
                </a:solidFill>
                <a:latin typeface="Lato"/>
                <a:ea typeface="Lato"/>
                <a:cs typeface="Lato"/>
                <a:sym typeface="Lato"/>
              </a:rPr>
              <a:t> out the speech bubble. Allow 1-2 minutes for students to discuss their ideas in pairs. Students should consider what the statement says about the person’s values/objectives/skills. Choose a student to explain their answer.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Once the correct answer is revealed, probe the rest of the class to identify any further aspects of the profile that would suggest suitability for this role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Aspects of Jonathan’s past that make him more suitable for a marketing manager role: </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Formerly part of the debating club, indicating good verbal communication skills and the ability to persuade (and sell)</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Clear presentation of work indicates an ordered and analytical approach</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Takes the lead in groups, implying he has leadership skills and the ability to take the initiative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7438a4d700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7438a4d700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a student to volunteer to read out the speech bubble. Allow 1-2 minutes for students to discuss their ideas in pairs. Students should consider what the statement says about the person’s values/objectives/skills. Choose a student to explain their answer.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Once the correct answer is revealed, probe the rest of the class to identify any further aspects of the profile that would suggest suitability for this role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Aspects of Jonathan’s past that make him more suitable for a marketing manager role: </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Formerly part of the debating club, indicating good verbal communication skills and the ability to persuade (and sell)</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Clear presentation of work indicates an ordered and analytical approach</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Takes the lead in groups, implying he has leadership skills and the ability to take the initiative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063a534895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063a534895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a:t>
            </a:r>
            <a:r>
              <a:rPr b="1" lang="en-GB">
                <a:solidFill>
                  <a:schemeClr val="dk1"/>
                </a:solidFill>
                <a:latin typeface="Lato"/>
                <a:ea typeface="Lato"/>
                <a:cs typeface="Lato"/>
                <a:sym typeface="Lato"/>
              </a:rPr>
              <a:t>elivery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a student to volunteer to read </a:t>
            </a:r>
            <a:r>
              <a:rPr lang="en-GB">
                <a:solidFill>
                  <a:schemeClr val="dk1"/>
                </a:solidFill>
                <a:latin typeface="Lato"/>
                <a:ea typeface="Lato"/>
                <a:cs typeface="Lato"/>
                <a:sym typeface="Lato"/>
              </a:rPr>
              <a:t>out the speech bubble. Allow 1-2 minutes for students to discuss their ideas in pairs. Students should consider what the statement says about the person’s values/objectives/skills. Choose a student to explain their answer.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Once the correct answer is revealed, probe the rest of the class to identify any further aspects of the profile that would suggest suitability for this role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Aspects of Suzanne’s past that make her more suitable for a management consultant role: </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Able to generate ideas, indicating solution focussed approach</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Good interpersonal skills such as listening to others, shows the ability to understand the needs of others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Can communicate confidently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7438a4d700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7438a4d700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a student to volunteer to read out the speech bubble. Allow 1-2 minutes for students to discuss their ideas in pairs. Students should consider what the statement says about the person’s values/objectives/skills. Choose a student to explain their answer.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Once the correct answer is revealed, probe the rest of the class to identify any further aspects of the profile that would suggest suitability for this role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Aspects of Suzanne’s past that make her more suitable for a management consultant role: </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Able to generate ideas, indicating solution focussed approach</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Good interpersonal skills such as listening to others, shows the ability to understand the needs of others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Can communicate confidently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063a534895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063a534895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delivery </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As this is a personal </a:t>
            </a:r>
            <a:r>
              <a:rPr lang="en-GB">
                <a:latin typeface="Lato"/>
                <a:ea typeface="Lato"/>
                <a:cs typeface="Lato"/>
                <a:sym typeface="Lato"/>
              </a:rPr>
              <a:t>reflection</a:t>
            </a:r>
            <a:r>
              <a:rPr lang="en-GB">
                <a:latin typeface="Lato"/>
                <a:ea typeface="Lato"/>
                <a:cs typeface="Lato"/>
                <a:sym typeface="Lato"/>
              </a:rPr>
              <a:t>, students should be given the option to share</a:t>
            </a:r>
            <a:endParaRPr>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61129bb8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61129bb8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7438a4d700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27438a4d700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37595b544e_1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g237595b544e_1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063a534895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2063a534895_0_3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063a534895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g2063a534895_0_5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063a534895_0_5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g2063a534895_0_5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7438a4d700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g27438a4d700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https://careers.startprofile.com/page/home-page</a:t>
            </a:r>
            <a:r>
              <a:rPr lang="en-GB"/>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063a534895_0_3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063a534895_0_3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latin typeface="Lato"/>
                <a:ea typeface="Lato"/>
                <a:cs typeface="Lato"/>
                <a:sym typeface="Lato"/>
              </a:rPr>
              <a:t>Exploratory lesson. Based on careers in the City, doesn’t look at other career</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37595b544e_1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237595b544e_1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063a534895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2063a534895_0_3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a:t>
            </a:r>
            <a:r>
              <a:rPr b="1" lang="en-GB">
                <a:latin typeface="Lato"/>
                <a:ea typeface="Lato"/>
                <a:cs typeface="Lato"/>
                <a:sym typeface="Lato"/>
              </a:rPr>
              <a:t>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shouldn’t need more that 2-3 minutes to have a quick discussion about their career aspirations. Choose 1-2 students to explain their answers to the class.</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063a534895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2063a534895_0_3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Assign pairs a number between 1-9, corresponding to the career they will be discussing.</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Give students 1-2 minutes to think about what these careers involve. Another 1-2 minutes to discuss their ideas with their partner, before selecting students to share their ideas with the class.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Additional Context</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Today we are exploring 9 city based jobs but there are plenty of others that exist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063a534895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063a534895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063a534895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063a534895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2" name="Shape 52"/>
        <p:cNvGrpSpPr/>
        <p:nvPr/>
      </p:nvGrpSpPr>
      <p:grpSpPr>
        <a:xfrm>
          <a:off x="0" y="0"/>
          <a:ext cx="0" cy="0"/>
          <a:chOff x="0" y="0"/>
          <a:chExt cx="0" cy="0"/>
        </a:xfrm>
      </p:grpSpPr>
      <p:pic>
        <p:nvPicPr>
          <p:cNvPr id="53" name="Google Shape;53;p14"/>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54" name="Google Shape;54;p14"/>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5" name="Shape 55"/>
        <p:cNvGrpSpPr/>
        <p:nvPr/>
      </p:nvGrpSpPr>
      <p:grpSpPr>
        <a:xfrm>
          <a:off x="0" y="0"/>
          <a:ext cx="0" cy="0"/>
          <a:chOff x="0" y="0"/>
          <a:chExt cx="0" cy="0"/>
        </a:xfrm>
      </p:grpSpPr>
      <p:pic>
        <p:nvPicPr>
          <p:cNvPr id="56" name="Google Shape;56;p1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57" name="Google Shape;57;p1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58" name="Google Shape;58;p1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59"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61" name="Google Shape;61;p1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62" name="Google Shape;62;p1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63" name="Shape 63"/>
        <p:cNvGrpSpPr/>
        <p:nvPr/>
      </p:nvGrpSpPr>
      <p:grpSpPr>
        <a:xfrm>
          <a:off x="0" y="0"/>
          <a:ext cx="0" cy="0"/>
          <a:chOff x="0" y="0"/>
          <a:chExt cx="0" cy="0"/>
        </a:xfrm>
      </p:grpSpPr>
      <p:pic>
        <p:nvPicPr>
          <p:cNvPr id="64" name="Google Shape;64;p1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65" name="Google Shape;65;p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66" name="Google Shape;66;p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67" name="Shape 67"/>
        <p:cNvGrpSpPr/>
        <p:nvPr/>
      </p:nvGrpSpPr>
      <p:grpSpPr>
        <a:xfrm>
          <a:off x="0" y="0"/>
          <a:ext cx="0" cy="0"/>
          <a:chOff x="0" y="0"/>
          <a:chExt cx="0" cy="0"/>
        </a:xfrm>
      </p:grpSpPr>
      <p:sp>
        <p:nvSpPr>
          <p:cNvPr id="68" name="Google Shape;68;p1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9" name="Google Shape;69;p18"/>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70" name="Google Shape;70;p1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71" name="Google Shape;71;p1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2" name="Shape 72"/>
        <p:cNvGrpSpPr/>
        <p:nvPr/>
      </p:nvGrpSpPr>
      <p:grpSpPr>
        <a:xfrm>
          <a:off x="0" y="0"/>
          <a:ext cx="0" cy="0"/>
          <a:chOff x="0" y="0"/>
          <a:chExt cx="0" cy="0"/>
        </a:xfrm>
      </p:grpSpPr>
      <p:pic>
        <p:nvPicPr>
          <p:cNvPr id="73" name="Google Shape;73;p1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74" name="Google Shape;74;p1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75" name="Google Shape;75;p1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76" name="Shape 76"/>
        <p:cNvGrpSpPr/>
        <p:nvPr/>
      </p:nvGrpSpPr>
      <p:grpSpPr>
        <a:xfrm>
          <a:off x="0" y="0"/>
          <a:ext cx="0" cy="0"/>
          <a:chOff x="0" y="0"/>
          <a:chExt cx="0" cy="0"/>
        </a:xfrm>
      </p:grpSpPr>
      <p:pic>
        <p:nvPicPr>
          <p:cNvPr id="77" name="Google Shape;77;p2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78" name="Google Shape;78;p2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79" name="Shape 79"/>
        <p:cNvGrpSpPr/>
        <p:nvPr/>
      </p:nvGrpSpPr>
      <p:grpSpPr>
        <a:xfrm>
          <a:off x="0" y="0"/>
          <a:ext cx="0" cy="0"/>
          <a:chOff x="0" y="0"/>
          <a:chExt cx="0" cy="0"/>
        </a:xfrm>
      </p:grpSpPr>
      <p:sp>
        <p:nvSpPr>
          <p:cNvPr id="80" name="Google Shape;80;p2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21"/>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82" name="Google Shape;82;p2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83" name="Google Shape;83;p2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84" name="Shape 84"/>
        <p:cNvGrpSpPr/>
        <p:nvPr/>
      </p:nvGrpSpPr>
      <p:grpSpPr>
        <a:xfrm>
          <a:off x="0" y="0"/>
          <a:ext cx="0" cy="0"/>
          <a:chOff x="0" y="0"/>
          <a:chExt cx="0" cy="0"/>
        </a:xfrm>
      </p:grpSpPr>
      <p:sp>
        <p:nvSpPr>
          <p:cNvPr id="85" name="Google Shape;85;p2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6" name="Google Shape;86;p22"/>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87" name="Google Shape;87;p2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8" name="Google Shape;88;p2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91" name="Shape 91"/>
        <p:cNvGrpSpPr/>
        <p:nvPr/>
      </p:nvGrpSpPr>
      <p:grpSpPr>
        <a:xfrm>
          <a:off x="0" y="0"/>
          <a:ext cx="0" cy="0"/>
          <a:chOff x="0" y="0"/>
          <a:chExt cx="0" cy="0"/>
        </a:xfrm>
      </p:grpSpPr>
      <p:sp>
        <p:nvSpPr>
          <p:cNvPr id="92" name="Google Shape;92;p2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 name="Google Shape;93;p24"/>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94" name="Google Shape;94;p2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5" name="Google Shape;95;p2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96" name="Shape 96"/>
        <p:cNvGrpSpPr/>
        <p:nvPr/>
      </p:nvGrpSpPr>
      <p:grpSpPr>
        <a:xfrm>
          <a:off x="0" y="0"/>
          <a:ext cx="0" cy="0"/>
          <a:chOff x="0" y="0"/>
          <a:chExt cx="0" cy="0"/>
        </a:xfrm>
      </p:grpSpPr>
      <p:sp>
        <p:nvSpPr>
          <p:cNvPr id="97" name="Google Shape;9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8" name="Google Shape;98;p2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9" name="Google Shape;99;p25"/>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
        <p:nvSpPr>
          <p:cNvPr id="100" name="Google Shape;100;p2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1" name="Google Shape;101;p2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2" name="Shape 102"/>
        <p:cNvGrpSpPr/>
        <p:nvPr/>
      </p:nvGrpSpPr>
      <p:grpSpPr>
        <a:xfrm>
          <a:off x="0" y="0"/>
          <a:ext cx="0" cy="0"/>
          <a:chOff x="0" y="0"/>
          <a:chExt cx="0" cy="0"/>
        </a:xfrm>
      </p:grpSpPr>
      <p:pic>
        <p:nvPicPr>
          <p:cNvPr id="103" name="Google Shape;103;p26"/>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04" name="Google Shape;104;p2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5" name="Google Shape;105;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6" name="Google Shape;106;p2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7" name="Shape 107"/>
        <p:cNvGrpSpPr/>
        <p:nvPr/>
      </p:nvGrpSpPr>
      <p:grpSpPr>
        <a:xfrm>
          <a:off x="0" y="0"/>
          <a:ext cx="0" cy="0"/>
          <a:chOff x="0" y="0"/>
          <a:chExt cx="0" cy="0"/>
        </a:xfrm>
      </p:grpSpPr>
      <p:pic>
        <p:nvPicPr>
          <p:cNvPr id="108" name="Google Shape;108;p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09" name="Google Shape;109;p2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0" name="Google Shape;110;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1" name="Google Shape;111;p2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112" name="Shape 112"/>
        <p:cNvGrpSpPr/>
        <p:nvPr/>
      </p:nvGrpSpPr>
      <p:grpSpPr>
        <a:xfrm>
          <a:off x="0" y="0"/>
          <a:ext cx="0" cy="0"/>
          <a:chOff x="0" y="0"/>
          <a:chExt cx="0" cy="0"/>
        </a:xfrm>
      </p:grpSpPr>
      <p:sp>
        <p:nvSpPr>
          <p:cNvPr id="113" name="Google Shape;113;p28"/>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114" name="Google Shape;114;p2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15" name="Google Shape;115;p2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6" name="Google Shape;116;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7" name="Google Shape;117;p2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18" name="Shape 118"/>
        <p:cNvGrpSpPr/>
        <p:nvPr/>
      </p:nvGrpSpPr>
      <p:grpSpPr>
        <a:xfrm>
          <a:off x="0" y="0"/>
          <a:ext cx="0" cy="0"/>
          <a:chOff x="0" y="0"/>
          <a:chExt cx="0" cy="0"/>
        </a:xfrm>
      </p:grpSpPr>
      <p:pic>
        <p:nvPicPr>
          <p:cNvPr id="119" name="Google Shape;119;p2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20" name="Google Shape;120;p2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1" name="Google Shape;121;p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2" name="Google Shape;122;p29"/>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23" name="Shape 123"/>
        <p:cNvGrpSpPr/>
        <p:nvPr/>
      </p:nvGrpSpPr>
      <p:grpSpPr>
        <a:xfrm>
          <a:off x="0" y="0"/>
          <a:ext cx="0" cy="0"/>
          <a:chOff x="0" y="0"/>
          <a:chExt cx="0" cy="0"/>
        </a:xfrm>
      </p:grpSpPr>
      <p:pic>
        <p:nvPicPr>
          <p:cNvPr id="124" name="Google Shape;124;p30"/>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25" name="Google Shape;125;p3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6" name="Google Shape;126;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27" name="Shape 127"/>
        <p:cNvGrpSpPr/>
        <p:nvPr/>
      </p:nvGrpSpPr>
      <p:grpSpPr>
        <a:xfrm>
          <a:off x="0" y="0"/>
          <a:ext cx="0" cy="0"/>
          <a:chOff x="0" y="0"/>
          <a:chExt cx="0" cy="0"/>
        </a:xfrm>
      </p:grpSpPr>
      <p:sp>
        <p:nvSpPr>
          <p:cNvPr id="128" name="Google Shape;128;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9" name="Google Shape;129;p31"/>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30" name="Google Shape;130;p3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31" name="Google Shape;131;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132" name="Shape 132"/>
        <p:cNvGrpSpPr/>
        <p:nvPr/>
      </p:nvGrpSpPr>
      <p:grpSpPr>
        <a:xfrm>
          <a:off x="0" y="0"/>
          <a:ext cx="0" cy="0"/>
          <a:chOff x="0" y="0"/>
          <a:chExt cx="0" cy="0"/>
        </a:xfrm>
      </p:grpSpPr>
      <p:sp>
        <p:nvSpPr>
          <p:cNvPr id="133" name="Google Shape;133;p32"/>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134" name="Google Shape;134;p3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bg>
      <p:bgPr>
        <a:solidFill>
          <a:schemeClr val="lt1"/>
        </a:solidFill>
      </p:bgPr>
    </p:bg>
    <p:spTree>
      <p:nvGrpSpPr>
        <p:cNvPr id="137" name="Shape 137"/>
        <p:cNvGrpSpPr/>
        <p:nvPr/>
      </p:nvGrpSpPr>
      <p:grpSpPr>
        <a:xfrm>
          <a:off x="0" y="0"/>
          <a:ext cx="0" cy="0"/>
          <a:chOff x="0" y="0"/>
          <a:chExt cx="0" cy="0"/>
        </a:xfrm>
      </p:grpSpPr>
      <p:sp>
        <p:nvSpPr>
          <p:cNvPr id="138" name="Google Shape;138;p34"/>
          <p:cNvSpPr/>
          <p:nvPr/>
        </p:nvSpPr>
        <p:spPr>
          <a:xfrm>
            <a:off x="0" y="0"/>
            <a:ext cx="9144000" cy="1015500"/>
          </a:xfrm>
          <a:prstGeom prst="rect">
            <a:avLst/>
          </a:prstGeom>
          <a:solidFill>
            <a:srgbClr val="0543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9" name="Google Shape;139;p34"/>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40" name="Google Shape;140;p3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41" name="Google Shape;141;p34"/>
          <p:cNvSpPr txBox="1"/>
          <p:nvPr>
            <p:ph idx="12" type="sldNum"/>
          </p:nvPr>
        </p:nvSpPr>
        <p:spPr>
          <a:xfrm>
            <a:off x="84480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spTree>
      <p:nvGrpSpPr>
        <p:cNvPr id="142" name="Shape 142"/>
        <p:cNvGrpSpPr/>
        <p:nvPr/>
      </p:nvGrpSpPr>
      <p:grpSpPr>
        <a:xfrm>
          <a:off x="0" y="0"/>
          <a:ext cx="0" cy="0"/>
          <a:chOff x="0" y="0"/>
          <a:chExt cx="0" cy="0"/>
        </a:xfrm>
      </p:grpSpPr>
      <p:pic>
        <p:nvPicPr>
          <p:cNvPr id="143" name="Google Shape;143;p3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4" name="Google Shape;144;p3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45" name="Google Shape;145;p35"/>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2">
  <p:cSld name="TITLE_ONLY_2">
    <p:spTree>
      <p:nvGrpSpPr>
        <p:cNvPr id="146" name="Shape 146"/>
        <p:cNvGrpSpPr/>
        <p:nvPr/>
      </p:nvGrpSpPr>
      <p:grpSpPr>
        <a:xfrm>
          <a:off x="0" y="0"/>
          <a:ext cx="0" cy="0"/>
          <a:chOff x="0" y="0"/>
          <a:chExt cx="0" cy="0"/>
        </a:xfrm>
      </p:grpSpPr>
      <p:sp>
        <p:nvSpPr>
          <p:cNvPr id="147" name="Google Shape;147;p3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48" name="Google Shape;148;p36"/>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spTree>
      <p:nvGrpSpPr>
        <p:cNvPr id="149" name="Shape 149"/>
        <p:cNvGrpSpPr/>
        <p:nvPr/>
      </p:nvGrpSpPr>
      <p:grpSpPr>
        <a:xfrm>
          <a:off x="0" y="0"/>
          <a:ext cx="0" cy="0"/>
          <a:chOff x="0" y="0"/>
          <a:chExt cx="0" cy="0"/>
        </a:xfrm>
      </p:grpSpPr>
      <p:sp>
        <p:nvSpPr>
          <p:cNvPr id="150" name="Google Shape;150;p3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1" name="Google Shape;151;p37"/>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spTree>
      <p:nvGrpSpPr>
        <p:cNvPr id="152" name="Shape 152"/>
        <p:cNvGrpSpPr/>
        <p:nvPr/>
      </p:nvGrpSpPr>
      <p:grpSpPr>
        <a:xfrm>
          <a:off x="0" y="0"/>
          <a:ext cx="0" cy="0"/>
          <a:chOff x="0" y="0"/>
          <a:chExt cx="0" cy="0"/>
        </a:xfrm>
      </p:grpSpPr>
      <p:pic>
        <p:nvPicPr>
          <p:cNvPr id="153" name="Google Shape;153;p3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54" name="Google Shape;154;p3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5" name="Google Shape;155;p38"/>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spTree>
      <p:nvGrpSpPr>
        <p:cNvPr id="156" name="Shape 156"/>
        <p:cNvGrpSpPr/>
        <p:nvPr/>
      </p:nvGrpSpPr>
      <p:grpSpPr>
        <a:xfrm>
          <a:off x="0" y="0"/>
          <a:ext cx="0" cy="0"/>
          <a:chOff x="0" y="0"/>
          <a:chExt cx="0" cy="0"/>
        </a:xfrm>
      </p:grpSpPr>
      <p:pic>
        <p:nvPicPr>
          <p:cNvPr id="157" name="Google Shape;157;p3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58" name="Google Shape;158;p3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9" name="Google Shape;159;p39"/>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60" name="Shape 160"/>
        <p:cNvGrpSpPr/>
        <p:nvPr/>
      </p:nvGrpSpPr>
      <p:grpSpPr>
        <a:xfrm>
          <a:off x="0" y="0"/>
          <a:ext cx="0" cy="0"/>
          <a:chOff x="0" y="0"/>
          <a:chExt cx="0" cy="0"/>
        </a:xfrm>
      </p:grpSpPr>
      <p:sp>
        <p:nvSpPr>
          <p:cNvPr id="161" name="Google Shape;161;p4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4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63" name="Google Shape;163;p40"/>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164" name="Shape 164"/>
        <p:cNvGrpSpPr/>
        <p:nvPr/>
      </p:nvGrpSpPr>
      <p:grpSpPr>
        <a:xfrm>
          <a:off x="0" y="0"/>
          <a:ext cx="0" cy="0"/>
          <a:chOff x="0" y="0"/>
          <a:chExt cx="0" cy="0"/>
        </a:xfrm>
      </p:grpSpPr>
      <p:pic>
        <p:nvPicPr>
          <p:cNvPr id="165" name="Google Shape;165;p41"/>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66" name="Google Shape;166;p41"/>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spTree>
      <p:nvGrpSpPr>
        <p:cNvPr id="167" name="Shape 167"/>
        <p:cNvGrpSpPr/>
        <p:nvPr/>
      </p:nvGrpSpPr>
      <p:grpSpPr>
        <a:xfrm>
          <a:off x="0" y="0"/>
          <a:ext cx="0" cy="0"/>
          <a:chOff x="0" y="0"/>
          <a:chExt cx="0" cy="0"/>
        </a:xfrm>
      </p:grpSpPr>
      <p:pic>
        <p:nvPicPr>
          <p:cNvPr id="168" name="Google Shape;168;p4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9" name="Google Shape;169;p4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0" name="Google Shape;170;p42"/>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spTree>
      <p:nvGrpSpPr>
        <p:cNvPr id="171" name="Shape 171"/>
        <p:cNvGrpSpPr/>
        <p:nvPr/>
      </p:nvGrpSpPr>
      <p:grpSpPr>
        <a:xfrm>
          <a:off x="0" y="0"/>
          <a:ext cx="0" cy="0"/>
          <a:chOff x="0" y="0"/>
          <a:chExt cx="0" cy="0"/>
        </a:xfrm>
      </p:grpSpPr>
      <p:pic>
        <p:nvPicPr>
          <p:cNvPr id="172" name="Google Shape;172;p4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0"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10" Type="http://schemas.openxmlformats.org/officeDocument/2006/relationships/theme" Target="../theme/theme3.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11" Type="http://schemas.openxmlformats.org/officeDocument/2006/relationships/theme" Target="../theme/theme5.xml"/><Relationship Id="rId10" Type="http://schemas.openxmlformats.org/officeDocument/2006/relationships/slideLayout" Target="../slideLayouts/slideLayout39.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9" name="Shape 89"/>
        <p:cNvGrpSpPr/>
        <p:nvPr/>
      </p:nvGrpSpPr>
      <p:grpSpPr>
        <a:xfrm>
          <a:off x="0" y="0"/>
          <a:ext cx="0" cy="0"/>
          <a:chOff x="0" y="0"/>
          <a:chExt cx="0" cy="0"/>
        </a:xfrm>
      </p:grpSpPr>
      <p:sp>
        <p:nvSpPr>
          <p:cNvPr id="90" name="Google Shape;9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543B3"/>
        </a:solidFill>
      </p:bgPr>
    </p:bg>
    <p:spTree>
      <p:nvGrpSpPr>
        <p:cNvPr id="135" name="Shape 135"/>
        <p:cNvGrpSpPr/>
        <p:nvPr/>
      </p:nvGrpSpPr>
      <p:grpSpPr>
        <a:xfrm>
          <a:off x="0" y="0"/>
          <a:ext cx="0" cy="0"/>
          <a:chOff x="0" y="0"/>
          <a:chExt cx="0" cy="0"/>
        </a:xfrm>
      </p:grpSpPr>
      <p:sp>
        <p:nvSpPr>
          <p:cNvPr id="136" name="Google Shape;13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hyperlink" Target="https://ftflic.com/learning-hub/"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hyperlink" Target="https://wearencs.com/what-is-ncs" TargetMode="External"/><Relationship Id="rId4" Type="http://schemas.openxmlformats.org/officeDocument/2006/relationships/hyperlink" Target="https://nationalcareers.service.gov.uk/" TargetMode="External"/><Relationship Id="rId9" Type="http://schemas.openxmlformats.org/officeDocument/2006/relationships/image" Target="../media/image23.png"/><Relationship Id="rId5" Type="http://schemas.openxmlformats.org/officeDocument/2006/relationships/hyperlink" Target="https://nationalcareers.service.gov.uk/" TargetMode="External"/><Relationship Id="rId6" Type="http://schemas.openxmlformats.org/officeDocument/2006/relationships/image" Target="../media/image22.png"/><Relationship Id="rId7" Type="http://schemas.openxmlformats.org/officeDocument/2006/relationships/image" Target="../media/image25.png"/><Relationship Id="rId8" Type="http://schemas.openxmlformats.org/officeDocument/2006/relationships/hyperlink" Target="https://vinspired.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6" name="Shape 176"/>
        <p:cNvGrpSpPr/>
        <p:nvPr/>
      </p:nvGrpSpPr>
      <p:grpSpPr>
        <a:xfrm>
          <a:off x="0" y="0"/>
          <a:ext cx="0" cy="0"/>
          <a:chOff x="0" y="0"/>
          <a:chExt cx="0" cy="0"/>
        </a:xfrm>
      </p:grpSpPr>
      <p:sp>
        <p:nvSpPr>
          <p:cNvPr id="177" name="Google Shape;177;p44"/>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lang="en-GB" sz="4800">
                <a:solidFill>
                  <a:schemeClr val="lt1"/>
                </a:solidFill>
                <a:latin typeface="Lato"/>
                <a:ea typeface="Lato"/>
                <a:cs typeface="Lato"/>
                <a:sym typeface="Lato"/>
              </a:rPr>
              <a:t>How to plan for the world of work</a:t>
            </a:r>
            <a:endParaRPr b="1" i="0" sz="4800" u="none" cap="none" strike="noStrike">
              <a:solidFill>
                <a:schemeClr val="lt1"/>
              </a:solidFill>
              <a:latin typeface="Lato"/>
              <a:ea typeface="Lato"/>
              <a:cs typeface="Lato"/>
              <a:sym typeface="Lato"/>
            </a:endParaRPr>
          </a:p>
        </p:txBody>
      </p:sp>
      <p:sp>
        <p:nvSpPr>
          <p:cNvPr id="178" name="Google Shape;178;p44"/>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i="0" lang="en-GB" sz="1000" u="none" cap="none" strike="noStrike">
                <a:solidFill>
                  <a:schemeClr val="accent2"/>
                </a:solidFill>
                <a:latin typeface="Lato"/>
                <a:ea typeface="Lato"/>
                <a:cs typeface="Lato"/>
                <a:sym typeface="Lato"/>
              </a:rPr>
              <a:t>This session is aimed at key stage </a:t>
            </a:r>
            <a:r>
              <a:rPr lang="en-GB" sz="1000">
                <a:solidFill>
                  <a:schemeClr val="accent2"/>
                </a:solidFill>
                <a:latin typeface="Lato"/>
                <a:ea typeface="Lato"/>
                <a:cs typeface="Lato"/>
                <a:sym typeface="Lato"/>
              </a:rPr>
              <a:t>four (</a:t>
            </a:r>
            <a:r>
              <a:rPr i="0" lang="en-GB" sz="1000" u="none" cap="none" strike="noStrike">
                <a:solidFill>
                  <a:schemeClr val="accent2"/>
                </a:solidFill>
                <a:latin typeface="Lato"/>
                <a:ea typeface="Lato"/>
                <a:cs typeface="Lato"/>
                <a:sym typeface="Lato"/>
              </a:rPr>
              <a:t>recommended for Year </a:t>
            </a:r>
            <a:r>
              <a:rPr lang="en-GB" sz="1000">
                <a:solidFill>
                  <a:schemeClr val="accent2"/>
                </a:solidFill>
                <a:latin typeface="Lato"/>
                <a:ea typeface="Lato"/>
                <a:cs typeface="Lato"/>
                <a:sym typeface="Lato"/>
              </a:rPr>
              <a:t>10</a:t>
            </a:r>
            <a:r>
              <a:rPr i="0" lang="en-GB" sz="1000" u="none" cap="none" strike="noStrike">
                <a:solidFill>
                  <a:schemeClr val="accent2"/>
                </a:solidFill>
                <a:latin typeface="Lato"/>
                <a:ea typeface="Lato"/>
                <a:cs typeface="Lato"/>
                <a:sym typeface="Lato"/>
              </a:rPr>
              <a:t>)</a:t>
            </a:r>
            <a:endParaRPr i="0" sz="1000" u="none" cap="none" strike="noStrike">
              <a:solidFill>
                <a:schemeClr val="accent2"/>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10</a:t>
            </a:r>
            <a:endParaRPr>
              <a:latin typeface="Lato"/>
              <a:ea typeface="Lato"/>
              <a:cs typeface="Lato"/>
              <a:sym typeface="Lato"/>
            </a:endParaRPr>
          </a:p>
        </p:txBody>
      </p:sp>
      <p:sp>
        <p:nvSpPr>
          <p:cNvPr id="264" name="Google Shape;264;p53"/>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A Day in the Life of…</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pic>
        <p:nvPicPr>
          <p:cNvPr id="265" name="Google Shape;265;p53"/>
          <p:cNvPicPr preferRelativeResize="0"/>
          <p:nvPr/>
        </p:nvPicPr>
        <p:blipFill>
          <a:blip r:embed="rId3">
            <a:alphaModFix/>
          </a:blip>
          <a:stretch>
            <a:fillRect/>
          </a:stretch>
        </p:blipFill>
        <p:spPr>
          <a:xfrm flipH="1">
            <a:off x="5364500" y="1361791"/>
            <a:ext cx="2961249" cy="1973674"/>
          </a:xfrm>
          <a:prstGeom prst="rect">
            <a:avLst/>
          </a:prstGeom>
          <a:noFill/>
          <a:ln cap="flat" cmpd="sng" w="28575">
            <a:solidFill>
              <a:schemeClr val="accent2"/>
            </a:solidFill>
            <a:prstDash val="solid"/>
            <a:round/>
            <a:headEnd len="sm" w="sm" type="none"/>
            <a:tailEnd len="sm" w="sm" type="none"/>
          </a:ln>
        </p:spPr>
      </p:pic>
      <p:sp>
        <p:nvSpPr>
          <p:cNvPr id="266" name="Google Shape;266;p53"/>
          <p:cNvSpPr/>
          <p:nvPr/>
        </p:nvSpPr>
        <p:spPr>
          <a:xfrm>
            <a:off x="593125" y="1383825"/>
            <a:ext cx="4168800" cy="19296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I’ll usually start my day by reviewing the applications we receive from agents. </a:t>
            </a:r>
            <a:endParaRPr sz="1600">
              <a:solidFill>
                <a:schemeClr val="lt1"/>
              </a:solidFill>
              <a:latin typeface="Lato"/>
              <a:ea typeface="Lato"/>
              <a:cs typeface="Lato"/>
              <a:sym typeface="Lato"/>
            </a:endParaRPr>
          </a:p>
          <a:p>
            <a:pPr indent="0" lvl="0" marL="0" rtl="0" algn="ctr">
              <a:spcBef>
                <a:spcPts val="0"/>
              </a:spcBef>
              <a:spcAft>
                <a:spcPts val="0"/>
              </a:spcAft>
              <a:buNone/>
            </a:pPr>
            <a:r>
              <a:rPr lang="en-GB" sz="1600">
                <a:solidFill>
                  <a:schemeClr val="lt1"/>
                </a:solidFill>
                <a:latin typeface="Lato"/>
                <a:ea typeface="Lato"/>
                <a:cs typeface="Lato"/>
                <a:sym typeface="Lato"/>
              </a:rPr>
              <a:t>My focus here is to determine the level of risk in each application, in order for me to calculate an appropriate premium for the amount of coverage that is required.</a:t>
            </a:r>
            <a:endParaRPr i="0" sz="1600" u="none" cap="none" strike="noStrike">
              <a:solidFill>
                <a:schemeClr val="lt1"/>
              </a:solidFill>
              <a:latin typeface="Lato"/>
              <a:ea typeface="Lato"/>
              <a:cs typeface="Lato"/>
              <a:sym typeface="Lato"/>
            </a:endParaRPr>
          </a:p>
        </p:txBody>
      </p:sp>
      <p:sp>
        <p:nvSpPr>
          <p:cNvPr id="267" name="Google Shape;267;p53"/>
          <p:cNvSpPr/>
          <p:nvPr/>
        </p:nvSpPr>
        <p:spPr>
          <a:xfrm>
            <a:off x="1674100" y="3731400"/>
            <a:ext cx="1730700" cy="682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Management Consultant</a:t>
            </a:r>
            <a:endParaRPr sz="1600">
              <a:solidFill>
                <a:schemeClr val="lt1"/>
              </a:solidFill>
              <a:latin typeface="Lato"/>
              <a:ea typeface="Lato"/>
              <a:cs typeface="Lato"/>
              <a:sym typeface="Lato"/>
            </a:endParaRPr>
          </a:p>
          <a:p>
            <a:pPr indent="0" lvl="0" marL="0" rtl="0" algn="ctr">
              <a:spcBef>
                <a:spcPts val="0"/>
              </a:spcBef>
              <a:spcAft>
                <a:spcPts val="0"/>
              </a:spcAft>
              <a:buNone/>
            </a:pPr>
            <a:r>
              <a:t/>
            </a:r>
            <a:endParaRPr sz="1800">
              <a:solidFill>
                <a:schemeClr val="lt1"/>
              </a:solidFill>
              <a:latin typeface="Lato"/>
              <a:ea typeface="Lato"/>
              <a:cs typeface="Lato"/>
              <a:sym typeface="Lato"/>
            </a:endParaRPr>
          </a:p>
        </p:txBody>
      </p:sp>
      <p:sp>
        <p:nvSpPr>
          <p:cNvPr id="268" name="Google Shape;268;p53"/>
          <p:cNvSpPr/>
          <p:nvPr/>
        </p:nvSpPr>
        <p:spPr>
          <a:xfrm>
            <a:off x="3827325" y="3731400"/>
            <a:ext cx="1730700" cy="682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Underwriter</a:t>
            </a:r>
            <a:endParaRPr sz="1800">
              <a:solidFill>
                <a:schemeClr val="lt1"/>
              </a:solidFill>
              <a:latin typeface="Lato"/>
              <a:ea typeface="Lato"/>
              <a:cs typeface="Lato"/>
              <a:sym typeface="Lato"/>
            </a:endParaRPr>
          </a:p>
        </p:txBody>
      </p:sp>
      <p:sp>
        <p:nvSpPr>
          <p:cNvPr id="269" name="Google Shape;269;p53"/>
          <p:cNvSpPr/>
          <p:nvPr/>
        </p:nvSpPr>
        <p:spPr>
          <a:xfrm>
            <a:off x="5980550" y="3731375"/>
            <a:ext cx="1730700" cy="682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Auditor</a:t>
            </a:r>
            <a:endParaRPr sz="1700">
              <a:solidFill>
                <a:schemeClr val="lt1"/>
              </a:solidFill>
              <a:latin typeface="Lato"/>
              <a:ea typeface="Lato"/>
              <a:cs typeface="Lato"/>
              <a:sym typeface="Lato"/>
            </a:endParaRPr>
          </a:p>
        </p:txBody>
      </p:sp>
      <p:sp>
        <p:nvSpPr>
          <p:cNvPr id="270" name="Google Shape;270;p53"/>
          <p:cNvSpPr/>
          <p:nvPr/>
        </p:nvSpPr>
        <p:spPr>
          <a:xfrm>
            <a:off x="620925" y="4717200"/>
            <a:ext cx="4937100" cy="355200"/>
          </a:xfrm>
          <a:prstGeom prst="rect">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Premium</a:t>
            </a:r>
            <a:r>
              <a:rPr lang="en-GB">
                <a:latin typeface="Lato"/>
                <a:ea typeface="Lato"/>
                <a:cs typeface="Lato"/>
                <a:sym typeface="Lato"/>
              </a:rPr>
              <a:t> is the amount paid per year or month for insurance</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11</a:t>
            </a:r>
            <a:endParaRPr>
              <a:latin typeface="Lato"/>
              <a:ea typeface="Lato"/>
              <a:cs typeface="Lato"/>
              <a:sym typeface="Lato"/>
            </a:endParaRPr>
          </a:p>
        </p:txBody>
      </p:sp>
      <p:sp>
        <p:nvSpPr>
          <p:cNvPr id="276" name="Google Shape;276;p5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A Day in the Life of…</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pic>
        <p:nvPicPr>
          <p:cNvPr id="277" name="Google Shape;277;p54"/>
          <p:cNvPicPr preferRelativeResize="0"/>
          <p:nvPr/>
        </p:nvPicPr>
        <p:blipFill>
          <a:blip r:embed="rId3">
            <a:alphaModFix/>
          </a:blip>
          <a:stretch>
            <a:fillRect/>
          </a:stretch>
        </p:blipFill>
        <p:spPr>
          <a:xfrm flipH="1">
            <a:off x="5364500" y="1361791"/>
            <a:ext cx="2961249" cy="1973674"/>
          </a:xfrm>
          <a:prstGeom prst="rect">
            <a:avLst/>
          </a:prstGeom>
          <a:noFill/>
          <a:ln cap="flat" cmpd="sng" w="28575">
            <a:solidFill>
              <a:schemeClr val="accent2"/>
            </a:solidFill>
            <a:prstDash val="solid"/>
            <a:round/>
            <a:headEnd len="sm" w="sm" type="none"/>
            <a:tailEnd len="sm" w="sm" type="none"/>
          </a:ln>
        </p:spPr>
      </p:pic>
      <p:sp>
        <p:nvSpPr>
          <p:cNvPr id="278" name="Google Shape;278;p54"/>
          <p:cNvSpPr/>
          <p:nvPr/>
        </p:nvSpPr>
        <p:spPr>
          <a:xfrm>
            <a:off x="593125" y="1383825"/>
            <a:ext cx="4168800" cy="19296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I’ll usually start my day by reviewing the applications we receive from agents. </a:t>
            </a:r>
            <a:endParaRPr sz="1600">
              <a:solidFill>
                <a:schemeClr val="lt1"/>
              </a:solidFill>
              <a:latin typeface="Lato"/>
              <a:ea typeface="Lato"/>
              <a:cs typeface="Lato"/>
              <a:sym typeface="Lato"/>
            </a:endParaRPr>
          </a:p>
          <a:p>
            <a:pPr indent="0" lvl="0" marL="0" rtl="0" algn="ctr">
              <a:spcBef>
                <a:spcPts val="0"/>
              </a:spcBef>
              <a:spcAft>
                <a:spcPts val="0"/>
              </a:spcAft>
              <a:buNone/>
            </a:pPr>
            <a:r>
              <a:rPr lang="en-GB" sz="1600">
                <a:solidFill>
                  <a:schemeClr val="lt1"/>
                </a:solidFill>
                <a:latin typeface="Lato"/>
                <a:ea typeface="Lato"/>
                <a:cs typeface="Lato"/>
                <a:sym typeface="Lato"/>
              </a:rPr>
              <a:t>My focus here is to determine the level of risk in each application, in order for me to calculate an appropriate premium for the amount of coverage that is required.</a:t>
            </a:r>
            <a:endParaRPr i="0" sz="1600" u="none" cap="none" strike="noStrike">
              <a:solidFill>
                <a:schemeClr val="lt1"/>
              </a:solidFill>
              <a:latin typeface="Lato"/>
              <a:ea typeface="Lato"/>
              <a:cs typeface="Lato"/>
              <a:sym typeface="Lato"/>
            </a:endParaRPr>
          </a:p>
        </p:txBody>
      </p:sp>
      <p:sp>
        <p:nvSpPr>
          <p:cNvPr id="279" name="Google Shape;279;p54"/>
          <p:cNvSpPr/>
          <p:nvPr/>
        </p:nvSpPr>
        <p:spPr>
          <a:xfrm>
            <a:off x="1674100" y="3731400"/>
            <a:ext cx="1730700" cy="682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Management Consultant</a:t>
            </a:r>
            <a:endParaRPr sz="1600">
              <a:solidFill>
                <a:schemeClr val="lt1"/>
              </a:solidFill>
              <a:latin typeface="Lato"/>
              <a:ea typeface="Lato"/>
              <a:cs typeface="Lato"/>
              <a:sym typeface="Lato"/>
            </a:endParaRPr>
          </a:p>
          <a:p>
            <a:pPr indent="0" lvl="0" marL="0" rtl="0" algn="ctr">
              <a:spcBef>
                <a:spcPts val="0"/>
              </a:spcBef>
              <a:spcAft>
                <a:spcPts val="0"/>
              </a:spcAft>
              <a:buNone/>
            </a:pPr>
            <a:r>
              <a:t/>
            </a:r>
            <a:endParaRPr sz="1800">
              <a:solidFill>
                <a:schemeClr val="lt1"/>
              </a:solidFill>
              <a:latin typeface="Lato"/>
              <a:ea typeface="Lato"/>
              <a:cs typeface="Lato"/>
              <a:sym typeface="Lato"/>
            </a:endParaRPr>
          </a:p>
        </p:txBody>
      </p:sp>
      <p:sp>
        <p:nvSpPr>
          <p:cNvPr id="280" name="Google Shape;280;p54"/>
          <p:cNvSpPr/>
          <p:nvPr/>
        </p:nvSpPr>
        <p:spPr>
          <a:xfrm>
            <a:off x="3827325" y="3731400"/>
            <a:ext cx="1730700" cy="682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Underwriter</a:t>
            </a:r>
            <a:endParaRPr sz="1800">
              <a:solidFill>
                <a:schemeClr val="lt1"/>
              </a:solidFill>
              <a:latin typeface="Lato"/>
              <a:ea typeface="Lato"/>
              <a:cs typeface="Lato"/>
              <a:sym typeface="Lato"/>
            </a:endParaRPr>
          </a:p>
        </p:txBody>
      </p:sp>
      <p:sp>
        <p:nvSpPr>
          <p:cNvPr id="281" name="Google Shape;281;p54"/>
          <p:cNvSpPr/>
          <p:nvPr/>
        </p:nvSpPr>
        <p:spPr>
          <a:xfrm>
            <a:off x="5980550" y="3731375"/>
            <a:ext cx="1730700" cy="682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Auditor</a:t>
            </a:r>
            <a:endParaRPr sz="1700">
              <a:solidFill>
                <a:schemeClr val="lt1"/>
              </a:solidFill>
              <a:latin typeface="Lato"/>
              <a:ea typeface="Lato"/>
              <a:cs typeface="Lato"/>
              <a:sym typeface="Lato"/>
            </a:endParaRPr>
          </a:p>
        </p:txBody>
      </p:sp>
      <p:sp>
        <p:nvSpPr>
          <p:cNvPr id="282" name="Google Shape;282;p54"/>
          <p:cNvSpPr/>
          <p:nvPr/>
        </p:nvSpPr>
        <p:spPr>
          <a:xfrm>
            <a:off x="620925" y="4717200"/>
            <a:ext cx="4937100" cy="355200"/>
          </a:xfrm>
          <a:prstGeom prst="rect">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Premium</a:t>
            </a:r>
            <a:r>
              <a:rPr lang="en-GB">
                <a:latin typeface="Lato"/>
                <a:ea typeface="Lato"/>
                <a:cs typeface="Lato"/>
                <a:sym typeface="Lato"/>
              </a:rPr>
              <a:t> is the amount paid per year or month for insurance</a:t>
            </a:r>
            <a:endParaRPr>
              <a:latin typeface="Lato"/>
              <a:ea typeface="Lato"/>
              <a:cs typeface="Lato"/>
              <a:sym typeface="Lato"/>
            </a:endParaRPr>
          </a:p>
        </p:txBody>
      </p:sp>
      <p:sp>
        <p:nvSpPr>
          <p:cNvPr id="283" name="Google Shape;283;p54"/>
          <p:cNvSpPr/>
          <p:nvPr/>
        </p:nvSpPr>
        <p:spPr>
          <a:xfrm>
            <a:off x="3827325" y="3731400"/>
            <a:ext cx="1730700" cy="682500"/>
          </a:xfrm>
          <a:prstGeom prst="roundRect">
            <a:avLst>
              <a:gd fmla="val 16667" name="adj"/>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dk1"/>
                </a:solidFill>
                <a:latin typeface="Lato"/>
                <a:ea typeface="Lato"/>
                <a:cs typeface="Lato"/>
                <a:sym typeface="Lato"/>
              </a:rPr>
              <a:t>Underwriter</a:t>
            </a:r>
            <a:endParaRPr b="1" sz="1800">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12</a:t>
            </a:r>
            <a:endParaRPr>
              <a:latin typeface="Lato"/>
              <a:ea typeface="Lato"/>
              <a:cs typeface="Lato"/>
              <a:sym typeface="Lato"/>
            </a:endParaRPr>
          </a:p>
        </p:txBody>
      </p:sp>
      <p:sp>
        <p:nvSpPr>
          <p:cNvPr id="289" name="Google Shape;289;p55"/>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A Day in the Life of…</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90" name="Google Shape;290;p55"/>
          <p:cNvSpPr/>
          <p:nvPr/>
        </p:nvSpPr>
        <p:spPr>
          <a:xfrm>
            <a:off x="4035400" y="1213375"/>
            <a:ext cx="4644300" cy="23352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My days are quite varied because I work with a range of organisations. They all tend to provide me with financial statements and reports, from which I conduct a number of tests and calculations to check their accuracy. I must display incredible attention to detail to make sure statements are accurate and have followed the correct procedures.</a:t>
            </a:r>
            <a:endParaRPr sz="1600">
              <a:solidFill>
                <a:schemeClr val="lt1"/>
              </a:solidFill>
              <a:latin typeface="Lato"/>
              <a:ea typeface="Lato"/>
              <a:cs typeface="Lato"/>
              <a:sym typeface="Lato"/>
            </a:endParaRPr>
          </a:p>
          <a:p>
            <a:pPr indent="0" lvl="0" marL="0" rtl="0" algn="ctr">
              <a:spcBef>
                <a:spcPts val="0"/>
              </a:spcBef>
              <a:spcAft>
                <a:spcPts val="0"/>
              </a:spcAft>
              <a:buNone/>
            </a:pPr>
            <a:r>
              <a:t/>
            </a:r>
            <a:endParaRPr sz="1600">
              <a:solidFill>
                <a:schemeClr val="lt1"/>
              </a:solidFill>
              <a:latin typeface="Lato"/>
              <a:ea typeface="Lato"/>
              <a:cs typeface="Lato"/>
              <a:sym typeface="Lato"/>
            </a:endParaRPr>
          </a:p>
          <a:p>
            <a:pPr indent="0" lvl="0" marL="0" rtl="0" algn="ctr">
              <a:spcBef>
                <a:spcPts val="0"/>
              </a:spcBef>
              <a:spcAft>
                <a:spcPts val="0"/>
              </a:spcAft>
              <a:buNone/>
            </a:pPr>
            <a:r>
              <a:t/>
            </a:r>
            <a:endParaRPr sz="1600">
              <a:solidFill>
                <a:schemeClr val="lt1"/>
              </a:solidFill>
              <a:latin typeface="Lato"/>
              <a:ea typeface="Lato"/>
              <a:cs typeface="Lato"/>
              <a:sym typeface="Lato"/>
            </a:endParaRPr>
          </a:p>
        </p:txBody>
      </p:sp>
      <p:pic>
        <p:nvPicPr>
          <p:cNvPr id="291" name="Google Shape;291;p55"/>
          <p:cNvPicPr preferRelativeResize="0"/>
          <p:nvPr/>
        </p:nvPicPr>
        <p:blipFill>
          <a:blip r:embed="rId3">
            <a:alphaModFix/>
          </a:blip>
          <a:stretch>
            <a:fillRect/>
          </a:stretch>
        </p:blipFill>
        <p:spPr>
          <a:xfrm>
            <a:off x="977100" y="1442413"/>
            <a:ext cx="2619375" cy="1877125"/>
          </a:xfrm>
          <a:prstGeom prst="rect">
            <a:avLst/>
          </a:prstGeom>
          <a:noFill/>
          <a:ln cap="flat" cmpd="sng" w="28575">
            <a:solidFill>
              <a:srgbClr val="FF8022"/>
            </a:solidFill>
            <a:prstDash val="solid"/>
            <a:round/>
            <a:headEnd len="sm" w="sm" type="none"/>
            <a:tailEnd len="sm" w="sm" type="none"/>
          </a:ln>
        </p:spPr>
      </p:pic>
      <p:sp>
        <p:nvSpPr>
          <p:cNvPr id="292" name="Google Shape;292;p55"/>
          <p:cNvSpPr/>
          <p:nvPr/>
        </p:nvSpPr>
        <p:spPr>
          <a:xfrm>
            <a:off x="1509800" y="3845675"/>
            <a:ext cx="1730700" cy="793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Auditor</a:t>
            </a:r>
            <a:endParaRPr sz="1800">
              <a:solidFill>
                <a:schemeClr val="lt1"/>
              </a:solidFill>
              <a:latin typeface="Lato"/>
              <a:ea typeface="Lato"/>
              <a:cs typeface="Lato"/>
              <a:sym typeface="Lato"/>
            </a:endParaRPr>
          </a:p>
        </p:txBody>
      </p:sp>
      <p:sp>
        <p:nvSpPr>
          <p:cNvPr id="293" name="Google Shape;293;p55"/>
          <p:cNvSpPr/>
          <p:nvPr/>
        </p:nvSpPr>
        <p:spPr>
          <a:xfrm>
            <a:off x="3663025" y="3845675"/>
            <a:ext cx="1730700" cy="793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Accountant</a:t>
            </a:r>
            <a:endParaRPr sz="1800">
              <a:solidFill>
                <a:schemeClr val="lt1"/>
              </a:solidFill>
              <a:latin typeface="Lato"/>
              <a:ea typeface="Lato"/>
              <a:cs typeface="Lato"/>
              <a:sym typeface="Lato"/>
            </a:endParaRPr>
          </a:p>
        </p:txBody>
      </p:sp>
      <p:sp>
        <p:nvSpPr>
          <p:cNvPr id="294" name="Google Shape;294;p55"/>
          <p:cNvSpPr/>
          <p:nvPr/>
        </p:nvSpPr>
        <p:spPr>
          <a:xfrm>
            <a:off x="5816250" y="3845650"/>
            <a:ext cx="1730700" cy="793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Investment analyst </a:t>
            </a:r>
            <a:endParaRPr sz="1700">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13</a:t>
            </a:r>
            <a:endParaRPr>
              <a:latin typeface="Lato"/>
              <a:ea typeface="Lato"/>
              <a:cs typeface="Lato"/>
              <a:sym typeface="Lato"/>
            </a:endParaRPr>
          </a:p>
        </p:txBody>
      </p:sp>
      <p:sp>
        <p:nvSpPr>
          <p:cNvPr id="300" name="Google Shape;300;p5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A Day in the Life of…</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01" name="Google Shape;301;p56"/>
          <p:cNvSpPr/>
          <p:nvPr/>
        </p:nvSpPr>
        <p:spPr>
          <a:xfrm>
            <a:off x="4035400" y="1213375"/>
            <a:ext cx="4644300" cy="23352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My days are quite varied because I work with a range of organisations. They all tend to provide me with financial statements and reports, from which I conduct a number of tests and calculations to check their accuracy. I must display incredible attention to detail to make sure statements are accurate and have followed the correct procedures.</a:t>
            </a:r>
            <a:endParaRPr sz="1600">
              <a:solidFill>
                <a:schemeClr val="lt1"/>
              </a:solidFill>
              <a:latin typeface="Lato"/>
              <a:ea typeface="Lato"/>
              <a:cs typeface="Lato"/>
              <a:sym typeface="Lato"/>
            </a:endParaRPr>
          </a:p>
          <a:p>
            <a:pPr indent="0" lvl="0" marL="0" rtl="0" algn="ctr">
              <a:spcBef>
                <a:spcPts val="0"/>
              </a:spcBef>
              <a:spcAft>
                <a:spcPts val="0"/>
              </a:spcAft>
              <a:buNone/>
            </a:pPr>
            <a:r>
              <a:t/>
            </a:r>
            <a:endParaRPr sz="1600">
              <a:solidFill>
                <a:schemeClr val="lt1"/>
              </a:solidFill>
              <a:latin typeface="Lato"/>
              <a:ea typeface="Lato"/>
              <a:cs typeface="Lato"/>
              <a:sym typeface="Lato"/>
            </a:endParaRPr>
          </a:p>
          <a:p>
            <a:pPr indent="0" lvl="0" marL="0" rtl="0" algn="ctr">
              <a:spcBef>
                <a:spcPts val="0"/>
              </a:spcBef>
              <a:spcAft>
                <a:spcPts val="0"/>
              </a:spcAft>
              <a:buNone/>
            </a:pPr>
            <a:r>
              <a:t/>
            </a:r>
            <a:endParaRPr sz="1600">
              <a:solidFill>
                <a:schemeClr val="lt1"/>
              </a:solidFill>
              <a:latin typeface="Lato"/>
              <a:ea typeface="Lato"/>
              <a:cs typeface="Lato"/>
              <a:sym typeface="Lato"/>
            </a:endParaRPr>
          </a:p>
        </p:txBody>
      </p:sp>
      <p:pic>
        <p:nvPicPr>
          <p:cNvPr id="302" name="Google Shape;302;p56"/>
          <p:cNvPicPr preferRelativeResize="0"/>
          <p:nvPr/>
        </p:nvPicPr>
        <p:blipFill>
          <a:blip r:embed="rId3">
            <a:alphaModFix/>
          </a:blip>
          <a:stretch>
            <a:fillRect/>
          </a:stretch>
        </p:blipFill>
        <p:spPr>
          <a:xfrm>
            <a:off x="977100" y="1442413"/>
            <a:ext cx="2619375" cy="1877125"/>
          </a:xfrm>
          <a:prstGeom prst="rect">
            <a:avLst/>
          </a:prstGeom>
          <a:noFill/>
          <a:ln cap="flat" cmpd="sng" w="28575">
            <a:solidFill>
              <a:srgbClr val="FF8022"/>
            </a:solidFill>
            <a:prstDash val="solid"/>
            <a:round/>
            <a:headEnd len="sm" w="sm" type="none"/>
            <a:tailEnd len="sm" w="sm" type="none"/>
          </a:ln>
        </p:spPr>
      </p:pic>
      <p:sp>
        <p:nvSpPr>
          <p:cNvPr id="303" name="Google Shape;303;p56"/>
          <p:cNvSpPr/>
          <p:nvPr/>
        </p:nvSpPr>
        <p:spPr>
          <a:xfrm>
            <a:off x="1509800" y="3845675"/>
            <a:ext cx="1730700" cy="793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Auditor</a:t>
            </a:r>
            <a:endParaRPr sz="1800">
              <a:solidFill>
                <a:schemeClr val="lt1"/>
              </a:solidFill>
              <a:latin typeface="Lato"/>
              <a:ea typeface="Lato"/>
              <a:cs typeface="Lato"/>
              <a:sym typeface="Lato"/>
            </a:endParaRPr>
          </a:p>
        </p:txBody>
      </p:sp>
      <p:sp>
        <p:nvSpPr>
          <p:cNvPr id="304" name="Google Shape;304;p56"/>
          <p:cNvSpPr/>
          <p:nvPr/>
        </p:nvSpPr>
        <p:spPr>
          <a:xfrm>
            <a:off x="3663025" y="3845675"/>
            <a:ext cx="1730700" cy="793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Accountant</a:t>
            </a:r>
            <a:endParaRPr sz="1800">
              <a:solidFill>
                <a:schemeClr val="lt1"/>
              </a:solidFill>
              <a:latin typeface="Lato"/>
              <a:ea typeface="Lato"/>
              <a:cs typeface="Lato"/>
              <a:sym typeface="Lato"/>
            </a:endParaRPr>
          </a:p>
        </p:txBody>
      </p:sp>
      <p:sp>
        <p:nvSpPr>
          <p:cNvPr id="305" name="Google Shape;305;p56"/>
          <p:cNvSpPr/>
          <p:nvPr/>
        </p:nvSpPr>
        <p:spPr>
          <a:xfrm>
            <a:off x="5816250" y="3845650"/>
            <a:ext cx="1730700" cy="793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Investment analyst </a:t>
            </a:r>
            <a:endParaRPr sz="1700">
              <a:solidFill>
                <a:schemeClr val="lt1"/>
              </a:solidFill>
              <a:latin typeface="Lato"/>
              <a:ea typeface="Lato"/>
              <a:cs typeface="Lato"/>
              <a:sym typeface="Lato"/>
            </a:endParaRPr>
          </a:p>
        </p:txBody>
      </p:sp>
      <p:sp>
        <p:nvSpPr>
          <p:cNvPr id="306" name="Google Shape;306;p56"/>
          <p:cNvSpPr/>
          <p:nvPr/>
        </p:nvSpPr>
        <p:spPr>
          <a:xfrm>
            <a:off x="1509800" y="3845675"/>
            <a:ext cx="1730700" cy="7938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dk1"/>
                </a:solidFill>
                <a:latin typeface="Lato"/>
                <a:ea typeface="Lato"/>
                <a:cs typeface="Lato"/>
                <a:sym typeface="Lato"/>
              </a:rPr>
              <a:t>Auditor</a:t>
            </a:r>
            <a:endParaRPr b="1" sz="18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14</a:t>
            </a:r>
            <a:endParaRPr>
              <a:latin typeface="Lato"/>
              <a:ea typeface="Lato"/>
              <a:cs typeface="Lato"/>
              <a:sym typeface="Lato"/>
            </a:endParaRPr>
          </a:p>
        </p:txBody>
      </p:sp>
      <p:sp>
        <p:nvSpPr>
          <p:cNvPr id="312" name="Google Shape;312;p5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A Day in the Life of…</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pic>
        <p:nvPicPr>
          <p:cNvPr id="313" name="Google Shape;313;p57"/>
          <p:cNvPicPr preferRelativeResize="0"/>
          <p:nvPr/>
        </p:nvPicPr>
        <p:blipFill>
          <a:blip r:embed="rId3">
            <a:alphaModFix/>
          </a:blip>
          <a:stretch>
            <a:fillRect/>
          </a:stretch>
        </p:blipFill>
        <p:spPr>
          <a:xfrm>
            <a:off x="5568600" y="1324750"/>
            <a:ext cx="2903900" cy="1935451"/>
          </a:xfrm>
          <a:prstGeom prst="rect">
            <a:avLst/>
          </a:prstGeom>
          <a:noFill/>
          <a:ln cap="flat" cmpd="sng" w="28575">
            <a:solidFill>
              <a:schemeClr val="dk2"/>
            </a:solidFill>
            <a:prstDash val="solid"/>
            <a:round/>
            <a:headEnd len="sm" w="sm" type="none"/>
            <a:tailEnd len="sm" w="sm" type="none"/>
          </a:ln>
        </p:spPr>
      </p:pic>
      <p:sp>
        <p:nvSpPr>
          <p:cNvPr id="314" name="Google Shape;314;p57"/>
          <p:cNvSpPr/>
          <p:nvPr/>
        </p:nvSpPr>
        <p:spPr>
          <a:xfrm>
            <a:off x="790675" y="1163725"/>
            <a:ext cx="4393200" cy="2257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I tend to spend a lot of my time gathering data, and updating spreadsheets and financial models. I have to keep an eye on the news, as well as specific industry publications. All of these help me to gain a good understanding of a particular business, industry, or sector, which is crucial when considering where to invest our funds.</a:t>
            </a:r>
            <a:endParaRPr i="0" sz="1800" u="none" cap="none" strike="noStrike">
              <a:solidFill>
                <a:schemeClr val="lt1"/>
              </a:solidFill>
              <a:latin typeface="Lato"/>
              <a:ea typeface="Lato"/>
              <a:cs typeface="Lato"/>
              <a:sym typeface="Lato"/>
            </a:endParaRPr>
          </a:p>
        </p:txBody>
      </p:sp>
      <p:sp>
        <p:nvSpPr>
          <p:cNvPr id="315" name="Google Shape;315;p57"/>
          <p:cNvSpPr/>
          <p:nvPr/>
        </p:nvSpPr>
        <p:spPr>
          <a:xfrm>
            <a:off x="1684675"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Investment analyst</a:t>
            </a:r>
            <a:endParaRPr sz="1800">
              <a:solidFill>
                <a:schemeClr val="lt1"/>
              </a:solidFill>
              <a:latin typeface="Lato"/>
              <a:ea typeface="Lato"/>
              <a:cs typeface="Lato"/>
              <a:sym typeface="Lato"/>
            </a:endParaRPr>
          </a:p>
        </p:txBody>
      </p:sp>
      <p:sp>
        <p:nvSpPr>
          <p:cNvPr id="316" name="Google Shape;316;p57"/>
          <p:cNvSpPr/>
          <p:nvPr/>
        </p:nvSpPr>
        <p:spPr>
          <a:xfrm>
            <a:off x="3837900"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Business development manager</a:t>
            </a:r>
            <a:endParaRPr sz="2000">
              <a:solidFill>
                <a:schemeClr val="lt1"/>
              </a:solidFill>
              <a:latin typeface="Lato"/>
              <a:ea typeface="Lato"/>
              <a:cs typeface="Lato"/>
              <a:sym typeface="Lato"/>
            </a:endParaRPr>
          </a:p>
        </p:txBody>
      </p:sp>
      <p:sp>
        <p:nvSpPr>
          <p:cNvPr id="317" name="Google Shape;317;p57"/>
          <p:cNvSpPr/>
          <p:nvPr/>
        </p:nvSpPr>
        <p:spPr>
          <a:xfrm>
            <a:off x="5991125" y="3617050"/>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Marketing manager</a:t>
            </a:r>
            <a:endParaRPr sz="1900">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15</a:t>
            </a:r>
            <a:endParaRPr>
              <a:latin typeface="Lato"/>
              <a:ea typeface="Lato"/>
              <a:cs typeface="Lato"/>
              <a:sym typeface="Lato"/>
            </a:endParaRPr>
          </a:p>
        </p:txBody>
      </p:sp>
      <p:sp>
        <p:nvSpPr>
          <p:cNvPr id="323" name="Google Shape;323;p58"/>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A Day in the Life of…</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pic>
        <p:nvPicPr>
          <p:cNvPr id="324" name="Google Shape;324;p58"/>
          <p:cNvPicPr preferRelativeResize="0"/>
          <p:nvPr/>
        </p:nvPicPr>
        <p:blipFill>
          <a:blip r:embed="rId3">
            <a:alphaModFix/>
          </a:blip>
          <a:stretch>
            <a:fillRect/>
          </a:stretch>
        </p:blipFill>
        <p:spPr>
          <a:xfrm>
            <a:off x="5568600" y="1324750"/>
            <a:ext cx="2903900" cy="1935451"/>
          </a:xfrm>
          <a:prstGeom prst="rect">
            <a:avLst/>
          </a:prstGeom>
          <a:noFill/>
          <a:ln cap="flat" cmpd="sng" w="28575">
            <a:solidFill>
              <a:schemeClr val="dk2"/>
            </a:solidFill>
            <a:prstDash val="solid"/>
            <a:round/>
            <a:headEnd len="sm" w="sm" type="none"/>
            <a:tailEnd len="sm" w="sm" type="none"/>
          </a:ln>
        </p:spPr>
      </p:pic>
      <p:sp>
        <p:nvSpPr>
          <p:cNvPr id="325" name="Google Shape;325;p58"/>
          <p:cNvSpPr/>
          <p:nvPr/>
        </p:nvSpPr>
        <p:spPr>
          <a:xfrm>
            <a:off x="790675" y="1163725"/>
            <a:ext cx="4393200" cy="2257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I tend to spend a lot of my time gathering data, and updating spreadsheets and financial models. I have to keep an eye on the news, as well as specific industry publications. All of these help me to gain a good understanding of a particular business, industry, or sector, which is crucial when considering where to invest our funds.</a:t>
            </a:r>
            <a:endParaRPr i="0" sz="1800" u="none" cap="none" strike="noStrike">
              <a:solidFill>
                <a:schemeClr val="lt1"/>
              </a:solidFill>
              <a:latin typeface="Lato"/>
              <a:ea typeface="Lato"/>
              <a:cs typeface="Lato"/>
              <a:sym typeface="Lato"/>
            </a:endParaRPr>
          </a:p>
        </p:txBody>
      </p:sp>
      <p:sp>
        <p:nvSpPr>
          <p:cNvPr id="326" name="Google Shape;326;p58"/>
          <p:cNvSpPr/>
          <p:nvPr/>
        </p:nvSpPr>
        <p:spPr>
          <a:xfrm>
            <a:off x="1684675"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Investment analyst</a:t>
            </a:r>
            <a:endParaRPr sz="1800">
              <a:solidFill>
                <a:schemeClr val="lt1"/>
              </a:solidFill>
              <a:latin typeface="Lato"/>
              <a:ea typeface="Lato"/>
              <a:cs typeface="Lato"/>
              <a:sym typeface="Lato"/>
            </a:endParaRPr>
          </a:p>
        </p:txBody>
      </p:sp>
      <p:sp>
        <p:nvSpPr>
          <p:cNvPr id="327" name="Google Shape;327;p58"/>
          <p:cNvSpPr/>
          <p:nvPr/>
        </p:nvSpPr>
        <p:spPr>
          <a:xfrm>
            <a:off x="3837900"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Business development manager</a:t>
            </a:r>
            <a:endParaRPr sz="2000">
              <a:solidFill>
                <a:schemeClr val="lt1"/>
              </a:solidFill>
              <a:latin typeface="Lato"/>
              <a:ea typeface="Lato"/>
              <a:cs typeface="Lato"/>
              <a:sym typeface="Lato"/>
            </a:endParaRPr>
          </a:p>
        </p:txBody>
      </p:sp>
      <p:sp>
        <p:nvSpPr>
          <p:cNvPr id="328" name="Google Shape;328;p58"/>
          <p:cNvSpPr/>
          <p:nvPr/>
        </p:nvSpPr>
        <p:spPr>
          <a:xfrm>
            <a:off x="5991125" y="3617050"/>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Marketing manager</a:t>
            </a:r>
            <a:endParaRPr sz="1900">
              <a:solidFill>
                <a:schemeClr val="lt1"/>
              </a:solidFill>
              <a:latin typeface="Lato"/>
              <a:ea typeface="Lato"/>
              <a:cs typeface="Lato"/>
              <a:sym typeface="Lato"/>
            </a:endParaRPr>
          </a:p>
        </p:txBody>
      </p:sp>
      <p:sp>
        <p:nvSpPr>
          <p:cNvPr id="329" name="Google Shape;329;p58"/>
          <p:cNvSpPr/>
          <p:nvPr/>
        </p:nvSpPr>
        <p:spPr>
          <a:xfrm>
            <a:off x="1684675" y="3617078"/>
            <a:ext cx="1730700" cy="9048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dk1"/>
                </a:solidFill>
                <a:latin typeface="Lato"/>
                <a:ea typeface="Lato"/>
                <a:cs typeface="Lato"/>
                <a:sym typeface="Lato"/>
              </a:rPr>
              <a:t>Investment analyst</a:t>
            </a:r>
            <a:endParaRPr b="1" sz="180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3" name="Shape 333"/>
        <p:cNvGrpSpPr/>
        <p:nvPr/>
      </p:nvGrpSpPr>
      <p:grpSpPr>
        <a:xfrm>
          <a:off x="0" y="0"/>
          <a:ext cx="0" cy="0"/>
          <a:chOff x="0" y="0"/>
          <a:chExt cx="0" cy="0"/>
        </a:xfrm>
      </p:grpSpPr>
      <p:sp>
        <p:nvSpPr>
          <p:cNvPr id="334" name="Google Shape;334;p5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59"/>
          <p:cNvSpPr txBox="1"/>
          <p:nvPr/>
        </p:nvSpPr>
        <p:spPr>
          <a:xfrm>
            <a:off x="349325" y="403100"/>
            <a:ext cx="781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36" name="Google Shape;336;p59"/>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337" name="Google Shape;337;p59"/>
          <p:cNvSpPr txBox="1"/>
          <p:nvPr/>
        </p:nvSpPr>
        <p:spPr>
          <a:xfrm>
            <a:off x="439451" y="1565700"/>
            <a:ext cx="7727100" cy="305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Describe a variety of city-based jobs</a:t>
            </a:r>
            <a:endParaRPr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sz="2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lang="en-GB" sz="2200">
                <a:solidFill>
                  <a:schemeClr val="lt1"/>
                </a:solidFill>
                <a:latin typeface="Lato"/>
                <a:ea typeface="Lato"/>
                <a:cs typeface="Lato"/>
                <a:sym typeface="Lato"/>
              </a:rPr>
              <a:t>Assess the advantages and disadvantages of different types of city-based jobs</a:t>
            </a:r>
            <a:endParaRPr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sz="2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lang="en-GB" sz="2200">
                <a:solidFill>
                  <a:schemeClr val="lt1"/>
                </a:solidFill>
                <a:latin typeface="Lato"/>
                <a:ea typeface="Lato"/>
                <a:cs typeface="Lato"/>
                <a:sym typeface="Lato"/>
              </a:rPr>
              <a:t>Evaluate the most appropriate job roles given personal values, objectives and skills</a:t>
            </a:r>
            <a:endParaRPr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
        <p:nvSpPr>
          <p:cNvPr id="343" name="Google Shape;343;p6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sz="29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Case Studies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44" name="Google Shape;344;p60"/>
          <p:cNvSpPr txBox="1"/>
          <p:nvPr/>
        </p:nvSpPr>
        <p:spPr>
          <a:xfrm>
            <a:off x="222325" y="1311300"/>
            <a:ext cx="4920000" cy="1563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600">
                <a:solidFill>
                  <a:schemeClr val="lt1"/>
                </a:solidFill>
                <a:latin typeface="Lato"/>
                <a:ea typeface="Lato"/>
                <a:cs typeface="Lato"/>
                <a:sym typeface="Lato"/>
              </a:rPr>
              <a:t>Every job has its advantages and disadvantages. Read through your case study, making notes on any advantages or disadvantages of that job. </a:t>
            </a:r>
            <a:endParaRPr sz="1600">
              <a:solidFill>
                <a:schemeClr val="lt1"/>
              </a:solidFill>
              <a:latin typeface="Lato"/>
              <a:ea typeface="Lato"/>
              <a:cs typeface="Lato"/>
              <a:sym typeface="Lato"/>
            </a:endParaRPr>
          </a:p>
          <a:p>
            <a:pPr indent="0" lvl="0" marL="0" rtl="0" algn="ctr">
              <a:lnSpc>
                <a:spcPct val="115000"/>
              </a:lnSpc>
              <a:spcBef>
                <a:spcPts val="0"/>
              </a:spcBef>
              <a:spcAft>
                <a:spcPts val="0"/>
              </a:spcAft>
              <a:buNone/>
            </a:pPr>
            <a:r>
              <a:rPr lang="en-GB" sz="1600">
                <a:solidFill>
                  <a:schemeClr val="lt1"/>
                </a:solidFill>
                <a:latin typeface="Lato"/>
                <a:ea typeface="Lato"/>
                <a:cs typeface="Lato"/>
                <a:sym typeface="Lato"/>
              </a:rPr>
              <a:t>Some may be obvious, but you may need to infer others from the text.</a:t>
            </a:r>
            <a:endParaRPr>
              <a:solidFill>
                <a:schemeClr val="lt1"/>
              </a:solidFill>
              <a:latin typeface="Lato"/>
              <a:ea typeface="Lato"/>
              <a:cs typeface="Lato"/>
              <a:sym typeface="Lato"/>
            </a:endParaRPr>
          </a:p>
        </p:txBody>
      </p:sp>
      <p:sp>
        <p:nvSpPr>
          <p:cNvPr id="345" name="Google Shape;345;p60"/>
          <p:cNvSpPr txBox="1"/>
          <p:nvPr/>
        </p:nvSpPr>
        <p:spPr>
          <a:xfrm>
            <a:off x="58800" y="3154300"/>
            <a:ext cx="91887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Stretch</a:t>
            </a:r>
            <a:endParaRPr b="1" sz="1600">
              <a:solidFill>
                <a:schemeClr val="accent1"/>
              </a:solidFill>
              <a:latin typeface="Lato"/>
              <a:ea typeface="Lato"/>
              <a:cs typeface="Lato"/>
              <a:sym typeface="Lato"/>
            </a:endParaRPr>
          </a:p>
          <a:p>
            <a:pPr indent="0" lvl="0" marL="0" rtl="0" algn="l">
              <a:spcBef>
                <a:spcPts val="0"/>
              </a:spcBef>
              <a:spcAft>
                <a:spcPts val="0"/>
              </a:spcAft>
              <a:buNone/>
            </a:pPr>
            <a:r>
              <a:rPr lang="en-GB" sz="1600">
                <a:solidFill>
                  <a:schemeClr val="accent1"/>
                </a:solidFill>
                <a:latin typeface="Lato"/>
                <a:ea typeface="Lato"/>
                <a:cs typeface="Lato"/>
                <a:sym typeface="Lato"/>
              </a:rPr>
              <a:t>Can some of the advantages you have identified be seen as a disadvantage, or vice versa?</a:t>
            </a:r>
            <a:endParaRPr sz="1600">
              <a:solidFill>
                <a:schemeClr val="accent1"/>
              </a:solidFill>
              <a:latin typeface="Lato"/>
              <a:ea typeface="Lato"/>
              <a:cs typeface="Lato"/>
              <a:sym typeface="Lato"/>
            </a:endParaRPr>
          </a:p>
          <a:p>
            <a:pPr indent="0" lvl="0" marL="0" rtl="0" algn="l">
              <a:spcBef>
                <a:spcPts val="0"/>
              </a:spcBef>
              <a:spcAft>
                <a:spcPts val="0"/>
              </a:spcAft>
              <a:buNone/>
            </a:pPr>
            <a:r>
              <a:t/>
            </a:r>
            <a:endParaRPr sz="1000">
              <a:solidFill>
                <a:schemeClr val="accent1"/>
              </a:solidFill>
              <a:latin typeface="Lato"/>
              <a:ea typeface="Lato"/>
              <a:cs typeface="Lato"/>
              <a:sym typeface="Lato"/>
            </a:endParaRPr>
          </a:p>
          <a:p>
            <a:pPr indent="-330200" lvl="0" marL="457200" rtl="0" algn="l">
              <a:spcBef>
                <a:spcPts val="0"/>
              </a:spcBef>
              <a:spcAft>
                <a:spcPts val="0"/>
              </a:spcAft>
              <a:buClr>
                <a:schemeClr val="accent1"/>
              </a:buClr>
              <a:buSzPts val="1600"/>
              <a:buFont typeface="Lato"/>
              <a:buChar char="●"/>
            </a:pPr>
            <a:r>
              <a:rPr lang="en-GB" sz="1600">
                <a:solidFill>
                  <a:schemeClr val="accent1"/>
                </a:solidFill>
                <a:latin typeface="Lato"/>
                <a:ea typeface="Lato"/>
                <a:cs typeface="Lato"/>
                <a:sym typeface="Lato"/>
              </a:rPr>
              <a:t>What personal characteristics might make someone see these as an advantage or disadvantage?</a:t>
            </a:r>
            <a:endParaRPr sz="1600">
              <a:solidFill>
                <a:schemeClr val="accent1"/>
              </a:solidFill>
              <a:latin typeface="Lato"/>
              <a:ea typeface="Lato"/>
              <a:cs typeface="Lato"/>
              <a:sym typeface="Lato"/>
            </a:endParaRPr>
          </a:p>
          <a:p>
            <a:pPr indent="0" lvl="0" marL="0" rtl="0" algn="l">
              <a:spcBef>
                <a:spcPts val="0"/>
              </a:spcBef>
              <a:spcAft>
                <a:spcPts val="0"/>
              </a:spcAft>
              <a:buNone/>
            </a:pPr>
            <a:r>
              <a:t/>
            </a:r>
            <a:endParaRPr sz="1600">
              <a:solidFill>
                <a:schemeClr val="accent1"/>
              </a:solidFill>
              <a:latin typeface="Lato"/>
              <a:ea typeface="Lato"/>
              <a:cs typeface="Lato"/>
              <a:sym typeface="Lato"/>
            </a:endParaRPr>
          </a:p>
        </p:txBody>
      </p:sp>
      <p:sp>
        <p:nvSpPr>
          <p:cNvPr id="346" name="Google Shape;346;p60"/>
          <p:cNvSpPr txBox="1"/>
          <p:nvPr/>
        </p:nvSpPr>
        <p:spPr>
          <a:xfrm>
            <a:off x="0" y="4838675"/>
            <a:ext cx="5645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Literacy Resource | </a:t>
            </a:r>
            <a:r>
              <a:rPr i="1" lang="en-GB" sz="800">
                <a:solidFill>
                  <a:schemeClr val="accent2"/>
                </a:solidFill>
                <a:latin typeface="Lato"/>
                <a:ea typeface="Lato"/>
                <a:cs typeface="Lato"/>
                <a:sym typeface="Lato"/>
              </a:rPr>
              <a:t>Resource 2: Case Studies</a:t>
            </a:r>
            <a:endParaRPr i="1" sz="800">
              <a:solidFill>
                <a:schemeClr val="accent2"/>
              </a:solidFill>
              <a:latin typeface="Lato"/>
              <a:ea typeface="Lato"/>
              <a:cs typeface="Lato"/>
              <a:sym typeface="Lato"/>
            </a:endParaRPr>
          </a:p>
          <a:p>
            <a:pPr indent="0" lvl="0" marL="0" rtl="0" algn="l">
              <a:spcBef>
                <a:spcPts val="0"/>
              </a:spcBef>
              <a:spcAft>
                <a:spcPts val="0"/>
              </a:spcAft>
              <a:buNone/>
            </a:pPr>
            <a:r>
              <a:t/>
            </a:r>
            <a:endParaRPr sz="800">
              <a:solidFill>
                <a:schemeClr val="accent2"/>
              </a:solidFill>
              <a:latin typeface="Lato"/>
              <a:ea typeface="Lato"/>
              <a:cs typeface="Lato"/>
              <a:sym typeface="Lato"/>
            </a:endParaRPr>
          </a:p>
        </p:txBody>
      </p:sp>
      <p:cxnSp>
        <p:nvCxnSpPr>
          <p:cNvPr id="347" name="Google Shape;347;p60"/>
          <p:cNvCxnSpPr/>
          <p:nvPr/>
        </p:nvCxnSpPr>
        <p:spPr>
          <a:xfrm flipH="1" rot="10800000">
            <a:off x="150775" y="3088875"/>
            <a:ext cx="8831700" cy="11700"/>
          </a:xfrm>
          <a:prstGeom prst="straightConnector1">
            <a:avLst/>
          </a:prstGeom>
          <a:noFill/>
          <a:ln cap="flat" cmpd="sng" w="9525">
            <a:solidFill>
              <a:schemeClr val="accent2"/>
            </a:solidFill>
            <a:prstDash val="solid"/>
            <a:round/>
            <a:headEnd len="med" w="med" type="none"/>
            <a:tailEnd len="med" w="med" type="none"/>
          </a:ln>
        </p:spPr>
      </p:cxnSp>
      <p:sp>
        <p:nvSpPr>
          <p:cNvPr id="348" name="Google Shape;348;p60"/>
          <p:cNvSpPr txBox="1"/>
          <p:nvPr/>
        </p:nvSpPr>
        <p:spPr>
          <a:xfrm>
            <a:off x="5331200" y="1385250"/>
            <a:ext cx="3505800" cy="1800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GB" sz="1500">
                <a:solidFill>
                  <a:schemeClr val="accent2"/>
                </a:solidFill>
                <a:latin typeface="Lato"/>
                <a:ea typeface="Lato"/>
                <a:cs typeface="Lato"/>
                <a:sym typeface="Lato"/>
              </a:rPr>
              <a:t>1 - Accountant </a:t>
            </a:r>
            <a:endParaRPr sz="1500">
              <a:solidFill>
                <a:schemeClr val="accent2"/>
              </a:solidFill>
              <a:latin typeface="Lato"/>
              <a:ea typeface="Lato"/>
              <a:cs typeface="Lato"/>
              <a:sym typeface="Lato"/>
            </a:endParaRPr>
          </a:p>
          <a:p>
            <a:pPr indent="0" lvl="0" marL="0" rtl="0" algn="l">
              <a:lnSpc>
                <a:spcPct val="150000"/>
              </a:lnSpc>
              <a:spcBef>
                <a:spcPts val="0"/>
              </a:spcBef>
              <a:spcAft>
                <a:spcPts val="0"/>
              </a:spcAft>
              <a:buNone/>
            </a:pPr>
            <a:r>
              <a:rPr lang="en-GB" sz="1500">
                <a:solidFill>
                  <a:schemeClr val="accent2"/>
                </a:solidFill>
                <a:latin typeface="Lato"/>
                <a:ea typeface="Lato"/>
                <a:cs typeface="Lato"/>
                <a:sym typeface="Lato"/>
              </a:rPr>
              <a:t>2 - Management consultant</a:t>
            </a:r>
            <a:endParaRPr sz="1000">
              <a:solidFill>
                <a:schemeClr val="accent2"/>
              </a:solidFill>
              <a:latin typeface="Lato"/>
              <a:ea typeface="Lato"/>
              <a:cs typeface="Lato"/>
              <a:sym typeface="Lato"/>
            </a:endParaRPr>
          </a:p>
          <a:p>
            <a:pPr indent="0" lvl="0" marL="0" rtl="0" algn="l">
              <a:lnSpc>
                <a:spcPct val="150000"/>
              </a:lnSpc>
              <a:spcBef>
                <a:spcPts val="0"/>
              </a:spcBef>
              <a:spcAft>
                <a:spcPts val="0"/>
              </a:spcAft>
              <a:buNone/>
            </a:pPr>
            <a:r>
              <a:rPr lang="en-GB" sz="1500">
                <a:solidFill>
                  <a:schemeClr val="accent2"/>
                </a:solidFill>
                <a:latin typeface="Lato"/>
                <a:ea typeface="Lato"/>
                <a:cs typeface="Lato"/>
                <a:sym typeface="Lato"/>
              </a:rPr>
              <a:t>3 - Business development manager</a:t>
            </a:r>
            <a:endParaRPr sz="1500">
              <a:solidFill>
                <a:schemeClr val="accent2"/>
              </a:solidFill>
              <a:latin typeface="Lato"/>
              <a:ea typeface="Lato"/>
              <a:cs typeface="Lato"/>
              <a:sym typeface="Lato"/>
            </a:endParaRPr>
          </a:p>
          <a:p>
            <a:pPr indent="0" lvl="0" marL="0" rtl="0" algn="l">
              <a:lnSpc>
                <a:spcPct val="150000"/>
              </a:lnSpc>
              <a:spcBef>
                <a:spcPts val="0"/>
              </a:spcBef>
              <a:spcAft>
                <a:spcPts val="0"/>
              </a:spcAft>
              <a:buNone/>
            </a:pPr>
            <a:r>
              <a:rPr lang="en-GB" sz="1500">
                <a:solidFill>
                  <a:schemeClr val="accent2"/>
                </a:solidFill>
                <a:latin typeface="Lato"/>
                <a:ea typeface="Lato"/>
                <a:cs typeface="Lato"/>
                <a:sym typeface="Lato"/>
              </a:rPr>
              <a:t>4 - Marketing manager</a:t>
            </a:r>
            <a:endParaRPr sz="1500">
              <a:solidFill>
                <a:schemeClr val="accent2"/>
              </a:solidFill>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2" name="Shape 352"/>
        <p:cNvGrpSpPr/>
        <p:nvPr/>
      </p:nvGrpSpPr>
      <p:grpSpPr>
        <a:xfrm>
          <a:off x="0" y="0"/>
          <a:ext cx="0" cy="0"/>
          <a:chOff x="0" y="0"/>
          <a:chExt cx="0" cy="0"/>
        </a:xfrm>
      </p:grpSpPr>
      <p:sp>
        <p:nvSpPr>
          <p:cNvPr id="353" name="Google Shape;353;p6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Lato"/>
              <a:ea typeface="Lato"/>
              <a:cs typeface="Lato"/>
              <a:sym typeface="Lato"/>
            </a:endParaRPr>
          </a:p>
        </p:txBody>
      </p:sp>
      <p:sp>
        <p:nvSpPr>
          <p:cNvPr id="354" name="Google Shape;354;p61"/>
          <p:cNvSpPr txBox="1"/>
          <p:nvPr/>
        </p:nvSpPr>
        <p:spPr>
          <a:xfrm>
            <a:off x="349325" y="403100"/>
            <a:ext cx="781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55" name="Google Shape;355;p61"/>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356" name="Google Shape;356;p61"/>
          <p:cNvSpPr txBox="1"/>
          <p:nvPr/>
        </p:nvSpPr>
        <p:spPr>
          <a:xfrm>
            <a:off x="439451" y="1565700"/>
            <a:ext cx="7727100" cy="30597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Describe a variety of city-based jobs</a:t>
            </a:r>
            <a:endParaRPr sz="2200">
              <a:solidFill>
                <a:srgbClr val="00FF00"/>
              </a:solidFill>
              <a:latin typeface="Lato"/>
              <a:ea typeface="Lato"/>
              <a:cs typeface="Lato"/>
              <a:sym typeface="Lato"/>
            </a:endParaRPr>
          </a:p>
          <a:p>
            <a:pPr indent="0" lvl="0" marL="914400" rtl="0" algn="l">
              <a:lnSpc>
                <a:spcPct val="107000"/>
              </a:lnSpc>
              <a:spcBef>
                <a:spcPts val="0"/>
              </a:spcBef>
              <a:spcAft>
                <a:spcPts val="0"/>
              </a:spcAft>
              <a:buNone/>
            </a:pPr>
            <a:r>
              <a:t/>
            </a:r>
            <a:endParaRPr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Assess the advantages and disadvantages of different types of city-based jobs</a:t>
            </a:r>
            <a:endParaRPr sz="2200">
              <a:solidFill>
                <a:srgbClr val="00FF00"/>
              </a:solidFill>
              <a:latin typeface="Lato"/>
              <a:ea typeface="Lato"/>
              <a:cs typeface="Lato"/>
              <a:sym typeface="Lato"/>
            </a:endParaRPr>
          </a:p>
          <a:p>
            <a:pPr indent="0" lvl="0" marL="914400" rtl="0" algn="l">
              <a:lnSpc>
                <a:spcPct val="107000"/>
              </a:lnSpc>
              <a:spcBef>
                <a:spcPts val="0"/>
              </a:spcBef>
              <a:spcAft>
                <a:spcPts val="0"/>
              </a:spcAft>
              <a:buNone/>
            </a:pPr>
            <a:r>
              <a:t/>
            </a:r>
            <a:endParaRPr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lang="en-GB" sz="2200">
                <a:solidFill>
                  <a:schemeClr val="lt1"/>
                </a:solidFill>
                <a:latin typeface="Lato"/>
                <a:ea typeface="Lato"/>
                <a:cs typeface="Lato"/>
                <a:sym typeface="Lato"/>
              </a:rPr>
              <a:t>Evaluate the most appropriate job roles given personal values, objectives and skills</a:t>
            </a:r>
            <a:endParaRPr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i="0" sz="2200" u="none" cap="none" strike="noStrike">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29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Evaluating the Suitability of Roles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362" name="Google Shape;362;p62"/>
          <p:cNvSpPr/>
          <p:nvPr/>
        </p:nvSpPr>
        <p:spPr>
          <a:xfrm>
            <a:off x="164100" y="1192575"/>
            <a:ext cx="5251200" cy="37821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lt1"/>
                </a:solidFill>
                <a:latin typeface="Lato"/>
                <a:ea typeface="Lato"/>
                <a:cs typeface="Lato"/>
                <a:sym typeface="Lato"/>
              </a:rPr>
              <a:t>You are each recruitment consultants, tasked with matching candidates to appropriate jobs. Over the next few slides you’ll need to read through the profiles of each candidate, understanding what they were like at your age, and assessing the characteristics and skills they have.</a:t>
            </a:r>
            <a:endParaRPr sz="1600">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GB" sz="1600">
                <a:solidFill>
                  <a:schemeClr val="lt1"/>
                </a:solidFill>
                <a:latin typeface="Lato"/>
                <a:ea typeface="Lato"/>
                <a:cs typeface="Lato"/>
                <a:sym typeface="Lato"/>
              </a:rPr>
              <a:t>From there, discuss with your partner what you believe to be a suitable role for them using the careers we have looked at today.</a:t>
            </a:r>
            <a:endParaRPr sz="1600">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GB" sz="1600">
                <a:solidFill>
                  <a:schemeClr val="lt1"/>
                </a:solidFill>
                <a:latin typeface="Lato"/>
                <a:ea typeface="Lato"/>
                <a:cs typeface="Lato"/>
                <a:sym typeface="Lato"/>
              </a:rPr>
              <a:t>If you need a bit of a hand, feel free to look over the activity and skills required for each career that we completed in the last activity</a:t>
            </a:r>
            <a:endParaRPr sz="1600" u="sng">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Lato"/>
              <a:ea typeface="Lato"/>
              <a:cs typeface="Lato"/>
              <a:sym typeface="Lato"/>
            </a:endParaRPr>
          </a:p>
        </p:txBody>
      </p:sp>
      <p:pic>
        <p:nvPicPr>
          <p:cNvPr id="363" name="Google Shape;363;p62"/>
          <p:cNvPicPr preferRelativeResize="0"/>
          <p:nvPr/>
        </p:nvPicPr>
        <p:blipFill>
          <a:blip r:embed="rId3">
            <a:alphaModFix/>
          </a:blip>
          <a:stretch>
            <a:fillRect/>
          </a:stretch>
        </p:blipFill>
        <p:spPr>
          <a:xfrm>
            <a:off x="5796700" y="1771525"/>
            <a:ext cx="3096352" cy="2064874"/>
          </a:xfrm>
          <a:prstGeom prst="rect">
            <a:avLst/>
          </a:prstGeom>
          <a:noFill/>
          <a:ln cap="flat" cmpd="sng" w="28575">
            <a:solidFill>
              <a:schemeClr val="accent2"/>
            </a:solidFill>
            <a:prstDash val="solid"/>
            <a:round/>
            <a:headEnd len="sm" w="sm" type="none"/>
            <a:tailEnd len="sm" w="sm" type="none"/>
          </a:ln>
        </p:spPr>
      </p:pic>
      <p:sp>
        <p:nvSpPr>
          <p:cNvPr id="364" name="Google Shape;364;p62"/>
          <p:cNvSpPr txBox="1"/>
          <p:nvPr/>
        </p:nvSpPr>
        <p:spPr>
          <a:xfrm>
            <a:off x="8729475" y="338075"/>
            <a:ext cx="5112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20</a:t>
            </a:r>
            <a:endParaRPr b="1">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a:t>
            </a:r>
            <a:endParaRPr>
              <a:latin typeface="Lato"/>
              <a:ea typeface="Lato"/>
              <a:cs typeface="Lato"/>
              <a:sym typeface="Lato"/>
            </a:endParaRPr>
          </a:p>
        </p:txBody>
      </p:sp>
      <p:sp>
        <p:nvSpPr>
          <p:cNvPr id="184" name="Google Shape;184;p45"/>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185" name="Google Shape;185;p45"/>
          <p:cNvGraphicFramePr/>
          <p:nvPr/>
        </p:nvGraphicFramePr>
        <p:xfrm>
          <a:off x="278325" y="1721850"/>
          <a:ext cx="3000000" cy="3000000"/>
        </p:xfrm>
        <a:graphic>
          <a:graphicData uri="http://schemas.openxmlformats.org/drawingml/2006/table">
            <a:tbl>
              <a:tblPr>
                <a:noFill/>
                <a:tableStyleId>{DF117FBE-7776-4728-8509-829DE3A33189}</a:tableStyleId>
              </a:tblPr>
              <a:tblGrid>
                <a:gridCol w="1395925"/>
                <a:gridCol w="1501275"/>
                <a:gridCol w="1490300"/>
                <a:gridCol w="1619000"/>
                <a:gridCol w="1289125"/>
                <a:gridCol w="1395925"/>
              </a:tblGrid>
              <a:tr h="33582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240100">
                <a:tc>
                  <a:txBody>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chemeClr val="accent2"/>
                          </a:solidFill>
                          <a:latin typeface="Lato"/>
                          <a:ea typeface="Lato"/>
                          <a:cs typeface="Lato"/>
                          <a:sym typeface="Lato"/>
                        </a:rPr>
                        <a:t>Careers in the City</a:t>
                      </a:r>
                      <a:endParaRPr b="1" sz="13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Apprenticeships</a:t>
                      </a:r>
                      <a:endParaRPr sz="13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Entrepreneurship</a:t>
                      </a:r>
                      <a:endParaRPr sz="13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Understanding gig work and employment rights</a:t>
                      </a:r>
                      <a:endParaRPr sz="13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S</a:t>
                      </a:r>
                      <a:r>
                        <a:rPr lang="en-GB" sz="1300">
                          <a:solidFill>
                            <a:schemeClr val="dk1"/>
                          </a:solidFill>
                          <a:latin typeface="Lato"/>
                          <a:ea typeface="Lato"/>
                          <a:cs typeface="Lato"/>
                          <a:sym typeface="Lato"/>
                        </a:rPr>
                        <a:t>peaking up at work</a:t>
                      </a:r>
                      <a:endParaRPr sz="13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Decision- making </a:t>
                      </a:r>
                      <a:endParaRPr sz="1300">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Creating a career plan</a:t>
                      </a:r>
                      <a:endParaRPr sz="1300">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3"/>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29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Thomas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370" name="Google Shape;370;p63"/>
          <p:cNvSpPr/>
          <p:nvPr/>
        </p:nvSpPr>
        <p:spPr>
          <a:xfrm>
            <a:off x="3575075" y="1220150"/>
            <a:ext cx="5309400" cy="3107100"/>
          </a:xfrm>
          <a:prstGeom prst="wedgeRoundRectCallout">
            <a:avLst>
              <a:gd fmla="val -64931" name="adj1"/>
              <a:gd fmla="val 38448"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GB" sz="1600">
                <a:solidFill>
                  <a:schemeClr val="accent1"/>
                </a:solidFill>
                <a:latin typeface="Lato"/>
                <a:ea typeface="Lato"/>
                <a:cs typeface="Lato"/>
                <a:sym typeface="Lato"/>
              </a:rPr>
              <a:t>“I always enjoyed maths at school. It just seemed to click more than other subjects. At school, I spent some of my free time completing sudoku puzzles, and I used to be able to complete a Rubik’s cube in 12 seconds. </a:t>
            </a:r>
            <a:endParaRPr sz="1600">
              <a:solidFill>
                <a:schemeClr val="accent1"/>
              </a:solidFill>
              <a:latin typeface="Lato"/>
              <a:ea typeface="Lato"/>
              <a:cs typeface="Lato"/>
              <a:sym typeface="Lato"/>
            </a:endParaRPr>
          </a:p>
          <a:p>
            <a:pPr indent="0" lvl="0" marL="0" rtl="0" algn="l">
              <a:lnSpc>
                <a:spcPct val="115000"/>
              </a:lnSpc>
              <a:spcBef>
                <a:spcPts val="1200"/>
              </a:spcBef>
              <a:spcAft>
                <a:spcPts val="1200"/>
              </a:spcAft>
              <a:buNone/>
            </a:pPr>
            <a:r>
              <a:rPr lang="en-GB" sz="1600">
                <a:solidFill>
                  <a:schemeClr val="accent1"/>
                </a:solidFill>
                <a:latin typeface="Lato"/>
                <a:ea typeface="Lato"/>
                <a:cs typeface="Lato"/>
                <a:sym typeface="Lato"/>
              </a:rPr>
              <a:t>These days, I spend my free time reading the Financial Times. I was never top of my class, but my willpower meant that I left school with good grades, which enabled me to study economics at university. I’ve never really been sure of what I want to do as a career, but I just know I’d like to be successful.”</a:t>
            </a:r>
            <a:r>
              <a:rPr lang="en-GB">
                <a:solidFill>
                  <a:schemeClr val="accent1"/>
                </a:solidFill>
                <a:latin typeface="Lato"/>
                <a:ea typeface="Lato"/>
                <a:cs typeface="Lato"/>
                <a:sym typeface="Lato"/>
              </a:rPr>
              <a:t>  </a:t>
            </a:r>
            <a:endParaRPr>
              <a:solidFill>
                <a:schemeClr val="accent1"/>
              </a:solidFill>
              <a:latin typeface="Lato"/>
              <a:ea typeface="Lato"/>
              <a:cs typeface="Lato"/>
              <a:sym typeface="Lato"/>
            </a:endParaRPr>
          </a:p>
        </p:txBody>
      </p:sp>
      <p:pic>
        <p:nvPicPr>
          <p:cNvPr id="371" name="Google Shape;371;p63"/>
          <p:cNvPicPr preferRelativeResize="0"/>
          <p:nvPr/>
        </p:nvPicPr>
        <p:blipFill rotWithShape="1">
          <a:blip r:embed="rId3">
            <a:alphaModFix/>
          </a:blip>
          <a:srcRect b="0" l="19193" r="15697" t="0"/>
          <a:stretch/>
        </p:blipFill>
        <p:spPr>
          <a:xfrm>
            <a:off x="379375" y="2080250"/>
            <a:ext cx="2350300" cy="2096049"/>
          </a:xfrm>
          <a:prstGeom prst="rect">
            <a:avLst/>
          </a:prstGeom>
          <a:noFill/>
          <a:ln cap="flat" cmpd="sng" w="28575">
            <a:solidFill>
              <a:schemeClr val="accent2"/>
            </a:solidFill>
            <a:prstDash val="solid"/>
            <a:round/>
            <a:headEnd len="sm" w="sm" type="none"/>
            <a:tailEnd len="sm" w="sm" type="none"/>
          </a:ln>
        </p:spPr>
      </p:pic>
      <p:sp>
        <p:nvSpPr>
          <p:cNvPr id="372" name="Google Shape;372;p63"/>
          <p:cNvSpPr txBox="1"/>
          <p:nvPr/>
        </p:nvSpPr>
        <p:spPr>
          <a:xfrm>
            <a:off x="265775" y="1220150"/>
            <a:ext cx="2764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chemeClr val="accent2"/>
                </a:solidFill>
                <a:latin typeface="Lato"/>
                <a:ea typeface="Lato"/>
                <a:cs typeface="Lato"/>
                <a:sym typeface="Lato"/>
              </a:rPr>
              <a:t>Investment analyst</a:t>
            </a:r>
            <a:endParaRPr b="1" sz="2200">
              <a:solidFill>
                <a:schemeClr val="accent2"/>
              </a:solidFill>
              <a:latin typeface="Lato"/>
              <a:ea typeface="Lato"/>
              <a:cs typeface="Lato"/>
              <a:sym typeface="Lato"/>
            </a:endParaRPr>
          </a:p>
        </p:txBody>
      </p:sp>
      <p:sp>
        <p:nvSpPr>
          <p:cNvPr id="373" name="Google Shape;373;p63"/>
          <p:cNvSpPr txBox="1"/>
          <p:nvPr/>
        </p:nvSpPr>
        <p:spPr>
          <a:xfrm>
            <a:off x="8729475" y="338075"/>
            <a:ext cx="5112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21</a:t>
            </a:r>
            <a:endParaRPr b="1">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29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Thomas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379" name="Google Shape;379;p64"/>
          <p:cNvSpPr/>
          <p:nvPr/>
        </p:nvSpPr>
        <p:spPr>
          <a:xfrm>
            <a:off x="3185025" y="1220150"/>
            <a:ext cx="4698300" cy="3923400"/>
          </a:xfrm>
          <a:prstGeom prst="wedgeRoundRectCallout">
            <a:avLst>
              <a:gd fmla="val -60176" name="adj1"/>
              <a:gd fmla="val 6383"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GB" sz="1600">
                <a:solidFill>
                  <a:schemeClr val="accent1"/>
                </a:solidFill>
                <a:latin typeface="Lato"/>
                <a:ea typeface="Lato"/>
                <a:cs typeface="Lato"/>
                <a:sym typeface="Lato"/>
              </a:rPr>
              <a:t>“</a:t>
            </a:r>
            <a:r>
              <a:rPr b="1" lang="en-GB" sz="1600">
                <a:solidFill>
                  <a:schemeClr val="accent1"/>
                </a:solidFill>
                <a:latin typeface="Lato"/>
                <a:ea typeface="Lato"/>
                <a:cs typeface="Lato"/>
                <a:sym typeface="Lato"/>
              </a:rPr>
              <a:t>I always enjoyed maths at school.</a:t>
            </a:r>
            <a:r>
              <a:rPr lang="en-GB" sz="1600">
                <a:solidFill>
                  <a:schemeClr val="accent1"/>
                </a:solidFill>
                <a:latin typeface="Lato"/>
                <a:ea typeface="Lato"/>
                <a:cs typeface="Lato"/>
                <a:sym typeface="Lato"/>
              </a:rPr>
              <a:t> It just seemed to click more than other subjects. At school, I</a:t>
            </a:r>
            <a:r>
              <a:rPr b="1" lang="en-GB" sz="1600">
                <a:solidFill>
                  <a:schemeClr val="accent1"/>
                </a:solidFill>
                <a:latin typeface="Lato"/>
                <a:ea typeface="Lato"/>
                <a:cs typeface="Lato"/>
                <a:sym typeface="Lato"/>
              </a:rPr>
              <a:t> spent some of my free time completing sudoku puzzles, and I used to be able to complete a Rubik’s cube i</a:t>
            </a:r>
            <a:r>
              <a:rPr lang="en-GB" sz="1600">
                <a:solidFill>
                  <a:schemeClr val="accent1"/>
                </a:solidFill>
                <a:latin typeface="Lato"/>
                <a:ea typeface="Lato"/>
                <a:cs typeface="Lato"/>
                <a:sym typeface="Lato"/>
              </a:rPr>
              <a:t>n 12 seconds. </a:t>
            </a:r>
            <a:endParaRPr sz="1600">
              <a:solidFill>
                <a:schemeClr val="accent1"/>
              </a:solidFill>
              <a:latin typeface="Lato"/>
              <a:ea typeface="Lato"/>
              <a:cs typeface="Lato"/>
              <a:sym typeface="Lato"/>
            </a:endParaRPr>
          </a:p>
          <a:p>
            <a:pPr indent="0" lvl="0" marL="0" rtl="0" algn="l">
              <a:lnSpc>
                <a:spcPct val="115000"/>
              </a:lnSpc>
              <a:spcBef>
                <a:spcPts val="1200"/>
              </a:spcBef>
              <a:spcAft>
                <a:spcPts val="1200"/>
              </a:spcAft>
              <a:buNone/>
            </a:pPr>
            <a:r>
              <a:rPr lang="en-GB" sz="1600">
                <a:solidFill>
                  <a:schemeClr val="accent1"/>
                </a:solidFill>
                <a:latin typeface="Lato"/>
                <a:ea typeface="Lato"/>
                <a:cs typeface="Lato"/>
                <a:sym typeface="Lato"/>
              </a:rPr>
              <a:t>These days, I spend my free time </a:t>
            </a:r>
            <a:r>
              <a:rPr b="1" lang="en-GB" sz="1600">
                <a:solidFill>
                  <a:schemeClr val="accent1"/>
                </a:solidFill>
                <a:latin typeface="Lato"/>
                <a:ea typeface="Lato"/>
                <a:cs typeface="Lato"/>
                <a:sym typeface="Lato"/>
              </a:rPr>
              <a:t>reading the Financial Times.</a:t>
            </a:r>
            <a:r>
              <a:rPr lang="en-GB" sz="1600">
                <a:solidFill>
                  <a:schemeClr val="accent1"/>
                </a:solidFill>
                <a:latin typeface="Lato"/>
                <a:ea typeface="Lato"/>
                <a:cs typeface="Lato"/>
                <a:sym typeface="Lato"/>
              </a:rPr>
              <a:t> I was never top of my class, but my </a:t>
            </a:r>
            <a:r>
              <a:rPr b="1" lang="en-GB" sz="1600">
                <a:solidFill>
                  <a:schemeClr val="accent1"/>
                </a:solidFill>
                <a:latin typeface="Lato"/>
                <a:ea typeface="Lato"/>
                <a:cs typeface="Lato"/>
                <a:sym typeface="Lato"/>
              </a:rPr>
              <a:t>willpower </a:t>
            </a:r>
            <a:r>
              <a:rPr lang="en-GB" sz="1600">
                <a:solidFill>
                  <a:schemeClr val="accent1"/>
                </a:solidFill>
                <a:latin typeface="Lato"/>
                <a:ea typeface="Lato"/>
                <a:cs typeface="Lato"/>
                <a:sym typeface="Lato"/>
              </a:rPr>
              <a:t>meant that I left school with good grades, which enabled me to study economics at university. I’ve never really been sure of what I want to do as a career, but I just know I’d like to be successful.”</a:t>
            </a:r>
            <a:r>
              <a:rPr lang="en-GB">
                <a:solidFill>
                  <a:schemeClr val="accent1"/>
                </a:solidFill>
                <a:latin typeface="Lato"/>
                <a:ea typeface="Lato"/>
                <a:cs typeface="Lato"/>
                <a:sym typeface="Lato"/>
              </a:rPr>
              <a:t>  </a:t>
            </a:r>
            <a:endParaRPr>
              <a:solidFill>
                <a:schemeClr val="accent1"/>
              </a:solidFill>
              <a:latin typeface="Lato"/>
              <a:ea typeface="Lato"/>
              <a:cs typeface="Lato"/>
              <a:sym typeface="Lato"/>
            </a:endParaRPr>
          </a:p>
        </p:txBody>
      </p:sp>
      <p:pic>
        <p:nvPicPr>
          <p:cNvPr id="380" name="Google Shape;380;p64"/>
          <p:cNvPicPr preferRelativeResize="0"/>
          <p:nvPr/>
        </p:nvPicPr>
        <p:blipFill rotWithShape="1">
          <a:blip r:embed="rId3">
            <a:alphaModFix/>
          </a:blip>
          <a:srcRect b="0" l="19193" r="15697" t="0"/>
          <a:stretch/>
        </p:blipFill>
        <p:spPr>
          <a:xfrm>
            <a:off x="226975" y="2080250"/>
            <a:ext cx="2350300" cy="2096049"/>
          </a:xfrm>
          <a:prstGeom prst="rect">
            <a:avLst/>
          </a:prstGeom>
          <a:noFill/>
          <a:ln cap="flat" cmpd="sng" w="28575">
            <a:solidFill>
              <a:schemeClr val="accent2"/>
            </a:solidFill>
            <a:prstDash val="solid"/>
            <a:round/>
            <a:headEnd len="sm" w="sm" type="none"/>
            <a:tailEnd len="sm" w="sm" type="none"/>
          </a:ln>
        </p:spPr>
      </p:pic>
      <p:sp>
        <p:nvSpPr>
          <p:cNvPr id="381" name="Google Shape;381;p64"/>
          <p:cNvSpPr txBox="1"/>
          <p:nvPr/>
        </p:nvSpPr>
        <p:spPr>
          <a:xfrm>
            <a:off x="189575" y="1220150"/>
            <a:ext cx="2764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chemeClr val="accent2"/>
                </a:solidFill>
                <a:latin typeface="Lato"/>
                <a:ea typeface="Lato"/>
                <a:cs typeface="Lato"/>
                <a:sym typeface="Lato"/>
              </a:rPr>
              <a:t>Investment analyst</a:t>
            </a:r>
            <a:endParaRPr b="1" sz="2200">
              <a:solidFill>
                <a:schemeClr val="accent2"/>
              </a:solidFill>
              <a:latin typeface="Lato"/>
              <a:ea typeface="Lato"/>
              <a:cs typeface="Lato"/>
              <a:sym typeface="Lato"/>
            </a:endParaRPr>
          </a:p>
        </p:txBody>
      </p:sp>
      <p:sp>
        <p:nvSpPr>
          <p:cNvPr id="382" name="Google Shape;382;p64"/>
          <p:cNvSpPr txBox="1"/>
          <p:nvPr/>
        </p:nvSpPr>
        <p:spPr>
          <a:xfrm>
            <a:off x="8729475" y="338075"/>
            <a:ext cx="5112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22</a:t>
            </a:r>
            <a:endParaRPr b="1">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5"/>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29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Jonathan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388" name="Google Shape;388;p65"/>
          <p:cNvSpPr/>
          <p:nvPr/>
        </p:nvSpPr>
        <p:spPr>
          <a:xfrm>
            <a:off x="3903250" y="1556175"/>
            <a:ext cx="4903800" cy="2771100"/>
          </a:xfrm>
          <a:prstGeom prst="wedgeRoundRectCallout">
            <a:avLst>
              <a:gd fmla="val -71398" name="adj1"/>
              <a:gd fmla="val 35762" name="adj2"/>
              <a:gd fmla="val 0" name="adj3"/>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600">
                <a:solidFill>
                  <a:schemeClr val="accent1"/>
                </a:solidFill>
                <a:latin typeface="Lato"/>
                <a:ea typeface="Lato"/>
                <a:cs typeface="Lato"/>
                <a:sym typeface="Lato"/>
              </a:rPr>
              <a:t>“I used to be part of a debating club, and my team nearly always won. Back at school, I’d be close to the last person to finish taking notes down, because everything had to be presented very specifically in my book. Whenever I’m put into groups I like to take the lead, assigning everyone tasks to get on with. I’d describe myself as a creative person. I like my personality to shine through in my work.”  </a:t>
            </a:r>
            <a:endParaRPr sz="1600">
              <a:solidFill>
                <a:schemeClr val="accent1"/>
              </a:solidFill>
              <a:latin typeface="Lato"/>
              <a:ea typeface="Lato"/>
              <a:cs typeface="Lato"/>
              <a:sym typeface="Lato"/>
            </a:endParaRPr>
          </a:p>
        </p:txBody>
      </p:sp>
      <p:sp>
        <p:nvSpPr>
          <p:cNvPr id="389" name="Google Shape;389;p65"/>
          <p:cNvSpPr txBox="1"/>
          <p:nvPr/>
        </p:nvSpPr>
        <p:spPr>
          <a:xfrm>
            <a:off x="230538" y="1318975"/>
            <a:ext cx="2764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2"/>
                </a:solidFill>
                <a:latin typeface="Lato"/>
                <a:ea typeface="Lato"/>
                <a:cs typeface="Lato"/>
                <a:sym typeface="Lato"/>
              </a:rPr>
              <a:t>Marketing manager</a:t>
            </a:r>
            <a:endParaRPr b="1" sz="2200">
              <a:solidFill>
                <a:schemeClr val="accent2"/>
              </a:solidFill>
              <a:latin typeface="Lato"/>
              <a:ea typeface="Lato"/>
              <a:cs typeface="Lato"/>
              <a:sym typeface="Lato"/>
            </a:endParaRPr>
          </a:p>
        </p:txBody>
      </p:sp>
      <p:pic>
        <p:nvPicPr>
          <p:cNvPr id="390" name="Google Shape;390;p65"/>
          <p:cNvPicPr preferRelativeResize="0"/>
          <p:nvPr/>
        </p:nvPicPr>
        <p:blipFill rotWithShape="1">
          <a:blip r:embed="rId3">
            <a:alphaModFix/>
          </a:blip>
          <a:srcRect b="0" l="0" r="0" t="6445"/>
          <a:stretch/>
        </p:blipFill>
        <p:spPr>
          <a:xfrm>
            <a:off x="379375" y="2101150"/>
            <a:ext cx="2287200" cy="2120226"/>
          </a:xfrm>
          <a:prstGeom prst="rect">
            <a:avLst/>
          </a:prstGeom>
          <a:noFill/>
          <a:ln cap="flat" cmpd="sng" w="28575">
            <a:solidFill>
              <a:schemeClr val="accent2"/>
            </a:solidFill>
            <a:prstDash val="solid"/>
            <a:round/>
            <a:headEnd len="sm" w="sm" type="none"/>
            <a:tailEnd len="sm" w="sm" type="none"/>
          </a:ln>
        </p:spPr>
      </p:pic>
      <p:sp>
        <p:nvSpPr>
          <p:cNvPr id="391" name="Google Shape;391;p65"/>
          <p:cNvSpPr txBox="1"/>
          <p:nvPr/>
        </p:nvSpPr>
        <p:spPr>
          <a:xfrm>
            <a:off x="8729475" y="338075"/>
            <a:ext cx="5112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23</a:t>
            </a:r>
            <a:endParaRPr b="1">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29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Jonathan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397" name="Google Shape;397;p66"/>
          <p:cNvSpPr/>
          <p:nvPr/>
        </p:nvSpPr>
        <p:spPr>
          <a:xfrm>
            <a:off x="3903250" y="1556175"/>
            <a:ext cx="4903800" cy="2771100"/>
          </a:xfrm>
          <a:prstGeom prst="wedgeRoundRectCallout">
            <a:avLst>
              <a:gd fmla="val -71398" name="adj1"/>
              <a:gd fmla="val 35762" name="adj2"/>
              <a:gd fmla="val 0" name="adj3"/>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600">
                <a:solidFill>
                  <a:schemeClr val="accent1"/>
                </a:solidFill>
                <a:latin typeface="Lato"/>
                <a:ea typeface="Lato"/>
                <a:cs typeface="Lato"/>
                <a:sym typeface="Lato"/>
              </a:rPr>
              <a:t>“I used to be part of a </a:t>
            </a:r>
            <a:r>
              <a:rPr b="1" lang="en-GB" sz="1600">
                <a:solidFill>
                  <a:schemeClr val="accent1"/>
                </a:solidFill>
                <a:latin typeface="Lato"/>
                <a:ea typeface="Lato"/>
                <a:cs typeface="Lato"/>
                <a:sym typeface="Lato"/>
              </a:rPr>
              <a:t>debating club</a:t>
            </a:r>
            <a:r>
              <a:rPr lang="en-GB" sz="1600">
                <a:solidFill>
                  <a:schemeClr val="accent1"/>
                </a:solidFill>
                <a:latin typeface="Lato"/>
                <a:ea typeface="Lato"/>
                <a:cs typeface="Lato"/>
                <a:sym typeface="Lato"/>
              </a:rPr>
              <a:t>, and my team nearly always won. Back at school, I’d be close to the last person to finish taking notes down, because </a:t>
            </a:r>
            <a:r>
              <a:rPr b="1" lang="en-GB" sz="1600">
                <a:solidFill>
                  <a:schemeClr val="accent1"/>
                </a:solidFill>
                <a:latin typeface="Lato"/>
                <a:ea typeface="Lato"/>
                <a:cs typeface="Lato"/>
                <a:sym typeface="Lato"/>
              </a:rPr>
              <a:t>everything had to be presented very specifically in my book</a:t>
            </a:r>
            <a:r>
              <a:rPr lang="en-GB" sz="1600">
                <a:solidFill>
                  <a:schemeClr val="accent1"/>
                </a:solidFill>
                <a:latin typeface="Lato"/>
                <a:ea typeface="Lato"/>
                <a:cs typeface="Lato"/>
                <a:sym typeface="Lato"/>
              </a:rPr>
              <a:t>. Whenever I’m put into groups</a:t>
            </a:r>
            <a:r>
              <a:rPr b="1" lang="en-GB" sz="1600">
                <a:solidFill>
                  <a:schemeClr val="accent1"/>
                </a:solidFill>
                <a:latin typeface="Lato"/>
                <a:ea typeface="Lato"/>
                <a:cs typeface="Lato"/>
                <a:sym typeface="Lato"/>
              </a:rPr>
              <a:t> I like to take the lead</a:t>
            </a:r>
            <a:r>
              <a:rPr lang="en-GB" sz="1600">
                <a:solidFill>
                  <a:schemeClr val="accent1"/>
                </a:solidFill>
                <a:latin typeface="Lato"/>
                <a:ea typeface="Lato"/>
                <a:cs typeface="Lato"/>
                <a:sym typeface="Lato"/>
              </a:rPr>
              <a:t>, assigning everyone tasks to get on with. I’d describe myself as a </a:t>
            </a:r>
            <a:r>
              <a:rPr b="1" lang="en-GB" sz="1600">
                <a:solidFill>
                  <a:schemeClr val="accent1"/>
                </a:solidFill>
                <a:latin typeface="Lato"/>
                <a:ea typeface="Lato"/>
                <a:cs typeface="Lato"/>
                <a:sym typeface="Lato"/>
              </a:rPr>
              <a:t>creative person.</a:t>
            </a:r>
            <a:r>
              <a:rPr lang="en-GB" sz="1600">
                <a:solidFill>
                  <a:schemeClr val="accent1"/>
                </a:solidFill>
                <a:latin typeface="Lato"/>
                <a:ea typeface="Lato"/>
                <a:cs typeface="Lato"/>
                <a:sym typeface="Lato"/>
              </a:rPr>
              <a:t> I like my personality to shine through in my work.”  </a:t>
            </a:r>
            <a:endParaRPr sz="1600">
              <a:solidFill>
                <a:schemeClr val="accent1"/>
              </a:solidFill>
              <a:latin typeface="Lato"/>
              <a:ea typeface="Lato"/>
              <a:cs typeface="Lato"/>
              <a:sym typeface="Lato"/>
            </a:endParaRPr>
          </a:p>
        </p:txBody>
      </p:sp>
      <p:sp>
        <p:nvSpPr>
          <p:cNvPr id="398" name="Google Shape;398;p66"/>
          <p:cNvSpPr txBox="1"/>
          <p:nvPr/>
        </p:nvSpPr>
        <p:spPr>
          <a:xfrm>
            <a:off x="230538" y="1318975"/>
            <a:ext cx="2764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2"/>
                </a:solidFill>
                <a:latin typeface="Lato"/>
                <a:ea typeface="Lato"/>
                <a:cs typeface="Lato"/>
                <a:sym typeface="Lato"/>
              </a:rPr>
              <a:t>Marketing manager</a:t>
            </a:r>
            <a:endParaRPr b="1" sz="2200">
              <a:solidFill>
                <a:schemeClr val="accent2"/>
              </a:solidFill>
              <a:latin typeface="Lato"/>
              <a:ea typeface="Lato"/>
              <a:cs typeface="Lato"/>
              <a:sym typeface="Lato"/>
            </a:endParaRPr>
          </a:p>
        </p:txBody>
      </p:sp>
      <p:pic>
        <p:nvPicPr>
          <p:cNvPr id="399" name="Google Shape;399;p66"/>
          <p:cNvPicPr preferRelativeResize="0"/>
          <p:nvPr/>
        </p:nvPicPr>
        <p:blipFill rotWithShape="1">
          <a:blip r:embed="rId3">
            <a:alphaModFix/>
          </a:blip>
          <a:srcRect b="0" l="0" r="0" t="6445"/>
          <a:stretch/>
        </p:blipFill>
        <p:spPr>
          <a:xfrm>
            <a:off x="379375" y="2101150"/>
            <a:ext cx="2287200" cy="2120226"/>
          </a:xfrm>
          <a:prstGeom prst="rect">
            <a:avLst/>
          </a:prstGeom>
          <a:noFill/>
          <a:ln cap="flat" cmpd="sng" w="28575">
            <a:solidFill>
              <a:schemeClr val="accent2"/>
            </a:solidFill>
            <a:prstDash val="solid"/>
            <a:round/>
            <a:headEnd len="sm" w="sm" type="none"/>
            <a:tailEnd len="sm" w="sm" type="none"/>
          </a:ln>
        </p:spPr>
      </p:pic>
      <p:sp>
        <p:nvSpPr>
          <p:cNvPr id="400" name="Google Shape;400;p66"/>
          <p:cNvSpPr txBox="1"/>
          <p:nvPr/>
        </p:nvSpPr>
        <p:spPr>
          <a:xfrm>
            <a:off x="8729475" y="338075"/>
            <a:ext cx="5112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24</a:t>
            </a:r>
            <a:endParaRPr b="1">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29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Suzanne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406" name="Google Shape;406;p67"/>
          <p:cNvSpPr/>
          <p:nvPr/>
        </p:nvSpPr>
        <p:spPr>
          <a:xfrm>
            <a:off x="3700975" y="1508400"/>
            <a:ext cx="4929000" cy="2774400"/>
          </a:xfrm>
          <a:prstGeom prst="wedgeRoundRectCallout">
            <a:avLst>
              <a:gd fmla="val -71398" name="adj1"/>
              <a:gd fmla="val 35762" name="adj2"/>
              <a:gd fmla="val 0" name="adj3"/>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600">
                <a:solidFill>
                  <a:schemeClr val="accent1"/>
                </a:solidFill>
                <a:latin typeface="Lato"/>
                <a:ea typeface="Lato"/>
                <a:cs typeface="Lato"/>
                <a:sym typeface="Lato"/>
              </a:rPr>
              <a:t>“Back at school I was class rep, and I think I did a pretty good job. I had lots of ideas about how to improve the school, but I tried to listen to others to see what they wanted. Once, I stood at the school gate and asked each student that passed what they thought about the school lunches, before presenting the results to the headteacher. I never seemed to have any trouble speaking to her; I’ve always been quite confident.”</a:t>
            </a:r>
            <a:r>
              <a:rPr lang="en-GB">
                <a:solidFill>
                  <a:schemeClr val="accent1"/>
                </a:solidFill>
                <a:latin typeface="Lato"/>
                <a:ea typeface="Lato"/>
                <a:cs typeface="Lato"/>
                <a:sym typeface="Lato"/>
              </a:rPr>
              <a:t>  </a:t>
            </a:r>
            <a:endParaRPr>
              <a:solidFill>
                <a:schemeClr val="accent1"/>
              </a:solidFill>
              <a:latin typeface="Lato"/>
              <a:ea typeface="Lato"/>
              <a:cs typeface="Lato"/>
              <a:sym typeface="Lato"/>
            </a:endParaRPr>
          </a:p>
        </p:txBody>
      </p:sp>
      <p:sp>
        <p:nvSpPr>
          <p:cNvPr id="407" name="Google Shape;407;p67"/>
          <p:cNvSpPr txBox="1"/>
          <p:nvPr/>
        </p:nvSpPr>
        <p:spPr>
          <a:xfrm>
            <a:off x="181488" y="1226950"/>
            <a:ext cx="27645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chemeClr val="accent2"/>
                </a:solidFill>
                <a:latin typeface="Lato"/>
                <a:ea typeface="Lato"/>
                <a:cs typeface="Lato"/>
                <a:sym typeface="Lato"/>
              </a:rPr>
              <a:t>Management consultant</a:t>
            </a:r>
            <a:endParaRPr b="1" sz="2200">
              <a:solidFill>
                <a:schemeClr val="accent2"/>
              </a:solidFill>
              <a:latin typeface="Lato"/>
              <a:ea typeface="Lato"/>
              <a:cs typeface="Lato"/>
              <a:sym typeface="Lato"/>
            </a:endParaRPr>
          </a:p>
        </p:txBody>
      </p:sp>
      <p:pic>
        <p:nvPicPr>
          <p:cNvPr id="408" name="Google Shape;408;p67"/>
          <p:cNvPicPr preferRelativeResize="0"/>
          <p:nvPr/>
        </p:nvPicPr>
        <p:blipFill>
          <a:blip r:embed="rId3">
            <a:alphaModFix/>
          </a:blip>
          <a:stretch>
            <a:fillRect/>
          </a:stretch>
        </p:blipFill>
        <p:spPr>
          <a:xfrm>
            <a:off x="457225" y="2207225"/>
            <a:ext cx="2100200" cy="2327949"/>
          </a:xfrm>
          <a:prstGeom prst="rect">
            <a:avLst/>
          </a:prstGeom>
          <a:noFill/>
          <a:ln cap="flat" cmpd="sng" w="28575">
            <a:solidFill>
              <a:srgbClr val="FF8022"/>
            </a:solidFill>
            <a:prstDash val="solid"/>
            <a:round/>
            <a:headEnd len="sm" w="sm" type="none"/>
            <a:tailEnd len="sm" w="sm" type="none"/>
          </a:ln>
        </p:spPr>
      </p:pic>
      <p:sp>
        <p:nvSpPr>
          <p:cNvPr id="409" name="Google Shape;409;p67"/>
          <p:cNvSpPr txBox="1"/>
          <p:nvPr/>
        </p:nvSpPr>
        <p:spPr>
          <a:xfrm>
            <a:off x="8741400" y="336725"/>
            <a:ext cx="450900" cy="2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25</a:t>
            </a:r>
            <a:endParaRPr b="1">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8"/>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29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Suzanne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415" name="Google Shape;415;p68"/>
          <p:cNvSpPr/>
          <p:nvPr/>
        </p:nvSpPr>
        <p:spPr>
          <a:xfrm>
            <a:off x="3700975" y="1508400"/>
            <a:ext cx="4929000" cy="2774400"/>
          </a:xfrm>
          <a:prstGeom prst="wedgeRoundRectCallout">
            <a:avLst>
              <a:gd fmla="val -71398" name="adj1"/>
              <a:gd fmla="val 35762" name="adj2"/>
              <a:gd fmla="val 0" name="adj3"/>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GB" sz="1600">
                <a:solidFill>
                  <a:schemeClr val="accent1"/>
                </a:solidFill>
                <a:latin typeface="Lato"/>
                <a:ea typeface="Lato"/>
                <a:cs typeface="Lato"/>
                <a:sym typeface="Lato"/>
              </a:rPr>
              <a:t>“Back at school I was class rep, and I think I did a pretty good job.</a:t>
            </a:r>
            <a:r>
              <a:rPr b="1" lang="en-GB" sz="1600">
                <a:solidFill>
                  <a:schemeClr val="accent1"/>
                </a:solidFill>
                <a:latin typeface="Lato"/>
                <a:ea typeface="Lato"/>
                <a:cs typeface="Lato"/>
                <a:sym typeface="Lato"/>
              </a:rPr>
              <a:t> I had lots of ideas </a:t>
            </a:r>
            <a:r>
              <a:rPr lang="en-GB" sz="1600">
                <a:solidFill>
                  <a:schemeClr val="accent1"/>
                </a:solidFill>
                <a:latin typeface="Lato"/>
                <a:ea typeface="Lato"/>
                <a:cs typeface="Lato"/>
                <a:sym typeface="Lato"/>
              </a:rPr>
              <a:t>about how to improve the school, but I tried to </a:t>
            </a:r>
            <a:r>
              <a:rPr b="1" lang="en-GB" sz="1600">
                <a:solidFill>
                  <a:schemeClr val="accent1"/>
                </a:solidFill>
                <a:latin typeface="Lato"/>
                <a:ea typeface="Lato"/>
                <a:cs typeface="Lato"/>
                <a:sym typeface="Lato"/>
              </a:rPr>
              <a:t>listen to others to see what they wanted</a:t>
            </a:r>
            <a:r>
              <a:rPr lang="en-GB" sz="1600">
                <a:solidFill>
                  <a:schemeClr val="accent1"/>
                </a:solidFill>
                <a:latin typeface="Lato"/>
                <a:ea typeface="Lato"/>
                <a:cs typeface="Lato"/>
                <a:sym typeface="Lato"/>
              </a:rPr>
              <a:t>. Once, I stood at the school gate and asked each student that passed what they thought about the school lunches, before </a:t>
            </a:r>
            <a:r>
              <a:rPr b="1" lang="en-GB" sz="1600">
                <a:solidFill>
                  <a:schemeClr val="accent1"/>
                </a:solidFill>
                <a:latin typeface="Lato"/>
                <a:ea typeface="Lato"/>
                <a:cs typeface="Lato"/>
                <a:sym typeface="Lato"/>
              </a:rPr>
              <a:t>presenting the results to the headteacher</a:t>
            </a:r>
            <a:r>
              <a:rPr lang="en-GB" sz="1600">
                <a:solidFill>
                  <a:schemeClr val="accent1"/>
                </a:solidFill>
                <a:latin typeface="Lato"/>
                <a:ea typeface="Lato"/>
                <a:cs typeface="Lato"/>
                <a:sym typeface="Lato"/>
              </a:rPr>
              <a:t>. I never seemed to have any trouble speaking to her; I’ve always been quite </a:t>
            </a:r>
            <a:r>
              <a:rPr b="1" lang="en-GB" sz="1600">
                <a:solidFill>
                  <a:schemeClr val="accent1"/>
                </a:solidFill>
                <a:latin typeface="Lato"/>
                <a:ea typeface="Lato"/>
                <a:cs typeface="Lato"/>
                <a:sym typeface="Lato"/>
              </a:rPr>
              <a:t>confident</a:t>
            </a:r>
            <a:r>
              <a:rPr lang="en-GB" sz="1600">
                <a:solidFill>
                  <a:schemeClr val="accent1"/>
                </a:solidFill>
                <a:latin typeface="Lato"/>
                <a:ea typeface="Lato"/>
                <a:cs typeface="Lato"/>
                <a:sym typeface="Lato"/>
              </a:rPr>
              <a:t>.”</a:t>
            </a:r>
            <a:r>
              <a:rPr lang="en-GB">
                <a:solidFill>
                  <a:schemeClr val="accent1"/>
                </a:solidFill>
                <a:latin typeface="Lato"/>
                <a:ea typeface="Lato"/>
                <a:cs typeface="Lato"/>
                <a:sym typeface="Lato"/>
              </a:rPr>
              <a:t>  </a:t>
            </a:r>
            <a:endParaRPr>
              <a:solidFill>
                <a:schemeClr val="accent1"/>
              </a:solidFill>
              <a:latin typeface="Lato"/>
              <a:ea typeface="Lato"/>
              <a:cs typeface="Lato"/>
              <a:sym typeface="Lato"/>
            </a:endParaRPr>
          </a:p>
        </p:txBody>
      </p:sp>
      <p:sp>
        <p:nvSpPr>
          <p:cNvPr id="416" name="Google Shape;416;p68"/>
          <p:cNvSpPr txBox="1"/>
          <p:nvPr/>
        </p:nvSpPr>
        <p:spPr>
          <a:xfrm>
            <a:off x="181488" y="1226950"/>
            <a:ext cx="27645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chemeClr val="accent2"/>
                </a:solidFill>
                <a:latin typeface="Lato"/>
                <a:ea typeface="Lato"/>
                <a:cs typeface="Lato"/>
                <a:sym typeface="Lato"/>
              </a:rPr>
              <a:t>Management consultant</a:t>
            </a:r>
            <a:endParaRPr b="1" sz="2200">
              <a:solidFill>
                <a:schemeClr val="accent2"/>
              </a:solidFill>
              <a:latin typeface="Lato"/>
              <a:ea typeface="Lato"/>
              <a:cs typeface="Lato"/>
              <a:sym typeface="Lato"/>
            </a:endParaRPr>
          </a:p>
        </p:txBody>
      </p:sp>
      <p:pic>
        <p:nvPicPr>
          <p:cNvPr id="417" name="Google Shape;417;p68"/>
          <p:cNvPicPr preferRelativeResize="0"/>
          <p:nvPr/>
        </p:nvPicPr>
        <p:blipFill>
          <a:blip r:embed="rId3">
            <a:alphaModFix/>
          </a:blip>
          <a:stretch>
            <a:fillRect/>
          </a:stretch>
        </p:blipFill>
        <p:spPr>
          <a:xfrm>
            <a:off x="457225" y="2207225"/>
            <a:ext cx="2100200" cy="2327949"/>
          </a:xfrm>
          <a:prstGeom prst="rect">
            <a:avLst/>
          </a:prstGeom>
          <a:noFill/>
          <a:ln cap="flat" cmpd="sng" w="28575">
            <a:solidFill>
              <a:srgbClr val="FF8022"/>
            </a:solidFill>
            <a:prstDash val="solid"/>
            <a:round/>
            <a:headEnd len="sm" w="sm" type="none"/>
            <a:tailEnd len="sm" w="sm" type="none"/>
          </a:ln>
        </p:spPr>
      </p:pic>
      <p:sp>
        <p:nvSpPr>
          <p:cNvPr id="418" name="Google Shape;418;p68"/>
          <p:cNvSpPr txBox="1"/>
          <p:nvPr/>
        </p:nvSpPr>
        <p:spPr>
          <a:xfrm>
            <a:off x="8741400" y="336725"/>
            <a:ext cx="450900" cy="2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26</a:t>
            </a:r>
            <a:endParaRPr b="1">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69"/>
          <p:cNvPicPr preferRelativeResize="0"/>
          <p:nvPr/>
        </p:nvPicPr>
        <p:blipFill>
          <a:blip r:embed="rId3">
            <a:alphaModFix/>
          </a:blip>
          <a:stretch>
            <a:fillRect/>
          </a:stretch>
        </p:blipFill>
        <p:spPr>
          <a:xfrm>
            <a:off x="6037825" y="1679600"/>
            <a:ext cx="2395075" cy="2395075"/>
          </a:xfrm>
          <a:prstGeom prst="rect">
            <a:avLst/>
          </a:prstGeom>
          <a:noFill/>
          <a:ln>
            <a:noFill/>
          </a:ln>
        </p:spPr>
      </p:pic>
      <p:sp>
        <p:nvSpPr>
          <p:cNvPr id="424" name="Google Shape;424;p6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29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Is a career in the city for you?</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425" name="Google Shape;425;p69"/>
          <p:cNvSpPr txBox="1"/>
          <p:nvPr/>
        </p:nvSpPr>
        <p:spPr>
          <a:xfrm>
            <a:off x="379375" y="1604175"/>
            <a:ext cx="5040000" cy="24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200">
                <a:solidFill>
                  <a:schemeClr val="accent1"/>
                </a:solidFill>
                <a:latin typeface="Lato"/>
                <a:ea typeface="Lato"/>
                <a:cs typeface="Lato"/>
                <a:sym typeface="Lato"/>
              </a:rPr>
              <a:t>Would you consider any of the careers that you have researched today?</a:t>
            </a:r>
            <a:endParaRPr sz="22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sz="22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lang="en-GB" sz="2200">
                <a:solidFill>
                  <a:schemeClr val="accent1"/>
                </a:solidFill>
                <a:latin typeface="Lato"/>
                <a:ea typeface="Lato"/>
                <a:cs typeface="Lato"/>
                <a:sym typeface="Lato"/>
              </a:rPr>
              <a:t>Do you know which course you should consider as an entry route to any careers of interest?</a:t>
            </a:r>
            <a:endParaRPr sz="2200">
              <a:solidFill>
                <a:schemeClr val="accent1"/>
              </a:solidFill>
              <a:latin typeface="Lato"/>
              <a:ea typeface="Lato"/>
              <a:cs typeface="Lato"/>
              <a:sym typeface="Lato"/>
            </a:endParaRPr>
          </a:p>
        </p:txBody>
      </p:sp>
      <p:sp>
        <p:nvSpPr>
          <p:cNvPr id="426" name="Google Shape;426;p69"/>
          <p:cNvSpPr txBox="1"/>
          <p:nvPr/>
        </p:nvSpPr>
        <p:spPr>
          <a:xfrm>
            <a:off x="8729475" y="338075"/>
            <a:ext cx="5112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27</a:t>
            </a:r>
            <a:endParaRPr b="1">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70"/>
          <p:cNvSpPr txBox="1"/>
          <p:nvPr>
            <p:ph type="ctrTitle"/>
          </p:nvPr>
        </p:nvSpPr>
        <p:spPr>
          <a:xfrm>
            <a:off x="205675" y="253750"/>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Plenary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432" name="Google Shape;432;p70"/>
          <p:cNvSpPr txBox="1"/>
          <p:nvPr/>
        </p:nvSpPr>
        <p:spPr>
          <a:xfrm>
            <a:off x="8713575" y="314125"/>
            <a:ext cx="462900" cy="2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21</a:t>
            </a:r>
            <a:endParaRPr b="1">
              <a:latin typeface="Lato"/>
              <a:ea typeface="Lato"/>
              <a:cs typeface="Lato"/>
              <a:sym typeface="Lato"/>
            </a:endParaRPr>
          </a:p>
        </p:txBody>
      </p:sp>
      <p:pic>
        <p:nvPicPr>
          <p:cNvPr id="433" name="Google Shape;433;p70"/>
          <p:cNvPicPr preferRelativeResize="0"/>
          <p:nvPr/>
        </p:nvPicPr>
        <p:blipFill rotWithShape="1">
          <a:blip r:embed="rId3">
            <a:alphaModFix/>
          </a:blip>
          <a:srcRect b="0" l="0" r="0" t="0"/>
          <a:stretch/>
        </p:blipFill>
        <p:spPr>
          <a:xfrm>
            <a:off x="6194400" y="1508050"/>
            <a:ext cx="2242650" cy="2242650"/>
          </a:xfrm>
          <a:prstGeom prst="rect">
            <a:avLst/>
          </a:prstGeom>
          <a:noFill/>
          <a:ln>
            <a:noFill/>
          </a:ln>
        </p:spPr>
      </p:pic>
      <p:sp>
        <p:nvSpPr>
          <p:cNvPr id="434" name="Google Shape;434;p70"/>
          <p:cNvSpPr txBox="1"/>
          <p:nvPr/>
        </p:nvSpPr>
        <p:spPr>
          <a:xfrm>
            <a:off x="614475" y="1974950"/>
            <a:ext cx="48405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GB" sz="2400" u="none" cap="none" strike="noStrike">
                <a:solidFill>
                  <a:srgbClr val="000000"/>
                </a:solidFill>
                <a:latin typeface="Lato"/>
                <a:ea typeface="Lato"/>
                <a:cs typeface="Lato"/>
                <a:sym typeface="Lato"/>
              </a:rPr>
              <a:t>‘Give me 5’... things that we have learnt about </a:t>
            </a:r>
            <a:r>
              <a:rPr b="1" lang="en-GB" sz="2400">
                <a:latin typeface="Lato"/>
                <a:ea typeface="Lato"/>
                <a:cs typeface="Lato"/>
                <a:sym typeface="Lato"/>
              </a:rPr>
              <a:t>careers in the city</a:t>
            </a:r>
            <a:endParaRPr b="1" i="0" sz="2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000"/>
              <a:buFont typeface="Arial"/>
              <a:buNone/>
            </a:pPr>
            <a:r>
              <a:t/>
            </a:r>
            <a:endParaRPr b="0" i="0" sz="2400" u="none" cap="none" strike="noStrike">
              <a:solidFill>
                <a:srgbClr val="000000"/>
              </a:solidFill>
              <a:latin typeface="Lato"/>
              <a:ea typeface="Lato"/>
              <a:cs typeface="Lato"/>
              <a:sym typeface="Lato"/>
            </a:endParaRPr>
          </a:p>
          <a:p>
            <a:pPr indent="0" lvl="0" marL="457200" marR="0" rtl="0" algn="ctr">
              <a:lnSpc>
                <a:spcPct val="115000"/>
              </a:lnSpc>
              <a:spcBef>
                <a:spcPts val="0"/>
              </a:spcBef>
              <a:spcAft>
                <a:spcPts val="0"/>
              </a:spcAft>
              <a:buNone/>
            </a:pPr>
            <a:r>
              <a:t/>
            </a:r>
            <a:endParaRPr b="0" i="0" sz="2400" u="none" cap="none" strike="noStrike">
              <a:solidFill>
                <a:srgbClr val="000000"/>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40" name="Google Shape;440;p71"/>
          <p:cNvSpPr txBox="1"/>
          <p:nvPr/>
        </p:nvSpPr>
        <p:spPr>
          <a:xfrm>
            <a:off x="280350" y="1348050"/>
            <a:ext cx="8295300" cy="30630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5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There are many jobs that you might not even know of</a:t>
            </a:r>
            <a:endParaRPr i="0" sz="2200" u="none" cap="none" strike="noStrike">
              <a:solidFill>
                <a:schemeClr val="dk1"/>
              </a:solidFill>
              <a:latin typeface="Lato"/>
              <a:ea typeface="Lato"/>
              <a:cs typeface="Lato"/>
              <a:sym typeface="Lato"/>
            </a:endParaRPr>
          </a:p>
          <a:p>
            <a:pPr indent="-368300" lvl="0" marL="457200" marR="0" rtl="0" algn="l">
              <a:lnSpc>
                <a:spcPct val="15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You can start practicing the skills needed for different jobs now</a:t>
            </a:r>
            <a:endParaRPr i="0" sz="2200" u="none" cap="none" strike="noStrike">
              <a:solidFill>
                <a:schemeClr val="dk1"/>
              </a:solidFill>
              <a:latin typeface="Lato"/>
              <a:ea typeface="Lato"/>
              <a:cs typeface="Lato"/>
              <a:sym typeface="Lato"/>
            </a:endParaRPr>
          </a:p>
          <a:p>
            <a:pPr indent="-368300" lvl="0" marL="457200" marR="0" rtl="0" algn="l">
              <a:lnSpc>
                <a:spcPct val="10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The pros and cons of different jobs are subjective to personal preferences and skills</a:t>
            </a:r>
            <a:endParaRPr i="0" sz="2200" u="none" cap="none" strike="noStrike">
              <a:solidFill>
                <a:schemeClr val="dk1"/>
              </a:solidFill>
              <a:latin typeface="Lato"/>
              <a:ea typeface="Lato"/>
              <a:cs typeface="Lato"/>
              <a:sym typeface="Lato"/>
            </a:endParaRPr>
          </a:p>
          <a:p>
            <a:pPr indent="-368300" lvl="0" marL="450000" rtl="0" algn="l">
              <a:spcBef>
                <a:spcPts val="0"/>
              </a:spcBef>
              <a:spcAft>
                <a:spcPts val="0"/>
              </a:spcAft>
              <a:buClr>
                <a:schemeClr val="dk1"/>
              </a:buClr>
              <a:buSzPts val="2200"/>
              <a:buFont typeface="Lato"/>
              <a:buChar char="●"/>
            </a:pPr>
            <a:r>
              <a:t/>
            </a:r>
            <a:endParaRPr sz="2200">
              <a:solidFill>
                <a:schemeClr val="dk1"/>
              </a:solidFill>
              <a:latin typeface="Lato"/>
              <a:ea typeface="Lato"/>
              <a:cs typeface="Lato"/>
              <a:sym typeface="Lato"/>
            </a:endParaRPr>
          </a:p>
          <a:p>
            <a:pPr indent="0" lvl="0" marL="914400" marR="0" rtl="0" algn="l">
              <a:lnSpc>
                <a:spcPct val="150000"/>
              </a:lnSpc>
              <a:spcBef>
                <a:spcPts val="0"/>
              </a:spcBef>
              <a:spcAft>
                <a:spcPts val="0"/>
              </a:spcAft>
              <a:buNone/>
            </a:pPr>
            <a:r>
              <a:t/>
            </a:r>
            <a:endParaRPr sz="22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t/>
            </a:r>
            <a:endParaRPr i="0" sz="2200" u="none" cap="none" strike="noStrike">
              <a:solidFill>
                <a:schemeClr val="dk1"/>
              </a:solidFill>
              <a:latin typeface="Lato"/>
              <a:ea typeface="Lato"/>
              <a:cs typeface="Lato"/>
              <a:sym typeface="Lato"/>
            </a:endParaRPr>
          </a:p>
        </p:txBody>
      </p:sp>
      <p:sp>
        <p:nvSpPr>
          <p:cNvPr id="441" name="Google Shape;441;p71"/>
          <p:cNvSpPr txBox="1"/>
          <p:nvPr>
            <p:ph type="ctrTitle"/>
          </p:nvPr>
        </p:nvSpPr>
        <p:spPr>
          <a:xfrm>
            <a:off x="205675" y="253750"/>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Key takeaways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5" name="Shape 445"/>
        <p:cNvGrpSpPr/>
        <p:nvPr/>
      </p:nvGrpSpPr>
      <p:grpSpPr>
        <a:xfrm>
          <a:off x="0" y="0"/>
          <a:ext cx="0" cy="0"/>
          <a:chOff x="0" y="0"/>
          <a:chExt cx="0" cy="0"/>
        </a:xfrm>
      </p:grpSpPr>
      <p:sp>
        <p:nvSpPr>
          <p:cNvPr id="446" name="Google Shape;446;p72"/>
          <p:cNvSpPr txBox="1"/>
          <p:nvPr/>
        </p:nvSpPr>
        <p:spPr>
          <a:xfrm>
            <a:off x="349325" y="403100"/>
            <a:ext cx="781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47" name="Google Shape;447;p72"/>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448" name="Google Shape;448;p72"/>
          <p:cNvSpPr txBox="1"/>
          <p:nvPr/>
        </p:nvSpPr>
        <p:spPr>
          <a:xfrm>
            <a:off x="439451" y="1565700"/>
            <a:ext cx="7727100" cy="30597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Describe a variety of city-based jobs</a:t>
            </a:r>
            <a:endParaRPr sz="2200">
              <a:solidFill>
                <a:srgbClr val="00FF00"/>
              </a:solidFill>
              <a:latin typeface="Lato"/>
              <a:ea typeface="Lato"/>
              <a:cs typeface="Lato"/>
              <a:sym typeface="Lato"/>
            </a:endParaRPr>
          </a:p>
          <a:p>
            <a:pPr indent="0" lvl="0" marL="1371600" rtl="0" algn="l">
              <a:lnSpc>
                <a:spcPct val="107000"/>
              </a:lnSpc>
              <a:spcBef>
                <a:spcPts val="0"/>
              </a:spcBef>
              <a:spcAft>
                <a:spcPts val="0"/>
              </a:spcAft>
              <a:buNone/>
            </a:pPr>
            <a:r>
              <a:t/>
            </a:r>
            <a:endParaRPr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Assess the advantages and disadvantages of different types of city-based jobs</a:t>
            </a:r>
            <a:endParaRPr sz="2200">
              <a:solidFill>
                <a:srgbClr val="00FF00"/>
              </a:solidFill>
              <a:latin typeface="Lato"/>
              <a:ea typeface="Lato"/>
              <a:cs typeface="Lato"/>
              <a:sym typeface="Lato"/>
            </a:endParaRPr>
          </a:p>
          <a:p>
            <a:pPr indent="0" lvl="0" marL="1371600" rtl="0" algn="l">
              <a:lnSpc>
                <a:spcPct val="107000"/>
              </a:lnSpc>
              <a:spcBef>
                <a:spcPts val="0"/>
              </a:spcBef>
              <a:spcAft>
                <a:spcPts val="0"/>
              </a:spcAft>
              <a:buNone/>
            </a:pPr>
            <a:r>
              <a:t/>
            </a:r>
            <a:endParaRPr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Evaluate the most appropriate job roles given personal values, objectives and skills</a:t>
            </a:r>
            <a:endParaRPr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i="0" sz="2200" u="none" cap="none" strike="noStrike">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9" name="Shape 189"/>
        <p:cNvGrpSpPr/>
        <p:nvPr/>
      </p:nvGrpSpPr>
      <p:grpSpPr>
        <a:xfrm>
          <a:off x="0" y="0"/>
          <a:ext cx="0" cy="0"/>
          <a:chOff x="0" y="0"/>
          <a:chExt cx="0" cy="0"/>
        </a:xfrm>
      </p:grpSpPr>
      <p:sp>
        <p:nvSpPr>
          <p:cNvPr id="190" name="Google Shape;190;p46"/>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191" name="Google Shape;191;p46"/>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i="0" lang="en-GB" sz="1600" u="none" cap="none" strike="noStrike">
                <a:solidFill>
                  <a:schemeClr val="accent2"/>
                </a:solidFill>
                <a:latin typeface="Lato"/>
                <a:ea typeface="Lato"/>
                <a:cs typeface="Lato"/>
                <a:sym typeface="Lato"/>
              </a:rPr>
              <a:t>We will listen to each other respectfully</a:t>
            </a:r>
            <a:endParaRPr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i="0" lang="en-GB" sz="1600" u="none" cap="none" strike="noStrike">
                <a:solidFill>
                  <a:schemeClr val="accent2"/>
                </a:solidFill>
                <a:latin typeface="Lato"/>
                <a:ea typeface="Lato"/>
                <a:cs typeface="Lato"/>
                <a:sym typeface="Lato"/>
              </a:rPr>
              <a:t>We will avoid making judgements or assumptions about others</a:t>
            </a:r>
            <a:endParaRPr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i="0" lang="en-GB" sz="1600" u="none" cap="none" strike="noStrike">
                <a:solidFill>
                  <a:schemeClr val="accent2"/>
                </a:solidFill>
                <a:latin typeface="Lato"/>
                <a:ea typeface="Lato"/>
                <a:cs typeface="Lato"/>
                <a:sym typeface="Lato"/>
              </a:rPr>
              <a:t>We will comment on what has been said, not the person who has said it</a:t>
            </a:r>
            <a:endParaRPr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i="0" lang="en-GB" sz="1600" u="none" cap="none" strike="noStrike">
                <a:solidFill>
                  <a:schemeClr val="accent2"/>
                </a:solidFill>
                <a:latin typeface="Lato"/>
                <a:ea typeface="Lato"/>
                <a:cs typeface="Lato"/>
                <a:sym typeface="Lato"/>
              </a:rPr>
              <a:t>We won’t put anyone on the spot and we have the right to pass</a:t>
            </a:r>
            <a:endParaRPr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i="0" lang="en-GB" sz="1600" u="none" cap="none" strike="noStrike">
                <a:solidFill>
                  <a:schemeClr val="accent2"/>
                </a:solidFill>
                <a:latin typeface="Lato"/>
                <a:ea typeface="Lato"/>
                <a:cs typeface="Lato"/>
                <a:sym typeface="Lato"/>
              </a:rPr>
              <a:t>We will not share personal stories or ask personal questions</a:t>
            </a:r>
            <a:endParaRPr i="0" sz="1600" u="none" cap="none" strike="noStrike">
              <a:solidFill>
                <a:schemeClr val="accent2"/>
              </a:solidFill>
              <a:latin typeface="Lato"/>
              <a:ea typeface="Lato"/>
              <a:cs typeface="Lato"/>
              <a:sym typeface="Lato"/>
            </a:endParaRPr>
          </a:p>
        </p:txBody>
      </p:sp>
      <p:sp>
        <p:nvSpPr>
          <p:cNvPr id="192" name="Google Shape;192;p4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93" name="Google Shape;193;p46"/>
          <p:cNvSpPr/>
          <p:nvPr/>
        </p:nvSpPr>
        <p:spPr>
          <a:xfrm>
            <a:off x="360363" y="3453675"/>
            <a:ext cx="8214675" cy="657650"/>
          </a:xfrm>
          <a:prstGeom prst="flowChartProcess">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chemeClr val="lt1"/>
                </a:solidFill>
                <a:latin typeface="Lato"/>
                <a:ea typeface="Lato"/>
                <a:cs typeface="Lato"/>
                <a:sym typeface="Lato"/>
              </a:rPr>
              <a:t>If there is a question that you do not wish to ask aloud, you can write it on a post-it note which will be collected throughout the session and answered at the end </a:t>
            </a:r>
            <a:endParaRPr sz="1600">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2" name="Shape 452"/>
        <p:cNvGrpSpPr/>
        <p:nvPr/>
      </p:nvGrpSpPr>
      <p:grpSpPr>
        <a:xfrm>
          <a:off x="0" y="0"/>
          <a:ext cx="0" cy="0"/>
          <a:chOff x="0" y="0"/>
          <a:chExt cx="0" cy="0"/>
        </a:xfrm>
      </p:grpSpPr>
      <p:sp>
        <p:nvSpPr>
          <p:cNvPr id="453" name="Google Shape;453;p7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54" name="Google Shape;454;p73"/>
          <p:cNvSpPr txBox="1"/>
          <p:nvPr/>
        </p:nvSpPr>
        <p:spPr>
          <a:xfrm>
            <a:off x="0" y="8179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a:ea typeface="Lato"/>
                <a:cs typeface="Lato"/>
                <a:sym typeface="Lato"/>
              </a:rPr>
              <a:t>Any questions?</a:t>
            </a:r>
            <a:endParaRPr b="1" i="0" sz="5600" u="none" cap="none" strike="noStrike">
              <a:solidFill>
                <a:schemeClr val="accent2"/>
              </a:solidFill>
              <a:latin typeface="Lato"/>
              <a:ea typeface="Lato"/>
              <a:cs typeface="Lato"/>
              <a:sym typeface="Lato"/>
            </a:endParaRPr>
          </a:p>
        </p:txBody>
      </p:sp>
      <p:sp>
        <p:nvSpPr>
          <p:cNvPr id="455" name="Google Shape;455;p73"/>
          <p:cNvSpPr/>
          <p:nvPr/>
        </p:nvSpPr>
        <p:spPr>
          <a:xfrm>
            <a:off x="3806600" y="1882925"/>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GB" sz="7500" u="none" cap="none" strike="noStrike">
                <a:solidFill>
                  <a:srgbClr val="000000"/>
                </a:solidFill>
                <a:latin typeface="Lato"/>
                <a:ea typeface="Lato"/>
                <a:cs typeface="Lato"/>
                <a:sym typeface="Lato"/>
              </a:rPr>
              <a:t>?</a:t>
            </a:r>
            <a:endParaRPr b="1" i="0" sz="7500" u="none" cap="none" strike="noStrike">
              <a:solidFill>
                <a:srgbClr val="000000"/>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59" name="Shape 459"/>
        <p:cNvGrpSpPr/>
        <p:nvPr/>
      </p:nvGrpSpPr>
      <p:grpSpPr>
        <a:xfrm>
          <a:off x="0" y="0"/>
          <a:ext cx="0" cy="0"/>
          <a:chOff x="0" y="0"/>
          <a:chExt cx="0" cy="0"/>
        </a:xfrm>
      </p:grpSpPr>
      <p:sp>
        <p:nvSpPr>
          <p:cNvPr id="460" name="Google Shape;460;p74"/>
          <p:cNvSpPr txBox="1"/>
          <p:nvPr/>
        </p:nvSpPr>
        <p:spPr>
          <a:xfrm>
            <a:off x="462425" y="1142575"/>
            <a:ext cx="7875600" cy="195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i="0" lang="en-GB" sz="1600" u="none" cap="none" strike="noStrike">
                <a:solidFill>
                  <a:schemeClr val="lt1"/>
                </a:solidFill>
                <a:latin typeface="Lato"/>
                <a:ea typeface="Lato"/>
                <a:cs typeface="Lato"/>
                <a:sym typeface="Lato"/>
              </a:rPr>
              <a:t>Articles to extend learning </a:t>
            </a:r>
            <a:endParaRPr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i="0" lang="en-GB" sz="1600" u="none" cap="none" strike="noStrike">
                <a:solidFill>
                  <a:schemeClr val="lt1"/>
                </a:solidFill>
                <a:latin typeface="Lato"/>
                <a:ea typeface="Lato"/>
                <a:cs typeface="Lato"/>
                <a:sym typeface="Lato"/>
              </a:rPr>
              <a:t>Please visit the  FLIC learning hub - </a:t>
            </a:r>
            <a:r>
              <a:rPr i="0" lang="en-GB" sz="1600" u="sng" cap="none" strike="noStrike">
                <a:solidFill>
                  <a:schemeClr val="lt1"/>
                </a:solidFill>
                <a:latin typeface="Lato"/>
                <a:ea typeface="Lato"/>
                <a:cs typeface="Lato"/>
                <a:sym typeface="Lato"/>
                <a:hlinkClick r:id="rId3">
                  <a:extLst>
                    <a:ext uri="{A12FA001-AC4F-418D-AE19-62706E023703}">
                      <ahyp:hlinkClr val="tx"/>
                    </a:ext>
                  </a:extLst>
                </a:hlinkClick>
              </a:rPr>
              <a:t>https://ftflic.com/learning-hub/</a:t>
            </a:r>
            <a:r>
              <a:rPr i="0" lang="en-GB" sz="1600" u="none" cap="none" strike="noStrike">
                <a:solidFill>
                  <a:schemeClr val="lt1"/>
                </a:solidFill>
                <a:latin typeface="Lato"/>
                <a:ea typeface="Lato"/>
                <a:cs typeface="Lato"/>
                <a:sym typeface="Lato"/>
              </a:rPr>
              <a:t>  for further resources</a:t>
            </a:r>
            <a:endParaRPr i="0" sz="16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i="0" sz="1400" u="none" cap="none" strike="noStrike">
              <a:solidFill>
                <a:schemeClr val="lt1"/>
              </a:solidFill>
              <a:latin typeface="Lato"/>
              <a:ea typeface="Lato"/>
              <a:cs typeface="Lato"/>
              <a:sym typeface="Lato"/>
            </a:endParaRPr>
          </a:p>
        </p:txBody>
      </p:sp>
      <p:sp>
        <p:nvSpPr>
          <p:cNvPr id="461" name="Google Shape;461;p74"/>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462" name="Google Shape;462;p7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5"/>
          <p:cNvSpPr/>
          <p:nvPr/>
        </p:nvSpPr>
        <p:spPr>
          <a:xfrm>
            <a:off x="1985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1111"/>
              </a:lnSpc>
              <a:spcBef>
                <a:spcPts val="0"/>
              </a:spcBef>
              <a:spcAft>
                <a:spcPts val="0"/>
              </a:spcAft>
              <a:buNone/>
            </a:pPr>
            <a:r>
              <a:t/>
            </a:r>
            <a:endParaRPr b="1" sz="1700">
              <a:solidFill>
                <a:srgbClr val="0B0C0C"/>
              </a:solidFill>
              <a:highlight>
                <a:srgbClr val="FFFFFF"/>
              </a:highlight>
            </a:endParaRPr>
          </a:p>
          <a:p>
            <a:pPr indent="0" lvl="0" marL="0" rtl="0" algn="l">
              <a:lnSpc>
                <a:spcPct val="100000"/>
              </a:lnSpc>
              <a:spcBef>
                <a:spcPts val="2300"/>
              </a:spcBef>
              <a:spcAft>
                <a:spcPts val="0"/>
              </a:spcAft>
              <a:buNone/>
            </a:pPr>
            <a:r>
              <a:rPr lang="en-GB">
                <a:solidFill>
                  <a:schemeClr val="lt1"/>
                </a:solidFill>
                <a:latin typeface="Lato"/>
                <a:ea typeface="Lato"/>
                <a:cs typeface="Lato"/>
                <a:sym typeface="Lato"/>
              </a:rPr>
              <a:t>Get personalised careers advice and information</a:t>
            </a:r>
            <a:endParaRPr>
              <a:solidFill>
                <a:schemeClr val="lt1"/>
              </a:solidFill>
              <a:latin typeface="Lato"/>
              <a:ea typeface="Lato"/>
              <a:cs typeface="Lato"/>
              <a:sym typeface="Lato"/>
            </a:endParaRPr>
          </a:p>
        </p:txBody>
      </p:sp>
      <p:sp>
        <p:nvSpPr>
          <p:cNvPr id="468" name="Google Shape;468;p75"/>
          <p:cNvSpPr txBox="1"/>
          <p:nvPr/>
        </p:nvSpPr>
        <p:spPr>
          <a:xfrm>
            <a:off x="198525" y="3312950"/>
            <a:ext cx="8778900" cy="677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At school, you can speak with an adult you trust. </a:t>
            </a:r>
            <a:endParaRPr b="1" i="0" sz="16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This could be your form tutor, head of year or the school’s safeguarding officer.</a:t>
            </a:r>
            <a:endParaRPr b="1" i="0" sz="1600" u="none" cap="none" strike="noStrike">
              <a:solidFill>
                <a:schemeClr val="accent2"/>
              </a:solidFill>
              <a:latin typeface="Lato"/>
              <a:ea typeface="Lato"/>
              <a:cs typeface="Lato"/>
              <a:sym typeface="Lato"/>
            </a:endParaRPr>
          </a:p>
        </p:txBody>
      </p:sp>
      <p:sp>
        <p:nvSpPr>
          <p:cNvPr id="469" name="Google Shape;469;p75"/>
          <p:cNvSpPr txBox="1"/>
          <p:nvPr>
            <p:ph idx="4294967295"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b="1" lang="en-GB" sz="1400">
                <a:latin typeface="Lato"/>
                <a:ea typeface="Lato"/>
                <a:cs typeface="Lato"/>
                <a:sym typeface="Lato"/>
              </a:rPr>
              <a:t>30</a:t>
            </a:r>
            <a:endParaRPr b="1" sz="1400">
              <a:latin typeface="Lato"/>
              <a:ea typeface="Lato"/>
              <a:cs typeface="Lato"/>
              <a:sym typeface="Lato"/>
            </a:endParaRPr>
          </a:p>
        </p:txBody>
      </p:sp>
      <p:grpSp>
        <p:nvGrpSpPr>
          <p:cNvPr id="470" name="Google Shape;470;p75"/>
          <p:cNvGrpSpPr/>
          <p:nvPr/>
        </p:nvGrpSpPr>
        <p:grpSpPr>
          <a:xfrm>
            <a:off x="3164819" y="1184021"/>
            <a:ext cx="2846301" cy="1995658"/>
            <a:chOff x="3237025" y="1184050"/>
            <a:chExt cx="2914500" cy="2094300"/>
          </a:xfrm>
        </p:grpSpPr>
        <p:sp>
          <p:nvSpPr>
            <p:cNvPr id="471" name="Google Shape;471;p75"/>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rgbClr val="000000"/>
                </a:buClr>
                <a:buSzPts val="1300"/>
                <a:buFont typeface="Arial"/>
                <a:buNone/>
              </a:pPr>
              <a:r>
                <a:t/>
              </a:r>
              <a:endParaRPr>
                <a:solidFill>
                  <a:schemeClr val="lt1"/>
                </a:solidFill>
                <a:latin typeface="Lato"/>
                <a:ea typeface="Lato"/>
                <a:cs typeface="Lato"/>
                <a:sym typeface="Lato"/>
              </a:endParaRPr>
            </a:p>
            <a:p>
              <a:pPr indent="0" lvl="0" marL="0" rtl="0" algn="l">
                <a:lnSpc>
                  <a:spcPct val="115000"/>
                </a:lnSpc>
                <a:spcBef>
                  <a:spcPts val="1200"/>
                </a:spcBef>
                <a:spcAft>
                  <a:spcPts val="0"/>
                </a:spcAft>
                <a:buClr>
                  <a:srgbClr val="000000"/>
                </a:buClr>
                <a:buSzPts val="1300"/>
                <a:buFont typeface="Arial"/>
                <a:buNone/>
              </a:pPr>
              <a:r>
                <a:t/>
              </a:r>
              <a:endParaRPr>
                <a:solidFill>
                  <a:schemeClr val="lt1"/>
                </a:solidFill>
                <a:latin typeface="Lato"/>
                <a:ea typeface="Lato"/>
                <a:cs typeface="Lato"/>
                <a:sym typeface="Lato"/>
              </a:endParaRPr>
            </a:p>
            <a:p>
              <a:pPr indent="0" lvl="0" marL="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Events and experiences that grow young people’s strengths to become world-ready and work-ready</a:t>
              </a:r>
              <a:endParaRPr b="0" i="0" sz="1400" u="none" cap="none" strike="noStrike">
                <a:solidFill>
                  <a:srgbClr val="000000"/>
                </a:solidFill>
                <a:latin typeface="Arial"/>
                <a:ea typeface="Arial"/>
                <a:cs typeface="Arial"/>
                <a:sym typeface="Arial"/>
              </a:endParaRPr>
            </a:p>
          </p:txBody>
        </p:sp>
        <p:sp>
          <p:nvSpPr>
            <p:cNvPr id="472" name="Google Shape;472;p75"/>
            <p:cNvSpPr txBox="1"/>
            <p:nvPr/>
          </p:nvSpPr>
          <p:spPr>
            <a:xfrm>
              <a:off x="4068426" y="1358613"/>
              <a:ext cx="2032200" cy="1101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lang="en-GB" u="sng">
                  <a:solidFill>
                    <a:schemeClr val="lt1"/>
                  </a:solidFill>
                  <a:latin typeface="Lato"/>
                  <a:ea typeface="Lato"/>
                  <a:cs typeface="Lato"/>
                  <a:sym typeface="Lato"/>
                  <a:hlinkClick r:id="rId3">
                    <a:extLst>
                      <a:ext uri="{A12FA001-AC4F-418D-AE19-62706E023703}">
                        <ahyp:hlinkClr val="tx"/>
                      </a:ext>
                    </a:extLst>
                  </a:hlinkClick>
                </a:rPr>
                <a:t>National Citizens Service</a:t>
              </a:r>
              <a:r>
                <a:rPr i="0" lang="en-GB" u="none" cap="none" strike="noStrike">
                  <a:solidFill>
                    <a:schemeClr val="lt1"/>
                  </a:solidFill>
                  <a:latin typeface="Lato"/>
                  <a:ea typeface="Lato"/>
                  <a:cs typeface="Lato"/>
                  <a:sym typeface="Lato"/>
                </a:rPr>
                <a:t> </a:t>
              </a:r>
              <a:endParaRPr>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t/>
              </a:r>
              <a:endParaRPr>
                <a:solidFill>
                  <a:schemeClr val="lt1"/>
                </a:solidFill>
                <a:latin typeface="Lato"/>
                <a:ea typeface="Lato"/>
                <a:cs typeface="Lato"/>
                <a:sym typeface="Lato"/>
              </a:endParaRPr>
            </a:p>
          </p:txBody>
        </p:sp>
      </p:grpSp>
      <p:sp>
        <p:nvSpPr>
          <p:cNvPr id="473" name="Google Shape;473;p75"/>
          <p:cNvSpPr txBox="1"/>
          <p:nvPr/>
        </p:nvSpPr>
        <p:spPr>
          <a:xfrm>
            <a:off x="1467525" y="1267925"/>
            <a:ext cx="15306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a:solidFill>
                  <a:schemeClr val="lt1"/>
                </a:solidFill>
                <a:latin typeface="Lato"/>
                <a:ea typeface="Lato"/>
                <a:cs typeface="Lato"/>
                <a:sym typeface="Lato"/>
              </a:rPr>
              <a:t>Gov UK</a:t>
            </a:r>
            <a:br>
              <a:rPr i="0" lang="en-GB" u="none" cap="none" strike="noStrike">
                <a:solidFill>
                  <a:schemeClr val="lt1"/>
                </a:solidFill>
                <a:latin typeface="Lato"/>
                <a:ea typeface="Lato"/>
                <a:cs typeface="Lato"/>
                <a:sym typeface="Lato"/>
              </a:rPr>
            </a:br>
            <a:r>
              <a:rPr i="0" lang="en-GB" u="sng" cap="none" strike="noStrike">
                <a:solidFill>
                  <a:schemeClr val="lt1"/>
                </a:solidFill>
                <a:latin typeface="Lato"/>
                <a:ea typeface="Lato"/>
                <a:cs typeface="Lato"/>
                <a:sym typeface="Lato"/>
                <a:hlinkClick r:id="rId4">
                  <a:extLst>
                    <a:ext uri="{A12FA001-AC4F-418D-AE19-62706E023703}">
                      <ahyp:hlinkClr val="tx"/>
                    </a:ext>
                  </a:extLst>
                </a:hlinkClick>
              </a:rPr>
              <a:t>National Car</a:t>
            </a:r>
            <a:r>
              <a:rPr lang="en-GB" u="sng">
                <a:solidFill>
                  <a:schemeClr val="lt1"/>
                </a:solidFill>
                <a:latin typeface="Lato"/>
                <a:ea typeface="Lato"/>
                <a:cs typeface="Lato"/>
                <a:sym typeface="Lato"/>
                <a:hlinkClick r:id="rId5">
                  <a:extLst>
                    <a:ext uri="{A12FA001-AC4F-418D-AE19-62706E023703}">
                      <ahyp:hlinkClr val="tx"/>
                    </a:ext>
                  </a:extLst>
                </a:hlinkClick>
              </a:rPr>
              <a:t>eers Service</a:t>
            </a:r>
            <a:r>
              <a:rPr lang="en-GB">
                <a:solidFill>
                  <a:schemeClr val="lt1"/>
                </a:solidFill>
                <a:latin typeface="Lato"/>
                <a:ea typeface="Lato"/>
                <a:cs typeface="Lato"/>
                <a:sym typeface="Lato"/>
              </a:rPr>
              <a:t> </a:t>
            </a:r>
            <a:endParaRPr i="0" u="none" cap="none" strike="noStrike">
              <a:solidFill>
                <a:schemeClr val="lt1"/>
              </a:solidFill>
              <a:latin typeface="Lato"/>
              <a:ea typeface="Lato"/>
              <a:cs typeface="Lato"/>
              <a:sym typeface="Lato"/>
            </a:endParaRPr>
          </a:p>
        </p:txBody>
      </p:sp>
      <p:pic>
        <p:nvPicPr>
          <p:cNvPr id="474" name="Google Shape;474;p75"/>
          <p:cNvPicPr preferRelativeResize="0"/>
          <p:nvPr/>
        </p:nvPicPr>
        <p:blipFill rotWithShape="1">
          <a:blip r:embed="rId6">
            <a:alphaModFix/>
          </a:blip>
          <a:srcRect b="0" l="0" r="0" t="0"/>
          <a:stretch/>
        </p:blipFill>
        <p:spPr>
          <a:xfrm>
            <a:off x="261500" y="1360225"/>
            <a:ext cx="1129825" cy="595875"/>
          </a:xfrm>
          <a:prstGeom prst="rect">
            <a:avLst/>
          </a:prstGeom>
          <a:noFill/>
          <a:ln>
            <a:noFill/>
          </a:ln>
        </p:spPr>
      </p:pic>
      <p:pic>
        <p:nvPicPr>
          <p:cNvPr id="475" name="Google Shape;475;p75"/>
          <p:cNvPicPr preferRelativeResize="0"/>
          <p:nvPr/>
        </p:nvPicPr>
        <p:blipFill>
          <a:blip r:embed="rId7">
            <a:alphaModFix/>
          </a:blip>
          <a:stretch>
            <a:fillRect/>
          </a:stretch>
        </p:blipFill>
        <p:spPr>
          <a:xfrm>
            <a:off x="3340975" y="1417888"/>
            <a:ext cx="595875" cy="595875"/>
          </a:xfrm>
          <a:prstGeom prst="rect">
            <a:avLst/>
          </a:prstGeom>
          <a:noFill/>
          <a:ln>
            <a:noFill/>
          </a:ln>
        </p:spPr>
      </p:pic>
      <p:grpSp>
        <p:nvGrpSpPr>
          <p:cNvPr id="476" name="Google Shape;476;p75"/>
          <p:cNvGrpSpPr/>
          <p:nvPr/>
        </p:nvGrpSpPr>
        <p:grpSpPr>
          <a:xfrm>
            <a:off x="6131024" y="1184019"/>
            <a:ext cx="2846301" cy="1995658"/>
            <a:chOff x="463400" y="1321175"/>
            <a:chExt cx="2914500" cy="2094300"/>
          </a:xfrm>
        </p:grpSpPr>
        <p:sp>
          <p:nvSpPr>
            <p:cNvPr id="477" name="Google Shape;477;p75"/>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rgbClr val="000000"/>
                </a:buClr>
                <a:buSzPts val="1300"/>
                <a:buFont typeface="Arial"/>
                <a:buNone/>
              </a:pPr>
              <a:r>
                <a:t/>
              </a:r>
              <a:endParaRPr>
                <a:solidFill>
                  <a:schemeClr val="lt1"/>
                </a:solidFill>
                <a:latin typeface="Lato"/>
                <a:ea typeface="Lato"/>
                <a:cs typeface="Lato"/>
                <a:sym typeface="Lato"/>
              </a:endParaRPr>
            </a:p>
            <a:p>
              <a:pPr indent="0" lvl="0" marL="0" rtl="0" algn="l">
                <a:lnSpc>
                  <a:spcPct val="115000"/>
                </a:lnSpc>
                <a:spcBef>
                  <a:spcPts val="1200"/>
                </a:spcBef>
                <a:spcAft>
                  <a:spcPts val="0"/>
                </a:spcAft>
                <a:buClr>
                  <a:srgbClr val="000000"/>
                </a:buClr>
                <a:buSzPts val="1300"/>
                <a:buFont typeface="Arial"/>
                <a:buNone/>
              </a:pPr>
              <a:r>
                <a:t/>
              </a:r>
              <a:endParaRPr>
                <a:solidFill>
                  <a:schemeClr val="lt1"/>
                </a:solidFill>
                <a:latin typeface="Lato"/>
                <a:ea typeface="Lato"/>
                <a:cs typeface="Lato"/>
                <a:sym typeface="Lato"/>
              </a:endParaRPr>
            </a:p>
            <a:p>
              <a:pPr indent="0" lvl="0" marL="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UK-wide youth volunteering programme that provides young people aged 14-30 with access to thousands of opportunities</a:t>
              </a:r>
              <a:endParaRPr>
                <a:solidFill>
                  <a:schemeClr val="lt1"/>
                </a:solidFill>
                <a:latin typeface="Lato"/>
                <a:ea typeface="Lato"/>
                <a:cs typeface="Lato"/>
                <a:sym typeface="Lato"/>
              </a:endParaRPr>
            </a:p>
          </p:txBody>
        </p:sp>
        <p:sp>
          <p:nvSpPr>
            <p:cNvPr id="478" name="Google Shape;478;p75"/>
            <p:cNvSpPr txBox="1"/>
            <p:nvPr/>
          </p:nvSpPr>
          <p:spPr>
            <a:xfrm>
              <a:off x="1345671" y="1492276"/>
              <a:ext cx="2032200" cy="841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lang="en-GB" u="sng">
                  <a:solidFill>
                    <a:schemeClr val="lt1"/>
                  </a:solidFill>
                  <a:latin typeface="Lato"/>
                  <a:ea typeface="Lato"/>
                  <a:cs typeface="Lato"/>
                  <a:sym typeface="Lato"/>
                  <a:hlinkClick r:id="rId8">
                    <a:extLst>
                      <a:ext uri="{A12FA001-AC4F-418D-AE19-62706E023703}">
                        <ahyp:hlinkClr val="tx"/>
                      </a:ext>
                    </a:extLst>
                  </a:hlinkClick>
                </a:rPr>
                <a:t>V-inspired</a:t>
              </a:r>
              <a:r>
                <a:rPr i="0" lang="en-GB" u="none" cap="none" strike="noStrike">
                  <a:solidFill>
                    <a:schemeClr val="lt1"/>
                  </a:solidFill>
                  <a:latin typeface="Lato"/>
                  <a:ea typeface="Lato"/>
                  <a:cs typeface="Lato"/>
                  <a:sym typeface="Lato"/>
                </a:rPr>
                <a:t> </a:t>
              </a:r>
              <a:endParaRPr i="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t/>
              </a:r>
              <a:endParaRPr i="0" u="none" cap="none" strike="noStrike">
                <a:solidFill>
                  <a:schemeClr val="lt1"/>
                </a:solidFill>
                <a:latin typeface="Lato"/>
                <a:ea typeface="Lato"/>
                <a:cs typeface="Lato"/>
                <a:sym typeface="Lato"/>
              </a:endParaRPr>
            </a:p>
          </p:txBody>
        </p:sp>
      </p:grpSp>
      <p:pic>
        <p:nvPicPr>
          <p:cNvPr id="479" name="Google Shape;479;p75"/>
          <p:cNvPicPr preferRelativeResize="0"/>
          <p:nvPr/>
        </p:nvPicPr>
        <p:blipFill>
          <a:blip r:embed="rId9">
            <a:alphaModFix/>
          </a:blip>
          <a:stretch>
            <a:fillRect/>
          </a:stretch>
        </p:blipFill>
        <p:spPr>
          <a:xfrm>
            <a:off x="6339400" y="1360263"/>
            <a:ext cx="595875" cy="595875"/>
          </a:xfrm>
          <a:prstGeom prst="rect">
            <a:avLst/>
          </a:prstGeom>
          <a:noFill/>
          <a:ln>
            <a:noFill/>
          </a:ln>
        </p:spPr>
      </p:pic>
      <p:sp>
        <p:nvSpPr>
          <p:cNvPr id="480" name="Google Shape;480;p75"/>
          <p:cNvSpPr txBox="1"/>
          <p:nvPr/>
        </p:nvSpPr>
        <p:spPr>
          <a:xfrm>
            <a:off x="187000" y="619725"/>
            <a:ext cx="8489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2200" u="none" cap="none" strike="noStrike">
                <a:solidFill>
                  <a:srgbClr val="FFFFFF"/>
                </a:solidFill>
                <a:latin typeface="Lato"/>
                <a:ea typeface="Lato"/>
                <a:cs typeface="Lato"/>
                <a:sym typeface="Lato"/>
              </a:rPr>
              <a:t>Services available for young people </a:t>
            </a:r>
            <a:r>
              <a:rPr b="1" lang="en-GB" sz="2200">
                <a:solidFill>
                  <a:srgbClr val="FFFFFF"/>
                </a:solidFill>
                <a:latin typeface="Lato"/>
                <a:ea typeface="Lato"/>
                <a:cs typeface="Lato"/>
                <a:sym typeface="Lato"/>
              </a:rPr>
              <a:t>exploring their career options</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7" name="Shape 197"/>
        <p:cNvGrpSpPr/>
        <p:nvPr/>
      </p:nvGrpSpPr>
      <p:grpSpPr>
        <a:xfrm>
          <a:off x="0" y="0"/>
          <a:ext cx="0" cy="0"/>
          <a:chOff x="0" y="0"/>
          <a:chExt cx="0" cy="0"/>
        </a:xfrm>
      </p:grpSpPr>
      <p:sp>
        <p:nvSpPr>
          <p:cNvPr id="198" name="Google Shape;198;p4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Lato"/>
              <a:ea typeface="Lato"/>
              <a:cs typeface="Lato"/>
              <a:sym typeface="Lato"/>
            </a:endParaRPr>
          </a:p>
        </p:txBody>
      </p:sp>
      <p:sp>
        <p:nvSpPr>
          <p:cNvPr id="199" name="Google Shape;199;p47"/>
          <p:cNvSpPr txBox="1"/>
          <p:nvPr/>
        </p:nvSpPr>
        <p:spPr>
          <a:xfrm>
            <a:off x="0" y="1491150"/>
            <a:ext cx="9144000" cy="1239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lang="en-GB" sz="2200">
                <a:solidFill>
                  <a:schemeClr val="lt1"/>
                </a:solidFill>
                <a:latin typeface="Lato"/>
                <a:ea typeface="Lato"/>
                <a:cs typeface="Lato"/>
                <a:sym typeface="Lato"/>
              </a:rPr>
              <a:t>Session 1:</a:t>
            </a:r>
            <a:endParaRPr i="0" sz="22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4800">
                <a:solidFill>
                  <a:schemeClr val="lt1"/>
                </a:solidFill>
                <a:latin typeface="Lato"/>
                <a:ea typeface="Lato"/>
                <a:cs typeface="Lato"/>
                <a:sym typeface="Lato"/>
              </a:rPr>
              <a:t>Careers in the City</a:t>
            </a:r>
            <a:endParaRPr b="1" i="0" sz="4800" u="none" cap="none" strike="noStrike">
              <a:solidFill>
                <a:schemeClr val="accent2"/>
              </a:solidFill>
              <a:latin typeface="Lato"/>
              <a:ea typeface="Lato"/>
              <a:cs typeface="Lato"/>
              <a:sym typeface="Lato"/>
            </a:endParaRPr>
          </a:p>
        </p:txBody>
      </p:sp>
      <p:sp>
        <p:nvSpPr>
          <p:cNvPr id="200" name="Google Shape;200;p47"/>
          <p:cNvSpPr txBox="1"/>
          <p:nvPr/>
        </p:nvSpPr>
        <p:spPr>
          <a:xfrm>
            <a:off x="8886425" y="326000"/>
            <a:ext cx="3420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4" name="Shape 204"/>
        <p:cNvGrpSpPr/>
        <p:nvPr/>
      </p:nvGrpSpPr>
      <p:grpSpPr>
        <a:xfrm>
          <a:off x="0" y="0"/>
          <a:ext cx="0" cy="0"/>
          <a:chOff x="0" y="0"/>
          <a:chExt cx="0" cy="0"/>
        </a:xfrm>
      </p:grpSpPr>
      <p:sp>
        <p:nvSpPr>
          <p:cNvPr id="205" name="Google Shape;205;p4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Lato"/>
              <a:ea typeface="Lato"/>
              <a:cs typeface="Lato"/>
              <a:sym typeface="Lato"/>
            </a:endParaRPr>
          </a:p>
        </p:txBody>
      </p:sp>
      <p:sp>
        <p:nvSpPr>
          <p:cNvPr id="206" name="Google Shape;206;p48"/>
          <p:cNvSpPr txBox="1"/>
          <p:nvPr/>
        </p:nvSpPr>
        <p:spPr>
          <a:xfrm>
            <a:off x="349325" y="403100"/>
            <a:ext cx="781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07" name="Google Shape;207;p48"/>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208" name="Google Shape;208;p48"/>
          <p:cNvSpPr txBox="1"/>
          <p:nvPr/>
        </p:nvSpPr>
        <p:spPr>
          <a:xfrm>
            <a:off x="560201" y="1179325"/>
            <a:ext cx="7727100" cy="30597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Describe a variety of city-based jobs</a:t>
            </a:r>
            <a:endParaRPr b="1" sz="2200">
              <a:solidFill>
                <a:schemeClr val="lt1"/>
              </a:solidFill>
              <a:latin typeface="Lato"/>
              <a:ea typeface="Lato"/>
              <a:cs typeface="Lato"/>
              <a:sym typeface="Lato"/>
            </a:endParaRPr>
          </a:p>
          <a:p>
            <a:pPr indent="0" lvl="0" marL="91440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Assess the advantages and disadvantages of different types of city-based jobs</a:t>
            </a:r>
            <a:endParaRPr b="1" sz="2200">
              <a:solidFill>
                <a:schemeClr val="lt1"/>
              </a:solidFill>
              <a:latin typeface="Lato"/>
              <a:ea typeface="Lato"/>
              <a:cs typeface="Lato"/>
              <a:sym typeface="Lato"/>
            </a:endParaRPr>
          </a:p>
          <a:p>
            <a:pPr indent="0" lvl="0" marL="91440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Evaluate the most appropriate job roles given personal values, objectives and skills</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9"/>
          <p:cNvSpPr txBox="1"/>
          <p:nvPr>
            <p:ph idx="12" type="sldNum"/>
          </p:nvPr>
        </p:nvSpPr>
        <p:spPr>
          <a:xfrm>
            <a:off x="85191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
        <p:nvSpPr>
          <p:cNvPr id="214" name="Google Shape;214;p4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rgbClr val="FF8022"/>
                </a:solidFill>
                <a:latin typeface="Lato"/>
                <a:ea typeface="Lato"/>
                <a:cs typeface="Lato"/>
                <a:sym typeface="Lato"/>
              </a:rPr>
              <a:t>Starter | What city-based jobs do you know?</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15" name="Google Shape;215;p49"/>
          <p:cNvSpPr txBox="1"/>
          <p:nvPr/>
        </p:nvSpPr>
        <p:spPr>
          <a:xfrm>
            <a:off x="106300" y="1367900"/>
            <a:ext cx="6682800" cy="270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rgbClr val="0543B3"/>
                </a:solidFill>
                <a:latin typeface="Lato"/>
                <a:ea typeface="Lato"/>
                <a:cs typeface="Lato"/>
                <a:sym typeface="Lato"/>
              </a:rPr>
              <a:t>With the person sitting next to you, </a:t>
            </a:r>
            <a:endParaRPr b="1" sz="1800">
              <a:solidFill>
                <a:srgbClr val="0543B3"/>
              </a:solidFill>
              <a:latin typeface="Lato"/>
              <a:ea typeface="Lato"/>
              <a:cs typeface="Lato"/>
              <a:sym typeface="Lato"/>
            </a:endParaRPr>
          </a:p>
          <a:p>
            <a:pPr indent="0" lvl="0" marL="0" rtl="0" algn="ctr">
              <a:spcBef>
                <a:spcPts val="0"/>
              </a:spcBef>
              <a:spcAft>
                <a:spcPts val="0"/>
              </a:spcAft>
              <a:buNone/>
            </a:pPr>
            <a:r>
              <a:rPr b="1" lang="en-GB" sz="1800">
                <a:solidFill>
                  <a:srgbClr val="0543B3"/>
                </a:solidFill>
                <a:latin typeface="Lato"/>
                <a:ea typeface="Lato"/>
                <a:cs typeface="Lato"/>
                <a:sym typeface="Lato"/>
              </a:rPr>
              <a:t>describe the city-based jobs that you are aware of</a:t>
            </a:r>
            <a:endParaRPr sz="1800">
              <a:solidFill>
                <a:srgbClr val="0543B3"/>
              </a:solidFill>
              <a:latin typeface="Lato"/>
              <a:ea typeface="Lato"/>
              <a:cs typeface="Lato"/>
              <a:sym typeface="Lato"/>
            </a:endParaRPr>
          </a:p>
          <a:p>
            <a:pPr indent="0" lvl="0" marL="0" rtl="0" algn="l">
              <a:spcBef>
                <a:spcPts val="0"/>
              </a:spcBef>
              <a:spcAft>
                <a:spcPts val="0"/>
              </a:spcAft>
              <a:buNone/>
            </a:pPr>
            <a:r>
              <a:t/>
            </a:r>
            <a:endParaRPr sz="1600">
              <a:solidFill>
                <a:srgbClr val="0543B3"/>
              </a:solidFill>
              <a:latin typeface="Lato"/>
              <a:ea typeface="Lato"/>
              <a:cs typeface="Lato"/>
              <a:sym typeface="Lato"/>
            </a:endParaRPr>
          </a:p>
          <a:p>
            <a:pPr indent="-330200" lvl="0" marL="457200" rtl="0" algn="l">
              <a:spcBef>
                <a:spcPts val="0"/>
              </a:spcBef>
              <a:spcAft>
                <a:spcPts val="0"/>
              </a:spcAft>
              <a:buClr>
                <a:srgbClr val="0543B3"/>
              </a:buClr>
              <a:buSzPts val="1600"/>
              <a:buFont typeface="Lato"/>
              <a:buChar char="●"/>
            </a:pPr>
            <a:r>
              <a:rPr lang="en-GB" sz="1600">
                <a:solidFill>
                  <a:srgbClr val="0543B3"/>
                </a:solidFill>
                <a:latin typeface="Lato"/>
                <a:ea typeface="Lato"/>
                <a:cs typeface="Lato"/>
                <a:sym typeface="Lato"/>
              </a:rPr>
              <a:t>What does the job involve?</a:t>
            </a:r>
            <a:endParaRPr sz="1600">
              <a:solidFill>
                <a:srgbClr val="0543B3"/>
              </a:solidFill>
              <a:latin typeface="Lato"/>
              <a:ea typeface="Lato"/>
              <a:cs typeface="Lato"/>
              <a:sym typeface="Lato"/>
            </a:endParaRPr>
          </a:p>
          <a:p>
            <a:pPr indent="0" lvl="0" marL="457200" rtl="0" algn="l">
              <a:spcBef>
                <a:spcPts val="0"/>
              </a:spcBef>
              <a:spcAft>
                <a:spcPts val="0"/>
              </a:spcAft>
              <a:buNone/>
            </a:pPr>
            <a:r>
              <a:t/>
            </a:r>
            <a:endParaRPr sz="1600">
              <a:solidFill>
                <a:srgbClr val="0543B3"/>
              </a:solidFill>
              <a:latin typeface="Lato"/>
              <a:ea typeface="Lato"/>
              <a:cs typeface="Lato"/>
              <a:sym typeface="Lato"/>
            </a:endParaRPr>
          </a:p>
          <a:p>
            <a:pPr indent="-330200" lvl="0" marL="457200" rtl="0" algn="l">
              <a:spcBef>
                <a:spcPts val="0"/>
              </a:spcBef>
              <a:spcAft>
                <a:spcPts val="0"/>
              </a:spcAft>
              <a:buClr>
                <a:srgbClr val="0543B3"/>
              </a:buClr>
              <a:buSzPts val="1600"/>
              <a:buFont typeface="Lato"/>
              <a:buChar char="●"/>
            </a:pPr>
            <a:r>
              <a:rPr lang="en-GB" sz="1600">
                <a:solidFill>
                  <a:srgbClr val="0543B3"/>
                </a:solidFill>
                <a:latin typeface="Lato"/>
                <a:ea typeface="Lato"/>
                <a:cs typeface="Lato"/>
                <a:sym typeface="Lato"/>
              </a:rPr>
              <a:t>What skills are required for the job?</a:t>
            </a:r>
            <a:endParaRPr sz="1600">
              <a:solidFill>
                <a:srgbClr val="0543B3"/>
              </a:solidFill>
              <a:latin typeface="Lato"/>
              <a:ea typeface="Lato"/>
              <a:cs typeface="Lato"/>
              <a:sym typeface="Lato"/>
            </a:endParaRPr>
          </a:p>
          <a:p>
            <a:pPr indent="0" lvl="0" marL="457200" rtl="0" algn="l">
              <a:spcBef>
                <a:spcPts val="0"/>
              </a:spcBef>
              <a:spcAft>
                <a:spcPts val="0"/>
              </a:spcAft>
              <a:buNone/>
            </a:pPr>
            <a:r>
              <a:t/>
            </a:r>
            <a:endParaRPr sz="1600">
              <a:solidFill>
                <a:srgbClr val="0543B3"/>
              </a:solidFill>
              <a:latin typeface="Lato"/>
              <a:ea typeface="Lato"/>
              <a:cs typeface="Lato"/>
              <a:sym typeface="Lato"/>
            </a:endParaRPr>
          </a:p>
          <a:p>
            <a:pPr indent="-330200" lvl="0" marL="457200" rtl="0" algn="l">
              <a:spcBef>
                <a:spcPts val="0"/>
              </a:spcBef>
              <a:spcAft>
                <a:spcPts val="0"/>
              </a:spcAft>
              <a:buClr>
                <a:srgbClr val="0543B3"/>
              </a:buClr>
              <a:buSzPts val="1600"/>
              <a:buFont typeface="Lato"/>
              <a:buChar char="●"/>
            </a:pPr>
            <a:r>
              <a:rPr lang="en-GB" sz="1600">
                <a:solidFill>
                  <a:srgbClr val="0543B3"/>
                </a:solidFill>
                <a:latin typeface="Lato"/>
                <a:ea typeface="Lato"/>
                <a:cs typeface="Lato"/>
                <a:sym typeface="Lato"/>
              </a:rPr>
              <a:t>What companies can you think of that employ people in these roles?</a:t>
            </a:r>
            <a:endParaRPr sz="1600">
              <a:solidFill>
                <a:srgbClr val="0543B3"/>
              </a:solidFill>
              <a:latin typeface="Lato"/>
              <a:ea typeface="Lato"/>
              <a:cs typeface="Lato"/>
              <a:sym typeface="Lato"/>
            </a:endParaRPr>
          </a:p>
          <a:p>
            <a:pPr indent="0" lvl="0" marL="457200" rtl="0" algn="l">
              <a:spcBef>
                <a:spcPts val="0"/>
              </a:spcBef>
              <a:spcAft>
                <a:spcPts val="0"/>
              </a:spcAft>
              <a:buNone/>
            </a:pPr>
            <a:r>
              <a:t/>
            </a:r>
            <a:endParaRPr sz="1600">
              <a:solidFill>
                <a:srgbClr val="0543B3"/>
              </a:solidFill>
              <a:latin typeface="Lato"/>
              <a:ea typeface="Lato"/>
              <a:cs typeface="Lato"/>
              <a:sym typeface="Lato"/>
            </a:endParaRPr>
          </a:p>
          <a:p>
            <a:pPr indent="-330200" lvl="0" marL="457200" rtl="0" algn="l">
              <a:spcBef>
                <a:spcPts val="0"/>
              </a:spcBef>
              <a:spcAft>
                <a:spcPts val="0"/>
              </a:spcAft>
              <a:buClr>
                <a:srgbClr val="0543B3"/>
              </a:buClr>
              <a:buSzPts val="1600"/>
              <a:buFont typeface="Lato"/>
              <a:buChar char="●"/>
            </a:pPr>
            <a:r>
              <a:rPr lang="en-GB" sz="1600">
                <a:solidFill>
                  <a:srgbClr val="0543B3"/>
                </a:solidFill>
                <a:latin typeface="Lato"/>
                <a:ea typeface="Lato"/>
                <a:cs typeface="Lato"/>
                <a:sym typeface="Lato"/>
              </a:rPr>
              <a:t>Can you use any of the keywords in your descriptions?</a:t>
            </a:r>
            <a:endParaRPr sz="1600">
              <a:solidFill>
                <a:srgbClr val="0543B3"/>
              </a:solidFill>
              <a:latin typeface="Lato"/>
              <a:ea typeface="Lato"/>
              <a:cs typeface="Lato"/>
              <a:sym typeface="Lato"/>
            </a:endParaRPr>
          </a:p>
        </p:txBody>
      </p:sp>
      <p:sp>
        <p:nvSpPr>
          <p:cNvPr id="216" name="Google Shape;216;p49"/>
          <p:cNvSpPr/>
          <p:nvPr/>
        </p:nvSpPr>
        <p:spPr>
          <a:xfrm>
            <a:off x="7119800" y="1272050"/>
            <a:ext cx="1842900" cy="2811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sng" cap="none" strike="noStrike">
                <a:solidFill>
                  <a:schemeClr val="lt1"/>
                </a:solidFill>
                <a:latin typeface="Lato"/>
                <a:ea typeface="Lato"/>
                <a:cs typeface="Lato"/>
                <a:sym typeface="Lato"/>
              </a:rPr>
              <a:t>Keywords</a:t>
            </a:r>
            <a:endParaRPr b="1" i="0" sz="1800" u="sng"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i="0" sz="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a:solidFill>
                  <a:schemeClr val="lt1"/>
                </a:solidFill>
                <a:latin typeface="Lato"/>
                <a:ea typeface="Lato"/>
                <a:cs typeface="Lato"/>
                <a:sym typeface="Lato"/>
              </a:rPr>
              <a:t>Financial Markets</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a:solidFill>
                  <a:schemeClr val="lt1"/>
                </a:solidFill>
                <a:latin typeface="Lato"/>
                <a:ea typeface="Lato"/>
                <a:cs typeface="Lato"/>
                <a:sym typeface="Lato"/>
              </a:rPr>
              <a:t>Human Resources</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a:solidFill>
                  <a:schemeClr val="lt1"/>
                </a:solidFill>
                <a:latin typeface="Lato"/>
                <a:ea typeface="Lato"/>
                <a:cs typeface="Lato"/>
                <a:sym typeface="Lato"/>
              </a:rPr>
              <a:t>Financial Reporting</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a:solidFill>
                  <a:schemeClr val="lt1"/>
                </a:solidFill>
                <a:latin typeface="Lato"/>
                <a:ea typeface="Lato"/>
                <a:cs typeface="Lato"/>
                <a:sym typeface="Lato"/>
              </a:rPr>
              <a:t>Investment</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a:solidFill>
                  <a:schemeClr val="lt1"/>
                </a:solidFill>
                <a:latin typeface="Lato"/>
                <a:ea typeface="Lato"/>
                <a:cs typeface="Lato"/>
                <a:sym typeface="Lato"/>
              </a:rPr>
              <a:t>Risk Assessment</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a:solidFill>
                  <a:schemeClr val="lt1"/>
                </a:solidFill>
                <a:latin typeface="Lato"/>
                <a:ea typeface="Lato"/>
                <a:cs typeface="Lato"/>
                <a:sym typeface="Lato"/>
              </a:rPr>
              <a:t>Specialise</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a:solidFill>
                  <a:schemeClr val="lt1"/>
                </a:solidFill>
                <a:latin typeface="Lato"/>
                <a:ea typeface="Lato"/>
                <a:cs typeface="Lato"/>
                <a:sym typeface="Lato"/>
              </a:rPr>
              <a:t>Financial Risk</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a:solidFill>
                  <a:schemeClr val="lt1"/>
                </a:solidFill>
                <a:latin typeface="Lato"/>
                <a:ea typeface="Lato"/>
                <a:cs typeface="Lato"/>
                <a:sym typeface="Lato"/>
              </a:rPr>
              <a:t>Analytical</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a:solidFill>
                  <a:schemeClr val="lt1"/>
                </a:solidFill>
                <a:latin typeface="Lato"/>
                <a:ea typeface="Lato"/>
                <a:cs typeface="Lato"/>
                <a:sym typeface="Lato"/>
              </a:rPr>
              <a:t>Efficiency</a:t>
            </a:r>
            <a:endParaRPr i="0" sz="16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
        <p:nvSpPr>
          <p:cNvPr id="222" name="Google Shape;222;p5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City-based Careers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grpSp>
        <p:nvGrpSpPr>
          <p:cNvPr id="223" name="Google Shape;223;p50"/>
          <p:cNvGrpSpPr/>
          <p:nvPr/>
        </p:nvGrpSpPr>
        <p:grpSpPr>
          <a:xfrm>
            <a:off x="127350" y="1014975"/>
            <a:ext cx="4966625" cy="3976126"/>
            <a:chOff x="127350" y="1167375"/>
            <a:chExt cx="4966625" cy="3976126"/>
          </a:xfrm>
        </p:grpSpPr>
        <p:pic>
          <p:nvPicPr>
            <p:cNvPr id="224" name="Google Shape;224;p50"/>
            <p:cNvPicPr preferRelativeResize="0"/>
            <p:nvPr/>
          </p:nvPicPr>
          <p:blipFill>
            <a:blip r:embed="rId3">
              <a:alphaModFix/>
            </a:blip>
            <a:stretch>
              <a:fillRect/>
            </a:stretch>
          </p:blipFill>
          <p:spPr>
            <a:xfrm>
              <a:off x="127350" y="1167375"/>
              <a:ext cx="4966625" cy="3976126"/>
            </a:xfrm>
            <a:prstGeom prst="rect">
              <a:avLst/>
            </a:prstGeom>
            <a:noFill/>
            <a:ln>
              <a:noFill/>
            </a:ln>
          </p:spPr>
        </p:pic>
        <p:sp>
          <p:nvSpPr>
            <p:cNvPr id="225" name="Google Shape;225;p50"/>
            <p:cNvSpPr txBox="1"/>
            <p:nvPr/>
          </p:nvSpPr>
          <p:spPr>
            <a:xfrm>
              <a:off x="2050976" y="2795325"/>
              <a:ext cx="1104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PR manager</a:t>
              </a:r>
              <a:endParaRPr b="1">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5</a:t>
              </a:r>
              <a:endParaRPr b="1">
                <a:latin typeface="Lato"/>
                <a:ea typeface="Lato"/>
                <a:cs typeface="Lato"/>
                <a:sym typeface="Lato"/>
              </a:endParaRPr>
            </a:p>
          </p:txBody>
        </p:sp>
        <p:sp>
          <p:nvSpPr>
            <p:cNvPr id="226" name="Google Shape;226;p50"/>
            <p:cNvSpPr txBox="1"/>
            <p:nvPr/>
          </p:nvSpPr>
          <p:spPr>
            <a:xfrm>
              <a:off x="3767751" y="1429125"/>
              <a:ext cx="1104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Auditor</a:t>
              </a:r>
              <a:endParaRPr b="1">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3</a:t>
              </a:r>
              <a:endParaRPr b="1">
                <a:latin typeface="Lato"/>
                <a:ea typeface="Lato"/>
                <a:cs typeface="Lato"/>
                <a:sym typeface="Lato"/>
              </a:endParaRPr>
            </a:p>
          </p:txBody>
        </p:sp>
        <p:sp>
          <p:nvSpPr>
            <p:cNvPr id="227" name="Google Shape;227;p50"/>
            <p:cNvSpPr txBox="1"/>
            <p:nvPr/>
          </p:nvSpPr>
          <p:spPr>
            <a:xfrm>
              <a:off x="344950" y="4270300"/>
              <a:ext cx="1158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Accountant</a:t>
              </a:r>
              <a:endParaRPr b="1">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7</a:t>
              </a:r>
              <a:endParaRPr b="1">
                <a:latin typeface="Lato"/>
                <a:ea typeface="Lato"/>
                <a:cs typeface="Lato"/>
                <a:sym typeface="Lato"/>
              </a:endParaRPr>
            </a:p>
          </p:txBody>
        </p:sp>
        <p:sp>
          <p:nvSpPr>
            <p:cNvPr id="228" name="Google Shape;228;p50"/>
            <p:cNvSpPr txBox="1"/>
            <p:nvPr/>
          </p:nvSpPr>
          <p:spPr>
            <a:xfrm>
              <a:off x="1962063" y="4073550"/>
              <a:ext cx="12972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Business development manager</a:t>
              </a:r>
              <a:endParaRPr b="1">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8</a:t>
              </a:r>
              <a:endParaRPr b="1">
                <a:latin typeface="Lato"/>
                <a:ea typeface="Lato"/>
                <a:cs typeface="Lato"/>
                <a:sym typeface="Lato"/>
              </a:endParaRPr>
            </a:p>
          </p:txBody>
        </p:sp>
        <p:sp>
          <p:nvSpPr>
            <p:cNvPr id="229" name="Google Shape;229;p50"/>
            <p:cNvSpPr txBox="1"/>
            <p:nvPr/>
          </p:nvSpPr>
          <p:spPr>
            <a:xfrm>
              <a:off x="324702" y="1321275"/>
              <a:ext cx="1199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Personal assistant </a:t>
              </a:r>
              <a:endParaRPr b="1">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1</a:t>
              </a:r>
              <a:endParaRPr b="1">
                <a:latin typeface="Lato"/>
                <a:ea typeface="Lato"/>
                <a:cs typeface="Lato"/>
                <a:sym typeface="Lato"/>
              </a:endParaRPr>
            </a:p>
          </p:txBody>
        </p:sp>
        <p:sp>
          <p:nvSpPr>
            <p:cNvPr id="230" name="Google Shape;230;p50"/>
            <p:cNvSpPr txBox="1"/>
            <p:nvPr/>
          </p:nvSpPr>
          <p:spPr>
            <a:xfrm>
              <a:off x="3748015" y="2903175"/>
              <a:ext cx="1199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Underwriter</a:t>
              </a:r>
              <a:endParaRPr b="1">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6</a:t>
              </a:r>
              <a:endParaRPr b="1">
                <a:latin typeface="Lato"/>
                <a:ea typeface="Lato"/>
                <a:cs typeface="Lato"/>
                <a:sym typeface="Lato"/>
              </a:endParaRPr>
            </a:p>
          </p:txBody>
        </p:sp>
        <p:sp>
          <p:nvSpPr>
            <p:cNvPr id="231" name="Google Shape;231;p50"/>
            <p:cNvSpPr txBox="1"/>
            <p:nvPr/>
          </p:nvSpPr>
          <p:spPr>
            <a:xfrm>
              <a:off x="1962077" y="1352125"/>
              <a:ext cx="1158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Investment analyst</a:t>
              </a:r>
              <a:endParaRPr b="1">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2</a:t>
              </a:r>
              <a:endParaRPr b="1">
                <a:latin typeface="Lato"/>
                <a:ea typeface="Lato"/>
                <a:cs typeface="Lato"/>
                <a:sym typeface="Lato"/>
              </a:endParaRPr>
            </a:p>
          </p:txBody>
        </p:sp>
        <p:sp>
          <p:nvSpPr>
            <p:cNvPr id="232" name="Google Shape;232;p50"/>
            <p:cNvSpPr txBox="1"/>
            <p:nvPr/>
          </p:nvSpPr>
          <p:spPr>
            <a:xfrm>
              <a:off x="370113" y="2903163"/>
              <a:ext cx="1032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Marketing manager</a:t>
              </a:r>
              <a:endParaRPr b="1">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
          <p:nvSpPr>
            <p:cNvPr id="233" name="Google Shape;233;p50"/>
            <p:cNvSpPr txBox="1"/>
            <p:nvPr/>
          </p:nvSpPr>
          <p:spPr>
            <a:xfrm>
              <a:off x="3635600" y="4194100"/>
              <a:ext cx="1297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Management consultant</a:t>
              </a:r>
              <a:endParaRPr b="1">
                <a:latin typeface="Lato"/>
                <a:ea typeface="Lato"/>
                <a:cs typeface="Lato"/>
                <a:sym typeface="Lato"/>
              </a:endParaRPr>
            </a:p>
            <a:p>
              <a:pPr indent="0" lvl="0" marL="0" rtl="0" algn="ctr">
                <a:spcBef>
                  <a:spcPts val="0"/>
                </a:spcBef>
                <a:spcAft>
                  <a:spcPts val="0"/>
                </a:spcAft>
                <a:buNone/>
              </a:pPr>
              <a:r>
                <a:rPr b="1" lang="en-GB">
                  <a:latin typeface="Lato"/>
                  <a:ea typeface="Lato"/>
                  <a:cs typeface="Lato"/>
                  <a:sym typeface="Lato"/>
                </a:rPr>
                <a:t>9</a:t>
              </a:r>
              <a:endParaRPr b="1">
                <a:latin typeface="Lato"/>
                <a:ea typeface="Lato"/>
                <a:cs typeface="Lato"/>
                <a:sym typeface="Lato"/>
              </a:endParaRPr>
            </a:p>
          </p:txBody>
        </p:sp>
      </p:grpSp>
      <p:sp>
        <p:nvSpPr>
          <p:cNvPr id="234" name="Google Shape;234;p50"/>
          <p:cNvSpPr txBox="1"/>
          <p:nvPr/>
        </p:nvSpPr>
        <p:spPr>
          <a:xfrm>
            <a:off x="5539450" y="1852000"/>
            <a:ext cx="3498300" cy="785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2300">
                <a:solidFill>
                  <a:srgbClr val="0543B3"/>
                </a:solidFill>
                <a:latin typeface="Lato"/>
                <a:ea typeface="Lato"/>
                <a:cs typeface="Lato"/>
                <a:sym typeface="Lato"/>
              </a:rPr>
              <a:t>Think - Pair - Share</a:t>
            </a:r>
            <a:endParaRPr b="1" sz="2300">
              <a:solidFill>
                <a:srgbClr val="0543B3"/>
              </a:solidFill>
              <a:latin typeface="Lato"/>
              <a:ea typeface="Lato"/>
              <a:cs typeface="Lato"/>
              <a:sym typeface="Lato"/>
            </a:endParaRPr>
          </a:p>
          <a:p>
            <a:pPr indent="0" lvl="0" marL="0" rtl="0" algn="ctr">
              <a:spcBef>
                <a:spcPts val="0"/>
              </a:spcBef>
              <a:spcAft>
                <a:spcPts val="0"/>
              </a:spcAft>
              <a:buNone/>
            </a:pPr>
            <a:r>
              <a:rPr lang="en-GB" sz="1600">
                <a:solidFill>
                  <a:srgbClr val="0543B3"/>
                </a:solidFill>
                <a:latin typeface="Lato"/>
                <a:ea typeface="Lato"/>
                <a:cs typeface="Lato"/>
                <a:sym typeface="Lato"/>
              </a:rPr>
              <a:t>What could these careers involve?</a:t>
            </a:r>
            <a:endParaRPr sz="1600">
              <a:solidFill>
                <a:srgbClr val="0543B3"/>
              </a:solidFill>
              <a:latin typeface="Lato"/>
              <a:ea typeface="Lato"/>
              <a:cs typeface="Lato"/>
              <a:sym typeface="Lato"/>
            </a:endParaRPr>
          </a:p>
        </p:txBody>
      </p:sp>
      <p:sp>
        <p:nvSpPr>
          <p:cNvPr id="235" name="Google Shape;235;p50"/>
          <p:cNvSpPr txBox="1"/>
          <p:nvPr/>
        </p:nvSpPr>
        <p:spPr>
          <a:xfrm>
            <a:off x="5539575" y="2847950"/>
            <a:ext cx="3498300" cy="12774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2300">
                <a:solidFill>
                  <a:schemeClr val="lt1"/>
                </a:solidFill>
                <a:latin typeface="Lato"/>
                <a:ea typeface="Lato"/>
                <a:cs typeface="Lato"/>
                <a:sym typeface="Lato"/>
              </a:rPr>
              <a:t>Activity</a:t>
            </a:r>
            <a:endParaRPr b="1" sz="2300">
              <a:solidFill>
                <a:schemeClr val="lt1"/>
              </a:solidFill>
              <a:latin typeface="Lato"/>
              <a:ea typeface="Lato"/>
              <a:cs typeface="Lato"/>
              <a:sym typeface="Lato"/>
            </a:endParaRPr>
          </a:p>
          <a:p>
            <a:pPr indent="0" lvl="0" marL="0" rtl="0" algn="ctr">
              <a:spcBef>
                <a:spcPts val="0"/>
              </a:spcBef>
              <a:spcAft>
                <a:spcPts val="0"/>
              </a:spcAft>
              <a:buNone/>
            </a:pPr>
            <a:r>
              <a:rPr lang="en-GB" sz="1600">
                <a:solidFill>
                  <a:schemeClr val="lt1"/>
                </a:solidFill>
                <a:latin typeface="Lato"/>
                <a:ea typeface="Lato"/>
                <a:cs typeface="Lato"/>
                <a:sym typeface="Lato"/>
              </a:rPr>
              <a:t>Using the worksheet ‘Careers in the city’</a:t>
            </a:r>
            <a:r>
              <a:rPr lang="en-GB" sz="1600">
                <a:solidFill>
                  <a:schemeClr val="lt1"/>
                </a:solidFill>
                <a:latin typeface="Lato"/>
                <a:ea typeface="Lato"/>
                <a:cs typeface="Lato"/>
                <a:sym typeface="Lato"/>
              </a:rPr>
              <a:t>, match each career to their brief description</a:t>
            </a:r>
            <a:endParaRPr sz="1600">
              <a:solidFill>
                <a:schemeClr val="lt1"/>
              </a:solidFill>
              <a:latin typeface="Lato"/>
              <a:ea typeface="Lato"/>
              <a:cs typeface="Lato"/>
              <a:sym typeface="Lato"/>
            </a:endParaRPr>
          </a:p>
        </p:txBody>
      </p:sp>
      <p:sp>
        <p:nvSpPr>
          <p:cNvPr id="236" name="Google Shape;236;p50"/>
          <p:cNvSpPr txBox="1"/>
          <p:nvPr/>
        </p:nvSpPr>
        <p:spPr>
          <a:xfrm>
            <a:off x="273450" y="4915800"/>
            <a:ext cx="2837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800">
                <a:solidFill>
                  <a:schemeClr val="accent2"/>
                </a:solidFill>
                <a:latin typeface="Lato"/>
                <a:ea typeface="Lato"/>
                <a:cs typeface="Lato"/>
                <a:sym typeface="Lato"/>
              </a:rPr>
              <a:t>Activity 1: Careers in the city</a:t>
            </a:r>
            <a:endParaRPr b="1" i="1" sz="8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aphicFrame>
        <p:nvGraphicFramePr>
          <p:cNvPr id="241" name="Google Shape;241;p51"/>
          <p:cNvGraphicFramePr/>
          <p:nvPr/>
        </p:nvGraphicFramePr>
        <p:xfrm>
          <a:off x="215700" y="226488"/>
          <a:ext cx="3000000" cy="3000000"/>
        </p:xfrm>
        <a:graphic>
          <a:graphicData uri="http://schemas.openxmlformats.org/drawingml/2006/table">
            <a:tbl>
              <a:tblPr>
                <a:noFill/>
                <a:tableStyleId>{567C3058-2EF3-4148-B33B-0C05BB303F61}</a:tableStyleId>
              </a:tblPr>
              <a:tblGrid>
                <a:gridCol w="1952000"/>
                <a:gridCol w="5327275"/>
              </a:tblGrid>
              <a:tr h="283350">
                <a:tc>
                  <a:txBody>
                    <a:bodyPr/>
                    <a:lstStyle/>
                    <a:p>
                      <a:pPr indent="0" lvl="0" marL="0" rtl="0" algn="l">
                        <a:spcBef>
                          <a:spcPts val="0"/>
                        </a:spcBef>
                        <a:spcAft>
                          <a:spcPts val="0"/>
                        </a:spcAft>
                        <a:buNone/>
                      </a:pPr>
                      <a:r>
                        <a:rPr b="1" lang="en-GB" sz="1200">
                          <a:solidFill>
                            <a:srgbClr val="FFFFFF"/>
                          </a:solidFill>
                          <a:latin typeface="Lato"/>
                          <a:ea typeface="Lato"/>
                          <a:cs typeface="Lato"/>
                          <a:sym typeface="Lato"/>
                        </a:rPr>
                        <a:t>Job title</a:t>
                      </a:r>
                      <a:endParaRPr b="1" sz="1200">
                        <a:solidFill>
                          <a:srgbClr val="FFFFFF"/>
                        </a:solidFill>
                        <a:latin typeface="Lato"/>
                        <a:ea typeface="Lato"/>
                        <a:cs typeface="Lato"/>
                        <a:sym typeface="Lato"/>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rPr b="1" lang="en-GB" sz="1200">
                          <a:solidFill>
                            <a:srgbClr val="FFFFFF"/>
                          </a:solidFill>
                          <a:latin typeface="Lato"/>
                          <a:ea typeface="Lato"/>
                          <a:cs typeface="Lato"/>
                          <a:sym typeface="Lato"/>
                        </a:rPr>
                        <a:t>Description</a:t>
                      </a:r>
                      <a:endParaRPr b="1" sz="1200">
                        <a:solidFill>
                          <a:srgbClr val="FFFFFF"/>
                        </a:solidFill>
                        <a:latin typeface="Lato"/>
                        <a:ea typeface="Lato"/>
                        <a:cs typeface="Lato"/>
                        <a:sym typeface="Lato"/>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9900"/>
                    </a:solidFill>
                  </a:tcPr>
                </a:tc>
              </a:tr>
              <a:tr h="459175">
                <a:tc>
                  <a:txBody>
                    <a:bodyPr/>
                    <a:lstStyle/>
                    <a:p>
                      <a:pPr indent="0" lvl="0" marL="0" rtl="0" algn="l">
                        <a:spcBef>
                          <a:spcPts val="0"/>
                        </a:spcBef>
                        <a:spcAft>
                          <a:spcPts val="0"/>
                        </a:spcAft>
                        <a:buNone/>
                      </a:pPr>
                      <a:r>
                        <a:rPr lang="en-GB" sz="1200">
                          <a:latin typeface="Lato"/>
                          <a:ea typeface="Lato"/>
                          <a:cs typeface="Lato"/>
                          <a:sym typeface="Lato"/>
                        </a:rPr>
                        <a:t>  </a:t>
                      </a:r>
                      <a:r>
                        <a:rPr lang="en-GB" sz="1200">
                          <a:solidFill>
                            <a:srgbClr val="38761D"/>
                          </a:solidFill>
                          <a:latin typeface="Lato"/>
                          <a:ea typeface="Lato"/>
                          <a:cs typeface="Lato"/>
                          <a:sym typeface="Lato"/>
                        </a:rPr>
                        <a:t>Underwriter</a:t>
                      </a:r>
                      <a:endParaRPr sz="1200">
                        <a:solidFill>
                          <a:srgbClr val="38761D"/>
                        </a:solidFill>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solidFill>
                            <a:srgbClr val="202124"/>
                          </a:solidFill>
                          <a:latin typeface="Lato"/>
                          <a:ea typeface="Lato"/>
                          <a:cs typeface="Lato"/>
                          <a:sym typeface="Lato"/>
                        </a:rPr>
                        <a:t>Takes a look at an organisation's finances and assesses how much risk a lender will take on if they decide to give the organisation  a loan.</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rtl="0" algn="l">
                        <a:spcBef>
                          <a:spcPts val="0"/>
                        </a:spcBef>
                        <a:spcAft>
                          <a:spcPts val="0"/>
                        </a:spcAft>
                        <a:buNone/>
                      </a:pPr>
                      <a:r>
                        <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latin typeface="Lato"/>
                          <a:ea typeface="Lato"/>
                          <a:cs typeface="Lato"/>
                          <a:sym typeface="Lato"/>
                        </a:rPr>
                        <a:t>Checks organisations' financial records and procedures to make sure they are accurate and efficient.</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rtl="0" algn="l">
                        <a:spcBef>
                          <a:spcPts val="0"/>
                        </a:spcBef>
                        <a:spcAft>
                          <a:spcPts val="0"/>
                        </a:spcAft>
                        <a:buNone/>
                      </a:pPr>
                      <a:r>
                        <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solidFill>
                            <a:srgbClr val="202124"/>
                          </a:solidFill>
                          <a:latin typeface="Lato"/>
                          <a:ea typeface="Lato"/>
                          <a:cs typeface="Lato"/>
                          <a:sym typeface="Lato"/>
                        </a:rPr>
                        <a:t>Trained experts who solve complex business problems and </a:t>
                      </a:r>
                      <a:r>
                        <a:rPr lang="en-GB" sz="1200">
                          <a:solidFill>
                            <a:srgbClr val="202124"/>
                          </a:solidFill>
                          <a:latin typeface="Lato"/>
                          <a:ea typeface="Lato"/>
                          <a:cs typeface="Lato"/>
                          <a:sym typeface="Lato"/>
                        </a:rPr>
                        <a:t>dev</a:t>
                      </a:r>
                      <a:r>
                        <a:rPr lang="en-GB" sz="1200">
                          <a:solidFill>
                            <a:srgbClr val="202124"/>
                          </a:solidFill>
                          <a:latin typeface="Lato"/>
                          <a:ea typeface="Lato"/>
                          <a:cs typeface="Lato"/>
                          <a:sym typeface="Lato"/>
                        </a:rPr>
                        <a:t>elop strategies to improve </a:t>
                      </a:r>
                      <a:r>
                        <a:rPr lang="en-GB" sz="1200">
                          <a:solidFill>
                            <a:srgbClr val="202124"/>
                          </a:solidFill>
                          <a:latin typeface="Lato"/>
                          <a:ea typeface="Lato"/>
                          <a:cs typeface="Lato"/>
                          <a:sym typeface="Lato"/>
                        </a:rPr>
                        <a:t>performance</a:t>
                      </a:r>
                      <a:r>
                        <a:rPr lang="en-GB" sz="1200">
                          <a:solidFill>
                            <a:srgbClr val="202124"/>
                          </a:solidFill>
                          <a:latin typeface="Lato"/>
                          <a:ea typeface="Lato"/>
                          <a:cs typeface="Lato"/>
                          <a:sym typeface="Lato"/>
                        </a:rPr>
                        <a:t>. </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rtl="0" algn="l">
                        <a:spcBef>
                          <a:spcPts val="0"/>
                        </a:spcBef>
                        <a:spcAft>
                          <a:spcPts val="0"/>
                        </a:spcAft>
                        <a:buNone/>
                      </a:pPr>
                      <a:r>
                        <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solidFill>
                            <a:srgbClr val="202124"/>
                          </a:solidFill>
                          <a:latin typeface="Lato"/>
                          <a:ea typeface="Lato"/>
                          <a:cs typeface="Lato"/>
                          <a:sym typeface="Lato"/>
                        </a:rPr>
                        <a:t>Creates and maintains a favourable public image for their employer or client.</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rtl="0" algn="l">
                        <a:spcBef>
                          <a:spcPts val="0"/>
                        </a:spcBef>
                        <a:spcAft>
                          <a:spcPts val="0"/>
                        </a:spcAft>
                        <a:buNone/>
                      </a:pPr>
                      <a:r>
                        <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latin typeface="Lato"/>
                          <a:ea typeface="Lato"/>
                          <a:cs typeface="Lato"/>
                          <a:sym typeface="Lato"/>
                        </a:rPr>
                        <a:t>Plans how to promote products, services, or brands, using advertisements, email campaigns, social media and events</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rtl="0" algn="l">
                        <a:spcBef>
                          <a:spcPts val="0"/>
                        </a:spcBef>
                        <a:spcAft>
                          <a:spcPts val="0"/>
                        </a:spcAft>
                        <a:buNone/>
                      </a:pPr>
                      <a:r>
                        <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solidFill>
                            <a:srgbClr val="202124"/>
                          </a:solidFill>
                          <a:latin typeface="Lato"/>
                          <a:ea typeface="Lato"/>
                          <a:cs typeface="Lato"/>
                          <a:sym typeface="Lato"/>
                        </a:rPr>
                        <a:t>Helps businesses make critical financial decisions by collecting, tracking and correcting the company's finances.</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rtl="0" algn="l">
                        <a:spcBef>
                          <a:spcPts val="0"/>
                        </a:spcBef>
                        <a:spcAft>
                          <a:spcPts val="0"/>
                        </a:spcAft>
                        <a:buNone/>
                      </a:pPr>
                      <a:r>
                        <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latin typeface="Lato"/>
                          <a:ea typeface="Lato"/>
                          <a:cs typeface="Lato"/>
                          <a:sym typeface="Lato"/>
                        </a:rPr>
                        <a:t>Builds relationships with customers, suppliers and partners to help businesses grow and improve.</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rtl="0" algn="l">
                        <a:spcBef>
                          <a:spcPts val="0"/>
                        </a:spcBef>
                        <a:spcAft>
                          <a:spcPts val="0"/>
                        </a:spcAft>
                        <a:buNone/>
                      </a:pPr>
                      <a:r>
                        <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latin typeface="Lato"/>
                          <a:ea typeface="Lato"/>
                          <a:cs typeface="Lato"/>
                          <a:sym typeface="Lato"/>
                        </a:rPr>
                        <a:t>Helps stock market traders, stockbrokers and fund managers make decisions about investments.</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502425">
                <a:tc>
                  <a:txBody>
                    <a:bodyPr/>
                    <a:lstStyle/>
                    <a:p>
                      <a:pPr indent="0" lvl="0" marL="0" rtl="0" algn="l">
                        <a:lnSpc>
                          <a:spcPct val="115000"/>
                        </a:lnSpc>
                        <a:spcBef>
                          <a:spcPts val="0"/>
                        </a:spcBef>
                        <a:spcAft>
                          <a:spcPts val="0"/>
                        </a:spcAft>
                        <a:buNone/>
                      </a:pPr>
                      <a:r>
                        <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solidFill>
                            <a:srgbClr val="202124"/>
                          </a:solidFill>
                          <a:latin typeface="Lato"/>
                          <a:ea typeface="Lato"/>
                          <a:cs typeface="Lato"/>
                          <a:sym typeface="Lato"/>
                        </a:rPr>
                        <a:t>Carries out support activities for individuals and managers including administration, diary management and event planning.</a:t>
                      </a:r>
                      <a:endParaRPr sz="1200">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bl>
          </a:graphicData>
        </a:graphic>
      </p:graphicFrame>
      <p:sp>
        <p:nvSpPr>
          <p:cNvPr id="242" name="Google Shape;242;p5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latin typeface="Lato"/>
                <a:ea typeface="Lato"/>
                <a:cs typeface="Lato"/>
                <a:sym typeface="Lato"/>
              </a:rPr>
              <a:t>‹#›</a:t>
            </a:fld>
            <a:endParaRPr b="1" sz="1400">
              <a:latin typeface="Lato"/>
              <a:ea typeface="Lato"/>
              <a:cs typeface="Lato"/>
              <a:sym typeface="Lato"/>
            </a:endParaRPr>
          </a:p>
        </p:txBody>
      </p:sp>
      <p:sp>
        <p:nvSpPr>
          <p:cNvPr id="243" name="Google Shape;243;p51"/>
          <p:cNvSpPr txBox="1"/>
          <p:nvPr/>
        </p:nvSpPr>
        <p:spPr>
          <a:xfrm>
            <a:off x="257700" y="1099625"/>
            <a:ext cx="10167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38761D"/>
                </a:solidFill>
                <a:latin typeface="Lato"/>
                <a:ea typeface="Lato"/>
                <a:cs typeface="Lato"/>
                <a:sym typeface="Lato"/>
              </a:rPr>
              <a:t>Auditor</a:t>
            </a:r>
            <a:endParaRPr sz="1200">
              <a:solidFill>
                <a:srgbClr val="38761D"/>
              </a:solidFill>
              <a:latin typeface="Lato"/>
              <a:ea typeface="Lato"/>
              <a:cs typeface="Lato"/>
              <a:sym typeface="Lato"/>
            </a:endParaRPr>
          </a:p>
        </p:txBody>
      </p:sp>
      <p:sp>
        <p:nvSpPr>
          <p:cNvPr id="244" name="Google Shape;244;p51"/>
          <p:cNvSpPr txBox="1"/>
          <p:nvPr/>
        </p:nvSpPr>
        <p:spPr>
          <a:xfrm>
            <a:off x="260300" y="1588575"/>
            <a:ext cx="1907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38761D"/>
                </a:solidFill>
                <a:latin typeface="Lato"/>
                <a:ea typeface="Lato"/>
                <a:cs typeface="Lato"/>
                <a:sym typeface="Lato"/>
              </a:rPr>
              <a:t>Management consultant</a:t>
            </a:r>
            <a:endParaRPr sz="1200">
              <a:solidFill>
                <a:srgbClr val="38761D"/>
              </a:solidFill>
              <a:latin typeface="Lato"/>
              <a:ea typeface="Lato"/>
              <a:cs typeface="Lato"/>
              <a:sym typeface="Lato"/>
            </a:endParaRPr>
          </a:p>
        </p:txBody>
      </p:sp>
      <p:sp>
        <p:nvSpPr>
          <p:cNvPr id="245" name="Google Shape;245;p51"/>
          <p:cNvSpPr txBox="1"/>
          <p:nvPr/>
        </p:nvSpPr>
        <p:spPr>
          <a:xfrm>
            <a:off x="228600" y="2077525"/>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38761D"/>
                </a:solidFill>
                <a:latin typeface="Lato"/>
                <a:ea typeface="Lato"/>
                <a:cs typeface="Lato"/>
                <a:sym typeface="Lato"/>
              </a:rPr>
              <a:t>PR manager</a:t>
            </a:r>
            <a:endParaRPr sz="1200">
              <a:solidFill>
                <a:srgbClr val="38761D"/>
              </a:solidFill>
              <a:latin typeface="Lato"/>
              <a:ea typeface="Lato"/>
              <a:cs typeface="Lato"/>
              <a:sym typeface="Lato"/>
            </a:endParaRPr>
          </a:p>
        </p:txBody>
      </p:sp>
      <p:sp>
        <p:nvSpPr>
          <p:cNvPr id="246" name="Google Shape;246;p51"/>
          <p:cNvSpPr txBox="1"/>
          <p:nvPr/>
        </p:nvSpPr>
        <p:spPr>
          <a:xfrm>
            <a:off x="257700" y="2490275"/>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38761D"/>
                </a:solidFill>
                <a:latin typeface="Lato"/>
                <a:ea typeface="Lato"/>
                <a:cs typeface="Lato"/>
                <a:sym typeface="Lato"/>
              </a:rPr>
              <a:t>Marketing manager</a:t>
            </a:r>
            <a:endParaRPr sz="1200">
              <a:solidFill>
                <a:srgbClr val="38761D"/>
              </a:solidFill>
              <a:latin typeface="Lato"/>
              <a:ea typeface="Lato"/>
              <a:cs typeface="Lato"/>
              <a:sym typeface="Lato"/>
            </a:endParaRPr>
          </a:p>
        </p:txBody>
      </p:sp>
      <p:sp>
        <p:nvSpPr>
          <p:cNvPr id="247" name="Google Shape;247;p51"/>
          <p:cNvSpPr txBox="1"/>
          <p:nvPr/>
        </p:nvSpPr>
        <p:spPr>
          <a:xfrm>
            <a:off x="260300" y="3032700"/>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38761D"/>
                </a:solidFill>
                <a:latin typeface="Lato"/>
                <a:ea typeface="Lato"/>
                <a:cs typeface="Lato"/>
                <a:sym typeface="Lato"/>
              </a:rPr>
              <a:t>Accountant</a:t>
            </a:r>
            <a:endParaRPr sz="1200">
              <a:solidFill>
                <a:srgbClr val="38761D"/>
              </a:solidFill>
              <a:latin typeface="Lato"/>
              <a:ea typeface="Lato"/>
              <a:cs typeface="Lato"/>
              <a:sym typeface="Lato"/>
            </a:endParaRPr>
          </a:p>
        </p:txBody>
      </p:sp>
      <p:sp>
        <p:nvSpPr>
          <p:cNvPr id="248" name="Google Shape;248;p51"/>
          <p:cNvSpPr txBox="1"/>
          <p:nvPr/>
        </p:nvSpPr>
        <p:spPr>
          <a:xfrm>
            <a:off x="260300" y="3404066"/>
            <a:ext cx="1831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38761D"/>
                </a:solidFill>
                <a:latin typeface="Lato"/>
                <a:ea typeface="Lato"/>
                <a:cs typeface="Lato"/>
                <a:sym typeface="Lato"/>
              </a:rPr>
              <a:t>Business development manager</a:t>
            </a:r>
            <a:endParaRPr sz="1200">
              <a:solidFill>
                <a:srgbClr val="38761D"/>
              </a:solidFill>
              <a:latin typeface="Lato"/>
              <a:ea typeface="Lato"/>
              <a:cs typeface="Lato"/>
              <a:sym typeface="Lato"/>
            </a:endParaRPr>
          </a:p>
        </p:txBody>
      </p:sp>
      <p:sp>
        <p:nvSpPr>
          <p:cNvPr id="249" name="Google Shape;249;p51"/>
          <p:cNvSpPr txBox="1"/>
          <p:nvPr/>
        </p:nvSpPr>
        <p:spPr>
          <a:xfrm>
            <a:off x="257700" y="3987875"/>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38761D"/>
                </a:solidFill>
                <a:latin typeface="Lato"/>
                <a:ea typeface="Lato"/>
                <a:cs typeface="Lato"/>
                <a:sym typeface="Lato"/>
              </a:rPr>
              <a:t>Investment analyst</a:t>
            </a:r>
            <a:endParaRPr sz="1200">
              <a:solidFill>
                <a:srgbClr val="38761D"/>
              </a:solidFill>
              <a:latin typeface="Lato"/>
              <a:ea typeface="Lato"/>
              <a:cs typeface="Lato"/>
              <a:sym typeface="Lato"/>
            </a:endParaRPr>
          </a:p>
        </p:txBody>
      </p:sp>
      <p:sp>
        <p:nvSpPr>
          <p:cNvPr id="250" name="Google Shape;250;p51"/>
          <p:cNvSpPr txBox="1"/>
          <p:nvPr/>
        </p:nvSpPr>
        <p:spPr>
          <a:xfrm>
            <a:off x="257700" y="4502650"/>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solidFill>
                  <a:srgbClr val="38761D"/>
                </a:solidFill>
                <a:latin typeface="Lato"/>
                <a:ea typeface="Lato"/>
                <a:cs typeface="Lato"/>
                <a:sym typeface="Lato"/>
              </a:rPr>
              <a:t>Personal assistant</a:t>
            </a:r>
            <a:endParaRPr sz="1200">
              <a:solidFill>
                <a:srgbClr val="38761D"/>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52"/>
          <p:cNvPicPr preferRelativeResize="0"/>
          <p:nvPr/>
        </p:nvPicPr>
        <p:blipFill>
          <a:blip r:embed="rId3">
            <a:alphaModFix/>
          </a:blip>
          <a:stretch>
            <a:fillRect/>
          </a:stretch>
        </p:blipFill>
        <p:spPr>
          <a:xfrm>
            <a:off x="5811125" y="1192325"/>
            <a:ext cx="2902550" cy="2902550"/>
          </a:xfrm>
          <a:prstGeom prst="rect">
            <a:avLst/>
          </a:prstGeom>
          <a:noFill/>
          <a:ln>
            <a:noFill/>
          </a:ln>
        </p:spPr>
      </p:pic>
      <p:sp>
        <p:nvSpPr>
          <p:cNvPr id="256" name="Google Shape;256;p52"/>
          <p:cNvSpPr txBox="1"/>
          <p:nvPr>
            <p:ph type="ctrTitle"/>
          </p:nvPr>
        </p:nvSpPr>
        <p:spPr>
          <a:xfrm>
            <a:off x="380475" y="2313750"/>
            <a:ext cx="4438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i="0" sz="2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400">
                <a:solidFill>
                  <a:schemeClr val="accent2"/>
                </a:solidFill>
                <a:latin typeface="Lato"/>
                <a:ea typeface="Lato"/>
                <a:cs typeface="Lato"/>
                <a:sym typeface="Lato"/>
              </a:rPr>
              <a:t>A Day in the Life of…</a:t>
            </a:r>
            <a:endParaRPr b="1" sz="24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sz="22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lang="en-GB" sz="2400">
                <a:solidFill>
                  <a:schemeClr val="dk1"/>
                </a:solidFill>
                <a:latin typeface="Lato"/>
                <a:ea typeface="Lato"/>
                <a:cs typeface="Lato"/>
                <a:sym typeface="Lato"/>
              </a:rPr>
              <a:t>With your partner discuss what you think the day-to-day duties of these roles involve</a:t>
            </a:r>
            <a:r>
              <a:rPr lang="en-GB" sz="1600">
                <a:solidFill>
                  <a:schemeClr val="dk1"/>
                </a:solidFill>
                <a:latin typeface="Lato"/>
                <a:ea typeface="Lato"/>
                <a:cs typeface="Lato"/>
                <a:sym typeface="Lato"/>
              </a:rPr>
              <a:t>.</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i="0" sz="2200" u="none" cap="none" strike="noStrike">
              <a:solidFill>
                <a:schemeClr val="accent2"/>
              </a:solidFill>
              <a:latin typeface="Lato"/>
              <a:ea typeface="Lato"/>
              <a:cs typeface="Lato"/>
              <a:sym typeface="Lato"/>
            </a:endParaRPr>
          </a:p>
        </p:txBody>
      </p:sp>
      <p:sp>
        <p:nvSpPr>
          <p:cNvPr id="257" name="Google Shape;257;p5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
        <p:nvSpPr>
          <p:cNvPr id="258" name="Google Shape;258;p52"/>
          <p:cNvSpPr txBox="1"/>
          <p:nvPr>
            <p:ph idx="2" type="ctrTitle"/>
          </p:nvPr>
        </p:nvSpPr>
        <p:spPr>
          <a:xfrm>
            <a:off x="1507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rgbClr val="FF8022"/>
                </a:solidFill>
                <a:latin typeface="Lato"/>
                <a:ea typeface="Lato"/>
                <a:cs typeface="Lato"/>
                <a:sym typeface="Lato"/>
              </a:rPr>
              <a:t>City-based careers</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