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Lst>
  <p:sldSz cy="5143500" cx="9144000"/>
  <p:notesSz cx="6858000" cy="9144000"/>
  <p:embeddedFontLst>
    <p:embeddedFont>
      <p:font typeface="Lato"/>
      <p:regular r:id="rId15"/>
      <p:bold r:id="rId16"/>
      <p:italic r:id="rId17"/>
      <p:boldItalic r:id="rId18"/>
    </p:embeddedFont>
    <p:embeddedFont>
      <p:font typeface="Lato Light"/>
      <p:regular r:id="rId19"/>
      <p:bold r:id="rId20"/>
      <p:italic r:id="rId21"/>
      <p:boldItalic r:id="rId22"/>
    </p:embeddedFont>
    <p:embeddedFont>
      <p:font typeface="Lato Black"/>
      <p:bold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6C404BC-87E7-40AB-B2D2-A66533588E19}">
  <a:tblStyle styleId="{A6C404BC-87E7-40AB-B2D2-A66533588E19}"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Light-bold.fntdata"/><Relationship Id="rId11" Type="http://schemas.openxmlformats.org/officeDocument/2006/relationships/slide" Target="slides/slide4.xml"/><Relationship Id="rId22" Type="http://schemas.openxmlformats.org/officeDocument/2006/relationships/font" Target="fonts/LatoLight-boldItalic.fntdata"/><Relationship Id="rId10" Type="http://schemas.openxmlformats.org/officeDocument/2006/relationships/slide" Target="slides/slide3.xml"/><Relationship Id="rId21" Type="http://schemas.openxmlformats.org/officeDocument/2006/relationships/font" Target="fonts/LatoLight-italic.fntdata"/><Relationship Id="rId13" Type="http://schemas.openxmlformats.org/officeDocument/2006/relationships/slide" Target="slides/slide6.xml"/><Relationship Id="rId24" Type="http://schemas.openxmlformats.org/officeDocument/2006/relationships/font" Target="fonts/LatoBlack-boldItalic.fntdata"/><Relationship Id="rId12" Type="http://schemas.openxmlformats.org/officeDocument/2006/relationships/slide" Target="slides/slide5.xml"/><Relationship Id="rId23" Type="http://schemas.openxmlformats.org/officeDocument/2006/relationships/font" Target="fonts/LatoBlack-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font" Target="fonts/Lato-regular.fntdata"/><Relationship Id="rId14" Type="http://schemas.openxmlformats.org/officeDocument/2006/relationships/slide" Target="slides/slide7.xml"/><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slideMaster" Target="slideMasters/slideMaster1.xml"/><Relationship Id="rId19" Type="http://schemas.openxmlformats.org/officeDocument/2006/relationships/font" Target="fonts/LatoLight-regular.fntdata"/><Relationship Id="rId6" Type="http://schemas.openxmlformats.org/officeDocument/2006/relationships/slideMaster" Target="slideMasters/slideMaster2.xml"/><Relationship Id="rId18" Type="http://schemas.openxmlformats.org/officeDocument/2006/relationships/font" Target="fonts/Lato-boldItalic.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faebbd8df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faebbd8df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8" name="Google Shape;158;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faebbd8df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faebbd8df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faf613871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0" name="Google Shape;180;g1faf613871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1.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669PyOJJohY" TargetMode="Externa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7.xml"/><Relationship Id="rId3"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3"/>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41" name="Google Shape;141;p33"/>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Year 10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4"/>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47" name="Google Shape;147;p34"/>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48" name="Google Shape;148;p34"/>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49" name="Google Shape;149;p3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descr="#Newsround #CostOfLiving #Explainer #martinlewis &#10;We got the money saving expert Martin Lewis @moneysavingexpert to help us explain this! You've probably heard people talking about a 'cost of living' crisis and the problems it is causing recently.&#10;&#10;But what does it actually mean?&#10;&#10;Well, it's basically about the price of things around the world and how much money people have to spend on the things that they need - like food, fuel and family life.&#10;&#10;For a variety of reasons prices are going up and, although governments say they are trying to take action to make things easier, for many people it means that tough choices are having to be made about how to spend their money.&#10;&#10;Why are prices going up?&#10;&#10;The rising cost of things is known as inflation.&#10;&#10;That's when, over time, prices rise and how much you can buy with your money falls, so people demand to be paid more in wages, which means it costs companies more to pay people to make things, which then pushes up how much they cost to make and the prices rise... and so on.&#10;&#10;The effects can be seen in lots of things including rising energy prices, rising food prices, strikes by train staff, fuel protests by drivers and even problems at airports.&#10;&#10;It's not just happening in the UK, it's happening all around the world.&#10;&#10;Energy prices are a good example of this.&#10;&#10;Energy prices have an impact on pretty much everything - from heating homes, to transporting goods and keeping factories in production. When they rise, the costs of everything rises and those costs have been passed down to ordinary people's bills.&#10;&#10;The Resolution Foundation - an organisation which provides advice and ideas on improving living standards - is warning that the Ukraine conflict is making the situation even worse.&#10;&#10;&quot;The crisis in Ukraine has increased both the scale of price rises, but also the degree of uncertainty about their levels and duration,&quot; the Foundation's report says.&#10;&#10;There have also been other shortages of goods like building materials and computer chips, which has created problems.&#10;&#10;Businesses are are passing on these extra costs - higher energy, petrol and transport bills - to customers.&#10;&#10;Since the coronavirus pandemic and the UK leaving the European Union, some companies have struggled to recruit people for certain jobs and they have offered higher wages to attract them - however, the cost of these increased wages has been passed down to the customer too.&#10;&#10;All of these factors play into the same result - prices going up.&#10;&#10;'Struggles'&#10;People struggling with the soaring cost of living are cutting back on food and car journeys to save money, according to a BBC-commissioned survey in June 2022.&#10;&#10;More than half (56%) of the 4,011 people asked had bought fewer groceries, and the same proportion had skipped meals.&#10;&#10;Many people have cut spending on clothes and socialising too.&#10;&#10;So what's the problem?&#10;Well, as prices go up, not everyone's pay or benefits are going up at the same time or by the same amount.&#10;&#10;If someone's pay or benefits aren't going up at the same time as prices, then the money in their pocket doesn't go as far and buying things gets harder.&#10;&#10;The same also goes for places like schools who find the money they have to spend doesn't buy them as much stuff as it used to.&#10;&#10;The worry for governments and charities is that it means more people not being able to turn the heating on as much as they'd like, eat as healthily as they might, and having to go to charities or foodbanks for help.&#10;&#10;The UK's Office for National Statistics found that half of adults it surveyed said they had bought less food in the last fortnight due to higher prices.&#10;&#10;Asda and Tesco have also reported customers cutting back on how much they buy.&#10;&#10;What is being done to help?&#10;&#10;The UK government has made various announcements about the help it is offering but many charities say what's being done isn't enough to help those that need it most and there have been warnings that prices could keep rising.&#10;&#10;Welcome to the official BBC Newsround YouTube channel. Subscribe here ➡️.➡️ ➡️  https://bit.ly/3bYidJ3&#10;&#10;Please visit www.bbc.co.uk/newsround/13865002 for tips about what to do if you are feeling sad about what you've seen, heard or read.&#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154" name="Google Shape;154;p35" title="What is the COST OF LIVING Crisis? | Newsround">
            <a:hlinkClick r:id="rId3"/>
          </p:cNvPr>
          <p:cNvPicPr preferRelativeResize="0"/>
          <p:nvPr/>
        </p:nvPicPr>
        <p:blipFill>
          <a:blip r:embed="rId4">
            <a:alphaModFix/>
          </a:blip>
          <a:stretch>
            <a:fillRect/>
          </a:stretch>
        </p:blipFill>
        <p:spPr>
          <a:xfrm>
            <a:off x="2339875" y="1068775"/>
            <a:ext cx="4572000" cy="3429000"/>
          </a:xfrm>
          <a:prstGeom prst="rect">
            <a:avLst/>
          </a:prstGeom>
          <a:noFill/>
          <a:ln cap="flat" cmpd="sng" w="28575">
            <a:solidFill>
              <a:schemeClr val="accent2"/>
            </a:solidFill>
            <a:prstDash val="solid"/>
            <a:round/>
            <a:headEnd len="sm" w="sm" type="none"/>
            <a:tailEnd len="sm" w="sm" type="none"/>
          </a:ln>
        </p:spPr>
      </p:pic>
      <p:sp>
        <p:nvSpPr>
          <p:cNvPr id="155" name="Google Shape;155;p35"/>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61" name="Google Shape;161;p36"/>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162" name="Google Shape;162;p3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7"/>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168" name="Google Shape;168;p37"/>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169" name="Google Shape;169;p3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70" name="Google Shape;170;p37"/>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8"/>
          <p:cNvSpPr txBox="1"/>
          <p:nvPr/>
        </p:nvSpPr>
        <p:spPr>
          <a:xfrm>
            <a:off x="2427250" y="1568775"/>
            <a:ext cx="6261000" cy="1539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2"/>
                </a:solidFill>
                <a:latin typeface="Lato"/>
                <a:ea typeface="Lato"/>
                <a:cs typeface="Lato"/>
                <a:sym typeface="Lato"/>
              </a:rPr>
              <a:t>Would</a:t>
            </a:r>
            <a:r>
              <a:rPr b="1" lang="en-GB" sz="2200">
                <a:solidFill>
                  <a:schemeClr val="accent2"/>
                </a:solidFill>
                <a:latin typeface="Lato"/>
                <a:ea typeface="Lato"/>
                <a:cs typeface="Lato"/>
                <a:sym typeface="Lato"/>
              </a:rPr>
              <a:t> you rather…</a:t>
            </a:r>
            <a:endParaRPr b="1" sz="2200">
              <a:solidFill>
                <a:schemeClr val="accent2"/>
              </a:solidFill>
              <a:latin typeface="Lato"/>
              <a:ea typeface="Lato"/>
              <a:cs typeface="Lato"/>
              <a:sym typeface="Lato"/>
            </a:endParaRPr>
          </a:p>
          <a:p>
            <a:pPr indent="0" lvl="0" marL="0" rtl="0" algn="ctr">
              <a:spcBef>
                <a:spcPts val="0"/>
              </a:spcBef>
              <a:spcAft>
                <a:spcPts val="0"/>
              </a:spcAft>
              <a:buNone/>
            </a:pPr>
            <a:r>
              <a:rPr lang="en-GB" sz="2200">
                <a:solidFill>
                  <a:schemeClr val="accent1"/>
                </a:solidFill>
                <a:latin typeface="Lato"/>
                <a:ea typeface="Lato"/>
                <a:cs typeface="Lato"/>
                <a:sym typeface="Lato"/>
              </a:rPr>
              <a:t>Be your own boss</a:t>
            </a:r>
            <a:endParaRPr sz="2200">
              <a:solidFill>
                <a:schemeClr val="accent1"/>
              </a:solidFill>
              <a:latin typeface="Lato"/>
              <a:ea typeface="Lato"/>
              <a:cs typeface="Lato"/>
              <a:sym typeface="Lato"/>
            </a:endParaRPr>
          </a:p>
          <a:p>
            <a:pPr indent="0" lvl="0" marL="0" rtl="0" algn="ctr">
              <a:spcBef>
                <a:spcPts val="0"/>
              </a:spcBef>
              <a:spcAft>
                <a:spcPts val="0"/>
              </a:spcAft>
              <a:buNone/>
            </a:pPr>
            <a:r>
              <a:rPr lang="en-GB" sz="2200">
                <a:solidFill>
                  <a:schemeClr val="accent1"/>
                </a:solidFill>
                <a:latin typeface="Lato"/>
                <a:ea typeface="Lato"/>
                <a:cs typeface="Lato"/>
                <a:sym typeface="Lato"/>
              </a:rPr>
              <a:t>o</a:t>
            </a:r>
            <a:r>
              <a:rPr lang="en-GB" sz="2200">
                <a:solidFill>
                  <a:schemeClr val="accent1"/>
                </a:solidFill>
                <a:latin typeface="Lato"/>
                <a:ea typeface="Lato"/>
                <a:cs typeface="Lato"/>
                <a:sym typeface="Lato"/>
              </a:rPr>
              <a:t>r </a:t>
            </a:r>
            <a:endParaRPr sz="2200">
              <a:solidFill>
                <a:schemeClr val="accent1"/>
              </a:solidFill>
              <a:latin typeface="Lato"/>
              <a:ea typeface="Lato"/>
              <a:cs typeface="Lato"/>
              <a:sym typeface="Lato"/>
            </a:endParaRPr>
          </a:p>
          <a:p>
            <a:pPr indent="0" lvl="0" marL="0" rtl="0" algn="ctr">
              <a:spcBef>
                <a:spcPts val="0"/>
              </a:spcBef>
              <a:spcAft>
                <a:spcPts val="0"/>
              </a:spcAft>
              <a:buNone/>
            </a:pPr>
            <a:r>
              <a:rPr lang="en-GB" sz="2200">
                <a:solidFill>
                  <a:schemeClr val="accent1"/>
                </a:solidFill>
                <a:latin typeface="Lato"/>
                <a:ea typeface="Lato"/>
                <a:cs typeface="Lato"/>
                <a:sym typeface="Lato"/>
              </a:rPr>
              <a:t>work for an international </a:t>
            </a:r>
            <a:r>
              <a:rPr lang="en-GB" sz="2200">
                <a:solidFill>
                  <a:schemeClr val="accent1"/>
                </a:solidFill>
                <a:latin typeface="Lato"/>
                <a:ea typeface="Lato"/>
                <a:cs typeface="Lato"/>
                <a:sym typeface="Lato"/>
              </a:rPr>
              <a:t>prestigious</a:t>
            </a:r>
            <a:r>
              <a:rPr lang="en-GB" sz="2200">
                <a:solidFill>
                  <a:schemeClr val="accent1"/>
                </a:solidFill>
                <a:latin typeface="Lato"/>
                <a:ea typeface="Lato"/>
                <a:cs typeface="Lato"/>
                <a:sym typeface="Lato"/>
              </a:rPr>
              <a:t> company?</a:t>
            </a:r>
            <a:endParaRPr sz="2200">
              <a:solidFill>
                <a:schemeClr val="accent1"/>
              </a:solidFill>
              <a:latin typeface="Lato"/>
              <a:ea typeface="Lato"/>
              <a:cs typeface="Lato"/>
              <a:sym typeface="Lato"/>
            </a:endParaRPr>
          </a:p>
        </p:txBody>
      </p:sp>
      <p:pic>
        <p:nvPicPr>
          <p:cNvPr id="176" name="Google Shape;176;p38"/>
          <p:cNvPicPr preferRelativeResize="0"/>
          <p:nvPr/>
        </p:nvPicPr>
        <p:blipFill>
          <a:blip r:embed="rId3">
            <a:alphaModFix/>
          </a:blip>
          <a:stretch>
            <a:fillRect/>
          </a:stretch>
        </p:blipFill>
        <p:spPr>
          <a:xfrm>
            <a:off x="457850" y="1778300"/>
            <a:ext cx="1729862" cy="1729862"/>
          </a:xfrm>
          <a:prstGeom prst="rect">
            <a:avLst/>
          </a:prstGeom>
          <a:noFill/>
          <a:ln>
            <a:noFill/>
          </a:ln>
        </p:spPr>
      </p:pic>
      <p:sp>
        <p:nvSpPr>
          <p:cNvPr id="177" name="Google Shape;177;p38"/>
          <p:cNvSpPr txBox="1"/>
          <p:nvPr/>
        </p:nvSpPr>
        <p:spPr>
          <a:xfrm>
            <a:off x="2280750" y="3203350"/>
            <a:ext cx="69063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2200">
                <a:solidFill>
                  <a:schemeClr val="accent2"/>
                </a:solidFill>
                <a:latin typeface="Lato"/>
                <a:ea typeface="Lato"/>
                <a:cs typeface="Lato"/>
                <a:sym typeface="Lato"/>
              </a:rPr>
              <a:t>What are the advantages and disadvantages for each?</a:t>
            </a:r>
            <a:endParaRPr sz="2200">
              <a:solidFill>
                <a:schemeClr val="accent2"/>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83" name="Google Shape;183;p39"/>
          <p:cNvSpPr txBox="1"/>
          <p:nvPr/>
        </p:nvSpPr>
        <p:spPr>
          <a:xfrm>
            <a:off x="2679900" y="1927050"/>
            <a:ext cx="3784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use choose a career</a:t>
            </a:r>
            <a:endParaRPr sz="2200">
              <a:solidFill>
                <a:schemeClr val="accent1"/>
              </a:solidFill>
            </a:endParaRPr>
          </a:p>
        </p:txBody>
      </p:sp>
      <p:graphicFrame>
        <p:nvGraphicFramePr>
          <p:cNvPr id="184" name="Google Shape;184;p39"/>
          <p:cNvGraphicFramePr/>
          <p:nvPr/>
        </p:nvGraphicFramePr>
        <p:xfrm>
          <a:off x="321825" y="2548675"/>
          <a:ext cx="3000000" cy="3000000"/>
        </p:xfrm>
        <a:graphic>
          <a:graphicData uri="http://schemas.openxmlformats.org/drawingml/2006/table">
            <a:tbl>
              <a:tblPr>
                <a:noFill/>
                <a:tableStyleId>{A6C404BC-87E7-40AB-B2D2-A66533588E19}</a:tableStyleId>
              </a:tblPr>
              <a:tblGrid>
                <a:gridCol w="1297650"/>
                <a:gridCol w="1494725"/>
                <a:gridCol w="1632675"/>
                <a:gridCol w="1356750"/>
                <a:gridCol w="1445450"/>
                <a:gridCol w="1445450"/>
              </a:tblGrid>
              <a:tr h="426700">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1</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2</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3</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4</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5</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6</a:t>
                      </a:r>
                      <a:endParaRPr b="1" sz="1600" u="none" cap="none" strike="noStrike">
                        <a:solidFill>
                          <a:schemeClr val="lt1"/>
                        </a:solidFill>
                        <a:latin typeface="Lato"/>
                        <a:ea typeface="Lato"/>
                        <a:cs typeface="Lato"/>
                        <a:sym typeface="Lato"/>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chemeClr val="accent2"/>
                    </a:solidFill>
                  </a:tcPr>
                </a:tc>
              </a:tr>
              <a:tr h="675625">
                <a:tc>
                  <a:txBody>
                    <a:bodyPr/>
                    <a:lstStyle/>
                    <a:p>
                      <a:pPr indent="0" lvl="0" marL="0" rtl="0" algn="ctr">
                        <a:spcBef>
                          <a:spcPts val="0"/>
                        </a:spcBef>
                        <a:spcAft>
                          <a:spcPts val="0"/>
                        </a:spcAft>
                        <a:buNone/>
                      </a:pPr>
                      <a:r>
                        <a:rPr lang="en-GB" sz="1500">
                          <a:latin typeface="Lato"/>
                          <a:ea typeface="Lato"/>
                          <a:cs typeface="Lato"/>
                          <a:sym typeface="Lato"/>
                        </a:rPr>
                        <a:t>City </a:t>
                      </a:r>
                      <a:endParaRPr sz="1500">
                        <a:latin typeface="Lato"/>
                        <a:ea typeface="Lato"/>
                        <a:cs typeface="Lato"/>
                        <a:sym typeface="Lato"/>
                      </a:endParaRPr>
                    </a:p>
                    <a:p>
                      <a:pPr indent="0" lvl="0" marL="0" rtl="0" algn="ctr">
                        <a:spcBef>
                          <a:spcPts val="0"/>
                        </a:spcBef>
                        <a:spcAft>
                          <a:spcPts val="0"/>
                        </a:spcAft>
                        <a:buNone/>
                      </a:pPr>
                      <a:r>
                        <a:rPr lang="en-GB" sz="1500">
                          <a:latin typeface="Lato"/>
                          <a:ea typeface="Lato"/>
                          <a:cs typeface="Lato"/>
                          <a:sym typeface="Lato"/>
                        </a:rPr>
                        <a:t>careers</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GB" sz="1500">
                          <a:latin typeface="Lato"/>
                          <a:ea typeface="Lato"/>
                          <a:cs typeface="Lato"/>
                          <a:sym typeface="Lato"/>
                        </a:rPr>
                        <a:t>Apprenticeships</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GB" sz="1500">
                          <a:latin typeface="Lato"/>
                          <a:ea typeface="Lato"/>
                          <a:cs typeface="Lato"/>
                          <a:sym typeface="Lato"/>
                        </a:rPr>
                        <a:t>Entrepreneurship</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GB" sz="1500">
                          <a:latin typeface="Lato"/>
                          <a:ea typeface="Lato"/>
                          <a:cs typeface="Lato"/>
                          <a:sym typeface="Lato"/>
                        </a:rPr>
                        <a:t>Gig work and </a:t>
                      </a:r>
                      <a:r>
                        <a:rPr lang="en-GB" sz="1500">
                          <a:latin typeface="Lato"/>
                          <a:ea typeface="Lato"/>
                          <a:cs typeface="Lato"/>
                          <a:sym typeface="Lato"/>
                        </a:rPr>
                        <a:t>employment</a:t>
                      </a:r>
                      <a:r>
                        <a:rPr lang="en-GB" sz="1500">
                          <a:latin typeface="Lato"/>
                          <a:ea typeface="Lato"/>
                          <a:cs typeface="Lato"/>
                          <a:sym typeface="Lato"/>
                        </a:rPr>
                        <a:t> rights</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GB" sz="1500">
                          <a:latin typeface="Lato"/>
                          <a:ea typeface="Lato"/>
                          <a:cs typeface="Lato"/>
                          <a:sym typeface="Lato"/>
                        </a:rPr>
                        <a:t>Pay </a:t>
                      </a:r>
                      <a:r>
                        <a:rPr lang="en-GB" sz="1500">
                          <a:latin typeface="Lato"/>
                          <a:ea typeface="Lato"/>
                          <a:cs typeface="Lato"/>
                          <a:sym typeface="Lato"/>
                        </a:rPr>
                        <a:t>issues and speaking up at work</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GB" sz="1500">
                          <a:latin typeface="Lato"/>
                          <a:ea typeface="Lato"/>
                          <a:cs typeface="Lato"/>
                          <a:sym typeface="Lato"/>
                        </a:rPr>
                        <a:t>Choosing a career</a:t>
                      </a:r>
                      <a:endParaRPr sz="1500">
                        <a:latin typeface="Lato"/>
                        <a:ea typeface="Lato"/>
                        <a:cs typeface="Lato"/>
                        <a:sym typeface="Lato"/>
                      </a:endParaRPr>
                    </a:p>
                  </a:txBody>
                  <a:tcPr marT="63500" marB="63500" marR="63500" marL="6350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
        <p:nvSpPr>
          <p:cNvPr id="185" name="Google Shape;185;p39"/>
          <p:cNvSpPr txBox="1"/>
          <p:nvPr/>
        </p:nvSpPr>
        <p:spPr>
          <a:xfrm>
            <a:off x="252850" y="21382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i="0" sz="3200" u="none" cap="none" strike="noStrike">
              <a:solidFill>
                <a:srgbClr val="FF8022"/>
              </a:solidFill>
              <a:latin typeface="Lato"/>
              <a:ea typeface="Lato"/>
              <a:cs typeface="Lato"/>
              <a:sym typeface="Lato"/>
            </a:endParaRPr>
          </a:p>
        </p:txBody>
      </p:sp>
      <p:sp>
        <p:nvSpPr>
          <p:cNvPr id="186" name="Google Shape;186;p39"/>
          <p:cNvSpPr txBox="1"/>
          <p:nvPr/>
        </p:nvSpPr>
        <p:spPr>
          <a:xfrm>
            <a:off x="152400" y="1181738"/>
            <a:ext cx="88977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GB" sz="2600">
                <a:solidFill>
                  <a:srgbClr val="0543B3"/>
                </a:solidFill>
                <a:latin typeface="Lato"/>
                <a:ea typeface="Lato"/>
                <a:cs typeface="Lato"/>
                <a:sym typeface="Lato"/>
              </a:rPr>
              <a:t>You will have six lessons on how to make financial decisions.</a:t>
            </a:r>
            <a:endParaRPr>
              <a:solidFill>
                <a:srgbClr val="0543B3"/>
              </a:solidFill>
              <a:latin typeface="Lato"/>
              <a:ea typeface="Lato"/>
              <a:cs typeface="Lato"/>
              <a:sym typeface="Lato"/>
            </a:endParaRPr>
          </a:p>
        </p:txBody>
      </p:sp>
      <p:pic>
        <p:nvPicPr>
          <p:cNvPr id="187" name="Google Shape;187;p39"/>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188" name="Google Shape;188;p39"/>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rgbClr val="0543B3"/>
                </a:solidFill>
                <a:latin typeface="Lato"/>
                <a:ea typeface="Lato"/>
                <a:cs typeface="Lato"/>
                <a:sym typeface="Lato"/>
              </a:rPr>
              <a:t>Don’t forget your calculator!</a:t>
            </a:r>
            <a:endParaRPr sz="2200">
              <a:solidFill>
                <a:srgbClr val="0543B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